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4" r:id="rId2"/>
    <p:sldMasterId id="2147483673" r:id="rId3"/>
    <p:sldMasterId id="2147483677" r:id="rId4"/>
    <p:sldMasterId id="2147483682" r:id="rId5"/>
  </p:sldMasterIdLst>
  <p:notesMasterIdLst>
    <p:notesMasterId r:id="rId83"/>
  </p:notesMasterIdLst>
  <p:sldIdLst>
    <p:sldId id="380" r:id="rId6"/>
    <p:sldId id="314" r:id="rId7"/>
    <p:sldId id="421" r:id="rId8"/>
    <p:sldId id="422" r:id="rId9"/>
    <p:sldId id="423" r:id="rId10"/>
    <p:sldId id="424" r:id="rId11"/>
    <p:sldId id="425" r:id="rId12"/>
    <p:sldId id="426" r:id="rId13"/>
    <p:sldId id="427" r:id="rId14"/>
    <p:sldId id="428" r:id="rId15"/>
    <p:sldId id="429" r:id="rId16"/>
    <p:sldId id="430" r:id="rId17"/>
    <p:sldId id="431" r:id="rId18"/>
    <p:sldId id="432" r:id="rId19"/>
    <p:sldId id="434" r:id="rId20"/>
    <p:sldId id="435" r:id="rId21"/>
    <p:sldId id="436" r:id="rId22"/>
    <p:sldId id="437" r:id="rId23"/>
    <p:sldId id="438" r:id="rId24"/>
    <p:sldId id="439" r:id="rId25"/>
    <p:sldId id="440" r:id="rId26"/>
    <p:sldId id="441" r:id="rId27"/>
    <p:sldId id="442" r:id="rId28"/>
    <p:sldId id="433" r:id="rId29"/>
    <p:sldId id="443" r:id="rId30"/>
    <p:sldId id="444" r:id="rId31"/>
    <p:sldId id="445" r:id="rId32"/>
    <p:sldId id="446" r:id="rId33"/>
    <p:sldId id="447" r:id="rId34"/>
    <p:sldId id="450" r:id="rId35"/>
    <p:sldId id="451" r:id="rId36"/>
    <p:sldId id="452" r:id="rId37"/>
    <p:sldId id="453" r:id="rId38"/>
    <p:sldId id="454" r:id="rId39"/>
    <p:sldId id="455" r:id="rId40"/>
    <p:sldId id="456" r:id="rId41"/>
    <p:sldId id="457" r:id="rId42"/>
    <p:sldId id="458" r:id="rId43"/>
    <p:sldId id="459" r:id="rId44"/>
    <p:sldId id="460" r:id="rId45"/>
    <p:sldId id="461" r:id="rId46"/>
    <p:sldId id="462" r:id="rId47"/>
    <p:sldId id="463" r:id="rId48"/>
    <p:sldId id="464" r:id="rId49"/>
    <p:sldId id="465" r:id="rId50"/>
    <p:sldId id="466" r:id="rId51"/>
    <p:sldId id="467" r:id="rId52"/>
    <p:sldId id="468" r:id="rId53"/>
    <p:sldId id="469" r:id="rId54"/>
    <p:sldId id="470" r:id="rId55"/>
    <p:sldId id="471" r:id="rId56"/>
    <p:sldId id="472" r:id="rId57"/>
    <p:sldId id="473" r:id="rId58"/>
    <p:sldId id="474" r:id="rId59"/>
    <p:sldId id="475" r:id="rId60"/>
    <p:sldId id="476" r:id="rId61"/>
    <p:sldId id="477" r:id="rId62"/>
    <p:sldId id="478" r:id="rId63"/>
    <p:sldId id="479" r:id="rId64"/>
    <p:sldId id="480" r:id="rId65"/>
    <p:sldId id="481" r:id="rId66"/>
    <p:sldId id="482" r:id="rId67"/>
    <p:sldId id="483" r:id="rId68"/>
    <p:sldId id="484" r:id="rId69"/>
    <p:sldId id="485" r:id="rId70"/>
    <p:sldId id="486" r:id="rId71"/>
    <p:sldId id="487" r:id="rId72"/>
    <p:sldId id="488" r:id="rId73"/>
    <p:sldId id="489" r:id="rId74"/>
    <p:sldId id="490" r:id="rId75"/>
    <p:sldId id="491" r:id="rId76"/>
    <p:sldId id="492" r:id="rId77"/>
    <p:sldId id="494" r:id="rId78"/>
    <p:sldId id="493" r:id="rId79"/>
    <p:sldId id="495" r:id="rId80"/>
    <p:sldId id="499" r:id="rId81"/>
    <p:sldId id="504" r:id="rId8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varScale="1">
        <p:scale>
          <a:sx n="119" d="100"/>
          <a:sy n="119" d="100"/>
        </p:scale>
        <p:origin x="159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commentAuthors" Target="commentAuthor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theme" Target="theme/theme1.xml"/><Relationship Id="rId61" Type="http://schemas.openxmlformats.org/officeDocument/2006/relationships/slide" Target="slides/slide56.xml"/><Relationship Id="rId82" Type="http://schemas.openxmlformats.org/officeDocument/2006/relationships/slide" Target="slides/slide7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2022/02/16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13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23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60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71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73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75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2022/02/16</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ltLang="zh-CN" dirty="0">
                <a:solidFill>
                  <a:prstClr val="black">
                    <a:tint val="75000"/>
                  </a:prstClr>
                </a:solidFill>
              </a:rPr>
              <a:t>Of  69</a:t>
            </a:r>
            <a:endParaRPr lang="zh-CN" alt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kumimoji="1" b="1"/>
            </a:lvl1pPr>
          </a:lstStyle>
          <a:p>
            <a:pPr>
              <a:defRPr/>
            </a:pP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kumimoji="1" b="1"/>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kumimoji="1" b="1"/>
            </a:lvl1pPr>
          </a:lstStyle>
          <a:p>
            <a:pPr>
              <a:defRPr/>
            </a:pPr>
            <a:fld id="{67C3AAF4-1844-4EEA-8132-22A06EE6489A}"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kumimoji="1" b="1"/>
            </a:lvl1pPr>
          </a:lstStyle>
          <a:p>
            <a:pPr>
              <a:defRPr/>
            </a:pP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kumimoji="1" b="1"/>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kumimoji="1" b="1"/>
            </a:lvl1pPr>
          </a:lstStyle>
          <a:p>
            <a:pPr>
              <a:defRPr/>
            </a:pPr>
            <a:fld id="{F9AD98D2-E8AF-49B1-9C8C-175DE0A5BE71}"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01675" y="233363"/>
            <a:ext cx="7829550" cy="57594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01675" y="233363"/>
            <a:ext cx="7829550" cy="595312"/>
          </a:xfrm>
        </p:spPr>
        <p:txBody>
          <a:bodyPr/>
          <a:lstStyle/>
          <a:p>
            <a:r>
              <a:rPr lang="zh-CN" altLang="en-US"/>
              <a:t>单击此处编辑母版标题样式</a:t>
            </a:r>
          </a:p>
        </p:txBody>
      </p:sp>
      <p:sp>
        <p:nvSpPr>
          <p:cNvPr id="3" name="表格占位符 2"/>
          <p:cNvSpPr>
            <a:spLocks noGrp="1"/>
          </p:cNvSpPr>
          <p:nvPr>
            <p:ph type="tbl" idx="1"/>
          </p:nvPr>
        </p:nvSpPr>
        <p:spPr>
          <a:xfrm>
            <a:off x="701675" y="1628775"/>
            <a:ext cx="7829550" cy="4364038"/>
          </a:xfrm>
        </p:spPr>
        <p:txBody>
          <a:bodyPr/>
          <a:lstStyle/>
          <a:p>
            <a:pPr lvl="0"/>
            <a:endParaRPr lang="zh-CN" altLang="en-US" noProof="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a:solidFill>
                <a:srgbClr val="FFFFFF">
                  <a:lumMod val="50000"/>
                </a:srgb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dirty="0">
              <a:solidFill>
                <a:srgbClr val="FFFFFF">
                  <a:lumMod val="50000"/>
                </a:srgbClr>
              </a:solidFill>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rgbClr val="FFFFFF"/>
                </a:solidFill>
                <a:latin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rgbClr val="000000">
                    <a:lumMod val="75000"/>
                    <a:lumOff val="25000"/>
                  </a:srgbClr>
                </a:solidFill>
              </a:rPr>
              <a:t> </a:t>
            </a:r>
            <a:endParaRPr lang="zh-CN" altLang="en-US" sz="2100" dirty="0">
              <a:solidFill>
                <a:srgbClr val="000000">
                  <a:lumMod val="75000"/>
                  <a:lumOff val="25000"/>
                </a:srgb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rgbClr val="000000">
                  <a:lumMod val="75000"/>
                  <a:lumOff val="25000"/>
                </a:srgb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355">
                <a:solidFill>
                  <a:prstClr val="white"/>
                </a:solidFill>
              </a:rPr>
              <a:t>大数据应用人才培养系列教材</a:t>
            </a: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5" name="组合 4"/>
          <p:cNvGrpSpPr/>
          <p:nvPr userDrawn="1"/>
        </p:nvGrpSpPr>
        <p:grpSpPr>
          <a:xfrm>
            <a:off x="0" y="1997136"/>
            <a:ext cx="7084431" cy="1791128"/>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10" name="文本框 5"/>
          <p:cNvSpPr txBox="1"/>
          <p:nvPr userDrawn="1"/>
        </p:nvSpPr>
        <p:spPr>
          <a:xfrm>
            <a:off x="1371600" y="2328817"/>
            <a:ext cx="4185761" cy="1200329"/>
          </a:xfrm>
          <a:prstGeom prst="rect">
            <a:avLst/>
          </a:prstGeom>
          <a:noFill/>
        </p:spPr>
        <p:txBody>
          <a:bodyPr wrap="none" rtlCol="0">
            <a:spAutoFit/>
          </a:bodyPr>
          <a:lstStyle/>
          <a:p>
            <a:r>
              <a:rPr lang="zh-CN" altLang="en-US" sz="7200" spc="600" dirty="0">
                <a:solidFill>
                  <a:srgbClr val="FFFFFF"/>
                </a:solidFill>
              </a:rPr>
              <a:t>感谢聆听</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a:solidFill>
                <a:srgbClr val="FFFFFF">
                  <a:lumMod val="50000"/>
                </a:srgb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dirty="0">
              <a:solidFill>
                <a:srgbClr val="FFFFFF">
                  <a:lumMod val="50000"/>
                </a:srgbClr>
              </a:solidFill>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rgbClr val="FFFFFF"/>
                </a:solidFill>
                <a:latin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rgbClr val="000000">
                    <a:lumMod val="75000"/>
                    <a:lumOff val="25000"/>
                  </a:srgbClr>
                </a:solidFill>
              </a:rPr>
              <a:t> </a:t>
            </a:r>
            <a:endParaRPr lang="zh-CN" altLang="en-US" sz="2100" dirty="0">
              <a:solidFill>
                <a:srgbClr val="000000">
                  <a:lumMod val="75000"/>
                  <a:lumOff val="25000"/>
                </a:srgb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rgbClr val="000000">
                  <a:lumMod val="75000"/>
                  <a:lumOff val="25000"/>
                </a:srgb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355">
                <a:solidFill>
                  <a:prstClr val="white"/>
                </a:solidFill>
              </a:rPr>
              <a:t>大数据应用人才培养系列教材</a:t>
            </a: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solidFill>
                  <a:srgbClr val="FFFFFF">
                    <a:lumMod val="50000"/>
                  </a:srgbClr>
                </a:solidFill>
              </a:rPr>
              <a:t>2022/02/16</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E87C0E1D-24C4-406F-9615-DBDA8D2D1F93}"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6" name="组合 5"/>
          <p:cNvGrpSpPr/>
          <p:nvPr userDrawn="1"/>
        </p:nvGrpSpPr>
        <p:grpSpPr>
          <a:xfrm>
            <a:off x="-1" y="-2439"/>
            <a:ext cx="9145787" cy="718411"/>
            <a:chOff x="-1" y="190175"/>
            <a:chExt cx="9145786" cy="525795"/>
          </a:xfrm>
        </p:grpSpPr>
        <p:sp>
          <p:nvSpPr>
            <p:cNvPr id="7"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8"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9"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grpSp>
      <p:sp>
        <p:nvSpPr>
          <p:cNvPr id="11" name="文本占位符 10"/>
          <p:cNvSpPr>
            <a:spLocks noGrp="1"/>
          </p:cNvSpPr>
          <p:nvPr>
            <p:ph type="body" sz="quarter" idx="13" hasCustomPrompt="1"/>
          </p:nvPr>
        </p:nvSpPr>
        <p:spPr>
          <a:xfrm>
            <a:off x="392113" y="948743"/>
            <a:ext cx="7094537" cy="544391"/>
          </a:xfrm>
        </p:spPr>
        <p:txBody>
          <a:bodyPr>
            <a:normAutofit/>
          </a:bodyPr>
          <a:lstStyle>
            <a:lvl1pPr marL="0" indent="0">
              <a:buNone/>
              <a:defRPr sz="1600" b="1">
                <a:solidFill>
                  <a:schemeClr val="accent5">
                    <a:lumMod val="75000"/>
                  </a:schemeClr>
                </a:solidFill>
              </a:defRPr>
            </a:lvl1pPr>
          </a:lstStyle>
          <a:p>
            <a:pPr lvl="0"/>
            <a:r>
              <a:rPr lang="zh-CN" altLang="en-US" dirty="0"/>
              <a:t>编辑母版文本样式</a:t>
            </a:r>
          </a:p>
        </p:txBody>
      </p:sp>
      <p:sp>
        <p:nvSpPr>
          <p:cNvPr id="13" name="内容占位符 12"/>
          <p:cNvSpPr>
            <a:spLocks noGrp="1"/>
          </p:cNvSpPr>
          <p:nvPr>
            <p:ph sz="quarter" idx="14" hasCustomPrompt="1"/>
          </p:nvPr>
        </p:nvSpPr>
        <p:spPr>
          <a:xfrm>
            <a:off x="628650" y="1863725"/>
            <a:ext cx="7886700" cy="4044950"/>
          </a:xfrm>
        </p:spPr>
        <p:txBody>
          <a:bodyPr/>
          <a:lstStyle>
            <a:lvl1pPr marL="0" indent="0">
              <a:buNone/>
              <a:defRPr sz="1600"/>
            </a:lvl1pPr>
            <a:lvl2pPr marL="457200" indent="0">
              <a:buNone/>
              <a:defRPr/>
            </a:lvl2pPr>
          </a:lstStyle>
          <a:p>
            <a:pPr lvl="0"/>
            <a:r>
              <a:rPr lang="zh-CN" altLang="en-US" dirty="0"/>
              <a:t>编辑母版文本样式</a:t>
            </a:r>
          </a:p>
        </p:txBody>
      </p:sp>
      <p:sp>
        <p:nvSpPr>
          <p:cNvPr id="14" name="矩形 13"/>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5" name="组合 4"/>
          <p:cNvGrpSpPr/>
          <p:nvPr userDrawn="1"/>
        </p:nvGrpSpPr>
        <p:grpSpPr>
          <a:xfrm>
            <a:off x="0" y="1997136"/>
            <a:ext cx="7084431" cy="1791128"/>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10" name="文本框 5"/>
          <p:cNvSpPr txBox="1"/>
          <p:nvPr userDrawn="1"/>
        </p:nvSpPr>
        <p:spPr>
          <a:xfrm>
            <a:off x="1371600" y="2328817"/>
            <a:ext cx="4185761" cy="1200329"/>
          </a:xfrm>
          <a:prstGeom prst="rect">
            <a:avLst/>
          </a:prstGeom>
          <a:noFill/>
        </p:spPr>
        <p:txBody>
          <a:bodyPr wrap="none" rtlCol="0">
            <a:spAutoFit/>
          </a:bodyPr>
          <a:lstStyle/>
          <a:p>
            <a:r>
              <a:rPr lang="zh-CN" altLang="en-US" sz="7200" spc="600" dirty="0">
                <a:solidFill>
                  <a:srgbClr val="FFFFFF"/>
                </a:solidFill>
              </a:rPr>
              <a:t>感谢聆听</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2022/02/16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grpSp>
        <p:nvGrpSpPr>
          <p:cNvPr id="6" name="组合 5"/>
          <p:cNvGrpSpPr/>
          <p:nvPr userDrawn="1"/>
        </p:nvGrpSpPr>
        <p:grpSpPr>
          <a:xfrm>
            <a:off x="-1" y="-2439"/>
            <a:ext cx="9145787" cy="718411"/>
            <a:chOff x="-1" y="190175"/>
            <a:chExt cx="9145786" cy="525795"/>
          </a:xfrm>
        </p:grpSpPr>
        <p:sp>
          <p:nvSpPr>
            <p:cNvPr id="7"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8"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9"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grpSp>
      <p:sp>
        <p:nvSpPr>
          <p:cNvPr id="11" name="文本占位符 10"/>
          <p:cNvSpPr>
            <a:spLocks noGrp="1"/>
          </p:cNvSpPr>
          <p:nvPr>
            <p:ph type="body" sz="quarter" idx="13" hasCustomPrompt="1"/>
          </p:nvPr>
        </p:nvSpPr>
        <p:spPr>
          <a:xfrm>
            <a:off x="392113" y="948743"/>
            <a:ext cx="7094537" cy="544391"/>
          </a:xfrm>
        </p:spPr>
        <p:txBody>
          <a:bodyPr>
            <a:normAutofit/>
          </a:bodyPr>
          <a:lstStyle>
            <a:lvl1pPr marL="0" indent="0">
              <a:buNone/>
              <a:defRPr sz="1600" b="1">
                <a:solidFill>
                  <a:schemeClr val="accent5">
                    <a:lumMod val="75000"/>
                  </a:schemeClr>
                </a:solidFill>
              </a:defRPr>
            </a:lvl1pPr>
          </a:lstStyle>
          <a:p>
            <a:pPr lvl="0"/>
            <a:r>
              <a:rPr lang="zh-CN" altLang="en-US" dirty="0"/>
              <a:t>编辑母版文本样式</a:t>
            </a:r>
          </a:p>
        </p:txBody>
      </p:sp>
      <p:sp>
        <p:nvSpPr>
          <p:cNvPr id="13" name="内容占位符 12"/>
          <p:cNvSpPr>
            <a:spLocks noGrp="1"/>
          </p:cNvSpPr>
          <p:nvPr>
            <p:ph sz="quarter" idx="14" hasCustomPrompt="1"/>
          </p:nvPr>
        </p:nvSpPr>
        <p:spPr>
          <a:xfrm>
            <a:off x="628650" y="1863725"/>
            <a:ext cx="7886700" cy="4044950"/>
          </a:xfrm>
        </p:spPr>
        <p:txBody>
          <a:bodyPr/>
          <a:lstStyle>
            <a:lvl1pPr marL="0" indent="0">
              <a:buNone/>
              <a:defRPr sz="1600"/>
            </a:lvl1pPr>
            <a:lvl2pPr marL="457200" indent="0">
              <a:buNone/>
              <a:defRPr/>
            </a:lvl2pPr>
          </a:lstStyle>
          <a:p>
            <a:pPr lvl="0"/>
            <a:r>
              <a:rPr lang="zh-CN" altLang="en-US" dirty="0"/>
              <a:t>编辑母版文本样式</a:t>
            </a:r>
          </a:p>
        </p:txBody>
      </p:sp>
      <p:sp>
        <p:nvSpPr>
          <p:cNvPr id="14" name="矩形 13"/>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a:solidFill>
                <a:srgbClr val="FFFFFF">
                  <a:lumMod val="50000"/>
                </a:srgb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dirty="0">
              <a:solidFill>
                <a:srgbClr val="FFFFFF">
                  <a:lumMod val="50000"/>
                </a:srgbClr>
              </a:solidFill>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rgbClr val="FFFFFF"/>
                </a:solidFill>
                <a:latin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rgbClr val="000000">
                    <a:lumMod val="75000"/>
                    <a:lumOff val="25000"/>
                  </a:srgbClr>
                </a:solidFill>
              </a:rPr>
              <a:t> </a:t>
            </a:r>
            <a:endParaRPr lang="zh-CN" altLang="en-US" sz="2100" dirty="0">
              <a:solidFill>
                <a:srgbClr val="000000">
                  <a:lumMod val="75000"/>
                  <a:lumOff val="25000"/>
                </a:srgb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rgbClr val="000000">
                  <a:lumMod val="75000"/>
                  <a:lumOff val="25000"/>
                </a:srgb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355">
                <a:solidFill>
                  <a:prstClr val="white"/>
                </a:solidFill>
              </a:rPr>
              <a:t>大数据应用人才培养系列教材</a:t>
            </a: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solidFill>
                  <a:srgbClr val="FFFFFF">
                    <a:lumMod val="50000"/>
                  </a:srgbClr>
                </a:solidFill>
              </a:rPr>
              <a:t>2022/02/16</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E87C0E1D-24C4-406F-9615-DBDA8D2D1F93}"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6" name="组合 5"/>
          <p:cNvGrpSpPr/>
          <p:nvPr userDrawn="1"/>
        </p:nvGrpSpPr>
        <p:grpSpPr>
          <a:xfrm>
            <a:off x="-1" y="-2439"/>
            <a:ext cx="9145787" cy="718411"/>
            <a:chOff x="-1" y="190175"/>
            <a:chExt cx="9145786" cy="525795"/>
          </a:xfrm>
        </p:grpSpPr>
        <p:sp>
          <p:nvSpPr>
            <p:cNvPr id="7"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8"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9"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grpSp>
      <p:sp>
        <p:nvSpPr>
          <p:cNvPr id="11" name="文本占位符 10"/>
          <p:cNvSpPr>
            <a:spLocks noGrp="1"/>
          </p:cNvSpPr>
          <p:nvPr>
            <p:ph type="body" sz="quarter" idx="13" hasCustomPrompt="1"/>
          </p:nvPr>
        </p:nvSpPr>
        <p:spPr>
          <a:xfrm>
            <a:off x="392113" y="948743"/>
            <a:ext cx="7094537" cy="544391"/>
          </a:xfrm>
        </p:spPr>
        <p:txBody>
          <a:bodyPr>
            <a:normAutofit/>
          </a:bodyPr>
          <a:lstStyle>
            <a:lvl1pPr marL="0" indent="0">
              <a:buNone/>
              <a:defRPr sz="1600" b="1">
                <a:solidFill>
                  <a:schemeClr val="accent5">
                    <a:lumMod val="75000"/>
                  </a:schemeClr>
                </a:solidFill>
              </a:defRPr>
            </a:lvl1pPr>
          </a:lstStyle>
          <a:p>
            <a:pPr lvl="0"/>
            <a:r>
              <a:rPr lang="zh-CN" altLang="en-US" dirty="0"/>
              <a:t>编辑母版文本样式</a:t>
            </a:r>
          </a:p>
        </p:txBody>
      </p:sp>
      <p:sp>
        <p:nvSpPr>
          <p:cNvPr id="13" name="内容占位符 12"/>
          <p:cNvSpPr>
            <a:spLocks noGrp="1"/>
          </p:cNvSpPr>
          <p:nvPr>
            <p:ph sz="quarter" idx="14" hasCustomPrompt="1"/>
          </p:nvPr>
        </p:nvSpPr>
        <p:spPr>
          <a:xfrm>
            <a:off x="628650" y="1863725"/>
            <a:ext cx="7886700" cy="4044950"/>
          </a:xfrm>
        </p:spPr>
        <p:txBody>
          <a:bodyPr/>
          <a:lstStyle>
            <a:lvl1pPr marL="0" indent="0">
              <a:buNone/>
              <a:defRPr sz="1600"/>
            </a:lvl1pPr>
            <a:lvl2pPr marL="457200" indent="0">
              <a:buNone/>
              <a:defRPr/>
            </a:lvl2pPr>
          </a:lstStyle>
          <a:p>
            <a:pPr lvl="0"/>
            <a:r>
              <a:rPr lang="zh-CN" altLang="en-US" dirty="0"/>
              <a:t>编辑母版文本样式</a:t>
            </a:r>
          </a:p>
        </p:txBody>
      </p:sp>
      <p:sp>
        <p:nvSpPr>
          <p:cNvPr id="14" name="矩形 13"/>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5" name="组合 4"/>
          <p:cNvGrpSpPr/>
          <p:nvPr userDrawn="1"/>
        </p:nvGrpSpPr>
        <p:grpSpPr>
          <a:xfrm>
            <a:off x="0" y="1997136"/>
            <a:ext cx="7084431" cy="1791128"/>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10" name="文本框 5"/>
          <p:cNvSpPr txBox="1"/>
          <p:nvPr userDrawn="1"/>
        </p:nvSpPr>
        <p:spPr>
          <a:xfrm>
            <a:off x="1371600" y="2328817"/>
            <a:ext cx="4185761" cy="1200329"/>
          </a:xfrm>
          <a:prstGeom prst="rect">
            <a:avLst/>
          </a:prstGeom>
          <a:noFill/>
        </p:spPr>
        <p:txBody>
          <a:bodyPr wrap="none" rtlCol="0">
            <a:spAutoFit/>
          </a:bodyPr>
          <a:lstStyle/>
          <a:p>
            <a:r>
              <a:rPr lang="zh-CN" altLang="en-US" sz="7200" spc="600" dirty="0">
                <a:solidFill>
                  <a:srgbClr val="FFFFFF"/>
                </a:solidFill>
              </a:rPr>
              <a:t>感谢聆听</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2022/02/16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5" name="组合 4"/>
          <p:cNvGrpSpPr/>
          <p:nvPr userDrawn="1"/>
        </p:nvGrpSpPr>
        <p:grpSpPr>
          <a:xfrm>
            <a:off x="0" y="1997136"/>
            <a:ext cx="7084431" cy="1791128"/>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10" name="文本框 5"/>
          <p:cNvSpPr txBox="1"/>
          <p:nvPr userDrawn="1"/>
        </p:nvSpPr>
        <p:spPr>
          <a:xfrm>
            <a:off x="1371600" y="2328817"/>
            <a:ext cx="4185761" cy="1200329"/>
          </a:xfrm>
          <a:prstGeom prst="rect">
            <a:avLst/>
          </a:prstGeom>
          <a:noFill/>
        </p:spPr>
        <p:txBody>
          <a:bodyPr wrap="none" rtlCol="0">
            <a:spAutoFit/>
          </a:bodyPr>
          <a:lstStyle/>
          <a:p>
            <a:r>
              <a:rPr lang="zh-CN" altLang="en-US" sz="7200" spc="600" dirty="0">
                <a:solidFill>
                  <a:schemeClr val="bg1"/>
                </a:solidFill>
              </a:rPr>
              <a:t>感谢聆听</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0285" r="15524" b="21730"/>
          <a:stretch>
            <a:fillRect/>
          </a:stretch>
        </p:blipFill>
        <p:spPr>
          <a:xfrm>
            <a:off x="396" y="3389050"/>
            <a:ext cx="9143604" cy="3468950"/>
          </a:xfrm>
          <a:prstGeom prst="rect">
            <a:avLst/>
          </a:prstGeom>
        </p:spPr>
      </p:pic>
      <p:sp>
        <p:nvSpPr>
          <p:cNvPr id="8" name="矩形 7"/>
          <p:cNvSpPr/>
          <p:nvPr userDrawn="1"/>
        </p:nvSpPr>
        <p:spPr>
          <a:xfrm>
            <a:off x="0" y="0"/>
            <a:ext cx="9144000" cy="6858000"/>
          </a:xfrm>
          <a:prstGeom prst="rect">
            <a:avLst/>
          </a:prstGeom>
          <a:solidFill>
            <a:schemeClr val="bg1">
              <a:lumMod val="9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矩形 1"/>
          <p:cNvSpPr/>
          <p:nvPr userDrawn="1"/>
        </p:nvSpPr>
        <p:spPr>
          <a:xfrm>
            <a:off x="0" y="0"/>
            <a:ext cx="9144000" cy="101600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7" Type="http://schemas.openxmlformats.org/officeDocument/2006/relationships/tags" Target="../tags/tag6.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slideLayout" Target="../slideLayouts/slideLayout28.xml"/><Relationship Id="rId7" Type="http://schemas.openxmlformats.org/officeDocument/2006/relationships/tags" Target="../tags/tag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ags" Target="../tags/tag7.xml"/><Relationship Id="rId5" Type="http://schemas.openxmlformats.org/officeDocument/2006/relationships/theme" Target="../theme/theme4.xml"/><Relationship Id="rId4"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slideLayout" Target="../slideLayouts/slideLayout32.xml"/><Relationship Id="rId7" Type="http://schemas.openxmlformats.org/officeDocument/2006/relationships/tags" Target="../tags/tag1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tags" Target="../tags/tag10.xml"/><Relationship Id="rId5" Type="http://schemas.openxmlformats.org/officeDocument/2006/relationships/theme" Target="../theme/theme5.xml"/><Relationship Id="rId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6"/>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7"/>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2022/02/16</a:t>
            </a:fld>
            <a:endParaRPr lang="zh-CN" altLang="en-US" dirty="0"/>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5"/>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6"/>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solidFill>
                <a:srgbClr val="FFFFFF">
                  <a:lumMod val="50000"/>
                </a:srgbClr>
              </a:solidFill>
            </a:endParaRPr>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
        <p:nvSpPr>
          <p:cNvPr id="2" name="KSO_TEMPLATE" hidden="1"/>
          <p:cNvSpPr/>
          <p:nvPr userDrawn="1">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6"/>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7"/>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solidFill>
                <a:srgbClr val="FFFFFF">
                  <a:lumMod val="50000"/>
                </a:srgbClr>
              </a:solidFill>
            </a:endParaRPr>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
        <p:nvSpPr>
          <p:cNvPr id="2" name="KSO_TEMPLATE" hidden="1"/>
          <p:cNvSpPr/>
          <p:nvPr userDrawn="1">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6"/>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7"/>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solidFill>
                <a:srgbClr val="FFFFFF">
                  <a:lumMod val="50000"/>
                </a:srgbClr>
              </a:solidFill>
            </a:endParaRPr>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
        <p:nvSpPr>
          <p:cNvPr id="2" name="KSO_TEMPLATE" hidden="1"/>
          <p:cNvSpPr/>
          <p:nvPr userDrawn="1">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4014935" y="1169836"/>
              <a:ext cx="1114119" cy="523220"/>
            </a:xfrm>
            <a:prstGeom prst="rect">
              <a:avLst/>
            </a:prstGeom>
            <a:noFill/>
          </p:spPr>
          <p:txBody>
            <a:bodyPr wrap="none" rtlCol="0">
              <a:spAutoFit/>
            </a:bodyPr>
            <a:lstStyle/>
            <a:p>
              <a:pPr algn="ctr"/>
              <a:r>
                <a:rPr lang="zh-CN" altLang="en-US" sz="2800" dirty="0">
                  <a:solidFill>
                    <a:srgbClr val="FFC000"/>
                  </a:solidFill>
                </a:rPr>
                <a:t>第七章　模块</a:t>
              </a:r>
            </a:p>
          </p:txBody>
        </p:sp>
      </p:grpSp>
      <p:grpSp>
        <p:nvGrpSpPr>
          <p:cNvPr id="67" name="组合 66"/>
          <p:cNvGrpSpPr/>
          <p:nvPr/>
        </p:nvGrpSpPr>
        <p:grpSpPr>
          <a:xfrm>
            <a:off x="1754534" y="1728013"/>
            <a:ext cx="5693399" cy="414020"/>
            <a:chOff x="1807265" y="2462595"/>
            <a:chExt cx="5693399" cy="414020"/>
          </a:xfrm>
        </p:grpSpPr>
        <p:sp>
          <p:nvSpPr>
            <p:cNvPr id="47" name="圆角矩形 46"/>
            <p:cNvSpPr/>
            <p:nvPr/>
          </p:nvSpPr>
          <p:spPr>
            <a:xfrm>
              <a:off x="1807265" y="2478527"/>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2228850" cy="414020"/>
            </a:xfrm>
            <a:prstGeom prst="rect">
              <a:avLst/>
            </a:prstGeom>
          </p:spPr>
          <p:txBody>
            <a:bodyPr wrap="none">
              <a:spAutoFit/>
            </a:bodyPr>
            <a:lstStyle/>
            <a:p>
              <a:r>
                <a:rPr lang="en-US" altLang="zh-CN" sz="2100" spc="225" dirty="0">
                  <a:solidFill>
                    <a:prstClr val="white"/>
                  </a:solidFill>
                </a:rPr>
                <a:t>7.1</a:t>
              </a:r>
              <a:r>
                <a:rPr lang="zh-CN" altLang="en-US" sz="2100" spc="225" dirty="0">
                  <a:solidFill>
                    <a:prstClr val="white"/>
                  </a:solidFill>
                </a:rPr>
                <a:t> 模块的概述</a:t>
              </a:r>
            </a:p>
          </p:txBody>
        </p:sp>
      </p:grpSp>
      <p:grpSp>
        <p:nvGrpSpPr>
          <p:cNvPr id="68" name="组合 67"/>
          <p:cNvGrpSpPr/>
          <p:nvPr/>
        </p:nvGrpSpPr>
        <p:grpSpPr>
          <a:xfrm>
            <a:off x="1754534" y="2376018"/>
            <a:ext cx="5693399" cy="424800"/>
            <a:chOff x="1807265" y="2935089"/>
            <a:chExt cx="5693399" cy="424800"/>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2819400" cy="414020"/>
            </a:xfrm>
            <a:prstGeom prst="rect">
              <a:avLst/>
            </a:prstGeom>
          </p:spPr>
          <p:txBody>
            <a:bodyPr wrap="none">
              <a:spAutoFit/>
            </a:bodyPr>
            <a:lstStyle/>
            <a:p>
              <a:r>
                <a:rPr lang="en-US" altLang="zh-CN" sz="2100" spc="225" dirty="0">
                  <a:solidFill>
                    <a:schemeClr val="tx1">
                      <a:lumMod val="75000"/>
                      <a:lumOff val="25000"/>
                    </a:schemeClr>
                  </a:solidFill>
                </a:rPr>
                <a:t>7.2</a:t>
              </a:r>
              <a:r>
                <a:rPr lang="zh-CN" altLang="en-US" sz="2100" spc="225" dirty="0">
                  <a:solidFill>
                    <a:schemeClr val="tx1">
                      <a:lumMod val="75000"/>
                      <a:lumOff val="25000"/>
                    </a:schemeClr>
                  </a:solidFill>
                </a:rPr>
                <a:t> 安装第三方模块</a:t>
              </a:r>
            </a:p>
          </p:txBody>
        </p:sp>
      </p:grpSp>
      <p:grpSp>
        <p:nvGrpSpPr>
          <p:cNvPr id="69" name="组合 68"/>
          <p:cNvGrpSpPr/>
          <p:nvPr/>
        </p:nvGrpSpPr>
        <p:grpSpPr>
          <a:xfrm>
            <a:off x="1754534" y="3024022"/>
            <a:ext cx="5693399" cy="424800"/>
            <a:chOff x="1807265" y="3400693"/>
            <a:chExt cx="5693399" cy="424800"/>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2524125" cy="414020"/>
            </a:xfrm>
            <a:prstGeom prst="rect">
              <a:avLst/>
            </a:prstGeom>
          </p:spPr>
          <p:txBody>
            <a:bodyPr wrap="none">
              <a:spAutoFit/>
            </a:bodyPr>
            <a:lstStyle/>
            <a:p>
              <a:r>
                <a:rPr lang="en-US" altLang="zh-CN" sz="2100" spc="225" dirty="0">
                  <a:solidFill>
                    <a:schemeClr val="tx1">
                      <a:lumMod val="75000"/>
                      <a:lumOff val="25000"/>
                    </a:schemeClr>
                  </a:solidFill>
                </a:rPr>
                <a:t>7.3</a:t>
              </a:r>
              <a:r>
                <a:rPr lang="zh-CN" altLang="en-US" sz="2100" spc="225" dirty="0">
                  <a:solidFill>
                    <a:schemeClr val="tx1">
                      <a:lumMod val="75000"/>
                      <a:lumOff val="25000"/>
                    </a:schemeClr>
                  </a:solidFill>
                </a:rPr>
                <a:t> 模块应用实例</a:t>
              </a:r>
            </a:p>
          </p:txBody>
        </p:sp>
      </p:grpSp>
      <p:grpSp>
        <p:nvGrpSpPr>
          <p:cNvPr id="70" name="组合 69"/>
          <p:cNvGrpSpPr/>
          <p:nvPr/>
        </p:nvGrpSpPr>
        <p:grpSpPr>
          <a:xfrm>
            <a:off x="1754534" y="4320032"/>
            <a:ext cx="5693399" cy="424801"/>
            <a:chOff x="1807265" y="3866296"/>
            <a:chExt cx="5693399" cy="424801"/>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7.5</a:t>
              </a:r>
              <a:r>
                <a:rPr lang="zh-CN" altLang="en-US" sz="2100" spc="225" dirty="0">
                  <a:solidFill>
                    <a:schemeClr val="tx1">
                      <a:lumMod val="75000"/>
                      <a:lumOff val="25000"/>
                    </a:schemeClr>
                  </a:solidFill>
                </a:rPr>
                <a:t> 实验</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3" name="组合 32"/>
          <p:cNvGrpSpPr/>
          <p:nvPr/>
        </p:nvGrpSpPr>
        <p:grpSpPr>
          <a:xfrm>
            <a:off x="1770454" y="4968037"/>
            <a:ext cx="5693399" cy="424800"/>
            <a:chOff x="1807265" y="3400693"/>
            <a:chExt cx="5693399" cy="424800"/>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343025" cy="414020"/>
            </a:xfrm>
            <a:prstGeom prst="rect">
              <a:avLst/>
            </a:prstGeom>
          </p:spPr>
          <p:txBody>
            <a:bodyPr wrap="none">
              <a:spAutoFit/>
            </a:bodyPr>
            <a:lstStyle/>
            <a:p>
              <a:r>
                <a:rPr lang="en-US" altLang="zh-CN" sz="2100" spc="225" dirty="0">
                  <a:solidFill>
                    <a:schemeClr val="tx1">
                      <a:lumMod val="75000"/>
                      <a:lumOff val="25000"/>
                    </a:schemeClr>
                  </a:solidFill>
                </a:rPr>
                <a:t>7.6</a:t>
              </a:r>
              <a:r>
                <a:rPr lang="zh-CN" altLang="en-US" sz="2100" spc="225" dirty="0">
                  <a:solidFill>
                    <a:schemeClr val="tx1">
                      <a:lumMod val="75000"/>
                      <a:lumOff val="25000"/>
                    </a:schemeClr>
                  </a:solidFill>
                </a:rPr>
                <a:t> 小结</a:t>
              </a:r>
            </a:p>
          </p:txBody>
        </p:sp>
      </p:grpSp>
      <p:grpSp>
        <p:nvGrpSpPr>
          <p:cNvPr id="39" name="组合 38"/>
          <p:cNvGrpSpPr/>
          <p:nvPr/>
        </p:nvGrpSpPr>
        <p:grpSpPr>
          <a:xfrm>
            <a:off x="1770454" y="5616042"/>
            <a:ext cx="5693399" cy="424801"/>
            <a:chOff x="1807265" y="3866296"/>
            <a:chExt cx="5693399" cy="424801"/>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7.7</a:t>
              </a:r>
              <a:r>
                <a:rPr lang="zh-CN" altLang="en-US" sz="2100" spc="225" dirty="0">
                  <a:solidFill>
                    <a:schemeClr val="tx1">
                      <a:lumMod val="75000"/>
                      <a:lumOff val="25000"/>
                    </a:schemeClr>
                  </a:solidFill>
                </a:rPr>
                <a:t> 习题</a:t>
              </a:r>
            </a:p>
          </p:txBody>
        </p:sp>
      </p:grpSp>
      <p:grpSp>
        <p:nvGrpSpPr>
          <p:cNvPr id="46" name="组合 45"/>
          <p:cNvGrpSpPr/>
          <p:nvPr/>
        </p:nvGrpSpPr>
        <p:grpSpPr>
          <a:xfrm>
            <a:off x="1743158" y="3672027"/>
            <a:ext cx="5693399" cy="424800"/>
            <a:chOff x="1807265" y="3400693"/>
            <a:chExt cx="5693399" cy="424800"/>
          </a:xfrm>
        </p:grpSpPr>
        <p:sp>
          <p:nvSpPr>
            <p:cNvPr id="55" name="圆角矩形 54"/>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6" name="矩形 55"/>
            <p:cNvSpPr/>
            <p:nvPr/>
          </p:nvSpPr>
          <p:spPr>
            <a:xfrm>
              <a:off x="1881814" y="3411473"/>
              <a:ext cx="3800475" cy="414020"/>
            </a:xfrm>
            <a:prstGeom prst="rect">
              <a:avLst/>
            </a:prstGeom>
          </p:spPr>
          <p:txBody>
            <a:bodyPr wrap="none">
              <a:spAutoFit/>
            </a:bodyPr>
            <a:lstStyle/>
            <a:p>
              <a:r>
                <a:rPr lang="en-US" altLang="zh-CN" sz="2100" spc="225" dirty="0">
                  <a:solidFill>
                    <a:schemeClr val="tx1">
                      <a:lumMod val="75000"/>
                      <a:lumOff val="25000"/>
                    </a:schemeClr>
                  </a:solidFill>
                </a:rPr>
                <a:t>7.4</a:t>
              </a:r>
              <a:r>
                <a:rPr lang="zh-CN" altLang="en-US" sz="2100" spc="225" dirty="0">
                  <a:solidFill>
                    <a:schemeClr val="tx1">
                      <a:lumMod val="75000"/>
                      <a:lumOff val="25000"/>
                    </a:schemeClr>
                  </a:solidFill>
                </a:rPr>
                <a:t> 在</a:t>
              </a:r>
              <a:r>
                <a:rPr lang="en-US" altLang="zh-CN" sz="2100" spc="225" dirty="0">
                  <a:solidFill>
                    <a:schemeClr val="tx1">
                      <a:lumMod val="75000"/>
                      <a:lumOff val="25000"/>
                    </a:schemeClr>
                  </a:solidFill>
                </a:rPr>
                <a:t>Python</a:t>
              </a:r>
              <a:r>
                <a:rPr lang="zh-CN" altLang="en-US" sz="2100" spc="225" dirty="0">
                  <a:solidFill>
                    <a:schemeClr val="tx1">
                      <a:lumMod val="75000"/>
                      <a:lumOff val="25000"/>
                    </a:schemeClr>
                  </a:solidFill>
                </a:rPr>
                <a:t>中调用</a:t>
              </a:r>
              <a:r>
                <a:rPr lang="en-US" altLang="zh-CN" sz="2100" spc="225" dirty="0">
                  <a:solidFill>
                    <a:schemeClr val="tx1">
                      <a:lumMod val="75000"/>
                      <a:lumOff val="25000"/>
                    </a:schemeClr>
                  </a:solidFill>
                </a:rPr>
                <a:t>R</a:t>
              </a:r>
              <a:r>
                <a:rPr lang="zh-CN" altLang="en-US" sz="2100" spc="225" dirty="0">
                  <a:solidFill>
                    <a:schemeClr val="tx1">
                      <a:lumMod val="75000"/>
                      <a:lumOff val="25000"/>
                    </a:schemeClr>
                  </a:solidFill>
                </a:rPr>
                <a:t>语言</a:t>
              </a:r>
            </a:p>
          </p:txBody>
        </p:sp>
      </p:gr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7.1.4 </a:t>
            </a:r>
            <a:r>
              <a:rPr lang="zh-CN" altLang="en-US" sz="2000" dirty="0"/>
              <a:t>自定义模块和包</a:t>
            </a:r>
          </a:p>
        </p:txBody>
      </p:sp>
      <p:sp>
        <p:nvSpPr>
          <p:cNvPr id="3" name="内容占位符 2"/>
          <p:cNvSpPr>
            <a:spLocks noGrp="1"/>
          </p:cNvSpPr>
          <p:nvPr>
            <p:ph sz="quarter" idx="14"/>
          </p:nvPr>
        </p:nvSpPr>
        <p:spPr>
          <a:xfrm>
            <a:off x="136478" y="1441693"/>
            <a:ext cx="9007521" cy="4686151"/>
          </a:xfrm>
        </p:spPr>
        <p:txBody>
          <a:bodyPr>
            <a:noAutofit/>
          </a:bodyPr>
          <a:lstStyle/>
          <a:p>
            <a:pPr>
              <a:lnSpc>
                <a:spcPct val="150000"/>
              </a:lnSpc>
            </a:pPr>
            <a:r>
              <a:rPr lang="en-US" altLang="zh-CN" sz="2000" dirty="0">
                <a:solidFill>
                  <a:schemeClr val="tx1">
                    <a:lumMod val="75000"/>
                    <a:lumOff val="25000"/>
                  </a:schemeClr>
                </a:solidFill>
              </a:rPr>
              <a:t>1.</a:t>
            </a:r>
            <a:r>
              <a:rPr lang="zh-CN" altLang="en-US" sz="2000" dirty="0">
                <a:solidFill>
                  <a:schemeClr val="tx1">
                    <a:lumMod val="75000"/>
                    <a:lumOff val="25000"/>
                  </a:schemeClr>
                </a:solidFill>
              </a:rPr>
              <a:t>自定义模块：</a:t>
            </a:r>
          </a:p>
          <a:p>
            <a:pPr>
              <a:lnSpc>
                <a:spcPct val="150000"/>
              </a:lnSpc>
            </a:pPr>
            <a:r>
              <a:rPr lang="zh-CN" altLang="en-US" sz="2000" dirty="0">
                <a:solidFill>
                  <a:schemeClr val="tx1">
                    <a:lumMod val="75000"/>
                    <a:lumOff val="25000"/>
                  </a:schemeClr>
                </a:solidFill>
              </a:rPr>
              <a:t>自定义模块的方法和步骤如下：</a:t>
            </a:r>
          </a:p>
          <a:p>
            <a:pPr>
              <a:lnSpc>
                <a:spcPct val="150000"/>
              </a:lnSpc>
            </a:pPr>
            <a:r>
              <a:rPr lang="zh-CN" altLang="en-US" sz="2000" dirty="0">
                <a:solidFill>
                  <a:schemeClr val="tx1">
                    <a:lumMod val="75000"/>
                    <a:lumOff val="25000"/>
                  </a:schemeClr>
                </a:solidFill>
              </a:rPr>
              <a:t>在安装</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的目录下，新建一个以</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py</a:t>
            </a:r>
            <a:r>
              <a:rPr lang="zh-CN" altLang="en-US" sz="2000" dirty="0">
                <a:solidFill>
                  <a:schemeClr val="tx1">
                    <a:lumMod val="75000"/>
                    <a:lumOff val="25000"/>
                  </a:schemeClr>
                </a:solidFill>
              </a:rPr>
              <a:t>为后缀名的文件，然后编辑该文件。</a:t>
            </a:r>
          </a:p>
          <a:p>
            <a:pPr>
              <a:lnSpc>
                <a:spcPct val="150000"/>
              </a:lnSpc>
            </a:pPr>
            <a:r>
              <a:rPr lang="zh-CN" altLang="en-US" sz="2000" dirty="0">
                <a:solidFill>
                  <a:srgbClr val="FF0000"/>
                </a:solidFill>
              </a:rPr>
              <a:t>在自定义模块时，有几点要注意：</a:t>
            </a:r>
          </a:p>
          <a:p>
            <a:pPr>
              <a:lnSpc>
                <a:spcPct val="150000"/>
              </a:lnSpc>
            </a:pPr>
            <a:r>
              <a:rPr lang="en-US" altLang="zh-CN" sz="2000" dirty="0">
                <a:solidFill>
                  <a:schemeClr val="tx1">
                    <a:lumMod val="75000"/>
                    <a:lumOff val="25000"/>
                  </a:schemeClr>
                </a:solidFill>
              </a:rPr>
              <a:t>(1)</a:t>
            </a:r>
            <a:r>
              <a:rPr lang="zh-CN" altLang="en-US" sz="2000" dirty="0">
                <a:solidFill>
                  <a:schemeClr val="tx1">
                    <a:lumMod val="75000"/>
                    <a:lumOff val="25000"/>
                  </a:schemeClr>
                </a:solidFill>
              </a:rPr>
              <a:t>为了使</a:t>
            </a:r>
            <a:r>
              <a:rPr lang="en-US" altLang="zh-CN" sz="2000" dirty="0">
                <a:solidFill>
                  <a:schemeClr val="tx1">
                    <a:lumMod val="75000"/>
                    <a:lumOff val="25000"/>
                  </a:schemeClr>
                </a:solidFill>
              </a:rPr>
              <a:t>IDLE</a:t>
            </a:r>
            <a:r>
              <a:rPr lang="zh-CN" altLang="en-US" sz="2000" dirty="0">
                <a:solidFill>
                  <a:schemeClr val="tx1">
                    <a:lumMod val="75000"/>
                    <a:lumOff val="25000"/>
                  </a:schemeClr>
                </a:solidFill>
              </a:rPr>
              <a:t>能找到我们自定义模块，该模块要和调用的程序在同一目录下，否则在导入模块时会提示找不到模块的错误。</a:t>
            </a:r>
          </a:p>
          <a:p>
            <a:pPr>
              <a:lnSpc>
                <a:spcPct val="150000"/>
              </a:lnSpc>
            </a:pPr>
            <a:r>
              <a:rPr lang="en-US" altLang="zh-CN" sz="2000" dirty="0">
                <a:solidFill>
                  <a:schemeClr val="tx1">
                    <a:lumMod val="75000"/>
                    <a:lumOff val="25000"/>
                  </a:schemeClr>
                </a:solidFill>
              </a:rPr>
              <a:t>(2)</a:t>
            </a:r>
            <a:r>
              <a:rPr lang="zh-CN" altLang="en-US" sz="2000" dirty="0">
                <a:solidFill>
                  <a:schemeClr val="tx1">
                    <a:lumMod val="75000"/>
                    <a:lumOff val="25000"/>
                  </a:schemeClr>
                </a:solidFill>
              </a:rPr>
              <a:t>模块名要遵循</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变量命名规范，不要使用中文、特殊字符等。</a:t>
            </a:r>
            <a:endParaRPr lang="zh-CN" altLang="en-US" sz="2000" dirty="0"/>
          </a:p>
          <a:p>
            <a:pPr>
              <a:lnSpc>
                <a:spcPct val="150000"/>
              </a:lnSpc>
            </a:pPr>
            <a:endParaRPr lang="zh-CN" altLang="en-US" sz="2000" dirty="0"/>
          </a:p>
          <a:p>
            <a:pPr>
              <a:lnSpc>
                <a:spcPct val="150000"/>
              </a:lnSpc>
            </a:pPr>
            <a:endParaRPr lang="en-US" altLang="zh-CN" sz="2000" dirty="0">
              <a:solidFill>
                <a:srgbClr val="FF0000"/>
              </a:solidFill>
            </a:endParaRPr>
          </a:p>
          <a:p>
            <a:endParaRPr lang="zh-CN" altLang="en-US"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7.1 </a:t>
            </a:r>
            <a:r>
              <a:rPr lang="zh-CN" altLang="en-US" sz="2100" b="1" spc="225" dirty="0">
                <a:solidFill>
                  <a:prstClr val="white"/>
                </a:solidFill>
              </a:rPr>
              <a:t>模块的概述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7.1.4 </a:t>
            </a:r>
            <a:r>
              <a:rPr lang="zh-CN" altLang="en-US" sz="2000" dirty="0"/>
              <a:t>自定义模块和包</a:t>
            </a:r>
          </a:p>
        </p:txBody>
      </p:sp>
      <p:sp>
        <p:nvSpPr>
          <p:cNvPr id="3" name="内容占位符 2"/>
          <p:cNvSpPr>
            <a:spLocks noGrp="1"/>
          </p:cNvSpPr>
          <p:nvPr>
            <p:ph sz="quarter" idx="14"/>
          </p:nvPr>
        </p:nvSpPr>
        <p:spPr>
          <a:xfrm>
            <a:off x="136478" y="1441693"/>
            <a:ext cx="9007521" cy="4686151"/>
          </a:xfrm>
        </p:spPr>
        <p:txBody>
          <a:bodyPr>
            <a:noAutofit/>
          </a:bodyPr>
          <a:lstStyle/>
          <a:p>
            <a:pPr>
              <a:lnSpc>
                <a:spcPct val="150000"/>
              </a:lnSpc>
            </a:pPr>
            <a:r>
              <a:rPr lang="en-US" altLang="zh-CN" sz="2000" dirty="0">
                <a:solidFill>
                  <a:schemeClr val="tx1">
                    <a:lumMod val="75000"/>
                    <a:lumOff val="25000"/>
                  </a:schemeClr>
                </a:solidFill>
              </a:rPr>
              <a:t>(3)</a:t>
            </a:r>
            <a:r>
              <a:rPr lang="zh-CN" altLang="en-US" sz="2000" dirty="0">
                <a:solidFill>
                  <a:schemeClr val="tx1">
                    <a:lumMod val="75000"/>
                    <a:lumOff val="25000"/>
                  </a:schemeClr>
                </a:solidFill>
              </a:rPr>
              <a:t>自定义的模块名不要和系统内置的模块名相同，可以先在</a:t>
            </a:r>
            <a:r>
              <a:rPr lang="en-US" altLang="zh-CN" sz="2000" dirty="0">
                <a:solidFill>
                  <a:schemeClr val="tx1">
                    <a:lumMod val="75000"/>
                    <a:lumOff val="25000"/>
                  </a:schemeClr>
                </a:solidFill>
              </a:rPr>
              <a:t>IDLE </a:t>
            </a:r>
            <a:r>
              <a:rPr lang="zh-CN" altLang="en-US" sz="2000" dirty="0">
                <a:solidFill>
                  <a:schemeClr val="tx1">
                    <a:lumMod val="75000"/>
                    <a:lumOff val="25000"/>
                  </a:schemeClr>
                </a:solidFill>
              </a:rPr>
              <a:t>交互环境里先用“</a:t>
            </a:r>
            <a:r>
              <a:rPr lang="en-US" altLang="zh-CN" sz="2000" dirty="0">
                <a:solidFill>
                  <a:schemeClr val="tx1">
                    <a:lumMod val="75000"/>
                    <a:lumOff val="25000"/>
                  </a:schemeClr>
                </a:solidFill>
              </a:rPr>
              <a:t>import </a:t>
            </a:r>
            <a:r>
              <a:rPr lang="en-US" altLang="zh-CN" sz="2000" dirty="0" err="1">
                <a:solidFill>
                  <a:schemeClr val="tx1">
                    <a:lumMod val="75000"/>
                    <a:lumOff val="25000"/>
                  </a:schemeClr>
                </a:solidFill>
              </a:rPr>
              <a:t>modle_name</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命令检查，若成功则说明系统已存在此模块，然后考虑更改自定义的模块名。</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2.</a:t>
            </a:r>
            <a:r>
              <a:rPr lang="zh-CN" altLang="en-US" sz="2000" dirty="0">
                <a:solidFill>
                  <a:schemeClr val="tx1">
                    <a:lumMod val="75000"/>
                    <a:lumOff val="25000"/>
                  </a:schemeClr>
                </a:solidFill>
              </a:rPr>
              <a:t>自定义包：</a:t>
            </a:r>
          </a:p>
          <a:p>
            <a:pPr>
              <a:lnSpc>
                <a:spcPct val="150000"/>
              </a:lnSpc>
            </a:pPr>
            <a:r>
              <a:rPr lang="zh-CN" altLang="en-US" sz="2000" dirty="0">
                <a:solidFill>
                  <a:schemeClr val="tx1">
                    <a:lumMod val="75000"/>
                    <a:lumOff val="25000"/>
                  </a:schemeClr>
                </a:solidFill>
              </a:rPr>
              <a:t>在大型项目开发中，有多个程序员协作共同开发一个项目，为了避免模块名重名，</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引入了按目录来组织模块的方法，称为包（</a:t>
            </a:r>
            <a:r>
              <a:rPr lang="en-US" altLang="zh-CN" sz="2000" dirty="0">
                <a:solidFill>
                  <a:schemeClr val="tx1">
                    <a:lumMod val="75000"/>
                    <a:lumOff val="25000"/>
                  </a:schemeClr>
                </a:solidFill>
              </a:rPr>
              <a:t>Package</a:t>
            </a:r>
            <a:r>
              <a:rPr lang="zh-CN" altLang="en-US" sz="2000" dirty="0">
                <a:solidFill>
                  <a:schemeClr val="tx1">
                    <a:lumMod val="75000"/>
                    <a:lumOff val="25000"/>
                  </a:schemeClr>
                </a:solidFill>
              </a:rPr>
              <a:t>）。包是一个分层级的文件目录结构，它定义了由模块及子包，以及子包下的子包等组成的命名空间。</a:t>
            </a:r>
            <a:endParaRPr lang="zh-CN" altLang="en-US" sz="2000" dirty="0"/>
          </a:p>
          <a:p>
            <a:pPr>
              <a:lnSpc>
                <a:spcPct val="150000"/>
              </a:lnSpc>
            </a:pPr>
            <a:endParaRPr lang="zh-CN" altLang="en-US" sz="2000" dirty="0"/>
          </a:p>
          <a:p>
            <a:pPr>
              <a:lnSpc>
                <a:spcPct val="150000"/>
              </a:lnSpc>
            </a:pPr>
            <a:endParaRPr lang="en-US" altLang="zh-CN" sz="2000" dirty="0">
              <a:solidFill>
                <a:srgbClr val="FF0000"/>
              </a:solidFill>
            </a:endParaRPr>
          </a:p>
          <a:p>
            <a:endParaRPr lang="zh-CN" altLang="en-US"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7.1 </a:t>
            </a:r>
            <a:r>
              <a:rPr lang="zh-CN" altLang="en-US" sz="2100" b="1" spc="225" dirty="0">
                <a:solidFill>
                  <a:prstClr val="white"/>
                </a:solidFill>
              </a:rPr>
              <a:t>模块的概述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7.1.4 </a:t>
            </a:r>
            <a:r>
              <a:rPr lang="zh-CN" altLang="en-US" sz="2000" dirty="0"/>
              <a:t>自定义模块和包</a:t>
            </a:r>
          </a:p>
        </p:txBody>
      </p:sp>
      <p:sp>
        <p:nvSpPr>
          <p:cNvPr id="3" name="内容占位符 2"/>
          <p:cNvSpPr>
            <a:spLocks noGrp="1"/>
          </p:cNvSpPr>
          <p:nvPr>
            <p:ph sz="quarter" idx="14"/>
          </p:nvPr>
        </p:nvSpPr>
        <p:spPr>
          <a:xfrm>
            <a:off x="136478" y="1441693"/>
            <a:ext cx="9007521" cy="4686151"/>
          </a:xfrm>
        </p:spPr>
        <p:txBody>
          <a:bodyPr>
            <a:noAutofit/>
          </a:bodyPr>
          <a:lstStyle/>
          <a:p>
            <a:pPr>
              <a:lnSpc>
                <a:spcPct val="150000"/>
              </a:lnSpc>
            </a:pPr>
            <a:r>
              <a:rPr lang="zh-CN" altLang="en-US" sz="2000" dirty="0">
                <a:solidFill>
                  <a:srgbClr val="FF0000"/>
                </a:solidFill>
              </a:rPr>
              <a:t>在自定义包时，需要注意：</a:t>
            </a:r>
          </a:p>
          <a:p>
            <a:pPr>
              <a:lnSpc>
                <a:spcPct val="150000"/>
              </a:lnSpc>
            </a:pPr>
            <a:r>
              <a:rPr lang="en-US" altLang="zh-CN" sz="2000" dirty="0">
                <a:solidFill>
                  <a:schemeClr val="tx1">
                    <a:lumMod val="75000"/>
                    <a:lumOff val="25000"/>
                  </a:schemeClr>
                </a:solidFill>
              </a:rPr>
              <a:t>(1)</a:t>
            </a:r>
            <a:r>
              <a:rPr lang="zh-CN" altLang="en-US" sz="2000" dirty="0">
                <a:solidFill>
                  <a:schemeClr val="tx1">
                    <a:lumMod val="75000"/>
                    <a:lumOff val="25000"/>
                  </a:schemeClr>
                </a:solidFill>
              </a:rPr>
              <a:t>每个包目录下面都会有一个</a:t>
            </a:r>
            <a:r>
              <a:rPr lang="en-US" altLang="zh-CN" sz="2000" dirty="0">
                <a:solidFill>
                  <a:schemeClr val="tx1">
                    <a:lumMod val="75000"/>
                    <a:lumOff val="25000"/>
                  </a:schemeClr>
                </a:solidFill>
              </a:rPr>
              <a:t>__init__.py</a:t>
            </a:r>
            <a:r>
              <a:rPr lang="zh-CN" altLang="en-US" sz="2000" dirty="0">
                <a:solidFill>
                  <a:schemeClr val="tx1">
                    <a:lumMod val="75000"/>
                    <a:lumOff val="25000"/>
                  </a:schemeClr>
                </a:solidFill>
              </a:rPr>
              <a:t>的文件，这个文件是必须存在的，否则，系统就把这个目录作为普通目录，而不是一个包。</a:t>
            </a:r>
          </a:p>
          <a:p>
            <a:pPr>
              <a:lnSpc>
                <a:spcPct val="150000"/>
              </a:lnSpc>
            </a:pPr>
            <a:r>
              <a:rPr lang="en-US" altLang="zh-CN" sz="2000" dirty="0">
                <a:solidFill>
                  <a:schemeClr val="tx1">
                    <a:lumMod val="75000"/>
                    <a:lumOff val="25000"/>
                  </a:schemeClr>
                </a:solidFill>
              </a:rPr>
              <a:t>(2)__init__.py</a:t>
            </a:r>
            <a:r>
              <a:rPr lang="zh-CN" altLang="en-US" sz="2000" dirty="0">
                <a:solidFill>
                  <a:schemeClr val="tx1">
                    <a:lumMod val="75000"/>
                    <a:lumOff val="25000"/>
                  </a:schemeClr>
                </a:solidFill>
              </a:rPr>
              <a:t>可以是空文件，也可以有</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代码，因为</a:t>
            </a:r>
            <a:r>
              <a:rPr lang="en-US" altLang="zh-CN" sz="2000" dirty="0">
                <a:solidFill>
                  <a:schemeClr val="tx1">
                    <a:lumMod val="75000"/>
                    <a:lumOff val="25000"/>
                  </a:schemeClr>
                </a:solidFill>
              </a:rPr>
              <a:t>__init__.py</a:t>
            </a:r>
            <a:r>
              <a:rPr lang="zh-CN" altLang="en-US" sz="2000" dirty="0">
                <a:solidFill>
                  <a:schemeClr val="tx1">
                    <a:lumMod val="75000"/>
                    <a:lumOff val="25000"/>
                  </a:schemeClr>
                </a:solidFill>
              </a:rPr>
              <a:t>就是一个模块，而它的模块名就是</a:t>
            </a:r>
            <a:r>
              <a:rPr lang="en-US" altLang="zh-CN" sz="2000" dirty="0" err="1">
                <a:solidFill>
                  <a:schemeClr val="tx1">
                    <a:lumMod val="75000"/>
                    <a:lumOff val="25000"/>
                  </a:schemeClr>
                </a:solidFill>
              </a:rPr>
              <a:t>mymodle</a:t>
            </a:r>
            <a:r>
              <a:rPr lang="zh-CN" altLang="en-US"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(3)</a:t>
            </a:r>
            <a:r>
              <a:rPr lang="zh-CN" altLang="en-US" sz="2000" dirty="0">
                <a:solidFill>
                  <a:schemeClr val="tx1">
                    <a:lumMod val="75000"/>
                    <a:lumOff val="25000"/>
                  </a:schemeClr>
                </a:solidFill>
              </a:rPr>
              <a:t>在</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中可以有多级目录，组成多层次的包结构。</a:t>
            </a:r>
          </a:p>
          <a:p>
            <a:pPr>
              <a:lnSpc>
                <a:spcPct val="150000"/>
              </a:lnSpc>
            </a:pPr>
            <a:endParaRPr lang="en-US" altLang="zh-CN" sz="2000" dirty="0">
              <a:solidFill>
                <a:srgbClr val="FF0000"/>
              </a:solidFill>
            </a:endParaRPr>
          </a:p>
          <a:p>
            <a:endParaRPr lang="zh-CN" altLang="en-US"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7.1 </a:t>
            </a:r>
            <a:r>
              <a:rPr lang="zh-CN" altLang="en-US" sz="2100" b="1" spc="225" dirty="0">
                <a:solidFill>
                  <a:prstClr val="white"/>
                </a:solidFill>
              </a:rPr>
              <a:t>模块的概述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4014935" y="1169836"/>
              <a:ext cx="1114119" cy="523220"/>
            </a:xfrm>
            <a:prstGeom prst="rect">
              <a:avLst/>
            </a:prstGeom>
            <a:noFill/>
          </p:spPr>
          <p:txBody>
            <a:bodyPr wrap="none" rtlCol="0">
              <a:spAutoFit/>
            </a:bodyPr>
            <a:lstStyle/>
            <a:p>
              <a:pPr algn="ctr"/>
              <a:r>
                <a:rPr lang="zh-CN" altLang="en-US" sz="2800" dirty="0">
                  <a:solidFill>
                    <a:srgbClr val="FFC000"/>
                  </a:solidFill>
                </a:rPr>
                <a:t>第七章　模块</a:t>
              </a:r>
            </a:p>
          </p:txBody>
        </p:sp>
      </p:grpSp>
      <p:grpSp>
        <p:nvGrpSpPr>
          <p:cNvPr id="67" name="组合 66"/>
          <p:cNvGrpSpPr/>
          <p:nvPr/>
        </p:nvGrpSpPr>
        <p:grpSpPr>
          <a:xfrm>
            <a:off x="1768182" y="2376099"/>
            <a:ext cx="5693399" cy="414020"/>
            <a:chOff x="1807265" y="2462595"/>
            <a:chExt cx="5693399" cy="414020"/>
          </a:xfrm>
        </p:grpSpPr>
        <p:sp>
          <p:nvSpPr>
            <p:cNvPr id="47" name="圆角矩形 46"/>
            <p:cNvSpPr/>
            <p:nvPr/>
          </p:nvSpPr>
          <p:spPr>
            <a:xfrm>
              <a:off x="1807265" y="2478527"/>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2819400" cy="414020"/>
            </a:xfrm>
            <a:prstGeom prst="rect">
              <a:avLst/>
            </a:prstGeom>
          </p:spPr>
          <p:txBody>
            <a:bodyPr wrap="none">
              <a:spAutoFit/>
            </a:bodyPr>
            <a:lstStyle/>
            <a:p>
              <a:r>
                <a:rPr lang="en-US" altLang="zh-CN" sz="2100" spc="225" dirty="0">
                  <a:solidFill>
                    <a:prstClr val="white"/>
                  </a:solidFill>
                </a:rPr>
                <a:t>7.2</a:t>
              </a:r>
              <a:r>
                <a:rPr lang="zh-CN" altLang="en-US" sz="2100" spc="225" dirty="0">
                  <a:solidFill>
                    <a:prstClr val="white"/>
                  </a:solidFill>
                </a:rPr>
                <a:t> 安装第三方模块</a:t>
              </a:r>
            </a:p>
          </p:txBody>
        </p:sp>
      </p:grpSp>
      <p:grpSp>
        <p:nvGrpSpPr>
          <p:cNvPr id="68" name="组合 67"/>
          <p:cNvGrpSpPr/>
          <p:nvPr/>
        </p:nvGrpSpPr>
        <p:grpSpPr>
          <a:xfrm>
            <a:off x="1754534" y="1728013"/>
            <a:ext cx="5693399" cy="424800"/>
            <a:chOff x="1807265" y="2935089"/>
            <a:chExt cx="5693399" cy="424800"/>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2228850" cy="414020"/>
            </a:xfrm>
            <a:prstGeom prst="rect">
              <a:avLst/>
            </a:prstGeom>
          </p:spPr>
          <p:txBody>
            <a:bodyPr wrap="none">
              <a:spAutoFit/>
            </a:bodyPr>
            <a:lstStyle/>
            <a:p>
              <a:r>
                <a:rPr lang="en-US" altLang="zh-CN" sz="2100" spc="225" dirty="0">
                  <a:solidFill>
                    <a:schemeClr val="tx1">
                      <a:lumMod val="75000"/>
                      <a:lumOff val="25000"/>
                    </a:schemeClr>
                  </a:solidFill>
                </a:rPr>
                <a:t>7.1</a:t>
              </a:r>
              <a:r>
                <a:rPr lang="zh-CN" altLang="en-US" sz="2100" spc="225" dirty="0">
                  <a:solidFill>
                    <a:schemeClr val="tx1">
                      <a:lumMod val="75000"/>
                      <a:lumOff val="25000"/>
                    </a:schemeClr>
                  </a:solidFill>
                </a:rPr>
                <a:t> 模块的概述</a:t>
              </a:r>
            </a:p>
          </p:txBody>
        </p:sp>
      </p:grpSp>
      <p:grpSp>
        <p:nvGrpSpPr>
          <p:cNvPr id="69" name="组合 68"/>
          <p:cNvGrpSpPr/>
          <p:nvPr/>
        </p:nvGrpSpPr>
        <p:grpSpPr>
          <a:xfrm>
            <a:off x="1754534" y="3024022"/>
            <a:ext cx="5693399" cy="424800"/>
            <a:chOff x="1807265" y="3400693"/>
            <a:chExt cx="5693399" cy="424800"/>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2524125" cy="414020"/>
            </a:xfrm>
            <a:prstGeom prst="rect">
              <a:avLst/>
            </a:prstGeom>
          </p:spPr>
          <p:txBody>
            <a:bodyPr wrap="none">
              <a:spAutoFit/>
            </a:bodyPr>
            <a:lstStyle/>
            <a:p>
              <a:r>
                <a:rPr lang="en-US" altLang="zh-CN" sz="2100" spc="225" dirty="0">
                  <a:solidFill>
                    <a:schemeClr val="tx1">
                      <a:lumMod val="75000"/>
                      <a:lumOff val="25000"/>
                    </a:schemeClr>
                  </a:solidFill>
                </a:rPr>
                <a:t>7.3</a:t>
              </a:r>
              <a:r>
                <a:rPr lang="zh-CN" altLang="en-US" sz="2100" spc="225" dirty="0">
                  <a:solidFill>
                    <a:schemeClr val="tx1">
                      <a:lumMod val="75000"/>
                      <a:lumOff val="25000"/>
                    </a:schemeClr>
                  </a:solidFill>
                </a:rPr>
                <a:t> 模块应用实例</a:t>
              </a:r>
            </a:p>
          </p:txBody>
        </p:sp>
      </p:grpSp>
      <p:grpSp>
        <p:nvGrpSpPr>
          <p:cNvPr id="70" name="组合 69"/>
          <p:cNvGrpSpPr/>
          <p:nvPr/>
        </p:nvGrpSpPr>
        <p:grpSpPr>
          <a:xfrm>
            <a:off x="1754534" y="4320032"/>
            <a:ext cx="5693399" cy="424801"/>
            <a:chOff x="1807265" y="3866296"/>
            <a:chExt cx="5693399" cy="424801"/>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7.5</a:t>
              </a:r>
              <a:r>
                <a:rPr lang="zh-CN" altLang="en-US" sz="2100" spc="225" dirty="0">
                  <a:solidFill>
                    <a:schemeClr val="tx1">
                      <a:lumMod val="75000"/>
                      <a:lumOff val="25000"/>
                    </a:schemeClr>
                  </a:solidFill>
                </a:rPr>
                <a:t> 实验</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3" name="组合 32"/>
          <p:cNvGrpSpPr/>
          <p:nvPr/>
        </p:nvGrpSpPr>
        <p:grpSpPr>
          <a:xfrm>
            <a:off x="1770454" y="4968037"/>
            <a:ext cx="5693399" cy="424800"/>
            <a:chOff x="1807265" y="3400693"/>
            <a:chExt cx="5693399" cy="424800"/>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343025" cy="414020"/>
            </a:xfrm>
            <a:prstGeom prst="rect">
              <a:avLst/>
            </a:prstGeom>
          </p:spPr>
          <p:txBody>
            <a:bodyPr wrap="none">
              <a:spAutoFit/>
            </a:bodyPr>
            <a:lstStyle/>
            <a:p>
              <a:r>
                <a:rPr lang="en-US" altLang="zh-CN" sz="2100" spc="225" dirty="0">
                  <a:solidFill>
                    <a:schemeClr val="tx1">
                      <a:lumMod val="75000"/>
                      <a:lumOff val="25000"/>
                    </a:schemeClr>
                  </a:solidFill>
                </a:rPr>
                <a:t>7.6</a:t>
              </a:r>
              <a:r>
                <a:rPr lang="zh-CN" altLang="en-US" sz="2100" spc="225" dirty="0">
                  <a:solidFill>
                    <a:schemeClr val="tx1">
                      <a:lumMod val="75000"/>
                      <a:lumOff val="25000"/>
                    </a:schemeClr>
                  </a:solidFill>
                </a:rPr>
                <a:t> 小结</a:t>
              </a:r>
            </a:p>
          </p:txBody>
        </p:sp>
      </p:grpSp>
      <p:grpSp>
        <p:nvGrpSpPr>
          <p:cNvPr id="39" name="组合 38"/>
          <p:cNvGrpSpPr/>
          <p:nvPr/>
        </p:nvGrpSpPr>
        <p:grpSpPr>
          <a:xfrm>
            <a:off x="1770454" y="5616042"/>
            <a:ext cx="5693399" cy="424801"/>
            <a:chOff x="1807265" y="3866296"/>
            <a:chExt cx="5693399" cy="424801"/>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7.7</a:t>
              </a:r>
              <a:r>
                <a:rPr lang="zh-CN" altLang="en-US" sz="2100" spc="225" dirty="0">
                  <a:solidFill>
                    <a:schemeClr val="tx1">
                      <a:lumMod val="75000"/>
                      <a:lumOff val="25000"/>
                    </a:schemeClr>
                  </a:solidFill>
                </a:rPr>
                <a:t> 习题</a:t>
              </a:r>
            </a:p>
          </p:txBody>
        </p:sp>
      </p:grpSp>
      <p:grpSp>
        <p:nvGrpSpPr>
          <p:cNvPr id="46" name="组合 45"/>
          <p:cNvGrpSpPr/>
          <p:nvPr/>
        </p:nvGrpSpPr>
        <p:grpSpPr>
          <a:xfrm>
            <a:off x="1743158" y="3672027"/>
            <a:ext cx="5693399" cy="424800"/>
            <a:chOff x="1807265" y="3400693"/>
            <a:chExt cx="5693399" cy="424800"/>
          </a:xfrm>
        </p:grpSpPr>
        <p:sp>
          <p:nvSpPr>
            <p:cNvPr id="55" name="圆角矩形 54"/>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6" name="矩形 55"/>
            <p:cNvSpPr/>
            <p:nvPr/>
          </p:nvSpPr>
          <p:spPr>
            <a:xfrm>
              <a:off x="1881814" y="3411473"/>
              <a:ext cx="3800475" cy="414020"/>
            </a:xfrm>
            <a:prstGeom prst="rect">
              <a:avLst/>
            </a:prstGeom>
          </p:spPr>
          <p:txBody>
            <a:bodyPr wrap="none">
              <a:spAutoFit/>
            </a:bodyPr>
            <a:lstStyle/>
            <a:p>
              <a:r>
                <a:rPr lang="en-US" altLang="zh-CN" sz="2100" spc="225" dirty="0">
                  <a:solidFill>
                    <a:schemeClr val="tx1">
                      <a:lumMod val="75000"/>
                      <a:lumOff val="25000"/>
                    </a:schemeClr>
                  </a:solidFill>
                </a:rPr>
                <a:t>7.4</a:t>
              </a:r>
              <a:r>
                <a:rPr lang="zh-CN" altLang="en-US" sz="2100" spc="225" dirty="0">
                  <a:solidFill>
                    <a:schemeClr val="tx1">
                      <a:lumMod val="75000"/>
                      <a:lumOff val="25000"/>
                    </a:schemeClr>
                  </a:solidFill>
                </a:rPr>
                <a:t> 在</a:t>
              </a:r>
              <a:r>
                <a:rPr lang="en-US" altLang="zh-CN" sz="2100" spc="225" dirty="0">
                  <a:solidFill>
                    <a:schemeClr val="tx1">
                      <a:lumMod val="75000"/>
                      <a:lumOff val="25000"/>
                    </a:schemeClr>
                  </a:solidFill>
                </a:rPr>
                <a:t>Python</a:t>
              </a:r>
              <a:r>
                <a:rPr lang="zh-CN" altLang="en-US" sz="2100" spc="225" dirty="0">
                  <a:solidFill>
                    <a:schemeClr val="tx1">
                      <a:lumMod val="75000"/>
                      <a:lumOff val="25000"/>
                    </a:schemeClr>
                  </a:solidFill>
                </a:rPr>
                <a:t>中调用</a:t>
              </a:r>
              <a:r>
                <a:rPr lang="en-US" altLang="zh-CN" sz="2100" spc="225" dirty="0">
                  <a:solidFill>
                    <a:schemeClr val="tx1">
                      <a:lumMod val="75000"/>
                      <a:lumOff val="25000"/>
                    </a:schemeClr>
                  </a:solidFill>
                </a:rPr>
                <a:t>R</a:t>
              </a:r>
              <a:r>
                <a:rPr lang="zh-CN" altLang="en-US" sz="2100" spc="225" dirty="0">
                  <a:solidFill>
                    <a:schemeClr val="tx1">
                      <a:lumMod val="75000"/>
                      <a:lumOff val="25000"/>
                    </a:schemeClr>
                  </a:solidFill>
                </a:rPr>
                <a:t>语言</a:t>
              </a:r>
            </a:p>
          </p:txBody>
        </p:sp>
      </p:gr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136478" y="772941"/>
            <a:ext cx="9007521" cy="4686151"/>
          </a:xfrm>
        </p:spPr>
        <p:txBody>
          <a:bodyPr>
            <a:noAutofit/>
          </a:bodyPr>
          <a:lstStyle/>
          <a:p>
            <a:pPr>
              <a:lnSpc>
                <a:spcPct val="150000"/>
              </a:lnSpc>
            </a:pPr>
            <a:r>
              <a:rPr lang="zh-CN" altLang="en-US" sz="2000" dirty="0">
                <a:solidFill>
                  <a:schemeClr val="tx1">
                    <a:lumMod val="75000"/>
                    <a:lumOff val="25000"/>
                  </a:schemeClr>
                </a:solidFill>
              </a:rPr>
              <a:t>安装第三方模块，是通过包管理工具</a:t>
            </a:r>
            <a:r>
              <a:rPr lang="en-US" altLang="zh-CN" sz="2000" dirty="0">
                <a:solidFill>
                  <a:schemeClr val="tx1">
                    <a:lumMod val="75000"/>
                    <a:lumOff val="25000"/>
                  </a:schemeClr>
                </a:solidFill>
              </a:rPr>
              <a:t>pip</a:t>
            </a:r>
            <a:r>
              <a:rPr lang="zh-CN" altLang="en-US" sz="2000" dirty="0">
                <a:solidFill>
                  <a:schemeClr val="tx1">
                    <a:lumMod val="75000"/>
                    <a:lumOff val="25000"/>
                  </a:schemeClr>
                </a:solidFill>
              </a:rPr>
              <a:t>来实现的。</a:t>
            </a:r>
          </a:p>
          <a:p>
            <a:pPr>
              <a:lnSpc>
                <a:spcPct val="150000"/>
              </a:lnSpc>
            </a:pPr>
            <a:r>
              <a:rPr lang="zh-CN" altLang="en-US" sz="2000" dirty="0">
                <a:solidFill>
                  <a:schemeClr val="tx1">
                    <a:lumMod val="75000"/>
                    <a:lumOff val="25000"/>
                  </a:schemeClr>
                </a:solidFill>
              </a:rPr>
              <a:t>本节以</a:t>
            </a:r>
            <a:r>
              <a:rPr lang="en-US" altLang="zh-CN" sz="2000" dirty="0">
                <a:solidFill>
                  <a:schemeClr val="tx1">
                    <a:lumMod val="75000"/>
                    <a:lumOff val="25000"/>
                  </a:schemeClr>
                </a:solidFill>
              </a:rPr>
              <a:t>Win10</a:t>
            </a:r>
            <a:r>
              <a:rPr lang="zh-CN" altLang="en-US" sz="2000" dirty="0">
                <a:solidFill>
                  <a:schemeClr val="tx1">
                    <a:lumMod val="75000"/>
                    <a:lumOff val="25000"/>
                  </a:schemeClr>
                </a:solidFill>
              </a:rPr>
              <a:t>操作系统，</a:t>
            </a:r>
            <a:r>
              <a:rPr lang="en-US" altLang="zh-CN" sz="2000" dirty="0">
                <a:solidFill>
                  <a:schemeClr val="tx1">
                    <a:lumMod val="75000"/>
                    <a:lumOff val="25000"/>
                  </a:schemeClr>
                </a:solidFill>
              </a:rPr>
              <a:t>Python 3.6.5</a:t>
            </a:r>
            <a:r>
              <a:rPr lang="zh-CN" altLang="en-US" sz="2000" dirty="0">
                <a:solidFill>
                  <a:schemeClr val="tx1">
                    <a:lumMod val="75000"/>
                    <a:lumOff val="25000"/>
                  </a:schemeClr>
                </a:solidFill>
              </a:rPr>
              <a:t>安装为例，确保安装时勾选选了</a:t>
            </a:r>
            <a:r>
              <a:rPr lang="en-US" altLang="zh-CN" sz="2000" dirty="0">
                <a:solidFill>
                  <a:schemeClr val="tx1">
                    <a:lumMod val="75000"/>
                    <a:lumOff val="25000"/>
                  </a:schemeClr>
                </a:solidFill>
              </a:rPr>
              <a:t>pip</a:t>
            </a:r>
            <a:r>
              <a:rPr lang="zh-CN" altLang="en-US" sz="2000" dirty="0">
                <a:solidFill>
                  <a:schemeClr val="tx1">
                    <a:lumMod val="75000"/>
                    <a:lumOff val="25000"/>
                  </a:schemeClr>
                </a:solidFill>
              </a:rPr>
              <a:t>和</a:t>
            </a:r>
            <a:r>
              <a:rPr lang="en-US" altLang="zh-CN" sz="2000" dirty="0">
                <a:solidFill>
                  <a:schemeClr val="tx1">
                    <a:lumMod val="75000"/>
                    <a:lumOff val="25000"/>
                  </a:schemeClr>
                </a:solidFill>
              </a:rPr>
              <a:t>Add Python to environment variables</a:t>
            </a:r>
            <a:r>
              <a:rPr lang="zh-CN" altLang="en-US" sz="2000" dirty="0">
                <a:solidFill>
                  <a:schemeClr val="tx1">
                    <a:lumMod val="75000"/>
                    <a:lumOff val="25000"/>
                  </a:schemeClr>
                </a:solidFill>
              </a:rPr>
              <a:t>两个选项。</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在“开始”</a:t>
            </a:r>
            <a:r>
              <a:rPr lang="en-US" altLang="zh-CN" sz="2000" dirty="0">
                <a:solidFill>
                  <a:schemeClr val="tx1">
                    <a:lumMod val="75000"/>
                    <a:lumOff val="25000"/>
                  </a:schemeClr>
                </a:solidFill>
              </a:rPr>
              <a:t>—&gt;“</a:t>
            </a:r>
            <a:r>
              <a:rPr lang="zh-CN" altLang="en-US" sz="2000" dirty="0">
                <a:solidFill>
                  <a:schemeClr val="tx1">
                    <a:lumMod val="75000"/>
                    <a:lumOff val="25000"/>
                  </a:schemeClr>
                </a:solidFill>
              </a:rPr>
              <a:t>运行”里输入 “</a:t>
            </a:r>
            <a:r>
              <a:rPr lang="en-US" altLang="zh-CN" sz="2000" dirty="0" err="1">
                <a:solidFill>
                  <a:schemeClr val="tx1">
                    <a:lumMod val="75000"/>
                    <a:lumOff val="25000"/>
                  </a:schemeClr>
                </a:solidFill>
              </a:rPr>
              <a:t>cmd</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命令或者直接选中“命令提示符”。</a:t>
            </a:r>
            <a:endParaRPr lang="en-US" altLang="zh-CN" sz="2000" dirty="0"/>
          </a:p>
          <a:p>
            <a:pPr>
              <a:lnSpc>
                <a:spcPct val="150000"/>
              </a:lnSpc>
            </a:pPr>
            <a:endParaRPr lang="zh-CN" altLang="en-US" sz="2000" dirty="0"/>
          </a:p>
          <a:p>
            <a:pPr>
              <a:lnSpc>
                <a:spcPct val="150000"/>
              </a:lnSpc>
            </a:pPr>
            <a:endParaRPr lang="en-US" altLang="zh-CN" sz="2000" dirty="0">
              <a:solidFill>
                <a:srgbClr val="FF0000"/>
              </a:solidFill>
            </a:endParaRPr>
          </a:p>
          <a:p>
            <a:endParaRPr lang="zh-CN" altLang="en-US"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7.2 </a:t>
            </a:r>
            <a:r>
              <a:rPr lang="zh-CN" altLang="en-US" sz="2100" b="1" spc="225" dirty="0">
                <a:solidFill>
                  <a:prstClr val="white"/>
                </a:solidFill>
              </a:rPr>
              <a:t>安装第三方模块</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136478" y="772941"/>
            <a:ext cx="9007521" cy="4686151"/>
          </a:xfrm>
        </p:spPr>
        <p:txBody>
          <a:bodyPr>
            <a:noAutofit/>
          </a:bodyPr>
          <a:lstStyle/>
          <a:p>
            <a:pPr>
              <a:lnSpc>
                <a:spcPct val="150000"/>
              </a:lnSpc>
            </a:pPr>
            <a:r>
              <a:rPr lang="en-US" altLang="zh-CN" sz="2000" dirty="0">
                <a:solidFill>
                  <a:srgbClr val="FF0000"/>
                </a:solidFill>
              </a:rPr>
              <a:t>pip</a:t>
            </a:r>
            <a:r>
              <a:rPr lang="zh-CN" altLang="en-US" sz="2000" dirty="0">
                <a:solidFill>
                  <a:srgbClr val="FF0000"/>
                </a:solidFill>
              </a:rPr>
              <a:t>命令格式如下：</a:t>
            </a:r>
          </a:p>
          <a:p>
            <a:pPr>
              <a:lnSpc>
                <a:spcPct val="150000"/>
              </a:lnSpc>
            </a:pPr>
            <a:r>
              <a:rPr lang="en-US" altLang="zh-CN" sz="2000" dirty="0">
                <a:solidFill>
                  <a:schemeClr val="tx1">
                    <a:lumMod val="75000"/>
                    <a:lumOff val="25000"/>
                  </a:schemeClr>
                </a:solidFill>
              </a:rPr>
              <a:t>pip &lt;command&gt; [options] </a:t>
            </a:r>
          </a:p>
          <a:p>
            <a:pPr>
              <a:lnSpc>
                <a:spcPct val="150000"/>
              </a:lnSpc>
            </a:pPr>
            <a:r>
              <a:rPr lang="en-US" altLang="zh-CN" sz="2000" dirty="0">
                <a:solidFill>
                  <a:schemeClr val="tx1">
                    <a:lumMod val="75000"/>
                    <a:lumOff val="25000"/>
                  </a:schemeClr>
                </a:solidFill>
              </a:rPr>
              <a:t>commands:</a:t>
            </a:r>
          </a:p>
          <a:p>
            <a:pPr>
              <a:lnSpc>
                <a:spcPct val="150000"/>
              </a:lnSpc>
            </a:pPr>
            <a:r>
              <a:rPr lang="en-US" altLang="zh-CN" sz="2000" dirty="0">
                <a:solidFill>
                  <a:schemeClr val="tx1">
                    <a:lumMod val="75000"/>
                    <a:lumOff val="25000"/>
                  </a:schemeClr>
                </a:solidFill>
              </a:rPr>
              <a:t>  install         </a:t>
            </a:r>
            <a:r>
              <a:rPr lang="en-US" altLang="zh-CN" sz="2000" dirty="0" err="1">
                <a:solidFill>
                  <a:schemeClr val="tx1">
                    <a:lumMod val="75000"/>
                    <a:lumOff val="25000"/>
                  </a:schemeClr>
                </a:solidFill>
              </a:rPr>
              <a:t>Install</a:t>
            </a:r>
            <a:r>
              <a:rPr lang="en-US" altLang="zh-CN" sz="2000" dirty="0">
                <a:solidFill>
                  <a:schemeClr val="tx1">
                    <a:lumMod val="75000"/>
                    <a:lumOff val="25000"/>
                  </a:schemeClr>
                </a:solidFill>
              </a:rPr>
              <a:t> packages.</a:t>
            </a:r>
          </a:p>
          <a:p>
            <a:pPr>
              <a:lnSpc>
                <a:spcPct val="150000"/>
              </a:lnSpc>
            </a:pPr>
            <a:r>
              <a:rPr lang="en-US" altLang="zh-CN" sz="2000" dirty="0">
                <a:solidFill>
                  <a:schemeClr val="tx1">
                    <a:lumMod val="75000"/>
                    <a:lumOff val="25000"/>
                  </a:schemeClr>
                </a:solidFill>
              </a:rPr>
              <a:t>  download      </a:t>
            </a:r>
            <a:r>
              <a:rPr lang="en-US" altLang="zh-CN" sz="2000" dirty="0" err="1">
                <a:solidFill>
                  <a:schemeClr val="tx1">
                    <a:lumMod val="75000"/>
                    <a:lumOff val="25000"/>
                  </a:schemeClr>
                </a:solidFill>
              </a:rPr>
              <a:t>Download</a:t>
            </a:r>
            <a:r>
              <a:rPr lang="en-US" altLang="zh-CN" sz="2000" dirty="0">
                <a:solidFill>
                  <a:schemeClr val="tx1">
                    <a:lumMod val="75000"/>
                    <a:lumOff val="25000"/>
                  </a:schemeClr>
                </a:solidFill>
              </a:rPr>
              <a:t> packages.</a:t>
            </a:r>
          </a:p>
          <a:p>
            <a:pPr>
              <a:lnSpc>
                <a:spcPct val="150000"/>
              </a:lnSpc>
            </a:pPr>
            <a:r>
              <a:rPr lang="en-US" altLang="zh-CN" sz="2000" dirty="0">
                <a:solidFill>
                  <a:schemeClr val="tx1">
                    <a:lumMod val="75000"/>
                    <a:lumOff val="25000"/>
                  </a:schemeClr>
                </a:solidFill>
              </a:rPr>
              <a:t>  uninstall       </a:t>
            </a:r>
            <a:r>
              <a:rPr lang="en-US" altLang="zh-CN" sz="2000" dirty="0" err="1">
                <a:solidFill>
                  <a:schemeClr val="tx1">
                    <a:lumMod val="75000"/>
                    <a:lumOff val="25000"/>
                  </a:schemeClr>
                </a:solidFill>
              </a:rPr>
              <a:t>Uninstall</a:t>
            </a:r>
            <a:r>
              <a:rPr lang="en-US" altLang="zh-CN" sz="2000" dirty="0">
                <a:solidFill>
                  <a:schemeClr val="tx1">
                    <a:lumMod val="75000"/>
                    <a:lumOff val="25000"/>
                  </a:schemeClr>
                </a:solidFill>
              </a:rPr>
              <a:t> packages.</a:t>
            </a:r>
          </a:p>
          <a:p>
            <a:pPr>
              <a:lnSpc>
                <a:spcPct val="150000"/>
              </a:lnSpc>
            </a:pPr>
            <a:r>
              <a:rPr lang="en-US" altLang="zh-CN" sz="2000" dirty="0">
                <a:solidFill>
                  <a:schemeClr val="tx1">
                    <a:lumMod val="75000"/>
                    <a:lumOff val="25000"/>
                  </a:schemeClr>
                </a:solidFill>
              </a:rPr>
              <a:t>  freeze         Output installed packages in requirements format.</a:t>
            </a:r>
          </a:p>
          <a:p>
            <a:pPr>
              <a:lnSpc>
                <a:spcPct val="150000"/>
              </a:lnSpc>
            </a:pPr>
            <a:r>
              <a:rPr lang="en-US" altLang="zh-CN" sz="2000" dirty="0">
                <a:solidFill>
                  <a:schemeClr val="tx1">
                    <a:lumMod val="75000"/>
                    <a:lumOff val="25000"/>
                  </a:schemeClr>
                </a:solidFill>
              </a:rPr>
              <a:t>  ……</a:t>
            </a:r>
          </a:p>
          <a:p>
            <a:pPr>
              <a:lnSpc>
                <a:spcPct val="150000"/>
              </a:lnSpc>
            </a:pPr>
            <a:endParaRPr lang="zh-CN" altLang="en-US" sz="2000" dirty="0"/>
          </a:p>
          <a:p>
            <a:pPr>
              <a:lnSpc>
                <a:spcPct val="150000"/>
              </a:lnSpc>
            </a:pPr>
            <a:endParaRPr lang="en-US" altLang="zh-CN" sz="2000" dirty="0">
              <a:solidFill>
                <a:srgbClr val="FF0000"/>
              </a:solidFill>
            </a:endParaRPr>
          </a:p>
          <a:p>
            <a:endParaRPr lang="zh-CN" altLang="en-US"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7.2 </a:t>
            </a:r>
            <a:r>
              <a:rPr lang="zh-CN" altLang="en-US" sz="2100" b="1" spc="225" dirty="0">
                <a:solidFill>
                  <a:prstClr val="white"/>
                </a:solidFill>
              </a:rPr>
              <a:t>安装第三方模块</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136478" y="772941"/>
            <a:ext cx="9007522" cy="5341256"/>
          </a:xfrm>
        </p:spPr>
        <p:txBody>
          <a:bodyPr>
            <a:noAutofit/>
          </a:bodyPr>
          <a:lstStyle/>
          <a:p>
            <a:pPr>
              <a:lnSpc>
                <a:spcPct val="150000"/>
              </a:lnSpc>
            </a:pPr>
            <a:r>
              <a:rPr lang="zh-CN" altLang="en-US" sz="2000" dirty="0">
                <a:solidFill>
                  <a:schemeClr val="tx1">
                    <a:lumMod val="75000"/>
                    <a:lumOff val="25000"/>
                  </a:schemeClr>
                </a:solidFill>
              </a:rPr>
              <a:t>安装第三方模块前的注意事项：</a:t>
            </a:r>
          </a:p>
          <a:p>
            <a:pPr>
              <a:lnSpc>
                <a:spcPct val="150000"/>
              </a:lnSpc>
            </a:pPr>
            <a:r>
              <a:rPr lang="en-US" altLang="zh-CN" sz="2000" dirty="0">
                <a:solidFill>
                  <a:schemeClr val="tx1">
                    <a:lumMod val="75000"/>
                    <a:lumOff val="25000"/>
                  </a:schemeClr>
                </a:solidFill>
              </a:rPr>
              <a:t>(1)</a:t>
            </a:r>
            <a:r>
              <a:rPr lang="zh-CN" altLang="en-US" sz="2000" dirty="0">
                <a:solidFill>
                  <a:schemeClr val="tx1">
                    <a:lumMod val="75000"/>
                    <a:lumOff val="25000"/>
                  </a:schemeClr>
                </a:solidFill>
              </a:rPr>
              <a:t>确保可以从命令提示符中的命令行运行</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请确保安装有</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，并且预期的版本可以从命令行获得，可以通过运行以下命令来检查：</a:t>
            </a:r>
          </a:p>
          <a:p>
            <a:pPr>
              <a:lnSpc>
                <a:spcPct val="150000"/>
              </a:lnSpc>
            </a:pPr>
            <a:r>
              <a:rPr lang="en-US" altLang="zh-CN" sz="2000" dirty="0">
                <a:solidFill>
                  <a:schemeClr val="tx1">
                    <a:lumMod val="75000"/>
                    <a:lumOff val="25000"/>
                  </a:schemeClr>
                </a:solidFill>
              </a:rPr>
              <a:t>python --version</a:t>
            </a:r>
          </a:p>
          <a:p>
            <a:pPr>
              <a:lnSpc>
                <a:spcPct val="150000"/>
              </a:lnSpc>
            </a:pPr>
            <a:r>
              <a:rPr lang="zh-CN" altLang="en-US" sz="2000" dirty="0">
                <a:solidFill>
                  <a:schemeClr val="tx1">
                    <a:lumMod val="75000"/>
                    <a:lumOff val="25000"/>
                  </a:schemeClr>
                </a:solidFill>
              </a:rPr>
              <a:t>运行结果如下：</a:t>
            </a:r>
          </a:p>
          <a:p>
            <a:pPr>
              <a:lnSpc>
                <a:spcPct val="150000"/>
              </a:lnSpc>
            </a:pPr>
            <a:r>
              <a:rPr lang="zh-CN" altLang="en-US" sz="2000" dirty="0">
                <a:solidFill>
                  <a:schemeClr val="tx1">
                    <a:lumMod val="75000"/>
                    <a:lumOff val="25000"/>
                  </a:schemeClr>
                </a:solidFill>
              </a:rPr>
              <a:t>     </a:t>
            </a:r>
            <a:r>
              <a:rPr lang="en-US" altLang="zh-CN" sz="2000" dirty="0">
                <a:solidFill>
                  <a:schemeClr val="tx1">
                    <a:lumMod val="75000"/>
                    <a:lumOff val="25000"/>
                  </a:schemeClr>
                </a:solidFill>
              </a:rPr>
              <a:t>C:\Users\Administrator&gt;python --version</a:t>
            </a:r>
          </a:p>
          <a:p>
            <a:pPr>
              <a:lnSpc>
                <a:spcPct val="150000"/>
              </a:lnSpc>
            </a:pPr>
            <a:r>
              <a:rPr lang="en-US" altLang="zh-CN" sz="2000" dirty="0">
                <a:solidFill>
                  <a:schemeClr val="tx1">
                    <a:lumMod val="75000"/>
                    <a:lumOff val="25000"/>
                  </a:schemeClr>
                </a:solidFill>
              </a:rPr>
              <a:t>Python 3.6.5</a:t>
            </a:r>
          </a:p>
          <a:p>
            <a:pPr>
              <a:lnSpc>
                <a:spcPct val="150000"/>
              </a:lnSpc>
            </a:pPr>
            <a:r>
              <a:rPr lang="en-US" altLang="zh-CN" sz="2000" dirty="0">
                <a:solidFill>
                  <a:schemeClr val="tx1">
                    <a:lumMod val="75000"/>
                    <a:lumOff val="25000"/>
                  </a:schemeClr>
                </a:solidFill>
              </a:rPr>
              <a:t>(2)</a:t>
            </a:r>
            <a:r>
              <a:rPr lang="zh-CN" altLang="en-US" sz="2000" dirty="0">
                <a:solidFill>
                  <a:schemeClr val="tx1">
                    <a:lumMod val="75000"/>
                    <a:lumOff val="25000"/>
                  </a:schemeClr>
                </a:solidFill>
              </a:rPr>
              <a:t>确保可以从命令行运行</a:t>
            </a:r>
            <a:r>
              <a:rPr lang="en-US" altLang="zh-CN" sz="2000" dirty="0">
                <a:solidFill>
                  <a:schemeClr val="tx1">
                    <a:lumMod val="75000"/>
                    <a:lumOff val="25000"/>
                  </a:schemeClr>
                </a:solidFill>
              </a:rPr>
              <a:t>pip</a:t>
            </a:r>
            <a:r>
              <a:rPr lang="zh-CN" altLang="en-US" sz="2000" dirty="0">
                <a:solidFill>
                  <a:schemeClr val="tx1">
                    <a:lumMod val="75000"/>
                    <a:lumOff val="25000"/>
                  </a:schemeClr>
                </a:solidFill>
              </a:rPr>
              <a:t>。</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7.2 </a:t>
            </a:r>
            <a:r>
              <a:rPr lang="zh-CN" altLang="en-US" sz="2100" b="1" spc="225" dirty="0">
                <a:solidFill>
                  <a:prstClr val="white"/>
                </a:solidFill>
              </a:rPr>
              <a:t>安装第三方模块</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136479" y="772941"/>
            <a:ext cx="8898340" cy="5232074"/>
          </a:xfrm>
        </p:spPr>
        <p:txBody>
          <a:bodyPr>
            <a:noAutofit/>
          </a:bodyPr>
          <a:lstStyle/>
          <a:p>
            <a:pPr>
              <a:lnSpc>
                <a:spcPct val="150000"/>
              </a:lnSpc>
            </a:pPr>
            <a:r>
              <a:rPr lang="zh-CN" altLang="en-US" sz="2000" dirty="0">
                <a:solidFill>
                  <a:schemeClr val="tx1">
                    <a:lumMod val="75000"/>
                    <a:lumOff val="25000"/>
                  </a:schemeClr>
                </a:solidFill>
              </a:rPr>
              <a:t>此外，还需要确保系统有</a:t>
            </a:r>
            <a:r>
              <a:rPr lang="en-US" altLang="zh-CN" sz="2000" dirty="0">
                <a:solidFill>
                  <a:schemeClr val="tx1">
                    <a:lumMod val="75000"/>
                    <a:lumOff val="25000"/>
                  </a:schemeClr>
                </a:solidFill>
              </a:rPr>
              <a:t>pip</a:t>
            </a:r>
            <a:r>
              <a:rPr lang="zh-CN" altLang="en-US" sz="2000" dirty="0">
                <a:solidFill>
                  <a:schemeClr val="tx1">
                    <a:lumMod val="75000"/>
                    <a:lumOff val="25000"/>
                  </a:schemeClr>
                </a:solidFill>
              </a:rPr>
              <a:t>可用，可以通过运行以下命令来检查：</a:t>
            </a:r>
          </a:p>
          <a:p>
            <a:pPr>
              <a:lnSpc>
                <a:spcPct val="150000"/>
              </a:lnSpc>
            </a:pPr>
            <a:r>
              <a:rPr lang="zh-CN" altLang="en-US" sz="2000" dirty="0">
                <a:solidFill>
                  <a:schemeClr val="tx1">
                    <a:lumMod val="75000"/>
                    <a:lumOff val="25000"/>
                  </a:schemeClr>
                </a:solidFill>
              </a:rPr>
              <a:t>     </a:t>
            </a:r>
            <a:r>
              <a:rPr lang="en-US" altLang="zh-CN" sz="2000" dirty="0">
                <a:solidFill>
                  <a:schemeClr val="tx1">
                    <a:lumMod val="75000"/>
                    <a:lumOff val="25000"/>
                  </a:schemeClr>
                </a:solidFill>
              </a:rPr>
              <a:t>pip –version</a:t>
            </a:r>
          </a:p>
          <a:p>
            <a:pPr>
              <a:lnSpc>
                <a:spcPct val="150000"/>
              </a:lnSpc>
            </a:pPr>
            <a:r>
              <a:rPr lang="zh-CN" altLang="en-US" sz="2000" dirty="0">
                <a:solidFill>
                  <a:schemeClr val="tx1">
                    <a:lumMod val="75000"/>
                    <a:lumOff val="25000"/>
                  </a:schemeClr>
                </a:solidFill>
              </a:rPr>
              <a:t>运行结果如下：</a:t>
            </a:r>
          </a:p>
          <a:p>
            <a:pPr>
              <a:lnSpc>
                <a:spcPct val="150000"/>
              </a:lnSpc>
            </a:pPr>
            <a:r>
              <a:rPr lang="zh-CN" altLang="en-US" sz="2000" dirty="0">
                <a:solidFill>
                  <a:schemeClr val="tx1">
                    <a:lumMod val="75000"/>
                    <a:lumOff val="25000"/>
                  </a:schemeClr>
                </a:solidFill>
              </a:rPr>
              <a:t>     </a:t>
            </a:r>
            <a:r>
              <a:rPr lang="en-US" altLang="zh-CN" sz="2000" dirty="0">
                <a:solidFill>
                  <a:schemeClr val="tx1">
                    <a:lumMod val="75000"/>
                    <a:lumOff val="25000"/>
                  </a:schemeClr>
                </a:solidFill>
              </a:rPr>
              <a:t>C:\Users\Administrator&gt;pip --version</a:t>
            </a:r>
          </a:p>
          <a:p>
            <a:pPr>
              <a:lnSpc>
                <a:spcPct val="150000"/>
              </a:lnSpc>
            </a:pPr>
            <a:r>
              <a:rPr lang="en-US" altLang="zh-CN" sz="2000" dirty="0">
                <a:solidFill>
                  <a:schemeClr val="tx1">
                    <a:lumMod val="75000"/>
                    <a:lumOff val="25000"/>
                  </a:schemeClr>
                </a:solidFill>
              </a:rPr>
              <a:t>pip 10.0.1 from c:\users\administrator\appdata\local\programs\python\</a:t>
            </a:r>
          </a:p>
          <a:p>
            <a:pPr>
              <a:lnSpc>
                <a:spcPct val="150000"/>
              </a:lnSpc>
            </a:pPr>
            <a:r>
              <a:rPr lang="en-US" altLang="zh-CN" sz="2000" dirty="0">
                <a:solidFill>
                  <a:schemeClr val="tx1">
                    <a:lumMod val="75000"/>
                    <a:lumOff val="25000"/>
                  </a:schemeClr>
                </a:solidFill>
              </a:rPr>
              <a:t>python36-32\lib\site-packages\pip (python 3.6</a:t>
            </a:r>
          </a:p>
          <a:p>
            <a:pPr>
              <a:lnSpc>
                <a:spcPct val="150000"/>
              </a:lnSpc>
            </a:pPr>
            <a:r>
              <a:rPr lang="en-US" altLang="zh-CN" sz="2000" dirty="0">
                <a:solidFill>
                  <a:schemeClr val="tx1">
                    <a:lumMod val="75000"/>
                    <a:lumOff val="25000"/>
                  </a:schemeClr>
                </a:solidFill>
              </a:rPr>
              <a:t>(3)</a:t>
            </a:r>
            <a:r>
              <a:rPr lang="zh-CN" altLang="en-US" sz="2000" dirty="0">
                <a:solidFill>
                  <a:schemeClr val="tx1">
                    <a:lumMod val="75000"/>
                    <a:lumOff val="25000"/>
                  </a:schemeClr>
                </a:solidFill>
              </a:rPr>
              <a:t>确保</a:t>
            </a:r>
            <a:r>
              <a:rPr lang="en-US" altLang="zh-CN" sz="2000" dirty="0">
                <a:solidFill>
                  <a:schemeClr val="tx1">
                    <a:lumMod val="75000"/>
                    <a:lumOff val="25000"/>
                  </a:schemeClr>
                </a:solidFill>
              </a:rPr>
              <a:t>pip</a:t>
            </a:r>
            <a:r>
              <a:rPr lang="zh-CN" altLang="en-US" sz="2000" dirty="0">
                <a:solidFill>
                  <a:schemeClr val="tx1">
                    <a:lumMod val="75000"/>
                    <a:lumOff val="25000"/>
                  </a:schemeClr>
                </a:solidFill>
              </a:rPr>
              <a:t>、</a:t>
            </a:r>
            <a:r>
              <a:rPr lang="en-US" altLang="zh-CN" sz="2000" dirty="0" err="1">
                <a:solidFill>
                  <a:schemeClr val="tx1">
                    <a:lumMod val="75000"/>
                    <a:lumOff val="25000"/>
                  </a:schemeClr>
                </a:solidFill>
              </a:rPr>
              <a:t>setuptools</a:t>
            </a:r>
            <a:r>
              <a:rPr lang="zh-CN" altLang="en-US" sz="2000" dirty="0">
                <a:solidFill>
                  <a:schemeClr val="tx1">
                    <a:lumMod val="75000"/>
                    <a:lumOff val="25000"/>
                  </a:schemeClr>
                </a:solidFill>
              </a:rPr>
              <a:t>和</a:t>
            </a:r>
            <a:r>
              <a:rPr lang="en-US" altLang="zh-CN" sz="2000" dirty="0">
                <a:solidFill>
                  <a:schemeClr val="tx1">
                    <a:lumMod val="75000"/>
                    <a:lumOff val="25000"/>
                  </a:schemeClr>
                </a:solidFill>
              </a:rPr>
              <a:t>wheel</a:t>
            </a:r>
            <a:r>
              <a:rPr lang="zh-CN" altLang="en-US" sz="2000" dirty="0">
                <a:solidFill>
                  <a:schemeClr val="tx1">
                    <a:lumMod val="75000"/>
                    <a:lumOff val="25000"/>
                  </a:schemeClr>
                </a:solidFill>
              </a:rPr>
              <a:t>是最新的。</a:t>
            </a:r>
          </a:p>
          <a:p>
            <a:pPr>
              <a:lnSpc>
                <a:spcPct val="150000"/>
              </a:lnSpc>
            </a:pPr>
            <a:r>
              <a:rPr lang="zh-CN" altLang="en-US" sz="2000" dirty="0">
                <a:solidFill>
                  <a:schemeClr val="tx1">
                    <a:lumMod val="75000"/>
                    <a:lumOff val="25000"/>
                  </a:schemeClr>
                </a:solidFill>
              </a:rPr>
              <a:t>虽然</a:t>
            </a:r>
            <a:r>
              <a:rPr lang="en-US" altLang="zh-CN" sz="2000" dirty="0">
                <a:solidFill>
                  <a:schemeClr val="tx1">
                    <a:lumMod val="75000"/>
                    <a:lumOff val="25000"/>
                  </a:schemeClr>
                </a:solidFill>
              </a:rPr>
              <a:t>pip</a:t>
            </a:r>
            <a:r>
              <a:rPr lang="zh-CN" altLang="en-US" sz="2000" dirty="0">
                <a:solidFill>
                  <a:schemeClr val="tx1">
                    <a:lumMod val="75000"/>
                    <a:lumOff val="25000"/>
                  </a:schemeClr>
                </a:solidFill>
              </a:rPr>
              <a:t>单独地从预构建的二进制文件中安装就可以了，但是最新的</a:t>
            </a:r>
            <a:r>
              <a:rPr lang="en-US" altLang="zh-CN" sz="2000" dirty="0" err="1">
                <a:solidFill>
                  <a:schemeClr val="tx1">
                    <a:lumMod val="75000"/>
                    <a:lumOff val="25000"/>
                  </a:schemeClr>
                </a:solidFill>
              </a:rPr>
              <a:t>setuptools</a:t>
            </a:r>
            <a:r>
              <a:rPr lang="zh-CN" altLang="en-US" sz="2000" dirty="0">
                <a:solidFill>
                  <a:schemeClr val="tx1">
                    <a:lumMod val="75000"/>
                    <a:lumOff val="25000"/>
                  </a:schemeClr>
                </a:solidFill>
              </a:rPr>
              <a:t>和</a:t>
            </a:r>
            <a:r>
              <a:rPr lang="en-US" altLang="zh-CN" sz="2000" dirty="0">
                <a:solidFill>
                  <a:schemeClr val="tx1">
                    <a:lumMod val="75000"/>
                    <a:lumOff val="25000"/>
                  </a:schemeClr>
                </a:solidFill>
              </a:rPr>
              <a:t>wheel</a:t>
            </a:r>
            <a:r>
              <a:rPr lang="zh-CN" altLang="en-US" sz="2000" dirty="0">
                <a:solidFill>
                  <a:schemeClr val="tx1">
                    <a:lumMod val="75000"/>
                    <a:lumOff val="25000"/>
                  </a:schemeClr>
                </a:solidFill>
              </a:rPr>
              <a:t>的版本对于确保你也可以从源文件中安装是有用的。</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7.2 </a:t>
            </a:r>
            <a:r>
              <a:rPr lang="zh-CN" altLang="en-US" sz="2100" b="1" spc="225" dirty="0">
                <a:solidFill>
                  <a:prstClr val="white"/>
                </a:solidFill>
              </a:rPr>
              <a:t>安装第三方模块</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136478" y="772941"/>
            <a:ext cx="9007522" cy="5327608"/>
          </a:xfrm>
        </p:spPr>
        <p:txBody>
          <a:bodyPr>
            <a:noAutofit/>
          </a:bodyPr>
          <a:lstStyle/>
          <a:p>
            <a:pPr>
              <a:lnSpc>
                <a:spcPct val="150000"/>
              </a:lnSpc>
            </a:pPr>
            <a:r>
              <a:rPr lang="zh-CN" altLang="en-US" sz="2000" dirty="0">
                <a:solidFill>
                  <a:schemeClr val="tx1">
                    <a:lumMod val="75000"/>
                    <a:lumOff val="25000"/>
                  </a:schemeClr>
                </a:solidFill>
              </a:rPr>
              <a:t>可以运行以下命令：</a:t>
            </a:r>
          </a:p>
          <a:p>
            <a:pPr>
              <a:lnSpc>
                <a:spcPct val="150000"/>
              </a:lnSpc>
            </a:pPr>
            <a:r>
              <a:rPr lang="zh-CN" altLang="en-US" sz="2000" dirty="0">
                <a:solidFill>
                  <a:schemeClr val="tx1">
                    <a:lumMod val="75000"/>
                    <a:lumOff val="25000"/>
                  </a:schemeClr>
                </a:solidFill>
              </a:rPr>
              <a:t>     </a:t>
            </a:r>
            <a:r>
              <a:rPr lang="en-US" altLang="zh-CN" sz="2000" dirty="0">
                <a:solidFill>
                  <a:schemeClr val="tx1">
                    <a:lumMod val="75000"/>
                    <a:lumOff val="25000"/>
                  </a:schemeClr>
                </a:solidFill>
              </a:rPr>
              <a:t>python -m pip install --upgrade pip </a:t>
            </a:r>
            <a:r>
              <a:rPr lang="en-US" altLang="zh-CN" sz="2000" dirty="0" err="1">
                <a:solidFill>
                  <a:schemeClr val="tx1">
                    <a:lumMod val="75000"/>
                    <a:lumOff val="25000"/>
                  </a:schemeClr>
                </a:solidFill>
              </a:rPr>
              <a:t>setuptools</a:t>
            </a:r>
            <a:r>
              <a:rPr lang="en-US" altLang="zh-CN" sz="2000" dirty="0">
                <a:solidFill>
                  <a:schemeClr val="tx1">
                    <a:lumMod val="75000"/>
                    <a:lumOff val="25000"/>
                  </a:schemeClr>
                </a:solidFill>
              </a:rPr>
              <a:t> wheel</a:t>
            </a:r>
          </a:p>
          <a:p>
            <a:pPr>
              <a:lnSpc>
                <a:spcPct val="150000"/>
              </a:lnSpc>
            </a:pPr>
            <a:r>
              <a:rPr lang="zh-CN" altLang="en-US" sz="2000" dirty="0">
                <a:solidFill>
                  <a:schemeClr val="tx1">
                    <a:lumMod val="75000"/>
                    <a:lumOff val="25000"/>
                  </a:schemeClr>
                </a:solidFill>
              </a:rPr>
              <a:t>运行成功后得到，会有如下提示信息：</a:t>
            </a:r>
          </a:p>
          <a:p>
            <a:pPr>
              <a:lnSpc>
                <a:spcPct val="150000"/>
              </a:lnSpc>
            </a:pPr>
            <a:r>
              <a:rPr lang="zh-CN" altLang="en-US" sz="2000" dirty="0">
                <a:solidFill>
                  <a:schemeClr val="tx1">
                    <a:lumMod val="75000"/>
                    <a:lumOff val="25000"/>
                  </a:schemeClr>
                </a:solidFill>
              </a:rPr>
              <a:t>     </a:t>
            </a:r>
            <a:r>
              <a:rPr lang="en-US" altLang="zh-CN" sz="2000" dirty="0">
                <a:solidFill>
                  <a:schemeClr val="tx1">
                    <a:lumMod val="75000"/>
                    <a:lumOff val="25000"/>
                  </a:schemeClr>
                </a:solidFill>
              </a:rPr>
              <a:t>Successfully installed pip-10.0.1 setuptools-39.2.0 wheel-0.31.1</a:t>
            </a:r>
          </a:p>
          <a:p>
            <a:pPr>
              <a:lnSpc>
                <a:spcPct val="150000"/>
              </a:lnSpc>
            </a:pPr>
            <a:r>
              <a:rPr lang="en-US" altLang="zh-CN" sz="2000" dirty="0">
                <a:solidFill>
                  <a:schemeClr val="tx1">
                    <a:lumMod val="75000"/>
                    <a:lumOff val="25000"/>
                  </a:schemeClr>
                </a:solidFill>
              </a:rPr>
              <a:t>(4)</a:t>
            </a:r>
            <a:r>
              <a:rPr lang="zh-CN" altLang="en-US" sz="2000" dirty="0">
                <a:solidFill>
                  <a:schemeClr val="tx1">
                    <a:lumMod val="75000"/>
                    <a:lumOff val="25000"/>
                  </a:schemeClr>
                </a:solidFill>
              </a:rPr>
              <a:t>创建一个虚拟环境，此项仅用于</a:t>
            </a:r>
            <a:r>
              <a:rPr lang="en-US" altLang="zh-CN" sz="2000" dirty="0">
                <a:solidFill>
                  <a:schemeClr val="tx1">
                    <a:lumMod val="75000"/>
                    <a:lumOff val="25000"/>
                  </a:schemeClr>
                </a:solidFill>
              </a:rPr>
              <a:t>Linux</a:t>
            </a:r>
            <a:r>
              <a:rPr lang="zh-CN" altLang="en-US" sz="2000" dirty="0">
                <a:solidFill>
                  <a:schemeClr val="tx1">
                    <a:lumMod val="75000"/>
                    <a:lumOff val="25000"/>
                  </a:schemeClr>
                </a:solidFill>
              </a:rPr>
              <a:t>系统，为可选项。运行以下命令：</a:t>
            </a:r>
          </a:p>
          <a:p>
            <a:pPr>
              <a:lnSpc>
                <a:spcPct val="150000"/>
              </a:lnSpc>
            </a:pPr>
            <a:r>
              <a:rPr lang="zh-CN" altLang="en-US" sz="2000" dirty="0">
                <a:solidFill>
                  <a:schemeClr val="tx1">
                    <a:lumMod val="75000"/>
                    <a:lumOff val="25000"/>
                  </a:schemeClr>
                </a:solidFill>
              </a:rPr>
              <a:t>     </a:t>
            </a:r>
            <a:r>
              <a:rPr lang="en-US" altLang="zh-CN" sz="2000" dirty="0">
                <a:solidFill>
                  <a:schemeClr val="tx1">
                    <a:lumMod val="75000"/>
                    <a:lumOff val="25000"/>
                  </a:schemeClr>
                </a:solidFill>
              </a:rPr>
              <a:t>python3 -m </a:t>
            </a:r>
            <a:r>
              <a:rPr lang="en-US" altLang="zh-CN" sz="2000" dirty="0" err="1">
                <a:solidFill>
                  <a:schemeClr val="tx1">
                    <a:lumMod val="75000"/>
                    <a:lumOff val="25000"/>
                  </a:schemeClr>
                </a:solidFill>
              </a:rPr>
              <a:t>venv</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tutorial_env</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source </a:t>
            </a:r>
            <a:r>
              <a:rPr lang="en-US" altLang="zh-CN" sz="2000" dirty="0" err="1">
                <a:solidFill>
                  <a:schemeClr val="tx1">
                    <a:lumMod val="75000"/>
                    <a:lumOff val="25000"/>
                  </a:schemeClr>
                </a:solidFill>
              </a:rPr>
              <a:t>tutorial_env</a:t>
            </a:r>
            <a:r>
              <a:rPr lang="en-US" altLang="zh-CN" sz="2000" dirty="0">
                <a:solidFill>
                  <a:schemeClr val="tx1">
                    <a:lumMod val="75000"/>
                    <a:lumOff val="25000"/>
                  </a:schemeClr>
                </a:solidFill>
              </a:rPr>
              <a:t>/bin/activate</a:t>
            </a:r>
          </a:p>
          <a:p>
            <a:pPr>
              <a:lnSpc>
                <a:spcPct val="150000"/>
              </a:lnSpc>
            </a:pPr>
            <a:r>
              <a:rPr lang="zh-CN" altLang="en-US" sz="2000" dirty="0">
                <a:solidFill>
                  <a:schemeClr val="tx1">
                    <a:lumMod val="75000"/>
                    <a:lumOff val="25000"/>
                  </a:schemeClr>
                </a:solidFill>
              </a:rPr>
              <a:t>上述命令将在</a:t>
            </a:r>
            <a:r>
              <a:rPr lang="en-US" altLang="zh-CN" sz="2000" dirty="0" err="1">
                <a:solidFill>
                  <a:schemeClr val="tx1">
                    <a:lumMod val="75000"/>
                    <a:lumOff val="25000"/>
                  </a:schemeClr>
                </a:solidFill>
              </a:rPr>
              <a:t>tutorial_env</a:t>
            </a:r>
            <a:r>
              <a:rPr lang="zh-CN" altLang="en-US" sz="2000" dirty="0">
                <a:solidFill>
                  <a:schemeClr val="tx1">
                    <a:lumMod val="75000"/>
                    <a:lumOff val="25000"/>
                  </a:schemeClr>
                </a:solidFill>
              </a:rPr>
              <a:t>子目录中创建一个新的虚拟环境，并配置当前</a:t>
            </a:r>
            <a:r>
              <a:rPr lang="en-US" altLang="zh-CN" sz="2000" dirty="0">
                <a:solidFill>
                  <a:schemeClr val="tx1">
                    <a:lumMod val="75000"/>
                    <a:lumOff val="25000"/>
                  </a:schemeClr>
                </a:solidFill>
              </a:rPr>
              <a:t>shell</a:t>
            </a:r>
            <a:r>
              <a:rPr lang="zh-CN" altLang="en-US" sz="2000" dirty="0">
                <a:solidFill>
                  <a:schemeClr val="tx1">
                    <a:lumMod val="75000"/>
                    <a:lumOff val="25000"/>
                  </a:schemeClr>
                </a:solidFill>
              </a:rPr>
              <a:t>以将其用作默认的</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环境。</a:t>
            </a:r>
          </a:p>
          <a:p>
            <a:pPr>
              <a:lnSpc>
                <a:spcPct val="150000"/>
              </a:lnSpc>
            </a:pPr>
            <a:endParaRPr lang="zh-CN" altLang="en-US" sz="2000" dirty="0"/>
          </a:p>
          <a:p>
            <a:pPr>
              <a:lnSpc>
                <a:spcPct val="150000"/>
              </a:lnSpc>
            </a:pPr>
            <a:endParaRPr lang="en-US" altLang="zh-CN" sz="2000" dirty="0">
              <a:solidFill>
                <a:srgbClr val="FF0000"/>
              </a:solidFill>
            </a:endParaRPr>
          </a:p>
          <a:p>
            <a:endParaRPr lang="zh-CN" altLang="en-US"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7.2 </a:t>
            </a:r>
            <a:r>
              <a:rPr lang="zh-CN" altLang="en-US" sz="2100" b="1" spc="225" dirty="0">
                <a:solidFill>
                  <a:prstClr val="white"/>
                </a:solidFill>
              </a:rPr>
              <a:t>安装第三方模块</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136478" y="772941"/>
            <a:ext cx="9007522" cy="5327608"/>
          </a:xfrm>
        </p:spPr>
        <p:txBody>
          <a:bodyPr>
            <a:noAutofit/>
          </a:bodyPr>
          <a:lstStyle/>
          <a:p>
            <a:pPr>
              <a:lnSpc>
                <a:spcPct val="150000"/>
              </a:lnSpc>
            </a:pPr>
            <a:r>
              <a:rPr lang="zh-CN" altLang="en-US" sz="2000" dirty="0">
                <a:solidFill>
                  <a:schemeClr val="tx1">
                    <a:lumMod val="75000"/>
                    <a:lumOff val="25000"/>
                  </a:schemeClr>
                </a:solidFill>
              </a:rPr>
              <a:t>本节我们仅以从</a:t>
            </a:r>
            <a:r>
              <a:rPr lang="en-US" altLang="zh-CN" sz="2000" dirty="0" err="1">
                <a:solidFill>
                  <a:schemeClr val="tx1">
                    <a:lumMod val="75000"/>
                    <a:lumOff val="25000"/>
                  </a:schemeClr>
                </a:solidFill>
              </a:rPr>
              <a:t>PyPI</a:t>
            </a:r>
            <a:r>
              <a:rPr lang="zh-CN" altLang="en-US" sz="2000" dirty="0">
                <a:solidFill>
                  <a:schemeClr val="tx1">
                    <a:lumMod val="75000"/>
                    <a:lumOff val="25000"/>
                  </a:schemeClr>
                </a:solidFill>
              </a:rPr>
              <a:t>安装为例，其它安装方式请查阅相关资料。</a:t>
            </a:r>
          </a:p>
          <a:p>
            <a:pPr>
              <a:lnSpc>
                <a:spcPct val="150000"/>
              </a:lnSpc>
            </a:pPr>
            <a:r>
              <a:rPr lang="zh-CN" altLang="en-US" sz="2000" dirty="0">
                <a:solidFill>
                  <a:schemeClr val="tx1">
                    <a:lumMod val="75000"/>
                    <a:lumOff val="25000"/>
                  </a:schemeClr>
                </a:solidFill>
              </a:rPr>
              <a:t>使用</a:t>
            </a:r>
            <a:r>
              <a:rPr lang="en-US" altLang="zh-CN" sz="2000" dirty="0">
                <a:solidFill>
                  <a:schemeClr val="tx1">
                    <a:lumMod val="75000"/>
                    <a:lumOff val="25000"/>
                  </a:schemeClr>
                </a:solidFill>
              </a:rPr>
              <a:t>pip</a:t>
            </a:r>
            <a:r>
              <a:rPr lang="zh-CN" altLang="en-US" sz="2000" dirty="0">
                <a:solidFill>
                  <a:schemeClr val="tx1">
                    <a:lumMod val="75000"/>
                    <a:lumOff val="25000"/>
                  </a:schemeClr>
                </a:solidFill>
              </a:rPr>
              <a:t>从</a:t>
            </a:r>
            <a:r>
              <a:rPr lang="en-US" altLang="zh-CN" sz="2000" dirty="0" err="1">
                <a:solidFill>
                  <a:schemeClr val="tx1">
                    <a:lumMod val="75000"/>
                    <a:lumOff val="25000"/>
                  </a:schemeClr>
                </a:solidFill>
              </a:rPr>
              <a:t>PyPI</a:t>
            </a:r>
            <a:r>
              <a:rPr lang="zh-CN" altLang="en-US" sz="2000" dirty="0">
                <a:solidFill>
                  <a:schemeClr val="tx1">
                    <a:lumMod val="75000"/>
                    <a:lumOff val="25000"/>
                  </a:schemeClr>
                </a:solidFill>
              </a:rPr>
              <a:t>安装：</a:t>
            </a:r>
          </a:p>
          <a:p>
            <a:pPr>
              <a:lnSpc>
                <a:spcPct val="150000"/>
              </a:lnSpc>
            </a:pPr>
            <a:r>
              <a:rPr lang="en-US" altLang="zh-CN" sz="2000" dirty="0">
                <a:solidFill>
                  <a:schemeClr val="tx1">
                    <a:lumMod val="75000"/>
                    <a:lumOff val="25000"/>
                  </a:schemeClr>
                </a:solidFill>
              </a:rPr>
              <a:t>pip</a:t>
            </a:r>
            <a:r>
              <a:rPr lang="zh-CN" altLang="en-US" sz="2000" dirty="0">
                <a:solidFill>
                  <a:schemeClr val="tx1">
                    <a:lumMod val="75000"/>
                    <a:lumOff val="25000"/>
                  </a:schemeClr>
                </a:solidFill>
              </a:rPr>
              <a:t>最常用的用法是从</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包索引中使用需求说明符来安装。一般来说，需求说明符由项目名称和版本说明符组成。</a:t>
            </a:r>
          </a:p>
          <a:p>
            <a:pPr>
              <a:lnSpc>
                <a:spcPct val="150000"/>
              </a:lnSpc>
            </a:pPr>
            <a:r>
              <a:rPr lang="zh-CN" altLang="en-US" sz="2000" dirty="0">
                <a:solidFill>
                  <a:schemeClr val="tx1">
                    <a:lumMod val="75000"/>
                    <a:lumOff val="25000"/>
                  </a:schemeClr>
                </a:solidFill>
              </a:rPr>
              <a:t>在</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官网</a:t>
            </a:r>
            <a:r>
              <a:rPr lang="en-US" altLang="zh-CN" sz="2000" dirty="0">
                <a:solidFill>
                  <a:schemeClr val="tx1">
                    <a:lumMod val="75000"/>
                    <a:lumOff val="25000"/>
                  </a:schemeClr>
                </a:solidFill>
              </a:rPr>
              <a:t>https://www.pypi.org</a:t>
            </a:r>
            <a:r>
              <a:rPr lang="zh-CN" altLang="en-US" sz="2000" dirty="0">
                <a:solidFill>
                  <a:schemeClr val="tx1">
                    <a:lumMod val="75000"/>
                    <a:lumOff val="25000"/>
                  </a:schemeClr>
                </a:solidFill>
              </a:rPr>
              <a:t>可以查询、注册、发布的第三方库，包括包的历史版本号，支持的应用环境等包信息。</a:t>
            </a:r>
          </a:p>
          <a:p>
            <a:pPr>
              <a:lnSpc>
                <a:spcPct val="150000"/>
              </a:lnSpc>
            </a:pPr>
            <a:r>
              <a:rPr lang="zh-CN" altLang="en-US" sz="2000" dirty="0">
                <a:solidFill>
                  <a:schemeClr val="tx1">
                    <a:lumMod val="75000"/>
                    <a:lumOff val="25000"/>
                  </a:schemeClr>
                </a:solidFill>
              </a:rPr>
              <a:t>我们以安装</a:t>
            </a:r>
            <a:r>
              <a:rPr lang="en-US" altLang="zh-CN" sz="2000" dirty="0">
                <a:solidFill>
                  <a:schemeClr val="tx1">
                    <a:lumMod val="75000"/>
                    <a:lumOff val="25000"/>
                  </a:schemeClr>
                </a:solidFill>
              </a:rPr>
              <a:t>web</a:t>
            </a:r>
            <a:r>
              <a:rPr lang="zh-CN" altLang="en-US" sz="2000" dirty="0">
                <a:solidFill>
                  <a:schemeClr val="tx1">
                    <a:lumMod val="75000"/>
                    <a:lumOff val="25000"/>
                  </a:schemeClr>
                </a:solidFill>
              </a:rPr>
              <a:t>模块为例：</a:t>
            </a:r>
          </a:p>
          <a:p>
            <a:pPr>
              <a:lnSpc>
                <a:spcPct val="150000"/>
              </a:lnSpc>
            </a:pPr>
            <a:r>
              <a:rPr lang="en-US" altLang="zh-CN" sz="2000" dirty="0">
                <a:solidFill>
                  <a:schemeClr val="tx1">
                    <a:lumMod val="75000"/>
                    <a:lumOff val="25000"/>
                  </a:schemeClr>
                </a:solidFill>
              </a:rPr>
              <a:t>(1)</a:t>
            </a:r>
            <a:r>
              <a:rPr lang="zh-CN" altLang="en-US" sz="2000" dirty="0">
                <a:solidFill>
                  <a:schemeClr val="tx1">
                    <a:lumMod val="75000"/>
                    <a:lumOff val="25000"/>
                  </a:schemeClr>
                </a:solidFill>
              </a:rPr>
              <a:t>在</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官网查询：</a:t>
            </a:r>
            <a:r>
              <a:rPr lang="en-US" altLang="zh-CN" sz="2000" dirty="0">
                <a:solidFill>
                  <a:schemeClr val="tx1">
                    <a:lumMod val="75000"/>
                    <a:lumOff val="25000"/>
                  </a:schemeClr>
                </a:solidFill>
              </a:rPr>
              <a:t>web</a:t>
            </a:r>
            <a:r>
              <a:rPr lang="zh-CN" altLang="en-US" sz="2000" dirty="0">
                <a:solidFill>
                  <a:schemeClr val="tx1">
                    <a:lumMod val="75000"/>
                    <a:lumOff val="25000"/>
                  </a:schemeClr>
                </a:solidFill>
              </a:rPr>
              <a:t>，得到包的名称是：</a:t>
            </a:r>
            <a:r>
              <a:rPr lang="en-US" altLang="zh-CN" sz="2000" dirty="0">
                <a:solidFill>
                  <a:schemeClr val="tx1">
                    <a:lumMod val="75000"/>
                    <a:lumOff val="25000"/>
                  </a:schemeClr>
                </a:solidFill>
              </a:rPr>
              <a:t>web3</a:t>
            </a:r>
            <a:r>
              <a:rPr lang="zh-CN" altLang="en-US" sz="2000" dirty="0">
                <a:solidFill>
                  <a:schemeClr val="tx1">
                    <a:lumMod val="75000"/>
                    <a:lumOff val="25000"/>
                  </a:schemeClr>
                </a:solidFill>
              </a:rPr>
              <a:t>，最新版本号是：</a:t>
            </a:r>
            <a:r>
              <a:rPr lang="en-US" altLang="zh-CN" sz="2000" dirty="0">
                <a:solidFill>
                  <a:schemeClr val="tx1">
                    <a:lumMod val="75000"/>
                    <a:lumOff val="25000"/>
                  </a:schemeClr>
                </a:solidFill>
              </a:rPr>
              <a:t>4.3.0</a:t>
            </a:r>
            <a:r>
              <a:rPr lang="zh-CN" altLang="en-US" sz="2000" dirty="0">
                <a:solidFill>
                  <a:schemeClr val="tx1">
                    <a:lumMod val="75000"/>
                    <a:lumOff val="25000"/>
                  </a:schemeClr>
                </a:solidFill>
              </a:rPr>
              <a:t>。在命令提示符下输入以下命令：</a:t>
            </a:r>
          </a:p>
          <a:p>
            <a:pPr>
              <a:lnSpc>
                <a:spcPct val="150000"/>
              </a:lnSpc>
            </a:pPr>
            <a:r>
              <a:rPr lang="zh-CN" altLang="en-US" sz="2000" dirty="0">
                <a:solidFill>
                  <a:schemeClr val="tx1">
                    <a:lumMod val="75000"/>
                    <a:lumOff val="25000"/>
                  </a:schemeClr>
                </a:solidFill>
              </a:rPr>
              <a:t>     </a:t>
            </a:r>
            <a:r>
              <a:rPr lang="en-US" altLang="zh-CN" sz="2000" dirty="0">
                <a:solidFill>
                  <a:schemeClr val="tx1">
                    <a:lumMod val="75000"/>
                    <a:lumOff val="25000"/>
                  </a:schemeClr>
                </a:solidFill>
              </a:rPr>
              <a:t>pip install web3==4.3.0</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7.2 </a:t>
            </a:r>
            <a:r>
              <a:rPr lang="zh-CN" altLang="en-US" sz="2100" b="1" spc="225" dirty="0">
                <a:solidFill>
                  <a:prstClr val="white"/>
                </a:solidFill>
              </a:rPr>
              <a:t>安装第三方模块</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7.1.1  </a:t>
            </a:r>
            <a:r>
              <a:rPr lang="zh-CN" altLang="en-US" sz="2000" dirty="0"/>
              <a:t>模块与程序</a:t>
            </a:r>
          </a:p>
        </p:txBody>
      </p:sp>
      <p:sp>
        <p:nvSpPr>
          <p:cNvPr id="3" name="内容占位符 2"/>
          <p:cNvSpPr>
            <a:spLocks noGrp="1"/>
          </p:cNvSpPr>
          <p:nvPr>
            <p:ph sz="quarter" idx="14"/>
          </p:nvPr>
        </p:nvSpPr>
        <p:spPr>
          <a:xfrm>
            <a:off x="364881" y="1441693"/>
            <a:ext cx="8260504" cy="4686151"/>
          </a:xfrm>
        </p:spPr>
        <p:txBody>
          <a:bodyPr>
            <a:noAutofit/>
          </a:bodyPr>
          <a:lstStyle/>
          <a:p>
            <a:pPr>
              <a:lnSpc>
                <a:spcPct val="150000"/>
              </a:lnSpc>
            </a:pPr>
            <a:r>
              <a:rPr lang="zh-CN" altLang="en-US" sz="2000" dirty="0">
                <a:solidFill>
                  <a:schemeClr val="tx1">
                    <a:lumMod val="75000"/>
                    <a:lumOff val="25000"/>
                  </a:schemeClr>
                </a:solidFill>
              </a:rPr>
              <a:t>我们写的代码保存的以</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py</a:t>
            </a:r>
            <a:r>
              <a:rPr lang="zh-CN" altLang="en-US" sz="2000" dirty="0">
                <a:solidFill>
                  <a:schemeClr val="tx1">
                    <a:lumMod val="75000"/>
                    <a:lumOff val="25000"/>
                  </a:schemeClr>
                </a:solidFill>
              </a:rPr>
              <a:t>结尾的</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文件就是一个独立的模块，模块包含了对象定义和语句。</a:t>
            </a:r>
          </a:p>
          <a:p>
            <a:pPr>
              <a:lnSpc>
                <a:spcPct val="150000"/>
              </a:lnSpc>
            </a:pPr>
            <a:r>
              <a:rPr lang="zh-CN" altLang="en-US" sz="2000" dirty="0">
                <a:solidFill>
                  <a:schemeClr val="tx1">
                    <a:lumMod val="75000"/>
                    <a:lumOff val="25000"/>
                  </a:schemeClr>
                </a:solidFill>
              </a:rPr>
              <a:t>如下所示代码：</a:t>
            </a:r>
          </a:p>
          <a:p>
            <a:pPr>
              <a:lnSpc>
                <a:spcPct val="150000"/>
              </a:lnSpc>
            </a:pPr>
            <a:r>
              <a:rPr lang="en-US" altLang="zh-CN" sz="2000" dirty="0" err="1">
                <a:solidFill>
                  <a:srgbClr val="FF0000"/>
                </a:solidFill>
              </a:rPr>
              <a:t>def</a:t>
            </a:r>
            <a:r>
              <a:rPr lang="en-US" altLang="zh-CN" sz="2000" dirty="0">
                <a:solidFill>
                  <a:srgbClr val="FF0000"/>
                </a:solidFill>
              </a:rPr>
              <a:t> </a:t>
            </a:r>
            <a:r>
              <a:rPr lang="en-US" altLang="zh-CN" sz="2000" dirty="0" err="1">
                <a:solidFill>
                  <a:srgbClr val="FF0000"/>
                </a:solidFill>
              </a:rPr>
              <a:t>fbnc</a:t>
            </a:r>
            <a:r>
              <a:rPr lang="en-US" altLang="zh-CN" sz="2000" dirty="0">
                <a:solidFill>
                  <a:srgbClr val="FF0000"/>
                </a:solidFill>
              </a:rPr>
              <a:t>(n):</a:t>
            </a:r>
          </a:p>
          <a:p>
            <a:pPr>
              <a:lnSpc>
                <a:spcPct val="150000"/>
              </a:lnSpc>
            </a:pPr>
            <a:r>
              <a:rPr lang="en-US" altLang="zh-CN" sz="2000" dirty="0">
                <a:solidFill>
                  <a:srgbClr val="FF0000"/>
                </a:solidFill>
              </a:rPr>
              <a:t>    result = 1</a:t>
            </a:r>
          </a:p>
          <a:p>
            <a:pPr>
              <a:lnSpc>
                <a:spcPct val="150000"/>
              </a:lnSpc>
            </a:pPr>
            <a:r>
              <a:rPr lang="en-US" altLang="zh-CN" sz="2000" dirty="0">
                <a:solidFill>
                  <a:srgbClr val="FF0000"/>
                </a:solidFill>
              </a:rPr>
              <a:t>    result_1 = 1</a:t>
            </a:r>
          </a:p>
          <a:p>
            <a:pPr>
              <a:lnSpc>
                <a:spcPct val="150000"/>
              </a:lnSpc>
            </a:pPr>
            <a:r>
              <a:rPr lang="en-US" altLang="zh-CN" sz="2000" dirty="0">
                <a:solidFill>
                  <a:srgbClr val="FF0000"/>
                </a:solidFill>
              </a:rPr>
              <a:t>    result_2 = 1</a:t>
            </a:r>
          </a:p>
          <a:p>
            <a:pPr>
              <a:lnSpc>
                <a:spcPct val="150000"/>
              </a:lnSpc>
            </a:pPr>
            <a:r>
              <a:rPr lang="en-US" altLang="zh-CN" sz="2000" dirty="0">
                <a:solidFill>
                  <a:srgbClr val="FF0000"/>
                </a:solidFill>
              </a:rPr>
              <a:t>    if n &lt; 1 :</a:t>
            </a:r>
            <a:endParaRPr lang="zh-CN" altLang="en-US"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7.1 </a:t>
            </a:r>
            <a:r>
              <a:rPr lang="zh-CN" altLang="en-US" sz="2100" b="1" spc="225" dirty="0">
                <a:solidFill>
                  <a:prstClr val="white"/>
                </a:solidFill>
              </a:rPr>
              <a:t>模块的概述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136478" y="772941"/>
            <a:ext cx="9007522" cy="5327608"/>
          </a:xfrm>
        </p:spPr>
        <p:txBody>
          <a:bodyPr>
            <a:noAutofit/>
          </a:bodyPr>
          <a:lstStyle/>
          <a:p>
            <a:pPr>
              <a:lnSpc>
                <a:spcPct val="150000"/>
              </a:lnSpc>
            </a:pPr>
            <a:r>
              <a:rPr lang="zh-CN" altLang="en-US" sz="2000" dirty="0">
                <a:solidFill>
                  <a:schemeClr val="tx1">
                    <a:lumMod val="75000"/>
                    <a:lumOff val="25000"/>
                  </a:schemeClr>
                </a:solidFill>
              </a:rPr>
              <a:t>系统自动会从</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官网下载文件，进行安装。</a:t>
            </a:r>
          </a:p>
          <a:p>
            <a:pPr>
              <a:lnSpc>
                <a:spcPct val="150000"/>
              </a:lnSpc>
            </a:pPr>
            <a:r>
              <a:rPr lang="zh-CN" altLang="en-US" sz="2000" dirty="0">
                <a:solidFill>
                  <a:schemeClr val="tx1">
                    <a:lumMod val="75000"/>
                    <a:lumOff val="25000"/>
                  </a:schemeClr>
                </a:solidFill>
              </a:rPr>
              <a:t>在安装过程中，有的系统环境也许会出现以下错误提示：</a:t>
            </a:r>
          </a:p>
          <a:p>
            <a:pPr>
              <a:lnSpc>
                <a:spcPct val="150000"/>
              </a:lnSpc>
            </a:pPr>
            <a:r>
              <a:rPr lang="en-US" altLang="zh-CN" sz="2000" dirty="0">
                <a:solidFill>
                  <a:schemeClr val="tx1">
                    <a:lumMod val="75000"/>
                    <a:lumOff val="25000"/>
                  </a:schemeClr>
                </a:solidFill>
              </a:rPr>
              <a:t>error: Microsoft Visual C++ 14.0 is required. Get it with "Microsoft</a:t>
            </a:r>
          </a:p>
          <a:p>
            <a:pPr>
              <a:lnSpc>
                <a:spcPct val="150000"/>
              </a:lnSpc>
            </a:pPr>
            <a:r>
              <a:rPr lang="en-US" altLang="zh-CN" sz="2000" dirty="0">
                <a:solidFill>
                  <a:schemeClr val="tx1">
                    <a:lumMod val="75000"/>
                    <a:lumOff val="25000"/>
                  </a:schemeClr>
                </a:solidFill>
              </a:rPr>
              <a:t> Visual C++ Build Tools": http://landinghub.visualstudio.com/</a:t>
            </a:r>
          </a:p>
          <a:p>
            <a:pPr>
              <a:lnSpc>
                <a:spcPct val="150000"/>
              </a:lnSpc>
            </a:pPr>
            <a:r>
              <a:rPr lang="en-US" altLang="zh-CN" sz="2000" dirty="0">
                <a:solidFill>
                  <a:schemeClr val="tx1">
                    <a:lumMod val="75000"/>
                    <a:lumOff val="25000"/>
                  </a:schemeClr>
                </a:solidFill>
              </a:rPr>
              <a:t>visual-</a:t>
            </a:r>
            <a:r>
              <a:rPr lang="en-US" altLang="zh-CN" sz="2000" dirty="0" err="1">
                <a:solidFill>
                  <a:schemeClr val="tx1">
                    <a:lumMod val="75000"/>
                    <a:lumOff val="25000"/>
                  </a:schemeClr>
                </a:solidFill>
              </a:rPr>
              <a:t>cpp</a:t>
            </a:r>
            <a:r>
              <a:rPr lang="en-US" altLang="zh-CN" sz="2000" dirty="0">
                <a:solidFill>
                  <a:schemeClr val="tx1">
                    <a:lumMod val="75000"/>
                    <a:lumOff val="25000"/>
                  </a:schemeClr>
                </a:solidFill>
              </a:rPr>
              <a:t>-build-tools</a:t>
            </a:r>
          </a:p>
          <a:p>
            <a:pPr>
              <a:lnSpc>
                <a:spcPct val="150000"/>
              </a:lnSpc>
            </a:pPr>
            <a:r>
              <a:rPr lang="zh-CN" altLang="en-US" sz="2000" dirty="0">
                <a:solidFill>
                  <a:schemeClr val="tx1">
                    <a:lumMod val="75000"/>
                    <a:lumOff val="25000"/>
                  </a:schemeClr>
                </a:solidFill>
              </a:rPr>
              <a:t>解决办法是：</a:t>
            </a:r>
          </a:p>
          <a:p>
            <a:pPr>
              <a:lnSpc>
                <a:spcPct val="150000"/>
              </a:lnSpc>
            </a:pPr>
            <a:r>
              <a:rPr lang="zh-CN" altLang="en-US" sz="2000" dirty="0">
                <a:solidFill>
                  <a:schemeClr val="tx1">
                    <a:lumMod val="75000"/>
                    <a:lumOff val="25000"/>
                  </a:schemeClr>
                </a:solidFill>
              </a:rPr>
              <a:t>下载：</a:t>
            </a:r>
            <a:r>
              <a:rPr lang="en-US" altLang="zh-CN" sz="2000" dirty="0">
                <a:solidFill>
                  <a:schemeClr val="tx1">
                    <a:lumMod val="75000"/>
                    <a:lumOff val="25000"/>
                  </a:schemeClr>
                </a:solidFill>
              </a:rPr>
              <a:t>visualcppbuildtools_full.exe</a:t>
            </a:r>
            <a:r>
              <a:rPr lang="zh-CN" altLang="en-US" sz="2000" dirty="0">
                <a:solidFill>
                  <a:schemeClr val="tx1">
                    <a:lumMod val="75000"/>
                    <a:lumOff val="25000"/>
                  </a:schemeClr>
                </a:solidFill>
              </a:rPr>
              <a:t>安装即可。</a:t>
            </a:r>
          </a:p>
          <a:p>
            <a:pPr>
              <a:lnSpc>
                <a:spcPct val="150000"/>
              </a:lnSpc>
            </a:pPr>
            <a:r>
              <a:rPr lang="en-US" altLang="zh-CN" sz="2000" dirty="0">
                <a:solidFill>
                  <a:schemeClr val="tx1">
                    <a:lumMod val="75000"/>
                    <a:lumOff val="25000"/>
                  </a:schemeClr>
                </a:solidFill>
              </a:rPr>
              <a:t>(2)</a:t>
            </a:r>
            <a:r>
              <a:rPr lang="zh-CN" altLang="en-US" sz="2000" dirty="0">
                <a:solidFill>
                  <a:schemeClr val="tx1">
                    <a:lumMod val="75000"/>
                    <a:lumOff val="25000"/>
                  </a:schemeClr>
                </a:solidFill>
              </a:rPr>
              <a:t>升级包：</a:t>
            </a:r>
          </a:p>
          <a:p>
            <a:pPr>
              <a:lnSpc>
                <a:spcPct val="150000"/>
              </a:lnSpc>
            </a:pPr>
            <a:r>
              <a:rPr lang="zh-CN" altLang="en-US" sz="2000" dirty="0">
                <a:solidFill>
                  <a:schemeClr val="tx1">
                    <a:lumMod val="75000"/>
                    <a:lumOff val="25000"/>
                  </a:schemeClr>
                </a:solidFill>
              </a:rPr>
              <a:t>将已安装的项目升级到</a:t>
            </a:r>
            <a:r>
              <a:rPr lang="en-US" altLang="zh-CN" sz="2000" dirty="0" err="1">
                <a:solidFill>
                  <a:schemeClr val="tx1">
                    <a:lumMod val="75000"/>
                    <a:lumOff val="25000"/>
                  </a:schemeClr>
                </a:solidFill>
              </a:rPr>
              <a:t>PyPI</a:t>
            </a:r>
            <a:r>
              <a:rPr lang="zh-CN" altLang="en-US" sz="2000" dirty="0">
                <a:solidFill>
                  <a:schemeClr val="tx1">
                    <a:lumMod val="75000"/>
                    <a:lumOff val="25000"/>
                  </a:schemeClr>
                </a:solidFill>
              </a:rPr>
              <a:t>的最新项目，通过运行以下命令：</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7.2 </a:t>
            </a:r>
            <a:r>
              <a:rPr lang="zh-CN" altLang="en-US" sz="2100" b="1" spc="225" dirty="0">
                <a:solidFill>
                  <a:prstClr val="white"/>
                </a:solidFill>
              </a:rPr>
              <a:t>安装第三方模块</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136478" y="772941"/>
            <a:ext cx="9007522" cy="5327608"/>
          </a:xfrm>
        </p:spPr>
        <p:txBody>
          <a:bodyPr>
            <a:noAutofit/>
          </a:bodyPr>
          <a:lstStyle/>
          <a:p>
            <a:pPr>
              <a:lnSpc>
                <a:spcPct val="150000"/>
              </a:lnSpc>
            </a:pPr>
            <a:r>
              <a:rPr lang="en-US" altLang="zh-CN" sz="2000" dirty="0">
                <a:solidFill>
                  <a:schemeClr val="tx1">
                    <a:lumMod val="75000"/>
                    <a:lumOff val="25000"/>
                  </a:schemeClr>
                </a:solidFill>
              </a:rPr>
              <a:t>pip install --upgrade web3</a:t>
            </a:r>
          </a:p>
          <a:p>
            <a:pPr>
              <a:lnSpc>
                <a:spcPct val="150000"/>
              </a:lnSpc>
            </a:pPr>
            <a:r>
              <a:rPr lang="en-US" altLang="zh-CN" sz="2000" dirty="0">
                <a:solidFill>
                  <a:schemeClr val="tx1">
                    <a:lumMod val="75000"/>
                    <a:lumOff val="25000"/>
                  </a:schemeClr>
                </a:solidFill>
              </a:rPr>
              <a:t>(3)</a:t>
            </a:r>
            <a:r>
              <a:rPr lang="zh-CN" altLang="en-US" sz="2000" dirty="0">
                <a:solidFill>
                  <a:schemeClr val="tx1">
                    <a:lumMod val="75000"/>
                    <a:lumOff val="25000"/>
                  </a:schemeClr>
                </a:solidFill>
              </a:rPr>
              <a:t>安装到用户站点</a:t>
            </a:r>
          </a:p>
          <a:p>
            <a:pPr>
              <a:lnSpc>
                <a:spcPct val="150000"/>
              </a:lnSpc>
            </a:pPr>
            <a:r>
              <a:rPr lang="zh-CN" altLang="en-US" sz="2000" dirty="0">
                <a:solidFill>
                  <a:schemeClr val="tx1">
                    <a:lumMod val="75000"/>
                    <a:lumOff val="25000"/>
                  </a:schemeClr>
                </a:solidFill>
              </a:rPr>
              <a:t>若要安装与当前用户隔离的包，请使用用户标志，通过运行以下命令：</a:t>
            </a:r>
          </a:p>
          <a:p>
            <a:pPr>
              <a:lnSpc>
                <a:spcPct val="150000"/>
              </a:lnSpc>
            </a:pPr>
            <a:r>
              <a:rPr lang="zh-CN" altLang="en-US" sz="2000" dirty="0">
                <a:solidFill>
                  <a:schemeClr val="tx1">
                    <a:lumMod val="75000"/>
                    <a:lumOff val="25000"/>
                  </a:schemeClr>
                </a:solidFill>
              </a:rPr>
              <a:t>    </a:t>
            </a:r>
            <a:r>
              <a:rPr lang="en-US" altLang="zh-CN" sz="2000" dirty="0">
                <a:solidFill>
                  <a:schemeClr val="tx1">
                    <a:lumMod val="75000"/>
                    <a:lumOff val="25000"/>
                  </a:schemeClr>
                </a:solidFill>
              </a:rPr>
              <a:t>pip install --user </a:t>
            </a:r>
            <a:r>
              <a:rPr lang="en-US" altLang="zh-CN" sz="2000" dirty="0" err="1">
                <a:solidFill>
                  <a:schemeClr val="tx1">
                    <a:lumMod val="75000"/>
                    <a:lumOff val="25000"/>
                  </a:schemeClr>
                </a:solidFill>
              </a:rPr>
              <a:t>SomeProject</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(4)</a:t>
            </a:r>
            <a:r>
              <a:rPr lang="zh-CN" altLang="en-US" sz="2000" dirty="0">
                <a:solidFill>
                  <a:schemeClr val="tx1">
                    <a:lumMod val="75000"/>
                    <a:lumOff val="25000"/>
                  </a:schemeClr>
                </a:solidFill>
              </a:rPr>
              <a:t>需求文件：</a:t>
            </a:r>
          </a:p>
          <a:p>
            <a:pPr>
              <a:lnSpc>
                <a:spcPct val="150000"/>
              </a:lnSpc>
            </a:pPr>
            <a:r>
              <a:rPr lang="zh-CN" altLang="en-US" sz="2000" dirty="0">
                <a:solidFill>
                  <a:schemeClr val="tx1">
                    <a:lumMod val="75000"/>
                    <a:lumOff val="25000"/>
                  </a:schemeClr>
                </a:solidFill>
              </a:rPr>
              <a:t>安装需求文件中指定的需求列表，如果没有则忽略。通过运行以下命令：</a:t>
            </a:r>
          </a:p>
          <a:p>
            <a:pPr>
              <a:lnSpc>
                <a:spcPct val="150000"/>
              </a:lnSpc>
            </a:pPr>
            <a:r>
              <a:rPr lang="zh-CN" altLang="en-US" sz="2000" dirty="0">
                <a:solidFill>
                  <a:schemeClr val="tx1">
                    <a:lumMod val="75000"/>
                    <a:lumOff val="25000"/>
                  </a:schemeClr>
                </a:solidFill>
              </a:rPr>
              <a:t>    </a:t>
            </a:r>
            <a:r>
              <a:rPr lang="en-US" altLang="zh-CN" sz="2000" dirty="0">
                <a:solidFill>
                  <a:schemeClr val="tx1">
                    <a:lumMod val="75000"/>
                    <a:lumOff val="25000"/>
                  </a:schemeClr>
                </a:solidFill>
              </a:rPr>
              <a:t>pip install -r requirements.txt</a:t>
            </a:r>
          </a:p>
          <a:p>
            <a:pPr>
              <a:lnSpc>
                <a:spcPct val="150000"/>
              </a:lnSpc>
            </a:pPr>
            <a:r>
              <a:rPr lang="en-US" altLang="zh-CN" sz="2000" dirty="0">
                <a:solidFill>
                  <a:schemeClr val="tx1">
                    <a:lumMod val="75000"/>
                    <a:lumOff val="25000"/>
                  </a:schemeClr>
                </a:solidFill>
              </a:rPr>
              <a:t>   (5)</a:t>
            </a:r>
            <a:r>
              <a:rPr lang="zh-CN" altLang="en-US" sz="2000" dirty="0">
                <a:solidFill>
                  <a:schemeClr val="tx1">
                    <a:lumMod val="75000"/>
                    <a:lumOff val="25000"/>
                  </a:schemeClr>
                </a:solidFill>
              </a:rPr>
              <a:t>在</a:t>
            </a:r>
            <a:r>
              <a:rPr lang="en-US" altLang="zh-CN" sz="2000" dirty="0">
                <a:solidFill>
                  <a:schemeClr val="tx1">
                    <a:lumMod val="75000"/>
                    <a:lumOff val="25000"/>
                  </a:schemeClr>
                </a:solidFill>
              </a:rPr>
              <a:t>Python shell</a:t>
            </a:r>
            <a:r>
              <a:rPr lang="zh-CN" altLang="en-US" sz="2000" dirty="0">
                <a:solidFill>
                  <a:schemeClr val="tx1">
                    <a:lumMod val="75000"/>
                    <a:lumOff val="25000"/>
                  </a:schemeClr>
                </a:solidFill>
              </a:rPr>
              <a:t>环境中验证安装的第三方模块：</a:t>
            </a:r>
          </a:p>
          <a:p>
            <a:pPr>
              <a:lnSpc>
                <a:spcPct val="150000"/>
              </a:lnSpc>
            </a:pPr>
            <a:r>
              <a:rPr lang="zh-CN" altLang="en-US" sz="2000" dirty="0">
                <a:solidFill>
                  <a:schemeClr val="tx1">
                    <a:lumMod val="75000"/>
                    <a:lumOff val="25000"/>
                  </a:schemeClr>
                </a:solidFill>
              </a:rPr>
              <a:t>   在</a:t>
            </a:r>
            <a:r>
              <a:rPr lang="en-US" altLang="zh-CN" sz="2000" dirty="0">
                <a:solidFill>
                  <a:schemeClr val="tx1">
                    <a:lumMod val="75000"/>
                    <a:lumOff val="25000"/>
                  </a:schemeClr>
                </a:solidFill>
              </a:rPr>
              <a:t>IDLE Shell</a:t>
            </a:r>
            <a:r>
              <a:rPr lang="zh-CN" altLang="en-US" sz="2000" dirty="0">
                <a:solidFill>
                  <a:schemeClr val="tx1">
                    <a:lumMod val="75000"/>
                    <a:lumOff val="25000"/>
                  </a:schemeClr>
                </a:solidFill>
              </a:rPr>
              <a:t>交互环境下使用</a:t>
            </a:r>
            <a:r>
              <a:rPr lang="en-US" altLang="zh-CN" sz="2000" dirty="0">
                <a:solidFill>
                  <a:schemeClr val="tx1">
                    <a:lumMod val="75000"/>
                    <a:lumOff val="25000"/>
                  </a:schemeClr>
                </a:solidFill>
              </a:rPr>
              <a:t>import</a:t>
            </a:r>
            <a:r>
              <a:rPr lang="zh-CN" altLang="en-US" sz="2000" dirty="0">
                <a:solidFill>
                  <a:schemeClr val="tx1">
                    <a:lumMod val="75000"/>
                    <a:lumOff val="25000"/>
                  </a:schemeClr>
                </a:solidFill>
              </a:rPr>
              <a:t>命令，如下所示：</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7.2 </a:t>
            </a:r>
            <a:r>
              <a:rPr lang="zh-CN" altLang="en-US" sz="2100" b="1" spc="225" dirty="0">
                <a:solidFill>
                  <a:prstClr val="white"/>
                </a:solidFill>
              </a:rPr>
              <a:t>安装第三方模块</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136478" y="772941"/>
            <a:ext cx="9007522" cy="5327608"/>
          </a:xfrm>
        </p:spPr>
        <p:txBody>
          <a:bodyPr>
            <a:noAutofit/>
          </a:bodyPr>
          <a:lstStyle/>
          <a:p>
            <a:pPr>
              <a:lnSpc>
                <a:spcPct val="150000"/>
              </a:lnSpc>
            </a:pPr>
            <a:r>
              <a:rPr lang="en-US" altLang="zh-CN" sz="2000" dirty="0">
                <a:solidFill>
                  <a:schemeClr val="tx1">
                    <a:lumMod val="75000"/>
                    <a:lumOff val="25000"/>
                  </a:schemeClr>
                </a:solidFill>
              </a:rPr>
              <a:t>&gt;&gt;&gt; import web3</a:t>
            </a:r>
          </a:p>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dir</a:t>
            </a:r>
            <a:r>
              <a:rPr lang="en-US" altLang="zh-CN" sz="2000" dirty="0">
                <a:solidFill>
                  <a:schemeClr val="tx1">
                    <a:lumMod val="75000"/>
                    <a:lumOff val="25000"/>
                  </a:schemeClr>
                </a:solidFill>
              </a:rPr>
              <a:t>(web3)</a:t>
            </a:r>
          </a:p>
          <a:p>
            <a:pPr>
              <a:lnSpc>
                <a:spcPct val="150000"/>
              </a:lnSpc>
            </a:pPr>
            <a:r>
              <a:rPr lang="en-US" altLang="zh-CN" sz="2000" dirty="0">
                <a:solidFill>
                  <a:schemeClr val="tx1">
                    <a:lumMod val="75000"/>
                    <a:lumOff val="25000"/>
                  </a:schemeClr>
                </a:solidFill>
              </a:rPr>
              <a:t>['Account', '</a:t>
            </a:r>
            <a:r>
              <a:rPr lang="en-US" altLang="zh-CN" sz="2000" dirty="0" err="1">
                <a:solidFill>
                  <a:schemeClr val="tx1">
                    <a:lumMod val="75000"/>
                    <a:lumOff val="25000"/>
                  </a:schemeClr>
                </a:solidFill>
              </a:rPr>
              <a:t>EthereumTesterProvider</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HTTPProvider</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IPCProvider</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TestRPCProvider</a:t>
            </a:r>
            <a:r>
              <a:rPr lang="en-US" altLang="zh-CN" sz="2000" dirty="0">
                <a:solidFill>
                  <a:schemeClr val="tx1">
                    <a:lumMod val="75000"/>
                    <a:lumOff val="25000"/>
                  </a:schemeClr>
                </a:solidFill>
              </a:rPr>
              <a:t>', 'Web3', '</a:t>
            </a:r>
            <a:r>
              <a:rPr lang="en-US" altLang="zh-CN" sz="2000" dirty="0" err="1">
                <a:solidFill>
                  <a:schemeClr val="tx1">
                    <a:lumMod val="75000"/>
                    <a:lumOff val="25000"/>
                  </a:schemeClr>
                </a:solidFill>
              </a:rPr>
              <a:t>WebsocketProvider</a:t>
            </a:r>
            <a:r>
              <a:rPr lang="en-US" altLang="zh-CN" sz="2000" dirty="0">
                <a:solidFill>
                  <a:schemeClr val="tx1">
                    <a:lumMod val="75000"/>
                    <a:lumOff val="25000"/>
                  </a:schemeClr>
                </a:solidFill>
              </a:rPr>
              <a:t>', '__all__', '__</a:t>
            </a:r>
            <a:r>
              <a:rPr lang="en-US" altLang="zh-CN" sz="2000" dirty="0" err="1">
                <a:solidFill>
                  <a:schemeClr val="tx1">
                    <a:lumMod val="75000"/>
                    <a:lumOff val="25000"/>
                  </a:schemeClr>
                </a:solidFill>
              </a:rPr>
              <a:t>builtins</a:t>
            </a:r>
            <a:r>
              <a:rPr lang="en-US" altLang="zh-CN" sz="2000" dirty="0">
                <a:solidFill>
                  <a:schemeClr val="tx1">
                    <a:lumMod val="75000"/>
                    <a:lumOff val="25000"/>
                  </a:schemeClr>
                </a:solidFill>
              </a:rPr>
              <a:t>__', '__cached__', '__doc__', '__file__', '__loader__', '__name__', '__package__', '__path__', '__spec__', '__version__', 'admin', 'contract', 'eth', 'exceptions', '</a:t>
            </a:r>
            <a:r>
              <a:rPr lang="en-US" altLang="zh-CN" sz="2000" dirty="0" err="1">
                <a:solidFill>
                  <a:schemeClr val="tx1">
                    <a:lumMod val="75000"/>
                    <a:lumOff val="25000"/>
                  </a:schemeClr>
                </a:solidFill>
              </a:rPr>
              <a:t>iban</a:t>
            </a:r>
            <a:r>
              <a:rPr lang="en-US" altLang="zh-CN" sz="2000" dirty="0">
                <a:solidFill>
                  <a:schemeClr val="tx1">
                    <a:lumMod val="75000"/>
                    <a:lumOff val="25000"/>
                  </a:schemeClr>
                </a:solidFill>
              </a:rPr>
              <a:t>', 'main', 'manager', 'middleware', 'miner', 'module', 'net', 'parity', 'personal', '</a:t>
            </a:r>
            <a:r>
              <a:rPr lang="en-US" altLang="zh-CN" sz="2000" dirty="0" err="1">
                <a:solidFill>
                  <a:schemeClr val="tx1">
                    <a:lumMod val="75000"/>
                    <a:lumOff val="25000"/>
                  </a:schemeClr>
                </a:solidFill>
              </a:rPr>
              <a:t>pkg_resources</a:t>
            </a:r>
            <a:r>
              <a:rPr lang="en-US" altLang="zh-CN" sz="2000" dirty="0">
                <a:solidFill>
                  <a:schemeClr val="tx1">
                    <a:lumMod val="75000"/>
                    <a:lumOff val="25000"/>
                  </a:schemeClr>
                </a:solidFill>
              </a:rPr>
              <a:t>', 'providers', 'sys', 'testing', '</a:t>
            </a:r>
            <a:r>
              <a:rPr lang="en-US" altLang="zh-CN" sz="2000" dirty="0" err="1">
                <a:solidFill>
                  <a:schemeClr val="tx1">
                    <a:lumMod val="75000"/>
                    <a:lumOff val="25000"/>
                  </a:schemeClr>
                </a:solidFill>
              </a:rPr>
              <a:t>txpool</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utils</a:t>
            </a:r>
            <a:r>
              <a:rPr lang="en-US" altLang="zh-CN" sz="2000" dirty="0">
                <a:solidFill>
                  <a:schemeClr val="tx1">
                    <a:lumMod val="75000"/>
                    <a:lumOff val="25000"/>
                  </a:schemeClr>
                </a:solidFill>
              </a:rPr>
              <a:t>', 'version']</a:t>
            </a:r>
          </a:p>
          <a:p>
            <a:pPr>
              <a:lnSpc>
                <a:spcPct val="150000"/>
              </a:lnSpc>
            </a:pPr>
            <a:r>
              <a:rPr lang="en-US" altLang="zh-CN" sz="2000" dirty="0">
                <a:solidFill>
                  <a:schemeClr val="tx1">
                    <a:lumMod val="75000"/>
                    <a:lumOff val="25000"/>
                  </a:schemeClr>
                </a:solidFill>
              </a:rPr>
              <a:t>    </a:t>
            </a:r>
            <a:r>
              <a:rPr lang="zh-CN" altLang="en-US" sz="2000" dirty="0">
                <a:solidFill>
                  <a:schemeClr val="tx1">
                    <a:lumMod val="75000"/>
                    <a:lumOff val="25000"/>
                  </a:schemeClr>
                </a:solidFill>
              </a:rPr>
              <a:t>从以上运行结果可以看出，第三方模块</a:t>
            </a:r>
            <a:r>
              <a:rPr lang="en-US" altLang="zh-CN" sz="2000" dirty="0">
                <a:solidFill>
                  <a:schemeClr val="tx1">
                    <a:lumMod val="75000"/>
                    <a:lumOff val="25000"/>
                  </a:schemeClr>
                </a:solidFill>
              </a:rPr>
              <a:t>web</a:t>
            </a:r>
            <a:r>
              <a:rPr lang="zh-CN" altLang="en-US" sz="2000" dirty="0">
                <a:solidFill>
                  <a:schemeClr val="tx1">
                    <a:lumMod val="75000"/>
                    <a:lumOff val="25000"/>
                  </a:schemeClr>
                </a:solidFill>
              </a:rPr>
              <a:t>已成功安装。</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7.2 </a:t>
            </a:r>
            <a:r>
              <a:rPr lang="zh-CN" altLang="en-US" sz="2100" b="1" spc="225" dirty="0">
                <a:solidFill>
                  <a:prstClr val="white"/>
                </a:solidFill>
              </a:rPr>
              <a:t>安装第三方模块</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4014935" y="1169836"/>
              <a:ext cx="1114119" cy="523220"/>
            </a:xfrm>
            <a:prstGeom prst="rect">
              <a:avLst/>
            </a:prstGeom>
            <a:noFill/>
          </p:spPr>
          <p:txBody>
            <a:bodyPr wrap="none" rtlCol="0">
              <a:spAutoFit/>
            </a:bodyPr>
            <a:lstStyle/>
            <a:p>
              <a:pPr algn="ctr"/>
              <a:r>
                <a:rPr lang="zh-CN" altLang="en-US" sz="2800" dirty="0">
                  <a:solidFill>
                    <a:srgbClr val="FFC000"/>
                  </a:solidFill>
                </a:rPr>
                <a:t>第七章　模块</a:t>
              </a:r>
            </a:p>
          </p:txBody>
        </p:sp>
      </p:grpSp>
      <p:grpSp>
        <p:nvGrpSpPr>
          <p:cNvPr id="67" name="组合 66"/>
          <p:cNvGrpSpPr/>
          <p:nvPr/>
        </p:nvGrpSpPr>
        <p:grpSpPr>
          <a:xfrm>
            <a:off x="1740886" y="3024022"/>
            <a:ext cx="5693399" cy="414020"/>
            <a:chOff x="1807265" y="2462595"/>
            <a:chExt cx="5693399" cy="414020"/>
          </a:xfrm>
        </p:grpSpPr>
        <p:sp>
          <p:nvSpPr>
            <p:cNvPr id="47" name="圆角矩形 46"/>
            <p:cNvSpPr/>
            <p:nvPr/>
          </p:nvSpPr>
          <p:spPr>
            <a:xfrm>
              <a:off x="1807265" y="2478527"/>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2524125" cy="414020"/>
            </a:xfrm>
            <a:prstGeom prst="rect">
              <a:avLst/>
            </a:prstGeom>
          </p:spPr>
          <p:txBody>
            <a:bodyPr wrap="none">
              <a:spAutoFit/>
            </a:bodyPr>
            <a:lstStyle/>
            <a:p>
              <a:r>
                <a:rPr lang="en-US" altLang="zh-CN" sz="2100" spc="225" dirty="0">
                  <a:solidFill>
                    <a:prstClr val="white"/>
                  </a:solidFill>
                </a:rPr>
                <a:t>7.3</a:t>
              </a:r>
              <a:r>
                <a:rPr lang="zh-CN" altLang="en-US" sz="2100" spc="225" dirty="0">
                  <a:solidFill>
                    <a:prstClr val="white"/>
                  </a:solidFill>
                </a:rPr>
                <a:t> 模块应用实例</a:t>
              </a:r>
            </a:p>
          </p:txBody>
        </p:sp>
      </p:grpSp>
      <p:grpSp>
        <p:nvGrpSpPr>
          <p:cNvPr id="68" name="组合 67"/>
          <p:cNvGrpSpPr/>
          <p:nvPr/>
        </p:nvGrpSpPr>
        <p:grpSpPr>
          <a:xfrm>
            <a:off x="1754534" y="1728013"/>
            <a:ext cx="5693399" cy="424800"/>
            <a:chOff x="1807265" y="2935089"/>
            <a:chExt cx="5693399" cy="424800"/>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2228850" cy="414020"/>
            </a:xfrm>
            <a:prstGeom prst="rect">
              <a:avLst/>
            </a:prstGeom>
          </p:spPr>
          <p:txBody>
            <a:bodyPr wrap="none">
              <a:spAutoFit/>
            </a:bodyPr>
            <a:lstStyle/>
            <a:p>
              <a:r>
                <a:rPr lang="en-US" altLang="zh-CN" sz="2100" spc="225" dirty="0">
                  <a:solidFill>
                    <a:schemeClr val="tx1">
                      <a:lumMod val="75000"/>
                      <a:lumOff val="25000"/>
                    </a:schemeClr>
                  </a:solidFill>
                </a:rPr>
                <a:t>7.1</a:t>
              </a:r>
              <a:r>
                <a:rPr lang="zh-CN" altLang="en-US" sz="2100" spc="225" dirty="0">
                  <a:solidFill>
                    <a:schemeClr val="tx1">
                      <a:lumMod val="75000"/>
                      <a:lumOff val="25000"/>
                    </a:schemeClr>
                  </a:solidFill>
                </a:rPr>
                <a:t> 模块的概述</a:t>
              </a:r>
            </a:p>
          </p:txBody>
        </p:sp>
      </p:grpSp>
      <p:grpSp>
        <p:nvGrpSpPr>
          <p:cNvPr id="69" name="组合 68"/>
          <p:cNvGrpSpPr/>
          <p:nvPr/>
        </p:nvGrpSpPr>
        <p:grpSpPr>
          <a:xfrm>
            <a:off x="1754534" y="2377503"/>
            <a:ext cx="5693399" cy="424800"/>
            <a:chOff x="1807265" y="3400693"/>
            <a:chExt cx="5693399" cy="424800"/>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2819400" cy="414020"/>
            </a:xfrm>
            <a:prstGeom prst="rect">
              <a:avLst/>
            </a:prstGeom>
          </p:spPr>
          <p:txBody>
            <a:bodyPr wrap="none">
              <a:spAutoFit/>
            </a:bodyPr>
            <a:lstStyle/>
            <a:p>
              <a:r>
                <a:rPr lang="en-US" altLang="zh-CN" sz="2100" spc="225" dirty="0">
                  <a:solidFill>
                    <a:schemeClr val="tx1">
                      <a:lumMod val="75000"/>
                      <a:lumOff val="25000"/>
                    </a:schemeClr>
                  </a:solidFill>
                </a:rPr>
                <a:t>7.2</a:t>
              </a:r>
              <a:r>
                <a:rPr lang="zh-CN" altLang="en-US" sz="2100" spc="225" dirty="0">
                  <a:solidFill>
                    <a:schemeClr val="tx1">
                      <a:lumMod val="75000"/>
                      <a:lumOff val="25000"/>
                    </a:schemeClr>
                  </a:solidFill>
                </a:rPr>
                <a:t> 安装第三方模块</a:t>
              </a:r>
            </a:p>
          </p:txBody>
        </p:sp>
      </p:grpSp>
      <p:grpSp>
        <p:nvGrpSpPr>
          <p:cNvPr id="70" name="组合 69"/>
          <p:cNvGrpSpPr/>
          <p:nvPr/>
        </p:nvGrpSpPr>
        <p:grpSpPr>
          <a:xfrm>
            <a:off x="1754534" y="4320032"/>
            <a:ext cx="5693399" cy="424801"/>
            <a:chOff x="1807265" y="3866296"/>
            <a:chExt cx="5693399" cy="424801"/>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7.5</a:t>
              </a:r>
              <a:r>
                <a:rPr lang="zh-CN" altLang="en-US" sz="2100" spc="225" dirty="0">
                  <a:solidFill>
                    <a:schemeClr val="tx1">
                      <a:lumMod val="75000"/>
                      <a:lumOff val="25000"/>
                    </a:schemeClr>
                  </a:solidFill>
                </a:rPr>
                <a:t> 实验</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23305"/>
            <a:ext cx="9144000"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矩形 44"/>
          <p:cNvSpPr/>
          <p:nvPr/>
        </p:nvSpPr>
        <p:spPr>
          <a:xfrm>
            <a:off x="7929" y="38314"/>
            <a:ext cx="2435282" cy="300082"/>
          </a:xfrm>
          <a:prstGeom prst="rect">
            <a:avLst/>
          </a:prstGeom>
        </p:spPr>
        <p:txBody>
          <a:bodyPr wrap="none">
            <a:spAutoFit/>
          </a:bodyPr>
          <a:lstStyle/>
          <a:p>
            <a:r>
              <a:rPr lang="zh-CN" altLang="en-US" sz="1350" dirty="0">
                <a:solidFill>
                  <a:prstClr val="white"/>
                </a:solidFill>
              </a:rPr>
              <a:t>大数据应用人才培养系列教材</a:t>
            </a:r>
          </a:p>
        </p:txBody>
      </p:sp>
      <p:grpSp>
        <p:nvGrpSpPr>
          <p:cNvPr id="33" name="组合 32"/>
          <p:cNvGrpSpPr/>
          <p:nvPr/>
        </p:nvGrpSpPr>
        <p:grpSpPr>
          <a:xfrm>
            <a:off x="1770454" y="4968037"/>
            <a:ext cx="5693399" cy="424800"/>
            <a:chOff x="1807265" y="3400693"/>
            <a:chExt cx="5693399" cy="424800"/>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343025" cy="414020"/>
            </a:xfrm>
            <a:prstGeom prst="rect">
              <a:avLst/>
            </a:prstGeom>
          </p:spPr>
          <p:txBody>
            <a:bodyPr wrap="none">
              <a:spAutoFit/>
            </a:bodyPr>
            <a:lstStyle/>
            <a:p>
              <a:r>
                <a:rPr lang="en-US" altLang="zh-CN" sz="2100" spc="225" dirty="0">
                  <a:solidFill>
                    <a:schemeClr val="tx1">
                      <a:lumMod val="75000"/>
                      <a:lumOff val="25000"/>
                    </a:schemeClr>
                  </a:solidFill>
                </a:rPr>
                <a:t>7.6</a:t>
              </a:r>
              <a:r>
                <a:rPr lang="zh-CN" altLang="en-US" sz="2100" spc="225" dirty="0">
                  <a:solidFill>
                    <a:schemeClr val="tx1">
                      <a:lumMod val="75000"/>
                      <a:lumOff val="25000"/>
                    </a:schemeClr>
                  </a:solidFill>
                </a:rPr>
                <a:t> 小结</a:t>
              </a:r>
            </a:p>
          </p:txBody>
        </p:sp>
      </p:grpSp>
      <p:grpSp>
        <p:nvGrpSpPr>
          <p:cNvPr id="39" name="组合 38"/>
          <p:cNvGrpSpPr/>
          <p:nvPr/>
        </p:nvGrpSpPr>
        <p:grpSpPr>
          <a:xfrm>
            <a:off x="1770454" y="5616042"/>
            <a:ext cx="5693399" cy="424801"/>
            <a:chOff x="1807265" y="3866296"/>
            <a:chExt cx="5693399" cy="424801"/>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7.7</a:t>
              </a:r>
              <a:r>
                <a:rPr lang="zh-CN" altLang="en-US" sz="2100" spc="225" dirty="0">
                  <a:solidFill>
                    <a:schemeClr val="tx1">
                      <a:lumMod val="75000"/>
                      <a:lumOff val="25000"/>
                    </a:schemeClr>
                  </a:solidFill>
                </a:rPr>
                <a:t> 习题</a:t>
              </a:r>
            </a:p>
          </p:txBody>
        </p:sp>
      </p:grpSp>
      <p:grpSp>
        <p:nvGrpSpPr>
          <p:cNvPr id="46" name="组合 45"/>
          <p:cNvGrpSpPr/>
          <p:nvPr/>
        </p:nvGrpSpPr>
        <p:grpSpPr>
          <a:xfrm>
            <a:off x="1743158" y="3672027"/>
            <a:ext cx="5693399" cy="424800"/>
            <a:chOff x="1807265" y="3400693"/>
            <a:chExt cx="5693399" cy="424800"/>
          </a:xfrm>
        </p:grpSpPr>
        <p:sp>
          <p:nvSpPr>
            <p:cNvPr id="55" name="圆角矩形 54"/>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6" name="矩形 55"/>
            <p:cNvSpPr/>
            <p:nvPr/>
          </p:nvSpPr>
          <p:spPr>
            <a:xfrm>
              <a:off x="1881814" y="3411473"/>
              <a:ext cx="3800475" cy="414020"/>
            </a:xfrm>
            <a:prstGeom prst="rect">
              <a:avLst/>
            </a:prstGeom>
          </p:spPr>
          <p:txBody>
            <a:bodyPr wrap="none">
              <a:spAutoFit/>
            </a:bodyPr>
            <a:lstStyle/>
            <a:p>
              <a:r>
                <a:rPr lang="en-US" altLang="zh-CN" sz="2100" spc="225" dirty="0">
                  <a:solidFill>
                    <a:schemeClr val="tx1">
                      <a:lumMod val="75000"/>
                      <a:lumOff val="25000"/>
                    </a:schemeClr>
                  </a:solidFill>
                </a:rPr>
                <a:t>7.4</a:t>
              </a:r>
              <a:r>
                <a:rPr lang="zh-CN" altLang="en-US" sz="2100" spc="225" dirty="0">
                  <a:solidFill>
                    <a:schemeClr val="tx1">
                      <a:lumMod val="75000"/>
                      <a:lumOff val="25000"/>
                    </a:schemeClr>
                  </a:solidFill>
                </a:rPr>
                <a:t> 在</a:t>
              </a:r>
              <a:r>
                <a:rPr lang="en-US" altLang="zh-CN" sz="2100" spc="225" dirty="0">
                  <a:solidFill>
                    <a:schemeClr val="tx1">
                      <a:lumMod val="75000"/>
                      <a:lumOff val="25000"/>
                    </a:schemeClr>
                  </a:solidFill>
                </a:rPr>
                <a:t>Python</a:t>
              </a:r>
              <a:r>
                <a:rPr lang="zh-CN" altLang="en-US" sz="2100" spc="225" dirty="0">
                  <a:solidFill>
                    <a:schemeClr val="tx1">
                      <a:lumMod val="75000"/>
                      <a:lumOff val="25000"/>
                    </a:schemeClr>
                  </a:solidFill>
                </a:rPr>
                <a:t>中调用</a:t>
              </a:r>
              <a:r>
                <a:rPr lang="en-US" altLang="zh-CN" sz="2100" spc="225" dirty="0">
                  <a:solidFill>
                    <a:schemeClr val="tx1">
                      <a:lumMod val="75000"/>
                      <a:lumOff val="25000"/>
                    </a:schemeClr>
                  </a:solidFill>
                </a:rPr>
                <a:t>R</a:t>
              </a:r>
              <a:r>
                <a:rPr lang="zh-CN" altLang="en-US" sz="2100" spc="225" dirty="0">
                  <a:solidFill>
                    <a:schemeClr val="tx1">
                      <a:lumMod val="75000"/>
                      <a:lumOff val="25000"/>
                    </a:schemeClr>
                  </a:solidFill>
                </a:rPr>
                <a:t>语言</a:t>
              </a:r>
            </a:p>
          </p:txBody>
        </p:sp>
      </p:gr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7.3.1  </a:t>
            </a:r>
            <a:r>
              <a:rPr lang="zh-CN" altLang="en-US" sz="2000" dirty="0"/>
              <a:t>日期时间相关：</a:t>
            </a:r>
            <a:r>
              <a:rPr lang="en-US" altLang="zh-CN" sz="2000" dirty="0" err="1"/>
              <a:t>datetime</a:t>
            </a:r>
            <a:r>
              <a:rPr lang="zh-CN" altLang="en-US" sz="2000" dirty="0"/>
              <a:t>模块</a:t>
            </a:r>
          </a:p>
        </p:txBody>
      </p:sp>
      <p:sp>
        <p:nvSpPr>
          <p:cNvPr id="3" name="内容占位符 2"/>
          <p:cNvSpPr>
            <a:spLocks noGrp="1"/>
          </p:cNvSpPr>
          <p:nvPr>
            <p:ph sz="quarter" idx="14"/>
          </p:nvPr>
        </p:nvSpPr>
        <p:spPr>
          <a:xfrm>
            <a:off x="136478" y="1441693"/>
            <a:ext cx="9007521" cy="4686151"/>
          </a:xfrm>
        </p:spPr>
        <p:txBody>
          <a:bodyPr>
            <a:noAutofit/>
          </a:bodyPr>
          <a:lstStyle/>
          <a:p>
            <a:pPr>
              <a:lnSpc>
                <a:spcPct val="150000"/>
              </a:lnSpc>
            </a:pP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是</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处理日期和时间的标准模块。</a:t>
            </a:r>
          </a:p>
          <a:p>
            <a:pPr>
              <a:lnSpc>
                <a:spcPct val="150000"/>
              </a:lnSpc>
            </a:pPr>
            <a:r>
              <a:rPr lang="en-US" altLang="zh-CN" sz="2000" dirty="0">
                <a:solidFill>
                  <a:schemeClr val="tx1">
                    <a:lumMod val="75000"/>
                    <a:lumOff val="25000"/>
                  </a:schemeClr>
                </a:solidFill>
              </a:rPr>
              <a:t>(1)</a:t>
            </a:r>
            <a:r>
              <a:rPr lang="zh-CN" altLang="en-US" sz="2000" dirty="0">
                <a:solidFill>
                  <a:schemeClr val="tx1">
                    <a:lumMod val="75000"/>
                    <a:lumOff val="25000"/>
                  </a:schemeClr>
                </a:solidFill>
              </a:rPr>
              <a:t>获取当前日期和时间：</a:t>
            </a:r>
          </a:p>
          <a:p>
            <a:pPr>
              <a:lnSpc>
                <a:spcPct val="150000"/>
              </a:lnSpc>
            </a:pPr>
            <a:r>
              <a:rPr lang="zh-CN" altLang="en-US" sz="2000" dirty="0">
                <a:solidFill>
                  <a:schemeClr val="tx1">
                    <a:lumMod val="75000"/>
                    <a:lumOff val="25000"/>
                  </a:schemeClr>
                </a:solidFill>
              </a:rPr>
              <a:t>如下例所示代码：</a:t>
            </a:r>
          </a:p>
          <a:p>
            <a:pPr>
              <a:lnSpc>
                <a:spcPct val="150000"/>
              </a:lnSpc>
            </a:pPr>
            <a:r>
              <a:rPr lang="en-US" altLang="zh-CN" sz="2000" dirty="0">
                <a:solidFill>
                  <a:schemeClr val="tx1">
                    <a:lumMod val="75000"/>
                    <a:lumOff val="25000"/>
                  </a:schemeClr>
                </a:solidFill>
              </a:rPr>
              <a:t>&gt;&gt;&gt; from </a:t>
            </a:r>
            <a:r>
              <a:rPr lang="en-US" altLang="zh-CN" sz="2000" dirty="0" err="1">
                <a:solidFill>
                  <a:schemeClr val="tx1">
                    <a:lumMod val="75000"/>
                    <a:lumOff val="25000"/>
                  </a:schemeClr>
                </a:solidFill>
              </a:rPr>
              <a:t>datetime</a:t>
            </a:r>
            <a:r>
              <a:rPr lang="en-US" altLang="zh-CN" sz="2000" dirty="0">
                <a:solidFill>
                  <a:schemeClr val="tx1">
                    <a:lumMod val="75000"/>
                    <a:lumOff val="25000"/>
                  </a:schemeClr>
                </a:solidFill>
              </a:rPr>
              <a:t> import </a:t>
            </a:r>
            <a:r>
              <a:rPr lang="en-US" altLang="zh-CN" sz="2000" dirty="0" err="1">
                <a:solidFill>
                  <a:schemeClr val="tx1">
                    <a:lumMod val="75000"/>
                    <a:lumOff val="25000"/>
                  </a:schemeClr>
                </a:solidFill>
              </a:rPr>
              <a:t>datetime</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&gt;&gt;&gt; now = </a:t>
            </a:r>
            <a:r>
              <a:rPr lang="en-US" altLang="zh-CN" sz="2000" dirty="0" err="1">
                <a:solidFill>
                  <a:schemeClr val="tx1">
                    <a:lumMod val="75000"/>
                    <a:lumOff val="25000"/>
                  </a:schemeClr>
                </a:solidFill>
              </a:rPr>
              <a:t>datetime.now</a:t>
            </a:r>
            <a:r>
              <a:rPr lang="en-US" altLang="zh-CN" sz="2000" dirty="0">
                <a:solidFill>
                  <a:schemeClr val="tx1">
                    <a:lumMod val="75000"/>
                    <a:lumOff val="25000"/>
                  </a:schemeClr>
                </a:solidFill>
              </a:rPr>
              <a:t>() # </a:t>
            </a:r>
            <a:r>
              <a:rPr lang="zh-CN" altLang="en-US" sz="2000" dirty="0">
                <a:solidFill>
                  <a:schemeClr val="tx1">
                    <a:lumMod val="75000"/>
                    <a:lumOff val="25000"/>
                  </a:schemeClr>
                </a:solidFill>
              </a:rPr>
              <a:t>获取当前</a:t>
            </a:r>
            <a:r>
              <a:rPr lang="en-US" altLang="zh-CN" sz="2000" dirty="0" err="1">
                <a:solidFill>
                  <a:schemeClr val="tx1">
                    <a:lumMod val="75000"/>
                    <a:lumOff val="25000"/>
                  </a:schemeClr>
                </a:solidFill>
              </a:rPr>
              <a:t>datetime</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&gt;&gt;&gt; print(now)</a:t>
            </a:r>
          </a:p>
          <a:p>
            <a:pPr>
              <a:lnSpc>
                <a:spcPct val="150000"/>
              </a:lnSpc>
            </a:pPr>
            <a:r>
              <a:rPr lang="en-US" altLang="zh-CN" sz="2000" dirty="0">
                <a:solidFill>
                  <a:schemeClr val="tx1">
                    <a:lumMod val="75000"/>
                    <a:lumOff val="25000"/>
                  </a:schemeClr>
                </a:solidFill>
              </a:rPr>
              <a:t>2018-06-19 13:07:58.726038</a:t>
            </a:r>
          </a:p>
          <a:p>
            <a:endParaRPr lang="en-US" altLang="zh-CN" sz="2000" dirty="0">
              <a:solidFill>
                <a:schemeClr val="tx1">
                  <a:lumMod val="75000"/>
                  <a:lumOff val="25000"/>
                </a:schemeClr>
              </a:solidFill>
            </a:endParaRP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7.3.1  </a:t>
            </a:r>
            <a:r>
              <a:rPr lang="zh-CN" altLang="en-US" sz="2000" dirty="0"/>
              <a:t>日期时间相关：</a:t>
            </a:r>
            <a:r>
              <a:rPr lang="en-US" altLang="zh-CN" sz="2000" dirty="0" err="1"/>
              <a:t>datetime</a:t>
            </a:r>
            <a:r>
              <a:rPr lang="zh-CN" altLang="en-US" sz="2000" dirty="0"/>
              <a:t>模块</a:t>
            </a:r>
          </a:p>
        </p:txBody>
      </p:sp>
      <p:sp>
        <p:nvSpPr>
          <p:cNvPr id="3" name="内容占位符 2"/>
          <p:cNvSpPr>
            <a:spLocks noGrp="1"/>
          </p:cNvSpPr>
          <p:nvPr>
            <p:ph sz="quarter" idx="14"/>
          </p:nvPr>
        </p:nvSpPr>
        <p:spPr>
          <a:xfrm>
            <a:off x="136478" y="1441693"/>
            <a:ext cx="9007521" cy="4686151"/>
          </a:xfrm>
        </p:spPr>
        <p:txBody>
          <a:bodyPr>
            <a:noAutofit/>
          </a:bodyPr>
          <a:lstStyle/>
          <a:p>
            <a:pPr>
              <a:lnSpc>
                <a:spcPct val="150000"/>
              </a:lnSpc>
            </a:pPr>
            <a:r>
              <a:rPr lang="en-US" altLang="zh-CN" sz="2000" dirty="0">
                <a:solidFill>
                  <a:schemeClr val="tx1">
                    <a:lumMod val="75000"/>
                    <a:lumOff val="25000"/>
                  </a:schemeClr>
                </a:solidFill>
              </a:rPr>
              <a:t>&gt;&gt;&gt; print(type(now))</a:t>
            </a:r>
          </a:p>
          <a:p>
            <a:pPr>
              <a:lnSpc>
                <a:spcPct val="150000"/>
              </a:lnSpc>
            </a:pPr>
            <a:r>
              <a:rPr lang="en-US" altLang="zh-CN" sz="2000" dirty="0">
                <a:solidFill>
                  <a:schemeClr val="tx1">
                    <a:lumMod val="75000"/>
                    <a:lumOff val="25000"/>
                  </a:schemeClr>
                </a:solidFill>
              </a:rPr>
              <a:t>&lt;class '</a:t>
            </a:r>
            <a:r>
              <a:rPr lang="en-US" altLang="zh-CN" sz="2000" dirty="0" err="1">
                <a:solidFill>
                  <a:schemeClr val="tx1">
                    <a:lumMod val="75000"/>
                    <a:lumOff val="25000"/>
                  </a:schemeClr>
                </a:solidFill>
              </a:rPr>
              <a:t>datetime.datetime</a:t>
            </a:r>
            <a:r>
              <a:rPr lang="en-US" altLang="zh-CN" sz="2000" dirty="0">
                <a:solidFill>
                  <a:schemeClr val="tx1">
                    <a:lumMod val="75000"/>
                    <a:lumOff val="25000"/>
                  </a:schemeClr>
                </a:solidFill>
              </a:rPr>
              <a:t>'&gt;</a:t>
            </a:r>
          </a:p>
          <a:p>
            <a:pPr>
              <a:lnSpc>
                <a:spcPct val="150000"/>
              </a:lnSpc>
            </a:pPr>
            <a:r>
              <a:rPr lang="zh-CN" altLang="en-US" sz="2000" dirty="0">
                <a:solidFill>
                  <a:schemeClr val="tx1">
                    <a:lumMod val="75000"/>
                    <a:lumOff val="25000"/>
                  </a:schemeClr>
                </a:solidFill>
              </a:rPr>
              <a:t>从上例可以看出，</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是模块，</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模块还包含一个</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类，通过</a:t>
            </a:r>
            <a:r>
              <a:rPr lang="en-US" altLang="zh-CN" sz="2000" dirty="0">
                <a:solidFill>
                  <a:schemeClr val="tx1">
                    <a:lumMod val="75000"/>
                    <a:lumOff val="25000"/>
                  </a:schemeClr>
                </a:solidFill>
              </a:rPr>
              <a:t>from </a:t>
            </a:r>
            <a:r>
              <a:rPr lang="en-US" altLang="zh-CN" sz="2000" dirty="0" err="1">
                <a:solidFill>
                  <a:schemeClr val="tx1">
                    <a:lumMod val="75000"/>
                    <a:lumOff val="25000"/>
                  </a:schemeClr>
                </a:solidFill>
              </a:rPr>
              <a:t>datetime</a:t>
            </a:r>
            <a:r>
              <a:rPr lang="en-US" altLang="zh-CN" sz="2000" dirty="0">
                <a:solidFill>
                  <a:schemeClr val="tx1">
                    <a:lumMod val="75000"/>
                    <a:lumOff val="25000"/>
                  </a:schemeClr>
                </a:solidFill>
              </a:rPr>
              <a:t> import </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导入的才是</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这个类。如果仅导入</a:t>
            </a:r>
            <a:r>
              <a:rPr lang="en-US" altLang="zh-CN" sz="2000" dirty="0">
                <a:solidFill>
                  <a:schemeClr val="tx1">
                    <a:lumMod val="75000"/>
                    <a:lumOff val="25000"/>
                  </a:schemeClr>
                </a:solidFill>
              </a:rPr>
              <a:t>import </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，则必须引用全名</a:t>
            </a:r>
            <a:r>
              <a:rPr lang="en-US" altLang="zh-CN" sz="2000" dirty="0" err="1">
                <a:solidFill>
                  <a:schemeClr val="tx1">
                    <a:lumMod val="75000"/>
                    <a:lumOff val="25000"/>
                  </a:schemeClr>
                </a:solidFill>
              </a:rPr>
              <a:t>datetime.datetime</a:t>
            </a:r>
            <a:r>
              <a:rPr lang="zh-CN" altLang="en-US" sz="2000" dirty="0">
                <a:solidFill>
                  <a:schemeClr val="tx1">
                    <a:lumMod val="75000"/>
                    <a:lumOff val="25000"/>
                  </a:schemeClr>
                </a:solidFill>
              </a:rPr>
              <a:t>。</a:t>
            </a:r>
            <a:r>
              <a:rPr lang="en-US" altLang="zh-CN" sz="2000" dirty="0" err="1">
                <a:solidFill>
                  <a:schemeClr val="tx1">
                    <a:lumMod val="75000"/>
                    <a:lumOff val="25000"/>
                  </a:schemeClr>
                </a:solidFill>
              </a:rPr>
              <a:t>datetime.now</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返回当前日期和时间，其类型是</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a:t>
            </a:r>
          </a:p>
          <a:p>
            <a:pPr>
              <a:lnSpc>
                <a:spcPct val="150000"/>
              </a:lnSpc>
            </a:pPr>
            <a:endParaRPr lang="en-US" altLang="zh-CN" sz="2000" dirty="0">
              <a:solidFill>
                <a:srgbClr val="FF0000"/>
              </a:solidFill>
            </a:endParaRPr>
          </a:p>
          <a:p>
            <a:endParaRPr lang="zh-CN" altLang="en-US"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7.3.1  </a:t>
            </a:r>
            <a:r>
              <a:rPr lang="zh-CN" altLang="en-US" sz="2000" dirty="0"/>
              <a:t>日期时间相关：</a:t>
            </a:r>
            <a:r>
              <a:rPr lang="en-US" altLang="zh-CN" sz="2000" dirty="0" err="1"/>
              <a:t>datetime</a:t>
            </a:r>
            <a:r>
              <a:rPr lang="zh-CN" altLang="en-US" sz="2000" dirty="0"/>
              <a:t>模块</a:t>
            </a:r>
          </a:p>
        </p:txBody>
      </p:sp>
      <p:sp>
        <p:nvSpPr>
          <p:cNvPr id="3" name="内容占位符 2"/>
          <p:cNvSpPr>
            <a:spLocks noGrp="1"/>
          </p:cNvSpPr>
          <p:nvPr>
            <p:ph sz="quarter" idx="14"/>
          </p:nvPr>
        </p:nvSpPr>
        <p:spPr>
          <a:xfrm>
            <a:off x="136478" y="1441693"/>
            <a:ext cx="9007521" cy="4686151"/>
          </a:xfrm>
        </p:spPr>
        <p:txBody>
          <a:bodyPr>
            <a:noAutofit/>
          </a:bodyPr>
          <a:lstStyle/>
          <a:p>
            <a:pPr>
              <a:lnSpc>
                <a:spcPct val="150000"/>
              </a:lnSpc>
            </a:pPr>
            <a:r>
              <a:rPr lang="en-US" altLang="zh-CN" sz="2000" dirty="0">
                <a:solidFill>
                  <a:schemeClr val="tx1">
                    <a:lumMod val="75000"/>
                    <a:lumOff val="25000"/>
                  </a:schemeClr>
                </a:solidFill>
              </a:rPr>
              <a:t>(2)</a:t>
            </a:r>
            <a:r>
              <a:rPr lang="zh-CN" altLang="en-US" sz="2000" dirty="0">
                <a:solidFill>
                  <a:schemeClr val="tx1">
                    <a:lumMod val="75000"/>
                    <a:lumOff val="25000"/>
                  </a:schemeClr>
                </a:solidFill>
              </a:rPr>
              <a:t>获取指定日期和时间：</a:t>
            </a:r>
          </a:p>
          <a:p>
            <a:pPr>
              <a:lnSpc>
                <a:spcPct val="150000"/>
              </a:lnSpc>
            </a:pPr>
            <a:r>
              <a:rPr lang="zh-CN" altLang="en-US" sz="2000" dirty="0">
                <a:solidFill>
                  <a:schemeClr val="tx1">
                    <a:lumMod val="75000"/>
                    <a:lumOff val="25000"/>
                  </a:schemeClr>
                </a:solidFill>
              </a:rPr>
              <a:t>如下所示代码：</a:t>
            </a:r>
          </a:p>
          <a:p>
            <a:pPr>
              <a:lnSpc>
                <a:spcPct val="150000"/>
              </a:lnSpc>
            </a:pPr>
            <a:r>
              <a:rPr lang="en-US" altLang="zh-CN" sz="2000" dirty="0">
                <a:solidFill>
                  <a:schemeClr val="tx1">
                    <a:lumMod val="75000"/>
                    <a:lumOff val="25000"/>
                  </a:schemeClr>
                </a:solidFill>
              </a:rPr>
              <a:t>&gt;&gt;&gt; from </a:t>
            </a:r>
            <a:r>
              <a:rPr lang="en-US" altLang="zh-CN" sz="2000" dirty="0" err="1">
                <a:solidFill>
                  <a:schemeClr val="tx1">
                    <a:lumMod val="75000"/>
                    <a:lumOff val="25000"/>
                  </a:schemeClr>
                </a:solidFill>
              </a:rPr>
              <a:t>datetime</a:t>
            </a:r>
            <a:r>
              <a:rPr lang="en-US" altLang="zh-CN" sz="2000" dirty="0">
                <a:solidFill>
                  <a:schemeClr val="tx1">
                    <a:lumMod val="75000"/>
                    <a:lumOff val="25000"/>
                  </a:schemeClr>
                </a:solidFill>
              </a:rPr>
              <a:t> import </a:t>
            </a:r>
            <a:r>
              <a:rPr lang="en-US" altLang="zh-CN" sz="2000" dirty="0" err="1">
                <a:solidFill>
                  <a:schemeClr val="tx1">
                    <a:lumMod val="75000"/>
                    <a:lumOff val="25000"/>
                  </a:schemeClr>
                </a:solidFill>
              </a:rPr>
              <a:t>datetime</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dt</a:t>
            </a:r>
            <a:r>
              <a:rPr lang="en-US" altLang="zh-CN" sz="2000" dirty="0">
                <a:solidFill>
                  <a:schemeClr val="tx1">
                    <a:lumMod val="75000"/>
                    <a:lumOff val="25000"/>
                  </a:schemeClr>
                </a:solidFill>
              </a:rPr>
              <a:t> = </a:t>
            </a:r>
            <a:r>
              <a:rPr lang="en-US" altLang="zh-CN" sz="2000" dirty="0" err="1">
                <a:solidFill>
                  <a:schemeClr val="tx1">
                    <a:lumMod val="75000"/>
                    <a:lumOff val="25000"/>
                  </a:schemeClr>
                </a:solidFill>
              </a:rPr>
              <a:t>datetime</a:t>
            </a:r>
            <a:r>
              <a:rPr lang="en-US" altLang="zh-CN" sz="2000" dirty="0">
                <a:solidFill>
                  <a:schemeClr val="tx1">
                    <a:lumMod val="75000"/>
                    <a:lumOff val="25000"/>
                  </a:schemeClr>
                </a:solidFill>
              </a:rPr>
              <a:t>(2018, 6, 19, 13, 15) # </a:t>
            </a:r>
            <a:r>
              <a:rPr lang="zh-CN" altLang="en-US" sz="2000" dirty="0">
                <a:solidFill>
                  <a:schemeClr val="tx1">
                    <a:lumMod val="75000"/>
                    <a:lumOff val="25000"/>
                  </a:schemeClr>
                </a:solidFill>
              </a:rPr>
              <a:t>用指定日期时间创建</a:t>
            </a:r>
            <a:r>
              <a:rPr lang="en-US" altLang="zh-CN" sz="2000" dirty="0" err="1">
                <a:solidFill>
                  <a:schemeClr val="tx1">
                    <a:lumMod val="75000"/>
                    <a:lumOff val="25000"/>
                  </a:schemeClr>
                </a:solidFill>
              </a:rPr>
              <a:t>datetime</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&gt;&gt;&gt; print(</a:t>
            </a:r>
            <a:r>
              <a:rPr lang="en-US" altLang="zh-CN" sz="2000" dirty="0" err="1">
                <a:solidFill>
                  <a:schemeClr val="tx1">
                    <a:lumMod val="75000"/>
                    <a:lumOff val="25000"/>
                  </a:schemeClr>
                </a:solidFill>
              </a:rPr>
              <a:t>dt</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2018-06-19 13:15:00</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7.3.1  </a:t>
            </a:r>
            <a:r>
              <a:rPr lang="zh-CN" altLang="en-US" sz="2000" dirty="0"/>
              <a:t>日期时间相关：</a:t>
            </a:r>
            <a:r>
              <a:rPr lang="en-US" altLang="zh-CN" sz="2000" dirty="0" err="1"/>
              <a:t>datetime</a:t>
            </a:r>
            <a:r>
              <a:rPr lang="zh-CN" altLang="en-US" sz="2000" dirty="0"/>
              <a:t>模块</a:t>
            </a:r>
          </a:p>
        </p:txBody>
      </p:sp>
      <p:sp>
        <p:nvSpPr>
          <p:cNvPr id="3" name="内容占位符 2"/>
          <p:cNvSpPr>
            <a:spLocks noGrp="1"/>
          </p:cNvSpPr>
          <p:nvPr>
            <p:ph sz="quarter" idx="14"/>
          </p:nvPr>
        </p:nvSpPr>
        <p:spPr>
          <a:xfrm>
            <a:off x="136478" y="1441693"/>
            <a:ext cx="9007521" cy="4686151"/>
          </a:xfrm>
        </p:spPr>
        <p:txBody>
          <a:bodyPr>
            <a:noAutofit/>
          </a:bodyPr>
          <a:lstStyle/>
          <a:p>
            <a:pPr>
              <a:lnSpc>
                <a:spcPct val="150000"/>
              </a:lnSpc>
            </a:pPr>
            <a:r>
              <a:rPr lang="en-US" altLang="zh-CN" sz="2000" dirty="0"/>
              <a:t> </a:t>
            </a:r>
            <a:r>
              <a:rPr lang="en-US" altLang="zh-CN" sz="2000" dirty="0">
                <a:solidFill>
                  <a:schemeClr val="tx1">
                    <a:lumMod val="75000"/>
                    <a:lumOff val="25000"/>
                  </a:schemeClr>
                </a:solidFill>
              </a:rPr>
              <a:t>(3)</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转换为</a:t>
            </a:r>
            <a:r>
              <a:rPr lang="en-US" altLang="zh-CN" sz="2000" dirty="0">
                <a:solidFill>
                  <a:schemeClr val="tx1">
                    <a:lumMod val="75000"/>
                    <a:lumOff val="25000"/>
                  </a:schemeClr>
                </a:solidFill>
              </a:rPr>
              <a:t>timestamp</a:t>
            </a:r>
            <a:r>
              <a:rPr lang="zh-CN" altLang="en-US"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在计算机中，时间实际上是用数字表示的。我们把</a:t>
            </a:r>
            <a:r>
              <a:rPr lang="en-US" altLang="zh-CN" sz="2000" dirty="0">
                <a:solidFill>
                  <a:schemeClr val="tx1">
                    <a:lumMod val="75000"/>
                    <a:lumOff val="25000"/>
                  </a:schemeClr>
                </a:solidFill>
              </a:rPr>
              <a:t>1970</a:t>
            </a:r>
            <a:r>
              <a:rPr lang="zh-CN" altLang="en-US" sz="2000" dirty="0">
                <a:solidFill>
                  <a:schemeClr val="tx1">
                    <a:lumMod val="75000"/>
                    <a:lumOff val="25000"/>
                  </a:schemeClr>
                </a:solidFill>
              </a:rPr>
              <a:t>年</a:t>
            </a:r>
            <a:r>
              <a:rPr lang="en-US" altLang="zh-CN" sz="2000" dirty="0">
                <a:solidFill>
                  <a:schemeClr val="tx1">
                    <a:lumMod val="75000"/>
                    <a:lumOff val="25000"/>
                  </a:schemeClr>
                </a:solidFill>
              </a:rPr>
              <a:t>1</a:t>
            </a:r>
            <a:r>
              <a:rPr lang="zh-CN" altLang="en-US" sz="2000" dirty="0">
                <a:solidFill>
                  <a:schemeClr val="tx1">
                    <a:lumMod val="75000"/>
                    <a:lumOff val="25000"/>
                  </a:schemeClr>
                </a:solidFill>
              </a:rPr>
              <a:t>月</a:t>
            </a:r>
            <a:r>
              <a:rPr lang="en-US" altLang="zh-CN" sz="2000" dirty="0">
                <a:solidFill>
                  <a:schemeClr val="tx1">
                    <a:lumMod val="75000"/>
                    <a:lumOff val="25000"/>
                  </a:schemeClr>
                </a:solidFill>
              </a:rPr>
              <a:t>1</a:t>
            </a:r>
            <a:r>
              <a:rPr lang="zh-CN" altLang="en-US" sz="2000" dirty="0">
                <a:solidFill>
                  <a:schemeClr val="tx1">
                    <a:lumMod val="75000"/>
                    <a:lumOff val="25000"/>
                  </a:schemeClr>
                </a:solidFill>
              </a:rPr>
              <a:t>日 </a:t>
            </a:r>
            <a:r>
              <a:rPr lang="en-US" altLang="zh-CN" sz="2000" dirty="0">
                <a:solidFill>
                  <a:schemeClr val="tx1">
                    <a:lumMod val="75000"/>
                    <a:lumOff val="25000"/>
                  </a:schemeClr>
                </a:solidFill>
              </a:rPr>
              <a:t>00:00:00 UTC+00:00</a:t>
            </a:r>
            <a:r>
              <a:rPr lang="zh-CN" altLang="en-US" sz="2000" dirty="0">
                <a:solidFill>
                  <a:schemeClr val="tx1">
                    <a:lumMod val="75000"/>
                    <a:lumOff val="25000"/>
                  </a:schemeClr>
                </a:solidFill>
              </a:rPr>
              <a:t>时区的时刻称为</a:t>
            </a:r>
            <a:r>
              <a:rPr lang="en-US" altLang="zh-CN" sz="2000" dirty="0">
                <a:solidFill>
                  <a:schemeClr val="tx1">
                    <a:lumMod val="75000"/>
                    <a:lumOff val="25000"/>
                  </a:schemeClr>
                </a:solidFill>
              </a:rPr>
              <a:t>epoch time</a:t>
            </a:r>
            <a:r>
              <a:rPr lang="zh-CN" altLang="en-US" sz="2000" dirty="0">
                <a:solidFill>
                  <a:schemeClr val="tx1">
                    <a:lumMod val="75000"/>
                    <a:lumOff val="25000"/>
                  </a:schemeClr>
                </a:solidFill>
              </a:rPr>
              <a:t>，记为</a:t>
            </a:r>
            <a:r>
              <a:rPr lang="en-US" altLang="zh-CN" sz="2000" dirty="0">
                <a:solidFill>
                  <a:schemeClr val="tx1">
                    <a:lumMod val="75000"/>
                    <a:lumOff val="25000"/>
                  </a:schemeClr>
                </a:solidFill>
              </a:rPr>
              <a:t>0</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1970</a:t>
            </a:r>
            <a:r>
              <a:rPr lang="zh-CN" altLang="en-US" sz="2000" dirty="0">
                <a:solidFill>
                  <a:schemeClr val="tx1">
                    <a:lumMod val="75000"/>
                    <a:lumOff val="25000"/>
                  </a:schemeClr>
                </a:solidFill>
              </a:rPr>
              <a:t>年以前的时间</a:t>
            </a:r>
            <a:r>
              <a:rPr lang="en-US" altLang="zh-CN" sz="2000" dirty="0">
                <a:solidFill>
                  <a:schemeClr val="tx1">
                    <a:lumMod val="75000"/>
                    <a:lumOff val="25000"/>
                  </a:schemeClr>
                </a:solidFill>
              </a:rPr>
              <a:t>timestamp</a:t>
            </a:r>
            <a:r>
              <a:rPr lang="zh-CN" altLang="en-US" sz="2000" dirty="0">
                <a:solidFill>
                  <a:schemeClr val="tx1">
                    <a:lumMod val="75000"/>
                    <a:lumOff val="25000"/>
                  </a:schemeClr>
                </a:solidFill>
              </a:rPr>
              <a:t>为负数），当前时间就是相对于</a:t>
            </a:r>
            <a:r>
              <a:rPr lang="en-US" altLang="zh-CN" sz="2000" dirty="0">
                <a:solidFill>
                  <a:schemeClr val="tx1">
                    <a:lumMod val="75000"/>
                    <a:lumOff val="25000"/>
                  </a:schemeClr>
                </a:solidFill>
              </a:rPr>
              <a:t>epoch time</a:t>
            </a:r>
            <a:r>
              <a:rPr lang="zh-CN" altLang="en-US" sz="2000" dirty="0">
                <a:solidFill>
                  <a:schemeClr val="tx1">
                    <a:lumMod val="75000"/>
                    <a:lumOff val="25000"/>
                  </a:schemeClr>
                </a:solidFill>
              </a:rPr>
              <a:t>的秒数，称为</a:t>
            </a:r>
            <a:r>
              <a:rPr lang="en-US" altLang="zh-CN" sz="2000" dirty="0">
                <a:solidFill>
                  <a:schemeClr val="tx1">
                    <a:lumMod val="75000"/>
                    <a:lumOff val="25000"/>
                  </a:schemeClr>
                </a:solidFill>
              </a:rPr>
              <a:t>timestamp</a:t>
            </a:r>
            <a:r>
              <a:rPr lang="zh-CN" altLang="en-US"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你可以认为：</a:t>
            </a:r>
          </a:p>
          <a:p>
            <a:pPr>
              <a:lnSpc>
                <a:spcPct val="150000"/>
              </a:lnSpc>
            </a:pPr>
            <a:r>
              <a:rPr lang="en-US" altLang="zh-CN" sz="2000" dirty="0">
                <a:solidFill>
                  <a:schemeClr val="tx1">
                    <a:lumMod val="75000"/>
                    <a:lumOff val="25000"/>
                  </a:schemeClr>
                </a:solidFill>
              </a:rPr>
              <a:t>timestamp = 0 = 1970-1-1 00:00:00 UTC+0:00</a:t>
            </a:r>
          </a:p>
          <a:p>
            <a:pPr>
              <a:lnSpc>
                <a:spcPct val="150000"/>
              </a:lnSpc>
            </a:pPr>
            <a:r>
              <a:rPr lang="zh-CN" altLang="en-US" sz="2000" dirty="0">
                <a:solidFill>
                  <a:schemeClr val="tx1">
                    <a:lumMod val="75000"/>
                    <a:lumOff val="25000"/>
                  </a:schemeClr>
                </a:solidFill>
              </a:rPr>
              <a:t>对应的北京时间是：</a:t>
            </a:r>
          </a:p>
          <a:p>
            <a:pPr>
              <a:lnSpc>
                <a:spcPct val="150000"/>
              </a:lnSpc>
            </a:pPr>
            <a:r>
              <a:rPr lang="en-US" altLang="zh-CN" sz="2000" dirty="0">
                <a:solidFill>
                  <a:schemeClr val="tx1">
                    <a:lumMod val="75000"/>
                    <a:lumOff val="25000"/>
                  </a:schemeClr>
                </a:solidFill>
              </a:rPr>
              <a:t>timestamp = 0 = 1970-1-1 08:00:00 UTC+8:00</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7.3.1  </a:t>
            </a:r>
            <a:r>
              <a:rPr lang="zh-CN" altLang="en-US" sz="2000" dirty="0"/>
              <a:t>日期时间相关：</a:t>
            </a:r>
            <a:r>
              <a:rPr lang="en-US" altLang="zh-CN" sz="2000" dirty="0" err="1"/>
              <a:t>datetime</a:t>
            </a:r>
            <a:r>
              <a:rPr lang="zh-CN" altLang="en-US" sz="2000" dirty="0"/>
              <a:t>模块</a:t>
            </a:r>
          </a:p>
        </p:txBody>
      </p:sp>
      <p:sp>
        <p:nvSpPr>
          <p:cNvPr id="3" name="内容占位符 2"/>
          <p:cNvSpPr>
            <a:spLocks noGrp="1"/>
          </p:cNvSpPr>
          <p:nvPr>
            <p:ph sz="quarter" idx="14"/>
          </p:nvPr>
        </p:nvSpPr>
        <p:spPr>
          <a:xfrm>
            <a:off x="136478" y="1441693"/>
            <a:ext cx="9007521" cy="4686151"/>
          </a:xfrm>
        </p:spPr>
        <p:txBody>
          <a:bodyPr>
            <a:noAutofit/>
          </a:bodyPr>
          <a:lstStyle/>
          <a:p>
            <a:pPr>
              <a:lnSpc>
                <a:spcPct val="150000"/>
              </a:lnSpc>
            </a:pPr>
            <a:r>
              <a:rPr lang="zh-CN" altLang="en-US" sz="2000" dirty="0">
                <a:solidFill>
                  <a:schemeClr val="tx1">
                    <a:lumMod val="75000"/>
                    <a:lumOff val="25000"/>
                  </a:schemeClr>
                </a:solidFill>
              </a:rPr>
              <a:t>可见</a:t>
            </a:r>
            <a:r>
              <a:rPr lang="en-US" altLang="zh-CN" sz="2000" dirty="0">
                <a:solidFill>
                  <a:schemeClr val="tx1">
                    <a:lumMod val="75000"/>
                    <a:lumOff val="25000"/>
                  </a:schemeClr>
                </a:solidFill>
              </a:rPr>
              <a:t>timestamp</a:t>
            </a:r>
            <a:r>
              <a:rPr lang="zh-CN" altLang="en-US" sz="2000" dirty="0">
                <a:solidFill>
                  <a:schemeClr val="tx1">
                    <a:lumMod val="75000"/>
                    <a:lumOff val="25000"/>
                  </a:schemeClr>
                </a:solidFill>
              </a:rPr>
              <a:t>的值与时区毫无关系，因为</a:t>
            </a:r>
            <a:r>
              <a:rPr lang="en-US" altLang="zh-CN" sz="2000" dirty="0">
                <a:solidFill>
                  <a:schemeClr val="tx1">
                    <a:lumMod val="75000"/>
                    <a:lumOff val="25000"/>
                  </a:schemeClr>
                </a:solidFill>
              </a:rPr>
              <a:t>timestamp</a:t>
            </a:r>
            <a:r>
              <a:rPr lang="zh-CN" altLang="en-US" sz="2000" dirty="0">
                <a:solidFill>
                  <a:schemeClr val="tx1">
                    <a:lumMod val="75000"/>
                    <a:lumOff val="25000"/>
                  </a:schemeClr>
                </a:solidFill>
              </a:rPr>
              <a:t>一旦确定，其</a:t>
            </a:r>
            <a:r>
              <a:rPr lang="en-US" altLang="zh-CN" sz="2000" dirty="0">
                <a:solidFill>
                  <a:schemeClr val="tx1">
                    <a:lumMod val="75000"/>
                    <a:lumOff val="25000"/>
                  </a:schemeClr>
                </a:solidFill>
              </a:rPr>
              <a:t>UTC</a:t>
            </a:r>
            <a:r>
              <a:rPr lang="zh-CN" altLang="en-US" sz="2000" dirty="0">
                <a:solidFill>
                  <a:schemeClr val="tx1">
                    <a:lumMod val="75000"/>
                    <a:lumOff val="25000"/>
                  </a:schemeClr>
                </a:solidFill>
              </a:rPr>
              <a:t>时间就确定了，转换到任意时区的时间也是完全确定的，这就是为什么计算机存储的当前时间是以</a:t>
            </a:r>
            <a:r>
              <a:rPr lang="en-US" altLang="zh-CN" sz="2000" dirty="0">
                <a:solidFill>
                  <a:schemeClr val="tx1">
                    <a:lumMod val="75000"/>
                    <a:lumOff val="25000"/>
                  </a:schemeClr>
                </a:solidFill>
              </a:rPr>
              <a:t>timestamp</a:t>
            </a:r>
            <a:r>
              <a:rPr lang="zh-CN" altLang="en-US" sz="2000" dirty="0">
                <a:solidFill>
                  <a:schemeClr val="tx1">
                    <a:lumMod val="75000"/>
                    <a:lumOff val="25000"/>
                  </a:schemeClr>
                </a:solidFill>
              </a:rPr>
              <a:t>表示的，因为全球各地的计算机在任意时刻的</a:t>
            </a:r>
            <a:r>
              <a:rPr lang="en-US" altLang="zh-CN" sz="2000" dirty="0">
                <a:solidFill>
                  <a:schemeClr val="tx1">
                    <a:lumMod val="75000"/>
                    <a:lumOff val="25000"/>
                  </a:schemeClr>
                </a:solidFill>
              </a:rPr>
              <a:t>timestamp</a:t>
            </a:r>
            <a:r>
              <a:rPr lang="zh-CN" altLang="en-US" sz="2000" dirty="0">
                <a:solidFill>
                  <a:schemeClr val="tx1">
                    <a:lumMod val="75000"/>
                    <a:lumOff val="25000"/>
                  </a:schemeClr>
                </a:solidFill>
              </a:rPr>
              <a:t>都是完全相同的。</a:t>
            </a:r>
          </a:p>
          <a:p>
            <a:pPr>
              <a:lnSpc>
                <a:spcPct val="150000"/>
              </a:lnSpc>
            </a:pPr>
            <a:r>
              <a:rPr lang="zh-CN" altLang="en-US" sz="2000" dirty="0">
                <a:solidFill>
                  <a:schemeClr val="tx1">
                    <a:lumMod val="75000"/>
                    <a:lumOff val="25000"/>
                  </a:schemeClr>
                </a:solidFill>
              </a:rPr>
              <a:t>把一个</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类型转换为</a:t>
            </a:r>
            <a:r>
              <a:rPr lang="en-US" altLang="zh-CN" sz="2000" dirty="0">
                <a:solidFill>
                  <a:schemeClr val="tx1">
                    <a:lumMod val="75000"/>
                    <a:lumOff val="25000"/>
                  </a:schemeClr>
                </a:solidFill>
              </a:rPr>
              <a:t>timestamp</a:t>
            </a:r>
            <a:r>
              <a:rPr lang="zh-CN" altLang="en-US" sz="2000" dirty="0">
                <a:solidFill>
                  <a:schemeClr val="tx1">
                    <a:lumMod val="75000"/>
                    <a:lumOff val="25000"/>
                  </a:schemeClr>
                </a:solidFill>
              </a:rPr>
              <a:t>只需要简单调用</a:t>
            </a:r>
            <a:r>
              <a:rPr lang="en-US" altLang="zh-CN" sz="2000" dirty="0">
                <a:solidFill>
                  <a:schemeClr val="tx1">
                    <a:lumMod val="75000"/>
                    <a:lumOff val="25000"/>
                  </a:schemeClr>
                </a:solidFill>
              </a:rPr>
              <a:t>timestamp()</a:t>
            </a:r>
            <a:r>
              <a:rPr lang="zh-CN" altLang="en-US" sz="2000" dirty="0">
                <a:solidFill>
                  <a:schemeClr val="tx1">
                    <a:lumMod val="75000"/>
                    <a:lumOff val="25000"/>
                  </a:schemeClr>
                </a:solidFill>
              </a:rPr>
              <a:t>方法，如下所示代码：</a:t>
            </a:r>
          </a:p>
          <a:p>
            <a:pPr>
              <a:lnSpc>
                <a:spcPct val="150000"/>
              </a:lnSpc>
            </a:pPr>
            <a:r>
              <a:rPr lang="en-US" altLang="zh-CN" sz="2000" dirty="0">
                <a:solidFill>
                  <a:schemeClr val="tx1">
                    <a:lumMod val="75000"/>
                    <a:lumOff val="25000"/>
                  </a:schemeClr>
                </a:solidFill>
              </a:rPr>
              <a:t>&gt;&gt;&gt; from </a:t>
            </a:r>
            <a:r>
              <a:rPr lang="en-US" altLang="zh-CN" sz="2000" dirty="0" err="1">
                <a:solidFill>
                  <a:schemeClr val="tx1">
                    <a:lumMod val="75000"/>
                    <a:lumOff val="25000"/>
                  </a:schemeClr>
                </a:solidFill>
              </a:rPr>
              <a:t>datetime</a:t>
            </a:r>
            <a:r>
              <a:rPr lang="en-US" altLang="zh-CN" sz="2000" dirty="0">
                <a:solidFill>
                  <a:schemeClr val="tx1">
                    <a:lumMod val="75000"/>
                    <a:lumOff val="25000"/>
                  </a:schemeClr>
                </a:solidFill>
              </a:rPr>
              <a:t> import </a:t>
            </a:r>
            <a:r>
              <a:rPr lang="en-US" altLang="zh-CN" sz="2000" dirty="0" err="1">
                <a:solidFill>
                  <a:schemeClr val="tx1">
                    <a:lumMod val="75000"/>
                    <a:lumOff val="25000"/>
                  </a:schemeClr>
                </a:solidFill>
              </a:rPr>
              <a:t>datetime</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dt</a:t>
            </a:r>
            <a:r>
              <a:rPr lang="en-US" altLang="zh-CN" sz="2000" dirty="0">
                <a:solidFill>
                  <a:schemeClr val="tx1">
                    <a:lumMod val="75000"/>
                    <a:lumOff val="25000"/>
                  </a:schemeClr>
                </a:solidFill>
              </a:rPr>
              <a:t> = </a:t>
            </a:r>
            <a:r>
              <a:rPr lang="en-US" altLang="zh-CN" sz="2000" dirty="0" err="1">
                <a:solidFill>
                  <a:schemeClr val="tx1">
                    <a:lumMod val="75000"/>
                    <a:lumOff val="25000"/>
                  </a:schemeClr>
                </a:solidFill>
              </a:rPr>
              <a:t>datetime</a:t>
            </a:r>
            <a:r>
              <a:rPr lang="en-US" altLang="zh-CN" sz="2000" dirty="0">
                <a:solidFill>
                  <a:schemeClr val="tx1">
                    <a:lumMod val="75000"/>
                    <a:lumOff val="25000"/>
                  </a:schemeClr>
                </a:solidFill>
              </a:rPr>
              <a:t>(2018, 6, 19, 13, 15) # </a:t>
            </a:r>
            <a:r>
              <a:rPr lang="zh-CN" altLang="en-US" sz="2000" dirty="0">
                <a:solidFill>
                  <a:schemeClr val="tx1">
                    <a:lumMod val="75000"/>
                    <a:lumOff val="25000"/>
                  </a:schemeClr>
                </a:solidFill>
              </a:rPr>
              <a:t>用指定日期时间创建</a:t>
            </a:r>
            <a:r>
              <a:rPr lang="en-US" altLang="zh-CN" sz="2000" dirty="0" err="1">
                <a:solidFill>
                  <a:schemeClr val="tx1">
                    <a:lumMod val="75000"/>
                    <a:lumOff val="25000"/>
                  </a:schemeClr>
                </a:solidFill>
              </a:rPr>
              <a:t>datetime</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7.3.1  </a:t>
            </a:r>
            <a:r>
              <a:rPr lang="zh-CN" altLang="en-US" sz="2000" dirty="0"/>
              <a:t>日期时间相关：</a:t>
            </a:r>
            <a:r>
              <a:rPr lang="en-US" altLang="zh-CN" sz="2000" dirty="0" err="1"/>
              <a:t>datetime</a:t>
            </a:r>
            <a:r>
              <a:rPr lang="zh-CN" altLang="en-US" sz="2000" dirty="0"/>
              <a:t>模块</a:t>
            </a:r>
          </a:p>
        </p:txBody>
      </p:sp>
      <p:sp>
        <p:nvSpPr>
          <p:cNvPr id="3" name="内容占位符 2"/>
          <p:cNvSpPr>
            <a:spLocks noGrp="1"/>
          </p:cNvSpPr>
          <p:nvPr>
            <p:ph sz="quarter" idx="14"/>
          </p:nvPr>
        </p:nvSpPr>
        <p:spPr>
          <a:xfrm>
            <a:off x="136478" y="1441693"/>
            <a:ext cx="9007521" cy="4686151"/>
          </a:xfrm>
        </p:spPr>
        <p:txBody>
          <a:bodyPr>
            <a:noAutofit/>
          </a:bodyPr>
          <a:lstStyle/>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dt.timestamp</a:t>
            </a:r>
            <a:r>
              <a:rPr lang="en-US" altLang="zh-CN" sz="2000" dirty="0">
                <a:solidFill>
                  <a:schemeClr val="tx1">
                    <a:lumMod val="75000"/>
                    <a:lumOff val="25000"/>
                  </a:schemeClr>
                </a:solidFill>
              </a:rPr>
              <a:t>() # </a:t>
            </a:r>
            <a:r>
              <a:rPr lang="zh-CN" altLang="en-US" sz="2000" dirty="0">
                <a:solidFill>
                  <a:schemeClr val="tx1">
                    <a:lumMod val="75000"/>
                    <a:lumOff val="25000"/>
                  </a:schemeClr>
                </a:solidFill>
              </a:rPr>
              <a:t>把</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转换为</a:t>
            </a:r>
            <a:r>
              <a:rPr lang="en-US" altLang="zh-CN" sz="2000" dirty="0">
                <a:solidFill>
                  <a:schemeClr val="tx1">
                    <a:lumMod val="75000"/>
                    <a:lumOff val="25000"/>
                  </a:schemeClr>
                </a:solidFill>
              </a:rPr>
              <a:t>timestamp</a:t>
            </a:r>
          </a:p>
          <a:p>
            <a:pPr>
              <a:lnSpc>
                <a:spcPct val="150000"/>
              </a:lnSpc>
            </a:pPr>
            <a:r>
              <a:rPr lang="en-US" altLang="zh-CN" sz="2000" dirty="0">
                <a:solidFill>
                  <a:schemeClr val="tx1">
                    <a:lumMod val="75000"/>
                    <a:lumOff val="25000"/>
                  </a:schemeClr>
                </a:solidFill>
              </a:rPr>
              <a:t>1529385300.0</a:t>
            </a:r>
          </a:p>
          <a:p>
            <a:pPr>
              <a:lnSpc>
                <a:spcPct val="150000"/>
              </a:lnSpc>
            </a:pPr>
            <a:r>
              <a:rPr lang="zh-CN" altLang="en-US" sz="2000" dirty="0">
                <a:solidFill>
                  <a:srgbClr val="FF0000"/>
                </a:solidFill>
              </a:rPr>
              <a:t>注意：</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的</a:t>
            </a:r>
            <a:r>
              <a:rPr lang="en-US" altLang="zh-CN" sz="2000" dirty="0">
                <a:solidFill>
                  <a:schemeClr val="tx1">
                    <a:lumMod val="75000"/>
                    <a:lumOff val="25000"/>
                  </a:schemeClr>
                </a:solidFill>
              </a:rPr>
              <a:t>timestamp</a:t>
            </a:r>
            <a:r>
              <a:rPr lang="zh-CN" altLang="en-US" sz="2000" dirty="0">
                <a:solidFill>
                  <a:schemeClr val="tx1">
                    <a:lumMod val="75000"/>
                    <a:lumOff val="25000"/>
                  </a:schemeClr>
                </a:solidFill>
              </a:rPr>
              <a:t>是一个浮点数。如果有小数位，小数位表示毫秒数。某些编程语言（如</a:t>
            </a:r>
            <a:r>
              <a:rPr lang="en-US" altLang="zh-CN" sz="2000" dirty="0">
                <a:solidFill>
                  <a:schemeClr val="tx1">
                    <a:lumMod val="75000"/>
                    <a:lumOff val="25000"/>
                  </a:schemeClr>
                </a:solidFill>
              </a:rPr>
              <a:t>Java</a:t>
            </a:r>
            <a:r>
              <a:rPr lang="zh-CN" altLang="en-US" sz="2000" dirty="0">
                <a:solidFill>
                  <a:schemeClr val="tx1">
                    <a:lumMod val="75000"/>
                    <a:lumOff val="25000"/>
                  </a:schemeClr>
                </a:solidFill>
              </a:rPr>
              <a:t>和</a:t>
            </a:r>
            <a:r>
              <a:rPr lang="en-US" altLang="zh-CN" sz="2000" dirty="0">
                <a:solidFill>
                  <a:schemeClr val="tx1">
                    <a:lumMod val="75000"/>
                    <a:lumOff val="25000"/>
                  </a:schemeClr>
                </a:solidFill>
              </a:rPr>
              <a:t>JavaScript</a:t>
            </a:r>
            <a:r>
              <a:rPr lang="zh-CN" altLang="en-US" sz="2000" dirty="0">
                <a:solidFill>
                  <a:schemeClr val="tx1">
                    <a:lumMod val="75000"/>
                    <a:lumOff val="25000"/>
                  </a:schemeClr>
                </a:solidFill>
              </a:rPr>
              <a:t>）的</a:t>
            </a:r>
            <a:r>
              <a:rPr lang="en-US" altLang="zh-CN" sz="2000" dirty="0">
                <a:solidFill>
                  <a:schemeClr val="tx1">
                    <a:lumMod val="75000"/>
                    <a:lumOff val="25000"/>
                  </a:schemeClr>
                </a:solidFill>
              </a:rPr>
              <a:t>timestamp</a:t>
            </a:r>
            <a:r>
              <a:rPr lang="zh-CN" altLang="en-US" sz="2000" dirty="0">
                <a:solidFill>
                  <a:schemeClr val="tx1">
                    <a:lumMod val="75000"/>
                    <a:lumOff val="25000"/>
                  </a:schemeClr>
                </a:solidFill>
              </a:rPr>
              <a:t>使用整数表示毫秒数，这种情况下只需要把</a:t>
            </a:r>
            <a:r>
              <a:rPr lang="en-US" altLang="zh-CN" sz="2000" dirty="0">
                <a:solidFill>
                  <a:schemeClr val="tx1">
                    <a:lumMod val="75000"/>
                    <a:lumOff val="25000"/>
                  </a:schemeClr>
                </a:solidFill>
              </a:rPr>
              <a:t>timestamp</a:t>
            </a:r>
            <a:r>
              <a:rPr lang="zh-CN" altLang="en-US" sz="2000" dirty="0">
                <a:solidFill>
                  <a:schemeClr val="tx1">
                    <a:lumMod val="75000"/>
                    <a:lumOff val="25000"/>
                  </a:schemeClr>
                </a:solidFill>
              </a:rPr>
              <a:t>除以</a:t>
            </a:r>
            <a:r>
              <a:rPr lang="en-US" altLang="zh-CN" sz="2000" dirty="0">
                <a:solidFill>
                  <a:schemeClr val="tx1">
                    <a:lumMod val="75000"/>
                    <a:lumOff val="25000"/>
                  </a:schemeClr>
                </a:solidFill>
              </a:rPr>
              <a:t>1000</a:t>
            </a:r>
            <a:r>
              <a:rPr lang="zh-CN" altLang="en-US" sz="2000" dirty="0">
                <a:solidFill>
                  <a:schemeClr val="tx1">
                    <a:lumMod val="75000"/>
                    <a:lumOff val="25000"/>
                  </a:schemeClr>
                </a:solidFill>
              </a:rPr>
              <a:t>就得到</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的浮点表示方法。</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7.1.1  </a:t>
            </a:r>
            <a:r>
              <a:rPr lang="zh-CN" altLang="en-US" sz="2000" dirty="0"/>
              <a:t>模块与程序</a:t>
            </a:r>
          </a:p>
        </p:txBody>
      </p:sp>
      <p:sp>
        <p:nvSpPr>
          <p:cNvPr id="3" name="内容占位符 2"/>
          <p:cNvSpPr>
            <a:spLocks noGrp="1"/>
          </p:cNvSpPr>
          <p:nvPr>
            <p:ph sz="quarter" idx="14"/>
          </p:nvPr>
        </p:nvSpPr>
        <p:spPr>
          <a:xfrm>
            <a:off x="364881" y="1441693"/>
            <a:ext cx="8124026" cy="4686151"/>
          </a:xfrm>
        </p:spPr>
        <p:txBody>
          <a:bodyPr>
            <a:noAutofit/>
          </a:bodyPr>
          <a:lstStyle/>
          <a:p>
            <a:pPr>
              <a:lnSpc>
                <a:spcPct val="150000"/>
              </a:lnSpc>
            </a:pPr>
            <a:r>
              <a:rPr lang="en-US" altLang="zh-CN" sz="2000" dirty="0">
                <a:solidFill>
                  <a:srgbClr val="FF0000"/>
                </a:solidFill>
              </a:rPr>
              <a:t>print('</a:t>
            </a:r>
            <a:r>
              <a:rPr lang="zh-CN" altLang="en-US" sz="2000" dirty="0">
                <a:solidFill>
                  <a:srgbClr val="FF0000"/>
                </a:solidFill>
              </a:rPr>
              <a:t>输入有误！</a:t>
            </a:r>
            <a:r>
              <a:rPr lang="en-US" altLang="zh-CN" sz="2000" dirty="0">
                <a:solidFill>
                  <a:srgbClr val="FF0000"/>
                </a:solidFill>
              </a:rPr>
              <a:t>')</a:t>
            </a:r>
          </a:p>
          <a:p>
            <a:pPr>
              <a:lnSpc>
                <a:spcPct val="150000"/>
              </a:lnSpc>
            </a:pPr>
            <a:r>
              <a:rPr lang="en-US" altLang="zh-CN" sz="2000" dirty="0">
                <a:solidFill>
                  <a:srgbClr val="FF0000"/>
                </a:solidFill>
              </a:rPr>
              <a:t>        return -1</a:t>
            </a:r>
          </a:p>
          <a:p>
            <a:pPr>
              <a:lnSpc>
                <a:spcPct val="150000"/>
              </a:lnSpc>
            </a:pPr>
            <a:r>
              <a:rPr lang="en-US" altLang="zh-CN" sz="2000" dirty="0">
                <a:solidFill>
                  <a:srgbClr val="FF0000"/>
                </a:solidFill>
              </a:rPr>
              <a:t>    while (n-2) &gt; 0:</a:t>
            </a:r>
          </a:p>
          <a:p>
            <a:pPr>
              <a:lnSpc>
                <a:spcPct val="150000"/>
              </a:lnSpc>
            </a:pPr>
            <a:r>
              <a:rPr lang="en-US" altLang="zh-CN" sz="2000" dirty="0">
                <a:solidFill>
                  <a:srgbClr val="FF0000"/>
                </a:solidFill>
              </a:rPr>
              <a:t>        result = result_2 + result_1</a:t>
            </a:r>
          </a:p>
          <a:p>
            <a:pPr>
              <a:lnSpc>
                <a:spcPct val="150000"/>
              </a:lnSpc>
            </a:pPr>
            <a:r>
              <a:rPr lang="en-US" altLang="zh-CN" sz="2000" dirty="0">
                <a:solidFill>
                  <a:srgbClr val="FF0000"/>
                </a:solidFill>
              </a:rPr>
              <a:t>        result_1 = result_2</a:t>
            </a:r>
          </a:p>
          <a:p>
            <a:pPr>
              <a:lnSpc>
                <a:spcPct val="150000"/>
              </a:lnSpc>
            </a:pPr>
            <a:r>
              <a:rPr lang="en-US" altLang="zh-CN" sz="2000" dirty="0">
                <a:solidFill>
                  <a:srgbClr val="FF0000"/>
                </a:solidFill>
              </a:rPr>
              <a:t>        result_2 = result</a:t>
            </a:r>
          </a:p>
          <a:p>
            <a:pPr>
              <a:lnSpc>
                <a:spcPct val="150000"/>
              </a:lnSpc>
            </a:pPr>
            <a:r>
              <a:rPr lang="en-US" altLang="zh-CN" sz="2000" dirty="0">
                <a:solidFill>
                  <a:srgbClr val="FF0000"/>
                </a:solidFill>
              </a:rPr>
              <a:t>        n -= 1</a:t>
            </a:r>
          </a:p>
          <a:p>
            <a:pPr>
              <a:lnSpc>
                <a:spcPct val="150000"/>
              </a:lnSpc>
            </a:pPr>
            <a:r>
              <a:rPr lang="en-US" altLang="zh-CN" sz="2000" dirty="0">
                <a:solidFill>
                  <a:srgbClr val="FF0000"/>
                </a:solidFill>
              </a:rPr>
              <a:t>    return result</a:t>
            </a:r>
            <a:endParaRPr lang="zh-CN" altLang="en-US"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7.1 </a:t>
            </a:r>
            <a:r>
              <a:rPr lang="zh-CN" altLang="en-US" sz="2100" b="1" spc="225" dirty="0">
                <a:solidFill>
                  <a:prstClr val="white"/>
                </a:solidFill>
              </a:rPr>
              <a:t>模块的概述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7.3.1  </a:t>
            </a:r>
            <a:r>
              <a:rPr lang="zh-CN" altLang="en-US" sz="2000" dirty="0"/>
              <a:t>日期时间相关：</a:t>
            </a:r>
            <a:r>
              <a:rPr lang="en-US" altLang="zh-CN" sz="2000" dirty="0" err="1"/>
              <a:t>datetime</a:t>
            </a:r>
            <a:r>
              <a:rPr lang="zh-CN" altLang="en-US" sz="2000" dirty="0"/>
              <a:t>模块</a:t>
            </a:r>
          </a:p>
        </p:txBody>
      </p:sp>
      <p:sp>
        <p:nvSpPr>
          <p:cNvPr id="3" name="内容占位符 2"/>
          <p:cNvSpPr>
            <a:spLocks noGrp="1"/>
          </p:cNvSpPr>
          <p:nvPr>
            <p:ph sz="quarter" idx="14"/>
          </p:nvPr>
        </p:nvSpPr>
        <p:spPr>
          <a:xfrm>
            <a:off x="136478" y="1441693"/>
            <a:ext cx="9007521" cy="4686151"/>
          </a:xfrm>
        </p:spPr>
        <p:txBody>
          <a:bodyPr>
            <a:noAutofit/>
          </a:bodyPr>
          <a:lstStyle/>
          <a:p>
            <a:pPr>
              <a:lnSpc>
                <a:spcPct val="150000"/>
              </a:lnSpc>
            </a:pPr>
            <a:r>
              <a:rPr lang="en-US" altLang="zh-CN" sz="2000" dirty="0">
                <a:solidFill>
                  <a:schemeClr val="tx1">
                    <a:lumMod val="75000"/>
                    <a:lumOff val="25000"/>
                  </a:schemeClr>
                </a:solidFill>
              </a:rPr>
              <a:t>(4)timestamp</a:t>
            </a:r>
            <a:r>
              <a:rPr lang="zh-CN" altLang="en-US" sz="2000" dirty="0">
                <a:solidFill>
                  <a:schemeClr val="tx1">
                    <a:lumMod val="75000"/>
                    <a:lumOff val="25000"/>
                  </a:schemeClr>
                </a:solidFill>
              </a:rPr>
              <a:t>转换为</a:t>
            </a:r>
            <a:r>
              <a:rPr lang="en-US" altLang="zh-CN" sz="2000" dirty="0" err="1">
                <a:solidFill>
                  <a:schemeClr val="tx1">
                    <a:lumMod val="75000"/>
                    <a:lumOff val="25000"/>
                  </a:schemeClr>
                </a:solidFill>
              </a:rPr>
              <a:t>datetime</a:t>
            </a:r>
            <a:r>
              <a:rPr lang="en-US" altLang="zh-CN"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要把</a:t>
            </a:r>
            <a:r>
              <a:rPr lang="en-US" altLang="zh-CN" sz="2000" dirty="0">
                <a:solidFill>
                  <a:schemeClr val="tx1">
                    <a:lumMod val="75000"/>
                    <a:lumOff val="25000"/>
                  </a:schemeClr>
                </a:solidFill>
              </a:rPr>
              <a:t>timestamp</a:t>
            </a:r>
            <a:r>
              <a:rPr lang="zh-CN" altLang="en-US" sz="2000" dirty="0">
                <a:solidFill>
                  <a:schemeClr val="tx1">
                    <a:lumMod val="75000"/>
                    <a:lumOff val="25000"/>
                  </a:schemeClr>
                </a:solidFill>
              </a:rPr>
              <a:t>转换为</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，使用</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提供的</a:t>
            </a:r>
            <a:r>
              <a:rPr lang="en-US" altLang="zh-CN" sz="2000" dirty="0" err="1">
                <a:solidFill>
                  <a:schemeClr val="tx1">
                    <a:lumMod val="75000"/>
                    <a:lumOff val="25000"/>
                  </a:schemeClr>
                </a:solidFill>
              </a:rPr>
              <a:t>fromtime</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stamp()</a:t>
            </a:r>
            <a:r>
              <a:rPr lang="zh-CN" altLang="en-US" sz="2000" dirty="0">
                <a:solidFill>
                  <a:schemeClr val="tx1">
                    <a:lumMod val="75000"/>
                    <a:lumOff val="25000"/>
                  </a:schemeClr>
                </a:solidFill>
              </a:rPr>
              <a:t>方法，如下所示代码：</a:t>
            </a:r>
          </a:p>
          <a:p>
            <a:pPr>
              <a:lnSpc>
                <a:spcPct val="150000"/>
              </a:lnSpc>
            </a:pPr>
            <a:r>
              <a:rPr lang="en-US" altLang="zh-CN" sz="2000" dirty="0">
                <a:solidFill>
                  <a:schemeClr val="tx1">
                    <a:lumMod val="75000"/>
                    <a:lumOff val="25000"/>
                  </a:schemeClr>
                </a:solidFill>
              </a:rPr>
              <a:t>&gt;&gt;&gt; from </a:t>
            </a:r>
            <a:r>
              <a:rPr lang="en-US" altLang="zh-CN" sz="2000" dirty="0" err="1">
                <a:solidFill>
                  <a:schemeClr val="tx1">
                    <a:lumMod val="75000"/>
                    <a:lumOff val="25000"/>
                  </a:schemeClr>
                </a:solidFill>
              </a:rPr>
              <a:t>datetime</a:t>
            </a:r>
            <a:r>
              <a:rPr lang="en-US" altLang="zh-CN" sz="2000" dirty="0">
                <a:solidFill>
                  <a:schemeClr val="tx1">
                    <a:lumMod val="75000"/>
                    <a:lumOff val="25000"/>
                  </a:schemeClr>
                </a:solidFill>
              </a:rPr>
              <a:t> import </a:t>
            </a:r>
            <a:r>
              <a:rPr lang="en-US" altLang="zh-CN" sz="2000" dirty="0" err="1">
                <a:solidFill>
                  <a:schemeClr val="tx1">
                    <a:lumMod val="75000"/>
                    <a:lumOff val="25000"/>
                  </a:schemeClr>
                </a:solidFill>
              </a:rPr>
              <a:t>datetime</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&gt;&gt;&gt; t = 1529385300.0</a:t>
            </a:r>
          </a:p>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&gt;&gt;&gt; print(</a:t>
            </a:r>
            <a:r>
              <a:rPr lang="en-US" altLang="zh-CN" sz="2000" dirty="0" err="1">
                <a:solidFill>
                  <a:schemeClr val="tx1">
                    <a:lumMod val="75000"/>
                    <a:lumOff val="25000"/>
                  </a:schemeClr>
                </a:solidFill>
              </a:rPr>
              <a:t>datetime.fromtimestamp</a:t>
            </a:r>
            <a:r>
              <a:rPr lang="en-US" altLang="zh-CN" sz="2000" dirty="0">
                <a:solidFill>
                  <a:schemeClr val="tx1">
                    <a:lumMod val="75000"/>
                    <a:lumOff val="25000"/>
                  </a:schemeClr>
                </a:solidFill>
              </a:rPr>
              <a:t>(t))</a:t>
            </a:r>
          </a:p>
          <a:p>
            <a:pPr>
              <a:lnSpc>
                <a:spcPct val="150000"/>
              </a:lnSpc>
            </a:pPr>
            <a:r>
              <a:rPr lang="en-US" altLang="zh-CN" sz="2000" dirty="0">
                <a:solidFill>
                  <a:schemeClr val="tx1">
                    <a:lumMod val="75000"/>
                    <a:lumOff val="25000"/>
                  </a:schemeClr>
                </a:solidFill>
              </a:rPr>
              <a:t>2018-06-19 13:15:00</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7.3.1  </a:t>
            </a:r>
            <a:r>
              <a:rPr lang="zh-CN" altLang="en-US" sz="2000" dirty="0"/>
              <a:t>日期时间相关：</a:t>
            </a:r>
            <a:r>
              <a:rPr lang="en-US" altLang="zh-CN" sz="2000" dirty="0" err="1"/>
              <a:t>datetime</a:t>
            </a:r>
            <a:r>
              <a:rPr lang="zh-CN" altLang="en-US" sz="2000" dirty="0"/>
              <a:t>模块</a:t>
            </a:r>
          </a:p>
        </p:txBody>
      </p:sp>
      <p:sp>
        <p:nvSpPr>
          <p:cNvPr id="3" name="内容占位符 2"/>
          <p:cNvSpPr>
            <a:spLocks noGrp="1"/>
          </p:cNvSpPr>
          <p:nvPr>
            <p:ph sz="quarter" idx="14"/>
          </p:nvPr>
        </p:nvSpPr>
        <p:spPr>
          <a:xfrm>
            <a:off x="136478" y="1441693"/>
            <a:ext cx="9007521" cy="4686151"/>
          </a:xfrm>
        </p:spPr>
        <p:txBody>
          <a:bodyPr>
            <a:noAutofit/>
          </a:bodyPr>
          <a:lstStyle/>
          <a:p>
            <a:pPr>
              <a:lnSpc>
                <a:spcPct val="150000"/>
              </a:lnSpc>
            </a:pPr>
            <a:r>
              <a:rPr lang="zh-CN" altLang="en-US" sz="2000" dirty="0">
                <a:solidFill>
                  <a:schemeClr val="tx1">
                    <a:lumMod val="75000"/>
                    <a:lumOff val="25000"/>
                  </a:schemeClr>
                </a:solidFill>
              </a:rPr>
              <a:t>从上例可以看出，</a:t>
            </a:r>
            <a:r>
              <a:rPr lang="en-US" altLang="zh-CN" sz="2000" dirty="0">
                <a:solidFill>
                  <a:schemeClr val="tx1">
                    <a:lumMod val="75000"/>
                    <a:lumOff val="25000"/>
                  </a:schemeClr>
                </a:solidFill>
              </a:rPr>
              <a:t>timestamp</a:t>
            </a:r>
            <a:r>
              <a:rPr lang="zh-CN" altLang="en-US" sz="2000" dirty="0">
                <a:solidFill>
                  <a:schemeClr val="tx1">
                    <a:lumMod val="75000"/>
                    <a:lumOff val="25000"/>
                  </a:schemeClr>
                </a:solidFill>
              </a:rPr>
              <a:t>是一个浮点数，它没有时区的概念，而</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是有时区的。上述转换是在</a:t>
            </a:r>
            <a:r>
              <a:rPr lang="en-US" altLang="zh-CN" sz="2000" dirty="0">
                <a:solidFill>
                  <a:schemeClr val="tx1">
                    <a:lumMod val="75000"/>
                    <a:lumOff val="25000"/>
                  </a:schemeClr>
                </a:solidFill>
              </a:rPr>
              <a:t>timestamp</a:t>
            </a:r>
            <a:r>
              <a:rPr lang="zh-CN" altLang="en-US" sz="2000" dirty="0">
                <a:solidFill>
                  <a:schemeClr val="tx1">
                    <a:lumMod val="75000"/>
                    <a:lumOff val="25000"/>
                  </a:schemeClr>
                </a:solidFill>
              </a:rPr>
              <a:t>和本地时间做转换。</a:t>
            </a:r>
          </a:p>
          <a:p>
            <a:pPr>
              <a:lnSpc>
                <a:spcPct val="150000"/>
              </a:lnSpc>
            </a:pPr>
            <a:r>
              <a:rPr lang="zh-CN" altLang="en-US" sz="2000" dirty="0">
                <a:solidFill>
                  <a:schemeClr val="tx1">
                    <a:lumMod val="75000"/>
                    <a:lumOff val="25000"/>
                  </a:schemeClr>
                </a:solidFill>
              </a:rPr>
              <a:t>本地时间是指当前操作系统设定的时区。</a:t>
            </a:r>
          </a:p>
          <a:p>
            <a:pPr>
              <a:lnSpc>
                <a:spcPct val="150000"/>
              </a:lnSpc>
            </a:pPr>
            <a:r>
              <a:rPr lang="en-US" altLang="zh-CN" sz="2000" dirty="0">
                <a:solidFill>
                  <a:schemeClr val="tx1">
                    <a:lumMod val="75000"/>
                    <a:lumOff val="25000"/>
                  </a:schemeClr>
                </a:solidFill>
              </a:rPr>
              <a:t>timestamp</a:t>
            </a:r>
            <a:r>
              <a:rPr lang="zh-CN" altLang="en-US" sz="2000" dirty="0">
                <a:solidFill>
                  <a:schemeClr val="tx1">
                    <a:lumMod val="75000"/>
                    <a:lumOff val="25000"/>
                  </a:schemeClr>
                </a:solidFill>
              </a:rPr>
              <a:t>也可以直接被转换到</a:t>
            </a:r>
            <a:r>
              <a:rPr lang="en-US" altLang="zh-CN" sz="2000" dirty="0">
                <a:solidFill>
                  <a:schemeClr val="tx1">
                    <a:lumMod val="75000"/>
                    <a:lumOff val="25000"/>
                  </a:schemeClr>
                </a:solidFill>
              </a:rPr>
              <a:t>UTC</a:t>
            </a:r>
            <a:r>
              <a:rPr lang="zh-CN" altLang="en-US" sz="2000" dirty="0">
                <a:solidFill>
                  <a:schemeClr val="tx1">
                    <a:lumMod val="75000"/>
                    <a:lumOff val="25000"/>
                  </a:schemeClr>
                </a:solidFill>
              </a:rPr>
              <a:t>标准时区的时间，使用</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提供的</a:t>
            </a:r>
            <a:r>
              <a:rPr lang="en-US" altLang="zh-CN" sz="2000" dirty="0" err="1">
                <a:solidFill>
                  <a:schemeClr val="tx1">
                    <a:lumMod val="75000"/>
                    <a:lumOff val="25000"/>
                  </a:schemeClr>
                </a:solidFill>
              </a:rPr>
              <a:t>utcfromtimestamp</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方法，如下所示代码：</a:t>
            </a:r>
          </a:p>
          <a:p>
            <a:pPr>
              <a:lnSpc>
                <a:spcPct val="150000"/>
              </a:lnSpc>
            </a:pPr>
            <a:r>
              <a:rPr lang="en-US" altLang="zh-CN" sz="2000" dirty="0">
                <a:solidFill>
                  <a:schemeClr val="tx1">
                    <a:lumMod val="75000"/>
                    <a:lumOff val="25000"/>
                  </a:schemeClr>
                </a:solidFill>
              </a:rPr>
              <a:t>&gt;&gt;&gt; from </a:t>
            </a:r>
            <a:r>
              <a:rPr lang="en-US" altLang="zh-CN" sz="2000" dirty="0" err="1">
                <a:solidFill>
                  <a:schemeClr val="tx1">
                    <a:lumMod val="75000"/>
                    <a:lumOff val="25000"/>
                  </a:schemeClr>
                </a:solidFill>
              </a:rPr>
              <a:t>datetime</a:t>
            </a:r>
            <a:r>
              <a:rPr lang="en-US" altLang="zh-CN" sz="2000" dirty="0">
                <a:solidFill>
                  <a:schemeClr val="tx1">
                    <a:lumMod val="75000"/>
                    <a:lumOff val="25000"/>
                  </a:schemeClr>
                </a:solidFill>
              </a:rPr>
              <a:t> import </a:t>
            </a:r>
            <a:r>
              <a:rPr lang="en-US" altLang="zh-CN" sz="2000" dirty="0" err="1">
                <a:solidFill>
                  <a:schemeClr val="tx1">
                    <a:lumMod val="75000"/>
                    <a:lumOff val="25000"/>
                  </a:schemeClr>
                </a:solidFill>
              </a:rPr>
              <a:t>datetime</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&gt;&gt;&gt; t = 1529385300.0</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7.3.1  </a:t>
            </a:r>
            <a:r>
              <a:rPr lang="zh-CN" altLang="en-US" sz="2000" dirty="0"/>
              <a:t>日期时间相关：</a:t>
            </a:r>
            <a:r>
              <a:rPr lang="en-US" altLang="zh-CN" sz="2000" dirty="0" err="1"/>
              <a:t>datetime</a:t>
            </a:r>
            <a:r>
              <a:rPr lang="zh-CN" altLang="en-US" sz="2000" dirty="0"/>
              <a:t>模块</a:t>
            </a:r>
          </a:p>
        </p:txBody>
      </p:sp>
      <p:sp>
        <p:nvSpPr>
          <p:cNvPr id="3" name="内容占位符 2"/>
          <p:cNvSpPr>
            <a:spLocks noGrp="1"/>
          </p:cNvSpPr>
          <p:nvPr>
            <p:ph sz="quarter" idx="14"/>
          </p:nvPr>
        </p:nvSpPr>
        <p:spPr>
          <a:xfrm>
            <a:off x="136478" y="1441693"/>
            <a:ext cx="9007521" cy="4686151"/>
          </a:xfrm>
        </p:spPr>
        <p:txBody>
          <a:bodyPr>
            <a:noAutofit/>
          </a:bodyPr>
          <a:lstStyle/>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&gt;&gt;&gt; print(</a:t>
            </a:r>
            <a:r>
              <a:rPr lang="en-US" altLang="zh-CN" sz="2000" dirty="0" err="1">
                <a:solidFill>
                  <a:schemeClr val="tx1">
                    <a:lumMod val="75000"/>
                    <a:lumOff val="25000"/>
                  </a:schemeClr>
                </a:solidFill>
              </a:rPr>
              <a:t>datetime.fromtimestamp</a:t>
            </a:r>
            <a:r>
              <a:rPr lang="en-US" altLang="zh-CN" sz="2000" dirty="0">
                <a:solidFill>
                  <a:schemeClr val="tx1">
                    <a:lumMod val="75000"/>
                    <a:lumOff val="25000"/>
                  </a:schemeClr>
                </a:solidFill>
              </a:rPr>
              <a:t>(t)) # </a:t>
            </a:r>
            <a:r>
              <a:rPr lang="zh-CN" altLang="en-US" sz="2000" dirty="0">
                <a:solidFill>
                  <a:schemeClr val="tx1">
                    <a:lumMod val="75000"/>
                    <a:lumOff val="25000"/>
                  </a:schemeClr>
                </a:solidFill>
              </a:rPr>
              <a:t>本地时间</a:t>
            </a:r>
          </a:p>
          <a:p>
            <a:pPr>
              <a:lnSpc>
                <a:spcPct val="150000"/>
              </a:lnSpc>
            </a:pPr>
            <a:r>
              <a:rPr lang="en-US" altLang="zh-CN" sz="2000" dirty="0">
                <a:solidFill>
                  <a:schemeClr val="tx1">
                    <a:lumMod val="75000"/>
                    <a:lumOff val="25000"/>
                  </a:schemeClr>
                </a:solidFill>
              </a:rPr>
              <a:t>2018-06-19 13:15:00</a:t>
            </a:r>
          </a:p>
          <a:p>
            <a:pPr>
              <a:lnSpc>
                <a:spcPct val="150000"/>
              </a:lnSpc>
            </a:pPr>
            <a:r>
              <a:rPr lang="en-US" altLang="zh-CN" sz="2000" dirty="0">
                <a:solidFill>
                  <a:schemeClr val="tx1">
                    <a:lumMod val="75000"/>
                    <a:lumOff val="25000"/>
                  </a:schemeClr>
                </a:solidFill>
              </a:rPr>
              <a:t>&gt;&gt;&gt; print(</a:t>
            </a:r>
            <a:r>
              <a:rPr lang="en-US" altLang="zh-CN" sz="2000" dirty="0" err="1">
                <a:solidFill>
                  <a:schemeClr val="tx1">
                    <a:lumMod val="75000"/>
                    <a:lumOff val="25000"/>
                  </a:schemeClr>
                </a:solidFill>
              </a:rPr>
              <a:t>datetime.utcfromtimestamp</a:t>
            </a:r>
            <a:r>
              <a:rPr lang="en-US" altLang="zh-CN" sz="2000" dirty="0">
                <a:solidFill>
                  <a:schemeClr val="tx1">
                    <a:lumMod val="75000"/>
                    <a:lumOff val="25000"/>
                  </a:schemeClr>
                </a:solidFill>
              </a:rPr>
              <a:t>(t)) # UTC</a:t>
            </a:r>
            <a:r>
              <a:rPr lang="zh-CN" altLang="en-US" sz="2000" dirty="0">
                <a:solidFill>
                  <a:schemeClr val="tx1">
                    <a:lumMod val="75000"/>
                    <a:lumOff val="25000"/>
                  </a:schemeClr>
                </a:solidFill>
              </a:rPr>
              <a:t>时间</a:t>
            </a:r>
          </a:p>
          <a:p>
            <a:pPr>
              <a:lnSpc>
                <a:spcPct val="150000"/>
              </a:lnSpc>
            </a:pPr>
            <a:r>
              <a:rPr lang="en-US" altLang="zh-CN" sz="2000" dirty="0">
                <a:solidFill>
                  <a:schemeClr val="tx1">
                    <a:lumMod val="75000"/>
                    <a:lumOff val="25000"/>
                  </a:schemeClr>
                </a:solidFill>
              </a:rPr>
              <a:t>2018-06-19 05:15:00</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7.3.1  </a:t>
            </a:r>
            <a:r>
              <a:rPr lang="zh-CN" altLang="en-US" sz="2000" dirty="0"/>
              <a:t>日期时间相关：</a:t>
            </a:r>
            <a:r>
              <a:rPr lang="en-US" altLang="zh-CN" sz="2000" dirty="0" err="1"/>
              <a:t>datetime</a:t>
            </a:r>
            <a:r>
              <a:rPr lang="zh-CN" altLang="en-US" sz="2000" dirty="0"/>
              <a:t>模块</a:t>
            </a:r>
          </a:p>
        </p:txBody>
      </p:sp>
      <p:sp>
        <p:nvSpPr>
          <p:cNvPr id="3" name="内容占位符 2"/>
          <p:cNvSpPr>
            <a:spLocks noGrp="1"/>
          </p:cNvSpPr>
          <p:nvPr>
            <p:ph sz="quarter" idx="14"/>
          </p:nvPr>
        </p:nvSpPr>
        <p:spPr>
          <a:xfrm>
            <a:off x="136478" y="1441693"/>
            <a:ext cx="9007521" cy="4686151"/>
          </a:xfrm>
        </p:spPr>
        <p:txBody>
          <a:bodyPr>
            <a:noAutofit/>
          </a:bodyPr>
          <a:lstStyle/>
          <a:p>
            <a:pPr>
              <a:lnSpc>
                <a:spcPct val="150000"/>
              </a:lnSpc>
            </a:pPr>
            <a:r>
              <a:rPr lang="en-US" altLang="zh-CN" sz="2000" dirty="0">
                <a:solidFill>
                  <a:schemeClr val="tx1">
                    <a:lumMod val="75000"/>
                    <a:lumOff val="25000"/>
                  </a:schemeClr>
                </a:solidFill>
              </a:rPr>
              <a:t>(5)</a:t>
            </a:r>
            <a:r>
              <a:rPr lang="en-US" altLang="zh-CN" sz="2000" dirty="0" err="1">
                <a:solidFill>
                  <a:schemeClr val="tx1">
                    <a:lumMod val="75000"/>
                    <a:lumOff val="25000"/>
                  </a:schemeClr>
                </a:solidFill>
              </a:rPr>
              <a:t>str</a:t>
            </a:r>
            <a:r>
              <a:rPr lang="zh-CN" altLang="en-US" sz="2000" dirty="0">
                <a:solidFill>
                  <a:schemeClr val="tx1">
                    <a:lumMod val="75000"/>
                    <a:lumOff val="25000"/>
                  </a:schemeClr>
                </a:solidFill>
              </a:rPr>
              <a:t>转换为</a:t>
            </a:r>
            <a:r>
              <a:rPr lang="en-US" altLang="zh-CN" sz="2000" dirty="0" err="1">
                <a:solidFill>
                  <a:schemeClr val="tx1">
                    <a:lumMod val="75000"/>
                    <a:lumOff val="25000"/>
                  </a:schemeClr>
                </a:solidFill>
              </a:rPr>
              <a:t>datetime</a:t>
            </a:r>
            <a:r>
              <a:rPr lang="en-US" altLang="zh-CN"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用户输入的日期和时间是字符串，要处理日期和时间，首先必须把</a:t>
            </a:r>
            <a:r>
              <a:rPr lang="en-US" altLang="zh-CN" sz="2000" dirty="0" err="1">
                <a:solidFill>
                  <a:schemeClr val="tx1">
                    <a:lumMod val="75000"/>
                    <a:lumOff val="25000"/>
                  </a:schemeClr>
                </a:solidFill>
              </a:rPr>
              <a:t>str</a:t>
            </a:r>
            <a:r>
              <a:rPr lang="zh-CN" altLang="en-US" sz="2000" dirty="0">
                <a:solidFill>
                  <a:schemeClr val="tx1">
                    <a:lumMod val="75000"/>
                    <a:lumOff val="25000"/>
                  </a:schemeClr>
                </a:solidFill>
              </a:rPr>
              <a:t>转换为</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。转换方法是通过</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提供的</a:t>
            </a:r>
            <a:r>
              <a:rPr lang="en-US" altLang="zh-CN" sz="2000" dirty="0" err="1">
                <a:solidFill>
                  <a:schemeClr val="tx1">
                    <a:lumMod val="75000"/>
                    <a:lumOff val="25000"/>
                  </a:schemeClr>
                </a:solidFill>
              </a:rPr>
              <a:t>strptime</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方法来实现，如下例所示代码：</a:t>
            </a:r>
          </a:p>
          <a:p>
            <a:pPr>
              <a:lnSpc>
                <a:spcPct val="150000"/>
              </a:lnSpc>
            </a:pPr>
            <a:r>
              <a:rPr lang="en-US" altLang="zh-CN" sz="2000" dirty="0">
                <a:solidFill>
                  <a:schemeClr val="tx1">
                    <a:lumMod val="75000"/>
                    <a:lumOff val="25000"/>
                  </a:schemeClr>
                </a:solidFill>
              </a:rPr>
              <a:t>&gt;&gt;&gt; from </a:t>
            </a:r>
            <a:r>
              <a:rPr lang="en-US" altLang="zh-CN" sz="2000" dirty="0" err="1">
                <a:solidFill>
                  <a:schemeClr val="tx1">
                    <a:lumMod val="75000"/>
                    <a:lumOff val="25000"/>
                  </a:schemeClr>
                </a:solidFill>
              </a:rPr>
              <a:t>datetime</a:t>
            </a:r>
            <a:r>
              <a:rPr lang="en-US" altLang="zh-CN" sz="2000" dirty="0">
                <a:solidFill>
                  <a:schemeClr val="tx1">
                    <a:lumMod val="75000"/>
                    <a:lumOff val="25000"/>
                  </a:schemeClr>
                </a:solidFill>
              </a:rPr>
              <a:t> import </a:t>
            </a:r>
            <a:r>
              <a:rPr lang="en-US" altLang="zh-CN" sz="2000" dirty="0" err="1">
                <a:solidFill>
                  <a:schemeClr val="tx1">
                    <a:lumMod val="75000"/>
                    <a:lumOff val="25000"/>
                  </a:schemeClr>
                </a:solidFill>
              </a:rPr>
              <a:t>datetime</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datee_test</a:t>
            </a:r>
            <a:r>
              <a:rPr lang="en-US" altLang="zh-CN" sz="2000" dirty="0">
                <a:solidFill>
                  <a:schemeClr val="tx1">
                    <a:lumMod val="75000"/>
                    <a:lumOff val="25000"/>
                  </a:schemeClr>
                </a:solidFill>
              </a:rPr>
              <a:t> = </a:t>
            </a:r>
            <a:r>
              <a:rPr lang="en-US" altLang="zh-CN" sz="2000" dirty="0" err="1">
                <a:solidFill>
                  <a:schemeClr val="tx1">
                    <a:lumMod val="75000"/>
                    <a:lumOff val="25000"/>
                  </a:schemeClr>
                </a:solidFill>
              </a:rPr>
              <a:t>datetime.strptime</a:t>
            </a:r>
            <a:r>
              <a:rPr lang="en-US" altLang="zh-CN" sz="2000" dirty="0">
                <a:solidFill>
                  <a:schemeClr val="tx1">
                    <a:lumMod val="75000"/>
                    <a:lumOff val="25000"/>
                  </a:schemeClr>
                </a:solidFill>
              </a:rPr>
              <a:t>('2018-06-19 13:15:00', '%Y-%m-%d %H:%M:%S')</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7.3.1  </a:t>
            </a:r>
            <a:r>
              <a:rPr lang="zh-CN" altLang="en-US" sz="2000" dirty="0"/>
              <a:t>日期时间相关：</a:t>
            </a:r>
            <a:r>
              <a:rPr lang="en-US" altLang="zh-CN" sz="2000" dirty="0" err="1"/>
              <a:t>datetime</a:t>
            </a:r>
            <a:r>
              <a:rPr lang="zh-CN" altLang="en-US" sz="2000" dirty="0"/>
              <a:t>模块</a:t>
            </a:r>
          </a:p>
        </p:txBody>
      </p:sp>
      <p:sp>
        <p:nvSpPr>
          <p:cNvPr id="3" name="内容占位符 2"/>
          <p:cNvSpPr>
            <a:spLocks noGrp="1"/>
          </p:cNvSpPr>
          <p:nvPr>
            <p:ph sz="quarter" idx="14"/>
          </p:nvPr>
        </p:nvSpPr>
        <p:spPr>
          <a:xfrm>
            <a:off x="136478" y="1441693"/>
            <a:ext cx="9007521" cy="4686151"/>
          </a:xfrm>
        </p:spPr>
        <p:txBody>
          <a:bodyPr>
            <a:noAutofit/>
          </a:bodyPr>
          <a:lstStyle/>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&gt;&gt;&gt; print(</a:t>
            </a:r>
            <a:r>
              <a:rPr lang="en-US" altLang="zh-CN" sz="2000" dirty="0" err="1">
                <a:solidFill>
                  <a:schemeClr val="tx1">
                    <a:lumMod val="75000"/>
                    <a:lumOff val="25000"/>
                  </a:schemeClr>
                </a:solidFill>
              </a:rPr>
              <a:t>datee_test</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2018-06-19 13:15:00</a:t>
            </a:r>
          </a:p>
          <a:p>
            <a:pPr>
              <a:lnSpc>
                <a:spcPct val="150000"/>
              </a:lnSpc>
            </a:pPr>
            <a:r>
              <a:rPr lang="zh-CN" altLang="en-US" sz="2000" dirty="0">
                <a:solidFill>
                  <a:schemeClr val="tx1">
                    <a:lumMod val="75000"/>
                    <a:lumOff val="25000"/>
                  </a:schemeClr>
                </a:solidFill>
              </a:rPr>
              <a:t>在上例中，字符串</a:t>
            </a:r>
            <a:r>
              <a:rPr lang="en-US" altLang="zh-CN" sz="2000" dirty="0">
                <a:solidFill>
                  <a:schemeClr val="tx1">
                    <a:lumMod val="75000"/>
                    <a:lumOff val="25000"/>
                  </a:schemeClr>
                </a:solidFill>
              </a:rPr>
              <a:t>'%Y-%m-%d %H:%M:%S'</a:t>
            </a:r>
            <a:r>
              <a:rPr lang="zh-CN" altLang="en-US" sz="2000" dirty="0">
                <a:solidFill>
                  <a:schemeClr val="tx1">
                    <a:lumMod val="75000"/>
                    <a:lumOff val="25000"/>
                  </a:schemeClr>
                </a:solidFill>
              </a:rPr>
              <a:t>规定了日期和时间部分的格式。转换后的</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是没有时区信息的。</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7.3.1  </a:t>
            </a:r>
            <a:r>
              <a:rPr lang="zh-CN" altLang="en-US" sz="2000" dirty="0"/>
              <a:t>日期时间相关：</a:t>
            </a:r>
            <a:r>
              <a:rPr lang="en-US" altLang="zh-CN" sz="2000" dirty="0" err="1"/>
              <a:t>datetime</a:t>
            </a:r>
            <a:r>
              <a:rPr lang="zh-CN" altLang="en-US" sz="2000" dirty="0"/>
              <a:t>模块</a:t>
            </a:r>
          </a:p>
        </p:txBody>
      </p:sp>
      <p:sp>
        <p:nvSpPr>
          <p:cNvPr id="3" name="内容占位符 2"/>
          <p:cNvSpPr>
            <a:spLocks noGrp="1"/>
          </p:cNvSpPr>
          <p:nvPr>
            <p:ph sz="quarter" idx="14"/>
          </p:nvPr>
        </p:nvSpPr>
        <p:spPr>
          <a:xfrm>
            <a:off x="136478" y="1441693"/>
            <a:ext cx="9007521" cy="4686151"/>
          </a:xfrm>
        </p:spPr>
        <p:txBody>
          <a:bodyPr>
            <a:noAutofit/>
          </a:bodyPr>
          <a:lstStyle/>
          <a:p>
            <a:pPr>
              <a:lnSpc>
                <a:spcPct val="150000"/>
              </a:lnSpc>
            </a:pPr>
            <a:r>
              <a:rPr lang="en-US" altLang="zh-CN" sz="2000" dirty="0">
                <a:solidFill>
                  <a:schemeClr val="tx1">
                    <a:lumMod val="75000"/>
                    <a:lumOff val="25000"/>
                  </a:schemeClr>
                </a:solidFill>
              </a:rPr>
              <a:t>(6)</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转换为</a:t>
            </a:r>
            <a:r>
              <a:rPr lang="en-US" altLang="zh-CN" sz="2000" dirty="0" err="1">
                <a:solidFill>
                  <a:schemeClr val="tx1">
                    <a:lumMod val="75000"/>
                    <a:lumOff val="25000"/>
                  </a:schemeClr>
                </a:solidFill>
              </a:rPr>
              <a:t>str</a:t>
            </a:r>
            <a:r>
              <a:rPr lang="zh-CN" altLang="en-US"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如果已经有了</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对象，要把它格式化为字符串显示给用户，就需要转换为</a:t>
            </a:r>
            <a:r>
              <a:rPr lang="en-US" altLang="zh-CN" sz="2000" dirty="0" err="1">
                <a:solidFill>
                  <a:schemeClr val="tx1">
                    <a:lumMod val="75000"/>
                    <a:lumOff val="25000"/>
                  </a:schemeClr>
                </a:solidFill>
              </a:rPr>
              <a:t>str</a:t>
            </a:r>
            <a:r>
              <a:rPr lang="zh-CN" altLang="en-US" sz="2000" dirty="0">
                <a:solidFill>
                  <a:schemeClr val="tx1">
                    <a:lumMod val="75000"/>
                    <a:lumOff val="25000"/>
                  </a:schemeClr>
                </a:solidFill>
              </a:rPr>
              <a:t>，转换方法是通过</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提供的</a:t>
            </a:r>
            <a:r>
              <a:rPr lang="en-US" altLang="zh-CN" sz="2000" dirty="0" err="1">
                <a:solidFill>
                  <a:schemeClr val="tx1">
                    <a:lumMod val="75000"/>
                    <a:lumOff val="25000"/>
                  </a:schemeClr>
                </a:solidFill>
              </a:rPr>
              <a:t>strftime</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方法实现的，如下例所示代码：</a:t>
            </a:r>
          </a:p>
          <a:p>
            <a:pPr>
              <a:lnSpc>
                <a:spcPct val="150000"/>
              </a:lnSpc>
            </a:pPr>
            <a:r>
              <a:rPr lang="en-US" altLang="zh-CN" sz="2000" dirty="0">
                <a:solidFill>
                  <a:schemeClr val="tx1">
                    <a:lumMod val="75000"/>
                    <a:lumOff val="25000"/>
                  </a:schemeClr>
                </a:solidFill>
              </a:rPr>
              <a:t>&gt;&gt;&gt; from </a:t>
            </a:r>
            <a:r>
              <a:rPr lang="en-US" altLang="zh-CN" sz="2000" dirty="0" err="1">
                <a:solidFill>
                  <a:schemeClr val="tx1">
                    <a:lumMod val="75000"/>
                    <a:lumOff val="25000"/>
                  </a:schemeClr>
                </a:solidFill>
              </a:rPr>
              <a:t>datetime</a:t>
            </a:r>
            <a:r>
              <a:rPr lang="en-US" altLang="zh-CN" sz="2000" dirty="0">
                <a:solidFill>
                  <a:schemeClr val="tx1">
                    <a:lumMod val="75000"/>
                    <a:lumOff val="25000"/>
                  </a:schemeClr>
                </a:solidFill>
              </a:rPr>
              <a:t> import </a:t>
            </a:r>
            <a:r>
              <a:rPr lang="en-US" altLang="zh-CN" sz="2000" dirty="0" err="1">
                <a:solidFill>
                  <a:schemeClr val="tx1">
                    <a:lumMod val="75000"/>
                    <a:lumOff val="25000"/>
                  </a:schemeClr>
                </a:solidFill>
              </a:rPr>
              <a:t>datetime</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&gt;&gt;&gt; now = </a:t>
            </a:r>
            <a:r>
              <a:rPr lang="en-US" altLang="zh-CN" sz="2000" dirty="0" err="1">
                <a:solidFill>
                  <a:schemeClr val="tx1">
                    <a:lumMod val="75000"/>
                    <a:lumOff val="25000"/>
                  </a:schemeClr>
                </a:solidFill>
              </a:rPr>
              <a:t>datetime.now</a:t>
            </a:r>
            <a:r>
              <a:rPr lang="en-US" altLang="zh-CN"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&gt;&gt;&gt; print(</a:t>
            </a:r>
            <a:r>
              <a:rPr lang="en-US" altLang="zh-CN" sz="2000" dirty="0" err="1">
                <a:solidFill>
                  <a:schemeClr val="tx1">
                    <a:lumMod val="75000"/>
                    <a:lumOff val="25000"/>
                  </a:schemeClr>
                </a:solidFill>
              </a:rPr>
              <a:t>now.strftime</a:t>
            </a:r>
            <a:r>
              <a:rPr lang="en-US" altLang="zh-CN" sz="2000" dirty="0">
                <a:solidFill>
                  <a:schemeClr val="tx1">
                    <a:lumMod val="75000"/>
                    <a:lumOff val="25000"/>
                  </a:schemeClr>
                </a:solidFill>
              </a:rPr>
              <a:t>('%a, %b %d %H:%M'))</a:t>
            </a:r>
          </a:p>
          <a:p>
            <a:pPr>
              <a:lnSpc>
                <a:spcPct val="150000"/>
              </a:lnSpc>
            </a:pPr>
            <a:r>
              <a:rPr lang="en-US" altLang="zh-CN" sz="2000" dirty="0">
                <a:solidFill>
                  <a:schemeClr val="tx1">
                    <a:lumMod val="75000"/>
                    <a:lumOff val="25000"/>
                  </a:schemeClr>
                </a:solidFill>
              </a:rPr>
              <a:t>Tue, Jun 19 13:07</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7.3.1  </a:t>
            </a:r>
            <a:r>
              <a:rPr lang="zh-CN" altLang="en-US" sz="2000" dirty="0"/>
              <a:t>日期时间相关：</a:t>
            </a:r>
            <a:r>
              <a:rPr lang="en-US" altLang="zh-CN" sz="2000" dirty="0" err="1"/>
              <a:t>datetime</a:t>
            </a:r>
            <a:r>
              <a:rPr lang="zh-CN" altLang="en-US" sz="2000" dirty="0"/>
              <a:t>模块</a:t>
            </a:r>
          </a:p>
        </p:txBody>
      </p:sp>
      <p:sp>
        <p:nvSpPr>
          <p:cNvPr id="3" name="内容占位符 2"/>
          <p:cNvSpPr>
            <a:spLocks noGrp="1"/>
          </p:cNvSpPr>
          <p:nvPr>
            <p:ph sz="quarter" idx="14"/>
          </p:nvPr>
        </p:nvSpPr>
        <p:spPr>
          <a:xfrm>
            <a:off x="136478" y="1441693"/>
            <a:ext cx="9007521" cy="4686151"/>
          </a:xfrm>
        </p:spPr>
        <p:txBody>
          <a:bodyPr>
            <a:noAutofit/>
          </a:bodyPr>
          <a:lstStyle/>
          <a:p>
            <a:pPr>
              <a:lnSpc>
                <a:spcPct val="150000"/>
              </a:lnSpc>
            </a:pPr>
            <a:r>
              <a:rPr lang="en-US" altLang="zh-CN" sz="2000" dirty="0">
                <a:solidFill>
                  <a:schemeClr val="tx1">
                    <a:lumMod val="75000"/>
                    <a:lumOff val="25000"/>
                  </a:schemeClr>
                </a:solidFill>
              </a:rPr>
              <a:t>(7)</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加减：</a:t>
            </a:r>
          </a:p>
          <a:p>
            <a:pPr>
              <a:lnSpc>
                <a:spcPct val="150000"/>
              </a:lnSpc>
            </a:pPr>
            <a:r>
              <a:rPr lang="zh-CN" altLang="en-US" sz="2000" dirty="0">
                <a:solidFill>
                  <a:schemeClr val="tx1">
                    <a:lumMod val="75000"/>
                    <a:lumOff val="25000"/>
                  </a:schemeClr>
                </a:solidFill>
              </a:rPr>
              <a:t>对日期和时间进行加减，实际上就是把</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往后或往前计算，得到新的</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。加减可以直接用</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和</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运算符，需要导入</a:t>
            </a:r>
            <a:r>
              <a:rPr lang="en-US" altLang="zh-CN" sz="2000" dirty="0" err="1">
                <a:solidFill>
                  <a:schemeClr val="tx1">
                    <a:lumMod val="75000"/>
                    <a:lumOff val="25000"/>
                  </a:schemeClr>
                </a:solidFill>
              </a:rPr>
              <a:t>timedelta</a:t>
            </a:r>
            <a:r>
              <a:rPr lang="zh-CN" altLang="en-US" sz="2000" dirty="0">
                <a:solidFill>
                  <a:schemeClr val="tx1">
                    <a:lumMod val="75000"/>
                    <a:lumOff val="25000"/>
                  </a:schemeClr>
                </a:solidFill>
              </a:rPr>
              <a:t>类，如下例所示代码：</a:t>
            </a:r>
          </a:p>
          <a:p>
            <a:pPr>
              <a:lnSpc>
                <a:spcPct val="150000"/>
              </a:lnSpc>
            </a:pPr>
            <a:r>
              <a:rPr lang="en-US" altLang="zh-CN" sz="2000" dirty="0">
                <a:solidFill>
                  <a:schemeClr val="tx1">
                    <a:lumMod val="75000"/>
                    <a:lumOff val="25000"/>
                  </a:schemeClr>
                </a:solidFill>
              </a:rPr>
              <a:t>&gt;&gt;&gt; from </a:t>
            </a:r>
            <a:r>
              <a:rPr lang="en-US" altLang="zh-CN" sz="2000" dirty="0" err="1">
                <a:solidFill>
                  <a:schemeClr val="tx1">
                    <a:lumMod val="75000"/>
                    <a:lumOff val="25000"/>
                  </a:schemeClr>
                </a:solidFill>
              </a:rPr>
              <a:t>datetime</a:t>
            </a:r>
            <a:r>
              <a:rPr lang="en-US" altLang="zh-CN" sz="2000" dirty="0">
                <a:solidFill>
                  <a:schemeClr val="tx1">
                    <a:lumMod val="75000"/>
                    <a:lumOff val="25000"/>
                  </a:schemeClr>
                </a:solidFill>
              </a:rPr>
              <a:t> import </a:t>
            </a:r>
            <a:r>
              <a:rPr lang="en-US" altLang="zh-CN" sz="2000" dirty="0" err="1">
                <a:solidFill>
                  <a:schemeClr val="tx1">
                    <a:lumMod val="75000"/>
                    <a:lumOff val="25000"/>
                  </a:schemeClr>
                </a:solidFill>
              </a:rPr>
              <a:t>datetime</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timedelta</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&gt;&gt;&gt; now = </a:t>
            </a:r>
            <a:r>
              <a:rPr lang="en-US" altLang="zh-CN" sz="2000" dirty="0" err="1">
                <a:solidFill>
                  <a:schemeClr val="tx1">
                    <a:lumMod val="75000"/>
                    <a:lumOff val="25000"/>
                  </a:schemeClr>
                </a:solidFill>
              </a:rPr>
              <a:t>datetime.now</a:t>
            </a:r>
            <a:r>
              <a:rPr lang="en-US" altLang="zh-CN"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&gt;&gt;&gt; now</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7.3.1  </a:t>
            </a:r>
            <a:r>
              <a:rPr lang="zh-CN" altLang="en-US" sz="2000" dirty="0"/>
              <a:t>日期时间相关：</a:t>
            </a:r>
            <a:r>
              <a:rPr lang="en-US" altLang="zh-CN" sz="2000" dirty="0" err="1"/>
              <a:t>datetime</a:t>
            </a:r>
            <a:r>
              <a:rPr lang="zh-CN" altLang="en-US" sz="2000" dirty="0"/>
              <a:t>模块</a:t>
            </a:r>
          </a:p>
        </p:txBody>
      </p:sp>
      <p:sp>
        <p:nvSpPr>
          <p:cNvPr id="3" name="内容占位符 2"/>
          <p:cNvSpPr>
            <a:spLocks noGrp="1"/>
          </p:cNvSpPr>
          <p:nvPr>
            <p:ph sz="quarter" idx="14"/>
          </p:nvPr>
        </p:nvSpPr>
        <p:spPr>
          <a:xfrm>
            <a:off x="136478" y="1441693"/>
            <a:ext cx="9007521" cy="4686151"/>
          </a:xfrm>
        </p:spPr>
        <p:txBody>
          <a:bodyPr>
            <a:noAutofit/>
          </a:bodyPr>
          <a:lstStyle/>
          <a:p>
            <a:pPr>
              <a:lnSpc>
                <a:spcPct val="150000"/>
              </a:lnSpc>
            </a:pPr>
            <a:r>
              <a:rPr lang="en-US" altLang="zh-CN" sz="2000" dirty="0" err="1">
                <a:solidFill>
                  <a:schemeClr val="tx1">
                    <a:lumMod val="75000"/>
                    <a:lumOff val="25000"/>
                  </a:schemeClr>
                </a:solidFill>
              </a:rPr>
              <a:t>datetime.datetime</a:t>
            </a:r>
            <a:r>
              <a:rPr lang="en-US" altLang="zh-CN" sz="2000" dirty="0">
                <a:solidFill>
                  <a:schemeClr val="tx1">
                    <a:lumMod val="75000"/>
                    <a:lumOff val="25000"/>
                  </a:schemeClr>
                </a:solidFill>
              </a:rPr>
              <a:t>(2018, 6, 19, 14, 42, 36, 664596)</a:t>
            </a:r>
          </a:p>
          <a:p>
            <a:pPr>
              <a:lnSpc>
                <a:spcPct val="150000"/>
              </a:lnSpc>
            </a:pPr>
            <a:r>
              <a:rPr lang="en-US" altLang="zh-CN" sz="2000" dirty="0">
                <a:solidFill>
                  <a:schemeClr val="tx1">
                    <a:lumMod val="75000"/>
                    <a:lumOff val="25000"/>
                  </a:schemeClr>
                </a:solidFill>
              </a:rPr>
              <a:t>&gt;&gt;&gt; now + </a:t>
            </a:r>
            <a:r>
              <a:rPr lang="en-US" altLang="zh-CN" sz="2000" dirty="0" err="1">
                <a:solidFill>
                  <a:schemeClr val="tx1">
                    <a:lumMod val="75000"/>
                    <a:lumOff val="25000"/>
                  </a:schemeClr>
                </a:solidFill>
              </a:rPr>
              <a:t>timedelta</a:t>
            </a:r>
            <a:r>
              <a:rPr lang="en-US" altLang="zh-CN" sz="2000" dirty="0">
                <a:solidFill>
                  <a:schemeClr val="tx1">
                    <a:lumMod val="75000"/>
                    <a:lumOff val="25000"/>
                  </a:schemeClr>
                </a:solidFill>
              </a:rPr>
              <a:t>(hours=10)</a:t>
            </a:r>
          </a:p>
          <a:p>
            <a:pPr>
              <a:lnSpc>
                <a:spcPct val="150000"/>
              </a:lnSpc>
            </a:pPr>
            <a:r>
              <a:rPr lang="en-US" altLang="zh-CN" sz="2000" dirty="0" err="1">
                <a:solidFill>
                  <a:schemeClr val="tx1">
                    <a:lumMod val="75000"/>
                    <a:lumOff val="25000"/>
                  </a:schemeClr>
                </a:solidFill>
              </a:rPr>
              <a:t>datetime.datetime</a:t>
            </a:r>
            <a:r>
              <a:rPr lang="en-US" altLang="zh-CN" sz="2000" dirty="0">
                <a:solidFill>
                  <a:schemeClr val="tx1">
                    <a:lumMod val="75000"/>
                    <a:lumOff val="25000"/>
                  </a:schemeClr>
                </a:solidFill>
              </a:rPr>
              <a:t>(2018, 6, 20, 0, 42, 36, 664596)</a:t>
            </a:r>
          </a:p>
          <a:p>
            <a:pPr>
              <a:lnSpc>
                <a:spcPct val="150000"/>
              </a:lnSpc>
            </a:pPr>
            <a:r>
              <a:rPr lang="en-US" altLang="zh-CN" sz="2000" dirty="0">
                <a:solidFill>
                  <a:schemeClr val="tx1">
                    <a:lumMod val="75000"/>
                    <a:lumOff val="25000"/>
                  </a:schemeClr>
                </a:solidFill>
              </a:rPr>
              <a:t>&gt;&gt;&gt; now - </a:t>
            </a:r>
            <a:r>
              <a:rPr lang="en-US" altLang="zh-CN" sz="2000" dirty="0" err="1">
                <a:solidFill>
                  <a:schemeClr val="tx1">
                    <a:lumMod val="75000"/>
                    <a:lumOff val="25000"/>
                  </a:schemeClr>
                </a:solidFill>
              </a:rPr>
              <a:t>timedelta</a:t>
            </a:r>
            <a:r>
              <a:rPr lang="en-US" altLang="zh-CN" sz="2000" dirty="0">
                <a:solidFill>
                  <a:schemeClr val="tx1">
                    <a:lumMod val="75000"/>
                    <a:lumOff val="25000"/>
                  </a:schemeClr>
                </a:solidFill>
              </a:rPr>
              <a:t>(days=10)</a:t>
            </a:r>
          </a:p>
          <a:p>
            <a:pPr>
              <a:lnSpc>
                <a:spcPct val="150000"/>
              </a:lnSpc>
            </a:pPr>
            <a:r>
              <a:rPr lang="en-US" altLang="zh-CN" sz="2000" dirty="0" err="1">
                <a:solidFill>
                  <a:schemeClr val="tx1">
                    <a:lumMod val="75000"/>
                    <a:lumOff val="25000"/>
                  </a:schemeClr>
                </a:solidFill>
              </a:rPr>
              <a:t>datetime.datetime</a:t>
            </a:r>
            <a:r>
              <a:rPr lang="en-US" altLang="zh-CN" sz="2000" dirty="0">
                <a:solidFill>
                  <a:schemeClr val="tx1">
                    <a:lumMod val="75000"/>
                    <a:lumOff val="25000"/>
                  </a:schemeClr>
                </a:solidFill>
              </a:rPr>
              <a:t>(2018, 6, 9, 14, 42, 36, 664596)</a:t>
            </a:r>
          </a:p>
          <a:p>
            <a:pPr>
              <a:lnSpc>
                <a:spcPct val="150000"/>
              </a:lnSpc>
            </a:pPr>
            <a:r>
              <a:rPr lang="en-US" altLang="zh-CN" sz="2000" dirty="0">
                <a:solidFill>
                  <a:schemeClr val="tx1">
                    <a:lumMod val="75000"/>
                    <a:lumOff val="25000"/>
                  </a:schemeClr>
                </a:solidFill>
              </a:rPr>
              <a:t>&gt;&gt;&gt; now + </a:t>
            </a:r>
            <a:r>
              <a:rPr lang="en-US" altLang="zh-CN" sz="2000" dirty="0" err="1">
                <a:solidFill>
                  <a:schemeClr val="tx1">
                    <a:lumMod val="75000"/>
                    <a:lumOff val="25000"/>
                  </a:schemeClr>
                </a:solidFill>
              </a:rPr>
              <a:t>timedelta</a:t>
            </a:r>
            <a:r>
              <a:rPr lang="en-US" altLang="zh-CN" sz="2000" dirty="0">
                <a:solidFill>
                  <a:schemeClr val="tx1">
                    <a:lumMod val="75000"/>
                    <a:lumOff val="25000"/>
                  </a:schemeClr>
                </a:solidFill>
              </a:rPr>
              <a:t>(days=12, hours=23)</a:t>
            </a:r>
          </a:p>
          <a:p>
            <a:pPr>
              <a:lnSpc>
                <a:spcPct val="150000"/>
              </a:lnSpc>
            </a:pPr>
            <a:r>
              <a:rPr lang="en-US" altLang="zh-CN" sz="2000" dirty="0" err="1">
                <a:solidFill>
                  <a:schemeClr val="tx1">
                    <a:lumMod val="75000"/>
                    <a:lumOff val="25000"/>
                  </a:schemeClr>
                </a:solidFill>
              </a:rPr>
              <a:t>datetime.datetime</a:t>
            </a:r>
            <a:r>
              <a:rPr lang="en-US" altLang="zh-CN" sz="2000" dirty="0">
                <a:solidFill>
                  <a:schemeClr val="tx1">
                    <a:lumMod val="75000"/>
                    <a:lumOff val="25000"/>
                  </a:schemeClr>
                </a:solidFill>
              </a:rPr>
              <a:t>(2018, 7, 2, 13, 42, 36, 664596)</a:t>
            </a:r>
          </a:p>
          <a:p>
            <a:pPr>
              <a:lnSpc>
                <a:spcPct val="150000"/>
              </a:lnSpc>
            </a:pPr>
            <a:r>
              <a:rPr lang="zh-CN" altLang="en-US" sz="2000" dirty="0">
                <a:solidFill>
                  <a:schemeClr val="tx1">
                    <a:lumMod val="75000"/>
                    <a:lumOff val="25000"/>
                  </a:schemeClr>
                </a:solidFill>
              </a:rPr>
              <a:t>从上例可见，使用</a:t>
            </a:r>
            <a:r>
              <a:rPr lang="en-US" altLang="zh-CN" sz="2000" dirty="0" err="1">
                <a:solidFill>
                  <a:schemeClr val="tx1">
                    <a:lumMod val="75000"/>
                    <a:lumOff val="25000"/>
                  </a:schemeClr>
                </a:solidFill>
              </a:rPr>
              <a:t>timedelta</a:t>
            </a:r>
            <a:r>
              <a:rPr lang="zh-CN" altLang="en-US" sz="2000" dirty="0">
                <a:solidFill>
                  <a:schemeClr val="tx1">
                    <a:lumMod val="75000"/>
                    <a:lumOff val="25000"/>
                  </a:schemeClr>
                </a:solidFill>
              </a:rPr>
              <a:t>可以很容易地算出前几天和后几天的时刻。</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7.3.1  </a:t>
            </a:r>
            <a:r>
              <a:rPr lang="zh-CN" altLang="en-US" sz="2000" dirty="0"/>
              <a:t>日期时间相关：</a:t>
            </a:r>
            <a:r>
              <a:rPr lang="en-US" altLang="zh-CN" sz="2000" dirty="0" err="1"/>
              <a:t>datetime</a:t>
            </a:r>
            <a:r>
              <a:rPr lang="zh-CN" altLang="en-US" sz="2000" dirty="0"/>
              <a:t>模块</a:t>
            </a:r>
          </a:p>
        </p:txBody>
      </p:sp>
      <p:sp>
        <p:nvSpPr>
          <p:cNvPr id="3" name="内容占位符 2"/>
          <p:cNvSpPr>
            <a:spLocks noGrp="1"/>
          </p:cNvSpPr>
          <p:nvPr>
            <p:ph sz="quarter" idx="14"/>
          </p:nvPr>
        </p:nvSpPr>
        <p:spPr>
          <a:xfrm>
            <a:off x="136478" y="1441693"/>
            <a:ext cx="9007521" cy="4686151"/>
          </a:xfrm>
        </p:spPr>
        <p:txBody>
          <a:bodyPr>
            <a:noAutofit/>
          </a:bodyPr>
          <a:lstStyle/>
          <a:p>
            <a:pPr>
              <a:lnSpc>
                <a:spcPct val="150000"/>
              </a:lnSpc>
            </a:pPr>
            <a:r>
              <a:rPr lang="en-US" altLang="zh-CN" sz="2000" dirty="0">
                <a:solidFill>
                  <a:schemeClr val="tx1">
                    <a:lumMod val="75000"/>
                    <a:lumOff val="25000"/>
                  </a:schemeClr>
                </a:solidFill>
              </a:rPr>
              <a:t>(8)</a:t>
            </a:r>
            <a:r>
              <a:rPr lang="zh-CN" altLang="en-US" sz="2000" dirty="0">
                <a:solidFill>
                  <a:schemeClr val="tx1">
                    <a:lumMod val="75000"/>
                    <a:lumOff val="25000"/>
                  </a:schemeClr>
                </a:solidFill>
              </a:rPr>
              <a:t>本地时间转换为</a:t>
            </a:r>
            <a:r>
              <a:rPr lang="en-US" altLang="zh-CN" sz="2000" dirty="0">
                <a:solidFill>
                  <a:schemeClr val="tx1">
                    <a:lumMod val="75000"/>
                    <a:lumOff val="25000"/>
                  </a:schemeClr>
                </a:solidFill>
              </a:rPr>
              <a:t>UTC</a:t>
            </a:r>
            <a:r>
              <a:rPr lang="zh-CN" altLang="en-US" sz="2000" dirty="0">
                <a:solidFill>
                  <a:schemeClr val="tx1">
                    <a:lumMod val="75000"/>
                    <a:lumOff val="25000"/>
                  </a:schemeClr>
                </a:solidFill>
              </a:rPr>
              <a:t>时间：</a:t>
            </a:r>
          </a:p>
          <a:p>
            <a:pPr>
              <a:lnSpc>
                <a:spcPct val="150000"/>
              </a:lnSpc>
            </a:pPr>
            <a:r>
              <a:rPr lang="zh-CN" altLang="en-US" sz="2000" dirty="0">
                <a:solidFill>
                  <a:schemeClr val="tx1">
                    <a:lumMod val="75000"/>
                    <a:lumOff val="25000"/>
                  </a:schemeClr>
                </a:solidFill>
              </a:rPr>
              <a:t>本地时间是指系统设定时区的时间，例如北京时间是</a:t>
            </a:r>
            <a:r>
              <a:rPr lang="en-US" altLang="zh-CN" sz="2000" dirty="0">
                <a:solidFill>
                  <a:schemeClr val="tx1">
                    <a:lumMod val="75000"/>
                    <a:lumOff val="25000"/>
                  </a:schemeClr>
                </a:solidFill>
              </a:rPr>
              <a:t>UTC+8:00</a:t>
            </a:r>
            <a:r>
              <a:rPr lang="zh-CN" altLang="en-US" sz="2000" dirty="0">
                <a:solidFill>
                  <a:schemeClr val="tx1">
                    <a:lumMod val="75000"/>
                    <a:lumOff val="25000"/>
                  </a:schemeClr>
                </a:solidFill>
              </a:rPr>
              <a:t>时区的时间，而</a:t>
            </a:r>
            <a:r>
              <a:rPr lang="en-US" altLang="zh-CN" sz="2000" dirty="0">
                <a:solidFill>
                  <a:schemeClr val="tx1">
                    <a:lumMod val="75000"/>
                    <a:lumOff val="25000"/>
                  </a:schemeClr>
                </a:solidFill>
              </a:rPr>
              <a:t>UTC</a:t>
            </a:r>
            <a:r>
              <a:rPr lang="zh-CN" altLang="en-US" sz="2000" dirty="0">
                <a:solidFill>
                  <a:schemeClr val="tx1">
                    <a:lumMod val="75000"/>
                    <a:lumOff val="25000"/>
                  </a:schemeClr>
                </a:solidFill>
              </a:rPr>
              <a:t>时间指</a:t>
            </a:r>
            <a:r>
              <a:rPr lang="en-US" altLang="zh-CN" sz="2000" dirty="0">
                <a:solidFill>
                  <a:schemeClr val="tx1">
                    <a:lumMod val="75000"/>
                    <a:lumOff val="25000"/>
                  </a:schemeClr>
                </a:solidFill>
              </a:rPr>
              <a:t>UTC+0:00</a:t>
            </a:r>
            <a:r>
              <a:rPr lang="zh-CN" altLang="en-US" sz="2000" dirty="0">
                <a:solidFill>
                  <a:schemeClr val="tx1">
                    <a:lumMod val="75000"/>
                    <a:lumOff val="25000"/>
                  </a:schemeClr>
                </a:solidFill>
              </a:rPr>
              <a:t>时区的时间。</a:t>
            </a:r>
          </a:p>
          <a:p>
            <a:pPr>
              <a:lnSpc>
                <a:spcPct val="150000"/>
              </a:lnSpc>
            </a:pP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类型有时区属性</a:t>
            </a:r>
            <a:r>
              <a:rPr lang="en-US" altLang="zh-CN" sz="2000" dirty="0" err="1">
                <a:solidFill>
                  <a:schemeClr val="tx1">
                    <a:lumMod val="75000"/>
                    <a:lumOff val="25000"/>
                  </a:schemeClr>
                </a:solidFill>
              </a:rPr>
              <a:t>tzinfo</a:t>
            </a:r>
            <a:r>
              <a:rPr lang="zh-CN" altLang="en-US" sz="2000" dirty="0">
                <a:solidFill>
                  <a:schemeClr val="tx1">
                    <a:lumMod val="75000"/>
                    <a:lumOff val="25000"/>
                  </a:schemeClr>
                </a:solidFill>
              </a:rPr>
              <a:t>，默认为</a:t>
            </a:r>
            <a:r>
              <a:rPr lang="en-US" altLang="zh-CN" sz="2000" dirty="0">
                <a:solidFill>
                  <a:schemeClr val="tx1">
                    <a:lumMod val="75000"/>
                    <a:lumOff val="25000"/>
                  </a:schemeClr>
                </a:solidFill>
              </a:rPr>
              <a:t>None</a:t>
            </a:r>
            <a:r>
              <a:rPr lang="zh-CN" altLang="en-US" sz="2000" dirty="0">
                <a:solidFill>
                  <a:schemeClr val="tx1">
                    <a:lumMod val="75000"/>
                    <a:lumOff val="25000"/>
                  </a:schemeClr>
                </a:solidFill>
              </a:rPr>
              <a:t>，所以无法区分这个</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到底是哪个时区，除非强行给</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设置一个时区，如下例所示代码：</a:t>
            </a:r>
          </a:p>
          <a:p>
            <a:pPr>
              <a:lnSpc>
                <a:spcPct val="150000"/>
              </a:lnSpc>
            </a:pPr>
            <a:r>
              <a:rPr lang="en-US" altLang="zh-CN" sz="2000" dirty="0">
                <a:solidFill>
                  <a:schemeClr val="tx1">
                    <a:lumMod val="75000"/>
                    <a:lumOff val="25000"/>
                  </a:schemeClr>
                </a:solidFill>
              </a:rPr>
              <a:t>&gt;&gt;&gt; from </a:t>
            </a:r>
            <a:r>
              <a:rPr lang="en-US" altLang="zh-CN" sz="2000" dirty="0" err="1">
                <a:solidFill>
                  <a:schemeClr val="tx1">
                    <a:lumMod val="75000"/>
                    <a:lumOff val="25000"/>
                  </a:schemeClr>
                </a:solidFill>
              </a:rPr>
              <a:t>datetime</a:t>
            </a:r>
            <a:r>
              <a:rPr lang="en-US" altLang="zh-CN" sz="2000" dirty="0">
                <a:solidFill>
                  <a:schemeClr val="tx1">
                    <a:lumMod val="75000"/>
                    <a:lumOff val="25000"/>
                  </a:schemeClr>
                </a:solidFill>
              </a:rPr>
              <a:t> import </a:t>
            </a:r>
            <a:r>
              <a:rPr lang="en-US" altLang="zh-CN" sz="2000" dirty="0" err="1">
                <a:solidFill>
                  <a:schemeClr val="tx1">
                    <a:lumMod val="75000"/>
                    <a:lumOff val="25000"/>
                  </a:schemeClr>
                </a:solidFill>
              </a:rPr>
              <a:t>datetime</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timedelta</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timezone</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&gt;&gt;&gt; utc_8 = </a:t>
            </a:r>
            <a:r>
              <a:rPr lang="en-US" altLang="zh-CN" sz="2000" dirty="0" err="1">
                <a:solidFill>
                  <a:schemeClr val="tx1">
                    <a:lumMod val="75000"/>
                    <a:lumOff val="25000"/>
                  </a:schemeClr>
                </a:solidFill>
              </a:rPr>
              <a:t>timezone</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timedelta</a:t>
            </a:r>
            <a:r>
              <a:rPr lang="en-US" altLang="zh-CN" sz="2000" dirty="0">
                <a:solidFill>
                  <a:schemeClr val="tx1">
                    <a:lumMod val="75000"/>
                    <a:lumOff val="25000"/>
                  </a:schemeClr>
                </a:solidFill>
              </a:rPr>
              <a:t>(hours=8)) # </a:t>
            </a:r>
            <a:r>
              <a:rPr lang="zh-CN" altLang="en-US" sz="2000" dirty="0">
                <a:solidFill>
                  <a:schemeClr val="tx1">
                    <a:lumMod val="75000"/>
                    <a:lumOff val="25000"/>
                  </a:schemeClr>
                </a:solidFill>
              </a:rPr>
              <a:t>创建时区</a:t>
            </a:r>
            <a:r>
              <a:rPr lang="en-US" altLang="zh-CN" sz="2000" dirty="0">
                <a:solidFill>
                  <a:schemeClr val="tx1">
                    <a:lumMod val="75000"/>
                    <a:lumOff val="25000"/>
                  </a:schemeClr>
                </a:solidFill>
              </a:rPr>
              <a:t>UTC+8:00</a:t>
            </a:r>
          </a:p>
          <a:p>
            <a:pPr>
              <a:lnSpc>
                <a:spcPct val="150000"/>
              </a:lnSpc>
            </a:pPr>
            <a:r>
              <a:rPr lang="en-US" altLang="zh-CN" sz="2000" dirty="0">
                <a:solidFill>
                  <a:schemeClr val="tx1">
                    <a:lumMod val="75000"/>
                    <a:lumOff val="25000"/>
                  </a:schemeClr>
                </a:solidFill>
              </a:rPr>
              <a:t>&gt;&gt;&gt; now = </a:t>
            </a:r>
            <a:r>
              <a:rPr lang="en-US" altLang="zh-CN" sz="2000" dirty="0" err="1">
                <a:solidFill>
                  <a:schemeClr val="tx1">
                    <a:lumMod val="75000"/>
                    <a:lumOff val="25000"/>
                  </a:schemeClr>
                </a:solidFill>
              </a:rPr>
              <a:t>datetime.now</a:t>
            </a:r>
            <a:r>
              <a:rPr lang="en-US" altLang="zh-CN" sz="2000" dirty="0">
                <a:solidFill>
                  <a:schemeClr val="tx1">
                    <a:lumMod val="75000"/>
                    <a:lumOff val="25000"/>
                  </a:schemeClr>
                </a:solidFill>
              </a:rPr>
              <a:t>()</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7.3.1  </a:t>
            </a:r>
            <a:r>
              <a:rPr lang="zh-CN" altLang="en-US" sz="2000" dirty="0"/>
              <a:t>日期时间相关：</a:t>
            </a:r>
            <a:r>
              <a:rPr lang="en-US" altLang="zh-CN" sz="2000" dirty="0" err="1"/>
              <a:t>datetime</a:t>
            </a:r>
            <a:r>
              <a:rPr lang="zh-CN" altLang="en-US" sz="2000" dirty="0"/>
              <a:t>模块</a:t>
            </a:r>
          </a:p>
        </p:txBody>
      </p:sp>
      <p:sp>
        <p:nvSpPr>
          <p:cNvPr id="3" name="内容占位符 2"/>
          <p:cNvSpPr>
            <a:spLocks noGrp="1"/>
          </p:cNvSpPr>
          <p:nvPr>
            <p:ph sz="quarter" idx="14"/>
          </p:nvPr>
        </p:nvSpPr>
        <p:spPr>
          <a:xfrm>
            <a:off x="136478" y="1250621"/>
            <a:ext cx="9007521" cy="4863576"/>
          </a:xfrm>
        </p:spPr>
        <p:txBody>
          <a:bodyPr>
            <a:noAutofit/>
          </a:bodyPr>
          <a:lstStyle/>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&gt;&gt;&gt; now</a:t>
            </a:r>
          </a:p>
          <a:p>
            <a:pPr>
              <a:lnSpc>
                <a:spcPct val="150000"/>
              </a:lnSpc>
            </a:pPr>
            <a:r>
              <a:rPr lang="en-US" altLang="zh-CN" sz="2000" dirty="0" err="1">
                <a:solidFill>
                  <a:schemeClr val="tx1">
                    <a:lumMod val="75000"/>
                    <a:lumOff val="25000"/>
                  </a:schemeClr>
                </a:solidFill>
              </a:rPr>
              <a:t>datetime.datetime</a:t>
            </a:r>
            <a:r>
              <a:rPr lang="en-US" altLang="zh-CN" sz="2000" dirty="0">
                <a:solidFill>
                  <a:schemeClr val="tx1">
                    <a:lumMod val="75000"/>
                    <a:lumOff val="25000"/>
                  </a:schemeClr>
                </a:solidFill>
              </a:rPr>
              <a:t>(2018, 6, 19, 15, 20, 8, 373839)</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dt_test</a:t>
            </a:r>
            <a:r>
              <a:rPr lang="en-US" altLang="zh-CN" sz="2000" dirty="0">
                <a:solidFill>
                  <a:schemeClr val="tx1">
                    <a:lumMod val="75000"/>
                    <a:lumOff val="25000"/>
                  </a:schemeClr>
                </a:solidFill>
              </a:rPr>
              <a:t> = </a:t>
            </a:r>
            <a:r>
              <a:rPr lang="en-US" altLang="zh-CN" sz="2000" dirty="0" err="1">
                <a:solidFill>
                  <a:schemeClr val="tx1">
                    <a:lumMod val="75000"/>
                    <a:lumOff val="25000"/>
                  </a:schemeClr>
                </a:solidFill>
              </a:rPr>
              <a:t>now.replace</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tzinfo</a:t>
            </a:r>
            <a:r>
              <a:rPr lang="en-US" altLang="zh-CN" sz="2000" dirty="0">
                <a:solidFill>
                  <a:schemeClr val="tx1">
                    <a:lumMod val="75000"/>
                    <a:lumOff val="25000"/>
                  </a:schemeClr>
                </a:solidFill>
              </a:rPr>
              <a:t>=utc_8) # </a:t>
            </a:r>
            <a:r>
              <a:rPr lang="zh-CN" altLang="en-US" sz="2000" dirty="0">
                <a:solidFill>
                  <a:schemeClr val="tx1">
                    <a:lumMod val="75000"/>
                    <a:lumOff val="25000"/>
                  </a:schemeClr>
                </a:solidFill>
              </a:rPr>
              <a:t>强制设置为</a:t>
            </a:r>
            <a:r>
              <a:rPr lang="en-US" altLang="zh-CN" sz="2000" dirty="0">
                <a:solidFill>
                  <a:schemeClr val="tx1">
                    <a:lumMod val="75000"/>
                    <a:lumOff val="25000"/>
                  </a:schemeClr>
                </a:solidFill>
              </a:rPr>
              <a:t>UTC+8:00</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dt_test</a:t>
            </a:r>
            <a:endParaRPr lang="en-US" altLang="zh-CN" sz="2000" dirty="0">
              <a:solidFill>
                <a:schemeClr val="tx1">
                  <a:lumMod val="75000"/>
                  <a:lumOff val="25000"/>
                </a:schemeClr>
              </a:solidFill>
            </a:endParaRPr>
          </a:p>
          <a:p>
            <a:pPr>
              <a:lnSpc>
                <a:spcPct val="150000"/>
              </a:lnSpc>
            </a:pPr>
            <a:r>
              <a:rPr lang="en-US" altLang="zh-CN" sz="2000" dirty="0" err="1">
                <a:solidFill>
                  <a:schemeClr val="tx1">
                    <a:lumMod val="75000"/>
                    <a:lumOff val="25000"/>
                  </a:schemeClr>
                </a:solidFill>
              </a:rPr>
              <a:t>datetime.datetime</a:t>
            </a:r>
            <a:r>
              <a:rPr lang="en-US" altLang="zh-CN" sz="2000" dirty="0">
                <a:solidFill>
                  <a:schemeClr val="tx1">
                    <a:lumMod val="75000"/>
                    <a:lumOff val="25000"/>
                  </a:schemeClr>
                </a:solidFill>
              </a:rPr>
              <a:t>(2018, 6, 19, 15, 20, 8, 373839, </a:t>
            </a:r>
            <a:r>
              <a:rPr lang="en-US" altLang="zh-CN" sz="2000" dirty="0" err="1">
                <a:solidFill>
                  <a:schemeClr val="tx1">
                    <a:lumMod val="75000"/>
                    <a:lumOff val="25000"/>
                  </a:schemeClr>
                </a:solidFill>
              </a:rPr>
              <a:t>tzinfo</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datetime.timezone</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datetime.timedelta</a:t>
            </a:r>
            <a:r>
              <a:rPr lang="en-US" altLang="zh-CN" sz="2000" dirty="0">
                <a:solidFill>
                  <a:schemeClr val="tx1">
                    <a:lumMod val="75000"/>
                    <a:lumOff val="25000"/>
                  </a:schemeClr>
                </a:solidFill>
              </a:rPr>
              <a:t>(0, 28800)))</a:t>
            </a:r>
          </a:p>
          <a:p>
            <a:pPr>
              <a:lnSpc>
                <a:spcPct val="150000"/>
              </a:lnSpc>
            </a:pPr>
            <a:r>
              <a:rPr lang="zh-CN" altLang="en-US" sz="2000" dirty="0">
                <a:solidFill>
                  <a:schemeClr val="tx1">
                    <a:lumMod val="75000"/>
                    <a:lumOff val="25000"/>
                  </a:schemeClr>
                </a:solidFill>
              </a:rPr>
              <a:t>从上例可以看出，如果系统时区恰好是</a:t>
            </a:r>
            <a:r>
              <a:rPr lang="en-US" altLang="zh-CN" sz="2000" dirty="0">
                <a:solidFill>
                  <a:schemeClr val="tx1">
                    <a:lumMod val="75000"/>
                    <a:lumOff val="25000"/>
                  </a:schemeClr>
                </a:solidFill>
              </a:rPr>
              <a:t>UTC+8:00</a:t>
            </a:r>
            <a:r>
              <a:rPr lang="zh-CN" altLang="en-US" sz="2000" dirty="0">
                <a:solidFill>
                  <a:schemeClr val="tx1">
                    <a:lumMod val="75000"/>
                    <a:lumOff val="25000"/>
                  </a:schemeClr>
                </a:solidFill>
              </a:rPr>
              <a:t>，那么上述程序代码正确，否则，不能强制设置为</a:t>
            </a:r>
            <a:r>
              <a:rPr lang="en-US" altLang="zh-CN" sz="2000" dirty="0">
                <a:solidFill>
                  <a:schemeClr val="tx1">
                    <a:lumMod val="75000"/>
                    <a:lumOff val="25000"/>
                  </a:schemeClr>
                </a:solidFill>
              </a:rPr>
              <a:t>UTC+8:00</a:t>
            </a:r>
            <a:r>
              <a:rPr lang="zh-CN" altLang="en-US" sz="2000" dirty="0">
                <a:solidFill>
                  <a:schemeClr val="tx1">
                    <a:lumMod val="75000"/>
                    <a:lumOff val="25000"/>
                  </a:schemeClr>
                </a:solidFill>
              </a:rPr>
              <a:t>时区。</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7.1.1  </a:t>
            </a:r>
            <a:r>
              <a:rPr lang="zh-CN" altLang="en-US" sz="2000" dirty="0"/>
              <a:t>模块与程序</a:t>
            </a:r>
          </a:p>
        </p:txBody>
      </p:sp>
      <p:sp>
        <p:nvSpPr>
          <p:cNvPr id="3" name="内容占位符 2"/>
          <p:cNvSpPr>
            <a:spLocks noGrp="1"/>
          </p:cNvSpPr>
          <p:nvPr>
            <p:ph sz="quarter" idx="14"/>
          </p:nvPr>
        </p:nvSpPr>
        <p:spPr>
          <a:xfrm>
            <a:off x="136478" y="1441693"/>
            <a:ext cx="9007521" cy="4686151"/>
          </a:xfrm>
        </p:spPr>
        <p:txBody>
          <a:bodyPr>
            <a:noAutofit/>
          </a:bodyPr>
          <a:lstStyle/>
          <a:p>
            <a:pPr>
              <a:lnSpc>
                <a:spcPct val="150000"/>
              </a:lnSpc>
            </a:pPr>
            <a:r>
              <a:rPr lang="en-US" altLang="zh-CN" sz="2000" dirty="0">
                <a:solidFill>
                  <a:srgbClr val="FF0000"/>
                </a:solidFill>
              </a:rPr>
              <a:t>number = </a:t>
            </a:r>
            <a:r>
              <a:rPr lang="en-US" altLang="zh-CN" sz="2000" dirty="0" err="1">
                <a:solidFill>
                  <a:srgbClr val="FF0000"/>
                </a:solidFill>
              </a:rPr>
              <a:t>int</a:t>
            </a:r>
            <a:r>
              <a:rPr lang="en-US" altLang="zh-CN" sz="2000" dirty="0">
                <a:solidFill>
                  <a:srgbClr val="FF0000"/>
                </a:solidFill>
              </a:rPr>
              <a:t>(input('</a:t>
            </a:r>
            <a:r>
              <a:rPr lang="zh-CN" altLang="en-US" sz="2000" dirty="0">
                <a:solidFill>
                  <a:srgbClr val="FF0000"/>
                </a:solidFill>
              </a:rPr>
              <a:t>请输入一个正整数：</a:t>
            </a:r>
            <a:r>
              <a:rPr lang="en-US" altLang="zh-CN" sz="2000" dirty="0">
                <a:solidFill>
                  <a:srgbClr val="FF0000"/>
                </a:solidFill>
              </a:rPr>
              <a:t>'))</a:t>
            </a:r>
          </a:p>
          <a:p>
            <a:pPr>
              <a:lnSpc>
                <a:spcPct val="150000"/>
              </a:lnSpc>
            </a:pPr>
            <a:r>
              <a:rPr lang="en-US" altLang="zh-CN" sz="2000" dirty="0">
                <a:solidFill>
                  <a:srgbClr val="FF0000"/>
                </a:solidFill>
              </a:rPr>
              <a:t>result = </a:t>
            </a:r>
            <a:r>
              <a:rPr lang="en-US" altLang="zh-CN" sz="2000" dirty="0" err="1">
                <a:solidFill>
                  <a:srgbClr val="FF0000"/>
                </a:solidFill>
              </a:rPr>
              <a:t>fbnc</a:t>
            </a:r>
            <a:r>
              <a:rPr lang="en-US" altLang="zh-CN" sz="2000" dirty="0">
                <a:solidFill>
                  <a:srgbClr val="FF0000"/>
                </a:solidFill>
              </a:rPr>
              <a:t>(number)</a:t>
            </a:r>
          </a:p>
          <a:p>
            <a:pPr>
              <a:lnSpc>
                <a:spcPct val="150000"/>
              </a:lnSpc>
            </a:pPr>
            <a:r>
              <a:rPr lang="en-US" altLang="zh-CN" sz="2000" dirty="0">
                <a:solidFill>
                  <a:srgbClr val="FF0000"/>
                </a:solidFill>
              </a:rPr>
              <a:t>print("%d </a:t>
            </a:r>
            <a:r>
              <a:rPr lang="zh-CN" altLang="en-US" sz="2000" dirty="0">
                <a:solidFill>
                  <a:srgbClr val="FF0000"/>
                </a:solidFill>
              </a:rPr>
              <a:t>的斐波那契数列是：</a:t>
            </a:r>
            <a:r>
              <a:rPr lang="en-US" altLang="zh-CN" sz="2000" dirty="0">
                <a:solidFill>
                  <a:srgbClr val="FF0000"/>
                </a:solidFill>
              </a:rPr>
              <a:t>%d" % (</a:t>
            </a:r>
            <a:r>
              <a:rPr lang="en-US" altLang="zh-CN" sz="2000" dirty="0" err="1">
                <a:solidFill>
                  <a:srgbClr val="FF0000"/>
                </a:solidFill>
              </a:rPr>
              <a:t>number,result</a:t>
            </a:r>
            <a:r>
              <a:rPr lang="en-US" altLang="zh-CN" sz="2000" dirty="0">
                <a:solidFill>
                  <a:srgbClr val="FF0000"/>
                </a:solidFill>
              </a:rPr>
              <a:t>))</a:t>
            </a:r>
          </a:p>
          <a:p>
            <a:pPr>
              <a:lnSpc>
                <a:spcPct val="150000"/>
              </a:lnSpc>
            </a:pPr>
            <a:r>
              <a:rPr lang="zh-CN" altLang="en-US" sz="2000" dirty="0">
                <a:solidFill>
                  <a:schemeClr val="tx1">
                    <a:lumMod val="75000"/>
                    <a:lumOff val="25000"/>
                  </a:schemeClr>
                </a:solidFill>
              </a:rPr>
              <a:t>在上例中，我们定义了一个模块</a:t>
            </a:r>
            <a:r>
              <a:rPr lang="en-US" altLang="zh-CN" sz="2000" dirty="0">
                <a:solidFill>
                  <a:schemeClr val="tx1">
                    <a:lumMod val="75000"/>
                    <a:lumOff val="25000"/>
                  </a:schemeClr>
                </a:solidFill>
              </a:rPr>
              <a:t>febolacci_1</a:t>
            </a:r>
            <a:r>
              <a:rPr lang="zh-CN" altLang="en-US" sz="2000" dirty="0">
                <a:solidFill>
                  <a:schemeClr val="tx1">
                    <a:lumMod val="75000"/>
                    <a:lumOff val="25000"/>
                  </a:schemeClr>
                </a:solidFill>
              </a:rPr>
              <a:t>，程序代码如上例所示。</a:t>
            </a:r>
          </a:p>
          <a:p>
            <a:pPr>
              <a:lnSpc>
                <a:spcPct val="150000"/>
              </a:lnSpc>
            </a:pPr>
            <a:r>
              <a:rPr lang="zh-CN" altLang="en-US" sz="2000" dirty="0">
                <a:solidFill>
                  <a:schemeClr val="tx1">
                    <a:lumMod val="75000"/>
                    <a:lumOff val="25000"/>
                  </a:schemeClr>
                </a:solidFill>
              </a:rPr>
              <a:t>上例代码运行结果如下：</a:t>
            </a:r>
          </a:p>
          <a:p>
            <a:pPr>
              <a:lnSpc>
                <a:spcPct val="150000"/>
              </a:lnSpc>
            </a:pPr>
            <a:r>
              <a:rPr lang="zh-CN" altLang="en-US" sz="2000" dirty="0">
                <a:solidFill>
                  <a:srgbClr val="FF0000"/>
                </a:solidFill>
              </a:rPr>
              <a:t>请输入一个正整数：</a:t>
            </a:r>
            <a:r>
              <a:rPr lang="en-US" altLang="zh-CN" sz="2000" dirty="0">
                <a:solidFill>
                  <a:srgbClr val="FF0000"/>
                </a:solidFill>
              </a:rPr>
              <a:t>13</a:t>
            </a:r>
          </a:p>
          <a:p>
            <a:pPr>
              <a:lnSpc>
                <a:spcPct val="150000"/>
              </a:lnSpc>
            </a:pPr>
            <a:r>
              <a:rPr lang="en-US" altLang="zh-CN" sz="2000" dirty="0">
                <a:solidFill>
                  <a:srgbClr val="FF0000"/>
                </a:solidFill>
              </a:rPr>
              <a:t>13 </a:t>
            </a:r>
            <a:r>
              <a:rPr lang="zh-CN" altLang="en-US" sz="2000" dirty="0">
                <a:solidFill>
                  <a:srgbClr val="FF0000"/>
                </a:solidFill>
              </a:rPr>
              <a:t>的斐波那契数列是：</a:t>
            </a:r>
            <a:r>
              <a:rPr lang="en-US" altLang="zh-CN" sz="2000" dirty="0">
                <a:solidFill>
                  <a:srgbClr val="FF0000"/>
                </a:solidFill>
              </a:rPr>
              <a:t>233</a:t>
            </a:r>
          </a:p>
          <a:p>
            <a:pPr>
              <a:lnSpc>
                <a:spcPct val="150000"/>
              </a:lnSpc>
            </a:pPr>
            <a:r>
              <a:rPr lang="zh-CN" altLang="en-US" sz="1800" dirty="0">
                <a:solidFill>
                  <a:schemeClr val="tx1">
                    <a:lumMod val="75000"/>
                    <a:lumOff val="25000"/>
                  </a:schemeClr>
                </a:solidFill>
              </a:rPr>
              <a:t>由此可见，模块就是一个以</a:t>
            </a:r>
            <a:r>
              <a:rPr lang="en-US" altLang="zh-CN" sz="1800" dirty="0">
                <a:solidFill>
                  <a:schemeClr val="tx1">
                    <a:lumMod val="75000"/>
                    <a:lumOff val="25000"/>
                  </a:schemeClr>
                </a:solidFill>
              </a:rPr>
              <a:t>.</a:t>
            </a:r>
            <a:r>
              <a:rPr lang="en-US" altLang="zh-CN" sz="1800" dirty="0" err="1">
                <a:solidFill>
                  <a:schemeClr val="tx1">
                    <a:lumMod val="75000"/>
                    <a:lumOff val="25000"/>
                  </a:schemeClr>
                </a:solidFill>
              </a:rPr>
              <a:t>py</a:t>
            </a:r>
            <a:r>
              <a:rPr lang="zh-CN" altLang="en-US" sz="1800" dirty="0">
                <a:solidFill>
                  <a:schemeClr val="tx1">
                    <a:lumMod val="75000"/>
                    <a:lumOff val="25000"/>
                  </a:schemeClr>
                </a:solidFill>
              </a:rPr>
              <a:t>结尾的独立的程序代码的文件，实现了特定的功</a:t>
            </a:r>
            <a:r>
              <a:rPr lang="zh-CN" altLang="en-US" sz="1800" dirty="0"/>
              <a:t>能。</a:t>
            </a:r>
          </a:p>
          <a:p>
            <a:pPr>
              <a:lnSpc>
                <a:spcPct val="150000"/>
              </a:lnSpc>
            </a:pPr>
            <a:endParaRPr lang="en-US" altLang="zh-CN" sz="2000" dirty="0">
              <a:solidFill>
                <a:srgbClr val="FF0000"/>
              </a:solidFill>
            </a:endParaRPr>
          </a:p>
          <a:p>
            <a:endParaRPr lang="zh-CN" altLang="en-US"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7.1 </a:t>
            </a:r>
            <a:r>
              <a:rPr lang="zh-CN" altLang="en-US" sz="2100" b="1" spc="225" dirty="0">
                <a:solidFill>
                  <a:prstClr val="white"/>
                </a:solidFill>
              </a:rPr>
              <a:t>模块的概述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7.3.1  </a:t>
            </a:r>
            <a:r>
              <a:rPr lang="zh-CN" altLang="en-US" sz="2000" dirty="0"/>
              <a:t>日期时间相关：</a:t>
            </a:r>
            <a:r>
              <a:rPr lang="en-US" altLang="zh-CN" sz="2000" dirty="0" err="1"/>
              <a:t>datetime</a:t>
            </a:r>
            <a:r>
              <a:rPr lang="zh-CN" altLang="en-US" sz="2000" dirty="0"/>
              <a:t>模块</a:t>
            </a:r>
          </a:p>
        </p:txBody>
      </p:sp>
      <p:sp>
        <p:nvSpPr>
          <p:cNvPr id="3" name="内容占位符 2"/>
          <p:cNvSpPr>
            <a:spLocks noGrp="1"/>
          </p:cNvSpPr>
          <p:nvPr>
            <p:ph sz="quarter" idx="14"/>
          </p:nvPr>
        </p:nvSpPr>
        <p:spPr>
          <a:xfrm>
            <a:off x="136478" y="1250621"/>
            <a:ext cx="9007521" cy="4863576"/>
          </a:xfrm>
        </p:spPr>
        <p:txBody>
          <a:bodyPr>
            <a:noAutofit/>
          </a:bodyPr>
          <a:lstStyle/>
          <a:p>
            <a:pPr>
              <a:lnSpc>
                <a:spcPct val="150000"/>
              </a:lnSpc>
            </a:pPr>
            <a:r>
              <a:rPr lang="en-US" altLang="zh-CN" sz="2000" dirty="0">
                <a:solidFill>
                  <a:schemeClr val="tx1">
                    <a:lumMod val="75000"/>
                    <a:lumOff val="25000"/>
                  </a:schemeClr>
                </a:solidFill>
              </a:rPr>
              <a:t>(9)</a:t>
            </a:r>
            <a:r>
              <a:rPr lang="zh-CN" altLang="en-US" sz="2000" dirty="0">
                <a:solidFill>
                  <a:schemeClr val="tx1">
                    <a:lumMod val="75000"/>
                    <a:lumOff val="25000"/>
                  </a:schemeClr>
                </a:solidFill>
              </a:rPr>
              <a:t>时区转换：</a:t>
            </a:r>
          </a:p>
          <a:p>
            <a:pPr>
              <a:lnSpc>
                <a:spcPct val="150000"/>
              </a:lnSpc>
            </a:pPr>
            <a:r>
              <a:rPr lang="zh-CN" altLang="en-US" sz="2000" dirty="0">
                <a:solidFill>
                  <a:schemeClr val="tx1">
                    <a:lumMod val="75000"/>
                    <a:lumOff val="25000"/>
                  </a:schemeClr>
                </a:solidFill>
              </a:rPr>
              <a:t>先通过</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提供的</a:t>
            </a:r>
            <a:r>
              <a:rPr lang="en-US" altLang="zh-CN" sz="2000" dirty="0" err="1">
                <a:solidFill>
                  <a:schemeClr val="tx1">
                    <a:lumMod val="75000"/>
                    <a:lumOff val="25000"/>
                  </a:schemeClr>
                </a:solidFill>
              </a:rPr>
              <a:t>utcnow</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方法拿到当前的</a:t>
            </a:r>
            <a:r>
              <a:rPr lang="en-US" altLang="zh-CN" sz="2000" dirty="0">
                <a:solidFill>
                  <a:schemeClr val="tx1">
                    <a:lumMod val="75000"/>
                    <a:lumOff val="25000"/>
                  </a:schemeClr>
                </a:solidFill>
              </a:rPr>
              <a:t>UTC</a:t>
            </a:r>
            <a:r>
              <a:rPr lang="zh-CN" altLang="en-US" sz="2000" dirty="0">
                <a:solidFill>
                  <a:schemeClr val="tx1">
                    <a:lumMod val="75000"/>
                    <a:lumOff val="25000"/>
                  </a:schemeClr>
                </a:solidFill>
              </a:rPr>
              <a:t>时间，再用</a:t>
            </a:r>
            <a:r>
              <a:rPr lang="en-US" altLang="zh-CN" sz="2000" dirty="0" err="1">
                <a:solidFill>
                  <a:schemeClr val="tx1">
                    <a:lumMod val="75000"/>
                    <a:lumOff val="25000"/>
                  </a:schemeClr>
                </a:solidFill>
              </a:rPr>
              <a:t>astimezone</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方法转换为任意时区的时间，如下例所示：</a:t>
            </a:r>
          </a:p>
          <a:p>
            <a:pPr>
              <a:lnSpc>
                <a:spcPct val="150000"/>
              </a:lnSpc>
            </a:pPr>
            <a:r>
              <a:rPr lang="zh-CN" altLang="en-US" sz="2000" dirty="0">
                <a:solidFill>
                  <a:schemeClr val="tx1">
                    <a:lumMod val="75000"/>
                    <a:lumOff val="25000"/>
                  </a:schemeClr>
                </a:solidFill>
              </a:rPr>
              <a:t>获取</a:t>
            </a:r>
            <a:r>
              <a:rPr lang="en-US" altLang="zh-CN" sz="2000" dirty="0">
                <a:solidFill>
                  <a:schemeClr val="tx1">
                    <a:lumMod val="75000"/>
                    <a:lumOff val="25000"/>
                  </a:schemeClr>
                </a:solidFill>
              </a:rPr>
              <a:t>UTC</a:t>
            </a:r>
            <a:r>
              <a:rPr lang="zh-CN" altLang="en-US" sz="2000" dirty="0">
                <a:solidFill>
                  <a:schemeClr val="tx1">
                    <a:lumMod val="75000"/>
                    <a:lumOff val="25000"/>
                  </a:schemeClr>
                </a:solidFill>
              </a:rPr>
              <a:t>时间，并强制设置时区为</a:t>
            </a:r>
            <a:r>
              <a:rPr lang="en-US" altLang="zh-CN" sz="2000" dirty="0">
                <a:solidFill>
                  <a:schemeClr val="tx1">
                    <a:lumMod val="75000"/>
                    <a:lumOff val="25000"/>
                  </a:schemeClr>
                </a:solidFill>
              </a:rPr>
              <a:t>UTC+0:00: </a:t>
            </a:r>
            <a:r>
              <a:rPr lang="zh-CN" altLang="en-US" sz="2000" dirty="0">
                <a:solidFill>
                  <a:schemeClr val="tx1">
                    <a:lumMod val="75000"/>
                    <a:lumOff val="25000"/>
                  </a:schemeClr>
                </a:solidFill>
              </a:rPr>
              <a:t>如下所示代码：</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utc_dtime</a:t>
            </a:r>
            <a:r>
              <a:rPr lang="en-US" altLang="zh-CN" sz="2000" dirty="0">
                <a:solidFill>
                  <a:schemeClr val="tx1">
                    <a:lumMod val="75000"/>
                    <a:lumOff val="25000"/>
                  </a:schemeClr>
                </a:solidFill>
              </a:rPr>
              <a:t> = </a:t>
            </a:r>
            <a:r>
              <a:rPr lang="en-US" altLang="zh-CN" sz="2000" dirty="0" err="1">
                <a:solidFill>
                  <a:schemeClr val="tx1">
                    <a:lumMod val="75000"/>
                    <a:lumOff val="25000"/>
                  </a:schemeClr>
                </a:solidFill>
              </a:rPr>
              <a:t>datetime.utcnow</a:t>
            </a:r>
            <a:r>
              <a:rPr lang="en-US" altLang="zh-CN" sz="2000" dirty="0">
                <a:solidFill>
                  <a:schemeClr val="tx1">
                    <a:lumMod val="75000"/>
                    <a:lumOff val="25000"/>
                  </a:schemeClr>
                </a:solidFill>
              </a:rPr>
              <a:t>().replace(</a:t>
            </a:r>
            <a:r>
              <a:rPr lang="en-US" altLang="zh-CN" sz="2000" dirty="0" err="1">
                <a:solidFill>
                  <a:schemeClr val="tx1">
                    <a:lumMod val="75000"/>
                    <a:lumOff val="25000"/>
                  </a:schemeClr>
                </a:solidFill>
              </a:rPr>
              <a:t>tzinfo</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timezone.utc</a:t>
            </a:r>
            <a:r>
              <a:rPr lang="en-US" altLang="zh-CN"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&gt;&gt;&gt; print(</a:t>
            </a:r>
            <a:r>
              <a:rPr lang="en-US" altLang="zh-CN" sz="2000" dirty="0" err="1">
                <a:solidFill>
                  <a:schemeClr val="tx1">
                    <a:lumMod val="75000"/>
                    <a:lumOff val="25000"/>
                  </a:schemeClr>
                </a:solidFill>
              </a:rPr>
              <a:t>utc_dtime</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2018-06-19 07:27:27.085313+00:00</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7.3.1  </a:t>
            </a:r>
            <a:r>
              <a:rPr lang="zh-CN" altLang="en-US" sz="2000" dirty="0"/>
              <a:t>日期时间相关：</a:t>
            </a:r>
            <a:r>
              <a:rPr lang="en-US" altLang="zh-CN" sz="2000" dirty="0" err="1"/>
              <a:t>datetime</a:t>
            </a:r>
            <a:r>
              <a:rPr lang="zh-CN" altLang="en-US" sz="2000" dirty="0"/>
              <a:t>模块</a:t>
            </a:r>
          </a:p>
        </p:txBody>
      </p:sp>
      <p:sp>
        <p:nvSpPr>
          <p:cNvPr id="3" name="内容占位符 2"/>
          <p:cNvSpPr>
            <a:spLocks noGrp="1"/>
          </p:cNvSpPr>
          <p:nvPr>
            <p:ph sz="quarter" idx="14"/>
          </p:nvPr>
        </p:nvSpPr>
        <p:spPr>
          <a:xfrm>
            <a:off x="136478" y="1250621"/>
            <a:ext cx="9007521" cy="4863576"/>
          </a:xfrm>
        </p:spPr>
        <p:txBody>
          <a:bodyPr>
            <a:noAutofit/>
          </a:bodyPr>
          <a:lstStyle/>
          <a:p>
            <a:pPr>
              <a:lnSpc>
                <a:spcPct val="150000"/>
              </a:lnSpc>
            </a:pPr>
            <a:r>
              <a:rPr lang="zh-CN" altLang="en-US" sz="2000" dirty="0">
                <a:solidFill>
                  <a:schemeClr val="tx1">
                    <a:lumMod val="75000"/>
                    <a:lumOff val="25000"/>
                  </a:schemeClr>
                </a:solidFill>
              </a:rPr>
              <a:t>将转换时区为北京时间，如下所示代码：</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bj_dtime</a:t>
            </a:r>
            <a:r>
              <a:rPr lang="en-US" altLang="zh-CN" sz="2000" dirty="0">
                <a:solidFill>
                  <a:schemeClr val="tx1">
                    <a:lumMod val="75000"/>
                    <a:lumOff val="25000"/>
                  </a:schemeClr>
                </a:solidFill>
              </a:rPr>
              <a:t> = </a:t>
            </a:r>
            <a:r>
              <a:rPr lang="en-US" altLang="zh-CN" sz="2000" dirty="0" err="1">
                <a:solidFill>
                  <a:schemeClr val="tx1">
                    <a:lumMod val="75000"/>
                    <a:lumOff val="25000"/>
                  </a:schemeClr>
                </a:solidFill>
              </a:rPr>
              <a:t>utc_dt.astimezone</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timezone</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timedelta</a:t>
            </a:r>
            <a:r>
              <a:rPr lang="en-US" altLang="zh-CN" sz="2000" dirty="0">
                <a:solidFill>
                  <a:schemeClr val="tx1">
                    <a:lumMod val="75000"/>
                    <a:lumOff val="25000"/>
                  </a:schemeClr>
                </a:solidFill>
              </a:rPr>
              <a:t>(hours=8)))</a:t>
            </a:r>
          </a:p>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&gt;&gt;&gt; print(</a:t>
            </a:r>
            <a:r>
              <a:rPr lang="en-US" altLang="zh-CN" sz="2000" dirty="0" err="1">
                <a:solidFill>
                  <a:schemeClr val="tx1">
                    <a:lumMod val="75000"/>
                    <a:lumOff val="25000"/>
                  </a:schemeClr>
                </a:solidFill>
              </a:rPr>
              <a:t>bj_dtime</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2018-06-19 15:27:27.085313+08:00</a:t>
            </a:r>
          </a:p>
          <a:p>
            <a:pPr>
              <a:lnSpc>
                <a:spcPct val="150000"/>
              </a:lnSpc>
            </a:pPr>
            <a:r>
              <a:rPr lang="zh-CN" altLang="en-US" sz="2000" dirty="0">
                <a:solidFill>
                  <a:schemeClr val="tx1">
                    <a:lumMod val="75000"/>
                    <a:lumOff val="25000"/>
                  </a:schemeClr>
                </a:solidFill>
              </a:rPr>
              <a:t>从上例可见，时区转换的关键在于得到</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时间，要获知其正确的时区，然后强制设置时区，作为基准时间。利用带时区的</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，通过</a:t>
            </a:r>
            <a:r>
              <a:rPr lang="en-US" altLang="zh-CN" sz="2000" dirty="0" err="1">
                <a:solidFill>
                  <a:schemeClr val="tx1">
                    <a:lumMod val="75000"/>
                    <a:lumOff val="25000"/>
                  </a:schemeClr>
                </a:solidFill>
              </a:rPr>
              <a:t>astimezone</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方法，可以转换到任意时区。</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7.3.2 </a:t>
            </a:r>
            <a:r>
              <a:rPr lang="zh-CN" altLang="en-US" sz="2000" dirty="0"/>
              <a:t>读写</a:t>
            </a:r>
            <a:r>
              <a:rPr lang="en-US" altLang="zh-CN" sz="2000" dirty="0"/>
              <a:t>JSON</a:t>
            </a:r>
            <a:r>
              <a:rPr lang="zh-CN" altLang="en-US" sz="2000" dirty="0"/>
              <a:t>数据：</a:t>
            </a:r>
            <a:r>
              <a:rPr lang="en-US" altLang="zh-CN" sz="2000" dirty="0" err="1"/>
              <a:t>json</a:t>
            </a:r>
            <a:r>
              <a:rPr lang="zh-CN" altLang="en-US" sz="2000" dirty="0"/>
              <a:t>模块</a:t>
            </a:r>
          </a:p>
        </p:txBody>
      </p:sp>
      <p:sp>
        <p:nvSpPr>
          <p:cNvPr id="3" name="内容占位符 2"/>
          <p:cNvSpPr>
            <a:spLocks noGrp="1"/>
          </p:cNvSpPr>
          <p:nvPr>
            <p:ph sz="quarter" idx="14"/>
          </p:nvPr>
        </p:nvSpPr>
        <p:spPr>
          <a:xfrm>
            <a:off x="136478" y="1250621"/>
            <a:ext cx="9007521" cy="4863576"/>
          </a:xfrm>
        </p:spPr>
        <p:txBody>
          <a:bodyPr>
            <a:noAutofit/>
          </a:bodyPr>
          <a:lstStyle/>
          <a:p>
            <a:pPr>
              <a:lnSpc>
                <a:spcPct val="150000"/>
              </a:lnSpc>
            </a:pPr>
            <a:r>
              <a:rPr lang="en-US" altLang="zh-CN" sz="2000" dirty="0">
                <a:solidFill>
                  <a:schemeClr val="tx1">
                    <a:lumMod val="75000"/>
                    <a:lumOff val="25000"/>
                  </a:schemeClr>
                </a:solidFill>
              </a:rPr>
              <a:t>JSON(JavaScript Object Notation) </a:t>
            </a:r>
            <a:r>
              <a:rPr lang="zh-CN" altLang="en-US" sz="2000" dirty="0">
                <a:solidFill>
                  <a:schemeClr val="tx1">
                    <a:lumMod val="75000"/>
                    <a:lumOff val="25000"/>
                  </a:schemeClr>
                </a:solidFill>
              </a:rPr>
              <a:t>是一种轻量级的数据交换格式。</a:t>
            </a:r>
            <a:r>
              <a:rPr lang="en-US" altLang="zh-CN" sz="2000" dirty="0">
                <a:solidFill>
                  <a:schemeClr val="tx1">
                    <a:lumMod val="75000"/>
                    <a:lumOff val="25000"/>
                  </a:schemeClr>
                </a:solidFill>
              </a:rPr>
              <a:t>JSON</a:t>
            </a:r>
            <a:r>
              <a:rPr lang="zh-CN" altLang="en-US" sz="2000" dirty="0">
                <a:solidFill>
                  <a:schemeClr val="tx1">
                    <a:lumMod val="75000"/>
                    <a:lumOff val="25000"/>
                  </a:schemeClr>
                </a:solidFill>
              </a:rPr>
              <a:t>的数据格式等同于</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里面的字典格式，里面可以包含方括号括起来的数组，即</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里面的列表。</a:t>
            </a:r>
          </a:p>
          <a:p>
            <a:pPr>
              <a:lnSpc>
                <a:spcPct val="150000"/>
              </a:lnSpc>
            </a:pPr>
            <a:r>
              <a:rPr lang="zh-CN" altLang="en-US" sz="2000" dirty="0">
                <a:solidFill>
                  <a:schemeClr val="tx1">
                    <a:lumMod val="75000"/>
                    <a:lumOff val="25000"/>
                  </a:schemeClr>
                </a:solidFill>
              </a:rPr>
              <a:t>在</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中，</a:t>
            </a:r>
            <a:r>
              <a:rPr lang="en-US" altLang="zh-CN" sz="2000" dirty="0" err="1">
                <a:solidFill>
                  <a:schemeClr val="tx1">
                    <a:lumMod val="75000"/>
                    <a:lumOff val="25000"/>
                  </a:schemeClr>
                </a:solidFill>
              </a:rPr>
              <a:t>json</a:t>
            </a:r>
            <a:r>
              <a:rPr lang="zh-CN" altLang="en-US" sz="2000" dirty="0">
                <a:solidFill>
                  <a:schemeClr val="tx1">
                    <a:lumMod val="75000"/>
                    <a:lumOff val="25000"/>
                  </a:schemeClr>
                </a:solidFill>
              </a:rPr>
              <a:t>模块专门处理</a:t>
            </a:r>
            <a:r>
              <a:rPr lang="en-US" altLang="zh-CN" sz="2000" dirty="0" err="1">
                <a:solidFill>
                  <a:schemeClr val="tx1">
                    <a:lumMod val="75000"/>
                    <a:lumOff val="25000"/>
                  </a:schemeClr>
                </a:solidFill>
              </a:rPr>
              <a:t>json</a:t>
            </a:r>
            <a:r>
              <a:rPr lang="zh-CN" altLang="en-US" sz="2000" dirty="0">
                <a:solidFill>
                  <a:schemeClr val="tx1">
                    <a:lumMod val="75000"/>
                    <a:lumOff val="25000"/>
                  </a:schemeClr>
                </a:solidFill>
              </a:rPr>
              <a:t>格式的数据，提供了四种方法： </a:t>
            </a:r>
            <a:r>
              <a:rPr lang="en-US" altLang="zh-CN" sz="2000" dirty="0">
                <a:solidFill>
                  <a:schemeClr val="tx1">
                    <a:lumMod val="75000"/>
                    <a:lumOff val="25000"/>
                  </a:schemeClr>
                </a:solidFill>
              </a:rPr>
              <a:t>dumps</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dump</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loads</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load</a:t>
            </a:r>
            <a:r>
              <a:rPr lang="zh-CN" altLang="en-US"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(1) dumps</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dump</a:t>
            </a:r>
            <a:r>
              <a:rPr lang="zh-CN" altLang="en-US"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dumps</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dump</a:t>
            </a:r>
            <a:r>
              <a:rPr lang="zh-CN" altLang="en-US" sz="2000" dirty="0">
                <a:solidFill>
                  <a:schemeClr val="tx1">
                    <a:lumMod val="75000"/>
                    <a:lumOff val="25000"/>
                  </a:schemeClr>
                </a:solidFill>
              </a:rPr>
              <a:t>实现序列化功能，但在使用功能上有差别。其中，</a:t>
            </a:r>
            <a:r>
              <a:rPr lang="en-US" altLang="zh-CN" sz="2000" dirty="0">
                <a:solidFill>
                  <a:schemeClr val="tx1">
                    <a:lumMod val="75000"/>
                    <a:lumOff val="25000"/>
                  </a:schemeClr>
                </a:solidFill>
              </a:rPr>
              <a:t>dumps</a:t>
            </a:r>
            <a:r>
              <a:rPr lang="zh-CN" altLang="en-US" sz="2000" dirty="0">
                <a:solidFill>
                  <a:schemeClr val="tx1">
                    <a:lumMod val="75000"/>
                    <a:lumOff val="25000"/>
                  </a:schemeClr>
                </a:solidFill>
              </a:rPr>
              <a:t>实现的是将数据序列化为字符串</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str</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，而在使用</a:t>
            </a:r>
            <a:r>
              <a:rPr lang="en-US" altLang="zh-CN" sz="2000" dirty="0">
                <a:solidFill>
                  <a:schemeClr val="tx1">
                    <a:lumMod val="75000"/>
                    <a:lumOff val="25000"/>
                  </a:schemeClr>
                </a:solidFill>
              </a:rPr>
              <a:t>dump</a:t>
            </a:r>
            <a:r>
              <a:rPr lang="zh-CN" altLang="en-US" sz="2000" dirty="0">
                <a:solidFill>
                  <a:schemeClr val="tx1">
                    <a:lumMod val="75000"/>
                    <a:lumOff val="25000"/>
                  </a:schemeClr>
                </a:solidFill>
              </a:rPr>
              <a:t>时，必须传文件描述符，将序列化的字符串</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str</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保存到文件中。</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7.3.2 </a:t>
            </a:r>
            <a:r>
              <a:rPr lang="zh-CN" altLang="en-US" sz="2000" dirty="0"/>
              <a:t>读写</a:t>
            </a:r>
            <a:r>
              <a:rPr lang="en-US" altLang="zh-CN" sz="2000" dirty="0"/>
              <a:t>JSON</a:t>
            </a:r>
            <a:r>
              <a:rPr lang="zh-CN" altLang="en-US" sz="2000" dirty="0"/>
              <a:t>数据：</a:t>
            </a:r>
            <a:r>
              <a:rPr lang="en-US" altLang="zh-CN" sz="2000" dirty="0" err="1"/>
              <a:t>json</a:t>
            </a:r>
            <a:r>
              <a:rPr lang="zh-CN" altLang="en-US" sz="2000" dirty="0"/>
              <a:t>模块</a:t>
            </a:r>
          </a:p>
        </p:txBody>
      </p:sp>
      <p:sp>
        <p:nvSpPr>
          <p:cNvPr id="3" name="内容占位符 2"/>
          <p:cNvSpPr>
            <a:spLocks noGrp="1"/>
          </p:cNvSpPr>
          <p:nvPr>
            <p:ph sz="quarter" idx="14"/>
          </p:nvPr>
        </p:nvSpPr>
        <p:spPr>
          <a:xfrm>
            <a:off x="136478" y="1250621"/>
            <a:ext cx="9007521" cy="4863576"/>
          </a:xfrm>
        </p:spPr>
        <p:txBody>
          <a:bodyPr>
            <a:noAutofit/>
          </a:bodyPr>
          <a:lstStyle/>
          <a:p>
            <a:pPr>
              <a:lnSpc>
                <a:spcPct val="150000"/>
              </a:lnSpc>
            </a:pPr>
            <a:r>
              <a:rPr lang="en-US" altLang="zh-CN" sz="2000" dirty="0">
                <a:solidFill>
                  <a:schemeClr val="tx1">
                    <a:lumMod val="75000"/>
                    <a:lumOff val="25000"/>
                  </a:schemeClr>
                </a:solidFill>
              </a:rPr>
              <a:t>Dumps</a:t>
            </a:r>
            <a:r>
              <a:rPr lang="zh-CN" altLang="en-US" sz="2000" dirty="0">
                <a:solidFill>
                  <a:schemeClr val="tx1">
                    <a:lumMod val="75000"/>
                    <a:lumOff val="25000"/>
                  </a:schemeClr>
                </a:solidFill>
              </a:rPr>
              <a:t>方法的使用，如下所示：如下所示代码：</a:t>
            </a:r>
          </a:p>
          <a:p>
            <a:pPr>
              <a:lnSpc>
                <a:spcPct val="150000"/>
              </a:lnSpc>
            </a:pPr>
            <a:r>
              <a:rPr lang="en-US" altLang="zh-CN" sz="2000" dirty="0">
                <a:solidFill>
                  <a:schemeClr val="tx1">
                    <a:lumMod val="75000"/>
                    <a:lumOff val="25000"/>
                  </a:schemeClr>
                </a:solidFill>
              </a:rPr>
              <a:t>&gt;&gt;&gt; import </a:t>
            </a:r>
            <a:r>
              <a:rPr lang="en-US" altLang="zh-CN" sz="2000" dirty="0" err="1">
                <a:solidFill>
                  <a:schemeClr val="tx1">
                    <a:lumMod val="75000"/>
                    <a:lumOff val="25000"/>
                  </a:schemeClr>
                </a:solidFill>
              </a:rPr>
              <a:t>json</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json.dumps</a:t>
            </a:r>
            <a:r>
              <a:rPr lang="en-US" altLang="zh-CN" sz="2000" dirty="0">
                <a:solidFill>
                  <a:schemeClr val="tx1">
                    <a:lumMod val="75000"/>
                    <a:lumOff val="25000"/>
                  </a:schemeClr>
                </a:solidFill>
              </a:rPr>
              <a:t>('Python') #</a:t>
            </a:r>
            <a:r>
              <a:rPr lang="zh-CN" altLang="en-US" sz="2000" dirty="0">
                <a:solidFill>
                  <a:schemeClr val="tx1">
                    <a:lumMod val="75000"/>
                    <a:lumOff val="25000"/>
                  </a:schemeClr>
                </a:solidFill>
              </a:rPr>
              <a:t>字符串</a:t>
            </a:r>
          </a:p>
          <a:p>
            <a:pPr>
              <a:lnSpc>
                <a:spcPct val="150000"/>
              </a:lnSpc>
            </a:pPr>
            <a:r>
              <a:rPr lang="en-US" altLang="zh-CN" sz="2000" dirty="0">
                <a:solidFill>
                  <a:schemeClr val="tx1">
                    <a:lumMod val="75000"/>
                    <a:lumOff val="25000"/>
                  </a:schemeClr>
                </a:solidFill>
              </a:rPr>
              <a:t>'"Python"'</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json.dumps</a:t>
            </a:r>
            <a:r>
              <a:rPr lang="en-US" altLang="zh-CN" sz="2000" dirty="0">
                <a:solidFill>
                  <a:schemeClr val="tx1">
                    <a:lumMod val="75000"/>
                    <a:lumOff val="25000"/>
                  </a:schemeClr>
                </a:solidFill>
              </a:rPr>
              <a:t>(12.78) #</a:t>
            </a:r>
            <a:r>
              <a:rPr lang="zh-CN" altLang="en-US" sz="2000" dirty="0">
                <a:solidFill>
                  <a:schemeClr val="tx1">
                    <a:lumMod val="75000"/>
                    <a:lumOff val="25000"/>
                  </a:schemeClr>
                </a:solidFill>
              </a:rPr>
              <a:t>数字</a:t>
            </a:r>
          </a:p>
          <a:p>
            <a:pPr>
              <a:lnSpc>
                <a:spcPct val="150000"/>
              </a:lnSpc>
            </a:pPr>
            <a:r>
              <a:rPr lang="en-US" altLang="zh-CN" sz="2000" dirty="0">
                <a:solidFill>
                  <a:schemeClr val="tx1">
                    <a:lumMod val="75000"/>
                    <a:lumOff val="25000"/>
                  </a:schemeClr>
                </a:solidFill>
              </a:rPr>
              <a:t>'12.78'</a:t>
            </a:r>
          </a:p>
          <a:p>
            <a:pPr>
              <a:lnSpc>
                <a:spcPct val="150000"/>
              </a:lnSpc>
            </a:pPr>
            <a:r>
              <a:rPr lang="en-US" altLang="zh-CN" sz="2000" dirty="0">
                <a:solidFill>
                  <a:schemeClr val="tx1">
                    <a:lumMod val="75000"/>
                    <a:lumOff val="25000"/>
                  </a:schemeClr>
                </a:solidFill>
              </a:rPr>
              <a:t>&gt;&gt;&gt;</a:t>
            </a:r>
            <a:r>
              <a:rPr lang="en-US" altLang="zh-CN" sz="2000" dirty="0" err="1">
                <a:solidFill>
                  <a:schemeClr val="tx1">
                    <a:lumMod val="75000"/>
                    <a:lumOff val="25000"/>
                  </a:schemeClr>
                </a:solidFill>
              </a:rPr>
              <a:t>dict_test</a:t>
            </a:r>
            <a:r>
              <a:rPr lang="en-US" altLang="zh-CN" sz="2000" dirty="0">
                <a:solidFill>
                  <a:schemeClr val="tx1">
                    <a:lumMod val="75000"/>
                    <a:lumOff val="25000"/>
                  </a:schemeClr>
                </a:solidFill>
              </a:rPr>
              <a:t> = {"teacher_name":"Mr.Liu","teach_age":18}#</a:t>
            </a:r>
            <a:r>
              <a:rPr lang="zh-CN" altLang="en-US" sz="2000" dirty="0">
                <a:solidFill>
                  <a:schemeClr val="tx1">
                    <a:lumMod val="75000"/>
                    <a:lumOff val="25000"/>
                  </a:schemeClr>
                </a:solidFill>
              </a:rPr>
              <a:t>字典</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7.3.2 </a:t>
            </a:r>
            <a:r>
              <a:rPr lang="zh-CN" altLang="en-US" sz="2000" dirty="0"/>
              <a:t>读写</a:t>
            </a:r>
            <a:r>
              <a:rPr lang="en-US" altLang="zh-CN" sz="2000" dirty="0"/>
              <a:t>JSON</a:t>
            </a:r>
            <a:r>
              <a:rPr lang="zh-CN" altLang="en-US" sz="2000" dirty="0"/>
              <a:t>数据：</a:t>
            </a:r>
            <a:r>
              <a:rPr lang="en-US" altLang="zh-CN" sz="2000" dirty="0" err="1"/>
              <a:t>json</a:t>
            </a:r>
            <a:r>
              <a:rPr lang="zh-CN" altLang="en-US" sz="2000" dirty="0"/>
              <a:t>模块</a:t>
            </a:r>
          </a:p>
        </p:txBody>
      </p:sp>
      <p:sp>
        <p:nvSpPr>
          <p:cNvPr id="3" name="内容占位符 2"/>
          <p:cNvSpPr>
            <a:spLocks noGrp="1"/>
          </p:cNvSpPr>
          <p:nvPr>
            <p:ph sz="quarter" idx="14"/>
          </p:nvPr>
        </p:nvSpPr>
        <p:spPr>
          <a:xfrm>
            <a:off x="136478" y="1114141"/>
            <a:ext cx="9007521" cy="4863576"/>
          </a:xfrm>
        </p:spPr>
        <p:txBody>
          <a:bodyPr>
            <a:noAutofit/>
          </a:bodyPr>
          <a:lstStyle/>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json.dumps</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dict_test</a:t>
            </a:r>
            <a:r>
              <a:rPr lang="en-US" altLang="zh-CN" sz="2000" dirty="0">
                <a:solidFill>
                  <a:schemeClr val="tx1">
                    <a:lumMod val="75000"/>
                    <a:lumOff val="25000"/>
                  </a:schemeClr>
                </a:solidFill>
              </a:rPr>
              <a:t>) #</a:t>
            </a:r>
            <a:r>
              <a:rPr lang="zh-CN" altLang="en-US" sz="2000" dirty="0">
                <a:solidFill>
                  <a:schemeClr val="tx1">
                    <a:lumMod val="75000"/>
                    <a:lumOff val="25000"/>
                  </a:schemeClr>
                </a:solidFill>
              </a:rPr>
              <a:t>字典</a:t>
            </a:r>
          </a:p>
          <a:p>
            <a:pPr>
              <a:lnSpc>
                <a:spcPct val="150000"/>
              </a:lnSpc>
            </a:pP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teacher_name</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Mr.Liu</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teach_age</a:t>
            </a:r>
            <a:r>
              <a:rPr lang="en-US" altLang="zh-CN" sz="2000" dirty="0">
                <a:solidFill>
                  <a:schemeClr val="tx1">
                    <a:lumMod val="75000"/>
                    <a:lumOff val="25000"/>
                  </a:schemeClr>
                </a:solidFill>
              </a:rPr>
              <a:t>": 18}'</a:t>
            </a:r>
          </a:p>
          <a:p>
            <a:pPr>
              <a:lnSpc>
                <a:spcPct val="150000"/>
              </a:lnSpc>
            </a:pPr>
            <a:r>
              <a:rPr lang="en-US" altLang="zh-CN" sz="2000" dirty="0">
                <a:solidFill>
                  <a:schemeClr val="tx1">
                    <a:lumMod val="75000"/>
                    <a:lumOff val="25000"/>
                  </a:schemeClr>
                </a:solidFill>
              </a:rPr>
              <a:t>     </a:t>
            </a:r>
            <a:r>
              <a:rPr lang="zh-CN" altLang="en-US" sz="2000" dirty="0">
                <a:solidFill>
                  <a:schemeClr val="tx1">
                    <a:lumMod val="75000"/>
                    <a:lumOff val="25000"/>
                  </a:schemeClr>
                </a:solidFill>
              </a:rPr>
              <a:t>在上例中，</a:t>
            </a:r>
            <a:r>
              <a:rPr lang="en-US" altLang="zh-CN" sz="2000" dirty="0">
                <a:solidFill>
                  <a:schemeClr val="tx1">
                    <a:lumMod val="75000"/>
                    <a:lumOff val="25000"/>
                  </a:schemeClr>
                </a:solidFill>
              </a:rPr>
              <a:t>dumps</a:t>
            </a:r>
            <a:r>
              <a:rPr lang="zh-CN" altLang="en-US" sz="2000" dirty="0">
                <a:solidFill>
                  <a:schemeClr val="tx1">
                    <a:lumMod val="75000"/>
                    <a:lumOff val="25000"/>
                  </a:schemeClr>
                </a:solidFill>
              </a:rPr>
              <a:t>将数字、字符串、字典等数据序列化为标准的字符串</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str</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格式。</a:t>
            </a:r>
          </a:p>
          <a:p>
            <a:pPr>
              <a:lnSpc>
                <a:spcPct val="150000"/>
              </a:lnSpc>
            </a:pPr>
            <a:r>
              <a:rPr lang="en-US" altLang="zh-CN" sz="2000" dirty="0">
                <a:solidFill>
                  <a:schemeClr val="tx1">
                    <a:lumMod val="75000"/>
                    <a:lumOff val="25000"/>
                  </a:schemeClr>
                </a:solidFill>
              </a:rPr>
              <a:t>Dump</a:t>
            </a:r>
            <a:r>
              <a:rPr lang="zh-CN" altLang="en-US" sz="2000" dirty="0">
                <a:solidFill>
                  <a:schemeClr val="tx1">
                    <a:lumMod val="75000"/>
                    <a:lumOff val="25000"/>
                  </a:schemeClr>
                </a:solidFill>
              </a:rPr>
              <a:t>方法的使用，如下所示：如下所示代码：</a:t>
            </a:r>
          </a:p>
          <a:p>
            <a:pPr>
              <a:lnSpc>
                <a:spcPct val="150000"/>
              </a:lnSpc>
            </a:pPr>
            <a:r>
              <a:rPr lang="en-US" altLang="zh-CN" sz="2000" dirty="0">
                <a:solidFill>
                  <a:schemeClr val="tx1">
                    <a:lumMod val="75000"/>
                    <a:lumOff val="25000"/>
                  </a:schemeClr>
                </a:solidFill>
              </a:rPr>
              <a:t>import </a:t>
            </a:r>
            <a:r>
              <a:rPr lang="en-US" altLang="zh-CN" sz="2000" dirty="0" err="1">
                <a:solidFill>
                  <a:schemeClr val="tx1">
                    <a:lumMod val="75000"/>
                    <a:lumOff val="25000"/>
                  </a:schemeClr>
                </a:solidFill>
              </a:rPr>
              <a:t>json</a:t>
            </a:r>
            <a:endParaRPr lang="en-US" altLang="zh-CN" sz="2000" dirty="0">
              <a:solidFill>
                <a:schemeClr val="tx1">
                  <a:lumMod val="75000"/>
                  <a:lumOff val="25000"/>
                </a:schemeClr>
              </a:solidFill>
            </a:endParaRPr>
          </a:p>
          <a:p>
            <a:pPr>
              <a:lnSpc>
                <a:spcPct val="150000"/>
              </a:lnSpc>
            </a:pPr>
            <a:r>
              <a:rPr lang="en-US" altLang="zh-CN" sz="2000" dirty="0" err="1">
                <a:solidFill>
                  <a:schemeClr val="tx1">
                    <a:lumMod val="75000"/>
                    <a:lumOff val="25000"/>
                  </a:schemeClr>
                </a:solidFill>
              </a:rPr>
              <a:t>dict_test</a:t>
            </a:r>
            <a:r>
              <a:rPr lang="en-US" altLang="zh-CN" sz="2000" dirty="0">
                <a:solidFill>
                  <a:schemeClr val="tx1">
                    <a:lumMod val="75000"/>
                    <a:lumOff val="25000"/>
                  </a:schemeClr>
                </a:solidFill>
              </a:rPr>
              <a:t> = {"teacher_name":"Mr.Liu","teach_age":18}</a:t>
            </a:r>
          </a:p>
          <a:p>
            <a:pPr>
              <a:lnSpc>
                <a:spcPct val="150000"/>
              </a:lnSpc>
            </a:pPr>
            <a:r>
              <a:rPr lang="en-US" altLang="zh-CN" sz="2000" dirty="0">
                <a:solidFill>
                  <a:schemeClr val="tx1">
                    <a:lumMod val="75000"/>
                    <a:lumOff val="25000"/>
                  </a:schemeClr>
                </a:solidFill>
              </a:rPr>
              <a:t>with open("G:\\json_test.</a:t>
            </a:r>
            <a:r>
              <a:rPr lang="en-US" altLang="zh-CN" sz="2000" dirty="0" err="1">
                <a:solidFill>
                  <a:schemeClr val="tx1">
                    <a:lumMod val="75000"/>
                    <a:lumOff val="25000"/>
                  </a:schemeClr>
                </a:solidFill>
              </a:rPr>
              <a:t>json</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w",encoding</a:t>
            </a:r>
            <a:r>
              <a:rPr lang="en-US" altLang="zh-CN" sz="2000" dirty="0">
                <a:solidFill>
                  <a:schemeClr val="tx1">
                    <a:lumMod val="75000"/>
                    <a:lumOff val="25000"/>
                  </a:schemeClr>
                </a:solidFill>
              </a:rPr>
              <a:t>='utf-8') as </a:t>
            </a:r>
            <a:r>
              <a:rPr lang="en-US" altLang="zh-CN" sz="2000" dirty="0" err="1">
                <a:solidFill>
                  <a:schemeClr val="tx1">
                    <a:lumMod val="75000"/>
                    <a:lumOff val="25000"/>
                  </a:schemeClr>
                </a:solidFill>
              </a:rPr>
              <a:t>file_test</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json.dump</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dict_test,file_test,indent</a:t>
            </a:r>
            <a:r>
              <a:rPr lang="en-US" altLang="zh-CN" sz="2000" dirty="0">
                <a:solidFill>
                  <a:schemeClr val="tx1">
                    <a:lumMod val="75000"/>
                    <a:lumOff val="25000"/>
                  </a:schemeClr>
                </a:solidFill>
              </a:rPr>
              <a:t>=4)</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7.3.2 </a:t>
            </a:r>
            <a:r>
              <a:rPr lang="zh-CN" altLang="en-US" sz="2000" dirty="0"/>
              <a:t>读写</a:t>
            </a:r>
            <a:r>
              <a:rPr lang="en-US" altLang="zh-CN" sz="2000" dirty="0"/>
              <a:t>JSON</a:t>
            </a:r>
            <a:r>
              <a:rPr lang="zh-CN" altLang="en-US" sz="2000" dirty="0"/>
              <a:t>数据：</a:t>
            </a:r>
            <a:r>
              <a:rPr lang="en-US" altLang="zh-CN" sz="2000" dirty="0" err="1"/>
              <a:t>json</a:t>
            </a:r>
            <a:r>
              <a:rPr lang="zh-CN" altLang="en-US" sz="2000" dirty="0"/>
              <a:t>模块</a:t>
            </a:r>
          </a:p>
        </p:txBody>
      </p:sp>
      <p:sp>
        <p:nvSpPr>
          <p:cNvPr id="3" name="内容占位符 2"/>
          <p:cNvSpPr>
            <a:spLocks noGrp="1"/>
          </p:cNvSpPr>
          <p:nvPr>
            <p:ph sz="quarter" idx="14"/>
          </p:nvPr>
        </p:nvSpPr>
        <p:spPr>
          <a:xfrm>
            <a:off x="136478" y="1250621"/>
            <a:ext cx="9007521" cy="4863576"/>
          </a:xfrm>
        </p:spPr>
        <p:txBody>
          <a:bodyPr>
            <a:noAutofit/>
          </a:bodyPr>
          <a:lstStyle/>
          <a:p>
            <a:pPr>
              <a:lnSpc>
                <a:spcPct val="150000"/>
              </a:lnSpc>
            </a:pPr>
            <a:r>
              <a:rPr lang="zh-CN" altLang="en-US" sz="2000" dirty="0">
                <a:solidFill>
                  <a:schemeClr val="tx1">
                    <a:lumMod val="75000"/>
                    <a:lumOff val="25000"/>
                  </a:schemeClr>
                </a:solidFill>
              </a:rPr>
              <a:t>在上例中，使用</a:t>
            </a:r>
            <a:r>
              <a:rPr lang="en-US" altLang="zh-CN" sz="2000" dirty="0">
                <a:solidFill>
                  <a:schemeClr val="tx1">
                    <a:lumMod val="75000"/>
                    <a:lumOff val="25000"/>
                  </a:schemeClr>
                </a:solidFill>
              </a:rPr>
              <a:t>dump</a:t>
            </a:r>
            <a:r>
              <a:rPr lang="zh-CN" altLang="en-US" sz="2000" dirty="0">
                <a:solidFill>
                  <a:schemeClr val="tx1">
                    <a:lumMod val="75000"/>
                    <a:lumOff val="25000"/>
                  </a:schemeClr>
                </a:solidFill>
              </a:rPr>
              <a:t>方法将字典数据</a:t>
            </a:r>
            <a:r>
              <a:rPr lang="en-US" altLang="zh-CN" sz="2000" dirty="0" err="1">
                <a:solidFill>
                  <a:schemeClr val="tx1">
                    <a:lumMod val="75000"/>
                    <a:lumOff val="25000"/>
                  </a:schemeClr>
                </a:solidFill>
              </a:rPr>
              <a:t>dict_test</a:t>
            </a:r>
            <a:r>
              <a:rPr lang="zh-CN" altLang="en-US" sz="2000" dirty="0">
                <a:solidFill>
                  <a:schemeClr val="tx1">
                    <a:lumMod val="75000"/>
                    <a:lumOff val="25000"/>
                  </a:schemeClr>
                </a:solidFill>
              </a:rPr>
              <a:t>保存到</a:t>
            </a:r>
            <a:r>
              <a:rPr lang="en-US" altLang="zh-CN" sz="2000" dirty="0">
                <a:solidFill>
                  <a:schemeClr val="tx1">
                    <a:lumMod val="75000"/>
                    <a:lumOff val="25000"/>
                  </a:schemeClr>
                </a:solidFill>
              </a:rPr>
              <a:t>G</a:t>
            </a:r>
            <a:r>
              <a:rPr lang="zh-CN" altLang="en-US" sz="2000" dirty="0">
                <a:solidFill>
                  <a:schemeClr val="tx1">
                    <a:lumMod val="75000"/>
                    <a:lumOff val="25000"/>
                  </a:schemeClr>
                </a:solidFill>
              </a:rPr>
              <a:t>盘根目录下的</a:t>
            </a:r>
            <a:r>
              <a:rPr lang="en-US" altLang="zh-CN" sz="2000" dirty="0" err="1">
                <a:solidFill>
                  <a:schemeClr val="tx1">
                    <a:lumMod val="75000"/>
                    <a:lumOff val="25000"/>
                  </a:schemeClr>
                </a:solidFill>
              </a:rPr>
              <a:t>json_test.json</a:t>
            </a:r>
            <a:r>
              <a:rPr lang="zh-CN" altLang="en-US" sz="2000" dirty="0">
                <a:solidFill>
                  <a:schemeClr val="tx1">
                    <a:lumMod val="75000"/>
                    <a:lumOff val="25000"/>
                  </a:schemeClr>
                </a:solidFill>
              </a:rPr>
              <a:t>文件中。运行后的效果如下所示： </a:t>
            </a:r>
          </a:p>
          <a:p>
            <a:pPr>
              <a:lnSpc>
                <a:spcPct val="150000"/>
              </a:lnSpc>
            </a:pP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teacher_name</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Mr.Liu</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teach_age</a:t>
            </a:r>
            <a:r>
              <a:rPr lang="en-US" altLang="zh-CN" sz="2000" dirty="0">
                <a:solidFill>
                  <a:schemeClr val="tx1">
                    <a:lumMod val="75000"/>
                    <a:lumOff val="25000"/>
                  </a:schemeClr>
                </a:solidFill>
              </a:rPr>
              <a:t>": 18</a:t>
            </a:r>
          </a:p>
          <a:p>
            <a:pPr>
              <a:lnSpc>
                <a:spcPct val="150000"/>
              </a:lnSpc>
            </a:pPr>
            <a:r>
              <a:rPr lang="en-US" altLang="zh-CN" sz="2000" dirty="0">
                <a:solidFill>
                  <a:schemeClr val="tx1">
                    <a:lumMod val="75000"/>
                    <a:lumOff val="25000"/>
                  </a:schemeClr>
                </a:solidFill>
              </a:rPr>
              <a:t>}</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7.3.2 </a:t>
            </a:r>
            <a:r>
              <a:rPr lang="zh-CN" altLang="en-US" sz="2000" dirty="0"/>
              <a:t>读写</a:t>
            </a:r>
            <a:r>
              <a:rPr lang="en-US" altLang="zh-CN" sz="2000" dirty="0"/>
              <a:t>JSON</a:t>
            </a:r>
            <a:r>
              <a:rPr lang="zh-CN" altLang="en-US" sz="2000" dirty="0"/>
              <a:t>数据：</a:t>
            </a:r>
            <a:r>
              <a:rPr lang="en-US" altLang="zh-CN" sz="2000" dirty="0" err="1"/>
              <a:t>json</a:t>
            </a:r>
            <a:r>
              <a:rPr lang="zh-CN" altLang="en-US" sz="2000" dirty="0"/>
              <a:t>模块</a:t>
            </a:r>
          </a:p>
        </p:txBody>
      </p:sp>
      <p:sp>
        <p:nvSpPr>
          <p:cNvPr id="3" name="内容占位符 2"/>
          <p:cNvSpPr>
            <a:spLocks noGrp="1"/>
          </p:cNvSpPr>
          <p:nvPr>
            <p:ph sz="quarter" idx="14"/>
          </p:nvPr>
        </p:nvSpPr>
        <p:spPr>
          <a:xfrm>
            <a:off x="136478" y="1250621"/>
            <a:ext cx="9007521" cy="4863576"/>
          </a:xfrm>
        </p:spPr>
        <p:txBody>
          <a:bodyPr>
            <a:noAutofit/>
          </a:bodyPr>
          <a:lstStyle/>
          <a:p>
            <a:pPr>
              <a:lnSpc>
                <a:spcPct val="150000"/>
              </a:lnSpc>
            </a:pPr>
            <a:r>
              <a:rPr lang="en-US" altLang="zh-CN" sz="2000" dirty="0">
                <a:solidFill>
                  <a:schemeClr val="tx1">
                    <a:lumMod val="75000"/>
                    <a:lumOff val="25000"/>
                  </a:schemeClr>
                </a:solidFill>
              </a:rPr>
              <a:t>(2) loads</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load</a:t>
            </a:r>
            <a:r>
              <a:rPr lang="zh-CN" altLang="en-US"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Loads</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load</a:t>
            </a:r>
            <a:r>
              <a:rPr lang="zh-CN" altLang="en-US" sz="2000" dirty="0">
                <a:solidFill>
                  <a:schemeClr val="tx1">
                    <a:lumMod val="75000"/>
                    <a:lumOff val="25000"/>
                  </a:schemeClr>
                </a:solidFill>
              </a:rPr>
              <a:t>是反序列化方法。</a:t>
            </a:r>
            <a:r>
              <a:rPr lang="en-US" altLang="zh-CN" sz="2000" dirty="0">
                <a:solidFill>
                  <a:schemeClr val="tx1">
                    <a:lumMod val="75000"/>
                    <a:lumOff val="25000"/>
                  </a:schemeClr>
                </a:solidFill>
              </a:rPr>
              <a:t>loads </a:t>
            </a:r>
            <a:r>
              <a:rPr lang="zh-CN" altLang="en-US" sz="2000" dirty="0">
                <a:solidFill>
                  <a:schemeClr val="tx1">
                    <a:lumMod val="75000"/>
                    <a:lumOff val="25000"/>
                  </a:schemeClr>
                </a:solidFill>
              </a:rPr>
              <a:t>只完成了反序列化，</a:t>
            </a:r>
            <a:r>
              <a:rPr lang="en-US" altLang="zh-CN" sz="2000" dirty="0">
                <a:solidFill>
                  <a:schemeClr val="tx1">
                    <a:lumMod val="75000"/>
                    <a:lumOff val="25000"/>
                  </a:schemeClr>
                </a:solidFill>
              </a:rPr>
              <a:t>load </a:t>
            </a:r>
            <a:r>
              <a:rPr lang="zh-CN" altLang="en-US" sz="2000" dirty="0">
                <a:solidFill>
                  <a:schemeClr val="tx1">
                    <a:lumMod val="75000"/>
                    <a:lumOff val="25000"/>
                  </a:schemeClr>
                </a:solidFill>
              </a:rPr>
              <a:t>只接收文件描述符，完成了读取文件和反序列化。</a:t>
            </a:r>
          </a:p>
          <a:p>
            <a:pPr>
              <a:lnSpc>
                <a:spcPct val="150000"/>
              </a:lnSpc>
            </a:pPr>
            <a:r>
              <a:rPr lang="en-US" altLang="zh-CN" sz="2000" dirty="0">
                <a:solidFill>
                  <a:schemeClr val="tx1">
                    <a:lumMod val="75000"/>
                    <a:lumOff val="25000"/>
                  </a:schemeClr>
                </a:solidFill>
              </a:rPr>
              <a:t>Loads</a:t>
            </a:r>
            <a:r>
              <a:rPr lang="zh-CN" altLang="en-US" sz="2000" dirty="0">
                <a:solidFill>
                  <a:schemeClr val="tx1">
                    <a:lumMod val="75000"/>
                    <a:lumOff val="25000"/>
                  </a:schemeClr>
                </a:solidFill>
              </a:rPr>
              <a:t>方法的使用，如下所示代码：</a:t>
            </a:r>
          </a:p>
          <a:p>
            <a:pPr>
              <a:lnSpc>
                <a:spcPct val="150000"/>
              </a:lnSpc>
            </a:pPr>
            <a:r>
              <a:rPr lang="en-US" altLang="zh-CN" sz="2000" dirty="0">
                <a:solidFill>
                  <a:schemeClr val="tx1">
                    <a:lumMod val="75000"/>
                    <a:lumOff val="25000"/>
                  </a:schemeClr>
                </a:solidFill>
              </a:rPr>
              <a:t>&gt;&gt;&gt; import </a:t>
            </a:r>
            <a:r>
              <a:rPr lang="en-US" altLang="zh-CN" sz="2000" dirty="0" err="1">
                <a:solidFill>
                  <a:schemeClr val="tx1">
                    <a:lumMod val="75000"/>
                    <a:lumOff val="25000"/>
                  </a:schemeClr>
                </a:solidFill>
              </a:rPr>
              <a:t>json</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json.loads</a:t>
            </a:r>
            <a:r>
              <a:rPr lang="en-US" altLang="zh-CN" sz="2000" dirty="0">
                <a:solidFill>
                  <a:schemeClr val="tx1">
                    <a:lumMod val="75000"/>
                    <a:lumOff val="25000"/>
                  </a:schemeClr>
                </a:solidFill>
              </a:rPr>
              <a:t>('{"teacher_name":"Mr.Liu","teach_age":18}')</a:t>
            </a:r>
          </a:p>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teacher_name</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Mr.Liu</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teach_age</a:t>
            </a:r>
            <a:r>
              <a:rPr lang="en-US" altLang="zh-CN" sz="2000" dirty="0">
                <a:solidFill>
                  <a:schemeClr val="tx1">
                    <a:lumMod val="75000"/>
                    <a:lumOff val="25000"/>
                  </a:schemeClr>
                </a:solidFill>
              </a:rPr>
              <a:t>': 18}</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7.3.2 </a:t>
            </a:r>
            <a:r>
              <a:rPr lang="zh-CN" altLang="en-US" sz="2000" dirty="0"/>
              <a:t>读写</a:t>
            </a:r>
            <a:r>
              <a:rPr lang="en-US" altLang="zh-CN" sz="2000" dirty="0"/>
              <a:t>JSON</a:t>
            </a:r>
            <a:r>
              <a:rPr lang="zh-CN" altLang="en-US" sz="2000" dirty="0"/>
              <a:t>数据：</a:t>
            </a:r>
            <a:r>
              <a:rPr lang="en-US" altLang="zh-CN" sz="2000" dirty="0" err="1"/>
              <a:t>json</a:t>
            </a:r>
            <a:r>
              <a:rPr lang="zh-CN" altLang="en-US" sz="2000" dirty="0"/>
              <a:t>模块</a:t>
            </a:r>
          </a:p>
        </p:txBody>
      </p:sp>
      <p:sp>
        <p:nvSpPr>
          <p:cNvPr id="3" name="内容占位符 2"/>
          <p:cNvSpPr>
            <a:spLocks noGrp="1"/>
          </p:cNvSpPr>
          <p:nvPr>
            <p:ph sz="quarter" idx="14"/>
          </p:nvPr>
        </p:nvSpPr>
        <p:spPr>
          <a:xfrm>
            <a:off x="136478" y="1250621"/>
            <a:ext cx="9007521" cy="4863576"/>
          </a:xfrm>
        </p:spPr>
        <p:txBody>
          <a:bodyPr>
            <a:noAutofit/>
          </a:bodyPr>
          <a:lstStyle/>
          <a:p>
            <a:pPr>
              <a:lnSpc>
                <a:spcPct val="150000"/>
              </a:lnSpc>
            </a:pPr>
            <a:r>
              <a:rPr lang="zh-CN" altLang="en-US" sz="2000" dirty="0">
                <a:solidFill>
                  <a:schemeClr val="tx1">
                    <a:lumMod val="75000"/>
                    <a:lumOff val="25000"/>
                  </a:schemeClr>
                </a:solidFill>
              </a:rPr>
              <a:t>在上例中，</a:t>
            </a:r>
            <a:r>
              <a:rPr lang="en-US" altLang="zh-CN" sz="2000" dirty="0">
                <a:solidFill>
                  <a:schemeClr val="tx1">
                    <a:lumMod val="75000"/>
                    <a:lumOff val="25000"/>
                  </a:schemeClr>
                </a:solidFill>
              </a:rPr>
              <a:t>loads</a:t>
            </a:r>
            <a:r>
              <a:rPr lang="zh-CN" altLang="en-US" sz="2000" dirty="0">
                <a:solidFill>
                  <a:schemeClr val="tx1">
                    <a:lumMod val="75000"/>
                    <a:lumOff val="25000"/>
                  </a:schemeClr>
                </a:solidFill>
              </a:rPr>
              <a:t>将已经序列化的字典字符串数据反序列化为字典数据。</a:t>
            </a:r>
          </a:p>
          <a:p>
            <a:pPr>
              <a:lnSpc>
                <a:spcPct val="150000"/>
              </a:lnSpc>
            </a:pPr>
            <a:r>
              <a:rPr lang="en-US" altLang="zh-CN" sz="2000" dirty="0">
                <a:solidFill>
                  <a:schemeClr val="tx1">
                    <a:lumMod val="75000"/>
                    <a:lumOff val="25000"/>
                  </a:schemeClr>
                </a:solidFill>
              </a:rPr>
              <a:t>Load</a:t>
            </a:r>
            <a:r>
              <a:rPr lang="zh-CN" altLang="en-US" sz="2000" dirty="0">
                <a:solidFill>
                  <a:schemeClr val="tx1">
                    <a:lumMod val="75000"/>
                    <a:lumOff val="25000"/>
                  </a:schemeClr>
                </a:solidFill>
              </a:rPr>
              <a:t>方法的使用，如下所示代码：</a:t>
            </a:r>
          </a:p>
          <a:p>
            <a:pPr>
              <a:lnSpc>
                <a:spcPct val="150000"/>
              </a:lnSpc>
            </a:pPr>
            <a:r>
              <a:rPr lang="en-US" altLang="zh-CN" sz="2000" dirty="0">
                <a:solidFill>
                  <a:schemeClr val="tx1">
                    <a:lumMod val="75000"/>
                    <a:lumOff val="25000"/>
                  </a:schemeClr>
                </a:solidFill>
              </a:rPr>
              <a:t>import </a:t>
            </a:r>
            <a:r>
              <a:rPr lang="en-US" altLang="zh-CN" sz="2000" dirty="0" err="1">
                <a:solidFill>
                  <a:schemeClr val="tx1">
                    <a:lumMod val="75000"/>
                    <a:lumOff val="25000"/>
                  </a:schemeClr>
                </a:solidFill>
              </a:rPr>
              <a:t>json</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with open("G:\\</a:t>
            </a:r>
            <a:r>
              <a:rPr lang="en-US" altLang="zh-CN" sz="2000" dirty="0" err="1">
                <a:solidFill>
                  <a:schemeClr val="tx1">
                    <a:lumMod val="75000"/>
                    <a:lumOff val="25000"/>
                  </a:schemeClr>
                </a:solidFill>
              </a:rPr>
              <a:t>json_test.json</a:t>
            </a:r>
            <a:r>
              <a:rPr lang="en-US" altLang="zh-CN" sz="2000" dirty="0">
                <a:solidFill>
                  <a:schemeClr val="tx1">
                    <a:lumMod val="75000"/>
                    <a:lumOff val="25000"/>
                  </a:schemeClr>
                </a:solidFill>
              </a:rPr>
              <a:t>", "r", encoding='utf-8') as </a:t>
            </a:r>
            <a:r>
              <a:rPr lang="en-US" altLang="zh-CN" sz="2000" dirty="0" err="1">
                <a:solidFill>
                  <a:schemeClr val="tx1">
                    <a:lumMod val="75000"/>
                    <a:lumOff val="25000"/>
                  </a:schemeClr>
                </a:solidFill>
              </a:rPr>
              <a:t>file_test</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test_loads</a:t>
            </a:r>
            <a:r>
              <a:rPr lang="en-US" altLang="zh-CN" sz="2000" dirty="0">
                <a:solidFill>
                  <a:schemeClr val="tx1">
                    <a:lumMod val="75000"/>
                    <a:lumOff val="25000"/>
                  </a:schemeClr>
                </a:solidFill>
              </a:rPr>
              <a:t> = </a:t>
            </a:r>
            <a:r>
              <a:rPr lang="en-US" altLang="zh-CN" sz="2000" dirty="0" err="1">
                <a:solidFill>
                  <a:schemeClr val="tx1">
                    <a:lumMod val="75000"/>
                    <a:lumOff val="25000"/>
                  </a:schemeClr>
                </a:solidFill>
              </a:rPr>
              <a:t>json.loads</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file_test.read</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file_test.seek</a:t>
            </a:r>
            <a:r>
              <a:rPr lang="en-US" altLang="zh-CN" sz="2000" dirty="0">
                <a:solidFill>
                  <a:schemeClr val="tx1">
                    <a:lumMod val="75000"/>
                    <a:lumOff val="25000"/>
                  </a:schemeClr>
                </a:solidFill>
              </a:rPr>
              <a:t>(0)</a:t>
            </a:r>
          </a:p>
          <a:p>
            <a:pPr>
              <a:lnSpc>
                <a:spcPct val="150000"/>
              </a:lnSpc>
            </a:pP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test_load</a:t>
            </a:r>
            <a:r>
              <a:rPr lang="en-US" altLang="zh-CN" sz="2000" dirty="0">
                <a:solidFill>
                  <a:schemeClr val="tx1">
                    <a:lumMod val="75000"/>
                    <a:lumOff val="25000"/>
                  </a:schemeClr>
                </a:solidFill>
              </a:rPr>
              <a:t> = </a:t>
            </a:r>
            <a:r>
              <a:rPr lang="en-US" altLang="zh-CN" sz="2000" dirty="0" err="1">
                <a:solidFill>
                  <a:schemeClr val="tx1">
                    <a:lumMod val="75000"/>
                    <a:lumOff val="25000"/>
                  </a:schemeClr>
                </a:solidFill>
              </a:rPr>
              <a:t>json.load</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file_test</a:t>
            </a:r>
            <a:r>
              <a:rPr lang="en-US" altLang="zh-CN" sz="2000" dirty="0">
                <a:solidFill>
                  <a:schemeClr val="tx1">
                    <a:lumMod val="75000"/>
                    <a:lumOff val="25000"/>
                  </a:schemeClr>
                </a:solidFill>
              </a:rPr>
              <a:t>) # </a:t>
            </a:r>
            <a:r>
              <a:rPr lang="zh-CN" altLang="en-US" sz="2000" dirty="0">
                <a:solidFill>
                  <a:schemeClr val="tx1">
                    <a:lumMod val="75000"/>
                    <a:lumOff val="25000"/>
                  </a:schemeClr>
                </a:solidFill>
              </a:rPr>
              <a:t>同 </a:t>
            </a:r>
            <a:r>
              <a:rPr lang="en-US" altLang="zh-CN" sz="2000" dirty="0" err="1">
                <a:solidFill>
                  <a:schemeClr val="tx1">
                    <a:lumMod val="75000"/>
                    <a:lumOff val="25000"/>
                  </a:schemeClr>
                </a:solidFill>
              </a:rPr>
              <a:t>json.loads</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file_test.read</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print(</a:t>
            </a:r>
            <a:r>
              <a:rPr lang="en-US" altLang="zh-CN" sz="2000" dirty="0" err="1">
                <a:solidFill>
                  <a:schemeClr val="tx1">
                    <a:lumMod val="75000"/>
                    <a:lumOff val="25000"/>
                  </a:schemeClr>
                </a:solidFill>
              </a:rPr>
              <a:t>test_loads</a:t>
            </a:r>
            <a:r>
              <a:rPr lang="en-US" altLang="zh-CN" sz="2000" dirty="0">
                <a:solidFill>
                  <a:schemeClr val="tx1">
                    <a:lumMod val="75000"/>
                    <a:lumOff val="25000"/>
                  </a:schemeClr>
                </a:solidFill>
              </a:rPr>
              <a:t>)</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7.3.2 </a:t>
            </a:r>
            <a:r>
              <a:rPr lang="zh-CN" altLang="en-US" sz="2000" dirty="0"/>
              <a:t>读写</a:t>
            </a:r>
            <a:r>
              <a:rPr lang="en-US" altLang="zh-CN" sz="2000" dirty="0"/>
              <a:t>JSON</a:t>
            </a:r>
            <a:r>
              <a:rPr lang="zh-CN" altLang="en-US" sz="2000" dirty="0"/>
              <a:t>数据：</a:t>
            </a:r>
            <a:r>
              <a:rPr lang="en-US" altLang="zh-CN" sz="2000" dirty="0" err="1"/>
              <a:t>json</a:t>
            </a:r>
            <a:r>
              <a:rPr lang="zh-CN" altLang="en-US" sz="2000" dirty="0"/>
              <a:t>模块</a:t>
            </a:r>
          </a:p>
        </p:txBody>
      </p:sp>
      <p:sp>
        <p:nvSpPr>
          <p:cNvPr id="3" name="内容占位符 2"/>
          <p:cNvSpPr>
            <a:spLocks noGrp="1"/>
          </p:cNvSpPr>
          <p:nvPr>
            <p:ph sz="quarter" idx="14"/>
          </p:nvPr>
        </p:nvSpPr>
        <p:spPr>
          <a:xfrm>
            <a:off x="136478" y="1250621"/>
            <a:ext cx="9007521" cy="4863576"/>
          </a:xfrm>
        </p:spPr>
        <p:txBody>
          <a:bodyPr>
            <a:noAutofit/>
          </a:bodyPr>
          <a:lstStyle/>
          <a:p>
            <a:pPr>
              <a:lnSpc>
                <a:spcPct val="150000"/>
              </a:lnSpc>
            </a:pPr>
            <a:r>
              <a:rPr lang="en-US" altLang="zh-CN" sz="2000" dirty="0">
                <a:solidFill>
                  <a:schemeClr val="tx1">
                    <a:lumMod val="75000"/>
                    <a:lumOff val="25000"/>
                  </a:schemeClr>
                </a:solidFill>
              </a:rPr>
              <a:t>print(</a:t>
            </a:r>
            <a:r>
              <a:rPr lang="en-US" altLang="zh-CN" sz="2000" dirty="0" err="1">
                <a:solidFill>
                  <a:schemeClr val="tx1">
                    <a:lumMod val="75000"/>
                    <a:lumOff val="25000"/>
                  </a:schemeClr>
                </a:solidFill>
              </a:rPr>
              <a:t>test_load</a:t>
            </a:r>
            <a:r>
              <a:rPr lang="en-US" altLang="zh-CN"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在上例中，</a:t>
            </a:r>
            <a:r>
              <a:rPr lang="en-US" altLang="zh-CN" sz="2000" dirty="0">
                <a:solidFill>
                  <a:schemeClr val="tx1">
                    <a:lumMod val="75000"/>
                    <a:lumOff val="25000"/>
                  </a:schemeClr>
                </a:solidFill>
              </a:rPr>
              <a:t>load</a:t>
            </a:r>
            <a:r>
              <a:rPr lang="zh-CN" altLang="en-US" sz="2000" dirty="0">
                <a:solidFill>
                  <a:schemeClr val="tx1">
                    <a:lumMod val="75000"/>
                    <a:lumOff val="25000"/>
                  </a:schemeClr>
                </a:solidFill>
              </a:rPr>
              <a:t>将已经序列化的文件的字典字符串数据反序列化为字典数据，</a:t>
            </a:r>
            <a:r>
              <a:rPr lang="en-US" altLang="zh-CN" sz="2000" dirty="0">
                <a:solidFill>
                  <a:schemeClr val="tx1">
                    <a:lumMod val="75000"/>
                    <a:lumOff val="25000"/>
                  </a:schemeClr>
                </a:solidFill>
              </a:rPr>
              <a:t>loads</a:t>
            </a:r>
            <a:r>
              <a:rPr lang="zh-CN" altLang="en-US" sz="2000" dirty="0">
                <a:solidFill>
                  <a:schemeClr val="tx1">
                    <a:lumMod val="75000"/>
                    <a:lumOff val="25000"/>
                  </a:schemeClr>
                </a:solidFill>
              </a:rPr>
              <a:t>实现了和</a:t>
            </a:r>
            <a:r>
              <a:rPr lang="en-US" altLang="zh-CN" sz="2000" dirty="0">
                <a:solidFill>
                  <a:schemeClr val="tx1">
                    <a:lumMod val="75000"/>
                    <a:lumOff val="25000"/>
                  </a:schemeClr>
                </a:solidFill>
              </a:rPr>
              <a:t>load</a:t>
            </a:r>
            <a:r>
              <a:rPr lang="zh-CN" altLang="en-US" sz="2000" dirty="0">
                <a:solidFill>
                  <a:schemeClr val="tx1">
                    <a:lumMod val="75000"/>
                    <a:lumOff val="25000"/>
                  </a:schemeClr>
                </a:solidFill>
              </a:rPr>
              <a:t>一样的功能。运行结果如下所示： </a:t>
            </a:r>
          </a:p>
          <a:p>
            <a:pPr>
              <a:lnSpc>
                <a:spcPct val="150000"/>
              </a:lnSpc>
            </a:pP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teacher_name</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Mr.Liu</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teach_age</a:t>
            </a:r>
            <a:r>
              <a:rPr lang="en-US" altLang="zh-CN" sz="2000" dirty="0">
                <a:solidFill>
                  <a:schemeClr val="tx1">
                    <a:lumMod val="75000"/>
                    <a:lumOff val="25000"/>
                  </a:schemeClr>
                </a:solidFill>
              </a:rPr>
              <a:t>': 18}</a:t>
            </a:r>
          </a:p>
          <a:p>
            <a:pPr>
              <a:lnSpc>
                <a:spcPct val="150000"/>
              </a:lnSpc>
            </a:pP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teacher_name</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Mr.Liu</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teach_age</a:t>
            </a:r>
            <a:r>
              <a:rPr lang="en-US" altLang="zh-CN" sz="2000" dirty="0">
                <a:solidFill>
                  <a:schemeClr val="tx1">
                    <a:lumMod val="75000"/>
                    <a:lumOff val="25000"/>
                  </a:schemeClr>
                </a:solidFill>
              </a:rPr>
              <a:t>': 18}</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689431"/>
            <a:ext cx="7094537" cy="544391"/>
          </a:xfrm>
        </p:spPr>
        <p:txBody>
          <a:bodyPr>
            <a:normAutofit/>
          </a:bodyPr>
          <a:lstStyle/>
          <a:p>
            <a:r>
              <a:rPr lang="en-US" altLang="zh-CN" sz="2000" dirty="0"/>
              <a:t>7.3.3 </a:t>
            </a:r>
            <a:r>
              <a:rPr lang="zh-CN" altLang="en-US" sz="2000" dirty="0"/>
              <a:t>系统相关：</a:t>
            </a:r>
            <a:r>
              <a:rPr lang="en-US" altLang="zh-CN" sz="2000" dirty="0"/>
              <a:t>sys</a:t>
            </a:r>
            <a:r>
              <a:rPr lang="zh-CN" altLang="en-US" sz="2000" dirty="0"/>
              <a:t>模块</a:t>
            </a:r>
          </a:p>
        </p:txBody>
      </p:sp>
      <p:sp>
        <p:nvSpPr>
          <p:cNvPr id="3" name="内容占位符 2"/>
          <p:cNvSpPr>
            <a:spLocks noGrp="1"/>
          </p:cNvSpPr>
          <p:nvPr>
            <p:ph sz="quarter" idx="14"/>
          </p:nvPr>
        </p:nvSpPr>
        <p:spPr>
          <a:xfrm>
            <a:off x="136478" y="882125"/>
            <a:ext cx="9007521" cy="4863576"/>
          </a:xfrm>
        </p:spPr>
        <p:txBody>
          <a:bodyPr>
            <a:noAutofit/>
          </a:bodyPr>
          <a:lstStyle/>
          <a:p>
            <a:pPr>
              <a:lnSpc>
                <a:spcPct val="150000"/>
              </a:lnSpc>
            </a:pPr>
            <a:r>
              <a:rPr lang="en-US" altLang="zh-CN" sz="2000" dirty="0">
                <a:solidFill>
                  <a:schemeClr val="tx1">
                    <a:lumMod val="75000"/>
                    <a:lumOff val="25000"/>
                  </a:schemeClr>
                </a:solidFill>
              </a:rPr>
              <a:t>sys</a:t>
            </a:r>
            <a:r>
              <a:rPr lang="zh-CN" altLang="en-US" sz="2000" dirty="0">
                <a:solidFill>
                  <a:schemeClr val="tx1">
                    <a:lumMod val="75000"/>
                    <a:lumOff val="25000"/>
                  </a:schemeClr>
                </a:solidFill>
              </a:rPr>
              <a:t>模块是</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自带模块，包含了和系统相关的信息。通过运行以下命令，导入该模块，如下所示代码：</a:t>
            </a:r>
          </a:p>
          <a:p>
            <a:pPr>
              <a:lnSpc>
                <a:spcPct val="150000"/>
              </a:lnSpc>
            </a:pPr>
            <a:r>
              <a:rPr lang="en-US" altLang="zh-CN" sz="2000" dirty="0">
                <a:solidFill>
                  <a:schemeClr val="tx1">
                    <a:lumMod val="75000"/>
                    <a:lumOff val="25000"/>
                  </a:schemeClr>
                </a:solidFill>
              </a:rPr>
              <a:t>&gt;&gt;&gt; import sys</a:t>
            </a:r>
          </a:p>
          <a:p>
            <a:pPr>
              <a:lnSpc>
                <a:spcPct val="150000"/>
              </a:lnSpc>
            </a:pPr>
            <a:r>
              <a:rPr lang="zh-CN" altLang="en-US" sz="2000" dirty="0">
                <a:solidFill>
                  <a:schemeClr val="tx1">
                    <a:lumMod val="75000"/>
                    <a:lumOff val="25000"/>
                  </a:schemeClr>
                </a:solidFill>
              </a:rPr>
              <a:t>通过</a:t>
            </a:r>
            <a:r>
              <a:rPr lang="en-US" altLang="zh-CN" sz="2000" dirty="0">
                <a:solidFill>
                  <a:schemeClr val="tx1">
                    <a:lumMod val="75000"/>
                    <a:lumOff val="25000"/>
                  </a:schemeClr>
                </a:solidFill>
              </a:rPr>
              <a:t>help(sys)</a:t>
            </a:r>
            <a:r>
              <a:rPr lang="zh-CN" altLang="en-US" sz="2000" dirty="0">
                <a:solidFill>
                  <a:schemeClr val="tx1">
                    <a:lumMod val="75000"/>
                    <a:lumOff val="25000"/>
                  </a:schemeClr>
                </a:solidFill>
              </a:rPr>
              <a:t>或者</a:t>
            </a:r>
            <a:r>
              <a:rPr lang="en-US" altLang="zh-CN" sz="2000" dirty="0" err="1">
                <a:solidFill>
                  <a:schemeClr val="tx1">
                    <a:lumMod val="75000"/>
                    <a:lumOff val="25000"/>
                  </a:schemeClr>
                </a:solidFill>
              </a:rPr>
              <a:t>dir</a:t>
            </a:r>
            <a:r>
              <a:rPr lang="en-US" altLang="zh-CN" sz="2000" dirty="0">
                <a:solidFill>
                  <a:schemeClr val="tx1">
                    <a:lumMod val="75000"/>
                    <a:lumOff val="25000"/>
                  </a:schemeClr>
                </a:solidFill>
              </a:rPr>
              <a:t>(sys)</a:t>
            </a:r>
            <a:r>
              <a:rPr lang="zh-CN" altLang="en-US" sz="2000" dirty="0">
                <a:solidFill>
                  <a:schemeClr val="tx1">
                    <a:lumMod val="75000"/>
                    <a:lumOff val="25000"/>
                  </a:schemeClr>
                </a:solidFill>
              </a:rPr>
              <a:t>命令查看</a:t>
            </a:r>
            <a:r>
              <a:rPr lang="en-US" altLang="zh-CN" sz="2000" dirty="0">
                <a:solidFill>
                  <a:schemeClr val="tx1">
                    <a:lumMod val="75000"/>
                    <a:lumOff val="25000"/>
                  </a:schemeClr>
                </a:solidFill>
              </a:rPr>
              <a:t>sys</a:t>
            </a:r>
            <a:r>
              <a:rPr lang="zh-CN" altLang="en-US" sz="2000" dirty="0">
                <a:solidFill>
                  <a:schemeClr val="tx1">
                    <a:lumMod val="75000"/>
                    <a:lumOff val="25000"/>
                  </a:schemeClr>
                </a:solidFill>
              </a:rPr>
              <a:t>模块可用的方法</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如下所示代码：</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dir</a:t>
            </a:r>
            <a:r>
              <a:rPr lang="en-US" altLang="zh-CN" sz="2000" dirty="0">
                <a:solidFill>
                  <a:schemeClr val="tx1">
                    <a:lumMod val="75000"/>
                    <a:lumOff val="25000"/>
                  </a:schemeClr>
                </a:solidFill>
              </a:rPr>
              <a:t>(sys)</a:t>
            </a:r>
          </a:p>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['__</a:t>
            </a:r>
            <a:r>
              <a:rPr lang="en-US" altLang="zh-CN" sz="2000" dirty="0" err="1">
                <a:solidFill>
                  <a:schemeClr val="tx1">
                    <a:lumMod val="75000"/>
                    <a:lumOff val="25000"/>
                  </a:schemeClr>
                </a:solidFill>
              </a:rPr>
              <a:t>displayhook</a:t>
            </a:r>
            <a:r>
              <a:rPr lang="en-US" altLang="zh-CN" sz="2000" dirty="0">
                <a:solidFill>
                  <a:schemeClr val="tx1">
                    <a:lumMod val="75000"/>
                    <a:lumOff val="25000"/>
                  </a:schemeClr>
                </a:solidFill>
              </a:rPr>
              <a:t>__', '__doc__', '__</a:t>
            </a:r>
            <a:r>
              <a:rPr lang="en-US" altLang="zh-CN" sz="2000" dirty="0" err="1">
                <a:solidFill>
                  <a:schemeClr val="tx1">
                    <a:lumMod val="75000"/>
                    <a:lumOff val="25000"/>
                  </a:schemeClr>
                </a:solidFill>
              </a:rPr>
              <a:t>excepthook</a:t>
            </a:r>
            <a:r>
              <a:rPr lang="en-US" altLang="zh-CN" sz="2000" dirty="0">
                <a:solidFill>
                  <a:schemeClr val="tx1">
                    <a:lumMod val="75000"/>
                    <a:lumOff val="25000"/>
                  </a:schemeClr>
                </a:solidFill>
              </a:rPr>
              <a:t>__', '__</a:t>
            </a:r>
            <a:r>
              <a:rPr lang="en-US" altLang="zh-CN" sz="2000" dirty="0" err="1">
                <a:solidFill>
                  <a:schemeClr val="tx1">
                    <a:lumMod val="75000"/>
                    <a:lumOff val="25000"/>
                  </a:schemeClr>
                </a:solidFill>
              </a:rPr>
              <a:t>interactivehook</a:t>
            </a:r>
            <a:r>
              <a:rPr lang="en-US" altLang="zh-CN" sz="2000" dirty="0">
                <a:solidFill>
                  <a:schemeClr val="tx1">
                    <a:lumMod val="75000"/>
                    <a:lumOff val="25000"/>
                  </a:schemeClr>
                </a:solidFill>
              </a:rPr>
              <a:t>__', '__loader__', '__name__', '__package__', '__spec__', '__</a:t>
            </a:r>
            <a:r>
              <a:rPr lang="en-US" altLang="zh-CN" sz="2000" dirty="0" err="1">
                <a:solidFill>
                  <a:schemeClr val="tx1">
                    <a:lumMod val="75000"/>
                    <a:lumOff val="25000"/>
                  </a:schemeClr>
                </a:solidFill>
              </a:rPr>
              <a:t>stderr</a:t>
            </a:r>
            <a:r>
              <a:rPr lang="en-US" altLang="zh-CN" sz="2000" dirty="0">
                <a:solidFill>
                  <a:schemeClr val="tx1">
                    <a:lumMod val="75000"/>
                    <a:lumOff val="25000"/>
                  </a:schemeClr>
                </a:solidFill>
              </a:rPr>
              <a:t>__', '__</a:t>
            </a:r>
            <a:r>
              <a:rPr lang="en-US" altLang="zh-CN" sz="2000" dirty="0" err="1">
                <a:solidFill>
                  <a:schemeClr val="tx1">
                    <a:lumMod val="75000"/>
                    <a:lumOff val="25000"/>
                  </a:schemeClr>
                </a:solidFill>
              </a:rPr>
              <a:t>stdin</a:t>
            </a:r>
            <a:r>
              <a:rPr lang="en-US" altLang="zh-CN" sz="2000" dirty="0">
                <a:solidFill>
                  <a:schemeClr val="tx1">
                    <a:lumMod val="75000"/>
                    <a:lumOff val="25000"/>
                  </a:schemeClr>
                </a:solidFill>
              </a:rPr>
              <a:t>__', '__</a:t>
            </a:r>
            <a:r>
              <a:rPr lang="en-US" altLang="zh-CN" sz="2000" dirty="0" err="1">
                <a:solidFill>
                  <a:schemeClr val="tx1">
                    <a:lumMod val="75000"/>
                    <a:lumOff val="25000"/>
                  </a:schemeClr>
                </a:solidFill>
              </a:rPr>
              <a:t>stdout</a:t>
            </a:r>
            <a:r>
              <a:rPr lang="en-US" altLang="zh-CN" sz="2000" dirty="0">
                <a:solidFill>
                  <a:schemeClr val="tx1">
                    <a:lumMod val="75000"/>
                    <a:lumOff val="25000"/>
                  </a:schemeClr>
                </a:solidFill>
              </a:rPr>
              <a:t>__', '_</a:t>
            </a:r>
            <a:r>
              <a:rPr lang="en-US" altLang="zh-CN" sz="2000" dirty="0" err="1">
                <a:solidFill>
                  <a:schemeClr val="tx1">
                    <a:lumMod val="75000"/>
                    <a:lumOff val="25000"/>
                  </a:schemeClr>
                </a:solidFill>
              </a:rPr>
              <a:t>clear_type_cache</a:t>
            </a:r>
            <a:r>
              <a:rPr lang="en-US" altLang="zh-CN" sz="2000" dirty="0">
                <a:solidFill>
                  <a:schemeClr val="tx1">
                    <a:lumMod val="75000"/>
                    <a:lumOff val="25000"/>
                  </a:schemeClr>
                </a:solidFill>
              </a:rPr>
              <a:t>', '_</a:t>
            </a:r>
            <a:r>
              <a:rPr lang="en-US" altLang="zh-CN" sz="2000" dirty="0" err="1">
                <a:solidFill>
                  <a:schemeClr val="tx1">
                    <a:lumMod val="75000"/>
                    <a:lumOff val="25000"/>
                  </a:schemeClr>
                </a:solidFill>
              </a:rPr>
              <a:t>current_frames</a:t>
            </a:r>
            <a:r>
              <a:rPr lang="en-US" altLang="zh-CN" sz="2000" dirty="0">
                <a:solidFill>
                  <a:schemeClr val="tx1">
                    <a:lumMod val="75000"/>
                    <a:lumOff val="25000"/>
                  </a:schemeClr>
                </a:solidFill>
              </a:rPr>
              <a:t>', '_</a:t>
            </a:r>
            <a:r>
              <a:rPr lang="en-US" altLang="zh-CN" sz="2000" dirty="0" err="1">
                <a:solidFill>
                  <a:schemeClr val="tx1">
                    <a:lumMod val="75000"/>
                    <a:lumOff val="25000"/>
                  </a:schemeClr>
                </a:solidFill>
              </a:rPr>
              <a:t>debugmallocstats</a:t>
            </a:r>
            <a:r>
              <a:rPr lang="en-US" altLang="zh-CN" sz="2000" dirty="0">
                <a:solidFill>
                  <a:schemeClr val="tx1">
                    <a:lumMod val="75000"/>
                    <a:lumOff val="25000"/>
                  </a:schemeClr>
                </a:solidFill>
              </a:rPr>
              <a:t>', '_</a:t>
            </a:r>
            <a:r>
              <a:rPr lang="en-US" altLang="zh-CN" sz="2000" dirty="0" err="1">
                <a:solidFill>
                  <a:schemeClr val="tx1">
                    <a:lumMod val="75000"/>
                    <a:lumOff val="25000"/>
                  </a:schemeClr>
                </a:solidFill>
              </a:rPr>
              <a:t>enablelegacywindowsfsencoding</a:t>
            </a:r>
            <a:r>
              <a:rPr lang="en-US" altLang="zh-CN" sz="2000" dirty="0">
                <a:solidFill>
                  <a:schemeClr val="tx1">
                    <a:lumMod val="75000"/>
                    <a:lumOff val="25000"/>
                  </a:schemeClr>
                </a:solidFill>
              </a:rPr>
              <a:t>',……]</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7.1.2  </a:t>
            </a:r>
            <a:r>
              <a:rPr lang="zh-CN" altLang="en-US" sz="2000" dirty="0"/>
              <a:t>命名空间</a:t>
            </a:r>
          </a:p>
        </p:txBody>
      </p:sp>
      <p:sp>
        <p:nvSpPr>
          <p:cNvPr id="3" name="内容占位符 2"/>
          <p:cNvSpPr>
            <a:spLocks noGrp="1"/>
          </p:cNvSpPr>
          <p:nvPr>
            <p:ph sz="quarter" idx="14"/>
          </p:nvPr>
        </p:nvSpPr>
        <p:spPr>
          <a:xfrm>
            <a:off x="136478" y="1441693"/>
            <a:ext cx="9007521" cy="4686151"/>
          </a:xfrm>
        </p:spPr>
        <p:txBody>
          <a:bodyPr>
            <a:noAutofit/>
          </a:bodyPr>
          <a:lstStyle/>
          <a:p>
            <a:pPr>
              <a:lnSpc>
                <a:spcPct val="150000"/>
              </a:lnSpc>
            </a:pPr>
            <a:r>
              <a:rPr lang="zh-CN" altLang="en-US" sz="2000" dirty="0">
                <a:solidFill>
                  <a:schemeClr val="tx1">
                    <a:lumMod val="75000"/>
                    <a:lumOff val="25000"/>
                  </a:schemeClr>
                </a:solidFill>
              </a:rPr>
              <a:t>命名空间是一个包含了一个或多个变量名称和它们各自对应的对象值的字典。</a:t>
            </a:r>
          </a:p>
          <a:p>
            <a:pPr>
              <a:lnSpc>
                <a:spcPct val="150000"/>
              </a:lnSpc>
            </a:pP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可以调用局部命名空间和全局命名空间里的变量。如果一个局部变量和一个全局变量重名，则在函数内部调用时局部变量会屏蔽全局变量。</a:t>
            </a:r>
          </a:p>
          <a:p>
            <a:pPr>
              <a:lnSpc>
                <a:spcPct val="150000"/>
              </a:lnSpc>
            </a:pPr>
            <a:r>
              <a:rPr lang="zh-CN" altLang="en-US" sz="2000" dirty="0">
                <a:solidFill>
                  <a:schemeClr val="tx1">
                    <a:lumMod val="75000"/>
                    <a:lumOff val="25000"/>
                  </a:schemeClr>
                </a:solidFill>
              </a:rPr>
              <a:t>如果要修改函数内的全局变量的值，必须使用</a:t>
            </a:r>
            <a:r>
              <a:rPr lang="en-US" altLang="zh-CN" sz="2000" dirty="0">
                <a:solidFill>
                  <a:schemeClr val="tx1">
                    <a:lumMod val="75000"/>
                    <a:lumOff val="25000"/>
                  </a:schemeClr>
                </a:solidFill>
              </a:rPr>
              <a:t>global</a:t>
            </a:r>
            <a:r>
              <a:rPr lang="zh-CN" altLang="en-US" sz="2000" dirty="0">
                <a:solidFill>
                  <a:schemeClr val="tx1">
                    <a:lumMod val="75000"/>
                    <a:lumOff val="25000"/>
                  </a:schemeClr>
                </a:solidFill>
              </a:rPr>
              <a:t>语句，否则会出错。</a:t>
            </a:r>
          </a:p>
          <a:p>
            <a:pPr>
              <a:lnSpc>
                <a:spcPct val="150000"/>
              </a:lnSpc>
            </a:pPr>
            <a:endParaRPr lang="en-US" altLang="zh-CN" sz="2000" dirty="0">
              <a:solidFill>
                <a:srgbClr val="FF0000"/>
              </a:solidFill>
            </a:endParaRPr>
          </a:p>
          <a:p>
            <a:endParaRPr lang="zh-CN" altLang="en-US"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7.1 </a:t>
            </a:r>
            <a:r>
              <a:rPr lang="zh-CN" altLang="en-US" sz="2100" b="1" spc="225" dirty="0">
                <a:solidFill>
                  <a:prstClr val="white"/>
                </a:solidFill>
              </a:rPr>
              <a:t>模块的概述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689431"/>
            <a:ext cx="7094537" cy="544391"/>
          </a:xfrm>
        </p:spPr>
        <p:txBody>
          <a:bodyPr>
            <a:normAutofit/>
          </a:bodyPr>
          <a:lstStyle/>
          <a:p>
            <a:r>
              <a:rPr lang="en-US" altLang="zh-CN" sz="2000" dirty="0"/>
              <a:t>7.3.3 </a:t>
            </a:r>
            <a:r>
              <a:rPr lang="zh-CN" altLang="en-US" sz="2000" dirty="0"/>
              <a:t>系统相关：</a:t>
            </a:r>
            <a:r>
              <a:rPr lang="en-US" altLang="zh-CN" sz="2000" dirty="0"/>
              <a:t>sys</a:t>
            </a:r>
            <a:r>
              <a:rPr lang="zh-CN" altLang="en-US" sz="2000" dirty="0"/>
              <a:t>模块</a:t>
            </a:r>
          </a:p>
        </p:txBody>
      </p:sp>
      <p:sp>
        <p:nvSpPr>
          <p:cNvPr id="3" name="内容占位符 2"/>
          <p:cNvSpPr>
            <a:spLocks noGrp="1"/>
          </p:cNvSpPr>
          <p:nvPr>
            <p:ph sz="quarter" idx="14"/>
          </p:nvPr>
        </p:nvSpPr>
        <p:spPr>
          <a:xfrm>
            <a:off x="136478" y="882125"/>
            <a:ext cx="9007521" cy="4863576"/>
          </a:xfrm>
        </p:spPr>
        <p:txBody>
          <a:bodyPr>
            <a:noAutofit/>
          </a:bodyPr>
          <a:lstStyle/>
          <a:p>
            <a:pPr>
              <a:lnSpc>
                <a:spcPct val="150000"/>
              </a:lnSpc>
            </a:pPr>
            <a:r>
              <a:rPr lang="zh-CN" altLang="en-US" sz="2000" dirty="0">
                <a:solidFill>
                  <a:schemeClr val="tx1">
                    <a:lumMod val="75000"/>
                    <a:lumOff val="25000"/>
                  </a:schemeClr>
                </a:solidFill>
              </a:rPr>
              <a:t>以上命令，显示了</a:t>
            </a:r>
            <a:r>
              <a:rPr lang="en-US" altLang="zh-CN" sz="2000" dirty="0">
                <a:solidFill>
                  <a:schemeClr val="tx1">
                    <a:lumMod val="75000"/>
                    <a:lumOff val="25000"/>
                  </a:schemeClr>
                </a:solidFill>
              </a:rPr>
              <a:t>sys</a:t>
            </a:r>
            <a:r>
              <a:rPr lang="zh-CN" altLang="en-US" sz="2000" dirty="0">
                <a:solidFill>
                  <a:schemeClr val="tx1">
                    <a:lumMod val="75000"/>
                    <a:lumOff val="25000"/>
                  </a:schemeClr>
                </a:solidFill>
              </a:rPr>
              <a:t>模块可用的方法。</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下面列举</a:t>
            </a:r>
            <a:r>
              <a:rPr lang="en-US" altLang="zh-CN" sz="2000" dirty="0">
                <a:solidFill>
                  <a:schemeClr val="tx1">
                    <a:lumMod val="75000"/>
                    <a:lumOff val="25000"/>
                  </a:schemeClr>
                </a:solidFill>
              </a:rPr>
              <a:t>sys</a:t>
            </a:r>
            <a:r>
              <a:rPr lang="zh-CN" altLang="en-US" sz="2000" dirty="0">
                <a:solidFill>
                  <a:schemeClr val="tx1">
                    <a:lumMod val="75000"/>
                    <a:lumOff val="25000"/>
                  </a:schemeClr>
                </a:solidFill>
              </a:rPr>
              <a:t>模块常用的几种方法：</a:t>
            </a:r>
          </a:p>
          <a:p>
            <a:pPr>
              <a:lnSpc>
                <a:spcPct val="150000"/>
              </a:lnSpc>
            </a:pPr>
            <a:r>
              <a:rPr lang="en-US" altLang="zh-CN" sz="2000" dirty="0">
                <a:solidFill>
                  <a:schemeClr val="tx1">
                    <a:lumMod val="75000"/>
                    <a:lumOff val="25000"/>
                  </a:schemeClr>
                </a:solidFill>
              </a:rPr>
              <a:t>(1)</a:t>
            </a:r>
            <a:r>
              <a:rPr lang="en-US" altLang="zh-CN" sz="2000" dirty="0" err="1">
                <a:solidFill>
                  <a:schemeClr val="tx1">
                    <a:lumMod val="75000"/>
                    <a:lumOff val="25000"/>
                  </a:schemeClr>
                </a:solidFill>
              </a:rPr>
              <a:t>sys.path</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包含输入模块的目录名列表。</a:t>
            </a:r>
          </a:p>
          <a:p>
            <a:pPr>
              <a:lnSpc>
                <a:spcPct val="150000"/>
              </a:lnSpc>
            </a:pPr>
            <a:r>
              <a:rPr lang="zh-CN" altLang="en-US" sz="2000" dirty="0">
                <a:solidFill>
                  <a:schemeClr val="tx1">
                    <a:lumMod val="75000"/>
                    <a:lumOff val="25000"/>
                  </a:schemeClr>
                </a:solidFill>
              </a:rPr>
              <a:t>运行命令，如下所示代码：</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sys.path</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['G:/Python</a:t>
            </a:r>
            <a:r>
              <a:rPr lang="zh-CN" altLang="en-US" sz="2000" dirty="0">
                <a:solidFill>
                  <a:schemeClr val="tx1">
                    <a:lumMod val="75000"/>
                    <a:lumOff val="25000"/>
                  </a:schemeClr>
                </a:solidFill>
              </a:rPr>
              <a:t>教材编写</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例子</a:t>
            </a:r>
            <a:r>
              <a:rPr lang="en-US" altLang="zh-CN" sz="2000" dirty="0">
                <a:solidFill>
                  <a:schemeClr val="tx1">
                    <a:lumMod val="75000"/>
                    <a:lumOff val="25000"/>
                  </a:schemeClr>
                </a:solidFill>
              </a:rPr>
              <a:t>20180619/</a:t>
            </a:r>
            <a:r>
              <a:rPr lang="zh-CN" altLang="en-US" sz="2000" dirty="0">
                <a:solidFill>
                  <a:schemeClr val="tx1">
                    <a:lumMod val="75000"/>
                    <a:lumOff val="25000"/>
                  </a:schemeClr>
                </a:solidFill>
              </a:rPr>
              <a:t>例子</a:t>
            </a:r>
            <a:r>
              <a:rPr lang="en-US" altLang="zh-CN" sz="2000" dirty="0">
                <a:solidFill>
                  <a:schemeClr val="tx1">
                    <a:lumMod val="75000"/>
                    <a:lumOff val="25000"/>
                  </a:schemeClr>
                </a:solidFill>
              </a:rPr>
              <a:t>', 'C:\\Users\\Lenovo\\</a:t>
            </a:r>
            <a:r>
              <a:rPr lang="en-US" altLang="zh-CN" sz="2000" dirty="0" err="1">
                <a:solidFill>
                  <a:schemeClr val="tx1">
                    <a:lumMod val="75000"/>
                    <a:lumOff val="25000"/>
                  </a:schemeClr>
                </a:solidFill>
              </a:rPr>
              <a:t>AppData</a:t>
            </a:r>
            <a:r>
              <a:rPr lang="en-US" altLang="zh-CN" sz="2000" dirty="0">
                <a:solidFill>
                  <a:schemeClr val="tx1">
                    <a:lumMod val="75000"/>
                    <a:lumOff val="25000"/>
                  </a:schemeClr>
                </a:solidFill>
              </a:rPr>
              <a:t>\\Local\\Programs\\Python\\Python36-32\\Lib\\</a:t>
            </a:r>
            <a:r>
              <a:rPr lang="en-US" altLang="zh-CN" sz="2000" dirty="0" err="1">
                <a:solidFill>
                  <a:schemeClr val="tx1">
                    <a:lumMod val="75000"/>
                    <a:lumOff val="25000"/>
                  </a:schemeClr>
                </a:solidFill>
              </a:rPr>
              <a:t>idlelib</a:t>
            </a:r>
            <a:r>
              <a:rPr lang="en-US" altLang="zh-CN" sz="2000" dirty="0">
                <a:solidFill>
                  <a:schemeClr val="tx1">
                    <a:lumMod val="75000"/>
                    <a:lumOff val="25000"/>
                  </a:schemeClr>
                </a:solidFill>
              </a:rPr>
              <a:t>', </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689431"/>
            <a:ext cx="7094537" cy="544391"/>
          </a:xfrm>
        </p:spPr>
        <p:txBody>
          <a:bodyPr>
            <a:normAutofit/>
          </a:bodyPr>
          <a:lstStyle/>
          <a:p>
            <a:r>
              <a:rPr lang="en-US" altLang="zh-CN" sz="2000" dirty="0"/>
              <a:t>7.3.3 </a:t>
            </a:r>
            <a:r>
              <a:rPr lang="zh-CN" altLang="en-US" sz="2000" dirty="0"/>
              <a:t>系统相关：</a:t>
            </a:r>
            <a:r>
              <a:rPr lang="en-US" altLang="zh-CN" sz="2000" dirty="0"/>
              <a:t>sys</a:t>
            </a:r>
            <a:r>
              <a:rPr lang="zh-CN" altLang="en-US" sz="2000" dirty="0"/>
              <a:t>模块</a:t>
            </a:r>
          </a:p>
        </p:txBody>
      </p:sp>
      <p:sp>
        <p:nvSpPr>
          <p:cNvPr id="3" name="内容占位符 2"/>
          <p:cNvSpPr>
            <a:spLocks noGrp="1"/>
          </p:cNvSpPr>
          <p:nvPr>
            <p:ph sz="quarter" idx="14"/>
          </p:nvPr>
        </p:nvSpPr>
        <p:spPr>
          <a:xfrm>
            <a:off x="136478" y="882125"/>
            <a:ext cx="9007522" cy="5218424"/>
          </a:xfrm>
        </p:spPr>
        <p:txBody>
          <a:bodyPr>
            <a:noAutofit/>
          </a:bodyPr>
          <a:lstStyle/>
          <a:p>
            <a:pPr>
              <a:lnSpc>
                <a:spcPct val="150000"/>
              </a:lnSpc>
            </a:pPr>
            <a:r>
              <a:rPr lang="en-US" altLang="zh-CN" sz="2000" dirty="0">
                <a:solidFill>
                  <a:schemeClr val="tx1">
                    <a:lumMod val="75000"/>
                    <a:lumOff val="25000"/>
                  </a:schemeClr>
                </a:solidFill>
              </a:rPr>
              <a:t>'C:\\Users\\Lenovo\\</a:t>
            </a:r>
            <a:r>
              <a:rPr lang="en-US" altLang="zh-CN" sz="2000" dirty="0" err="1">
                <a:solidFill>
                  <a:schemeClr val="tx1">
                    <a:lumMod val="75000"/>
                    <a:lumOff val="25000"/>
                  </a:schemeClr>
                </a:solidFill>
              </a:rPr>
              <a:t>AppData</a:t>
            </a:r>
            <a:r>
              <a:rPr lang="en-US" altLang="zh-CN" sz="2000" dirty="0">
                <a:solidFill>
                  <a:schemeClr val="tx1">
                    <a:lumMod val="75000"/>
                    <a:lumOff val="25000"/>
                  </a:schemeClr>
                </a:solidFill>
              </a:rPr>
              <a:t>\\Local\\Programs\\Python\\Python36-32\\python36.zip', 'C:\\Users\\Lenovo\\</a:t>
            </a:r>
            <a:r>
              <a:rPr lang="en-US" altLang="zh-CN" sz="2000" dirty="0" err="1">
                <a:solidFill>
                  <a:schemeClr val="tx1">
                    <a:lumMod val="75000"/>
                    <a:lumOff val="25000"/>
                  </a:schemeClr>
                </a:solidFill>
              </a:rPr>
              <a:t>AppData</a:t>
            </a:r>
            <a:r>
              <a:rPr lang="en-US" altLang="zh-CN" sz="2000" dirty="0">
                <a:solidFill>
                  <a:schemeClr val="tx1">
                    <a:lumMod val="75000"/>
                    <a:lumOff val="25000"/>
                  </a:schemeClr>
                </a:solidFill>
              </a:rPr>
              <a:t>\\Local\\Programs\\Python\\Python36-32\\DLLs', 'C:\\Users\\Lenovo\\</a:t>
            </a:r>
            <a:r>
              <a:rPr lang="en-US" altLang="zh-CN" sz="2000" dirty="0" err="1">
                <a:solidFill>
                  <a:schemeClr val="tx1">
                    <a:lumMod val="75000"/>
                    <a:lumOff val="25000"/>
                  </a:schemeClr>
                </a:solidFill>
              </a:rPr>
              <a:t>AppData</a:t>
            </a:r>
            <a:r>
              <a:rPr lang="en-US" altLang="zh-CN" sz="2000" dirty="0">
                <a:solidFill>
                  <a:schemeClr val="tx1">
                    <a:lumMod val="75000"/>
                    <a:lumOff val="25000"/>
                  </a:schemeClr>
                </a:solidFill>
              </a:rPr>
              <a:t>\\Local\\Programs\\Python\\Python36-32\\lib', 'C:\\Users\\Lenovo\\</a:t>
            </a:r>
            <a:r>
              <a:rPr lang="en-US" altLang="zh-CN" sz="2000" dirty="0" err="1">
                <a:solidFill>
                  <a:schemeClr val="tx1">
                    <a:lumMod val="75000"/>
                    <a:lumOff val="25000"/>
                  </a:schemeClr>
                </a:solidFill>
              </a:rPr>
              <a:t>AppData</a:t>
            </a:r>
            <a:r>
              <a:rPr lang="en-US" altLang="zh-CN" sz="2000" dirty="0">
                <a:solidFill>
                  <a:schemeClr val="tx1">
                    <a:lumMod val="75000"/>
                    <a:lumOff val="25000"/>
                  </a:schemeClr>
                </a:solidFill>
              </a:rPr>
              <a:t>\\Local\\Programs\\Python\\Python36-32', 'C:\\Users\\Lenovo\\</a:t>
            </a:r>
            <a:r>
              <a:rPr lang="en-US" altLang="zh-CN" sz="2000" dirty="0" err="1">
                <a:solidFill>
                  <a:schemeClr val="tx1">
                    <a:lumMod val="75000"/>
                    <a:lumOff val="25000"/>
                  </a:schemeClr>
                </a:solidFill>
              </a:rPr>
              <a:t>AppData</a:t>
            </a:r>
            <a:r>
              <a:rPr lang="en-US" altLang="zh-CN" sz="2000" dirty="0">
                <a:solidFill>
                  <a:schemeClr val="tx1">
                    <a:lumMod val="75000"/>
                    <a:lumOff val="25000"/>
                  </a:schemeClr>
                </a:solidFill>
              </a:rPr>
              <a:t>\\Local\\Programs\\Python\\Python36-32\\lib\\site-packages']</a:t>
            </a:r>
          </a:p>
          <a:p>
            <a:pPr>
              <a:lnSpc>
                <a:spcPct val="150000"/>
              </a:lnSpc>
            </a:pPr>
            <a:r>
              <a:rPr lang="zh-CN" altLang="en-US" sz="2000" dirty="0">
                <a:solidFill>
                  <a:schemeClr val="tx1">
                    <a:lumMod val="75000"/>
                    <a:lumOff val="25000"/>
                  </a:schemeClr>
                </a:solidFill>
              </a:rPr>
              <a:t>从上面的运行结果可以看出，该命令获取了指定模块搜索路径的字符串集合。我们可以将写好的模块放在得到的某个路径下，就可以在程序中</a:t>
            </a:r>
            <a:r>
              <a:rPr lang="en-US" altLang="zh-CN" sz="2000" dirty="0">
                <a:solidFill>
                  <a:schemeClr val="tx1">
                    <a:lumMod val="75000"/>
                    <a:lumOff val="25000"/>
                  </a:schemeClr>
                </a:solidFill>
              </a:rPr>
              <a:t>import</a:t>
            </a:r>
            <a:r>
              <a:rPr lang="zh-CN" altLang="en-US" sz="2000" dirty="0">
                <a:solidFill>
                  <a:schemeClr val="tx1">
                    <a:lumMod val="75000"/>
                    <a:lumOff val="25000"/>
                  </a:schemeClr>
                </a:solidFill>
              </a:rPr>
              <a:t>时正确找到。在</a:t>
            </a:r>
            <a:r>
              <a:rPr lang="en-US" altLang="zh-CN" sz="2000" dirty="0">
                <a:solidFill>
                  <a:schemeClr val="tx1">
                    <a:lumMod val="75000"/>
                    <a:lumOff val="25000"/>
                  </a:schemeClr>
                </a:solidFill>
              </a:rPr>
              <a:t>import</a:t>
            </a:r>
            <a:r>
              <a:rPr lang="zh-CN" altLang="en-US" sz="2000" dirty="0">
                <a:solidFill>
                  <a:schemeClr val="tx1">
                    <a:lumMod val="75000"/>
                    <a:lumOff val="25000"/>
                  </a:schemeClr>
                </a:solidFill>
              </a:rPr>
              <a:t>导入模块名时，就是根据</a:t>
            </a:r>
            <a:r>
              <a:rPr lang="en-US" altLang="zh-CN" sz="2000" dirty="0" err="1">
                <a:solidFill>
                  <a:schemeClr val="tx1">
                    <a:lumMod val="75000"/>
                    <a:lumOff val="25000"/>
                  </a:schemeClr>
                </a:solidFill>
              </a:rPr>
              <a:t>sys.path</a:t>
            </a:r>
            <a:r>
              <a:rPr lang="zh-CN" altLang="en-US" sz="2000" dirty="0">
                <a:solidFill>
                  <a:schemeClr val="tx1">
                    <a:lumMod val="75000"/>
                    <a:lumOff val="25000"/>
                  </a:schemeClr>
                </a:solidFill>
              </a:rPr>
              <a:t>的路径来搜索模块名，也可以用命令</a:t>
            </a:r>
            <a:r>
              <a:rPr lang="en-US" altLang="zh-CN" sz="2000" dirty="0" err="1">
                <a:solidFill>
                  <a:schemeClr val="tx1">
                    <a:lumMod val="75000"/>
                    <a:lumOff val="25000"/>
                  </a:schemeClr>
                </a:solidFill>
              </a:rPr>
              <a:t>sys.path.append</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自定义模块路径”</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添加模块路径。</a:t>
            </a:r>
            <a:r>
              <a:rPr lang="zh-CN" altLang="en-US" sz="2000" dirty="0"/>
              <a:t> </a:t>
            </a:r>
          </a:p>
          <a:p>
            <a:pPr>
              <a:lnSpc>
                <a:spcPct val="150000"/>
              </a:lnSpc>
            </a:pPr>
            <a:endParaRPr lang="zh-CN" altLang="en-US" sz="2000"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689431"/>
            <a:ext cx="7094537" cy="544391"/>
          </a:xfrm>
        </p:spPr>
        <p:txBody>
          <a:bodyPr>
            <a:normAutofit/>
          </a:bodyPr>
          <a:lstStyle/>
          <a:p>
            <a:r>
              <a:rPr lang="en-US" altLang="zh-CN" sz="2000" dirty="0"/>
              <a:t>7.3.3 </a:t>
            </a:r>
            <a:r>
              <a:rPr lang="zh-CN" altLang="en-US" sz="2000" dirty="0"/>
              <a:t>系统相关：</a:t>
            </a:r>
            <a:r>
              <a:rPr lang="en-US" altLang="zh-CN" sz="2000" dirty="0"/>
              <a:t>sys</a:t>
            </a:r>
            <a:r>
              <a:rPr lang="zh-CN" altLang="en-US" sz="2000" dirty="0"/>
              <a:t>模块</a:t>
            </a:r>
          </a:p>
        </p:txBody>
      </p:sp>
      <p:sp>
        <p:nvSpPr>
          <p:cNvPr id="3" name="内容占位符 2"/>
          <p:cNvSpPr>
            <a:spLocks noGrp="1"/>
          </p:cNvSpPr>
          <p:nvPr>
            <p:ph sz="quarter" idx="14"/>
          </p:nvPr>
        </p:nvSpPr>
        <p:spPr>
          <a:xfrm>
            <a:off x="136478" y="1032253"/>
            <a:ext cx="9007522" cy="5218424"/>
          </a:xfrm>
        </p:spPr>
        <p:txBody>
          <a:bodyPr>
            <a:noAutofit/>
          </a:bodyPr>
          <a:lstStyle/>
          <a:p>
            <a:pPr>
              <a:lnSpc>
                <a:spcPct val="150000"/>
              </a:lnSpc>
            </a:pPr>
            <a:r>
              <a:rPr lang="en-US" altLang="zh-CN" sz="2000" dirty="0">
                <a:solidFill>
                  <a:schemeClr val="tx1">
                    <a:lumMod val="75000"/>
                    <a:lumOff val="25000"/>
                  </a:schemeClr>
                </a:solidFill>
              </a:rPr>
              <a:t>(2)</a:t>
            </a:r>
            <a:r>
              <a:rPr lang="en-US" altLang="zh-CN" sz="2000" dirty="0" err="1">
                <a:solidFill>
                  <a:schemeClr val="tx1">
                    <a:lumMod val="75000"/>
                    <a:lumOff val="25000"/>
                  </a:schemeClr>
                </a:solidFill>
              </a:rPr>
              <a:t>sys.argv</a:t>
            </a:r>
            <a:r>
              <a:rPr lang="zh-CN" altLang="en-US" sz="2000" dirty="0">
                <a:solidFill>
                  <a:schemeClr val="tx1">
                    <a:lumMod val="75000"/>
                    <a:lumOff val="25000"/>
                  </a:schemeClr>
                </a:solidFill>
              </a:rPr>
              <a:t>：在外部向程序内部传递参数。</a:t>
            </a:r>
          </a:p>
          <a:p>
            <a:pPr>
              <a:lnSpc>
                <a:spcPct val="150000"/>
              </a:lnSpc>
            </a:pPr>
            <a:r>
              <a:rPr lang="zh-CN" altLang="en-US" sz="2000" dirty="0">
                <a:solidFill>
                  <a:schemeClr val="tx1">
                    <a:lumMod val="75000"/>
                    <a:lumOff val="25000"/>
                  </a:schemeClr>
                </a:solidFill>
              </a:rPr>
              <a:t>运行该命令，如下所示代码：</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sys.argv</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['G:/Python</a:t>
            </a:r>
            <a:r>
              <a:rPr lang="zh-CN" altLang="en-US" sz="2000" dirty="0">
                <a:solidFill>
                  <a:schemeClr val="tx1">
                    <a:lumMod val="75000"/>
                    <a:lumOff val="25000"/>
                  </a:schemeClr>
                </a:solidFill>
              </a:rPr>
              <a:t>教材编写</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例子</a:t>
            </a:r>
            <a:r>
              <a:rPr lang="en-US" altLang="zh-CN" sz="2000" dirty="0">
                <a:solidFill>
                  <a:schemeClr val="tx1">
                    <a:lumMod val="75000"/>
                    <a:lumOff val="25000"/>
                  </a:schemeClr>
                </a:solidFill>
              </a:rPr>
              <a:t>20180619/</a:t>
            </a:r>
            <a:r>
              <a:rPr lang="zh-CN" altLang="en-US" sz="2000" dirty="0">
                <a:solidFill>
                  <a:schemeClr val="tx1">
                    <a:lumMod val="75000"/>
                    <a:lumOff val="25000"/>
                  </a:schemeClr>
                </a:solidFill>
              </a:rPr>
              <a:t>例子</a:t>
            </a:r>
            <a:r>
              <a:rPr lang="en-US" altLang="zh-CN" sz="2000" dirty="0">
                <a:solidFill>
                  <a:schemeClr val="tx1">
                    <a:lumMod val="75000"/>
                    <a:lumOff val="25000"/>
                  </a:schemeClr>
                </a:solidFill>
              </a:rPr>
              <a:t>/json_load_test.py']</a:t>
            </a:r>
          </a:p>
          <a:p>
            <a:pPr>
              <a:lnSpc>
                <a:spcPct val="150000"/>
              </a:lnSpc>
            </a:pPr>
            <a:r>
              <a:rPr lang="zh-CN" altLang="en-US" sz="2000" dirty="0">
                <a:solidFill>
                  <a:schemeClr val="tx1">
                    <a:lumMod val="75000"/>
                    <a:lumOff val="25000"/>
                  </a:schemeClr>
                </a:solidFill>
              </a:rPr>
              <a:t>从上面的运行结果可以看出，</a:t>
            </a:r>
            <a:r>
              <a:rPr lang="en-US" altLang="zh-CN" sz="2000" dirty="0" err="1">
                <a:solidFill>
                  <a:schemeClr val="tx1">
                    <a:lumMod val="75000"/>
                    <a:lumOff val="25000"/>
                  </a:schemeClr>
                </a:solidFill>
              </a:rPr>
              <a:t>sys.argv</a:t>
            </a:r>
            <a:r>
              <a:rPr lang="en-US" altLang="zh-CN" sz="2000" dirty="0">
                <a:solidFill>
                  <a:schemeClr val="tx1">
                    <a:lumMod val="75000"/>
                    <a:lumOff val="25000"/>
                  </a:schemeClr>
                </a:solidFill>
              </a:rPr>
              <a:t> </a:t>
            </a:r>
            <a:r>
              <a:rPr lang="zh-CN" altLang="en-US" sz="2000" dirty="0">
                <a:solidFill>
                  <a:schemeClr val="tx1">
                    <a:lumMod val="75000"/>
                    <a:lumOff val="25000"/>
                  </a:schemeClr>
                </a:solidFill>
              </a:rPr>
              <a:t>变量是一个包含了命令行参数的字符串列表</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利用命令行向程序传递参数。其中</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脚本的名称是 </a:t>
            </a:r>
            <a:r>
              <a:rPr lang="en-US" altLang="zh-CN" sz="2000" dirty="0" err="1">
                <a:solidFill>
                  <a:schemeClr val="tx1">
                    <a:lumMod val="75000"/>
                    <a:lumOff val="25000"/>
                  </a:schemeClr>
                </a:solidFill>
              </a:rPr>
              <a:t>sys.argv</a:t>
            </a:r>
            <a:r>
              <a:rPr lang="en-US" altLang="zh-CN" sz="2000" dirty="0">
                <a:solidFill>
                  <a:schemeClr val="tx1">
                    <a:lumMod val="75000"/>
                    <a:lumOff val="25000"/>
                  </a:schemeClr>
                </a:solidFill>
              </a:rPr>
              <a:t> </a:t>
            </a:r>
            <a:r>
              <a:rPr lang="zh-CN" altLang="en-US" sz="2000" dirty="0">
                <a:solidFill>
                  <a:schemeClr val="tx1">
                    <a:lumMod val="75000"/>
                    <a:lumOff val="25000"/>
                  </a:schemeClr>
                </a:solidFill>
              </a:rPr>
              <a:t>列表的第一个参数。</a:t>
            </a:r>
            <a:endParaRPr lang="zh-CN" altLang="en-US" sz="2000" dirty="0"/>
          </a:p>
          <a:p>
            <a:pPr>
              <a:lnSpc>
                <a:spcPct val="150000"/>
              </a:lnSpc>
            </a:pPr>
            <a:endParaRPr lang="zh-CN" altLang="en-US" sz="2000"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689431"/>
            <a:ext cx="7094537" cy="544391"/>
          </a:xfrm>
        </p:spPr>
        <p:txBody>
          <a:bodyPr>
            <a:normAutofit/>
          </a:bodyPr>
          <a:lstStyle/>
          <a:p>
            <a:r>
              <a:rPr lang="en-US" altLang="zh-CN" sz="2000" dirty="0"/>
              <a:t>7.3.4 </a:t>
            </a:r>
            <a:r>
              <a:rPr lang="zh-CN" altLang="en-US" sz="2000" dirty="0"/>
              <a:t>数学</a:t>
            </a:r>
            <a:r>
              <a:rPr lang="en-US" altLang="zh-CN" sz="2000" dirty="0"/>
              <a:t>:math</a:t>
            </a:r>
            <a:r>
              <a:rPr lang="zh-CN" altLang="en-US" sz="2000" dirty="0"/>
              <a:t>模块</a:t>
            </a:r>
          </a:p>
        </p:txBody>
      </p:sp>
      <p:sp>
        <p:nvSpPr>
          <p:cNvPr id="3" name="内容占位符 2"/>
          <p:cNvSpPr>
            <a:spLocks noGrp="1"/>
          </p:cNvSpPr>
          <p:nvPr>
            <p:ph sz="quarter" idx="14"/>
          </p:nvPr>
        </p:nvSpPr>
        <p:spPr>
          <a:xfrm>
            <a:off x="136478" y="1032253"/>
            <a:ext cx="9007522" cy="5218424"/>
          </a:xfrm>
        </p:spPr>
        <p:txBody>
          <a:bodyPr>
            <a:noAutofit/>
          </a:bodyPr>
          <a:lstStyle/>
          <a:p>
            <a:pPr>
              <a:lnSpc>
                <a:spcPct val="150000"/>
              </a:lnSpc>
            </a:pPr>
            <a:r>
              <a:rPr lang="en-US" altLang="zh-CN" sz="2000" dirty="0">
                <a:solidFill>
                  <a:schemeClr val="tx1">
                    <a:lumMod val="75000"/>
                    <a:lumOff val="25000"/>
                  </a:schemeClr>
                </a:solidFill>
              </a:rPr>
              <a:t>math</a:t>
            </a:r>
            <a:r>
              <a:rPr lang="zh-CN" altLang="en-US" sz="2000" dirty="0">
                <a:solidFill>
                  <a:schemeClr val="tx1">
                    <a:lumMod val="75000"/>
                    <a:lumOff val="25000"/>
                  </a:schemeClr>
                </a:solidFill>
              </a:rPr>
              <a:t>模块是</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自带模块，包含了和数学运算公式相关的信息。通过运行以下命令，导入该模块，如下所示代码：</a:t>
            </a:r>
          </a:p>
          <a:p>
            <a:pPr>
              <a:lnSpc>
                <a:spcPct val="150000"/>
              </a:lnSpc>
            </a:pPr>
            <a:r>
              <a:rPr lang="en-US" altLang="zh-CN" sz="2000" dirty="0">
                <a:solidFill>
                  <a:schemeClr val="tx1">
                    <a:lumMod val="75000"/>
                    <a:lumOff val="25000"/>
                  </a:schemeClr>
                </a:solidFill>
              </a:rPr>
              <a:t>&gt;&gt;&gt; import math</a:t>
            </a:r>
          </a:p>
          <a:p>
            <a:pPr>
              <a:lnSpc>
                <a:spcPct val="150000"/>
              </a:lnSpc>
            </a:pPr>
            <a:r>
              <a:rPr lang="zh-CN" altLang="en-US" sz="2000" dirty="0">
                <a:solidFill>
                  <a:schemeClr val="tx1">
                    <a:lumMod val="75000"/>
                    <a:lumOff val="25000"/>
                  </a:schemeClr>
                </a:solidFill>
              </a:rPr>
              <a:t>通过</a:t>
            </a:r>
            <a:r>
              <a:rPr lang="en-US" altLang="zh-CN" sz="2000" dirty="0" err="1">
                <a:solidFill>
                  <a:schemeClr val="tx1">
                    <a:lumMod val="75000"/>
                    <a:lumOff val="25000"/>
                  </a:schemeClr>
                </a:solidFill>
              </a:rPr>
              <a:t>dir</a:t>
            </a:r>
            <a:r>
              <a:rPr lang="en-US" altLang="zh-CN" sz="2000" dirty="0">
                <a:solidFill>
                  <a:schemeClr val="tx1">
                    <a:lumMod val="75000"/>
                    <a:lumOff val="25000"/>
                  </a:schemeClr>
                </a:solidFill>
              </a:rPr>
              <a:t>(math)</a:t>
            </a:r>
            <a:r>
              <a:rPr lang="zh-CN" altLang="en-US" sz="2000" dirty="0">
                <a:solidFill>
                  <a:schemeClr val="tx1">
                    <a:lumMod val="75000"/>
                    <a:lumOff val="25000"/>
                  </a:schemeClr>
                </a:solidFill>
              </a:rPr>
              <a:t>命令查看</a:t>
            </a:r>
            <a:r>
              <a:rPr lang="en-US" altLang="zh-CN" sz="2000" dirty="0">
                <a:solidFill>
                  <a:schemeClr val="tx1">
                    <a:lumMod val="75000"/>
                    <a:lumOff val="25000"/>
                  </a:schemeClr>
                </a:solidFill>
              </a:rPr>
              <a:t>math</a:t>
            </a:r>
            <a:r>
              <a:rPr lang="zh-CN" altLang="en-US" sz="2000" dirty="0">
                <a:solidFill>
                  <a:schemeClr val="tx1">
                    <a:lumMod val="75000"/>
                    <a:lumOff val="25000"/>
                  </a:schemeClr>
                </a:solidFill>
              </a:rPr>
              <a:t>模块可用的方法</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例如：</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dir</a:t>
            </a:r>
            <a:r>
              <a:rPr lang="en-US" altLang="zh-CN" sz="2000" dirty="0">
                <a:solidFill>
                  <a:schemeClr val="tx1">
                    <a:lumMod val="75000"/>
                    <a:lumOff val="25000"/>
                  </a:schemeClr>
                </a:solidFill>
              </a:rPr>
              <a:t>(math)</a:t>
            </a:r>
          </a:p>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['__doc__', '__loader__', '__name__', '__package__', '__spec__', '</a:t>
            </a:r>
            <a:r>
              <a:rPr lang="en-US" altLang="zh-CN" sz="2000" dirty="0" err="1">
                <a:solidFill>
                  <a:schemeClr val="tx1">
                    <a:lumMod val="75000"/>
                    <a:lumOff val="25000"/>
                  </a:schemeClr>
                </a:solidFill>
              </a:rPr>
              <a:t>acos</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acosh</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asin</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asinh</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atan</a:t>
            </a:r>
            <a:r>
              <a:rPr lang="en-US" altLang="zh-CN" sz="2000" dirty="0">
                <a:solidFill>
                  <a:schemeClr val="tx1">
                    <a:lumMod val="75000"/>
                    <a:lumOff val="25000"/>
                  </a:schemeClr>
                </a:solidFill>
              </a:rPr>
              <a:t>', 'atan2', '</a:t>
            </a:r>
            <a:r>
              <a:rPr lang="en-US" altLang="zh-CN" sz="2000" dirty="0" err="1">
                <a:solidFill>
                  <a:schemeClr val="tx1">
                    <a:lumMod val="75000"/>
                    <a:lumOff val="25000"/>
                  </a:schemeClr>
                </a:solidFill>
              </a:rPr>
              <a:t>atanh</a:t>
            </a:r>
            <a:r>
              <a:rPr lang="en-US" altLang="zh-CN" sz="2000" dirty="0">
                <a:solidFill>
                  <a:schemeClr val="tx1">
                    <a:lumMod val="75000"/>
                    <a:lumOff val="25000"/>
                  </a:schemeClr>
                </a:solidFill>
              </a:rPr>
              <a:t>', 'ceil', '</a:t>
            </a:r>
            <a:r>
              <a:rPr lang="en-US" altLang="zh-CN" sz="2000" dirty="0" err="1">
                <a:solidFill>
                  <a:schemeClr val="tx1">
                    <a:lumMod val="75000"/>
                    <a:lumOff val="25000"/>
                  </a:schemeClr>
                </a:solidFill>
              </a:rPr>
              <a:t>copysign</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cos</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cosh</a:t>
            </a:r>
            <a:r>
              <a:rPr lang="en-US" altLang="zh-CN" sz="2000" dirty="0">
                <a:solidFill>
                  <a:schemeClr val="tx1">
                    <a:lumMod val="75000"/>
                    <a:lumOff val="25000"/>
                  </a:schemeClr>
                </a:solidFill>
              </a:rPr>
              <a:t>', 'degrees', 'e', '</a:t>
            </a:r>
            <a:r>
              <a:rPr lang="en-US" altLang="zh-CN" sz="2000" dirty="0" err="1">
                <a:solidFill>
                  <a:schemeClr val="tx1">
                    <a:lumMod val="75000"/>
                    <a:lumOff val="25000"/>
                  </a:schemeClr>
                </a:solidFill>
              </a:rPr>
              <a:t>erf</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erfc</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exp</a:t>
            </a:r>
            <a:r>
              <a:rPr lang="en-US" altLang="zh-CN" sz="2000" dirty="0">
                <a:solidFill>
                  <a:schemeClr val="tx1">
                    <a:lumMod val="75000"/>
                    <a:lumOff val="25000"/>
                  </a:schemeClr>
                </a:solidFill>
              </a:rPr>
              <a:t>', 'expm1', '</a:t>
            </a:r>
            <a:r>
              <a:rPr lang="en-US" altLang="zh-CN" sz="2000" dirty="0" err="1">
                <a:solidFill>
                  <a:schemeClr val="tx1">
                    <a:lumMod val="75000"/>
                    <a:lumOff val="25000"/>
                  </a:schemeClr>
                </a:solidFill>
              </a:rPr>
              <a:t>fabs</a:t>
            </a:r>
            <a:r>
              <a:rPr lang="en-US" altLang="zh-CN" sz="2000" dirty="0">
                <a:solidFill>
                  <a:schemeClr val="tx1">
                    <a:lumMod val="75000"/>
                    <a:lumOff val="25000"/>
                  </a:schemeClr>
                </a:solidFill>
              </a:rPr>
              <a:t>', 'factorial', 'floor', '</a:t>
            </a:r>
            <a:r>
              <a:rPr lang="en-US" altLang="zh-CN" sz="2000" dirty="0" err="1">
                <a:solidFill>
                  <a:schemeClr val="tx1">
                    <a:lumMod val="75000"/>
                    <a:lumOff val="25000"/>
                  </a:schemeClr>
                </a:solidFill>
              </a:rPr>
              <a:t>fmod</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frexp</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fsum</a:t>
            </a:r>
            <a:r>
              <a:rPr lang="en-US" altLang="zh-CN" sz="2000" dirty="0">
                <a:solidFill>
                  <a:schemeClr val="tx1">
                    <a:lumMod val="75000"/>
                    <a:lumOff val="25000"/>
                  </a:schemeClr>
                </a:solidFill>
              </a:rPr>
              <a:t>', 'gamma', '</a:t>
            </a:r>
            <a:r>
              <a:rPr lang="en-US" altLang="zh-CN" sz="2000" dirty="0" err="1">
                <a:solidFill>
                  <a:schemeClr val="tx1">
                    <a:lumMod val="75000"/>
                    <a:lumOff val="25000"/>
                  </a:schemeClr>
                </a:solidFill>
              </a:rPr>
              <a:t>gcd</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hypot</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inf</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isclose</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isfinite</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isinf</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isnan</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ldexp</a:t>
            </a:r>
            <a:r>
              <a:rPr lang="en-US" altLang="zh-CN" sz="2000" dirty="0">
                <a:solidFill>
                  <a:schemeClr val="tx1">
                    <a:lumMod val="75000"/>
                    <a:lumOff val="25000"/>
                  </a:schemeClr>
                </a:solidFill>
              </a:rPr>
              <a:t>', </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689431"/>
            <a:ext cx="7094537" cy="544391"/>
          </a:xfrm>
        </p:spPr>
        <p:txBody>
          <a:bodyPr>
            <a:normAutofit/>
          </a:bodyPr>
          <a:lstStyle/>
          <a:p>
            <a:r>
              <a:rPr lang="en-US" altLang="zh-CN" sz="2000" dirty="0"/>
              <a:t>7.3.4 </a:t>
            </a:r>
            <a:r>
              <a:rPr lang="zh-CN" altLang="en-US" sz="2000" dirty="0"/>
              <a:t>数学</a:t>
            </a:r>
            <a:r>
              <a:rPr lang="en-US" altLang="zh-CN" sz="2000" dirty="0"/>
              <a:t>:math</a:t>
            </a:r>
            <a:r>
              <a:rPr lang="zh-CN" altLang="en-US" sz="2000" dirty="0"/>
              <a:t>模块</a:t>
            </a:r>
          </a:p>
        </p:txBody>
      </p:sp>
      <p:sp>
        <p:nvSpPr>
          <p:cNvPr id="3" name="内容占位符 2"/>
          <p:cNvSpPr>
            <a:spLocks noGrp="1"/>
          </p:cNvSpPr>
          <p:nvPr>
            <p:ph sz="quarter" idx="14"/>
          </p:nvPr>
        </p:nvSpPr>
        <p:spPr>
          <a:xfrm>
            <a:off x="136478" y="1032253"/>
            <a:ext cx="9007522" cy="5218424"/>
          </a:xfrm>
        </p:spPr>
        <p:txBody>
          <a:bodyPr>
            <a:noAutofit/>
          </a:bodyPr>
          <a:lstStyle/>
          <a:p>
            <a:pPr>
              <a:lnSpc>
                <a:spcPct val="150000"/>
              </a:lnSpc>
            </a:pP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lgamma</a:t>
            </a:r>
            <a:r>
              <a:rPr lang="en-US" altLang="zh-CN" sz="2000" dirty="0">
                <a:solidFill>
                  <a:schemeClr val="tx1">
                    <a:lumMod val="75000"/>
                    <a:lumOff val="25000"/>
                  </a:schemeClr>
                </a:solidFill>
              </a:rPr>
              <a:t>', 'log', 'log10', 'log1p', 'log2', '</a:t>
            </a:r>
            <a:r>
              <a:rPr lang="en-US" altLang="zh-CN" sz="2000" dirty="0" err="1">
                <a:solidFill>
                  <a:schemeClr val="tx1">
                    <a:lumMod val="75000"/>
                    <a:lumOff val="25000"/>
                  </a:schemeClr>
                </a:solidFill>
              </a:rPr>
              <a:t>modf</a:t>
            </a:r>
            <a:r>
              <a:rPr lang="en-US" altLang="zh-CN" sz="2000" dirty="0">
                <a:solidFill>
                  <a:schemeClr val="tx1">
                    <a:lumMod val="75000"/>
                    <a:lumOff val="25000"/>
                  </a:schemeClr>
                </a:solidFill>
              </a:rPr>
              <a:t>', 'nan', 'pi', '</a:t>
            </a:r>
            <a:r>
              <a:rPr lang="en-US" altLang="zh-CN" sz="2000" dirty="0" err="1">
                <a:solidFill>
                  <a:schemeClr val="tx1">
                    <a:lumMod val="75000"/>
                    <a:lumOff val="25000"/>
                  </a:schemeClr>
                </a:solidFill>
              </a:rPr>
              <a:t>pow</a:t>
            </a:r>
            <a:r>
              <a:rPr lang="en-US" altLang="zh-CN" sz="2000" dirty="0">
                <a:solidFill>
                  <a:schemeClr val="tx1">
                    <a:lumMod val="75000"/>
                    <a:lumOff val="25000"/>
                  </a:schemeClr>
                </a:solidFill>
              </a:rPr>
              <a:t>', 'radians', 'sin', '</a:t>
            </a:r>
            <a:r>
              <a:rPr lang="en-US" altLang="zh-CN" sz="2000" dirty="0" err="1">
                <a:solidFill>
                  <a:schemeClr val="tx1">
                    <a:lumMod val="75000"/>
                    <a:lumOff val="25000"/>
                  </a:schemeClr>
                </a:solidFill>
              </a:rPr>
              <a:t>sinh</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sqrt</a:t>
            </a:r>
            <a:r>
              <a:rPr lang="en-US" altLang="zh-CN" sz="2000" dirty="0">
                <a:solidFill>
                  <a:schemeClr val="tx1">
                    <a:lumMod val="75000"/>
                    <a:lumOff val="25000"/>
                  </a:schemeClr>
                </a:solidFill>
              </a:rPr>
              <a:t>', 'tan', '</a:t>
            </a:r>
            <a:r>
              <a:rPr lang="en-US" altLang="zh-CN" sz="2000" dirty="0" err="1">
                <a:solidFill>
                  <a:schemeClr val="tx1">
                    <a:lumMod val="75000"/>
                    <a:lumOff val="25000"/>
                  </a:schemeClr>
                </a:solidFill>
              </a:rPr>
              <a:t>tanh</a:t>
            </a:r>
            <a:r>
              <a:rPr lang="en-US" altLang="zh-CN" sz="2000" dirty="0">
                <a:solidFill>
                  <a:schemeClr val="tx1">
                    <a:lumMod val="75000"/>
                    <a:lumOff val="25000"/>
                  </a:schemeClr>
                </a:solidFill>
              </a:rPr>
              <a:t>', 'tau', '</a:t>
            </a:r>
            <a:r>
              <a:rPr lang="en-US" altLang="zh-CN" sz="2000" dirty="0" err="1">
                <a:solidFill>
                  <a:schemeClr val="tx1">
                    <a:lumMod val="75000"/>
                    <a:lumOff val="25000"/>
                  </a:schemeClr>
                </a:solidFill>
              </a:rPr>
              <a:t>trunc</a:t>
            </a:r>
            <a:r>
              <a:rPr lang="en-US" altLang="zh-CN"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上面的运行结果显示了</a:t>
            </a:r>
            <a:r>
              <a:rPr lang="en-US" altLang="zh-CN" sz="2000" dirty="0">
                <a:solidFill>
                  <a:schemeClr val="tx1">
                    <a:lumMod val="75000"/>
                    <a:lumOff val="25000"/>
                  </a:schemeClr>
                </a:solidFill>
              </a:rPr>
              <a:t>math</a:t>
            </a:r>
            <a:r>
              <a:rPr lang="zh-CN" altLang="en-US" sz="2000" dirty="0">
                <a:solidFill>
                  <a:schemeClr val="tx1">
                    <a:lumMod val="75000"/>
                    <a:lumOff val="25000"/>
                  </a:schemeClr>
                </a:solidFill>
              </a:rPr>
              <a:t>模块可用的函数。</a:t>
            </a:r>
            <a:endParaRPr lang="zh-CN" altLang="en-US" sz="2000" dirty="0"/>
          </a:p>
          <a:p>
            <a:pPr>
              <a:lnSpc>
                <a:spcPct val="150000"/>
              </a:lnSpc>
            </a:pPr>
            <a:endParaRPr lang="zh-CN" altLang="en-US" sz="2000"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689431"/>
            <a:ext cx="7094537" cy="544391"/>
          </a:xfrm>
        </p:spPr>
        <p:txBody>
          <a:bodyPr>
            <a:normAutofit/>
          </a:bodyPr>
          <a:lstStyle/>
          <a:p>
            <a:r>
              <a:rPr lang="en-US" altLang="zh-CN" sz="2000" dirty="0"/>
              <a:t>7.3.5 </a:t>
            </a:r>
            <a:r>
              <a:rPr lang="zh-CN" altLang="en-US" sz="2000" dirty="0"/>
              <a:t>随机数</a:t>
            </a:r>
            <a:r>
              <a:rPr lang="en-US" altLang="zh-CN" sz="2000" dirty="0"/>
              <a:t>:random</a:t>
            </a:r>
            <a:r>
              <a:rPr lang="zh-CN" altLang="en-US" sz="2000" dirty="0"/>
              <a:t>模块</a:t>
            </a:r>
          </a:p>
        </p:txBody>
      </p:sp>
      <p:sp>
        <p:nvSpPr>
          <p:cNvPr id="3" name="内容占位符 2"/>
          <p:cNvSpPr>
            <a:spLocks noGrp="1"/>
          </p:cNvSpPr>
          <p:nvPr>
            <p:ph sz="quarter" idx="14"/>
          </p:nvPr>
        </p:nvSpPr>
        <p:spPr>
          <a:xfrm>
            <a:off x="136478" y="909421"/>
            <a:ext cx="9007522" cy="5218424"/>
          </a:xfrm>
        </p:spPr>
        <p:txBody>
          <a:bodyPr>
            <a:noAutofit/>
          </a:bodyPr>
          <a:lstStyle/>
          <a:p>
            <a:pPr>
              <a:lnSpc>
                <a:spcPct val="150000"/>
              </a:lnSpc>
            </a:pPr>
            <a:r>
              <a:rPr lang="en-US" altLang="zh-CN" sz="2000" dirty="0">
                <a:solidFill>
                  <a:schemeClr val="tx1">
                    <a:lumMod val="75000"/>
                    <a:lumOff val="25000"/>
                  </a:schemeClr>
                </a:solidFill>
              </a:rPr>
              <a:t>random</a:t>
            </a:r>
            <a:r>
              <a:rPr lang="zh-CN" altLang="en-US" sz="2000" dirty="0">
                <a:solidFill>
                  <a:schemeClr val="tx1">
                    <a:lumMod val="75000"/>
                    <a:lumOff val="25000"/>
                  </a:schemeClr>
                </a:solidFill>
              </a:rPr>
              <a:t>模块是</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自带模块，功能是：生成随机数。通过运行以下命令，导入该模块：</a:t>
            </a:r>
          </a:p>
          <a:p>
            <a:pPr>
              <a:lnSpc>
                <a:spcPct val="150000"/>
              </a:lnSpc>
            </a:pPr>
            <a:r>
              <a:rPr lang="en-US" altLang="zh-CN" sz="2000" dirty="0">
                <a:solidFill>
                  <a:schemeClr val="tx1">
                    <a:lumMod val="75000"/>
                    <a:lumOff val="25000"/>
                  </a:schemeClr>
                </a:solidFill>
              </a:rPr>
              <a:t>&gt;&gt;&gt; import random</a:t>
            </a:r>
          </a:p>
          <a:p>
            <a:pPr>
              <a:lnSpc>
                <a:spcPct val="150000"/>
              </a:lnSpc>
            </a:pPr>
            <a:r>
              <a:rPr lang="zh-CN" altLang="en-US" sz="2000" dirty="0">
                <a:solidFill>
                  <a:schemeClr val="tx1">
                    <a:lumMod val="75000"/>
                    <a:lumOff val="25000"/>
                  </a:schemeClr>
                </a:solidFill>
              </a:rPr>
              <a:t>通过</a:t>
            </a:r>
            <a:r>
              <a:rPr lang="en-US" altLang="zh-CN" sz="2000" dirty="0" err="1">
                <a:solidFill>
                  <a:schemeClr val="tx1">
                    <a:lumMod val="75000"/>
                    <a:lumOff val="25000"/>
                  </a:schemeClr>
                </a:solidFill>
              </a:rPr>
              <a:t>dir</a:t>
            </a:r>
            <a:r>
              <a:rPr lang="en-US" altLang="zh-CN" sz="2000" dirty="0">
                <a:solidFill>
                  <a:schemeClr val="tx1">
                    <a:lumMod val="75000"/>
                    <a:lumOff val="25000"/>
                  </a:schemeClr>
                </a:solidFill>
              </a:rPr>
              <a:t>(random)</a:t>
            </a:r>
            <a:r>
              <a:rPr lang="zh-CN" altLang="en-US" sz="2000" dirty="0">
                <a:solidFill>
                  <a:schemeClr val="tx1">
                    <a:lumMod val="75000"/>
                    <a:lumOff val="25000"/>
                  </a:schemeClr>
                </a:solidFill>
              </a:rPr>
              <a:t>命令查看</a:t>
            </a:r>
            <a:r>
              <a:rPr lang="en-US" altLang="zh-CN" sz="2000" dirty="0">
                <a:solidFill>
                  <a:schemeClr val="tx1">
                    <a:lumMod val="75000"/>
                    <a:lumOff val="25000"/>
                  </a:schemeClr>
                </a:solidFill>
              </a:rPr>
              <a:t>random</a:t>
            </a:r>
            <a:r>
              <a:rPr lang="zh-CN" altLang="en-US" sz="2000" dirty="0">
                <a:solidFill>
                  <a:schemeClr val="tx1">
                    <a:lumMod val="75000"/>
                    <a:lumOff val="25000"/>
                  </a:schemeClr>
                </a:solidFill>
              </a:rPr>
              <a:t>模块可用的方法</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运行如下命令：</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dir</a:t>
            </a:r>
            <a:r>
              <a:rPr lang="en-US" altLang="zh-CN" sz="2000" dirty="0">
                <a:solidFill>
                  <a:schemeClr val="tx1">
                    <a:lumMod val="75000"/>
                    <a:lumOff val="25000"/>
                  </a:schemeClr>
                </a:solidFill>
              </a:rPr>
              <a:t>(random)</a:t>
            </a:r>
          </a:p>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['BPF', 'LOG4', 'NV_MAGICCONST', 'RECIP_BPF', 'Random', 'SG_MAGICCONST', '</a:t>
            </a:r>
            <a:r>
              <a:rPr lang="en-US" altLang="zh-CN" sz="2000" dirty="0" err="1">
                <a:solidFill>
                  <a:schemeClr val="tx1">
                    <a:lumMod val="75000"/>
                    <a:lumOff val="25000"/>
                  </a:schemeClr>
                </a:solidFill>
              </a:rPr>
              <a:t>SystemRandom</a:t>
            </a:r>
            <a:r>
              <a:rPr lang="en-US" altLang="zh-CN" sz="2000" dirty="0">
                <a:solidFill>
                  <a:schemeClr val="tx1">
                    <a:lumMod val="75000"/>
                    <a:lumOff val="25000"/>
                  </a:schemeClr>
                </a:solidFill>
              </a:rPr>
              <a:t>', 'TWOPI', '_</a:t>
            </a:r>
            <a:r>
              <a:rPr lang="en-US" altLang="zh-CN" sz="2000" dirty="0" err="1">
                <a:solidFill>
                  <a:schemeClr val="tx1">
                    <a:lumMod val="75000"/>
                    <a:lumOff val="25000"/>
                  </a:schemeClr>
                </a:solidFill>
              </a:rPr>
              <a:t>BuiltinMethodType</a:t>
            </a:r>
            <a:r>
              <a:rPr lang="en-US" altLang="zh-CN" sz="2000" dirty="0">
                <a:solidFill>
                  <a:schemeClr val="tx1">
                    <a:lumMod val="75000"/>
                    <a:lumOff val="25000"/>
                  </a:schemeClr>
                </a:solidFill>
              </a:rPr>
              <a:t>', '_</a:t>
            </a:r>
            <a:r>
              <a:rPr lang="en-US" altLang="zh-CN" sz="2000" dirty="0" err="1">
                <a:solidFill>
                  <a:schemeClr val="tx1">
                    <a:lumMod val="75000"/>
                    <a:lumOff val="25000"/>
                  </a:schemeClr>
                </a:solidFill>
              </a:rPr>
              <a:t>MethodType</a:t>
            </a:r>
            <a:r>
              <a:rPr lang="en-US" altLang="zh-CN" sz="2000" dirty="0">
                <a:solidFill>
                  <a:schemeClr val="tx1">
                    <a:lumMod val="75000"/>
                    <a:lumOff val="25000"/>
                  </a:schemeClr>
                </a:solidFill>
              </a:rPr>
              <a:t>', '_Sequence', '_Set', '__all__', '__</a:t>
            </a:r>
            <a:r>
              <a:rPr lang="en-US" altLang="zh-CN" sz="2000" dirty="0" err="1">
                <a:solidFill>
                  <a:schemeClr val="tx1">
                    <a:lumMod val="75000"/>
                    <a:lumOff val="25000"/>
                  </a:schemeClr>
                </a:solidFill>
              </a:rPr>
              <a:t>builtins</a:t>
            </a:r>
            <a:r>
              <a:rPr lang="en-US" altLang="zh-CN" sz="2000" dirty="0">
                <a:solidFill>
                  <a:schemeClr val="tx1">
                    <a:lumMod val="75000"/>
                    <a:lumOff val="25000"/>
                  </a:schemeClr>
                </a:solidFill>
              </a:rPr>
              <a:t>__', '__cached__', ……]</a:t>
            </a:r>
          </a:p>
          <a:p>
            <a:pPr>
              <a:lnSpc>
                <a:spcPct val="150000"/>
              </a:lnSpc>
            </a:pPr>
            <a:endParaRPr lang="en-US" altLang="zh-CN" sz="2000" dirty="0">
              <a:solidFill>
                <a:schemeClr val="tx1">
                  <a:lumMod val="75000"/>
                  <a:lumOff val="25000"/>
                </a:schemeClr>
              </a:solidFill>
            </a:endParaRP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689431"/>
            <a:ext cx="7094537" cy="544391"/>
          </a:xfrm>
        </p:spPr>
        <p:txBody>
          <a:bodyPr>
            <a:normAutofit/>
          </a:bodyPr>
          <a:lstStyle/>
          <a:p>
            <a:r>
              <a:rPr lang="en-US" altLang="zh-CN" sz="2000" dirty="0"/>
              <a:t>7.3.5 </a:t>
            </a:r>
            <a:r>
              <a:rPr lang="zh-CN" altLang="en-US" sz="2000" dirty="0"/>
              <a:t>随机数</a:t>
            </a:r>
            <a:r>
              <a:rPr lang="en-US" altLang="zh-CN" sz="2000" dirty="0"/>
              <a:t>:random</a:t>
            </a:r>
            <a:r>
              <a:rPr lang="zh-CN" altLang="en-US" sz="2000" dirty="0"/>
              <a:t>模块</a:t>
            </a:r>
          </a:p>
        </p:txBody>
      </p:sp>
      <p:sp>
        <p:nvSpPr>
          <p:cNvPr id="3" name="内容占位符 2"/>
          <p:cNvSpPr>
            <a:spLocks noGrp="1"/>
          </p:cNvSpPr>
          <p:nvPr>
            <p:ph sz="quarter" idx="14"/>
          </p:nvPr>
        </p:nvSpPr>
        <p:spPr>
          <a:xfrm>
            <a:off x="136478" y="909421"/>
            <a:ext cx="9007522" cy="5218424"/>
          </a:xfrm>
        </p:spPr>
        <p:txBody>
          <a:bodyPr>
            <a:noAutofit/>
          </a:bodyPr>
          <a:lstStyle/>
          <a:p>
            <a:pPr>
              <a:lnSpc>
                <a:spcPct val="150000"/>
              </a:lnSpc>
            </a:pPr>
            <a:r>
              <a:rPr lang="zh-CN" altLang="en-US" sz="2000" dirty="0">
                <a:solidFill>
                  <a:schemeClr val="tx1">
                    <a:lumMod val="75000"/>
                    <a:lumOff val="25000"/>
                  </a:schemeClr>
                </a:solidFill>
              </a:rPr>
              <a:t>下面，列举</a:t>
            </a:r>
            <a:r>
              <a:rPr lang="en-US" altLang="zh-CN" sz="2000" dirty="0">
                <a:solidFill>
                  <a:schemeClr val="tx1">
                    <a:lumMod val="75000"/>
                    <a:lumOff val="25000"/>
                  </a:schemeClr>
                </a:solidFill>
              </a:rPr>
              <a:t>random</a:t>
            </a:r>
            <a:r>
              <a:rPr lang="zh-CN" altLang="en-US" sz="2000" dirty="0">
                <a:solidFill>
                  <a:schemeClr val="tx1">
                    <a:lumMod val="75000"/>
                    <a:lumOff val="25000"/>
                  </a:schemeClr>
                </a:solidFill>
              </a:rPr>
              <a:t>模块部分常用的方法： </a:t>
            </a:r>
          </a:p>
          <a:p>
            <a:pPr>
              <a:lnSpc>
                <a:spcPct val="150000"/>
              </a:lnSpc>
            </a:pPr>
            <a:r>
              <a:rPr lang="en-US" altLang="zh-CN" sz="2000" dirty="0">
                <a:solidFill>
                  <a:schemeClr val="tx1">
                    <a:lumMod val="75000"/>
                    <a:lumOff val="25000"/>
                  </a:schemeClr>
                </a:solidFill>
              </a:rPr>
              <a:t>(1) </a:t>
            </a:r>
            <a:r>
              <a:rPr lang="zh-CN" altLang="en-US" sz="2000" dirty="0">
                <a:solidFill>
                  <a:schemeClr val="tx1">
                    <a:lumMod val="75000"/>
                    <a:lumOff val="25000"/>
                  </a:schemeClr>
                </a:solidFill>
              </a:rPr>
              <a:t>生成随机整数：</a:t>
            </a:r>
            <a:r>
              <a:rPr lang="en-US" altLang="zh-CN" sz="2000" dirty="0" err="1">
                <a:solidFill>
                  <a:schemeClr val="tx1">
                    <a:lumMod val="75000"/>
                    <a:lumOff val="25000"/>
                  </a:schemeClr>
                </a:solidFill>
              </a:rPr>
              <a:t>randint</a:t>
            </a:r>
            <a:r>
              <a:rPr lang="en-US" altLang="zh-CN"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运行以下代码，得到如下结果： </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random.randint</a:t>
            </a:r>
            <a:r>
              <a:rPr lang="en-US" altLang="zh-CN" sz="2000" dirty="0">
                <a:solidFill>
                  <a:schemeClr val="tx1">
                    <a:lumMod val="75000"/>
                    <a:lumOff val="25000"/>
                  </a:schemeClr>
                </a:solidFill>
              </a:rPr>
              <a:t>(10,2390)</a:t>
            </a:r>
          </a:p>
          <a:p>
            <a:pPr>
              <a:lnSpc>
                <a:spcPct val="150000"/>
              </a:lnSpc>
            </a:pPr>
            <a:r>
              <a:rPr lang="en-US" altLang="zh-CN" sz="2000" dirty="0">
                <a:solidFill>
                  <a:schemeClr val="tx1">
                    <a:lumMod val="75000"/>
                    <a:lumOff val="25000"/>
                  </a:schemeClr>
                </a:solidFill>
              </a:rPr>
              <a:t>1233</a:t>
            </a:r>
          </a:p>
          <a:p>
            <a:pPr>
              <a:lnSpc>
                <a:spcPct val="150000"/>
              </a:lnSpc>
            </a:pPr>
            <a:r>
              <a:rPr lang="zh-CN" altLang="en-US" sz="2000" dirty="0">
                <a:solidFill>
                  <a:schemeClr val="tx1">
                    <a:lumMod val="75000"/>
                    <a:lumOff val="25000"/>
                  </a:schemeClr>
                </a:solidFill>
              </a:rPr>
              <a:t>注意：上例用于生成一个指定范围内的整数，其中下限必须小于上限，否则，程序会报错，如下面例子所示代码：</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random.randint</a:t>
            </a:r>
            <a:r>
              <a:rPr lang="en-US" altLang="zh-CN" sz="2000" dirty="0">
                <a:solidFill>
                  <a:schemeClr val="tx1">
                    <a:lumMod val="75000"/>
                    <a:lumOff val="25000"/>
                  </a:schemeClr>
                </a:solidFill>
              </a:rPr>
              <a:t>(20,10)	 #</a:t>
            </a:r>
            <a:r>
              <a:rPr lang="zh-CN" altLang="en-US" sz="2000" dirty="0">
                <a:solidFill>
                  <a:schemeClr val="tx1">
                    <a:lumMod val="75000"/>
                    <a:lumOff val="25000"/>
                  </a:schemeClr>
                </a:solidFill>
              </a:rPr>
              <a:t>下限</a:t>
            </a:r>
            <a:r>
              <a:rPr lang="en-US" altLang="zh-CN" sz="2000" dirty="0">
                <a:solidFill>
                  <a:schemeClr val="tx1">
                    <a:lumMod val="75000"/>
                    <a:lumOff val="25000"/>
                  </a:schemeClr>
                </a:solidFill>
              </a:rPr>
              <a:t>20 &gt; </a:t>
            </a:r>
            <a:r>
              <a:rPr lang="zh-CN" altLang="en-US" sz="2000" dirty="0">
                <a:solidFill>
                  <a:schemeClr val="tx1">
                    <a:lumMod val="75000"/>
                    <a:lumOff val="25000"/>
                  </a:schemeClr>
                </a:solidFill>
              </a:rPr>
              <a:t>上限</a:t>
            </a:r>
            <a:r>
              <a:rPr lang="en-US" altLang="zh-CN" sz="2000" dirty="0">
                <a:solidFill>
                  <a:schemeClr val="tx1">
                    <a:lumMod val="75000"/>
                    <a:lumOff val="25000"/>
                  </a:schemeClr>
                </a:solidFill>
              </a:rPr>
              <a:t>10	</a:t>
            </a:r>
          </a:p>
          <a:p>
            <a:pPr>
              <a:lnSpc>
                <a:spcPct val="150000"/>
              </a:lnSpc>
            </a:pPr>
            <a:endParaRPr lang="en-US" altLang="zh-CN" sz="2000" dirty="0">
              <a:solidFill>
                <a:schemeClr val="tx1">
                  <a:lumMod val="75000"/>
                  <a:lumOff val="25000"/>
                </a:schemeClr>
              </a:solidFill>
            </a:endParaRP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689431"/>
            <a:ext cx="7094537" cy="544391"/>
          </a:xfrm>
        </p:spPr>
        <p:txBody>
          <a:bodyPr>
            <a:normAutofit/>
          </a:bodyPr>
          <a:lstStyle/>
          <a:p>
            <a:r>
              <a:rPr lang="en-US" altLang="zh-CN" sz="2000" dirty="0"/>
              <a:t>7.3.5 </a:t>
            </a:r>
            <a:r>
              <a:rPr lang="zh-CN" altLang="en-US" sz="2000" dirty="0"/>
              <a:t>随机数</a:t>
            </a:r>
            <a:r>
              <a:rPr lang="en-US" altLang="zh-CN" sz="2000" dirty="0"/>
              <a:t>:random</a:t>
            </a:r>
            <a:r>
              <a:rPr lang="zh-CN" altLang="en-US" sz="2000" dirty="0"/>
              <a:t>模块</a:t>
            </a:r>
          </a:p>
        </p:txBody>
      </p:sp>
      <p:sp>
        <p:nvSpPr>
          <p:cNvPr id="3" name="内容占位符 2"/>
          <p:cNvSpPr>
            <a:spLocks noGrp="1"/>
          </p:cNvSpPr>
          <p:nvPr>
            <p:ph sz="quarter" idx="14"/>
          </p:nvPr>
        </p:nvSpPr>
        <p:spPr>
          <a:xfrm>
            <a:off x="136478" y="909421"/>
            <a:ext cx="9007522" cy="5218424"/>
          </a:xfrm>
        </p:spPr>
        <p:txBody>
          <a:bodyPr>
            <a:noAutofit/>
          </a:bodyPr>
          <a:lstStyle/>
          <a:p>
            <a:pPr>
              <a:lnSpc>
                <a:spcPct val="150000"/>
              </a:lnSpc>
            </a:pPr>
            <a:r>
              <a:rPr lang="zh-CN" altLang="en-US" sz="2000" dirty="0"/>
              <a:t> </a:t>
            </a:r>
            <a:r>
              <a:rPr lang="en-US" altLang="zh-CN" sz="2000" dirty="0">
                <a:solidFill>
                  <a:schemeClr val="tx1">
                    <a:lumMod val="75000"/>
                    <a:lumOff val="25000"/>
                  </a:schemeClr>
                </a:solidFill>
              </a:rPr>
              <a:t>(2) </a:t>
            </a:r>
            <a:r>
              <a:rPr lang="zh-CN" altLang="en-US" sz="2000" dirty="0">
                <a:solidFill>
                  <a:schemeClr val="tx1">
                    <a:lumMod val="75000"/>
                    <a:lumOff val="25000"/>
                  </a:schemeClr>
                </a:solidFill>
              </a:rPr>
              <a:t>随机浮点数：</a:t>
            </a:r>
            <a:r>
              <a:rPr lang="en-US" altLang="zh-CN" sz="2000" dirty="0">
                <a:solidFill>
                  <a:schemeClr val="tx1">
                    <a:lumMod val="75000"/>
                    <a:lumOff val="25000"/>
                  </a:schemeClr>
                </a:solidFill>
              </a:rPr>
              <a:t>random</a:t>
            </a:r>
          </a:p>
          <a:p>
            <a:pPr>
              <a:lnSpc>
                <a:spcPct val="150000"/>
              </a:lnSpc>
            </a:pPr>
            <a:r>
              <a:rPr lang="zh-CN" altLang="en-US" sz="2000" dirty="0">
                <a:solidFill>
                  <a:schemeClr val="tx1">
                    <a:lumMod val="75000"/>
                    <a:lumOff val="25000"/>
                  </a:schemeClr>
                </a:solidFill>
              </a:rPr>
              <a:t>运行以下代码，得到如下结果：</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random.random</a:t>
            </a:r>
            <a:r>
              <a:rPr lang="en-US" altLang="zh-CN" sz="2000" dirty="0">
                <a:solidFill>
                  <a:schemeClr val="tx1">
                    <a:lumMod val="75000"/>
                    <a:lumOff val="25000"/>
                  </a:schemeClr>
                </a:solidFill>
              </a:rPr>
              <a:t>() #</a:t>
            </a:r>
            <a:r>
              <a:rPr lang="zh-CN" altLang="en-US" sz="2000" dirty="0">
                <a:solidFill>
                  <a:schemeClr val="tx1">
                    <a:lumMod val="75000"/>
                    <a:lumOff val="25000"/>
                  </a:schemeClr>
                </a:solidFill>
              </a:rPr>
              <a:t>不带参数</a:t>
            </a:r>
          </a:p>
          <a:p>
            <a:pPr>
              <a:lnSpc>
                <a:spcPct val="150000"/>
              </a:lnSpc>
            </a:pPr>
            <a:r>
              <a:rPr lang="en-US" altLang="zh-CN" sz="2000" dirty="0">
                <a:solidFill>
                  <a:schemeClr val="tx1">
                    <a:lumMod val="75000"/>
                    <a:lumOff val="25000"/>
                  </a:schemeClr>
                </a:solidFill>
              </a:rPr>
              <a:t>0.47203863107027433</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random.uniform</a:t>
            </a:r>
            <a:r>
              <a:rPr lang="en-US" altLang="zh-CN" sz="2000" dirty="0">
                <a:solidFill>
                  <a:schemeClr val="tx1">
                    <a:lumMod val="75000"/>
                    <a:lumOff val="25000"/>
                  </a:schemeClr>
                </a:solidFill>
              </a:rPr>
              <a:t>(35, 100) #</a:t>
            </a:r>
            <a:r>
              <a:rPr lang="zh-CN" altLang="en-US" sz="2000" dirty="0">
                <a:solidFill>
                  <a:schemeClr val="tx1">
                    <a:lumMod val="75000"/>
                    <a:lumOff val="25000"/>
                  </a:schemeClr>
                </a:solidFill>
              </a:rPr>
              <a:t>带上限，下限参数</a:t>
            </a:r>
          </a:p>
          <a:p>
            <a:pPr>
              <a:lnSpc>
                <a:spcPct val="150000"/>
              </a:lnSpc>
            </a:pPr>
            <a:r>
              <a:rPr lang="en-US" altLang="zh-CN" sz="2000" dirty="0">
                <a:solidFill>
                  <a:schemeClr val="tx1">
                    <a:lumMod val="75000"/>
                    <a:lumOff val="25000"/>
                  </a:schemeClr>
                </a:solidFill>
              </a:rPr>
              <a:t>78.02991602825188</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random.uniform</a:t>
            </a:r>
            <a:r>
              <a:rPr lang="en-US" altLang="zh-CN" sz="2000" dirty="0">
                <a:solidFill>
                  <a:schemeClr val="tx1">
                    <a:lumMod val="75000"/>
                    <a:lumOff val="25000"/>
                  </a:schemeClr>
                </a:solidFill>
              </a:rPr>
              <a:t>(350, 100)</a:t>
            </a:r>
          </a:p>
          <a:p>
            <a:pPr>
              <a:lnSpc>
                <a:spcPct val="150000"/>
              </a:lnSpc>
            </a:pPr>
            <a:r>
              <a:rPr lang="en-US" altLang="zh-CN" sz="2000" dirty="0">
                <a:solidFill>
                  <a:schemeClr val="tx1">
                    <a:lumMod val="75000"/>
                    <a:lumOff val="25000"/>
                  </a:schemeClr>
                </a:solidFill>
              </a:rPr>
              <a:t>232.2659504153889</a:t>
            </a:r>
          </a:p>
          <a:p>
            <a:pPr>
              <a:lnSpc>
                <a:spcPct val="150000"/>
              </a:lnSpc>
            </a:pPr>
            <a:r>
              <a:rPr lang="zh-CN" altLang="en-US" sz="2000" dirty="0">
                <a:solidFill>
                  <a:schemeClr val="tx1">
                    <a:lumMod val="75000"/>
                    <a:lumOff val="25000"/>
                  </a:schemeClr>
                </a:solidFill>
              </a:rPr>
              <a:t>从上例的运行结果可见，随机浮点数时，下限可以大于上限。</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689431"/>
            <a:ext cx="7094537" cy="544391"/>
          </a:xfrm>
        </p:spPr>
        <p:txBody>
          <a:bodyPr>
            <a:normAutofit/>
          </a:bodyPr>
          <a:lstStyle/>
          <a:p>
            <a:r>
              <a:rPr lang="en-US" altLang="zh-CN" sz="2000" dirty="0"/>
              <a:t>7.3.5 </a:t>
            </a:r>
            <a:r>
              <a:rPr lang="zh-CN" altLang="en-US" sz="2000" dirty="0"/>
              <a:t>随机数</a:t>
            </a:r>
            <a:r>
              <a:rPr lang="en-US" altLang="zh-CN" sz="2000" dirty="0"/>
              <a:t>:random</a:t>
            </a:r>
            <a:r>
              <a:rPr lang="zh-CN" altLang="en-US" sz="2000" dirty="0"/>
              <a:t>模块</a:t>
            </a:r>
          </a:p>
        </p:txBody>
      </p:sp>
      <p:sp>
        <p:nvSpPr>
          <p:cNvPr id="3" name="内容占位符 2"/>
          <p:cNvSpPr>
            <a:spLocks noGrp="1"/>
          </p:cNvSpPr>
          <p:nvPr>
            <p:ph sz="quarter" idx="14"/>
          </p:nvPr>
        </p:nvSpPr>
        <p:spPr>
          <a:xfrm>
            <a:off x="136478" y="909421"/>
            <a:ext cx="9007522" cy="5218424"/>
          </a:xfrm>
        </p:spPr>
        <p:txBody>
          <a:bodyPr>
            <a:noAutofit/>
          </a:bodyPr>
          <a:lstStyle/>
          <a:p>
            <a:pPr>
              <a:lnSpc>
                <a:spcPct val="150000"/>
              </a:lnSpc>
            </a:pPr>
            <a:r>
              <a:rPr lang="en-US" altLang="zh-CN" sz="2000" dirty="0">
                <a:solidFill>
                  <a:schemeClr val="tx1">
                    <a:lumMod val="75000"/>
                    <a:lumOff val="25000"/>
                  </a:schemeClr>
                </a:solidFill>
              </a:rPr>
              <a:t>(3)</a:t>
            </a:r>
            <a:r>
              <a:rPr lang="zh-CN" altLang="en-US" sz="2000" dirty="0">
                <a:solidFill>
                  <a:schemeClr val="tx1">
                    <a:lumMod val="75000"/>
                    <a:lumOff val="25000"/>
                  </a:schemeClr>
                </a:solidFill>
              </a:rPr>
              <a:t>随机字符：</a:t>
            </a:r>
            <a:r>
              <a:rPr lang="en-US" altLang="zh-CN" sz="2000" dirty="0">
                <a:solidFill>
                  <a:schemeClr val="tx1">
                    <a:lumMod val="75000"/>
                    <a:lumOff val="25000"/>
                  </a:schemeClr>
                </a:solidFill>
              </a:rPr>
              <a:t>choice</a:t>
            </a:r>
          </a:p>
          <a:p>
            <a:pPr>
              <a:lnSpc>
                <a:spcPct val="150000"/>
              </a:lnSpc>
            </a:pPr>
            <a:r>
              <a:rPr lang="zh-CN" altLang="en-US" sz="2000" dirty="0">
                <a:solidFill>
                  <a:schemeClr val="tx1">
                    <a:lumMod val="75000"/>
                    <a:lumOff val="25000"/>
                  </a:schemeClr>
                </a:solidFill>
              </a:rPr>
              <a:t>运行以下代码，得到如下结果： </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random.choice</a:t>
            </a:r>
            <a:r>
              <a:rPr lang="en-US" altLang="zh-CN" sz="2000" dirty="0">
                <a:solidFill>
                  <a:schemeClr val="tx1">
                    <a:lumMod val="75000"/>
                    <a:lumOff val="25000"/>
                  </a:schemeClr>
                </a:solidFill>
              </a:rPr>
              <a:t>('98&amp;@!~</a:t>
            </a:r>
            <a:r>
              <a:rPr lang="en-US" altLang="zh-CN" sz="2000" dirty="0" err="1">
                <a:solidFill>
                  <a:schemeClr val="tx1">
                    <a:lumMod val="75000"/>
                    <a:lumOff val="25000"/>
                  </a:schemeClr>
                </a:solidFill>
              </a:rPr>
              <a:t>gho</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'g'</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689431"/>
            <a:ext cx="7094537" cy="544391"/>
          </a:xfrm>
        </p:spPr>
        <p:txBody>
          <a:bodyPr>
            <a:normAutofit/>
          </a:bodyPr>
          <a:lstStyle/>
          <a:p>
            <a:r>
              <a:rPr lang="en-US" altLang="zh-CN" sz="2000" dirty="0"/>
              <a:t>7.3.5 </a:t>
            </a:r>
            <a:r>
              <a:rPr lang="zh-CN" altLang="en-US" sz="2000" dirty="0"/>
              <a:t>随机数</a:t>
            </a:r>
            <a:r>
              <a:rPr lang="en-US" altLang="zh-CN" sz="2000" dirty="0"/>
              <a:t>:random</a:t>
            </a:r>
            <a:r>
              <a:rPr lang="zh-CN" altLang="en-US" sz="2000" dirty="0"/>
              <a:t>模块</a:t>
            </a:r>
          </a:p>
        </p:txBody>
      </p:sp>
      <p:sp>
        <p:nvSpPr>
          <p:cNvPr id="3" name="内容占位符 2"/>
          <p:cNvSpPr>
            <a:spLocks noGrp="1"/>
          </p:cNvSpPr>
          <p:nvPr>
            <p:ph sz="quarter" idx="14"/>
          </p:nvPr>
        </p:nvSpPr>
        <p:spPr>
          <a:xfrm>
            <a:off x="136478" y="909421"/>
            <a:ext cx="9007522" cy="5218424"/>
          </a:xfrm>
        </p:spPr>
        <p:txBody>
          <a:bodyPr>
            <a:noAutofit/>
          </a:bodyPr>
          <a:lstStyle/>
          <a:p>
            <a:pPr>
              <a:lnSpc>
                <a:spcPct val="150000"/>
              </a:lnSpc>
            </a:pPr>
            <a:r>
              <a:rPr lang="en-US" altLang="zh-CN" sz="2000" dirty="0">
                <a:solidFill>
                  <a:schemeClr val="tx1">
                    <a:lumMod val="75000"/>
                    <a:lumOff val="25000"/>
                  </a:schemeClr>
                </a:solidFill>
              </a:rPr>
              <a:t>(4)</a:t>
            </a:r>
            <a:r>
              <a:rPr lang="zh-CN" altLang="en-US" sz="2000" dirty="0">
                <a:solidFill>
                  <a:schemeClr val="tx1">
                    <a:lumMod val="75000"/>
                    <a:lumOff val="25000"/>
                  </a:schemeClr>
                </a:solidFill>
              </a:rPr>
              <a:t>洗牌：</a:t>
            </a:r>
            <a:r>
              <a:rPr lang="en-US" altLang="zh-CN" sz="2000" dirty="0">
                <a:solidFill>
                  <a:schemeClr val="tx1">
                    <a:lumMod val="75000"/>
                    <a:lumOff val="25000"/>
                  </a:schemeClr>
                </a:solidFill>
              </a:rPr>
              <a:t>shuffle()</a:t>
            </a:r>
          </a:p>
          <a:p>
            <a:pPr>
              <a:lnSpc>
                <a:spcPct val="150000"/>
              </a:lnSpc>
            </a:pPr>
            <a:r>
              <a:rPr lang="zh-CN" altLang="en-US" sz="2000" dirty="0">
                <a:solidFill>
                  <a:schemeClr val="tx1">
                    <a:lumMod val="75000"/>
                    <a:lumOff val="25000"/>
                  </a:schemeClr>
                </a:solidFill>
              </a:rPr>
              <a:t>运行以下代码：</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test_shuffle</a:t>
            </a:r>
            <a:r>
              <a:rPr lang="en-US" altLang="zh-CN" sz="2000" dirty="0">
                <a:solidFill>
                  <a:schemeClr val="tx1">
                    <a:lumMod val="75000"/>
                    <a:lumOff val="25000"/>
                  </a:schemeClr>
                </a:solidFill>
              </a:rPr>
              <a:t> = ['A','Q',1,6,7,9]</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random.shuffle</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test_shuffle</a:t>
            </a:r>
            <a:r>
              <a:rPr lang="en-US" altLang="zh-CN"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test_shuffle</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[7, 6, 1, 'A', 'Q', 9]</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7.3 </a:t>
            </a:r>
            <a:r>
              <a:rPr lang="zh-CN" altLang="en-US" sz="2100" b="1" spc="225" dirty="0">
                <a:solidFill>
                  <a:prstClr val="white"/>
                </a:solidFill>
              </a:rPr>
              <a:t>模块应用实例</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7.1.3 </a:t>
            </a:r>
            <a:r>
              <a:rPr lang="zh-CN" altLang="en-US" sz="2000" dirty="0"/>
              <a:t>模块导入方法</a:t>
            </a:r>
          </a:p>
        </p:txBody>
      </p:sp>
      <p:sp>
        <p:nvSpPr>
          <p:cNvPr id="3" name="内容占位符 2"/>
          <p:cNvSpPr>
            <a:spLocks noGrp="1"/>
          </p:cNvSpPr>
          <p:nvPr>
            <p:ph sz="quarter" idx="14"/>
          </p:nvPr>
        </p:nvSpPr>
        <p:spPr>
          <a:xfrm>
            <a:off x="136478" y="1441693"/>
            <a:ext cx="9007521" cy="4686151"/>
          </a:xfrm>
        </p:spPr>
        <p:txBody>
          <a:bodyPr>
            <a:noAutofit/>
          </a:bodyPr>
          <a:lstStyle/>
          <a:p>
            <a:pPr>
              <a:lnSpc>
                <a:spcPct val="150000"/>
              </a:lnSpc>
            </a:pPr>
            <a:r>
              <a:rPr lang="zh-CN" altLang="en-US" sz="2000" dirty="0">
                <a:solidFill>
                  <a:schemeClr val="tx1">
                    <a:lumMod val="75000"/>
                    <a:lumOff val="25000"/>
                  </a:schemeClr>
                </a:solidFill>
              </a:rPr>
              <a:t>要导入系统模块或者已经定义好的模块，有三种方法：</a:t>
            </a:r>
          </a:p>
          <a:p>
            <a:pPr>
              <a:lnSpc>
                <a:spcPct val="150000"/>
              </a:lnSpc>
            </a:pPr>
            <a:r>
              <a:rPr lang="en-US" altLang="zh-CN" sz="2000" dirty="0">
                <a:solidFill>
                  <a:schemeClr val="tx1">
                    <a:lumMod val="75000"/>
                    <a:lumOff val="25000"/>
                  </a:schemeClr>
                </a:solidFill>
              </a:rPr>
              <a:t>1</a:t>
            </a:r>
            <a:r>
              <a:rPr lang="zh-CN" altLang="en-US" sz="2000" dirty="0">
                <a:solidFill>
                  <a:schemeClr val="tx1">
                    <a:lumMod val="75000"/>
                    <a:lumOff val="25000"/>
                  </a:schemeClr>
                </a:solidFill>
              </a:rPr>
              <a:t>、最常用的方法是：</a:t>
            </a:r>
          </a:p>
          <a:p>
            <a:pPr>
              <a:lnSpc>
                <a:spcPct val="150000"/>
              </a:lnSpc>
            </a:pPr>
            <a:r>
              <a:rPr lang="en-US" altLang="zh-CN" sz="2000" dirty="0">
                <a:solidFill>
                  <a:schemeClr val="tx1">
                    <a:lumMod val="75000"/>
                    <a:lumOff val="25000"/>
                  </a:schemeClr>
                </a:solidFill>
              </a:rPr>
              <a:t>import module</a:t>
            </a:r>
          </a:p>
          <a:p>
            <a:pPr>
              <a:lnSpc>
                <a:spcPct val="150000"/>
              </a:lnSpc>
            </a:pPr>
            <a:r>
              <a:rPr lang="en-US" altLang="zh-CN" sz="2000" dirty="0">
                <a:solidFill>
                  <a:schemeClr val="tx1">
                    <a:lumMod val="75000"/>
                    <a:lumOff val="25000"/>
                  </a:schemeClr>
                </a:solidFill>
              </a:rPr>
              <a:t>module——</a:t>
            </a:r>
            <a:r>
              <a:rPr lang="zh-CN" altLang="en-US" sz="2000" dirty="0">
                <a:solidFill>
                  <a:schemeClr val="tx1">
                    <a:lumMod val="75000"/>
                    <a:lumOff val="25000"/>
                  </a:schemeClr>
                </a:solidFill>
              </a:rPr>
              <a:t>是模块名，如果有多个模块，模块名称之间用逗号“</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隔开。</a:t>
            </a:r>
          </a:p>
          <a:p>
            <a:pPr>
              <a:lnSpc>
                <a:spcPct val="150000"/>
              </a:lnSpc>
            </a:pPr>
            <a:r>
              <a:rPr lang="zh-CN" altLang="en-US" sz="2000" dirty="0">
                <a:solidFill>
                  <a:schemeClr val="tx1">
                    <a:lumMod val="75000"/>
                    <a:lumOff val="25000"/>
                  </a:schemeClr>
                </a:solidFill>
              </a:rPr>
              <a:t>导入模块后，就可以引用模块内的函数，语法格式如下：</a:t>
            </a:r>
          </a:p>
          <a:p>
            <a:pPr>
              <a:lnSpc>
                <a:spcPct val="150000"/>
              </a:lnSpc>
            </a:pPr>
            <a:r>
              <a:rPr lang="zh-CN" altLang="en-US" sz="2000" dirty="0">
                <a:solidFill>
                  <a:schemeClr val="tx1">
                    <a:lumMod val="75000"/>
                    <a:lumOff val="25000"/>
                  </a:schemeClr>
                </a:solidFill>
              </a:rPr>
              <a:t>模块名</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函数名</a:t>
            </a:r>
            <a:endParaRPr lang="en-US" altLang="zh-CN" sz="2000" dirty="0">
              <a:solidFill>
                <a:schemeClr val="tx1">
                  <a:lumMod val="75000"/>
                  <a:lumOff val="25000"/>
                </a:schemeClr>
              </a:solidFill>
            </a:endParaRPr>
          </a:p>
          <a:p>
            <a:pPr>
              <a:lnSpc>
                <a:spcPct val="150000"/>
              </a:lnSpc>
            </a:pPr>
            <a:endParaRPr lang="zh-CN" altLang="en-US" sz="2000" dirty="0"/>
          </a:p>
          <a:p>
            <a:pPr>
              <a:lnSpc>
                <a:spcPct val="150000"/>
              </a:lnSpc>
            </a:pPr>
            <a:endParaRPr lang="en-US" altLang="zh-CN" sz="2000" dirty="0">
              <a:solidFill>
                <a:srgbClr val="FF0000"/>
              </a:solidFill>
            </a:endParaRPr>
          </a:p>
          <a:p>
            <a:endParaRPr lang="zh-CN" altLang="en-US"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7.1 </a:t>
            </a:r>
            <a:r>
              <a:rPr lang="zh-CN" altLang="en-US" sz="2100" b="1" spc="225" dirty="0">
                <a:solidFill>
                  <a:prstClr val="white"/>
                </a:solidFill>
              </a:rPr>
              <a:t>模块的概述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4014935" y="1169836"/>
              <a:ext cx="1114119" cy="523220"/>
            </a:xfrm>
            <a:prstGeom prst="rect">
              <a:avLst/>
            </a:prstGeom>
            <a:noFill/>
          </p:spPr>
          <p:txBody>
            <a:bodyPr wrap="none" rtlCol="0">
              <a:spAutoFit/>
            </a:bodyPr>
            <a:lstStyle/>
            <a:p>
              <a:pPr algn="ctr"/>
              <a:r>
                <a:rPr lang="zh-CN" altLang="en-US" sz="2800" dirty="0">
                  <a:solidFill>
                    <a:srgbClr val="FFC000"/>
                  </a:solidFill>
                </a:rPr>
                <a:t>第七章　模块</a:t>
              </a:r>
            </a:p>
          </p:txBody>
        </p:sp>
      </p:grpSp>
      <p:grpSp>
        <p:nvGrpSpPr>
          <p:cNvPr id="67" name="组合 66"/>
          <p:cNvGrpSpPr/>
          <p:nvPr/>
        </p:nvGrpSpPr>
        <p:grpSpPr>
          <a:xfrm>
            <a:off x="1754534" y="3672027"/>
            <a:ext cx="5693399" cy="414020"/>
            <a:chOff x="1807265" y="2462595"/>
            <a:chExt cx="5693399" cy="414020"/>
          </a:xfrm>
        </p:grpSpPr>
        <p:sp>
          <p:nvSpPr>
            <p:cNvPr id="47" name="圆角矩形 46"/>
            <p:cNvSpPr/>
            <p:nvPr/>
          </p:nvSpPr>
          <p:spPr>
            <a:xfrm>
              <a:off x="1807265" y="2478527"/>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3800475" cy="414020"/>
            </a:xfrm>
            <a:prstGeom prst="rect">
              <a:avLst/>
            </a:prstGeom>
          </p:spPr>
          <p:txBody>
            <a:bodyPr wrap="none">
              <a:spAutoFit/>
            </a:bodyPr>
            <a:lstStyle/>
            <a:p>
              <a:r>
                <a:rPr lang="en-US" altLang="zh-CN" sz="2100" spc="225" dirty="0">
                  <a:solidFill>
                    <a:prstClr val="white"/>
                  </a:solidFill>
                </a:rPr>
                <a:t>7.4</a:t>
              </a:r>
              <a:r>
                <a:rPr lang="zh-CN" altLang="en-US" sz="2100" spc="225" dirty="0">
                  <a:solidFill>
                    <a:prstClr val="white"/>
                  </a:solidFill>
                </a:rPr>
                <a:t> 在</a:t>
              </a:r>
              <a:r>
                <a:rPr lang="en-US" altLang="zh-CN" sz="2100" spc="225" dirty="0">
                  <a:solidFill>
                    <a:prstClr val="white"/>
                  </a:solidFill>
                </a:rPr>
                <a:t>Python</a:t>
              </a:r>
              <a:r>
                <a:rPr lang="zh-CN" altLang="en-US" sz="2100" spc="225" dirty="0">
                  <a:solidFill>
                    <a:prstClr val="white"/>
                  </a:solidFill>
                </a:rPr>
                <a:t>中调用</a:t>
              </a:r>
              <a:r>
                <a:rPr lang="en-US" altLang="zh-CN" sz="2100" spc="225" dirty="0">
                  <a:solidFill>
                    <a:prstClr val="white"/>
                  </a:solidFill>
                </a:rPr>
                <a:t>R</a:t>
              </a:r>
              <a:r>
                <a:rPr lang="zh-CN" altLang="en-US" sz="2100" spc="225" dirty="0">
                  <a:solidFill>
                    <a:prstClr val="white"/>
                  </a:solidFill>
                </a:rPr>
                <a:t>语言</a:t>
              </a:r>
            </a:p>
          </p:txBody>
        </p:sp>
      </p:grpSp>
      <p:grpSp>
        <p:nvGrpSpPr>
          <p:cNvPr id="68" name="组合 67"/>
          <p:cNvGrpSpPr/>
          <p:nvPr/>
        </p:nvGrpSpPr>
        <p:grpSpPr>
          <a:xfrm>
            <a:off x="1754534" y="1728013"/>
            <a:ext cx="5693399" cy="424800"/>
            <a:chOff x="1807265" y="2935089"/>
            <a:chExt cx="5693399" cy="424800"/>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2228850" cy="414020"/>
            </a:xfrm>
            <a:prstGeom prst="rect">
              <a:avLst/>
            </a:prstGeom>
          </p:spPr>
          <p:txBody>
            <a:bodyPr wrap="none">
              <a:spAutoFit/>
            </a:bodyPr>
            <a:lstStyle/>
            <a:p>
              <a:r>
                <a:rPr lang="en-US" altLang="zh-CN" sz="2100" spc="225" dirty="0">
                  <a:solidFill>
                    <a:schemeClr val="tx1">
                      <a:lumMod val="75000"/>
                      <a:lumOff val="25000"/>
                    </a:schemeClr>
                  </a:solidFill>
                </a:rPr>
                <a:t>7.1</a:t>
              </a:r>
              <a:r>
                <a:rPr lang="zh-CN" altLang="en-US" sz="2100" spc="225" dirty="0">
                  <a:solidFill>
                    <a:schemeClr val="tx1">
                      <a:lumMod val="75000"/>
                      <a:lumOff val="25000"/>
                    </a:schemeClr>
                  </a:solidFill>
                </a:rPr>
                <a:t> 模块的概述</a:t>
              </a:r>
            </a:p>
          </p:txBody>
        </p:sp>
      </p:grpSp>
      <p:grpSp>
        <p:nvGrpSpPr>
          <p:cNvPr id="69" name="组合 68"/>
          <p:cNvGrpSpPr/>
          <p:nvPr/>
        </p:nvGrpSpPr>
        <p:grpSpPr>
          <a:xfrm>
            <a:off x="1754534" y="2377503"/>
            <a:ext cx="5693399" cy="424800"/>
            <a:chOff x="1807265" y="3400693"/>
            <a:chExt cx="5693399" cy="424800"/>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2819400" cy="414020"/>
            </a:xfrm>
            <a:prstGeom prst="rect">
              <a:avLst/>
            </a:prstGeom>
          </p:spPr>
          <p:txBody>
            <a:bodyPr wrap="none">
              <a:spAutoFit/>
            </a:bodyPr>
            <a:lstStyle/>
            <a:p>
              <a:r>
                <a:rPr lang="en-US" altLang="zh-CN" sz="2100" spc="225" dirty="0">
                  <a:solidFill>
                    <a:schemeClr val="tx1">
                      <a:lumMod val="75000"/>
                      <a:lumOff val="25000"/>
                    </a:schemeClr>
                  </a:solidFill>
                </a:rPr>
                <a:t>7.2</a:t>
              </a:r>
              <a:r>
                <a:rPr lang="zh-CN" altLang="en-US" sz="2100" spc="225" dirty="0">
                  <a:solidFill>
                    <a:schemeClr val="tx1">
                      <a:lumMod val="75000"/>
                      <a:lumOff val="25000"/>
                    </a:schemeClr>
                  </a:solidFill>
                </a:rPr>
                <a:t> 安装第三方模块</a:t>
              </a:r>
            </a:p>
          </p:txBody>
        </p:sp>
      </p:grpSp>
      <p:grpSp>
        <p:nvGrpSpPr>
          <p:cNvPr id="70" name="组合 69"/>
          <p:cNvGrpSpPr/>
          <p:nvPr/>
        </p:nvGrpSpPr>
        <p:grpSpPr>
          <a:xfrm>
            <a:off x="1754534" y="4320032"/>
            <a:ext cx="5693399" cy="424801"/>
            <a:chOff x="1807265" y="3866296"/>
            <a:chExt cx="5693399" cy="424801"/>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1343025" cy="414020"/>
            </a:xfrm>
            <a:prstGeom prst="rect">
              <a:avLst/>
            </a:prstGeom>
          </p:spPr>
          <p:txBody>
            <a:bodyPr wrap="none">
              <a:spAutoFit/>
            </a:bodyPr>
            <a:lstStyle/>
            <a:p>
              <a:r>
                <a:rPr lang="en-US" altLang="zh-CN" sz="2100" spc="225" dirty="0">
                  <a:solidFill>
                    <a:prstClr val="black">
                      <a:lumMod val="75000"/>
                      <a:lumOff val="25000"/>
                    </a:prstClr>
                  </a:solidFill>
                </a:rPr>
                <a:t>7.5</a:t>
              </a:r>
              <a:r>
                <a:rPr lang="zh-CN" altLang="en-US" sz="2100" spc="225" dirty="0">
                  <a:solidFill>
                    <a:prstClr val="black">
                      <a:lumMod val="75000"/>
                      <a:lumOff val="25000"/>
                    </a:prstClr>
                  </a:solidFill>
                </a:rPr>
                <a:t> 实验</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3" name="组合 32"/>
          <p:cNvGrpSpPr/>
          <p:nvPr/>
        </p:nvGrpSpPr>
        <p:grpSpPr>
          <a:xfrm>
            <a:off x="1770454" y="4968037"/>
            <a:ext cx="5693399" cy="424800"/>
            <a:chOff x="1807265" y="3400693"/>
            <a:chExt cx="5693399" cy="424800"/>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343025" cy="414020"/>
            </a:xfrm>
            <a:prstGeom prst="rect">
              <a:avLst/>
            </a:prstGeom>
          </p:spPr>
          <p:txBody>
            <a:bodyPr wrap="none">
              <a:spAutoFit/>
            </a:bodyPr>
            <a:lstStyle/>
            <a:p>
              <a:r>
                <a:rPr lang="en-US" altLang="zh-CN" sz="2100" spc="225" dirty="0">
                  <a:solidFill>
                    <a:prstClr val="black">
                      <a:lumMod val="75000"/>
                      <a:lumOff val="25000"/>
                    </a:prstClr>
                  </a:solidFill>
                </a:rPr>
                <a:t>7.6</a:t>
              </a:r>
              <a:r>
                <a:rPr lang="zh-CN" altLang="en-US" sz="2100" spc="225" dirty="0">
                  <a:solidFill>
                    <a:prstClr val="black">
                      <a:lumMod val="75000"/>
                      <a:lumOff val="25000"/>
                    </a:prstClr>
                  </a:solidFill>
                </a:rPr>
                <a:t> 小结</a:t>
              </a:r>
            </a:p>
          </p:txBody>
        </p:sp>
      </p:grpSp>
      <p:grpSp>
        <p:nvGrpSpPr>
          <p:cNvPr id="39" name="组合 38"/>
          <p:cNvGrpSpPr/>
          <p:nvPr/>
        </p:nvGrpSpPr>
        <p:grpSpPr>
          <a:xfrm>
            <a:off x="1770454" y="5616042"/>
            <a:ext cx="5693399" cy="424801"/>
            <a:chOff x="1807265" y="3866296"/>
            <a:chExt cx="5693399" cy="424801"/>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343025" cy="414020"/>
            </a:xfrm>
            <a:prstGeom prst="rect">
              <a:avLst/>
            </a:prstGeom>
          </p:spPr>
          <p:txBody>
            <a:bodyPr wrap="none">
              <a:spAutoFit/>
            </a:bodyPr>
            <a:lstStyle/>
            <a:p>
              <a:r>
                <a:rPr lang="en-US" altLang="zh-CN" sz="2100" spc="225" dirty="0">
                  <a:solidFill>
                    <a:prstClr val="black">
                      <a:lumMod val="75000"/>
                      <a:lumOff val="25000"/>
                    </a:prstClr>
                  </a:solidFill>
                </a:rPr>
                <a:t>7.7</a:t>
              </a:r>
              <a:r>
                <a:rPr lang="zh-CN" altLang="en-US" sz="2100" spc="225" dirty="0">
                  <a:solidFill>
                    <a:prstClr val="black">
                      <a:lumMod val="75000"/>
                      <a:lumOff val="25000"/>
                    </a:prstClr>
                  </a:solidFill>
                </a:rPr>
                <a:t> 习题</a:t>
              </a:r>
            </a:p>
          </p:txBody>
        </p:sp>
      </p:grpSp>
      <p:grpSp>
        <p:nvGrpSpPr>
          <p:cNvPr id="46" name="组合 45"/>
          <p:cNvGrpSpPr/>
          <p:nvPr/>
        </p:nvGrpSpPr>
        <p:grpSpPr>
          <a:xfrm>
            <a:off x="1743158" y="3024022"/>
            <a:ext cx="5693399" cy="424800"/>
            <a:chOff x="1807265" y="3400693"/>
            <a:chExt cx="5693399" cy="424800"/>
          </a:xfrm>
        </p:grpSpPr>
        <p:sp>
          <p:nvSpPr>
            <p:cNvPr id="55" name="圆角矩形 54"/>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6" name="矩形 55"/>
            <p:cNvSpPr/>
            <p:nvPr/>
          </p:nvSpPr>
          <p:spPr>
            <a:xfrm>
              <a:off x="1881814" y="3411473"/>
              <a:ext cx="2524125" cy="414020"/>
            </a:xfrm>
            <a:prstGeom prst="rect">
              <a:avLst/>
            </a:prstGeom>
          </p:spPr>
          <p:txBody>
            <a:bodyPr wrap="none">
              <a:spAutoFit/>
            </a:bodyPr>
            <a:lstStyle/>
            <a:p>
              <a:r>
                <a:rPr lang="en-US" altLang="zh-CN" sz="2100" spc="225" dirty="0">
                  <a:solidFill>
                    <a:schemeClr val="tx1">
                      <a:lumMod val="75000"/>
                      <a:lumOff val="25000"/>
                    </a:schemeClr>
                  </a:solidFill>
                </a:rPr>
                <a:t>7.3</a:t>
              </a:r>
              <a:r>
                <a:rPr lang="zh-CN" altLang="en-US" sz="2100" spc="225" dirty="0">
                  <a:solidFill>
                    <a:schemeClr val="tx1">
                      <a:lumMod val="75000"/>
                      <a:lumOff val="25000"/>
                    </a:schemeClr>
                  </a:solidFill>
                </a:rPr>
                <a:t> 模块应用实例</a:t>
              </a:r>
            </a:p>
          </p:txBody>
        </p:sp>
      </p:gr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82929" y="757671"/>
            <a:ext cx="8574466" cy="544391"/>
          </a:xfrm>
        </p:spPr>
        <p:txBody>
          <a:bodyPr>
            <a:normAutofit fontScale="92500"/>
          </a:bodyPr>
          <a:lstStyle/>
          <a:p>
            <a:r>
              <a:rPr lang="zh-CN" altLang="en-US" sz="2000" dirty="0"/>
              <a:t>要在</a:t>
            </a:r>
            <a:r>
              <a:rPr lang="en-US" altLang="zh-CN" sz="2000" dirty="0"/>
              <a:t>Python</a:t>
            </a:r>
            <a:r>
              <a:rPr lang="zh-CN" altLang="en-US" sz="2000" dirty="0"/>
              <a:t>中调用</a:t>
            </a:r>
            <a:r>
              <a:rPr lang="en-US" altLang="zh-CN" sz="2000" dirty="0"/>
              <a:t>R</a:t>
            </a:r>
            <a:r>
              <a:rPr lang="zh-CN" altLang="en-US" sz="2000" dirty="0"/>
              <a:t>语言的前提条件是：要在本机安装</a:t>
            </a:r>
            <a:r>
              <a:rPr lang="en-US" altLang="zh-CN" sz="2000" dirty="0"/>
              <a:t>rpy2</a:t>
            </a:r>
            <a:r>
              <a:rPr lang="zh-CN" altLang="en-US" sz="2000" dirty="0"/>
              <a:t>模块和</a:t>
            </a:r>
            <a:r>
              <a:rPr lang="en-US" altLang="zh-CN" sz="2000" dirty="0"/>
              <a:t>R</a:t>
            </a:r>
            <a:r>
              <a:rPr lang="zh-CN" altLang="en-US" sz="2000" dirty="0"/>
              <a:t>语言工具。</a:t>
            </a:r>
          </a:p>
        </p:txBody>
      </p:sp>
      <p:sp>
        <p:nvSpPr>
          <p:cNvPr id="3" name="内容占位符 2"/>
          <p:cNvSpPr>
            <a:spLocks noGrp="1"/>
          </p:cNvSpPr>
          <p:nvPr>
            <p:ph sz="quarter" idx="14"/>
          </p:nvPr>
        </p:nvSpPr>
        <p:spPr>
          <a:xfrm>
            <a:off x="136478" y="1550876"/>
            <a:ext cx="8775510" cy="4385899"/>
          </a:xfrm>
        </p:spPr>
        <p:txBody>
          <a:bodyPr>
            <a:noAutofit/>
          </a:bodyPr>
          <a:lstStyle/>
          <a:p>
            <a:pPr>
              <a:lnSpc>
                <a:spcPct val="150000"/>
              </a:lnSpc>
            </a:pP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调用</a:t>
            </a:r>
            <a:r>
              <a:rPr lang="en-US" altLang="zh-CN" sz="2000" dirty="0">
                <a:solidFill>
                  <a:schemeClr val="tx1">
                    <a:lumMod val="75000"/>
                    <a:lumOff val="25000"/>
                  </a:schemeClr>
                </a:solidFill>
              </a:rPr>
              <a:t>R</a:t>
            </a:r>
            <a:r>
              <a:rPr lang="zh-CN" altLang="en-US" sz="2000" dirty="0">
                <a:solidFill>
                  <a:schemeClr val="tx1">
                    <a:lumMod val="75000"/>
                    <a:lumOff val="25000"/>
                  </a:schemeClr>
                </a:solidFill>
              </a:rPr>
              <a:t>的模块是</a:t>
            </a:r>
            <a:r>
              <a:rPr lang="en-US" altLang="zh-CN" sz="2000" dirty="0">
                <a:solidFill>
                  <a:schemeClr val="tx1">
                    <a:lumMod val="75000"/>
                    <a:lumOff val="25000"/>
                  </a:schemeClr>
                </a:solidFill>
              </a:rPr>
              <a:t>rpy2</a:t>
            </a:r>
            <a:r>
              <a:rPr lang="zh-CN" altLang="en-US" sz="2000" dirty="0">
                <a:solidFill>
                  <a:schemeClr val="tx1">
                    <a:lumMod val="75000"/>
                    <a:lumOff val="25000"/>
                  </a:schemeClr>
                </a:solidFill>
              </a:rPr>
              <a:t>。 </a:t>
            </a:r>
          </a:p>
          <a:p>
            <a:pPr>
              <a:lnSpc>
                <a:spcPct val="150000"/>
              </a:lnSpc>
            </a:pPr>
            <a:r>
              <a:rPr lang="zh-CN" altLang="en-US" sz="2000" dirty="0">
                <a:solidFill>
                  <a:schemeClr val="tx1">
                    <a:lumMod val="75000"/>
                    <a:lumOff val="25000"/>
                  </a:schemeClr>
                </a:solidFill>
              </a:rPr>
              <a:t>安装：注意 </a:t>
            </a:r>
            <a:r>
              <a:rPr lang="en-US" altLang="zh-CN" sz="2000" dirty="0">
                <a:solidFill>
                  <a:schemeClr val="tx1">
                    <a:lumMod val="75000"/>
                    <a:lumOff val="25000"/>
                  </a:schemeClr>
                </a:solidFill>
              </a:rPr>
              <a:t>rpy2 </a:t>
            </a:r>
            <a:r>
              <a:rPr lang="zh-CN" altLang="en-US" sz="2000" dirty="0">
                <a:solidFill>
                  <a:schemeClr val="tx1">
                    <a:lumMod val="75000"/>
                    <a:lumOff val="25000"/>
                  </a:schemeClr>
                </a:solidFill>
              </a:rPr>
              <a:t>的版本和 </a:t>
            </a:r>
            <a:r>
              <a:rPr lang="en-US" altLang="zh-CN" sz="2000" dirty="0">
                <a:solidFill>
                  <a:schemeClr val="tx1">
                    <a:lumMod val="75000"/>
                    <a:lumOff val="25000"/>
                  </a:schemeClr>
                </a:solidFill>
              </a:rPr>
              <a:t>python </a:t>
            </a:r>
            <a:r>
              <a:rPr lang="zh-CN" altLang="en-US" sz="2000" dirty="0">
                <a:solidFill>
                  <a:schemeClr val="tx1">
                    <a:lumMod val="75000"/>
                    <a:lumOff val="25000"/>
                  </a:schemeClr>
                </a:solidFill>
              </a:rPr>
              <a:t>的版本要对应，也要和 </a:t>
            </a:r>
            <a:r>
              <a:rPr lang="en-US" altLang="zh-CN" sz="2000" dirty="0">
                <a:solidFill>
                  <a:schemeClr val="tx1">
                    <a:lumMod val="75000"/>
                    <a:lumOff val="25000"/>
                  </a:schemeClr>
                </a:solidFill>
              </a:rPr>
              <a:t>R </a:t>
            </a:r>
            <a:r>
              <a:rPr lang="zh-CN" altLang="en-US" sz="2000" dirty="0">
                <a:solidFill>
                  <a:schemeClr val="tx1">
                    <a:lumMod val="75000"/>
                    <a:lumOff val="25000"/>
                  </a:schemeClr>
                </a:solidFill>
              </a:rPr>
              <a:t>的版本对应。</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以下操作以本</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版本为例：</a:t>
            </a:r>
            <a:r>
              <a:rPr lang="en-US" altLang="zh-CN" sz="2000" dirty="0">
                <a:solidFill>
                  <a:schemeClr val="tx1">
                    <a:lumMod val="75000"/>
                    <a:lumOff val="25000"/>
                  </a:schemeClr>
                </a:solidFill>
              </a:rPr>
              <a:t>Python 3.6.5 (v3.6.5:f59c0932b4, Mar 28 2018, 16:07:46) [MSC v.1900 32 bit (Intel)] on win32】</a:t>
            </a:r>
          </a:p>
          <a:p>
            <a:pPr>
              <a:lnSpc>
                <a:spcPct val="150000"/>
              </a:lnSpc>
            </a:pPr>
            <a:r>
              <a:rPr lang="en-US" altLang="zh-CN" sz="2000" dirty="0">
                <a:solidFill>
                  <a:schemeClr val="tx1">
                    <a:lumMod val="75000"/>
                    <a:lumOff val="25000"/>
                  </a:schemeClr>
                </a:solidFill>
              </a:rPr>
              <a:t>(1)</a:t>
            </a:r>
            <a:r>
              <a:rPr lang="zh-CN" altLang="en-US" sz="2000" dirty="0">
                <a:solidFill>
                  <a:schemeClr val="tx1">
                    <a:lumMod val="75000"/>
                    <a:lumOff val="25000"/>
                  </a:schemeClr>
                </a:solidFill>
              </a:rPr>
              <a:t>下载</a:t>
            </a:r>
            <a:r>
              <a:rPr lang="en-US" altLang="zh-CN" sz="2000" dirty="0">
                <a:solidFill>
                  <a:schemeClr val="tx1">
                    <a:lumMod val="75000"/>
                    <a:lumOff val="25000"/>
                  </a:schemeClr>
                </a:solidFill>
              </a:rPr>
              <a:t>rpy2</a:t>
            </a:r>
            <a:r>
              <a:rPr lang="zh-CN" altLang="en-US"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下载链接地址：</a:t>
            </a:r>
            <a:r>
              <a:rPr lang="en-US" altLang="zh-CN" sz="2000" dirty="0">
                <a:solidFill>
                  <a:schemeClr val="tx1">
                    <a:lumMod val="75000"/>
                    <a:lumOff val="25000"/>
                  </a:schemeClr>
                </a:solidFill>
              </a:rPr>
              <a:t>http://www.lfd.uci.edu/~gohlke/pythonlibs/#rpy2</a:t>
            </a:r>
            <a:r>
              <a:rPr lang="zh-CN" altLang="en-US"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选择下载 </a:t>
            </a:r>
            <a:r>
              <a:rPr lang="en-US" altLang="zh-CN" sz="2000" dirty="0">
                <a:solidFill>
                  <a:schemeClr val="tx1">
                    <a:lumMod val="75000"/>
                    <a:lumOff val="25000"/>
                  </a:schemeClr>
                </a:solidFill>
              </a:rPr>
              <a:t>rpy2-2.9.4-cp36-cp36m-win32.whl</a:t>
            </a:r>
            <a:r>
              <a:rPr lang="zh-CN" altLang="en-US" sz="2000" dirty="0">
                <a:solidFill>
                  <a:schemeClr val="tx1">
                    <a:lumMod val="75000"/>
                    <a:lumOff val="25000"/>
                  </a:schemeClr>
                </a:solidFill>
              </a:rPr>
              <a:t>，对应</a:t>
            </a:r>
            <a:r>
              <a:rPr lang="en-US" altLang="zh-CN" sz="2000" dirty="0">
                <a:solidFill>
                  <a:schemeClr val="tx1">
                    <a:lumMod val="75000"/>
                    <a:lumOff val="25000"/>
                  </a:schemeClr>
                </a:solidFill>
              </a:rPr>
              <a:t>python3.6.5</a:t>
            </a:r>
            <a:r>
              <a:rPr lang="zh-CN" altLang="en-US" sz="2000" dirty="0">
                <a:solidFill>
                  <a:schemeClr val="tx1">
                    <a:lumMod val="75000"/>
                    <a:lumOff val="25000"/>
                  </a:schemeClr>
                </a:solidFill>
              </a:rPr>
              <a:t>且</a:t>
            </a:r>
            <a:r>
              <a:rPr lang="en-US" altLang="zh-CN" sz="2000" dirty="0">
                <a:solidFill>
                  <a:schemeClr val="tx1">
                    <a:lumMod val="75000"/>
                    <a:lumOff val="25000"/>
                  </a:schemeClr>
                </a:solidFill>
              </a:rPr>
              <a:t>32</a:t>
            </a:r>
            <a:r>
              <a:rPr lang="zh-CN" altLang="en-US" sz="2000" dirty="0">
                <a:solidFill>
                  <a:schemeClr val="tx1">
                    <a:lumMod val="75000"/>
                    <a:lumOff val="25000"/>
                  </a:schemeClr>
                </a:solidFill>
              </a:rPr>
              <a:t>位版本。</a:t>
            </a:r>
          </a:p>
          <a:p>
            <a:pPr>
              <a:lnSpc>
                <a:spcPct val="150000"/>
              </a:lnSpc>
            </a:pPr>
            <a:r>
              <a:rPr lang="en-US" altLang="zh-CN" sz="2000" dirty="0">
                <a:solidFill>
                  <a:schemeClr val="tx1">
                    <a:lumMod val="75000"/>
                    <a:lumOff val="25000"/>
                  </a:schemeClr>
                </a:solidFill>
              </a:rPr>
              <a:t>(2)</a:t>
            </a:r>
            <a:r>
              <a:rPr lang="zh-CN" altLang="en-US" sz="2000" dirty="0">
                <a:solidFill>
                  <a:schemeClr val="tx1">
                    <a:lumMod val="75000"/>
                    <a:lumOff val="25000"/>
                  </a:schemeClr>
                </a:solidFill>
              </a:rPr>
              <a:t>安装。</a:t>
            </a:r>
          </a:p>
        </p:txBody>
      </p:sp>
      <p:sp>
        <p:nvSpPr>
          <p:cNvPr id="4" name="TextBox 3"/>
          <p:cNvSpPr txBox="1"/>
          <p:nvPr/>
        </p:nvSpPr>
        <p:spPr>
          <a:xfrm>
            <a:off x="246185" y="105507"/>
            <a:ext cx="4270649" cy="415498"/>
          </a:xfrm>
          <a:prstGeom prst="rect">
            <a:avLst/>
          </a:prstGeom>
          <a:noFill/>
        </p:spPr>
        <p:txBody>
          <a:bodyPr wrap="square" rtlCol="0">
            <a:spAutoFit/>
          </a:bodyPr>
          <a:lstStyle/>
          <a:p>
            <a:r>
              <a:rPr lang="en-US" altLang="zh-CN" sz="2100" b="1" spc="225" dirty="0">
                <a:solidFill>
                  <a:prstClr val="white"/>
                </a:solidFill>
              </a:rPr>
              <a:t>7.4 </a:t>
            </a:r>
            <a:r>
              <a:rPr lang="zh-CN" altLang="en-US" sz="2100" b="1" spc="225" dirty="0">
                <a:solidFill>
                  <a:prstClr val="white"/>
                </a:solidFill>
              </a:rPr>
              <a:t>在</a:t>
            </a:r>
            <a:r>
              <a:rPr lang="en-US" altLang="zh-CN" sz="2100" b="1" spc="225" dirty="0">
                <a:solidFill>
                  <a:prstClr val="white"/>
                </a:solidFill>
              </a:rPr>
              <a:t>Python</a:t>
            </a:r>
            <a:r>
              <a:rPr lang="zh-CN" altLang="en-US" sz="2100" b="1" spc="225" dirty="0">
                <a:solidFill>
                  <a:prstClr val="white"/>
                </a:solidFill>
              </a:rPr>
              <a:t>中调用</a:t>
            </a:r>
            <a:r>
              <a:rPr lang="en-US" altLang="zh-CN" sz="2100" b="1" spc="225" dirty="0">
                <a:solidFill>
                  <a:prstClr val="white"/>
                </a:solidFill>
              </a:rPr>
              <a:t>R</a:t>
            </a:r>
            <a:r>
              <a:rPr lang="zh-CN" altLang="en-US" sz="2100" b="1" spc="225" dirty="0">
                <a:solidFill>
                  <a:prstClr val="white"/>
                </a:solidFill>
              </a:rPr>
              <a:t>语言</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
        <p:nvSpPr>
          <p:cNvPr id="10" name="文本占位符 1"/>
          <p:cNvSpPr txBox="1"/>
          <p:nvPr/>
        </p:nvSpPr>
        <p:spPr>
          <a:xfrm>
            <a:off x="271553" y="1237623"/>
            <a:ext cx="8574466"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t>7.4.1  </a:t>
            </a:r>
            <a:r>
              <a:rPr lang="zh-CN" altLang="en-US" sz="2000" dirty="0"/>
              <a:t>安装</a:t>
            </a:r>
            <a:r>
              <a:rPr lang="en-US" altLang="zh-CN" sz="2000" dirty="0"/>
              <a:t>rpy2</a:t>
            </a:r>
            <a:r>
              <a:rPr lang="zh-CN" altLang="en-US" sz="2000" dirty="0"/>
              <a:t>模块</a:t>
            </a: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136478" y="1182380"/>
            <a:ext cx="8775510" cy="4549679"/>
          </a:xfrm>
        </p:spPr>
        <p:txBody>
          <a:bodyPr>
            <a:noAutofit/>
          </a:bodyPr>
          <a:lstStyle/>
          <a:p>
            <a:pPr>
              <a:lnSpc>
                <a:spcPct val="150000"/>
              </a:lnSpc>
            </a:pPr>
            <a:r>
              <a:rPr lang="zh-CN" altLang="en-US" sz="2000" dirty="0">
                <a:solidFill>
                  <a:schemeClr val="tx1">
                    <a:lumMod val="75000"/>
                    <a:lumOff val="25000"/>
                  </a:schemeClr>
                </a:solidFill>
              </a:rPr>
              <a:t>在命令提示符下，输入以下命令：</a:t>
            </a:r>
          </a:p>
          <a:p>
            <a:pPr>
              <a:lnSpc>
                <a:spcPct val="150000"/>
              </a:lnSpc>
            </a:pPr>
            <a:r>
              <a:rPr lang="en-US" altLang="zh-CN" sz="2000" dirty="0">
                <a:solidFill>
                  <a:schemeClr val="tx1">
                    <a:lumMod val="75000"/>
                    <a:lumOff val="25000"/>
                  </a:schemeClr>
                </a:solidFill>
              </a:rPr>
              <a:t>pip install G:\Python</a:t>
            </a:r>
            <a:r>
              <a:rPr lang="zh-CN" altLang="en-US" sz="2000" dirty="0">
                <a:solidFill>
                  <a:schemeClr val="tx1">
                    <a:lumMod val="75000"/>
                    <a:lumOff val="25000"/>
                  </a:schemeClr>
                </a:solidFill>
              </a:rPr>
              <a:t>教材编写</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安装文件</a:t>
            </a:r>
            <a:r>
              <a:rPr lang="en-US" altLang="zh-CN" sz="2000" dirty="0">
                <a:solidFill>
                  <a:schemeClr val="tx1">
                    <a:lumMod val="75000"/>
                    <a:lumOff val="25000"/>
                  </a:schemeClr>
                </a:solidFill>
              </a:rPr>
              <a:t>\RPY2\ rpy2-2.9.4-cp36-cp36m-win32.whl</a:t>
            </a:r>
          </a:p>
          <a:p>
            <a:pPr>
              <a:lnSpc>
                <a:spcPct val="150000"/>
              </a:lnSpc>
            </a:pPr>
            <a:r>
              <a:rPr lang="zh-CN" altLang="en-US" sz="2000" dirty="0">
                <a:solidFill>
                  <a:schemeClr val="tx1">
                    <a:lumMod val="75000"/>
                    <a:lumOff val="25000"/>
                  </a:schemeClr>
                </a:solidFill>
              </a:rPr>
              <a:t>安装成功后会提示如下：</a:t>
            </a:r>
          </a:p>
          <a:p>
            <a:pPr>
              <a:lnSpc>
                <a:spcPct val="150000"/>
              </a:lnSpc>
            </a:pPr>
            <a:r>
              <a:rPr lang="en-US" altLang="zh-CN" sz="2000" dirty="0">
                <a:solidFill>
                  <a:schemeClr val="tx1">
                    <a:lumMod val="75000"/>
                    <a:lumOff val="25000"/>
                  </a:schemeClr>
                </a:solidFill>
              </a:rPr>
              <a:t>Successfully built </a:t>
            </a:r>
            <a:r>
              <a:rPr lang="en-US" altLang="zh-CN" sz="2000" dirty="0" err="1">
                <a:solidFill>
                  <a:schemeClr val="tx1">
                    <a:lumMod val="75000"/>
                    <a:lumOff val="25000"/>
                  </a:schemeClr>
                </a:solidFill>
              </a:rPr>
              <a:t>MarkupSafe</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Installing collected packages: </a:t>
            </a:r>
            <a:r>
              <a:rPr lang="en-US" altLang="zh-CN" sz="2000" dirty="0" err="1">
                <a:solidFill>
                  <a:schemeClr val="tx1">
                    <a:lumMod val="75000"/>
                    <a:lumOff val="25000"/>
                  </a:schemeClr>
                </a:solidFill>
              </a:rPr>
              <a:t>MarkupSafe</a:t>
            </a:r>
            <a:r>
              <a:rPr lang="en-US" altLang="zh-CN" sz="2000" dirty="0">
                <a:solidFill>
                  <a:schemeClr val="tx1">
                    <a:lumMod val="75000"/>
                    <a:lumOff val="25000"/>
                  </a:schemeClr>
                </a:solidFill>
              </a:rPr>
              <a:t>, jinja2, rpy2</a:t>
            </a:r>
          </a:p>
          <a:p>
            <a:pPr>
              <a:lnSpc>
                <a:spcPct val="150000"/>
              </a:lnSpc>
            </a:pPr>
            <a:r>
              <a:rPr lang="en-US" altLang="zh-CN" sz="2000" dirty="0">
                <a:solidFill>
                  <a:schemeClr val="tx1">
                    <a:lumMod val="75000"/>
                    <a:lumOff val="25000"/>
                  </a:schemeClr>
                </a:solidFill>
              </a:rPr>
              <a:t>Successfully installed MarkupSafe-1.0 jinja2-2.10 rpy2-2.9.4</a:t>
            </a:r>
          </a:p>
          <a:p>
            <a:pPr>
              <a:lnSpc>
                <a:spcPct val="150000"/>
              </a:lnSpc>
            </a:pPr>
            <a:r>
              <a:rPr lang="zh-CN" altLang="en-US" sz="2000" dirty="0">
                <a:solidFill>
                  <a:schemeClr val="tx1">
                    <a:lumMod val="75000"/>
                    <a:lumOff val="25000"/>
                  </a:schemeClr>
                </a:solidFill>
              </a:rPr>
              <a:t>至此，</a:t>
            </a:r>
            <a:r>
              <a:rPr lang="en-US" altLang="zh-CN" sz="2000" dirty="0">
                <a:solidFill>
                  <a:schemeClr val="tx1">
                    <a:lumMod val="75000"/>
                    <a:lumOff val="25000"/>
                  </a:schemeClr>
                </a:solidFill>
              </a:rPr>
              <a:t>rpy2</a:t>
            </a:r>
            <a:r>
              <a:rPr lang="zh-CN" altLang="en-US" sz="2000" dirty="0">
                <a:solidFill>
                  <a:schemeClr val="tx1">
                    <a:lumMod val="75000"/>
                    <a:lumOff val="25000"/>
                  </a:schemeClr>
                </a:solidFill>
              </a:rPr>
              <a:t>就成功安装到计算机中了。</a:t>
            </a:r>
          </a:p>
        </p:txBody>
      </p:sp>
      <p:sp>
        <p:nvSpPr>
          <p:cNvPr id="4" name="TextBox 3"/>
          <p:cNvSpPr txBox="1"/>
          <p:nvPr/>
        </p:nvSpPr>
        <p:spPr>
          <a:xfrm>
            <a:off x="246185" y="105507"/>
            <a:ext cx="4270649" cy="415498"/>
          </a:xfrm>
          <a:prstGeom prst="rect">
            <a:avLst/>
          </a:prstGeom>
          <a:noFill/>
        </p:spPr>
        <p:txBody>
          <a:bodyPr wrap="square" rtlCol="0">
            <a:spAutoFit/>
          </a:bodyPr>
          <a:lstStyle/>
          <a:p>
            <a:r>
              <a:rPr lang="en-US" altLang="zh-CN" sz="2100" b="1" spc="225" dirty="0">
                <a:solidFill>
                  <a:prstClr val="white"/>
                </a:solidFill>
              </a:rPr>
              <a:t>7.4 </a:t>
            </a:r>
            <a:r>
              <a:rPr lang="zh-CN" altLang="en-US" sz="2100" b="1" spc="225" dirty="0">
                <a:solidFill>
                  <a:prstClr val="white"/>
                </a:solidFill>
              </a:rPr>
              <a:t>在</a:t>
            </a:r>
            <a:r>
              <a:rPr lang="en-US" altLang="zh-CN" sz="2100" b="1" spc="225" dirty="0">
                <a:solidFill>
                  <a:prstClr val="white"/>
                </a:solidFill>
              </a:rPr>
              <a:t>Python</a:t>
            </a:r>
            <a:r>
              <a:rPr lang="zh-CN" altLang="en-US" sz="2100" b="1" spc="225" dirty="0">
                <a:solidFill>
                  <a:prstClr val="white"/>
                </a:solidFill>
              </a:rPr>
              <a:t>中调用</a:t>
            </a:r>
            <a:r>
              <a:rPr lang="en-US" altLang="zh-CN" sz="2100" b="1" spc="225" dirty="0">
                <a:solidFill>
                  <a:prstClr val="white"/>
                </a:solidFill>
              </a:rPr>
              <a:t>R</a:t>
            </a:r>
            <a:r>
              <a:rPr lang="zh-CN" altLang="en-US" sz="2100" b="1" spc="225" dirty="0">
                <a:solidFill>
                  <a:prstClr val="white"/>
                </a:solidFill>
              </a:rPr>
              <a:t>语言</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
        <p:nvSpPr>
          <p:cNvPr id="10" name="文本占位符 1"/>
          <p:cNvSpPr txBox="1"/>
          <p:nvPr/>
        </p:nvSpPr>
        <p:spPr>
          <a:xfrm>
            <a:off x="271553" y="787239"/>
            <a:ext cx="8574466"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t>7.4.1  </a:t>
            </a:r>
            <a:r>
              <a:rPr lang="zh-CN" altLang="en-US" sz="2000" dirty="0"/>
              <a:t>安装</a:t>
            </a:r>
            <a:r>
              <a:rPr lang="en-US" altLang="zh-CN" sz="2000" dirty="0"/>
              <a:t>rpy2</a:t>
            </a:r>
            <a:r>
              <a:rPr lang="zh-CN" altLang="en-US" sz="2000" dirty="0"/>
              <a:t>模块</a:t>
            </a: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136478" y="1182380"/>
            <a:ext cx="8775510" cy="4549679"/>
          </a:xfrm>
        </p:spPr>
        <p:txBody>
          <a:bodyPr>
            <a:noAutofit/>
          </a:bodyPr>
          <a:lstStyle/>
          <a:p>
            <a:pPr>
              <a:lnSpc>
                <a:spcPct val="150000"/>
              </a:lnSpc>
            </a:pPr>
            <a:r>
              <a:rPr lang="pt-BR" altLang="zh-CN" sz="2000" dirty="0"/>
              <a:t> </a:t>
            </a:r>
            <a:r>
              <a:rPr lang="pt-BR" altLang="zh-CN" sz="2000" dirty="0">
                <a:solidFill>
                  <a:schemeClr val="tx1">
                    <a:lumMod val="75000"/>
                    <a:lumOff val="25000"/>
                  </a:schemeClr>
                </a:solidFill>
              </a:rPr>
              <a:t>(1)</a:t>
            </a:r>
            <a:r>
              <a:rPr lang="zh-CN" altLang="pt-BR" sz="2000" dirty="0">
                <a:solidFill>
                  <a:schemeClr val="tx1">
                    <a:lumMod val="75000"/>
                    <a:lumOff val="25000"/>
                  </a:schemeClr>
                </a:solidFill>
              </a:rPr>
              <a:t>下载</a:t>
            </a:r>
            <a:r>
              <a:rPr lang="pt-BR" altLang="zh-CN" sz="2000" dirty="0">
                <a:solidFill>
                  <a:schemeClr val="tx1">
                    <a:lumMod val="75000"/>
                    <a:lumOff val="25000"/>
                  </a:schemeClr>
                </a:solidFill>
              </a:rPr>
              <a:t>R</a:t>
            </a:r>
            <a:r>
              <a:rPr lang="zh-CN" altLang="pt-BR" sz="2000" dirty="0">
                <a:solidFill>
                  <a:schemeClr val="tx1">
                    <a:lumMod val="75000"/>
                    <a:lumOff val="25000"/>
                  </a:schemeClr>
                </a:solidFill>
              </a:rPr>
              <a:t>语言工具。</a:t>
            </a:r>
          </a:p>
          <a:p>
            <a:pPr>
              <a:lnSpc>
                <a:spcPct val="150000"/>
              </a:lnSpc>
            </a:pPr>
            <a:r>
              <a:rPr lang="zh-CN" altLang="pt-BR" sz="2000" dirty="0">
                <a:solidFill>
                  <a:schemeClr val="tx1">
                    <a:lumMod val="75000"/>
                    <a:lumOff val="25000"/>
                  </a:schemeClr>
                </a:solidFill>
              </a:rPr>
              <a:t>下载链接地址：</a:t>
            </a:r>
            <a:r>
              <a:rPr lang="pt-BR" altLang="zh-CN" sz="2000" dirty="0">
                <a:solidFill>
                  <a:schemeClr val="tx1">
                    <a:lumMod val="75000"/>
                    <a:lumOff val="25000"/>
                  </a:schemeClr>
                </a:solidFill>
              </a:rPr>
              <a:t>https://www.r-project.org/</a:t>
            </a:r>
            <a:r>
              <a:rPr lang="zh-CN" altLang="pt-BR" sz="2000" dirty="0">
                <a:solidFill>
                  <a:schemeClr val="tx1">
                    <a:lumMod val="75000"/>
                    <a:lumOff val="25000"/>
                  </a:schemeClr>
                </a:solidFill>
              </a:rPr>
              <a:t>。</a:t>
            </a:r>
          </a:p>
          <a:p>
            <a:pPr>
              <a:lnSpc>
                <a:spcPct val="150000"/>
              </a:lnSpc>
            </a:pPr>
            <a:r>
              <a:rPr lang="zh-CN" altLang="pt-BR" sz="2000" dirty="0">
                <a:solidFill>
                  <a:schemeClr val="tx1">
                    <a:lumMod val="75000"/>
                    <a:lumOff val="25000"/>
                  </a:schemeClr>
                </a:solidFill>
              </a:rPr>
              <a:t>点击</a:t>
            </a:r>
            <a:r>
              <a:rPr lang="pt-BR" altLang="zh-CN" sz="2000" dirty="0">
                <a:solidFill>
                  <a:schemeClr val="tx1">
                    <a:lumMod val="75000"/>
                    <a:lumOff val="25000"/>
                  </a:schemeClr>
                </a:solidFill>
              </a:rPr>
              <a:t>R</a:t>
            </a:r>
            <a:r>
              <a:rPr lang="zh-CN" altLang="pt-BR" sz="2000" dirty="0">
                <a:solidFill>
                  <a:schemeClr val="tx1">
                    <a:lumMod val="75000"/>
                    <a:lumOff val="25000"/>
                  </a:schemeClr>
                </a:solidFill>
              </a:rPr>
              <a:t>官网主页面上的“</a:t>
            </a:r>
            <a:r>
              <a:rPr lang="pt-BR" altLang="zh-CN" sz="2000" dirty="0">
                <a:solidFill>
                  <a:schemeClr val="tx1">
                    <a:lumMod val="75000"/>
                    <a:lumOff val="25000"/>
                  </a:schemeClr>
                </a:solidFill>
              </a:rPr>
              <a:t>download R”</a:t>
            </a:r>
            <a:r>
              <a:rPr lang="zh-CN" altLang="en-US" sz="2000" dirty="0">
                <a:solidFill>
                  <a:schemeClr val="tx1">
                    <a:lumMod val="75000"/>
                    <a:lumOff val="25000"/>
                  </a:schemeClr>
                </a:solidFill>
              </a:rPr>
              <a:t>。</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在跳转的镜像界面，下拉选择中国的镜像，我们选择第一个清华大学地址。</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根据自己的操作系统选择相应的版本，我这里选择 </a:t>
            </a:r>
            <a:r>
              <a:rPr lang="en-US" altLang="zh-CN" sz="2000" dirty="0">
                <a:solidFill>
                  <a:schemeClr val="tx1">
                    <a:lumMod val="75000"/>
                    <a:lumOff val="25000"/>
                  </a:schemeClr>
                </a:solidFill>
              </a:rPr>
              <a:t>Download R for Windows【</a:t>
            </a:r>
            <a:r>
              <a:rPr lang="zh-CN" altLang="en-US" sz="2000" dirty="0">
                <a:solidFill>
                  <a:schemeClr val="tx1">
                    <a:lumMod val="75000"/>
                    <a:lumOff val="25000"/>
                  </a:schemeClr>
                </a:solidFill>
              </a:rPr>
              <a:t>本机的操作系统是</a:t>
            </a:r>
            <a:r>
              <a:rPr lang="en-US" altLang="zh-CN" sz="2000" dirty="0">
                <a:solidFill>
                  <a:schemeClr val="tx1">
                    <a:lumMod val="75000"/>
                    <a:lumOff val="25000"/>
                  </a:schemeClr>
                </a:solidFill>
              </a:rPr>
              <a:t>Windows 10】</a:t>
            </a:r>
            <a:r>
              <a:rPr lang="zh-CN" altLang="en-US" sz="2000" dirty="0">
                <a:solidFill>
                  <a:schemeClr val="tx1">
                    <a:lumMod val="75000"/>
                    <a:lumOff val="25000"/>
                  </a:schemeClr>
                </a:solidFill>
              </a:rPr>
              <a:t>。</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在</a:t>
            </a:r>
            <a:r>
              <a:rPr lang="en-US" altLang="zh-CN" sz="2000" dirty="0">
                <a:solidFill>
                  <a:schemeClr val="tx1">
                    <a:lumMod val="75000"/>
                    <a:lumOff val="25000"/>
                  </a:schemeClr>
                </a:solidFill>
              </a:rPr>
              <a:t>base</a:t>
            </a:r>
            <a:r>
              <a:rPr lang="zh-CN" altLang="en-US" sz="2000" dirty="0">
                <a:solidFill>
                  <a:schemeClr val="tx1">
                    <a:lumMod val="75000"/>
                    <a:lumOff val="25000"/>
                  </a:schemeClr>
                </a:solidFill>
              </a:rPr>
              <a:t>一行，点击 </a:t>
            </a:r>
            <a:r>
              <a:rPr lang="en-US" altLang="zh-CN" sz="2000" dirty="0">
                <a:solidFill>
                  <a:schemeClr val="tx1">
                    <a:lumMod val="75000"/>
                    <a:lumOff val="25000"/>
                  </a:schemeClr>
                </a:solidFill>
              </a:rPr>
              <a:t>install R for the first time</a:t>
            </a:r>
            <a:r>
              <a:rPr lang="zh-CN" altLang="en-US" sz="2000" dirty="0">
                <a:solidFill>
                  <a:schemeClr val="tx1">
                    <a:lumMod val="75000"/>
                    <a:lumOff val="25000"/>
                  </a:schemeClr>
                </a:solidFill>
              </a:rPr>
              <a:t>。</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点击</a:t>
            </a:r>
            <a:r>
              <a:rPr lang="en-US" altLang="zh-CN" sz="2000" dirty="0">
                <a:solidFill>
                  <a:schemeClr val="tx1">
                    <a:lumMod val="75000"/>
                    <a:lumOff val="25000"/>
                  </a:schemeClr>
                </a:solidFill>
              </a:rPr>
              <a:t>Download R 3.5.0 for Windows</a:t>
            </a:r>
            <a:r>
              <a:rPr lang="zh-CN" altLang="en-US" sz="2000" dirty="0">
                <a:solidFill>
                  <a:schemeClr val="tx1">
                    <a:lumMod val="75000"/>
                    <a:lumOff val="25000"/>
                  </a:schemeClr>
                </a:solidFill>
              </a:rPr>
              <a:t>，保存到计算机。</a:t>
            </a:r>
          </a:p>
        </p:txBody>
      </p:sp>
      <p:sp>
        <p:nvSpPr>
          <p:cNvPr id="4" name="TextBox 3"/>
          <p:cNvSpPr txBox="1"/>
          <p:nvPr/>
        </p:nvSpPr>
        <p:spPr>
          <a:xfrm>
            <a:off x="246185" y="105507"/>
            <a:ext cx="4270649" cy="415498"/>
          </a:xfrm>
          <a:prstGeom prst="rect">
            <a:avLst/>
          </a:prstGeom>
          <a:noFill/>
        </p:spPr>
        <p:txBody>
          <a:bodyPr wrap="square" rtlCol="0">
            <a:spAutoFit/>
          </a:bodyPr>
          <a:lstStyle/>
          <a:p>
            <a:r>
              <a:rPr lang="en-US" altLang="zh-CN" sz="2100" b="1" spc="225" dirty="0">
                <a:solidFill>
                  <a:prstClr val="white"/>
                </a:solidFill>
              </a:rPr>
              <a:t>7.4 </a:t>
            </a:r>
            <a:r>
              <a:rPr lang="zh-CN" altLang="en-US" sz="2100" b="1" spc="225" dirty="0">
                <a:solidFill>
                  <a:prstClr val="white"/>
                </a:solidFill>
              </a:rPr>
              <a:t>在</a:t>
            </a:r>
            <a:r>
              <a:rPr lang="en-US" altLang="zh-CN" sz="2100" b="1" spc="225" dirty="0">
                <a:solidFill>
                  <a:prstClr val="white"/>
                </a:solidFill>
              </a:rPr>
              <a:t>Python</a:t>
            </a:r>
            <a:r>
              <a:rPr lang="zh-CN" altLang="en-US" sz="2100" b="1" spc="225" dirty="0">
                <a:solidFill>
                  <a:prstClr val="white"/>
                </a:solidFill>
              </a:rPr>
              <a:t>中调用</a:t>
            </a:r>
            <a:r>
              <a:rPr lang="en-US" altLang="zh-CN" sz="2100" b="1" spc="225" dirty="0">
                <a:solidFill>
                  <a:prstClr val="white"/>
                </a:solidFill>
              </a:rPr>
              <a:t>R</a:t>
            </a:r>
            <a:r>
              <a:rPr lang="zh-CN" altLang="en-US" sz="2100" b="1" spc="225" dirty="0">
                <a:solidFill>
                  <a:prstClr val="white"/>
                </a:solidFill>
              </a:rPr>
              <a:t>语言</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
        <p:nvSpPr>
          <p:cNvPr id="10" name="文本占位符 1"/>
          <p:cNvSpPr txBox="1"/>
          <p:nvPr/>
        </p:nvSpPr>
        <p:spPr>
          <a:xfrm>
            <a:off x="271553" y="787239"/>
            <a:ext cx="8574466"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t>7.4.2 </a:t>
            </a:r>
            <a:r>
              <a:rPr lang="zh-CN" altLang="en-US" sz="2000" dirty="0"/>
              <a:t>安装</a:t>
            </a:r>
            <a:r>
              <a:rPr lang="en-US" altLang="zh-CN" sz="2000" dirty="0"/>
              <a:t>R</a:t>
            </a:r>
            <a:r>
              <a:rPr lang="zh-CN" altLang="en-US" sz="2000" dirty="0"/>
              <a:t>语言工具</a:t>
            </a: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136478" y="1182380"/>
            <a:ext cx="8775510" cy="4549679"/>
          </a:xfrm>
        </p:spPr>
        <p:txBody>
          <a:bodyPr>
            <a:noAutofit/>
          </a:bodyPr>
          <a:lstStyle/>
          <a:p>
            <a:pPr>
              <a:lnSpc>
                <a:spcPct val="150000"/>
              </a:lnSpc>
            </a:pPr>
            <a:r>
              <a:rPr lang="en-US" altLang="zh-CN" sz="2000" dirty="0">
                <a:solidFill>
                  <a:schemeClr val="tx1">
                    <a:lumMod val="75000"/>
                    <a:lumOff val="25000"/>
                  </a:schemeClr>
                </a:solidFill>
              </a:rPr>
              <a:t>(2)</a:t>
            </a:r>
            <a:r>
              <a:rPr lang="zh-CN" altLang="en-US" sz="2000" dirty="0">
                <a:solidFill>
                  <a:schemeClr val="tx1">
                    <a:lumMod val="75000"/>
                    <a:lumOff val="25000"/>
                  </a:schemeClr>
                </a:solidFill>
              </a:rPr>
              <a:t>安装。</a:t>
            </a:r>
          </a:p>
          <a:p>
            <a:pPr>
              <a:lnSpc>
                <a:spcPct val="150000"/>
              </a:lnSpc>
            </a:pPr>
            <a:r>
              <a:rPr lang="zh-CN" altLang="en-US" sz="2000" dirty="0">
                <a:solidFill>
                  <a:schemeClr val="tx1">
                    <a:lumMod val="75000"/>
                    <a:lumOff val="25000"/>
                  </a:schemeClr>
                </a:solidFill>
              </a:rPr>
              <a:t>双击下载的可执行文件。</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按照安装提示步骤一步步按照默认提示往下操作即可。</a:t>
            </a:r>
          </a:p>
        </p:txBody>
      </p:sp>
      <p:sp>
        <p:nvSpPr>
          <p:cNvPr id="4" name="TextBox 3"/>
          <p:cNvSpPr txBox="1"/>
          <p:nvPr/>
        </p:nvSpPr>
        <p:spPr>
          <a:xfrm>
            <a:off x="246185" y="105507"/>
            <a:ext cx="4270649" cy="415498"/>
          </a:xfrm>
          <a:prstGeom prst="rect">
            <a:avLst/>
          </a:prstGeom>
          <a:noFill/>
        </p:spPr>
        <p:txBody>
          <a:bodyPr wrap="square" rtlCol="0">
            <a:spAutoFit/>
          </a:bodyPr>
          <a:lstStyle/>
          <a:p>
            <a:r>
              <a:rPr lang="en-US" altLang="zh-CN" sz="2100" b="1" spc="225" dirty="0">
                <a:solidFill>
                  <a:prstClr val="white"/>
                </a:solidFill>
              </a:rPr>
              <a:t>7.4 </a:t>
            </a:r>
            <a:r>
              <a:rPr lang="zh-CN" altLang="en-US" sz="2100" b="1" spc="225" dirty="0">
                <a:solidFill>
                  <a:prstClr val="white"/>
                </a:solidFill>
              </a:rPr>
              <a:t>在</a:t>
            </a:r>
            <a:r>
              <a:rPr lang="en-US" altLang="zh-CN" sz="2100" b="1" spc="225" dirty="0">
                <a:solidFill>
                  <a:prstClr val="white"/>
                </a:solidFill>
              </a:rPr>
              <a:t>Python</a:t>
            </a:r>
            <a:r>
              <a:rPr lang="zh-CN" altLang="en-US" sz="2100" b="1" spc="225" dirty="0">
                <a:solidFill>
                  <a:prstClr val="white"/>
                </a:solidFill>
              </a:rPr>
              <a:t>中调用</a:t>
            </a:r>
            <a:r>
              <a:rPr lang="en-US" altLang="zh-CN" sz="2100" b="1" spc="225" dirty="0">
                <a:solidFill>
                  <a:prstClr val="white"/>
                </a:solidFill>
              </a:rPr>
              <a:t>R</a:t>
            </a:r>
            <a:r>
              <a:rPr lang="zh-CN" altLang="en-US" sz="2100" b="1" spc="225" dirty="0">
                <a:solidFill>
                  <a:prstClr val="white"/>
                </a:solidFill>
              </a:rPr>
              <a:t>语言</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
        <p:nvSpPr>
          <p:cNvPr id="10" name="文本占位符 1"/>
          <p:cNvSpPr txBox="1"/>
          <p:nvPr/>
        </p:nvSpPr>
        <p:spPr>
          <a:xfrm>
            <a:off x="271553" y="787239"/>
            <a:ext cx="8574466"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t>7.4.2 </a:t>
            </a:r>
            <a:r>
              <a:rPr lang="zh-CN" altLang="en-US" sz="2000" dirty="0"/>
              <a:t>安装</a:t>
            </a:r>
            <a:r>
              <a:rPr lang="en-US" altLang="zh-CN" sz="2000" dirty="0"/>
              <a:t>R</a:t>
            </a:r>
            <a:r>
              <a:rPr lang="zh-CN" altLang="en-US" sz="2000" dirty="0"/>
              <a:t>语言工具</a:t>
            </a:r>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136478" y="1182380"/>
            <a:ext cx="8775510" cy="4549679"/>
          </a:xfrm>
        </p:spPr>
        <p:txBody>
          <a:bodyPr>
            <a:noAutofit/>
          </a:bodyPr>
          <a:lstStyle/>
          <a:p>
            <a:pPr>
              <a:lnSpc>
                <a:spcPct val="150000"/>
              </a:lnSpc>
            </a:pPr>
            <a:r>
              <a:rPr lang="zh-CN" altLang="en-US" sz="2000" dirty="0">
                <a:solidFill>
                  <a:schemeClr val="tx1">
                    <a:lumMod val="75000"/>
                    <a:lumOff val="25000"/>
                  </a:schemeClr>
                </a:solidFill>
              </a:rPr>
              <a:t> </a:t>
            </a:r>
            <a:r>
              <a:rPr lang="en-US" altLang="zh-CN" sz="2000" dirty="0">
                <a:solidFill>
                  <a:schemeClr val="tx1">
                    <a:lumMod val="75000"/>
                    <a:lumOff val="25000"/>
                  </a:schemeClr>
                </a:solidFill>
              </a:rPr>
              <a:t>(1)</a:t>
            </a:r>
            <a:r>
              <a:rPr lang="zh-CN" altLang="en-US" sz="2000" dirty="0">
                <a:solidFill>
                  <a:schemeClr val="tx1">
                    <a:lumMod val="75000"/>
                    <a:lumOff val="25000"/>
                  </a:schemeClr>
                </a:solidFill>
              </a:rPr>
              <a:t>在</a:t>
            </a:r>
            <a:r>
              <a:rPr lang="en-US" altLang="zh-CN" sz="2000" dirty="0">
                <a:solidFill>
                  <a:schemeClr val="tx1">
                    <a:lumMod val="75000"/>
                    <a:lumOff val="25000"/>
                  </a:schemeClr>
                </a:solidFill>
              </a:rPr>
              <a:t>Python Shell</a:t>
            </a:r>
            <a:r>
              <a:rPr lang="zh-CN" altLang="en-US" sz="2000" dirty="0">
                <a:solidFill>
                  <a:schemeClr val="tx1">
                    <a:lumMod val="75000"/>
                    <a:lumOff val="25000"/>
                  </a:schemeClr>
                </a:solidFill>
              </a:rPr>
              <a:t>里面输入以下命令：</a:t>
            </a:r>
          </a:p>
          <a:p>
            <a:pPr>
              <a:lnSpc>
                <a:spcPct val="150000"/>
              </a:lnSpc>
            </a:pPr>
            <a:r>
              <a:rPr lang="en-US" altLang="zh-CN" sz="2000" dirty="0">
                <a:solidFill>
                  <a:schemeClr val="tx1">
                    <a:lumMod val="75000"/>
                    <a:lumOff val="25000"/>
                  </a:schemeClr>
                </a:solidFill>
              </a:rPr>
              <a:t>&gt;&gt;&gt; import rpy2.robjects as rob</a:t>
            </a:r>
          </a:p>
          <a:p>
            <a:pPr>
              <a:lnSpc>
                <a:spcPct val="150000"/>
              </a:lnSpc>
            </a:pPr>
            <a:r>
              <a:rPr lang="zh-CN" altLang="en-US" sz="2000" dirty="0">
                <a:solidFill>
                  <a:schemeClr val="tx1">
                    <a:lumMod val="75000"/>
                    <a:lumOff val="25000"/>
                  </a:schemeClr>
                </a:solidFill>
              </a:rPr>
              <a:t>没有任何错误提示即表示</a:t>
            </a:r>
            <a:r>
              <a:rPr lang="en-US" altLang="zh-CN" sz="2000" dirty="0">
                <a:solidFill>
                  <a:schemeClr val="tx1">
                    <a:lumMod val="75000"/>
                    <a:lumOff val="25000"/>
                  </a:schemeClr>
                </a:solidFill>
              </a:rPr>
              <a:t>rpy2</a:t>
            </a:r>
            <a:r>
              <a:rPr lang="zh-CN" altLang="en-US" sz="2000" dirty="0">
                <a:solidFill>
                  <a:schemeClr val="tx1">
                    <a:lumMod val="75000"/>
                    <a:lumOff val="25000"/>
                  </a:schemeClr>
                </a:solidFill>
              </a:rPr>
              <a:t>模块，</a:t>
            </a:r>
            <a:r>
              <a:rPr lang="en-US" altLang="zh-CN" sz="2000" dirty="0">
                <a:solidFill>
                  <a:schemeClr val="tx1">
                    <a:lumMod val="75000"/>
                    <a:lumOff val="25000"/>
                  </a:schemeClr>
                </a:solidFill>
              </a:rPr>
              <a:t>R</a:t>
            </a:r>
            <a:r>
              <a:rPr lang="zh-CN" altLang="en-US" sz="2000" dirty="0">
                <a:solidFill>
                  <a:schemeClr val="tx1">
                    <a:lumMod val="75000"/>
                    <a:lumOff val="25000"/>
                  </a:schemeClr>
                </a:solidFill>
              </a:rPr>
              <a:t>语言工具安装成功，可以进行</a:t>
            </a:r>
            <a:r>
              <a:rPr lang="en-US" altLang="zh-CN" sz="2000" dirty="0">
                <a:solidFill>
                  <a:schemeClr val="tx1">
                    <a:lumMod val="75000"/>
                    <a:lumOff val="25000"/>
                  </a:schemeClr>
                </a:solidFill>
              </a:rPr>
              <a:t>R</a:t>
            </a:r>
            <a:r>
              <a:rPr lang="zh-CN" altLang="en-US" sz="2000" dirty="0">
                <a:solidFill>
                  <a:schemeClr val="tx1">
                    <a:lumMod val="75000"/>
                    <a:lumOff val="25000"/>
                  </a:schemeClr>
                </a:solidFill>
              </a:rPr>
              <a:t>调用。</a:t>
            </a:r>
          </a:p>
        </p:txBody>
      </p:sp>
      <p:sp>
        <p:nvSpPr>
          <p:cNvPr id="4" name="TextBox 3"/>
          <p:cNvSpPr txBox="1"/>
          <p:nvPr/>
        </p:nvSpPr>
        <p:spPr>
          <a:xfrm>
            <a:off x="246185" y="105507"/>
            <a:ext cx="4270649" cy="415498"/>
          </a:xfrm>
          <a:prstGeom prst="rect">
            <a:avLst/>
          </a:prstGeom>
          <a:noFill/>
        </p:spPr>
        <p:txBody>
          <a:bodyPr wrap="square" rtlCol="0">
            <a:spAutoFit/>
          </a:bodyPr>
          <a:lstStyle/>
          <a:p>
            <a:r>
              <a:rPr lang="en-US" altLang="zh-CN" sz="2100" b="1" spc="225" dirty="0">
                <a:solidFill>
                  <a:prstClr val="white"/>
                </a:solidFill>
              </a:rPr>
              <a:t>7.4 </a:t>
            </a:r>
            <a:r>
              <a:rPr lang="zh-CN" altLang="en-US" sz="2100" b="1" spc="225" dirty="0">
                <a:solidFill>
                  <a:prstClr val="white"/>
                </a:solidFill>
              </a:rPr>
              <a:t>在</a:t>
            </a:r>
            <a:r>
              <a:rPr lang="en-US" altLang="zh-CN" sz="2100" b="1" spc="225" dirty="0">
                <a:solidFill>
                  <a:prstClr val="white"/>
                </a:solidFill>
              </a:rPr>
              <a:t>Python</a:t>
            </a:r>
            <a:r>
              <a:rPr lang="zh-CN" altLang="en-US" sz="2100" b="1" spc="225" dirty="0">
                <a:solidFill>
                  <a:prstClr val="white"/>
                </a:solidFill>
              </a:rPr>
              <a:t>中调用</a:t>
            </a:r>
            <a:r>
              <a:rPr lang="en-US" altLang="zh-CN" sz="2100" b="1" spc="225" dirty="0">
                <a:solidFill>
                  <a:prstClr val="white"/>
                </a:solidFill>
              </a:rPr>
              <a:t>R</a:t>
            </a:r>
            <a:r>
              <a:rPr lang="zh-CN" altLang="en-US" sz="2100" b="1" spc="225" dirty="0">
                <a:solidFill>
                  <a:prstClr val="white"/>
                </a:solidFill>
              </a:rPr>
              <a:t>语言</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
        <p:nvSpPr>
          <p:cNvPr id="10" name="文本占位符 1"/>
          <p:cNvSpPr txBox="1"/>
          <p:nvPr/>
        </p:nvSpPr>
        <p:spPr>
          <a:xfrm>
            <a:off x="271553" y="787239"/>
            <a:ext cx="8574466"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t>7.4.3 </a:t>
            </a:r>
            <a:r>
              <a:rPr lang="zh-CN" altLang="en-US" sz="2000" dirty="0"/>
              <a:t>测试安装</a:t>
            </a: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136478" y="950364"/>
            <a:ext cx="8775510" cy="4549679"/>
          </a:xfrm>
        </p:spPr>
        <p:txBody>
          <a:bodyPr>
            <a:noAutofit/>
          </a:bodyPr>
          <a:lstStyle/>
          <a:p>
            <a:pPr>
              <a:lnSpc>
                <a:spcPct val="150000"/>
              </a:lnSpc>
            </a:pPr>
            <a:r>
              <a:rPr lang="en-US" altLang="zh-CN" sz="2000" dirty="0">
                <a:solidFill>
                  <a:schemeClr val="tx1">
                    <a:lumMod val="75000"/>
                    <a:lumOff val="25000"/>
                  </a:schemeClr>
                </a:solidFill>
              </a:rPr>
              <a:t>1. python</a:t>
            </a:r>
            <a:r>
              <a:rPr lang="zh-CN" altLang="en-US" sz="2000" dirty="0">
                <a:solidFill>
                  <a:schemeClr val="tx1">
                    <a:lumMod val="75000"/>
                    <a:lumOff val="25000"/>
                  </a:schemeClr>
                </a:solidFill>
              </a:rPr>
              <a:t>调用</a:t>
            </a:r>
            <a:r>
              <a:rPr lang="en-US" altLang="zh-CN" sz="2000" dirty="0">
                <a:solidFill>
                  <a:schemeClr val="tx1">
                    <a:lumMod val="75000"/>
                    <a:lumOff val="25000"/>
                  </a:schemeClr>
                </a:solidFill>
              </a:rPr>
              <a:t>R</a:t>
            </a:r>
            <a:r>
              <a:rPr lang="zh-CN" altLang="en-US" sz="2000" dirty="0">
                <a:solidFill>
                  <a:schemeClr val="tx1">
                    <a:lumMod val="75000"/>
                    <a:lumOff val="25000"/>
                  </a:schemeClr>
                </a:solidFill>
              </a:rPr>
              <a:t>对象</a:t>
            </a:r>
          </a:p>
          <a:p>
            <a:pPr>
              <a:lnSpc>
                <a:spcPct val="150000"/>
              </a:lnSpc>
            </a:pPr>
            <a:r>
              <a:rPr lang="zh-CN" altLang="en-US" sz="2000" dirty="0">
                <a:solidFill>
                  <a:schemeClr val="tx1">
                    <a:lumMod val="75000"/>
                    <a:lumOff val="25000"/>
                  </a:schemeClr>
                </a:solidFill>
              </a:rPr>
              <a:t>使用</a:t>
            </a:r>
            <a:r>
              <a:rPr lang="en-US" altLang="zh-CN" sz="2000" dirty="0">
                <a:solidFill>
                  <a:schemeClr val="tx1">
                    <a:lumMod val="75000"/>
                    <a:lumOff val="25000"/>
                  </a:schemeClr>
                </a:solidFill>
              </a:rPr>
              <a:t>rpy2.robjects</a:t>
            </a:r>
            <a:r>
              <a:rPr lang="zh-CN" altLang="en-US" sz="2000" dirty="0">
                <a:solidFill>
                  <a:schemeClr val="tx1">
                    <a:lumMod val="75000"/>
                    <a:lumOff val="25000"/>
                  </a:schemeClr>
                </a:solidFill>
              </a:rPr>
              <a:t>包的</a:t>
            </a:r>
            <a:r>
              <a:rPr lang="en-US" altLang="zh-CN" sz="2000" dirty="0">
                <a:solidFill>
                  <a:schemeClr val="tx1">
                    <a:lumMod val="75000"/>
                    <a:lumOff val="25000"/>
                  </a:schemeClr>
                </a:solidFill>
              </a:rPr>
              <a:t>r</a:t>
            </a:r>
            <a:r>
              <a:rPr lang="zh-CN" altLang="en-US" sz="2000" dirty="0">
                <a:solidFill>
                  <a:schemeClr val="tx1">
                    <a:lumMod val="75000"/>
                    <a:lumOff val="25000"/>
                  </a:schemeClr>
                </a:solidFill>
              </a:rPr>
              <a:t>对象。调用方法如下：</a:t>
            </a:r>
          </a:p>
          <a:p>
            <a:pPr>
              <a:lnSpc>
                <a:spcPct val="150000"/>
              </a:lnSpc>
            </a:pPr>
            <a:r>
              <a:rPr lang="en-US" altLang="zh-CN" sz="2000" dirty="0">
                <a:solidFill>
                  <a:schemeClr val="tx1">
                    <a:lumMod val="75000"/>
                    <a:lumOff val="25000"/>
                  </a:schemeClr>
                </a:solidFill>
              </a:rPr>
              <a:t>&gt;&gt;&gt; import rpy2.robjects as rob</a:t>
            </a:r>
          </a:p>
          <a:p>
            <a:pPr>
              <a:lnSpc>
                <a:spcPct val="150000"/>
              </a:lnSpc>
            </a:pPr>
            <a:r>
              <a:rPr lang="zh-CN" altLang="en-US" sz="2000" dirty="0">
                <a:solidFill>
                  <a:schemeClr val="tx1">
                    <a:lumMod val="75000"/>
                    <a:lumOff val="25000"/>
                  </a:schemeClr>
                </a:solidFill>
              </a:rPr>
              <a:t>有三种语法格式调用</a:t>
            </a:r>
            <a:r>
              <a:rPr lang="en-US" altLang="zh-CN" sz="2000" dirty="0">
                <a:solidFill>
                  <a:schemeClr val="tx1">
                    <a:lumMod val="75000"/>
                    <a:lumOff val="25000"/>
                  </a:schemeClr>
                </a:solidFill>
              </a:rPr>
              <a:t>R</a:t>
            </a:r>
            <a:r>
              <a:rPr lang="zh-CN" altLang="en-US" sz="2000" dirty="0">
                <a:solidFill>
                  <a:schemeClr val="tx1">
                    <a:lumMod val="75000"/>
                    <a:lumOff val="25000"/>
                  </a:schemeClr>
                </a:solidFill>
              </a:rPr>
              <a:t>对象：</a:t>
            </a:r>
          </a:p>
          <a:p>
            <a:pPr>
              <a:lnSpc>
                <a:spcPct val="150000"/>
              </a:lnSpc>
            </a:pPr>
            <a:r>
              <a:rPr lang="zh-CN" altLang="en-US" sz="2000" dirty="0">
                <a:solidFill>
                  <a:schemeClr val="tx1">
                    <a:lumMod val="75000"/>
                    <a:lumOff val="25000"/>
                  </a:schemeClr>
                </a:solidFill>
              </a:rPr>
              <a:t>第一种，实验代码如下：</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rob.r</a:t>
            </a:r>
            <a:r>
              <a:rPr lang="en-US" altLang="zh-CN" sz="2000" dirty="0">
                <a:solidFill>
                  <a:schemeClr val="tx1">
                    <a:lumMod val="75000"/>
                    <a:lumOff val="25000"/>
                  </a:schemeClr>
                </a:solidFill>
              </a:rPr>
              <a:t>['pi']</a:t>
            </a:r>
          </a:p>
          <a:p>
            <a:pPr>
              <a:lnSpc>
                <a:spcPct val="150000"/>
              </a:lnSpc>
            </a:pPr>
            <a:r>
              <a:rPr lang="zh-CN" altLang="en-US" sz="2000" dirty="0">
                <a:solidFill>
                  <a:schemeClr val="tx1">
                    <a:lumMod val="75000"/>
                    <a:lumOff val="25000"/>
                  </a:schemeClr>
                </a:solidFill>
              </a:rPr>
              <a:t>实验代码运行效果如下：</a:t>
            </a:r>
          </a:p>
          <a:p>
            <a:pPr>
              <a:lnSpc>
                <a:spcPct val="150000"/>
              </a:lnSpc>
            </a:pPr>
            <a:r>
              <a:rPr lang="en-US" altLang="zh-CN" sz="2000" dirty="0">
                <a:solidFill>
                  <a:schemeClr val="tx1">
                    <a:lumMod val="75000"/>
                    <a:lumOff val="25000"/>
                  </a:schemeClr>
                </a:solidFill>
              </a:rPr>
              <a:t>R object with classes: ('numeric',) mapped to:</a:t>
            </a:r>
          </a:p>
          <a:p>
            <a:pPr>
              <a:lnSpc>
                <a:spcPct val="150000"/>
              </a:lnSpc>
            </a:pPr>
            <a:r>
              <a:rPr lang="en-US" altLang="zh-CN" sz="2000" dirty="0">
                <a:solidFill>
                  <a:schemeClr val="tx1">
                    <a:lumMod val="75000"/>
                    <a:lumOff val="25000"/>
                  </a:schemeClr>
                </a:solidFill>
              </a:rPr>
              <a:t>&lt;</a:t>
            </a:r>
            <a:r>
              <a:rPr lang="en-US" altLang="zh-CN" sz="2000" dirty="0" err="1">
                <a:solidFill>
                  <a:schemeClr val="tx1">
                    <a:lumMod val="75000"/>
                    <a:lumOff val="25000"/>
                  </a:schemeClr>
                </a:solidFill>
              </a:rPr>
              <a:t>FloatVector</a:t>
            </a:r>
            <a:r>
              <a:rPr lang="en-US" altLang="zh-CN" sz="2000" dirty="0">
                <a:solidFill>
                  <a:schemeClr val="tx1">
                    <a:lumMod val="75000"/>
                    <a:lumOff val="25000"/>
                  </a:schemeClr>
                </a:solidFill>
              </a:rPr>
              <a:t> - Python:0x06ADE0A8 / R:0x08BBE9D8&gt;</a:t>
            </a:r>
          </a:p>
        </p:txBody>
      </p:sp>
      <p:sp>
        <p:nvSpPr>
          <p:cNvPr id="4" name="TextBox 3"/>
          <p:cNvSpPr txBox="1"/>
          <p:nvPr/>
        </p:nvSpPr>
        <p:spPr>
          <a:xfrm>
            <a:off x="246185" y="105507"/>
            <a:ext cx="4270649" cy="415498"/>
          </a:xfrm>
          <a:prstGeom prst="rect">
            <a:avLst/>
          </a:prstGeom>
          <a:noFill/>
        </p:spPr>
        <p:txBody>
          <a:bodyPr wrap="square" rtlCol="0">
            <a:spAutoFit/>
          </a:bodyPr>
          <a:lstStyle/>
          <a:p>
            <a:r>
              <a:rPr lang="en-US" altLang="zh-CN" sz="2100" b="1" spc="225" dirty="0">
                <a:solidFill>
                  <a:prstClr val="white"/>
                </a:solidFill>
              </a:rPr>
              <a:t>7.4 </a:t>
            </a:r>
            <a:r>
              <a:rPr lang="zh-CN" altLang="en-US" sz="2100" b="1" spc="225" dirty="0">
                <a:solidFill>
                  <a:prstClr val="white"/>
                </a:solidFill>
              </a:rPr>
              <a:t>在</a:t>
            </a:r>
            <a:r>
              <a:rPr lang="en-US" altLang="zh-CN" sz="2100" b="1" spc="225" dirty="0">
                <a:solidFill>
                  <a:prstClr val="white"/>
                </a:solidFill>
              </a:rPr>
              <a:t>Python</a:t>
            </a:r>
            <a:r>
              <a:rPr lang="zh-CN" altLang="en-US" sz="2100" b="1" spc="225" dirty="0">
                <a:solidFill>
                  <a:prstClr val="white"/>
                </a:solidFill>
              </a:rPr>
              <a:t>中调用</a:t>
            </a:r>
            <a:r>
              <a:rPr lang="en-US" altLang="zh-CN" sz="2100" b="1" spc="225" dirty="0">
                <a:solidFill>
                  <a:prstClr val="white"/>
                </a:solidFill>
              </a:rPr>
              <a:t>R</a:t>
            </a:r>
            <a:r>
              <a:rPr lang="zh-CN" altLang="en-US" sz="2100" b="1" spc="225" dirty="0">
                <a:solidFill>
                  <a:prstClr val="white"/>
                </a:solidFill>
              </a:rPr>
              <a:t>语言</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
        <p:nvSpPr>
          <p:cNvPr id="10" name="文本占位符 1"/>
          <p:cNvSpPr txBox="1"/>
          <p:nvPr/>
        </p:nvSpPr>
        <p:spPr>
          <a:xfrm>
            <a:off x="271553" y="787239"/>
            <a:ext cx="8574466"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t>7.4.4 </a:t>
            </a:r>
            <a:r>
              <a:rPr lang="zh-CN" altLang="en-US" sz="2000" dirty="0"/>
              <a:t>调用</a:t>
            </a:r>
            <a:r>
              <a:rPr lang="en-US" altLang="zh-CN" sz="2000" dirty="0"/>
              <a:t>R</a:t>
            </a:r>
            <a:r>
              <a:rPr lang="zh-CN" altLang="en-US" sz="2000" dirty="0"/>
              <a:t>示例</a:t>
            </a: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136478" y="950364"/>
            <a:ext cx="8775510" cy="4549679"/>
          </a:xfrm>
        </p:spPr>
        <p:txBody>
          <a:bodyPr>
            <a:noAutofit/>
          </a:bodyPr>
          <a:lstStyle/>
          <a:p>
            <a:pPr>
              <a:lnSpc>
                <a:spcPct val="150000"/>
              </a:lnSpc>
            </a:pPr>
            <a:r>
              <a:rPr lang="en-US" altLang="zh-CN" sz="2000" dirty="0">
                <a:solidFill>
                  <a:schemeClr val="tx1">
                    <a:lumMod val="75000"/>
                    <a:lumOff val="25000"/>
                  </a:schemeClr>
                </a:solidFill>
              </a:rPr>
              <a:t>[3.141593]</a:t>
            </a:r>
          </a:p>
          <a:p>
            <a:pPr>
              <a:lnSpc>
                <a:spcPct val="150000"/>
              </a:lnSpc>
            </a:pPr>
            <a:r>
              <a:rPr lang="zh-CN" altLang="en-US" sz="2000" dirty="0">
                <a:solidFill>
                  <a:schemeClr val="tx1">
                    <a:lumMod val="75000"/>
                    <a:lumOff val="25000"/>
                  </a:schemeClr>
                </a:solidFill>
              </a:rPr>
              <a:t>第二种，实验代码如下：</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rob.r</a:t>
            </a:r>
            <a:r>
              <a:rPr lang="en-US" altLang="zh-CN" sz="2000" dirty="0">
                <a:solidFill>
                  <a:schemeClr val="tx1">
                    <a:lumMod val="75000"/>
                    <a:lumOff val="25000"/>
                  </a:schemeClr>
                </a:solidFill>
              </a:rPr>
              <a:t>('pi')</a:t>
            </a:r>
          </a:p>
          <a:p>
            <a:pPr>
              <a:lnSpc>
                <a:spcPct val="150000"/>
              </a:lnSpc>
            </a:pPr>
            <a:r>
              <a:rPr lang="zh-CN" altLang="en-US" sz="2000" dirty="0">
                <a:solidFill>
                  <a:schemeClr val="tx1">
                    <a:lumMod val="75000"/>
                    <a:lumOff val="25000"/>
                  </a:schemeClr>
                </a:solidFill>
              </a:rPr>
              <a:t>实验代码运行效果如下：</a:t>
            </a:r>
          </a:p>
          <a:p>
            <a:pPr>
              <a:lnSpc>
                <a:spcPct val="150000"/>
              </a:lnSpc>
            </a:pPr>
            <a:r>
              <a:rPr lang="en-US" altLang="zh-CN" sz="2000" dirty="0">
                <a:solidFill>
                  <a:schemeClr val="tx1">
                    <a:lumMod val="75000"/>
                    <a:lumOff val="25000"/>
                  </a:schemeClr>
                </a:solidFill>
              </a:rPr>
              <a:t>R object with classes: ('numeric',) mapped to:</a:t>
            </a:r>
          </a:p>
          <a:p>
            <a:pPr>
              <a:lnSpc>
                <a:spcPct val="150000"/>
              </a:lnSpc>
            </a:pPr>
            <a:r>
              <a:rPr lang="en-US" altLang="zh-CN" sz="2000" dirty="0">
                <a:solidFill>
                  <a:schemeClr val="tx1">
                    <a:lumMod val="75000"/>
                    <a:lumOff val="25000"/>
                  </a:schemeClr>
                </a:solidFill>
              </a:rPr>
              <a:t>&lt;</a:t>
            </a:r>
            <a:r>
              <a:rPr lang="en-US" altLang="zh-CN" sz="2000" dirty="0" err="1">
                <a:solidFill>
                  <a:schemeClr val="tx1">
                    <a:lumMod val="75000"/>
                    <a:lumOff val="25000"/>
                  </a:schemeClr>
                </a:solidFill>
              </a:rPr>
              <a:t>FloatVector</a:t>
            </a:r>
            <a:r>
              <a:rPr lang="en-US" altLang="zh-CN" sz="2000" dirty="0">
                <a:solidFill>
                  <a:schemeClr val="tx1">
                    <a:lumMod val="75000"/>
                    <a:lumOff val="25000"/>
                  </a:schemeClr>
                </a:solidFill>
              </a:rPr>
              <a:t> - Python:0x06ADCE68 / R:0x08BBE9D8&gt;</a:t>
            </a:r>
          </a:p>
          <a:p>
            <a:pPr>
              <a:lnSpc>
                <a:spcPct val="150000"/>
              </a:lnSpc>
            </a:pPr>
            <a:r>
              <a:rPr lang="en-US" altLang="zh-CN" sz="2000" dirty="0">
                <a:solidFill>
                  <a:schemeClr val="tx1">
                    <a:lumMod val="75000"/>
                    <a:lumOff val="25000"/>
                  </a:schemeClr>
                </a:solidFill>
              </a:rPr>
              <a:t>[3.141593]</a:t>
            </a:r>
          </a:p>
          <a:p>
            <a:pPr>
              <a:lnSpc>
                <a:spcPct val="150000"/>
              </a:lnSpc>
            </a:pPr>
            <a:r>
              <a:rPr lang="zh-CN" altLang="en-US" sz="2000" dirty="0">
                <a:solidFill>
                  <a:schemeClr val="tx1">
                    <a:lumMod val="75000"/>
                    <a:lumOff val="25000"/>
                  </a:schemeClr>
                </a:solidFill>
              </a:rPr>
              <a:t>第三种，实验代码如下：</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rob.r.pi</a:t>
            </a:r>
          </a:p>
        </p:txBody>
      </p:sp>
      <p:sp>
        <p:nvSpPr>
          <p:cNvPr id="4" name="TextBox 3"/>
          <p:cNvSpPr txBox="1"/>
          <p:nvPr/>
        </p:nvSpPr>
        <p:spPr>
          <a:xfrm>
            <a:off x="246185" y="105507"/>
            <a:ext cx="4270649" cy="415498"/>
          </a:xfrm>
          <a:prstGeom prst="rect">
            <a:avLst/>
          </a:prstGeom>
          <a:noFill/>
        </p:spPr>
        <p:txBody>
          <a:bodyPr wrap="square" rtlCol="0">
            <a:spAutoFit/>
          </a:bodyPr>
          <a:lstStyle/>
          <a:p>
            <a:r>
              <a:rPr lang="en-US" altLang="zh-CN" sz="2100" b="1" spc="225" dirty="0">
                <a:solidFill>
                  <a:prstClr val="white"/>
                </a:solidFill>
              </a:rPr>
              <a:t>7.4 </a:t>
            </a:r>
            <a:r>
              <a:rPr lang="zh-CN" altLang="en-US" sz="2100" b="1" spc="225" dirty="0">
                <a:solidFill>
                  <a:prstClr val="white"/>
                </a:solidFill>
              </a:rPr>
              <a:t>在</a:t>
            </a:r>
            <a:r>
              <a:rPr lang="en-US" altLang="zh-CN" sz="2100" b="1" spc="225" dirty="0">
                <a:solidFill>
                  <a:prstClr val="white"/>
                </a:solidFill>
              </a:rPr>
              <a:t>Python</a:t>
            </a:r>
            <a:r>
              <a:rPr lang="zh-CN" altLang="en-US" sz="2100" b="1" spc="225" dirty="0">
                <a:solidFill>
                  <a:prstClr val="white"/>
                </a:solidFill>
              </a:rPr>
              <a:t>中调用</a:t>
            </a:r>
            <a:r>
              <a:rPr lang="en-US" altLang="zh-CN" sz="2100" b="1" spc="225" dirty="0">
                <a:solidFill>
                  <a:prstClr val="white"/>
                </a:solidFill>
              </a:rPr>
              <a:t>R</a:t>
            </a:r>
            <a:r>
              <a:rPr lang="zh-CN" altLang="en-US" sz="2100" b="1" spc="225" dirty="0">
                <a:solidFill>
                  <a:prstClr val="white"/>
                </a:solidFill>
              </a:rPr>
              <a:t>语言</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
        <p:nvSpPr>
          <p:cNvPr id="10" name="文本占位符 1"/>
          <p:cNvSpPr txBox="1"/>
          <p:nvPr/>
        </p:nvSpPr>
        <p:spPr>
          <a:xfrm>
            <a:off x="271553" y="787239"/>
            <a:ext cx="8574466"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t>7.4.4 </a:t>
            </a:r>
            <a:r>
              <a:rPr lang="zh-CN" altLang="en-US" sz="2000" dirty="0"/>
              <a:t>调用</a:t>
            </a:r>
            <a:r>
              <a:rPr lang="en-US" altLang="zh-CN" sz="2000" dirty="0"/>
              <a:t>R</a:t>
            </a:r>
            <a:r>
              <a:rPr lang="zh-CN" altLang="en-US" sz="2000" dirty="0"/>
              <a:t>示例</a:t>
            </a: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136478" y="950364"/>
            <a:ext cx="8775510" cy="4549679"/>
          </a:xfrm>
        </p:spPr>
        <p:txBody>
          <a:bodyPr>
            <a:noAutofit/>
          </a:bodyPr>
          <a:lstStyle/>
          <a:p>
            <a:pPr>
              <a:lnSpc>
                <a:spcPct val="150000"/>
              </a:lnSpc>
            </a:pPr>
            <a:r>
              <a:rPr lang="zh-CN" altLang="en-US" sz="2000" dirty="0">
                <a:solidFill>
                  <a:schemeClr val="tx1">
                    <a:lumMod val="75000"/>
                    <a:lumOff val="25000"/>
                  </a:schemeClr>
                </a:solidFill>
              </a:rPr>
              <a:t>实验代码运行效果如下：</a:t>
            </a:r>
          </a:p>
          <a:p>
            <a:pPr>
              <a:lnSpc>
                <a:spcPct val="150000"/>
              </a:lnSpc>
            </a:pPr>
            <a:r>
              <a:rPr lang="en-US" altLang="zh-CN" sz="2000" dirty="0">
                <a:solidFill>
                  <a:schemeClr val="tx1">
                    <a:lumMod val="75000"/>
                    <a:lumOff val="25000"/>
                  </a:schemeClr>
                </a:solidFill>
              </a:rPr>
              <a:t>R object with classes: ('numeric',) mapped to:</a:t>
            </a:r>
          </a:p>
          <a:p>
            <a:pPr>
              <a:lnSpc>
                <a:spcPct val="150000"/>
              </a:lnSpc>
            </a:pPr>
            <a:r>
              <a:rPr lang="en-US" altLang="zh-CN" sz="2000" dirty="0">
                <a:solidFill>
                  <a:schemeClr val="tx1">
                    <a:lumMod val="75000"/>
                    <a:lumOff val="25000"/>
                  </a:schemeClr>
                </a:solidFill>
              </a:rPr>
              <a:t>&lt;</a:t>
            </a:r>
            <a:r>
              <a:rPr lang="en-US" altLang="zh-CN" sz="2000" dirty="0" err="1">
                <a:solidFill>
                  <a:schemeClr val="tx1">
                    <a:lumMod val="75000"/>
                    <a:lumOff val="25000"/>
                  </a:schemeClr>
                </a:solidFill>
              </a:rPr>
              <a:t>FloatVector</a:t>
            </a:r>
            <a:r>
              <a:rPr lang="en-US" altLang="zh-CN" sz="2000" dirty="0">
                <a:solidFill>
                  <a:schemeClr val="tx1">
                    <a:lumMod val="75000"/>
                    <a:lumOff val="25000"/>
                  </a:schemeClr>
                </a:solidFill>
              </a:rPr>
              <a:t> - Python:0x06ADE030 / R:0x08BBE9D8&gt;</a:t>
            </a:r>
          </a:p>
          <a:p>
            <a:pPr>
              <a:lnSpc>
                <a:spcPct val="150000"/>
              </a:lnSpc>
            </a:pPr>
            <a:r>
              <a:rPr lang="en-US" altLang="zh-CN" sz="2000" dirty="0">
                <a:solidFill>
                  <a:schemeClr val="tx1">
                    <a:lumMod val="75000"/>
                    <a:lumOff val="25000"/>
                  </a:schemeClr>
                </a:solidFill>
              </a:rPr>
              <a:t>[3.141593]</a:t>
            </a:r>
          </a:p>
        </p:txBody>
      </p:sp>
      <p:sp>
        <p:nvSpPr>
          <p:cNvPr id="4" name="TextBox 3"/>
          <p:cNvSpPr txBox="1"/>
          <p:nvPr/>
        </p:nvSpPr>
        <p:spPr>
          <a:xfrm>
            <a:off x="246185" y="105507"/>
            <a:ext cx="4270649" cy="415498"/>
          </a:xfrm>
          <a:prstGeom prst="rect">
            <a:avLst/>
          </a:prstGeom>
          <a:noFill/>
        </p:spPr>
        <p:txBody>
          <a:bodyPr wrap="square" rtlCol="0">
            <a:spAutoFit/>
          </a:bodyPr>
          <a:lstStyle/>
          <a:p>
            <a:r>
              <a:rPr lang="en-US" altLang="zh-CN" sz="2100" b="1" spc="225" dirty="0">
                <a:solidFill>
                  <a:prstClr val="white"/>
                </a:solidFill>
              </a:rPr>
              <a:t>7.4 </a:t>
            </a:r>
            <a:r>
              <a:rPr lang="zh-CN" altLang="en-US" sz="2100" b="1" spc="225" dirty="0">
                <a:solidFill>
                  <a:prstClr val="white"/>
                </a:solidFill>
              </a:rPr>
              <a:t>在</a:t>
            </a:r>
            <a:r>
              <a:rPr lang="en-US" altLang="zh-CN" sz="2100" b="1" spc="225" dirty="0">
                <a:solidFill>
                  <a:prstClr val="white"/>
                </a:solidFill>
              </a:rPr>
              <a:t>Python</a:t>
            </a:r>
            <a:r>
              <a:rPr lang="zh-CN" altLang="en-US" sz="2100" b="1" spc="225" dirty="0">
                <a:solidFill>
                  <a:prstClr val="white"/>
                </a:solidFill>
              </a:rPr>
              <a:t>中调用</a:t>
            </a:r>
            <a:r>
              <a:rPr lang="en-US" altLang="zh-CN" sz="2100" b="1" spc="225" dirty="0">
                <a:solidFill>
                  <a:prstClr val="white"/>
                </a:solidFill>
              </a:rPr>
              <a:t>R</a:t>
            </a:r>
            <a:r>
              <a:rPr lang="zh-CN" altLang="en-US" sz="2100" b="1" spc="225" dirty="0">
                <a:solidFill>
                  <a:prstClr val="white"/>
                </a:solidFill>
              </a:rPr>
              <a:t>语言</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
        <p:nvSpPr>
          <p:cNvPr id="10" name="文本占位符 1"/>
          <p:cNvSpPr txBox="1"/>
          <p:nvPr/>
        </p:nvSpPr>
        <p:spPr>
          <a:xfrm>
            <a:off x="271553" y="787239"/>
            <a:ext cx="8574466"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t>7.4.4 </a:t>
            </a:r>
            <a:r>
              <a:rPr lang="zh-CN" altLang="en-US" sz="2000" dirty="0"/>
              <a:t>调用</a:t>
            </a:r>
            <a:r>
              <a:rPr lang="en-US" altLang="zh-CN" sz="2000" dirty="0"/>
              <a:t>R</a:t>
            </a:r>
            <a:r>
              <a:rPr lang="zh-CN" altLang="en-US" sz="2000" dirty="0"/>
              <a:t>示例</a:t>
            </a: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136478" y="950364"/>
            <a:ext cx="8775510" cy="4549679"/>
          </a:xfrm>
        </p:spPr>
        <p:txBody>
          <a:bodyPr>
            <a:noAutofit/>
          </a:bodyPr>
          <a:lstStyle/>
          <a:p>
            <a:pPr>
              <a:lnSpc>
                <a:spcPct val="150000"/>
              </a:lnSpc>
            </a:pPr>
            <a:r>
              <a:rPr lang="en-US" altLang="zh-CN" sz="2000" dirty="0">
                <a:solidFill>
                  <a:schemeClr val="tx1">
                    <a:lumMod val="75000"/>
                    <a:lumOff val="25000"/>
                  </a:schemeClr>
                </a:solidFill>
              </a:rPr>
              <a:t>2. </a:t>
            </a:r>
            <a:r>
              <a:rPr lang="zh-CN" altLang="en-US" sz="2000" dirty="0">
                <a:solidFill>
                  <a:schemeClr val="tx1">
                    <a:lumMod val="75000"/>
                    <a:lumOff val="25000"/>
                  </a:schemeClr>
                </a:solidFill>
              </a:rPr>
              <a:t>载入和使用</a:t>
            </a:r>
            <a:r>
              <a:rPr lang="en-US" altLang="zh-CN" sz="2000" dirty="0">
                <a:solidFill>
                  <a:schemeClr val="tx1">
                    <a:lumMod val="75000"/>
                    <a:lumOff val="25000"/>
                  </a:schemeClr>
                </a:solidFill>
              </a:rPr>
              <a:t>R</a:t>
            </a:r>
            <a:r>
              <a:rPr lang="zh-CN" altLang="en-US" sz="2000" dirty="0">
                <a:solidFill>
                  <a:schemeClr val="tx1">
                    <a:lumMod val="75000"/>
                    <a:lumOff val="25000"/>
                  </a:schemeClr>
                </a:solidFill>
              </a:rPr>
              <a:t>包</a:t>
            </a:r>
          </a:p>
          <a:p>
            <a:pPr>
              <a:lnSpc>
                <a:spcPct val="150000"/>
              </a:lnSpc>
            </a:pPr>
            <a:r>
              <a:rPr lang="zh-CN" altLang="en-US" sz="2000" dirty="0">
                <a:solidFill>
                  <a:schemeClr val="tx1">
                    <a:lumMod val="75000"/>
                    <a:lumOff val="25000"/>
                  </a:schemeClr>
                </a:solidFill>
              </a:rPr>
              <a:t>使用</a:t>
            </a:r>
            <a:r>
              <a:rPr lang="en-US" altLang="zh-CN" sz="2000" dirty="0">
                <a:solidFill>
                  <a:schemeClr val="tx1">
                    <a:lumMod val="75000"/>
                    <a:lumOff val="25000"/>
                  </a:schemeClr>
                </a:solidFill>
              </a:rPr>
              <a:t>rpy2.robjects.packages.importr</a:t>
            </a:r>
            <a:r>
              <a:rPr lang="zh-CN" altLang="en-US" sz="2000" dirty="0">
                <a:solidFill>
                  <a:schemeClr val="tx1">
                    <a:lumMod val="75000"/>
                    <a:lumOff val="25000"/>
                  </a:schemeClr>
                </a:solidFill>
              </a:rPr>
              <a:t>对象，调用方法如下：</a:t>
            </a:r>
          </a:p>
          <a:p>
            <a:pPr>
              <a:lnSpc>
                <a:spcPct val="150000"/>
              </a:lnSpc>
            </a:pPr>
            <a:r>
              <a:rPr lang="en-US" altLang="zh-CN" sz="2000" dirty="0">
                <a:solidFill>
                  <a:schemeClr val="tx1">
                    <a:lumMod val="75000"/>
                    <a:lumOff val="25000"/>
                  </a:schemeClr>
                </a:solidFill>
              </a:rPr>
              <a:t>&gt;&gt;&gt; from rpy2.robjects.packages import </a:t>
            </a:r>
            <a:r>
              <a:rPr lang="en-US" altLang="zh-CN" sz="2000" dirty="0" err="1">
                <a:solidFill>
                  <a:schemeClr val="tx1">
                    <a:lumMod val="75000"/>
                    <a:lumOff val="25000"/>
                  </a:schemeClr>
                </a:solidFill>
              </a:rPr>
              <a:t>importr</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&gt;&gt;&gt; base = </a:t>
            </a:r>
            <a:r>
              <a:rPr lang="en-US" altLang="zh-CN" sz="2000" dirty="0" err="1">
                <a:solidFill>
                  <a:schemeClr val="tx1">
                    <a:lumMod val="75000"/>
                    <a:lumOff val="25000"/>
                  </a:schemeClr>
                </a:solidFill>
              </a:rPr>
              <a:t>importr</a:t>
            </a:r>
            <a:r>
              <a:rPr lang="en-US" altLang="zh-CN" sz="2000" dirty="0">
                <a:solidFill>
                  <a:schemeClr val="tx1">
                    <a:lumMod val="75000"/>
                    <a:lumOff val="25000"/>
                  </a:schemeClr>
                </a:solidFill>
              </a:rPr>
              <a:t>('base')</a:t>
            </a:r>
          </a:p>
          <a:p>
            <a:pPr>
              <a:lnSpc>
                <a:spcPct val="150000"/>
              </a:lnSpc>
            </a:pPr>
            <a:r>
              <a:rPr lang="en-US" altLang="zh-CN" sz="2000" dirty="0">
                <a:solidFill>
                  <a:schemeClr val="tx1">
                    <a:lumMod val="75000"/>
                    <a:lumOff val="25000"/>
                  </a:schemeClr>
                </a:solidFill>
              </a:rPr>
              <a:t>&gt;&gt;&gt; stats = </a:t>
            </a:r>
            <a:r>
              <a:rPr lang="en-US" altLang="zh-CN" sz="2000" dirty="0" err="1">
                <a:solidFill>
                  <a:schemeClr val="tx1">
                    <a:lumMod val="75000"/>
                    <a:lumOff val="25000"/>
                  </a:schemeClr>
                </a:solidFill>
              </a:rPr>
              <a:t>importr</a:t>
            </a:r>
            <a:r>
              <a:rPr lang="en-US" altLang="zh-CN" sz="2000" dirty="0">
                <a:solidFill>
                  <a:schemeClr val="tx1">
                    <a:lumMod val="75000"/>
                    <a:lumOff val="25000"/>
                  </a:schemeClr>
                </a:solidFill>
              </a:rPr>
              <a:t>('stats')</a:t>
            </a:r>
          </a:p>
          <a:p>
            <a:pPr>
              <a:lnSpc>
                <a:spcPct val="150000"/>
              </a:lnSpc>
            </a:pPr>
            <a:r>
              <a:rPr lang="zh-CN" altLang="en-US" sz="2000" dirty="0">
                <a:solidFill>
                  <a:schemeClr val="tx1">
                    <a:lumMod val="75000"/>
                    <a:lumOff val="25000"/>
                  </a:schemeClr>
                </a:solidFill>
              </a:rPr>
              <a:t>调用示例代码如下：</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stats.rnorm</a:t>
            </a:r>
            <a:r>
              <a:rPr lang="en-US" altLang="zh-CN" sz="2000" dirty="0">
                <a:solidFill>
                  <a:schemeClr val="tx1">
                    <a:lumMod val="75000"/>
                    <a:lumOff val="25000"/>
                  </a:schemeClr>
                </a:solidFill>
              </a:rPr>
              <a:t>(10)</a:t>
            </a:r>
          </a:p>
          <a:p>
            <a:pPr>
              <a:lnSpc>
                <a:spcPct val="150000"/>
              </a:lnSpc>
            </a:pPr>
            <a:r>
              <a:rPr lang="en-US" altLang="zh-CN" sz="2000" dirty="0">
                <a:solidFill>
                  <a:schemeClr val="tx1">
                    <a:lumMod val="75000"/>
                    <a:lumOff val="25000"/>
                  </a:schemeClr>
                </a:solidFill>
              </a:rPr>
              <a:t>R object with classes: ('numeric',) mapped to:</a:t>
            </a:r>
          </a:p>
          <a:p>
            <a:pPr>
              <a:lnSpc>
                <a:spcPct val="150000"/>
              </a:lnSpc>
            </a:pPr>
            <a:r>
              <a:rPr lang="en-US" altLang="zh-CN" sz="2000" dirty="0">
                <a:solidFill>
                  <a:schemeClr val="tx1">
                    <a:lumMod val="75000"/>
                    <a:lumOff val="25000"/>
                  </a:schemeClr>
                </a:solidFill>
              </a:rPr>
              <a:t>&lt;</a:t>
            </a:r>
            <a:r>
              <a:rPr lang="en-US" altLang="zh-CN" sz="2000" dirty="0" err="1">
                <a:solidFill>
                  <a:schemeClr val="tx1">
                    <a:lumMod val="75000"/>
                    <a:lumOff val="25000"/>
                  </a:schemeClr>
                </a:solidFill>
              </a:rPr>
              <a:t>FloatVector</a:t>
            </a:r>
            <a:r>
              <a:rPr lang="en-US" altLang="zh-CN" sz="2000" dirty="0">
                <a:solidFill>
                  <a:schemeClr val="tx1">
                    <a:lumMod val="75000"/>
                    <a:lumOff val="25000"/>
                  </a:schemeClr>
                </a:solidFill>
              </a:rPr>
              <a:t> - Python:0x06ADB5A8 / R:0x0A1E6F80&gt;</a:t>
            </a:r>
          </a:p>
        </p:txBody>
      </p:sp>
      <p:sp>
        <p:nvSpPr>
          <p:cNvPr id="4" name="TextBox 3"/>
          <p:cNvSpPr txBox="1"/>
          <p:nvPr/>
        </p:nvSpPr>
        <p:spPr>
          <a:xfrm>
            <a:off x="246185" y="105507"/>
            <a:ext cx="4270649" cy="415498"/>
          </a:xfrm>
          <a:prstGeom prst="rect">
            <a:avLst/>
          </a:prstGeom>
          <a:noFill/>
        </p:spPr>
        <p:txBody>
          <a:bodyPr wrap="square" rtlCol="0">
            <a:spAutoFit/>
          </a:bodyPr>
          <a:lstStyle/>
          <a:p>
            <a:r>
              <a:rPr lang="en-US" altLang="zh-CN" sz="2100" b="1" spc="225" dirty="0">
                <a:solidFill>
                  <a:prstClr val="white"/>
                </a:solidFill>
              </a:rPr>
              <a:t>7.4 </a:t>
            </a:r>
            <a:r>
              <a:rPr lang="zh-CN" altLang="en-US" sz="2100" b="1" spc="225" dirty="0">
                <a:solidFill>
                  <a:prstClr val="white"/>
                </a:solidFill>
              </a:rPr>
              <a:t>在</a:t>
            </a:r>
            <a:r>
              <a:rPr lang="en-US" altLang="zh-CN" sz="2100" b="1" spc="225" dirty="0">
                <a:solidFill>
                  <a:prstClr val="white"/>
                </a:solidFill>
              </a:rPr>
              <a:t>Python</a:t>
            </a:r>
            <a:r>
              <a:rPr lang="zh-CN" altLang="en-US" sz="2100" b="1" spc="225" dirty="0">
                <a:solidFill>
                  <a:prstClr val="white"/>
                </a:solidFill>
              </a:rPr>
              <a:t>中调用</a:t>
            </a:r>
            <a:r>
              <a:rPr lang="en-US" altLang="zh-CN" sz="2100" b="1" spc="225" dirty="0">
                <a:solidFill>
                  <a:prstClr val="white"/>
                </a:solidFill>
              </a:rPr>
              <a:t>R</a:t>
            </a:r>
            <a:r>
              <a:rPr lang="zh-CN" altLang="en-US" sz="2100" b="1" spc="225" dirty="0">
                <a:solidFill>
                  <a:prstClr val="white"/>
                </a:solidFill>
              </a:rPr>
              <a:t>语言</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
        <p:nvSpPr>
          <p:cNvPr id="10" name="文本占位符 1"/>
          <p:cNvSpPr txBox="1"/>
          <p:nvPr/>
        </p:nvSpPr>
        <p:spPr>
          <a:xfrm>
            <a:off x="271553" y="787239"/>
            <a:ext cx="8574466"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t>7.4.4 </a:t>
            </a:r>
            <a:r>
              <a:rPr lang="zh-CN" altLang="en-US" sz="2000" dirty="0"/>
              <a:t>调用</a:t>
            </a:r>
            <a:r>
              <a:rPr lang="en-US" altLang="zh-CN" sz="2000" dirty="0"/>
              <a:t>R</a:t>
            </a:r>
            <a:r>
              <a:rPr lang="zh-CN" altLang="en-US" sz="2000" dirty="0"/>
              <a:t>示例</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7.1.3 </a:t>
            </a:r>
            <a:r>
              <a:rPr lang="zh-CN" altLang="en-US" sz="2000" dirty="0"/>
              <a:t>模块导入方法</a:t>
            </a:r>
          </a:p>
        </p:txBody>
      </p:sp>
      <p:sp>
        <p:nvSpPr>
          <p:cNvPr id="3" name="内容占位符 2"/>
          <p:cNvSpPr>
            <a:spLocks noGrp="1"/>
          </p:cNvSpPr>
          <p:nvPr>
            <p:ph sz="quarter" idx="14"/>
          </p:nvPr>
        </p:nvSpPr>
        <p:spPr>
          <a:xfrm>
            <a:off x="136478" y="1441693"/>
            <a:ext cx="9007521" cy="4686151"/>
          </a:xfrm>
        </p:spPr>
        <p:txBody>
          <a:bodyPr>
            <a:noAutofit/>
          </a:bodyPr>
          <a:lstStyle/>
          <a:p>
            <a:pPr>
              <a:lnSpc>
                <a:spcPct val="150000"/>
              </a:lnSpc>
            </a:pPr>
            <a:r>
              <a:rPr lang="zh-CN" altLang="en-US" sz="2000" dirty="0">
                <a:solidFill>
                  <a:srgbClr val="FF0000"/>
                </a:solidFill>
              </a:rPr>
              <a:t>注意事项：</a:t>
            </a:r>
          </a:p>
          <a:p>
            <a:pPr>
              <a:lnSpc>
                <a:spcPct val="150000"/>
              </a:lnSpc>
            </a:pPr>
            <a:r>
              <a:rPr lang="en-US" altLang="zh-CN" sz="2000" dirty="0">
                <a:solidFill>
                  <a:schemeClr val="tx1">
                    <a:lumMod val="75000"/>
                    <a:lumOff val="25000"/>
                  </a:schemeClr>
                </a:solidFill>
              </a:rPr>
              <a:t>(1)</a:t>
            </a:r>
            <a:r>
              <a:rPr lang="zh-CN" altLang="en-US" sz="2000" dirty="0">
                <a:solidFill>
                  <a:schemeClr val="tx1">
                    <a:lumMod val="75000"/>
                    <a:lumOff val="25000"/>
                  </a:schemeClr>
                </a:solidFill>
              </a:rPr>
              <a:t>在</a:t>
            </a:r>
            <a:r>
              <a:rPr lang="en-US" altLang="zh-CN" sz="2000" dirty="0">
                <a:solidFill>
                  <a:schemeClr val="tx1">
                    <a:lumMod val="75000"/>
                    <a:lumOff val="25000"/>
                  </a:schemeClr>
                </a:solidFill>
              </a:rPr>
              <a:t>IDLE</a:t>
            </a:r>
            <a:r>
              <a:rPr lang="zh-CN" altLang="en-US" sz="2000" dirty="0">
                <a:solidFill>
                  <a:schemeClr val="tx1">
                    <a:lumMod val="75000"/>
                    <a:lumOff val="25000"/>
                  </a:schemeClr>
                </a:solidFill>
              </a:rPr>
              <a:t>交互环境中，有一个使用的小技巧，当输入导入的模块名和点号“</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之后，系统会将模块内的函数罗列出来供我们选择。</a:t>
            </a:r>
          </a:p>
          <a:p>
            <a:pPr>
              <a:lnSpc>
                <a:spcPct val="150000"/>
              </a:lnSpc>
            </a:pPr>
            <a:r>
              <a:rPr lang="en-US" altLang="zh-CN" sz="2000" dirty="0">
                <a:solidFill>
                  <a:schemeClr val="tx1">
                    <a:lumMod val="75000"/>
                    <a:lumOff val="25000"/>
                  </a:schemeClr>
                </a:solidFill>
              </a:rPr>
              <a:t>(2)</a:t>
            </a:r>
            <a:r>
              <a:rPr lang="zh-CN" altLang="en-US" sz="2000" dirty="0">
                <a:solidFill>
                  <a:schemeClr val="tx1">
                    <a:lumMod val="75000"/>
                    <a:lumOff val="25000"/>
                  </a:schemeClr>
                </a:solidFill>
              </a:rPr>
              <a:t>可以通过</a:t>
            </a:r>
            <a:r>
              <a:rPr lang="en-US" altLang="zh-CN" sz="2000" dirty="0">
                <a:solidFill>
                  <a:schemeClr val="tx1">
                    <a:lumMod val="75000"/>
                    <a:lumOff val="25000"/>
                  </a:schemeClr>
                </a:solidFill>
              </a:rPr>
              <a:t>help(</a:t>
            </a:r>
            <a:r>
              <a:rPr lang="zh-CN" altLang="en-US" sz="2000" dirty="0">
                <a:solidFill>
                  <a:schemeClr val="tx1">
                    <a:lumMod val="75000"/>
                    <a:lumOff val="25000"/>
                  </a:schemeClr>
                </a:solidFill>
              </a:rPr>
              <a:t>模块名</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查看模块的帮助信息，其中，</a:t>
            </a:r>
            <a:r>
              <a:rPr lang="en-US" altLang="zh-CN" sz="2000" dirty="0">
                <a:solidFill>
                  <a:schemeClr val="tx1">
                    <a:lumMod val="75000"/>
                    <a:lumOff val="25000"/>
                  </a:schemeClr>
                </a:solidFill>
              </a:rPr>
              <a:t>FUNCTIONS</a:t>
            </a:r>
            <a:r>
              <a:rPr lang="zh-CN" altLang="en-US" sz="2000" dirty="0">
                <a:solidFill>
                  <a:schemeClr val="tx1">
                    <a:lumMod val="75000"/>
                    <a:lumOff val="25000"/>
                  </a:schemeClr>
                </a:solidFill>
              </a:rPr>
              <a:t>介绍了模块内函数的使用方法。</a:t>
            </a:r>
          </a:p>
          <a:p>
            <a:pPr>
              <a:lnSpc>
                <a:spcPct val="150000"/>
              </a:lnSpc>
            </a:pPr>
            <a:r>
              <a:rPr lang="en-US" altLang="zh-CN" sz="2000" dirty="0">
                <a:solidFill>
                  <a:schemeClr val="tx1">
                    <a:lumMod val="75000"/>
                    <a:lumOff val="25000"/>
                  </a:schemeClr>
                </a:solidFill>
              </a:rPr>
              <a:t>(3)</a:t>
            </a:r>
            <a:r>
              <a:rPr lang="zh-CN" altLang="en-US" sz="2000" dirty="0">
                <a:solidFill>
                  <a:schemeClr val="tx1">
                    <a:lumMod val="75000"/>
                    <a:lumOff val="25000"/>
                  </a:schemeClr>
                </a:solidFill>
              </a:rPr>
              <a:t>不管你执行了多少次</a:t>
            </a:r>
            <a:r>
              <a:rPr lang="en-US" altLang="zh-CN" sz="2000" dirty="0">
                <a:solidFill>
                  <a:schemeClr val="tx1">
                    <a:lumMod val="75000"/>
                    <a:lumOff val="25000"/>
                  </a:schemeClr>
                </a:solidFill>
              </a:rPr>
              <a:t>import</a:t>
            </a:r>
            <a:r>
              <a:rPr lang="zh-CN" altLang="en-US" sz="2000" dirty="0">
                <a:solidFill>
                  <a:schemeClr val="tx1">
                    <a:lumMod val="75000"/>
                    <a:lumOff val="25000"/>
                  </a:schemeClr>
                </a:solidFill>
              </a:rPr>
              <a:t>，一个模块只会被导入一次。</a:t>
            </a:r>
          </a:p>
          <a:p>
            <a:pPr>
              <a:lnSpc>
                <a:spcPct val="150000"/>
              </a:lnSpc>
            </a:pPr>
            <a:r>
              <a:rPr lang="en-US" altLang="zh-CN" sz="2000" dirty="0">
                <a:solidFill>
                  <a:schemeClr val="tx1">
                    <a:lumMod val="75000"/>
                    <a:lumOff val="25000"/>
                  </a:schemeClr>
                </a:solidFill>
              </a:rPr>
              <a:t>(4)</a:t>
            </a:r>
            <a:r>
              <a:rPr lang="zh-CN" altLang="en-US" sz="2000" dirty="0">
                <a:solidFill>
                  <a:schemeClr val="tx1">
                    <a:lumMod val="75000"/>
                    <a:lumOff val="25000"/>
                  </a:schemeClr>
                </a:solidFill>
              </a:rPr>
              <a:t>导入模块后，我们就可用模块名称这个变量访问模块的函数等所有功能。</a:t>
            </a:r>
            <a:endParaRPr lang="zh-CN" altLang="en-US" sz="2000" dirty="0"/>
          </a:p>
          <a:p>
            <a:pPr>
              <a:lnSpc>
                <a:spcPct val="150000"/>
              </a:lnSpc>
            </a:pPr>
            <a:endParaRPr lang="zh-CN" altLang="en-US" sz="2000" dirty="0"/>
          </a:p>
          <a:p>
            <a:pPr>
              <a:lnSpc>
                <a:spcPct val="150000"/>
              </a:lnSpc>
            </a:pPr>
            <a:endParaRPr lang="en-US" altLang="zh-CN" sz="2000" dirty="0">
              <a:solidFill>
                <a:srgbClr val="FF0000"/>
              </a:solidFill>
            </a:endParaRPr>
          </a:p>
          <a:p>
            <a:endParaRPr lang="zh-CN" altLang="en-US"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7.1 </a:t>
            </a:r>
            <a:r>
              <a:rPr lang="zh-CN" altLang="en-US" sz="2100" b="1" spc="225" dirty="0">
                <a:solidFill>
                  <a:prstClr val="white"/>
                </a:solidFill>
              </a:rPr>
              <a:t>模块的概述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136478" y="1114140"/>
            <a:ext cx="8775510" cy="4549679"/>
          </a:xfrm>
        </p:spPr>
        <p:txBody>
          <a:bodyPr>
            <a:noAutofit/>
          </a:bodyPr>
          <a:lstStyle/>
          <a:p>
            <a:pPr>
              <a:lnSpc>
                <a:spcPct val="150000"/>
              </a:lnSpc>
            </a:pPr>
            <a:r>
              <a:rPr lang="en-US" altLang="zh-CN" sz="2000" dirty="0">
                <a:solidFill>
                  <a:schemeClr val="tx1">
                    <a:lumMod val="75000"/>
                    <a:lumOff val="25000"/>
                  </a:schemeClr>
                </a:solidFill>
              </a:rPr>
              <a:t>[-0.921976, 0.049949, 0.306161, 1.092040, ..., -0.415047, 0.321349, -0.271509, 0.852308]</a:t>
            </a:r>
          </a:p>
        </p:txBody>
      </p:sp>
      <p:sp>
        <p:nvSpPr>
          <p:cNvPr id="4" name="TextBox 3"/>
          <p:cNvSpPr txBox="1"/>
          <p:nvPr/>
        </p:nvSpPr>
        <p:spPr>
          <a:xfrm>
            <a:off x="246185" y="105507"/>
            <a:ext cx="4270649" cy="415498"/>
          </a:xfrm>
          <a:prstGeom prst="rect">
            <a:avLst/>
          </a:prstGeom>
          <a:noFill/>
        </p:spPr>
        <p:txBody>
          <a:bodyPr wrap="square" rtlCol="0">
            <a:spAutoFit/>
          </a:bodyPr>
          <a:lstStyle/>
          <a:p>
            <a:r>
              <a:rPr lang="en-US" altLang="zh-CN" sz="2100" b="1" spc="225" dirty="0">
                <a:solidFill>
                  <a:prstClr val="white"/>
                </a:solidFill>
              </a:rPr>
              <a:t>7.4 </a:t>
            </a:r>
            <a:r>
              <a:rPr lang="zh-CN" altLang="en-US" sz="2100" b="1" spc="225" dirty="0">
                <a:solidFill>
                  <a:prstClr val="white"/>
                </a:solidFill>
              </a:rPr>
              <a:t>在</a:t>
            </a:r>
            <a:r>
              <a:rPr lang="en-US" altLang="zh-CN" sz="2100" b="1" spc="225" dirty="0">
                <a:solidFill>
                  <a:prstClr val="white"/>
                </a:solidFill>
              </a:rPr>
              <a:t>Python</a:t>
            </a:r>
            <a:r>
              <a:rPr lang="zh-CN" altLang="en-US" sz="2100" b="1" spc="225" dirty="0">
                <a:solidFill>
                  <a:prstClr val="white"/>
                </a:solidFill>
              </a:rPr>
              <a:t>中调用</a:t>
            </a:r>
            <a:r>
              <a:rPr lang="en-US" altLang="zh-CN" sz="2100" b="1" spc="225" dirty="0">
                <a:solidFill>
                  <a:prstClr val="white"/>
                </a:solidFill>
              </a:rPr>
              <a:t>R</a:t>
            </a:r>
            <a:r>
              <a:rPr lang="zh-CN" altLang="en-US" sz="2100" b="1" spc="225" dirty="0">
                <a:solidFill>
                  <a:prstClr val="white"/>
                </a:solidFill>
              </a:rPr>
              <a:t>语言</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
        <p:nvSpPr>
          <p:cNvPr id="10" name="文本占位符 1"/>
          <p:cNvSpPr txBox="1"/>
          <p:nvPr/>
        </p:nvSpPr>
        <p:spPr>
          <a:xfrm>
            <a:off x="271553" y="787239"/>
            <a:ext cx="8574466"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t>7.4.4 </a:t>
            </a:r>
            <a:r>
              <a:rPr lang="zh-CN" altLang="en-US" sz="2000" dirty="0"/>
              <a:t>调用</a:t>
            </a:r>
            <a:r>
              <a:rPr lang="en-US" altLang="zh-CN" sz="2000" dirty="0"/>
              <a:t>R</a:t>
            </a:r>
            <a:r>
              <a:rPr lang="zh-CN" altLang="en-US" sz="2000" dirty="0"/>
              <a:t>示例</a:t>
            </a:r>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4014935" y="1169836"/>
              <a:ext cx="1114119" cy="523220"/>
            </a:xfrm>
            <a:prstGeom prst="rect">
              <a:avLst/>
            </a:prstGeom>
            <a:noFill/>
          </p:spPr>
          <p:txBody>
            <a:bodyPr wrap="none" rtlCol="0">
              <a:spAutoFit/>
            </a:bodyPr>
            <a:lstStyle/>
            <a:p>
              <a:pPr algn="ctr"/>
              <a:r>
                <a:rPr lang="zh-CN" altLang="en-US" sz="2800" dirty="0">
                  <a:solidFill>
                    <a:srgbClr val="FFC000"/>
                  </a:solidFill>
                </a:rPr>
                <a:t>第七章　模块</a:t>
              </a:r>
            </a:p>
          </p:txBody>
        </p:sp>
      </p:grpSp>
      <p:grpSp>
        <p:nvGrpSpPr>
          <p:cNvPr id="67" name="组合 66"/>
          <p:cNvGrpSpPr/>
          <p:nvPr/>
        </p:nvGrpSpPr>
        <p:grpSpPr>
          <a:xfrm>
            <a:off x="1754534" y="4320032"/>
            <a:ext cx="5693399" cy="414020"/>
            <a:chOff x="1807265" y="2462595"/>
            <a:chExt cx="5693399" cy="414020"/>
          </a:xfrm>
        </p:grpSpPr>
        <p:sp>
          <p:nvSpPr>
            <p:cNvPr id="47" name="圆角矩形 46"/>
            <p:cNvSpPr/>
            <p:nvPr/>
          </p:nvSpPr>
          <p:spPr>
            <a:xfrm>
              <a:off x="1807265" y="2478527"/>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1343025" cy="414020"/>
            </a:xfrm>
            <a:prstGeom prst="rect">
              <a:avLst/>
            </a:prstGeom>
          </p:spPr>
          <p:txBody>
            <a:bodyPr wrap="none">
              <a:spAutoFit/>
            </a:bodyPr>
            <a:lstStyle/>
            <a:p>
              <a:r>
                <a:rPr lang="en-US" altLang="zh-CN" sz="2100" spc="225" dirty="0">
                  <a:solidFill>
                    <a:prstClr val="white"/>
                  </a:solidFill>
                </a:rPr>
                <a:t>7.5</a:t>
              </a:r>
              <a:r>
                <a:rPr lang="zh-CN" altLang="en-US" sz="2100" spc="225" dirty="0">
                  <a:solidFill>
                    <a:prstClr val="white"/>
                  </a:solidFill>
                </a:rPr>
                <a:t> 实验</a:t>
              </a:r>
            </a:p>
          </p:txBody>
        </p:sp>
      </p:grpSp>
      <p:grpSp>
        <p:nvGrpSpPr>
          <p:cNvPr id="68" name="组合 67"/>
          <p:cNvGrpSpPr/>
          <p:nvPr/>
        </p:nvGrpSpPr>
        <p:grpSpPr>
          <a:xfrm>
            <a:off x="1754534" y="1728013"/>
            <a:ext cx="5693399" cy="424800"/>
            <a:chOff x="1807265" y="2935089"/>
            <a:chExt cx="5693399" cy="424800"/>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2228850" cy="414020"/>
            </a:xfrm>
            <a:prstGeom prst="rect">
              <a:avLst/>
            </a:prstGeom>
          </p:spPr>
          <p:txBody>
            <a:bodyPr wrap="none">
              <a:spAutoFit/>
            </a:bodyPr>
            <a:lstStyle/>
            <a:p>
              <a:r>
                <a:rPr lang="en-US" altLang="zh-CN" sz="2100" spc="225" dirty="0">
                  <a:solidFill>
                    <a:schemeClr val="tx1">
                      <a:lumMod val="75000"/>
                      <a:lumOff val="25000"/>
                    </a:schemeClr>
                  </a:solidFill>
                </a:rPr>
                <a:t>7.1</a:t>
              </a:r>
              <a:r>
                <a:rPr lang="zh-CN" altLang="en-US" sz="2100" spc="225" dirty="0">
                  <a:solidFill>
                    <a:schemeClr val="tx1">
                      <a:lumMod val="75000"/>
                      <a:lumOff val="25000"/>
                    </a:schemeClr>
                  </a:solidFill>
                </a:rPr>
                <a:t> 模块的概述</a:t>
              </a:r>
            </a:p>
          </p:txBody>
        </p:sp>
      </p:grpSp>
      <p:grpSp>
        <p:nvGrpSpPr>
          <p:cNvPr id="69" name="组合 68"/>
          <p:cNvGrpSpPr/>
          <p:nvPr/>
        </p:nvGrpSpPr>
        <p:grpSpPr>
          <a:xfrm>
            <a:off x="1754534" y="2377503"/>
            <a:ext cx="5693399" cy="424800"/>
            <a:chOff x="1807265" y="3400693"/>
            <a:chExt cx="5693399" cy="424800"/>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2819400" cy="414020"/>
            </a:xfrm>
            <a:prstGeom prst="rect">
              <a:avLst/>
            </a:prstGeom>
          </p:spPr>
          <p:txBody>
            <a:bodyPr wrap="none">
              <a:spAutoFit/>
            </a:bodyPr>
            <a:lstStyle/>
            <a:p>
              <a:r>
                <a:rPr lang="en-US" altLang="zh-CN" sz="2100" spc="225" dirty="0">
                  <a:solidFill>
                    <a:schemeClr val="tx1">
                      <a:lumMod val="75000"/>
                      <a:lumOff val="25000"/>
                    </a:schemeClr>
                  </a:solidFill>
                </a:rPr>
                <a:t>7.2</a:t>
              </a:r>
              <a:r>
                <a:rPr lang="zh-CN" altLang="en-US" sz="2100" spc="225" dirty="0">
                  <a:solidFill>
                    <a:schemeClr val="tx1">
                      <a:lumMod val="75000"/>
                      <a:lumOff val="25000"/>
                    </a:schemeClr>
                  </a:solidFill>
                </a:rPr>
                <a:t> 安装第三方模块</a:t>
              </a:r>
            </a:p>
          </p:txBody>
        </p:sp>
      </p:grpSp>
      <p:grpSp>
        <p:nvGrpSpPr>
          <p:cNvPr id="70" name="组合 69"/>
          <p:cNvGrpSpPr/>
          <p:nvPr/>
        </p:nvGrpSpPr>
        <p:grpSpPr>
          <a:xfrm>
            <a:off x="1740886" y="3672027"/>
            <a:ext cx="5693399" cy="424801"/>
            <a:chOff x="1807265" y="3866296"/>
            <a:chExt cx="5693399" cy="424801"/>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3800475" cy="414020"/>
            </a:xfrm>
            <a:prstGeom prst="rect">
              <a:avLst/>
            </a:prstGeom>
          </p:spPr>
          <p:txBody>
            <a:bodyPr wrap="none">
              <a:spAutoFit/>
            </a:bodyPr>
            <a:lstStyle/>
            <a:p>
              <a:r>
                <a:rPr lang="en-US" altLang="zh-CN" sz="2100" spc="225" dirty="0">
                  <a:solidFill>
                    <a:schemeClr val="tx1">
                      <a:lumMod val="75000"/>
                      <a:lumOff val="25000"/>
                    </a:schemeClr>
                  </a:solidFill>
                </a:rPr>
                <a:t>7.4</a:t>
              </a:r>
              <a:r>
                <a:rPr lang="zh-CN" altLang="en-US" sz="2100" spc="225" dirty="0">
                  <a:solidFill>
                    <a:schemeClr val="tx1">
                      <a:lumMod val="75000"/>
                      <a:lumOff val="25000"/>
                    </a:schemeClr>
                  </a:solidFill>
                </a:rPr>
                <a:t> 在</a:t>
              </a:r>
              <a:r>
                <a:rPr lang="en-US" altLang="zh-CN" sz="2100" spc="225" dirty="0">
                  <a:solidFill>
                    <a:schemeClr val="tx1">
                      <a:lumMod val="75000"/>
                      <a:lumOff val="25000"/>
                    </a:schemeClr>
                  </a:solidFill>
                </a:rPr>
                <a:t>Python</a:t>
              </a:r>
              <a:r>
                <a:rPr lang="zh-CN" altLang="en-US" sz="2100" spc="225" dirty="0">
                  <a:solidFill>
                    <a:schemeClr val="tx1">
                      <a:lumMod val="75000"/>
                      <a:lumOff val="25000"/>
                    </a:schemeClr>
                  </a:solidFill>
                </a:rPr>
                <a:t>中调用</a:t>
              </a:r>
              <a:r>
                <a:rPr lang="en-US" altLang="zh-CN" sz="2100" spc="225" dirty="0">
                  <a:solidFill>
                    <a:schemeClr val="tx1">
                      <a:lumMod val="75000"/>
                      <a:lumOff val="25000"/>
                    </a:schemeClr>
                  </a:solidFill>
                </a:rPr>
                <a:t>R</a:t>
              </a:r>
              <a:r>
                <a:rPr lang="zh-CN" altLang="en-US" sz="2100" spc="225" dirty="0">
                  <a:solidFill>
                    <a:schemeClr val="tx1">
                      <a:lumMod val="75000"/>
                      <a:lumOff val="25000"/>
                    </a:schemeClr>
                  </a:solidFill>
                </a:rPr>
                <a:t>语言</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3" name="组合 32"/>
          <p:cNvGrpSpPr/>
          <p:nvPr/>
        </p:nvGrpSpPr>
        <p:grpSpPr>
          <a:xfrm>
            <a:off x="1770454" y="4968037"/>
            <a:ext cx="5693399" cy="424800"/>
            <a:chOff x="1807265" y="3400693"/>
            <a:chExt cx="5693399" cy="424800"/>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343025" cy="414020"/>
            </a:xfrm>
            <a:prstGeom prst="rect">
              <a:avLst/>
            </a:prstGeom>
          </p:spPr>
          <p:txBody>
            <a:bodyPr wrap="none">
              <a:spAutoFit/>
            </a:bodyPr>
            <a:lstStyle/>
            <a:p>
              <a:r>
                <a:rPr lang="en-US" altLang="zh-CN" sz="2100" spc="225" dirty="0">
                  <a:solidFill>
                    <a:schemeClr val="tx1">
                      <a:lumMod val="75000"/>
                      <a:lumOff val="25000"/>
                    </a:schemeClr>
                  </a:solidFill>
                </a:rPr>
                <a:t>7.6</a:t>
              </a:r>
              <a:r>
                <a:rPr lang="zh-CN" altLang="en-US" sz="2100" spc="225" dirty="0">
                  <a:solidFill>
                    <a:schemeClr val="tx1">
                      <a:lumMod val="75000"/>
                      <a:lumOff val="25000"/>
                    </a:schemeClr>
                  </a:solidFill>
                </a:rPr>
                <a:t> 小结</a:t>
              </a:r>
            </a:p>
          </p:txBody>
        </p:sp>
      </p:grpSp>
      <p:grpSp>
        <p:nvGrpSpPr>
          <p:cNvPr id="39" name="组合 38"/>
          <p:cNvGrpSpPr/>
          <p:nvPr/>
        </p:nvGrpSpPr>
        <p:grpSpPr>
          <a:xfrm>
            <a:off x="1770454" y="5616042"/>
            <a:ext cx="5693399" cy="424801"/>
            <a:chOff x="1807265" y="3866296"/>
            <a:chExt cx="5693399" cy="424801"/>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7.7</a:t>
              </a:r>
              <a:r>
                <a:rPr lang="zh-CN" altLang="en-US" sz="2100" spc="225" dirty="0">
                  <a:solidFill>
                    <a:schemeClr val="tx1">
                      <a:lumMod val="75000"/>
                      <a:lumOff val="25000"/>
                    </a:schemeClr>
                  </a:solidFill>
                </a:rPr>
                <a:t> 习题</a:t>
              </a:r>
            </a:p>
          </p:txBody>
        </p:sp>
      </p:grpSp>
      <p:grpSp>
        <p:nvGrpSpPr>
          <p:cNvPr id="46" name="组合 45"/>
          <p:cNvGrpSpPr/>
          <p:nvPr/>
        </p:nvGrpSpPr>
        <p:grpSpPr>
          <a:xfrm>
            <a:off x="1743158" y="3024022"/>
            <a:ext cx="5693399" cy="424800"/>
            <a:chOff x="1807265" y="3400693"/>
            <a:chExt cx="5693399" cy="424800"/>
          </a:xfrm>
        </p:grpSpPr>
        <p:sp>
          <p:nvSpPr>
            <p:cNvPr id="55" name="圆角矩形 54"/>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6" name="矩形 55"/>
            <p:cNvSpPr/>
            <p:nvPr/>
          </p:nvSpPr>
          <p:spPr>
            <a:xfrm>
              <a:off x="1881814" y="3411473"/>
              <a:ext cx="2524125" cy="414020"/>
            </a:xfrm>
            <a:prstGeom prst="rect">
              <a:avLst/>
            </a:prstGeom>
          </p:spPr>
          <p:txBody>
            <a:bodyPr wrap="none">
              <a:spAutoFit/>
            </a:bodyPr>
            <a:lstStyle/>
            <a:p>
              <a:r>
                <a:rPr lang="en-US" altLang="zh-CN" sz="2100" spc="225" dirty="0">
                  <a:solidFill>
                    <a:schemeClr val="tx1">
                      <a:lumMod val="75000"/>
                      <a:lumOff val="25000"/>
                    </a:schemeClr>
                  </a:solidFill>
                </a:rPr>
                <a:t>7.3</a:t>
              </a:r>
              <a:r>
                <a:rPr lang="zh-CN" altLang="en-US" sz="2100" spc="225" dirty="0">
                  <a:solidFill>
                    <a:schemeClr val="tx1">
                      <a:lumMod val="75000"/>
                      <a:lumOff val="25000"/>
                    </a:schemeClr>
                  </a:solidFill>
                </a:rPr>
                <a:t> 模块应用实例</a:t>
              </a:r>
            </a:p>
          </p:txBody>
        </p:sp>
      </p:gr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6185" y="105507"/>
            <a:ext cx="4270649" cy="738664"/>
          </a:xfrm>
          <a:prstGeom prst="rect">
            <a:avLst/>
          </a:prstGeom>
          <a:noFill/>
        </p:spPr>
        <p:txBody>
          <a:bodyPr wrap="square" rtlCol="0">
            <a:spAutoFit/>
          </a:bodyPr>
          <a:lstStyle/>
          <a:p>
            <a:r>
              <a:rPr lang="en-US" altLang="zh-CN" sz="2100" b="1" spc="225" dirty="0">
                <a:solidFill>
                  <a:prstClr val="white"/>
                </a:solidFill>
              </a:rPr>
              <a:t>7.5 </a:t>
            </a:r>
            <a:r>
              <a:rPr lang="zh-CN" altLang="en-US" sz="2100" b="1" spc="225" dirty="0">
                <a:solidFill>
                  <a:prstClr val="white"/>
                </a:solidFill>
              </a:rPr>
              <a:t>实验</a:t>
            </a:r>
          </a:p>
          <a:p>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
        <p:nvSpPr>
          <p:cNvPr id="10" name="文本占位符 1"/>
          <p:cNvSpPr txBox="1"/>
          <p:nvPr/>
        </p:nvSpPr>
        <p:spPr>
          <a:xfrm>
            <a:off x="271553" y="787239"/>
            <a:ext cx="8574466"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0" dirty="0">
                <a:solidFill>
                  <a:schemeClr val="tx1">
                    <a:lumMod val="75000"/>
                    <a:lumOff val="25000"/>
                  </a:schemeClr>
                </a:solidFill>
              </a:rPr>
              <a:t>7.5.1  </a:t>
            </a:r>
            <a:r>
              <a:rPr lang="zh-CN" altLang="en-US" sz="2000" b="0" dirty="0">
                <a:solidFill>
                  <a:schemeClr val="tx1">
                    <a:lumMod val="75000"/>
                    <a:lumOff val="25000"/>
                  </a:schemeClr>
                </a:solidFill>
              </a:rPr>
              <a:t>使用</a:t>
            </a:r>
            <a:r>
              <a:rPr lang="en-US" altLang="zh-CN" sz="2000" b="0" dirty="0" err="1">
                <a:solidFill>
                  <a:schemeClr val="tx1">
                    <a:lumMod val="75000"/>
                    <a:lumOff val="25000"/>
                  </a:schemeClr>
                </a:solidFill>
              </a:rPr>
              <a:t>datetime</a:t>
            </a:r>
            <a:r>
              <a:rPr lang="zh-CN" altLang="en-US" sz="2000" b="0" dirty="0">
                <a:solidFill>
                  <a:schemeClr val="tx1">
                    <a:lumMod val="75000"/>
                    <a:lumOff val="25000"/>
                  </a:schemeClr>
                </a:solidFill>
              </a:rPr>
              <a:t>模块</a:t>
            </a:r>
          </a:p>
        </p:txBody>
      </p:sp>
      <p:sp>
        <p:nvSpPr>
          <p:cNvPr id="11" name="文本占位符 1"/>
          <p:cNvSpPr txBox="1"/>
          <p:nvPr/>
        </p:nvSpPr>
        <p:spPr>
          <a:xfrm>
            <a:off x="273825" y="1253543"/>
            <a:ext cx="8574466"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0" dirty="0">
                <a:solidFill>
                  <a:schemeClr val="tx1">
                    <a:lumMod val="75000"/>
                    <a:lumOff val="25000"/>
                  </a:schemeClr>
                </a:solidFill>
              </a:rPr>
              <a:t>7.5.2  </a:t>
            </a:r>
            <a:r>
              <a:rPr lang="zh-CN" altLang="en-US" sz="2000" b="0" dirty="0">
                <a:solidFill>
                  <a:schemeClr val="tx1">
                    <a:lumMod val="75000"/>
                    <a:lumOff val="25000"/>
                  </a:schemeClr>
                </a:solidFill>
              </a:rPr>
              <a:t>使用</a:t>
            </a:r>
            <a:r>
              <a:rPr lang="en-US" altLang="zh-CN" sz="2000" b="0" dirty="0">
                <a:solidFill>
                  <a:schemeClr val="tx1">
                    <a:lumMod val="75000"/>
                    <a:lumOff val="25000"/>
                  </a:schemeClr>
                </a:solidFill>
              </a:rPr>
              <a:t>sys</a:t>
            </a:r>
            <a:r>
              <a:rPr lang="zh-CN" altLang="en-US" sz="2000" b="0" dirty="0">
                <a:solidFill>
                  <a:schemeClr val="tx1">
                    <a:lumMod val="75000"/>
                    <a:lumOff val="25000"/>
                  </a:schemeClr>
                </a:solidFill>
              </a:rPr>
              <a:t>模块</a:t>
            </a:r>
          </a:p>
        </p:txBody>
      </p:sp>
      <p:sp>
        <p:nvSpPr>
          <p:cNvPr id="12" name="文本占位符 1"/>
          <p:cNvSpPr txBox="1"/>
          <p:nvPr/>
        </p:nvSpPr>
        <p:spPr>
          <a:xfrm>
            <a:off x="289745" y="1747143"/>
            <a:ext cx="8574466"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0" dirty="0">
                <a:solidFill>
                  <a:schemeClr val="tx1">
                    <a:lumMod val="75000"/>
                    <a:lumOff val="25000"/>
                  </a:schemeClr>
                </a:solidFill>
              </a:rPr>
              <a:t>7.5.3  </a:t>
            </a:r>
            <a:r>
              <a:rPr lang="zh-CN" altLang="en-US" sz="2000" b="0" dirty="0">
                <a:solidFill>
                  <a:schemeClr val="tx1">
                    <a:lumMod val="75000"/>
                    <a:lumOff val="25000"/>
                  </a:schemeClr>
                </a:solidFill>
              </a:rPr>
              <a:t>使用与数学有关的模块</a:t>
            </a:r>
          </a:p>
        </p:txBody>
      </p:sp>
      <p:sp>
        <p:nvSpPr>
          <p:cNvPr id="13" name="文本占位符 1"/>
          <p:cNvSpPr txBox="1"/>
          <p:nvPr/>
        </p:nvSpPr>
        <p:spPr>
          <a:xfrm>
            <a:off x="305665" y="2186151"/>
            <a:ext cx="8574466"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0" dirty="0">
                <a:solidFill>
                  <a:schemeClr val="tx1">
                    <a:lumMod val="75000"/>
                    <a:lumOff val="25000"/>
                  </a:schemeClr>
                </a:solidFill>
              </a:rPr>
              <a:t>7.5.4  </a:t>
            </a:r>
            <a:r>
              <a:rPr lang="zh-CN" altLang="en-US" sz="2000" b="0" dirty="0">
                <a:solidFill>
                  <a:schemeClr val="tx1">
                    <a:lumMod val="75000"/>
                    <a:lumOff val="25000"/>
                  </a:schemeClr>
                </a:solidFill>
              </a:rPr>
              <a:t>自定义和使用模块</a:t>
            </a:r>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4014935" y="1169836"/>
              <a:ext cx="1114119" cy="523220"/>
            </a:xfrm>
            <a:prstGeom prst="rect">
              <a:avLst/>
            </a:prstGeom>
            <a:noFill/>
          </p:spPr>
          <p:txBody>
            <a:bodyPr wrap="none" rtlCol="0">
              <a:spAutoFit/>
            </a:bodyPr>
            <a:lstStyle/>
            <a:p>
              <a:pPr algn="ctr"/>
              <a:r>
                <a:rPr lang="zh-CN" altLang="en-US" sz="2800" dirty="0">
                  <a:solidFill>
                    <a:srgbClr val="FFC000"/>
                  </a:solidFill>
                </a:rPr>
                <a:t>第七章　模块</a:t>
              </a:r>
            </a:p>
          </p:txBody>
        </p:sp>
      </p:grpSp>
      <p:grpSp>
        <p:nvGrpSpPr>
          <p:cNvPr id="67" name="组合 66"/>
          <p:cNvGrpSpPr/>
          <p:nvPr/>
        </p:nvGrpSpPr>
        <p:grpSpPr>
          <a:xfrm>
            <a:off x="1768182" y="4968037"/>
            <a:ext cx="5693399" cy="414020"/>
            <a:chOff x="1807265" y="2462595"/>
            <a:chExt cx="5693399" cy="414020"/>
          </a:xfrm>
        </p:grpSpPr>
        <p:sp>
          <p:nvSpPr>
            <p:cNvPr id="47" name="圆角矩形 46"/>
            <p:cNvSpPr/>
            <p:nvPr/>
          </p:nvSpPr>
          <p:spPr>
            <a:xfrm>
              <a:off x="1807265" y="2478527"/>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1343025" cy="414020"/>
            </a:xfrm>
            <a:prstGeom prst="rect">
              <a:avLst/>
            </a:prstGeom>
          </p:spPr>
          <p:txBody>
            <a:bodyPr wrap="none">
              <a:spAutoFit/>
            </a:bodyPr>
            <a:lstStyle/>
            <a:p>
              <a:r>
                <a:rPr lang="en-US" altLang="zh-CN" sz="2100" spc="225" dirty="0">
                  <a:solidFill>
                    <a:prstClr val="white"/>
                  </a:solidFill>
                </a:rPr>
                <a:t>7.6</a:t>
              </a:r>
              <a:r>
                <a:rPr lang="zh-CN" altLang="en-US" sz="2100" spc="225" dirty="0">
                  <a:solidFill>
                    <a:prstClr val="white"/>
                  </a:solidFill>
                </a:rPr>
                <a:t> 小结</a:t>
              </a:r>
            </a:p>
          </p:txBody>
        </p:sp>
      </p:grpSp>
      <p:grpSp>
        <p:nvGrpSpPr>
          <p:cNvPr id="68" name="组合 67"/>
          <p:cNvGrpSpPr/>
          <p:nvPr/>
        </p:nvGrpSpPr>
        <p:grpSpPr>
          <a:xfrm>
            <a:off x="1754534" y="1728013"/>
            <a:ext cx="5693399" cy="424800"/>
            <a:chOff x="1807265" y="2935089"/>
            <a:chExt cx="5693399" cy="424800"/>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2228850" cy="414020"/>
            </a:xfrm>
            <a:prstGeom prst="rect">
              <a:avLst/>
            </a:prstGeom>
          </p:spPr>
          <p:txBody>
            <a:bodyPr wrap="none">
              <a:spAutoFit/>
            </a:bodyPr>
            <a:lstStyle/>
            <a:p>
              <a:r>
                <a:rPr lang="en-US" altLang="zh-CN" sz="2100" spc="225" dirty="0">
                  <a:solidFill>
                    <a:schemeClr val="tx1">
                      <a:lumMod val="75000"/>
                      <a:lumOff val="25000"/>
                    </a:schemeClr>
                  </a:solidFill>
                </a:rPr>
                <a:t>7.1</a:t>
              </a:r>
              <a:r>
                <a:rPr lang="zh-CN" altLang="en-US" sz="2100" spc="225" dirty="0">
                  <a:solidFill>
                    <a:schemeClr val="tx1">
                      <a:lumMod val="75000"/>
                      <a:lumOff val="25000"/>
                    </a:schemeClr>
                  </a:solidFill>
                </a:rPr>
                <a:t> 模块的概述</a:t>
              </a:r>
            </a:p>
          </p:txBody>
        </p:sp>
      </p:grpSp>
      <p:grpSp>
        <p:nvGrpSpPr>
          <p:cNvPr id="69" name="组合 68"/>
          <p:cNvGrpSpPr/>
          <p:nvPr/>
        </p:nvGrpSpPr>
        <p:grpSpPr>
          <a:xfrm>
            <a:off x="1754534" y="2377503"/>
            <a:ext cx="5693399" cy="424800"/>
            <a:chOff x="1807265" y="3400693"/>
            <a:chExt cx="5693399" cy="424800"/>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2819400" cy="414020"/>
            </a:xfrm>
            <a:prstGeom prst="rect">
              <a:avLst/>
            </a:prstGeom>
          </p:spPr>
          <p:txBody>
            <a:bodyPr wrap="none">
              <a:spAutoFit/>
            </a:bodyPr>
            <a:lstStyle/>
            <a:p>
              <a:r>
                <a:rPr lang="en-US" altLang="zh-CN" sz="2100" spc="225" dirty="0">
                  <a:solidFill>
                    <a:schemeClr val="tx1">
                      <a:lumMod val="75000"/>
                      <a:lumOff val="25000"/>
                    </a:schemeClr>
                  </a:solidFill>
                </a:rPr>
                <a:t>7.2</a:t>
              </a:r>
              <a:r>
                <a:rPr lang="zh-CN" altLang="en-US" sz="2100" spc="225" dirty="0">
                  <a:solidFill>
                    <a:schemeClr val="tx1">
                      <a:lumMod val="75000"/>
                      <a:lumOff val="25000"/>
                    </a:schemeClr>
                  </a:solidFill>
                </a:rPr>
                <a:t> 安装第三方模块</a:t>
              </a:r>
            </a:p>
          </p:txBody>
        </p:sp>
      </p:grpSp>
      <p:grpSp>
        <p:nvGrpSpPr>
          <p:cNvPr id="70" name="组合 69"/>
          <p:cNvGrpSpPr/>
          <p:nvPr/>
        </p:nvGrpSpPr>
        <p:grpSpPr>
          <a:xfrm>
            <a:off x="1740886" y="3672027"/>
            <a:ext cx="5693399" cy="424801"/>
            <a:chOff x="1807265" y="3866296"/>
            <a:chExt cx="5693399" cy="424801"/>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3800475" cy="414020"/>
            </a:xfrm>
            <a:prstGeom prst="rect">
              <a:avLst/>
            </a:prstGeom>
          </p:spPr>
          <p:txBody>
            <a:bodyPr wrap="none">
              <a:spAutoFit/>
            </a:bodyPr>
            <a:lstStyle/>
            <a:p>
              <a:r>
                <a:rPr lang="en-US" altLang="zh-CN" sz="2100" spc="225" dirty="0">
                  <a:solidFill>
                    <a:schemeClr val="tx1">
                      <a:lumMod val="75000"/>
                      <a:lumOff val="25000"/>
                    </a:schemeClr>
                  </a:solidFill>
                </a:rPr>
                <a:t>7.4</a:t>
              </a:r>
              <a:r>
                <a:rPr lang="zh-CN" altLang="en-US" sz="2100" spc="225" dirty="0">
                  <a:solidFill>
                    <a:schemeClr val="tx1">
                      <a:lumMod val="75000"/>
                      <a:lumOff val="25000"/>
                    </a:schemeClr>
                  </a:solidFill>
                </a:rPr>
                <a:t> 在</a:t>
              </a:r>
              <a:r>
                <a:rPr lang="en-US" altLang="zh-CN" sz="2100" spc="225" dirty="0">
                  <a:solidFill>
                    <a:schemeClr val="tx1">
                      <a:lumMod val="75000"/>
                      <a:lumOff val="25000"/>
                    </a:schemeClr>
                  </a:solidFill>
                </a:rPr>
                <a:t>Python</a:t>
              </a:r>
              <a:r>
                <a:rPr lang="zh-CN" altLang="en-US" sz="2100" spc="225" dirty="0">
                  <a:solidFill>
                    <a:schemeClr val="tx1">
                      <a:lumMod val="75000"/>
                      <a:lumOff val="25000"/>
                    </a:schemeClr>
                  </a:solidFill>
                </a:rPr>
                <a:t>中调用</a:t>
              </a:r>
              <a:r>
                <a:rPr lang="en-US" altLang="zh-CN" sz="2100" spc="225" dirty="0">
                  <a:solidFill>
                    <a:schemeClr val="tx1">
                      <a:lumMod val="75000"/>
                      <a:lumOff val="25000"/>
                    </a:schemeClr>
                  </a:solidFill>
                </a:rPr>
                <a:t>R</a:t>
              </a:r>
              <a:r>
                <a:rPr lang="zh-CN" altLang="en-US" sz="2100" spc="225" dirty="0">
                  <a:solidFill>
                    <a:schemeClr val="tx1">
                      <a:lumMod val="75000"/>
                      <a:lumOff val="25000"/>
                    </a:schemeClr>
                  </a:solidFill>
                </a:rPr>
                <a:t>语言</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3" name="组合 32"/>
          <p:cNvGrpSpPr/>
          <p:nvPr/>
        </p:nvGrpSpPr>
        <p:grpSpPr>
          <a:xfrm>
            <a:off x="1770454" y="4320032"/>
            <a:ext cx="5693399" cy="424800"/>
            <a:chOff x="1807265" y="3400693"/>
            <a:chExt cx="5693399" cy="424800"/>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343025" cy="414020"/>
            </a:xfrm>
            <a:prstGeom prst="rect">
              <a:avLst/>
            </a:prstGeom>
          </p:spPr>
          <p:txBody>
            <a:bodyPr wrap="none">
              <a:spAutoFit/>
            </a:bodyPr>
            <a:lstStyle/>
            <a:p>
              <a:r>
                <a:rPr lang="en-US" altLang="zh-CN" sz="2100" spc="225" dirty="0">
                  <a:solidFill>
                    <a:prstClr val="black">
                      <a:lumMod val="75000"/>
                      <a:lumOff val="25000"/>
                    </a:prstClr>
                  </a:solidFill>
                </a:rPr>
                <a:t>7.5</a:t>
              </a:r>
              <a:r>
                <a:rPr lang="zh-CN" altLang="en-US" sz="2100" spc="225" dirty="0">
                  <a:solidFill>
                    <a:prstClr val="black">
                      <a:lumMod val="75000"/>
                      <a:lumOff val="25000"/>
                    </a:prstClr>
                  </a:solidFill>
                </a:rPr>
                <a:t> 实验</a:t>
              </a:r>
            </a:p>
          </p:txBody>
        </p:sp>
      </p:grpSp>
      <p:grpSp>
        <p:nvGrpSpPr>
          <p:cNvPr id="39" name="组合 38"/>
          <p:cNvGrpSpPr/>
          <p:nvPr/>
        </p:nvGrpSpPr>
        <p:grpSpPr>
          <a:xfrm>
            <a:off x="1770454" y="5616042"/>
            <a:ext cx="5693399" cy="424801"/>
            <a:chOff x="1807265" y="3866296"/>
            <a:chExt cx="5693399" cy="424801"/>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343025" cy="414020"/>
            </a:xfrm>
            <a:prstGeom prst="rect">
              <a:avLst/>
            </a:prstGeom>
          </p:spPr>
          <p:txBody>
            <a:bodyPr wrap="none">
              <a:spAutoFit/>
            </a:bodyPr>
            <a:lstStyle/>
            <a:p>
              <a:r>
                <a:rPr lang="en-US" altLang="zh-CN" sz="2100" spc="225" dirty="0">
                  <a:solidFill>
                    <a:prstClr val="black">
                      <a:lumMod val="75000"/>
                      <a:lumOff val="25000"/>
                    </a:prstClr>
                  </a:solidFill>
                </a:rPr>
                <a:t>7.7</a:t>
              </a:r>
              <a:r>
                <a:rPr lang="zh-CN" altLang="en-US" sz="2100" spc="225" dirty="0">
                  <a:solidFill>
                    <a:prstClr val="black">
                      <a:lumMod val="75000"/>
                      <a:lumOff val="25000"/>
                    </a:prstClr>
                  </a:solidFill>
                </a:rPr>
                <a:t> 习题</a:t>
              </a:r>
            </a:p>
          </p:txBody>
        </p:sp>
      </p:grpSp>
      <p:grpSp>
        <p:nvGrpSpPr>
          <p:cNvPr id="46" name="组合 45"/>
          <p:cNvGrpSpPr/>
          <p:nvPr/>
        </p:nvGrpSpPr>
        <p:grpSpPr>
          <a:xfrm>
            <a:off x="1743158" y="3024022"/>
            <a:ext cx="5693399" cy="424800"/>
            <a:chOff x="1807265" y="3400693"/>
            <a:chExt cx="5693399" cy="424800"/>
          </a:xfrm>
        </p:grpSpPr>
        <p:sp>
          <p:nvSpPr>
            <p:cNvPr id="55" name="圆角矩形 54"/>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6" name="矩形 55"/>
            <p:cNvSpPr/>
            <p:nvPr/>
          </p:nvSpPr>
          <p:spPr>
            <a:xfrm>
              <a:off x="1881814" y="3411473"/>
              <a:ext cx="2524125" cy="414020"/>
            </a:xfrm>
            <a:prstGeom prst="rect">
              <a:avLst/>
            </a:prstGeom>
          </p:spPr>
          <p:txBody>
            <a:bodyPr wrap="none">
              <a:spAutoFit/>
            </a:bodyPr>
            <a:lstStyle/>
            <a:p>
              <a:r>
                <a:rPr lang="en-US" altLang="zh-CN" sz="2100" spc="225" dirty="0">
                  <a:solidFill>
                    <a:schemeClr val="tx1">
                      <a:lumMod val="75000"/>
                      <a:lumOff val="25000"/>
                    </a:schemeClr>
                  </a:solidFill>
                </a:rPr>
                <a:t>7.3</a:t>
              </a:r>
              <a:r>
                <a:rPr lang="zh-CN" altLang="en-US" sz="2100" spc="225" dirty="0">
                  <a:solidFill>
                    <a:schemeClr val="tx1">
                      <a:lumMod val="75000"/>
                      <a:lumOff val="25000"/>
                    </a:schemeClr>
                  </a:solidFill>
                </a:rPr>
                <a:t> 模块应用实例</a:t>
              </a:r>
            </a:p>
          </p:txBody>
        </p:sp>
      </p:gr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136478" y="1114140"/>
            <a:ext cx="8775510" cy="4549679"/>
          </a:xfrm>
        </p:spPr>
        <p:txBody>
          <a:bodyPr>
            <a:noAutofit/>
          </a:bodyPr>
          <a:lstStyle/>
          <a:p>
            <a:pPr>
              <a:lnSpc>
                <a:spcPct val="150000"/>
              </a:lnSpc>
            </a:pPr>
            <a:r>
              <a:rPr lang="zh-CN" altLang="en-US" sz="2000" dirty="0">
                <a:solidFill>
                  <a:schemeClr val="tx1">
                    <a:lumMod val="75000"/>
                    <a:lumOff val="25000"/>
                  </a:schemeClr>
                </a:solidFill>
              </a:rPr>
              <a:t>模块是一组</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代码的集合，可以使用其他模块，也可以被其他模块使用。</a:t>
            </a:r>
          </a:p>
          <a:p>
            <a:pPr>
              <a:lnSpc>
                <a:spcPct val="150000"/>
              </a:lnSpc>
            </a:pPr>
            <a:r>
              <a:rPr lang="zh-CN" altLang="en-US" sz="2000" dirty="0">
                <a:solidFill>
                  <a:schemeClr val="tx1">
                    <a:lumMod val="75000"/>
                    <a:lumOff val="25000"/>
                  </a:schemeClr>
                </a:solidFill>
              </a:rPr>
              <a:t>模块让你能够有逻辑地组织你的 </a:t>
            </a:r>
            <a:r>
              <a:rPr lang="en-US" altLang="zh-CN" sz="2000" dirty="0">
                <a:solidFill>
                  <a:schemeClr val="tx1">
                    <a:lumMod val="75000"/>
                    <a:lumOff val="25000"/>
                  </a:schemeClr>
                </a:solidFill>
              </a:rPr>
              <a:t>Python </a:t>
            </a:r>
            <a:r>
              <a:rPr lang="zh-CN" altLang="en-US" sz="2000" dirty="0">
                <a:solidFill>
                  <a:schemeClr val="tx1">
                    <a:lumMod val="75000"/>
                    <a:lumOff val="25000"/>
                  </a:schemeClr>
                </a:solidFill>
              </a:rPr>
              <a:t>代码段。</a:t>
            </a:r>
          </a:p>
          <a:p>
            <a:pPr>
              <a:lnSpc>
                <a:spcPct val="150000"/>
              </a:lnSpc>
            </a:pPr>
            <a:r>
              <a:rPr lang="zh-CN" altLang="en-US" sz="2000" dirty="0">
                <a:solidFill>
                  <a:schemeClr val="tx1">
                    <a:lumMod val="75000"/>
                    <a:lumOff val="25000"/>
                  </a:schemeClr>
                </a:solidFill>
              </a:rPr>
              <a:t>模块能定义函数，类和变量，模块里也能包含可执行的代码。</a:t>
            </a:r>
          </a:p>
          <a:p>
            <a:pPr>
              <a:lnSpc>
                <a:spcPct val="150000"/>
              </a:lnSpc>
            </a:pPr>
            <a:r>
              <a:rPr lang="zh-CN" altLang="en-US" sz="2000" dirty="0">
                <a:solidFill>
                  <a:schemeClr val="tx1">
                    <a:lumMod val="75000"/>
                    <a:lumOff val="25000"/>
                  </a:schemeClr>
                </a:solidFill>
              </a:rPr>
              <a:t>如果要存储</a:t>
            </a:r>
            <a:r>
              <a:rPr lang="en-US" altLang="zh-CN" sz="2000" dirty="0" err="1">
                <a:solidFill>
                  <a:schemeClr val="tx1">
                    <a:lumMod val="75000"/>
                    <a:lumOff val="25000"/>
                  </a:schemeClr>
                </a:solidFill>
              </a:rPr>
              <a:t>datetime</a:t>
            </a:r>
            <a:r>
              <a:rPr lang="zh-CN" altLang="en-US" sz="2000" dirty="0">
                <a:solidFill>
                  <a:schemeClr val="tx1">
                    <a:lumMod val="75000"/>
                    <a:lumOff val="25000"/>
                  </a:schemeClr>
                </a:solidFill>
              </a:rPr>
              <a:t>，最佳方法是将其转换为</a:t>
            </a:r>
            <a:r>
              <a:rPr lang="en-US" altLang="zh-CN" sz="2000" dirty="0">
                <a:solidFill>
                  <a:schemeClr val="tx1">
                    <a:lumMod val="75000"/>
                    <a:lumOff val="25000"/>
                  </a:schemeClr>
                </a:solidFill>
              </a:rPr>
              <a:t>timestamp</a:t>
            </a:r>
            <a:r>
              <a:rPr lang="zh-CN" altLang="en-US" sz="2000" dirty="0">
                <a:solidFill>
                  <a:schemeClr val="tx1">
                    <a:lumMod val="75000"/>
                    <a:lumOff val="25000"/>
                  </a:schemeClr>
                </a:solidFill>
              </a:rPr>
              <a:t>再存储，因为</a:t>
            </a:r>
            <a:r>
              <a:rPr lang="en-US" altLang="zh-CN" sz="2000" dirty="0">
                <a:solidFill>
                  <a:schemeClr val="tx1">
                    <a:lumMod val="75000"/>
                    <a:lumOff val="25000"/>
                  </a:schemeClr>
                </a:solidFill>
              </a:rPr>
              <a:t>timestamp</a:t>
            </a:r>
            <a:r>
              <a:rPr lang="zh-CN" altLang="en-US" sz="2000" dirty="0">
                <a:solidFill>
                  <a:schemeClr val="tx1">
                    <a:lumMod val="75000"/>
                    <a:lumOff val="25000"/>
                  </a:schemeClr>
                </a:solidFill>
              </a:rPr>
              <a:t>的值与时区完全无关。</a:t>
            </a:r>
          </a:p>
          <a:p>
            <a:pPr>
              <a:lnSpc>
                <a:spcPct val="150000"/>
              </a:lnSpc>
            </a:pPr>
            <a:r>
              <a:rPr lang="en-US" altLang="zh-CN" sz="2000" dirty="0" err="1">
                <a:solidFill>
                  <a:schemeClr val="tx1">
                    <a:lumMod val="75000"/>
                    <a:lumOff val="25000"/>
                  </a:schemeClr>
                </a:solidFill>
              </a:rPr>
              <a:t>json</a:t>
            </a:r>
            <a:r>
              <a:rPr lang="zh-CN" altLang="en-US" sz="2000" dirty="0">
                <a:solidFill>
                  <a:schemeClr val="tx1">
                    <a:lumMod val="75000"/>
                    <a:lumOff val="25000"/>
                  </a:schemeClr>
                </a:solidFill>
              </a:rPr>
              <a:t>序列化方法：</a:t>
            </a:r>
            <a:r>
              <a:rPr lang="en-US" altLang="zh-CN" sz="2000" dirty="0">
                <a:solidFill>
                  <a:schemeClr val="tx1">
                    <a:lumMod val="75000"/>
                    <a:lumOff val="25000"/>
                  </a:schemeClr>
                </a:solidFill>
              </a:rPr>
              <a:t>dumps</a:t>
            </a:r>
            <a:r>
              <a:rPr lang="zh-CN" altLang="en-US" sz="2000" dirty="0">
                <a:solidFill>
                  <a:schemeClr val="tx1">
                    <a:lumMod val="75000"/>
                    <a:lumOff val="25000"/>
                  </a:schemeClr>
                </a:solidFill>
              </a:rPr>
              <a:t>：无文件操作</a:t>
            </a:r>
            <a:r>
              <a:rPr lang="en-US" altLang="zh-CN" sz="2000" dirty="0">
                <a:solidFill>
                  <a:schemeClr val="tx1">
                    <a:lumMod val="75000"/>
                    <a:lumOff val="25000"/>
                  </a:schemeClr>
                </a:solidFill>
              </a:rPr>
              <a:t>,dump</a:t>
            </a:r>
            <a:r>
              <a:rPr lang="zh-CN" altLang="en-US" sz="2000" dirty="0">
                <a:solidFill>
                  <a:schemeClr val="tx1">
                    <a:lumMod val="75000"/>
                    <a:lumOff val="25000"/>
                  </a:schemeClr>
                </a:solidFill>
              </a:rPr>
              <a:t>：序列化</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写入文件。</a:t>
            </a:r>
          </a:p>
          <a:p>
            <a:pPr>
              <a:lnSpc>
                <a:spcPct val="150000"/>
              </a:lnSpc>
            </a:pPr>
            <a:r>
              <a:rPr lang="en-US" altLang="zh-CN" sz="2000" dirty="0" err="1">
                <a:solidFill>
                  <a:schemeClr val="tx1">
                    <a:lumMod val="75000"/>
                    <a:lumOff val="25000"/>
                  </a:schemeClr>
                </a:solidFill>
              </a:rPr>
              <a:t>json</a:t>
            </a:r>
            <a:r>
              <a:rPr lang="zh-CN" altLang="en-US" sz="2000" dirty="0">
                <a:solidFill>
                  <a:schemeClr val="tx1">
                    <a:lumMod val="75000"/>
                    <a:lumOff val="25000"/>
                  </a:schemeClr>
                </a:solidFill>
              </a:rPr>
              <a:t>反序列化方法：</a:t>
            </a:r>
            <a:r>
              <a:rPr lang="en-US" altLang="zh-CN" sz="2000" dirty="0">
                <a:solidFill>
                  <a:schemeClr val="tx1">
                    <a:lumMod val="75000"/>
                    <a:lumOff val="25000"/>
                  </a:schemeClr>
                </a:solidFill>
              </a:rPr>
              <a:t>loads</a:t>
            </a:r>
            <a:r>
              <a:rPr lang="zh-CN" altLang="en-US" sz="2000" dirty="0">
                <a:solidFill>
                  <a:schemeClr val="tx1">
                    <a:lumMod val="75000"/>
                    <a:lumOff val="25000"/>
                  </a:schemeClr>
                </a:solidFill>
              </a:rPr>
              <a:t>：无文件操作</a:t>
            </a:r>
            <a:r>
              <a:rPr lang="en-US" altLang="zh-CN" sz="2000" dirty="0">
                <a:solidFill>
                  <a:schemeClr val="tx1">
                    <a:lumMod val="75000"/>
                    <a:lumOff val="25000"/>
                  </a:schemeClr>
                </a:solidFill>
              </a:rPr>
              <a:t>,load</a:t>
            </a:r>
            <a:r>
              <a:rPr lang="zh-CN" altLang="en-US" sz="2000" dirty="0">
                <a:solidFill>
                  <a:schemeClr val="tx1">
                    <a:lumMod val="75000"/>
                    <a:lumOff val="25000"/>
                  </a:schemeClr>
                </a:solidFill>
              </a:rPr>
              <a:t>：读文件</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反序列化。</a:t>
            </a:r>
          </a:p>
        </p:txBody>
      </p:sp>
      <p:sp>
        <p:nvSpPr>
          <p:cNvPr id="4" name="TextBox 3"/>
          <p:cNvSpPr txBox="1"/>
          <p:nvPr/>
        </p:nvSpPr>
        <p:spPr>
          <a:xfrm>
            <a:off x="246185" y="105507"/>
            <a:ext cx="4270649" cy="738664"/>
          </a:xfrm>
          <a:prstGeom prst="rect">
            <a:avLst/>
          </a:prstGeom>
          <a:noFill/>
        </p:spPr>
        <p:txBody>
          <a:bodyPr wrap="square" rtlCol="0">
            <a:spAutoFit/>
          </a:bodyPr>
          <a:lstStyle/>
          <a:p>
            <a:r>
              <a:rPr lang="en-US" altLang="zh-CN" sz="2100" b="1" spc="225" dirty="0">
                <a:solidFill>
                  <a:prstClr val="white"/>
                </a:solidFill>
              </a:rPr>
              <a:t>7.6 </a:t>
            </a:r>
            <a:r>
              <a:rPr lang="zh-CN" altLang="en-US" sz="2100" b="1" spc="225" dirty="0">
                <a:solidFill>
                  <a:prstClr val="white"/>
                </a:solidFill>
              </a:rPr>
              <a:t>小结</a:t>
            </a:r>
          </a:p>
          <a:p>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4014935" y="1169836"/>
              <a:ext cx="1114119" cy="523220"/>
            </a:xfrm>
            <a:prstGeom prst="rect">
              <a:avLst/>
            </a:prstGeom>
            <a:noFill/>
          </p:spPr>
          <p:txBody>
            <a:bodyPr wrap="none" rtlCol="0">
              <a:spAutoFit/>
            </a:bodyPr>
            <a:lstStyle/>
            <a:p>
              <a:pPr algn="ctr"/>
              <a:r>
                <a:rPr lang="zh-CN" altLang="en-US" sz="2800" dirty="0">
                  <a:solidFill>
                    <a:srgbClr val="FFC000"/>
                  </a:solidFill>
                </a:rPr>
                <a:t>第七章　模块</a:t>
              </a:r>
            </a:p>
          </p:txBody>
        </p:sp>
      </p:grpSp>
      <p:grpSp>
        <p:nvGrpSpPr>
          <p:cNvPr id="67" name="组合 66"/>
          <p:cNvGrpSpPr/>
          <p:nvPr/>
        </p:nvGrpSpPr>
        <p:grpSpPr>
          <a:xfrm>
            <a:off x="1768182" y="5616042"/>
            <a:ext cx="5693399" cy="414020"/>
            <a:chOff x="1807265" y="2462595"/>
            <a:chExt cx="5693399" cy="414020"/>
          </a:xfrm>
        </p:grpSpPr>
        <p:sp>
          <p:nvSpPr>
            <p:cNvPr id="47" name="圆角矩形 46"/>
            <p:cNvSpPr/>
            <p:nvPr/>
          </p:nvSpPr>
          <p:spPr>
            <a:xfrm>
              <a:off x="1807265" y="2478527"/>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1343025" cy="414020"/>
            </a:xfrm>
            <a:prstGeom prst="rect">
              <a:avLst/>
            </a:prstGeom>
          </p:spPr>
          <p:txBody>
            <a:bodyPr wrap="none">
              <a:spAutoFit/>
            </a:bodyPr>
            <a:lstStyle/>
            <a:p>
              <a:r>
                <a:rPr lang="en-US" altLang="zh-CN" sz="2100" spc="225" dirty="0">
                  <a:solidFill>
                    <a:prstClr val="white"/>
                  </a:solidFill>
                </a:rPr>
                <a:t>7.7</a:t>
              </a:r>
              <a:r>
                <a:rPr lang="zh-CN" altLang="en-US" sz="2100" spc="225" dirty="0">
                  <a:solidFill>
                    <a:prstClr val="white"/>
                  </a:solidFill>
                </a:rPr>
                <a:t> 习题</a:t>
              </a:r>
            </a:p>
          </p:txBody>
        </p:sp>
      </p:grpSp>
      <p:grpSp>
        <p:nvGrpSpPr>
          <p:cNvPr id="68" name="组合 67"/>
          <p:cNvGrpSpPr/>
          <p:nvPr/>
        </p:nvGrpSpPr>
        <p:grpSpPr>
          <a:xfrm>
            <a:off x="1754534" y="1728013"/>
            <a:ext cx="5693399" cy="424800"/>
            <a:chOff x="1807265" y="2935089"/>
            <a:chExt cx="5693399" cy="424800"/>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2228850" cy="414020"/>
            </a:xfrm>
            <a:prstGeom prst="rect">
              <a:avLst/>
            </a:prstGeom>
          </p:spPr>
          <p:txBody>
            <a:bodyPr wrap="none">
              <a:spAutoFit/>
            </a:bodyPr>
            <a:lstStyle/>
            <a:p>
              <a:r>
                <a:rPr lang="en-US" altLang="zh-CN" sz="2100" spc="225" dirty="0">
                  <a:solidFill>
                    <a:schemeClr val="tx1">
                      <a:lumMod val="75000"/>
                      <a:lumOff val="25000"/>
                    </a:schemeClr>
                  </a:solidFill>
                </a:rPr>
                <a:t>7.1</a:t>
              </a:r>
              <a:r>
                <a:rPr lang="zh-CN" altLang="en-US" sz="2100" spc="225" dirty="0">
                  <a:solidFill>
                    <a:schemeClr val="tx1">
                      <a:lumMod val="75000"/>
                      <a:lumOff val="25000"/>
                    </a:schemeClr>
                  </a:solidFill>
                </a:rPr>
                <a:t> 模块的概述</a:t>
              </a:r>
            </a:p>
          </p:txBody>
        </p:sp>
      </p:grpSp>
      <p:grpSp>
        <p:nvGrpSpPr>
          <p:cNvPr id="69" name="组合 68"/>
          <p:cNvGrpSpPr/>
          <p:nvPr/>
        </p:nvGrpSpPr>
        <p:grpSpPr>
          <a:xfrm>
            <a:off x="1754534" y="2377503"/>
            <a:ext cx="5693399" cy="424800"/>
            <a:chOff x="1807265" y="3400693"/>
            <a:chExt cx="5693399" cy="424800"/>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2819400" cy="414020"/>
            </a:xfrm>
            <a:prstGeom prst="rect">
              <a:avLst/>
            </a:prstGeom>
          </p:spPr>
          <p:txBody>
            <a:bodyPr wrap="none">
              <a:spAutoFit/>
            </a:bodyPr>
            <a:lstStyle/>
            <a:p>
              <a:r>
                <a:rPr lang="en-US" altLang="zh-CN" sz="2100" spc="225" dirty="0">
                  <a:solidFill>
                    <a:schemeClr val="tx1">
                      <a:lumMod val="75000"/>
                      <a:lumOff val="25000"/>
                    </a:schemeClr>
                  </a:solidFill>
                </a:rPr>
                <a:t>7.2</a:t>
              </a:r>
              <a:r>
                <a:rPr lang="zh-CN" altLang="en-US" sz="2100" spc="225" dirty="0">
                  <a:solidFill>
                    <a:schemeClr val="tx1">
                      <a:lumMod val="75000"/>
                      <a:lumOff val="25000"/>
                    </a:schemeClr>
                  </a:solidFill>
                </a:rPr>
                <a:t> 安装第三方模块</a:t>
              </a:r>
            </a:p>
          </p:txBody>
        </p:sp>
      </p:grpSp>
      <p:grpSp>
        <p:nvGrpSpPr>
          <p:cNvPr id="70" name="组合 69"/>
          <p:cNvGrpSpPr/>
          <p:nvPr/>
        </p:nvGrpSpPr>
        <p:grpSpPr>
          <a:xfrm>
            <a:off x="1740886" y="3672027"/>
            <a:ext cx="5693399" cy="424801"/>
            <a:chOff x="1807265" y="3866296"/>
            <a:chExt cx="5693399" cy="424801"/>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3800475" cy="414020"/>
            </a:xfrm>
            <a:prstGeom prst="rect">
              <a:avLst/>
            </a:prstGeom>
          </p:spPr>
          <p:txBody>
            <a:bodyPr wrap="none">
              <a:spAutoFit/>
            </a:bodyPr>
            <a:lstStyle/>
            <a:p>
              <a:r>
                <a:rPr lang="en-US" altLang="zh-CN" sz="2100" spc="225" dirty="0">
                  <a:solidFill>
                    <a:schemeClr val="tx1">
                      <a:lumMod val="75000"/>
                      <a:lumOff val="25000"/>
                    </a:schemeClr>
                  </a:solidFill>
                </a:rPr>
                <a:t>7.4</a:t>
              </a:r>
              <a:r>
                <a:rPr lang="zh-CN" altLang="en-US" sz="2100" spc="225" dirty="0">
                  <a:solidFill>
                    <a:schemeClr val="tx1">
                      <a:lumMod val="75000"/>
                      <a:lumOff val="25000"/>
                    </a:schemeClr>
                  </a:solidFill>
                </a:rPr>
                <a:t> 在</a:t>
              </a:r>
              <a:r>
                <a:rPr lang="en-US" altLang="zh-CN" sz="2100" spc="225" dirty="0">
                  <a:solidFill>
                    <a:schemeClr val="tx1">
                      <a:lumMod val="75000"/>
                      <a:lumOff val="25000"/>
                    </a:schemeClr>
                  </a:solidFill>
                </a:rPr>
                <a:t>Python</a:t>
              </a:r>
              <a:r>
                <a:rPr lang="zh-CN" altLang="en-US" sz="2100" spc="225" dirty="0">
                  <a:solidFill>
                    <a:schemeClr val="tx1">
                      <a:lumMod val="75000"/>
                      <a:lumOff val="25000"/>
                    </a:schemeClr>
                  </a:solidFill>
                </a:rPr>
                <a:t>中调用</a:t>
              </a:r>
              <a:r>
                <a:rPr lang="en-US" altLang="zh-CN" sz="2100" spc="225" dirty="0">
                  <a:solidFill>
                    <a:schemeClr val="tx1">
                      <a:lumMod val="75000"/>
                      <a:lumOff val="25000"/>
                    </a:schemeClr>
                  </a:solidFill>
                </a:rPr>
                <a:t>R</a:t>
              </a:r>
              <a:r>
                <a:rPr lang="zh-CN" altLang="en-US" sz="2100" spc="225" dirty="0">
                  <a:solidFill>
                    <a:schemeClr val="tx1">
                      <a:lumMod val="75000"/>
                      <a:lumOff val="25000"/>
                    </a:schemeClr>
                  </a:solidFill>
                </a:rPr>
                <a:t>语言</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3" name="组合 32"/>
          <p:cNvGrpSpPr/>
          <p:nvPr/>
        </p:nvGrpSpPr>
        <p:grpSpPr>
          <a:xfrm>
            <a:off x="1770454" y="4320032"/>
            <a:ext cx="5693399" cy="424800"/>
            <a:chOff x="1807265" y="3400693"/>
            <a:chExt cx="5693399" cy="424800"/>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343025" cy="414020"/>
            </a:xfrm>
            <a:prstGeom prst="rect">
              <a:avLst/>
            </a:prstGeom>
          </p:spPr>
          <p:txBody>
            <a:bodyPr wrap="none">
              <a:spAutoFit/>
            </a:bodyPr>
            <a:lstStyle/>
            <a:p>
              <a:r>
                <a:rPr lang="en-US" altLang="zh-CN" sz="2100" spc="225" dirty="0">
                  <a:solidFill>
                    <a:schemeClr val="tx1">
                      <a:lumMod val="75000"/>
                      <a:lumOff val="25000"/>
                    </a:schemeClr>
                  </a:solidFill>
                </a:rPr>
                <a:t>7.5</a:t>
              </a:r>
              <a:r>
                <a:rPr lang="zh-CN" altLang="en-US" sz="2100" spc="225" dirty="0">
                  <a:solidFill>
                    <a:schemeClr val="tx1">
                      <a:lumMod val="75000"/>
                      <a:lumOff val="25000"/>
                    </a:schemeClr>
                  </a:solidFill>
                </a:rPr>
                <a:t> 实验</a:t>
              </a:r>
            </a:p>
          </p:txBody>
        </p:sp>
      </p:grpSp>
      <p:grpSp>
        <p:nvGrpSpPr>
          <p:cNvPr id="39" name="组合 38"/>
          <p:cNvGrpSpPr/>
          <p:nvPr/>
        </p:nvGrpSpPr>
        <p:grpSpPr>
          <a:xfrm>
            <a:off x="1770454" y="4968037"/>
            <a:ext cx="5693399" cy="424801"/>
            <a:chOff x="1807265" y="3866296"/>
            <a:chExt cx="5693399" cy="424801"/>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7.6</a:t>
              </a:r>
              <a:r>
                <a:rPr lang="zh-CN" altLang="en-US" sz="2100" spc="225" dirty="0">
                  <a:solidFill>
                    <a:schemeClr val="tx1">
                      <a:lumMod val="75000"/>
                      <a:lumOff val="25000"/>
                    </a:schemeClr>
                  </a:solidFill>
                </a:rPr>
                <a:t> 小结</a:t>
              </a:r>
            </a:p>
          </p:txBody>
        </p:sp>
      </p:grpSp>
      <p:grpSp>
        <p:nvGrpSpPr>
          <p:cNvPr id="46" name="组合 45"/>
          <p:cNvGrpSpPr/>
          <p:nvPr/>
        </p:nvGrpSpPr>
        <p:grpSpPr>
          <a:xfrm>
            <a:off x="1743158" y="3024022"/>
            <a:ext cx="5693399" cy="424800"/>
            <a:chOff x="1807265" y="3400693"/>
            <a:chExt cx="5693399" cy="424800"/>
          </a:xfrm>
        </p:grpSpPr>
        <p:sp>
          <p:nvSpPr>
            <p:cNvPr id="55" name="圆角矩形 54"/>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6" name="矩形 55"/>
            <p:cNvSpPr/>
            <p:nvPr/>
          </p:nvSpPr>
          <p:spPr>
            <a:xfrm>
              <a:off x="1881814" y="3411473"/>
              <a:ext cx="2524125" cy="414020"/>
            </a:xfrm>
            <a:prstGeom prst="rect">
              <a:avLst/>
            </a:prstGeom>
          </p:spPr>
          <p:txBody>
            <a:bodyPr wrap="none">
              <a:spAutoFit/>
            </a:bodyPr>
            <a:lstStyle/>
            <a:p>
              <a:r>
                <a:rPr lang="en-US" altLang="zh-CN" sz="2100" spc="225" dirty="0">
                  <a:solidFill>
                    <a:schemeClr val="tx1">
                      <a:lumMod val="75000"/>
                      <a:lumOff val="25000"/>
                    </a:schemeClr>
                  </a:solidFill>
                </a:rPr>
                <a:t>7.3</a:t>
              </a:r>
              <a:r>
                <a:rPr lang="zh-CN" altLang="en-US" sz="2100" spc="225" dirty="0">
                  <a:solidFill>
                    <a:schemeClr val="tx1">
                      <a:lumMod val="75000"/>
                      <a:lumOff val="25000"/>
                    </a:schemeClr>
                  </a:solidFill>
                </a:rPr>
                <a:t> 模块应用实例</a:t>
              </a:r>
            </a:p>
          </p:txBody>
        </p:sp>
      </p:gr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矩形 645"/>
          <p:cNvSpPr/>
          <p:nvPr/>
        </p:nvSpPr>
        <p:spPr>
          <a:xfrm>
            <a:off x="-14288" y="-22224"/>
            <a:ext cx="9169004" cy="68802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pic>
        <p:nvPicPr>
          <p:cNvPr id="678" name="图片 677"/>
          <p:cNvPicPr>
            <a:picLocks noChangeAspect="1"/>
          </p:cNvPicPr>
          <p:nvPr/>
        </p:nvPicPr>
        <p:blipFill rotWithShape="1">
          <a:blip r:embed="rId2"/>
          <a:srcRect l="19090" t="21720" r="16280" b="22029"/>
          <a:stretch>
            <a:fillRect/>
          </a:stretch>
        </p:blipFill>
        <p:spPr>
          <a:xfrm>
            <a:off x="-14605" y="-22225"/>
            <a:ext cx="9169400" cy="6879590"/>
          </a:xfrm>
          <a:prstGeom prst="rect">
            <a:avLst/>
          </a:prstGeom>
        </p:spPr>
      </p:pic>
      <p:sp>
        <p:nvSpPr>
          <p:cNvPr id="5" name="矩形 4"/>
          <p:cNvSpPr/>
          <p:nvPr/>
        </p:nvSpPr>
        <p:spPr>
          <a:xfrm>
            <a:off x="564073" y="2464268"/>
            <a:ext cx="7961879" cy="2030095"/>
          </a:xfrm>
          <a:prstGeom prst="rect">
            <a:avLst/>
          </a:prstGeom>
        </p:spPr>
        <p:txBody>
          <a:bodyPr wrap="square">
            <a:spAutoFit/>
          </a:bodyPr>
          <a:lstStyle/>
          <a:p>
            <a:pPr>
              <a:lnSpc>
                <a:spcPct val="150000"/>
              </a:lnSpc>
            </a:pPr>
            <a:r>
              <a:rPr altLang="zh-CN" sz="2100" spc="225" dirty="0">
                <a:solidFill>
                  <a:prstClr val="white"/>
                </a:solidFill>
              </a:rPr>
              <a:t>1. 在os.path模块中，用什么方法用来测试指定的路径是否为文件？</a:t>
            </a:r>
          </a:p>
          <a:p>
            <a:pPr>
              <a:lnSpc>
                <a:spcPct val="150000"/>
              </a:lnSpc>
            </a:pPr>
            <a:r>
              <a:rPr altLang="zh-CN" sz="2100" spc="225" dirty="0">
                <a:solidFill>
                  <a:prstClr val="white"/>
                </a:solidFill>
              </a:rPr>
              <a:t>2. 在os模块中，用什么方法来返回包含指定文件夹中所有文件和子文件夹的列表？</a:t>
            </a:r>
          </a:p>
        </p:txBody>
      </p:sp>
      <p:sp>
        <p:nvSpPr>
          <p:cNvPr id="3" name="矩形 2"/>
          <p:cNvSpPr/>
          <p:nvPr/>
        </p:nvSpPr>
        <p:spPr>
          <a:xfrm>
            <a:off x="564072" y="1012685"/>
            <a:ext cx="1554480" cy="645160"/>
          </a:xfrm>
          <a:prstGeom prst="rect">
            <a:avLst/>
          </a:prstGeom>
        </p:spPr>
        <p:txBody>
          <a:bodyPr wrap="none">
            <a:spAutoFit/>
          </a:bodyPr>
          <a:lstStyle/>
          <a:p>
            <a:r>
              <a:rPr lang="zh-CN" altLang="en-US" sz="3600" b="1" dirty="0">
                <a:solidFill>
                  <a:srgbClr val="96C527"/>
                </a:solidFill>
              </a:rPr>
              <a:t>习题：</a:t>
            </a:r>
          </a:p>
        </p:txBody>
      </p:sp>
      <p:cxnSp>
        <p:nvCxnSpPr>
          <p:cNvPr id="6" name="直接连接符 5"/>
          <p:cNvCxnSpPr/>
          <p:nvPr/>
        </p:nvCxnSpPr>
        <p:spPr>
          <a:xfrm>
            <a:off x="564073" y="1615012"/>
            <a:ext cx="1523495" cy="0"/>
          </a:xfrm>
          <a:prstGeom prst="line">
            <a:avLst/>
          </a:prstGeom>
          <a:ln>
            <a:solidFill>
              <a:srgbClr val="96C527"/>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64073" y="1697007"/>
            <a:ext cx="9514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97136"/>
            <a:ext cx="7084431" cy="1791128"/>
            <a:chOff x="-1" y="2037922"/>
            <a:chExt cx="12192763" cy="1791128"/>
          </a:xfrm>
        </p:grpSpPr>
        <p:sp>
          <p:nvSpPr>
            <p:cNvPr id="3" name="矩形 2"/>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7" name="文本框 5"/>
          <p:cNvSpPr txBox="1"/>
          <p:nvPr/>
        </p:nvSpPr>
        <p:spPr>
          <a:xfrm>
            <a:off x="1371600" y="2328817"/>
            <a:ext cx="3672800" cy="1200329"/>
          </a:xfrm>
          <a:prstGeom prst="rect">
            <a:avLst/>
          </a:prstGeom>
          <a:noFill/>
        </p:spPr>
        <p:txBody>
          <a:bodyPr wrap="none" rtlCol="0">
            <a:spAutoFit/>
          </a:bodyPr>
          <a:lstStyle/>
          <a:p>
            <a:r>
              <a:rPr lang="en-US" altLang="zh-CN" sz="7200" spc="600" dirty="0">
                <a:solidFill>
                  <a:schemeClr val="bg1"/>
                </a:solidFill>
              </a:rPr>
              <a:t>Thanks</a:t>
            </a:r>
            <a:endParaRPr lang="zh-CN" altLang="en-US" sz="7200" spc="600" dirty="0">
              <a:solidFill>
                <a:schemeClr val="bg1"/>
              </a:solidFill>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7.1.3 </a:t>
            </a:r>
            <a:r>
              <a:rPr lang="zh-CN" altLang="en-US" sz="2000" dirty="0"/>
              <a:t>模块导入方法</a:t>
            </a:r>
          </a:p>
        </p:txBody>
      </p:sp>
      <p:sp>
        <p:nvSpPr>
          <p:cNvPr id="3" name="内容占位符 2"/>
          <p:cNvSpPr>
            <a:spLocks noGrp="1"/>
          </p:cNvSpPr>
          <p:nvPr>
            <p:ph sz="quarter" idx="14"/>
          </p:nvPr>
        </p:nvSpPr>
        <p:spPr>
          <a:xfrm>
            <a:off x="136478" y="1441693"/>
            <a:ext cx="9007521" cy="4686151"/>
          </a:xfrm>
        </p:spPr>
        <p:txBody>
          <a:bodyPr>
            <a:noAutofit/>
          </a:bodyPr>
          <a:lstStyle/>
          <a:p>
            <a:pPr>
              <a:lnSpc>
                <a:spcPct val="150000"/>
              </a:lnSpc>
            </a:pPr>
            <a:r>
              <a:rPr lang="en-US" altLang="zh-CN" sz="2000" dirty="0">
                <a:solidFill>
                  <a:schemeClr val="tx1">
                    <a:lumMod val="75000"/>
                    <a:lumOff val="25000"/>
                  </a:schemeClr>
                </a:solidFill>
              </a:rPr>
              <a:t>2</a:t>
            </a:r>
            <a:r>
              <a:rPr lang="zh-CN" altLang="en-US" sz="2000" dirty="0">
                <a:solidFill>
                  <a:schemeClr val="tx1">
                    <a:lumMod val="75000"/>
                    <a:lumOff val="25000"/>
                  </a:schemeClr>
                </a:solidFill>
              </a:rPr>
              <a:t>、第二种方法是：</a:t>
            </a:r>
          </a:p>
          <a:p>
            <a:pPr>
              <a:lnSpc>
                <a:spcPct val="150000"/>
              </a:lnSpc>
            </a:pPr>
            <a:r>
              <a:rPr lang="en-US" altLang="zh-CN" sz="2000" dirty="0">
                <a:solidFill>
                  <a:schemeClr val="tx1">
                    <a:lumMod val="75000"/>
                    <a:lumOff val="25000"/>
                  </a:schemeClr>
                </a:solidFill>
              </a:rPr>
              <a:t>from </a:t>
            </a:r>
            <a:r>
              <a:rPr lang="zh-CN" altLang="en-US" sz="2000" dirty="0">
                <a:solidFill>
                  <a:schemeClr val="tx1">
                    <a:lumMod val="75000"/>
                    <a:lumOff val="25000"/>
                  </a:schemeClr>
                </a:solidFill>
              </a:rPr>
              <a:t>模块名 </a:t>
            </a:r>
            <a:r>
              <a:rPr lang="en-US" altLang="zh-CN" sz="2000" dirty="0">
                <a:solidFill>
                  <a:schemeClr val="tx1">
                    <a:lumMod val="75000"/>
                    <a:lumOff val="25000"/>
                  </a:schemeClr>
                </a:solidFill>
              </a:rPr>
              <a:t>import </a:t>
            </a:r>
            <a:r>
              <a:rPr lang="zh-CN" altLang="en-US" sz="2000" dirty="0">
                <a:solidFill>
                  <a:schemeClr val="tx1">
                    <a:lumMod val="75000"/>
                    <a:lumOff val="25000"/>
                  </a:schemeClr>
                </a:solidFill>
              </a:rPr>
              <a:t>函数名</a:t>
            </a:r>
          </a:p>
          <a:p>
            <a:pPr>
              <a:lnSpc>
                <a:spcPct val="150000"/>
              </a:lnSpc>
            </a:pPr>
            <a:r>
              <a:rPr lang="zh-CN" altLang="en-US" sz="2000" dirty="0">
                <a:solidFill>
                  <a:schemeClr val="tx1">
                    <a:lumMod val="75000"/>
                    <a:lumOff val="25000"/>
                  </a:schemeClr>
                </a:solidFill>
              </a:rPr>
              <a:t>函数名如果有多个，可用逗号“，”隔开。</a:t>
            </a:r>
          </a:p>
          <a:p>
            <a:pPr>
              <a:lnSpc>
                <a:spcPct val="150000"/>
              </a:lnSpc>
            </a:pPr>
            <a:r>
              <a:rPr lang="zh-CN" altLang="en-US" sz="2000" dirty="0">
                <a:solidFill>
                  <a:schemeClr val="tx1">
                    <a:lumMod val="75000"/>
                    <a:lumOff val="25000"/>
                  </a:schemeClr>
                </a:solidFill>
              </a:rPr>
              <a:t>函数名可用通配符“*”导出所有的函数。</a:t>
            </a:r>
          </a:p>
          <a:p>
            <a:pPr>
              <a:lnSpc>
                <a:spcPct val="150000"/>
              </a:lnSpc>
            </a:pPr>
            <a:r>
              <a:rPr lang="zh-CN" altLang="en-US" sz="2000" dirty="0">
                <a:solidFill>
                  <a:schemeClr val="tx1">
                    <a:lumMod val="75000"/>
                    <a:lumOff val="25000"/>
                  </a:schemeClr>
                </a:solidFill>
              </a:rPr>
              <a:t>这种方法要慎用，因为导出的函数名称容易和其它函数名称冲突，失去了模块命名空间的优势。</a:t>
            </a:r>
            <a:endParaRPr lang="en-US" altLang="zh-CN" sz="2000" dirty="0">
              <a:solidFill>
                <a:schemeClr val="tx1">
                  <a:lumMod val="75000"/>
                  <a:lumOff val="25000"/>
                </a:schemeClr>
              </a:solidFill>
            </a:endParaRPr>
          </a:p>
          <a:p>
            <a:endParaRPr lang="en-US" altLang="zh-CN" sz="2000" dirty="0">
              <a:solidFill>
                <a:schemeClr val="tx1">
                  <a:lumMod val="75000"/>
                  <a:lumOff val="25000"/>
                </a:schemeClr>
              </a:solidFill>
            </a:endParaRP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7.1 </a:t>
            </a:r>
            <a:r>
              <a:rPr lang="zh-CN" altLang="en-US" sz="2100" b="1" spc="225" dirty="0">
                <a:solidFill>
                  <a:prstClr val="white"/>
                </a:solidFill>
              </a:rPr>
              <a:t>模块的概述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7.1.3 </a:t>
            </a:r>
            <a:r>
              <a:rPr lang="zh-CN" altLang="en-US" sz="2000" dirty="0"/>
              <a:t>模块导入方法</a:t>
            </a:r>
          </a:p>
        </p:txBody>
      </p:sp>
      <p:sp>
        <p:nvSpPr>
          <p:cNvPr id="3" name="内容占位符 2"/>
          <p:cNvSpPr>
            <a:spLocks noGrp="1"/>
          </p:cNvSpPr>
          <p:nvPr>
            <p:ph sz="quarter" idx="14"/>
          </p:nvPr>
        </p:nvSpPr>
        <p:spPr>
          <a:xfrm>
            <a:off x="136478" y="1441693"/>
            <a:ext cx="9007521" cy="4686151"/>
          </a:xfrm>
        </p:spPr>
        <p:txBody>
          <a:bodyPr>
            <a:noAutofit/>
          </a:bodyPr>
          <a:lstStyle/>
          <a:p>
            <a:pPr>
              <a:lnSpc>
                <a:spcPct val="150000"/>
              </a:lnSpc>
            </a:pPr>
            <a:r>
              <a:rPr lang="en-US" altLang="zh-CN" sz="2000" dirty="0">
                <a:solidFill>
                  <a:schemeClr val="tx1">
                    <a:lumMod val="75000"/>
                    <a:lumOff val="25000"/>
                  </a:schemeClr>
                </a:solidFill>
              </a:rPr>
              <a:t>3</a:t>
            </a:r>
            <a:r>
              <a:rPr lang="zh-CN" altLang="en-US" sz="2000" dirty="0">
                <a:solidFill>
                  <a:schemeClr val="tx1">
                    <a:lumMod val="75000"/>
                    <a:lumOff val="25000"/>
                  </a:schemeClr>
                </a:solidFill>
              </a:rPr>
              <a:t>、第三种方法是：</a:t>
            </a:r>
          </a:p>
          <a:p>
            <a:pPr>
              <a:lnSpc>
                <a:spcPct val="150000"/>
              </a:lnSpc>
            </a:pPr>
            <a:r>
              <a:rPr lang="en-US" altLang="zh-CN" sz="2000" dirty="0">
                <a:solidFill>
                  <a:schemeClr val="tx1">
                    <a:lumMod val="75000"/>
                    <a:lumOff val="25000"/>
                  </a:schemeClr>
                </a:solidFill>
              </a:rPr>
              <a:t>import </a:t>
            </a:r>
            <a:r>
              <a:rPr lang="zh-CN" altLang="en-US" sz="2000" dirty="0">
                <a:solidFill>
                  <a:schemeClr val="tx1">
                    <a:lumMod val="75000"/>
                    <a:lumOff val="25000"/>
                  </a:schemeClr>
                </a:solidFill>
              </a:rPr>
              <a:t>模块名 </a:t>
            </a:r>
            <a:r>
              <a:rPr lang="en-US" altLang="zh-CN" sz="2000" dirty="0">
                <a:solidFill>
                  <a:schemeClr val="tx1">
                    <a:lumMod val="75000"/>
                    <a:lumOff val="25000"/>
                  </a:schemeClr>
                </a:solidFill>
              </a:rPr>
              <a:t>as </a:t>
            </a:r>
            <a:r>
              <a:rPr lang="zh-CN" altLang="en-US" sz="2000" dirty="0">
                <a:solidFill>
                  <a:schemeClr val="tx1">
                    <a:lumMod val="75000"/>
                    <a:lumOff val="25000"/>
                  </a:schemeClr>
                </a:solidFill>
              </a:rPr>
              <a:t>新名字</a:t>
            </a:r>
          </a:p>
          <a:p>
            <a:pPr>
              <a:lnSpc>
                <a:spcPct val="150000"/>
              </a:lnSpc>
            </a:pPr>
            <a:r>
              <a:rPr lang="zh-CN" altLang="en-US" sz="2000" dirty="0">
                <a:solidFill>
                  <a:schemeClr val="tx1">
                    <a:lumMod val="75000"/>
                    <a:lumOff val="25000"/>
                  </a:schemeClr>
                </a:solidFill>
              </a:rPr>
              <a:t>这种导入模块的方法，相当于给导入的模块名称重新起一个别名，便于记忆，很方便地在程序中调用。</a:t>
            </a:r>
          </a:p>
          <a:p>
            <a:pPr>
              <a:lnSpc>
                <a:spcPct val="150000"/>
              </a:lnSpc>
            </a:pPr>
            <a:endParaRPr lang="zh-CN" altLang="en-US" sz="2000" dirty="0"/>
          </a:p>
          <a:p>
            <a:pPr>
              <a:lnSpc>
                <a:spcPct val="150000"/>
              </a:lnSpc>
            </a:pPr>
            <a:endParaRPr lang="en-US" altLang="zh-CN" sz="2000" dirty="0">
              <a:solidFill>
                <a:srgbClr val="FF0000"/>
              </a:solidFill>
            </a:endParaRPr>
          </a:p>
          <a:p>
            <a:endParaRPr lang="zh-CN" altLang="en-US"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7.1 </a:t>
            </a:r>
            <a:r>
              <a:rPr lang="zh-CN" altLang="en-US" sz="2100" b="1" spc="225" dirty="0">
                <a:solidFill>
                  <a:prstClr val="white"/>
                </a:solidFill>
              </a:rPr>
              <a:t>模块的概述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第七章  模块</a:t>
            </a:r>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2.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6.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9.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6717</Words>
  <Application>Microsoft Office PowerPoint</Application>
  <PresentationFormat>全屏显示(4:3)</PresentationFormat>
  <Paragraphs>672</Paragraphs>
  <Slides>77</Slides>
  <Notes>7</Notes>
  <HiddenSlides>0</HiddenSlides>
  <MMClips>0</MMClips>
  <ScaleCrop>false</ScaleCrop>
  <HeadingPairs>
    <vt:vector size="6" baseType="variant">
      <vt:variant>
        <vt:lpstr>已用的字体</vt:lpstr>
      </vt:variant>
      <vt:variant>
        <vt:i4>5</vt:i4>
      </vt:variant>
      <vt:variant>
        <vt:lpstr>主题</vt:lpstr>
      </vt:variant>
      <vt:variant>
        <vt:i4>5</vt:i4>
      </vt:variant>
      <vt:variant>
        <vt:lpstr>幻灯片标题</vt:lpstr>
      </vt:variant>
      <vt:variant>
        <vt:i4>77</vt:i4>
      </vt:variant>
    </vt:vector>
  </HeadingPairs>
  <TitlesOfParts>
    <vt:vector size="87" baseType="lpstr">
      <vt:lpstr>黑体</vt:lpstr>
      <vt:lpstr>宋体</vt:lpstr>
      <vt:lpstr>微软雅黑</vt:lpstr>
      <vt:lpstr>Arial</vt:lpstr>
      <vt:lpstr>Calibri</vt:lpstr>
      <vt:lpstr>Office 主题</vt:lpstr>
      <vt:lpstr>1_Office 主题</vt:lpstr>
      <vt:lpstr>2_Office 主题</vt:lpstr>
      <vt:lpstr>3_Office 主题</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66</cp:revision>
  <dcterms:created xsi:type="dcterms:W3CDTF">2018-03-01T02:03:00Z</dcterms:created>
  <dcterms:modified xsi:type="dcterms:W3CDTF">2022-02-16T02:00:31Z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