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9.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3" r:id="rId2"/>
    <p:sldMasterId id="2147483672" r:id="rId3"/>
    <p:sldMasterId id="2147483676" r:id="rId4"/>
    <p:sldMasterId id="2147483680" r:id="rId5"/>
    <p:sldMasterId id="2147483684" r:id="rId6"/>
    <p:sldMasterId id="2147483688" r:id="rId7"/>
    <p:sldMasterId id="2147483693" r:id="rId8"/>
    <p:sldMasterId id="2147483698" r:id="rId9"/>
  </p:sldMasterIdLst>
  <p:notesMasterIdLst>
    <p:notesMasterId r:id="rId32"/>
  </p:notesMasterIdLst>
  <p:sldIdLst>
    <p:sldId id="380" r:id="rId10"/>
    <p:sldId id="314" r:id="rId11"/>
    <p:sldId id="381" r:id="rId12"/>
    <p:sldId id="382" r:id="rId13"/>
    <p:sldId id="383" r:id="rId14"/>
    <p:sldId id="384" r:id="rId15"/>
    <p:sldId id="385" r:id="rId16"/>
    <p:sldId id="386" r:id="rId17"/>
    <p:sldId id="387" r:id="rId18"/>
    <p:sldId id="388" r:id="rId19"/>
    <p:sldId id="390" r:id="rId20"/>
    <p:sldId id="389" r:id="rId21"/>
    <p:sldId id="391" r:id="rId22"/>
    <p:sldId id="392" r:id="rId23"/>
    <p:sldId id="393" r:id="rId24"/>
    <p:sldId id="394" r:id="rId25"/>
    <p:sldId id="395" r:id="rId26"/>
    <p:sldId id="396" r:id="rId27"/>
    <p:sldId id="397" r:id="rId28"/>
    <p:sldId id="398" r:id="rId29"/>
    <p:sldId id="402" r:id="rId30"/>
    <p:sldId id="40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29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19" d="100"/>
          <a:sy n="119" d="100"/>
        </p:scale>
        <p:origin x="1590" y="108"/>
      </p:cViewPr>
      <p:guideLst>
        <p:guide orient="horz" pos="2168"/>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20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CN" dirty="0">
                <a:solidFill>
                  <a:prstClr val="black">
                    <a:tint val="75000"/>
                  </a:prstClr>
                </a:solidFill>
              </a:rPr>
              <a:t>Of  69</a:t>
            </a:r>
            <a:endParaRPr lang="zh-CN"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ags" Target="../tags/tag6.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ags" Target="../tags/tag9.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ags" Target="../tags/tag1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tags" Target="../tags/tag15.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slideLayout" Target="../slideLayouts/slideLayout37.xml"/><Relationship Id="rId7" Type="http://schemas.openxmlformats.org/officeDocument/2006/relationships/tags" Target="../tags/tag1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ags" Target="../tags/tag16.xml"/><Relationship Id="rId5" Type="http://schemas.openxmlformats.org/officeDocument/2006/relationships/theme" Target="../theme/theme7.xml"/><Relationship Id="rId4"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slideLayout" Target="../slideLayouts/slideLayout41.xml"/><Relationship Id="rId7" Type="http://schemas.openxmlformats.org/officeDocument/2006/relationships/tags" Target="../tags/tag2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ags" Target="../tags/tag19.xml"/><Relationship Id="rId5" Type="http://schemas.openxmlformats.org/officeDocument/2006/relationships/theme" Target="../theme/theme8.xml"/><Relationship Id="rId4" Type="http://schemas.openxmlformats.org/officeDocument/2006/relationships/slideLayout" Target="../slideLayouts/slideLayout42.xml"/></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slideLayout" Target="../slideLayouts/slideLayout45.xml"/><Relationship Id="rId7" Type="http://schemas.openxmlformats.org/officeDocument/2006/relationships/tags" Target="../tags/tag23.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ags" Target="../tags/tag22.xml"/><Relationship Id="rId5" Type="http://schemas.openxmlformats.org/officeDocument/2006/relationships/theme" Target="../theme/theme9.xml"/><Relationship Id="rId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5"/>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6"/>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5"/>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6"/>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5"/>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6"/>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5"/>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6"/>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2" y="1169836"/>
              <a:ext cx="1114119" cy="523220"/>
            </a:xfrm>
            <a:prstGeom prst="rect">
              <a:avLst/>
            </a:prstGeom>
            <a:noFill/>
          </p:spPr>
          <p:txBody>
            <a:bodyPr wrap="none" rtlCol="0">
              <a:spAutoFit/>
            </a:bodyPr>
            <a:lstStyle/>
            <a:p>
              <a:pPr algn="ctr"/>
              <a:r>
                <a:rPr lang="zh-CN" altLang="en-US" sz="2800" dirty="0">
                  <a:solidFill>
                    <a:srgbClr val="FFC000"/>
                  </a:solidFill>
                </a:rPr>
                <a:t>第九章　异常</a:t>
              </a:r>
            </a:p>
          </p:txBody>
        </p:sp>
      </p:grpSp>
      <p:grpSp>
        <p:nvGrpSpPr>
          <p:cNvPr id="67" name="组合 66"/>
          <p:cNvGrpSpPr/>
          <p:nvPr/>
        </p:nvGrpSpPr>
        <p:grpSpPr>
          <a:xfrm>
            <a:off x="1754534" y="1871123"/>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933575" cy="414020"/>
            </a:xfrm>
            <a:prstGeom prst="rect">
              <a:avLst/>
            </a:prstGeom>
          </p:spPr>
          <p:txBody>
            <a:bodyPr wrap="none">
              <a:spAutoFit/>
            </a:bodyPr>
            <a:lstStyle/>
            <a:p>
              <a:r>
                <a:rPr lang="en-US" altLang="zh-CN" sz="2100" spc="225" dirty="0">
                  <a:solidFill>
                    <a:prstClr val="white"/>
                  </a:solidFill>
                </a:rPr>
                <a:t>9.1</a:t>
              </a:r>
              <a:r>
                <a:rPr lang="zh-CN" altLang="en-US" sz="2100" spc="225" dirty="0">
                  <a:solidFill>
                    <a:prstClr val="white"/>
                  </a:solidFill>
                </a:rPr>
                <a:t> 异常概述</a:t>
              </a:r>
            </a:p>
          </p:txBody>
        </p:sp>
      </p:grpSp>
      <p:grpSp>
        <p:nvGrpSpPr>
          <p:cNvPr id="68" name="组合 67"/>
          <p:cNvGrpSpPr/>
          <p:nvPr/>
        </p:nvGrpSpPr>
        <p:grpSpPr>
          <a:xfrm>
            <a:off x="1754534" y="2592019"/>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524125" cy="414020"/>
            </a:xfrm>
            <a:prstGeom prst="rect">
              <a:avLst/>
            </a:prstGeom>
          </p:spPr>
          <p:txBody>
            <a:bodyPr wrap="none">
              <a:spAutoFit/>
            </a:bodyPr>
            <a:lstStyle/>
            <a:p>
              <a:r>
                <a:rPr lang="en-US" altLang="zh-CN" sz="2100" spc="225" dirty="0">
                  <a:solidFill>
                    <a:schemeClr val="tx1">
                      <a:lumMod val="75000"/>
                      <a:lumOff val="25000"/>
                    </a:schemeClr>
                  </a:solidFill>
                </a:rPr>
                <a:t>9.2</a:t>
              </a:r>
              <a:r>
                <a:rPr lang="zh-CN" altLang="en-US" sz="2100" spc="225" dirty="0">
                  <a:solidFill>
                    <a:schemeClr val="tx1">
                      <a:lumMod val="75000"/>
                      <a:lumOff val="25000"/>
                    </a:schemeClr>
                  </a:solidFill>
                </a:rPr>
                <a:t> 异常处理流程</a:t>
              </a:r>
            </a:p>
          </p:txBody>
        </p:sp>
      </p:grpSp>
      <p:grpSp>
        <p:nvGrpSpPr>
          <p:cNvPr id="69" name="组合 68"/>
          <p:cNvGrpSpPr/>
          <p:nvPr/>
        </p:nvGrpSpPr>
        <p:grpSpPr>
          <a:xfrm>
            <a:off x="1754534" y="3312024"/>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228850" cy="414020"/>
            </a:xfrm>
            <a:prstGeom prst="rect">
              <a:avLst/>
            </a:prstGeom>
          </p:spPr>
          <p:txBody>
            <a:bodyPr wrap="none">
              <a:spAutoFit/>
            </a:bodyPr>
            <a:lstStyle/>
            <a:p>
              <a:r>
                <a:rPr lang="en-US" altLang="zh-CN" sz="2100" spc="225" dirty="0">
                  <a:solidFill>
                    <a:schemeClr val="tx1">
                      <a:lumMod val="75000"/>
                      <a:lumOff val="25000"/>
                    </a:schemeClr>
                  </a:solidFill>
                </a:rPr>
                <a:t>9.3</a:t>
              </a:r>
              <a:r>
                <a:rPr lang="zh-CN" altLang="en-US" sz="2100" spc="225" dirty="0">
                  <a:solidFill>
                    <a:schemeClr val="tx1">
                      <a:lumMod val="75000"/>
                      <a:lumOff val="25000"/>
                    </a:schemeClr>
                  </a:solidFill>
                </a:rPr>
                <a:t> 自定义异常</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9.5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689431"/>
            <a:ext cx="7094537" cy="544391"/>
          </a:xfrm>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54572" y="983457"/>
            <a:ext cx="9034818" cy="4890872"/>
          </a:xfrm>
        </p:spPr>
        <p:txBody>
          <a:bodyPr>
            <a:noAutofit/>
          </a:bodyPr>
          <a:lstStyle/>
          <a:p>
            <a:pPr>
              <a:lnSpc>
                <a:spcPct val="120000"/>
              </a:lnSpc>
              <a:spcBef>
                <a:spcPts val="1000"/>
              </a:spcBef>
              <a:spcAft>
                <a:spcPts val="0"/>
              </a:spcAft>
            </a:pPr>
            <a:r>
              <a:rPr lang="en-US" altLang="zh-CN" sz="2000" dirty="0">
                <a:solidFill>
                  <a:schemeClr val="tx1">
                    <a:lumMod val="75000"/>
                    <a:lumOff val="25000"/>
                  </a:schemeClr>
                </a:solidFill>
              </a:rPr>
              <a:t>(4) try (with)—except</a:t>
            </a:r>
            <a:r>
              <a:rPr lang="zh-CN" altLang="en-US" sz="2000" dirty="0">
                <a:solidFill>
                  <a:schemeClr val="tx1">
                    <a:lumMod val="75000"/>
                    <a:lumOff val="25000"/>
                  </a:schemeClr>
                </a:solidFill>
              </a:rPr>
              <a:t>语句：</a:t>
            </a:r>
          </a:p>
          <a:p>
            <a:pPr>
              <a:lnSpc>
                <a:spcPct val="120000"/>
              </a:lnSpc>
              <a:spcBef>
                <a:spcPts val="1000"/>
              </a:spcBef>
              <a:spcAft>
                <a:spcPts val="0"/>
              </a:spcAft>
            </a:pPr>
            <a:r>
              <a:rPr lang="zh-CN" altLang="en-US" sz="2000" dirty="0">
                <a:solidFill>
                  <a:schemeClr val="tx1">
                    <a:lumMod val="75000"/>
                    <a:lumOff val="25000"/>
                  </a:schemeClr>
                </a:solidFill>
              </a:rPr>
              <a:t>语法格式如下：</a:t>
            </a:r>
          </a:p>
          <a:p>
            <a:pPr>
              <a:lnSpc>
                <a:spcPct val="120000"/>
              </a:lnSpc>
              <a:spcBef>
                <a:spcPts val="1000"/>
              </a:spcBef>
              <a:spcAft>
                <a:spcPts val="0"/>
              </a:spcAft>
            </a:pPr>
            <a:r>
              <a:rPr lang="en-US" altLang="zh-CN" sz="2000" dirty="0">
                <a:solidFill>
                  <a:schemeClr val="tx1">
                    <a:lumMod val="75000"/>
                    <a:lumOff val="25000"/>
                  </a:schemeClr>
                </a:solidFill>
              </a:rPr>
              <a:t>try:</a:t>
            </a:r>
          </a:p>
          <a:p>
            <a:pPr>
              <a:lnSpc>
                <a:spcPct val="120000"/>
              </a:lnSpc>
              <a:spcBef>
                <a:spcPts val="1000"/>
              </a:spcBef>
              <a:spcAft>
                <a:spcPts val="0"/>
              </a:spcAft>
            </a:pPr>
            <a:r>
              <a:rPr lang="en-US" altLang="zh-CN" sz="2000" dirty="0">
                <a:solidFill>
                  <a:schemeClr val="tx1">
                    <a:lumMod val="75000"/>
                    <a:lumOff val="25000"/>
                  </a:schemeClr>
                </a:solidFill>
              </a:rPr>
              <a:t>    with &lt;</a:t>
            </a:r>
            <a:r>
              <a:rPr lang="zh-CN" altLang="en-US" sz="2000" dirty="0">
                <a:solidFill>
                  <a:schemeClr val="tx1">
                    <a:lumMod val="75000"/>
                    <a:lumOff val="25000"/>
                  </a:schemeClr>
                </a:solidFill>
              </a:rPr>
              <a:t>语句</a:t>
            </a:r>
            <a:r>
              <a:rPr lang="en-US" altLang="zh-CN" sz="2000" dirty="0">
                <a:solidFill>
                  <a:schemeClr val="tx1">
                    <a:lumMod val="75000"/>
                    <a:lumOff val="25000"/>
                  </a:schemeClr>
                </a:solidFill>
              </a:rPr>
              <a:t>&gt; as name:</a:t>
            </a:r>
          </a:p>
          <a:p>
            <a:pPr>
              <a:lnSpc>
                <a:spcPct val="120000"/>
              </a:lnSpc>
              <a:spcBef>
                <a:spcPts val="1000"/>
              </a:spcBef>
              <a:spcAft>
                <a:spcPts val="0"/>
              </a:spcAft>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语句块</a:t>
            </a:r>
            <a:r>
              <a:rPr lang="en-US" altLang="zh-CN" sz="2000" dirty="0">
                <a:solidFill>
                  <a:schemeClr val="tx1">
                    <a:lumMod val="75000"/>
                    <a:lumOff val="25000"/>
                  </a:schemeClr>
                </a:solidFill>
              </a:rPr>
              <a:t>]</a:t>
            </a:r>
          </a:p>
          <a:p>
            <a:pPr>
              <a:lnSpc>
                <a:spcPct val="120000"/>
              </a:lnSpc>
              <a:spcBef>
                <a:spcPts val="1000"/>
              </a:spcBef>
              <a:spcAft>
                <a:spcPts val="0"/>
              </a:spcAft>
            </a:pPr>
            <a:r>
              <a:rPr lang="en-US" altLang="zh-CN" sz="2000" dirty="0">
                <a:solidFill>
                  <a:schemeClr val="tx1">
                    <a:lumMod val="75000"/>
                    <a:lumOff val="25000"/>
                  </a:schemeClr>
                </a:solidFill>
              </a:rPr>
              <a:t>except Exception[as reason]:</a:t>
            </a:r>
          </a:p>
          <a:p>
            <a:pPr>
              <a:lnSpc>
                <a:spcPct val="120000"/>
              </a:lnSpc>
              <a:spcBef>
                <a:spcPts val="1000"/>
              </a:spcBef>
              <a:spcAft>
                <a:spcPts val="0"/>
              </a:spcAft>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出现异常</a:t>
            </a:r>
            <a:r>
              <a:rPr lang="en-US" altLang="zh-CN" sz="2000" dirty="0">
                <a:solidFill>
                  <a:schemeClr val="tx1">
                    <a:lumMod val="75000"/>
                    <a:lumOff val="25000"/>
                  </a:schemeClr>
                </a:solidFill>
              </a:rPr>
              <a:t>(exception)</a:t>
            </a:r>
            <a:r>
              <a:rPr lang="zh-CN" altLang="en-US" sz="2000" dirty="0">
                <a:solidFill>
                  <a:schemeClr val="tx1">
                    <a:lumMod val="75000"/>
                    <a:lumOff val="25000"/>
                  </a:schemeClr>
                </a:solidFill>
              </a:rPr>
              <a:t>后的处理代码</a:t>
            </a:r>
          </a:p>
          <a:p>
            <a:pPr>
              <a:lnSpc>
                <a:spcPct val="120000"/>
              </a:lnSpc>
              <a:spcBef>
                <a:spcPts val="1000"/>
              </a:spcBef>
              <a:spcAft>
                <a:spcPts val="0"/>
              </a:spcAft>
            </a:pPr>
            <a:r>
              <a:rPr lang="zh-CN" altLang="en-US" sz="2000" dirty="0">
                <a:solidFill>
                  <a:schemeClr val="tx1">
                    <a:lumMod val="75000"/>
                    <a:lumOff val="25000"/>
                  </a:schemeClr>
                </a:solidFill>
              </a:rPr>
              <a:t>在语法中可见，</a:t>
            </a:r>
            <a:r>
              <a:rPr lang="en-US" altLang="zh-CN" sz="2000" dirty="0">
                <a:solidFill>
                  <a:schemeClr val="tx1">
                    <a:lumMod val="75000"/>
                    <a:lumOff val="25000"/>
                  </a:schemeClr>
                </a:solidFill>
              </a:rPr>
              <a:t>with</a:t>
            </a:r>
            <a:r>
              <a:rPr lang="zh-CN" altLang="en-US" sz="2000" dirty="0">
                <a:solidFill>
                  <a:schemeClr val="tx1">
                    <a:lumMod val="75000"/>
                    <a:lumOff val="25000"/>
                  </a:schemeClr>
                </a:solidFill>
              </a:rPr>
              <a:t>语句出现在</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语句块中，一般情况下就不用再写</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语句块了。使用</a:t>
            </a:r>
            <a:r>
              <a:rPr lang="en-US" altLang="zh-CN" sz="2000" dirty="0">
                <a:solidFill>
                  <a:schemeClr val="tx1">
                    <a:lumMod val="75000"/>
                    <a:lumOff val="25000"/>
                  </a:schemeClr>
                </a:solidFill>
              </a:rPr>
              <a:t>with</a:t>
            </a:r>
            <a:r>
              <a:rPr lang="zh-CN" altLang="en-US" sz="2000" dirty="0">
                <a:solidFill>
                  <a:schemeClr val="tx1">
                    <a:lumMod val="75000"/>
                    <a:lumOff val="25000"/>
                  </a:schemeClr>
                </a:solidFill>
              </a:rPr>
              <a:t>语句的最大好处是减少代码量，比如当我们对文件操作时忘记了关闭文件操作，则</a:t>
            </a:r>
            <a:r>
              <a:rPr lang="en-US" altLang="zh-CN" sz="2000" dirty="0">
                <a:solidFill>
                  <a:schemeClr val="tx1">
                    <a:lumMod val="75000"/>
                    <a:lumOff val="25000"/>
                  </a:schemeClr>
                </a:solidFill>
              </a:rPr>
              <a:t>with</a:t>
            </a:r>
            <a:r>
              <a:rPr lang="zh-CN" altLang="en-US" sz="2000" dirty="0">
                <a:solidFill>
                  <a:schemeClr val="tx1">
                    <a:lumMod val="75000"/>
                    <a:lumOff val="25000"/>
                  </a:schemeClr>
                </a:solidFill>
              </a:rPr>
              <a:t>语句会自动执行关闭文件操作。</a:t>
            </a:r>
          </a:p>
          <a:p>
            <a:pPr>
              <a:lnSpc>
                <a:spcPct val="120000"/>
              </a:lnSpc>
              <a:spcBef>
                <a:spcPts val="1000"/>
              </a:spcBef>
              <a:spcAft>
                <a:spcPts val="0"/>
              </a:spcAft>
            </a:pP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2" y="1169836"/>
              <a:ext cx="1114119" cy="523220"/>
            </a:xfrm>
            <a:prstGeom prst="rect">
              <a:avLst/>
            </a:prstGeom>
            <a:noFill/>
          </p:spPr>
          <p:txBody>
            <a:bodyPr wrap="none" rtlCol="0">
              <a:spAutoFit/>
            </a:bodyPr>
            <a:lstStyle/>
            <a:p>
              <a:pPr algn="ctr"/>
              <a:r>
                <a:rPr lang="zh-CN" altLang="en-US" sz="2800" dirty="0">
                  <a:solidFill>
                    <a:srgbClr val="FFC000"/>
                  </a:solidFill>
                </a:rPr>
                <a:t>第九章　异常</a:t>
              </a:r>
            </a:p>
          </p:txBody>
        </p:sp>
      </p:grpSp>
      <p:grpSp>
        <p:nvGrpSpPr>
          <p:cNvPr id="67" name="组合 66"/>
          <p:cNvGrpSpPr/>
          <p:nvPr/>
        </p:nvGrpSpPr>
        <p:grpSpPr>
          <a:xfrm>
            <a:off x="1768182" y="2592019"/>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524125" cy="414020"/>
            </a:xfrm>
            <a:prstGeom prst="rect">
              <a:avLst/>
            </a:prstGeom>
          </p:spPr>
          <p:txBody>
            <a:bodyPr wrap="none">
              <a:spAutoFit/>
            </a:bodyPr>
            <a:lstStyle/>
            <a:p>
              <a:r>
                <a:rPr lang="en-US" altLang="zh-CN" sz="2100" spc="225" dirty="0">
                  <a:solidFill>
                    <a:prstClr val="white"/>
                  </a:solidFill>
                </a:rPr>
                <a:t>9.2</a:t>
              </a:r>
              <a:r>
                <a:rPr lang="zh-CN" altLang="en-US" sz="2100" spc="225" dirty="0">
                  <a:solidFill>
                    <a:prstClr val="white"/>
                  </a:solidFill>
                </a:rPr>
                <a:t> 异常处理流程</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933575" cy="414020"/>
            </a:xfrm>
            <a:prstGeom prst="rect">
              <a:avLst/>
            </a:prstGeom>
          </p:spPr>
          <p:txBody>
            <a:bodyPr wrap="none">
              <a:spAutoFit/>
            </a:bodyPr>
            <a:lstStyle/>
            <a:p>
              <a:r>
                <a:rPr lang="en-US" altLang="zh-CN" sz="2100" spc="225" dirty="0">
                  <a:solidFill>
                    <a:schemeClr val="tx1">
                      <a:lumMod val="75000"/>
                      <a:lumOff val="25000"/>
                    </a:schemeClr>
                  </a:solidFill>
                </a:rPr>
                <a:t>9.1</a:t>
              </a:r>
              <a:r>
                <a:rPr lang="zh-CN" altLang="en-US" sz="2100" spc="225" dirty="0">
                  <a:solidFill>
                    <a:schemeClr val="tx1">
                      <a:lumMod val="75000"/>
                      <a:lumOff val="25000"/>
                    </a:schemeClr>
                  </a:solidFill>
                </a:rPr>
                <a:t> 异常概述</a:t>
              </a:r>
            </a:p>
          </p:txBody>
        </p:sp>
      </p:grpSp>
      <p:grpSp>
        <p:nvGrpSpPr>
          <p:cNvPr id="69" name="组合 68"/>
          <p:cNvGrpSpPr/>
          <p:nvPr/>
        </p:nvGrpSpPr>
        <p:grpSpPr>
          <a:xfrm>
            <a:off x="1754534" y="3312024"/>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228850" cy="414020"/>
            </a:xfrm>
            <a:prstGeom prst="rect">
              <a:avLst/>
            </a:prstGeom>
          </p:spPr>
          <p:txBody>
            <a:bodyPr wrap="none">
              <a:spAutoFit/>
            </a:bodyPr>
            <a:lstStyle/>
            <a:p>
              <a:r>
                <a:rPr lang="en-US" altLang="zh-CN" sz="2100" spc="225" dirty="0">
                  <a:solidFill>
                    <a:schemeClr val="tx1">
                      <a:lumMod val="75000"/>
                      <a:lumOff val="25000"/>
                    </a:schemeClr>
                  </a:solidFill>
                </a:rPr>
                <a:t>9.3</a:t>
              </a:r>
              <a:r>
                <a:rPr lang="zh-CN" altLang="en-US" sz="2100" spc="225" dirty="0">
                  <a:solidFill>
                    <a:schemeClr val="tx1">
                      <a:lumMod val="75000"/>
                      <a:lumOff val="25000"/>
                    </a:schemeClr>
                  </a:solidFill>
                </a:rPr>
                <a:t> 自定义异常</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9.5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1" y="691053"/>
            <a:ext cx="8588050" cy="4890872"/>
          </a:xfrm>
        </p:spPr>
        <p:txBody>
          <a:bodyPr>
            <a:noAutofit/>
          </a:bodyPr>
          <a:lstStyle/>
          <a:p>
            <a:pPr>
              <a:lnSpc>
                <a:spcPct val="150000"/>
              </a:lnSpc>
            </a:pP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中的异常处理流程是：</a:t>
            </a:r>
          </a:p>
          <a:p>
            <a:pPr>
              <a:lnSpc>
                <a:spcPct val="150000"/>
              </a:lnSpc>
            </a:pPr>
            <a:r>
              <a:rPr lang="zh-CN" altLang="en-US" sz="2000" dirty="0">
                <a:solidFill>
                  <a:schemeClr val="tx1">
                    <a:lumMod val="75000"/>
                    <a:lumOff val="25000"/>
                  </a:schemeClr>
                </a:solidFill>
              </a:rPr>
              <a:t>当程序运行</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语句块检测到异常时，立即终止有异常的语句的执行，跳转到匹配该异常的</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子句执行异常处理代码，异常处理完毕后，如果有</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语句就执行该语句块中的代码，最后终止整个程序的执行，如果没有</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语句就直接终止整个程序的执行。</a:t>
            </a:r>
          </a:p>
          <a:p>
            <a:pPr>
              <a:lnSpc>
                <a:spcPct val="150000"/>
              </a:lnSpc>
            </a:pPr>
            <a:r>
              <a:rPr lang="zh-CN" altLang="en-US" sz="2000" dirty="0">
                <a:solidFill>
                  <a:schemeClr val="tx1">
                    <a:lumMod val="75000"/>
                    <a:lumOff val="25000"/>
                  </a:schemeClr>
                </a:solidFill>
              </a:rPr>
              <a:t>如果检测到异常，但没有该异常匹配的</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子句，分两种情形：如果有</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语句就执行该语句块中的代码，最后终止整个程序的执行；如果没有</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语句就直接终止整个程序的执行。</a:t>
            </a:r>
          </a:p>
          <a:p>
            <a:pPr>
              <a:lnSpc>
                <a:spcPct val="150000"/>
              </a:lnSpc>
            </a:pPr>
            <a:r>
              <a:rPr lang="zh-CN" altLang="en-US" sz="2000" dirty="0">
                <a:solidFill>
                  <a:schemeClr val="tx1">
                    <a:lumMod val="75000"/>
                    <a:lumOff val="25000"/>
                  </a:schemeClr>
                </a:solidFill>
              </a:rPr>
              <a:t>如果在</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语句块中没有检测到异常，程序执行完</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语句块后，如果有</a:t>
            </a:r>
            <a:r>
              <a:rPr lang="en-US" altLang="zh-CN" sz="2000" dirty="0">
                <a:solidFill>
                  <a:schemeClr val="tx1">
                    <a:lumMod val="75000"/>
                    <a:lumOff val="25000"/>
                  </a:schemeClr>
                </a:solidFill>
              </a:rPr>
              <a:t>else</a:t>
            </a:r>
            <a:r>
              <a:rPr lang="zh-CN" altLang="en-US" sz="2000" dirty="0">
                <a:solidFill>
                  <a:schemeClr val="tx1">
                    <a:lumMod val="75000"/>
                    <a:lumOff val="25000"/>
                  </a:schemeClr>
                </a:solidFill>
              </a:rPr>
              <a:t>语句块就执行里面的内容最后控制流就通过整个</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语句，没有</a:t>
            </a:r>
            <a:r>
              <a:rPr lang="en-US" altLang="zh-CN" sz="2000" dirty="0">
                <a:solidFill>
                  <a:schemeClr val="tx1">
                    <a:lumMod val="75000"/>
                    <a:lumOff val="25000"/>
                  </a:schemeClr>
                </a:solidFill>
              </a:rPr>
              <a:t>else</a:t>
            </a:r>
            <a:r>
              <a:rPr lang="zh-CN" altLang="en-US" sz="2000" dirty="0">
                <a:solidFill>
                  <a:schemeClr val="tx1">
                    <a:lumMod val="75000"/>
                    <a:lumOff val="25000"/>
                  </a:schemeClr>
                </a:solidFill>
              </a:rPr>
              <a:t>语句控制流就直接通过整个</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a:t>
            </a:r>
          </a:p>
          <a:p>
            <a:pPr>
              <a:lnSpc>
                <a:spcPct val="150000"/>
              </a:lnSpc>
            </a:pP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9.2 </a:t>
            </a:r>
            <a:r>
              <a:rPr lang="zh-CN" altLang="en-US" sz="2100" b="1" spc="225" dirty="0">
                <a:solidFill>
                  <a:prstClr val="white"/>
                </a:solidFill>
              </a:rPr>
              <a:t>异常处理流程</a:t>
            </a: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2" y="1169836"/>
              <a:ext cx="1114119" cy="523220"/>
            </a:xfrm>
            <a:prstGeom prst="rect">
              <a:avLst/>
            </a:prstGeom>
            <a:noFill/>
          </p:spPr>
          <p:txBody>
            <a:bodyPr wrap="none" rtlCol="0">
              <a:spAutoFit/>
            </a:bodyPr>
            <a:lstStyle/>
            <a:p>
              <a:pPr algn="ctr"/>
              <a:r>
                <a:rPr lang="zh-CN" altLang="en-US" sz="2800" dirty="0">
                  <a:solidFill>
                    <a:srgbClr val="FFC000"/>
                  </a:solidFill>
                </a:rPr>
                <a:t>第九章　异常</a:t>
              </a:r>
            </a:p>
          </p:txBody>
        </p:sp>
      </p:grpSp>
      <p:grpSp>
        <p:nvGrpSpPr>
          <p:cNvPr id="67" name="组合 66"/>
          <p:cNvGrpSpPr/>
          <p:nvPr/>
        </p:nvGrpSpPr>
        <p:grpSpPr>
          <a:xfrm>
            <a:off x="1781830" y="3312024"/>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228850" cy="414020"/>
            </a:xfrm>
            <a:prstGeom prst="rect">
              <a:avLst/>
            </a:prstGeom>
          </p:spPr>
          <p:txBody>
            <a:bodyPr wrap="none">
              <a:spAutoFit/>
            </a:bodyPr>
            <a:lstStyle/>
            <a:p>
              <a:r>
                <a:rPr lang="en-US" altLang="zh-CN" sz="2100" spc="225" dirty="0">
                  <a:solidFill>
                    <a:prstClr val="white"/>
                  </a:solidFill>
                </a:rPr>
                <a:t>9.3</a:t>
              </a:r>
              <a:r>
                <a:rPr lang="zh-CN" altLang="en-US" sz="2100" spc="225" dirty="0">
                  <a:solidFill>
                    <a:prstClr val="white"/>
                  </a:solidFill>
                </a:rPr>
                <a:t> 自定义异常</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933575" cy="414020"/>
            </a:xfrm>
            <a:prstGeom prst="rect">
              <a:avLst/>
            </a:prstGeom>
          </p:spPr>
          <p:txBody>
            <a:bodyPr wrap="none">
              <a:spAutoFit/>
            </a:bodyPr>
            <a:lstStyle/>
            <a:p>
              <a:r>
                <a:rPr lang="en-US" altLang="zh-CN" sz="2100" spc="225" dirty="0">
                  <a:solidFill>
                    <a:schemeClr val="tx1">
                      <a:lumMod val="75000"/>
                      <a:lumOff val="25000"/>
                    </a:schemeClr>
                  </a:solidFill>
                </a:rPr>
                <a:t>9.1</a:t>
              </a:r>
              <a:r>
                <a:rPr lang="zh-CN" altLang="en-US" sz="2100" spc="225" dirty="0">
                  <a:solidFill>
                    <a:schemeClr val="tx1">
                      <a:lumMod val="75000"/>
                      <a:lumOff val="25000"/>
                    </a:schemeClr>
                  </a:solidFill>
                </a:rPr>
                <a:t> 异常概述</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9.2</a:t>
              </a:r>
              <a:r>
                <a:rPr lang="zh-CN" altLang="en-US" sz="2100" spc="225" dirty="0">
                  <a:solidFill>
                    <a:schemeClr val="tx1">
                      <a:lumMod val="75000"/>
                      <a:lumOff val="25000"/>
                    </a:schemeClr>
                  </a:solidFill>
                </a:rPr>
                <a:t> 异常处理流程</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9.5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0" y="691053"/>
            <a:ext cx="8656289" cy="5409496"/>
          </a:xfrm>
        </p:spPr>
        <p:txBody>
          <a:bodyPr>
            <a:noAutofit/>
          </a:bodyPr>
          <a:lstStyle/>
          <a:p>
            <a:pPr>
              <a:lnSpc>
                <a:spcPct val="150000"/>
              </a:lnSpc>
            </a:pPr>
            <a:r>
              <a:rPr lang="zh-CN" altLang="en-US" sz="2000" dirty="0">
                <a:solidFill>
                  <a:schemeClr val="tx1">
                    <a:lumMod val="75000"/>
                    <a:lumOff val="25000"/>
                  </a:schemeClr>
                </a:solidFill>
              </a:rPr>
              <a:t>自定义一个简单的异常类，如下所示：</a:t>
            </a:r>
          </a:p>
          <a:p>
            <a:pPr>
              <a:lnSpc>
                <a:spcPct val="150000"/>
              </a:lnSpc>
            </a:pPr>
            <a:r>
              <a:rPr lang="en-US" altLang="zh-CN" sz="2000" dirty="0">
                <a:solidFill>
                  <a:schemeClr val="tx1">
                    <a:lumMod val="75000"/>
                    <a:lumOff val="25000"/>
                  </a:schemeClr>
                </a:solidFill>
              </a:rPr>
              <a:t>class </a:t>
            </a:r>
            <a:r>
              <a:rPr lang="en-US" altLang="zh-CN" sz="2000" dirty="0" err="1">
                <a:solidFill>
                  <a:schemeClr val="tx1">
                    <a:lumMod val="75000"/>
                    <a:lumOff val="25000"/>
                  </a:schemeClr>
                </a:solidFill>
              </a:rPr>
              <a:t>MyError</a:t>
            </a:r>
            <a:r>
              <a:rPr lang="en-US" altLang="zh-CN" sz="2000" dirty="0">
                <a:solidFill>
                  <a:schemeClr val="tx1">
                    <a:lumMod val="75000"/>
                    <a:lumOff val="25000"/>
                  </a:schemeClr>
                </a:solidFill>
              </a:rPr>
              <a:t>(Exception):</a:t>
            </a:r>
          </a:p>
          <a:p>
            <a:pPr>
              <a:lnSpc>
                <a:spcPct val="150000"/>
              </a:lnSpc>
            </a:pPr>
            <a:r>
              <a:rPr lang="en-US" altLang="zh-CN" sz="2000" dirty="0">
                <a:solidFill>
                  <a:schemeClr val="tx1">
                    <a:lumMod val="75000"/>
                    <a:lumOff val="25000"/>
                  </a:schemeClr>
                </a:solidFill>
              </a:rPr>
              <a:t>    pass</a:t>
            </a:r>
          </a:p>
          <a:p>
            <a:pPr>
              <a:lnSpc>
                <a:spcPct val="150000"/>
              </a:lnSpc>
            </a:pPr>
            <a:r>
              <a:rPr lang="zh-CN" altLang="en-US" sz="2000" dirty="0">
                <a:solidFill>
                  <a:schemeClr val="tx1">
                    <a:lumMod val="75000"/>
                    <a:lumOff val="25000"/>
                  </a:schemeClr>
                </a:solidFill>
              </a:rPr>
              <a:t>在程序代码中使用关键字</a:t>
            </a:r>
            <a:r>
              <a:rPr lang="en-US" altLang="zh-CN" sz="2000" dirty="0">
                <a:solidFill>
                  <a:schemeClr val="tx1">
                    <a:lumMod val="75000"/>
                    <a:lumOff val="25000"/>
                  </a:schemeClr>
                </a:solidFill>
              </a:rPr>
              <a:t>raise</a:t>
            </a:r>
            <a:r>
              <a:rPr lang="zh-CN" altLang="en-US" sz="2000" dirty="0">
                <a:solidFill>
                  <a:schemeClr val="tx1">
                    <a:lumMod val="75000"/>
                    <a:lumOff val="25000"/>
                  </a:schemeClr>
                </a:solidFill>
              </a:rPr>
              <a:t>来抛出自定义的异常。</a:t>
            </a:r>
          </a:p>
          <a:p>
            <a:pPr>
              <a:lnSpc>
                <a:spcPct val="150000"/>
              </a:lnSpc>
            </a:pPr>
            <a:r>
              <a:rPr lang="zh-CN" altLang="en-US" sz="2000" dirty="0">
                <a:solidFill>
                  <a:schemeClr val="tx1">
                    <a:lumMod val="75000"/>
                    <a:lumOff val="25000"/>
                  </a:schemeClr>
                </a:solidFill>
              </a:rPr>
              <a:t>语法格式如下：</a:t>
            </a:r>
          </a:p>
          <a:p>
            <a:pPr>
              <a:lnSpc>
                <a:spcPct val="150000"/>
              </a:lnSpc>
            </a:pPr>
            <a:r>
              <a:rPr lang="en-US" altLang="zh-CN" sz="2000" dirty="0">
                <a:solidFill>
                  <a:schemeClr val="tx1">
                    <a:lumMod val="75000"/>
                    <a:lumOff val="25000"/>
                  </a:schemeClr>
                </a:solidFill>
              </a:rPr>
              <a:t>raise </a:t>
            </a:r>
            <a:r>
              <a:rPr lang="en-US" altLang="zh-CN" sz="2000" dirty="0" err="1">
                <a:solidFill>
                  <a:schemeClr val="tx1">
                    <a:lumMod val="75000"/>
                    <a:lumOff val="25000"/>
                  </a:schemeClr>
                </a:solidFill>
              </a:rPr>
              <a:t>MyException</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defineexceptname</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在上述语法中，</a:t>
            </a:r>
            <a:r>
              <a:rPr lang="en-US" altLang="zh-CN" sz="2000" dirty="0" err="1">
                <a:solidFill>
                  <a:schemeClr val="tx1">
                    <a:lumMod val="75000"/>
                    <a:lumOff val="25000"/>
                  </a:schemeClr>
                </a:solidFill>
              </a:rPr>
              <a:t>MyException</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自定义异常的类型，</a:t>
            </a:r>
            <a:r>
              <a:rPr lang="en-US" altLang="zh-CN" sz="2000" dirty="0" err="1">
                <a:solidFill>
                  <a:schemeClr val="tx1">
                    <a:lumMod val="75000"/>
                    <a:lumOff val="25000"/>
                  </a:schemeClr>
                </a:solidFill>
              </a:rPr>
              <a:t>defineexceptname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自定义异常的说明。</a:t>
            </a:r>
          </a:p>
          <a:p>
            <a:pPr>
              <a:lnSpc>
                <a:spcPct val="150000"/>
              </a:lnSpc>
            </a:pP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9.3 </a:t>
            </a:r>
            <a:r>
              <a:rPr lang="zh-CN" altLang="en-US" sz="2100" b="1" spc="225" dirty="0">
                <a:solidFill>
                  <a:prstClr val="white"/>
                </a:solidFill>
              </a:rPr>
              <a:t>自定义异常</a:t>
            </a: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0" y="691053"/>
            <a:ext cx="8656289" cy="5409496"/>
          </a:xfrm>
        </p:spPr>
        <p:txBody>
          <a:bodyPr>
            <a:noAutofit/>
          </a:bodyPr>
          <a:lstStyle/>
          <a:p>
            <a:pPr>
              <a:lnSpc>
                <a:spcPct val="150000"/>
              </a:lnSpc>
            </a:pPr>
            <a:r>
              <a:rPr lang="zh-CN" altLang="en-US" sz="2000" dirty="0">
                <a:solidFill>
                  <a:schemeClr val="tx1">
                    <a:lumMod val="75000"/>
                    <a:lumOff val="25000"/>
                  </a:schemeClr>
                </a:solidFill>
              </a:rPr>
              <a:t>同时，我们也可以结合</a:t>
            </a:r>
            <a:r>
              <a:rPr lang="en-US" altLang="zh-CN" sz="2000" dirty="0">
                <a:solidFill>
                  <a:schemeClr val="tx1">
                    <a:lumMod val="75000"/>
                    <a:lumOff val="25000"/>
                  </a:schemeClr>
                </a:solidFill>
              </a:rPr>
              <a:t>try—except</a:t>
            </a:r>
            <a:r>
              <a:rPr lang="zh-CN" altLang="en-US" sz="2000" dirty="0">
                <a:solidFill>
                  <a:schemeClr val="tx1">
                    <a:lumMod val="75000"/>
                    <a:lumOff val="25000"/>
                  </a:schemeClr>
                </a:solidFill>
              </a:rPr>
              <a:t>主动抛出自定义的异常，如下例代码所示：</a:t>
            </a:r>
          </a:p>
          <a:p>
            <a:pPr>
              <a:lnSpc>
                <a:spcPct val="150000"/>
              </a:lnSpc>
            </a:pPr>
            <a:r>
              <a:rPr lang="en-US" altLang="zh-CN" sz="2000" dirty="0">
                <a:solidFill>
                  <a:schemeClr val="tx1">
                    <a:lumMod val="75000"/>
                    <a:lumOff val="25000"/>
                  </a:schemeClr>
                </a:solidFill>
              </a:rPr>
              <a:t>class </a:t>
            </a:r>
            <a:r>
              <a:rPr lang="en-US" altLang="zh-CN" sz="2000" dirty="0" err="1">
                <a:solidFill>
                  <a:schemeClr val="tx1">
                    <a:lumMod val="75000"/>
                    <a:lumOff val="25000"/>
                  </a:schemeClr>
                </a:solidFill>
              </a:rPr>
              <a:t>Myerror</a:t>
            </a:r>
            <a:r>
              <a:rPr lang="en-US" altLang="zh-CN" sz="2000" dirty="0">
                <a:solidFill>
                  <a:schemeClr val="tx1">
                    <a:lumMod val="75000"/>
                    <a:lumOff val="25000"/>
                  </a:schemeClr>
                </a:solidFill>
              </a:rPr>
              <a:t>(Exception):</a:t>
            </a:r>
          </a:p>
          <a:p>
            <a:pPr>
              <a:lnSpc>
                <a:spcPct val="150000"/>
              </a:lnSpc>
            </a:pPr>
            <a:r>
              <a:rPr lang="en-US" altLang="zh-CN" sz="2000" dirty="0">
                <a:solidFill>
                  <a:schemeClr val="tx1">
                    <a:lumMod val="75000"/>
                    <a:lumOff val="25000"/>
                  </a:schemeClr>
                </a:solidFill>
              </a:rPr>
              <a:t>	pass</a:t>
            </a:r>
          </a:p>
          <a:p>
            <a:pPr>
              <a:lnSpc>
                <a:spcPct val="150000"/>
              </a:lnSpc>
            </a:pPr>
            <a:r>
              <a:rPr lang="en-US" altLang="zh-CN" sz="2000" dirty="0">
                <a:solidFill>
                  <a:schemeClr val="tx1">
                    <a:lumMod val="75000"/>
                    <a:lumOff val="25000"/>
                  </a:schemeClr>
                </a:solidFill>
              </a:rPr>
              <a:t>try:</a:t>
            </a:r>
          </a:p>
          <a:p>
            <a:pPr>
              <a:lnSpc>
                <a:spcPct val="150000"/>
              </a:lnSpc>
            </a:pPr>
            <a:r>
              <a:rPr lang="en-US" altLang="zh-CN" sz="2000" dirty="0">
                <a:solidFill>
                  <a:schemeClr val="tx1">
                    <a:lumMod val="75000"/>
                    <a:lumOff val="25000"/>
                  </a:schemeClr>
                </a:solidFill>
              </a:rPr>
              <a:t>    raise </a:t>
            </a:r>
            <a:r>
              <a:rPr lang="en-US" altLang="zh-CN" sz="2000" dirty="0" err="1">
                <a:solidFill>
                  <a:schemeClr val="tx1">
                    <a:lumMod val="75000"/>
                    <a:lumOff val="25000"/>
                  </a:schemeClr>
                </a:solidFill>
              </a:rPr>
              <a:t>Myerror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测试自定义的异常</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except </a:t>
            </a:r>
            <a:r>
              <a:rPr lang="en-US" altLang="zh-CN" sz="2000" dirty="0" err="1">
                <a:solidFill>
                  <a:schemeClr val="tx1">
                    <a:lumMod val="75000"/>
                    <a:lumOff val="25000"/>
                  </a:schemeClr>
                </a:solidFill>
              </a:rPr>
              <a:t>Myerror</a:t>
            </a:r>
            <a:r>
              <a:rPr lang="en-US" altLang="zh-CN" sz="2000" dirty="0">
                <a:solidFill>
                  <a:schemeClr val="tx1">
                    <a:lumMod val="75000"/>
                    <a:lumOff val="25000"/>
                  </a:schemeClr>
                </a:solidFill>
              </a:rPr>
              <a:t> as e:</a:t>
            </a:r>
          </a:p>
          <a:p>
            <a:pPr>
              <a:lnSpc>
                <a:spcPct val="150000"/>
              </a:lnSpc>
            </a:pPr>
            <a:r>
              <a:rPr lang="en-US" altLang="zh-CN" sz="2000" dirty="0">
                <a:solidFill>
                  <a:schemeClr val="tx1">
                    <a:lumMod val="75000"/>
                    <a:lumOff val="25000"/>
                  </a:schemeClr>
                </a:solidFill>
              </a:rPr>
              <a:t>    print(e)</a:t>
            </a:r>
          </a:p>
          <a:p>
            <a:pPr>
              <a:lnSpc>
                <a:spcPct val="150000"/>
              </a:lnSpc>
            </a:pPr>
            <a:r>
              <a:rPr lang="zh-CN" altLang="en-US" sz="2000" dirty="0">
                <a:solidFill>
                  <a:schemeClr val="tx1">
                    <a:lumMod val="75000"/>
                    <a:lumOff val="25000"/>
                  </a:schemeClr>
                </a:solidFill>
              </a:rPr>
              <a:t>运行结果如下：</a:t>
            </a:r>
          </a:p>
          <a:p>
            <a:pPr>
              <a:lnSpc>
                <a:spcPct val="150000"/>
              </a:lnSpc>
            </a:pPr>
            <a:r>
              <a:rPr lang="zh-CN" altLang="en-US" sz="2000" dirty="0">
                <a:solidFill>
                  <a:schemeClr val="tx1">
                    <a:lumMod val="75000"/>
                    <a:lumOff val="25000"/>
                  </a:schemeClr>
                </a:solidFill>
              </a:rPr>
              <a:t>测试自定义的异常</a:t>
            </a:r>
          </a:p>
          <a:p>
            <a:pPr>
              <a:lnSpc>
                <a:spcPct val="150000"/>
              </a:lnSpc>
            </a:pPr>
            <a:endParaRPr lang="zh-CN" altLang="en-US" sz="2000" dirty="0"/>
          </a:p>
          <a:p>
            <a:pPr>
              <a:lnSpc>
                <a:spcPct val="150000"/>
              </a:lnSpc>
            </a:pP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9.3 </a:t>
            </a:r>
            <a:r>
              <a:rPr lang="zh-CN" altLang="en-US" sz="2100" b="1" spc="225" dirty="0">
                <a:solidFill>
                  <a:prstClr val="white"/>
                </a:solidFill>
              </a:rPr>
              <a:t>自定义异常</a:t>
            </a: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2" y="1169836"/>
              <a:ext cx="1114119" cy="523220"/>
            </a:xfrm>
            <a:prstGeom prst="rect">
              <a:avLst/>
            </a:prstGeom>
            <a:noFill/>
          </p:spPr>
          <p:txBody>
            <a:bodyPr wrap="none" rtlCol="0">
              <a:spAutoFit/>
            </a:bodyPr>
            <a:lstStyle/>
            <a:p>
              <a:pPr algn="ctr"/>
              <a:r>
                <a:rPr lang="zh-CN" altLang="en-US" sz="2800" dirty="0">
                  <a:solidFill>
                    <a:srgbClr val="FFC000"/>
                  </a:solidFill>
                </a:rPr>
                <a:t>第九章　异常</a:t>
              </a:r>
            </a:p>
          </p:txBody>
        </p:sp>
      </p:grpSp>
      <p:grpSp>
        <p:nvGrpSpPr>
          <p:cNvPr id="67" name="组合 66"/>
          <p:cNvGrpSpPr/>
          <p:nvPr/>
        </p:nvGrpSpPr>
        <p:grpSpPr>
          <a:xfrm>
            <a:off x="1740886" y="4032029"/>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schemeClr val="bg1"/>
                  </a:solidFill>
                </a:rPr>
                <a:t>9.4</a:t>
              </a:r>
              <a:r>
                <a:rPr lang="zh-CN" altLang="en-US" sz="2100" spc="225" dirty="0">
                  <a:solidFill>
                    <a:schemeClr val="bg1"/>
                  </a:solidFill>
                </a:rPr>
                <a:t> 实验</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933575" cy="414020"/>
            </a:xfrm>
            <a:prstGeom prst="rect">
              <a:avLst/>
            </a:prstGeom>
          </p:spPr>
          <p:txBody>
            <a:bodyPr wrap="none">
              <a:spAutoFit/>
            </a:bodyPr>
            <a:lstStyle/>
            <a:p>
              <a:r>
                <a:rPr lang="en-US" altLang="zh-CN" sz="2100" spc="225" dirty="0">
                  <a:solidFill>
                    <a:schemeClr val="tx1">
                      <a:lumMod val="75000"/>
                      <a:lumOff val="25000"/>
                    </a:schemeClr>
                  </a:solidFill>
                </a:rPr>
                <a:t>9.1</a:t>
              </a:r>
              <a:r>
                <a:rPr lang="zh-CN" altLang="en-US" sz="2100" spc="225" dirty="0">
                  <a:solidFill>
                    <a:schemeClr val="tx1">
                      <a:lumMod val="75000"/>
                      <a:lumOff val="25000"/>
                    </a:schemeClr>
                  </a:solidFill>
                </a:rPr>
                <a:t> 异常概述</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9.2</a:t>
              </a:r>
              <a:r>
                <a:rPr lang="zh-CN" altLang="en-US" sz="2100" spc="225" dirty="0">
                  <a:solidFill>
                    <a:schemeClr val="tx1">
                      <a:lumMod val="75000"/>
                      <a:lumOff val="25000"/>
                    </a:schemeClr>
                  </a:solidFill>
                </a:rPr>
                <a:t> 异常处理流程</a:t>
              </a:r>
            </a:p>
          </p:txBody>
        </p:sp>
      </p:grpSp>
      <p:grpSp>
        <p:nvGrpSpPr>
          <p:cNvPr id="70" name="组合 69"/>
          <p:cNvGrpSpPr/>
          <p:nvPr/>
        </p:nvGrpSpPr>
        <p:grpSpPr>
          <a:xfrm>
            <a:off x="1754534" y="3312024"/>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228850" cy="414020"/>
            </a:xfrm>
            <a:prstGeom prst="rect">
              <a:avLst/>
            </a:prstGeom>
          </p:spPr>
          <p:txBody>
            <a:bodyPr wrap="none">
              <a:spAutoFit/>
            </a:bodyPr>
            <a:lstStyle/>
            <a:p>
              <a:r>
                <a:rPr lang="en-US" altLang="zh-CN" sz="2100" spc="225" dirty="0">
                  <a:solidFill>
                    <a:schemeClr val="tx1">
                      <a:lumMod val="75000"/>
                      <a:lumOff val="25000"/>
                    </a:schemeClr>
                  </a:solidFill>
                </a:rPr>
                <a:t>9.3</a:t>
              </a:r>
              <a:r>
                <a:rPr lang="zh-CN" altLang="en-US" sz="2100" spc="225" dirty="0">
                  <a:solidFill>
                    <a:schemeClr val="tx1">
                      <a:lumMod val="75000"/>
                      <a:lumOff val="25000"/>
                    </a:schemeClr>
                  </a:solidFill>
                </a:rPr>
                <a:t> 自定义异常</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9.5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812263"/>
            <a:ext cx="7094537" cy="544391"/>
          </a:xfrm>
        </p:spPr>
        <p:txBody>
          <a:bodyPr>
            <a:normAutofit/>
          </a:bodyPr>
          <a:lstStyle/>
          <a:p>
            <a:r>
              <a:rPr lang="en-US" altLang="zh-CN" sz="2000" b="0" dirty="0">
                <a:solidFill>
                  <a:schemeClr val="tx1">
                    <a:lumMod val="75000"/>
                    <a:lumOff val="25000"/>
                  </a:schemeClr>
                </a:solidFill>
              </a:rPr>
              <a:t>9.4.1 </a:t>
            </a:r>
            <a:r>
              <a:rPr lang="zh-CN" altLang="en-US" sz="2000" b="0" dirty="0">
                <a:solidFill>
                  <a:schemeClr val="tx1">
                    <a:lumMod val="75000"/>
                    <a:lumOff val="25000"/>
                  </a:schemeClr>
                </a:solidFill>
              </a:rPr>
              <a:t>利用</a:t>
            </a:r>
            <a:r>
              <a:rPr lang="en-US" altLang="zh-CN" sz="2000" b="0" dirty="0">
                <a:solidFill>
                  <a:schemeClr val="tx1">
                    <a:lumMod val="75000"/>
                    <a:lumOff val="25000"/>
                  </a:schemeClr>
                </a:solidFill>
              </a:rPr>
              <a:t>try-except</a:t>
            </a:r>
            <a:r>
              <a:rPr lang="zh-CN" altLang="en-US" sz="2000" b="0" dirty="0">
                <a:solidFill>
                  <a:schemeClr val="tx1">
                    <a:lumMod val="75000"/>
                    <a:lumOff val="25000"/>
                  </a:schemeClr>
                </a:solidFill>
              </a:rPr>
              <a:t>处理除数为零的异常</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9.4 </a:t>
            </a:r>
            <a:r>
              <a:rPr lang="zh-CN" altLang="en-US" sz="2100" b="1" spc="225" dirty="0">
                <a:solidFill>
                  <a:prstClr val="white"/>
                </a:solidFill>
              </a:rPr>
              <a:t>实验</a:t>
            </a: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
        <p:nvSpPr>
          <p:cNvPr id="11" name="文本占位符 1"/>
          <p:cNvSpPr txBox="1"/>
          <p:nvPr/>
        </p:nvSpPr>
        <p:spPr>
          <a:xfrm>
            <a:off x="392158" y="2444576"/>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9.4.4 </a:t>
            </a:r>
            <a:r>
              <a:rPr lang="zh-CN" altLang="en-US" sz="2000" b="0" dirty="0">
                <a:solidFill>
                  <a:schemeClr val="tx1">
                    <a:lumMod val="75000"/>
                    <a:lumOff val="25000"/>
                  </a:schemeClr>
                </a:solidFill>
              </a:rPr>
              <a:t>内置异常处理语句的使用</a:t>
            </a:r>
          </a:p>
        </p:txBody>
      </p:sp>
      <p:sp>
        <p:nvSpPr>
          <p:cNvPr id="12" name="文本占位符 1"/>
          <p:cNvSpPr txBox="1"/>
          <p:nvPr/>
        </p:nvSpPr>
        <p:spPr>
          <a:xfrm>
            <a:off x="385245" y="1356323"/>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9.4.2 </a:t>
            </a:r>
            <a:r>
              <a:rPr lang="zh-CN" altLang="en-US" sz="2000" b="0" dirty="0">
                <a:solidFill>
                  <a:schemeClr val="tx1">
                    <a:lumMod val="75000"/>
                    <a:lumOff val="25000"/>
                  </a:schemeClr>
                </a:solidFill>
              </a:rPr>
              <a:t>自定义异常的使用</a:t>
            </a:r>
          </a:p>
        </p:txBody>
      </p:sp>
      <p:sp>
        <p:nvSpPr>
          <p:cNvPr id="13" name="文本占位符 1"/>
          <p:cNvSpPr txBox="1"/>
          <p:nvPr/>
        </p:nvSpPr>
        <p:spPr>
          <a:xfrm>
            <a:off x="392266" y="1900401"/>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9.4.3 raise</a:t>
            </a:r>
            <a:r>
              <a:rPr lang="zh-CN" altLang="en-US" sz="2000" b="0" dirty="0">
                <a:solidFill>
                  <a:schemeClr val="tx1">
                    <a:lumMod val="75000"/>
                    <a:lumOff val="25000"/>
                  </a:schemeClr>
                </a:solidFill>
              </a:rPr>
              <a:t>关键字的使用</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2" y="1169836"/>
              <a:ext cx="1114119" cy="523220"/>
            </a:xfrm>
            <a:prstGeom prst="rect">
              <a:avLst/>
            </a:prstGeom>
            <a:noFill/>
          </p:spPr>
          <p:txBody>
            <a:bodyPr wrap="none" rtlCol="0">
              <a:spAutoFit/>
            </a:bodyPr>
            <a:lstStyle/>
            <a:p>
              <a:pPr algn="ctr"/>
              <a:r>
                <a:rPr lang="zh-CN" altLang="en-US" sz="2800" dirty="0">
                  <a:solidFill>
                    <a:srgbClr val="FFC000"/>
                  </a:solidFill>
                </a:rPr>
                <a:t>第九章　异常</a:t>
              </a:r>
            </a:p>
          </p:txBody>
        </p:sp>
      </p:grpSp>
      <p:grpSp>
        <p:nvGrpSpPr>
          <p:cNvPr id="67" name="组合 66"/>
          <p:cNvGrpSpPr/>
          <p:nvPr/>
        </p:nvGrpSpPr>
        <p:grpSpPr>
          <a:xfrm>
            <a:off x="1754534" y="4752035"/>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9.5</a:t>
              </a:r>
              <a:r>
                <a:rPr lang="zh-CN" altLang="en-US" sz="2100" spc="225" dirty="0">
                  <a:solidFill>
                    <a:prstClr val="white"/>
                  </a:solidFill>
                </a:rPr>
                <a:t> 小结</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933575" cy="414020"/>
            </a:xfrm>
            <a:prstGeom prst="rect">
              <a:avLst/>
            </a:prstGeom>
          </p:spPr>
          <p:txBody>
            <a:bodyPr wrap="none">
              <a:spAutoFit/>
            </a:bodyPr>
            <a:lstStyle/>
            <a:p>
              <a:r>
                <a:rPr lang="en-US" altLang="zh-CN" sz="2100" spc="225" dirty="0">
                  <a:solidFill>
                    <a:schemeClr val="tx1">
                      <a:lumMod val="75000"/>
                      <a:lumOff val="25000"/>
                    </a:schemeClr>
                  </a:solidFill>
                </a:rPr>
                <a:t>9.1</a:t>
              </a:r>
              <a:r>
                <a:rPr lang="zh-CN" altLang="en-US" sz="2100" spc="225" dirty="0">
                  <a:solidFill>
                    <a:schemeClr val="tx1">
                      <a:lumMod val="75000"/>
                      <a:lumOff val="25000"/>
                    </a:schemeClr>
                  </a:solidFill>
                </a:rPr>
                <a:t> 异常概述</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9.2</a:t>
              </a:r>
              <a:r>
                <a:rPr lang="zh-CN" altLang="en-US" sz="2100" spc="225" dirty="0">
                  <a:solidFill>
                    <a:schemeClr val="tx1">
                      <a:lumMod val="75000"/>
                      <a:lumOff val="25000"/>
                    </a:schemeClr>
                  </a:solidFill>
                </a:rPr>
                <a:t> 异常处理流程</a:t>
              </a:r>
            </a:p>
          </p:txBody>
        </p:sp>
      </p:grpSp>
      <p:grpSp>
        <p:nvGrpSpPr>
          <p:cNvPr id="70" name="组合 69"/>
          <p:cNvGrpSpPr/>
          <p:nvPr/>
        </p:nvGrpSpPr>
        <p:grpSpPr>
          <a:xfrm>
            <a:off x="1754534" y="3312024"/>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228850" cy="414020"/>
            </a:xfrm>
            <a:prstGeom prst="rect">
              <a:avLst/>
            </a:prstGeom>
          </p:spPr>
          <p:txBody>
            <a:bodyPr wrap="none">
              <a:spAutoFit/>
            </a:bodyPr>
            <a:lstStyle/>
            <a:p>
              <a:r>
                <a:rPr lang="en-US" altLang="zh-CN" sz="2100" spc="225" dirty="0">
                  <a:solidFill>
                    <a:schemeClr val="tx1">
                      <a:lumMod val="75000"/>
                      <a:lumOff val="25000"/>
                    </a:schemeClr>
                  </a:solidFill>
                </a:rPr>
                <a:t>9.3</a:t>
              </a:r>
              <a:r>
                <a:rPr lang="zh-CN" altLang="en-US" sz="2100" spc="225" dirty="0">
                  <a:solidFill>
                    <a:schemeClr val="tx1">
                      <a:lumMod val="75000"/>
                      <a:lumOff val="25000"/>
                    </a:schemeClr>
                  </a:solidFill>
                </a:rPr>
                <a:t> 自定义异常</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032029"/>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9.4</a:t>
              </a:r>
              <a:r>
                <a:rPr lang="zh-CN" altLang="en-US" sz="2100" spc="225" dirty="0">
                  <a:solidFill>
                    <a:schemeClr val="tx1">
                      <a:lumMod val="75000"/>
                      <a:lumOff val="25000"/>
                    </a:schemeClr>
                  </a:solidFill>
                </a:rPr>
                <a:t> 实验</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364880" y="691053"/>
            <a:ext cx="8656289" cy="5409496"/>
          </a:xfrm>
        </p:spPr>
        <p:txBody>
          <a:bodyPr>
            <a:noAutofit/>
          </a:bodyPr>
          <a:lstStyle/>
          <a:p>
            <a:pPr>
              <a:lnSpc>
                <a:spcPct val="150000"/>
              </a:lnSpc>
            </a:pPr>
            <a:r>
              <a:rPr lang="zh-CN" altLang="en-US" sz="2000" dirty="0">
                <a:solidFill>
                  <a:schemeClr val="tx1">
                    <a:lumMod val="75000"/>
                    <a:lumOff val="25000"/>
                  </a:schemeClr>
                </a:solidFill>
              </a:rPr>
              <a:t>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当中，若程序在运行时出错，系统会自动地在出错的地方生成一个异常对象，而后系统会在出错的地方向后寻找是否有对这个异常对象处理的代码，如果没有，系统会将这个异常对象抛给其调用函数，这样层层抛出，如果在程序主函数中仍然没有对这个异常对象处理的代码，系统会将整个程序终止，并将错误的信息输出。</a:t>
            </a:r>
            <a:endParaRPr lang="zh-CN" altLang="en-US" sz="2000" dirty="0"/>
          </a:p>
          <a:p>
            <a:pPr>
              <a:lnSpc>
                <a:spcPct val="150000"/>
              </a:lnSpc>
            </a:pP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9.5 </a:t>
            </a:r>
            <a:r>
              <a:rPr lang="zh-CN" altLang="en-US" sz="2100" b="1" spc="225" dirty="0">
                <a:solidFill>
                  <a:prstClr val="white"/>
                </a:solidFill>
              </a:rPr>
              <a:t>小结</a:t>
            </a: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9.1.1 </a:t>
            </a:r>
            <a:r>
              <a:rPr lang="zh-CN" altLang="en-US" sz="2000" dirty="0"/>
              <a:t>认识异常</a:t>
            </a:r>
          </a:p>
        </p:txBody>
      </p:sp>
      <p:sp>
        <p:nvSpPr>
          <p:cNvPr id="3" name="内容占位符 2"/>
          <p:cNvSpPr>
            <a:spLocks noGrp="1"/>
          </p:cNvSpPr>
          <p:nvPr>
            <p:ph sz="quarter" idx="14"/>
          </p:nvPr>
        </p:nvSpPr>
        <p:spPr>
          <a:xfrm>
            <a:off x="364881" y="1441694"/>
            <a:ext cx="7886700" cy="4044950"/>
          </a:xfrm>
        </p:spPr>
        <p:txBody>
          <a:bodyPr/>
          <a:lstStyle/>
          <a:p>
            <a:pPr>
              <a:lnSpc>
                <a:spcPct val="150000"/>
              </a:lnSpc>
            </a:pPr>
            <a:r>
              <a:rPr lang="zh-CN" altLang="en-US" sz="2000" dirty="0">
                <a:solidFill>
                  <a:schemeClr val="tx1">
                    <a:lumMod val="75000"/>
                    <a:lumOff val="25000"/>
                  </a:schemeClr>
                </a:solidFill>
              </a:rPr>
              <a:t>异常就是一个事件，该事件会在程序执行过程中有语法等错误的时候发生，异常会影响程序的正常执行。 </a:t>
            </a:r>
          </a:p>
          <a:p>
            <a:pPr>
              <a:lnSpc>
                <a:spcPct val="150000"/>
              </a:lnSpc>
            </a:pPr>
            <a:r>
              <a:rPr lang="zh-CN" altLang="en-US" sz="2000" dirty="0">
                <a:solidFill>
                  <a:schemeClr val="tx1">
                    <a:lumMod val="75000"/>
                    <a:lumOff val="25000"/>
                  </a:schemeClr>
                </a:solidFill>
              </a:rPr>
              <a:t>通常在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无法正常处理程序时就会发生一个异常，程序会终止执行。 </a:t>
            </a:r>
          </a:p>
          <a:p>
            <a:pPr>
              <a:lnSpc>
                <a:spcPct val="150000"/>
              </a:lnSpc>
            </a:pPr>
            <a:r>
              <a:rPr lang="zh-CN" altLang="en-US" sz="2000" dirty="0">
                <a:solidFill>
                  <a:schemeClr val="tx1">
                    <a:lumMod val="75000"/>
                    <a:lumOff val="25000"/>
                  </a:schemeClr>
                </a:solidFill>
              </a:rPr>
              <a:t>当</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程序发生异常时，我们需要检测捕获处理它。</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4014932" y="1169836"/>
              <a:ext cx="1114119" cy="523220"/>
            </a:xfrm>
            <a:prstGeom prst="rect">
              <a:avLst/>
            </a:prstGeom>
            <a:noFill/>
          </p:spPr>
          <p:txBody>
            <a:bodyPr wrap="none" rtlCol="0">
              <a:spAutoFit/>
            </a:bodyPr>
            <a:lstStyle/>
            <a:p>
              <a:pPr algn="ctr"/>
              <a:r>
                <a:rPr lang="zh-CN" altLang="en-US" sz="2800" dirty="0">
                  <a:solidFill>
                    <a:srgbClr val="FFC000"/>
                  </a:solidFill>
                </a:rPr>
                <a:t>第九章　异常</a:t>
              </a:r>
            </a:p>
          </p:txBody>
        </p:sp>
      </p:grpSp>
      <p:grpSp>
        <p:nvGrpSpPr>
          <p:cNvPr id="67" name="组合 66"/>
          <p:cNvGrpSpPr/>
          <p:nvPr/>
        </p:nvGrpSpPr>
        <p:grpSpPr>
          <a:xfrm>
            <a:off x="1781830" y="5472040"/>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9.6</a:t>
              </a:r>
              <a:r>
                <a:rPr lang="zh-CN" altLang="en-US" sz="2100" spc="225" dirty="0">
                  <a:solidFill>
                    <a:prstClr val="white"/>
                  </a:solidFill>
                </a:rPr>
                <a:t> 习题</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1933575" cy="414020"/>
            </a:xfrm>
            <a:prstGeom prst="rect">
              <a:avLst/>
            </a:prstGeom>
          </p:spPr>
          <p:txBody>
            <a:bodyPr wrap="none">
              <a:spAutoFit/>
            </a:bodyPr>
            <a:lstStyle/>
            <a:p>
              <a:r>
                <a:rPr lang="en-US" altLang="zh-CN" sz="2100" spc="225" dirty="0">
                  <a:solidFill>
                    <a:schemeClr val="tx1">
                      <a:lumMod val="75000"/>
                      <a:lumOff val="25000"/>
                    </a:schemeClr>
                  </a:solidFill>
                </a:rPr>
                <a:t>9.1</a:t>
              </a:r>
              <a:r>
                <a:rPr lang="zh-CN" altLang="en-US" sz="2100" spc="225" dirty="0">
                  <a:solidFill>
                    <a:schemeClr val="tx1">
                      <a:lumMod val="75000"/>
                      <a:lumOff val="25000"/>
                    </a:schemeClr>
                  </a:solidFill>
                </a:rPr>
                <a:t> 异常概述</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524125" cy="414020"/>
            </a:xfrm>
            <a:prstGeom prst="rect">
              <a:avLst/>
            </a:prstGeom>
          </p:spPr>
          <p:txBody>
            <a:bodyPr wrap="none">
              <a:spAutoFit/>
            </a:bodyPr>
            <a:lstStyle/>
            <a:p>
              <a:r>
                <a:rPr lang="en-US" altLang="zh-CN" sz="2100" spc="225" dirty="0">
                  <a:solidFill>
                    <a:schemeClr val="tx1">
                      <a:lumMod val="75000"/>
                      <a:lumOff val="25000"/>
                    </a:schemeClr>
                  </a:solidFill>
                </a:rPr>
                <a:t>9.2</a:t>
              </a:r>
              <a:r>
                <a:rPr lang="zh-CN" altLang="en-US" sz="2100" spc="225" dirty="0">
                  <a:solidFill>
                    <a:schemeClr val="tx1">
                      <a:lumMod val="75000"/>
                      <a:lumOff val="25000"/>
                    </a:schemeClr>
                  </a:solidFill>
                </a:rPr>
                <a:t> 异常处理流程</a:t>
              </a:r>
            </a:p>
          </p:txBody>
        </p:sp>
      </p:grpSp>
      <p:grpSp>
        <p:nvGrpSpPr>
          <p:cNvPr id="70" name="组合 69"/>
          <p:cNvGrpSpPr/>
          <p:nvPr/>
        </p:nvGrpSpPr>
        <p:grpSpPr>
          <a:xfrm>
            <a:off x="1754534" y="3312024"/>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228850" cy="414020"/>
            </a:xfrm>
            <a:prstGeom prst="rect">
              <a:avLst/>
            </a:prstGeom>
          </p:spPr>
          <p:txBody>
            <a:bodyPr wrap="none">
              <a:spAutoFit/>
            </a:bodyPr>
            <a:lstStyle/>
            <a:p>
              <a:r>
                <a:rPr lang="en-US" altLang="zh-CN" sz="2100" spc="225" dirty="0">
                  <a:solidFill>
                    <a:schemeClr val="tx1">
                      <a:lumMod val="75000"/>
                      <a:lumOff val="25000"/>
                    </a:schemeClr>
                  </a:solidFill>
                </a:rPr>
                <a:t>9.3</a:t>
              </a:r>
              <a:r>
                <a:rPr lang="zh-CN" altLang="en-US" sz="2100" spc="225" dirty="0">
                  <a:solidFill>
                    <a:schemeClr val="tx1">
                      <a:lumMod val="75000"/>
                      <a:lumOff val="25000"/>
                    </a:schemeClr>
                  </a:solidFill>
                </a:rPr>
                <a:t> 自定义异常</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032029"/>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9.4</a:t>
              </a:r>
              <a:r>
                <a:rPr lang="zh-CN" altLang="en-US" sz="2100" spc="225" dirty="0">
                  <a:solidFill>
                    <a:schemeClr val="tx1">
                      <a:lumMod val="75000"/>
                      <a:lumOff val="25000"/>
                    </a:schemeClr>
                  </a:solidFill>
                </a:rPr>
                <a:t> 实验</a:t>
              </a:r>
            </a:p>
          </p:txBody>
        </p:sp>
      </p:grpSp>
      <p:grpSp>
        <p:nvGrpSpPr>
          <p:cNvPr id="39" name="组合 38"/>
          <p:cNvGrpSpPr/>
          <p:nvPr/>
        </p:nvGrpSpPr>
        <p:grpSpPr>
          <a:xfrm>
            <a:off x="1770454" y="4752035"/>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9.5</a:t>
              </a:r>
              <a:r>
                <a:rPr lang="zh-CN" altLang="en-US" sz="2100" spc="225" dirty="0">
                  <a:solidFill>
                    <a:schemeClr val="tx1">
                      <a:lumMod val="75000"/>
                      <a:lumOff val="25000"/>
                    </a:schemeClr>
                  </a:solidFill>
                </a:rPr>
                <a:t> 小结</a:t>
              </a:r>
            </a:p>
          </p:txBody>
        </p:sp>
      </p:gr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pic>
        <p:nvPicPr>
          <p:cNvPr id="678" name="图片 677"/>
          <p:cNvPicPr>
            <a:picLocks noChangeAspect="1"/>
          </p:cNvPicPr>
          <p:nvPr/>
        </p:nvPicPr>
        <p:blipFill rotWithShape="1">
          <a:blip r:embed="rId2"/>
          <a:srcRect l="19090" t="21720" r="16280" b="22029"/>
          <a:stretch>
            <a:fillRect/>
          </a:stretch>
        </p:blipFill>
        <p:spPr>
          <a:xfrm>
            <a:off x="-14605" y="-22225"/>
            <a:ext cx="9169400" cy="6879590"/>
          </a:xfrm>
          <a:prstGeom prst="rect">
            <a:avLst/>
          </a:prstGeom>
        </p:spPr>
      </p:pic>
      <p:sp>
        <p:nvSpPr>
          <p:cNvPr id="5" name="矩形 4"/>
          <p:cNvSpPr/>
          <p:nvPr/>
        </p:nvSpPr>
        <p:spPr>
          <a:xfrm>
            <a:off x="564073" y="2464268"/>
            <a:ext cx="7961879" cy="1060450"/>
          </a:xfrm>
          <a:prstGeom prst="rect">
            <a:avLst/>
          </a:prstGeom>
        </p:spPr>
        <p:txBody>
          <a:bodyPr wrap="square">
            <a:spAutoFit/>
          </a:bodyPr>
          <a:lstStyle/>
          <a:p>
            <a:pPr>
              <a:lnSpc>
                <a:spcPct val="150000"/>
              </a:lnSpc>
            </a:pPr>
            <a:r>
              <a:rPr altLang="zh-CN" sz="2100" spc="225" dirty="0">
                <a:solidFill>
                  <a:prstClr val="white"/>
                </a:solidFill>
              </a:rPr>
              <a:t>1. Python异常处理结构有哪几种形式?</a:t>
            </a:r>
          </a:p>
          <a:p>
            <a:pPr>
              <a:lnSpc>
                <a:spcPct val="150000"/>
              </a:lnSpc>
            </a:pPr>
            <a:r>
              <a:rPr altLang="zh-CN" sz="2100" spc="225" dirty="0">
                <a:solidFill>
                  <a:prstClr val="white"/>
                </a:solidFill>
              </a:rPr>
              <a:t>2. 异常和错误是同一概念吗？为什么？</a:t>
            </a:r>
          </a:p>
        </p:txBody>
      </p:sp>
      <p:sp>
        <p:nvSpPr>
          <p:cNvPr id="3" name="矩形 2"/>
          <p:cNvSpPr/>
          <p:nvPr/>
        </p:nvSpPr>
        <p:spPr>
          <a:xfrm>
            <a:off x="564072" y="1012685"/>
            <a:ext cx="1554480" cy="645160"/>
          </a:xfrm>
          <a:prstGeom prst="rect">
            <a:avLst/>
          </a:prstGeom>
        </p:spPr>
        <p:txBody>
          <a:bodyPr wrap="none">
            <a:spAutoFit/>
          </a:bodyPr>
          <a:lstStyle/>
          <a:p>
            <a:r>
              <a:rPr lang="zh-CN" altLang="en-US" sz="3600" b="1" dirty="0">
                <a:solidFill>
                  <a:srgbClr val="96C527"/>
                </a:solidFill>
              </a:rPr>
              <a:t>习题：</a:t>
            </a:r>
          </a:p>
        </p:txBody>
      </p:sp>
      <p:cxnSp>
        <p:nvCxnSpPr>
          <p:cNvPr id="6" name="直接连接符 5"/>
          <p:cNvCxnSpPr/>
          <p:nvPr/>
        </p:nvCxnSpPr>
        <p:spPr>
          <a:xfrm>
            <a:off x="564073" y="1615012"/>
            <a:ext cx="1523495"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4073" y="1697007"/>
            <a:ext cx="9514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3672800"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0" y="1223325"/>
            <a:ext cx="8683585" cy="4904520"/>
          </a:xfrm>
        </p:spPr>
        <p:txBody>
          <a:bodyPr>
            <a:noAutofit/>
          </a:bodyPr>
          <a:lstStyle/>
          <a:p>
            <a:pPr>
              <a:lnSpc>
                <a:spcPct val="150000"/>
              </a:lnSpc>
            </a:pPr>
            <a:r>
              <a:rPr lang="zh-CN" altLang="en-US" sz="2000" dirty="0">
                <a:solidFill>
                  <a:schemeClr val="tx1">
                    <a:lumMod val="75000"/>
                    <a:lumOff val="25000"/>
                  </a:schemeClr>
                </a:solidFill>
              </a:rPr>
              <a:t>如何检测并处理异常呢？</a:t>
            </a:r>
          </a:p>
          <a:p>
            <a:pPr>
              <a:lnSpc>
                <a:spcPct val="150000"/>
              </a:lnSpc>
            </a:pPr>
            <a:r>
              <a:rPr lang="zh-CN" altLang="en-US" sz="2000" dirty="0">
                <a:solidFill>
                  <a:schemeClr val="tx1">
                    <a:lumMod val="75000"/>
                    <a:lumOff val="25000"/>
                  </a:schemeClr>
                </a:solidFill>
              </a:rPr>
              <a:t>我们检测处理异常，可以通过</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语句来实现，任何出现在</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语句范围内的异常都可以被检测到，有</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种模式的</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 </a:t>
            </a:r>
            <a:r>
              <a:rPr lang="en-US" altLang="zh-CN" sz="2000" dirty="0">
                <a:solidFill>
                  <a:schemeClr val="tx1">
                    <a:lumMod val="75000"/>
                    <a:lumOff val="25000"/>
                  </a:schemeClr>
                </a:solidFill>
              </a:rPr>
              <a:t>try —except</a:t>
            </a:r>
            <a:r>
              <a:rPr lang="zh-CN" altLang="en-US" sz="2000" dirty="0">
                <a:solidFill>
                  <a:schemeClr val="tx1">
                    <a:lumMod val="75000"/>
                    <a:lumOff val="25000"/>
                  </a:schemeClr>
                </a:solidFill>
              </a:rPr>
              <a:t>语句、</a:t>
            </a:r>
            <a:r>
              <a:rPr lang="en-US" altLang="zh-CN" sz="2000" dirty="0">
                <a:solidFill>
                  <a:schemeClr val="tx1">
                    <a:lumMod val="75000"/>
                    <a:lumOff val="25000"/>
                  </a:schemeClr>
                </a:solidFill>
              </a:rPr>
              <a:t>try—except—</a:t>
            </a:r>
            <a:r>
              <a:rPr lang="en-US" altLang="zh-CN" sz="2000" dirty="0" err="1">
                <a:solidFill>
                  <a:schemeClr val="tx1">
                    <a:lumMod val="75000"/>
                    <a:lumOff val="25000"/>
                  </a:schemeClr>
                </a:solidFill>
              </a:rPr>
              <a:t>finaly</a:t>
            </a:r>
            <a:r>
              <a:rPr lang="zh-CN" altLang="en-US" sz="2000" dirty="0">
                <a:solidFill>
                  <a:schemeClr val="tx1">
                    <a:lumMod val="75000"/>
                    <a:lumOff val="25000"/>
                  </a:schemeClr>
                </a:solidFill>
              </a:rPr>
              <a:t>语句、</a:t>
            </a:r>
            <a:r>
              <a:rPr lang="en-US" altLang="zh-CN" sz="2000" dirty="0" err="1">
                <a:solidFill>
                  <a:schemeClr val="tx1">
                    <a:lumMod val="75000"/>
                    <a:lumOff val="25000"/>
                  </a:schemeClr>
                </a:solidFill>
              </a:rPr>
              <a:t>ry</a:t>
            </a:r>
            <a:r>
              <a:rPr lang="en-US" altLang="zh-CN" sz="2000" dirty="0">
                <a:solidFill>
                  <a:schemeClr val="tx1">
                    <a:lumMod val="75000"/>
                    <a:lumOff val="25000"/>
                  </a:schemeClr>
                </a:solidFill>
              </a:rPr>
              <a:t>—except—else</a:t>
            </a:r>
            <a:r>
              <a:rPr lang="zh-CN" altLang="en-US" sz="2000" dirty="0">
                <a:solidFill>
                  <a:schemeClr val="tx1">
                    <a:lumMod val="75000"/>
                    <a:lumOff val="25000"/>
                  </a:schemeClr>
                </a:solidFill>
              </a:rPr>
              <a:t>语句、</a:t>
            </a:r>
            <a:r>
              <a:rPr lang="en-US" altLang="zh-CN" sz="2000" dirty="0">
                <a:solidFill>
                  <a:schemeClr val="tx1">
                    <a:lumMod val="75000"/>
                    <a:lumOff val="25000"/>
                  </a:schemeClr>
                </a:solidFill>
              </a:rPr>
              <a:t>try (with)—except</a:t>
            </a:r>
            <a:r>
              <a:rPr lang="zh-CN" altLang="en-US" sz="2000" dirty="0">
                <a:solidFill>
                  <a:schemeClr val="tx1">
                    <a:lumMod val="75000"/>
                    <a:lumOff val="25000"/>
                  </a:schemeClr>
                </a:solidFill>
              </a:rPr>
              <a:t>语句。</a:t>
            </a:r>
          </a:p>
          <a:p>
            <a:pPr>
              <a:lnSpc>
                <a:spcPct val="150000"/>
              </a:lnSpc>
            </a:pPr>
            <a:r>
              <a:rPr lang="en-US" altLang="zh-CN" sz="2000" dirty="0">
                <a:solidFill>
                  <a:schemeClr val="tx1">
                    <a:lumMod val="75000"/>
                    <a:lumOff val="25000"/>
                  </a:schemeClr>
                </a:solidFill>
              </a:rPr>
              <a:t>(1) try — except</a:t>
            </a:r>
            <a:r>
              <a:rPr lang="zh-CN" altLang="en-US" sz="2000" dirty="0">
                <a:solidFill>
                  <a:schemeClr val="tx1">
                    <a:lumMod val="75000"/>
                    <a:lumOff val="25000"/>
                  </a:schemeClr>
                </a:solidFill>
              </a:rPr>
              <a:t>语句：</a:t>
            </a:r>
          </a:p>
          <a:p>
            <a:pPr>
              <a:lnSpc>
                <a:spcPct val="150000"/>
              </a:lnSpc>
            </a:pPr>
            <a:r>
              <a:rPr lang="zh-CN" altLang="en-US" sz="2000" dirty="0">
                <a:solidFill>
                  <a:schemeClr val="tx1">
                    <a:lumMod val="75000"/>
                    <a:lumOff val="25000"/>
                  </a:schemeClr>
                </a:solidFill>
              </a:rPr>
              <a:t>语法格式如下：</a:t>
            </a:r>
          </a:p>
          <a:p>
            <a:pPr>
              <a:lnSpc>
                <a:spcPct val="150000"/>
              </a:lnSpc>
            </a:pPr>
            <a:r>
              <a:rPr lang="en-US" altLang="zh-CN" sz="2000" dirty="0">
                <a:solidFill>
                  <a:schemeClr val="tx1">
                    <a:lumMod val="75000"/>
                    <a:lumOff val="25000"/>
                  </a:schemeClr>
                </a:solidFill>
              </a:rPr>
              <a:t>try:</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语句块</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except Exception[as reason]:</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1" y="1250621"/>
            <a:ext cx="8588050" cy="4890872"/>
          </a:xfrm>
        </p:spPr>
        <p:txBody>
          <a:bodyPr>
            <a:noAutofit/>
          </a:bodyPr>
          <a:lstStyle/>
          <a:p>
            <a:pPr>
              <a:lnSpc>
                <a:spcPct val="150000"/>
              </a:lnSpc>
            </a:pPr>
            <a:r>
              <a:rPr lang="zh-CN" altLang="en-US" sz="2000" dirty="0">
                <a:solidFill>
                  <a:schemeClr val="tx1">
                    <a:lumMod val="75000"/>
                    <a:lumOff val="25000"/>
                  </a:schemeClr>
                </a:solidFill>
              </a:rPr>
              <a:t>出现异常</a:t>
            </a:r>
            <a:r>
              <a:rPr lang="en-US" altLang="zh-CN" sz="2000" dirty="0">
                <a:solidFill>
                  <a:schemeClr val="tx1">
                    <a:lumMod val="75000"/>
                    <a:lumOff val="25000"/>
                  </a:schemeClr>
                </a:solidFill>
              </a:rPr>
              <a:t>(exception)</a:t>
            </a:r>
            <a:r>
              <a:rPr lang="zh-CN" altLang="en-US" sz="2000" dirty="0">
                <a:solidFill>
                  <a:schemeClr val="tx1">
                    <a:lumMod val="75000"/>
                    <a:lumOff val="25000"/>
                  </a:schemeClr>
                </a:solidFill>
              </a:rPr>
              <a:t>后的处理代码</a:t>
            </a:r>
          </a:p>
          <a:p>
            <a:pPr>
              <a:lnSpc>
                <a:spcPct val="150000"/>
              </a:lnSpc>
            </a:pPr>
            <a:r>
              <a:rPr lang="zh-CN" altLang="en-US" sz="2000" dirty="0">
                <a:solidFill>
                  <a:schemeClr val="tx1">
                    <a:lumMod val="75000"/>
                    <a:lumOff val="25000"/>
                  </a:schemeClr>
                </a:solidFill>
              </a:rPr>
              <a:t>在语法格式中，“</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语句块</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属于</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语句的检测范围，它类似于</a:t>
            </a:r>
            <a:r>
              <a:rPr lang="en-US" altLang="zh-CN" sz="2000" dirty="0">
                <a:solidFill>
                  <a:schemeClr val="tx1">
                    <a:lumMod val="75000"/>
                    <a:lumOff val="25000"/>
                  </a:schemeClr>
                </a:solidFill>
              </a:rPr>
              <a:t>while</a:t>
            </a:r>
            <a:r>
              <a:rPr lang="zh-CN" altLang="en-US" sz="2000" dirty="0">
                <a:solidFill>
                  <a:schemeClr val="tx1">
                    <a:lumMod val="75000"/>
                    <a:lumOff val="25000"/>
                  </a:schemeClr>
                </a:solidFill>
              </a:rPr>
              <a:t>循环、</a:t>
            </a:r>
            <a:r>
              <a:rPr lang="en-US" altLang="zh-CN" sz="2000" dirty="0">
                <a:solidFill>
                  <a:schemeClr val="tx1">
                    <a:lumMod val="75000"/>
                    <a:lumOff val="25000"/>
                  </a:schemeClr>
                </a:solidFill>
              </a:rPr>
              <a:t>for</a:t>
            </a:r>
            <a:r>
              <a:rPr lang="zh-CN" altLang="en-US" sz="2000" dirty="0">
                <a:solidFill>
                  <a:schemeClr val="tx1">
                    <a:lumMod val="75000"/>
                    <a:lumOff val="25000"/>
                  </a:schemeClr>
                </a:solidFill>
              </a:rPr>
              <a:t>循环、</a:t>
            </a:r>
            <a:r>
              <a:rPr lang="en-US" altLang="zh-CN" sz="2000" dirty="0">
                <a:solidFill>
                  <a:schemeClr val="tx1">
                    <a:lumMod val="75000"/>
                    <a:lumOff val="25000"/>
                  </a:schemeClr>
                </a:solidFill>
              </a:rPr>
              <a:t>if/else</a:t>
            </a:r>
            <a:r>
              <a:rPr lang="zh-CN" altLang="en-US" sz="2000" dirty="0">
                <a:solidFill>
                  <a:schemeClr val="tx1">
                    <a:lumMod val="75000"/>
                    <a:lumOff val="25000"/>
                  </a:schemeClr>
                </a:solidFill>
              </a:rPr>
              <a:t>语句一样；“</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后面跟上一个异常的名字，“</a:t>
            </a:r>
            <a:r>
              <a:rPr lang="en-US" altLang="zh-CN" sz="2000" dirty="0">
                <a:solidFill>
                  <a:schemeClr val="tx1">
                    <a:lumMod val="75000"/>
                    <a:lumOff val="25000"/>
                  </a:schemeClr>
                </a:solidFill>
              </a:rPr>
              <a:t>as reason”</a:t>
            </a:r>
            <a:r>
              <a:rPr lang="zh-CN" altLang="en-US" sz="2000" dirty="0">
                <a:solidFill>
                  <a:schemeClr val="tx1">
                    <a:lumMod val="75000"/>
                    <a:lumOff val="25000"/>
                  </a:schemeClr>
                </a:solidFill>
              </a:rPr>
              <a:t>报出异常的具体内容，并把这详细异常信息输出；“出现异常</a:t>
            </a:r>
            <a:r>
              <a:rPr lang="en-US" altLang="zh-CN" sz="2000" dirty="0">
                <a:solidFill>
                  <a:schemeClr val="tx1">
                    <a:lumMod val="75000"/>
                    <a:lumOff val="25000"/>
                  </a:schemeClr>
                </a:solidFill>
              </a:rPr>
              <a:t>(exception)</a:t>
            </a:r>
            <a:r>
              <a:rPr lang="zh-CN" altLang="en-US" sz="2000" dirty="0">
                <a:solidFill>
                  <a:schemeClr val="tx1">
                    <a:lumMod val="75000"/>
                    <a:lumOff val="25000"/>
                  </a:schemeClr>
                </a:solidFill>
              </a:rPr>
              <a:t>后的处理代码”这部分是程序员对出现异常后如何处理的代码。</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一个</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语句还可以和多个</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语句搭配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对我们感兴趣的异常进行检测处理。</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如果</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语句包含的异常没有出现在后面跟着的</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语句中的时候，则程序直接报错输出异常的类型。</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1" y="1250621"/>
            <a:ext cx="8588050" cy="4890872"/>
          </a:xfrm>
        </p:spPr>
        <p:txBody>
          <a:bodyPr>
            <a:noAutofit/>
          </a:bodyPr>
          <a:lstStyle/>
          <a:p>
            <a:pPr>
              <a:lnSpc>
                <a:spcPct val="150000"/>
              </a:lnSpc>
            </a:pPr>
            <a:r>
              <a:rPr lang="zh-CN" altLang="en-US" sz="2000" dirty="0">
                <a:solidFill>
                  <a:schemeClr val="tx1">
                    <a:lumMod val="75000"/>
                    <a:lumOff val="25000"/>
                  </a:schemeClr>
                </a:solidFill>
              </a:rPr>
              <a:t>如果当我们不确定在</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语句块中会出现哪一种异常的时候，我们可以在</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后面不跟具体的异常类型。</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上面这种处理方式不推荐采用，因为这样做会掩藏程序员未想到的所有未曾处理过的错误。</a:t>
            </a:r>
          </a:p>
          <a:p>
            <a:pPr>
              <a:lnSpc>
                <a:spcPct val="150000"/>
              </a:lnSpc>
            </a:pPr>
            <a:r>
              <a:rPr lang="zh-CN" altLang="en-US" sz="2000" dirty="0">
                <a:solidFill>
                  <a:schemeClr val="tx1">
                    <a:lumMod val="75000"/>
                    <a:lumOff val="25000"/>
                  </a:schemeClr>
                </a:solidFill>
              </a:rPr>
              <a:t>有一点一定要注意：</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语句检测范围一旦出现了异常，剩下的其它语句将不会被执行。如上例中，程序运行到</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语句块的第一条语句“</a:t>
            </a:r>
            <a:r>
              <a:rPr lang="en-US" altLang="zh-CN" sz="2000" dirty="0" err="1">
                <a:solidFill>
                  <a:schemeClr val="tx1">
                    <a:lumMod val="75000"/>
                    <a:lumOff val="25000"/>
                  </a:schemeClr>
                </a:solidFill>
              </a:rPr>
              <a:t>int</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det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的时候检测到异常，程序立即跳转到</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执行异常处理程序，其它程序代码块就不再执行了。</a:t>
            </a:r>
          </a:p>
          <a:p>
            <a:pPr>
              <a:lnSpc>
                <a:spcPct val="150000"/>
              </a:lnSpc>
            </a:pPr>
            <a:r>
              <a:rPr lang="zh-CN" altLang="en-US" sz="2000" dirty="0">
                <a:solidFill>
                  <a:schemeClr val="tx1">
                    <a:lumMod val="75000"/>
                    <a:lumOff val="25000"/>
                  </a:schemeClr>
                </a:solidFill>
              </a:rPr>
              <a:t>另外，如果要对多个异常进行统一的处理，采用如下的语法格式：</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1" y="1250621"/>
            <a:ext cx="8588050" cy="4890872"/>
          </a:xfrm>
        </p:spPr>
        <p:txBody>
          <a:bodyPr>
            <a:noAutofit/>
          </a:bodyPr>
          <a:lstStyle/>
          <a:p>
            <a:pPr>
              <a:lnSpc>
                <a:spcPct val="150000"/>
              </a:lnSpc>
            </a:pPr>
            <a:r>
              <a:rPr lang="en-US" altLang="zh-CN" sz="2000" dirty="0">
                <a:solidFill>
                  <a:schemeClr val="tx1">
                    <a:lumMod val="75000"/>
                    <a:lumOff val="25000"/>
                  </a:schemeClr>
                </a:solidFill>
              </a:rPr>
              <a:t>try:</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语句块</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except (Exception1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Exception2</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Exception3</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出现异常</a:t>
            </a:r>
            <a:r>
              <a:rPr lang="en-US" altLang="zh-CN" sz="2000" dirty="0">
                <a:solidFill>
                  <a:schemeClr val="tx1">
                    <a:lumMod val="75000"/>
                    <a:lumOff val="25000"/>
                  </a:schemeClr>
                </a:solidFill>
              </a:rPr>
              <a:t>(exception)</a:t>
            </a:r>
            <a:r>
              <a:rPr lang="zh-CN" altLang="en-US" sz="2000" dirty="0">
                <a:solidFill>
                  <a:schemeClr val="tx1">
                    <a:lumMod val="75000"/>
                    <a:lumOff val="25000"/>
                  </a:schemeClr>
                </a:solidFill>
              </a:rPr>
              <a:t>后的处理代码</a:t>
            </a:r>
          </a:p>
          <a:p>
            <a:pPr>
              <a:lnSpc>
                <a:spcPct val="150000"/>
              </a:lnSpc>
            </a:pPr>
            <a:r>
              <a:rPr lang="zh-CN" altLang="en-US" sz="2000" dirty="0">
                <a:solidFill>
                  <a:schemeClr val="tx1">
                    <a:lumMod val="75000"/>
                    <a:lumOff val="25000"/>
                  </a:schemeClr>
                </a:solidFill>
              </a:rPr>
              <a:t>在上述语法中，多个异常之间用逗号“，”隔开。</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1" y="1250621"/>
            <a:ext cx="8588050" cy="4890872"/>
          </a:xfrm>
        </p:spPr>
        <p:txBody>
          <a:bodyPr>
            <a:noAutofit/>
          </a:bodyPr>
          <a:lstStyle/>
          <a:p>
            <a:pPr>
              <a:lnSpc>
                <a:spcPct val="150000"/>
              </a:lnSpc>
            </a:pPr>
            <a:r>
              <a:rPr lang="en-US" altLang="zh-CN" sz="2000" dirty="0">
                <a:solidFill>
                  <a:schemeClr val="tx1">
                    <a:lumMod val="75000"/>
                    <a:lumOff val="25000"/>
                  </a:schemeClr>
                </a:solidFill>
              </a:rPr>
              <a:t>(2) try - finally</a:t>
            </a:r>
            <a:r>
              <a:rPr lang="zh-CN" altLang="en-US" sz="2000" dirty="0">
                <a:solidFill>
                  <a:schemeClr val="tx1">
                    <a:lumMod val="75000"/>
                    <a:lumOff val="25000"/>
                  </a:schemeClr>
                </a:solidFill>
              </a:rPr>
              <a:t>语句：</a:t>
            </a:r>
          </a:p>
          <a:p>
            <a:pPr>
              <a:lnSpc>
                <a:spcPct val="150000"/>
              </a:lnSpc>
            </a:pPr>
            <a:r>
              <a:rPr lang="zh-CN" altLang="en-US" sz="2000" dirty="0">
                <a:solidFill>
                  <a:schemeClr val="tx1">
                    <a:lumMod val="75000"/>
                    <a:lumOff val="25000"/>
                  </a:schemeClr>
                </a:solidFill>
              </a:rPr>
              <a:t>语法格式如下：</a:t>
            </a:r>
          </a:p>
          <a:p>
            <a:pPr>
              <a:lnSpc>
                <a:spcPct val="150000"/>
              </a:lnSpc>
            </a:pPr>
            <a:r>
              <a:rPr lang="en-US" altLang="zh-CN" sz="2000" dirty="0">
                <a:solidFill>
                  <a:schemeClr val="tx1">
                    <a:lumMod val="75000"/>
                    <a:lumOff val="25000"/>
                  </a:schemeClr>
                </a:solidFill>
              </a:rPr>
              <a:t>try:</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语句块</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except Exception[as reason]:</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出现异常</a:t>
            </a:r>
            <a:r>
              <a:rPr lang="en-US" altLang="zh-CN" sz="2000" dirty="0">
                <a:solidFill>
                  <a:schemeClr val="tx1">
                    <a:lumMod val="75000"/>
                    <a:lumOff val="25000"/>
                  </a:schemeClr>
                </a:solidFill>
              </a:rPr>
              <a:t>(exception)</a:t>
            </a:r>
            <a:r>
              <a:rPr lang="zh-CN" altLang="en-US" sz="2000" dirty="0">
                <a:solidFill>
                  <a:schemeClr val="tx1">
                    <a:lumMod val="75000"/>
                    <a:lumOff val="25000"/>
                  </a:schemeClr>
                </a:solidFill>
              </a:rPr>
              <a:t>后的处理代码</a:t>
            </a:r>
          </a:p>
          <a:p>
            <a:pPr>
              <a:lnSpc>
                <a:spcPct val="150000"/>
              </a:lnSpc>
            </a:pPr>
            <a:r>
              <a:rPr lang="en-US" altLang="zh-CN" sz="2000" dirty="0">
                <a:solidFill>
                  <a:schemeClr val="tx1">
                    <a:lumMod val="75000"/>
                    <a:lumOff val="25000"/>
                  </a:schemeClr>
                </a:solidFill>
              </a:rPr>
              <a:t>finally:</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无论如何都会被执行的代码</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1" y="1209677"/>
            <a:ext cx="8588050" cy="4890872"/>
          </a:xfrm>
        </p:spPr>
        <p:txBody>
          <a:bodyPr>
            <a:noAutofit/>
          </a:bodyPr>
          <a:lstStyle/>
          <a:p>
            <a:pPr>
              <a:lnSpc>
                <a:spcPct val="150000"/>
              </a:lnSpc>
            </a:pPr>
            <a:r>
              <a:rPr lang="zh-CN" altLang="en-US" sz="2000" dirty="0">
                <a:solidFill>
                  <a:schemeClr val="tx1">
                    <a:lumMod val="75000"/>
                    <a:lumOff val="25000"/>
                  </a:schemeClr>
                </a:solidFill>
              </a:rPr>
              <a:t>在上述语法中，如果一旦检测到</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语句块中有任何异常，程序就会根据异常类型跳转到</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处执行对应异常类型的处理代码，最后再跳转到</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处执行里面的代码；如果在</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语句块中没有检测到任何异常，程序在执行完</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语句块里的代码后，跳过</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中的语句块，最后跳转到</a:t>
            </a:r>
            <a:r>
              <a:rPr lang="en-US" altLang="zh-CN" sz="2000" dirty="0">
                <a:solidFill>
                  <a:schemeClr val="tx1">
                    <a:lumMod val="75000"/>
                    <a:lumOff val="25000"/>
                  </a:schemeClr>
                </a:solidFill>
              </a:rPr>
              <a:t>finally</a:t>
            </a:r>
            <a:r>
              <a:rPr lang="zh-CN" altLang="en-US" sz="2000" dirty="0">
                <a:solidFill>
                  <a:schemeClr val="tx1">
                    <a:lumMod val="75000"/>
                    <a:lumOff val="25000"/>
                  </a:schemeClr>
                </a:solidFill>
              </a:rPr>
              <a:t>处执行里面的代码。</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(3) try – except - else</a:t>
            </a:r>
            <a:r>
              <a:rPr lang="zh-CN" altLang="en-US" sz="2000" dirty="0">
                <a:solidFill>
                  <a:schemeClr val="tx1">
                    <a:lumMod val="75000"/>
                    <a:lumOff val="25000"/>
                  </a:schemeClr>
                </a:solidFill>
              </a:rPr>
              <a:t>语句：</a:t>
            </a:r>
          </a:p>
          <a:p>
            <a:pPr>
              <a:lnSpc>
                <a:spcPct val="150000"/>
              </a:lnSpc>
            </a:pPr>
            <a:r>
              <a:rPr lang="zh-CN" altLang="en-US" sz="2000" dirty="0">
                <a:solidFill>
                  <a:schemeClr val="tx1">
                    <a:lumMod val="75000"/>
                    <a:lumOff val="25000"/>
                  </a:schemeClr>
                </a:solidFill>
              </a:rPr>
              <a:t>语法格式如下：</a:t>
            </a:r>
          </a:p>
          <a:p>
            <a:pPr>
              <a:lnSpc>
                <a:spcPct val="150000"/>
              </a:lnSpc>
            </a:pPr>
            <a:r>
              <a:rPr lang="en-US" altLang="zh-CN" sz="2000" dirty="0">
                <a:solidFill>
                  <a:schemeClr val="tx1">
                    <a:lumMod val="75000"/>
                    <a:lumOff val="25000"/>
                  </a:schemeClr>
                </a:solidFill>
              </a:rPr>
              <a:t>try:</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语句块</a:t>
            </a: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9.1.2 </a:t>
            </a:r>
            <a:r>
              <a:rPr lang="zh-CN" altLang="en-US" sz="2000" dirty="0"/>
              <a:t>处理异常</a:t>
            </a:r>
          </a:p>
        </p:txBody>
      </p:sp>
      <p:sp>
        <p:nvSpPr>
          <p:cNvPr id="3" name="内容占位符 2"/>
          <p:cNvSpPr>
            <a:spLocks noGrp="1"/>
          </p:cNvSpPr>
          <p:nvPr>
            <p:ph sz="quarter" idx="14"/>
          </p:nvPr>
        </p:nvSpPr>
        <p:spPr>
          <a:xfrm>
            <a:off x="364881" y="1250621"/>
            <a:ext cx="8588050" cy="4890872"/>
          </a:xfrm>
        </p:spPr>
        <p:txBody>
          <a:bodyPr>
            <a:noAutofit/>
          </a:bodyPr>
          <a:lstStyle/>
          <a:p>
            <a:pPr>
              <a:lnSpc>
                <a:spcPct val="150000"/>
              </a:lnSpc>
            </a:pPr>
            <a:r>
              <a:rPr lang="en-US" altLang="zh-CN" sz="2000" dirty="0">
                <a:solidFill>
                  <a:schemeClr val="tx1">
                    <a:lumMod val="75000"/>
                    <a:lumOff val="25000"/>
                  </a:schemeClr>
                </a:solidFill>
              </a:rPr>
              <a:t>except Exception[as reason]:</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出现异常</a:t>
            </a:r>
            <a:r>
              <a:rPr lang="en-US" altLang="zh-CN" sz="2000" dirty="0">
                <a:solidFill>
                  <a:schemeClr val="tx1">
                    <a:lumMod val="75000"/>
                    <a:lumOff val="25000"/>
                  </a:schemeClr>
                </a:solidFill>
              </a:rPr>
              <a:t>(exception)</a:t>
            </a:r>
            <a:r>
              <a:rPr lang="zh-CN" altLang="en-US" sz="2000" dirty="0">
                <a:solidFill>
                  <a:schemeClr val="tx1">
                    <a:lumMod val="75000"/>
                    <a:lumOff val="25000"/>
                  </a:schemeClr>
                </a:solidFill>
              </a:rPr>
              <a:t>后的处理代码</a:t>
            </a:r>
          </a:p>
          <a:p>
            <a:pPr>
              <a:lnSpc>
                <a:spcPct val="150000"/>
              </a:lnSpc>
            </a:pPr>
            <a:r>
              <a:rPr lang="en-US" altLang="zh-CN" sz="2000" dirty="0">
                <a:solidFill>
                  <a:schemeClr val="tx1">
                    <a:lumMod val="75000"/>
                    <a:lumOff val="25000"/>
                  </a:schemeClr>
                </a:solidFill>
              </a:rPr>
              <a:t>else:</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没有异常后被执行的代码</a:t>
            </a:r>
          </a:p>
          <a:p>
            <a:pPr>
              <a:lnSpc>
                <a:spcPct val="150000"/>
              </a:lnSpc>
            </a:pPr>
            <a:r>
              <a:rPr lang="zh-CN" altLang="en-US" sz="2000" dirty="0">
                <a:solidFill>
                  <a:schemeClr val="tx1">
                    <a:lumMod val="75000"/>
                    <a:lumOff val="25000"/>
                  </a:schemeClr>
                </a:solidFill>
              </a:rPr>
              <a:t>在上述语法中，如果一旦检测到</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语句块中有任何异常，程序就会根据异常类型跳转到</a:t>
            </a:r>
            <a:r>
              <a:rPr lang="en-US" altLang="zh-CN" sz="2000" dirty="0">
                <a:solidFill>
                  <a:schemeClr val="tx1">
                    <a:lumMod val="75000"/>
                    <a:lumOff val="25000"/>
                  </a:schemeClr>
                </a:solidFill>
              </a:rPr>
              <a:t>except</a:t>
            </a:r>
            <a:r>
              <a:rPr lang="zh-CN" altLang="en-US" sz="2000" dirty="0">
                <a:solidFill>
                  <a:schemeClr val="tx1">
                    <a:lumMod val="75000"/>
                    <a:lumOff val="25000"/>
                  </a:schemeClr>
                </a:solidFill>
              </a:rPr>
              <a:t>处执行对应异常类型的处理代码，最后终止程序的执行；如果在</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语句块中没有检测到任何异常，程序在执行完</a:t>
            </a:r>
            <a:r>
              <a:rPr lang="en-US" altLang="zh-CN" sz="2000" dirty="0">
                <a:solidFill>
                  <a:schemeClr val="tx1">
                    <a:lumMod val="75000"/>
                    <a:lumOff val="25000"/>
                  </a:schemeClr>
                </a:solidFill>
              </a:rPr>
              <a:t>try</a:t>
            </a:r>
            <a:r>
              <a:rPr lang="zh-CN" altLang="en-US" sz="2000" dirty="0">
                <a:solidFill>
                  <a:schemeClr val="tx1">
                    <a:lumMod val="75000"/>
                    <a:lumOff val="25000"/>
                  </a:schemeClr>
                </a:solidFill>
              </a:rPr>
              <a:t>语句块里的代码后，跳转到</a:t>
            </a:r>
            <a:r>
              <a:rPr lang="en-US" altLang="zh-CN" sz="2000" dirty="0">
                <a:solidFill>
                  <a:schemeClr val="tx1">
                    <a:lumMod val="75000"/>
                    <a:lumOff val="25000"/>
                  </a:schemeClr>
                </a:solidFill>
              </a:rPr>
              <a:t>else</a:t>
            </a:r>
            <a:r>
              <a:rPr lang="zh-CN" altLang="en-US" sz="2000" dirty="0">
                <a:solidFill>
                  <a:schemeClr val="tx1">
                    <a:lumMod val="75000"/>
                    <a:lumOff val="25000"/>
                  </a:schemeClr>
                </a:solidFill>
              </a:rPr>
              <a:t>处执行里面的代码。</a:t>
            </a:r>
          </a:p>
          <a:p>
            <a:pPr>
              <a:lnSpc>
                <a:spcPct val="150000"/>
              </a:lnSpc>
            </a:pP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9.1 </a:t>
            </a:r>
            <a:r>
              <a:rPr lang="zh-CN" altLang="en-US" sz="2100" b="1" spc="225" dirty="0">
                <a:solidFill>
                  <a:prstClr val="white"/>
                </a:solidFill>
              </a:rPr>
              <a:t>异常概述</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第九章 异常</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全屏显示(4:3)</PresentationFormat>
  <Paragraphs>164</Paragraphs>
  <Slides>22</Slides>
  <Notes>6</Notes>
  <HiddenSlides>0</HiddenSlides>
  <MMClips>0</MMClips>
  <ScaleCrop>false</ScaleCrop>
  <HeadingPairs>
    <vt:vector size="6" baseType="variant">
      <vt:variant>
        <vt:lpstr>已用的字体</vt:lpstr>
      </vt:variant>
      <vt:variant>
        <vt:i4>5</vt:i4>
      </vt:variant>
      <vt:variant>
        <vt:lpstr>主题</vt:lpstr>
      </vt:variant>
      <vt:variant>
        <vt:i4>9</vt:i4>
      </vt:variant>
      <vt:variant>
        <vt:lpstr>幻灯片标题</vt:lpstr>
      </vt:variant>
      <vt:variant>
        <vt:i4>22</vt:i4>
      </vt:variant>
    </vt:vector>
  </HeadingPairs>
  <TitlesOfParts>
    <vt:vector size="36" baseType="lpstr">
      <vt:lpstr>黑体</vt:lpstr>
      <vt:lpstr>宋体</vt:lpstr>
      <vt:lpstr>微软雅黑</vt:lpstr>
      <vt:lpstr>Arial</vt:lpstr>
      <vt:lpstr>Calibri</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44</cp:revision>
  <dcterms:created xsi:type="dcterms:W3CDTF">2018-03-01T02:03:00Z</dcterms:created>
  <dcterms:modified xsi:type="dcterms:W3CDTF">2022-02-16T02:03:57Z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