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76" r:id="rId4"/>
  </p:sldMasterIdLst>
  <p:notesMasterIdLst>
    <p:notesMasterId r:id="rId33"/>
  </p:notesMasterIdLst>
  <p:handoutMasterIdLst>
    <p:handoutMasterId r:id="rId34"/>
  </p:handoutMasterIdLst>
  <p:sldIdLst>
    <p:sldId id="758" r:id="rId5"/>
    <p:sldId id="863" r:id="rId6"/>
    <p:sldId id="870" r:id="rId7"/>
    <p:sldId id="864" r:id="rId8"/>
    <p:sldId id="895" r:id="rId9"/>
    <p:sldId id="900" r:id="rId10"/>
    <p:sldId id="899" r:id="rId11"/>
    <p:sldId id="903" r:id="rId12"/>
    <p:sldId id="904" r:id="rId13"/>
    <p:sldId id="905" r:id="rId14"/>
    <p:sldId id="906" r:id="rId15"/>
    <p:sldId id="907" r:id="rId16"/>
    <p:sldId id="908" r:id="rId17"/>
    <p:sldId id="902" r:id="rId18"/>
    <p:sldId id="866" r:id="rId19"/>
    <p:sldId id="889" r:id="rId20"/>
    <p:sldId id="909" r:id="rId21"/>
    <p:sldId id="910" r:id="rId22"/>
    <p:sldId id="911" r:id="rId23"/>
    <p:sldId id="912" r:id="rId24"/>
    <p:sldId id="913" r:id="rId25"/>
    <p:sldId id="914" r:id="rId26"/>
    <p:sldId id="915" r:id="rId27"/>
    <p:sldId id="916" r:id="rId28"/>
    <p:sldId id="917" r:id="rId29"/>
    <p:sldId id="918" r:id="rId30"/>
    <p:sldId id="919" r:id="rId31"/>
    <p:sldId id="920" r:id="rId32"/>
  </p:sldIdLst>
  <p:sldSz cx="12192000" cy="6858000"/>
  <p:notesSz cx="6797675" cy="9872663"/>
  <p:custDataLst>
    <p:tags r:id="rId3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4F60781-D335-43D5-BD43-54A7EAAB96FF}">
          <p14:sldIdLst>
            <p14:sldId id="758"/>
            <p14:sldId id="863"/>
            <p14:sldId id="870"/>
            <p14:sldId id="864"/>
            <p14:sldId id="895"/>
            <p14:sldId id="900"/>
            <p14:sldId id="899"/>
            <p14:sldId id="903"/>
            <p14:sldId id="904"/>
            <p14:sldId id="905"/>
            <p14:sldId id="906"/>
            <p14:sldId id="907"/>
            <p14:sldId id="908"/>
            <p14:sldId id="902"/>
            <p14:sldId id="866"/>
            <p14:sldId id="889"/>
            <p14:sldId id="909"/>
            <p14:sldId id="910"/>
            <p14:sldId id="911"/>
            <p14:sldId id="912"/>
            <p14:sldId id="913"/>
            <p14:sldId id="914"/>
            <p14:sldId id="915"/>
            <p14:sldId id="916"/>
            <p14:sldId id="917"/>
            <p14:sldId id="918"/>
            <p14:sldId id="919"/>
            <p14:sldId id="920"/>
          </p14:sldIdLst>
        </p14:section>
      </p14:sectionLst>
    </p:ext>
    <p:ext uri="{EFAFB233-063F-42B5-8137-9DF3F51BA10A}">
      <p15:sldGuideLst xmlns:p15="http://schemas.microsoft.com/office/powerpoint/2012/main">
        <p15:guide id="1" orient="horz" pos="1344" userDrawn="1">
          <p15:clr>
            <a:srgbClr val="A4A3A4"/>
          </p15:clr>
        </p15:guide>
        <p15:guide id="2" pos="3720" userDrawn="1">
          <p15:clr>
            <a:srgbClr val="A4A3A4"/>
          </p15:clr>
        </p15:guide>
        <p15:guide id="3" orient="horz" pos="1207" userDrawn="1">
          <p15:clr>
            <a:srgbClr val="A4A3A4"/>
          </p15:clr>
        </p15:guide>
        <p15:guide id="5" orient="horz" pos="936" userDrawn="1">
          <p15:clr>
            <a:srgbClr val="A4A3A4"/>
          </p15:clr>
        </p15:guide>
        <p15:guide id="6" orient="horz" pos="2472" userDrawn="1">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AT Taylor" initials="AAT" lastIdx="6" clrIdx="0">
    <p:extLst>
      <p:ext uri="{19B8F6BF-5375-455C-9EA6-DF929625EA0E}">
        <p15:presenceInfo xmlns:p15="http://schemas.microsoft.com/office/powerpoint/2012/main" userId="Adam AT Taylor" providerId="None"/>
      </p:ext>
    </p:extLst>
  </p:cmAuthor>
  <p:cmAuthor id="2" name="Ashraf, Nabil" initials="AN" lastIdx="161" clrIdx="1">
    <p:extLst>
      <p:ext uri="{19B8F6BF-5375-455C-9EA6-DF929625EA0E}">
        <p15:presenceInfo xmlns:p15="http://schemas.microsoft.com/office/powerpoint/2012/main" userId="S-1-5-21-83642069-1626958306-390482200-5762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D9D9D9"/>
    <a:srgbClr val="FFB3B3"/>
    <a:srgbClr val="BFBFBF"/>
    <a:srgbClr val="00B050"/>
    <a:srgbClr val="C00000"/>
    <a:srgbClr val="FEE8E8"/>
    <a:srgbClr val="92D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941" autoAdjust="0"/>
    <p:restoredTop sz="96332" autoAdjust="0"/>
  </p:normalViewPr>
  <p:slideViewPr>
    <p:cSldViewPr snapToGrid="0">
      <p:cViewPr varScale="1">
        <p:scale>
          <a:sx n="96" d="100"/>
          <a:sy n="96" d="100"/>
        </p:scale>
        <p:origin x="470" y="62"/>
      </p:cViewPr>
      <p:guideLst>
        <p:guide orient="horz" pos="1344"/>
        <p:guide pos="3720"/>
        <p:guide orient="horz" pos="1207"/>
        <p:guide orient="horz" pos="936"/>
        <p:guide orient="horz" pos="2472"/>
      </p:guideLst>
    </p:cSldViewPr>
  </p:slideViewPr>
  <p:notesTextViewPr>
    <p:cViewPr>
      <p:scale>
        <a:sx n="150" d="100"/>
        <a:sy n="150" d="100"/>
      </p:scale>
      <p:origin x="0" y="0"/>
    </p:cViewPr>
  </p:notesTextViewPr>
  <p:sorterViewPr>
    <p:cViewPr>
      <p:scale>
        <a:sx n="100" d="100"/>
        <a:sy n="100" d="100"/>
      </p:scale>
      <p:origin x="0" y="-1392"/>
    </p:cViewPr>
  </p:sorterViewPr>
  <p:notesViewPr>
    <p:cSldViewPr snapToGrid="0">
      <p:cViewPr varScale="1">
        <p:scale>
          <a:sx n="127" d="100"/>
          <a:sy n="127" d="100"/>
        </p:scale>
        <p:origin x="1264" y="200"/>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71EA52-5A78-4899-8792-82213BCA1132}"/>
              </a:ext>
            </a:extLst>
          </p:cNvPr>
          <p:cNvSpPr>
            <a:spLocks noGrp="1"/>
          </p:cNvSpPr>
          <p:nvPr>
            <p:ph type="hdr" sz="quarter"/>
          </p:nvPr>
        </p:nvSpPr>
        <p:spPr>
          <a:xfrm>
            <a:off x="1" y="1"/>
            <a:ext cx="2945659" cy="495347"/>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D6D52A6E-78A6-48DB-AE29-FB3BD577426B}"/>
              </a:ext>
            </a:extLst>
          </p:cNvPr>
          <p:cNvSpPr>
            <a:spLocks noGrp="1"/>
          </p:cNvSpPr>
          <p:nvPr>
            <p:ph type="dt" sz="quarter" idx="1"/>
          </p:nvPr>
        </p:nvSpPr>
        <p:spPr>
          <a:xfrm>
            <a:off x="3850444" y="1"/>
            <a:ext cx="2945659" cy="495347"/>
          </a:xfrm>
          <a:prstGeom prst="rect">
            <a:avLst/>
          </a:prstGeom>
        </p:spPr>
        <p:txBody>
          <a:bodyPr vert="horz" lIns="91440" tIns="45720" rIns="91440" bIns="45720" rtlCol="0"/>
          <a:lstStyle>
            <a:lvl1pPr algn="r">
              <a:defRPr sz="1200"/>
            </a:lvl1pPr>
          </a:lstStyle>
          <a:p>
            <a:fld id="{AED0FBD4-B2B4-45E4-8291-2360F5B2961A}" type="datetimeFigureOut">
              <a:rPr lang="en-GB" smtClean="0"/>
              <a:t>22/07/2020</a:t>
            </a:fld>
            <a:endParaRPr lang="en-GB" dirty="0"/>
          </a:p>
        </p:txBody>
      </p:sp>
      <p:sp>
        <p:nvSpPr>
          <p:cNvPr id="4" name="Footer Placeholder 3">
            <a:extLst>
              <a:ext uri="{FF2B5EF4-FFF2-40B4-BE49-F238E27FC236}">
                <a16:creationId xmlns:a16="http://schemas.microsoft.com/office/drawing/2014/main" id="{B982C24D-FC07-4E5F-B426-2BB915345701}"/>
              </a:ext>
            </a:extLst>
          </p:cNvPr>
          <p:cNvSpPr>
            <a:spLocks noGrp="1"/>
          </p:cNvSpPr>
          <p:nvPr>
            <p:ph type="ftr" sz="quarter" idx="2"/>
          </p:nvPr>
        </p:nvSpPr>
        <p:spPr>
          <a:xfrm>
            <a:off x="1" y="9377317"/>
            <a:ext cx="2945659" cy="495346"/>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8BD4596F-7D9B-4F6E-916D-B91B027F8AFD}"/>
              </a:ext>
            </a:extLst>
          </p:cNvPr>
          <p:cNvSpPr>
            <a:spLocks noGrp="1"/>
          </p:cNvSpPr>
          <p:nvPr>
            <p:ph type="sldNum" sz="quarter" idx="3"/>
          </p:nvPr>
        </p:nvSpPr>
        <p:spPr>
          <a:xfrm>
            <a:off x="3850444" y="9377317"/>
            <a:ext cx="2945659" cy="495346"/>
          </a:xfrm>
          <a:prstGeom prst="rect">
            <a:avLst/>
          </a:prstGeom>
        </p:spPr>
        <p:txBody>
          <a:bodyPr vert="horz" lIns="91440" tIns="45720" rIns="91440" bIns="45720" rtlCol="0" anchor="b"/>
          <a:lstStyle>
            <a:lvl1pPr algn="r">
              <a:defRPr sz="1200"/>
            </a:lvl1pPr>
          </a:lstStyle>
          <a:p>
            <a:fld id="{AF08F4BF-0AEC-40C9-B539-3364A091C83A}" type="slidenum">
              <a:rPr lang="en-GB" smtClean="0"/>
              <a:t>‹#›</a:t>
            </a:fld>
            <a:endParaRPr lang="en-GB" dirty="0"/>
          </a:p>
        </p:txBody>
      </p:sp>
    </p:spTree>
    <p:extLst>
      <p:ext uri="{BB962C8B-B14F-4D97-AF65-F5344CB8AC3E}">
        <p14:creationId xmlns:p14="http://schemas.microsoft.com/office/powerpoint/2010/main" val="19453254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5347"/>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4" y="1"/>
            <a:ext cx="2945659" cy="495347"/>
          </a:xfrm>
          <a:prstGeom prst="rect">
            <a:avLst/>
          </a:prstGeom>
        </p:spPr>
        <p:txBody>
          <a:bodyPr vert="horz" lIns="91440" tIns="45720" rIns="91440" bIns="45720" rtlCol="0"/>
          <a:lstStyle>
            <a:lvl1pPr algn="r">
              <a:defRPr sz="1200"/>
            </a:lvl1pPr>
          </a:lstStyle>
          <a:p>
            <a:fld id="{FC0938E2-1861-4DB6-A30C-3882E3DB0B55}" type="datetimeFigureOut">
              <a:rPr lang="en-GB" smtClean="0"/>
              <a:t>22/07/2020</a:t>
            </a:fld>
            <a:endParaRPr lang="en-GB" dirty="0"/>
          </a:p>
        </p:txBody>
      </p:sp>
      <p:sp>
        <p:nvSpPr>
          <p:cNvPr id="4" name="Slide Image Placeholder 3"/>
          <p:cNvSpPr>
            <a:spLocks noGrp="1" noRot="1" noChangeAspect="1"/>
          </p:cNvSpPr>
          <p:nvPr>
            <p:ph type="sldImg" idx="2"/>
          </p:nvPr>
        </p:nvSpPr>
        <p:spPr>
          <a:xfrm>
            <a:off x="439738" y="1235075"/>
            <a:ext cx="5918200" cy="333057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51220"/>
            <a:ext cx="5438140" cy="3887361"/>
          </a:xfrm>
          <a:prstGeom prst="rect">
            <a:avLst/>
          </a:prstGeom>
        </p:spPr>
        <p:txBody>
          <a:bodyPr vert="horz" lIns="91440" tIns="45720" rIns="91440" bIns="45720" rtlCol="0"/>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1" y="9377317"/>
            <a:ext cx="2945659" cy="495346"/>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4" y="9377317"/>
            <a:ext cx="2945659" cy="495346"/>
          </a:xfrm>
          <a:prstGeom prst="rect">
            <a:avLst/>
          </a:prstGeom>
        </p:spPr>
        <p:txBody>
          <a:bodyPr vert="horz" lIns="91440" tIns="45720" rIns="91440" bIns="45720" rtlCol="0" anchor="b"/>
          <a:lstStyle>
            <a:lvl1pPr algn="r">
              <a:defRPr sz="1200"/>
            </a:lvl1pPr>
          </a:lstStyle>
          <a:p>
            <a:fld id="{9E698893-5F0F-4D62-BE04-DE4C5982EC67}" type="slidenum">
              <a:rPr lang="en-GB" smtClean="0"/>
              <a:t>‹#›</a:t>
            </a:fld>
            <a:endParaRPr lang="en-GB" dirty="0"/>
          </a:p>
        </p:txBody>
      </p:sp>
    </p:spTree>
    <p:extLst>
      <p:ext uri="{BB962C8B-B14F-4D97-AF65-F5344CB8AC3E}">
        <p14:creationId xmlns:p14="http://schemas.microsoft.com/office/powerpoint/2010/main" val="2644561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C7ADF9-9252-4830-8F06-48898FC9D21E}" type="slidenum">
              <a:rPr lang="en-US" smtClean="0"/>
              <a:t>17</a:t>
            </a:fld>
            <a:endParaRPr lang="en-US" dirty="0"/>
          </a:p>
        </p:txBody>
      </p:sp>
    </p:spTree>
    <p:extLst>
      <p:ext uri="{BB962C8B-B14F-4D97-AF65-F5344CB8AC3E}">
        <p14:creationId xmlns:p14="http://schemas.microsoft.com/office/powerpoint/2010/main" val="2764713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A6C7ADF9-9252-4830-8F06-48898FC9D21E}" type="slidenum">
              <a:rPr lang="en-US" smtClean="0"/>
              <a:t>19</a:t>
            </a:fld>
            <a:endParaRPr lang="en-US" dirty="0"/>
          </a:p>
        </p:txBody>
      </p:sp>
    </p:spTree>
    <p:extLst>
      <p:ext uri="{BB962C8B-B14F-4D97-AF65-F5344CB8AC3E}">
        <p14:creationId xmlns:p14="http://schemas.microsoft.com/office/powerpoint/2010/main" val="4045156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A6C7ADF9-9252-4830-8F06-48898FC9D21E}" type="slidenum">
              <a:rPr lang="en-US" smtClean="0"/>
              <a:t>20</a:t>
            </a:fld>
            <a:endParaRPr lang="en-US" dirty="0"/>
          </a:p>
        </p:txBody>
      </p:sp>
    </p:spTree>
    <p:extLst>
      <p:ext uri="{BB962C8B-B14F-4D97-AF65-F5344CB8AC3E}">
        <p14:creationId xmlns:p14="http://schemas.microsoft.com/office/powerpoint/2010/main" val="1908625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C7ADF9-9252-4830-8F06-48898FC9D21E}" type="slidenum">
              <a:rPr lang="en-US" smtClean="0"/>
              <a:t>21</a:t>
            </a:fld>
            <a:endParaRPr lang="en-US" dirty="0"/>
          </a:p>
        </p:txBody>
      </p:sp>
    </p:spTree>
    <p:extLst>
      <p:ext uri="{BB962C8B-B14F-4D97-AF65-F5344CB8AC3E}">
        <p14:creationId xmlns:p14="http://schemas.microsoft.com/office/powerpoint/2010/main" val="1332148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C7ADF9-9252-4830-8F06-48898FC9D21E}" type="slidenum">
              <a:rPr lang="en-US" smtClean="0"/>
              <a:t>22</a:t>
            </a:fld>
            <a:endParaRPr lang="en-US" dirty="0"/>
          </a:p>
        </p:txBody>
      </p:sp>
    </p:spTree>
    <p:extLst>
      <p:ext uri="{BB962C8B-B14F-4D97-AF65-F5344CB8AC3E}">
        <p14:creationId xmlns:p14="http://schemas.microsoft.com/office/powerpoint/2010/main" val="2179137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C7ADF9-9252-4830-8F06-48898FC9D21E}" type="slidenum">
              <a:rPr lang="en-US" smtClean="0"/>
              <a:t>24</a:t>
            </a:fld>
            <a:endParaRPr lang="en-US" dirty="0"/>
          </a:p>
        </p:txBody>
      </p:sp>
    </p:spTree>
    <p:extLst>
      <p:ext uri="{BB962C8B-B14F-4D97-AF65-F5344CB8AC3E}">
        <p14:creationId xmlns:p14="http://schemas.microsoft.com/office/powerpoint/2010/main" val="1539989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C7ADF9-9252-4830-8F06-48898FC9D21E}" type="slidenum">
              <a:rPr lang="en-US" smtClean="0"/>
              <a:t>25</a:t>
            </a:fld>
            <a:endParaRPr lang="en-US" dirty="0"/>
          </a:p>
        </p:txBody>
      </p:sp>
    </p:spTree>
    <p:extLst>
      <p:ext uri="{BB962C8B-B14F-4D97-AF65-F5344CB8AC3E}">
        <p14:creationId xmlns:p14="http://schemas.microsoft.com/office/powerpoint/2010/main" val="1838276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C7ADF9-9252-4830-8F06-48898FC9D21E}" type="slidenum">
              <a:rPr lang="en-US" smtClean="0"/>
              <a:t>26</a:t>
            </a:fld>
            <a:endParaRPr lang="en-US" dirty="0"/>
          </a:p>
        </p:txBody>
      </p:sp>
    </p:spTree>
    <p:extLst>
      <p:ext uri="{BB962C8B-B14F-4D97-AF65-F5344CB8AC3E}">
        <p14:creationId xmlns:p14="http://schemas.microsoft.com/office/powerpoint/2010/main" val="413306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C7ADF9-9252-4830-8F06-48898FC9D21E}" type="slidenum">
              <a:rPr lang="en-US" smtClean="0"/>
              <a:t>27</a:t>
            </a:fld>
            <a:endParaRPr lang="en-US" dirty="0"/>
          </a:p>
        </p:txBody>
      </p:sp>
    </p:spTree>
    <p:extLst>
      <p:ext uri="{BB962C8B-B14F-4D97-AF65-F5344CB8AC3E}">
        <p14:creationId xmlns:p14="http://schemas.microsoft.com/office/powerpoint/2010/main" val="7959008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Page">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2"/>
          <a:srcRect l="12501" t="29888" r="21959"/>
          <a:stretch>
            <a:fillRect/>
          </a:stretch>
        </p:blipFill>
        <p:spPr bwMode="auto">
          <a:xfrm>
            <a:off x="1" y="665534"/>
            <a:ext cx="12192159" cy="3562936"/>
          </a:xfrm>
          <a:prstGeom prst="rect">
            <a:avLst/>
          </a:prstGeom>
          <a:noFill/>
          <a:ln w="9525">
            <a:noFill/>
            <a:miter lim="800000"/>
            <a:headEnd/>
            <a:tailEnd/>
          </a:ln>
          <a:effectLst/>
        </p:spPr>
      </p:pic>
      <p:sp>
        <p:nvSpPr>
          <p:cNvPr id="2" name="Title 1"/>
          <p:cNvSpPr>
            <a:spLocks noGrp="1"/>
          </p:cNvSpPr>
          <p:nvPr>
            <p:ph type="title" hasCustomPrompt="1"/>
          </p:nvPr>
        </p:nvSpPr>
        <p:spPr>
          <a:xfrm>
            <a:off x="958851" y="4416552"/>
            <a:ext cx="10267949" cy="1317194"/>
          </a:xfrm>
          <a:prstGeom prst="rect">
            <a:avLst/>
          </a:prstGeom>
        </p:spPr>
        <p:txBody>
          <a:bodyPr wrap="square" lIns="0" tIns="0" rIns="0" bIns="0" anchor="b">
            <a:noAutofit/>
          </a:bodyPr>
          <a:lstStyle>
            <a:lvl1pPr algn="l">
              <a:lnSpc>
                <a:spcPts val="4200"/>
              </a:lnSpc>
              <a:defRPr sz="3200" b="0" cap="none">
                <a:solidFill>
                  <a:srgbClr val="68737A"/>
                </a:solidFill>
              </a:defRPr>
            </a:lvl1pPr>
          </a:lstStyle>
          <a:p>
            <a:r>
              <a:rPr lang="en-US" dirty="0"/>
              <a:t>Click to edit</a:t>
            </a:r>
            <a:br>
              <a:rPr lang="en-US" dirty="0"/>
            </a:br>
            <a:r>
              <a:rPr lang="en-US" dirty="0"/>
              <a:t>master text style</a:t>
            </a:r>
          </a:p>
        </p:txBody>
      </p:sp>
      <p:sp>
        <p:nvSpPr>
          <p:cNvPr id="3" name="Text Placeholder 2"/>
          <p:cNvSpPr>
            <a:spLocks noGrp="1"/>
          </p:cNvSpPr>
          <p:nvPr>
            <p:ph type="body" idx="1" hasCustomPrompt="1"/>
          </p:nvPr>
        </p:nvSpPr>
        <p:spPr>
          <a:xfrm>
            <a:off x="992707" y="6136268"/>
            <a:ext cx="1936167" cy="155448"/>
          </a:xfrm>
          <a:prstGeom prst="rect">
            <a:avLst/>
          </a:prstGeom>
        </p:spPr>
        <p:txBody>
          <a:bodyPr wrap="square" lIns="0" tIns="0" rIns="0" bIns="0" anchor="t" anchorCtr="0">
            <a:spAutoFit/>
          </a:bodyPr>
          <a:lstStyle>
            <a:lvl1pPr marL="0" indent="0">
              <a:lnSpc>
                <a:spcPts val="1200"/>
              </a:lnSpc>
              <a:spcBef>
                <a:spcPts val="0"/>
              </a:spcBef>
              <a:buNone/>
              <a:defRPr sz="1100" baseline="0">
                <a:solidFill>
                  <a:srgbClr val="68737A"/>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Date</a:t>
            </a:r>
          </a:p>
        </p:txBody>
      </p:sp>
      <p:sp>
        <p:nvSpPr>
          <p:cNvPr id="14" name="Text Placeholder 2"/>
          <p:cNvSpPr>
            <a:spLocks noGrp="1"/>
          </p:cNvSpPr>
          <p:nvPr>
            <p:ph type="body" idx="11" hasCustomPrompt="1"/>
          </p:nvPr>
        </p:nvSpPr>
        <p:spPr>
          <a:xfrm>
            <a:off x="3308244" y="6136268"/>
            <a:ext cx="4825763" cy="153889"/>
          </a:xfrm>
          <a:prstGeom prst="rect">
            <a:avLst/>
          </a:prstGeom>
        </p:spPr>
        <p:txBody>
          <a:bodyPr wrap="square" lIns="0" tIns="0" rIns="0" bIns="0" anchor="t" anchorCtr="0">
            <a:spAutoFit/>
          </a:bodyPr>
          <a:lstStyle>
            <a:lvl1pPr marL="0" indent="0">
              <a:lnSpc>
                <a:spcPts val="1200"/>
              </a:lnSpc>
              <a:spcBef>
                <a:spcPts val="0"/>
              </a:spcBef>
              <a:buNone/>
              <a:defRPr sz="1100" baseline="0">
                <a:solidFill>
                  <a:srgbClr val="68737A"/>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Department</a:t>
            </a:r>
          </a:p>
        </p:txBody>
      </p:sp>
      <p:pic>
        <p:nvPicPr>
          <p:cNvPr id="8" name="Picture 3"/>
          <p:cNvPicPr>
            <a:picLocks noChangeAspect="1" noChangeArrowheads="1"/>
          </p:cNvPicPr>
          <p:nvPr/>
        </p:nvPicPr>
        <p:blipFill>
          <a:blip r:embed="rId2"/>
          <a:srcRect l="12501" t="29888" r="21959"/>
          <a:stretch>
            <a:fillRect/>
          </a:stretch>
        </p:blipFill>
        <p:spPr bwMode="auto">
          <a:xfrm>
            <a:off x="1" y="665534"/>
            <a:ext cx="12192159" cy="3562936"/>
          </a:xfrm>
          <a:prstGeom prst="rect">
            <a:avLst/>
          </a:prstGeom>
          <a:noFill/>
          <a:ln w="9525">
            <a:noFill/>
            <a:miter lim="800000"/>
            <a:headEnd/>
            <a:tailEnd/>
          </a:ln>
          <a:effectLst/>
        </p:spPr>
      </p:pic>
      <p:pic>
        <p:nvPicPr>
          <p:cNvPr id="9" name="Picture 2">
            <a:extLst>
              <a:ext uri="{FF2B5EF4-FFF2-40B4-BE49-F238E27FC236}">
                <a16:creationId xmlns:a16="http://schemas.microsoft.com/office/drawing/2014/main" id="{0DC67C6A-201A-42F9-99EB-84CFAB31C3E3}"/>
              </a:ext>
            </a:extLst>
          </p:cNvPr>
          <p:cNvPicPr>
            <a:picLocks noChangeAspect="1" noChangeArrowheads="1"/>
          </p:cNvPicPr>
          <p:nvPr userDrawn="1"/>
        </p:nvPicPr>
        <p:blipFill>
          <a:blip r:embed="rId3"/>
          <a:srcRect/>
          <a:stretch>
            <a:fillRect/>
          </a:stretch>
        </p:blipFill>
        <p:spPr bwMode="auto">
          <a:xfrm>
            <a:off x="958850" y="587826"/>
            <a:ext cx="1477518" cy="666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ng Title and Content 2">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srcRect/>
          <a:stretch>
            <a:fillRect/>
          </a:stretch>
        </p:blipFill>
        <p:spPr bwMode="auto">
          <a:xfrm>
            <a:off x="10739821" y="508001"/>
            <a:ext cx="782320" cy="469392"/>
          </a:xfrm>
          <a:prstGeom prst="rect">
            <a:avLst/>
          </a:prstGeom>
          <a:noFill/>
          <a:ln w="9525">
            <a:noFill/>
            <a:miter lim="800000"/>
            <a:headEnd/>
            <a:tailEnd/>
          </a:ln>
          <a:effectLst/>
        </p:spPr>
      </p:pic>
      <p:pic>
        <p:nvPicPr>
          <p:cNvPr id="10" name="Picture 2"/>
          <p:cNvPicPr>
            <a:picLocks noChangeAspect="1" noChangeArrowheads="1"/>
          </p:cNvPicPr>
          <p:nvPr/>
        </p:nvPicPr>
        <p:blipFill>
          <a:blip r:embed="rId2"/>
          <a:srcRect/>
          <a:stretch>
            <a:fillRect/>
          </a:stretch>
        </p:blipFill>
        <p:spPr bwMode="auto">
          <a:xfrm>
            <a:off x="10739821" y="508001"/>
            <a:ext cx="782320" cy="469392"/>
          </a:xfrm>
          <a:prstGeom prst="rect">
            <a:avLst/>
          </a:prstGeom>
          <a:noFill/>
          <a:ln w="9525">
            <a:noFill/>
            <a:miter lim="800000"/>
            <a:headEnd/>
            <a:tailEnd/>
          </a:ln>
          <a:effectLst/>
        </p:spPr>
      </p:pic>
      <p:sp>
        <p:nvSpPr>
          <p:cNvPr id="18" name="Title 1">
            <a:extLst>
              <a:ext uri="{FF2B5EF4-FFF2-40B4-BE49-F238E27FC236}">
                <a16:creationId xmlns:a16="http://schemas.microsoft.com/office/drawing/2014/main" id="{12FCA7DF-2480-AE42-87EA-F0D36D0FCA6C}"/>
              </a:ext>
            </a:extLst>
          </p:cNvPr>
          <p:cNvSpPr>
            <a:spLocks noGrp="1"/>
          </p:cNvSpPr>
          <p:nvPr>
            <p:ph type="title" hasCustomPrompt="1"/>
          </p:nvPr>
        </p:nvSpPr>
        <p:spPr>
          <a:xfrm>
            <a:off x="956734" y="630026"/>
            <a:ext cx="9244113" cy="770603"/>
          </a:xfrm>
          <a:prstGeom prst="rect">
            <a:avLst/>
          </a:prstGeom>
        </p:spPr>
        <p:txBody>
          <a:bodyPr wrap="square" lIns="0" tIns="0" rIns="0" bIns="0" anchor="t" anchorCtr="0">
            <a:normAutofit/>
          </a:bodyPr>
          <a:lstStyle>
            <a:lvl1pPr algn="l">
              <a:lnSpc>
                <a:spcPts val="2800"/>
              </a:lnSpc>
              <a:defRPr sz="2400" b="0" baseline="0">
                <a:solidFill>
                  <a:srgbClr val="68737A"/>
                </a:solidFill>
              </a:defRPr>
            </a:lvl1pPr>
          </a:lstStyle>
          <a:p>
            <a:pPr lvl="0"/>
            <a:r>
              <a:rPr lang="en-US" dirty="0"/>
              <a:t>Click to edit master text style with long title copywriting</a:t>
            </a:r>
          </a:p>
        </p:txBody>
      </p:sp>
      <p:sp>
        <p:nvSpPr>
          <p:cNvPr id="14" name="Text Placeholder 4">
            <a:extLst>
              <a:ext uri="{FF2B5EF4-FFF2-40B4-BE49-F238E27FC236}">
                <a16:creationId xmlns:a16="http://schemas.microsoft.com/office/drawing/2014/main" id="{EEB8D850-D601-F04B-94D6-3E0F716F57C5}"/>
              </a:ext>
            </a:extLst>
          </p:cNvPr>
          <p:cNvSpPr>
            <a:spLocks noGrp="1"/>
          </p:cNvSpPr>
          <p:nvPr>
            <p:ph type="body" sz="quarter" idx="3" hasCustomPrompt="1"/>
          </p:nvPr>
        </p:nvSpPr>
        <p:spPr>
          <a:xfrm>
            <a:off x="956745" y="422615"/>
            <a:ext cx="9244103" cy="156507"/>
          </a:xfrm>
          <a:prstGeom prst="rect">
            <a:avLst/>
          </a:prstGeom>
        </p:spPr>
        <p:txBody>
          <a:bodyPr lIns="9144" tIns="0" rIns="0" bIns="0" anchor="t" anchorCtr="0">
            <a:noAutofit/>
          </a:bodyPr>
          <a:lstStyle>
            <a:lvl1pPr marL="0" indent="0">
              <a:lnSpc>
                <a:spcPts val="1200"/>
              </a:lnSpc>
              <a:spcBef>
                <a:spcPts val="0"/>
              </a:spcBef>
              <a:buNone/>
              <a:defRPr sz="1200" b="0">
                <a:solidFill>
                  <a:schemeClr val="tx2"/>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17" name="Footer Placeholder 4"/>
          <p:cNvSpPr txBox="1">
            <a:spLocks/>
          </p:cNvSpPr>
          <p:nvPr userDrawn="1"/>
        </p:nvSpPr>
        <p:spPr>
          <a:xfrm>
            <a:off x="10408346" y="6429032"/>
            <a:ext cx="615553" cy="102592"/>
          </a:xfrm>
          <a:prstGeom prst="rect">
            <a:avLst/>
          </a:prstGeom>
        </p:spPr>
        <p:txBody>
          <a:bodyPr vert="horz" wrap="none" lIns="0" tIns="0" rIns="0" bIns="0" rtlCol="0" anchor="t" anchorCtr="0">
            <a:spAutoFit/>
          </a:bodyPr>
          <a:lstStyle>
            <a:lvl1pPr algn="ctr">
              <a:defRPr sz="1200">
                <a:solidFill>
                  <a:schemeClr val="tx1">
                    <a:tint val="75000"/>
                  </a:schemeClr>
                </a:solidFill>
                <a:latin typeface="Verdana"/>
              </a:defRPr>
            </a:lvl1pPr>
          </a:lstStyle>
          <a:p>
            <a:pPr marL="0" marR="0" lvl="0" indent="0" algn="l" defTabSz="457189" rtl="0" eaLnBrk="1" fontAlgn="auto" latinLnBrk="0" hangingPunct="1">
              <a:lnSpc>
                <a:spcPts val="8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Verdana"/>
                <a:ea typeface="+mn-ea"/>
                <a:cs typeface="+mn-cs"/>
              </a:rPr>
              <a:t>Confidential</a:t>
            </a:r>
          </a:p>
        </p:txBody>
      </p:sp>
      <p:sp>
        <p:nvSpPr>
          <p:cNvPr id="19" name="Slide Number Placeholder 5"/>
          <p:cNvSpPr txBox="1">
            <a:spLocks/>
          </p:cNvSpPr>
          <p:nvPr userDrawn="1"/>
        </p:nvSpPr>
        <p:spPr>
          <a:xfrm>
            <a:off x="11401241" y="6429227"/>
            <a:ext cx="176330" cy="102592"/>
          </a:xfrm>
          <a:prstGeom prst="rect">
            <a:avLst/>
          </a:prstGeom>
        </p:spPr>
        <p:txBody>
          <a:bodyPr vert="horz" wrap="none" lIns="0" tIns="0" rIns="0" bIns="0" rtlCol="0" anchor="t" anchorCtr="0">
            <a:spAutoFit/>
          </a:bodyPr>
          <a:lstStyle>
            <a:lvl1pPr algn="r">
              <a:defRPr sz="1200">
                <a:solidFill>
                  <a:schemeClr val="tx1">
                    <a:tint val="75000"/>
                  </a:schemeClr>
                </a:solidFill>
                <a:latin typeface="Verdana"/>
              </a:defRPr>
            </a:lvl1pPr>
          </a:lstStyle>
          <a:p>
            <a:pPr marL="0" marR="0" lvl="0" indent="0" algn="r" defTabSz="457189" rtl="0" eaLnBrk="1" fontAlgn="auto" latinLnBrk="0" hangingPunct="1">
              <a:lnSpc>
                <a:spcPts val="800"/>
              </a:lnSpc>
              <a:spcBef>
                <a:spcPts val="0"/>
              </a:spcBef>
              <a:spcAft>
                <a:spcPts val="0"/>
              </a:spcAft>
              <a:buClrTx/>
              <a:buSzTx/>
              <a:buFontTx/>
              <a:buNone/>
              <a:tabLst/>
              <a:defRPr/>
            </a:pPr>
            <a:fld id="{B04C7F51-0DDD-404E-A28A-E5625C45B73C}" type="slidenum">
              <a:rPr kumimoji="0" lang="en-US" sz="800" b="0" i="0" u="none" strike="noStrike" kern="1200" cap="none" spc="0" normalizeH="0" baseline="0" noProof="0" smtClean="0">
                <a:ln>
                  <a:noFill/>
                </a:ln>
                <a:solidFill>
                  <a:srgbClr val="68737A"/>
                </a:solidFill>
                <a:effectLst/>
                <a:uLnTx/>
                <a:uFillTx/>
                <a:latin typeface="Verdana"/>
                <a:ea typeface="+mn-ea"/>
                <a:cs typeface="+mn-cs"/>
              </a:rPr>
              <a:pPr marL="0" marR="0" lvl="0" indent="0" algn="r" defTabSz="457189" rtl="0" eaLnBrk="1" fontAlgn="auto" latinLnBrk="0" hangingPunct="1">
                <a:lnSpc>
                  <a:spcPts val="8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68737A"/>
              </a:solidFill>
              <a:effectLst/>
              <a:uLnTx/>
              <a:uFillTx/>
              <a:latin typeface="Verdana"/>
              <a:ea typeface="+mn-ea"/>
              <a:cs typeface="+mn-cs"/>
            </a:endParaRPr>
          </a:p>
        </p:txBody>
      </p:sp>
      <p:sp>
        <p:nvSpPr>
          <p:cNvPr id="3" name="Content Placeholder 2">
            <a:extLst>
              <a:ext uri="{FF2B5EF4-FFF2-40B4-BE49-F238E27FC236}">
                <a16:creationId xmlns:a16="http://schemas.microsoft.com/office/drawing/2014/main" id="{E04C1D74-C010-AF47-8514-D437AB177CF1}"/>
              </a:ext>
            </a:extLst>
          </p:cNvPr>
          <p:cNvSpPr>
            <a:spLocks noGrp="1"/>
          </p:cNvSpPr>
          <p:nvPr>
            <p:ph sz="quarter" idx="11"/>
          </p:nvPr>
        </p:nvSpPr>
        <p:spPr>
          <a:xfrm>
            <a:off x="956734" y="1879600"/>
            <a:ext cx="5041900" cy="4383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85C39E68-D610-444F-9F58-20E260F3C711}"/>
              </a:ext>
            </a:extLst>
          </p:cNvPr>
          <p:cNvSpPr>
            <a:spLocks noGrp="1"/>
          </p:cNvSpPr>
          <p:nvPr>
            <p:ph sz="quarter" idx="12"/>
          </p:nvPr>
        </p:nvSpPr>
        <p:spPr>
          <a:xfrm>
            <a:off x="6193368" y="1879600"/>
            <a:ext cx="5033433" cy="4383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7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ng Title and Content 3">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srcRect/>
          <a:stretch>
            <a:fillRect/>
          </a:stretch>
        </p:blipFill>
        <p:spPr bwMode="auto">
          <a:xfrm>
            <a:off x="10739821" y="508001"/>
            <a:ext cx="782320" cy="469392"/>
          </a:xfrm>
          <a:prstGeom prst="rect">
            <a:avLst/>
          </a:prstGeom>
          <a:noFill/>
          <a:ln w="9525">
            <a:noFill/>
            <a:miter lim="800000"/>
            <a:headEnd/>
            <a:tailEnd/>
          </a:ln>
          <a:effectLst/>
        </p:spPr>
      </p:pic>
      <p:pic>
        <p:nvPicPr>
          <p:cNvPr id="10" name="Picture 2"/>
          <p:cNvPicPr>
            <a:picLocks noChangeAspect="1" noChangeArrowheads="1"/>
          </p:cNvPicPr>
          <p:nvPr/>
        </p:nvPicPr>
        <p:blipFill>
          <a:blip r:embed="rId2"/>
          <a:srcRect/>
          <a:stretch>
            <a:fillRect/>
          </a:stretch>
        </p:blipFill>
        <p:spPr bwMode="auto">
          <a:xfrm>
            <a:off x="10739821" y="508001"/>
            <a:ext cx="782320" cy="469392"/>
          </a:xfrm>
          <a:prstGeom prst="rect">
            <a:avLst/>
          </a:prstGeom>
          <a:noFill/>
          <a:ln w="9525">
            <a:noFill/>
            <a:miter lim="800000"/>
            <a:headEnd/>
            <a:tailEnd/>
          </a:ln>
          <a:effectLst/>
        </p:spPr>
      </p:pic>
      <p:sp>
        <p:nvSpPr>
          <p:cNvPr id="18" name="Title 1">
            <a:extLst>
              <a:ext uri="{FF2B5EF4-FFF2-40B4-BE49-F238E27FC236}">
                <a16:creationId xmlns:a16="http://schemas.microsoft.com/office/drawing/2014/main" id="{12FCA7DF-2480-AE42-87EA-F0D36D0FCA6C}"/>
              </a:ext>
            </a:extLst>
          </p:cNvPr>
          <p:cNvSpPr>
            <a:spLocks noGrp="1"/>
          </p:cNvSpPr>
          <p:nvPr>
            <p:ph type="title" hasCustomPrompt="1"/>
          </p:nvPr>
        </p:nvSpPr>
        <p:spPr>
          <a:xfrm>
            <a:off x="956734" y="630025"/>
            <a:ext cx="9244113" cy="770604"/>
          </a:xfrm>
          <a:prstGeom prst="rect">
            <a:avLst/>
          </a:prstGeom>
        </p:spPr>
        <p:txBody>
          <a:bodyPr wrap="square" lIns="0" tIns="0" rIns="0" bIns="0" anchor="t" anchorCtr="0">
            <a:normAutofit/>
          </a:bodyPr>
          <a:lstStyle>
            <a:lvl1pPr algn="l">
              <a:lnSpc>
                <a:spcPts val="2800"/>
              </a:lnSpc>
              <a:defRPr sz="2400" b="0" baseline="0">
                <a:solidFill>
                  <a:srgbClr val="68737A"/>
                </a:solidFill>
              </a:defRPr>
            </a:lvl1pPr>
          </a:lstStyle>
          <a:p>
            <a:pPr lvl="0"/>
            <a:r>
              <a:rPr lang="en-US" dirty="0"/>
              <a:t>Click to edit master text style with long title copywriting</a:t>
            </a:r>
          </a:p>
        </p:txBody>
      </p:sp>
      <p:sp>
        <p:nvSpPr>
          <p:cNvPr id="14" name="Text Placeholder 4">
            <a:extLst>
              <a:ext uri="{FF2B5EF4-FFF2-40B4-BE49-F238E27FC236}">
                <a16:creationId xmlns:a16="http://schemas.microsoft.com/office/drawing/2014/main" id="{A82527B9-39E8-6F40-9D60-D80918F66932}"/>
              </a:ext>
            </a:extLst>
          </p:cNvPr>
          <p:cNvSpPr>
            <a:spLocks noGrp="1"/>
          </p:cNvSpPr>
          <p:nvPr>
            <p:ph type="body" sz="quarter" idx="3" hasCustomPrompt="1"/>
          </p:nvPr>
        </p:nvSpPr>
        <p:spPr>
          <a:xfrm>
            <a:off x="956745" y="422615"/>
            <a:ext cx="9244103" cy="156507"/>
          </a:xfrm>
          <a:prstGeom prst="rect">
            <a:avLst/>
          </a:prstGeom>
        </p:spPr>
        <p:txBody>
          <a:bodyPr lIns="9144" tIns="0" rIns="0" bIns="0" anchor="t" anchorCtr="0">
            <a:noAutofit/>
          </a:bodyPr>
          <a:lstStyle>
            <a:lvl1pPr marL="0" indent="0">
              <a:lnSpc>
                <a:spcPts val="1200"/>
              </a:lnSpc>
              <a:spcBef>
                <a:spcPts val="0"/>
              </a:spcBef>
              <a:buNone/>
              <a:defRPr sz="1200" b="0">
                <a:solidFill>
                  <a:schemeClr val="tx2"/>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16" name="Footer Placeholder 4"/>
          <p:cNvSpPr txBox="1">
            <a:spLocks/>
          </p:cNvSpPr>
          <p:nvPr userDrawn="1"/>
        </p:nvSpPr>
        <p:spPr>
          <a:xfrm>
            <a:off x="10408346" y="6429032"/>
            <a:ext cx="615553" cy="102592"/>
          </a:xfrm>
          <a:prstGeom prst="rect">
            <a:avLst/>
          </a:prstGeom>
        </p:spPr>
        <p:txBody>
          <a:bodyPr vert="horz" wrap="none" lIns="0" tIns="0" rIns="0" bIns="0" rtlCol="0" anchor="t" anchorCtr="0">
            <a:spAutoFit/>
          </a:bodyPr>
          <a:lstStyle>
            <a:lvl1pPr algn="ctr">
              <a:defRPr sz="1200">
                <a:solidFill>
                  <a:schemeClr val="tx1">
                    <a:tint val="75000"/>
                  </a:schemeClr>
                </a:solidFill>
                <a:latin typeface="Verdana"/>
              </a:defRPr>
            </a:lvl1pPr>
          </a:lstStyle>
          <a:p>
            <a:pPr marL="0" marR="0" lvl="0" indent="0" algn="l" defTabSz="457189" rtl="0" eaLnBrk="1" fontAlgn="auto" latinLnBrk="0" hangingPunct="1">
              <a:lnSpc>
                <a:spcPts val="8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Verdana"/>
                <a:ea typeface="+mn-ea"/>
                <a:cs typeface="+mn-cs"/>
              </a:rPr>
              <a:t>Confidential</a:t>
            </a:r>
          </a:p>
        </p:txBody>
      </p:sp>
      <p:sp>
        <p:nvSpPr>
          <p:cNvPr id="19" name="Slide Number Placeholder 5"/>
          <p:cNvSpPr txBox="1">
            <a:spLocks/>
          </p:cNvSpPr>
          <p:nvPr userDrawn="1"/>
        </p:nvSpPr>
        <p:spPr>
          <a:xfrm>
            <a:off x="11401241" y="6429227"/>
            <a:ext cx="176330" cy="102592"/>
          </a:xfrm>
          <a:prstGeom prst="rect">
            <a:avLst/>
          </a:prstGeom>
        </p:spPr>
        <p:txBody>
          <a:bodyPr vert="horz" wrap="none" lIns="0" tIns="0" rIns="0" bIns="0" rtlCol="0" anchor="t" anchorCtr="0">
            <a:spAutoFit/>
          </a:bodyPr>
          <a:lstStyle>
            <a:lvl1pPr algn="r">
              <a:defRPr sz="1200">
                <a:solidFill>
                  <a:schemeClr val="tx1">
                    <a:tint val="75000"/>
                  </a:schemeClr>
                </a:solidFill>
                <a:latin typeface="Verdana"/>
              </a:defRPr>
            </a:lvl1pPr>
          </a:lstStyle>
          <a:p>
            <a:pPr marL="0" marR="0" lvl="0" indent="0" algn="r" defTabSz="457189" rtl="0" eaLnBrk="1" fontAlgn="auto" latinLnBrk="0" hangingPunct="1">
              <a:lnSpc>
                <a:spcPts val="800"/>
              </a:lnSpc>
              <a:spcBef>
                <a:spcPts val="0"/>
              </a:spcBef>
              <a:spcAft>
                <a:spcPts val="0"/>
              </a:spcAft>
              <a:buClrTx/>
              <a:buSzTx/>
              <a:buFontTx/>
              <a:buNone/>
              <a:tabLst/>
              <a:defRPr/>
            </a:pPr>
            <a:fld id="{B04C7F51-0DDD-404E-A28A-E5625C45B73C}" type="slidenum">
              <a:rPr kumimoji="0" lang="en-US" sz="800" b="0" i="0" u="none" strike="noStrike" kern="1200" cap="none" spc="0" normalizeH="0" baseline="0" noProof="0" smtClean="0">
                <a:ln>
                  <a:noFill/>
                </a:ln>
                <a:solidFill>
                  <a:srgbClr val="68737A"/>
                </a:solidFill>
                <a:effectLst/>
                <a:uLnTx/>
                <a:uFillTx/>
                <a:latin typeface="Verdana"/>
                <a:ea typeface="+mn-ea"/>
                <a:cs typeface="+mn-cs"/>
              </a:rPr>
              <a:pPr marL="0" marR="0" lvl="0" indent="0" algn="r" defTabSz="457189" rtl="0" eaLnBrk="1" fontAlgn="auto" latinLnBrk="0" hangingPunct="1">
                <a:lnSpc>
                  <a:spcPts val="8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68737A"/>
              </a:solidFill>
              <a:effectLst/>
              <a:uLnTx/>
              <a:uFillTx/>
              <a:latin typeface="Verdana"/>
              <a:ea typeface="+mn-ea"/>
              <a:cs typeface="+mn-cs"/>
            </a:endParaRPr>
          </a:p>
        </p:txBody>
      </p:sp>
      <p:sp>
        <p:nvSpPr>
          <p:cNvPr id="3" name="Content Placeholder 2">
            <a:extLst>
              <a:ext uri="{FF2B5EF4-FFF2-40B4-BE49-F238E27FC236}">
                <a16:creationId xmlns:a16="http://schemas.microsoft.com/office/drawing/2014/main" id="{B5BDF948-B209-3E4D-BF56-BF3D29FA1CBE}"/>
              </a:ext>
            </a:extLst>
          </p:cNvPr>
          <p:cNvSpPr>
            <a:spLocks noGrp="1"/>
          </p:cNvSpPr>
          <p:nvPr>
            <p:ph sz="quarter" idx="13"/>
          </p:nvPr>
        </p:nvSpPr>
        <p:spPr>
          <a:xfrm>
            <a:off x="958851" y="1879600"/>
            <a:ext cx="2436283" cy="4383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D768D3FA-1582-204F-9397-F7A771058958}"/>
              </a:ext>
            </a:extLst>
          </p:cNvPr>
          <p:cNvSpPr>
            <a:spLocks noGrp="1"/>
          </p:cNvSpPr>
          <p:nvPr>
            <p:ph sz="quarter" idx="14"/>
          </p:nvPr>
        </p:nvSpPr>
        <p:spPr>
          <a:xfrm>
            <a:off x="3526365" y="1879600"/>
            <a:ext cx="2438400" cy="4383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a:extLst>
              <a:ext uri="{FF2B5EF4-FFF2-40B4-BE49-F238E27FC236}">
                <a16:creationId xmlns:a16="http://schemas.microsoft.com/office/drawing/2014/main" id="{91D46C7A-3AA0-834A-9A8D-74B7C0C5D93B}"/>
              </a:ext>
            </a:extLst>
          </p:cNvPr>
          <p:cNvSpPr>
            <a:spLocks noGrp="1"/>
          </p:cNvSpPr>
          <p:nvPr>
            <p:ph sz="quarter" idx="15"/>
          </p:nvPr>
        </p:nvSpPr>
        <p:spPr>
          <a:xfrm>
            <a:off x="6096000" y="1879600"/>
            <a:ext cx="5132917" cy="4383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6062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ong Title and Content 4">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srcRect/>
          <a:stretch>
            <a:fillRect/>
          </a:stretch>
        </p:blipFill>
        <p:spPr bwMode="auto">
          <a:xfrm>
            <a:off x="10739821" y="508001"/>
            <a:ext cx="782320" cy="469392"/>
          </a:xfrm>
          <a:prstGeom prst="rect">
            <a:avLst/>
          </a:prstGeom>
          <a:noFill/>
          <a:ln w="9525">
            <a:noFill/>
            <a:miter lim="800000"/>
            <a:headEnd/>
            <a:tailEnd/>
          </a:ln>
          <a:effectLst/>
        </p:spPr>
      </p:pic>
      <p:pic>
        <p:nvPicPr>
          <p:cNvPr id="10" name="Picture 2"/>
          <p:cNvPicPr>
            <a:picLocks noChangeAspect="1" noChangeArrowheads="1"/>
          </p:cNvPicPr>
          <p:nvPr/>
        </p:nvPicPr>
        <p:blipFill>
          <a:blip r:embed="rId2"/>
          <a:srcRect/>
          <a:stretch>
            <a:fillRect/>
          </a:stretch>
        </p:blipFill>
        <p:spPr bwMode="auto">
          <a:xfrm>
            <a:off x="10739821" y="508001"/>
            <a:ext cx="782320" cy="469392"/>
          </a:xfrm>
          <a:prstGeom prst="rect">
            <a:avLst/>
          </a:prstGeom>
          <a:noFill/>
          <a:ln w="9525">
            <a:noFill/>
            <a:miter lim="800000"/>
            <a:headEnd/>
            <a:tailEnd/>
          </a:ln>
          <a:effectLst/>
        </p:spPr>
      </p:pic>
      <p:sp>
        <p:nvSpPr>
          <p:cNvPr id="18" name="Title 1">
            <a:extLst>
              <a:ext uri="{FF2B5EF4-FFF2-40B4-BE49-F238E27FC236}">
                <a16:creationId xmlns:a16="http://schemas.microsoft.com/office/drawing/2014/main" id="{12FCA7DF-2480-AE42-87EA-F0D36D0FCA6C}"/>
              </a:ext>
            </a:extLst>
          </p:cNvPr>
          <p:cNvSpPr>
            <a:spLocks noGrp="1"/>
          </p:cNvSpPr>
          <p:nvPr>
            <p:ph type="title" hasCustomPrompt="1"/>
          </p:nvPr>
        </p:nvSpPr>
        <p:spPr>
          <a:xfrm>
            <a:off x="956734" y="630026"/>
            <a:ext cx="9244113" cy="770604"/>
          </a:xfrm>
          <a:prstGeom prst="rect">
            <a:avLst/>
          </a:prstGeom>
        </p:spPr>
        <p:txBody>
          <a:bodyPr wrap="square" lIns="0" tIns="0" rIns="0" bIns="0" anchor="t" anchorCtr="0">
            <a:noAutofit/>
          </a:bodyPr>
          <a:lstStyle>
            <a:lvl1pPr algn="l">
              <a:lnSpc>
                <a:spcPts val="2800"/>
              </a:lnSpc>
              <a:defRPr sz="2400" b="0" baseline="0">
                <a:solidFill>
                  <a:srgbClr val="68737A"/>
                </a:solidFill>
              </a:defRPr>
            </a:lvl1pPr>
          </a:lstStyle>
          <a:p>
            <a:pPr lvl="0"/>
            <a:r>
              <a:rPr lang="en-US" dirty="0"/>
              <a:t>Click to edit master text style with long title copywriting</a:t>
            </a:r>
          </a:p>
        </p:txBody>
      </p:sp>
      <p:sp>
        <p:nvSpPr>
          <p:cNvPr id="22" name="Text Placeholder 4">
            <a:extLst>
              <a:ext uri="{FF2B5EF4-FFF2-40B4-BE49-F238E27FC236}">
                <a16:creationId xmlns:a16="http://schemas.microsoft.com/office/drawing/2014/main" id="{E6496EAB-2775-B44B-BA0B-DE953E8DD583}"/>
              </a:ext>
            </a:extLst>
          </p:cNvPr>
          <p:cNvSpPr>
            <a:spLocks noGrp="1"/>
          </p:cNvSpPr>
          <p:nvPr>
            <p:ph type="body" sz="quarter" idx="3" hasCustomPrompt="1"/>
          </p:nvPr>
        </p:nvSpPr>
        <p:spPr>
          <a:xfrm>
            <a:off x="956745" y="422615"/>
            <a:ext cx="9244103" cy="156507"/>
          </a:xfrm>
          <a:prstGeom prst="rect">
            <a:avLst/>
          </a:prstGeom>
        </p:spPr>
        <p:txBody>
          <a:bodyPr lIns="9144" tIns="0" rIns="0" bIns="0" anchor="t" anchorCtr="0">
            <a:normAutofit/>
          </a:bodyPr>
          <a:lstStyle>
            <a:lvl1pPr marL="0" indent="0">
              <a:lnSpc>
                <a:spcPts val="1200"/>
              </a:lnSpc>
              <a:spcBef>
                <a:spcPts val="0"/>
              </a:spcBef>
              <a:buNone/>
              <a:defRPr sz="1200" b="0">
                <a:solidFill>
                  <a:schemeClr val="tx2"/>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23" name="Footer Placeholder 4"/>
          <p:cNvSpPr txBox="1">
            <a:spLocks/>
          </p:cNvSpPr>
          <p:nvPr userDrawn="1"/>
        </p:nvSpPr>
        <p:spPr>
          <a:xfrm>
            <a:off x="10408346" y="6429032"/>
            <a:ext cx="615553" cy="102592"/>
          </a:xfrm>
          <a:prstGeom prst="rect">
            <a:avLst/>
          </a:prstGeom>
        </p:spPr>
        <p:txBody>
          <a:bodyPr vert="horz" wrap="none" lIns="0" tIns="0" rIns="0" bIns="0" rtlCol="0" anchor="t" anchorCtr="0">
            <a:spAutoFit/>
          </a:bodyPr>
          <a:lstStyle>
            <a:lvl1pPr algn="ctr">
              <a:defRPr sz="1200">
                <a:solidFill>
                  <a:schemeClr val="tx1">
                    <a:tint val="75000"/>
                  </a:schemeClr>
                </a:solidFill>
                <a:latin typeface="Verdana"/>
              </a:defRPr>
            </a:lvl1pPr>
          </a:lstStyle>
          <a:p>
            <a:pPr marL="0" marR="0" lvl="0" indent="0" algn="l" defTabSz="457189" rtl="0" eaLnBrk="1" fontAlgn="auto" latinLnBrk="0" hangingPunct="1">
              <a:lnSpc>
                <a:spcPts val="8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Verdana"/>
                <a:ea typeface="+mn-ea"/>
                <a:cs typeface="+mn-cs"/>
              </a:rPr>
              <a:t>Confidential</a:t>
            </a:r>
          </a:p>
        </p:txBody>
      </p:sp>
      <p:sp>
        <p:nvSpPr>
          <p:cNvPr id="24" name="Slide Number Placeholder 5"/>
          <p:cNvSpPr txBox="1">
            <a:spLocks/>
          </p:cNvSpPr>
          <p:nvPr userDrawn="1"/>
        </p:nvSpPr>
        <p:spPr>
          <a:xfrm>
            <a:off x="11401241" y="6429227"/>
            <a:ext cx="176330" cy="102592"/>
          </a:xfrm>
          <a:prstGeom prst="rect">
            <a:avLst/>
          </a:prstGeom>
        </p:spPr>
        <p:txBody>
          <a:bodyPr vert="horz" wrap="none" lIns="0" tIns="0" rIns="0" bIns="0" rtlCol="0" anchor="t" anchorCtr="0">
            <a:spAutoFit/>
          </a:bodyPr>
          <a:lstStyle>
            <a:lvl1pPr algn="r">
              <a:defRPr sz="1200">
                <a:solidFill>
                  <a:schemeClr val="tx1">
                    <a:tint val="75000"/>
                  </a:schemeClr>
                </a:solidFill>
                <a:latin typeface="Verdana"/>
              </a:defRPr>
            </a:lvl1pPr>
          </a:lstStyle>
          <a:p>
            <a:pPr marL="0" marR="0" lvl="0" indent="0" algn="r" defTabSz="457189" rtl="0" eaLnBrk="1" fontAlgn="auto" latinLnBrk="0" hangingPunct="1">
              <a:lnSpc>
                <a:spcPts val="800"/>
              </a:lnSpc>
              <a:spcBef>
                <a:spcPts val="0"/>
              </a:spcBef>
              <a:spcAft>
                <a:spcPts val="0"/>
              </a:spcAft>
              <a:buClrTx/>
              <a:buSzTx/>
              <a:buFontTx/>
              <a:buNone/>
              <a:tabLst/>
              <a:defRPr/>
            </a:pPr>
            <a:fld id="{B04C7F51-0DDD-404E-A28A-E5625C45B73C}" type="slidenum">
              <a:rPr kumimoji="0" lang="en-US" sz="800" b="0" i="0" u="none" strike="noStrike" kern="1200" cap="none" spc="0" normalizeH="0" baseline="0" noProof="0" smtClean="0">
                <a:ln>
                  <a:noFill/>
                </a:ln>
                <a:solidFill>
                  <a:srgbClr val="68737A"/>
                </a:solidFill>
                <a:effectLst/>
                <a:uLnTx/>
                <a:uFillTx/>
                <a:latin typeface="Verdana"/>
                <a:ea typeface="+mn-ea"/>
                <a:cs typeface="+mn-cs"/>
              </a:rPr>
              <a:pPr marL="0" marR="0" lvl="0" indent="0" algn="r" defTabSz="457189" rtl="0" eaLnBrk="1" fontAlgn="auto" latinLnBrk="0" hangingPunct="1">
                <a:lnSpc>
                  <a:spcPts val="8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68737A"/>
              </a:solidFill>
              <a:effectLst/>
              <a:uLnTx/>
              <a:uFillTx/>
              <a:latin typeface="Verdana"/>
              <a:ea typeface="+mn-ea"/>
              <a:cs typeface="+mn-cs"/>
            </a:endParaRPr>
          </a:p>
        </p:txBody>
      </p:sp>
      <p:sp>
        <p:nvSpPr>
          <p:cNvPr id="25" name="Text Placeholder 23">
            <a:extLst>
              <a:ext uri="{FF2B5EF4-FFF2-40B4-BE49-F238E27FC236}">
                <a16:creationId xmlns:a16="http://schemas.microsoft.com/office/drawing/2014/main" id="{7A566DAF-9FA7-7C44-9F64-0AE2915C8640}"/>
              </a:ext>
            </a:extLst>
          </p:cNvPr>
          <p:cNvSpPr>
            <a:spLocks noGrp="1"/>
          </p:cNvSpPr>
          <p:nvPr>
            <p:ph type="body" sz="quarter" idx="12" hasCustomPrompt="1"/>
          </p:nvPr>
        </p:nvSpPr>
        <p:spPr>
          <a:xfrm>
            <a:off x="956734" y="1879601"/>
            <a:ext cx="1596317" cy="4031873"/>
          </a:xfrm>
        </p:spPr>
        <p:txBody>
          <a:bodyPr wrap="square">
            <a:spAutoFit/>
          </a:bodyPr>
          <a:lstStyle/>
          <a:p>
            <a:pPr lvl="0"/>
            <a:r>
              <a:rPr lang="en-US" dirty="0"/>
              <a:t>Edit Master text styles</a:t>
            </a:r>
          </a:p>
          <a:p>
            <a:pPr lvl="1"/>
            <a:r>
              <a:rPr lang="en-US" dirty="0"/>
              <a:t>Second level</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26" name="Text Placeholder 23">
            <a:extLst>
              <a:ext uri="{FF2B5EF4-FFF2-40B4-BE49-F238E27FC236}">
                <a16:creationId xmlns:a16="http://schemas.microsoft.com/office/drawing/2014/main" id="{EE4FB9BC-EBBF-FB41-A9D7-90BECD27F68C}"/>
              </a:ext>
            </a:extLst>
          </p:cNvPr>
          <p:cNvSpPr>
            <a:spLocks noGrp="1"/>
          </p:cNvSpPr>
          <p:nvPr>
            <p:ph type="body" sz="quarter" idx="13" hasCustomPrompt="1"/>
          </p:nvPr>
        </p:nvSpPr>
        <p:spPr>
          <a:xfrm>
            <a:off x="9630483" y="1879601"/>
            <a:ext cx="1596317" cy="4031873"/>
          </a:xfrm>
        </p:spPr>
        <p:txBody>
          <a:bodyPr wrap="square">
            <a:spAutoFit/>
          </a:bodyPr>
          <a:lstStyle/>
          <a:p>
            <a:pPr lvl="0"/>
            <a:r>
              <a:rPr lang="en-US" dirty="0"/>
              <a:t>Edit Master text styles</a:t>
            </a:r>
          </a:p>
          <a:p>
            <a:pPr lvl="1"/>
            <a:r>
              <a:rPr lang="en-US" dirty="0"/>
              <a:t>Second level</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27" name="Text Placeholder 23">
            <a:extLst>
              <a:ext uri="{FF2B5EF4-FFF2-40B4-BE49-F238E27FC236}">
                <a16:creationId xmlns:a16="http://schemas.microsoft.com/office/drawing/2014/main" id="{1C41E36F-2816-3644-A8DD-0E507C4C02B4}"/>
              </a:ext>
            </a:extLst>
          </p:cNvPr>
          <p:cNvSpPr>
            <a:spLocks noGrp="1"/>
          </p:cNvSpPr>
          <p:nvPr>
            <p:ph type="body" sz="quarter" idx="14" hasCustomPrompt="1"/>
          </p:nvPr>
        </p:nvSpPr>
        <p:spPr>
          <a:xfrm>
            <a:off x="7895731" y="1879601"/>
            <a:ext cx="1596317" cy="4031873"/>
          </a:xfrm>
        </p:spPr>
        <p:txBody>
          <a:bodyPr wrap="square">
            <a:spAutoFit/>
          </a:bodyPr>
          <a:lstStyle/>
          <a:p>
            <a:pPr lvl="0"/>
            <a:r>
              <a:rPr lang="en-US" dirty="0"/>
              <a:t>Edit Master text styles</a:t>
            </a:r>
          </a:p>
          <a:p>
            <a:pPr lvl="1"/>
            <a:r>
              <a:rPr lang="en-US" dirty="0"/>
              <a:t>Second level</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28" name="Text Placeholder 23">
            <a:extLst>
              <a:ext uri="{FF2B5EF4-FFF2-40B4-BE49-F238E27FC236}">
                <a16:creationId xmlns:a16="http://schemas.microsoft.com/office/drawing/2014/main" id="{A7F5903C-36F9-7948-9510-E260CBD53981}"/>
              </a:ext>
            </a:extLst>
          </p:cNvPr>
          <p:cNvSpPr>
            <a:spLocks noGrp="1"/>
          </p:cNvSpPr>
          <p:nvPr>
            <p:ph type="body" sz="quarter" idx="15" hasCustomPrompt="1"/>
          </p:nvPr>
        </p:nvSpPr>
        <p:spPr>
          <a:xfrm>
            <a:off x="6160981" y="1879601"/>
            <a:ext cx="1596317" cy="4031873"/>
          </a:xfrm>
        </p:spPr>
        <p:txBody>
          <a:bodyPr wrap="square">
            <a:spAutoFit/>
          </a:bodyPr>
          <a:lstStyle/>
          <a:p>
            <a:pPr lvl="0"/>
            <a:r>
              <a:rPr lang="en-US" dirty="0"/>
              <a:t>Edit Master text styles</a:t>
            </a:r>
          </a:p>
          <a:p>
            <a:pPr lvl="1"/>
            <a:r>
              <a:rPr lang="en-US" dirty="0"/>
              <a:t>Second level</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29" name="Text Placeholder 23">
            <a:extLst>
              <a:ext uri="{FF2B5EF4-FFF2-40B4-BE49-F238E27FC236}">
                <a16:creationId xmlns:a16="http://schemas.microsoft.com/office/drawing/2014/main" id="{026A54C0-6066-184B-A41D-6604C61C454C}"/>
              </a:ext>
            </a:extLst>
          </p:cNvPr>
          <p:cNvSpPr>
            <a:spLocks noGrp="1"/>
          </p:cNvSpPr>
          <p:nvPr>
            <p:ph type="body" sz="quarter" idx="16" hasCustomPrompt="1"/>
          </p:nvPr>
        </p:nvSpPr>
        <p:spPr>
          <a:xfrm>
            <a:off x="4426232" y="1879601"/>
            <a:ext cx="1596317" cy="4031873"/>
          </a:xfrm>
        </p:spPr>
        <p:txBody>
          <a:bodyPr wrap="square">
            <a:spAutoFit/>
          </a:bodyPr>
          <a:lstStyle/>
          <a:p>
            <a:pPr lvl="0"/>
            <a:r>
              <a:rPr lang="en-US" dirty="0"/>
              <a:t>Edit Master text styles</a:t>
            </a:r>
          </a:p>
          <a:p>
            <a:pPr lvl="1"/>
            <a:r>
              <a:rPr lang="en-US" dirty="0"/>
              <a:t>Second level</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30" name="Text Placeholder 23">
            <a:extLst>
              <a:ext uri="{FF2B5EF4-FFF2-40B4-BE49-F238E27FC236}">
                <a16:creationId xmlns:a16="http://schemas.microsoft.com/office/drawing/2014/main" id="{93C63DF9-60BB-8C43-A5C6-A3F00BD95846}"/>
              </a:ext>
            </a:extLst>
          </p:cNvPr>
          <p:cNvSpPr>
            <a:spLocks noGrp="1"/>
          </p:cNvSpPr>
          <p:nvPr>
            <p:ph type="body" sz="quarter" idx="17" hasCustomPrompt="1"/>
          </p:nvPr>
        </p:nvSpPr>
        <p:spPr>
          <a:xfrm>
            <a:off x="2691483" y="1879601"/>
            <a:ext cx="1596317" cy="4031873"/>
          </a:xfrm>
        </p:spPr>
        <p:txBody>
          <a:bodyPr wrap="square">
            <a:spAutoFit/>
          </a:bodyPr>
          <a:lstStyle/>
          <a:p>
            <a:pPr lvl="0"/>
            <a:r>
              <a:rPr lang="en-US" dirty="0"/>
              <a:t>Edit Master text styles</a:t>
            </a:r>
          </a:p>
          <a:p>
            <a:pPr lvl="1"/>
            <a:r>
              <a:rPr lang="en-US" dirty="0"/>
              <a:t>Second level</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69504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0480" y="354868"/>
            <a:ext cx="9244113" cy="371525"/>
          </a:xfrm>
          <a:prstGeom prst="rect">
            <a:avLst/>
          </a:prstGeom>
        </p:spPr>
        <p:txBody>
          <a:bodyPr wrap="square" lIns="0" tIns="0" rIns="0" bIns="0" anchor="t" anchorCtr="0">
            <a:noAutofit/>
          </a:bodyPr>
          <a:lstStyle>
            <a:lvl1pPr algn="l">
              <a:lnSpc>
                <a:spcPts val="2800"/>
              </a:lnSpc>
              <a:defRPr sz="2200" b="0" baseline="0">
                <a:solidFill>
                  <a:srgbClr val="68737A"/>
                </a:solidFill>
              </a:defRPr>
            </a:lvl1pPr>
          </a:lstStyle>
          <a:p>
            <a:r>
              <a:rPr lang="en-US" dirty="0"/>
              <a:t>Click to edit master text style</a:t>
            </a:r>
          </a:p>
        </p:txBody>
      </p:sp>
      <p:sp>
        <p:nvSpPr>
          <p:cNvPr id="11" name="Slide Number Placeholder 5"/>
          <p:cNvSpPr txBox="1">
            <a:spLocks/>
          </p:cNvSpPr>
          <p:nvPr/>
        </p:nvSpPr>
        <p:spPr>
          <a:xfrm>
            <a:off x="11401242" y="6632427"/>
            <a:ext cx="176330" cy="102592"/>
          </a:xfrm>
          <a:prstGeom prst="rect">
            <a:avLst/>
          </a:prstGeom>
        </p:spPr>
        <p:txBody>
          <a:bodyPr vert="horz" wrap="none" lIns="0" tIns="0" rIns="0" bIns="0" rtlCol="0" anchor="t" anchorCtr="0">
            <a:spAutoFit/>
          </a:bodyPr>
          <a:lstStyle>
            <a:lvl1pPr algn="r">
              <a:defRPr sz="1200">
                <a:solidFill>
                  <a:schemeClr val="tx1">
                    <a:tint val="75000"/>
                  </a:schemeClr>
                </a:solidFill>
                <a:latin typeface="Verdana"/>
              </a:defRPr>
            </a:lvl1pPr>
          </a:lstStyle>
          <a:p>
            <a:pPr marL="0" marR="0" lvl="0" indent="0" algn="r" defTabSz="457178" rtl="0" eaLnBrk="1" fontAlgn="auto" latinLnBrk="0" hangingPunct="1">
              <a:lnSpc>
                <a:spcPts val="800"/>
              </a:lnSpc>
              <a:spcBef>
                <a:spcPts val="0"/>
              </a:spcBef>
              <a:spcAft>
                <a:spcPts val="0"/>
              </a:spcAft>
              <a:buClrTx/>
              <a:buSzTx/>
              <a:buFontTx/>
              <a:buNone/>
              <a:tabLst/>
              <a:defRPr/>
            </a:pPr>
            <a:fld id="{B04C7F51-0DDD-404E-A28A-E5625C45B73C}" type="slidenum">
              <a:rPr kumimoji="0" lang="en-US" sz="800" b="0" i="0" u="none" strike="noStrike" kern="1200" cap="none" spc="0" normalizeH="0" baseline="0" noProof="0" smtClean="0">
                <a:ln>
                  <a:noFill/>
                </a:ln>
                <a:solidFill>
                  <a:srgbClr val="68737A"/>
                </a:solidFill>
                <a:effectLst/>
                <a:uLnTx/>
                <a:uFillTx/>
                <a:latin typeface="Verdana"/>
                <a:ea typeface="+mn-ea"/>
                <a:cs typeface="+mn-cs"/>
              </a:rPr>
              <a:pPr marL="0" marR="0" lvl="0" indent="0" algn="r" defTabSz="457178" rtl="0" eaLnBrk="1" fontAlgn="auto" latinLnBrk="0" hangingPunct="1">
                <a:lnSpc>
                  <a:spcPts val="8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68737A"/>
              </a:solidFill>
              <a:effectLst/>
              <a:uLnTx/>
              <a:uFillTx/>
              <a:latin typeface="Verdana"/>
              <a:ea typeface="+mn-ea"/>
              <a:cs typeface="+mn-cs"/>
            </a:endParaRPr>
          </a:p>
        </p:txBody>
      </p:sp>
      <p:pic>
        <p:nvPicPr>
          <p:cNvPr id="10" name="Picture 2"/>
          <p:cNvPicPr>
            <a:picLocks noChangeAspect="1" noChangeArrowheads="1"/>
          </p:cNvPicPr>
          <p:nvPr/>
        </p:nvPicPr>
        <p:blipFill>
          <a:blip r:embed="rId2"/>
          <a:srcRect/>
          <a:stretch>
            <a:fillRect/>
          </a:stretch>
        </p:blipFill>
        <p:spPr bwMode="auto">
          <a:xfrm>
            <a:off x="11228917" y="354868"/>
            <a:ext cx="782320" cy="469392"/>
          </a:xfrm>
          <a:prstGeom prst="rect">
            <a:avLst/>
          </a:prstGeom>
          <a:noFill/>
          <a:ln w="9525">
            <a:noFill/>
            <a:miter lim="800000"/>
            <a:headEnd/>
            <a:tailEnd/>
          </a:ln>
          <a:effectLst/>
        </p:spPr>
      </p:pic>
      <p:sp>
        <p:nvSpPr>
          <p:cNvPr id="12" name="Footer Placeholder 4"/>
          <p:cNvSpPr txBox="1">
            <a:spLocks/>
          </p:cNvSpPr>
          <p:nvPr/>
        </p:nvSpPr>
        <p:spPr>
          <a:xfrm>
            <a:off x="10408349" y="6632232"/>
            <a:ext cx="615553" cy="102592"/>
          </a:xfrm>
          <a:prstGeom prst="rect">
            <a:avLst/>
          </a:prstGeom>
        </p:spPr>
        <p:txBody>
          <a:bodyPr vert="horz" wrap="none" lIns="0" tIns="0" rIns="0" bIns="0" rtlCol="0" anchor="t" anchorCtr="0">
            <a:spAutoFit/>
          </a:bodyPr>
          <a:lstStyle>
            <a:lvl1pPr algn="ctr">
              <a:defRPr sz="1200">
                <a:solidFill>
                  <a:schemeClr val="tx1">
                    <a:tint val="75000"/>
                  </a:schemeClr>
                </a:solidFill>
                <a:latin typeface="Verdana"/>
              </a:defRPr>
            </a:lvl1pPr>
          </a:lstStyle>
          <a:p>
            <a:pPr marL="0" marR="0" lvl="0" indent="0" algn="l" defTabSz="457178" rtl="0" eaLnBrk="1" fontAlgn="auto" latinLnBrk="0" hangingPunct="1">
              <a:lnSpc>
                <a:spcPts val="8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Verdana"/>
                <a:ea typeface="+mn-ea"/>
                <a:cs typeface="+mn-cs"/>
              </a:rPr>
              <a:t>Confidential</a:t>
            </a:r>
          </a:p>
        </p:txBody>
      </p:sp>
      <p:sp>
        <p:nvSpPr>
          <p:cNvPr id="13" name="Text Placeholder 12"/>
          <p:cNvSpPr>
            <a:spLocks noGrp="1"/>
          </p:cNvSpPr>
          <p:nvPr>
            <p:ph type="body" sz="quarter" idx="11"/>
          </p:nvPr>
        </p:nvSpPr>
        <p:spPr>
          <a:xfrm>
            <a:off x="420479" y="776554"/>
            <a:ext cx="9244113" cy="265069"/>
          </a:xfrm>
        </p:spPr>
        <p:txBody>
          <a:bodyPr>
            <a:noAutofit/>
          </a:bodyPr>
          <a:lstStyle>
            <a:lvl1pPr marL="0" indent="0" algn="l">
              <a:buFontTx/>
              <a:buNone/>
              <a:defRPr sz="1600">
                <a:solidFill>
                  <a:schemeClr val="bg1">
                    <a:lumMod val="50000"/>
                  </a:schemeClr>
                </a:solidFill>
              </a:defRPr>
            </a:lvl1pPr>
            <a:lvl2pPr>
              <a:defRPr sz="1600">
                <a:solidFill>
                  <a:schemeClr val="bg1">
                    <a:lumMod val="50000"/>
                  </a:schemeClr>
                </a:solidFill>
              </a:defRPr>
            </a:lvl2pPr>
            <a:lvl3pPr>
              <a:defRPr sz="1600">
                <a:solidFill>
                  <a:schemeClr val="bg1">
                    <a:lumMod val="50000"/>
                  </a:schemeClr>
                </a:solidFill>
              </a:defRPr>
            </a:lvl3pPr>
            <a:lvl4pPr>
              <a:defRPr sz="1600">
                <a:solidFill>
                  <a:schemeClr val="bg1">
                    <a:lumMod val="50000"/>
                  </a:schemeClr>
                </a:solidFill>
              </a:defRPr>
            </a:lvl4pPr>
            <a:lvl5pPr>
              <a:defRPr sz="1600">
                <a:solidFill>
                  <a:schemeClr val="bg1">
                    <a:lumMod val="50000"/>
                  </a:schemeClr>
                </a:solidFill>
              </a:defRPr>
            </a:lvl5pPr>
          </a:lstStyle>
          <a:p>
            <a:pPr lvl="0"/>
            <a:r>
              <a:rPr lang="en-US" dirty="0"/>
              <a:t>Edit Master text styles</a:t>
            </a:r>
          </a:p>
        </p:txBody>
      </p:sp>
    </p:spTree>
    <p:extLst>
      <p:ext uri="{BB962C8B-B14F-4D97-AF65-F5344CB8AC3E}">
        <p14:creationId xmlns:p14="http://schemas.microsoft.com/office/powerpoint/2010/main" val="276571198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56734" y="630026"/>
            <a:ext cx="9244113" cy="476399"/>
          </a:xfrm>
          <a:prstGeom prst="rect">
            <a:avLst/>
          </a:prstGeom>
        </p:spPr>
        <p:txBody>
          <a:bodyPr wrap="square" lIns="0" tIns="0" rIns="0" bIns="0" anchor="t" anchorCtr="0">
            <a:noAutofit/>
          </a:bodyPr>
          <a:lstStyle>
            <a:lvl1pPr algn="l">
              <a:lnSpc>
                <a:spcPts val="2800"/>
              </a:lnSpc>
              <a:defRPr sz="2400" b="0" baseline="0">
                <a:solidFill>
                  <a:srgbClr val="68737A"/>
                </a:solidFill>
              </a:defRPr>
            </a:lvl1pPr>
          </a:lstStyle>
          <a:p>
            <a:r>
              <a:rPr lang="en-US" dirty="0"/>
              <a:t>Click to edit master text style</a:t>
            </a:r>
          </a:p>
        </p:txBody>
      </p:sp>
      <p:sp>
        <p:nvSpPr>
          <p:cNvPr id="11" name="Slide Number Placeholder 5"/>
          <p:cNvSpPr txBox="1">
            <a:spLocks/>
          </p:cNvSpPr>
          <p:nvPr/>
        </p:nvSpPr>
        <p:spPr>
          <a:xfrm>
            <a:off x="11401241" y="6429227"/>
            <a:ext cx="176330" cy="102592"/>
          </a:xfrm>
          <a:prstGeom prst="rect">
            <a:avLst/>
          </a:prstGeom>
        </p:spPr>
        <p:txBody>
          <a:bodyPr vert="horz" wrap="none" lIns="0" tIns="0" rIns="0" bIns="0" rtlCol="0" anchor="t" anchorCtr="0">
            <a:spAutoFit/>
          </a:bodyPr>
          <a:lstStyle>
            <a:lvl1pPr algn="r">
              <a:defRPr sz="1200">
                <a:solidFill>
                  <a:schemeClr val="tx1">
                    <a:tint val="75000"/>
                  </a:schemeClr>
                </a:solidFill>
                <a:latin typeface="Verdana"/>
              </a:defRPr>
            </a:lvl1pPr>
          </a:lstStyle>
          <a:p>
            <a:pPr marL="0" marR="0" lvl="0" indent="0" algn="r" defTabSz="457189" rtl="0" eaLnBrk="1" fontAlgn="auto" latinLnBrk="0" hangingPunct="1">
              <a:lnSpc>
                <a:spcPts val="800"/>
              </a:lnSpc>
              <a:spcBef>
                <a:spcPts val="0"/>
              </a:spcBef>
              <a:spcAft>
                <a:spcPts val="0"/>
              </a:spcAft>
              <a:buClrTx/>
              <a:buSzTx/>
              <a:buFontTx/>
              <a:buNone/>
              <a:tabLst/>
              <a:defRPr/>
            </a:pPr>
            <a:fld id="{B04C7F51-0DDD-404E-A28A-E5625C45B73C}" type="slidenum">
              <a:rPr kumimoji="0" lang="en-US" sz="800" b="0" i="0" u="none" strike="noStrike" kern="1200" cap="none" spc="0" normalizeH="0" baseline="0" noProof="0" smtClean="0">
                <a:ln>
                  <a:noFill/>
                </a:ln>
                <a:solidFill>
                  <a:srgbClr val="68737A"/>
                </a:solidFill>
                <a:effectLst/>
                <a:uLnTx/>
                <a:uFillTx/>
                <a:latin typeface="Verdana"/>
                <a:ea typeface="+mn-ea"/>
                <a:cs typeface="+mn-cs"/>
              </a:rPr>
              <a:pPr marL="0" marR="0" lvl="0" indent="0" algn="r" defTabSz="457189" rtl="0" eaLnBrk="1" fontAlgn="auto" latinLnBrk="0" hangingPunct="1">
                <a:lnSpc>
                  <a:spcPts val="8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68737A"/>
              </a:solidFill>
              <a:effectLst/>
              <a:uLnTx/>
              <a:uFillTx/>
              <a:latin typeface="Verdana"/>
              <a:ea typeface="+mn-ea"/>
              <a:cs typeface="+mn-cs"/>
            </a:endParaRPr>
          </a:p>
        </p:txBody>
      </p:sp>
      <p:sp>
        <p:nvSpPr>
          <p:cNvPr id="9" name="Text Placeholder 4">
            <a:extLst>
              <a:ext uri="{FF2B5EF4-FFF2-40B4-BE49-F238E27FC236}">
                <a16:creationId xmlns:a16="http://schemas.microsoft.com/office/drawing/2014/main" id="{82E5EB4C-20E8-C648-BF3C-B3BD2B9CF9AC}"/>
              </a:ext>
            </a:extLst>
          </p:cNvPr>
          <p:cNvSpPr>
            <a:spLocks noGrp="1"/>
          </p:cNvSpPr>
          <p:nvPr>
            <p:ph type="body" sz="quarter" idx="3" hasCustomPrompt="1"/>
          </p:nvPr>
        </p:nvSpPr>
        <p:spPr>
          <a:xfrm>
            <a:off x="956745" y="422615"/>
            <a:ext cx="9244103" cy="156507"/>
          </a:xfrm>
          <a:prstGeom prst="rect">
            <a:avLst/>
          </a:prstGeom>
        </p:spPr>
        <p:txBody>
          <a:bodyPr lIns="9144" tIns="0" rIns="0" bIns="0" anchor="t" anchorCtr="0">
            <a:noAutofit/>
          </a:bodyPr>
          <a:lstStyle>
            <a:lvl1pPr marL="0" indent="0">
              <a:lnSpc>
                <a:spcPts val="1200"/>
              </a:lnSpc>
              <a:spcBef>
                <a:spcPts val="0"/>
              </a:spcBef>
              <a:buNone/>
              <a:defRPr sz="1200" b="0">
                <a:solidFill>
                  <a:schemeClr val="tx2"/>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pic>
        <p:nvPicPr>
          <p:cNvPr id="10" name="Picture 2"/>
          <p:cNvPicPr>
            <a:picLocks noChangeAspect="1" noChangeArrowheads="1"/>
          </p:cNvPicPr>
          <p:nvPr/>
        </p:nvPicPr>
        <p:blipFill>
          <a:blip r:embed="rId2"/>
          <a:srcRect/>
          <a:stretch>
            <a:fillRect/>
          </a:stretch>
        </p:blipFill>
        <p:spPr bwMode="auto">
          <a:xfrm>
            <a:off x="11186411" y="109730"/>
            <a:ext cx="782320" cy="469392"/>
          </a:xfrm>
          <a:prstGeom prst="rect">
            <a:avLst/>
          </a:prstGeom>
          <a:noFill/>
          <a:ln w="9525">
            <a:noFill/>
            <a:miter lim="800000"/>
            <a:headEnd/>
            <a:tailEnd/>
          </a:ln>
          <a:effectLst/>
        </p:spPr>
      </p:pic>
      <p:sp>
        <p:nvSpPr>
          <p:cNvPr id="12" name="Footer Placeholder 4"/>
          <p:cNvSpPr txBox="1">
            <a:spLocks/>
          </p:cNvSpPr>
          <p:nvPr/>
        </p:nvSpPr>
        <p:spPr>
          <a:xfrm>
            <a:off x="10408346" y="6429032"/>
            <a:ext cx="615553" cy="102592"/>
          </a:xfrm>
          <a:prstGeom prst="rect">
            <a:avLst/>
          </a:prstGeom>
        </p:spPr>
        <p:txBody>
          <a:bodyPr vert="horz" wrap="none" lIns="0" tIns="0" rIns="0" bIns="0" rtlCol="0" anchor="t" anchorCtr="0">
            <a:spAutoFit/>
          </a:bodyPr>
          <a:lstStyle>
            <a:lvl1pPr algn="ctr">
              <a:defRPr sz="1200">
                <a:solidFill>
                  <a:schemeClr val="tx1">
                    <a:tint val="75000"/>
                  </a:schemeClr>
                </a:solidFill>
                <a:latin typeface="Verdana"/>
              </a:defRPr>
            </a:lvl1pPr>
          </a:lstStyle>
          <a:p>
            <a:pPr marL="0" marR="0" lvl="0" indent="0" algn="l" defTabSz="457189" rtl="0" eaLnBrk="1" fontAlgn="auto" latinLnBrk="0" hangingPunct="1">
              <a:lnSpc>
                <a:spcPts val="8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Verdana"/>
                <a:ea typeface="+mn-ea"/>
                <a:cs typeface="+mn-cs"/>
              </a:rPr>
              <a:t>Confidential</a:t>
            </a:r>
          </a:p>
        </p:txBody>
      </p:sp>
      <p:sp>
        <p:nvSpPr>
          <p:cNvPr id="4" name="Content Placeholder 3">
            <a:extLst>
              <a:ext uri="{FF2B5EF4-FFF2-40B4-BE49-F238E27FC236}">
                <a16:creationId xmlns:a16="http://schemas.microsoft.com/office/drawing/2014/main" id="{70B67560-A51E-6142-BB3A-ACF1E19F98F7}"/>
              </a:ext>
            </a:extLst>
          </p:cNvPr>
          <p:cNvSpPr>
            <a:spLocks noGrp="1"/>
          </p:cNvSpPr>
          <p:nvPr>
            <p:ph sz="quarter" idx="10"/>
          </p:nvPr>
        </p:nvSpPr>
        <p:spPr>
          <a:xfrm>
            <a:off x="956733" y="1458914"/>
            <a:ext cx="10272184" cy="480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4446194"/>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Divi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E97C1E-5D03-B74B-8E0A-279962218740}"/>
              </a:ext>
            </a:extLst>
          </p:cNvPr>
          <p:cNvPicPr>
            <a:picLocks noChangeAspect="1"/>
          </p:cNvPicPr>
          <p:nvPr userDrawn="1"/>
        </p:nvPicPr>
        <p:blipFill rotWithShape="1">
          <a:blip r:embed="rId2"/>
          <a:srcRect t="35907" b="5105"/>
          <a:stretch/>
        </p:blipFill>
        <p:spPr>
          <a:xfrm>
            <a:off x="0" y="2812612"/>
            <a:ext cx="12192000" cy="4045389"/>
          </a:xfrm>
          <a:prstGeom prst="rect">
            <a:avLst/>
          </a:prstGeom>
        </p:spPr>
      </p:pic>
      <p:sp>
        <p:nvSpPr>
          <p:cNvPr id="2" name="Title 1"/>
          <p:cNvSpPr>
            <a:spLocks noGrp="1"/>
          </p:cNvSpPr>
          <p:nvPr>
            <p:ph type="title" hasCustomPrompt="1"/>
          </p:nvPr>
        </p:nvSpPr>
        <p:spPr>
          <a:xfrm>
            <a:off x="2352000" y="2013389"/>
            <a:ext cx="9018800" cy="1415611"/>
          </a:xfrm>
          <a:prstGeom prst="rect">
            <a:avLst/>
          </a:prstGeom>
        </p:spPr>
        <p:txBody>
          <a:bodyPr wrap="square" lIns="0" tIns="0" rIns="0" bIns="0" anchor="t">
            <a:noAutofit/>
          </a:bodyPr>
          <a:lstStyle>
            <a:lvl1pPr algn="l">
              <a:lnSpc>
                <a:spcPts val="4533"/>
              </a:lnSpc>
              <a:defRPr sz="4000" b="0" cap="none">
                <a:solidFill>
                  <a:srgbClr val="68737A"/>
                </a:solidFill>
              </a:defRPr>
            </a:lvl1pPr>
          </a:lstStyle>
          <a:p>
            <a:r>
              <a:rPr lang="en-US" dirty="0"/>
              <a:t>Click to edit master text style</a:t>
            </a:r>
          </a:p>
        </p:txBody>
      </p:sp>
      <p:sp>
        <p:nvSpPr>
          <p:cNvPr id="7" name="Content Placeholder 6"/>
          <p:cNvSpPr>
            <a:spLocks noGrp="1"/>
          </p:cNvSpPr>
          <p:nvPr>
            <p:ph sz="quarter" idx="10"/>
          </p:nvPr>
        </p:nvSpPr>
        <p:spPr>
          <a:xfrm>
            <a:off x="914396" y="2029454"/>
            <a:ext cx="1094317" cy="534534"/>
          </a:xfrm>
          <a:prstGeom prst="roundRect">
            <a:avLst/>
          </a:prstGeom>
          <a:solidFill>
            <a:schemeClr val="bg1">
              <a:lumMod val="95000"/>
            </a:schemeClr>
          </a:solidFill>
          <a:ln w="19050">
            <a:solidFill>
              <a:schemeClr val="tx1"/>
            </a:solidFill>
          </a:ln>
        </p:spPr>
        <p:txBody>
          <a:bodyPr vert="horz" wrap="square" lIns="72000" tIns="36000" rIns="72000" bIns="36000" rtlCol="0" anchor="ctr" anchorCtr="1">
            <a:spAutoFit/>
          </a:bodyPr>
          <a:lstStyle>
            <a:lvl1pPr>
              <a:defRPr lang="en-GB" sz="2667" dirty="0">
                <a:solidFill>
                  <a:schemeClr val="tx1"/>
                </a:solidFill>
              </a:defRPr>
            </a:lvl1pPr>
          </a:lstStyle>
          <a:p>
            <a:pPr marL="0" lvl="0" indent="0">
              <a:spcAft>
                <a:spcPts val="0"/>
              </a:spcAft>
              <a:buNone/>
            </a:pPr>
            <a:r>
              <a:rPr lang="en-US" dirty="0" smtClean="0"/>
              <a:t>Edit</a:t>
            </a:r>
            <a:endParaRPr lang="en-GB" dirty="0"/>
          </a:p>
        </p:txBody>
      </p:sp>
    </p:spTree>
    <p:extLst>
      <p:ext uri="{BB962C8B-B14F-4D97-AF65-F5344CB8AC3E}">
        <p14:creationId xmlns:p14="http://schemas.microsoft.com/office/powerpoint/2010/main" val="414336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322E763-47E8-0B42-89D2-AAB1CB1DFD34}"/>
              </a:ext>
            </a:extLst>
          </p:cNvPr>
          <p:cNvPicPr>
            <a:picLocks noChangeAspect="1"/>
          </p:cNvPicPr>
          <p:nvPr userDrawn="1"/>
        </p:nvPicPr>
        <p:blipFill rotWithShape="1">
          <a:blip r:embed="rId2"/>
          <a:srcRect t="34337" r="10578"/>
          <a:stretch/>
        </p:blipFill>
        <p:spPr>
          <a:xfrm>
            <a:off x="0" y="3081103"/>
            <a:ext cx="12192000" cy="3776897"/>
          </a:xfrm>
          <a:prstGeom prst="rect">
            <a:avLst/>
          </a:prstGeom>
        </p:spPr>
      </p:pic>
      <p:sp>
        <p:nvSpPr>
          <p:cNvPr id="3" name="Text Placeholder 2"/>
          <p:cNvSpPr>
            <a:spLocks noGrp="1"/>
          </p:cNvSpPr>
          <p:nvPr>
            <p:ph type="body" idx="1" hasCustomPrompt="1"/>
          </p:nvPr>
        </p:nvSpPr>
        <p:spPr>
          <a:xfrm>
            <a:off x="958851" y="1879600"/>
            <a:ext cx="5799364" cy="271250"/>
          </a:xfrm>
          <a:prstGeom prst="rect">
            <a:avLst/>
          </a:prstGeom>
        </p:spPr>
        <p:txBody>
          <a:bodyPr wrap="square" lIns="18000" tIns="0" rIns="0" bIns="0" anchor="t" anchorCtr="0">
            <a:noAutofit/>
          </a:bodyPr>
          <a:lstStyle>
            <a:lvl1pPr marL="0" indent="0">
              <a:lnSpc>
                <a:spcPts val="2100"/>
              </a:lnSpc>
              <a:spcBef>
                <a:spcPts val="0"/>
              </a:spcBef>
              <a:buNone/>
              <a:defRPr sz="2000" baseline="0">
                <a:solidFill>
                  <a:srgbClr val="68737A"/>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a:t>
            </a:r>
          </a:p>
        </p:txBody>
      </p:sp>
      <p:sp>
        <p:nvSpPr>
          <p:cNvPr id="2" name="Title 1"/>
          <p:cNvSpPr>
            <a:spLocks noGrp="1"/>
          </p:cNvSpPr>
          <p:nvPr>
            <p:ph type="title" hasCustomPrompt="1"/>
          </p:nvPr>
        </p:nvSpPr>
        <p:spPr>
          <a:xfrm>
            <a:off x="958851" y="2232414"/>
            <a:ext cx="10267949" cy="1540626"/>
          </a:xfrm>
          <a:prstGeom prst="rect">
            <a:avLst/>
          </a:prstGeom>
        </p:spPr>
        <p:txBody>
          <a:bodyPr wrap="square" lIns="0" tIns="0" rIns="0" bIns="0" anchor="t">
            <a:noAutofit/>
          </a:bodyPr>
          <a:lstStyle>
            <a:lvl1pPr algn="l">
              <a:lnSpc>
                <a:spcPts val="3600"/>
              </a:lnSpc>
              <a:defRPr sz="3200" b="0" cap="none">
                <a:solidFill>
                  <a:srgbClr val="68737A"/>
                </a:solidFill>
              </a:defRPr>
            </a:lvl1pPr>
          </a:lstStyle>
          <a:p>
            <a:r>
              <a:rPr lang="en-US" dirty="0"/>
              <a:t>Click to edit master text style</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56734" y="630026"/>
            <a:ext cx="9244113" cy="476399"/>
          </a:xfrm>
          <a:prstGeom prst="rect">
            <a:avLst/>
          </a:prstGeom>
        </p:spPr>
        <p:txBody>
          <a:bodyPr wrap="square" lIns="0" tIns="0" rIns="0" bIns="0" anchor="t" anchorCtr="0">
            <a:noAutofit/>
          </a:bodyPr>
          <a:lstStyle>
            <a:lvl1pPr algn="l">
              <a:lnSpc>
                <a:spcPts val="2800"/>
              </a:lnSpc>
              <a:defRPr sz="2400" b="0" baseline="0">
                <a:solidFill>
                  <a:srgbClr val="68737A"/>
                </a:solidFill>
              </a:defRPr>
            </a:lvl1pPr>
          </a:lstStyle>
          <a:p>
            <a:r>
              <a:rPr lang="en-US" dirty="0"/>
              <a:t>Click to edit master text style</a:t>
            </a:r>
          </a:p>
        </p:txBody>
      </p:sp>
      <p:pic>
        <p:nvPicPr>
          <p:cNvPr id="8" name="Picture 2"/>
          <p:cNvPicPr>
            <a:picLocks noChangeAspect="1" noChangeArrowheads="1"/>
          </p:cNvPicPr>
          <p:nvPr/>
        </p:nvPicPr>
        <p:blipFill>
          <a:blip r:embed="rId2"/>
          <a:srcRect/>
          <a:stretch>
            <a:fillRect/>
          </a:stretch>
        </p:blipFill>
        <p:spPr bwMode="auto">
          <a:xfrm>
            <a:off x="10739821" y="508001"/>
            <a:ext cx="782320" cy="469392"/>
          </a:xfrm>
          <a:prstGeom prst="rect">
            <a:avLst/>
          </a:prstGeom>
          <a:noFill/>
          <a:ln w="9525">
            <a:noFill/>
            <a:miter lim="800000"/>
            <a:headEnd/>
            <a:tailEnd/>
          </a:ln>
          <a:effectLst/>
        </p:spPr>
      </p:pic>
      <p:sp>
        <p:nvSpPr>
          <p:cNvPr id="11" name="Slide Number Placeholder 5"/>
          <p:cNvSpPr txBox="1">
            <a:spLocks/>
          </p:cNvSpPr>
          <p:nvPr/>
        </p:nvSpPr>
        <p:spPr>
          <a:xfrm>
            <a:off x="11401241" y="6734027"/>
            <a:ext cx="176330" cy="102592"/>
          </a:xfrm>
          <a:prstGeom prst="rect">
            <a:avLst/>
          </a:prstGeom>
        </p:spPr>
        <p:txBody>
          <a:bodyPr vert="horz" wrap="none" lIns="0" tIns="0" rIns="0" bIns="0" rtlCol="0" anchor="t" anchorCtr="0">
            <a:spAutoFit/>
          </a:bodyPr>
          <a:lstStyle>
            <a:lvl1pPr algn="r">
              <a:defRPr sz="1200">
                <a:solidFill>
                  <a:schemeClr val="tx1">
                    <a:tint val="75000"/>
                  </a:schemeClr>
                </a:solidFill>
                <a:latin typeface="Verdana"/>
              </a:defRPr>
            </a:lvl1pPr>
          </a:lstStyle>
          <a:p>
            <a:pPr marL="0" marR="0" lvl="0" indent="0" algn="r" defTabSz="457189" rtl="0" eaLnBrk="1" fontAlgn="auto" latinLnBrk="0" hangingPunct="1">
              <a:lnSpc>
                <a:spcPts val="800"/>
              </a:lnSpc>
              <a:spcBef>
                <a:spcPts val="0"/>
              </a:spcBef>
              <a:spcAft>
                <a:spcPts val="0"/>
              </a:spcAft>
              <a:buClrTx/>
              <a:buSzTx/>
              <a:buFontTx/>
              <a:buNone/>
              <a:tabLst/>
              <a:defRPr/>
            </a:pPr>
            <a:fld id="{B04C7F51-0DDD-404E-A28A-E5625C45B73C}" type="slidenum">
              <a:rPr kumimoji="0" lang="en-US" sz="800" b="0" i="0" u="none" strike="noStrike" kern="1200" cap="none" spc="0" normalizeH="0" baseline="0" noProof="0" smtClean="0">
                <a:ln>
                  <a:noFill/>
                </a:ln>
                <a:solidFill>
                  <a:srgbClr val="68737A"/>
                </a:solidFill>
                <a:effectLst/>
                <a:uLnTx/>
                <a:uFillTx/>
                <a:latin typeface="Verdana"/>
                <a:ea typeface="+mn-ea"/>
                <a:cs typeface="+mn-cs"/>
              </a:rPr>
              <a:pPr marL="0" marR="0" lvl="0" indent="0" algn="r" defTabSz="457189" rtl="0" eaLnBrk="1" fontAlgn="auto" latinLnBrk="0" hangingPunct="1">
                <a:lnSpc>
                  <a:spcPts val="8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68737A"/>
              </a:solidFill>
              <a:effectLst/>
              <a:uLnTx/>
              <a:uFillTx/>
              <a:latin typeface="Verdana"/>
              <a:ea typeface="+mn-ea"/>
              <a:cs typeface="+mn-cs"/>
            </a:endParaRPr>
          </a:p>
        </p:txBody>
      </p:sp>
      <p:pic>
        <p:nvPicPr>
          <p:cNvPr id="10" name="Picture 2"/>
          <p:cNvPicPr>
            <a:picLocks noChangeAspect="1" noChangeArrowheads="1"/>
          </p:cNvPicPr>
          <p:nvPr/>
        </p:nvPicPr>
        <p:blipFill>
          <a:blip r:embed="rId2"/>
          <a:srcRect/>
          <a:stretch>
            <a:fillRect/>
          </a:stretch>
        </p:blipFill>
        <p:spPr bwMode="auto">
          <a:xfrm>
            <a:off x="10739821" y="508001"/>
            <a:ext cx="782320" cy="469392"/>
          </a:xfrm>
          <a:prstGeom prst="rect">
            <a:avLst/>
          </a:prstGeom>
          <a:noFill/>
          <a:ln w="9525">
            <a:noFill/>
            <a:miter lim="800000"/>
            <a:headEnd/>
            <a:tailEnd/>
          </a:ln>
          <a:effectLst/>
        </p:spPr>
      </p:pic>
      <p:sp>
        <p:nvSpPr>
          <p:cNvPr id="12" name="Footer Placeholder 4"/>
          <p:cNvSpPr txBox="1">
            <a:spLocks/>
          </p:cNvSpPr>
          <p:nvPr/>
        </p:nvSpPr>
        <p:spPr>
          <a:xfrm>
            <a:off x="10408346" y="6733832"/>
            <a:ext cx="615553" cy="102592"/>
          </a:xfrm>
          <a:prstGeom prst="rect">
            <a:avLst/>
          </a:prstGeom>
        </p:spPr>
        <p:txBody>
          <a:bodyPr vert="horz" wrap="none" lIns="0" tIns="0" rIns="0" bIns="0" rtlCol="0" anchor="t" anchorCtr="0">
            <a:spAutoFit/>
          </a:bodyPr>
          <a:lstStyle>
            <a:lvl1pPr algn="ctr">
              <a:defRPr sz="1200">
                <a:solidFill>
                  <a:schemeClr val="tx1">
                    <a:tint val="75000"/>
                  </a:schemeClr>
                </a:solidFill>
                <a:latin typeface="Verdana"/>
              </a:defRPr>
            </a:lvl1pPr>
          </a:lstStyle>
          <a:p>
            <a:pPr marL="0" marR="0" lvl="0" indent="0" algn="l" defTabSz="457189" rtl="0" eaLnBrk="1" fontAlgn="auto" latinLnBrk="0" hangingPunct="1">
              <a:lnSpc>
                <a:spcPts val="8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Verdana"/>
                <a:ea typeface="+mn-ea"/>
                <a:cs typeface="+mn-cs"/>
              </a:rPr>
              <a:t>Confidential</a:t>
            </a:r>
          </a:p>
        </p:txBody>
      </p:sp>
      <p:sp>
        <p:nvSpPr>
          <p:cNvPr id="4" name="Content Placeholder 3">
            <a:extLst>
              <a:ext uri="{FF2B5EF4-FFF2-40B4-BE49-F238E27FC236}">
                <a16:creationId xmlns:a16="http://schemas.microsoft.com/office/drawing/2014/main" id="{70B67560-A51E-6142-BB3A-ACF1E19F98F7}"/>
              </a:ext>
            </a:extLst>
          </p:cNvPr>
          <p:cNvSpPr>
            <a:spLocks noGrp="1"/>
          </p:cNvSpPr>
          <p:nvPr>
            <p:ph sz="quarter" idx="10"/>
          </p:nvPr>
        </p:nvSpPr>
        <p:spPr>
          <a:xfrm>
            <a:off x="956733" y="1458914"/>
            <a:ext cx="10272184" cy="480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41E963C9-753B-B14E-8478-303FF9185CB5}"/>
              </a:ext>
            </a:extLst>
          </p:cNvPr>
          <p:cNvPicPr>
            <a:picLocks noChangeAspect="1" noChangeArrowheads="1"/>
          </p:cNvPicPr>
          <p:nvPr/>
        </p:nvPicPr>
        <p:blipFill>
          <a:blip r:embed="rId2"/>
          <a:srcRect/>
          <a:stretch>
            <a:fillRect/>
          </a:stretch>
        </p:blipFill>
        <p:spPr bwMode="auto">
          <a:xfrm>
            <a:off x="10739821" y="508001"/>
            <a:ext cx="782320" cy="469392"/>
          </a:xfrm>
          <a:prstGeom prst="rect">
            <a:avLst/>
          </a:prstGeom>
          <a:noFill/>
          <a:ln w="9525">
            <a:noFill/>
            <a:miter lim="800000"/>
            <a:headEnd/>
            <a:tailEnd/>
          </a:ln>
          <a:effectLst/>
        </p:spPr>
      </p:pic>
      <p:pic>
        <p:nvPicPr>
          <p:cNvPr id="9" name="Picture 2">
            <a:extLst>
              <a:ext uri="{FF2B5EF4-FFF2-40B4-BE49-F238E27FC236}">
                <a16:creationId xmlns:a16="http://schemas.microsoft.com/office/drawing/2014/main" id="{41E963C9-753B-B14E-8478-303FF9185CB5}"/>
              </a:ext>
            </a:extLst>
          </p:cNvPr>
          <p:cNvPicPr>
            <a:picLocks noChangeAspect="1" noChangeArrowheads="1"/>
          </p:cNvPicPr>
          <p:nvPr/>
        </p:nvPicPr>
        <p:blipFill>
          <a:blip r:embed="rId2"/>
          <a:srcRect/>
          <a:stretch>
            <a:fillRect/>
          </a:stretch>
        </p:blipFill>
        <p:spPr bwMode="auto">
          <a:xfrm>
            <a:off x="10739821" y="508001"/>
            <a:ext cx="782320" cy="469392"/>
          </a:xfrm>
          <a:prstGeom prst="rect">
            <a:avLst/>
          </a:prstGeom>
          <a:noFill/>
          <a:ln w="9525">
            <a:noFill/>
            <a:miter lim="800000"/>
            <a:headEnd/>
            <a:tailEnd/>
          </a:ln>
          <a:effectLst/>
        </p:spPr>
      </p:pic>
      <p:sp>
        <p:nvSpPr>
          <p:cNvPr id="13" name="Title 1">
            <a:extLst>
              <a:ext uri="{FF2B5EF4-FFF2-40B4-BE49-F238E27FC236}">
                <a16:creationId xmlns:a16="http://schemas.microsoft.com/office/drawing/2014/main" id="{974AA45F-DA4F-AB4B-A624-5ECE63EFEA88}"/>
              </a:ext>
            </a:extLst>
          </p:cNvPr>
          <p:cNvSpPr>
            <a:spLocks noGrp="1"/>
          </p:cNvSpPr>
          <p:nvPr>
            <p:ph type="title" hasCustomPrompt="1"/>
          </p:nvPr>
        </p:nvSpPr>
        <p:spPr>
          <a:xfrm>
            <a:off x="956734" y="630026"/>
            <a:ext cx="9244113" cy="476399"/>
          </a:xfrm>
          <a:prstGeom prst="rect">
            <a:avLst/>
          </a:prstGeom>
        </p:spPr>
        <p:txBody>
          <a:bodyPr wrap="square" lIns="0" tIns="0" rIns="0" bIns="0" anchor="t" anchorCtr="0">
            <a:noAutofit/>
          </a:bodyPr>
          <a:lstStyle>
            <a:lvl1pPr algn="l">
              <a:lnSpc>
                <a:spcPts val="2800"/>
              </a:lnSpc>
              <a:defRPr sz="2400" b="0" baseline="0">
                <a:solidFill>
                  <a:srgbClr val="68737A"/>
                </a:solidFill>
              </a:defRPr>
            </a:lvl1pPr>
          </a:lstStyle>
          <a:p>
            <a:r>
              <a:rPr lang="en-US" dirty="0"/>
              <a:t>Click to edit master text style</a:t>
            </a:r>
          </a:p>
        </p:txBody>
      </p:sp>
      <p:sp>
        <p:nvSpPr>
          <p:cNvPr id="10" name="Slide Number Placeholder 5"/>
          <p:cNvSpPr txBox="1">
            <a:spLocks/>
          </p:cNvSpPr>
          <p:nvPr userDrawn="1"/>
        </p:nvSpPr>
        <p:spPr>
          <a:xfrm>
            <a:off x="11401241" y="6734027"/>
            <a:ext cx="176330" cy="102592"/>
          </a:xfrm>
          <a:prstGeom prst="rect">
            <a:avLst/>
          </a:prstGeom>
        </p:spPr>
        <p:txBody>
          <a:bodyPr vert="horz" wrap="none" lIns="0" tIns="0" rIns="0" bIns="0" rtlCol="0" anchor="t" anchorCtr="0">
            <a:spAutoFit/>
          </a:bodyPr>
          <a:lstStyle>
            <a:lvl1pPr algn="r">
              <a:defRPr sz="1200">
                <a:solidFill>
                  <a:schemeClr val="tx1">
                    <a:tint val="75000"/>
                  </a:schemeClr>
                </a:solidFill>
                <a:latin typeface="Verdana"/>
              </a:defRPr>
            </a:lvl1pPr>
          </a:lstStyle>
          <a:p>
            <a:pPr marL="0" marR="0" lvl="0" indent="0" algn="r" defTabSz="457189" rtl="0" eaLnBrk="1" fontAlgn="auto" latinLnBrk="0" hangingPunct="1">
              <a:lnSpc>
                <a:spcPts val="800"/>
              </a:lnSpc>
              <a:spcBef>
                <a:spcPts val="0"/>
              </a:spcBef>
              <a:spcAft>
                <a:spcPts val="0"/>
              </a:spcAft>
              <a:buClrTx/>
              <a:buSzTx/>
              <a:buFontTx/>
              <a:buNone/>
              <a:tabLst/>
              <a:defRPr/>
            </a:pPr>
            <a:fld id="{B04C7F51-0DDD-404E-A28A-E5625C45B73C}" type="slidenum">
              <a:rPr kumimoji="0" lang="en-US" sz="800" b="0" i="0" u="none" strike="noStrike" kern="1200" cap="none" spc="0" normalizeH="0" baseline="0" noProof="0" smtClean="0">
                <a:ln>
                  <a:noFill/>
                </a:ln>
                <a:solidFill>
                  <a:srgbClr val="68737A"/>
                </a:solidFill>
                <a:effectLst/>
                <a:uLnTx/>
                <a:uFillTx/>
                <a:latin typeface="Verdana"/>
                <a:ea typeface="+mn-ea"/>
                <a:cs typeface="+mn-cs"/>
              </a:rPr>
              <a:pPr marL="0" marR="0" lvl="0" indent="0" algn="r" defTabSz="457189" rtl="0" eaLnBrk="1" fontAlgn="auto" latinLnBrk="0" hangingPunct="1">
                <a:lnSpc>
                  <a:spcPts val="8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68737A"/>
              </a:solidFill>
              <a:effectLst/>
              <a:uLnTx/>
              <a:uFillTx/>
              <a:latin typeface="Verdana"/>
              <a:ea typeface="+mn-ea"/>
              <a:cs typeface="+mn-cs"/>
            </a:endParaRPr>
          </a:p>
        </p:txBody>
      </p:sp>
      <p:sp>
        <p:nvSpPr>
          <p:cNvPr id="11" name="Footer Placeholder 4"/>
          <p:cNvSpPr txBox="1">
            <a:spLocks/>
          </p:cNvSpPr>
          <p:nvPr userDrawn="1"/>
        </p:nvSpPr>
        <p:spPr>
          <a:xfrm>
            <a:off x="10408346" y="6733832"/>
            <a:ext cx="615553" cy="102592"/>
          </a:xfrm>
          <a:prstGeom prst="rect">
            <a:avLst/>
          </a:prstGeom>
        </p:spPr>
        <p:txBody>
          <a:bodyPr vert="horz" wrap="none" lIns="0" tIns="0" rIns="0" bIns="0" rtlCol="0" anchor="t" anchorCtr="0">
            <a:spAutoFit/>
          </a:bodyPr>
          <a:lstStyle>
            <a:lvl1pPr algn="ctr">
              <a:defRPr sz="1200">
                <a:solidFill>
                  <a:schemeClr val="tx1">
                    <a:tint val="75000"/>
                  </a:schemeClr>
                </a:solidFill>
                <a:latin typeface="Verdana"/>
              </a:defRPr>
            </a:lvl1pPr>
          </a:lstStyle>
          <a:p>
            <a:pPr marL="0" marR="0" lvl="0" indent="0" algn="l" defTabSz="457189" rtl="0" eaLnBrk="1" fontAlgn="auto" latinLnBrk="0" hangingPunct="1">
              <a:lnSpc>
                <a:spcPts val="8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Verdana"/>
                <a:ea typeface="+mn-ea"/>
                <a:cs typeface="+mn-cs"/>
              </a:rPr>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56734" y="630026"/>
            <a:ext cx="9244113" cy="476399"/>
          </a:xfrm>
          <a:prstGeom prst="rect">
            <a:avLst/>
          </a:prstGeom>
        </p:spPr>
        <p:txBody>
          <a:bodyPr wrap="square" lIns="0" tIns="0" rIns="0" bIns="0" anchor="t" anchorCtr="0">
            <a:noAutofit/>
          </a:bodyPr>
          <a:lstStyle>
            <a:lvl1pPr algn="l">
              <a:lnSpc>
                <a:spcPts val="2800"/>
              </a:lnSpc>
              <a:defRPr sz="2400" b="0" baseline="0">
                <a:solidFill>
                  <a:srgbClr val="68737A"/>
                </a:solidFill>
              </a:defRPr>
            </a:lvl1pPr>
          </a:lstStyle>
          <a:p>
            <a:r>
              <a:rPr lang="en-US" dirty="0"/>
              <a:t>Click to edit master text style</a:t>
            </a:r>
          </a:p>
        </p:txBody>
      </p:sp>
      <p:pic>
        <p:nvPicPr>
          <p:cNvPr id="8" name="Picture 2"/>
          <p:cNvPicPr>
            <a:picLocks noChangeAspect="1" noChangeArrowheads="1"/>
          </p:cNvPicPr>
          <p:nvPr/>
        </p:nvPicPr>
        <p:blipFill>
          <a:blip r:embed="rId2"/>
          <a:srcRect/>
          <a:stretch>
            <a:fillRect/>
          </a:stretch>
        </p:blipFill>
        <p:spPr bwMode="auto">
          <a:xfrm>
            <a:off x="10739821" y="508001"/>
            <a:ext cx="782320" cy="469392"/>
          </a:xfrm>
          <a:prstGeom prst="rect">
            <a:avLst/>
          </a:prstGeom>
          <a:noFill/>
          <a:ln w="9525">
            <a:noFill/>
            <a:miter lim="800000"/>
            <a:headEnd/>
            <a:tailEnd/>
          </a:ln>
          <a:effectLst/>
        </p:spPr>
      </p:pic>
      <p:pic>
        <p:nvPicPr>
          <p:cNvPr id="10" name="Picture 2"/>
          <p:cNvPicPr>
            <a:picLocks noChangeAspect="1" noChangeArrowheads="1"/>
          </p:cNvPicPr>
          <p:nvPr/>
        </p:nvPicPr>
        <p:blipFill>
          <a:blip r:embed="rId2"/>
          <a:srcRect/>
          <a:stretch>
            <a:fillRect/>
          </a:stretch>
        </p:blipFill>
        <p:spPr bwMode="auto">
          <a:xfrm>
            <a:off x="10739821" y="508001"/>
            <a:ext cx="782320" cy="469392"/>
          </a:xfrm>
          <a:prstGeom prst="rect">
            <a:avLst/>
          </a:prstGeom>
          <a:noFill/>
          <a:ln w="9525">
            <a:noFill/>
            <a:miter lim="800000"/>
            <a:headEnd/>
            <a:tailEnd/>
          </a:ln>
          <a:effectLst/>
        </p:spPr>
      </p:pic>
      <p:sp>
        <p:nvSpPr>
          <p:cNvPr id="14" name="Text Placeholder 4">
            <a:extLst>
              <a:ext uri="{FF2B5EF4-FFF2-40B4-BE49-F238E27FC236}">
                <a16:creationId xmlns:a16="http://schemas.microsoft.com/office/drawing/2014/main" id="{89DF542B-25C9-AF4D-A591-D885FA616F82}"/>
              </a:ext>
            </a:extLst>
          </p:cNvPr>
          <p:cNvSpPr>
            <a:spLocks noGrp="1"/>
          </p:cNvSpPr>
          <p:nvPr>
            <p:ph type="body" sz="quarter" idx="3" hasCustomPrompt="1"/>
          </p:nvPr>
        </p:nvSpPr>
        <p:spPr>
          <a:xfrm>
            <a:off x="956745" y="422615"/>
            <a:ext cx="9244103" cy="156507"/>
          </a:xfrm>
          <a:prstGeom prst="rect">
            <a:avLst/>
          </a:prstGeom>
        </p:spPr>
        <p:txBody>
          <a:bodyPr lIns="9144" tIns="0" rIns="0" bIns="0" anchor="t" anchorCtr="0">
            <a:noAutofit/>
          </a:bodyPr>
          <a:lstStyle>
            <a:lvl1pPr marL="0" indent="0">
              <a:lnSpc>
                <a:spcPts val="1200"/>
              </a:lnSpc>
              <a:spcBef>
                <a:spcPts val="0"/>
              </a:spcBef>
              <a:buNone/>
              <a:defRPr sz="1200" b="0">
                <a:solidFill>
                  <a:schemeClr val="tx2"/>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5700242-BB09-4840-A4B4-9AE4E890BFE5}"/>
              </a:ext>
            </a:extLst>
          </p:cNvPr>
          <p:cNvSpPr>
            <a:spLocks noGrp="1"/>
          </p:cNvSpPr>
          <p:nvPr>
            <p:ph sz="quarter" idx="11"/>
          </p:nvPr>
        </p:nvSpPr>
        <p:spPr>
          <a:xfrm>
            <a:off x="956734" y="1458914"/>
            <a:ext cx="5041900" cy="480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81D546B1-E65C-C84D-AB32-43AB668BD5C2}"/>
              </a:ext>
            </a:extLst>
          </p:cNvPr>
          <p:cNvSpPr>
            <a:spLocks noGrp="1"/>
          </p:cNvSpPr>
          <p:nvPr>
            <p:ph sz="quarter" idx="12"/>
          </p:nvPr>
        </p:nvSpPr>
        <p:spPr>
          <a:xfrm>
            <a:off x="6206067" y="1458914"/>
            <a:ext cx="5022851" cy="480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txBox="1">
            <a:spLocks/>
          </p:cNvSpPr>
          <p:nvPr userDrawn="1"/>
        </p:nvSpPr>
        <p:spPr>
          <a:xfrm>
            <a:off x="11401241" y="6734027"/>
            <a:ext cx="176330" cy="102592"/>
          </a:xfrm>
          <a:prstGeom prst="rect">
            <a:avLst/>
          </a:prstGeom>
        </p:spPr>
        <p:txBody>
          <a:bodyPr vert="horz" wrap="none" lIns="0" tIns="0" rIns="0" bIns="0" rtlCol="0" anchor="t" anchorCtr="0">
            <a:spAutoFit/>
          </a:bodyPr>
          <a:lstStyle>
            <a:lvl1pPr algn="r">
              <a:defRPr sz="1200">
                <a:solidFill>
                  <a:schemeClr val="tx1">
                    <a:tint val="75000"/>
                  </a:schemeClr>
                </a:solidFill>
                <a:latin typeface="Verdana"/>
              </a:defRPr>
            </a:lvl1pPr>
          </a:lstStyle>
          <a:p>
            <a:pPr marL="0" marR="0" lvl="0" indent="0" algn="r" defTabSz="457189" rtl="0" eaLnBrk="1" fontAlgn="auto" latinLnBrk="0" hangingPunct="1">
              <a:lnSpc>
                <a:spcPts val="800"/>
              </a:lnSpc>
              <a:spcBef>
                <a:spcPts val="0"/>
              </a:spcBef>
              <a:spcAft>
                <a:spcPts val="0"/>
              </a:spcAft>
              <a:buClrTx/>
              <a:buSzTx/>
              <a:buFontTx/>
              <a:buNone/>
              <a:tabLst/>
              <a:defRPr/>
            </a:pPr>
            <a:fld id="{B04C7F51-0DDD-404E-A28A-E5625C45B73C}" type="slidenum">
              <a:rPr kumimoji="0" lang="en-US" sz="800" b="0" i="0" u="none" strike="noStrike" kern="1200" cap="none" spc="0" normalizeH="0" baseline="0" noProof="0" smtClean="0">
                <a:ln>
                  <a:noFill/>
                </a:ln>
                <a:solidFill>
                  <a:srgbClr val="68737A"/>
                </a:solidFill>
                <a:effectLst/>
                <a:uLnTx/>
                <a:uFillTx/>
                <a:latin typeface="Verdana"/>
                <a:ea typeface="+mn-ea"/>
                <a:cs typeface="+mn-cs"/>
              </a:rPr>
              <a:pPr marL="0" marR="0" lvl="0" indent="0" algn="r" defTabSz="457189" rtl="0" eaLnBrk="1" fontAlgn="auto" latinLnBrk="0" hangingPunct="1">
                <a:lnSpc>
                  <a:spcPts val="8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68737A"/>
              </a:solidFill>
              <a:effectLst/>
              <a:uLnTx/>
              <a:uFillTx/>
              <a:latin typeface="Verdana"/>
              <a:ea typeface="+mn-ea"/>
              <a:cs typeface="+mn-cs"/>
            </a:endParaRPr>
          </a:p>
        </p:txBody>
      </p:sp>
      <p:sp>
        <p:nvSpPr>
          <p:cNvPr id="12" name="Footer Placeholder 4"/>
          <p:cNvSpPr txBox="1">
            <a:spLocks/>
          </p:cNvSpPr>
          <p:nvPr userDrawn="1"/>
        </p:nvSpPr>
        <p:spPr>
          <a:xfrm>
            <a:off x="10408346" y="6733832"/>
            <a:ext cx="615553" cy="102592"/>
          </a:xfrm>
          <a:prstGeom prst="rect">
            <a:avLst/>
          </a:prstGeom>
        </p:spPr>
        <p:txBody>
          <a:bodyPr vert="horz" wrap="none" lIns="0" tIns="0" rIns="0" bIns="0" rtlCol="0" anchor="t" anchorCtr="0">
            <a:spAutoFit/>
          </a:bodyPr>
          <a:lstStyle>
            <a:lvl1pPr algn="ctr">
              <a:defRPr sz="1200">
                <a:solidFill>
                  <a:schemeClr val="tx1">
                    <a:tint val="75000"/>
                  </a:schemeClr>
                </a:solidFill>
                <a:latin typeface="Verdana"/>
              </a:defRPr>
            </a:lvl1pPr>
          </a:lstStyle>
          <a:p>
            <a:pPr marL="0" marR="0" lvl="0" indent="0" algn="l" defTabSz="457189" rtl="0" eaLnBrk="1" fontAlgn="auto" latinLnBrk="0" hangingPunct="1">
              <a:lnSpc>
                <a:spcPts val="8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Verdana"/>
                <a:ea typeface="+mn-ea"/>
                <a:cs typeface="+mn-cs"/>
              </a:rPr>
              <a:t>Confidential</a:t>
            </a:r>
          </a:p>
        </p:txBody>
      </p:sp>
    </p:spTree>
    <p:extLst>
      <p:ext uri="{BB962C8B-B14F-4D97-AF65-F5344CB8AC3E}">
        <p14:creationId xmlns:p14="http://schemas.microsoft.com/office/powerpoint/2010/main" val="1006955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56733" y="630026"/>
            <a:ext cx="9244113" cy="476399"/>
          </a:xfrm>
          <a:prstGeom prst="rect">
            <a:avLst/>
          </a:prstGeom>
        </p:spPr>
        <p:txBody>
          <a:bodyPr wrap="square" lIns="0" tIns="0" rIns="0" bIns="0" anchor="t" anchorCtr="0">
            <a:noAutofit/>
          </a:bodyPr>
          <a:lstStyle>
            <a:lvl1pPr algn="l">
              <a:lnSpc>
                <a:spcPts val="2800"/>
              </a:lnSpc>
              <a:defRPr sz="2400" b="0" baseline="0">
                <a:solidFill>
                  <a:srgbClr val="68737A"/>
                </a:solidFill>
              </a:defRPr>
            </a:lvl1pPr>
          </a:lstStyle>
          <a:p>
            <a:r>
              <a:rPr lang="en-US" dirty="0"/>
              <a:t>Click to edit master text style</a:t>
            </a:r>
          </a:p>
        </p:txBody>
      </p:sp>
      <p:pic>
        <p:nvPicPr>
          <p:cNvPr id="8" name="Picture 2"/>
          <p:cNvPicPr>
            <a:picLocks noChangeAspect="1" noChangeArrowheads="1"/>
          </p:cNvPicPr>
          <p:nvPr/>
        </p:nvPicPr>
        <p:blipFill>
          <a:blip r:embed="rId2"/>
          <a:srcRect/>
          <a:stretch>
            <a:fillRect/>
          </a:stretch>
        </p:blipFill>
        <p:spPr bwMode="auto">
          <a:xfrm>
            <a:off x="10739821" y="508001"/>
            <a:ext cx="782320" cy="469392"/>
          </a:xfrm>
          <a:prstGeom prst="rect">
            <a:avLst/>
          </a:prstGeom>
          <a:noFill/>
          <a:ln w="9525">
            <a:noFill/>
            <a:miter lim="800000"/>
            <a:headEnd/>
            <a:tailEnd/>
          </a:ln>
          <a:effectLst/>
        </p:spPr>
      </p:pic>
      <p:pic>
        <p:nvPicPr>
          <p:cNvPr id="10" name="Picture 2"/>
          <p:cNvPicPr>
            <a:picLocks noChangeAspect="1" noChangeArrowheads="1"/>
          </p:cNvPicPr>
          <p:nvPr/>
        </p:nvPicPr>
        <p:blipFill>
          <a:blip r:embed="rId2"/>
          <a:srcRect/>
          <a:stretch>
            <a:fillRect/>
          </a:stretch>
        </p:blipFill>
        <p:spPr bwMode="auto">
          <a:xfrm>
            <a:off x="10739821" y="508001"/>
            <a:ext cx="782320" cy="469392"/>
          </a:xfrm>
          <a:prstGeom prst="rect">
            <a:avLst/>
          </a:prstGeom>
          <a:noFill/>
          <a:ln w="9525">
            <a:noFill/>
            <a:miter lim="800000"/>
            <a:headEnd/>
            <a:tailEnd/>
          </a:ln>
          <a:effectLst/>
        </p:spPr>
      </p:pic>
      <p:sp>
        <p:nvSpPr>
          <p:cNvPr id="14" name="Text Placeholder 4">
            <a:extLst>
              <a:ext uri="{FF2B5EF4-FFF2-40B4-BE49-F238E27FC236}">
                <a16:creationId xmlns:a16="http://schemas.microsoft.com/office/drawing/2014/main" id="{C14C3E38-1737-B247-9397-9762CE5C7F9B}"/>
              </a:ext>
            </a:extLst>
          </p:cNvPr>
          <p:cNvSpPr>
            <a:spLocks noGrp="1"/>
          </p:cNvSpPr>
          <p:nvPr>
            <p:ph type="body" sz="quarter" idx="3" hasCustomPrompt="1"/>
          </p:nvPr>
        </p:nvSpPr>
        <p:spPr>
          <a:xfrm>
            <a:off x="956733" y="422615"/>
            <a:ext cx="9244103" cy="156507"/>
          </a:xfrm>
          <a:prstGeom prst="rect">
            <a:avLst/>
          </a:prstGeom>
        </p:spPr>
        <p:txBody>
          <a:bodyPr lIns="9144" tIns="0" rIns="0" bIns="0" anchor="t" anchorCtr="0">
            <a:noAutofit/>
          </a:bodyPr>
          <a:lstStyle>
            <a:lvl1pPr marL="0" indent="0">
              <a:lnSpc>
                <a:spcPts val="1200"/>
              </a:lnSpc>
              <a:spcBef>
                <a:spcPts val="0"/>
              </a:spcBef>
              <a:buNone/>
              <a:defRPr sz="1200" b="0">
                <a:solidFill>
                  <a:schemeClr val="tx2"/>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D0F8627-81FE-9C4F-8D05-F154079CA755}"/>
              </a:ext>
            </a:extLst>
          </p:cNvPr>
          <p:cNvSpPr>
            <a:spLocks noGrp="1"/>
          </p:cNvSpPr>
          <p:nvPr>
            <p:ph sz="quarter" idx="13"/>
          </p:nvPr>
        </p:nvSpPr>
        <p:spPr>
          <a:xfrm>
            <a:off x="958851" y="1458914"/>
            <a:ext cx="2436283" cy="480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3FF7EDA7-6187-B846-95E6-4CE14A0957A1}"/>
              </a:ext>
            </a:extLst>
          </p:cNvPr>
          <p:cNvSpPr>
            <a:spLocks noGrp="1"/>
          </p:cNvSpPr>
          <p:nvPr>
            <p:ph sz="quarter" idx="14"/>
          </p:nvPr>
        </p:nvSpPr>
        <p:spPr>
          <a:xfrm>
            <a:off x="3526365" y="1458914"/>
            <a:ext cx="2438400" cy="480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48D38EA6-94BC-974E-8D92-B3E215239787}"/>
              </a:ext>
            </a:extLst>
          </p:cNvPr>
          <p:cNvSpPr>
            <a:spLocks noGrp="1"/>
          </p:cNvSpPr>
          <p:nvPr>
            <p:ph sz="quarter" idx="15"/>
          </p:nvPr>
        </p:nvSpPr>
        <p:spPr>
          <a:xfrm>
            <a:off x="6096000" y="1458914"/>
            <a:ext cx="5132917" cy="480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txBox="1">
            <a:spLocks/>
          </p:cNvSpPr>
          <p:nvPr userDrawn="1"/>
        </p:nvSpPr>
        <p:spPr>
          <a:xfrm>
            <a:off x="11401241" y="6734027"/>
            <a:ext cx="176330" cy="102592"/>
          </a:xfrm>
          <a:prstGeom prst="rect">
            <a:avLst/>
          </a:prstGeom>
        </p:spPr>
        <p:txBody>
          <a:bodyPr vert="horz" wrap="none" lIns="0" tIns="0" rIns="0" bIns="0" rtlCol="0" anchor="t" anchorCtr="0">
            <a:spAutoFit/>
          </a:bodyPr>
          <a:lstStyle>
            <a:lvl1pPr algn="r">
              <a:defRPr sz="1200">
                <a:solidFill>
                  <a:schemeClr val="tx1">
                    <a:tint val="75000"/>
                  </a:schemeClr>
                </a:solidFill>
                <a:latin typeface="Verdana"/>
              </a:defRPr>
            </a:lvl1pPr>
          </a:lstStyle>
          <a:p>
            <a:pPr marL="0" marR="0" lvl="0" indent="0" algn="r" defTabSz="457189" rtl="0" eaLnBrk="1" fontAlgn="auto" latinLnBrk="0" hangingPunct="1">
              <a:lnSpc>
                <a:spcPts val="800"/>
              </a:lnSpc>
              <a:spcBef>
                <a:spcPts val="0"/>
              </a:spcBef>
              <a:spcAft>
                <a:spcPts val="0"/>
              </a:spcAft>
              <a:buClrTx/>
              <a:buSzTx/>
              <a:buFontTx/>
              <a:buNone/>
              <a:tabLst/>
              <a:defRPr/>
            </a:pPr>
            <a:fld id="{B04C7F51-0DDD-404E-A28A-E5625C45B73C}" type="slidenum">
              <a:rPr kumimoji="0" lang="en-US" sz="800" b="0" i="0" u="none" strike="noStrike" kern="1200" cap="none" spc="0" normalizeH="0" baseline="0" noProof="0" smtClean="0">
                <a:ln>
                  <a:noFill/>
                </a:ln>
                <a:solidFill>
                  <a:srgbClr val="68737A"/>
                </a:solidFill>
                <a:effectLst/>
                <a:uLnTx/>
                <a:uFillTx/>
                <a:latin typeface="Verdana"/>
                <a:ea typeface="+mn-ea"/>
                <a:cs typeface="+mn-cs"/>
              </a:rPr>
              <a:pPr marL="0" marR="0" lvl="0" indent="0" algn="r" defTabSz="457189" rtl="0" eaLnBrk="1" fontAlgn="auto" latinLnBrk="0" hangingPunct="1">
                <a:lnSpc>
                  <a:spcPts val="8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68737A"/>
              </a:solidFill>
              <a:effectLst/>
              <a:uLnTx/>
              <a:uFillTx/>
              <a:latin typeface="Verdana"/>
              <a:ea typeface="+mn-ea"/>
              <a:cs typeface="+mn-cs"/>
            </a:endParaRPr>
          </a:p>
        </p:txBody>
      </p:sp>
      <p:sp>
        <p:nvSpPr>
          <p:cNvPr id="13" name="Footer Placeholder 4"/>
          <p:cNvSpPr txBox="1">
            <a:spLocks/>
          </p:cNvSpPr>
          <p:nvPr userDrawn="1"/>
        </p:nvSpPr>
        <p:spPr>
          <a:xfrm>
            <a:off x="10408346" y="6733832"/>
            <a:ext cx="615553" cy="102592"/>
          </a:xfrm>
          <a:prstGeom prst="rect">
            <a:avLst/>
          </a:prstGeom>
        </p:spPr>
        <p:txBody>
          <a:bodyPr vert="horz" wrap="none" lIns="0" tIns="0" rIns="0" bIns="0" rtlCol="0" anchor="t" anchorCtr="0">
            <a:spAutoFit/>
          </a:bodyPr>
          <a:lstStyle>
            <a:lvl1pPr algn="ctr">
              <a:defRPr sz="1200">
                <a:solidFill>
                  <a:schemeClr val="tx1">
                    <a:tint val="75000"/>
                  </a:schemeClr>
                </a:solidFill>
                <a:latin typeface="Verdana"/>
              </a:defRPr>
            </a:lvl1pPr>
          </a:lstStyle>
          <a:p>
            <a:pPr marL="0" marR="0" lvl="0" indent="0" algn="l" defTabSz="457189" rtl="0" eaLnBrk="1" fontAlgn="auto" latinLnBrk="0" hangingPunct="1">
              <a:lnSpc>
                <a:spcPts val="8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Verdana"/>
                <a:ea typeface="+mn-ea"/>
                <a:cs typeface="+mn-cs"/>
              </a:rPr>
              <a:t>Confidential</a:t>
            </a:r>
          </a:p>
        </p:txBody>
      </p:sp>
    </p:spTree>
    <p:extLst>
      <p:ext uri="{BB962C8B-B14F-4D97-AF65-F5344CB8AC3E}">
        <p14:creationId xmlns:p14="http://schemas.microsoft.com/office/powerpoint/2010/main" val="1862502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56734" y="630026"/>
            <a:ext cx="9244113" cy="476399"/>
          </a:xfrm>
          <a:prstGeom prst="rect">
            <a:avLst/>
          </a:prstGeom>
        </p:spPr>
        <p:txBody>
          <a:bodyPr wrap="square" lIns="0" tIns="0" rIns="0" bIns="0" anchor="t" anchorCtr="0">
            <a:noAutofit/>
          </a:bodyPr>
          <a:lstStyle>
            <a:lvl1pPr algn="l">
              <a:lnSpc>
                <a:spcPts val="2800"/>
              </a:lnSpc>
              <a:defRPr sz="2400" b="0" baseline="0">
                <a:solidFill>
                  <a:srgbClr val="68737A"/>
                </a:solidFill>
              </a:defRPr>
            </a:lvl1pPr>
          </a:lstStyle>
          <a:p>
            <a:r>
              <a:rPr lang="en-US" dirty="0"/>
              <a:t>Click to edit master text style</a:t>
            </a:r>
          </a:p>
        </p:txBody>
      </p:sp>
      <p:pic>
        <p:nvPicPr>
          <p:cNvPr id="8" name="Picture 2"/>
          <p:cNvPicPr>
            <a:picLocks noChangeAspect="1" noChangeArrowheads="1"/>
          </p:cNvPicPr>
          <p:nvPr/>
        </p:nvPicPr>
        <p:blipFill>
          <a:blip r:embed="rId2"/>
          <a:srcRect/>
          <a:stretch>
            <a:fillRect/>
          </a:stretch>
        </p:blipFill>
        <p:spPr bwMode="auto">
          <a:xfrm>
            <a:off x="10739821" y="508001"/>
            <a:ext cx="782320" cy="469392"/>
          </a:xfrm>
          <a:prstGeom prst="rect">
            <a:avLst/>
          </a:prstGeom>
          <a:noFill/>
          <a:ln w="9525">
            <a:noFill/>
            <a:miter lim="800000"/>
            <a:headEnd/>
            <a:tailEnd/>
          </a:ln>
          <a:effectLst/>
        </p:spPr>
      </p:pic>
      <p:pic>
        <p:nvPicPr>
          <p:cNvPr id="10" name="Picture 2"/>
          <p:cNvPicPr>
            <a:picLocks noChangeAspect="1" noChangeArrowheads="1"/>
          </p:cNvPicPr>
          <p:nvPr/>
        </p:nvPicPr>
        <p:blipFill>
          <a:blip r:embed="rId2"/>
          <a:srcRect/>
          <a:stretch>
            <a:fillRect/>
          </a:stretch>
        </p:blipFill>
        <p:spPr bwMode="auto">
          <a:xfrm>
            <a:off x="10739821" y="508001"/>
            <a:ext cx="782320" cy="469392"/>
          </a:xfrm>
          <a:prstGeom prst="rect">
            <a:avLst/>
          </a:prstGeom>
          <a:noFill/>
          <a:ln w="9525">
            <a:noFill/>
            <a:miter lim="800000"/>
            <a:headEnd/>
            <a:tailEnd/>
          </a:ln>
          <a:effectLst/>
        </p:spPr>
      </p:pic>
      <p:sp>
        <p:nvSpPr>
          <p:cNvPr id="14" name="Text Placeholder 23">
            <a:extLst>
              <a:ext uri="{FF2B5EF4-FFF2-40B4-BE49-F238E27FC236}">
                <a16:creationId xmlns:a16="http://schemas.microsoft.com/office/drawing/2014/main" id="{7A566DAF-9FA7-7C44-9F64-0AE2915C8640}"/>
              </a:ext>
            </a:extLst>
          </p:cNvPr>
          <p:cNvSpPr>
            <a:spLocks noGrp="1"/>
          </p:cNvSpPr>
          <p:nvPr>
            <p:ph type="body" sz="quarter" idx="12" hasCustomPrompt="1"/>
          </p:nvPr>
        </p:nvSpPr>
        <p:spPr>
          <a:xfrm>
            <a:off x="956734" y="1466061"/>
            <a:ext cx="1596317" cy="4293483"/>
          </a:xfrm>
        </p:spPr>
        <p:txBody>
          <a:bodyPr wrap="square">
            <a:spAutoFit/>
          </a:bodyPr>
          <a:lstStyle/>
          <a:p>
            <a:pPr lvl="0"/>
            <a:r>
              <a:rPr lang="en-US" dirty="0"/>
              <a:t>Edit Master text styles</a:t>
            </a:r>
          </a:p>
          <a:p>
            <a:pPr lvl="1"/>
            <a:r>
              <a:rPr lang="en-US" dirty="0"/>
              <a:t>Second level</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16" name="Text Placeholder 23">
            <a:extLst>
              <a:ext uri="{FF2B5EF4-FFF2-40B4-BE49-F238E27FC236}">
                <a16:creationId xmlns:a16="http://schemas.microsoft.com/office/drawing/2014/main" id="{EE4FB9BC-EBBF-FB41-A9D7-90BECD27F68C}"/>
              </a:ext>
            </a:extLst>
          </p:cNvPr>
          <p:cNvSpPr>
            <a:spLocks noGrp="1"/>
          </p:cNvSpPr>
          <p:nvPr>
            <p:ph type="body" sz="quarter" idx="13" hasCustomPrompt="1"/>
          </p:nvPr>
        </p:nvSpPr>
        <p:spPr>
          <a:xfrm>
            <a:off x="9630483" y="1466061"/>
            <a:ext cx="1596317" cy="4293483"/>
          </a:xfrm>
        </p:spPr>
        <p:txBody>
          <a:bodyPr wrap="square">
            <a:spAutoFit/>
          </a:bodyPr>
          <a:lstStyle/>
          <a:p>
            <a:pPr lvl="0"/>
            <a:r>
              <a:rPr lang="en-US" dirty="0"/>
              <a:t>Edit Master text styles</a:t>
            </a:r>
          </a:p>
          <a:p>
            <a:pPr lvl="1"/>
            <a:r>
              <a:rPr lang="en-US" dirty="0"/>
              <a:t>Second level</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17" name="Text Placeholder 23">
            <a:extLst>
              <a:ext uri="{FF2B5EF4-FFF2-40B4-BE49-F238E27FC236}">
                <a16:creationId xmlns:a16="http://schemas.microsoft.com/office/drawing/2014/main" id="{1C41E36F-2816-3644-A8DD-0E507C4C02B4}"/>
              </a:ext>
            </a:extLst>
          </p:cNvPr>
          <p:cNvSpPr>
            <a:spLocks noGrp="1"/>
          </p:cNvSpPr>
          <p:nvPr>
            <p:ph type="body" sz="quarter" idx="14" hasCustomPrompt="1"/>
          </p:nvPr>
        </p:nvSpPr>
        <p:spPr>
          <a:xfrm>
            <a:off x="7895731" y="1466061"/>
            <a:ext cx="1596317" cy="4293483"/>
          </a:xfrm>
        </p:spPr>
        <p:txBody>
          <a:bodyPr wrap="square">
            <a:spAutoFit/>
          </a:bodyPr>
          <a:lstStyle/>
          <a:p>
            <a:pPr lvl="0"/>
            <a:r>
              <a:rPr lang="en-US" dirty="0"/>
              <a:t>Edit Master text styles</a:t>
            </a:r>
          </a:p>
          <a:p>
            <a:pPr lvl="1"/>
            <a:r>
              <a:rPr lang="en-US" dirty="0"/>
              <a:t>Second level</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20" name="Text Placeholder 23">
            <a:extLst>
              <a:ext uri="{FF2B5EF4-FFF2-40B4-BE49-F238E27FC236}">
                <a16:creationId xmlns:a16="http://schemas.microsoft.com/office/drawing/2014/main" id="{A7F5903C-36F9-7948-9510-E260CBD53981}"/>
              </a:ext>
            </a:extLst>
          </p:cNvPr>
          <p:cNvSpPr>
            <a:spLocks noGrp="1"/>
          </p:cNvSpPr>
          <p:nvPr>
            <p:ph type="body" sz="quarter" idx="15" hasCustomPrompt="1"/>
          </p:nvPr>
        </p:nvSpPr>
        <p:spPr>
          <a:xfrm>
            <a:off x="6160981" y="1466061"/>
            <a:ext cx="1596317" cy="4293483"/>
          </a:xfrm>
        </p:spPr>
        <p:txBody>
          <a:bodyPr wrap="square">
            <a:spAutoFit/>
          </a:bodyPr>
          <a:lstStyle/>
          <a:p>
            <a:pPr lvl="0"/>
            <a:r>
              <a:rPr lang="en-US" dirty="0"/>
              <a:t>Edit Master text styles</a:t>
            </a:r>
          </a:p>
          <a:p>
            <a:pPr lvl="1"/>
            <a:r>
              <a:rPr lang="en-US" dirty="0"/>
              <a:t>Second level</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21" name="Text Placeholder 23">
            <a:extLst>
              <a:ext uri="{FF2B5EF4-FFF2-40B4-BE49-F238E27FC236}">
                <a16:creationId xmlns:a16="http://schemas.microsoft.com/office/drawing/2014/main" id="{026A54C0-6066-184B-A41D-6604C61C454C}"/>
              </a:ext>
            </a:extLst>
          </p:cNvPr>
          <p:cNvSpPr>
            <a:spLocks noGrp="1"/>
          </p:cNvSpPr>
          <p:nvPr>
            <p:ph type="body" sz="quarter" idx="16" hasCustomPrompt="1"/>
          </p:nvPr>
        </p:nvSpPr>
        <p:spPr>
          <a:xfrm>
            <a:off x="4426232" y="1466061"/>
            <a:ext cx="1596317" cy="4293483"/>
          </a:xfrm>
        </p:spPr>
        <p:txBody>
          <a:bodyPr wrap="square">
            <a:spAutoFit/>
          </a:bodyPr>
          <a:lstStyle/>
          <a:p>
            <a:pPr lvl="0"/>
            <a:r>
              <a:rPr lang="en-US" dirty="0"/>
              <a:t>Edit Master text styles</a:t>
            </a:r>
          </a:p>
          <a:p>
            <a:pPr lvl="1"/>
            <a:r>
              <a:rPr lang="en-US" dirty="0"/>
              <a:t>Second level</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22" name="Text Placeholder 23">
            <a:extLst>
              <a:ext uri="{FF2B5EF4-FFF2-40B4-BE49-F238E27FC236}">
                <a16:creationId xmlns:a16="http://schemas.microsoft.com/office/drawing/2014/main" id="{93C63DF9-60BB-8C43-A5C6-A3F00BD95846}"/>
              </a:ext>
            </a:extLst>
          </p:cNvPr>
          <p:cNvSpPr>
            <a:spLocks noGrp="1"/>
          </p:cNvSpPr>
          <p:nvPr>
            <p:ph type="body" sz="quarter" idx="17" hasCustomPrompt="1"/>
          </p:nvPr>
        </p:nvSpPr>
        <p:spPr>
          <a:xfrm>
            <a:off x="2691483" y="1466061"/>
            <a:ext cx="1596317" cy="4293483"/>
          </a:xfrm>
        </p:spPr>
        <p:txBody>
          <a:bodyPr wrap="square">
            <a:spAutoFit/>
          </a:bodyPr>
          <a:lstStyle/>
          <a:p>
            <a:pPr lvl="0"/>
            <a:r>
              <a:rPr lang="en-US" dirty="0"/>
              <a:t>Edit Master text styles</a:t>
            </a:r>
          </a:p>
          <a:p>
            <a:pPr lvl="1"/>
            <a:r>
              <a:rPr lang="en-US" dirty="0"/>
              <a:t>Second level</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23" name="Text Placeholder 4">
            <a:extLst>
              <a:ext uri="{FF2B5EF4-FFF2-40B4-BE49-F238E27FC236}">
                <a16:creationId xmlns:a16="http://schemas.microsoft.com/office/drawing/2014/main" id="{76E1AB81-FB7B-944F-BEF5-625965C337D0}"/>
              </a:ext>
            </a:extLst>
          </p:cNvPr>
          <p:cNvSpPr>
            <a:spLocks noGrp="1"/>
          </p:cNvSpPr>
          <p:nvPr>
            <p:ph type="body" sz="quarter" idx="3" hasCustomPrompt="1"/>
          </p:nvPr>
        </p:nvSpPr>
        <p:spPr>
          <a:xfrm>
            <a:off x="956745" y="422615"/>
            <a:ext cx="9244103" cy="156507"/>
          </a:xfrm>
          <a:prstGeom prst="rect">
            <a:avLst/>
          </a:prstGeom>
        </p:spPr>
        <p:txBody>
          <a:bodyPr lIns="9144" tIns="0" rIns="0" bIns="0" anchor="t" anchorCtr="0">
            <a:noAutofit/>
          </a:bodyPr>
          <a:lstStyle>
            <a:lvl1pPr marL="0" indent="0">
              <a:lnSpc>
                <a:spcPts val="1200"/>
              </a:lnSpc>
              <a:spcBef>
                <a:spcPts val="0"/>
              </a:spcBef>
              <a:buNone/>
              <a:defRPr sz="1200" b="0">
                <a:solidFill>
                  <a:schemeClr val="tx2"/>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19" name="Footer Placeholder 4"/>
          <p:cNvSpPr txBox="1">
            <a:spLocks/>
          </p:cNvSpPr>
          <p:nvPr userDrawn="1"/>
        </p:nvSpPr>
        <p:spPr>
          <a:xfrm>
            <a:off x="10408346" y="6429032"/>
            <a:ext cx="615553" cy="102592"/>
          </a:xfrm>
          <a:prstGeom prst="rect">
            <a:avLst/>
          </a:prstGeom>
        </p:spPr>
        <p:txBody>
          <a:bodyPr vert="horz" wrap="none" lIns="0" tIns="0" rIns="0" bIns="0" rtlCol="0" anchor="t" anchorCtr="0">
            <a:spAutoFit/>
          </a:bodyPr>
          <a:lstStyle>
            <a:lvl1pPr algn="ctr">
              <a:defRPr sz="1200">
                <a:solidFill>
                  <a:schemeClr val="tx1">
                    <a:tint val="75000"/>
                  </a:schemeClr>
                </a:solidFill>
                <a:latin typeface="Verdana"/>
              </a:defRPr>
            </a:lvl1pPr>
          </a:lstStyle>
          <a:p>
            <a:pPr marL="0" marR="0" lvl="0" indent="0" algn="l" defTabSz="457189" rtl="0" eaLnBrk="1" fontAlgn="auto" latinLnBrk="0" hangingPunct="1">
              <a:lnSpc>
                <a:spcPts val="8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Verdana"/>
                <a:ea typeface="+mn-ea"/>
                <a:cs typeface="+mn-cs"/>
              </a:rPr>
              <a:t>Confidential</a:t>
            </a:r>
          </a:p>
        </p:txBody>
      </p:sp>
      <p:sp>
        <p:nvSpPr>
          <p:cNvPr id="24" name="Slide Number Placeholder 5"/>
          <p:cNvSpPr txBox="1">
            <a:spLocks/>
          </p:cNvSpPr>
          <p:nvPr userDrawn="1"/>
        </p:nvSpPr>
        <p:spPr>
          <a:xfrm>
            <a:off x="11401241" y="6429227"/>
            <a:ext cx="176330" cy="102592"/>
          </a:xfrm>
          <a:prstGeom prst="rect">
            <a:avLst/>
          </a:prstGeom>
        </p:spPr>
        <p:txBody>
          <a:bodyPr vert="horz" wrap="none" lIns="0" tIns="0" rIns="0" bIns="0" rtlCol="0" anchor="t" anchorCtr="0">
            <a:spAutoFit/>
          </a:bodyPr>
          <a:lstStyle>
            <a:lvl1pPr algn="r">
              <a:defRPr sz="1200">
                <a:solidFill>
                  <a:schemeClr val="tx1">
                    <a:tint val="75000"/>
                  </a:schemeClr>
                </a:solidFill>
                <a:latin typeface="Verdana"/>
              </a:defRPr>
            </a:lvl1pPr>
          </a:lstStyle>
          <a:p>
            <a:pPr marL="0" marR="0" lvl="0" indent="0" algn="r" defTabSz="457189" rtl="0" eaLnBrk="1" fontAlgn="auto" latinLnBrk="0" hangingPunct="1">
              <a:lnSpc>
                <a:spcPts val="800"/>
              </a:lnSpc>
              <a:spcBef>
                <a:spcPts val="0"/>
              </a:spcBef>
              <a:spcAft>
                <a:spcPts val="0"/>
              </a:spcAft>
              <a:buClrTx/>
              <a:buSzTx/>
              <a:buFontTx/>
              <a:buNone/>
              <a:tabLst/>
              <a:defRPr/>
            </a:pPr>
            <a:fld id="{B04C7F51-0DDD-404E-A28A-E5625C45B73C}" type="slidenum">
              <a:rPr kumimoji="0" lang="en-US" sz="800" b="0" i="0" u="none" strike="noStrike" kern="1200" cap="none" spc="0" normalizeH="0" baseline="0" noProof="0" smtClean="0">
                <a:ln>
                  <a:noFill/>
                </a:ln>
                <a:solidFill>
                  <a:srgbClr val="68737A"/>
                </a:solidFill>
                <a:effectLst/>
                <a:uLnTx/>
                <a:uFillTx/>
                <a:latin typeface="Verdana"/>
                <a:ea typeface="+mn-ea"/>
                <a:cs typeface="+mn-cs"/>
              </a:rPr>
              <a:pPr marL="0" marR="0" lvl="0" indent="0" algn="r" defTabSz="457189" rtl="0" eaLnBrk="1" fontAlgn="auto" latinLnBrk="0" hangingPunct="1">
                <a:lnSpc>
                  <a:spcPts val="8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68737A"/>
              </a:solidFill>
              <a:effectLst/>
              <a:uLnTx/>
              <a:uFillTx/>
              <a:latin typeface="Verdana"/>
              <a:ea typeface="+mn-ea"/>
              <a:cs typeface="+mn-cs"/>
            </a:endParaRPr>
          </a:p>
        </p:txBody>
      </p:sp>
    </p:spTree>
    <p:extLst>
      <p:ext uri="{BB962C8B-B14F-4D97-AF65-F5344CB8AC3E}">
        <p14:creationId xmlns:p14="http://schemas.microsoft.com/office/powerpoint/2010/main" val="993586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ong Title and Content 1">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srcRect/>
          <a:stretch>
            <a:fillRect/>
          </a:stretch>
        </p:blipFill>
        <p:spPr bwMode="auto">
          <a:xfrm>
            <a:off x="10739821" y="508001"/>
            <a:ext cx="782320" cy="469392"/>
          </a:xfrm>
          <a:prstGeom prst="rect">
            <a:avLst/>
          </a:prstGeom>
          <a:noFill/>
          <a:ln w="9525">
            <a:noFill/>
            <a:miter lim="800000"/>
            <a:headEnd/>
            <a:tailEnd/>
          </a:ln>
          <a:effectLst/>
        </p:spPr>
      </p:pic>
      <p:pic>
        <p:nvPicPr>
          <p:cNvPr id="10" name="Picture 2"/>
          <p:cNvPicPr>
            <a:picLocks noChangeAspect="1" noChangeArrowheads="1"/>
          </p:cNvPicPr>
          <p:nvPr/>
        </p:nvPicPr>
        <p:blipFill>
          <a:blip r:embed="rId2"/>
          <a:srcRect/>
          <a:stretch>
            <a:fillRect/>
          </a:stretch>
        </p:blipFill>
        <p:spPr bwMode="auto">
          <a:xfrm>
            <a:off x="10739821" y="508001"/>
            <a:ext cx="782320" cy="469392"/>
          </a:xfrm>
          <a:prstGeom prst="rect">
            <a:avLst/>
          </a:prstGeom>
          <a:noFill/>
          <a:ln w="9525">
            <a:noFill/>
            <a:miter lim="800000"/>
            <a:headEnd/>
            <a:tailEnd/>
          </a:ln>
          <a:effectLst/>
        </p:spPr>
      </p:pic>
      <p:sp>
        <p:nvSpPr>
          <p:cNvPr id="18" name="Title 1">
            <a:extLst>
              <a:ext uri="{FF2B5EF4-FFF2-40B4-BE49-F238E27FC236}">
                <a16:creationId xmlns:a16="http://schemas.microsoft.com/office/drawing/2014/main" id="{12FCA7DF-2480-AE42-87EA-F0D36D0FCA6C}"/>
              </a:ext>
            </a:extLst>
          </p:cNvPr>
          <p:cNvSpPr>
            <a:spLocks noGrp="1"/>
          </p:cNvSpPr>
          <p:nvPr>
            <p:ph type="title" hasCustomPrompt="1"/>
          </p:nvPr>
        </p:nvSpPr>
        <p:spPr>
          <a:xfrm>
            <a:off x="956734" y="630026"/>
            <a:ext cx="9244113" cy="777861"/>
          </a:xfrm>
          <a:prstGeom prst="rect">
            <a:avLst/>
          </a:prstGeom>
        </p:spPr>
        <p:txBody>
          <a:bodyPr wrap="square" lIns="0" tIns="0" rIns="0" bIns="0" anchor="t" anchorCtr="0">
            <a:normAutofit/>
          </a:bodyPr>
          <a:lstStyle>
            <a:lvl1pPr algn="l">
              <a:lnSpc>
                <a:spcPts val="2800"/>
              </a:lnSpc>
              <a:defRPr sz="2400" b="0" baseline="0">
                <a:solidFill>
                  <a:srgbClr val="68737A"/>
                </a:solidFill>
              </a:defRPr>
            </a:lvl1pPr>
          </a:lstStyle>
          <a:p>
            <a:pPr lvl="0"/>
            <a:r>
              <a:rPr lang="en-US" dirty="0"/>
              <a:t>Click to edit master text style with long title copywriting</a:t>
            </a:r>
          </a:p>
        </p:txBody>
      </p:sp>
      <p:sp>
        <p:nvSpPr>
          <p:cNvPr id="14" name="Text Placeholder 4">
            <a:extLst>
              <a:ext uri="{FF2B5EF4-FFF2-40B4-BE49-F238E27FC236}">
                <a16:creationId xmlns:a16="http://schemas.microsoft.com/office/drawing/2014/main" id="{AA5366F2-DD5B-674B-9BA1-AE7503D1B2C1}"/>
              </a:ext>
            </a:extLst>
          </p:cNvPr>
          <p:cNvSpPr>
            <a:spLocks noGrp="1"/>
          </p:cNvSpPr>
          <p:nvPr>
            <p:ph type="body" sz="quarter" idx="3" hasCustomPrompt="1"/>
          </p:nvPr>
        </p:nvSpPr>
        <p:spPr>
          <a:xfrm>
            <a:off x="956734" y="422615"/>
            <a:ext cx="9244103" cy="156507"/>
          </a:xfrm>
          <a:prstGeom prst="rect">
            <a:avLst/>
          </a:prstGeom>
        </p:spPr>
        <p:txBody>
          <a:bodyPr lIns="9144" tIns="0" rIns="0" bIns="0" anchor="t" anchorCtr="0">
            <a:noAutofit/>
          </a:bodyPr>
          <a:lstStyle>
            <a:lvl1pPr marL="0" indent="0">
              <a:lnSpc>
                <a:spcPts val="1200"/>
              </a:lnSpc>
              <a:spcBef>
                <a:spcPts val="0"/>
              </a:spcBef>
              <a:buNone/>
              <a:defRPr sz="1200" b="0">
                <a:solidFill>
                  <a:schemeClr val="tx2"/>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16" name="Footer Placeholder 4"/>
          <p:cNvSpPr txBox="1">
            <a:spLocks/>
          </p:cNvSpPr>
          <p:nvPr userDrawn="1"/>
        </p:nvSpPr>
        <p:spPr>
          <a:xfrm>
            <a:off x="10408346" y="6429032"/>
            <a:ext cx="615553" cy="102592"/>
          </a:xfrm>
          <a:prstGeom prst="rect">
            <a:avLst/>
          </a:prstGeom>
        </p:spPr>
        <p:txBody>
          <a:bodyPr vert="horz" wrap="none" lIns="0" tIns="0" rIns="0" bIns="0" rtlCol="0" anchor="t" anchorCtr="0">
            <a:spAutoFit/>
          </a:bodyPr>
          <a:lstStyle>
            <a:lvl1pPr algn="ctr">
              <a:defRPr sz="1200">
                <a:solidFill>
                  <a:schemeClr val="tx1">
                    <a:tint val="75000"/>
                  </a:schemeClr>
                </a:solidFill>
                <a:latin typeface="Verdana"/>
              </a:defRPr>
            </a:lvl1pPr>
          </a:lstStyle>
          <a:p>
            <a:pPr marL="0" marR="0" lvl="0" indent="0" algn="l" defTabSz="457189" rtl="0" eaLnBrk="1" fontAlgn="auto" latinLnBrk="0" hangingPunct="1">
              <a:lnSpc>
                <a:spcPts val="8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Verdana"/>
                <a:ea typeface="+mn-ea"/>
                <a:cs typeface="+mn-cs"/>
              </a:rPr>
              <a:t>Confidential</a:t>
            </a:r>
          </a:p>
        </p:txBody>
      </p:sp>
      <p:sp>
        <p:nvSpPr>
          <p:cNvPr id="17" name="Slide Number Placeholder 5"/>
          <p:cNvSpPr txBox="1">
            <a:spLocks/>
          </p:cNvSpPr>
          <p:nvPr userDrawn="1"/>
        </p:nvSpPr>
        <p:spPr>
          <a:xfrm>
            <a:off x="11401241" y="6429227"/>
            <a:ext cx="176330" cy="102592"/>
          </a:xfrm>
          <a:prstGeom prst="rect">
            <a:avLst/>
          </a:prstGeom>
        </p:spPr>
        <p:txBody>
          <a:bodyPr vert="horz" wrap="none" lIns="0" tIns="0" rIns="0" bIns="0" rtlCol="0" anchor="t" anchorCtr="0">
            <a:spAutoFit/>
          </a:bodyPr>
          <a:lstStyle>
            <a:lvl1pPr algn="r">
              <a:defRPr sz="1200">
                <a:solidFill>
                  <a:schemeClr val="tx1">
                    <a:tint val="75000"/>
                  </a:schemeClr>
                </a:solidFill>
                <a:latin typeface="Verdana"/>
              </a:defRPr>
            </a:lvl1pPr>
          </a:lstStyle>
          <a:p>
            <a:pPr marL="0" marR="0" lvl="0" indent="0" algn="r" defTabSz="457189" rtl="0" eaLnBrk="1" fontAlgn="auto" latinLnBrk="0" hangingPunct="1">
              <a:lnSpc>
                <a:spcPts val="800"/>
              </a:lnSpc>
              <a:spcBef>
                <a:spcPts val="0"/>
              </a:spcBef>
              <a:spcAft>
                <a:spcPts val="0"/>
              </a:spcAft>
              <a:buClrTx/>
              <a:buSzTx/>
              <a:buFontTx/>
              <a:buNone/>
              <a:tabLst/>
              <a:defRPr/>
            </a:pPr>
            <a:fld id="{B04C7F51-0DDD-404E-A28A-E5625C45B73C}" type="slidenum">
              <a:rPr kumimoji="0" lang="en-US" sz="800" b="0" i="0" u="none" strike="noStrike" kern="1200" cap="none" spc="0" normalizeH="0" baseline="0" noProof="0" smtClean="0">
                <a:ln>
                  <a:noFill/>
                </a:ln>
                <a:solidFill>
                  <a:srgbClr val="68737A"/>
                </a:solidFill>
                <a:effectLst/>
                <a:uLnTx/>
                <a:uFillTx/>
                <a:latin typeface="Verdana"/>
                <a:ea typeface="+mn-ea"/>
                <a:cs typeface="+mn-cs"/>
              </a:rPr>
              <a:pPr marL="0" marR="0" lvl="0" indent="0" algn="r" defTabSz="457189" rtl="0" eaLnBrk="1" fontAlgn="auto" latinLnBrk="0" hangingPunct="1">
                <a:lnSpc>
                  <a:spcPts val="8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68737A"/>
              </a:solidFill>
              <a:effectLst/>
              <a:uLnTx/>
              <a:uFillTx/>
              <a:latin typeface="Verdana"/>
              <a:ea typeface="+mn-ea"/>
              <a:cs typeface="+mn-cs"/>
            </a:endParaRPr>
          </a:p>
        </p:txBody>
      </p:sp>
      <p:sp>
        <p:nvSpPr>
          <p:cNvPr id="3" name="Content Placeholder 2">
            <a:extLst>
              <a:ext uri="{FF2B5EF4-FFF2-40B4-BE49-F238E27FC236}">
                <a16:creationId xmlns:a16="http://schemas.microsoft.com/office/drawing/2014/main" id="{99A092F7-57C6-4548-972C-9CF03E17A522}"/>
              </a:ext>
            </a:extLst>
          </p:cNvPr>
          <p:cNvSpPr>
            <a:spLocks noGrp="1"/>
          </p:cNvSpPr>
          <p:nvPr>
            <p:ph sz="quarter" idx="10"/>
          </p:nvPr>
        </p:nvSpPr>
        <p:spPr>
          <a:xfrm>
            <a:off x="958851" y="1879600"/>
            <a:ext cx="10267949" cy="4383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6376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ng Title Only">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srcRect/>
          <a:stretch>
            <a:fillRect/>
          </a:stretch>
        </p:blipFill>
        <p:spPr bwMode="auto">
          <a:xfrm>
            <a:off x="10739821" y="508001"/>
            <a:ext cx="782320" cy="469392"/>
          </a:xfrm>
          <a:prstGeom prst="rect">
            <a:avLst/>
          </a:prstGeom>
          <a:noFill/>
          <a:ln w="9525">
            <a:noFill/>
            <a:miter lim="800000"/>
            <a:headEnd/>
            <a:tailEnd/>
          </a:ln>
          <a:effectLst/>
        </p:spPr>
      </p:pic>
      <p:pic>
        <p:nvPicPr>
          <p:cNvPr id="10" name="Picture 2"/>
          <p:cNvPicPr>
            <a:picLocks noChangeAspect="1" noChangeArrowheads="1"/>
          </p:cNvPicPr>
          <p:nvPr/>
        </p:nvPicPr>
        <p:blipFill>
          <a:blip r:embed="rId2"/>
          <a:srcRect/>
          <a:stretch>
            <a:fillRect/>
          </a:stretch>
        </p:blipFill>
        <p:spPr bwMode="auto">
          <a:xfrm>
            <a:off x="10739821" y="508001"/>
            <a:ext cx="782320" cy="469392"/>
          </a:xfrm>
          <a:prstGeom prst="rect">
            <a:avLst/>
          </a:prstGeom>
          <a:noFill/>
          <a:ln w="9525">
            <a:noFill/>
            <a:miter lim="800000"/>
            <a:headEnd/>
            <a:tailEnd/>
          </a:ln>
          <a:effectLst/>
        </p:spPr>
      </p:pic>
      <p:sp>
        <p:nvSpPr>
          <p:cNvPr id="18" name="Title 1">
            <a:extLst>
              <a:ext uri="{FF2B5EF4-FFF2-40B4-BE49-F238E27FC236}">
                <a16:creationId xmlns:a16="http://schemas.microsoft.com/office/drawing/2014/main" id="{12FCA7DF-2480-AE42-87EA-F0D36D0FCA6C}"/>
              </a:ext>
            </a:extLst>
          </p:cNvPr>
          <p:cNvSpPr>
            <a:spLocks noGrp="1"/>
          </p:cNvSpPr>
          <p:nvPr>
            <p:ph type="title" hasCustomPrompt="1"/>
          </p:nvPr>
        </p:nvSpPr>
        <p:spPr>
          <a:xfrm>
            <a:off x="956734" y="630027"/>
            <a:ext cx="9244113" cy="770603"/>
          </a:xfrm>
          <a:prstGeom prst="rect">
            <a:avLst/>
          </a:prstGeom>
        </p:spPr>
        <p:txBody>
          <a:bodyPr wrap="square" lIns="0" tIns="0" rIns="0" bIns="0" anchor="t" anchorCtr="0">
            <a:normAutofit/>
          </a:bodyPr>
          <a:lstStyle>
            <a:lvl1pPr algn="l">
              <a:lnSpc>
                <a:spcPts val="2800"/>
              </a:lnSpc>
              <a:defRPr sz="2400" b="0" baseline="0">
                <a:solidFill>
                  <a:srgbClr val="68737A"/>
                </a:solidFill>
              </a:defRPr>
            </a:lvl1pPr>
          </a:lstStyle>
          <a:p>
            <a:pPr lvl="0"/>
            <a:r>
              <a:rPr lang="en-US" dirty="0"/>
              <a:t>Click to edit master text style with long title copywriting</a:t>
            </a:r>
          </a:p>
        </p:txBody>
      </p:sp>
      <p:sp>
        <p:nvSpPr>
          <p:cNvPr id="14" name="Text Placeholder 4">
            <a:extLst>
              <a:ext uri="{FF2B5EF4-FFF2-40B4-BE49-F238E27FC236}">
                <a16:creationId xmlns:a16="http://schemas.microsoft.com/office/drawing/2014/main" id="{3A325E5B-0354-114E-B9CE-0D2528DBF44D}"/>
              </a:ext>
            </a:extLst>
          </p:cNvPr>
          <p:cNvSpPr>
            <a:spLocks noGrp="1"/>
          </p:cNvSpPr>
          <p:nvPr>
            <p:ph type="body" sz="quarter" idx="3" hasCustomPrompt="1"/>
          </p:nvPr>
        </p:nvSpPr>
        <p:spPr>
          <a:xfrm>
            <a:off x="956745" y="422615"/>
            <a:ext cx="9244103" cy="156507"/>
          </a:xfrm>
          <a:prstGeom prst="rect">
            <a:avLst/>
          </a:prstGeom>
        </p:spPr>
        <p:txBody>
          <a:bodyPr lIns="9144" tIns="0" rIns="0" bIns="0" anchor="t" anchorCtr="0">
            <a:noAutofit/>
          </a:bodyPr>
          <a:lstStyle>
            <a:lvl1pPr marL="0" indent="0">
              <a:lnSpc>
                <a:spcPts val="1200"/>
              </a:lnSpc>
              <a:spcBef>
                <a:spcPts val="0"/>
              </a:spcBef>
              <a:buNone/>
              <a:defRPr sz="1200" b="0">
                <a:solidFill>
                  <a:schemeClr val="tx2"/>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16" name="Footer Placeholder 4"/>
          <p:cNvSpPr txBox="1">
            <a:spLocks/>
          </p:cNvSpPr>
          <p:nvPr userDrawn="1"/>
        </p:nvSpPr>
        <p:spPr>
          <a:xfrm>
            <a:off x="10408346" y="6429032"/>
            <a:ext cx="615553" cy="102592"/>
          </a:xfrm>
          <a:prstGeom prst="rect">
            <a:avLst/>
          </a:prstGeom>
        </p:spPr>
        <p:txBody>
          <a:bodyPr vert="horz" wrap="none" lIns="0" tIns="0" rIns="0" bIns="0" rtlCol="0" anchor="t" anchorCtr="0">
            <a:spAutoFit/>
          </a:bodyPr>
          <a:lstStyle>
            <a:lvl1pPr algn="ctr">
              <a:defRPr sz="1200">
                <a:solidFill>
                  <a:schemeClr val="tx1">
                    <a:tint val="75000"/>
                  </a:schemeClr>
                </a:solidFill>
                <a:latin typeface="Verdana"/>
              </a:defRPr>
            </a:lvl1pPr>
          </a:lstStyle>
          <a:p>
            <a:pPr marL="0" marR="0" lvl="0" indent="0" algn="l" defTabSz="457189" rtl="0" eaLnBrk="1" fontAlgn="auto" latinLnBrk="0" hangingPunct="1">
              <a:lnSpc>
                <a:spcPts val="8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Verdana"/>
                <a:ea typeface="+mn-ea"/>
                <a:cs typeface="+mn-cs"/>
              </a:rPr>
              <a:t>Confidential</a:t>
            </a:r>
          </a:p>
        </p:txBody>
      </p:sp>
      <p:sp>
        <p:nvSpPr>
          <p:cNvPr id="17" name="Slide Number Placeholder 5"/>
          <p:cNvSpPr txBox="1">
            <a:spLocks/>
          </p:cNvSpPr>
          <p:nvPr userDrawn="1"/>
        </p:nvSpPr>
        <p:spPr>
          <a:xfrm>
            <a:off x="11401241" y="6429227"/>
            <a:ext cx="176330" cy="102592"/>
          </a:xfrm>
          <a:prstGeom prst="rect">
            <a:avLst/>
          </a:prstGeom>
        </p:spPr>
        <p:txBody>
          <a:bodyPr vert="horz" wrap="none" lIns="0" tIns="0" rIns="0" bIns="0" rtlCol="0" anchor="t" anchorCtr="0">
            <a:spAutoFit/>
          </a:bodyPr>
          <a:lstStyle>
            <a:lvl1pPr algn="r">
              <a:defRPr sz="1200">
                <a:solidFill>
                  <a:schemeClr val="tx1">
                    <a:tint val="75000"/>
                  </a:schemeClr>
                </a:solidFill>
                <a:latin typeface="Verdana"/>
              </a:defRPr>
            </a:lvl1pPr>
          </a:lstStyle>
          <a:p>
            <a:pPr marL="0" marR="0" lvl="0" indent="0" algn="r" defTabSz="457189" rtl="0" eaLnBrk="1" fontAlgn="auto" latinLnBrk="0" hangingPunct="1">
              <a:lnSpc>
                <a:spcPts val="800"/>
              </a:lnSpc>
              <a:spcBef>
                <a:spcPts val="0"/>
              </a:spcBef>
              <a:spcAft>
                <a:spcPts val="0"/>
              </a:spcAft>
              <a:buClrTx/>
              <a:buSzTx/>
              <a:buFontTx/>
              <a:buNone/>
              <a:tabLst/>
              <a:defRPr/>
            </a:pPr>
            <a:fld id="{B04C7F51-0DDD-404E-A28A-E5625C45B73C}" type="slidenum">
              <a:rPr kumimoji="0" lang="en-US" sz="800" b="0" i="0" u="none" strike="noStrike" kern="1200" cap="none" spc="0" normalizeH="0" baseline="0" noProof="0" smtClean="0">
                <a:ln>
                  <a:noFill/>
                </a:ln>
                <a:solidFill>
                  <a:srgbClr val="68737A"/>
                </a:solidFill>
                <a:effectLst/>
                <a:uLnTx/>
                <a:uFillTx/>
                <a:latin typeface="Verdana"/>
                <a:ea typeface="+mn-ea"/>
                <a:cs typeface="+mn-cs"/>
              </a:rPr>
              <a:pPr marL="0" marR="0" lvl="0" indent="0" algn="r" defTabSz="457189" rtl="0" eaLnBrk="1" fontAlgn="auto" latinLnBrk="0" hangingPunct="1">
                <a:lnSpc>
                  <a:spcPts val="8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68737A"/>
              </a:solidFill>
              <a:effectLst/>
              <a:uLnTx/>
              <a:uFillTx/>
              <a:latin typeface="Verdana"/>
              <a:ea typeface="+mn-ea"/>
              <a:cs typeface="+mn-cs"/>
            </a:endParaRPr>
          </a:p>
        </p:txBody>
      </p:sp>
    </p:spTree>
    <p:extLst>
      <p:ext uri="{BB962C8B-B14F-4D97-AF65-F5344CB8AC3E}">
        <p14:creationId xmlns:p14="http://schemas.microsoft.com/office/powerpoint/2010/main" val="4154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8"/>
            </p:custDataLst>
            <p:extLst>
              <p:ext uri="{D42A27DB-BD31-4B8C-83A1-F6EECF244321}">
                <p14:modId xmlns:p14="http://schemas.microsoft.com/office/powerpoint/2010/main" val="29146031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07" name="think-cell Slide" r:id="rId20" imgW="415" imgH="416" progId="TCLayout.ActiveDocument.1">
                  <p:embed/>
                </p:oleObj>
              </mc:Choice>
              <mc:Fallback>
                <p:oleObj name="think-cell Slide" r:id="rId20" imgW="415" imgH="416" progId="TCLayout.ActiveDocument.1">
                  <p:embed/>
                  <p:pic>
                    <p:nvPicPr>
                      <p:cNvPr id="0" name=""/>
                      <p:cNvPicPr/>
                      <p:nvPr/>
                    </p:nvPicPr>
                    <p:blipFill>
                      <a:blip r:embed="rId21"/>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19"/>
            </p:custDataLst>
          </p:nvPr>
        </p:nvSpPr>
        <p:spPr>
          <a:xfrm>
            <a:off x="0" y="0"/>
            <a:ext cx="158750" cy="1587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marL="0" lvl="0" indent="0" algn="ctr" eaLnBrk="1"/>
            <a:endParaRPr lang="en-GB" sz="2400" b="0" i="0" baseline="0" dirty="0">
              <a:solidFill>
                <a:schemeClr val="tx1"/>
              </a:solidFill>
              <a:latin typeface="Verdana" panose="020B0604030504040204" pitchFamily="34" charset="0"/>
              <a:ea typeface="+mj-ea"/>
              <a:cs typeface="+mj-cs"/>
              <a:sym typeface="Verdana" panose="020B0604030504040204" pitchFamily="34" charset="0"/>
            </a:endParaRPr>
          </a:p>
        </p:txBody>
      </p:sp>
      <p:sp>
        <p:nvSpPr>
          <p:cNvPr id="3" name="Text Placeholder 2"/>
          <p:cNvSpPr>
            <a:spLocks noGrp="1"/>
          </p:cNvSpPr>
          <p:nvPr>
            <p:ph type="body" idx="1"/>
          </p:nvPr>
        </p:nvSpPr>
        <p:spPr>
          <a:xfrm>
            <a:off x="955202" y="1458912"/>
            <a:ext cx="10271599" cy="4803776"/>
          </a:xfrm>
          <a:prstGeom prst="rect">
            <a:avLst/>
          </a:prstGeom>
        </p:spPr>
        <p:txBody>
          <a:bodyPr vert="horz" lIns="9144" tIns="0" rIns="0" bIns="0" rtlCol="0">
            <a:normAutofit/>
          </a:bodyPr>
          <a:lstStyle/>
          <a:p>
            <a:pPr marL="171450" marR="0" lvl="0" indent="-171450" algn="l" defTabSz="457200" rtl="0" eaLnBrk="1" fontAlgn="auto" latinLnBrk="0" hangingPunct="1">
              <a:lnSpc>
                <a:spcPct val="100000"/>
              </a:lnSpc>
              <a:spcBef>
                <a:spcPts val="0"/>
              </a:spcBef>
              <a:spcAft>
                <a:spcPts val="600"/>
              </a:spcAft>
              <a:buClrTx/>
              <a:buSzTx/>
              <a:buFont typeface="Arial" panose="020B0604020202020204" pitchFamily="34" charset="0"/>
              <a:buChar char="•"/>
              <a:tabLst>
                <a:tab pos="450850" algn="l"/>
                <a:tab pos="909638" algn="l"/>
                <a:tab pos="1368425" algn="l"/>
                <a:tab pos="1814513" algn="l"/>
              </a:tabLst>
              <a:defRPr/>
            </a:pPr>
            <a:r>
              <a:rPr kumimoji="0" lang="en-US" sz="1200" b="0" i="0" u="none" strike="noStrike" kern="1200" cap="none" spc="0" normalizeH="0" baseline="0" noProof="0" dirty="0">
                <a:ln>
                  <a:noFill/>
                </a:ln>
                <a:solidFill>
                  <a:srgbClr val="687379"/>
                </a:solidFill>
                <a:effectLst/>
                <a:uLnTx/>
                <a:uFillTx/>
                <a:latin typeface="Verdana"/>
                <a:ea typeface="+mn-ea"/>
                <a:cs typeface="+mn-cs"/>
              </a:rPr>
              <a:t>Edit Master text styles</a:t>
            </a:r>
          </a:p>
          <a:p>
            <a:pPr marL="347472" marR="0" lvl="1" indent="-171450" algn="l" defTabSz="457200" rtl="0" eaLnBrk="1" fontAlgn="auto" latinLnBrk="0" hangingPunct="1">
              <a:lnSpc>
                <a:spcPct val="100000"/>
              </a:lnSpc>
              <a:spcBef>
                <a:spcPts val="0"/>
              </a:spcBef>
              <a:spcAft>
                <a:spcPts val="600"/>
              </a:spcAft>
              <a:buClrTx/>
              <a:buSzTx/>
              <a:buFont typeface="System Font Regular"/>
              <a:buChar char="–"/>
              <a:tabLst/>
              <a:defRPr/>
            </a:pPr>
            <a:r>
              <a:rPr kumimoji="0" lang="en-US" sz="1200" b="0" i="0" u="none" strike="noStrike" kern="1200" cap="none" spc="0" normalizeH="0" baseline="0" noProof="0" dirty="0">
                <a:ln>
                  <a:noFill/>
                </a:ln>
                <a:solidFill>
                  <a:srgbClr val="687379"/>
                </a:solidFill>
                <a:effectLst/>
                <a:uLnTx/>
                <a:uFillTx/>
                <a:latin typeface="Verdana"/>
                <a:ea typeface="+mn-ea"/>
                <a:cs typeface="+mn-cs"/>
              </a:rPr>
              <a:t>Second level</a:t>
            </a:r>
          </a:p>
          <a:p>
            <a:pPr marL="521208" marR="0" lvl="2" indent="-171450" algn="l" defTabSz="457200" rtl="0" eaLnBrk="1" fontAlgn="auto" latinLnBrk="0" hangingPunct="1">
              <a:lnSpc>
                <a:spcPct val="100000"/>
              </a:lnSpc>
              <a:spcBef>
                <a:spcPts val="0"/>
              </a:spcBef>
              <a:spcAft>
                <a:spcPts val="600"/>
              </a:spcAft>
              <a:buClrTx/>
              <a:buSzTx/>
              <a:buFont typeface="Courier New" panose="020F0502020204030204" pitchFamily="34" charset="0"/>
              <a:buChar char="o"/>
              <a:tabLst/>
              <a:defRPr/>
            </a:pPr>
            <a:r>
              <a:rPr kumimoji="0" lang="en-US" sz="1100" b="0" i="0" u="none" strike="noStrike" kern="1200" cap="none" spc="0" normalizeH="0" baseline="0" noProof="0" dirty="0">
                <a:ln>
                  <a:noFill/>
                </a:ln>
                <a:solidFill>
                  <a:srgbClr val="687379"/>
                </a:solidFill>
                <a:effectLst/>
                <a:uLnTx/>
                <a:uFillTx/>
                <a:latin typeface="Verdana"/>
                <a:ea typeface="+mn-ea"/>
                <a:cs typeface="+mn-cs"/>
              </a:rPr>
              <a:t>Third level</a:t>
            </a:r>
          </a:p>
          <a:p>
            <a:pPr marL="694944" marR="0" lvl="3" indent="-171450" algn="l" defTabSz="173736" rtl="0" eaLnBrk="1" fontAlgn="auto" latinLnBrk="0" hangingPunct="1">
              <a:lnSpc>
                <a:spcPct val="100000"/>
              </a:lnSpc>
              <a:spcBef>
                <a:spcPts val="0"/>
              </a:spcBef>
              <a:spcAft>
                <a:spcPts val="600"/>
              </a:spcAft>
              <a:buClrTx/>
              <a:buSzTx/>
              <a:buFont typeface="Wingdings" pitchFamily="2" charset="2"/>
              <a:buChar char="Ø"/>
              <a:tabLst/>
              <a:defRPr/>
            </a:pPr>
            <a:r>
              <a:rPr kumimoji="0" lang="en-US" sz="1000" b="0" i="0" u="none" strike="noStrike" kern="1200" cap="none" spc="0" normalizeH="0" baseline="0" noProof="0" dirty="0">
                <a:ln>
                  <a:noFill/>
                </a:ln>
                <a:solidFill>
                  <a:srgbClr val="687379"/>
                </a:solidFill>
                <a:effectLst/>
                <a:uLnTx/>
                <a:uFillTx/>
                <a:latin typeface="Verdana"/>
                <a:ea typeface="+mn-ea"/>
                <a:cs typeface="+mn-cs"/>
              </a:rPr>
              <a:t>Fourth level</a:t>
            </a:r>
          </a:p>
          <a:p>
            <a:pPr marL="868680" marR="0" lvl="4" indent="-169863" algn="l" defTabSz="457200" rtl="0" eaLnBrk="1" fontAlgn="auto" latinLnBrk="0" hangingPunct="1">
              <a:lnSpc>
                <a:spcPct val="100000"/>
              </a:lnSpc>
              <a:spcBef>
                <a:spcPts val="0"/>
              </a:spcBef>
              <a:spcAft>
                <a:spcPts val="600"/>
              </a:spcAft>
              <a:buClrTx/>
              <a:buSzTx/>
              <a:buFont typeface="Wingdings" pitchFamily="2" charset="2"/>
              <a:buChar char="§"/>
              <a:tabLst/>
              <a:defRPr/>
            </a:pPr>
            <a:r>
              <a:rPr kumimoji="0" lang="en-US" sz="900" b="0" i="0" u="none" strike="noStrike" kern="1200" cap="none" spc="0" normalizeH="0" baseline="0" noProof="0" dirty="0">
                <a:ln>
                  <a:noFill/>
                </a:ln>
                <a:solidFill>
                  <a:srgbClr val="687379"/>
                </a:solidFill>
                <a:effectLst/>
                <a:uLnTx/>
                <a:uFillTx/>
                <a:latin typeface="Verdana"/>
                <a:ea typeface="+mn-ea"/>
                <a:cs typeface="+mn-cs"/>
              </a:rPr>
              <a:t>Fifth level</a:t>
            </a:r>
          </a:p>
          <a:p>
            <a:pPr marL="1042416" marR="0" lvl="5" indent="-171450" algn="l" defTabSz="457200" rtl="0" eaLnBrk="1" fontAlgn="auto" latinLnBrk="0" hangingPunct="1">
              <a:lnSpc>
                <a:spcPct val="100000"/>
              </a:lnSpc>
              <a:spcBef>
                <a:spcPts val="0"/>
              </a:spcBef>
              <a:spcAft>
                <a:spcPts val="600"/>
              </a:spcAft>
              <a:buClrTx/>
              <a:buSzTx/>
              <a:buFont typeface="Arial"/>
              <a:buChar char="•"/>
              <a:tabLst/>
              <a:defRPr/>
            </a:pPr>
            <a:endParaRPr kumimoji="0" lang="en-US" sz="900" b="0" i="0" u="none" strike="noStrike" kern="1200" cap="none" spc="0" normalizeH="0" baseline="0" noProof="0" dirty="0">
              <a:ln>
                <a:noFill/>
              </a:ln>
              <a:solidFill>
                <a:srgbClr val="687379"/>
              </a:solidFill>
              <a:effectLst/>
              <a:uLnTx/>
              <a:uFillTx/>
              <a:latin typeface="+mn-lt"/>
              <a:ea typeface="+mn-ea"/>
              <a:cs typeface="+mn-cs"/>
            </a:endParaRPr>
          </a:p>
        </p:txBody>
      </p:sp>
      <p:sp>
        <p:nvSpPr>
          <p:cNvPr id="2" name="Title Placeholder 1"/>
          <p:cNvSpPr>
            <a:spLocks noGrp="1"/>
          </p:cNvSpPr>
          <p:nvPr>
            <p:ph type="title"/>
          </p:nvPr>
        </p:nvSpPr>
        <p:spPr>
          <a:xfrm>
            <a:off x="955200" y="630026"/>
            <a:ext cx="9244800" cy="349313"/>
          </a:xfrm>
          <a:prstGeom prst="rect">
            <a:avLst/>
          </a:prstGeom>
        </p:spPr>
        <p:txBody>
          <a:bodyPr vert="horz" wrap="square" lIns="0" tIns="0" rIns="0" bIns="0" rtlCol="0" anchor="t" anchorCtr="0">
            <a:noAutofit/>
          </a:bodyPr>
          <a:lstStyle/>
          <a:p>
            <a:pPr lvl="0"/>
            <a:r>
              <a:rPr lang="en-GB" dirty="0"/>
              <a:t>Click to edit master text style</a:t>
            </a:r>
          </a:p>
        </p:txBody>
      </p:sp>
    </p:spTree>
    <p:extLst>
      <p:ext uri="{BB962C8B-B14F-4D97-AF65-F5344CB8AC3E}">
        <p14:creationId xmlns:p14="http://schemas.microsoft.com/office/powerpoint/2010/main" val="68267242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1" r:id="rId4"/>
    <p:sldLayoutId id="2147483691" r:id="rId5"/>
    <p:sldLayoutId id="2147483692" r:id="rId6"/>
    <p:sldLayoutId id="2147483697" r:id="rId7"/>
    <p:sldLayoutId id="2147483693" r:id="rId8"/>
    <p:sldLayoutId id="2147483694" r:id="rId9"/>
    <p:sldLayoutId id="2147483695" r:id="rId10"/>
    <p:sldLayoutId id="2147483696" r:id="rId11"/>
    <p:sldLayoutId id="2147483698" r:id="rId12"/>
    <p:sldLayoutId id="2147483699" r:id="rId13"/>
    <p:sldLayoutId id="2147483700" r:id="rId14"/>
    <p:sldLayoutId id="2147483701" r:id="rId15"/>
  </p:sldLayoutIdLst>
  <p:hf sldNum="0" hdr="0" ftr="0" dt="0"/>
  <p:txStyles>
    <p:titleStyle>
      <a:lvl1pPr algn="l" defTabSz="457189" rtl="0" eaLnBrk="1" latinLnBrk="0" hangingPunct="1">
        <a:lnSpc>
          <a:spcPts val="2800"/>
        </a:lnSpc>
        <a:spcBef>
          <a:spcPct val="0"/>
        </a:spcBef>
        <a:buNone/>
        <a:defRPr sz="2400" kern="1200">
          <a:solidFill>
            <a:srgbClr val="68737A"/>
          </a:solidFill>
          <a:latin typeface="Verdana"/>
          <a:ea typeface="+mj-ea"/>
          <a:cs typeface="+mj-cs"/>
        </a:defRPr>
      </a:lvl1pPr>
    </p:titleStyle>
    <p:bodyStyle>
      <a:lvl1pPr marL="171450" marR="0" indent="-171450" algn="l" defTabSz="457200" rtl="0" eaLnBrk="1" fontAlgn="auto" latinLnBrk="0" hangingPunct="1">
        <a:lnSpc>
          <a:spcPct val="100000"/>
        </a:lnSpc>
        <a:spcBef>
          <a:spcPts val="0"/>
        </a:spcBef>
        <a:spcAft>
          <a:spcPts val="600"/>
        </a:spcAft>
        <a:buClrTx/>
        <a:buSzTx/>
        <a:buFont typeface="Arial" panose="020B0604020202020204" pitchFamily="34" charset="0"/>
        <a:buChar char="•"/>
        <a:tabLst>
          <a:tab pos="450850" algn="l"/>
          <a:tab pos="909638" algn="l"/>
          <a:tab pos="1368425" algn="l"/>
          <a:tab pos="1814513" algn="l"/>
        </a:tabLst>
        <a:defRPr sz="1200" kern="1200" baseline="0">
          <a:solidFill>
            <a:schemeClr val="tx1"/>
          </a:solidFill>
          <a:latin typeface="Verdana"/>
          <a:ea typeface="+mn-ea"/>
          <a:cs typeface="+mn-cs"/>
        </a:defRPr>
      </a:lvl1pPr>
      <a:lvl2pPr marL="347472" marR="0" indent="-171450" algn="l" defTabSz="457200" rtl="0" eaLnBrk="1" fontAlgn="auto" latinLnBrk="0" hangingPunct="1">
        <a:lnSpc>
          <a:spcPct val="100000"/>
        </a:lnSpc>
        <a:spcBef>
          <a:spcPts val="0"/>
        </a:spcBef>
        <a:spcAft>
          <a:spcPts val="600"/>
        </a:spcAft>
        <a:buClrTx/>
        <a:buSzTx/>
        <a:buFont typeface="System Font Regular"/>
        <a:buChar char="–"/>
        <a:tabLst/>
        <a:defRPr sz="1200" kern="1200">
          <a:solidFill>
            <a:schemeClr val="tx1"/>
          </a:solidFill>
          <a:latin typeface="Verdana"/>
          <a:ea typeface="+mn-ea"/>
          <a:cs typeface="+mn-cs"/>
        </a:defRPr>
      </a:lvl2pPr>
      <a:lvl3pPr marL="521208" marR="0" indent="-171450" algn="l" defTabSz="457200" rtl="0" eaLnBrk="1" fontAlgn="auto" latinLnBrk="0" hangingPunct="1">
        <a:lnSpc>
          <a:spcPct val="100000"/>
        </a:lnSpc>
        <a:spcBef>
          <a:spcPts val="0"/>
        </a:spcBef>
        <a:spcAft>
          <a:spcPts val="600"/>
        </a:spcAft>
        <a:buClrTx/>
        <a:buSzTx/>
        <a:buFont typeface="Courier New" panose="020F0502020204030204" pitchFamily="34" charset="0"/>
        <a:buChar char="o"/>
        <a:tabLst/>
        <a:defRPr sz="1100" kern="1200">
          <a:solidFill>
            <a:schemeClr val="tx1"/>
          </a:solidFill>
          <a:latin typeface="Verdana"/>
          <a:ea typeface="+mn-ea"/>
          <a:cs typeface="+mn-cs"/>
        </a:defRPr>
      </a:lvl3pPr>
      <a:lvl4pPr marL="694944" marR="0" indent="-171450" algn="l" defTabSz="173736" rtl="0" eaLnBrk="1" fontAlgn="auto" latinLnBrk="0" hangingPunct="1">
        <a:lnSpc>
          <a:spcPct val="100000"/>
        </a:lnSpc>
        <a:spcBef>
          <a:spcPts val="0"/>
        </a:spcBef>
        <a:spcAft>
          <a:spcPts val="600"/>
        </a:spcAft>
        <a:buClrTx/>
        <a:buSzTx/>
        <a:buFont typeface="Wingdings" pitchFamily="2" charset="2"/>
        <a:buChar char="Ø"/>
        <a:tabLst/>
        <a:defRPr sz="1000" kern="1200">
          <a:solidFill>
            <a:schemeClr val="tx1"/>
          </a:solidFill>
          <a:latin typeface="Verdana"/>
          <a:ea typeface="+mn-ea"/>
          <a:cs typeface="+mn-cs"/>
        </a:defRPr>
      </a:lvl4pPr>
      <a:lvl5pPr marL="868680" marR="0" indent="-169863" algn="l" defTabSz="457200" rtl="0" eaLnBrk="1" fontAlgn="auto" latinLnBrk="0" hangingPunct="1">
        <a:lnSpc>
          <a:spcPct val="100000"/>
        </a:lnSpc>
        <a:spcBef>
          <a:spcPts val="0"/>
        </a:spcBef>
        <a:spcAft>
          <a:spcPts val="600"/>
        </a:spcAft>
        <a:buClrTx/>
        <a:buSzTx/>
        <a:buFont typeface="Wingdings" pitchFamily="2" charset="2"/>
        <a:buChar char="§"/>
        <a:tabLst/>
        <a:defRPr sz="900" kern="1200" baseline="0">
          <a:solidFill>
            <a:schemeClr val="tx1"/>
          </a:solidFill>
          <a:latin typeface="Verdana"/>
          <a:ea typeface="+mn-ea"/>
          <a:cs typeface="+mn-cs"/>
        </a:defRPr>
      </a:lvl5pPr>
      <a:lvl6pPr marL="1042416" marR="0" indent="-171450" algn="l" defTabSz="457200" rtl="0" eaLnBrk="1" fontAlgn="auto" latinLnBrk="0" hangingPunct="1">
        <a:lnSpc>
          <a:spcPct val="100000"/>
        </a:lnSpc>
        <a:spcBef>
          <a:spcPts val="0"/>
        </a:spcBef>
        <a:spcAft>
          <a:spcPts val="600"/>
        </a:spcAft>
        <a:buClrTx/>
        <a:buSzTx/>
        <a:buFont typeface="Arial"/>
        <a:buChar char="•"/>
        <a:tabLst/>
        <a:defRPr sz="9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919" userDrawn="1">
          <p15:clr>
            <a:srgbClr val="F26B43"/>
          </p15:clr>
        </p15:guide>
        <p15:guide id="4" pos="604" userDrawn="1">
          <p15:clr>
            <a:srgbClr val="F26B43"/>
          </p15:clr>
        </p15:guide>
        <p15:guide id="5" pos="7072" userDrawn="1">
          <p15:clr>
            <a:srgbClr val="F26B43"/>
          </p15:clr>
        </p15:guide>
        <p15:guide id="6" orient="horz" pos="3945" userDrawn="1">
          <p15:clr>
            <a:srgbClr val="F26B43"/>
          </p15:clr>
        </p15:guide>
        <p15:guide id="7" orient="horz" pos="11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7.wmf"/><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e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691944777"/>
              </p:ext>
            </p:extLst>
          </p:nvPr>
        </p:nvGraphicFramePr>
        <p:xfrm>
          <a:off x="1525588" y="1588"/>
          <a:ext cx="1588" cy="1588"/>
        </p:xfrm>
        <a:graphic>
          <a:graphicData uri="http://schemas.openxmlformats.org/presentationml/2006/ole">
            <mc:AlternateContent xmlns:mc="http://schemas.openxmlformats.org/markup-compatibility/2006">
              <mc:Choice xmlns:v="urn:schemas-microsoft-com:vml" Requires="v">
                <p:oleObj spid="_x0000_s38072" name="think-cell Slide" r:id="rId5" imgW="473" imgH="473" progId="TCLayout.ActiveDocument.1">
                  <p:embed/>
                </p:oleObj>
              </mc:Choice>
              <mc:Fallback>
                <p:oleObj name="think-cell Slide" r:id="rId5" imgW="473" imgH="473" progId="TCLayout.ActiveDocument.1">
                  <p:embed/>
                  <p:pic>
                    <p:nvPicPr>
                      <p:cNvPr id="5" name="Object 4" hidden="1"/>
                      <p:cNvPicPr/>
                      <p:nvPr/>
                    </p:nvPicPr>
                    <p:blipFill>
                      <a:blip r:embed="rId6"/>
                      <a:stretch>
                        <a:fillRect/>
                      </a:stretch>
                    </p:blipFill>
                    <p:spPr>
                      <a:xfrm>
                        <a:off x="1525588" y="1588"/>
                        <a:ext cx="1588" cy="1588"/>
                      </a:xfrm>
                      <a:prstGeom prst="rect">
                        <a:avLst/>
                      </a:prstGeom>
                    </p:spPr>
                  </p:pic>
                </p:oleObj>
              </mc:Fallback>
            </mc:AlternateContent>
          </a:graphicData>
        </a:graphic>
      </p:graphicFrame>
      <p:sp>
        <p:nvSpPr>
          <p:cNvPr id="6" name="Rectangle 5" hidden="1"/>
          <p:cNvSpPr/>
          <p:nvPr>
            <p:custDataLst>
              <p:tags r:id="rId3"/>
            </p:custDataLst>
          </p:nvPr>
        </p:nvSpPr>
        <p:spPr>
          <a:xfrm>
            <a:off x="1524000" y="0"/>
            <a:ext cx="158750" cy="1587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endParaRPr lang="en-US" sz="2800" dirty="0">
              <a:solidFill>
                <a:schemeClr val="tx1"/>
              </a:solidFill>
              <a:latin typeface="Verdana" panose="020B0604030504040204" pitchFamily="34" charset="0"/>
              <a:ea typeface="+mj-ea"/>
              <a:cs typeface="+mj-cs"/>
              <a:sym typeface="Verdana" panose="020B0604030504040204" pitchFamily="34" charset="0"/>
            </a:endParaRPr>
          </a:p>
        </p:txBody>
      </p:sp>
      <p:sp>
        <p:nvSpPr>
          <p:cNvPr id="2" name="Title 1">
            <a:extLst>
              <a:ext uri="{FF2B5EF4-FFF2-40B4-BE49-F238E27FC236}">
                <a16:creationId xmlns:a16="http://schemas.microsoft.com/office/drawing/2014/main" id="{B85DB3F9-D2D4-5F42-8394-0C57792A797F}"/>
              </a:ext>
            </a:extLst>
          </p:cNvPr>
          <p:cNvSpPr>
            <a:spLocks noGrp="1"/>
          </p:cNvSpPr>
          <p:nvPr>
            <p:ph type="title"/>
          </p:nvPr>
        </p:nvSpPr>
        <p:spPr>
          <a:xfrm>
            <a:off x="958851" y="4325112"/>
            <a:ext cx="10267949" cy="1317194"/>
          </a:xfrm>
        </p:spPr>
        <p:txBody>
          <a:bodyPr/>
          <a:lstStyle/>
          <a:p>
            <a:r>
              <a:rPr lang="en-US" sz="2800" dirty="0" smtClean="0"/>
              <a:t>IFRS17  Testing Working Group</a:t>
            </a:r>
            <a:endParaRPr lang="en-US" sz="2800" dirty="0"/>
          </a:p>
        </p:txBody>
      </p:sp>
      <p:sp>
        <p:nvSpPr>
          <p:cNvPr id="3" name="Text Placeholder 2">
            <a:extLst>
              <a:ext uri="{FF2B5EF4-FFF2-40B4-BE49-F238E27FC236}">
                <a16:creationId xmlns:a16="http://schemas.microsoft.com/office/drawing/2014/main" id="{B9A4CC8F-9E2C-F944-8FEB-C71B37D4732C}"/>
              </a:ext>
            </a:extLst>
          </p:cNvPr>
          <p:cNvSpPr>
            <a:spLocks noGrp="1"/>
          </p:cNvSpPr>
          <p:nvPr>
            <p:ph type="body" idx="1"/>
          </p:nvPr>
        </p:nvSpPr>
        <p:spPr/>
        <p:txBody>
          <a:bodyPr/>
          <a:lstStyle/>
          <a:p>
            <a:r>
              <a:rPr lang="en-US" dirty="0" smtClean="0"/>
              <a:t>23 July 2020</a:t>
            </a:r>
            <a:endParaRPr lang="en-US" dirty="0"/>
          </a:p>
        </p:txBody>
      </p:sp>
    </p:spTree>
    <p:extLst>
      <p:ext uri="{BB962C8B-B14F-4D97-AF65-F5344CB8AC3E}">
        <p14:creationId xmlns:p14="http://schemas.microsoft.com/office/powerpoint/2010/main" val="1569665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497" y="473009"/>
            <a:ext cx="9244113" cy="476399"/>
          </a:xfrm>
        </p:spPr>
        <p:txBody>
          <a:bodyPr/>
          <a:lstStyle/>
          <a:p>
            <a:r>
              <a:rPr lang="en-US" dirty="0" smtClean="0"/>
              <a:t>3. Test Product Group and Business Event – LBU Selection</a:t>
            </a:r>
            <a:endParaRPr lang="en-US" dirty="0"/>
          </a:p>
        </p:txBody>
      </p:sp>
      <p:pic>
        <p:nvPicPr>
          <p:cNvPr id="8" name="Picture 7"/>
          <p:cNvPicPr>
            <a:picLocks noChangeAspect="1"/>
          </p:cNvPicPr>
          <p:nvPr/>
        </p:nvPicPr>
        <p:blipFill>
          <a:blip r:embed="rId2"/>
          <a:stretch>
            <a:fillRect/>
          </a:stretch>
        </p:blipFill>
        <p:spPr>
          <a:xfrm>
            <a:off x="365604" y="842826"/>
            <a:ext cx="11309157" cy="5553075"/>
          </a:xfrm>
          <a:prstGeom prst="rect">
            <a:avLst/>
          </a:prstGeom>
        </p:spPr>
      </p:pic>
    </p:spTree>
    <p:extLst>
      <p:ext uri="{BB962C8B-B14F-4D97-AF65-F5344CB8AC3E}">
        <p14:creationId xmlns:p14="http://schemas.microsoft.com/office/powerpoint/2010/main" val="584265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4. Test Scenarios and Test Cases setup</a:t>
            </a:r>
            <a:endParaRPr lang="en-GB" dirty="0">
              <a:solidFill>
                <a:schemeClr val="tx2"/>
              </a:solidFill>
            </a:endParaRPr>
          </a:p>
        </p:txBody>
      </p:sp>
      <p:graphicFrame>
        <p:nvGraphicFramePr>
          <p:cNvPr id="6" name="Table 5"/>
          <p:cNvGraphicFramePr>
            <a:graphicFrameLocks noGrp="1"/>
          </p:cNvGraphicFramePr>
          <p:nvPr>
            <p:extLst/>
          </p:nvPr>
        </p:nvGraphicFramePr>
        <p:xfrm>
          <a:off x="241159" y="1677015"/>
          <a:ext cx="11804761" cy="4828713"/>
        </p:xfrm>
        <a:graphic>
          <a:graphicData uri="http://schemas.openxmlformats.org/drawingml/2006/table">
            <a:tbl>
              <a:tblPr firstRow="1" bandRow="1">
                <a:tableStyleId>{69012ECD-51FC-41F1-AA8D-1B2483CD663E}</a:tableStyleId>
              </a:tblPr>
              <a:tblGrid>
                <a:gridCol w="11804761">
                  <a:extLst>
                    <a:ext uri="{9D8B030D-6E8A-4147-A177-3AD203B41FA5}">
                      <a16:colId xmlns:a16="http://schemas.microsoft.com/office/drawing/2014/main" val="1459867493"/>
                    </a:ext>
                  </a:extLst>
                </a:gridCol>
              </a:tblGrid>
              <a:tr h="238128">
                <a:tc>
                  <a:txBody>
                    <a:bodyPr/>
                    <a:lstStyle/>
                    <a:p>
                      <a:pPr algn="ctr">
                        <a:spcBef>
                          <a:spcPts val="300"/>
                        </a:spcBef>
                        <a:spcAft>
                          <a:spcPts val="300"/>
                        </a:spcAft>
                      </a:pPr>
                      <a:endParaRPr lang="en-GB" sz="900" b="1" dirty="0">
                        <a:solidFill>
                          <a:schemeClr val="bg1"/>
                        </a:solidFill>
                        <a:effectLst/>
                        <a:latin typeface="+mn-lt"/>
                        <a:ea typeface="Times New Roman" panose="02020603050405020304" pitchFamily="18" charset="0"/>
                        <a:cs typeface="Times New Roman" panose="02020603050405020304" pitchFamily="18" charset="0"/>
                      </a:endParaRPr>
                    </a:p>
                  </a:txBody>
                  <a:tcPr marL="45720" marR="4572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4014547"/>
                  </a:ext>
                </a:extLst>
              </a:tr>
              <a:tr h="4590585">
                <a:tc>
                  <a:txBody>
                    <a:bodyPr/>
                    <a:lstStyle/>
                    <a:p>
                      <a:pPr marL="0" indent="0" defTabSz="457189">
                        <a:spcAft>
                          <a:spcPts val="300"/>
                        </a:spcAft>
                        <a:buClr>
                          <a:srgbClr val="386254"/>
                        </a:buClr>
                        <a:buFont typeface="Arial" panose="020B0604020202020204" pitchFamily="34" charset="0"/>
                        <a:buNone/>
                      </a:pPr>
                      <a:endParaRPr lang="en-US" sz="900" dirty="0" smtClean="0"/>
                    </a:p>
                    <a:p>
                      <a:pPr marL="0" indent="0" defTabSz="457189">
                        <a:spcAft>
                          <a:spcPts val="300"/>
                        </a:spcAft>
                        <a:buClr>
                          <a:srgbClr val="386254"/>
                        </a:buClr>
                        <a:buFont typeface="Arial" panose="020B0604020202020204" pitchFamily="34" charset="0"/>
                        <a:buNone/>
                      </a:pPr>
                      <a:endParaRPr lang="en-US" sz="900" dirty="0" smtClean="0"/>
                    </a:p>
                  </a:txBody>
                  <a:tcPr marL="45720" marR="4572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8180027"/>
                  </a:ext>
                </a:extLst>
              </a:tr>
            </a:tbl>
          </a:graphicData>
        </a:graphic>
      </p:graphicFrame>
      <p:sp>
        <p:nvSpPr>
          <p:cNvPr id="293" name="Rounded Rectangle 292"/>
          <p:cNvSpPr/>
          <p:nvPr/>
        </p:nvSpPr>
        <p:spPr>
          <a:xfrm>
            <a:off x="9152069" y="7728559"/>
            <a:ext cx="914400" cy="914400"/>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a:solidFill>
                <a:schemeClr val="tx1"/>
              </a:solidFill>
            </a:endParaRPr>
          </a:p>
        </p:txBody>
      </p:sp>
      <p:sp>
        <p:nvSpPr>
          <p:cNvPr id="229" name="Rounded Rectangle 228"/>
          <p:cNvSpPr/>
          <p:nvPr/>
        </p:nvSpPr>
        <p:spPr>
          <a:xfrm>
            <a:off x="3649671" y="3482840"/>
            <a:ext cx="8115929" cy="1952991"/>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a:solidFill>
                <a:schemeClr val="tx1"/>
              </a:solidFill>
            </a:endParaRPr>
          </a:p>
        </p:txBody>
      </p:sp>
      <p:cxnSp>
        <p:nvCxnSpPr>
          <p:cNvPr id="59" name="Straight Connector 58"/>
          <p:cNvCxnSpPr>
            <a:stCxn id="78" idx="0"/>
          </p:cNvCxnSpPr>
          <p:nvPr/>
        </p:nvCxnSpPr>
        <p:spPr>
          <a:xfrm flipV="1">
            <a:off x="5664991" y="3614647"/>
            <a:ext cx="0" cy="296725"/>
          </a:xfrm>
          <a:prstGeom prst="line">
            <a:avLst/>
          </a:prstGeom>
          <a:noFill/>
          <a:ln w="12700" cap="flat" cmpd="sng" algn="ctr">
            <a:solidFill>
              <a:schemeClr val="tx1"/>
            </a:solidFill>
            <a:prstDash val="solid"/>
            <a:round/>
            <a:headEnd type="none" w="lg" len="med"/>
            <a:tailEnd type="none" w="lg" len="med"/>
          </a:ln>
          <a:effectLst/>
        </p:spPr>
      </p:cxnSp>
      <p:cxnSp>
        <p:nvCxnSpPr>
          <p:cNvPr id="218" name="Straight Connector 217"/>
          <p:cNvCxnSpPr>
            <a:stCxn id="79" idx="0"/>
          </p:cNvCxnSpPr>
          <p:nvPr/>
        </p:nvCxnSpPr>
        <p:spPr>
          <a:xfrm flipV="1">
            <a:off x="6498249" y="3614647"/>
            <a:ext cx="0" cy="296725"/>
          </a:xfrm>
          <a:prstGeom prst="line">
            <a:avLst/>
          </a:prstGeom>
          <a:noFill/>
          <a:ln w="12700" cap="flat" cmpd="sng" algn="ctr">
            <a:solidFill>
              <a:schemeClr val="tx1"/>
            </a:solidFill>
            <a:prstDash val="solid"/>
            <a:round/>
            <a:headEnd type="none" w="lg" len="med"/>
            <a:tailEnd type="none" w="lg" len="med"/>
          </a:ln>
          <a:effectLst/>
        </p:spPr>
      </p:cxnSp>
      <p:cxnSp>
        <p:nvCxnSpPr>
          <p:cNvPr id="220" name="Straight Connector 219"/>
          <p:cNvCxnSpPr>
            <a:stCxn id="81" idx="0"/>
          </p:cNvCxnSpPr>
          <p:nvPr/>
        </p:nvCxnSpPr>
        <p:spPr>
          <a:xfrm flipV="1">
            <a:off x="7381872" y="3614647"/>
            <a:ext cx="0" cy="296725"/>
          </a:xfrm>
          <a:prstGeom prst="line">
            <a:avLst/>
          </a:prstGeom>
          <a:noFill/>
          <a:ln w="12700" cap="flat" cmpd="sng" algn="ctr">
            <a:solidFill>
              <a:schemeClr val="tx1"/>
            </a:solidFill>
            <a:prstDash val="solid"/>
            <a:round/>
            <a:headEnd type="none" w="lg" len="med"/>
            <a:tailEnd type="none" w="lg" len="med"/>
          </a:ln>
          <a:effectLst/>
        </p:spPr>
      </p:cxnSp>
      <p:cxnSp>
        <p:nvCxnSpPr>
          <p:cNvPr id="222" name="Straight Connector 221"/>
          <p:cNvCxnSpPr>
            <a:stCxn id="86" idx="0"/>
          </p:cNvCxnSpPr>
          <p:nvPr/>
        </p:nvCxnSpPr>
        <p:spPr>
          <a:xfrm flipV="1">
            <a:off x="8324282" y="3614647"/>
            <a:ext cx="0" cy="296725"/>
          </a:xfrm>
          <a:prstGeom prst="line">
            <a:avLst/>
          </a:prstGeom>
          <a:noFill/>
          <a:ln w="12700" cap="flat" cmpd="sng" algn="ctr">
            <a:solidFill>
              <a:schemeClr val="tx1"/>
            </a:solidFill>
            <a:prstDash val="solid"/>
            <a:round/>
            <a:headEnd type="none" w="lg" len="med"/>
            <a:tailEnd type="none" w="lg" len="med"/>
          </a:ln>
          <a:effectLst/>
        </p:spPr>
      </p:cxnSp>
      <p:cxnSp>
        <p:nvCxnSpPr>
          <p:cNvPr id="224" name="Straight Connector 223"/>
          <p:cNvCxnSpPr>
            <a:stCxn id="94" idx="0"/>
          </p:cNvCxnSpPr>
          <p:nvPr/>
        </p:nvCxnSpPr>
        <p:spPr>
          <a:xfrm flipV="1">
            <a:off x="9248954" y="3614647"/>
            <a:ext cx="0" cy="296725"/>
          </a:xfrm>
          <a:prstGeom prst="line">
            <a:avLst/>
          </a:prstGeom>
          <a:noFill/>
          <a:ln w="12700" cap="flat" cmpd="sng" algn="ctr">
            <a:solidFill>
              <a:schemeClr val="tx1"/>
            </a:solidFill>
            <a:prstDash val="solid"/>
            <a:round/>
            <a:headEnd type="none" w="lg" len="med"/>
            <a:tailEnd type="none" w="lg" len="med"/>
          </a:ln>
          <a:effectLst/>
        </p:spPr>
      </p:cxnSp>
      <p:cxnSp>
        <p:nvCxnSpPr>
          <p:cNvPr id="227" name="Straight Connector 226"/>
          <p:cNvCxnSpPr>
            <a:stCxn id="92" idx="0"/>
          </p:cNvCxnSpPr>
          <p:nvPr/>
        </p:nvCxnSpPr>
        <p:spPr>
          <a:xfrm flipV="1">
            <a:off x="10262155" y="3641978"/>
            <a:ext cx="0" cy="269394"/>
          </a:xfrm>
          <a:prstGeom prst="line">
            <a:avLst/>
          </a:prstGeom>
          <a:noFill/>
          <a:ln w="12700" cap="flat" cmpd="sng" algn="ctr">
            <a:solidFill>
              <a:schemeClr val="tx1"/>
            </a:solidFill>
            <a:prstDash val="solid"/>
            <a:round/>
            <a:headEnd type="none" w="lg" len="med"/>
            <a:tailEnd type="none" w="lg" len="med"/>
          </a:ln>
          <a:effectLst/>
        </p:spPr>
      </p:cxnSp>
      <p:cxnSp>
        <p:nvCxnSpPr>
          <p:cNvPr id="228" name="Straight Connector 227"/>
          <p:cNvCxnSpPr/>
          <p:nvPr/>
        </p:nvCxnSpPr>
        <p:spPr>
          <a:xfrm flipV="1">
            <a:off x="11263695" y="3628312"/>
            <a:ext cx="0" cy="269394"/>
          </a:xfrm>
          <a:prstGeom prst="line">
            <a:avLst/>
          </a:prstGeom>
          <a:noFill/>
          <a:ln w="12700" cap="flat" cmpd="sng" algn="ctr">
            <a:solidFill>
              <a:schemeClr val="tx1"/>
            </a:solidFill>
            <a:prstDash val="solid"/>
            <a:round/>
            <a:headEnd type="none" w="lg" len="med"/>
            <a:tailEnd type="none" w="lg" len="med"/>
          </a:ln>
          <a:effectLst/>
        </p:spPr>
      </p:cxnSp>
      <p:cxnSp>
        <p:nvCxnSpPr>
          <p:cNvPr id="216" name="Straight Connector 215"/>
          <p:cNvCxnSpPr/>
          <p:nvPr/>
        </p:nvCxnSpPr>
        <p:spPr>
          <a:xfrm flipV="1">
            <a:off x="4869388" y="3614647"/>
            <a:ext cx="3197" cy="296725"/>
          </a:xfrm>
          <a:prstGeom prst="line">
            <a:avLst/>
          </a:prstGeom>
          <a:noFill/>
          <a:ln w="12700" cap="flat" cmpd="sng" algn="ctr">
            <a:solidFill>
              <a:schemeClr val="tx1"/>
            </a:solidFill>
            <a:prstDash val="solid"/>
            <a:round/>
            <a:headEnd type="none" w="lg" len="med"/>
            <a:tailEnd type="none" w="lg" len="med"/>
          </a:ln>
          <a:effectLst/>
        </p:spPr>
      </p:cxnSp>
      <p:cxnSp>
        <p:nvCxnSpPr>
          <p:cNvPr id="51" name="Straight Connector 50"/>
          <p:cNvCxnSpPr>
            <a:stCxn id="76" idx="0"/>
          </p:cNvCxnSpPr>
          <p:nvPr/>
        </p:nvCxnSpPr>
        <p:spPr>
          <a:xfrm flipV="1">
            <a:off x="4065656" y="3614647"/>
            <a:ext cx="0" cy="296725"/>
          </a:xfrm>
          <a:prstGeom prst="line">
            <a:avLst/>
          </a:prstGeom>
          <a:noFill/>
          <a:ln w="12700" cap="flat" cmpd="sng" algn="ctr">
            <a:solidFill>
              <a:schemeClr val="tx1"/>
            </a:solidFill>
            <a:prstDash val="solid"/>
            <a:round/>
            <a:headEnd type="none" w="lg" len="med"/>
            <a:tailEnd type="none" w="lg" len="med"/>
          </a:ln>
          <a:effectLst/>
        </p:spPr>
      </p:cxnSp>
      <p:sp>
        <p:nvSpPr>
          <p:cNvPr id="45" name="Rectangle 44"/>
          <p:cNvSpPr>
            <a:spLocks noChangeArrowheads="1"/>
          </p:cNvSpPr>
          <p:nvPr/>
        </p:nvSpPr>
        <p:spPr bwMode="auto">
          <a:xfrm>
            <a:off x="3660731" y="2051797"/>
            <a:ext cx="1171443" cy="194572"/>
          </a:xfrm>
          <a:prstGeom prst="rect">
            <a:avLst/>
          </a:prstGeom>
          <a:solidFill>
            <a:schemeClr val="bg1">
              <a:lumMod val="95000"/>
            </a:schemeClr>
          </a:solidFill>
          <a:ln w="9525">
            <a:solidFill>
              <a:srgbClr val="000000"/>
            </a:solidFill>
            <a:miter lim="800000"/>
            <a:headEnd/>
            <a:tailEnd/>
          </a:ln>
        </p:spPr>
        <p:txBody>
          <a:bodyPr lIns="36000" tIns="36000" rIns="36000" bIns="36000"/>
          <a:lstStyle/>
          <a:p>
            <a:pPr>
              <a:spcBef>
                <a:spcPts val="200"/>
              </a:spcBef>
              <a:spcAft>
                <a:spcPts val="200"/>
              </a:spcAft>
            </a:pPr>
            <a:r>
              <a:rPr lang="en-GB" sz="800" b="1" dirty="0" smtClean="0">
                <a:solidFill>
                  <a:srgbClr val="000000"/>
                </a:solidFill>
                <a:cs typeface="Arial" panose="020B0604020202020204" pitchFamily="34" charset="0"/>
              </a:rPr>
              <a:t>System </a:t>
            </a:r>
            <a:r>
              <a:rPr lang="en-GB" sz="800" b="1" dirty="0">
                <a:solidFill>
                  <a:srgbClr val="000000"/>
                </a:solidFill>
                <a:cs typeface="Arial" panose="020B0604020202020204" pitchFamily="34" charset="0"/>
              </a:rPr>
              <a:t>U</a:t>
            </a:r>
            <a:r>
              <a:rPr lang="en-GB" sz="800" b="1" dirty="0" smtClean="0">
                <a:solidFill>
                  <a:srgbClr val="000000"/>
                </a:solidFill>
                <a:cs typeface="Arial" panose="020B0604020202020204" pitchFamily="34" charset="0"/>
              </a:rPr>
              <a:t>nder Test</a:t>
            </a:r>
            <a:endParaRPr lang="en-US" sz="800" dirty="0" smtClean="0">
              <a:solidFill>
                <a:srgbClr val="000000"/>
              </a:solidFill>
            </a:endParaRPr>
          </a:p>
          <a:p>
            <a:pPr marL="171450" indent="-171450" defTabSz="457189">
              <a:spcAft>
                <a:spcPts val="300"/>
              </a:spcAft>
              <a:buClr>
                <a:srgbClr val="386254"/>
              </a:buClr>
              <a:buFont typeface="Arial" panose="020B0604020202020204" pitchFamily="34" charset="0"/>
              <a:buChar char="•"/>
            </a:pPr>
            <a:endParaRPr lang="en-US" sz="800" dirty="0" smtClean="0"/>
          </a:p>
          <a:p>
            <a:pPr marL="171450" indent="-171450" defTabSz="457189">
              <a:spcAft>
                <a:spcPts val="300"/>
              </a:spcAft>
              <a:buClr>
                <a:srgbClr val="386254"/>
              </a:buClr>
              <a:buFont typeface="Arial" panose="020B0604020202020204" pitchFamily="34" charset="0"/>
              <a:buChar char="•"/>
            </a:pPr>
            <a:endParaRPr lang="en-US" sz="800" dirty="0"/>
          </a:p>
          <a:p>
            <a:pPr marL="171450" indent="-171450" defTabSz="457189">
              <a:spcAft>
                <a:spcPts val="300"/>
              </a:spcAft>
              <a:buClr>
                <a:srgbClr val="386254"/>
              </a:buClr>
              <a:buFont typeface="Arial" panose="020B0604020202020204" pitchFamily="34" charset="0"/>
              <a:buChar char="•"/>
            </a:pPr>
            <a:endParaRPr lang="en-US" sz="800" dirty="0" smtClean="0"/>
          </a:p>
          <a:p>
            <a:pPr marL="171450" indent="-171450" defTabSz="457189">
              <a:spcAft>
                <a:spcPts val="300"/>
              </a:spcAft>
              <a:buClr>
                <a:srgbClr val="386254"/>
              </a:buClr>
              <a:buFont typeface="Arial" panose="020B0604020202020204" pitchFamily="34" charset="0"/>
              <a:buChar char="•"/>
            </a:pPr>
            <a:endParaRPr lang="en-US" sz="800" dirty="0"/>
          </a:p>
          <a:p>
            <a:pPr marL="171450" indent="-171450" defTabSz="457189">
              <a:spcAft>
                <a:spcPts val="300"/>
              </a:spcAft>
              <a:buClr>
                <a:srgbClr val="386254"/>
              </a:buClr>
              <a:buFont typeface="Arial" panose="020B0604020202020204" pitchFamily="34" charset="0"/>
              <a:buChar char="•"/>
            </a:pPr>
            <a:endParaRPr lang="en-US" sz="800" dirty="0" smtClean="0"/>
          </a:p>
          <a:p>
            <a:pPr marL="171450" indent="-171450" defTabSz="457189">
              <a:spcAft>
                <a:spcPts val="300"/>
              </a:spcAft>
              <a:buClr>
                <a:srgbClr val="386254"/>
              </a:buClr>
              <a:buFont typeface="Arial" panose="020B0604020202020204" pitchFamily="34" charset="0"/>
              <a:buChar char="•"/>
            </a:pPr>
            <a:endParaRPr lang="en-US" sz="800" dirty="0"/>
          </a:p>
          <a:p>
            <a:pPr marL="171450" indent="-171450" defTabSz="457189">
              <a:spcAft>
                <a:spcPts val="300"/>
              </a:spcAft>
              <a:buClr>
                <a:srgbClr val="386254"/>
              </a:buClr>
              <a:buFont typeface="Arial" panose="020B0604020202020204" pitchFamily="34" charset="0"/>
              <a:buChar char="•"/>
            </a:pPr>
            <a:endParaRPr lang="en-US" sz="800" dirty="0" smtClean="0"/>
          </a:p>
          <a:p>
            <a:pPr marL="171450" indent="-171450" defTabSz="457189">
              <a:spcAft>
                <a:spcPts val="300"/>
              </a:spcAft>
              <a:buClr>
                <a:srgbClr val="386254"/>
              </a:buClr>
              <a:buFont typeface="Arial" panose="020B0604020202020204" pitchFamily="34" charset="0"/>
              <a:buChar char="•"/>
            </a:pPr>
            <a:endParaRPr lang="en-US" sz="800" dirty="0"/>
          </a:p>
          <a:p>
            <a:pPr marL="171450" indent="-171450" defTabSz="457189">
              <a:spcAft>
                <a:spcPts val="300"/>
              </a:spcAft>
              <a:buClr>
                <a:srgbClr val="386254"/>
              </a:buClr>
              <a:buFont typeface="Arial" panose="020B0604020202020204" pitchFamily="34" charset="0"/>
              <a:buChar char="•"/>
            </a:pPr>
            <a:endParaRPr lang="en-US" sz="800" dirty="0" smtClean="0"/>
          </a:p>
          <a:p>
            <a:pPr marL="171450" indent="-171450" defTabSz="457189">
              <a:spcAft>
                <a:spcPts val="300"/>
              </a:spcAft>
              <a:buClr>
                <a:srgbClr val="386254"/>
              </a:buClr>
              <a:buFont typeface="Arial" panose="020B0604020202020204" pitchFamily="34" charset="0"/>
              <a:buChar char="•"/>
            </a:pPr>
            <a:endParaRPr lang="en-US" sz="800" dirty="0"/>
          </a:p>
          <a:p>
            <a:pPr marL="171450" indent="-171450" defTabSz="457189">
              <a:spcAft>
                <a:spcPts val="300"/>
              </a:spcAft>
              <a:buClr>
                <a:srgbClr val="386254"/>
              </a:buClr>
              <a:buFont typeface="Arial" panose="020B0604020202020204" pitchFamily="34" charset="0"/>
              <a:buChar char="•"/>
            </a:pPr>
            <a:endParaRPr lang="en-US" sz="800" dirty="0" smtClean="0"/>
          </a:p>
          <a:p>
            <a:pPr marL="171450" indent="-171450" defTabSz="457189">
              <a:spcAft>
                <a:spcPts val="300"/>
              </a:spcAft>
              <a:buClr>
                <a:srgbClr val="386254"/>
              </a:buClr>
              <a:buFont typeface="Arial" panose="020B0604020202020204" pitchFamily="34" charset="0"/>
              <a:buChar char="•"/>
            </a:pPr>
            <a:endParaRPr lang="en-US" sz="800" dirty="0"/>
          </a:p>
          <a:p>
            <a:pPr marL="171450" indent="-171450" defTabSz="457189">
              <a:spcAft>
                <a:spcPts val="300"/>
              </a:spcAft>
              <a:buClr>
                <a:srgbClr val="386254"/>
              </a:buClr>
              <a:buFont typeface="Arial" panose="020B0604020202020204" pitchFamily="34" charset="0"/>
              <a:buChar char="•"/>
            </a:pPr>
            <a:endParaRPr lang="en-US" sz="800" dirty="0" smtClean="0"/>
          </a:p>
          <a:p>
            <a:pPr marL="171450" indent="-171450" defTabSz="457189">
              <a:spcAft>
                <a:spcPts val="300"/>
              </a:spcAft>
              <a:buClr>
                <a:srgbClr val="386254"/>
              </a:buClr>
              <a:buFont typeface="Arial" panose="020B0604020202020204" pitchFamily="34" charset="0"/>
              <a:buChar char="•"/>
            </a:pPr>
            <a:endParaRPr lang="en-GB" sz="800" dirty="0"/>
          </a:p>
        </p:txBody>
      </p:sp>
      <p:sp>
        <p:nvSpPr>
          <p:cNvPr id="53" name="Rectangle 52"/>
          <p:cNvSpPr>
            <a:spLocks noChangeArrowheads="1"/>
          </p:cNvSpPr>
          <p:nvPr/>
        </p:nvSpPr>
        <p:spPr bwMode="auto">
          <a:xfrm>
            <a:off x="3764515" y="3255767"/>
            <a:ext cx="1049150" cy="186617"/>
          </a:xfrm>
          <a:prstGeom prst="rect">
            <a:avLst/>
          </a:prstGeom>
          <a:solidFill>
            <a:schemeClr val="bg1">
              <a:lumMod val="95000"/>
            </a:schemeClr>
          </a:solidFill>
          <a:ln w="9525">
            <a:solidFill>
              <a:srgbClr val="000000"/>
            </a:solidFill>
            <a:miter lim="800000"/>
            <a:headEnd/>
            <a:tailEnd/>
          </a:ln>
        </p:spPr>
        <p:txBody>
          <a:bodyPr lIns="40500" rIns="40500"/>
          <a:lstStyle/>
          <a:p>
            <a:pPr>
              <a:spcBef>
                <a:spcPts val="200"/>
              </a:spcBef>
              <a:spcAft>
                <a:spcPts val="200"/>
              </a:spcAft>
            </a:pPr>
            <a:r>
              <a:rPr lang="en-GB" sz="800" b="1" dirty="0" smtClean="0">
                <a:solidFill>
                  <a:srgbClr val="000000"/>
                </a:solidFill>
                <a:cs typeface="Arial" panose="020B0604020202020204" pitchFamily="34" charset="0"/>
              </a:rPr>
              <a:t>Test Scenario 1</a:t>
            </a:r>
            <a:endParaRPr lang="en-US" sz="800" dirty="0" smtClean="0">
              <a:solidFill>
                <a:srgbClr val="000000"/>
              </a:solidFill>
            </a:endParaRPr>
          </a:p>
          <a:p>
            <a:pPr defTabSz="457189">
              <a:spcAft>
                <a:spcPts val="300"/>
              </a:spcAft>
              <a:buClr>
                <a:srgbClr val="386254"/>
              </a:buClr>
            </a:pPr>
            <a:endParaRPr lang="en-US" sz="800" dirty="0" smtClean="0">
              <a:solidFill>
                <a:srgbClr val="000000"/>
              </a:solidFill>
            </a:endParaRPr>
          </a:p>
          <a:p>
            <a:pPr marL="171450" indent="-171450" defTabSz="457189">
              <a:spcAft>
                <a:spcPts val="300"/>
              </a:spcAft>
              <a:buClr>
                <a:srgbClr val="386254"/>
              </a:buClr>
              <a:buFont typeface="Arial" panose="020B0604020202020204" pitchFamily="34" charset="0"/>
              <a:buChar char="•"/>
            </a:pPr>
            <a:endParaRPr lang="en-US" sz="800" dirty="0">
              <a:solidFill>
                <a:srgbClr val="000000"/>
              </a:solidFill>
            </a:endParaRPr>
          </a:p>
          <a:p>
            <a:pPr marL="171450" indent="-171450" defTabSz="457189">
              <a:spcAft>
                <a:spcPts val="300"/>
              </a:spcAft>
              <a:buClr>
                <a:srgbClr val="386254"/>
              </a:buClr>
              <a:buFont typeface="Arial" panose="020B0604020202020204" pitchFamily="34" charset="0"/>
              <a:buChar char="•"/>
            </a:pPr>
            <a:endParaRPr lang="en-US" sz="800" dirty="0" smtClean="0">
              <a:solidFill>
                <a:srgbClr val="000000"/>
              </a:solidFill>
            </a:endParaRPr>
          </a:p>
          <a:p>
            <a:pPr marL="171450" indent="-171450" defTabSz="457189">
              <a:spcAft>
                <a:spcPts val="300"/>
              </a:spcAft>
              <a:buClr>
                <a:srgbClr val="386254"/>
              </a:buClr>
              <a:buFont typeface="Arial" panose="020B0604020202020204" pitchFamily="34" charset="0"/>
              <a:buChar char="•"/>
            </a:pPr>
            <a:endParaRPr lang="en-US" sz="800" dirty="0">
              <a:solidFill>
                <a:srgbClr val="000000"/>
              </a:solidFill>
            </a:endParaRPr>
          </a:p>
          <a:p>
            <a:pPr marL="171450" indent="-171450" defTabSz="457189">
              <a:spcAft>
                <a:spcPts val="300"/>
              </a:spcAft>
              <a:buClr>
                <a:srgbClr val="386254"/>
              </a:buClr>
              <a:buFont typeface="Arial" panose="020B0604020202020204" pitchFamily="34" charset="0"/>
              <a:buChar char="•"/>
            </a:pPr>
            <a:endParaRPr lang="en-US" sz="800" dirty="0" smtClean="0">
              <a:solidFill>
                <a:srgbClr val="000000"/>
              </a:solidFill>
            </a:endParaRPr>
          </a:p>
          <a:p>
            <a:pPr marL="171450" indent="-171450" defTabSz="457189">
              <a:spcAft>
                <a:spcPts val="300"/>
              </a:spcAft>
              <a:buClr>
                <a:srgbClr val="386254"/>
              </a:buClr>
              <a:buFont typeface="Arial" panose="020B0604020202020204" pitchFamily="34" charset="0"/>
              <a:buChar char="•"/>
            </a:pPr>
            <a:endParaRPr lang="en-US" sz="800" dirty="0">
              <a:solidFill>
                <a:srgbClr val="000000"/>
              </a:solidFill>
            </a:endParaRPr>
          </a:p>
          <a:p>
            <a:pPr marL="171450" indent="-171450" defTabSz="457189">
              <a:spcAft>
                <a:spcPts val="300"/>
              </a:spcAft>
              <a:buClr>
                <a:srgbClr val="386254"/>
              </a:buClr>
              <a:buFont typeface="Arial" panose="020B0604020202020204" pitchFamily="34" charset="0"/>
              <a:buChar char="•"/>
            </a:pPr>
            <a:endParaRPr lang="en-US" sz="800" dirty="0" smtClean="0">
              <a:solidFill>
                <a:srgbClr val="000000"/>
              </a:solidFill>
            </a:endParaRPr>
          </a:p>
          <a:p>
            <a:pPr marL="171450" indent="-171450" defTabSz="457189">
              <a:spcAft>
                <a:spcPts val="300"/>
              </a:spcAft>
              <a:buClr>
                <a:srgbClr val="386254"/>
              </a:buClr>
              <a:buFont typeface="Arial" panose="020B0604020202020204" pitchFamily="34" charset="0"/>
              <a:buChar char="•"/>
            </a:pPr>
            <a:endParaRPr lang="en-US" sz="800" dirty="0">
              <a:solidFill>
                <a:srgbClr val="000000"/>
              </a:solidFill>
            </a:endParaRPr>
          </a:p>
          <a:p>
            <a:pPr marL="171450" indent="-171450" defTabSz="457189">
              <a:spcAft>
                <a:spcPts val="300"/>
              </a:spcAft>
              <a:buClr>
                <a:srgbClr val="386254"/>
              </a:buClr>
              <a:buFont typeface="Arial" panose="020B0604020202020204" pitchFamily="34" charset="0"/>
              <a:buChar char="•"/>
            </a:pPr>
            <a:endParaRPr lang="en-US" sz="800" dirty="0" smtClean="0">
              <a:solidFill>
                <a:srgbClr val="000000"/>
              </a:solidFill>
            </a:endParaRPr>
          </a:p>
          <a:p>
            <a:pPr marL="171450" indent="-171450" defTabSz="457189">
              <a:spcAft>
                <a:spcPts val="300"/>
              </a:spcAft>
              <a:buClr>
                <a:srgbClr val="386254"/>
              </a:buClr>
              <a:buFont typeface="Arial" panose="020B0604020202020204" pitchFamily="34" charset="0"/>
              <a:buChar char="•"/>
            </a:pPr>
            <a:endParaRPr lang="en-GB" sz="800" dirty="0">
              <a:solidFill>
                <a:srgbClr val="000000"/>
              </a:solidFill>
            </a:endParaRPr>
          </a:p>
        </p:txBody>
      </p:sp>
      <p:sp>
        <p:nvSpPr>
          <p:cNvPr id="26" name="Right Arrow 25"/>
          <p:cNvSpPr/>
          <p:nvPr/>
        </p:nvSpPr>
        <p:spPr>
          <a:xfrm>
            <a:off x="3771861" y="3553556"/>
            <a:ext cx="7900983" cy="108000"/>
          </a:xfrm>
          <a:prstGeom prst="rightArrow">
            <a:avLst/>
          </a:prstGeom>
          <a:solidFill>
            <a:srgbClr val="000000"/>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a:solidFill>
                <a:schemeClr val="tx1"/>
              </a:solidFill>
            </a:endParaRPr>
          </a:p>
        </p:txBody>
      </p:sp>
      <p:sp>
        <p:nvSpPr>
          <p:cNvPr id="76" name="Rounded Rectangle 75"/>
          <p:cNvSpPr/>
          <p:nvPr/>
        </p:nvSpPr>
        <p:spPr>
          <a:xfrm>
            <a:off x="3759663" y="3911372"/>
            <a:ext cx="611986" cy="360000"/>
          </a:xfrm>
          <a:prstGeom prst="roundRect">
            <a:avLst>
              <a:gd name="adj" fmla="val 6768"/>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lIns="36000" tIns="0" rIns="36000" bIns="0" rtlCol="0" anchor="t"/>
          <a:lstStyle/>
          <a:p>
            <a:pPr algn="ctr"/>
            <a:endParaRPr lang="en-US" sz="650" b="1" dirty="0" smtClean="0">
              <a:solidFill>
                <a:sysClr val="windowText" lastClr="000000"/>
              </a:solidFill>
              <a:ea typeface="Verdana" panose="020B0604030504040204" pitchFamily="34" charset="0"/>
              <a:cs typeface="Verdana" panose="020B0604030504040204" pitchFamily="34" charset="0"/>
            </a:endParaRPr>
          </a:p>
          <a:p>
            <a:pPr algn="ctr"/>
            <a:r>
              <a:rPr lang="en-US" sz="650" b="1" dirty="0" smtClean="0">
                <a:solidFill>
                  <a:sysClr val="windowText" lastClr="000000"/>
                </a:solidFill>
                <a:ea typeface="Verdana" panose="020B0604030504040204" pitchFamily="34" charset="0"/>
                <a:cs typeface="Verdana" panose="020B0604030504040204" pitchFamily="34" charset="0"/>
              </a:rPr>
              <a:t>ETL 1</a:t>
            </a:r>
          </a:p>
          <a:p>
            <a:pPr algn="ctr"/>
            <a:r>
              <a:rPr lang="en-US" sz="650" b="1" dirty="0">
                <a:solidFill>
                  <a:sysClr val="windowText" lastClr="000000"/>
                </a:solidFill>
                <a:ea typeface="Verdana" panose="020B0604030504040204" pitchFamily="34" charset="0"/>
                <a:cs typeface="Verdana" panose="020B0604030504040204" pitchFamily="34" charset="0"/>
              </a:rPr>
              <a:t>t</a:t>
            </a:r>
            <a:r>
              <a:rPr lang="en-US" sz="650" b="1" dirty="0" smtClean="0">
                <a:solidFill>
                  <a:sysClr val="windowText" lastClr="000000"/>
                </a:solidFill>
                <a:ea typeface="Verdana" panose="020B0604030504040204" pitchFamily="34" charset="0"/>
                <a:cs typeface="Verdana" panose="020B0604030504040204" pitchFamily="34" charset="0"/>
              </a:rPr>
              <a:t>est case</a:t>
            </a:r>
            <a:endParaRPr lang="en-US" sz="650" b="1" dirty="0">
              <a:solidFill>
                <a:sysClr val="windowText" lastClr="000000"/>
              </a:solidFill>
              <a:ea typeface="Verdana" panose="020B0604030504040204" pitchFamily="34" charset="0"/>
              <a:cs typeface="Verdana" panose="020B0604030504040204" pitchFamily="34" charset="0"/>
            </a:endParaRPr>
          </a:p>
        </p:txBody>
      </p:sp>
      <p:sp>
        <p:nvSpPr>
          <p:cNvPr id="77" name="Rounded Rectangle 76"/>
          <p:cNvSpPr/>
          <p:nvPr/>
        </p:nvSpPr>
        <p:spPr>
          <a:xfrm>
            <a:off x="4544205" y="3911372"/>
            <a:ext cx="611986" cy="360000"/>
          </a:xfrm>
          <a:prstGeom prst="roundRect">
            <a:avLst>
              <a:gd name="adj" fmla="val 6768"/>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lIns="36000" tIns="0" rIns="36000" bIns="0" rtlCol="0" anchor="t"/>
          <a:lstStyle/>
          <a:p>
            <a:pPr algn="ctr"/>
            <a:endParaRPr lang="en-US" sz="650" b="1" dirty="0" smtClean="0">
              <a:solidFill>
                <a:sysClr val="windowText" lastClr="000000"/>
              </a:solidFill>
              <a:ea typeface="Verdana" panose="020B0604030504040204" pitchFamily="34" charset="0"/>
              <a:cs typeface="Verdana" panose="020B0604030504040204" pitchFamily="34" charset="0"/>
            </a:endParaRPr>
          </a:p>
          <a:p>
            <a:pPr algn="ctr"/>
            <a:r>
              <a:rPr lang="en-US" sz="650" b="1" dirty="0" smtClean="0">
                <a:solidFill>
                  <a:sysClr val="windowText" lastClr="000000"/>
                </a:solidFill>
                <a:ea typeface="Verdana" panose="020B0604030504040204" pitchFamily="34" charset="0"/>
                <a:cs typeface="Verdana" panose="020B0604030504040204" pitchFamily="34" charset="0"/>
              </a:rPr>
              <a:t>ETL 4</a:t>
            </a:r>
          </a:p>
          <a:p>
            <a:pPr algn="ctr"/>
            <a:r>
              <a:rPr lang="en-US" sz="650" b="1" dirty="0">
                <a:solidFill>
                  <a:sysClr val="windowText" lastClr="000000"/>
                </a:solidFill>
                <a:ea typeface="Verdana" panose="020B0604030504040204" pitchFamily="34" charset="0"/>
                <a:cs typeface="Verdana" panose="020B0604030504040204" pitchFamily="34" charset="0"/>
              </a:rPr>
              <a:t>t</a:t>
            </a:r>
            <a:r>
              <a:rPr lang="en-US" sz="650" b="1" dirty="0" smtClean="0">
                <a:solidFill>
                  <a:sysClr val="windowText" lastClr="000000"/>
                </a:solidFill>
                <a:ea typeface="Verdana" panose="020B0604030504040204" pitchFamily="34" charset="0"/>
                <a:cs typeface="Verdana" panose="020B0604030504040204" pitchFamily="34" charset="0"/>
              </a:rPr>
              <a:t>est case</a:t>
            </a:r>
            <a:endParaRPr lang="en-US" sz="650" b="1" dirty="0">
              <a:solidFill>
                <a:sysClr val="windowText" lastClr="000000"/>
              </a:solidFill>
              <a:ea typeface="Verdana" panose="020B0604030504040204" pitchFamily="34" charset="0"/>
              <a:cs typeface="Verdana" panose="020B0604030504040204" pitchFamily="34" charset="0"/>
            </a:endParaRPr>
          </a:p>
        </p:txBody>
      </p:sp>
      <p:sp>
        <p:nvSpPr>
          <p:cNvPr id="78" name="Rounded Rectangle 77"/>
          <p:cNvSpPr/>
          <p:nvPr/>
        </p:nvSpPr>
        <p:spPr>
          <a:xfrm>
            <a:off x="5358998" y="3911372"/>
            <a:ext cx="611986" cy="360000"/>
          </a:xfrm>
          <a:prstGeom prst="roundRect">
            <a:avLst>
              <a:gd name="adj" fmla="val 6768"/>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lIns="36000" tIns="0" rIns="36000" bIns="0" rtlCol="0" anchor="t"/>
          <a:lstStyle/>
          <a:p>
            <a:pPr algn="ctr"/>
            <a:endParaRPr lang="en-US" sz="650" b="1" dirty="0" smtClean="0">
              <a:solidFill>
                <a:sysClr val="windowText" lastClr="000000"/>
              </a:solidFill>
              <a:ea typeface="Verdana" panose="020B0604030504040204" pitchFamily="34" charset="0"/>
              <a:cs typeface="Verdana" panose="020B0604030504040204" pitchFamily="34" charset="0"/>
            </a:endParaRPr>
          </a:p>
          <a:p>
            <a:pPr algn="ctr"/>
            <a:r>
              <a:rPr lang="en-US" sz="650" b="1" dirty="0" smtClean="0">
                <a:solidFill>
                  <a:sysClr val="windowText" lastClr="000000"/>
                </a:solidFill>
                <a:ea typeface="Verdana" panose="020B0604030504040204" pitchFamily="34" charset="0"/>
                <a:cs typeface="Verdana" panose="020B0604030504040204" pitchFamily="34" charset="0"/>
              </a:rPr>
              <a:t>ETL 6</a:t>
            </a:r>
          </a:p>
          <a:p>
            <a:pPr algn="ctr"/>
            <a:r>
              <a:rPr lang="en-US" sz="650" b="1" dirty="0">
                <a:solidFill>
                  <a:sysClr val="windowText" lastClr="000000"/>
                </a:solidFill>
                <a:ea typeface="Verdana" panose="020B0604030504040204" pitchFamily="34" charset="0"/>
                <a:cs typeface="Verdana" panose="020B0604030504040204" pitchFamily="34" charset="0"/>
              </a:rPr>
              <a:t>t</a:t>
            </a:r>
            <a:r>
              <a:rPr lang="en-US" sz="650" b="1" dirty="0" smtClean="0">
                <a:solidFill>
                  <a:sysClr val="windowText" lastClr="000000"/>
                </a:solidFill>
                <a:ea typeface="Verdana" panose="020B0604030504040204" pitchFamily="34" charset="0"/>
                <a:cs typeface="Verdana" panose="020B0604030504040204" pitchFamily="34" charset="0"/>
              </a:rPr>
              <a:t>est case</a:t>
            </a:r>
            <a:endParaRPr lang="en-US" sz="650" b="1" dirty="0">
              <a:solidFill>
                <a:sysClr val="windowText" lastClr="000000"/>
              </a:solidFill>
              <a:ea typeface="Verdana" panose="020B0604030504040204" pitchFamily="34" charset="0"/>
              <a:cs typeface="Verdana" panose="020B0604030504040204" pitchFamily="34" charset="0"/>
            </a:endParaRPr>
          </a:p>
        </p:txBody>
      </p:sp>
      <p:sp>
        <p:nvSpPr>
          <p:cNvPr id="79" name="Rounded Rectangle 78"/>
          <p:cNvSpPr/>
          <p:nvPr/>
        </p:nvSpPr>
        <p:spPr>
          <a:xfrm>
            <a:off x="6192256" y="3911372"/>
            <a:ext cx="611986" cy="360000"/>
          </a:xfrm>
          <a:prstGeom prst="roundRect">
            <a:avLst>
              <a:gd name="adj" fmla="val 6768"/>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lIns="36000" tIns="0" rIns="36000" bIns="0" rtlCol="0" anchor="t"/>
          <a:lstStyle/>
          <a:p>
            <a:pPr algn="ctr"/>
            <a:endParaRPr lang="en-US" sz="650" b="1" dirty="0" smtClean="0">
              <a:solidFill>
                <a:sysClr val="windowText" lastClr="000000"/>
              </a:solidFill>
              <a:ea typeface="Verdana" panose="020B0604030504040204" pitchFamily="34" charset="0"/>
              <a:cs typeface="Verdana" panose="020B0604030504040204" pitchFamily="34" charset="0"/>
            </a:endParaRPr>
          </a:p>
          <a:p>
            <a:pPr algn="ctr"/>
            <a:r>
              <a:rPr lang="en-US" sz="650" b="1" dirty="0" smtClean="0">
                <a:solidFill>
                  <a:sysClr val="windowText" lastClr="000000"/>
                </a:solidFill>
                <a:ea typeface="Verdana" panose="020B0604030504040204" pitchFamily="34" charset="0"/>
                <a:cs typeface="Verdana" panose="020B0604030504040204" pitchFamily="34" charset="0"/>
              </a:rPr>
              <a:t>ETL 2A</a:t>
            </a:r>
          </a:p>
          <a:p>
            <a:pPr algn="ctr"/>
            <a:r>
              <a:rPr lang="en-US" sz="650" b="1" dirty="0">
                <a:solidFill>
                  <a:sysClr val="windowText" lastClr="000000"/>
                </a:solidFill>
                <a:ea typeface="Verdana" panose="020B0604030504040204" pitchFamily="34" charset="0"/>
                <a:cs typeface="Verdana" panose="020B0604030504040204" pitchFamily="34" charset="0"/>
              </a:rPr>
              <a:t>t</a:t>
            </a:r>
            <a:r>
              <a:rPr lang="en-US" sz="650" b="1" dirty="0" smtClean="0">
                <a:solidFill>
                  <a:sysClr val="windowText" lastClr="000000"/>
                </a:solidFill>
                <a:ea typeface="Verdana" panose="020B0604030504040204" pitchFamily="34" charset="0"/>
                <a:cs typeface="Verdana" panose="020B0604030504040204" pitchFamily="34" charset="0"/>
              </a:rPr>
              <a:t>est case</a:t>
            </a:r>
            <a:endParaRPr lang="en-US" sz="650" b="1" dirty="0">
              <a:solidFill>
                <a:sysClr val="windowText" lastClr="000000"/>
              </a:solidFill>
              <a:ea typeface="Verdana" panose="020B0604030504040204" pitchFamily="34" charset="0"/>
              <a:cs typeface="Verdana" panose="020B0604030504040204" pitchFamily="34" charset="0"/>
            </a:endParaRPr>
          </a:p>
        </p:txBody>
      </p:sp>
      <p:sp>
        <p:nvSpPr>
          <p:cNvPr id="81" name="Rounded Rectangle 80"/>
          <p:cNvSpPr/>
          <p:nvPr/>
        </p:nvSpPr>
        <p:spPr>
          <a:xfrm>
            <a:off x="6996121" y="3911372"/>
            <a:ext cx="771502" cy="360000"/>
          </a:xfrm>
          <a:prstGeom prst="roundRect">
            <a:avLst>
              <a:gd name="adj" fmla="val 10026"/>
            </a:avLst>
          </a:prstGeom>
          <a:solidFill>
            <a:srgbClr val="FFFFFF"/>
          </a:solidFill>
          <a:ln w="19050" cap="flat" cmpd="sng" algn="ctr">
            <a:solidFill>
              <a:schemeClr val="tx1"/>
            </a:solidFill>
            <a:prstDash val="solid"/>
          </a:ln>
          <a:effectLst/>
        </p:spPr>
        <p:txBody>
          <a:bodyPr lIns="0" tIns="36000" rIns="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50" b="1" i="0" u="none" strike="noStrike" kern="0" cap="none" spc="0" normalizeH="0" baseline="0" noProof="0" dirty="0" smtClean="0">
                <a:ln>
                  <a:noFill/>
                </a:ln>
                <a:solidFill>
                  <a:srgbClr val="000000"/>
                </a:solidFill>
                <a:effectLst/>
                <a:uLnTx/>
                <a:uFillTx/>
                <a:ea typeface="+mn-ea"/>
                <a:cs typeface="+mn-cs"/>
              </a:rPr>
              <a:t>Prophet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50" b="1" i="0" u="none" strike="noStrike" kern="0" cap="none" spc="0" normalizeH="0" baseline="0" noProof="0" dirty="0" smtClean="0">
                <a:ln>
                  <a:noFill/>
                </a:ln>
                <a:solidFill>
                  <a:srgbClr val="000000"/>
                </a:solidFill>
                <a:effectLst/>
                <a:uLnTx/>
                <a:uFillTx/>
                <a:ea typeface="+mn-ea"/>
                <a:cs typeface="+mn-cs"/>
              </a:rPr>
              <a:t>test case</a:t>
            </a:r>
            <a:endParaRPr kumimoji="0" lang="en-GB" sz="650" b="1" i="0" u="none" strike="noStrike" kern="0" cap="none" spc="0" normalizeH="0" baseline="0" noProof="0" dirty="0">
              <a:ln>
                <a:noFill/>
              </a:ln>
              <a:solidFill>
                <a:srgbClr val="000000"/>
              </a:solidFill>
              <a:effectLst/>
              <a:uLnTx/>
              <a:uFillTx/>
              <a:ea typeface="+mn-ea"/>
              <a:cs typeface="+mn-cs"/>
            </a:endParaRPr>
          </a:p>
        </p:txBody>
      </p:sp>
      <p:sp>
        <p:nvSpPr>
          <p:cNvPr id="86" name="Rounded Rectangle 85"/>
          <p:cNvSpPr/>
          <p:nvPr/>
        </p:nvSpPr>
        <p:spPr>
          <a:xfrm>
            <a:off x="8018289" y="3911372"/>
            <a:ext cx="611986" cy="360000"/>
          </a:xfrm>
          <a:prstGeom prst="roundRect">
            <a:avLst>
              <a:gd name="adj" fmla="val 6768"/>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lIns="36000" tIns="0" rIns="36000" bIns="0" rtlCol="0" anchor="t"/>
          <a:lstStyle/>
          <a:p>
            <a:pPr algn="ctr"/>
            <a:endParaRPr lang="en-US" sz="650" b="1" dirty="0" smtClean="0">
              <a:solidFill>
                <a:sysClr val="windowText" lastClr="000000"/>
              </a:solidFill>
              <a:ea typeface="Verdana" panose="020B0604030504040204" pitchFamily="34" charset="0"/>
              <a:cs typeface="Verdana" panose="020B0604030504040204" pitchFamily="34" charset="0"/>
            </a:endParaRPr>
          </a:p>
          <a:p>
            <a:pPr algn="ctr"/>
            <a:r>
              <a:rPr lang="en-US" sz="650" b="1" dirty="0" smtClean="0">
                <a:solidFill>
                  <a:sysClr val="windowText" lastClr="000000"/>
                </a:solidFill>
                <a:ea typeface="Verdana" panose="020B0604030504040204" pitchFamily="34" charset="0"/>
                <a:cs typeface="Verdana" panose="020B0604030504040204" pitchFamily="34" charset="0"/>
              </a:rPr>
              <a:t>ETL 8</a:t>
            </a:r>
          </a:p>
          <a:p>
            <a:pPr algn="ctr"/>
            <a:r>
              <a:rPr lang="en-US" sz="650" b="1" dirty="0">
                <a:solidFill>
                  <a:sysClr val="windowText" lastClr="000000"/>
                </a:solidFill>
                <a:ea typeface="Verdana" panose="020B0604030504040204" pitchFamily="34" charset="0"/>
                <a:cs typeface="Verdana" panose="020B0604030504040204" pitchFamily="34" charset="0"/>
              </a:rPr>
              <a:t>t</a:t>
            </a:r>
            <a:r>
              <a:rPr lang="en-US" sz="650" b="1" dirty="0" smtClean="0">
                <a:solidFill>
                  <a:sysClr val="windowText" lastClr="000000"/>
                </a:solidFill>
                <a:ea typeface="Verdana" panose="020B0604030504040204" pitchFamily="34" charset="0"/>
                <a:cs typeface="Verdana" panose="020B0604030504040204" pitchFamily="34" charset="0"/>
              </a:rPr>
              <a:t>est case</a:t>
            </a:r>
            <a:endParaRPr lang="en-US" sz="650" b="1" dirty="0">
              <a:solidFill>
                <a:sysClr val="windowText" lastClr="000000"/>
              </a:solidFill>
              <a:ea typeface="Verdana" panose="020B0604030504040204" pitchFamily="34" charset="0"/>
              <a:cs typeface="Verdana" panose="020B0604030504040204" pitchFamily="34" charset="0"/>
            </a:endParaRPr>
          </a:p>
        </p:txBody>
      </p:sp>
      <p:sp>
        <p:nvSpPr>
          <p:cNvPr id="90" name="Rounded Rectangle 89"/>
          <p:cNvSpPr/>
          <p:nvPr/>
        </p:nvSpPr>
        <p:spPr>
          <a:xfrm>
            <a:off x="10889599" y="3911372"/>
            <a:ext cx="771502" cy="360000"/>
          </a:xfrm>
          <a:prstGeom prst="roundRect">
            <a:avLst>
              <a:gd name="adj" fmla="val 10026"/>
            </a:avLst>
          </a:prstGeom>
          <a:solidFill>
            <a:srgbClr val="FFFFFF"/>
          </a:solidFill>
          <a:ln w="19050" cap="flat" cmpd="sng" algn="ctr">
            <a:solidFill>
              <a:schemeClr val="tx1"/>
            </a:solidFill>
            <a:prstDash val="solid"/>
          </a:ln>
          <a:effectLst/>
        </p:spPr>
        <p:txBody>
          <a:bodyPr lIns="0" tIns="36000" rIns="0" bIns="36000" rtlCol="0" anchor="ctr"/>
          <a:lstStyle/>
          <a:p>
            <a:pPr algn="ctr"/>
            <a:r>
              <a:rPr lang="en-US" sz="650" b="1" dirty="0" smtClean="0">
                <a:solidFill>
                  <a:sysClr val="windowText" lastClr="000000"/>
                </a:solidFill>
                <a:ea typeface="Verdana" panose="020B0604030504040204" pitchFamily="34" charset="0"/>
                <a:cs typeface="Verdana" panose="020B0604030504040204" pitchFamily="34" charset="0"/>
              </a:rPr>
              <a:t>SUN GL</a:t>
            </a:r>
          </a:p>
          <a:p>
            <a:pPr algn="ctr"/>
            <a:r>
              <a:rPr lang="en-US" sz="650" b="1" dirty="0">
                <a:solidFill>
                  <a:sysClr val="windowText" lastClr="000000"/>
                </a:solidFill>
                <a:ea typeface="Verdana" panose="020B0604030504040204" pitchFamily="34" charset="0"/>
                <a:cs typeface="Verdana" panose="020B0604030504040204" pitchFamily="34" charset="0"/>
              </a:rPr>
              <a:t>t</a:t>
            </a:r>
            <a:r>
              <a:rPr lang="en-US" sz="650" b="1" dirty="0" smtClean="0">
                <a:solidFill>
                  <a:sysClr val="windowText" lastClr="000000"/>
                </a:solidFill>
                <a:ea typeface="Verdana" panose="020B0604030504040204" pitchFamily="34" charset="0"/>
                <a:cs typeface="Verdana" panose="020B0604030504040204" pitchFamily="34" charset="0"/>
              </a:rPr>
              <a:t>est case</a:t>
            </a:r>
            <a:endParaRPr lang="en-US" sz="650" b="1" dirty="0">
              <a:solidFill>
                <a:sysClr val="windowText" lastClr="000000"/>
              </a:solidFill>
              <a:ea typeface="Verdana" panose="020B0604030504040204" pitchFamily="34" charset="0"/>
              <a:cs typeface="Verdana" panose="020B0604030504040204" pitchFamily="34" charset="0"/>
            </a:endParaRPr>
          </a:p>
        </p:txBody>
      </p:sp>
      <p:sp>
        <p:nvSpPr>
          <p:cNvPr id="92" name="Rounded Rectangle 91"/>
          <p:cNvSpPr/>
          <p:nvPr/>
        </p:nvSpPr>
        <p:spPr>
          <a:xfrm>
            <a:off x="9876404" y="3911372"/>
            <a:ext cx="771502" cy="360000"/>
          </a:xfrm>
          <a:prstGeom prst="roundRect">
            <a:avLst>
              <a:gd name="adj" fmla="val 10026"/>
            </a:avLst>
          </a:prstGeom>
          <a:solidFill>
            <a:srgbClr val="FFFFFF"/>
          </a:solidFill>
          <a:ln w="19050" cap="flat" cmpd="sng" algn="ctr">
            <a:solidFill>
              <a:schemeClr val="tx1"/>
            </a:solidFill>
            <a:prstDash val="solid"/>
          </a:ln>
          <a:effectLst/>
        </p:spPr>
        <p:txBody>
          <a:bodyPr lIns="0" tIns="36000" rIns="0" bIns="36000" rtlCol="0" anchor="ctr"/>
          <a:lstStyle/>
          <a:p>
            <a:pPr algn="ctr"/>
            <a:r>
              <a:rPr lang="en-US" sz="650" b="1" dirty="0" smtClean="0">
                <a:solidFill>
                  <a:sysClr val="windowText" lastClr="000000"/>
                </a:solidFill>
                <a:ea typeface="Verdana" panose="020B0604030504040204" pitchFamily="34" charset="0"/>
                <a:cs typeface="Verdana" panose="020B0604030504040204" pitchFamily="34" charset="0"/>
              </a:rPr>
              <a:t>SAS SLAM</a:t>
            </a:r>
          </a:p>
          <a:p>
            <a:pPr algn="ctr"/>
            <a:r>
              <a:rPr lang="en-US" sz="650" b="1" dirty="0">
                <a:solidFill>
                  <a:sysClr val="windowText" lastClr="000000"/>
                </a:solidFill>
                <a:ea typeface="Verdana" panose="020B0604030504040204" pitchFamily="34" charset="0"/>
                <a:cs typeface="Verdana" panose="020B0604030504040204" pitchFamily="34" charset="0"/>
              </a:rPr>
              <a:t>t</a:t>
            </a:r>
            <a:r>
              <a:rPr lang="en-US" sz="650" b="1" dirty="0" smtClean="0">
                <a:solidFill>
                  <a:sysClr val="windowText" lastClr="000000"/>
                </a:solidFill>
                <a:ea typeface="Verdana" panose="020B0604030504040204" pitchFamily="34" charset="0"/>
                <a:cs typeface="Verdana" panose="020B0604030504040204" pitchFamily="34" charset="0"/>
              </a:rPr>
              <a:t>est case</a:t>
            </a:r>
            <a:endParaRPr lang="en-US" sz="650" b="1" dirty="0">
              <a:solidFill>
                <a:sysClr val="windowText" lastClr="000000"/>
              </a:solidFill>
              <a:ea typeface="Verdana" panose="020B0604030504040204" pitchFamily="34" charset="0"/>
              <a:cs typeface="Verdana" panose="020B0604030504040204" pitchFamily="34" charset="0"/>
            </a:endParaRPr>
          </a:p>
        </p:txBody>
      </p:sp>
      <p:sp>
        <p:nvSpPr>
          <p:cNvPr id="94" name="Rounded Rectangle 93"/>
          <p:cNvSpPr/>
          <p:nvPr/>
        </p:nvSpPr>
        <p:spPr>
          <a:xfrm>
            <a:off x="8863203" y="3911372"/>
            <a:ext cx="771502" cy="360000"/>
          </a:xfrm>
          <a:prstGeom prst="roundRect">
            <a:avLst>
              <a:gd name="adj" fmla="val 10026"/>
            </a:avLst>
          </a:prstGeom>
          <a:solidFill>
            <a:srgbClr val="FFFFFF"/>
          </a:solidFill>
          <a:ln w="19050" cap="flat" cmpd="sng" algn="ctr">
            <a:solidFill>
              <a:schemeClr val="tx1"/>
            </a:solidFill>
            <a:prstDash val="solid"/>
          </a:ln>
          <a:effectLst/>
        </p:spPr>
        <p:txBody>
          <a:bodyPr lIns="0" tIns="36000" rIns="0" bIns="36000" rtlCol="0" anchor="ctr"/>
          <a:lstStyle/>
          <a:p>
            <a:pPr algn="ctr"/>
            <a:r>
              <a:rPr lang="en-US" sz="650" b="1" dirty="0" smtClean="0">
                <a:solidFill>
                  <a:sysClr val="windowText" lastClr="000000"/>
                </a:solidFill>
                <a:ea typeface="Verdana" panose="020B0604030504040204" pitchFamily="34" charset="0"/>
                <a:cs typeface="Verdana" panose="020B0604030504040204" pitchFamily="34" charset="0"/>
              </a:rPr>
              <a:t>SAS CSM</a:t>
            </a:r>
          </a:p>
          <a:p>
            <a:pPr algn="ctr"/>
            <a:r>
              <a:rPr lang="en-US" sz="650" b="1" dirty="0">
                <a:solidFill>
                  <a:sysClr val="windowText" lastClr="000000"/>
                </a:solidFill>
                <a:ea typeface="Verdana" panose="020B0604030504040204" pitchFamily="34" charset="0"/>
                <a:cs typeface="Verdana" panose="020B0604030504040204" pitchFamily="34" charset="0"/>
              </a:rPr>
              <a:t>t</a:t>
            </a:r>
            <a:r>
              <a:rPr lang="en-US" sz="650" b="1" dirty="0" smtClean="0">
                <a:solidFill>
                  <a:sysClr val="windowText" lastClr="000000"/>
                </a:solidFill>
                <a:ea typeface="Verdana" panose="020B0604030504040204" pitchFamily="34" charset="0"/>
                <a:cs typeface="Verdana" panose="020B0604030504040204" pitchFamily="34" charset="0"/>
              </a:rPr>
              <a:t>est case</a:t>
            </a:r>
            <a:endParaRPr lang="en-US" sz="650" b="1" dirty="0">
              <a:solidFill>
                <a:sysClr val="windowText" lastClr="000000"/>
              </a:solidFill>
              <a:ea typeface="Verdana" panose="020B0604030504040204" pitchFamily="34" charset="0"/>
              <a:cs typeface="Verdana" panose="020B0604030504040204" pitchFamily="34" charset="0"/>
            </a:endParaRPr>
          </a:p>
        </p:txBody>
      </p:sp>
      <p:grpSp>
        <p:nvGrpSpPr>
          <p:cNvPr id="43" name="Group 42"/>
          <p:cNvGrpSpPr/>
          <p:nvPr/>
        </p:nvGrpSpPr>
        <p:grpSpPr>
          <a:xfrm>
            <a:off x="3755513" y="4260892"/>
            <a:ext cx="546238" cy="872859"/>
            <a:chOff x="3733800" y="4493449"/>
            <a:chExt cx="546238" cy="872859"/>
          </a:xfrm>
        </p:grpSpPr>
        <p:cxnSp>
          <p:nvCxnSpPr>
            <p:cNvPr id="111" name="Straight Connector 110"/>
            <p:cNvCxnSpPr/>
            <p:nvPr/>
          </p:nvCxnSpPr>
          <p:spPr>
            <a:xfrm>
              <a:off x="3742802" y="4725081"/>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112" name="TextBox 111"/>
            <p:cNvSpPr txBox="1"/>
            <p:nvPr/>
          </p:nvSpPr>
          <p:spPr>
            <a:xfrm>
              <a:off x="3777488" y="4615101"/>
              <a:ext cx="437323" cy="92333"/>
            </a:xfrm>
            <a:prstGeom prst="rect">
              <a:avLst/>
            </a:prstGeom>
            <a:noFill/>
          </p:spPr>
          <p:txBody>
            <a:bodyPr wrap="square" lIns="0" tIns="0" rIns="0" bIns="0" rtlCol="0">
              <a:spAutoFit/>
            </a:bodyPr>
            <a:lstStyle/>
            <a:p>
              <a:pPr algn="l"/>
              <a:r>
                <a:rPr lang="en-GB" sz="600" dirty="0" smtClean="0"/>
                <a:t>test step 1</a:t>
              </a:r>
              <a:endParaRPr lang="en-GB" sz="600" dirty="0"/>
            </a:p>
          </p:txBody>
        </p:sp>
        <p:cxnSp>
          <p:nvCxnSpPr>
            <p:cNvPr id="41" name="Straight Connector 40"/>
            <p:cNvCxnSpPr/>
            <p:nvPr/>
          </p:nvCxnSpPr>
          <p:spPr>
            <a:xfrm>
              <a:off x="3733800" y="4493449"/>
              <a:ext cx="9525" cy="868842"/>
            </a:xfrm>
            <a:prstGeom prst="line">
              <a:avLst/>
            </a:prstGeom>
            <a:noFill/>
            <a:ln w="12700" cap="flat" cmpd="sng" algn="ctr">
              <a:solidFill>
                <a:schemeClr val="tx1"/>
              </a:solidFill>
              <a:prstDash val="solid"/>
              <a:round/>
              <a:headEnd type="none" w="lg" len="med"/>
              <a:tailEnd type="none" w="lg" len="med"/>
            </a:ln>
            <a:effectLst/>
          </p:spPr>
        </p:cxnSp>
        <p:cxnSp>
          <p:nvCxnSpPr>
            <p:cNvPr id="113" name="Straight Connector 112"/>
            <p:cNvCxnSpPr/>
            <p:nvPr/>
          </p:nvCxnSpPr>
          <p:spPr>
            <a:xfrm>
              <a:off x="3737778" y="4922709"/>
              <a:ext cx="536713" cy="4017"/>
            </a:xfrm>
            <a:prstGeom prst="line">
              <a:avLst/>
            </a:prstGeom>
            <a:noFill/>
            <a:ln w="12700" cap="flat" cmpd="sng" algn="ctr">
              <a:solidFill>
                <a:schemeClr val="tx1"/>
              </a:solidFill>
              <a:prstDash val="solid"/>
              <a:round/>
              <a:headEnd type="none" w="lg" len="med"/>
              <a:tailEnd type="none" w="lg" len="med"/>
            </a:ln>
            <a:effectLst/>
          </p:spPr>
        </p:cxnSp>
        <p:cxnSp>
          <p:nvCxnSpPr>
            <p:cNvPr id="114" name="Straight Connector 113"/>
            <p:cNvCxnSpPr/>
            <p:nvPr/>
          </p:nvCxnSpPr>
          <p:spPr>
            <a:xfrm>
              <a:off x="3743325" y="5130969"/>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115" name="TextBox 114"/>
            <p:cNvSpPr txBox="1"/>
            <p:nvPr/>
          </p:nvSpPr>
          <p:spPr>
            <a:xfrm>
              <a:off x="3777487" y="4820853"/>
              <a:ext cx="437323" cy="92333"/>
            </a:xfrm>
            <a:prstGeom prst="rect">
              <a:avLst/>
            </a:prstGeom>
            <a:noFill/>
          </p:spPr>
          <p:txBody>
            <a:bodyPr wrap="square" lIns="0" tIns="0" rIns="0" bIns="0" rtlCol="0">
              <a:spAutoFit/>
            </a:bodyPr>
            <a:lstStyle/>
            <a:p>
              <a:pPr algn="l"/>
              <a:r>
                <a:rPr lang="en-GB" sz="600" dirty="0" smtClean="0"/>
                <a:t>test step 2</a:t>
              </a:r>
              <a:endParaRPr lang="en-GB" sz="600" dirty="0"/>
            </a:p>
          </p:txBody>
        </p:sp>
        <p:sp>
          <p:nvSpPr>
            <p:cNvPr id="116" name="TextBox 115"/>
            <p:cNvSpPr txBox="1"/>
            <p:nvPr/>
          </p:nvSpPr>
          <p:spPr>
            <a:xfrm>
              <a:off x="3777485" y="5268890"/>
              <a:ext cx="437323" cy="92333"/>
            </a:xfrm>
            <a:prstGeom prst="rect">
              <a:avLst/>
            </a:prstGeom>
            <a:noFill/>
          </p:spPr>
          <p:txBody>
            <a:bodyPr wrap="square" lIns="0" tIns="0" rIns="0" bIns="0" rtlCol="0">
              <a:spAutoFit/>
            </a:bodyPr>
            <a:lstStyle/>
            <a:p>
              <a:pPr algn="l"/>
              <a:r>
                <a:rPr lang="en-GB" sz="600" dirty="0" smtClean="0"/>
                <a:t>test step 4</a:t>
              </a:r>
              <a:endParaRPr lang="en-GB" sz="600" dirty="0"/>
            </a:p>
          </p:txBody>
        </p:sp>
        <p:cxnSp>
          <p:nvCxnSpPr>
            <p:cNvPr id="117" name="Straight Connector 116"/>
            <p:cNvCxnSpPr/>
            <p:nvPr/>
          </p:nvCxnSpPr>
          <p:spPr>
            <a:xfrm>
              <a:off x="3733800" y="5362291"/>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118" name="TextBox 117"/>
            <p:cNvSpPr txBox="1"/>
            <p:nvPr/>
          </p:nvSpPr>
          <p:spPr>
            <a:xfrm>
              <a:off x="3777486" y="5031369"/>
              <a:ext cx="437323" cy="92333"/>
            </a:xfrm>
            <a:prstGeom prst="rect">
              <a:avLst/>
            </a:prstGeom>
            <a:noFill/>
          </p:spPr>
          <p:txBody>
            <a:bodyPr wrap="square" lIns="0" tIns="0" rIns="0" bIns="0" rtlCol="0">
              <a:spAutoFit/>
            </a:bodyPr>
            <a:lstStyle/>
            <a:p>
              <a:pPr algn="l"/>
              <a:r>
                <a:rPr lang="en-GB" sz="600" dirty="0" smtClean="0"/>
                <a:t>test step 3</a:t>
              </a:r>
              <a:endParaRPr lang="en-GB" sz="600" dirty="0"/>
            </a:p>
          </p:txBody>
        </p:sp>
      </p:grpSp>
      <p:grpSp>
        <p:nvGrpSpPr>
          <p:cNvPr id="47" name="Group 46"/>
          <p:cNvGrpSpPr/>
          <p:nvPr/>
        </p:nvGrpSpPr>
        <p:grpSpPr>
          <a:xfrm>
            <a:off x="4542398" y="4259629"/>
            <a:ext cx="547284" cy="1079126"/>
            <a:chOff x="4445513" y="4499856"/>
            <a:chExt cx="547284" cy="1079126"/>
          </a:xfrm>
        </p:grpSpPr>
        <p:cxnSp>
          <p:nvCxnSpPr>
            <p:cNvPr id="130" name="Straight Connector 129"/>
            <p:cNvCxnSpPr/>
            <p:nvPr/>
          </p:nvCxnSpPr>
          <p:spPr>
            <a:xfrm>
              <a:off x="4450537" y="4731488"/>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131" name="TextBox 130"/>
            <p:cNvSpPr txBox="1"/>
            <p:nvPr/>
          </p:nvSpPr>
          <p:spPr>
            <a:xfrm>
              <a:off x="4490247" y="4621508"/>
              <a:ext cx="437323" cy="92333"/>
            </a:xfrm>
            <a:prstGeom prst="rect">
              <a:avLst/>
            </a:prstGeom>
            <a:noFill/>
          </p:spPr>
          <p:txBody>
            <a:bodyPr wrap="square" lIns="0" tIns="0" rIns="0" bIns="0" rtlCol="0">
              <a:spAutoFit/>
            </a:bodyPr>
            <a:lstStyle/>
            <a:p>
              <a:pPr algn="l"/>
              <a:r>
                <a:rPr lang="en-GB" sz="600" dirty="0" smtClean="0"/>
                <a:t>test step 1</a:t>
              </a:r>
              <a:endParaRPr lang="en-GB" sz="600" dirty="0"/>
            </a:p>
          </p:txBody>
        </p:sp>
        <p:cxnSp>
          <p:nvCxnSpPr>
            <p:cNvPr id="132" name="Straight Connector 131"/>
            <p:cNvCxnSpPr/>
            <p:nvPr/>
          </p:nvCxnSpPr>
          <p:spPr>
            <a:xfrm>
              <a:off x="4446559" y="4499856"/>
              <a:ext cx="7613" cy="1075109"/>
            </a:xfrm>
            <a:prstGeom prst="line">
              <a:avLst/>
            </a:prstGeom>
            <a:noFill/>
            <a:ln w="12700" cap="flat" cmpd="sng" algn="ctr">
              <a:solidFill>
                <a:schemeClr val="tx1"/>
              </a:solidFill>
              <a:prstDash val="solid"/>
              <a:round/>
              <a:headEnd type="none" w="lg" len="med"/>
              <a:tailEnd type="none" w="lg" len="med"/>
            </a:ln>
            <a:effectLst/>
          </p:spPr>
        </p:cxnSp>
        <p:cxnSp>
          <p:nvCxnSpPr>
            <p:cNvPr id="133" name="Straight Connector 132"/>
            <p:cNvCxnSpPr/>
            <p:nvPr/>
          </p:nvCxnSpPr>
          <p:spPr>
            <a:xfrm>
              <a:off x="4445513" y="4929116"/>
              <a:ext cx="536713" cy="4017"/>
            </a:xfrm>
            <a:prstGeom prst="line">
              <a:avLst/>
            </a:prstGeom>
            <a:noFill/>
            <a:ln w="12700" cap="flat" cmpd="sng" algn="ctr">
              <a:solidFill>
                <a:schemeClr val="tx1"/>
              </a:solidFill>
              <a:prstDash val="solid"/>
              <a:round/>
              <a:headEnd type="none" w="lg" len="med"/>
              <a:tailEnd type="none" w="lg" len="med"/>
            </a:ln>
            <a:effectLst/>
          </p:spPr>
        </p:cxnSp>
        <p:cxnSp>
          <p:nvCxnSpPr>
            <p:cNvPr id="134" name="Straight Connector 133"/>
            <p:cNvCxnSpPr/>
            <p:nvPr/>
          </p:nvCxnSpPr>
          <p:spPr>
            <a:xfrm>
              <a:off x="4456084" y="5137376"/>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135" name="TextBox 134"/>
            <p:cNvSpPr txBox="1"/>
            <p:nvPr/>
          </p:nvSpPr>
          <p:spPr>
            <a:xfrm>
              <a:off x="4490246" y="4827260"/>
              <a:ext cx="437323" cy="92333"/>
            </a:xfrm>
            <a:prstGeom prst="rect">
              <a:avLst/>
            </a:prstGeom>
            <a:noFill/>
          </p:spPr>
          <p:txBody>
            <a:bodyPr wrap="square" lIns="0" tIns="0" rIns="0" bIns="0" rtlCol="0">
              <a:spAutoFit/>
            </a:bodyPr>
            <a:lstStyle/>
            <a:p>
              <a:pPr algn="l"/>
              <a:r>
                <a:rPr lang="en-GB" sz="600" dirty="0" smtClean="0"/>
                <a:t>test step 2</a:t>
              </a:r>
              <a:endParaRPr lang="en-GB" sz="600" dirty="0"/>
            </a:p>
          </p:txBody>
        </p:sp>
        <p:sp>
          <p:nvSpPr>
            <p:cNvPr id="136" name="TextBox 135"/>
            <p:cNvSpPr txBox="1"/>
            <p:nvPr/>
          </p:nvSpPr>
          <p:spPr>
            <a:xfrm>
              <a:off x="4490244" y="5275297"/>
              <a:ext cx="437323" cy="92333"/>
            </a:xfrm>
            <a:prstGeom prst="rect">
              <a:avLst/>
            </a:prstGeom>
            <a:noFill/>
          </p:spPr>
          <p:txBody>
            <a:bodyPr wrap="square" lIns="0" tIns="0" rIns="0" bIns="0" rtlCol="0">
              <a:spAutoFit/>
            </a:bodyPr>
            <a:lstStyle/>
            <a:p>
              <a:pPr algn="l"/>
              <a:r>
                <a:rPr lang="en-GB" sz="600" dirty="0" smtClean="0"/>
                <a:t>test step 4</a:t>
              </a:r>
              <a:endParaRPr lang="en-GB" sz="600" dirty="0"/>
            </a:p>
          </p:txBody>
        </p:sp>
        <p:cxnSp>
          <p:nvCxnSpPr>
            <p:cNvPr id="137" name="Straight Connector 136"/>
            <p:cNvCxnSpPr/>
            <p:nvPr/>
          </p:nvCxnSpPr>
          <p:spPr>
            <a:xfrm>
              <a:off x="4446559" y="5368698"/>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138" name="TextBox 137"/>
            <p:cNvSpPr txBox="1"/>
            <p:nvPr/>
          </p:nvSpPr>
          <p:spPr>
            <a:xfrm>
              <a:off x="4490245" y="5037776"/>
              <a:ext cx="437323" cy="92333"/>
            </a:xfrm>
            <a:prstGeom prst="rect">
              <a:avLst/>
            </a:prstGeom>
            <a:noFill/>
          </p:spPr>
          <p:txBody>
            <a:bodyPr wrap="square" lIns="0" tIns="0" rIns="0" bIns="0" rtlCol="0">
              <a:spAutoFit/>
            </a:bodyPr>
            <a:lstStyle/>
            <a:p>
              <a:pPr algn="l"/>
              <a:r>
                <a:rPr lang="en-GB" sz="600" dirty="0" smtClean="0"/>
                <a:t>test step 3</a:t>
              </a:r>
              <a:endParaRPr lang="en-GB" sz="600" dirty="0"/>
            </a:p>
          </p:txBody>
        </p:sp>
        <p:cxnSp>
          <p:nvCxnSpPr>
            <p:cNvPr id="139" name="Straight Connector 138"/>
            <p:cNvCxnSpPr/>
            <p:nvPr/>
          </p:nvCxnSpPr>
          <p:spPr>
            <a:xfrm>
              <a:off x="4455560" y="5574965"/>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141" name="TextBox 140"/>
            <p:cNvSpPr txBox="1"/>
            <p:nvPr/>
          </p:nvSpPr>
          <p:spPr>
            <a:xfrm>
              <a:off x="4491350" y="5473550"/>
              <a:ext cx="437323" cy="92333"/>
            </a:xfrm>
            <a:prstGeom prst="rect">
              <a:avLst/>
            </a:prstGeom>
            <a:noFill/>
          </p:spPr>
          <p:txBody>
            <a:bodyPr wrap="square" lIns="0" tIns="0" rIns="0" bIns="0" rtlCol="0">
              <a:spAutoFit/>
            </a:bodyPr>
            <a:lstStyle/>
            <a:p>
              <a:pPr algn="l"/>
              <a:r>
                <a:rPr lang="en-GB" sz="600" dirty="0" smtClean="0"/>
                <a:t>test step 5</a:t>
              </a:r>
              <a:endParaRPr lang="en-GB" sz="600" dirty="0"/>
            </a:p>
          </p:txBody>
        </p:sp>
      </p:grpSp>
      <p:grpSp>
        <p:nvGrpSpPr>
          <p:cNvPr id="142" name="Group 141"/>
          <p:cNvGrpSpPr/>
          <p:nvPr/>
        </p:nvGrpSpPr>
        <p:grpSpPr>
          <a:xfrm>
            <a:off x="5358998" y="4267256"/>
            <a:ext cx="546238" cy="872859"/>
            <a:chOff x="3733800" y="4493449"/>
            <a:chExt cx="546238" cy="872859"/>
          </a:xfrm>
        </p:grpSpPr>
        <p:cxnSp>
          <p:nvCxnSpPr>
            <p:cNvPr id="143" name="Straight Connector 142"/>
            <p:cNvCxnSpPr/>
            <p:nvPr/>
          </p:nvCxnSpPr>
          <p:spPr>
            <a:xfrm>
              <a:off x="3742802" y="4725081"/>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144" name="TextBox 143"/>
            <p:cNvSpPr txBox="1"/>
            <p:nvPr/>
          </p:nvSpPr>
          <p:spPr>
            <a:xfrm>
              <a:off x="3777488" y="4615101"/>
              <a:ext cx="437323" cy="92333"/>
            </a:xfrm>
            <a:prstGeom prst="rect">
              <a:avLst/>
            </a:prstGeom>
            <a:noFill/>
          </p:spPr>
          <p:txBody>
            <a:bodyPr wrap="square" lIns="0" tIns="0" rIns="0" bIns="0" rtlCol="0">
              <a:spAutoFit/>
            </a:bodyPr>
            <a:lstStyle/>
            <a:p>
              <a:pPr algn="l"/>
              <a:r>
                <a:rPr lang="en-GB" sz="600" dirty="0" smtClean="0"/>
                <a:t>test step 1</a:t>
              </a:r>
              <a:endParaRPr lang="en-GB" sz="600" dirty="0"/>
            </a:p>
          </p:txBody>
        </p:sp>
        <p:cxnSp>
          <p:nvCxnSpPr>
            <p:cNvPr id="145" name="Straight Connector 144"/>
            <p:cNvCxnSpPr/>
            <p:nvPr/>
          </p:nvCxnSpPr>
          <p:spPr>
            <a:xfrm>
              <a:off x="3733800" y="4493449"/>
              <a:ext cx="9525" cy="868842"/>
            </a:xfrm>
            <a:prstGeom prst="line">
              <a:avLst/>
            </a:prstGeom>
            <a:noFill/>
            <a:ln w="12700" cap="flat" cmpd="sng" algn="ctr">
              <a:solidFill>
                <a:schemeClr val="tx1"/>
              </a:solidFill>
              <a:prstDash val="solid"/>
              <a:round/>
              <a:headEnd type="none" w="lg" len="med"/>
              <a:tailEnd type="none" w="lg" len="med"/>
            </a:ln>
            <a:effectLst/>
          </p:spPr>
        </p:cxnSp>
        <p:cxnSp>
          <p:nvCxnSpPr>
            <p:cNvPr id="146" name="Straight Connector 145"/>
            <p:cNvCxnSpPr/>
            <p:nvPr/>
          </p:nvCxnSpPr>
          <p:spPr>
            <a:xfrm>
              <a:off x="3737778" y="4922709"/>
              <a:ext cx="536713" cy="4017"/>
            </a:xfrm>
            <a:prstGeom prst="line">
              <a:avLst/>
            </a:prstGeom>
            <a:noFill/>
            <a:ln w="12700" cap="flat" cmpd="sng" algn="ctr">
              <a:solidFill>
                <a:schemeClr val="tx1"/>
              </a:solidFill>
              <a:prstDash val="solid"/>
              <a:round/>
              <a:headEnd type="none" w="lg" len="med"/>
              <a:tailEnd type="none" w="lg" len="med"/>
            </a:ln>
            <a:effectLst/>
          </p:spPr>
        </p:cxnSp>
        <p:cxnSp>
          <p:nvCxnSpPr>
            <p:cNvPr id="147" name="Straight Connector 146"/>
            <p:cNvCxnSpPr/>
            <p:nvPr/>
          </p:nvCxnSpPr>
          <p:spPr>
            <a:xfrm>
              <a:off x="3743325" y="5130969"/>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148" name="TextBox 147"/>
            <p:cNvSpPr txBox="1"/>
            <p:nvPr/>
          </p:nvSpPr>
          <p:spPr>
            <a:xfrm>
              <a:off x="3777487" y="4820853"/>
              <a:ext cx="437323" cy="92333"/>
            </a:xfrm>
            <a:prstGeom prst="rect">
              <a:avLst/>
            </a:prstGeom>
            <a:noFill/>
          </p:spPr>
          <p:txBody>
            <a:bodyPr wrap="square" lIns="0" tIns="0" rIns="0" bIns="0" rtlCol="0">
              <a:spAutoFit/>
            </a:bodyPr>
            <a:lstStyle/>
            <a:p>
              <a:pPr algn="l"/>
              <a:r>
                <a:rPr lang="en-GB" sz="600" dirty="0" smtClean="0"/>
                <a:t>test step 2</a:t>
              </a:r>
              <a:endParaRPr lang="en-GB" sz="600" dirty="0"/>
            </a:p>
          </p:txBody>
        </p:sp>
        <p:sp>
          <p:nvSpPr>
            <p:cNvPr id="149" name="TextBox 148"/>
            <p:cNvSpPr txBox="1"/>
            <p:nvPr/>
          </p:nvSpPr>
          <p:spPr>
            <a:xfrm>
              <a:off x="3777485" y="5268890"/>
              <a:ext cx="437323" cy="92333"/>
            </a:xfrm>
            <a:prstGeom prst="rect">
              <a:avLst/>
            </a:prstGeom>
            <a:noFill/>
          </p:spPr>
          <p:txBody>
            <a:bodyPr wrap="square" lIns="0" tIns="0" rIns="0" bIns="0" rtlCol="0">
              <a:spAutoFit/>
            </a:bodyPr>
            <a:lstStyle/>
            <a:p>
              <a:pPr algn="l"/>
              <a:r>
                <a:rPr lang="en-GB" sz="600" dirty="0" smtClean="0"/>
                <a:t>test step 4</a:t>
              </a:r>
              <a:endParaRPr lang="en-GB" sz="600" dirty="0"/>
            </a:p>
          </p:txBody>
        </p:sp>
        <p:cxnSp>
          <p:nvCxnSpPr>
            <p:cNvPr id="150" name="Straight Connector 149"/>
            <p:cNvCxnSpPr/>
            <p:nvPr/>
          </p:nvCxnSpPr>
          <p:spPr>
            <a:xfrm>
              <a:off x="3733800" y="5362291"/>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151" name="TextBox 150"/>
            <p:cNvSpPr txBox="1"/>
            <p:nvPr/>
          </p:nvSpPr>
          <p:spPr>
            <a:xfrm>
              <a:off x="3777486" y="5031369"/>
              <a:ext cx="437323" cy="92333"/>
            </a:xfrm>
            <a:prstGeom prst="rect">
              <a:avLst/>
            </a:prstGeom>
            <a:noFill/>
          </p:spPr>
          <p:txBody>
            <a:bodyPr wrap="square" lIns="0" tIns="0" rIns="0" bIns="0" rtlCol="0">
              <a:spAutoFit/>
            </a:bodyPr>
            <a:lstStyle/>
            <a:p>
              <a:pPr algn="l"/>
              <a:r>
                <a:rPr lang="en-GB" sz="600" dirty="0" smtClean="0"/>
                <a:t>test step 3</a:t>
              </a:r>
              <a:endParaRPr lang="en-GB" sz="600" dirty="0"/>
            </a:p>
          </p:txBody>
        </p:sp>
      </p:grpSp>
      <p:grpSp>
        <p:nvGrpSpPr>
          <p:cNvPr id="153" name="Group 152"/>
          <p:cNvGrpSpPr/>
          <p:nvPr/>
        </p:nvGrpSpPr>
        <p:grpSpPr>
          <a:xfrm>
            <a:off x="6205021" y="4269006"/>
            <a:ext cx="546238" cy="872859"/>
            <a:chOff x="3733800" y="4493449"/>
            <a:chExt cx="546238" cy="872859"/>
          </a:xfrm>
        </p:grpSpPr>
        <p:cxnSp>
          <p:nvCxnSpPr>
            <p:cNvPr id="154" name="Straight Connector 153"/>
            <p:cNvCxnSpPr/>
            <p:nvPr/>
          </p:nvCxnSpPr>
          <p:spPr>
            <a:xfrm>
              <a:off x="3742802" y="4725081"/>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155" name="TextBox 154"/>
            <p:cNvSpPr txBox="1"/>
            <p:nvPr/>
          </p:nvSpPr>
          <p:spPr>
            <a:xfrm>
              <a:off x="3777488" y="4615101"/>
              <a:ext cx="437323" cy="92333"/>
            </a:xfrm>
            <a:prstGeom prst="rect">
              <a:avLst/>
            </a:prstGeom>
            <a:noFill/>
          </p:spPr>
          <p:txBody>
            <a:bodyPr wrap="square" lIns="0" tIns="0" rIns="0" bIns="0" rtlCol="0">
              <a:spAutoFit/>
            </a:bodyPr>
            <a:lstStyle/>
            <a:p>
              <a:pPr algn="l"/>
              <a:r>
                <a:rPr lang="en-GB" sz="600" dirty="0" smtClean="0"/>
                <a:t>test step 1</a:t>
              </a:r>
              <a:endParaRPr lang="en-GB" sz="600" dirty="0"/>
            </a:p>
          </p:txBody>
        </p:sp>
        <p:cxnSp>
          <p:nvCxnSpPr>
            <p:cNvPr id="156" name="Straight Connector 155"/>
            <p:cNvCxnSpPr/>
            <p:nvPr/>
          </p:nvCxnSpPr>
          <p:spPr>
            <a:xfrm>
              <a:off x="3733800" y="4493449"/>
              <a:ext cx="9525" cy="868842"/>
            </a:xfrm>
            <a:prstGeom prst="line">
              <a:avLst/>
            </a:prstGeom>
            <a:noFill/>
            <a:ln w="12700" cap="flat" cmpd="sng" algn="ctr">
              <a:solidFill>
                <a:schemeClr val="tx1"/>
              </a:solidFill>
              <a:prstDash val="solid"/>
              <a:round/>
              <a:headEnd type="none" w="lg" len="med"/>
              <a:tailEnd type="none" w="lg" len="med"/>
            </a:ln>
            <a:effectLst/>
          </p:spPr>
        </p:cxnSp>
        <p:cxnSp>
          <p:nvCxnSpPr>
            <p:cNvPr id="157" name="Straight Connector 156"/>
            <p:cNvCxnSpPr/>
            <p:nvPr/>
          </p:nvCxnSpPr>
          <p:spPr>
            <a:xfrm>
              <a:off x="3737778" y="4922709"/>
              <a:ext cx="536713" cy="4017"/>
            </a:xfrm>
            <a:prstGeom prst="line">
              <a:avLst/>
            </a:prstGeom>
            <a:noFill/>
            <a:ln w="12700" cap="flat" cmpd="sng" algn="ctr">
              <a:solidFill>
                <a:schemeClr val="tx1"/>
              </a:solidFill>
              <a:prstDash val="solid"/>
              <a:round/>
              <a:headEnd type="none" w="lg" len="med"/>
              <a:tailEnd type="none" w="lg" len="med"/>
            </a:ln>
            <a:effectLst/>
          </p:spPr>
        </p:cxnSp>
        <p:cxnSp>
          <p:nvCxnSpPr>
            <p:cNvPr id="158" name="Straight Connector 157"/>
            <p:cNvCxnSpPr/>
            <p:nvPr/>
          </p:nvCxnSpPr>
          <p:spPr>
            <a:xfrm>
              <a:off x="3743325" y="5130969"/>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159" name="TextBox 158"/>
            <p:cNvSpPr txBox="1"/>
            <p:nvPr/>
          </p:nvSpPr>
          <p:spPr>
            <a:xfrm>
              <a:off x="3777487" y="4820853"/>
              <a:ext cx="437323" cy="92333"/>
            </a:xfrm>
            <a:prstGeom prst="rect">
              <a:avLst/>
            </a:prstGeom>
            <a:noFill/>
          </p:spPr>
          <p:txBody>
            <a:bodyPr wrap="square" lIns="0" tIns="0" rIns="0" bIns="0" rtlCol="0">
              <a:spAutoFit/>
            </a:bodyPr>
            <a:lstStyle/>
            <a:p>
              <a:pPr algn="l"/>
              <a:r>
                <a:rPr lang="en-GB" sz="600" dirty="0" smtClean="0"/>
                <a:t>test step 2</a:t>
              </a:r>
              <a:endParaRPr lang="en-GB" sz="600" dirty="0"/>
            </a:p>
          </p:txBody>
        </p:sp>
        <p:sp>
          <p:nvSpPr>
            <p:cNvPr id="160" name="TextBox 159"/>
            <p:cNvSpPr txBox="1"/>
            <p:nvPr/>
          </p:nvSpPr>
          <p:spPr>
            <a:xfrm>
              <a:off x="3777485" y="5268890"/>
              <a:ext cx="437323" cy="92333"/>
            </a:xfrm>
            <a:prstGeom prst="rect">
              <a:avLst/>
            </a:prstGeom>
            <a:noFill/>
          </p:spPr>
          <p:txBody>
            <a:bodyPr wrap="square" lIns="0" tIns="0" rIns="0" bIns="0" rtlCol="0">
              <a:spAutoFit/>
            </a:bodyPr>
            <a:lstStyle/>
            <a:p>
              <a:pPr algn="l"/>
              <a:r>
                <a:rPr lang="en-GB" sz="600" dirty="0" smtClean="0"/>
                <a:t>test step 4</a:t>
              </a:r>
              <a:endParaRPr lang="en-GB" sz="600" dirty="0"/>
            </a:p>
          </p:txBody>
        </p:sp>
        <p:cxnSp>
          <p:nvCxnSpPr>
            <p:cNvPr id="161" name="Straight Connector 160"/>
            <p:cNvCxnSpPr/>
            <p:nvPr/>
          </p:nvCxnSpPr>
          <p:spPr>
            <a:xfrm>
              <a:off x="3733800" y="5362291"/>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162" name="TextBox 161"/>
            <p:cNvSpPr txBox="1"/>
            <p:nvPr/>
          </p:nvSpPr>
          <p:spPr>
            <a:xfrm>
              <a:off x="3777486" y="5031369"/>
              <a:ext cx="437323" cy="92333"/>
            </a:xfrm>
            <a:prstGeom prst="rect">
              <a:avLst/>
            </a:prstGeom>
            <a:noFill/>
          </p:spPr>
          <p:txBody>
            <a:bodyPr wrap="square" lIns="0" tIns="0" rIns="0" bIns="0" rtlCol="0">
              <a:spAutoFit/>
            </a:bodyPr>
            <a:lstStyle/>
            <a:p>
              <a:pPr algn="l"/>
              <a:r>
                <a:rPr lang="en-GB" sz="600" dirty="0" smtClean="0"/>
                <a:t>test step 3</a:t>
              </a:r>
              <a:endParaRPr lang="en-GB" sz="600" dirty="0"/>
            </a:p>
          </p:txBody>
        </p:sp>
      </p:grpSp>
      <p:grpSp>
        <p:nvGrpSpPr>
          <p:cNvPr id="164" name="Group 163"/>
          <p:cNvGrpSpPr/>
          <p:nvPr/>
        </p:nvGrpSpPr>
        <p:grpSpPr>
          <a:xfrm>
            <a:off x="8032440" y="4276176"/>
            <a:ext cx="547284" cy="1079126"/>
            <a:chOff x="4445513" y="4499856"/>
            <a:chExt cx="547284" cy="1079126"/>
          </a:xfrm>
        </p:grpSpPr>
        <p:cxnSp>
          <p:nvCxnSpPr>
            <p:cNvPr id="165" name="Straight Connector 164"/>
            <p:cNvCxnSpPr/>
            <p:nvPr/>
          </p:nvCxnSpPr>
          <p:spPr>
            <a:xfrm>
              <a:off x="4450537" y="4731488"/>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166" name="TextBox 165"/>
            <p:cNvSpPr txBox="1"/>
            <p:nvPr/>
          </p:nvSpPr>
          <p:spPr>
            <a:xfrm>
              <a:off x="4490247" y="4621508"/>
              <a:ext cx="437323" cy="92333"/>
            </a:xfrm>
            <a:prstGeom prst="rect">
              <a:avLst/>
            </a:prstGeom>
            <a:noFill/>
          </p:spPr>
          <p:txBody>
            <a:bodyPr wrap="square" lIns="0" tIns="0" rIns="0" bIns="0" rtlCol="0">
              <a:spAutoFit/>
            </a:bodyPr>
            <a:lstStyle/>
            <a:p>
              <a:pPr algn="l"/>
              <a:r>
                <a:rPr lang="en-GB" sz="600" dirty="0" smtClean="0"/>
                <a:t>test step 1</a:t>
              </a:r>
              <a:endParaRPr lang="en-GB" sz="600" dirty="0"/>
            </a:p>
          </p:txBody>
        </p:sp>
        <p:cxnSp>
          <p:nvCxnSpPr>
            <p:cNvPr id="167" name="Straight Connector 166"/>
            <p:cNvCxnSpPr/>
            <p:nvPr/>
          </p:nvCxnSpPr>
          <p:spPr>
            <a:xfrm>
              <a:off x="4446559" y="4499856"/>
              <a:ext cx="7613" cy="1075109"/>
            </a:xfrm>
            <a:prstGeom prst="line">
              <a:avLst/>
            </a:prstGeom>
            <a:noFill/>
            <a:ln w="12700" cap="flat" cmpd="sng" algn="ctr">
              <a:solidFill>
                <a:schemeClr val="tx1"/>
              </a:solidFill>
              <a:prstDash val="solid"/>
              <a:round/>
              <a:headEnd type="none" w="lg" len="med"/>
              <a:tailEnd type="none" w="lg" len="med"/>
            </a:ln>
            <a:effectLst/>
          </p:spPr>
        </p:cxnSp>
        <p:cxnSp>
          <p:nvCxnSpPr>
            <p:cNvPr id="168" name="Straight Connector 167"/>
            <p:cNvCxnSpPr/>
            <p:nvPr/>
          </p:nvCxnSpPr>
          <p:spPr>
            <a:xfrm>
              <a:off x="4445513" y="4929116"/>
              <a:ext cx="536713" cy="4017"/>
            </a:xfrm>
            <a:prstGeom prst="line">
              <a:avLst/>
            </a:prstGeom>
            <a:noFill/>
            <a:ln w="12700" cap="flat" cmpd="sng" algn="ctr">
              <a:solidFill>
                <a:schemeClr val="tx1"/>
              </a:solidFill>
              <a:prstDash val="solid"/>
              <a:round/>
              <a:headEnd type="none" w="lg" len="med"/>
              <a:tailEnd type="none" w="lg" len="med"/>
            </a:ln>
            <a:effectLst/>
          </p:spPr>
        </p:cxnSp>
        <p:cxnSp>
          <p:nvCxnSpPr>
            <p:cNvPr id="169" name="Straight Connector 168"/>
            <p:cNvCxnSpPr/>
            <p:nvPr/>
          </p:nvCxnSpPr>
          <p:spPr>
            <a:xfrm>
              <a:off x="4456084" y="5137376"/>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170" name="TextBox 169"/>
            <p:cNvSpPr txBox="1"/>
            <p:nvPr/>
          </p:nvSpPr>
          <p:spPr>
            <a:xfrm>
              <a:off x="4490246" y="4827260"/>
              <a:ext cx="437323" cy="92333"/>
            </a:xfrm>
            <a:prstGeom prst="rect">
              <a:avLst/>
            </a:prstGeom>
            <a:noFill/>
          </p:spPr>
          <p:txBody>
            <a:bodyPr wrap="square" lIns="0" tIns="0" rIns="0" bIns="0" rtlCol="0">
              <a:spAutoFit/>
            </a:bodyPr>
            <a:lstStyle/>
            <a:p>
              <a:pPr algn="l"/>
              <a:r>
                <a:rPr lang="en-GB" sz="600" dirty="0" smtClean="0"/>
                <a:t>test step 2</a:t>
              </a:r>
              <a:endParaRPr lang="en-GB" sz="600" dirty="0"/>
            </a:p>
          </p:txBody>
        </p:sp>
        <p:sp>
          <p:nvSpPr>
            <p:cNvPr id="171" name="TextBox 170"/>
            <p:cNvSpPr txBox="1"/>
            <p:nvPr/>
          </p:nvSpPr>
          <p:spPr>
            <a:xfrm>
              <a:off x="4490244" y="5275297"/>
              <a:ext cx="437323" cy="92333"/>
            </a:xfrm>
            <a:prstGeom prst="rect">
              <a:avLst/>
            </a:prstGeom>
            <a:noFill/>
          </p:spPr>
          <p:txBody>
            <a:bodyPr wrap="square" lIns="0" tIns="0" rIns="0" bIns="0" rtlCol="0">
              <a:spAutoFit/>
            </a:bodyPr>
            <a:lstStyle/>
            <a:p>
              <a:pPr algn="l"/>
              <a:r>
                <a:rPr lang="en-GB" sz="600" dirty="0" smtClean="0"/>
                <a:t>test step 4</a:t>
              </a:r>
              <a:endParaRPr lang="en-GB" sz="600" dirty="0"/>
            </a:p>
          </p:txBody>
        </p:sp>
        <p:cxnSp>
          <p:nvCxnSpPr>
            <p:cNvPr id="172" name="Straight Connector 171"/>
            <p:cNvCxnSpPr/>
            <p:nvPr/>
          </p:nvCxnSpPr>
          <p:spPr>
            <a:xfrm>
              <a:off x="4446559" y="5368698"/>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173" name="TextBox 172"/>
            <p:cNvSpPr txBox="1"/>
            <p:nvPr/>
          </p:nvSpPr>
          <p:spPr>
            <a:xfrm>
              <a:off x="4490245" y="5037776"/>
              <a:ext cx="437323" cy="92333"/>
            </a:xfrm>
            <a:prstGeom prst="rect">
              <a:avLst/>
            </a:prstGeom>
            <a:noFill/>
          </p:spPr>
          <p:txBody>
            <a:bodyPr wrap="square" lIns="0" tIns="0" rIns="0" bIns="0" rtlCol="0">
              <a:spAutoFit/>
            </a:bodyPr>
            <a:lstStyle/>
            <a:p>
              <a:pPr algn="l"/>
              <a:r>
                <a:rPr lang="en-GB" sz="600" dirty="0" smtClean="0"/>
                <a:t>test step 3</a:t>
              </a:r>
              <a:endParaRPr lang="en-GB" sz="600" dirty="0"/>
            </a:p>
          </p:txBody>
        </p:sp>
        <p:cxnSp>
          <p:nvCxnSpPr>
            <p:cNvPr id="174" name="Straight Connector 173"/>
            <p:cNvCxnSpPr/>
            <p:nvPr/>
          </p:nvCxnSpPr>
          <p:spPr>
            <a:xfrm>
              <a:off x="4455560" y="5574965"/>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175" name="TextBox 174"/>
            <p:cNvSpPr txBox="1"/>
            <p:nvPr/>
          </p:nvSpPr>
          <p:spPr>
            <a:xfrm>
              <a:off x="4491350" y="5473550"/>
              <a:ext cx="437323" cy="92333"/>
            </a:xfrm>
            <a:prstGeom prst="rect">
              <a:avLst/>
            </a:prstGeom>
            <a:noFill/>
          </p:spPr>
          <p:txBody>
            <a:bodyPr wrap="square" lIns="0" tIns="0" rIns="0" bIns="0" rtlCol="0">
              <a:spAutoFit/>
            </a:bodyPr>
            <a:lstStyle/>
            <a:p>
              <a:pPr algn="l"/>
              <a:r>
                <a:rPr lang="en-GB" sz="600" dirty="0" smtClean="0"/>
                <a:t>test step 5</a:t>
              </a:r>
              <a:endParaRPr lang="en-GB" sz="600" dirty="0"/>
            </a:p>
          </p:txBody>
        </p:sp>
      </p:grpSp>
      <p:grpSp>
        <p:nvGrpSpPr>
          <p:cNvPr id="49" name="Group 48"/>
          <p:cNvGrpSpPr/>
          <p:nvPr/>
        </p:nvGrpSpPr>
        <p:grpSpPr>
          <a:xfrm>
            <a:off x="7003219" y="4260183"/>
            <a:ext cx="545715" cy="641537"/>
            <a:chOff x="6589144" y="490899"/>
            <a:chExt cx="545715" cy="641537"/>
          </a:xfrm>
        </p:grpSpPr>
        <p:cxnSp>
          <p:nvCxnSpPr>
            <p:cNvPr id="177" name="Straight Connector 176"/>
            <p:cNvCxnSpPr/>
            <p:nvPr/>
          </p:nvCxnSpPr>
          <p:spPr>
            <a:xfrm>
              <a:off x="6598146" y="722531"/>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178" name="TextBox 177"/>
            <p:cNvSpPr txBox="1"/>
            <p:nvPr/>
          </p:nvSpPr>
          <p:spPr>
            <a:xfrm>
              <a:off x="6632832" y="612551"/>
              <a:ext cx="437323" cy="92333"/>
            </a:xfrm>
            <a:prstGeom prst="rect">
              <a:avLst/>
            </a:prstGeom>
            <a:noFill/>
          </p:spPr>
          <p:txBody>
            <a:bodyPr wrap="square" lIns="0" tIns="0" rIns="0" bIns="0" rtlCol="0">
              <a:spAutoFit/>
            </a:bodyPr>
            <a:lstStyle/>
            <a:p>
              <a:pPr algn="l"/>
              <a:r>
                <a:rPr lang="en-GB" sz="600" dirty="0" smtClean="0"/>
                <a:t>test step 1</a:t>
              </a:r>
              <a:endParaRPr lang="en-GB" sz="600" dirty="0"/>
            </a:p>
          </p:txBody>
        </p:sp>
        <p:cxnSp>
          <p:nvCxnSpPr>
            <p:cNvPr id="179" name="Straight Connector 178"/>
            <p:cNvCxnSpPr/>
            <p:nvPr/>
          </p:nvCxnSpPr>
          <p:spPr>
            <a:xfrm>
              <a:off x="6589144" y="490899"/>
              <a:ext cx="0" cy="637365"/>
            </a:xfrm>
            <a:prstGeom prst="line">
              <a:avLst/>
            </a:prstGeom>
            <a:noFill/>
            <a:ln w="12700" cap="flat" cmpd="sng" algn="ctr">
              <a:solidFill>
                <a:schemeClr val="tx1"/>
              </a:solidFill>
              <a:prstDash val="solid"/>
              <a:round/>
              <a:headEnd type="none" w="lg" len="med"/>
              <a:tailEnd type="none" w="lg" len="med"/>
            </a:ln>
            <a:effectLst/>
          </p:spPr>
        </p:cxnSp>
        <p:cxnSp>
          <p:nvCxnSpPr>
            <p:cNvPr id="180" name="Straight Connector 179"/>
            <p:cNvCxnSpPr/>
            <p:nvPr/>
          </p:nvCxnSpPr>
          <p:spPr>
            <a:xfrm>
              <a:off x="6593122" y="920159"/>
              <a:ext cx="536713" cy="4017"/>
            </a:xfrm>
            <a:prstGeom prst="line">
              <a:avLst/>
            </a:prstGeom>
            <a:noFill/>
            <a:ln w="12700" cap="flat" cmpd="sng" algn="ctr">
              <a:solidFill>
                <a:schemeClr val="tx1"/>
              </a:solidFill>
              <a:prstDash val="solid"/>
              <a:round/>
              <a:headEnd type="none" w="lg" len="med"/>
              <a:tailEnd type="none" w="lg" len="med"/>
            </a:ln>
            <a:effectLst/>
          </p:spPr>
        </p:cxnSp>
        <p:cxnSp>
          <p:nvCxnSpPr>
            <p:cNvPr id="181" name="Straight Connector 180"/>
            <p:cNvCxnSpPr/>
            <p:nvPr/>
          </p:nvCxnSpPr>
          <p:spPr>
            <a:xfrm>
              <a:off x="6592918" y="1128419"/>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182" name="TextBox 181"/>
            <p:cNvSpPr txBox="1"/>
            <p:nvPr/>
          </p:nvSpPr>
          <p:spPr>
            <a:xfrm>
              <a:off x="6632831" y="818303"/>
              <a:ext cx="437323" cy="92333"/>
            </a:xfrm>
            <a:prstGeom prst="rect">
              <a:avLst/>
            </a:prstGeom>
            <a:noFill/>
          </p:spPr>
          <p:txBody>
            <a:bodyPr wrap="square" lIns="0" tIns="0" rIns="0" bIns="0" rtlCol="0">
              <a:spAutoFit/>
            </a:bodyPr>
            <a:lstStyle/>
            <a:p>
              <a:pPr algn="l"/>
              <a:r>
                <a:rPr lang="en-GB" sz="600" dirty="0" smtClean="0"/>
                <a:t>test step 2</a:t>
              </a:r>
              <a:endParaRPr lang="en-GB" sz="600" dirty="0"/>
            </a:p>
          </p:txBody>
        </p:sp>
        <p:sp>
          <p:nvSpPr>
            <p:cNvPr id="185" name="TextBox 184"/>
            <p:cNvSpPr txBox="1"/>
            <p:nvPr/>
          </p:nvSpPr>
          <p:spPr>
            <a:xfrm>
              <a:off x="6632830" y="1028819"/>
              <a:ext cx="437323" cy="92333"/>
            </a:xfrm>
            <a:prstGeom prst="rect">
              <a:avLst/>
            </a:prstGeom>
            <a:noFill/>
          </p:spPr>
          <p:txBody>
            <a:bodyPr wrap="square" lIns="0" tIns="0" rIns="0" bIns="0" rtlCol="0">
              <a:spAutoFit/>
            </a:bodyPr>
            <a:lstStyle/>
            <a:p>
              <a:pPr algn="l"/>
              <a:r>
                <a:rPr lang="en-GB" sz="600" dirty="0" smtClean="0"/>
                <a:t>test step 3</a:t>
              </a:r>
              <a:endParaRPr lang="en-GB" sz="600" dirty="0"/>
            </a:p>
          </p:txBody>
        </p:sp>
      </p:grpSp>
      <p:grpSp>
        <p:nvGrpSpPr>
          <p:cNvPr id="186" name="Group 185"/>
          <p:cNvGrpSpPr/>
          <p:nvPr/>
        </p:nvGrpSpPr>
        <p:grpSpPr>
          <a:xfrm>
            <a:off x="9876398" y="4258883"/>
            <a:ext cx="546238" cy="872859"/>
            <a:chOff x="3733800" y="4493449"/>
            <a:chExt cx="546238" cy="872859"/>
          </a:xfrm>
        </p:grpSpPr>
        <p:cxnSp>
          <p:nvCxnSpPr>
            <p:cNvPr id="187" name="Straight Connector 186"/>
            <p:cNvCxnSpPr/>
            <p:nvPr/>
          </p:nvCxnSpPr>
          <p:spPr>
            <a:xfrm>
              <a:off x="3742802" y="4725081"/>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188" name="TextBox 187"/>
            <p:cNvSpPr txBox="1"/>
            <p:nvPr/>
          </p:nvSpPr>
          <p:spPr>
            <a:xfrm>
              <a:off x="3777488" y="4615101"/>
              <a:ext cx="437323" cy="92333"/>
            </a:xfrm>
            <a:prstGeom prst="rect">
              <a:avLst/>
            </a:prstGeom>
            <a:noFill/>
          </p:spPr>
          <p:txBody>
            <a:bodyPr wrap="square" lIns="0" tIns="0" rIns="0" bIns="0" rtlCol="0">
              <a:spAutoFit/>
            </a:bodyPr>
            <a:lstStyle/>
            <a:p>
              <a:pPr algn="l"/>
              <a:r>
                <a:rPr lang="en-GB" sz="600" dirty="0" smtClean="0"/>
                <a:t>test step 1</a:t>
              </a:r>
              <a:endParaRPr lang="en-GB" sz="600" dirty="0"/>
            </a:p>
          </p:txBody>
        </p:sp>
        <p:cxnSp>
          <p:nvCxnSpPr>
            <p:cNvPr id="189" name="Straight Connector 188"/>
            <p:cNvCxnSpPr/>
            <p:nvPr/>
          </p:nvCxnSpPr>
          <p:spPr>
            <a:xfrm>
              <a:off x="3733800" y="4493449"/>
              <a:ext cx="9525" cy="868842"/>
            </a:xfrm>
            <a:prstGeom prst="line">
              <a:avLst/>
            </a:prstGeom>
            <a:noFill/>
            <a:ln w="12700" cap="flat" cmpd="sng" algn="ctr">
              <a:solidFill>
                <a:schemeClr val="tx1"/>
              </a:solidFill>
              <a:prstDash val="solid"/>
              <a:round/>
              <a:headEnd type="none" w="lg" len="med"/>
              <a:tailEnd type="none" w="lg" len="med"/>
            </a:ln>
            <a:effectLst/>
          </p:spPr>
        </p:cxnSp>
        <p:cxnSp>
          <p:nvCxnSpPr>
            <p:cNvPr id="190" name="Straight Connector 189"/>
            <p:cNvCxnSpPr/>
            <p:nvPr/>
          </p:nvCxnSpPr>
          <p:spPr>
            <a:xfrm>
              <a:off x="3737778" y="4922709"/>
              <a:ext cx="536713" cy="4017"/>
            </a:xfrm>
            <a:prstGeom prst="line">
              <a:avLst/>
            </a:prstGeom>
            <a:noFill/>
            <a:ln w="12700" cap="flat" cmpd="sng" algn="ctr">
              <a:solidFill>
                <a:schemeClr val="tx1"/>
              </a:solidFill>
              <a:prstDash val="solid"/>
              <a:round/>
              <a:headEnd type="none" w="lg" len="med"/>
              <a:tailEnd type="none" w="lg" len="med"/>
            </a:ln>
            <a:effectLst/>
          </p:spPr>
        </p:cxnSp>
        <p:cxnSp>
          <p:nvCxnSpPr>
            <p:cNvPr id="191" name="Straight Connector 190"/>
            <p:cNvCxnSpPr/>
            <p:nvPr/>
          </p:nvCxnSpPr>
          <p:spPr>
            <a:xfrm>
              <a:off x="3743325" y="5130969"/>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192" name="TextBox 191"/>
            <p:cNvSpPr txBox="1"/>
            <p:nvPr/>
          </p:nvSpPr>
          <p:spPr>
            <a:xfrm>
              <a:off x="3777487" y="4820853"/>
              <a:ext cx="437323" cy="92333"/>
            </a:xfrm>
            <a:prstGeom prst="rect">
              <a:avLst/>
            </a:prstGeom>
            <a:noFill/>
          </p:spPr>
          <p:txBody>
            <a:bodyPr wrap="square" lIns="0" tIns="0" rIns="0" bIns="0" rtlCol="0">
              <a:spAutoFit/>
            </a:bodyPr>
            <a:lstStyle/>
            <a:p>
              <a:pPr algn="l"/>
              <a:r>
                <a:rPr lang="en-GB" sz="600" dirty="0" smtClean="0"/>
                <a:t>test step 2</a:t>
              </a:r>
              <a:endParaRPr lang="en-GB" sz="600" dirty="0"/>
            </a:p>
          </p:txBody>
        </p:sp>
        <p:sp>
          <p:nvSpPr>
            <p:cNvPr id="193" name="TextBox 192"/>
            <p:cNvSpPr txBox="1"/>
            <p:nvPr/>
          </p:nvSpPr>
          <p:spPr>
            <a:xfrm>
              <a:off x="3777485" y="5268890"/>
              <a:ext cx="437323" cy="92333"/>
            </a:xfrm>
            <a:prstGeom prst="rect">
              <a:avLst/>
            </a:prstGeom>
            <a:noFill/>
          </p:spPr>
          <p:txBody>
            <a:bodyPr wrap="square" lIns="0" tIns="0" rIns="0" bIns="0" rtlCol="0">
              <a:spAutoFit/>
            </a:bodyPr>
            <a:lstStyle/>
            <a:p>
              <a:pPr algn="l"/>
              <a:r>
                <a:rPr lang="en-GB" sz="600" dirty="0" smtClean="0"/>
                <a:t>test step 4</a:t>
              </a:r>
              <a:endParaRPr lang="en-GB" sz="600" dirty="0"/>
            </a:p>
          </p:txBody>
        </p:sp>
        <p:cxnSp>
          <p:nvCxnSpPr>
            <p:cNvPr id="194" name="Straight Connector 193"/>
            <p:cNvCxnSpPr/>
            <p:nvPr/>
          </p:nvCxnSpPr>
          <p:spPr>
            <a:xfrm>
              <a:off x="3733800" y="5362291"/>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195" name="TextBox 194"/>
            <p:cNvSpPr txBox="1"/>
            <p:nvPr/>
          </p:nvSpPr>
          <p:spPr>
            <a:xfrm>
              <a:off x="3777486" y="5031369"/>
              <a:ext cx="437323" cy="92333"/>
            </a:xfrm>
            <a:prstGeom prst="rect">
              <a:avLst/>
            </a:prstGeom>
            <a:noFill/>
          </p:spPr>
          <p:txBody>
            <a:bodyPr wrap="square" lIns="0" tIns="0" rIns="0" bIns="0" rtlCol="0">
              <a:spAutoFit/>
            </a:bodyPr>
            <a:lstStyle/>
            <a:p>
              <a:pPr algn="l"/>
              <a:r>
                <a:rPr lang="en-GB" sz="600" dirty="0" smtClean="0"/>
                <a:t>test step 3</a:t>
              </a:r>
              <a:endParaRPr lang="en-GB" sz="600" dirty="0"/>
            </a:p>
          </p:txBody>
        </p:sp>
      </p:grpSp>
      <p:grpSp>
        <p:nvGrpSpPr>
          <p:cNvPr id="196" name="Group 195"/>
          <p:cNvGrpSpPr/>
          <p:nvPr/>
        </p:nvGrpSpPr>
        <p:grpSpPr>
          <a:xfrm>
            <a:off x="8874840" y="4260948"/>
            <a:ext cx="546238" cy="872859"/>
            <a:chOff x="3733800" y="4493449"/>
            <a:chExt cx="546238" cy="872859"/>
          </a:xfrm>
        </p:grpSpPr>
        <p:cxnSp>
          <p:nvCxnSpPr>
            <p:cNvPr id="197" name="Straight Connector 196"/>
            <p:cNvCxnSpPr/>
            <p:nvPr/>
          </p:nvCxnSpPr>
          <p:spPr>
            <a:xfrm>
              <a:off x="3742802" y="4725081"/>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198" name="TextBox 197"/>
            <p:cNvSpPr txBox="1"/>
            <p:nvPr/>
          </p:nvSpPr>
          <p:spPr>
            <a:xfrm>
              <a:off x="3777488" y="4615101"/>
              <a:ext cx="437323" cy="92333"/>
            </a:xfrm>
            <a:prstGeom prst="rect">
              <a:avLst/>
            </a:prstGeom>
            <a:noFill/>
          </p:spPr>
          <p:txBody>
            <a:bodyPr wrap="square" lIns="0" tIns="0" rIns="0" bIns="0" rtlCol="0">
              <a:spAutoFit/>
            </a:bodyPr>
            <a:lstStyle/>
            <a:p>
              <a:pPr algn="l"/>
              <a:r>
                <a:rPr lang="en-GB" sz="600" dirty="0" smtClean="0"/>
                <a:t>test step 1</a:t>
              </a:r>
              <a:endParaRPr lang="en-GB" sz="600" dirty="0"/>
            </a:p>
          </p:txBody>
        </p:sp>
        <p:cxnSp>
          <p:nvCxnSpPr>
            <p:cNvPr id="199" name="Straight Connector 198"/>
            <p:cNvCxnSpPr/>
            <p:nvPr/>
          </p:nvCxnSpPr>
          <p:spPr>
            <a:xfrm>
              <a:off x="3733800" y="4493449"/>
              <a:ext cx="9525" cy="868842"/>
            </a:xfrm>
            <a:prstGeom prst="line">
              <a:avLst/>
            </a:prstGeom>
            <a:noFill/>
            <a:ln w="12700" cap="flat" cmpd="sng" algn="ctr">
              <a:solidFill>
                <a:schemeClr val="tx1"/>
              </a:solidFill>
              <a:prstDash val="solid"/>
              <a:round/>
              <a:headEnd type="none" w="lg" len="med"/>
              <a:tailEnd type="none" w="lg" len="med"/>
            </a:ln>
            <a:effectLst/>
          </p:spPr>
        </p:cxnSp>
        <p:cxnSp>
          <p:nvCxnSpPr>
            <p:cNvPr id="200" name="Straight Connector 199"/>
            <p:cNvCxnSpPr/>
            <p:nvPr/>
          </p:nvCxnSpPr>
          <p:spPr>
            <a:xfrm>
              <a:off x="3737778" y="4922709"/>
              <a:ext cx="536713" cy="4017"/>
            </a:xfrm>
            <a:prstGeom prst="line">
              <a:avLst/>
            </a:prstGeom>
            <a:noFill/>
            <a:ln w="12700" cap="flat" cmpd="sng" algn="ctr">
              <a:solidFill>
                <a:schemeClr val="tx1"/>
              </a:solidFill>
              <a:prstDash val="solid"/>
              <a:round/>
              <a:headEnd type="none" w="lg" len="med"/>
              <a:tailEnd type="none" w="lg" len="med"/>
            </a:ln>
            <a:effectLst/>
          </p:spPr>
        </p:cxnSp>
        <p:cxnSp>
          <p:nvCxnSpPr>
            <p:cNvPr id="201" name="Straight Connector 200"/>
            <p:cNvCxnSpPr/>
            <p:nvPr/>
          </p:nvCxnSpPr>
          <p:spPr>
            <a:xfrm>
              <a:off x="3743325" y="5130969"/>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202" name="TextBox 201"/>
            <p:cNvSpPr txBox="1"/>
            <p:nvPr/>
          </p:nvSpPr>
          <p:spPr>
            <a:xfrm>
              <a:off x="3777487" y="4820853"/>
              <a:ext cx="437323" cy="92333"/>
            </a:xfrm>
            <a:prstGeom prst="rect">
              <a:avLst/>
            </a:prstGeom>
            <a:noFill/>
          </p:spPr>
          <p:txBody>
            <a:bodyPr wrap="square" lIns="0" tIns="0" rIns="0" bIns="0" rtlCol="0">
              <a:spAutoFit/>
            </a:bodyPr>
            <a:lstStyle/>
            <a:p>
              <a:pPr algn="l"/>
              <a:r>
                <a:rPr lang="en-GB" sz="600" dirty="0" smtClean="0"/>
                <a:t>test step 2</a:t>
              </a:r>
              <a:endParaRPr lang="en-GB" sz="600" dirty="0"/>
            </a:p>
          </p:txBody>
        </p:sp>
        <p:sp>
          <p:nvSpPr>
            <p:cNvPr id="203" name="TextBox 202"/>
            <p:cNvSpPr txBox="1"/>
            <p:nvPr/>
          </p:nvSpPr>
          <p:spPr>
            <a:xfrm>
              <a:off x="3777485" y="5268890"/>
              <a:ext cx="437323" cy="92333"/>
            </a:xfrm>
            <a:prstGeom prst="rect">
              <a:avLst/>
            </a:prstGeom>
            <a:noFill/>
          </p:spPr>
          <p:txBody>
            <a:bodyPr wrap="square" lIns="0" tIns="0" rIns="0" bIns="0" rtlCol="0">
              <a:spAutoFit/>
            </a:bodyPr>
            <a:lstStyle/>
            <a:p>
              <a:pPr algn="l"/>
              <a:r>
                <a:rPr lang="en-GB" sz="600" dirty="0" smtClean="0"/>
                <a:t>test step 4</a:t>
              </a:r>
              <a:endParaRPr lang="en-GB" sz="600" dirty="0"/>
            </a:p>
          </p:txBody>
        </p:sp>
        <p:cxnSp>
          <p:nvCxnSpPr>
            <p:cNvPr id="204" name="Straight Connector 203"/>
            <p:cNvCxnSpPr/>
            <p:nvPr/>
          </p:nvCxnSpPr>
          <p:spPr>
            <a:xfrm>
              <a:off x="3733800" y="5362291"/>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205" name="TextBox 204"/>
            <p:cNvSpPr txBox="1"/>
            <p:nvPr/>
          </p:nvSpPr>
          <p:spPr>
            <a:xfrm>
              <a:off x="3777486" y="5031369"/>
              <a:ext cx="437323" cy="92333"/>
            </a:xfrm>
            <a:prstGeom prst="rect">
              <a:avLst/>
            </a:prstGeom>
            <a:noFill/>
          </p:spPr>
          <p:txBody>
            <a:bodyPr wrap="square" lIns="0" tIns="0" rIns="0" bIns="0" rtlCol="0">
              <a:spAutoFit/>
            </a:bodyPr>
            <a:lstStyle/>
            <a:p>
              <a:pPr algn="l"/>
              <a:r>
                <a:rPr lang="en-GB" sz="600" dirty="0" smtClean="0"/>
                <a:t>test step 3</a:t>
              </a:r>
              <a:endParaRPr lang="en-GB" sz="600" dirty="0"/>
            </a:p>
          </p:txBody>
        </p:sp>
      </p:grpSp>
      <p:grpSp>
        <p:nvGrpSpPr>
          <p:cNvPr id="206" name="Group 205"/>
          <p:cNvGrpSpPr/>
          <p:nvPr/>
        </p:nvGrpSpPr>
        <p:grpSpPr>
          <a:xfrm>
            <a:off x="10900345" y="4260892"/>
            <a:ext cx="546238" cy="872859"/>
            <a:chOff x="3733800" y="4493449"/>
            <a:chExt cx="546238" cy="872859"/>
          </a:xfrm>
        </p:grpSpPr>
        <p:cxnSp>
          <p:nvCxnSpPr>
            <p:cNvPr id="207" name="Straight Connector 206"/>
            <p:cNvCxnSpPr/>
            <p:nvPr/>
          </p:nvCxnSpPr>
          <p:spPr>
            <a:xfrm>
              <a:off x="3742802" y="4725081"/>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208" name="TextBox 207"/>
            <p:cNvSpPr txBox="1"/>
            <p:nvPr/>
          </p:nvSpPr>
          <p:spPr>
            <a:xfrm>
              <a:off x="3777488" y="4615101"/>
              <a:ext cx="437323" cy="92333"/>
            </a:xfrm>
            <a:prstGeom prst="rect">
              <a:avLst/>
            </a:prstGeom>
            <a:noFill/>
          </p:spPr>
          <p:txBody>
            <a:bodyPr wrap="square" lIns="0" tIns="0" rIns="0" bIns="0" rtlCol="0">
              <a:spAutoFit/>
            </a:bodyPr>
            <a:lstStyle/>
            <a:p>
              <a:pPr algn="l"/>
              <a:r>
                <a:rPr lang="en-GB" sz="600" dirty="0" smtClean="0"/>
                <a:t>test step 1</a:t>
              </a:r>
              <a:endParaRPr lang="en-GB" sz="600" dirty="0"/>
            </a:p>
          </p:txBody>
        </p:sp>
        <p:cxnSp>
          <p:nvCxnSpPr>
            <p:cNvPr id="209" name="Straight Connector 208"/>
            <p:cNvCxnSpPr/>
            <p:nvPr/>
          </p:nvCxnSpPr>
          <p:spPr>
            <a:xfrm>
              <a:off x="3733800" y="4493449"/>
              <a:ext cx="9525" cy="868842"/>
            </a:xfrm>
            <a:prstGeom prst="line">
              <a:avLst/>
            </a:prstGeom>
            <a:noFill/>
            <a:ln w="12700" cap="flat" cmpd="sng" algn="ctr">
              <a:solidFill>
                <a:schemeClr val="tx1"/>
              </a:solidFill>
              <a:prstDash val="solid"/>
              <a:round/>
              <a:headEnd type="none" w="lg" len="med"/>
              <a:tailEnd type="none" w="lg" len="med"/>
            </a:ln>
            <a:effectLst/>
          </p:spPr>
        </p:cxnSp>
        <p:cxnSp>
          <p:nvCxnSpPr>
            <p:cNvPr id="210" name="Straight Connector 209"/>
            <p:cNvCxnSpPr/>
            <p:nvPr/>
          </p:nvCxnSpPr>
          <p:spPr>
            <a:xfrm>
              <a:off x="3737778" y="4922709"/>
              <a:ext cx="536713" cy="4017"/>
            </a:xfrm>
            <a:prstGeom prst="line">
              <a:avLst/>
            </a:prstGeom>
            <a:noFill/>
            <a:ln w="12700" cap="flat" cmpd="sng" algn="ctr">
              <a:solidFill>
                <a:schemeClr val="tx1"/>
              </a:solidFill>
              <a:prstDash val="solid"/>
              <a:round/>
              <a:headEnd type="none" w="lg" len="med"/>
              <a:tailEnd type="none" w="lg" len="med"/>
            </a:ln>
            <a:effectLst/>
          </p:spPr>
        </p:cxnSp>
        <p:cxnSp>
          <p:nvCxnSpPr>
            <p:cNvPr id="211" name="Straight Connector 210"/>
            <p:cNvCxnSpPr/>
            <p:nvPr/>
          </p:nvCxnSpPr>
          <p:spPr>
            <a:xfrm>
              <a:off x="3743325" y="5130969"/>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212" name="TextBox 211"/>
            <p:cNvSpPr txBox="1"/>
            <p:nvPr/>
          </p:nvSpPr>
          <p:spPr>
            <a:xfrm>
              <a:off x="3777487" y="4820853"/>
              <a:ext cx="437323" cy="92333"/>
            </a:xfrm>
            <a:prstGeom prst="rect">
              <a:avLst/>
            </a:prstGeom>
            <a:noFill/>
          </p:spPr>
          <p:txBody>
            <a:bodyPr wrap="square" lIns="0" tIns="0" rIns="0" bIns="0" rtlCol="0">
              <a:spAutoFit/>
            </a:bodyPr>
            <a:lstStyle/>
            <a:p>
              <a:pPr algn="l"/>
              <a:r>
                <a:rPr lang="en-GB" sz="600" dirty="0" smtClean="0"/>
                <a:t>test step 2</a:t>
              </a:r>
              <a:endParaRPr lang="en-GB" sz="600" dirty="0"/>
            </a:p>
          </p:txBody>
        </p:sp>
        <p:sp>
          <p:nvSpPr>
            <p:cNvPr id="213" name="TextBox 212"/>
            <p:cNvSpPr txBox="1"/>
            <p:nvPr/>
          </p:nvSpPr>
          <p:spPr>
            <a:xfrm>
              <a:off x="3777485" y="5268890"/>
              <a:ext cx="437323" cy="92333"/>
            </a:xfrm>
            <a:prstGeom prst="rect">
              <a:avLst/>
            </a:prstGeom>
            <a:noFill/>
          </p:spPr>
          <p:txBody>
            <a:bodyPr wrap="square" lIns="0" tIns="0" rIns="0" bIns="0" rtlCol="0">
              <a:spAutoFit/>
            </a:bodyPr>
            <a:lstStyle/>
            <a:p>
              <a:pPr algn="l"/>
              <a:r>
                <a:rPr lang="en-GB" sz="600" dirty="0" smtClean="0"/>
                <a:t>test step 4</a:t>
              </a:r>
              <a:endParaRPr lang="en-GB" sz="600" dirty="0"/>
            </a:p>
          </p:txBody>
        </p:sp>
        <p:cxnSp>
          <p:nvCxnSpPr>
            <p:cNvPr id="214" name="Straight Connector 213"/>
            <p:cNvCxnSpPr/>
            <p:nvPr/>
          </p:nvCxnSpPr>
          <p:spPr>
            <a:xfrm>
              <a:off x="3733800" y="5362291"/>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215" name="TextBox 214"/>
            <p:cNvSpPr txBox="1"/>
            <p:nvPr/>
          </p:nvSpPr>
          <p:spPr>
            <a:xfrm>
              <a:off x="3777486" y="5031369"/>
              <a:ext cx="437323" cy="92333"/>
            </a:xfrm>
            <a:prstGeom prst="rect">
              <a:avLst/>
            </a:prstGeom>
            <a:noFill/>
          </p:spPr>
          <p:txBody>
            <a:bodyPr wrap="square" lIns="0" tIns="0" rIns="0" bIns="0" rtlCol="0">
              <a:spAutoFit/>
            </a:bodyPr>
            <a:lstStyle/>
            <a:p>
              <a:pPr algn="l"/>
              <a:r>
                <a:rPr lang="en-GB" sz="600" dirty="0" smtClean="0"/>
                <a:t>test step 3</a:t>
              </a:r>
              <a:endParaRPr lang="en-GB" sz="600" dirty="0"/>
            </a:p>
          </p:txBody>
        </p:sp>
      </p:grpSp>
      <p:sp>
        <p:nvSpPr>
          <p:cNvPr id="230" name="Rounded Rectangle 229"/>
          <p:cNvSpPr/>
          <p:nvPr/>
        </p:nvSpPr>
        <p:spPr>
          <a:xfrm>
            <a:off x="689313" y="2393078"/>
            <a:ext cx="611986" cy="195951"/>
          </a:xfrm>
          <a:prstGeom prst="roundRect">
            <a:avLst>
              <a:gd name="adj" fmla="val 6768"/>
            </a:avLst>
          </a:prstGeom>
          <a:solidFill>
            <a:schemeClr val="bg1">
              <a:lumMod val="95000"/>
            </a:schemeClr>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700" b="1" dirty="0" smtClean="0">
                <a:solidFill>
                  <a:sysClr val="windowText" lastClr="000000"/>
                </a:solidFill>
                <a:ea typeface="Verdana" panose="020B0604030504040204" pitchFamily="34" charset="0"/>
                <a:cs typeface="Verdana" panose="020B0604030504040204" pitchFamily="34" charset="0"/>
              </a:rPr>
              <a:t>BR 1</a:t>
            </a:r>
            <a:endParaRPr lang="en-US" sz="700" b="1" dirty="0">
              <a:solidFill>
                <a:sysClr val="windowText" lastClr="000000"/>
              </a:solidFill>
              <a:ea typeface="Verdana" panose="020B0604030504040204" pitchFamily="34" charset="0"/>
              <a:cs typeface="Verdana" panose="020B0604030504040204" pitchFamily="34" charset="0"/>
            </a:endParaRPr>
          </a:p>
        </p:txBody>
      </p:sp>
      <p:sp>
        <p:nvSpPr>
          <p:cNvPr id="231" name="Rounded Rectangle 230"/>
          <p:cNvSpPr/>
          <p:nvPr/>
        </p:nvSpPr>
        <p:spPr>
          <a:xfrm>
            <a:off x="689313" y="3274638"/>
            <a:ext cx="611986" cy="195951"/>
          </a:xfrm>
          <a:prstGeom prst="roundRect">
            <a:avLst>
              <a:gd name="adj" fmla="val 6768"/>
            </a:avLst>
          </a:prstGeom>
          <a:solidFill>
            <a:schemeClr val="bg1">
              <a:lumMod val="95000"/>
            </a:schemeClr>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700" b="1" dirty="0" smtClean="0">
                <a:solidFill>
                  <a:sysClr val="windowText" lastClr="000000"/>
                </a:solidFill>
                <a:ea typeface="Verdana" panose="020B0604030504040204" pitchFamily="34" charset="0"/>
                <a:cs typeface="Verdana" panose="020B0604030504040204" pitchFamily="34" charset="0"/>
              </a:rPr>
              <a:t>BR 2</a:t>
            </a:r>
            <a:endParaRPr lang="en-US" sz="700" b="1" dirty="0">
              <a:solidFill>
                <a:sysClr val="windowText" lastClr="000000"/>
              </a:solidFill>
              <a:ea typeface="Verdana" panose="020B0604030504040204" pitchFamily="34" charset="0"/>
              <a:cs typeface="Verdana" panose="020B0604030504040204" pitchFamily="34" charset="0"/>
            </a:endParaRPr>
          </a:p>
        </p:txBody>
      </p:sp>
      <p:sp>
        <p:nvSpPr>
          <p:cNvPr id="233" name="Rounded Rectangle 232"/>
          <p:cNvSpPr/>
          <p:nvPr/>
        </p:nvSpPr>
        <p:spPr>
          <a:xfrm>
            <a:off x="1744710" y="2846424"/>
            <a:ext cx="772861" cy="590602"/>
          </a:xfrm>
          <a:prstGeom prst="roundRect">
            <a:avLst>
              <a:gd name="adj" fmla="val 6768"/>
            </a:avLst>
          </a:prstGeom>
          <a:solidFill>
            <a:schemeClr val="bg1">
              <a:lumMod val="95000"/>
            </a:schemeClr>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700" b="1" dirty="0" smtClean="0">
              <a:solidFill>
                <a:sysClr val="windowText" lastClr="000000"/>
              </a:solidFill>
              <a:ea typeface="Verdana" panose="020B0604030504040204" pitchFamily="34" charset="0"/>
              <a:cs typeface="Verdana" panose="020B0604030504040204" pitchFamily="34" charset="0"/>
            </a:endParaRPr>
          </a:p>
          <a:p>
            <a:pPr algn="ctr"/>
            <a:r>
              <a:rPr lang="en-US" sz="700" b="1" dirty="0" smtClean="0">
                <a:solidFill>
                  <a:sysClr val="windowText" lastClr="000000"/>
                </a:solidFill>
                <a:ea typeface="Verdana" panose="020B0604030504040204" pitchFamily="34" charset="0"/>
                <a:cs typeface="Verdana" panose="020B0604030504040204" pitchFamily="34" charset="0"/>
              </a:rPr>
              <a:t>Test Condition</a:t>
            </a:r>
            <a:endParaRPr lang="en-US" sz="700" b="1" dirty="0">
              <a:solidFill>
                <a:sysClr val="windowText" lastClr="000000"/>
              </a:solidFill>
              <a:ea typeface="Verdana" panose="020B0604030504040204" pitchFamily="34" charset="0"/>
              <a:cs typeface="Verdana" panose="020B0604030504040204" pitchFamily="34" charset="0"/>
            </a:endParaRPr>
          </a:p>
        </p:txBody>
      </p:sp>
      <p:sp>
        <p:nvSpPr>
          <p:cNvPr id="237" name="Rounded Rectangle 236"/>
          <p:cNvSpPr/>
          <p:nvPr/>
        </p:nvSpPr>
        <p:spPr>
          <a:xfrm>
            <a:off x="3664387" y="5887434"/>
            <a:ext cx="8115929" cy="413123"/>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a:solidFill>
                <a:schemeClr val="tx1"/>
              </a:solidFill>
            </a:endParaRPr>
          </a:p>
        </p:txBody>
      </p:sp>
      <p:sp>
        <p:nvSpPr>
          <p:cNvPr id="235" name="Rectangle 234"/>
          <p:cNvSpPr>
            <a:spLocks noChangeArrowheads="1"/>
          </p:cNvSpPr>
          <p:nvPr/>
        </p:nvSpPr>
        <p:spPr bwMode="auto">
          <a:xfrm>
            <a:off x="3764515" y="5647789"/>
            <a:ext cx="1049150" cy="186617"/>
          </a:xfrm>
          <a:prstGeom prst="rect">
            <a:avLst/>
          </a:prstGeom>
          <a:solidFill>
            <a:schemeClr val="bg1">
              <a:lumMod val="95000"/>
            </a:schemeClr>
          </a:solidFill>
          <a:ln w="9525">
            <a:solidFill>
              <a:srgbClr val="000000"/>
            </a:solidFill>
            <a:miter lim="800000"/>
            <a:headEnd/>
            <a:tailEnd/>
          </a:ln>
        </p:spPr>
        <p:txBody>
          <a:bodyPr lIns="40500" rIns="40500"/>
          <a:lstStyle/>
          <a:p>
            <a:pPr>
              <a:spcBef>
                <a:spcPts val="200"/>
              </a:spcBef>
              <a:spcAft>
                <a:spcPts val="200"/>
              </a:spcAft>
            </a:pPr>
            <a:r>
              <a:rPr lang="en-GB" sz="800" b="1" dirty="0" smtClean="0">
                <a:solidFill>
                  <a:srgbClr val="000000"/>
                </a:solidFill>
                <a:cs typeface="Arial" panose="020B0604020202020204" pitchFamily="34" charset="0"/>
              </a:rPr>
              <a:t>Test Scenario 2</a:t>
            </a:r>
            <a:endParaRPr lang="en-US" sz="800" dirty="0" smtClean="0">
              <a:solidFill>
                <a:srgbClr val="000000"/>
              </a:solidFill>
            </a:endParaRPr>
          </a:p>
          <a:p>
            <a:pPr defTabSz="457189">
              <a:spcAft>
                <a:spcPts val="300"/>
              </a:spcAft>
              <a:buClr>
                <a:srgbClr val="386254"/>
              </a:buClr>
            </a:pPr>
            <a:endParaRPr lang="en-US" sz="800" dirty="0" smtClean="0">
              <a:solidFill>
                <a:srgbClr val="000000"/>
              </a:solidFill>
            </a:endParaRPr>
          </a:p>
          <a:p>
            <a:pPr marL="171450" indent="-171450" defTabSz="457189">
              <a:spcAft>
                <a:spcPts val="300"/>
              </a:spcAft>
              <a:buClr>
                <a:srgbClr val="386254"/>
              </a:buClr>
              <a:buFont typeface="Arial" panose="020B0604020202020204" pitchFamily="34" charset="0"/>
              <a:buChar char="•"/>
            </a:pPr>
            <a:endParaRPr lang="en-US" sz="800" dirty="0">
              <a:solidFill>
                <a:srgbClr val="000000"/>
              </a:solidFill>
            </a:endParaRPr>
          </a:p>
          <a:p>
            <a:pPr marL="171450" indent="-171450" defTabSz="457189">
              <a:spcAft>
                <a:spcPts val="300"/>
              </a:spcAft>
              <a:buClr>
                <a:srgbClr val="386254"/>
              </a:buClr>
              <a:buFont typeface="Arial" panose="020B0604020202020204" pitchFamily="34" charset="0"/>
              <a:buChar char="•"/>
            </a:pPr>
            <a:endParaRPr lang="en-US" sz="800" dirty="0" smtClean="0">
              <a:solidFill>
                <a:srgbClr val="000000"/>
              </a:solidFill>
            </a:endParaRPr>
          </a:p>
          <a:p>
            <a:pPr marL="171450" indent="-171450" defTabSz="457189">
              <a:spcAft>
                <a:spcPts val="300"/>
              </a:spcAft>
              <a:buClr>
                <a:srgbClr val="386254"/>
              </a:buClr>
              <a:buFont typeface="Arial" panose="020B0604020202020204" pitchFamily="34" charset="0"/>
              <a:buChar char="•"/>
            </a:pPr>
            <a:endParaRPr lang="en-US" sz="800" dirty="0">
              <a:solidFill>
                <a:srgbClr val="000000"/>
              </a:solidFill>
            </a:endParaRPr>
          </a:p>
          <a:p>
            <a:pPr marL="171450" indent="-171450" defTabSz="457189">
              <a:spcAft>
                <a:spcPts val="300"/>
              </a:spcAft>
              <a:buClr>
                <a:srgbClr val="386254"/>
              </a:buClr>
              <a:buFont typeface="Arial" panose="020B0604020202020204" pitchFamily="34" charset="0"/>
              <a:buChar char="•"/>
            </a:pPr>
            <a:endParaRPr lang="en-US" sz="800" dirty="0" smtClean="0">
              <a:solidFill>
                <a:srgbClr val="000000"/>
              </a:solidFill>
            </a:endParaRPr>
          </a:p>
          <a:p>
            <a:pPr marL="171450" indent="-171450" defTabSz="457189">
              <a:spcAft>
                <a:spcPts val="300"/>
              </a:spcAft>
              <a:buClr>
                <a:srgbClr val="386254"/>
              </a:buClr>
              <a:buFont typeface="Arial" panose="020B0604020202020204" pitchFamily="34" charset="0"/>
              <a:buChar char="•"/>
            </a:pPr>
            <a:endParaRPr lang="en-US" sz="800" dirty="0">
              <a:solidFill>
                <a:srgbClr val="000000"/>
              </a:solidFill>
            </a:endParaRPr>
          </a:p>
          <a:p>
            <a:pPr marL="171450" indent="-171450" defTabSz="457189">
              <a:spcAft>
                <a:spcPts val="300"/>
              </a:spcAft>
              <a:buClr>
                <a:srgbClr val="386254"/>
              </a:buClr>
              <a:buFont typeface="Arial" panose="020B0604020202020204" pitchFamily="34" charset="0"/>
              <a:buChar char="•"/>
            </a:pPr>
            <a:endParaRPr lang="en-US" sz="800" dirty="0" smtClean="0">
              <a:solidFill>
                <a:srgbClr val="000000"/>
              </a:solidFill>
            </a:endParaRPr>
          </a:p>
          <a:p>
            <a:pPr marL="171450" indent="-171450" defTabSz="457189">
              <a:spcAft>
                <a:spcPts val="300"/>
              </a:spcAft>
              <a:buClr>
                <a:srgbClr val="386254"/>
              </a:buClr>
              <a:buFont typeface="Arial" panose="020B0604020202020204" pitchFamily="34" charset="0"/>
              <a:buChar char="•"/>
            </a:pPr>
            <a:endParaRPr lang="en-US" sz="800" dirty="0">
              <a:solidFill>
                <a:srgbClr val="000000"/>
              </a:solidFill>
            </a:endParaRPr>
          </a:p>
          <a:p>
            <a:pPr marL="171450" indent="-171450" defTabSz="457189">
              <a:spcAft>
                <a:spcPts val="300"/>
              </a:spcAft>
              <a:buClr>
                <a:srgbClr val="386254"/>
              </a:buClr>
              <a:buFont typeface="Arial" panose="020B0604020202020204" pitchFamily="34" charset="0"/>
              <a:buChar char="•"/>
            </a:pPr>
            <a:endParaRPr lang="en-US" sz="800" dirty="0" smtClean="0">
              <a:solidFill>
                <a:srgbClr val="000000"/>
              </a:solidFill>
            </a:endParaRPr>
          </a:p>
          <a:p>
            <a:pPr marL="171450" indent="-171450" defTabSz="457189">
              <a:spcAft>
                <a:spcPts val="300"/>
              </a:spcAft>
              <a:buClr>
                <a:srgbClr val="386254"/>
              </a:buClr>
              <a:buFont typeface="Arial" panose="020B0604020202020204" pitchFamily="34" charset="0"/>
              <a:buChar char="•"/>
            </a:pPr>
            <a:endParaRPr lang="en-GB" sz="800" dirty="0">
              <a:solidFill>
                <a:srgbClr val="000000"/>
              </a:solidFill>
            </a:endParaRPr>
          </a:p>
        </p:txBody>
      </p:sp>
      <p:sp>
        <p:nvSpPr>
          <p:cNvPr id="236" name="Right Arrow 235"/>
          <p:cNvSpPr/>
          <p:nvPr/>
        </p:nvSpPr>
        <p:spPr>
          <a:xfrm>
            <a:off x="3771861" y="5945578"/>
            <a:ext cx="7900983" cy="108000"/>
          </a:xfrm>
          <a:prstGeom prst="rightArrow">
            <a:avLst/>
          </a:prstGeom>
          <a:solidFill>
            <a:srgbClr val="000000"/>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a:solidFill>
                <a:schemeClr val="tx1"/>
              </a:solidFill>
            </a:endParaRPr>
          </a:p>
        </p:txBody>
      </p:sp>
      <p:cxnSp>
        <p:nvCxnSpPr>
          <p:cNvPr id="239" name="Straight Connector 238"/>
          <p:cNvCxnSpPr/>
          <p:nvPr/>
        </p:nvCxnSpPr>
        <p:spPr>
          <a:xfrm>
            <a:off x="4065656" y="6021210"/>
            <a:ext cx="0" cy="167537"/>
          </a:xfrm>
          <a:prstGeom prst="line">
            <a:avLst/>
          </a:prstGeom>
          <a:noFill/>
          <a:ln w="12700" cap="flat" cmpd="sng" algn="ctr">
            <a:solidFill>
              <a:schemeClr val="tx1"/>
            </a:solidFill>
            <a:prstDash val="solid"/>
            <a:round/>
            <a:headEnd type="none" w="lg" len="med"/>
            <a:tailEnd type="none" w="lg" len="med"/>
          </a:ln>
          <a:effectLst/>
        </p:spPr>
      </p:cxnSp>
      <p:cxnSp>
        <p:nvCxnSpPr>
          <p:cNvPr id="240" name="Straight Connector 239"/>
          <p:cNvCxnSpPr/>
          <p:nvPr/>
        </p:nvCxnSpPr>
        <p:spPr>
          <a:xfrm>
            <a:off x="4832174" y="6021210"/>
            <a:ext cx="0" cy="167537"/>
          </a:xfrm>
          <a:prstGeom prst="line">
            <a:avLst/>
          </a:prstGeom>
          <a:noFill/>
          <a:ln w="12700" cap="flat" cmpd="sng" algn="ctr">
            <a:solidFill>
              <a:schemeClr val="tx1"/>
            </a:solidFill>
            <a:prstDash val="solid"/>
            <a:round/>
            <a:headEnd type="none" w="lg" len="med"/>
            <a:tailEnd type="none" w="lg" len="med"/>
          </a:ln>
          <a:effectLst/>
        </p:spPr>
      </p:cxnSp>
      <p:cxnSp>
        <p:nvCxnSpPr>
          <p:cNvPr id="241" name="Straight Connector 240"/>
          <p:cNvCxnSpPr/>
          <p:nvPr/>
        </p:nvCxnSpPr>
        <p:spPr>
          <a:xfrm>
            <a:off x="5664991" y="6021210"/>
            <a:ext cx="0" cy="167537"/>
          </a:xfrm>
          <a:prstGeom prst="line">
            <a:avLst/>
          </a:prstGeom>
          <a:noFill/>
          <a:ln w="12700" cap="flat" cmpd="sng" algn="ctr">
            <a:solidFill>
              <a:schemeClr val="tx1"/>
            </a:solidFill>
            <a:prstDash val="solid"/>
            <a:round/>
            <a:headEnd type="none" w="lg" len="med"/>
            <a:tailEnd type="none" w="lg" len="med"/>
          </a:ln>
          <a:effectLst/>
        </p:spPr>
      </p:cxnSp>
      <p:cxnSp>
        <p:nvCxnSpPr>
          <p:cNvPr id="242" name="Straight Connector 241"/>
          <p:cNvCxnSpPr/>
          <p:nvPr/>
        </p:nvCxnSpPr>
        <p:spPr>
          <a:xfrm>
            <a:off x="6489594" y="6021210"/>
            <a:ext cx="0" cy="167537"/>
          </a:xfrm>
          <a:prstGeom prst="line">
            <a:avLst/>
          </a:prstGeom>
          <a:noFill/>
          <a:ln w="12700" cap="flat" cmpd="sng" algn="ctr">
            <a:solidFill>
              <a:schemeClr val="tx1"/>
            </a:solidFill>
            <a:prstDash val="solid"/>
            <a:round/>
            <a:headEnd type="none" w="lg" len="med"/>
            <a:tailEnd type="none" w="lg" len="med"/>
          </a:ln>
          <a:effectLst/>
        </p:spPr>
      </p:cxnSp>
      <p:cxnSp>
        <p:nvCxnSpPr>
          <p:cNvPr id="243" name="Straight Connector 242"/>
          <p:cNvCxnSpPr/>
          <p:nvPr/>
        </p:nvCxnSpPr>
        <p:spPr>
          <a:xfrm>
            <a:off x="7388052" y="6021210"/>
            <a:ext cx="0" cy="167537"/>
          </a:xfrm>
          <a:prstGeom prst="line">
            <a:avLst/>
          </a:prstGeom>
          <a:noFill/>
          <a:ln w="12700" cap="flat" cmpd="sng" algn="ctr">
            <a:solidFill>
              <a:schemeClr val="tx1"/>
            </a:solidFill>
            <a:prstDash val="solid"/>
            <a:round/>
            <a:headEnd type="none" w="lg" len="med"/>
            <a:tailEnd type="none" w="lg" len="med"/>
          </a:ln>
          <a:effectLst/>
        </p:spPr>
      </p:cxnSp>
      <p:cxnSp>
        <p:nvCxnSpPr>
          <p:cNvPr id="244" name="Straight Connector 243"/>
          <p:cNvCxnSpPr/>
          <p:nvPr/>
        </p:nvCxnSpPr>
        <p:spPr>
          <a:xfrm>
            <a:off x="8332761" y="6021210"/>
            <a:ext cx="0" cy="167537"/>
          </a:xfrm>
          <a:prstGeom prst="line">
            <a:avLst/>
          </a:prstGeom>
          <a:noFill/>
          <a:ln w="12700" cap="flat" cmpd="sng" algn="ctr">
            <a:solidFill>
              <a:schemeClr val="tx1"/>
            </a:solidFill>
            <a:prstDash val="solid"/>
            <a:round/>
            <a:headEnd type="none" w="lg" len="med"/>
            <a:tailEnd type="none" w="lg" len="med"/>
          </a:ln>
          <a:effectLst/>
        </p:spPr>
      </p:cxnSp>
      <p:cxnSp>
        <p:nvCxnSpPr>
          <p:cNvPr id="246" name="Straight Connector 245"/>
          <p:cNvCxnSpPr/>
          <p:nvPr/>
        </p:nvCxnSpPr>
        <p:spPr>
          <a:xfrm>
            <a:off x="783450" y="2818199"/>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247" name="TextBox 246"/>
          <p:cNvSpPr txBox="1"/>
          <p:nvPr/>
        </p:nvSpPr>
        <p:spPr>
          <a:xfrm>
            <a:off x="818136" y="2708219"/>
            <a:ext cx="437323" cy="92333"/>
          </a:xfrm>
          <a:prstGeom prst="rect">
            <a:avLst/>
          </a:prstGeom>
          <a:noFill/>
        </p:spPr>
        <p:txBody>
          <a:bodyPr wrap="square" lIns="0" tIns="0" rIns="0" bIns="0" rtlCol="0">
            <a:spAutoFit/>
          </a:bodyPr>
          <a:lstStyle/>
          <a:p>
            <a:pPr algn="l"/>
            <a:r>
              <a:rPr lang="en-GB" sz="600" dirty="0" smtClean="0"/>
              <a:t>Use case 1</a:t>
            </a:r>
            <a:endParaRPr lang="en-GB" sz="600" dirty="0"/>
          </a:p>
        </p:txBody>
      </p:sp>
      <p:cxnSp>
        <p:nvCxnSpPr>
          <p:cNvPr id="248" name="Straight Connector 247"/>
          <p:cNvCxnSpPr/>
          <p:nvPr/>
        </p:nvCxnSpPr>
        <p:spPr>
          <a:xfrm flipH="1">
            <a:off x="778426" y="2586567"/>
            <a:ext cx="3141" cy="436178"/>
          </a:xfrm>
          <a:prstGeom prst="line">
            <a:avLst/>
          </a:prstGeom>
          <a:noFill/>
          <a:ln w="12700" cap="flat" cmpd="sng" algn="ctr">
            <a:solidFill>
              <a:schemeClr val="tx1"/>
            </a:solidFill>
            <a:prstDash val="solid"/>
            <a:round/>
            <a:headEnd type="none" w="lg" len="med"/>
            <a:tailEnd type="none" w="lg" len="med"/>
          </a:ln>
          <a:effectLst/>
        </p:spPr>
      </p:cxnSp>
      <p:cxnSp>
        <p:nvCxnSpPr>
          <p:cNvPr id="249" name="Straight Connector 248"/>
          <p:cNvCxnSpPr/>
          <p:nvPr/>
        </p:nvCxnSpPr>
        <p:spPr>
          <a:xfrm>
            <a:off x="778426" y="3015827"/>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251" name="TextBox 250"/>
          <p:cNvSpPr txBox="1"/>
          <p:nvPr/>
        </p:nvSpPr>
        <p:spPr>
          <a:xfrm>
            <a:off x="818135" y="2913971"/>
            <a:ext cx="437323" cy="92333"/>
          </a:xfrm>
          <a:prstGeom prst="rect">
            <a:avLst/>
          </a:prstGeom>
          <a:noFill/>
        </p:spPr>
        <p:txBody>
          <a:bodyPr wrap="square" lIns="0" tIns="0" rIns="0" bIns="0" rtlCol="0">
            <a:spAutoFit/>
          </a:bodyPr>
          <a:lstStyle/>
          <a:p>
            <a:pPr algn="l"/>
            <a:r>
              <a:rPr lang="en-GB" sz="600" dirty="0" smtClean="0"/>
              <a:t>Use case 2</a:t>
            </a:r>
            <a:endParaRPr lang="en-GB" sz="600" dirty="0"/>
          </a:p>
        </p:txBody>
      </p:sp>
      <p:cxnSp>
        <p:nvCxnSpPr>
          <p:cNvPr id="260" name="Straight Connector 259"/>
          <p:cNvCxnSpPr/>
          <p:nvPr/>
        </p:nvCxnSpPr>
        <p:spPr>
          <a:xfrm>
            <a:off x="774809" y="3703621"/>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261" name="TextBox 260"/>
          <p:cNvSpPr txBox="1"/>
          <p:nvPr/>
        </p:nvSpPr>
        <p:spPr>
          <a:xfrm>
            <a:off x="809495" y="3593641"/>
            <a:ext cx="437323" cy="92333"/>
          </a:xfrm>
          <a:prstGeom prst="rect">
            <a:avLst/>
          </a:prstGeom>
          <a:noFill/>
        </p:spPr>
        <p:txBody>
          <a:bodyPr wrap="square" lIns="0" tIns="0" rIns="0" bIns="0" rtlCol="0">
            <a:spAutoFit/>
          </a:bodyPr>
          <a:lstStyle/>
          <a:p>
            <a:pPr algn="l"/>
            <a:r>
              <a:rPr lang="en-GB" sz="600" dirty="0" smtClean="0"/>
              <a:t>Use case 1</a:t>
            </a:r>
            <a:endParaRPr lang="en-GB" sz="600" dirty="0"/>
          </a:p>
        </p:txBody>
      </p:sp>
      <p:cxnSp>
        <p:nvCxnSpPr>
          <p:cNvPr id="262" name="Straight Connector 261"/>
          <p:cNvCxnSpPr/>
          <p:nvPr/>
        </p:nvCxnSpPr>
        <p:spPr>
          <a:xfrm flipH="1">
            <a:off x="767873" y="3470589"/>
            <a:ext cx="4029" cy="441626"/>
          </a:xfrm>
          <a:prstGeom prst="line">
            <a:avLst/>
          </a:prstGeom>
          <a:noFill/>
          <a:ln w="12700" cap="flat" cmpd="sng" algn="ctr">
            <a:solidFill>
              <a:schemeClr val="tx1"/>
            </a:solidFill>
            <a:prstDash val="solid"/>
            <a:round/>
            <a:headEnd type="none" w="lg" len="med"/>
            <a:tailEnd type="none" w="lg" len="med"/>
          </a:ln>
          <a:effectLst/>
        </p:spPr>
      </p:cxnSp>
      <p:cxnSp>
        <p:nvCxnSpPr>
          <p:cNvPr id="263" name="Straight Connector 262"/>
          <p:cNvCxnSpPr/>
          <p:nvPr/>
        </p:nvCxnSpPr>
        <p:spPr>
          <a:xfrm>
            <a:off x="769785" y="3901249"/>
            <a:ext cx="536713" cy="4017"/>
          </a:xfrm>
          <a:prstGeom prst="line">
            <a:avLst/>
          </a:prstGeom>
          <a:noFill/>
          <a:ln w="12700" cap="flat" cmpd="sng" algn="ctr">
            <a:solidFill>
              <a:schemeClr val="tx1"/>
            </a:solidFill>
            <a:prstDash val="solid"/>
            <a:round/>
            <a:headEnd type="none" w="lg" len="med"/>
            <a:tailEnd type="none" w="lg" len="med"/>
          </a:ln>
          <a:effectLst/>
        </p:spPr>
      </p:cxnSp>
      <p:sp>
        <p:nvSpPr>
          <p:cNvPr id="265" name="TextBox 264"/>
          <p:cNvSpPr txBox="1"/>
          <p:nvPr/>
        </p:nvSpPr>
        <p:spPr>
          <a:xfrm>
            <a:off x="809494" y="3799393"/>
            <a:ext cx="437323" cy="92333"/>
          </a:xfrm>
          <a:prstGeom prst="rect">
            <a:avLst/>
          </a:prstGeom>
          <a:noFill/>
        </p:spPr>
        <p:txBody>
          <a:bodyPr wrap="square" lIns="0" tIns="0" rIns="0" bIns="0" rtlCol="0">
            <a:spAutoFit/>
          </a:bodyPr>
          <a:lstStyle/>
          <a:p>
            <a:pPr algn="l"/>
            <a:r>
              <a:rPr lang="en-GB" sz="600" dirty="0" smtClean="0"/>
              <a:t>Use case 2</a:t>
            </a:r>
            <a:endParaRPr lang="en-GB" sz="600" dirty="0"/>
          </a:p>
        </p:txBody>
      </p:sp>
      <p:cxnSp>
        <p:nvCxnSpPr>
          <p:cNvPr id="272" name="Elbow Connector 271"/>
          <p:cNvCxnSpPr>
            <a:stCxn id="233" idx="3"/>
          </p:cNvCxnSpPr>
          <p:nvPr/>
        </p:nvCxnSpPr>
        <p:spPr>
          <a:xfrm>
            <a:off x="2517571" y="3141725"/>
            <a:ext cx="1049024" cy="230858"/>
          </a:xfrm>
          <a:prstGeom prst="bentConnector3">
            <a:avLst/>
          </a:prstGeom>
          <a:noFill/>
          <a:ln w="12700" cap="flat" cmpd="sng" algn="ctr">
            <a:solidFill>
              <a:schemeClr val="tx1"/>
            </a:solidFill>
            <a:prstDash val="solid"/>
            <a:round/>
            <a:headEnd type="none" w="lg" len="med"/>
            <a:tailEnd type="triangle"/>
          </a:ln>
          <a:effectLst/>
        </p:spPr>
      </p:cxnSp>
      <p:sp>
        <p:nvSpPr>
          <p:cNvPr id="279" name="Rounded Rectangle 278"/>
          <p:cNvSpPr/>
          <p:nvPr/>
        </p:nvSpPr>
        <p:spPr>
          <a:xfrm>
            <a:off x="647178" y="4214038"/>
            <a:ext cx="761954" cy="311425"/>
          </a:xfrm>
          <a:prstGeom prst="roundRect">
            <a:avLst>
              <a:gd name="adj" fmla="val 6768"/>
            </a:avLst>
          </a:prstGeom>
          <a:solidFill>
            <a:schemeClr val="bg1">
              <a:lumMod val="95000"/>
            </a:schemeClr>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700" b="1" dirty="0" smtClean="0">
                <a:solidFill>
                  <a:sysClr val="windowText" lastClr="000000"/>
                </a:solidFill>
                <a:ea typeface="Verdana" panose="020B0604030504040204" pitchFamily="34" charset="0"/>
                <a:cs typeface="Verdana" panose="020B0604030504040204" pitchFamily="34" charset="0"/>
              </a:rPr>
              <a:t>FR </a:t>
            </a:r>
            <a:r>
              <a:rPr lang="en-US" sz="700" b="1" dirty="0">
                <a:solidFill>
                  <a:sysClr val="windowText" lastClr="000000"/>
                </a:solidFill>
                <a:ea typeface="Verdana" panose="020B0604030504040204" pitchFamily="34" charset="0"/>
                <a:cs typeface="Verdana" panose="020B0604030504040204" pitchFamily="34" charset="0"/>
              </a:rPr>
              <a:t>1</a:t>
            </a:r>
          </a:p>
        </p:txBody>
      </p:sp>
      <p:cxnSp>
        <p:nvCxnSpPr>
          <p:cNvPr id="282" name="Elbow Connector 281"/>
          <p:cNvCxnSpPr>
            <a:stCxn id="230" idx="3"/>
            <a:endCxn id="233" idx="1"/>
          </p:cNvCxnSpPr>
          <p:nvPr/>
        </p:nvCxnSpPr>
        <p:spPr>
          <a:xfrm>
            <a:off x="1301299" y="2491054"/>
            <a:ext cx="443411" cy="650671"/>
          </a:xfrm>
          <a:prstGeom prst="bentConnector3">
            <a:avLst/>
          </a:prstGeom>
          <a:noFill/>
          <a:ln w="12700" cap="flat" cmpd="sng" algn="ctr">
            <a:solidFill>
              <a:schemeClr val="tx1"/>
            </a:solidFill>
            <a:prstDash val="solid"/>
            <a:round/>
            <a:headEnd type="none" w="lg" len="med"/>
            <a:tailEnd type="triangle"/>
          </a:ln>
          <a:effectLst/>
        </p:spPr>
      </p:cxnSp>
      <p:cxnSp>
        <p:nvCxnSpPr>
          <p:cNvPr id="284" name="Elbow Connector 283"/>
          <p:cNvCxnSpPr>
            <a:stCxn id="231" idx="3"/>
          </p:cNvCxnSpPr>
          <p:nvPr/>
        </p:nvCxnSpPr>
        <p:spPr>
          <a:xfrm flipV="1">
            <a:off x="1301299" y="3141725"/>
            <a:ext cx="221705" cy="230889"/>
          </a:xfrm>
          <a:prstGeom prst="bentConnector2">
            <a:avLst/>
          </a:prstGeom>
          <a:noFill/>
          <a:ln w="12700" cap="flat" cmpd="sng" algn="ctr">
            <a:solidFill>
              <a:schemeClr val="tx1"/>
            </a:solidFill>
            <a:prstDash val="solid"/>
            <a:round/>
            <a:headEnd type="none" w="lg" len="med"/>
            <a:tailEnd type="none" w="lg" len="med"/>
          </a:ln>
          <a:effectLst/>
        </p:spPr>
      </p:cxnSp>
      <p:cxnSp>
        <p:nvCxnSpPr>
          <p:cNvPr id="286" name="Elbow Connector 285"/>
          <p:cNvCxnSpPr>
            <a:stCxn id="231" idx="1"/>
            <a:endCxn id="279" idx="1"/>
          </p:cNvCxnSpPr>
          <p:nvPr/>
        </p:nvCxnSpPr>
        <p:spPr>
          <a:xfrm rot="10800000" flipV="1">
            <a:off x="647179" y="3372613"/>
            <a:ext cx="42135" cy="997137"/>
          </a:xfrm>
          <a:prstGeom prst="bentConnector3">
            <a:avLst>
              <a:gd name="adj1" fmla="val 642542"/>
            </a:avLst>
          </a:prstGeom>
          <a:noFill/>
          <a:ln w="12700" cap="flat" cmpd="sng" algn="ctr">
            <a:solidFill>
              <a:schemeClr val="tx1"/>
            </a:solidFill>
            <a:prstDash val="solid"/>
            <a:round/>
            <a:headEnd type="none" w="lg" len="med"/>
            <a:tailEnd type="triangle"/>
          </a:ln>
          <a:effectLst/>
        </p:spPr>
      </p:cxnSp>
      <p:cxnSp>
        <p:nvCxnSpPr>
          <p:cNvPr id="288" name="Elbow Connector 287"/>
          <p:cNvCxnSpPr>
            <a:stCxn id="279" idx="3"/>
          </p:cNvCxnSpPr>
          <p:nvPr/>
        </p:nvCxnSpPr>
        <p:spPr>
          <a:xfrm flipV="1">
            <a:off x="1409132" y="4068628"/>
            <a:ext cx="2172591" cy="301123"/>
          </a:xfrm>
          <a:prstGeom prst="bentConnector3">
            <a:avLst/>
          </a:prstGeom>
          <a:noFill/>
          <a:ln w="12700" cap="flat" cmpd="sng" algn="ctr">
            <a:solidFill>
              <a:schemeClr val="tx1"/>
            </a:solidFill>
            <a:prstDash val="solid"/>
            <a:round/>
            <a:headEnd type="none" w="lg" len="med"/>
            <a:tailEnd type="triangle"/>
          </a:ln>
          <a:effectLst/>
        </p:spPr>
      </p:cxnSp>
      <p:cxnSp>
        <p:nvCxnSpPr>
          <p:cNvPr id="291" name="Elbow Connector 290"/>
          <p:cNvCxnSpPr>
            <a:stCxn id="230" idx="1"/>
          </p:cNvCxnSpPr>
          <p:nvPr/>
        </p:nvCxnSpPr>
        <p:spPr>
          <a:xfrm rot="10800000" flipV="1">
            <a:off x="420479" y="2491053"/>
            <a:ext cx="268834" cy="881559"/>
          </a:xfrm>
          <a:prstGeom prst="bentConnector2">
            <a:avLst/>
          </a:prstGeom>
          <a:noFill/>
          <a:ln w="12700" cap="flat" cmpd="sng" algn="ctr">
            <a:solidFill>
              <a:schemeClr val="tx1"/>
            </a:solidFill>
            <a:prstDash val="solid"/>
            <a:round/>
            <a:headEnd type="none" w="lg" len="med"/>
            <a:tailEnd type="none" w="lg" len="med"/>
          </a:ln>
          <a:effectLst/>
        </p:spPr>
      </p:cxnSp>
      <p:sp>
        <p:nvSpPr>
          <p:cNvPr id="294" name="Rounded Rectangle 293"/>
          <p:cNvSpPr/>
          <p:nvPr/>
        </p:nvSpPr>
        <p:spPr>
          <a:xfrm>
            <a:off x="3649671" y="2334319"/>
            <a:ext cx="8115928" cy="511991"/>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a:solidFill>
                <a:schemeClr val="tx1"/>
              </a:solidFill>
            </a:endParaRPr>
          </a:p>
        </p:txBody>
      </p:sp>
      <p:sp>
        <p:nvSpPr>
          <p:cNvPr id="9" name="Rounded Rectangle 8"/>
          <p:cNvSpPr/>
          <p:nvPr/>
        </p:nvSpPr>
        <p:spPr>
          <a:xfrm>
            <a:off x="7025515" y="2414003"/>
            <a:ext cx="771502" cy="360000"/>
          </a:xfrm>
          <a:prstGeom prst="roundRect">
            <a:avLst>
              <a:gd name="adj" fmla="val 10026"/>
            </a:avLst>
          </a:prstGeom>
          <a:solidFill>
            <a:srgbClr val="FFFFFF"/>
          </a:solidFill>
          <a:ln w="19050" cap="flat" cmpd="sng" algn="ctr">
            <a:solidFill>
              <a:schemeClr val="tx1"/>
            </a:solidFill>
            <a:prstDash val="solid"/>
          </a:ln>
          <a:effectLst/>
        </p:spPr>
        <p:txBody>
          <a:bodyPr lIns="0" tIns="36000" rIns="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0" dirty="0" smtClean="0">
                <a:ln>
                  <a:noFill/>
                </a:ln>
                <a:solidFill>
                  <a:srgbClr val="687379">
                    <a:lumMod val="50000"/>
                  </a:srgbClr>
                </a:solidFill>
                <a:effectLst/>
                <a:uLnTx/>
                <a:uFillTx/>
                <a:ea typeface="+mn-ea"/>
                <a:cs typeface="+mn-cs"/>
              </a:rPr>
              <a:t>Prophet Enterprise</a:t>
            </a:r>
            <a:endParaRPr kumimoji="0" lang="en-GB" sz="700" b="1" i="0" u="none" strike="noStrike" kern="0" cap="none" spc="0" normalizeH="0" baseline="0" noProof="0" dirty="0">
              <a:ln>
                <a:noFill/>
              </a:ln>
              <a:solidFill>
                <a:srgbClr val="687379">
                  <a:lumMod val="50000"/>
                </a:srgbClr>
              </a:solidFill>
              <a:effectLst/>
              <a:uLnTx/>
              <a:uFillTx/>
              <a:ea typeface="+mn-ea"/>
              <a:cs typeface="+mn-cs"/>
            </a:endParaRPr>
          </a:p>
        </p:txBody>
      </p:sp>
      <p:sp>
        <p:nvSpPr>
          <p:cNvPr id="10" name="Rounded Rectangle 9"/>
          <p:cNvSpPr/>
          <p:nvPr/>
        </p:nvSpPr>
        <p:spPr>
          <a:xfrm>
            <a:off x="10877944" y="2414003"/>
            <a:ext cx="771502" cy="360000"/>
          </a:xfrm>
          <a:prstGeom prst="roundRect">
            <a:avLst>
              <a:gd name="adj" fmla="val 10026"/>
            </a:avLst>
          </a:prstGeom>
          <a:solidFill>
            <a:srgbClr val="FFFFFF"/>
          </a:solidFill>
          <a:ln w="19050" cap="flat" cmpd="sng" algn="ctr">
            <a:solidFill>
              <a:schemeClr val="tx1"/>
            </a:solidFill>
            <a:prstDash val="solid"/>
          </a:ln>
          <a:effectLst/>
        </p:spPr>
        <p:txBody>
          <a:bodyPr lIns="0" tIns="36000" rIns="0" bIns="36000" rtlCol="0" anchor="ctr"/>
          <a:lstStyle/>
          <a:p>
            <a:pPr algn="ctr"/>
            <a:r>
              <a:rPr lang="en-US" sz="700" b="1" dirty="0" smtClean="0">
                <a:solidFill>
                  <a:sysClr val="windowText" lastClr="000000"/>
                </a:solidFill>
                <a:ea typeface="Verdana" panose="020B0604030504040204" pitchFamily="34" charset="0"/>
                <a:cs typeface="Verdana" panose="020B0604030504040204" pitchFamily="34" charset="0"/>
              </a:rPr>
              <a:t>SUN GL</a:t>
            </a:r>
            <a:endParaRPr lang="en-US" sz="700" b="1" dirty="0">
              <a:solidFill>
                <a:sysClr val="windowText" lastClr="000000"/>
              </a:solidFill>
              <a:ea typeface="Verdana" panose="020B0604030504040204" pitchFamily="34" charset="0"/>
              <a:cs typeface="Verdana" panose="020B0604030504040204" pitchFamily="34" charset="0"/>
            </a:endParaRPr>
          </a:p>
        </p:txBody>
      </p:sp>
      <p:sp>
        <p:nvSpPr>
          <p:cNvPr id="15" name="Rounded Rectangle 14"/>
          <p:cNvSpPr/>
          <p:nvPr/>
        </p:nvSpPr>
        <p:spPr>
          <a:xfrm>
            <a:off x="3759663" y="2393869"/>
            <a:ext cx="611986" cy="360000"/>
          </a:xfrm>
          <a:prstGeom prst="roundRect">
            <a:avLst>
              <a:gd name="adj" fmla="val 6768"/>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700" b="1" dirty="0" smtClean="0">
                <a:solidFill>
                  <a:sysClr val="windowText" lastClr="000000"/>
                </a:solidFill>
                <a:ea typeface="Verdana" panose="020B0604030504040204" pitchFamily="34" charset="0"/>
                <a:cs typeface="Verdana" panose="020B0604030504040204" pitchFamily="34" charset="0"/>
              </a:rPr>
              <a:t>ETL 1</a:t>
            </a:r>
            <a:endParaRPr lang="en-US" sz="700" b="1" dirty="0">
              <a:solidFill>
                <a:sysClr val="windowText" lastClr="000000"/>
              </a:solidFill>
              <a:ea typeface="Verdana" panose="020B0604030504040204" pitchFamily="34" charset="0"/>
              <a:cs typeface="Verdana" panose="020B0604030504040204" pitchFamily="34" charset="0"/>
            </a:endParaRPr>
          </a:p>
        </p:txBody>
      </p:sp>
      <p:cxnSp>
        <p:nvCxnSpPr>
          <p:cNvPr id="21" name="Straight Arrow Connector 20"/>
          <p:cNvCxnSpPr/>
          <p:nvPr/>
        </p:nvCxnSpPr>
        <p:spPr>
          <a:xfrm>
            <a:off x="3539680" y="2592933"/>
            <a:ext cx="219983" cy="0"/>
          </a:xfrm>
          <a:prstGeom prst="straightConnector1">
            <a:avLst/>
          </a:prstGeom>
          <a:noFill/>
          <a:ln w="19050" cap="flat" cmpd="sng" algn="ctr">
            <a:solidFill>
              <a:srgbClr val="000000"/>
            </a:solidFill>
            <a:prstDash val="solid"/>
            <a:round/>
            <a:headEnd type="none" w="lg" len="med"/>
            <a:tailEnd type="triangle"/>
          </a:ln>
          <a:effectLst/>
        </p:spPr>
      </p:cxnSp>
      <p:cxnSp>
        <p:nvCxnSpPr>
          <p:cNvPr id="22" name="Straight Arrow Connector 21"/>
          <p:cNvCxnSpPr/>
          <p:nvPr/>
        </p:nvCxnSpPr>
        <p:spPr>
          <a:xfrm>
            <a:off x="4371649" y="2592933"/>
            <a:ext cx="172556" cy="0"/>
          </a:xfrm>
          <a:prstGeom prst="straightConnector1">
            <a:avLst/>
          </a:prstGeom>
          <a:noFill/>
          <a:ln w="19050" cap="flat" cmpd="sng" algn="ctr">
            <a:solidFill>
              <a:srgbClr val="000000"/>
            </a:solidFill>
            <a:prstDash val="solid"/>
            <a:round/>
            <a:headEnd type="none" w="lg" len="med"/>
            <a:tailEnd type="triangle"/>
          </a:ln>
          <a:effectLst/>
        </p:spPr>
      </p:cxnSp>
      <p:sp>
        <p:nvSpPr>
          <p:cNvPr id="52" name="Rounded Rectangle 51"/>
          <p:cNvSpPr/>
          <p:nvPr/>
        </p:nvSpPr>
        <p:spPr>
          <a:xfrm>
            <a:off x="4587019" y="2399993"/>
            <a:ext cx="571133" cy="360000"/>
          </a:xfrm>
          <a:prstGeom prst="roundRect">
            <a:avLst>
              <a:gd name="adj" fmla="val 6768"/>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700" b="1" dirty="0" smtClean="0">
                <a:solidFill>
                  <a:sysClr val="windowText" lastClr="000000"/>
                </a:solidFill>
                <a:ea typeface="Verdana" panose="020B0604030504040204" pitchFamily="34" charset="0"/>
                <a:cs typeface="Verdana" panose="020B0604030504040204" pitchFamily="34" charset="0"/>
              </a:rPr>
              <a:t>ETL 4</a:t>
            </a:r>
            <a:endParaRPr lang="en-US" sz="700" b="1" dirty="0">
              <a:solidFill>
                <a:sysClr val="windowText" lastClr="000000"/>
              </a:solidFill>
              <a:ea typeface="Verdana" panose="020B0604030504040204" pitchFamily="34" charset="0"/>
              <a:cs typeface="Verdana" panose="020B0604030504040204" pitchFamily="34" charset="0"/>
            </a:endParaRPr>
          </a:p>
        </p:txBody>
      </p:sp>
      <p:sp>
        <p:nvSpPr>
          <p:cNvPr id="57" name="Flowchart: Document 56"/>
          <p:cNvSpPr/>
          <p:nvPr/>
        </p:nvSpPr>
        <p:spPr>
          <a:xfrm>
            <a:off x="3052898" y="2445789"/>
            <a:ext cx="448129" cy="253139"/>
          </a:xfrm>
          <a:prstGeom prst="flowChartDocumen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9000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550" b="0" i="0" u="none" strike="noStrike" kern="1200" cap="none" spc="0" normalizeH="0" baseline="0" noProof="0" dirty="0" smtClean="0">
                <a:ln>
                  <a:noFill/>
                </a:ln>
                <a:solidFill>
                  <a:schemeClr val="accent6"/>
                </a:solidFill>
                <a:effectLst/>
                <a:uLnTx/>
                <a:uFillTx/>
                <a:latin typeface="Verdana" panose="020B0604030504040204" pitchFamily="34" charset="0"/>
                <a:ea typeface="Verdana" panose="020B0604030504040204" pitchFamily="34" charset="0"/>
                <a:cs typeface="+mn-cs"/>
              </a:rPr>
              <a:t>Data Extract</a:t>
            </a:r>
            <a:endParaRPr kumimoji="0" lang="en-GB" sz="550" b="0" i="0" u="none" strike="noStrike" kern="1200" cap="none" spc="0" normalizeH="0" baseline="0" noProof="0" dirty="0">
              <a:ln>
                <a:noFill/>
              </a:ln>
              <a:solidFill>
                <a:schemeClr val="accent6"/>
              </a:solidFill>
              <a:effectLst/>
              <a:uLnTx/>
              <a:uFillTx/>
              <a:latin typeface="Verdana" panose="020B0604030504040204" pitchFamily="34" charset="0"/>
              <a:ea typeface="Verdana" panose="020B0604030504040204" pitchFamily="34" charset="0"/>
              <a:cs typeface="+mn-cs"/>
            </a:endParaRPr>
          </a:p>
        </p:txBody>
      </p:sp>
      <p:sp>
        <p:nvSpPr>
          <p:cNvPr id="62" name="Rounded Rectangle 61"/>
          <p:cNvSpPr/>
          <p:nvPr/>
        </p:nvSpPr>
        <p:spPr>
          <a:xfrm>
            <a:off x="9864749" y="2414003"/>
            <a:ext cx="771502" cy="360000"/>
          </a:xfrm>
          <a:prstGeom prst="roundRect">
            <a:avLst>
              <a:gd name="adj" fmla="val 10026"/>
            </a:avLst>
          </a:prstGeom>
          <a:solidFill>
            <a:srgbClr val="FFFFFF"/>
          </a:solidFill>
          <a:ln w="19050" cap="flat" cmpd="sng" algn="ctr">
            <a:solidFill>
              <a:schemeClr val="tx1"/>
            </a:solidFill>
            <a:prstDash val="solid"/>
          </a:ln>
          <a:effectLst/>
        </p:spPr>
        <p:txBody>
          <a:bodyPr lIns="0" tIns="36000" rIns="0" bIns="36000" rtlCol="0" anchor="ctr"/>
          <a:lstStyle/>
          <a:p>
            <a:pPr algn="ctr"/>
            <a:r>
              <a:rPr lang="en-US" sz="700" b="1" dirty="0" smtClean="0">
                <a:solidFill>
                  <a:sysClr val="windowText" lastClr="000000"/>
                </a:solidFill>
                <a:ea typeface="Verdana" panose="020B0604030504040204" pitchFamily="34" charset="0"/>
                <a:cs typeface="Verdana" panose="020B0604030504040204" pitchFamily="34" charset="0"/>
              </a:rPr>
              <a:t>SAS SLAM</a:t>
            </a:r>
            <a:endParaRPr lang="en-US" sz="700" b="1" dirty="0">
              <a:solidFill>
                <a:sysClr val="windowText" lastClr="000000"/>
              </a:solidFill>
              <a:ea typeface="Verdana" panose="020B0604030504040204" pitchFamily="34" charset="0"/>
              <a:cs typeface="Verdana" panose="020B0604030504040204" pitchFamily="34" charset="0"/>
            </a:endParaRPr>
          </a:p>
        </p:txBody>
      </p:sp>
      <p:sp>
        <p:nvSpPr>
          <p:cNvPr id="63" name="Rounded Rectangle 62"/>
          <p:cNvSpPr/>
          <p:nvPr/>
        </p:nvSpPr>
        <p:spPr>
          <a:xfrm>
            <a:off x="8851548" y="2414003"/>
            <a:ext cx="771502" cy="360000"/>
          </a:xfrm>
          <a:prstGeom prst="roundRect">
            <a:avLst>
              <a:gd name="adj" fmla="val 10026"/>
            </a:avLst>
          </a:prstGeom>
          <a:solidFill>
            <a:srgbClr val="FFFFFF"/>
          </a:solidFill>
          <a:ln w="19050" cap="flat" cmpd="sng" algn="ctr">
            <a:solidFill>
              <a:schemeClr val="tx1"/>
            </a:solidFill>
            <a:prstDash val="solid"/>
          </a:ln>
          <a:effectLst/>
        </p:spPr>
        <p:txBody>
          <a:bodyPr lIns="0" tIns="36000" rIns="0" bIns="36000" rtlCol="0" anchor="ctr"/>
          <a:lstStyle/>
          <a:p>
            <a:pPr algn="ctr"/>
            <a:r>
              <a:rPr lang="en-US" sz="700" b="1" dirty="0" smtClean="0">
                <a:solidFill>
                  <a:sysClr val="windowText" lastClr="000000"/>
                </a:solidFill>
                <a:ea typeface="Verdana" panose="020B0604030504040204" pitchFamily="34" charset="0"/>
                <a:cs typeface="Verdana" panose="020B0604030504040204" pitchFamily="34" charset="0"/>
              </a:rPr>
              <a:t>SAS CSM</a:t>
            </a:r>
            <a:endParaRPr lang="en-US" sz="700" b="1" dirty="0">
              <a:solidFill>
                <a:sysClr val="windowText" lastClr="000000"/>
              </a:solidFill>
              <a:ea typeface="Verdana" panose="020B0604030504040204" pitchFamily="34" charset="0"/>
              <a:cs typeface="Verdana" panose="020B0604030504040204" pitchFamily="34" charset="0"/>
            </a:endParaRPr>
          </a:p>
        </p:txBody>
      </p:sp>
      <p:sp>
        <p:nvSpPr>
          <p:cNvPr id="71" name="Rounded Rectangle 70"/>
          <p:cNvSpPr/>
          <p:nvPr/>
        </p:nvSpPr>
        <p:spPr>
          <a:xfrm>
            <a:off x="5399851" y="2414003"/>
            <a:ext cx="571133" cy="360000"/>
          </a:xfrm>
          <a:prstGeom prst="roundRect">
            <a:avLst>
              <a:gd name="adj" fmla="val 6768"/>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700" b="1" dirty="0" smtClean="0">
                <a:solidFill>
                  <a:sysClr val="windowText" lastClr="000000"/>
                </a:solidFill>
                <a:ea typeface="Verdana" panose="020B0604030504040204" pitchFamily="34" charset="0"/>
                <a:cs typeface="Verdana" panose="020B0604030504040204" pitchFamily="34" charset="0"/>
              </a:rPr>
              <a:t>ETL 6</a:t>
            </a:r>
            <a:endParaRPr lang="en-US" sz="700" b="1" dirty="0">
              <a:solidFill>
                <a:sysClr val="windowText" lastClr="000000"/>
              </a:solidFill>
              <a:ea typeface="Verdana" panose="020B0604030504040204" pitchFamily="34" charset="0"/>
              <a:cs typeface="Verdana" panose="020B0604030504040204" pitchFamily="34" charset="0"/>
            </a:endParaRPr>
          </a:p>
        </p:txBody>
      </p:sp>
      <p:sp>
        <p:nvSpPr>
          <p:cNvPr id="74" name="Rounded Rectangle 73"/>
          <p:cNvSpPr/>
          <p:nvPr/>
        </p:nvSpPr>
        <p:spPr>
          <a:xfrm>
            <a:off x="6212683" y="2414003"/>
            <a:ext cx="571133" cy="360000"/>
          </a:xfrm>
          <a:prstGeom prst="roundRect">
            <a:avLst>
              <a:gd name="adj" fmla="val 6768"/>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700" b="1" dirty="0" smtClean="0">
                <a:solidFill>
                  <a:sysClr val="windowText" lastClr="000000"/>
                </a:solidFill>
                <a:ea typeface="Verdana" panose="020B0604030504040204" pitchFamily="34" charset="0"/>
                <a:cs typeface="Verdana" panose="020B0604030504040204" pitchFamily="34" charset="0"/>
              </a:rPr>
              <a:t>ETL 2A</a:t>
            </a:r>
            <a:endParaRPr lang="en-US" sz="700" b="1" dirty="0">
              <a:solidFill>
                <a:sysClr val="windowText" lastClr="000000"/>
              </a:solidFill>
              <a:ea typeface="Verdana" panose="020B0604030504040204" pitchFamily="34" charset="0"/>
              <a:cs typeface="Verdana" panose="020B0604030504040204" pitchFamily="34" charset="0"/>
            </a:endParaRPr>
          </a:p>
        </p:txBody>
      </p:sp>
      <p:sp>
        <p:nvSpPr>
          <p:cNvPr id="75" name="Rounded Rectangle 74"/>
          <p:cNvSpPr/>
          <p:nvPr/>
        </p:nvSpPr>
        <p:spPr>
          <a:xfrm>
            <a:off x="8038716" y="2414003"/>
            <a:ext cx="571133" cy="360000"/>
          </a:xfrm>
          <a:prstGeom prst="roundRect">
            <a:avLst>
              <a:gd name="adj" fmla="val 6768"/>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700" b="1" dirty="0" smtClean="0">
                <a:solidFill>
                  <a:sysClr val="windowText" lastClr="000000"/>
                </a:solidFill>
                <a:ea typeface="Verdana" panose="020B0604030504040204" pitchFamily="34" charset="0"/>
                <a:cs typeface="Verdana" panose="020B0604030504040204" pitchFamily="34" charset="0"/>
              </a:rPr>
              <a:t>ETL 8</a:t>
            </a:r>
            <a:endParaRPr lang="en-US" sz="700" b="1" dirty="0">
              <a:solidFill>
                <a:sysClr val="windowText" lastClr="000000"/>
              </a:solidFill>
              <a:ea typeface="Verdana" panose="020B0604030504040204" pitchFamily="34" charset="0"/>
              <a:cs typeface="Verdana" panose="020B0604030504040204" pitchFamily="34" charset="0"/>
            </a:endParaRPr>
          </a:p>
        </p:txBody>
      </p:sp>
      <p:cxnSp>
        <p:nvCxnSpPr>
          <p:cNvPr id="104" name="Straight Arrow Connector 103"/>
          <p:cNvCxnSpPr/>
          <p:nvPr/>
        </p:nvCxnSpPr>
        <p:spPr>
          <a:xfrm>
            <a:off x="5156191" y="2592933"/>
            <a:ext cx="172556" cy="0"/>
          </a:xfrm>
          <a:prstGeom prst="straightConnector1">
            <a:avLst/>
          </a:prstGeom>
          <a:noFill/>
          <a:ln w="19050" cap="flat" cmpd="sng" algn="ctr">
            <a:solidFill>
              <a:srgbClr val="000000"/>
            </a:solidFill>
            <a:prstDash val="solid"/>
            <a:round/>
            <a:headEnd type="none" w="lg" len="med"/>
            <a:tailEnd type="triangle"/>
          </a:ln>
          <a:effectLst/>
        </p:spPr>
      </p:cxnSp>
      <p:cxnSp>
        <p:nvCxnSpPr>
          <p:cNvPr id="105" name="Straight Arrow Connector 104"/>
          <p:cNvCxnSpPr/>
          <p:nvPr/>
        </p:nvCxnSpPr>
        <p:spPr>
          <a:xfrm>
            <a:off x="5970984" y="2592933"/>
            <a:ext cx="172556" cy="0"/>
          </a:xfrm>
          <a:prstGeom prst="straightConnector1">
            <a:avLst/>
          </a:prstGeom>
          <a:noFill/>
          <a:ln w="19050" cap="flat" cmpd="sng" algn="ctr">
            <a:solidFill>
              <a:srgbClr val="000000"/>
            </a:solidFill>
            <a:prstDash val="solid"/>
            <a:round/>
            <a:headEnd type="none" w="lg" len="med"/>
            <a:tailEnd type="triangle"/>
          </a:ln>
          <a:effectLst/>
        </p:spPr>
      </p:cxnSp>
      <p:cxnSp>
        <p:nvCxnSpPr>
          <p:cNvPr id="106" name="Straight Arrow Connector 105"/>
          <p:cNvCxnSpPr/>
          <p:nvPr/>
        </p:nvCxnSpPr>
        <p:spPr>
          <a:xfrm>
            <a:off x="6783816" y="2592933"/>
            <a:ext cx="172556" cy="0"/>
          </a:xfrm>
          <a:prstGeom prst="straightConnector1">
            <a:avLst/>
          </a:prstGeom>
          <a:noFill/>
          <a:ln w="19050" cap="flat" cmpd="sng" algn="ctr">
            <a:solidFill>
              <a:srgbClr val="000000"/>
            </a:solidFill>
            <a:prstDash val="solid"/>
            <a:round/>
            <a:headEnd type="none" w="lg" len="med"/>
            <a:tailEnd type="triangle"/>
          </a:ln>
          <a:effectLst/>
        </p:spPr>
      </p:cxnSp>
      <p:cxnSp>
        <p:nvCxnSpPr>
          <p:cNvPr id="107" name="Straight Arrow Connector 106"/>
          <p:cNvCxnSpPr/>
          <p:nvPr/>
        </p:nvCxnSpPr>
        <p:spPr>
          <a:xfrm>
            <a:off x="7797017" y="2592933"/>
            <a:ext cx="172556" cy="0"/>
          </a:xfrm>
          <a:prstGeom prst="straightConnector1">
            <a:avLst/>
          </a:prstGeom>
          <a:noFill/>
          <a:ln w="19050" cap="flat" cmpd="sng" algn="ctr">
            <a:solidFill>
              <a:srgbClr val="000000"/>
            </a:solidFill>
            <a:prstDash val="solid"/>
            <a:round/>
            <a:headEnd type="none" w="lg" len="med"/>
            <a:tailEnd type="triangle"/>
          </a:ln>
          <a:effectLst/>
        </p:spPr>
      </p:cxnSp>
      <p:cxnSp>
        <p:nvCxnSpPr>
          <p:cNvPr id="108" name="Straight Arrow Connector 107"/>
          <p:cNvCxnSpPr/>
          <p:nvPr/>
        </p:nvCxnSpPr>
        <p:spPr>
          <a:xfrm>
            <a:off x="8609849" y="2592933"/>
            <a:ext cx="172556" cy="0"/>
          </a:xfrm>
          <a:prstGeom prst="straightConnector1">
            <a:avLst/>
          </a:prstGeom>
          <a:noFill/>
          <a:ln w="19050" cap="flat" cmpd="sng" algn="ctr">
            <a:solidFill>
              <a:srgbClr val="000000"/>
            </a:solidFill>
            <a:prstDash val="solid"/>
            <a:round/>
            <a:headEnd type="none" w="lg" len="med"/>
            <a:tailEnd type="triangle"/>
          </a:ln>
          <a:effectLst/>
        </p:spPr>
      </p:cxnSp>
      <p:cxnSp>
        <p:nvCxnSpPr>
          <p:cNvPr id="109" name="Straight Arrow Connector 108"/>
          <p:cNvCxnSpPr/>
          <p:nvPr/>
        </p:nvCxnSpPr>
        <p:spPr>
          <a:xfrm>
            <a:off x="9623050" y="2592933"/>
            <a:ext cx="172556" cy="0"/>
          </a:xfrm>
          <a:prstGeom prst="straightConnector1">
            <a:avLst/>
          </a:prstGeom>
          <a:noFill/>
          <a:ln w="19050" cap="flat" cmpd="sng" algn="ctr">
            <a:solidFill>
              <a:srgbClr val="000000"/>
            </a:solidFill>
            <a:prstDash val="solid"/>
            <a:round/>
            <a:headEnd type="none" w="lg" len="med"/>
            <a:tailEnd type="triangle"/>
          </a:ln>
          <a:effectLst/>
        </p:spPr>
      </p:cxnSp>
      <p:cxnSp>
        <p:nvCxnSpPr>
          <p:cNvPr id="110" name="Straight Arrow Connector 109"/>
          <p:cNvCxnSpPr/>
          <p:nvPr/>
        </p:nvCxnSpPr>
        <p:spPr>
          <a:xfrm>
            <a:off x="10636251" y="2592933"/>
            <a:ext cx="172556" cy="0"/>
          </a:xfrm>
          <a:prstGeom prst="straightConnector1">
            <a:avLst/>
          </a:prstGeom>
          <a:noFill/>
          <a:ln w="19050" cap="flat" cmpd="sng" algn="ctr">
            <a:solidFill>
              <a:srgbClr val="000000"/>
            </a:solidFill>
            <a:prstDash val="solid"/>
            <a:round/>
            <a:headEnd type="none" w="lg" len="med"/>
            <a:tailEnd type="triangle"/>
          </a:ln>
          <a:effectLst/>
        </p:spPr>
      </p:cxnSp>
      <p:cxnSp>
        <p:nvCxnSpPr>
          <p:cNvPr id="297" name="Straight Connector 296"/>
          <p:cNvCxnSpPr/>
          <p:nvPr/>
        </p:nvCxnSpPr>
        <p:spPr>
          <a:xfrm>
            <a:off x="9248954" y="6021210"/>
            <a:ext cx="0" cy="167537"/>
          </a:xfrm>
          <a:prstGeom prst="line">
            <a:avLst/>
          </a:prstGeom>
          <a:noFill/>
          <a:ln w="12700" cap="flat" cmpd="sng" algn="ctr">
            <a:solidFill>
              <a:schemeClr val="tx1"/>
            </a:solidFill>
            <a:prstDash val="solid"/>
            <a:round/>
            <a:headEnd type="none" w="lg" len="med"/>
            <a:tailEnd type="none" w="lg" len="med"/>
          </a:ln>
          <a:effectLst/>
        </p:spPr>
      </p:cxnSp>
      <p:cxnSp>
        <p:nvCxnSpPr>
          <p:cNvPr id="298" name="Straight Connector 297"/>
          <p:cNvCxnSpPr/>
          <p:nvPr/>
        </p:nvCxnSpPr>
        <p:spPr>
          <a:xfrm>
            <a:off x="10365828" y="6006073"/>
            <a:ext cx="0" cy="167537"/>
          </a:xfrm>
          <a:prstGeom prst="line">
            <a:avLst/>
          </a:prstGeom>
          <a:noFill/>
          <a:ln w="12700" cap="flat" cmpd="sng" algn="ctr">
            <a:solidFill>
              <a:schemeClr val="tx1"/>
            </a:solidFill>
            <a:prstDash val="solid"/>
            <a:round/>
            <a:headEnd type="none" w="lg" len="med"/>
            <a:tailEnd type="none" w="lg" len="med"/>
          </a:ln>
          <a:effectLst/>
        </p:spPr>
      </p:cxnSp>
      <p:cxnSp>
        <p:nvCxnSpPr>
          <p:cNvPr id="299" name="Straight Connector 298"/>
          <p:cNvCxnSpPr/>
          <p:nvPr/>
        </p:nvCxnSpPr>
        <p:spPr>
          <a:xfrm>
            <a:off x="11333539" y="6006073"/>
            <a:ext cx="0" cy="167537"/>
          </a:xfrm>
          <a:prstGeom prst="line">
            <a:avLst/>
          </a:prstGeom>
          <a:noFill/>
          <a:ln w="12700" cap="flat" cmpd="sng" algn="ctr">
            <a:solidFill>
              <a:schemeClr val="tx1"/>
            </a:solidFill>
            <a:prstDash val="solid"/>
            <a:round/>
            <a:headEnd type="none" w="lg" len="med"/>
            <a:tailEnd type="none" w="lg" len="med"/>
          </a:ln>
          <a:effectLst/>
        </p:spPr>
      </p:cxnSp>
      <p:sp>
        <p:nvSpPr>
          <p:cNvPr id="301" name="TextBox 300"/>
          <p:cNvSpPr txBox="1"/>
          <p:nvPr/>
        </p:nvSpPr>
        <p:spPr>
          <a:xfrm>
            <a:off x="484142" y="1263782"/>
            <a:ext cx="11188702" cy="138499"/>
          </a:xfrm>
          <a:prstGeom prst="rect">
            <a:avLst/>
          </a:prstGeom>
          <a:noFill/>
        </p:spPr>
        <p:txBody>
          <a:bodyPr wrap="square" lIns="0" tIns="0" rIns="0" bIns="0" rtlCol="0">
            <a:spAutoFit/>
          </a:bodyPr>
          <a:lstStyle/>
          <a:p>
            <a:pPr marL="171450" indent="-171450" algn="l">
              <a:buFont typeface="Arial" panose="020B0604020202020204" pitchFamily="34" charset="0"/>
              <a:buChar char="•"/>
            </a:pPr>
            <a:r>
              <a:rPr lang="en-GB" sz="900" dirty="0" smtClean="0"/>
              <a:t>The below diagram shows how the test scenarios and test cases map to high level system under test and are traced back to Business Requirements, Use Cases and Functional Requirements.  </a:t>
            </a:r>
          </a:p>
        </p:txBody>
      </p:sp>
    </p:spTree>
    <p:extLst>
      <p:ext uri="{BB962C8B-B14F-4D97-AF65-F5344CB8AC3E}">
        <p14:creationId xmlns:p14="http://schemas.microsoft.com/office/powerpoint/2010/main" val="1353345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355599" y="904213"/>
          <a:ext cx="11599093" cy="4298220"/>
        </p:xfrm>
        <a:graphic>
          <a:graphicData uri="http://schemas.openxmlformats.org/drawingml/2006/table">
            <a:tbl>
              <a:tblPr/>
              <a:tblGrid>
                <a:gridCol w="892239">
                  <a:extLst>
                    <a:ext uri="{9D8B030D-6E8A-4147-A177-3AD203B41FA5}">
                      <a16:colId xmlns:a16="http://schemas.microsoft.com/office/drawing/2014/main" val="816696008"/>
                    </a:ext>
                  </a:extLst>
                </a:gridCol>
                <a:gridCol w="841590">
                  <a:extLst>
                    <a:ext uri="{9D8B030D-6E8A-4147-A177-3AD203B41FA5}">
                      <a16:colId xmlns:a16="http://schemas.microsoft.com/office/drawing/2014/main" val="1732625516"/>
                    </a:ext>
                  </a:extLst>
                </a:gridCol>
                <a:gridCol w="384697">
                  <a:extLst>
                    <a:ext uri="{9D8B030D-6E8A-4147-A177-3AD203B41FA5}">
                      <a16:colId xmlns:a16="http://schemas.microsoft.com/office/drawing/2014/main" val="635055624"/>
                    </a:ext>
                  </a:extLst>
                </a:gridCol>
                <a:gridCol w="390995">
                  <a:extLst>
                    <a:ext uri="{9D8B030D-6E8A-4147-A177-3AD203B41FA5}">
                      <a16:colId xmlns:a16="http://schemas.microsoft.com/office/drawing/2014/main" val="1200555630"/>
                    </a:ext>
                  </a:extLst>
                </a:gridCol>
                <a:gridCol w="438744">
                  <a:extLst>
                    <a:ext uri="{9D8B030D-6E8A-4147-A177-3AD203B41FA5}">
                      <a16:colId xmlns:a16="http://schemas.microsoft.com/office/drawing/2014/main" val="1352951017"/>
                    </a:ext>
                  </a:extLst>
                </a:gridCol>
                <a:gridCol w="309266">
                  <a:extLst>
                    <a:ext uri="{9D8B030D-6E8A-4147-A177-3AD203B41FA5}">
                      <a16:colId xmlns:a16="http://schemas.microsoft.com/office/drawing/2014/main" val="1832945362"/>
                    </a:ext>
                  </a:extLst>
                </a:gridCol>
                <a:gridCol w="399783">
                  <a:extLst>
                    <a:ext uri="{9D8B030D-6E8A-4147-A177-3AD203B41FA5}">
                      <a16:colId xmlns:a16="http://schemas.microsoft.com/office/drawing/2014/main" val="908337990"/>
                    </a:ext>
                  </a:extLst>
                </a:gridCol>
                <a:gridCol w="1016287">
                  <a:extLst>
                    <a:ext uri="{9D8B030D-6E8A-4147-A177-3AD203B41FA5}">
                      <a16:colId xmlns:a16="http://schemas.microsoft.com/office/drawing/2014/main" val="631970923"/>
                    </a:ext>
                  </a:extLst>
                </a:gridCol>
                <a:gridCol w="3037840">
                  <a:extLst>
                    <a:ext uri="{9D8B030D-6E8A-4147-A177-3AD203B41FA5}">
                      <a16:colId xmlns:a16="http://schemas.microsoft.com/office/drawing/2014/main" val="686389818"/>
                    </a:ext>
                  </a:extLst>
                </a:gridCol>
                <a:gridCol w="1723867">
                  <a:extLst>
                    <a:ext uri="{9D8B030D-6E8A-4147-A177-3AD203B41FA5}">
                      <a16:colId xmlns:a16="http://schemas.microsoft.com/office/drawing/2014/main" val="1448540464"/>
                    </a:ext>
                  </a:extLst>
                </a:gridCol>
                <a:gridCol w="897413">
                  <a:extLst>
                    <a:ext uri="{9D8B030D-6E8A-4147-A177-3AD203B41FA5}">
                      <a16:colId xmlns:a16="http://schemas.microsoft.com/office/drawing/2014/main" val="4197018428"/>
                    </a:ext>
                  </a:extLst>
                </a:gridCol>
                <a:gridCol w="1266372">
                  <a:extLst>
                    <a:ext uri="{9D8B030D-6E8A-4147-A177-3AD203B41FA5}">
                      <a16:colId xmlns:a16="http://schemas.microsoft.com/office/drawing/2014/main" val="3056666165"/>
                    </a:ext>
                  </a:extLst>
                </a:gridCol>
              </a:tblGrid>
              <a:tr h="294879">
                <a:tc>
                  <a:txBody>
                    <a:bodyPr/>
                    <a:lstStyle/>
                    <a:p>
                      <a:pPr algn="ctr" fontAlgn="t"/>
                      <a:r>
                        <a:rPr lang="en-GB" sz="900" b="1" i="0" u="none" strike="noStrike" dirty="0" smtClean="0">
                          <a:solidFill>
                            <a:schemeClr val="bg1"/>
                          </a:solidFill>
                          <a:effectLst/>
                          <a:latin typeface="Calibri" panose="020F0502020204030204" pitchFamily="34" charset="0"/>
                        </a:rPr>
                        <a:t>Test</a:t>
                      </a:r>
                      <a:r>
                        <a:rPr lang="en-GB" sz="900" b="1" i="0" u="none" strike="noStrike" baseline="0" dirty="0" smtClean="0">
                          <a:solidFill>
                            <a:schemeClr val="bg1"/>
                          </a:solidFill>
                          <a:effectLst/>
                          <a:latin typeface="Calibri" panose="020F0502020204030204" pitchFamily="34" charset="0"/>
                        </a:rPr>
                        <a:t> Condition</a:t>
                      </a:r>
                      <a:endParaRPr lang="en-GB" sz="400" b="1" i="0" u="none" strike="noStrike" dirty="0">
                        <a:solidFill>
                          <a:schemeClr val="bg1"/>
                        </a:solidFill>
                        <a:effectLst/>
                        <a:latin typeface="Calibri" panose="020F0502020204030204" pitchFamily="34" charset="0"/>
                      </a:endParaRPr>
                    </a:p>
                  </a:txBody>
                  <a:tcPr marL="36000" marR="0" marT="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1" i="0" u="none" strike="noStrike" dirty="0" smtClean="0">
                          <a:solidFill>
                            <a:schemeClr val="bg1"/>
                          </a:solidFill>
                          <a:effectLst/>
                          <a:latin typeface="Calibri" panose="020F0502020204030204" pitchFamily="34" charset="0"/>
                        </a:rPr>
                        <a:t>Business</a:t>
                      </a:r>
                      <a:r>
                        <a:rPr lang="en-GB" sz="900" b="1" i="0" u="none" strike="noStrike" baseline="0" dirty="0" smtClean="0">
                          <a:solidFill>
                            <a:schemeClr val="bg1"/>
                          </a:solidFill>
                          <a:effectLst/>
                          <a:latin typeface="Calibri" panose="020F0502020204030204" pitchFamily="34" charset="0"/>
                        </a:rPr>
                        <a:t> Requirements</a:t>
                      </a:r>
                      <a:endParaRPr lang="en-GB" sz="400" b="1" i="0" u="none" strike="noStrike" dirty="0" smtClean="0">
                        <a:solidFill>
                          <a:schemeClr val="bg1"/>
                        </a:solidFill>
                        <a:effectLst/>
                        <a:latin typeface="Calibri" panose="020F0502020204030204" pitchFamily="34" charset="0"/>
                      </a:endParaRPr>
                    </a:p>
                  </a:txBody>
                  <a:tcPr marL="36000" marR="0" marT="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800" b="1" i="0" u="none" strike="noStrike" dirty="0" smtClean="0">
                          <a:solidFill>
                            <a:schemeClr val="bg1"/>
                          </a:solidFill>
                          <a:effectLst/>
                          <a:latin typeface="Calibri" panose="020F0502020204030204" pitchFamily="34" charset="0"/>
                        </a:rPr>
                        <a:t>Product</a:t>
                      </a:r>
                      <a:endParaRPr lang="en-GB" sz="300" b="1" i="0" u="none" strike="noStrike" dirty="0" smtClean="0">
                        <a:solidFill>
                          <a:schemeClr val="bg1"/>
                        </a:solidFill>
                        <a:effectLst/>
                        <a:latin typeface="Calibri" panose="020F0502020204030204" pitchFamily="34" charset="0"/>
                      </a:endParaRPr>
                    </a:p>
                  </a:txBody>
                  <a:tcPr marL="0" marR="0" marT="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800" b="1" i="0" u="none" strike="noStrike" dirty="0" smtClean="0">
                          <a:solidFill>
                            <a:schemeClr val="bg1"/>
                          </a:solidFill>
                          <a:effectLst/>
                          <a:latin typeface="Calibri" panose="020F0502020204030204" pitchFamily="34" charset="0"/>
                        </a:rPr>
                        <a:t>Test</a:t>
                      </a:r>
                    </a:p>
                    <a:p>
                      <a:pPr marL="0" marR="0" lvl="0" indent="0" algn="ctr" defTabSz="457189" rtl="0" eaLnBrk="1" fontAlgn="t" latinLnBrk="0" hangingPunct="1">
                        <a:lnSpc>
                          <a:spcPct val="100000"/>
                        </a:lnSpc>
                        <a:spcBef>
                          <a:spcPts val="0"/>
                        </a:spcBef>
                        <a:spcAft>
                          <a:spcPts val="0"/>
                        </a:spcAft>
                        <a:buClrTx/>
                        <a:buSzTx/>
                        <a:buFontTx/>
                        <a:buNone/>
                        <a:tabLst/>
                        <a:defRPr/>
                      </a:pPr>
                      <a:r>
                        <a:rPr lang="en-GB" sz="800" b="1" i="0" u="none" strike="noStrike" dirty="0" smtClean="0">
                          <a:solidFill>
                            <a:schemeClr val="bg1"/>
                          </a:solidFill>
                          <a:effectLst/>
                          <a:latin typeface="Calibri" panose="020F0502020204030204" pitchFamily="34" charset="0"/>
                        </a:rPr>
                        <a:t>Scenario</a:t>
                      </a:r>
                      <a:endParaRPr lang="en-GB" sz="300" b="1" i="0" u="none" strike="noStrike" dirty="0" smtClean="0">
                        <a:solidFill>
                          <a:schemeClr val="bg1"/>
                        </a:solidFill>
                        <a:effectLst/>
                        <a:latin typeface="Calibri" panose="020F0502020204030204" pitchFamily="34" charset="0"/>
                      </a:endParaRPr>
                    </a:p>
                  </a:txBody>
                  <a:tcPr marL="0" marR="0" marT="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800" b="1" i="0" u="none" strike="noStrike" dirty="0" smtClean="0">
                          <a:solidFill>
                            <a:schemeClr val="bg1"/>
                          </a:solidFill>
                          <a:effectLst/>
                          <a:latin typeface="Calibri" panose="020F0502020204030204" pitchFamily="34" charset="0"/>
                        </a:rPr>
                        <a:t>Business</a:t>
                      </a:r>
                      <a:r>
                        <a:rPr lang="en-GB" sz="800" b="1" i="0" u="none" strike="noStrike" baseline="0" dirty="0" smtClean="0">
                          <a:solidFill>
                            <a:schemeClr val="bg1"/>
                          </a:solidFill>
                          <a:effectLst/>
                          <a:latin typeface="Calibri" panose="020F0502020204030204" pitchFamily="34" charset="0"/>
                        </a:rPr>
                        <a:t> Event</a:t>
                      </a:r>
                      <a:endParaRPr lang="en-GB" sz="300" b="1" i="0" u="none" strike="noStrike" dirty="0" smtClean="0">
                        <a:solidFill>
                          <a:schemeClr val="bg1"/>
                        </a:solidFill>
                        <a:effectLst/>
                        <a:latin typeface="Calibri" panose="020F0502020204030204" pitchFamily="34" charset="0"/>
                      </a:endParaRPr>
                    </a:p>
                  </a:txBody>
                  <a:tcPr marL="36000" marR="36000" marT="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GB" sz="800" b="1" i="0" u="none" strike="noStrike" dirty="0" smtClean="0">
                          <a:solidFill>
                            <a:schemeClr val="bg1"/>
                          </a:solidFill>
                          <a:effectLst/>
                          <a:latin typeface="Calibri" panose="020F0502020204030204" pitchFamily="34" charset="0"/>
                        </a:rPr>
                        <a:t>Test Case</a:t>
                      </a:r>
                      <a:endParaRPr lang="en-GB" sz="800" b="0" i="0" u="none" strike="noStrike" dirty="0">
                        <a:solidFill>
                          <a:srgbClr val="000000"/>
                        </a:solidFill>
                        <a:effectLst/>
                        <a:latin typeface="Calibri" panose="020F0502020204030204" pitchFamily="34" charset="0"/>
                      </a:endParaRPr>
                    </a:p>
                  </a:txBody>
                  <a:tcPr marL="0" marR="0" marT="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800" b="1" i="0" u="none" strike="noStrike" dirty="0" smtClean="0">
                          <a:solidFill>
                            <a:schemeClr val="bg1"/>
                          </a:solidFill>
                          <a:effectLst/>
                          <a:latin typeface="Calibri" panose="020F0502020204030204" pitchFamily="34" charset="0"/>
                        </a:rPr>
                        <a:t>Solution</a:t>
                      </a:r>
                    </a:p>
                    <a:p>
                      <a:pPr algn="ctr" fontAlgn="ctr"/>
                      <a:r>
                        <a:rPr lang="en-GB" sz="800" b="1" i="0" u="none" strike="noStrike" baseline="0" dirty="0" smtClean="0">
                          <a:solidFill>
                            <a:schemeClr val="bg1"/>
                          </a:solidFill>
                          <a:effectLst/>
                          <a:latin typeface="Calibri" panose="020F0502020204030204" pitchFamily="34" charset="0"/>
                        </a:rPr>
                        <a:t>Comp.</a:t>
                      </a:r>
                    </a:p>
                  </a:txBody>
                  <a:tcPr marL="0" marR="0" marT="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800" b="1" i="0" u="none" strike="noStrike" dirty="0" smtClean="0">
                          <a:solidFill>
                            <a:schemeClr val="bg1"/>
                          </a:solidFill>
                          <a:effectLst/>
                          <a:latin typeface="Calibri" panose="020F0502020204030204" pitchFamily="34" charset="0"/>
                        </a:rPr>
                        <a:t>Test</a:t>
                      </a:r>
                      <a:r>
                        <a:rPr lang="en-GB" sz="800" b="1" i="0" u="none" strike="noStrike" baseline="0" dirty="0" smtClean="0">
                          <a:solidFill>
                            <a:schemeClr val="bg1"/>
                          </a:solidFill>
                          <a:effectLst/>
                          <a:latin typeface="Calibri" panose="020F0502020204030204" pitchFamily="34" charset="0"/>
                        </a:rPr>
                        <a:t> Case Title</a:t>
                      </a:r>
                      <a:endParaRPr lang="en-GB" sz="800" b="1" i="0" u="none" strike="noStrike" dirty="0" smtClean="0">
                        <a:solidFill>
                          <a:schemeClr val="bg1"/>
                        </a:solidFill>
                        <a:effectLst/>
                        <a:latin typeface="Calibri" panose="020F0502020204030204" pitchFamily="34" charset="0"/>
                      </a:endParaRPr>
                    </a:p>
                  </a:txBody>
                  <a:tcPr marL="36000" marR="0" marT="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800" b="1" i="0" u="none" strike="noStrike" dirty="0" smtClean="0">
                          <a:solidFill>
                            <a:schemeClr val="bg1"/>
                          </a:solidFill>
                          <a:effectLst/>
                          <a:latin typeface="Calibri" panose="020F0502020204030204" pitchFamily="34" charset="0"/>
                        </a:rPr>
                        <a:t>Test</a:t>
                      </a:r>
                      <a:r>
                        <a:rPr lang="en-GB" sz="800" b="1" i="0" u="none" strike="noStrike" baseline="0" dirty="0" smtClean="0">
                          <a:solidFill>
                            <a:schemeClr val="bg1"/>
                          </a:solidFill>
                          <a:effectLst/>
                          <a:latin typeface="Calibri" panose="020F0502020204030204" pitchFamily="34" charset="0"/>
                        </a:rPr>
                        <a:t> Case Details</a:t>
                      </a:r>
                      <a:endParaRPr lang="en-GB" sz="800" b="1" i="0" u="none" strike="noStrike" dirty="0" smtClean="0">
                        <a:solidFill>
                          <a:schemeClr val="bg1"/>
                        </a:solidFill>
                        <a:effectLst/>
                        <a:latin typeface="Calibri" panose="020F0502020204030204" pitchFamily="34" charset="0"/>
                      </a:endParaRPr>
                    </a:p>
                  </a:txBody>
                  <a:tcPr marL="36000" marR="0" marT="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t"/>
                      <a:r>
                        <a:rPr lang="en-GB" sz="800" b="1" i="0" u="none" strike="noStrike" dirty="0" smtClean="0">
                          <a:solidFill>
                            <a:schemeClr val="bg1"/>
                          </a:solidFill>
                          <a:effectLst/>
                          <a:latin typeface="Calibri" panose="020F0502020204030204" pitchFamily="34" charset="0"/>
                        </a:rPr>
                        <a:t>Entry</a:t>
                      </a:r>
                      <a:r>
                        <a:rPr lang="en-GB" sz="800" b="1" i="0" u="none" strike="noStrike" baseline="0" dirty="0" smtClean="0">
                          <a:solidFill>
                            <a:schemeClr val="bg1"/>
                          </a:solidFill>
                          <a:effectLst/>
                          <a:latin typeface="Calibri" panose="020F0502020204030204" pitchFamily="34" charset="0"/>
                        </a:rPr>
                        <a:t> Criteria</a:t>
                      </a:r>
                      <a:endParaRPr lang="en-GB" sz="800" b="0" i="0" u="none" strike="noStrike" dirty="0">
                        <a:solidFill>
                          <a:srgbClr val="000000"/>
                        </a:solidFill>
                        <a:effectLst/>
                        <a:latin typeface="Calibri" panose="020F0502020204030204" pitchFamily="34" charset="0"/>
                      </a:endParaRPr>
                    </a:p>
                  </a:txBody>
                  <a:tcPr marL="36000" marR="0" marT="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t"/>
                      <a:r>
                        <a:rPr lang="en-GB" sz="800" b="1" i="0" u="none" strike="noStrike" dirty="0" smtClean="0">
                          <a:solidFill>
                            <a:schemeClr val="bg1"/>
                          </a:solidFill>
                          <a:effectLst/>
                          <a:latin typeface="Calibri" panose="020F0502020204030204" pitchFamily="34" charset="0"/>
                        </a:rPr>
                        <a:t>Exit</a:t>
                      </a:r>
                      <a:r>
                        <a:rPr lang="en-GB" sz="800" b="1" i="0" u="none" strike="noStrike" baseline="0" dirty="0" smtClean="0">
                          <a:solidFill>
                            <a:schemeClr val="bg1"/>
                          </a:solidFill>
                          <a:effectLst/>
                          <a:latin typeface="Calibri" panose="020F0502020204030204" pitchFamily="34" charset="0"/>
                        </a:rPr>
                        <a:t> Criteria</a:t>
                      </a:r>
                      <a:endParaRPr lang="en-GB" sz="800" b="0" i="0" u="none" strike="noStrike" dirty="0">
                        <a:solidFill>
                          <a:srgbClr val="000000"/>
                        </a:solidFill>
                        <a:effectLst/>
                        <a:latin typeface="Calibri" panose="020F0502020204030204" pitchFamily="34" charset="0"/>
                      </a:endParaRPr>
                    </a:p>
                  </a:txBody>
                  <a:tcPr marL="36000" marR="0" marT="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t"/>
                      <a:r>
                        <a:rPr lang="en-GB" sz="800" b="1" i="0" u="none" strike="noStrike" dirty="0" smtClean="0">
                          <a:solidFill>
                            <a:schemeClr val="bg1"/>
                          </a:solidFill>
                          <a:effectLst/>
                          <a:latin typeface="Calibri" panose="020F0502020204030204" pitchFamily="34" charset="0"/>
                        </a:rPr>
                        <a:t>Expected</a:t>
                      </a:r>
                      <a:r>
                        <a:rPr lang="en-GB" sz="800" b="1" i="0" u="none" strike="noStrike" baseline="0" dirty="0" smtClean="0">
                          <a:solidFill>
                            <a:schemeClr val="bg1"/>
                          </a:solidFill>
                          <a:effectLst/>
                          <a:latin typeface="Calibri" panose="020F0502020204030204" pitchFamily="34" charset="0"/>
                        </a:rPr>
                        <a:t> Result</a:t>
                      </a:r>
                      <a:endParaRPr lang="en-GB" sz="800" b="0" i="0" u="none" strike="noStrike" dirty="0">
                        <a:solidFill>
                          <a:srgbClr val="000000"/>
                        </a:solidFill>
                        <a:effectLst/>
                        <a:latin typeface="Calibri" panose="020F0502020204030204" pitchFamily="34" charset="0"/>
                      </a:endParaRPr>
                    </a:p>
                  </a:txBody>
                  <a:tcPr marL="36000" marR="0" marT="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415734256"/>
                  </a:ext>
                </a:extLst>
              </a:tr>
              <a:tr h="1697606">
                <a:tc rowSpan="3">
                  <a:txBody>
                    <a:bodyPr/>
                    <a:lstStyle/>
                    <a:p>
                      <a:pPr algn="l" fontAlgn="t"/>
                      <a:r>
                        <a:rPr lang="en-GB" sz="800" b="1" i="0" u="none" strike="noStrike" dirty="0" smtClean="0">
                          <a:solidFill>
                            <a:srgbClr val="000000"/>
                          </a:solidFill>
                          <a:effectLst/>
                          <a:latin typeface="Calibri" panose="020F0502020204030204" pitchFamily="34" charset="0"/>
                        </a:rPr>
                        <a:t>Verify that solution can calculate the expected cashflows for GMM </a:t>
                      </a: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smtClean="0">
                        <a:solidFill>
                          <a:srgbClr val="000000"/>
                        </a:solidFill>
                        <a:effectLst/>
                        <a:latin typeface="Calibri" panose="020F0502020204030204" pitchFamily="34" charset="0"/>
                      </a:endParaRPr>
                    </a:p>
                    <a:p>
                      <a:pPr algn="ctr" fontAlgn="t"/>
                      <a:endParaRPr lang="en-GB" sz="400" b="0" i="0" u="none" strike="noStrike" dirty="0">
                        <a:solidFill>
                          <a:srgbClr val="000000"/>
                        </a:solidFill>
                        <a:effectLst/>
                        <a:latin typeface="Calibri" panose="020F0502020204030204" pitchFamily="34" charset="0"/>
                      </a:endParaRPr>
                    </a:p>
                  </a:txBody>
                  <a:tcPr marL="36000" marR="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l" fontAlgn="t"/>
                      <a:r>
                        <a:rPr lang="en-GB" sz="800" b="1" i="0" u="none" strike="noStrike" dirty="0" smtClean="0">
                          <a:solidFill>
                            <a:srgbClr val="000000"/>
                          </a:solidFill>
                          <a:effectLst/>
                          <a:latin typeface="Calibri" panose="020F0502020204030204" pitchFamily="34" charset="0"/>
                        </a:rPr>
                        <a:t>F-BR004</a:t>
                      </a:r>
                    </a:p>
                    <a:p>
                      <a:pPr algn="l" fontAlgn="t"/>
                      <a:r>
                        <a:rPr lang="en-GB" sz="800" b="0" i="0" u="none" strike="noStrike" dirty="0" smtClean="0">
                          <a:solidFill>
                            <a:srgbClr val="000000"/>
                          </a:solidFill>
                          <a:effectLst/>
                          <a:latin typeface="Calibri" panose="020F0502020204030204" pitchFamily="34" charset="0"/>
                        </a:rPr>
                        <a:t>Source Economic factors </a:t>
                      </a:r>
                    </a:p>
                    <a:p>
                      <a:pPr algn="l" fontAlgn="t"/>
                      <a:endParaRPr lang="en-GB" sz="800" b="0" i="0" u="none" strike="noStrike" dirty="0" smtClean="0">
                        <a:solidFill>
                          <a:srgbClr val="000000"/>
                        </a:solidFill>
                        <a:effectLst/>
                        <a:latin typeface="Calibri" panose="020F0502020204030204" pitchFamily="34" charset="0"/>
                      </a:endParaRPr>
                    </a:p>
                    <a:p>
                      <a:pPr algn="l" fontAlgn="t"/>
                      <a:r>
                        <a:rPr lang="en-GB" sz="800" b="1" i="0" u="none" strike="noStrike" dirty="0" smtClean="0">
                          <a:solidFill>
                            <a:srgbClr val="000000"/>
                          </a:solidFill>
                          <a:effectLst/>
                          <a:latin typeface="Calibri" panose="020F0502020204030204" pitchFamily="34" charset="0"/>
                        </a:rPr>
                        <a:t>F-BR007 </a:t>
                      </a:r>
                    </a:p>
                    <a:p>
                      <a:pPr algn="l" fontAlgn="t"/>
                      <a:r>
                        <a:rPr lang="en-GB" sz="800" b="0" i="0" u="none" strike="noStrike" dirty="0" smtClean="0">
                          <a:solidFill>
                            <a:srgbClr val="000000"/>
                          </a:solidFill>
                          <a:effectLst/>
                          <a:latin typeface="Calibri" panose="020F0502020204030204" pitchFamily="34" charset="0"/>
                        </a:rPr>
                        <a:t>Source operating assumptions</a:t>
                      </a:r>
                    </a:p>
                    <a:p>
                      <a:pPr algn="l" fontAlgn="t"/>
                      <a:endParaRPr lang="en-GB" sz="800" b="0" i="0" u="none" strike="noStrike" dirty="0" smtClean="0">
                        <a:solidFill>
                          <a:srgbClr val="000000"/>
                        </a:solidFill>
                        <a:effectLst/>
                        <a:latin typeface="Calibri" panose="020F0502020204030204" pitchFamily="34" charset="0"/>
                      </a:endParaRPr>
                    </a:p>
                    <a:p>
                      <a:pPr algn="l" fontAlgn="t"/>
                      <a:r>
                        <a:rPr lang="en-GB" sz="800" b="1" i="0" u="none" strike="noStrike" dirty="0" smtClean="0">
                          <a:solidFill>
                            <a:srgbClr val="000000"/>
                          </a:solidFill>
                          <a:effectLst/>
                          <a:latin typeface="Calibri" panose="020F0502020204030204" pitchFamily="34" charset="0"/>
                        </a:rPr>
                        <a:t>F-BR016</a:t>
                      </a:r>
                    </a:p>
                    <a:p>
                      <a:pPr algn="l" fontAlgn="t"/>
                      <a:r>
                        <a:rPr lang="en-GB" sz="800" b="0" i="0" u="none" strike="noStrike" dirty="0" smtClean="0">
                          <a:solidFill>
                            <a:srgbClr val="000000"/>
                          </a:solidFill>
                          <a:effectLst/>
                          <a:latin typeface="Calibri" panose="020F0502020204030204" pitchFamily="34" charset="0"/>
                        </a:rPr>
                        <a:t>Determine Contract Boundary</a:t>
                      </a:r>
                    </a:p>
                    <a:p>
                      <a:pPr algn="l" fontAlgn="t"/>
                      <a:endParaRPr lang="en-GB" sz="800" b="0" i="0" u="none" strike="noStrike" dirty="0" smtClean="0">
                        <a:solidFill>
                          <a:srgbClr val="000000"/>
                        </a:solidFill>
                        <a:effectLst/>
                        <a:latin typeface="Calibri" panose="020F0502020204030204" pitchFamily="34" charset="0"/>
                      </a:endParaRPr>
                    </a:p>
                    <a:p>
                      <a:pPr algn="l" fontAlgn="t"/>
                      <a:r>
                        <a:rPr lang="en-GB" sz="800" b="1" i="0" u="none" strike="noStrike" dirty="0" smtClean="0">
                          <a:solidFill>
                            <a:srgbClr val="000000"/>
                          </a:solidFill>
                          <a:effectLst/>
                          <a:latin typeface="Calibri" panose="020F0502020204030204" pitchFamily="34" charset="0"/>
                        </a:rPr>
                        <a:t>F-BR018</a:t>
                      </a:r>
                    </a:p>
                    <a:p>
                      <a:pPr algn="l" fontAlgn="t"/>
                      <a:r>
                        <a:rPr lang="en-GB" sz="800" b="0" i="0" u="none" strike="noStrike" dirty="0" smtClean="0">
                          <a:solidFill>
                            <a:srgbClr val="000000"/>
                          </a:solidFill>
                          <a:effectLst/>
                          <a:latin typeface="Calibri" panose="020F0502020204030204" pitchFamily="34" charset="0"/>
                        </a:rPr>
                        <a:t>Calculation allocation drivers</a:t>
                      </a:r>
                    </a:p>
                    <a:p>
                      <a:pPr algn="l" fontAlgn="t"/>
                      <a:endParaRPr lang="en-GB" sz="800" b="0" i="0" u="none" strike="noStrike" dirty="0" smtClean="0">
                        <a:solidFill>
                          <a:srgbClr val="000000"/>
                        </a:solidFill>
                        <a:effectLst/>
                        <a:latin typeface="Calibri" panose="020F0502020204030204" pitchFamily="34" charset="0"/>
                      </a:endParaRPr>
                    </a:p>
                    <a:p>
                      <a:pPr algn="l" fontAlgn="t"/>
                      <a:r>
                        <a:rPr lang="en-GB" sz="800" b="1" i="0" u="none" strike="noStrike" dirty="0" smtClean="0">
                          <a:solidFill>
                            <a:srgbClr val="000000"/>
                          </a:solidFill>
                          <a:effectLst/>
                          <a:latin typeface="Calibri" panose="020F0502020204030204" pitchFamily="34" charset="0"/>
                        </a:rPr>
                        <a:t>F-BR021</a:t>
                      </a:r>
                    </a:p>
                    <a:p>
                      <a:pPr algn="l" fontAlgn="t"/>
                      <a:r>
                        <a:rPr lang="en-GB" sz="800" b="0" i="0" u="none" strike="noStrike" dirty="0" smtClean="0">
                          <a:solidFill>
                            <a:srgbClr val="000000"/>
                          </a:solidFill>
                          <a:effectLst/>
                          <a:latin typeface="Calibri" panose="020F0502020204030204" pitchFamily="34" charset="0"/>
                        </a:rPr>
                        <a:t>Calculate GMM Expected Cashflows</a:t>
                      </a:r>
                      <a:endParaRPr lang="en-GB" sz="800" b="0" i="0" u="none" strike="noStrike" dirty="0">
                        <a:solidFill>
                          <a:srgbClr val="000000"/>
                        </a:solidFill>
                        <a:effectLst/>
                        <a:latin typeface="Calibri" panose="020F0502020204030204" pitchFamily="34" charset="0"/>
                      </a:endParaRPr>
                    </a:p>
                  </a:txBody>
                  <a:tcPr marL="36000" marR="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t"/>
                      <a:r>
                        <a:rPr lang="en-GB" sz="800" b="0" i="0" u="none" strike="noStrike" dirty="0" smtClean="0">
                          <a:solidFill>
                            <a:srgbClr val="000000"/>
                          </a:solidFill>
                          <a:effectLst/>
                          <a:latin typeface="Calibri" panose="020F0502020204030204" pitchFamily="34" charset="0"/>
                        </a:rPr>
                        <a:t>Accident/Health</a:t>
                      </a:r>
                      <a:endParaRPr lang="en-GB" sz="800" b="0" i="0" u="none" strike="noStrike" dirty="0">
                        <a:solidFill>
                          <a:srgbClr val="000000"/>
                        </a:solidFill>
                        <a:effectLst/>
                        <a:latin typeface="Calibri" panose="020F0502020204030204" pitchFamily="34" charset="0"/>
                      </a:endParaRPr>
                    </a:p>
                  </a:txBody>
                  <a:tcPr marL="0" marR="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t"/>
                      <a:r>
                        <a:rPr lang="en-GB" sz="800" b="0" i="0" u="none" strike="noStrike" dirty="0" smtClean="0">
                          <a:solidFill>
                            <a:srgbClr val="000000"/>
                          </a:solidFill>
                          <a:effectLst/>
                          <a:latin typeface="Calibri" panose="020F0502020204030204" pitchFamily="34" charset="0"/>
                        </a:rPr>
                        <a:t>2.1.1</a:t>
                      </a:r>
                      <a:endParaRPr lang="en-GB" sz="800" b="0" i="0" u="none" strike="noStrike" dirty="0">
                        <a:solidFill>
                          <a:srgbClr val="000000"/>
                        </a:solidFill>
                        <a:effectLst/>
                        <a:latin typeface="Calibri" panose="020F0502020204030204" pitchFamily="34" charset="0"/>
                      </a:endParaRPr>
                    </a:p>
                  </a:txBody>
                  <a:tcPr marL="0" marR="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3">
                  <a:txBody>
                    <a:bodyPr/>
                    <a:lstStyle/>
                    <a:p>
                      <a:pPr algn="ctr" fontAlgn="t"/>
                      <a:r>
                        <a:rPr lang="en-GB" sz="800" b="0" i="0" u="none" strike="noStrike" dirty="0">
                          <a:solidFill>
                            <a:srgbClr val="000000"/>
                          </a:solidFill>
                          <a:effectLst/>
                          <a:latin typeface="Calibri" panose="020F0502020204030204" pitchFamily="34" charset="0"/>
                        </a:rPr>
                        <a:t>Initial Recognition</a:t>
                      </a:r>
                    </a:p>
                  </a:txBody>
                  <a:tcPr marL="36000" marR="3600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800" b="0" i="0" u="none" strike="noStrike" dirty="0">
                          <a:solidFill>
                            <a:srgbClr val="000000"/>
                          </a:solidFill>
                          <a:effectLst/>
                          <a:latin typeface="Calibri" panose="020F0502020204030204" pitchFamily="34" charset="0"/>
                        </a:rPr>
                        <a:t>2.1.1.a</a:t>
                      </a:r>
                    </a:p>
                  </a:txBody>
                  <a:tcPr marL="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GB" sz="800" b="0" i="0" u="none" strike="noStrike" dirty="0">
                          <a:solidFill>
                            <a:srgbClr val="000000"/>
                          </a:solidFill>
                          <a:effectLst/>
                          <a:latin typeface="Calibri" panose="020F0502020204030204" pitchFamily="34" charset="0"/>
                        </a:rPr>
                        <a:t>ETL1</a:t>
                      </a:r>
                    </a:p>
                  </a:txBody>
                  <a:tcPr marL="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GB" sz="800" b="0" i="0" u="none" strike="noStrike" dirty="0">
                          <a:solidFill>
                            <a:srgbClr val="000000"/>
                          </a:solidFill>
                          <a:effectLst/>
                          <a:latin typeface="Calibri" panose="020F0502020204030204" pitchFamily="34" charset="0"/>
                        </a:rPr>
                        <a:t>Extract enhanced data, allocate contract boundary and create new record in ICG store (Base policies)</a:t>
                      </a:r>
                    </a:p>
                  </a:txBody>
                  <a:tcPr marL="36000" marR="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457189" rtl="0" eaLnBrk="1" fontAlgn="t" latinLnBrk="0" hangingPunct="1">
                        <a:lnSpc>
                          <a:spcPct val="100000"/>
                        </a:lnSpc>
                        <a:spcBef>
                          <a:spcPts val="0"/>
                        </a:spcBef>
                        <a:spcAft>
                          <a:spcPts val="0"/>
                        </a:spcAft>
                        <a:buClrTx/>
                        <a:buSzTx/>
                        <a:buFontTx/>
                        <a:buNone/>
                        <a:tabLst/>
                        <a:defRPr/>
                      </a:pPr>
                      <a:r>
                        <a:rPr lang="en-GB" sz="750" b="0" i="0" u="none" strike="noStrike" dirty="0">
                          <a:solidFill>
                            <a:srgbClr val="000000"/>
                          </a:solidFill>
                          <a:effectLst/>
                          <a:latin typeface="Calibri" panose="020F0502020204030204" pitchFamily="34" charset="0"/>
                        </a:rPr>
                        <a:t>Extract the following required files required for enhanced valuation from the source system:(the policies entered as NB in the model point in the monthly files from Jul 2018 - Dec 2018, a total of 6 monthly NB steps is required)</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1. PruLife - agent.txt, pol_mvt1.txt, pol_val1_ca.txt, pol_mast.txt, </a:t>
                      </a:r>
                      <a:r>
                        <a:rPr lang="en-GB" sz="750" b="0" i="0" u="none" strike="noStrike" dirty="0" smtClean="0">
                          <a:solidFill>
                            <a:srgbClr val="000000"/>
                          </a:solidFill>
                          <a:effectLst/>
                          <a:latin typeface="Calibri" panose="020F0502020204030204" pitchFamily="34" charset="0"/>
                        </a:rPr>
                        <a:t>ben_mast.txt</a:t>
                      </a:r>
                    </a:p>
                    <a:p>
                      <a:pPr marL="0" marR="0" lvl="0" indent="0" algn="l" defTabSz="457189" rtl="0" eaLnBrk="1" fontAlgn="t" latinLnBrk="0" hangingPunct="1">
                        <a:lnSpc>
                          <a:spcPct val="100000"/>
                        </a:lnSpc>
                        <a:spcBef>
                          <a:spcPts val="0"/>
                        </a:spcBef>
                        <a:spcAft>
                          <a:spcPts val="0"/>
                        </a:spcAft>
                        <a:buClrTx/>
                        <a:buSzTx/>
                        <a:buFontTx/>
                        <a:buNone/>
                        <a:tabLst/>
                        <a:defRPr/>
                      </a:pPr>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For testing policies identified as new business:</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Calculate and add  the following records to the ICG store:</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1. </a:t>
                      </a:r>
                      <a:r>
                        <a:rPr lang="en-GB" sz="750" b="0" i="0" u="none" strike="noStrike" dirty="0" smtClean="0">
                          <a:solidFill>
                            <a:srgbClr val="000000"/>
                          </a:solidFill>
                          <a:effectLst/>
                          <a:latin typeface="Calibri" panose="020F0502020204030204" pitchFamily="34" charset="0"/>
                        </a:rPr>
                        <a:t>BASE_RIDER_FLAG                             8. CONTRACT_ID</a:t>
                      </a:r>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2. </a:t>
                      </a:r>
                      <a:r>
                        <a:rPr lang="en-GB" sz="750" b="0" i="0" u="none" strike="noStrike" dirty="0" smtClean="0">
                          <a:solidFill>
                            <a:srgbClr val="000000"/>
                          </a:solidFill>
                          <a:effectLst/>
                          <a:latin typeface="Calibri" panose="020F0502020204030204" pitchFamily="34" charset="0"/>
                        </a:rPr>
                        <a:t>BASE_COMBINE_RIDER     </a:t>
                      </a:r>
                      <a:r>
                        <a:rPr lang="en-GB" sz="750" b="0" i="0" u="none" strike="noStrike" dirty="0" smtClean="0">
                          <a:solidFill>
                            <a:schemeClr val="bg1"/>
                          </a:solidFill>
                          <a:effectLst/>
                          <a:latin typeface="Calibri" panose="020F0502020204030204" pitchFamily="34" charset="0"/>
                        </a:rPr>
                        <a:t>d  </a:t>
                      </a:r>
                      <a:r>
                        <a:rPr lang="en-GB" sz="750" b="0" i="0" u="none" strike="noStrike" dirty="0" smtClean="0">
                          <a:solidFill>
                            <a:srgbClr val="000000"/>
                          </a:solidFill>
                          <a:effectLst/>
                          <a:latin typeface="Calibri" panose="020F0502020204030204" pitchFamily="34" charset="0"/>
                        </a:rPr>
                        <a:t>            9. CB_END_DATE</a:t>
                      </a:r>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3. </a:t>
                      </a:r>
                      <a:r>
                        <a:rPr lang="en-GB" sz="750" b="0" i="0" u="none" strike="noStrike" dirty="0" smtClean="0">
                          <a:solidFill>
                            <a:srgbClr val="000000"/>
                          </a:solidFill>
                          <a:effectLst/>
                          <a:latin typeface="Calibri" panose="020F0502020204030204" pitchFamily="34" charset="0"/>
                        </a:rPr>
                        <a:t>CB_START_DATE             </a:t>
                      </a:r>
                      <a:r>
                        <a:rPr lang="en-GB" sz="750" b="0" i="0" u="none" strike="noStrike" dirty="0" smtClean="0">
                          <a:solidFill>
                            <a:schemeClr val="bg1"/>
                          </a:solidFill>
                          <a:effectLst/>
                          <a:latin typeface="Calibri" panose="020F0502020204030204" pitchFamily="34" charset="0"/>
                        </a:rPr>
                        <a:t> cc</a:t>
                      </a:r>
                      <a:r>
                        <a:rPr lang="en-GB" sz="750" b="0" i="0" u="none" strike="noStrike" baseline="0" dirty="0" smtClean="0">
                          <a:solidFill>
                            <a:schemeClr val="bg1"/>
                          </a:solidFill>
                          <a:effectLst/>
                          <a:latin typeface="Calibri" panose="020F0502020204030204" pitchFamily="34" charset="0"/>
                        </a:rPr>
                        <a:t>  </a:t>
                      </a:r>
                      <a:r>
                        <a:rPr lang="en-GB" sz="750" b="0" i="0" u="none" strike="noStrike" dirty="0" smtClean="0">
                          <a:solidFill>
                            <a:schemeClr val="bg1"/>
                          </a:solidFill>
                          <a:effectLst/>
                          <a:latin typeface="Calibri" panose="020F0502020204030204" pitchFamily="34" charset="0"/>
                        </a:rPr>
                        <a:t>           </a:t>
                      </a:r>
                      <a:r>
                        <a:rPr lang="en-GB" sz="750" b="0" i="0" u="none" strike="noStrike" dirty="0" smtClean="0">
                          <a:solidFill>
                            <a:srgbClr val="000000"/>
                          </a:solidFill>
                          <a:effectLst/>
                          <a:latin typeface="Calibri" panose="020F0502020204030204" pitchFamily="34" charset="0"/>
                        </a:rPr>
                        <a:t>10. PORTFOLIO_GROUP</a:t>
                      </a:r>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4. </a:t>
                      </a:r>
                      <a:r>
                        <a:rPr lang="en-GB" sz="750" b="0" i="0" u="none" strike="noStrike" dirty="0" smtClean="0">
                          <a:solidFill>
                            <a:srgbClr val="000000"/>
                          </a:solidFill>
                          <a:effectLst/>
                          <a:latin typeface="Calibri" panose="020F0502020204030204" pitchFamily="34" charset="0"/>
                        </a:rPr>
                        <a:t>COVERAGE_LEVEL_END_DATE       11. MEASUREMENT_MODEL</a:t>
                      </a:r>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5. </a:t>
                      </a:r>
                      <a:r>
                        <a:rPr lang="en-GB" sz="750" b="0" i="0" u="none" strike="noStrike" dirty="0" smtClean="0">
                          <a:solidFill>
                            <a:srgbClr val="000000"/>
                          </a:solidFill>
                          <a:effectLst/>
                          <a:latin typeface="Calibri" panose="020F0502020204030204" pitchFamily="34" charset="0"/>
                        </a:rPr>
                        <a:t>INFORCE_FLAG                                 12. SET_OF_CONTRACTS</a:t>
                      </a:r>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6. </a:t>
                      </a:r>
                      <a:r>
                        <a:rPr lang="en-GB" sz="750" b="0" i="0" u="none" strike="noStrike" dirty="0" smtClean="0">
                          <a:solidFill>
                            <a:srgbClr val="000000"/>
                          </a:solidFill>
                          <a:effectLst/>
                          <a:latin typeface="Calibri" panose="020F0502020204030204" pitchFamily="34" charset="0"/>
                        </a:rPr>
                        <a:t>ENTRY_MONTH                                13. INSURANCE_CONTRACT_GROUP_ID</a:t>
                      </a:r>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7. </a:t>
                      </a:r>
                      <a:r>
                        <a:rPr lang="en-GB" sz="750" b="0" i="0" u="none" strike="noStrike" dirty="0" smtClean="0">
                          <a:solidFill>
                            <a:srgbClr val="000000"/>
                          </a:solidFill>
                          <a:effectLst/>
                          <a:latin typeface="Calibri" panose="020F0502020204030204" pitchFamily="34" charset="0"/>
                        </a:rPr>
                        <a:t>COHORT_YEAR                                 14. ICG_PROPHET</a:t>
                      </a:r>
                      <a:endParaRPr lang="en-GB" sz="750" b="0" i="0" u="none" strike="noStrike" dirty="0">
                        <a:solidFill>
                          <a:srgbClr val="000000"/>
                        </a:solidFill>
                        <a:effectLst/>
                        <a:latin typeface="Calibri" panose="020F0502020204030204" pitchFamily="34" charset="0"/>
                      </a:endParaRPr>
                    </a:p>
                  </a:txBody>
                  <a:tcPr marL="36000" marR="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GB" sz="750" b="0" i="0" u="none" strike="noStrike" dirty="0" smtClean="0">
                          <a:solidFill>
                            <a:srgbClr val="000000"/>
                          </a:solidFill>
                          <a:effectLst/>
                          <a:latin typeface="Calibri" panose="020F0502020204030204" pitchFamily="34" charset="0"/>
                        </a:rPr>
                        <a:t>1. Extraction </a:t>
                      </a:r>
                      <a:r>
                        <a:rPr lang="en-GB" sz="750" b="0" i="0" u="none" strike="noStrike" dirty="0">
                          <a:solidFill>
                            <a:srgbClr val="000000"/>
                          </a:solidFill>
                          <a:effectLst/>
                          <a:latin typeface="Calibri" panose="020F0502020204030204" pitchFamily="34" charset="0"/>
                        </a:rPr>
                        <a:t>from PAS system</a:t>
                      </a:r>
                      <a:r>
                        <a:rPr lang="en-GB" sz="750" b="0" i="0" u="none" strike="noStrike" dirty="0" smtClean="0">
                          <a:solidFill>
                            <a:srgbClr val="000000"/>
                          </a:solidFill>
                          <a:effectLst/>
                          <a:latin typeface="Calibri" panose="020F0502020204030204" pitchFamily="34" charset="0"/>
                        </a:rPr>
                        <a:t>;</a:t>
                      </a:r>
                    </a:p>
                    <a:p>
                      <a:pPr algn="l" fontAlgn="t"/>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2. ICG Identification process is needed (could be a. In-force or b. Out-force policies with no historical data such as policy number, product and benefit code in the ICG store</a:t>
                      </a:r>
                      <a:r>
                        <a:rPr lang="en-GB" sz="750" b="0" i="0" u="none" strike="noStrike" dirty="0" smtClean="0">
                          <a:solidFill>
                            <a:srgbClr val="000000"/>
                          </a:solidFill>
                          <a:effectLst/>
                          <a:latin typeface="Calibri" panose="020F0502020204030204" pitchFamily="34" charset="0"/>
                        </a:rPr>
                        <a:t>);</a:t>
                      </a:r>
                    </a:p>
                    <a:p>
                      <a:pPr algn="l" fontAlgn="t"/>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3. Policies are identified as New Business </a:t>
                      </a:r>
                      <a:endParaRPr lang="en-GB" sz="750" b="0" i="0" u="none" strike="noStrike" dirty="0" smtClean="0">
                        <a:solidFill>
                          <a:srgbClr val="000000"/>
                        </a:solidFill>
                        <a:effectLst/>
                        <a:latin typeface="Calibri" panose="020F0502020204030204" pitchFamily="34" charset="0"/>
                      </a:endParaRPr>
                    </a:p>
                    <a:p>
                      <a:pPr algn="l" fontAlgn="t"/>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4. Ben_Opt = "B"</a:t>
                      </a:r>
                    </a:p>
                  </a:txBody>
                  <a:tcPr marL="36000" marR="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GB" sz="750" b="0" i="0" u="none" strike="noStrike" dirty="0" smtClean="0">
                          <a:solidFill>
                            <a:srgbClr val="000000"/>
                          </a:solidFill>
                          <a:effectLst/>
                          <a:latin typeface="Calibri" panose="020F0502020204030204" pitchFamily="34" charset="0"/>
                        </a:rPr>
                        <a:t>1. Output </a:t>
                      </a:r>
                      <a:r>
                        <a:rPr lang="en-GB" sz="750" b="0" i="0" u="none" strike="noStrike" dirty="0">
                          <a:solidFill>
                            <a:srgbClr val="000000"/>
                          </a:solidFill>
                          <a:effectLst/>
                          <a:latin typeface="Calibri" panose="020F0502020204030204" pitchFamily="34" charset="0"/>
                        </a:rPr>
                        <a:t>is in the correct format and naming convention as per ETL2's requirements</a:t>
                      </a:r>
                      <a:r>
                        <a:rPr lang="en-GB" sz="750" b="0" i="0" u="none" strike="noStrike" dirty="0" smtClean="0">
                          <a:solidFill>
                            <a:srgbClr val="000000"/>
                          </a:solidFill>
                          <a:effectLst/>
                          <a:latin typeface="Calibri" panose="020F0502020204030204" pitchFamily="34" charset="0"/>
                        </a:rPr>
                        <a:t>.</a:t>
                      </a:r>
                    </a:p>
                    <a:p>
                      <a:pPr algn="l" fontAlgn="t"/>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2. Actual result matches expected result</a:t>
                      </a:r>
                    </a:p>
                  </a:txBody>
                  <a:tcPr marL="36000" marR="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GB" sz="750" b="0" i="0" u="none" strike="noStrike" dirty="0">
                          <a:solidFill>
                            <a:srgbClr val="000000"/>
                          </a:solidFill>
                          <a:effectLst/>
                          <a:latin typeface="Calibri" panose="020F0502020204030204" pitchFamily="34" charset="0"/>
                        </a:rPr>
                        <a:t>The ETL1 outputs for the 14 variables </a:t>
                      </a:r>
                      <a:r>
                        <a:rPr lang="en-GB" sz="750" b="0" i="0" u="none" strike="noStrike" dirty="0" smtClean="0">
                          <a:solidFill>
                            <a:srgbClr val="000000"/>
                          </a:solidFill>
                          <a:effectLst/>
                          <a:latin typeface="Calibri" panose="020F0502020204030204" pitchFamily="34" charset="0"/>
                        </a:rPr>
                        <a:t>are </a:t>
                      </a:r>
                      <a:r>
                        <a:rPr lang="en-GB" sz="750" b="0" i="0" u="none" strike="noStrike" dirty="0">
                          <a:solidFill>
                            <a:srgbClr val="000000"/>
                          </a:solidFill>
                          <a:effectLst/>
                          <a:latin typeface="Calibri" panose="020F0502020204030204" pitchFamily="34" charset="0"/>
                        </a:rPr>
                        <a:t>consistent with the Validation </a:t>
                      </a:r>
                      <a:r>
                        <a:rPr lang="en-GB" sz="750" b="0" i="0" u="none" strike="noStrike" dirty="0" smtClean="0">
                          <a:solidFill>
                            <a:srgbClr val="000000"/>
                          </a:solidFill>
                          <a:effectLst/>
                          <a:latin typeface="Calibri" panose="020F0502020204030204" pitchFamily="34" charset="0"/>
                        </a:rPr>
                        <a:t>tool</a:t>
                      </a:r>
                      <a:endParaRPr lang="en-GB" sz="750" b="0" i="0" u="none" strike="noStrike" dirty="0">
                        <a:solidFill>
                          <a:srgbClr val="000000"/>
                        </a:solidFill>
                        <a:effectLst/>
                        <a:latin typeface="Calibri" panose="020F0502020204030204" pitchFamily="34" charset="0"/>
                      </a:endParaRPr>
                    </a:p>
                  </a:txBody>
                  <a:tcPr marL="36000" marR="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43347714"/>
                  </a:ext>
                </a:extLst>
              </a:tr>
              <a:tr h="1263156">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dirty="0"/>
                    </a:p>
                  </a:txBody>
                  <a:tcPr/>
                </a:tc>
                <a:tc vMerge="1">
                  <a:txBody>
                    <a:bodyPr/>
                    <a:lstStyle/>
                    <a:p>
                      <a:endParaRPr lang="en-GB"/>
                    </a:p>
                  </a:txBody>
                  <a:tcPr/>
                </a:tc>
                <a:tc>
                  <a:txBody>
                    <a:bodyPr/>
                    <a:lstStyle/>
                    <a:p>
                      <a:pPr algn="ctr" fontAlgn="ctr"/>
                      <a:r>
                        <a:rPr lang="en-GB" sz="800" b="0" i="0" u="none" strike="noStrike" dirty="0">
                          <a:solidFill>
                            <a:srgbClr val="000000"/>
                          </a:solidFill>
                          <a:effectLst/>
                          <a:latin typeface="Calibri" panose="020F0502020204030204" pitchFamily="34" charset="0"/>
                        </a:rPr>
                        <a:t>2.1.1.b</a:t>
                      </a:r>
                    </a:p>
                  </a:txBody>
                  <a:tcPr marL="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GB" sz="800" b="0" i="0" u="none" strike="noStrike" dirty="0" smtClean="0">
                          <a:solidFill>
                            <a:srgbClr val="000000"/>
                          </a:solidFill>
                          <a:effectLst/>
                          <a:latin typeface="Calibri" panose="020F0502020204030204" pitchFamily="34" charset="0"/>
                        </a:rPr>
                        <a:t>ETL2B</a:t>
                      </a:r>
                    </a:p>
                  </a:txBody>
                  <a:tcPr marL="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GB" sz="800" b="0" i="0" u="none" strike="noStrike" dirty="0" smtClean="0">
                          <a:solidFill>
                            <a:srgbClr val="000000"/>
                          </a:solidFill>
                          <a:effectLst/>
                          <a:latin typeface="Calibri" panose="020F0502020204030204" pitchFamily="34" charset="0"/>
                        </a:rPr>
                        <a:t>Enhance </a:t>
                      </a:r>
                      <a:r>
                        <a:rPr lang="en-GB" sz="800" b="0" i="0" u="none" strike="noStrike" dirty="0">
                          <a:solidFill>
                            <a:srgbClr val="000000"/>
                          </a:solidFill>
                          <a:effectLst/>
                          <a:latin typeface="Calibri" panose="020F0502020204030204" pitchFamily="34" charset="0"/>
                        </a:rPr>
                        <a:t>valuation extract from ETL1 to provide input variables in the Prophet MPFs for </a:t>
                      </a:r>
                      <a:r>
                        <a:rPr lang="en-GB" sz="800" b="0" i="0" u="none" strike="noStrike" dirty="0" smtClean="0">
                          <a:solidFill>
                            <a:srgbClr val="000000"/>
                          </a:solidFill>
                          <a:effectLst/>
                          <a:latin typeface="Calibri" panose="020F0502020204030204" pitchFamily="34" charset="0"/>
                        </a:rPr>
                        <a:t>expected </a:t>
                      </a:r>
                      <a:r>
                        <a:rPr lang="en-GB" sz="800" b="0" i="0" u="none" strike="noStrike" dirty="0">
                          <a:solidFill>
                            <a:srgbClr val="000000"/>
                          </a:solidFill>
                          <a:effectLst/>
                          <a:latin typeface="Calibri" panose="020F0502020204030204" pitchFamily="34" charset="0"/>
                        </a:rPr>
                        <a:t>CFs model </a:t>
                      </a:r>
                      <a:r>
                        <a:rPr lang="en-GB" sz="800" b="0" i="0" u="none" strike="noStrike" dirty="0" smtClean="0">
                          <a:solidFill>
                            <a:srgbClr val="000000"/>
                          </a:solidFill>
                          <a:effectLst/>
                          <a:latin typeface="Calibri" panose="020F0502020204030204" pitchFamily="34" charset="0"/>
                        </a:rPr>
                        <a:t>run</a:t>
                      </a:r>
                    </a:p>
                  </a:txBody>
                  <a:tcPr marL="36000" marR="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457189" rtl="0" eaLnBrk="1" fontAlgn="t" latinLnBrk="0" hangingPunct="1">
                        <a:lnSpc>
                          <a:spcPct val="100000"/>
                        </a:lnSpc>
                        <a:spcBef>
                          <a:spcPts val="0"/>
                        </a:spcBef>
                        <a:spcAft>
                          <a:spcPts val="0"/>
                        </a:spcAft>
                        <a:buClrTx/>
                        <a:buSzTx/>
                        <a:buFontTx/>
                        <a:buNone/>
                        <a:tabLst/>
                        <a:defRPr/>
                      </a:pPr>
                      <a:r>
                        <a:rPr lang="en-GB" sz="750" b="0" i="0" u="none" strike="noStrike" dirty="0" smtClean="0">
                          <a:solidFill>
                            <a:srgbClr val="000000"/>
                          </a:solidFill>
                          <a:effectLst/>
                          <a:latin typeface="Calibri" panose="020F0502020204030204" pitchFamily="34" charset="0"/>
                        </a:rPr>
                        <a:t>DCS </a:t>
                      </a:r>
                      <a:r>
                        <a:rPr lang="en-GB" sz="750" b="0" i="0" u="none" strike="noStrike" dirty="0">
                          <a:solidFill>
                            <a:srgbClr val="000000"/>
                          </a:solidFill>
                          <a:effectLst/>
                          <a:latin typeface="Calibri" panose="020F0502020204030204" pitchFamily="34" charset="0"/>
                        </a:rPr>
                        <a:t>should generate the below additional variables as part of the MPFs</a:t>
                      </a:r>
                      <a:r>
                        <a:rPr lang="en-GB" sz="750" b="0" i="0" u="none" strike="noStrike" dirty="0" smtClean="0">
                          <a:solidFill>
                            <a:srgbClr val="000000"/>
                          </a:solidFill>
                          <a:effectLst/>
                          <a:latin typeface="Calibri" panose="020F0502020204030204" pitchFamily="34" charset="0"/>
                        </a:rPr>
                        <a:t>:</a:t>
                      </a:r>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1. </a:t>
                      </a:r>
                      <a:r>
                        <a:rPr lang="en-GB" sz="750" b="0" i="0" u="none" strike="noStrike" dirty="0" smtClean="0">
                          <a:solidFill>
                            <a:srgbClr val="000000"/>
                          </a:solidFill>
                          <a:effectLst/>
                          <a:latin typeface="Calibri" panose="020F0502020204030204" pitchFamily="34" charset="0"/>
                        </a:rPr>
                        <a:t>PROD_CD                               11. IFRS_ICG_ID_PROPHET</a:t>
                      </a:r>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2. </a:t>
                      </a:r>
                      <a:r>
                        <a:rPr lang="en-GB" sz="750" b="0" i="0" u="none" strike="noStrike" dirty="0" smtClean="0">
                          <a:solidFill>
                            <a:srgbClr val="000000"/>
                          </a:solidFill>
                          <a:effectLst/>
                          <a:latin typeface="Calibri" panose="020F0502020204030204" pitchFamily="34" charset="0"/>
                        </a:rPr>
                        <a:t>IFRS_ONEROUS_GRP      </a:t>
                      </a:r>
                      <a:r>
                        <a:rPr lang="en-GB" sz="750" b="0" i="0" u="none" strike="noStrike" dirty="0" smtClean="0">
                          <a:solidFill>
                            <a:schemeClr val="bg1"/>
                          </a:solidFill>
                          <a:effectLst/>
                          <a:latin typeface="Calibri" panose="020F0502020204030204" pitchFamily="34" charset="0"/>
                        </a:rPr>
                        <a:t>d</a:t>
                      </a:r>
                      <a:r>
                        <a:rPr lang="en-GB" sz="750" b="0" i="0" u="none" strike="noStrike" baseline="0" dirty="0" smtClean="0">
                          <a:solidFill>
                            <a:schemeClr val="bg1"/>
                          </a:solidFill>
                          <a:effectLst/>
                          <a:latin typeface="Calibri" panose="020F0502020204030204" pitchFamily="34" charset="0"/>
                        </a:rPr>
                        <a:t> </a:t>
                      </a:r>
                      <a:r>
                        <a:rPr lang="en-GB" sz="750" b="0" i="0" u="none" strike="noStrike" dirty="0" smtClean="0">
                          <a:solidFill>
                            <a:srgbClr val="000000"/>
                          </a:solidFill>
                          <a:effectLst/>
                          <a:latin typeface="Calibri" panose="020F0502020204030204" pitchFamily="34" charset="0"/>
                        </a:rPr>
                        <a:t>  12. SAS_SUB_GROUP_ID</a:t>
                      </a:r>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3. </a:t>
                      </a:r>
                      <a:r>
                        <a:rPr lang="en-GB" sz="750" b="0" i="0" u="none" strike="noStrike" dirty="0" smtClean="0">
                          <a:solidFill>
                            <a:srgbClr val="000000"/>
                          </a:solidFill>
                          <a:effectLst/>
                          <a:latin typeface="Calibri" panose="020F0502020204030204" pitchFamily="34" charset="0"/>
                        </a:rPr>
                        <a:t>IFRS_CY_GRP           </a:t>
                      </a:r>
                      <a:r>
                        <a:rPr lang="en-GB" sz="750" b="0" i="0" u="none" strike="noStrike" dirty="0" smtClean="0">
                          <a:solidFill>
                            <a:schemeClr val="bg1"/>
                          </a:solidFill>
                          <a:effectLst/>
                          <a:latin typeface="Calibri" panose="020F0502020204030204" pitchFamily="34" charset="0"/>
                        </a:rPr>
                        <a:t>  d </a:t>
                      </a:r>
                      <a:r>
                        <a:rPr lang="en-GB" sz="750" b="0" i="0" u="none" strike="noStrike" dirty="0" smtClean="0">
                          <a:solidFill>
                            <a:srgbClr val="000000"/>
                          </a:solidFill>
                          <a:effectLst/>
                          <a:latin typeface="Calibri" panose="020F0502020204030204" pitchFamily="34" charset="0"/>
                        </a:rPr>
                        <a:t>        13. ENTYTY_ID</a:t>
                      </a:r>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4. </a:t>
                      </a:r>
                      <a:r>
                        <a:rPr lang="en-GB" sz="750" b="0" i="0" u="none" strike="noStrike" dirty="0" smtClean="0">
                          <a:solidFill>
                            <a:srgbClr val="000000"/>
                          </a:solidFill>
                          <a:effectLst/>
                          <a:latin typeface="Calibri" panose="020F0502020204030204" pitchFamily="34" charset="0"/>
                        </a:rPr>
                        <a:t>IFRS_PORT_GRP                   14. CB_START_DATE</a:t>
                      </a:r>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5. </a:t>
                      </a:r>
                      <a:r>
                        <a:rPr lang="en-GB" sz="750" b="0" i="0" u="none" strike="noStrike" dirty="0" smtClean="0">
                          <a:solidFill>
                            <a:srgbClr val="000000"/>
                          </a:solidFill>
                          <a:effectLst/>
                          <a:latin typeface="Calibri" panose="020F0502020204030204" pitchFamily="34" charset="0"/>
                        </a:rPr>
                        <a:t>IFRS_MEASURE_MODEL   </a:t>
                      </a:r>
                      <a:r>
                        <a:rPr lang="en-GB" sz="750" b="0" i="0" u="none" strike="noStrike" dirty="0" smtClean="0">
                          <a:solidFill>
                            <a:schemeClr val="bg1"/>
                          </a:solidFill>
                          <a:effectLst/>
                          <a:latin typeface="Calibri" panose="020F0502020204030204" pitchFamily="34" charset="0"/>
                        </a:rPr>
                        <a:t>d</a:t>
                      </a:r>
                      <a:r>
                        <a:rPr lang="en-GB" sz="750" b="0" i="0" u="none" strike="noStrike" dirty="0" smtClean="0">
                          <a:solidFill>
                            <a:srgbClr val="000000"/>
                          </a:solidFill>
                          <a:effectLst/>
                          <a:latin typeface="Calibri" panose="020F0502020204030204" pitchFamily="34" charset="0"/>
                        </a:rPr>
                        <a:t>15. CB_END_DATE</a:t>
                      </a:r>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6. </a:t>
                      </a:r>
                      <a:r>
                        <a:rPr lang="en-GB" sz="750" b="0" i="0" u="none" strike="noStrike" dirty="0" smtClean="0">
                          <a:solidFill>
                            <a:srgbClr val="000000"/>
                          </a:solidFill>
                          <a:effectLst/>
                          <a:latin typeface="Calibri" panose="020F0502020204030204" pitchFamily="34" charset="0"/>
                        </a:rPr>
                        <a:t>BASIC_ENTRY_YEAR             16. MI_SUB_GROUP_ID</a:t>
                      </a:r>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7. </a:t>
                      </a:r>
                      <a:r>
                        <a:rPr lang="en-GB" sz="750" b="0" i="0" u="none" strike="noStrike" dirty="0" smtClean="0">
                          <a:solidFill>
                            <a:srgbClr val="000000"/>
                          </a:solidFill>
                          <a:effectLst/>
                          <a:latin typeface="Calibri" panose="020F0502020204030204" pitchFamily="34" charset="0"/>
                        </a:rPr>
                        <a:t>BASIC_ENTRY_MONTH      </a:t>
                      </a:r>
                      <a:r>
                        <a:rPr lang="en-GB" sz="750" b="0" i="0" u="none" strike="noStrike" baseline="0" dirty="0" smtClean="0">
                          <a:solidFill>
                            <a:srgbClr val="000000"/>
                          </a:solidFill>
                          <a:effectLst/>
                          <a:latin typeface="Calibri" panose="020F0502020204030204" pitchFamily="34" charset="0"/>
                        </a:rPr>
                        <a:t>  </a:t>
                      </a:r>
                      <a:r>
                        <a:rPr lang="en-GB" sz="750" b="0" i="0" u="none" strike="noStrike" dirty="0" smtClean="0">
                          <a:solidFill>
                            <a:srgbClr val="000000"/>
                          </a:solidFill>
                          <a:effectLst/>
                          <a:latin typeface="Calibri" panose="020F0502020204030204" pitchFamily="34" charset="0"/>
                        </a:rPr>
                        <a:t>17. NB_MONTH</a:t>
                      </a:r>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8. </a:t>
                      </a:r>
                      <a:r>
                        <a:rPr lang="en-GB" sz="750" b="0" i="0" u="none" strike="noStrike" dirty="0" smtClean="0">
                          <a:solidFill>
                            <a:srgbClr val="000000"/>
                          </a:solidFill>
                          <a:effectLst/>
                          <a:latin typeface="Calibri" panose="020F0502020204030204" pitchFamily="34" charset="0"/>
                        </a:rPr>
                        <a:t>IFRS_CB_TERM_M        </a:t>
                      </a:r>
                      <a:r>
                        <a:rPr lang="en-GB" sz="750" b="0" i="0" u="none" strike="noStrike" baseline="0" dirty="0" smtClean="0">
                          <a:solidFill>
                            <a:srgbClr val="000000"/>
                          </a:solidFill>
                          <a:effectLst/>
                          <a:latin typeface="Calibri" panose="020F0502020204030204" pitchFamily="34" charset="0"/>
                        </a:rPr>
                        <a:t> </a:t>
                      </a:r>
                      <a:r>
                        <a:rPr lang="en-GB" sz="750" b="0" i="0" u="none" strike="noStrike" dirty="0" smtClean="0">
                          <a:solidFill>
                            <a:schemeClr val="bg1"/>
                          </a:solidFill>
                          <a:effectLst/>
                          <a:latin typeface="Calibri" panose="020F0502020204030204" pitchFamily="34" charset="0"/>
                        </a:rPr>
                        <a:t> d   </a:t>
                      </a:r>
                      <a:r>
                        <a:rPr lang="en-GB" sz="750" b="0" i="0" u="none" strike="noStrike" dirty="0" smtClean="0">
                          <a:solidFill>
                            <a:srgbClr val="000000"/>
                          </a:solidFill>
                          <a:effectLst/>
                          <a:latin typeface="Calibri" panose="020F0502020204030204" pitchFamily="34" charset="0"/>
                        </a:rPr>
                        <a:t>18. ORI_ENTRY_YEAR</a:t>
                      </a:r>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9. </a:t>
                      </a:r>
                      <a:r>
                        <a:rPr lang="en-GB" sz="750" b="0" i="0" u="none" strike="noStrike" dirty="0" smtClean="0">
                          <a:solidFill>
                            <a:srgbClr val="000000"/>
                          </a:solidFill>
                          <a:effectLst/>
                          <a:latin typeface="Calibri" panose="020F0502020204030204" pitchFamily="34" charset="0"/>
                        </a:rPr>
                        <a:t>MTHS_TO_SALE       </a:t>
                      </a:r>
                      <a:r>
                        <a:rPr lang="en-GB" sz="750" b="0" i="0" u="none" strike="noStrike" dirty="0" smtClean="0">
                          <a:solidFill>
                            <a:schemeClr val="bg1"/>
                          </a:solidFill>
                          <a:effectLst/>
                          <a:latin typeface="Calibri" panose="020F0502020204030204" pitchFamily="34" charset="0"/>
                        </a:rPr>
                        <a:t>d </a:t>
                      </a:r>
                      <a:r>
                        <a:rPr lang="en-GB" sz="750" b="0" i="0" u="none" strike="noStrike" dirty="0" smtClean="0">
                          <a:solidFill>
                            <a:srgbClr val="000000"/>
                          </a:solidFill>
                          <a:effectLst/>
                          <a:latin typeface="Calibri" panose="020F0502020204030204" pitchFamily="34" charset="0"/>
                        </a:rPr>
                        <a:t>       </a:t>
                      </a:r>
                      <a:r>
                        <a:rPr lang="en-GB" sz="750" b="0" i="0" u="none" strike="noStrike" dirty="0" smtClean="0">
                          <a:solidFill>
                            <a:schemeClr val="bg1"/>
                          </a:solidFill>
                          <a:effectLst/>
                          <a:latin typeface="Calibri" panose="020F0502020204030204" pitchFamily="34" charset="0"/>
                        </a:rPr>
                        <a:t>d</a:t>
                      </a:r>
                      <a:r>
                        <a:rPr lang="en-GB" sz="750" b="0" i="0" u="none" strike="noStrike" dirty="0" smtClean="0">
                          <a:solidFill>
                            <a:srgbClr val="000000"/>
                          </a:solidFill>
                          <a:effectLst/>
                          <a:latin typeface="Calibri" panose="020F0502020204030204" pitchFamily="34" charset="0"/>
                        </a:rPr>
                        <a:t>19. ORI_ENTRY_MONTH</a:t>
                      </a:r>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10. </a:t>
                      </a:r>
                      <a:r>
                        <a:rPr lang="en-GB" sz="750" b="0" i="0" u="none" strike="noStrike" dirty="0" smtClean="0">
                          <a:solidFill>
                            <a:srgbClr val="000000"/>
                          </a:solidFill>
                          <a:effectLst/>
                          <a:latin typeface="Calibri" panose="020F0502020204030204" pitchFamily="34" charset="0"/>
                        </a:rPr>
                        <a:t>IFRS_ICG_ID                        20. IFRS_CURRENCY</a:t>
                      </a:r>
                      <a:endParaRPr lang="en-GB" sz="750" b="0" i="0" u="none" strike="noStrike" dirty="0">
                        <a:solidFill>
                          <a:srgbClr val="000000"/>
                        </a:solidFill>
                        <a:effectLst/>
                        <a:latin typeface="Calibri" panose="020F0502020204030204" pitchFamily="34" charset="0"/>
                      </a:endParaRPr>
                    </a:p>
                  </a:txBody>
                  <a:tcPr marL="36000" marR="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GB" sz="750" b="0" i="0" u="none" strike="noStrike" dirty="0">
                          <a:solidFill>
                            <a:srgbClr val="000000"/>
                          </a:solidFill>
                          <a:effectLst/>
                          <a:latin typeface="Calibri" panose="020F0502020204030204" pitchFamily="34" charset="0"/>
                        </a:rPr>
                        <a:t>1. Extract from PAS system</a:t>
                      </a:r>
                      <a:r>
                        <a:rPr lang="en-GB" sz="750" b="0" i="0" u="none" strike="noStrike" dirty="0" smtClean="0">
                          <a:solidFill>
                            <a:srgbClr val="000000"/>
                          </a:solidFill>
                          <a:effectLst/>
                          <a:latin typeface="Calibri" panose="020F0502020204030204" pitchFamily="34" charset="0"/>
                        </a:rPr>
                        <a:t>;</a:t>
                      </a:r>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2. ETL1 has been completed (Configuration tables are ready and ICG store is updated)</a:t>
                      </a:r>
                    </a:p>
                  </a:txBody>
                  <a:tcPr marL="36000" marR="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GB" sz="750" b="0" i="0" u="none" strike="noStrike" dirty="0" smtClean="0">
                          <a:solidFill>
                            <a:srgbClr val="000000"/>
                          </a:solidFill>
                          <a:effectLst/>
                          <a:latin typeface="Calibri" panose="020F0502020204030204" pitchFamily="34" charset="0"/>
                        </a:rPr>
                        <a:t>1. Output </a:t>
                      </a:r>
                      <a:r>
                        <a:rPr lang="en-GB" sz="750" b="0" i="0" u="none" strike="noStrike" dirty="0">
                          <a:solidFill>
                            <a:srgbClr val="000000"/>
                          </a:solidFill>
                          <a:effectLst/>
                          <a:latin typeface="Calibri" panose="020F0502020204030204" pitchFamily="34" charset="0"/>
                        </a:rPr>
                        <a:t>is in the correct format and naming convention as per </a:t>
                      </a:r>
                      <a:r>
                        <a:rPr lang="en-GB" sz="750" b="0" i="0" u="none" strike="noStrike" dirty="0" smtClean="0">
                          <a:solidFill>
                            <a:srgbClr val="000000"/>
                          </a:solidFill>
                          <a:effectLst/>
                          <a:latin typeface="Calibri" panose="020F0502020204030204" pitchFamily="34" charset="0"/>
                        </a:rPr>
                        <a:t>Prophet's </a:t>
                      </a:r>
                      <a:r>
                        <a:rPr lang="en-GB" sz="750" b="0" i="0" u="none" strike="noStrike" dirty="0">
                          <a:solidFill>
                            <a:srgbClr val="000000"/>
                          </a:solidFill>
                          <a:effectLst/>
                          <a:latin typeface="Calibri" panose="020F0502020204030204" pitchFamily="34" charset="0"/>
                        </a:rPr>
                        <a:t>requirements</a:t>
                      </a:r>
                      <a:r>
                        <a:rPr lang="en-GB" sz="750" b="0" i="0" u="none" strike="noStrike" dirty="0" smtClean="0">
                          <a:solidFill>
                            <a:srgbClr val="000000"/>
                          </a:solidFill>
                          <a:effectLst/>
                          <a:latin typeface="Calibri" panose="020F0502020204030204" pitchFamily="34" charset="0"/>
                        </a:rPr>
                        <a:t>.</a:t>
                      </a:r>
                    </a:p>
                    <a:p>
                      <a:pPr algn="l" fontAlgn="t"/>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2. Actual result matches expected result</a:t>
                      </a:r>
                    </a:p>
                  </a:txBody>
                  <a:tcPr marL="36000" marR="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GB" sz="750" b="0" i="0" u="none" strike="noStrike" dirty="0" smtClean="0">
                          <a:solidFill>
                            <a:srgbClr val="000000"/>
                          </a:solidFill>
                          <a:effectLst/>
                          <a:latin typeface="Calibri" panose="020F0502020204030204" pitchFamily="34" charset="0"/>
                        </a:rPr>
                        <a:t>ETL2 </a:t>
                      </a:r>
                      <a:r>
                        <a:rPr lang="en-GB" sz="750" b="0" i="0" u="none" strike="noStrike" dirty="0">
                          <a:solidFill>
                            <a:srgbClr val="000000"/>
                          </a:solidFill>
                          <a:effectLst/>
                          <a:latin typeface="Calibri" panose="020F0502020204030204" pitchFamily="34" charset="0"/>
                        </a:rPr>
                        <a:t>outputs the 20 Non-RI </a:t>
                      </a:r>
                      <a:r>
                        <a:rPr lang="en-GB" sz="750" b="0" i="0" u="none" strike="noStrike" dirty="0" smtClean="0">
                          <a:solidFill>
                            <a:srgbClr val="000000"/>
                          </a:solidFill>
                          <a:effectLst/>
                          <a:latin typeface="Calibri" panose="020F0502020204030204" pitchFamily="34" charset="0"/>
                        </a:rPr>
                        <a:t>variables as </a:t>
                      </a:r>
                      <a:r>
                        <a:rPr lang="en-GB" sz="750" b="0" i="0" u="none" strike="noStrike" dirty="0">
                          <a:solidFill>
                            <a:srgbClr val="000000"/>
                          </a:solidFill>
                          <a:effectLst/>
                          <a:latin typeface="Calibri" panose="020F0502020204030204" pitchFamily="34" charset="0"/>
                        </a:rPr>
                        <a:t>per the functional </a:t>
                      </a:r>
                      <a:r>
                        <a:rPr lang="en-GB" sz="750" b="0" i="0" u="none" strike="noStrike" dirty="0" smtClean="0">
                          <a:solidFill>
                            <a:srgbClr val="000000"/>
                          </a:solidFill>
                          <a:effectLst/>
                          <a:latin typeface="Calibri" panose="020F0502020204030204" pitchFamily="34" charset="0"/>
                        </a:rPr>
                        <a:t>specification </a:t>
                      </a:r>
                      <a:r>
                        <a:rPr lang="en-GB" sz="750" b="0" i="0" u="none" strike="noStrike" dirty="0">
                          <a:solidFill>
                            <a:srgbClr val="000000"/>
                          </a:solidFill>
                          <a:effectLst/>
                          <a:latin typeface="Calibri" panose="020F0502020204030204" pitchFamily="34" charset="0"/>
                        </a:rPr>
                        <a:t>requirement</a:t>
                      </a:r>
                    </a:p>
                  </a:txBody>
                  <a:tcPr marL="36000" marR="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33472193"/>
                  </a:ext>
                </a:extLst>
              </a:tr>
              <a:tr h="828706">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dirty="0"/>
                    </a:p>
                  </a:txBody>
                  <a:tcPr/>
                </a:tc>
                <a:tc vMerge="1">
                  <a:txBody>
                    <a:bodyPr/>
                    <a:lstStyle/>
                    <a:p>
                      <a:endParaRPr lang="en-GB"/>
                    </a:p>
                  </a:txBody>
                  <a:tcPr/>
                </a:tc>
                <a:tc>
                  <a:txBody>
                    <a:bodyPr/>
                    <a:lstStyle/>
                    <a:p>
                      <a:pPr algn="ctr" fontAlgn="ctr"/>
                      <a:r>
                        <a:rPr lang="en-GB" sz="800" b="0" i="0" u="none" strike="noStrike" dirty="0">
                          <a:solidFill>
                            <a:srgbClr val="000000"/>
                          </a:solidFill>
                          <a:effectLst/>
                          <a:latin typeface="Calibri" panose="020F0502020204030204" pitchFamily="34" charset="0"/>
                        </a:rPr>
                        <a:t>2.1.1.c</a:t>
                      </a:r>
                    </a:p>
                  </a:txBody>
                  <a:tcPr marL="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800" b="0" i="0" u="none" strike="noStrike" dirty="0">
                          <a:solidFill>
                            <a:srgbClr val="000000"/>
                          </a:solidFill>
                          <a:effectLst/>
                          <a:latin typeface="Calibri" panose="020F0502020204030204" pitchFamily="34" charset="0"/>
                        </a:rPr>
                        <a:t>Prophet</a:t>
                      </a:r>
                    </a:p>
                  </a:txBody>
                  <a:tcPr marL="0" marR="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GB" sz="800" b="0" i="0" u="none" strike="noStrike" dirty="0">
                          <a:solidFill>
                            <a:srgbClr val="000000"/>
                          </a:solidFill>
                          <a:effectLst/>
                          <a:latin typeface="Calibri" panose="020F0502020204030204" pitchFamily="34" charset="0"/>
                        </a:rPr>
                        <a:t>Calculate expected cashflows</a:t>
                      </a:r>
                    </a:p>
                  </a:txBody>
                  <a:tcPr marL="36000" marR="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GB" sz="750" b="0" i="0" u="none" strike="noStrike" dirty="0">
                          <a:solidFill>
                            <a:srgbClr val="000000"/>
                          </a:solidFill>
                          <a:effectLst/>
                          <a:latin typeface="Calibri" panose="020F0502020204030204" pitchFamily="34" charset="0"/>
                        </a:rPr>
                        <a:t>Project the future expected cash flows using the associated economic and operating assumption from inception point with cash flows within the contract boundary (for new business sold within 2018 Q4, with Prophet run at valuation date of 2018 Jun). </a:t>
                      </a:r>
                    </a:p>
                  </a:txBody>
                  <a:tcPr marL="36000" marR="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GB" sz="750" b="0" i="0" u="none" strike="noStrike" dirty="0" smtClean="0">
                          <a:solidFill>
                            <a:srgbClr val="000000"/>
                          </a:solidFill>
                          <a:effectLst/>
                          <a:latin typeface="Calibri" panose="020F0502020204030204" pitchFamily="34" charset="0"/>
                        </a:rPr>
                        <a:t>1. Tested </a:t>
                      </a:r>
                      <a:r>
                        <a:rPr lang="en-GB" sz="750" b="0" i="0" u="none" strike="noStrike" dirty="0">
                          <a:solidFill>
                            <a:srgbClr val="000000"/>
                          </a:solidFill>
                          <a:effectLst/>
                          <a:latin typeface="Calibri" panose="020F0502020204030204" pitchFamily="34" charset="0"/>
                        </a:rPr>
                        <a:t>samples are successfully populated into the Prophet input MPF that can be read in to the PHKL Det model (no formatting issue</a:t>
                      </a:r>
                      <a:r>
                        <a:rPr lang="en-GB" sz="750" b="0" i="0" u="none" strike="noStrike" dirty="0" smtClean="0">
                          <a:solidFill>
                            <a:srgbClr val="000000"/>
                          </a:solidFill>
                          <a:effectLst/>
                          <a:latin typeface="Calibri" panose="020F0502020204030204" pitchFamily="34" charset="0"/>
                        </a:rPr>
                        <a:t>);</a:t>
                      </a:r>
                    </a:p>
                    <a:p>
                      <a:pPr algn="l" fontAlgn="t"/>
                      <a:r>
                        <a:rPr lang="en-GB" sz="750" b="0" i="0" u="none" strike="noStrike" dirty="0">
                          <a:solidFill>
                            <a:srgbClr val="000000"/>
                          </a:solidFill>
                          <a:effectLst/>
                          <a:latin typeface="Calibri" panose="020F0502020204030204" pitchFamily="34" charset="0"/>
                        </a:rPr>
                        <a:t/>
                      </a:r>
                      <a:br>
                        <a:rPr lang="en-GB" sz="750" b="0" i="0" u="none" strike="noStrike" dirty="0">
                          <a:solidFill>
                            <a:srgbClr val="000000"/>
                          </a:solidFill>
                          <a:effectLst/>
                          <a:latin typeface="Calibri" panose="020F0502020204030204" pitchFamily="34" charset="0"/>
                        </a:rPr>
                      </a:br>
                      <a:r>
                        <a:rPr lang="en-GB" sz="750" b="0" i="0" u="none" strike="noStrike" dirty="0">
                          <a:solidFill>
                            <a:srgbClr val="000000"/>
                          </a:solidFill>
                          <a:effectLst/>
                          <a:latin typeface="Calibri" panose="020F0502020204030204" pitchFamily="34" charset="0"/>
                        </a:rPr>
                        <a:t>2. Tested samples contain NB policies for the </a:t>
                      </a:r>
                      <a:r>
                        <a:rPr lang="en-GB" sz="750" b="0" i="0" u="none" strike="noStrike" dirty="0" smtClean="0">
                          <a:solidFill>
                            <a:srgbClr val="000000"/>
                          </a:solidFill>
                          <a:effectLst/>
                          <a:latin typeface="Calibri" panose="020F0502020204030204" pitchFamily="34" charset="0"/>
                        </a:rPr>
                        <a:t>testing </a:t>
                      </a:r>
                      <a:r>
                        <a:rPr lang="en-GB" sz="750" b="0" i="0" u="none" strike="noStrike" dirty="0">
                          <a:solidFill>
                            <a:srgbClr val="000000"/>
                          </a:solidFill>
                          <a:effectLst/>
                          <a:latin typeface="Calibri" panose="020F0502020204030204" pitchFamily="34" charset="0"/>
                        </a:rPr>
                        <a:t>period;</a:t>
                      </a:r>
                    </a:p>
                  </a:txBody>
                  <a:tcPr marL="36000" marR="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GB" sz="750" b="0" i="0" u="none" strike="noStrike" dirty="0" smtClean="0">
                          <a:solidFill>
                            <a:srgbClr val="000000"/>
                          </a:solidFill>
                          <a:effectLst/>
                          <a:latin typeface="Calibri" panose="020F0502020204030204" pitchFamily="34" charset="0"/>
                        </a:rPr>
                        <a:t>1. Actual result matches expected result</a:t>
                      </a:r>
                      <a:endParaRPr lang="en-GB" sz="750" b="0" i="0" u="none" strike="noStrike" dirty="0">
                        <a:solidFill>
                          <a:srgbClr val="000000"/>
                        </a:solidFill>
                        <a:effectLst/>
                        <a:latin typeface="Calibri" panose="020F0502020204030204" pitchFamily="34" charset="0"/>
                      </a:endParaRPr>
                    </a:p>
                  </a:txBody>
                  <a:tcPr marL="36000" marR="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GB" sz="750" b="0" i="0" u="none" strike="noStrike" dirty="0">
                          <a:solidFill>
                            <a:srgbClr val="000000"/>
                          </a:solidFill>
                          <a:effectLst/>
                          <a:latin typeface="Calibri" panose="020F0502020204030204" pitchFamily="34" charset="0"/>
                        </a:rPr>
                        <a:t>The expected CFs from Prophet are generated within the contract boundary term (refer to the model point file variables) for each tested sampled policies</a:t>
                      </a:r>
                    </a:p>
                  </a:txBody>
                  <a:tcPr marL="36000" marR="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39241602"/>
                  </a:ext>
                </a:extLst>
              </a:tr>
            </a:tbl>
          </a:graphicData>
        </a:graphic>
      </p:graphicFrame>
      <p:graphicFrame>
        <p:nvGraphicFramePr>
          <p:cNvPr id="8" name="Table 7"/>
          <p:cNvGraphicFramePr>
            <a:graphicFrameLocks noGrp="1"/>
          </p:cNvGraphicFramePr>
          <p:nvPr>
            <p:extLst/>
          </p:nvPr>
        </p:nvGraphicFramePr>
        <p:xfrm>
          <a:off x="4754880" y="5617537"/>
          <a:ext cx="7199812" cy="775680"/>
        </p:xfrm>
        <a:graphic>
          <a:graphicData uri="http://schemas.openxmlformats.org/drawingml/2006/table">
            <a:tbl>
              <a:tblPr firstRow="1" bandRow="1">
                <a:tableStyleId>{5C22544A-7EE6-4342-B048-85BDC9FD1C3A}</a:tableStyleId>
              </a:tblPr>
              <a:tblGrid>
                <a:gridCol w="1198738">
                  <a:extLst>
                    <a:ext uri="{9D8B030D-6E8A-4147-A177-3AD203B41FA5}">
                      <a16:colId xmlns:a16="http://schemas.microsoft.com/office/drawing/2014/main" val="1465646529"/>
                    </a:ext>
                  </a:extLst>
                </a:gridCol>
                <a:gridCol w="6001074">
                  <a:extLst>
                    <a:ext uri="{9D8B030D-6E8A-4147-A177-3AD203B41FA5}">
                      <a16:colId xmlns:a16="http://schemas.microsoft.com/office/drawing/2014/main" val="430507497"/>
                    </a:ext>
                  </a:extLst>
                </a:gridCol>
              </a:tblGrid>
              <a:tr h="0">
                <a:tc>
                  <a:txBody>
                    <a:bodyPr/>
                    <a:lstStyle/>
                    <a:p>
                      <a:pPr algn="ctr" fontAlgn="ctr"/>
                      <a:r>
                        <a:rPr lang="en-GB" sz="800" b="1" i="0" u="none" strike="noStrike" dirty="0" smtClean="0">
                          <a:solidFill>
                            <a:schemeClr val="bg1"/>
                          </a:solidFill>
                          <a:effectLst/>
                          <a:latin typeface="+mj-lt"/>
                        </a:rPr>
                        <a:t>Tes</a:t>
                      </a:r>
                      <a:r>
                        <a:rPr lang="en-GB" sz="800" b="1" i="0" u="none" strike="noStrike" baseline="0" dirty="0" smtClean="0">
                          <a:solidFill>
                            <a:schemeClr val="bg1"/>
                          </a:solidFill>
                          <a:effectLst/>
                          <a:latin typeface="+mj-lt"/>
                        </a:rPr>
                        <a:t>t details</a:t>
                      </a:r>
                      <a:endParaRPr lang="en-GB" sz="800" b="0" i="0" u="none" strike="noStrike" dirty="0">
                        <a:solidFill>
                          <a:schemeClr val="bg1"/>
                        </a:solidFill>
                        <a:effectLst/>
                        <a:latin typeface="+mj-lt"/>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0000"/>
                    </a:solidFill>
                  </a:tcPr>
                </a:tc>
                <a:tc>
                  <a:txBody>
                    <a:bodyPr/>
                    <a:lstStyle/>
                    <a:p>
                      <a:pPr algn="l" fontAlgn="ctr"/>
                      <a:r>
                        <a:rPr lang="en-GB" sz="800" b="0" i="0" u="none" strike="noStrike" kern="1200" dirty="0" smtClean="0">
                          <a:solidFill>
                            <a:srgbClr val="000000"/>
                          </a:solidFill>
                          <a:effectLst/>
                          <a:latin typeface="+mj-lt"/>
                          <a:ea typeface="+mn-ea"/>
                          <a:cs typeface="+mn-cs"/>
                        </a:rPr>
                        <a:t>Based</a:t>
                      </a:r>
                      <a:r>
                        <a:rPr lang="en-GB" sz="800" b="0" i="0" u="none" strike="noStrike" kern="1200" baseline="0" dirty="0" smtClean="0">
                          <a:solidFill>
                            <a:srgbClr val="000000"/>
                          </a:solidFill>
                          <a:effectLst/>
                          <a:latin typeface="+mj-lt"/>
                          <a:ea typeface="+mn-ea"/>
                          <a:cs typeface="+mn-cs"/>
                        </a:rPr>
                        <a:t> on information from functional specifications and subsequently reviewed by solution component leads</a:t>
                      </a:r>
                      <a:endParaRPr lang="en-GB" sz="800" b="0" i="0" u="none" strike="noStrike" kern="1200" dirty="0">
                        <a:solidFill>
                          <a:srgbClr val="000000"/>
                        </a:solidFill>
                        <a:effectLst/>
                        <a:latin typeface="+mj-lt"/>
                        <a:ea typeface="+mn-ea"/>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4727470"/>
                  </a:ext>
                </a:extLst>
              </a:tr>
              <a:tr h="139845">
                <a:tc>
                  <a:txBody>
                    <a:bodyPr/>
                    <a:lstStyle/>
                    <a:p>
                      <a:pPr algn="ctr" fontAlgn="ctr"/>
                      <a:r>
                        <a:rPr lang="en-GB" sz="800" b="1" i="0" u="none" strike="noStrike" dirty="0" smtClean="0">
                          <a:solidFill>
                            <a:schemeClr val="bg1"/>
                          </a:solidFill>
                          <a:effectLst/>
                          <a:latin typeface="+mj-lt"/>
                        </a:rPr>
                        <a:t>Entry</a:t>
                      </a:r>
                      <a:r>
                        <a:rPr lang="en-GB" sz="800" b="1" i="0" u="none" strike="noStrike" baseline="0" dirty="0" smtClean="0">
                          <a:solidFill>
                            <a:schemeClr val="bg1"/>
                          </a:solidFill>
                          <a:effectLst/>
                          <a:latin typeface="+mj-lt"/>
                        </a:rPr>
                        <a:t> Criteria</a:t>
                      </a:r>
                      <a:endParaRPr lang="en-GB" sz="800" b="1" i="0" u="none" strike="noStrike" dirty="0">
                        <a:solidFill>
                          <a:schemeClr val="bg1"/>
                        </a:solidFill>
                        <a:effectLst/>
                        <a:latin typeface="+mj-lt"/>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0000"/>
                    </a:solidFill>
                  </a:tcPr>
                </a:tc>
                <a:tc>
                  <a:txBody>
                    <a:bodyPr/>
                    <a:lstStyle/>
                    <a:p>
                      <a:pPr algn="l" fontAlgn="ctr"/>
                      <a:r>
                        <a:rPr lang="en-GB" sz="800" b="0" i="0" u="none" strike="noStrike" kern="1200" dirty="0" smtClean="0">
                          <a:solidFill>
                            <a:srgbClr val="000000"/>
                          </a:solidFill>
                          <a:effectLst/>
                          <a:latin typeface="+mj-lt"/>
                          <a:ea typeface="+mn-ea"/>
                          <a:cs typeface="+mn-cs"/>
                        </a:rPr>
                        <a:t>Based on solution</a:t>
                      </a:r>
                      <a:r>
                        <a:rPr lang="en-GB" sz="800" b="0" i="0" u="none" strike="noStrike" kern="1200" baseline="0" dirty="0" smtClean="0">
                          <a:solidFill>
                            <a:srgbClr val="000000"/>
                          </a:solidFill>
                          <a:effectLst/>
                          <a:latin typeface="+mj-lt"/>
                          <a:ea typeface="+mn-ea"/>
                          <a:cs typeface="+mn-cs"/>
                        </a:rPr>
                        <a:t> architecture, information from functional specifications and completion of previous test cases</a:t>
                      </a:r>
                      <a:endParaRPr lang="en-GB" sz="800" b="0" i="0" u="none" strike="noStrike" kern="1200" dirty="0">
                        <a:solidFill>
                          <a:srgbClr val="000000"/>
                        </a:solidFill>
                        <a:effectLst/>
                        <a:latin typeface="+mj-lt"/>
                        <a:ea typeface="+mn-ea"/>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7151219"/>
                  </a:ext>
                </a:extLst>
              </a:tr>
              <a:tr h="0">
                <a:tc>
                  <a:txBody>
                    <a:bodyPr/>
                    <a:lstStyle/>
                    <a:p>
                      <a:pPr algn="ctr" fontAlgn="ctr"/>
                      <a:r>
                        <a:rPr lang="en-GB" sz="800" b="1" i="0" u="none" strike="noStrike" dirty="0" smtClean="0">
                          <a:solidFill>
                            <a:schemeClr val="bg1"/>
                          </a:solidFill>
                          <a:effectLst/>
                          <a:latin typeface="+mj-lt"/>
                        </a:rPr>
                        <a:t>Exit Criteria</a:t>
                      </a:r>
                      <a:endParaRPr lang="en-GB" sz="800" b="1" i="0" u="none" strike="noStrike" dirty="0">
                        <a:solidFill>
                          <a:schemeClr val="bg1"/>
                        </a:solidFill>
                        <a:effectLst/>
                        <a:latin typeface="+mj-lt"/>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0000"/>
                    </a:solidFill>
                  </a:tcPr>
                </a:tc>
                <a:tc>
                  <a:txBody>
                    <a:bodyPr/>
                    <a:lstStyle/>
                    <a:p>
                      <a:pPr algn="l" fontAlgn="ctr"/>
                      <a:r>
                        <a:rPr lang="en-GB" sz="800" b="0" i="0" u="none" strike="noStrike" kern="1200" dirty="0" smtClean="0">
                          <a:solidFill>
                            <a:srgbClr val="000000"/>
                          </a:solidFill>
                          <a:effectLst/>
                          <a:latin typeface="+mj-lt"/>
                          <a:ea typeface="+mn-ea"/>
                          <a:cs typeface="+mn-cs"/>
                        </a:rPr>
                        <a:t>Based on solution</a:t>
                      </a:r>
                      <a:r>
                        <a:rPr lang="en-GB" sz="800" b="0" i="0" u="none" strike="noStrike" kern="1200" baseline="0" dirty="0" smtClean="0">
                          <a:solidFill>
                            <a:srgbClr val="000000"/>
                          </a:solidFill>
                          <a:effectLst/>
                          <a:latin typeface="+mj-lt"/>
                          <a:ea typeface="+mn-ea"/>
                          <a:cs typeface="+mn-cs"/>
                        </a:rPr>
                        <a:t> architecture and actual result compared to expected result</a:t>
                      </a:r>
                      <a:endParaRPr lang="en-GB" sz="800" b="0" i="0" u="none" strike="noStrike" kern="1200" dirty="0">
                        <a:solidFill>
                          <a:srgbClr val="000000"/>
                        </a:solidFill>
                        <a:effectLst/>
                        <a:latin typeface="+mj-lt"/>
                        <a:ea typeface="+mn-ea"/>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742699"/>
                  </a:ext>
                </a:extLst>
              </a:tr>
              <a:tr h="0">
                <a:tc>
                  <a:txBody>
                    <a:bodyPr/>
                    <a:lstStyle/>
                    <a:p>
                      <a:pPr algn="ctr" fontAlgn="ctr"/>
                      <a:r>
                        <a:rPr lang="en-GB" sz="800" b="1" i="0" u="none" strike="noStrike" dirty="0" smtClean="0">
                          <a:solidFill>
                            <a:schemeClr val="bg1"/>
                          </a:solidFill>
                          <a:effectLst/>
                          <a:latin typeface="+mj-lt"/>
                        </a:rPr>
                        <a:t>Expected</a:t>
                      </a:r>
                      <a:r>
                        <a:rPr lang="en-GB" sz="800" b="1" i="0" u="none" strike="noStrike" baseline="0" dirty="0" smtClean="0">
                          <a:solidFill>
                            <a:schemeClr val="bg1"/>
                          </a:solidFill>
                          <a:effectLst/>
                          <a:latin typeface="+mj-lt"/>
                        </a:rPr>
                        <a:t> Result</a:t>
                      </a:r>
                      <a:endParaRPr lang="en-GB" sz="800" b="1" i="0" u="none" strike="noStrike" dirty="0">
                        <a:solidFill>
                          <a:schemeClr val="bg1"/>
                        </a:solidFill>
                        <a:effectLst/>
                        <a:latin typeface="+mj-lt"/>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0000"/>
                    </a:solidFill>
                  </a:tcPr>
                </a:tc>
                <a:tc>
                  <a:txBody>
                    <a:bodyPr/>
                    <a:lstStyle/>
                    <a:p>
                      <a:pPr algn="l" fontAlgn="ctr"/>
                      <a:r>
                        <a:rPr lang="en-GB" sz="800" b="0" i="0" u="none" strike="noStrike" kern="1200" dirty="0" smtClean="0">
                          <a:solidFill>
                            <a:srgbClr val="000000"/>
                          </a:solidFill>
                          <a:effectLst/>
                          <a:latin typeface="+mj-lt"/>
                          <a:ea typeface="+mn-ea"/>
                          <a:cs typeface="+mn-cs"/>
                        </a:rPr>
                        <a:t>Based on validation</a:t>
                      </a:r>
                      <a:r>
                        <a:rPr lang="en-GB" sz="800" b="0" i="0" u="none" strike="noStrike" kern="1200" baseline="0" dirty="0" smtClean="0">
                          <a:solidFill>
                            <a:srgbClr val="000000"/>
                          </a:solidFill>
                          <a:effectLst/>
                          <a:latin typeface="+mj-lt"/>
                          <a:ea typeface="+mn-ea"/>
                          <a:cs typeface="+mn-cs"/>
                        </a:rPr>
                        <a:t> tool where applicable. Otherwise created manually from information in functional specification</a:t>
                      </a:r>
                      <a:endParaRPr lang="en-GB" sz="800" b="0" i="0" u="none" strike="noStrike" kern="1200" dirty="0">
                        <a:solidFill>
                          <a:srgbClr val="000000"/>
                        </a:solidFill>
                        <a:effectLst/>
                        <a:latin typeface="+mj-lt"/>
                        <a:ea typeface="+mn-ea"/>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9650872"/>
                  </a:ext>
                </a:extLst>
              </a:tr>
            </a:tbl>
          </a:graphicData>
        </a:graphic>
      </p:graphicFrame>
      <p:sp>
        <p:nvSpPr>
          <p:cNvPr id="9" name="Title 1"/>
          <p:cNvSpPr txBox="1">
            <a:spLocks/>
          </p:cNvSpPr>
          <p:nvPr/>
        </p:nvSpPr>
        <p:spPr>
          <a:xfrm>
            <a:off x="501651" y="317500"/>
            <a:ext cx="11188700" cy="334101"/>
          </a:xfrm>
          <a:prstGeom prst="rect">
            <a:avLst/>
          </a:prstGeom>
        </p:spPr>
        <p:txBody>
          <a:bodyPr vert="horz" wrap="square" lIns="0" tIns="0" rIns="0" bIns="0" rtlCol="0" anchor="t" anchorCtr="0">
            <a:noAutofit/>
          </a:bodyPr>
          <a:lstStyle>
            <a:lvl1pPr algn="l" defTabSz="457189" rtl="0" eaLnBrk="1" latinLnBrk="0" hangingPunct="1">
              <a:lnSpc>
                <a:spcPts val="2800"/>
              </a:lnSpc>
              <a:spcBef>
                <a:spcPct val="0"/>
              </a:spcBef>
              <a:buNone/>
              <a:defRPr sz="2400" b="0" kern="1200" baseline="0">
                <a:solidFill>
                  <a:srgbClr val="68737A"/>
                </a:solidFill>
                <a:latin typeface="Verdana"/>
                <a:ea typeface="+mj-ea"/>
                <a:cs typeface="+mj-cs"/>
              </a:defRPr>
            </a:lvl1pPr>
          </a:lstStyle>
          <a:p>
            <a:r>
              <a:rPr lang="en-US" dirty="0" smtClean="0"/>
              <a:t>5. Test Cases Preparation - Illustration</a:t>
            </a:r>
            <a:endParaRPr lang="en-US" dirty="0"/>
          </a:p>
        </p:txBody>
      </p:sp>
      <p:sp>
        <p:nvSpPr>
          <p:cNvPr id="10" name="TextBox 6"/>
          <p:cNvSpPr txBox="1"/>
          <p:nvPr/>
        </p:nvSpPr>
        <p:spPr>
          <a:xfrm>
            <a:off x="501651" y="689012"/>
            <a:ext cx="10149413"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solidFill>
                  <a:srgbClr val="68737A"/>
                </a:solidFill>
              </a:rPr>
              <a:t>The table below </a:t>
            </a:r>
            <a:r>
              <a:rPr lang="en-US" sz="1000" dirty="0" smtClean="0">
                <a:solidFill>
                  <a:srgbClr val="68737A"/>
                </a:solidFill>
              </a:rPr>
              <a:t>highlights an example test case for an Accident/Health/Protection product for the Initial Recognition Business Event</a:t>
            </a:r>
            <a:endParaRPr lang="en-US" sz="1000" dirty="0">
              <a:solidFill>
                <a:srgbClr val="68737A"/>
              </a:solidFill>
            </a:endParaRPr>
          </a:p>
        </p:txBody>
      </p:sp>
      <p:sp>
        <p:nvSpPr>
          <p:cNvPr id="11" name="TextBox 6"/>
          <p:cNvSpPr txBox="1"/>
          <p:nvPr/>
        </p:nvSpPr>
        <p:spPr>
          <a:xfrm>
            <a:off x="5120639" y="5436307"/>
            <a:ext cx="7199631"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000" dirty="0" smtClean="0">
                <a:solidFill>
                  <a:srgbClr val="68737A"/>
                </a:solidFill>
              </a:rPr>
              <a:t> Test case to be completed by filling in the Test details, Entry criteria, Exit criteria and Expected Result.</a:t>
            </a:r>
            <a:endParaRPr lang="en-GB" sz="1000" dirty="0" smtClean="0">
              <a:solidFill>
                <a:srgbClr val="68737A"/>
              </a:solidFill>
            </a:endParaRPr>
          </a:p>
        </p:txBody>
      </p:sp>
      <p:sp>
        <p:nvSpPr>
          <p:cNvPr id="2" name="Left Brace 1"/>
          <p:cNvSpPr/>
          <p:nvPr/>
        </p:nvSpPr>
        <p:spPr>
          <a:xfrm rot="16200000">
            <a:off x="8231530" y="2559878"/>
            <a:ext cx="239994" cy="5550339"/>
          </a:xfrm>
          <a:prstGeom prst="leftBrace">
            <a:avLst>
              <a:gd name="adj1" fmla="val 107425"/>
              <a:gd name="adj2" fmla="val 50000"/>
            </a:avLst>
          </a:prstGeom>
          <a:noFill/>
          <a:ln w="12700" cap="flat" cmpd="sng" algn="ctr">
            <a:solidFill>
              <a:schemeClr val="tx1"/>
            </a:solidFill>
            <a:prstDash val="solid"/>
            <a:round/>
            <a:headEnd type="none" w="lg" len="med"/>
            <a:tailEnd type="none" w="lg" len="med"/>
          </a:ln>
          <a:effectLst/>
        </p:spPr>
        <p:txBody>
          <a:bodyPr rtlCol="0" anchor="ctr"/>
          <a:lstStyle/>
          <a:p>
            <a:pPr algn="ctr"/>
            <a:endParaRPr lang="en-US" dirty="0"/>
          </a:p>
        </p:txBody>
      </p:sp>
      <p:sp>
        <p:nvSpPr>
          <p:cNvPr id="24" name="Curved Left Arrow 23"/>
          <p:cNvSpPr/>
          <p:nvPr/>
        </p:nvSpPr>
        <p:spPr>
          <a:xfrm rot="5400000">
            <a:off x="3122540" y="5138051"/>
            <a:ext cx="365760" cy="494521"/>
          </a:xfrm>
          <a:prstGeom prst="curvedLef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endParaRPr>
          </a:p>
        </p:txBody>
      </p:sp>
      <p:sp>
        <p:nvSpPr>
          <p:cNvPr id="25" name="Curved Left Arrow 24"/>
          <p:cNvSpPr/>
          <p:nvPr/>
        </p:nvSpPr>
        <p:spPr>
          <a:xfrm rot="5400000">
            <a:off x="2468879" y="4978913"/>
            <a:ext cx="365760" cy="812799"/>
          </a:xfrm>
          <a:prstGeom prst="curvedLef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endParaRPr>
          </a:p>
        </p:txBody>
      </p:sp>
      <p:sp>
        <p:nvSpPr>
          <p:cNvPr id="26" name="Curved Left Arrow 25"/>
          <p:cNvSpPr/>
          <p:nvPr/>
        </p:nvSpPr>
        <p:spPr>
          <a:xfrm rot="5400000">
            <a:off x="1727200" y="5061709"/>
            <a:ext cx="365760" cy="670557"/>
          </a:xfrm>
          <a:prstGeom prst="curvedLef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endParaRPr>
          </a:p>
        </p:txBody>
      </p:sp>
      <p:sp>
        <p:nvSpPr>
          <p:cNvPr id="27" name="Curved Left Arrow 26"/>
          <p:cNvSpPr/>
          <p:nvPr/>
        </p:nvSpPr>
        <p:spPr>
          <a:xfrm rot="5400000">
            <a:off x="936800" y="4886132"/>
            <a:ext cx="365760" cy="999840"/>
          </a:xfrm>
          <a:prstGeom prst="curvedLef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endParaRPr>
          </a:p>
        </p:txBody>
      </p:sp>
      <p:graphicFrame>
        <p:nvGraphicFramePr>
          <p:cNvPr id="28" name="Table 27"/>
          <p:cNvGraphicFramePr>
            <a:graphicFrameLocks noGrp="1"/>
          </p:cNvGraphicFramePr>
          <p:nvPr>
            <p:extLst/>
          </p:nvPr>
        </p:nvGraphicFramePr>
        <p:xfrm>
          <a:off x="3149600" y="5617537"/>
          <a:ext cx="731520" cy="437823"/>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2486673398"/>
                    </a:ext>
                  </a:extLst>
                </a:gridCol>
              </a:tblGrid>
              <a:tr h="437823">
                <a:tc>
                  <a:txBody>
                    <a:bodyPr/>
                    <a:lstStyle/>
                    <a:p>
                      <a:r>
                        <a:rPr lang="en-US" sz="700" dirty="0" smtClean="0">
                          <a:solidFill>
                            <a:schemeClr val="tx1">
                              <a:lumMod val="50000"/>
                            </a:schemeClr>
                          </a:solidFill>
                        </a:rPr>
                        <a:t>Apply business</a:t>
                      </a:r>
                      <a:r>
                        <a:rPr lang="en-US" sz="700" baseline="0" dirty="0" smtClean="0">
                          <a:solidFill>
                            <a:schemeClr val="tx1">
                              <a:lumMod val="50000"/>
                            </a:schemeClr>
                          </a:solidFill>
                        </a:rPr>
                        <a:t> event</a:t>
                      </a:r>
                      <a:endParaRPr lang="en-US" sz="700" dirty="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843316"/>
                  </a:ext>
                </a:extLst>
              </a:tr>
            </a:tbl>
          </a:graphicData>
        </a:graphic>
      </p:graphicFrame>
      <p:graphicFrame>
        <p:nvGraphicFramePr>
          <p:cNvPr id="29" name="Table 28"/>
          <p:cNvGraphicFramePr>
            <a:graphicFrameLocks noGrp="1"/>
          </p:cNvGraphicFramePr>
          <p:nvPr>
            <p:extLst/>
          </p:nvPr>
        </p:nvGraphicFramePr>
        <p:xfrm>
          <a:off x="2362199" y="5613274"/>
          <a:ext cx="731520" cy="437823"/>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2486673398"/>
                    </a:ext>
                  </a:extLst>
                </a:gridCol>
              </a:tblGrid>
              <a:tr h="437823">
                <a:tc>
                  <a:txBody>
                    <a:bodyPr/>
                    <a:lstStyle/>
                    <a:p>
                      <a:r>
                        <a:rPr lang="en-US" sz="700" dirty="0" smtClean="0">
                          <a:solidFill>
                            <a:schemeClr val="tx1">
                              <a:lumMod val="50000"/>
                            </a:schemeClr>
                          </a:solidFill>
                        </a:rPr>
                        <a:t>Apply to</a:t>
                      </a:r>
                      <a:r>
                        <a:rPr lang="en-US" sz="700" baseline="0" dirty="0" smtClean="0">
                          <a:solidFill>
                            <a:schemeClr val="tx1">
                              <a:lumMod val="50000"/>
                            </a:schemeClr>
                          </a:solidFill>
                        </a:rPr>
                        <a:t> a</a:t>
                      </a:r>
                      <a:r>
                        <a:rPr lang="en-US" sz="700" dirty="0" smtClean="0">
                          <a:solidFill>
                            <a:schemeClr val="tx1">
                              <a:lumMod val="50000"/>
                            </a:schemeClr>
                          </a:solidFill>
                        </a:rPr>
                        <a:t> specific product</a:t>
                      </a:r>
                      <a:endParaRPr lang="en-US" sz="700" dirty="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843316"/>
                  </a:ext>
                </a:extLst>
              </a:tr>
            </a:tbl>
          </a:graphicData>
        </a:graphic>
      </p:graphicFrame>
      <p:graphicFrame>
        <p:nvGraphicFramePr>
          <p:cNvPr id="30" name="Table 29"/>
          <p:cNvGraphicFramePr>
            <a:graphicFrameLocks noGrp="1"/>
          </p:cNvGraphicFramePr>
          <p:nvPr>
            <p:extLst/>
          </p:nvPr>
        </p:nvGraphicFramePr>
        <p:xfrm>
          <a:off x="1498598" y="5613273"/>
          <a:ext cx="807720" cy="437823"/>
        </p:xfrm>
        <a:graphic>
          <a:graphicData uri="http://schemas.openxmlformats.org/drawingml/2006/table">
            <a:tbl>
              <a:tblPr firstRow="1" bandRow="1">
                <a:tableStyleId>{5C22544A-7EE6-4342-B048-85BDC9FD1C3A}</a:tableStyleId>
              </a:tblPr>
              <a:tblGrid>
                <a:gridCol w="807720">
                  <a:extLst>
                    <a:ext uri="{9D8B030D-6E8A-4147-A177-3AD203B41FA5}">
                      <a16:colId xmlns:a16="http://schemas.microsoft.com/office/drawing/2014/main" val="2486673398"/>
                    </a:ext>
                  </a:extLst>
                </a:gridCol>
              </a:tblGrid>
              <a:tr h="437823">
                <a:tc>
                  <a:txBody>
                    <a:bodyPr/>
                    <a:lstStyle/>
                    <a:p>
                      <a:r>
                        <a:rPr lang="en-US" sz="700" dirty="0" smtClean="0">
                          <a:solidFill>
                            <a:schemeClr val="tx1">
                              <a:lumMod val="50000"/>
                            </a:schemeClr>
                          </a:solidFill>
                        </a:rPr>
                        <a:t>Link</a:t>
                      </a:r>
                      <a:r>
                        <a:rPr lang="en-US" sz="700" baseline="0" dirty="0" smtClean="0">
                          <a:solidFill>
                            <a:schemeClr val="tx1">
                              <a:lumMod val="50000"/>
                            </a:schemeClr>
                          </a:solidFill>
                        </a:rPr>
                        <a:t> to the business requirement</a:t>
                      </a:r>
                      <a:endParaRPr lang="en-US" sz="700" dirty="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843316"/>
                  </a:ext>
                </a:extLst>
              </a:tr>
            </a:tbl>
          </a:graphicData>
        </a:graphic>
      </p:graphicFrame>
      <p:graphicFrame>
        <p:nvGraphicFramePr>
          <p:cNvPr id="31" name="Table 30"/>
          <p:cNvGraphicFramePr>
            <a:graphicFrameLocks noGrp="1"/>
          </p:cNvGraphicFramePr>
          <p:nvPr>
            <p:extLst/>
          </p:nvPr>
        </p:nvGraphicFramePr>
        <p:xfrm>
          <a:off x="619760" y="5613272"/>
          <a:ext cx="807720" cy="437823"/>
        </p:xfrm>
        <a:graphic>
          <a:graphicData uri="http://schemas.openxmlformats.org/drawingml/2006/table">
            <a:tbl>
              <a:tblPr firstRow="1" bandRow="1">
                <a:tableStyleId>{5C22544A-7EE6-4342-B048-85BDC9FD1C3A}</a:tableStyleId>
              </a:tblPr>
              <a:tblGrid>
                <a:gridCol w="807720">
                  <a:extLst>
                    <a:ext uri="{9D8B030D-6E8A-4147-A177-3AD203B41FA5}">
                      <a16:colId xmlns:a16="http://schemas.microsoft.com/office/drawing/2014/main" val="2486673398"/>
                    </a:ext>
                  </a:extLst>
                </a:gridCol>
              </a:tblGrid>
              <a:tr h="437823">
                <a:tc>
                  <a:txBody>
                    <a:bodyPr/>
                    <a:lstStyle/>
                    <a:p>
                      <a:r>
                        <a:rPr lang="en-US" sz="700" dirty="0" smtClean="0">
                          <a:solidFill>
                            <a:schemeClr val="tx1">
                              <a:lumMod val="50000"/>
                            </a:schemeClr>
                          </a:solidFill>
                        </a:rPr>
                        <a:t>Group to the test condition</a:t>
                      </a:r>
                      <a:endParaRPr lang="en-US" sz="700" dirty="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843316"/>
                  </a:ext>
                </a:extLst>
              </a:tr>
            </a:tbl>
          </a:graphicData>
        </a:graphic>
      </p:graphicFrame>
    </p:spTree>
    <p:extLst>
      <p:ext uri="{BB962C8B-B14F-4D97-AF65-F5344CB8AC3E}">
        <p14:creationId xmlns:p14="http://schemas.microsoft.com/office/powerpoint/2010/main" val="2515506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424" y="463771"/>
            <a:ext cx="9244113" cy="476399"/>
          </a:xfrm>
        </p:spPr>
        <p:txBody>
          <a:bodyPr/>
          <a:lstStyle/>
          <a:p>
            <a:r>
              <a:rPr lang="en-US" dirty="0" smtClean="0"/>
              <a:t>6. Test Cases Preparation – Regional &amp; LBU interaction</a:t>
            </a:r>
            <a:endParaRPr lang="en-US" dirty="0"/>
          </a:p>
        </p:txBody>
      </p:sp>
      <p:sp>
        <p:nvSpPr>
          <p:cNvPr id="5" name="Rounded Rectangle 4"/>
          <p:cNvSpPr/>
          <p:nvPr/>
        </p:nvSpPr>
        <p:spPr>
          <a:xfrm>
            <a:off x="745260" y="940169"/>
            <a:ext cx="4329095" cy="1886157"/>
          </a:xfrm>
          <a:prstGeom prst="roundRect">
            <a:avLst>
              <a:gd name="adj" fmla="val 9915"/>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400" dirty="0">
              <a:solidFill>
                <a:schemeClr val="tx1"/>
              </a:solidFill>
            </a:endParaRPr>
          </a:p>
        </p:txBody>
      </p:sp>
      <p:sp>
        <p:nvSpPr>
          <p:cNvPr id="6" name="TextBox 5"/>
          <p:cNvSpPr txBox="1"/>
          <p:nvPr/>
        </p:nvSpPr>
        <p:spPr>
          <a:xfrm>
            <a:off x="827424" y="1052252"/>
            <a:ext cx="4217936" cy="1477328"/>
          </a:xfrm>
          <a:prstGeom prst="rect">
            <a:avLst/>
          </a:prstGeom>
          <a:noFill/>
        </p:spPr>
        <p:txBody>
          <a:bodyPr wrap="square" lIns="0" tIns="0" rIns="0" bIns="0" rtlCol="0">
            <a:spAutoFit/>
          </a:bodyPr>
          <a:lstStyle/>
          <a:p>
            <a:pPr algn="l"/>
            <a:r>
              <a:rPr lang="en-US" sz="1200" b="1" dirty="0" smtClean="0"/>
              <a:t>Regional SIT Test Cases:</a:t>
            </a:r>
          </a:p>
          <a:p>
            <a:pPr algn="l"/>
            <a:endParaRPr lang="en-US" sz="1200" b="1" dirty="0" smtClean="0"/>
          </a:p>
          <a:p>
            <a:pPr marL="171450" indent="-171450" algn="l">
              <a:buFont typeface="Wingdings" panose="05000000000000000000" pitchFamily="2" charset="2"/>
              <a:buChar char="Ø"/>
            </a:pPr>
            <a:r>
              <a:rPr lang="en-US" sz="1200" dirty="0" smtClean="0"/>
              <a:t>Regional Functional Testing team will prepare the detailed test cases for the Regional solution components (Regional ETL4 &amp; ETL5, ETL3, ETL6, ETL7, ETL8, CSM, SLAM, VA and Sun-GL).</a:t>
            </a:r>
          </a:p>
          <a:p>
            <a:pPr algn="l"/>
            <a:endParaRPr lang="en-US" sz="1200" dirty="0" smtClean="0"/>
          </a:p>
          <a:p>
            <a:pPr algn="l"/>
            <a:endParaRPr lang="en-US" sz="1200" dirty="0" smtClean="0"/>
          </a:p>
        </p:txBody>
      </p:sp>
      <p:sp>
        <p:nvSpPr>
          <p:cNvPr id="7" name="Rounded Rectangle 6"/>
          <p:cNvSpPr/>
          <p:nvPr/>
        </p:nvSpPr>
        <p:spPr>
          <a:xfrm>
            <a:off x="5698836" y="940170"/>
            <a:ext cx="4372702" cy="1886157"/>
          </a:xfrm>
          <a:prstGeom prst="roundRect">
            <a:avLst>
              <a:gd name="adj" fmla="val 9915"/>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400" dirty="0">
              <a:solidFill>
                <a:schemeClr val="tx1"/>
              </a:solidFill>
            </a:endParaRPr>
          </a:p>
        </p:txBody>
      </p:sp>
      <p:sp>
        <p:nvSpPr>
          <p:cNvPr id="8" name="TextBox 7"/>
          <p:cNvSpPr txBox="1"/>
          <p:nvPr/>
        </p:nvSpPr>
        <p:spPr>
          <a:xfrm>
            <a:off x="5807741" y="1052252"/>
            <a:ext cx="4038223" cy="1661993"/>
          </a:xfrm>
          <a:prstGeom prst="rect">
            <a:avLst/>
          </a:prstGeom>
          <a:noFill/>
        </p:spPr>
        <p:txBody>
          <a:bodyPr wrap="square" lIns="0" tIns="0" rIns="0" bIns="0" rtlCol="0">
            <a:spAutoFit/>
          </a:bodyPr>
          <a:lstStyle/>
          <a:p>
            <a:pPr algn="l"/>
            <a:r>
              <a:rPr lang="en-US" sz="1200" b="1" dirty="0" smtClean="0"/>
              <a:t>Local SIT Test Cases:</a:t>
            </a:r>
          </a:p>
          <a:p>
            <a:pPr algn="l"/>
            <a:endParaRPr lang="en-US" sz="1200" b="1" dirty="0" smtClean="0"/>
          </a:p>
          <a:p>
            <a:pPr marL="171450" indent="-171450" algn="l">
              <a:buFont typeface="Wingdings" panose="05000000000000000000" pitchFamily="2" charset="2"/>
              <a:buChar char="Ø"/>
            </a:pPr>
            <a:r>
              <a:rPr lang="en-US" sz="1200" dirty="0" smtClean="0"/>
              <a:t>Regional Functional Testing team will prepare the test cases titles for the Local SIT components</a:t>
            </a:r>
          </a:p>
          <a:p>
            <a:pPr marL="171450" indent="-171450" algn="l">
              <a:buFont typeface="Wingdings" panose="05000000000000000000" pitchFamily="2" charset="2"/>
              <a:buChar char="Ø"/>
            </a:pPr>
            <a:r>
              <a:rPr lang="en-US" sz="1200" dirty="0" smtClean="0"/>
              <a:t>LBUs will complete the Test cases preparation with the framework containing the test case titles from regional SIT team.</a:t>
            </a:r>
            <a:endParaRPr lang="en-US" sz="1200" dirty="0"/>
          </a:p>
          <a:p>
            <a:pPr algn="l"/>
            <a:endParaRPr lang="en-US" sz="1200" dirty="0" smtClean="0"/>
          </a:p>
          <a:p>
            <a:pPr algn="l"/>
            <a:endParaRPr lang="en-US" sz="1200" dirty="0" smtClean="0"/>
          </a:p>
        </p:txBody>
      </p:sp>
      <p:pic>
        <p:nvPicPr>
          <p:cNvPr id="9" name="Picture 8"/>
          <p:cNvPicPr>
            <a:picLocks noChangeAspect="1"/>
          </p:cNvPicPr>
          <p:nvPr/>
        </p:nvPicPr>
        <p:blipFill>
          <a:blip r:embed="rId2"/>
          <a:stretch>
            <a:fillRect/>
          </a:stretch>
        </p:blipFill>
        <p:spPr>
          <a:xfrm>
            <a:off x="745260" y="3172177"/>
            <a:ext cx="9235726" cy="2852703"/>
          </a:xfrm>
          <a:prstGeom prst="rect">
            <a:avLst/>
          </a:prstGeom>
        </p:spPr>
      </p:pic>
      <p:sp>
        <p:nvSpPr>
          <p:cNvPr id="10" name="Rectangle 9"/>
          <p:cNvSpPr/>
          <p:nvPr/>
        </p:nvSpPr>
        <p:spPr>
          <a:xfrm>
            <a:off x="5927812" y="3159377"/>
            <a:ext cx="842441" cy="2936624"/>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400" dirty="0">
              <a:solidFill>
                <a:schemeClr val="tx1"/>
              </a:solidFill>
            </a:endParaRPr>
          </a:p>
        </p:txBody>
      </p:sp>
      <p:cxnSp>
        <p:nvCxnSpPr>
          <p:cNvPr id="12" name="Elbow Connector 11"/>
          <p:cNvCxnSpPr>
            <a:stCxn id="7" idx="3"/>
            <a:endCxn id="9" idx="3"/>
          </p:cNvCxnSpPr>
          <p:nvPr/>
        </p:nvCxnSpPr>
        <p:spPr>
          <a:xfrm flipH="1">
            <a:off x="9980986" y="1883249"/>
            <a:ext cx="90552" cy="2715280"/>
          </a:xfrm>
          <a:prstGeom prst="bentConnector3">
            <a:avLst>
              <a:gd name="adj1" fmla="val -252452"/>
            </a:avLst>
          </a:prstGeom>
          <a:ln>
            <a:headEnd type="none" w="lg" len="med"/>
            <a:tailEnd type="triangle"/>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685573" y="6108801"/>
            <a:ext cx="9160391" cy="153888"/>
          </a:xfrm>
          <a:prstGeom prst="rect">
            <a:avLst/>
          </a:prstGeom>
          <a:noFill/>
        </p:spPr>
        <p:txBody>
          <a:bodyPr wrap="square" lIns="0" tIns="0" rIns="0" bIns="0" rtlCol="0">
            <a:spAutoFit/>
          </a:bodyPr>
          <a:lstStyle/>
          <a:p>
            <a:r>
              <a:rPr lang="en-US" sz="1000" i="1" dirty="0" smtClean="0"/>
              <a:t>Note: For </a:t>
            </a:r>
            <a:r>
              <a:rPr lang="en-US" sz="1000" i="1" dirty="0"/>
              <a:t>PHKL, Regional Functional Testing team will also prepare the test cases for the Local SIT components (ETL1, ETL2a, ETL4, ETL5)</a:t>
            </a:r>
          </a:p>
        </p:txBody>
      </p:sp>
    </p:spTree>
    <p:extLst>
      <p:ext uri="{BB962C8B-B14F-4D97-AF65-F5344CB8AC3E}">
        <p14:creationId xmlns:p14="http://schemas.microsoft.com/office/powerpoint/2010/main" val="335741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8666725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574" name="think-cell Slide" r:id="rId5" imgW="498" imgH="499" progId="TCLayout.ActiveDocument.1">
                  <p:embed/>
                </p:oleObj>
              </mc:Choice>
              <mc:Fallback>
                <p:oleObj name="think-cell Slide" r:id="rId5" imgW="498" imgH="499"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3200" dirty="0">
              <a:solidFill>
                <a:schemeClr val="tx1"/>
              </a:solidFill>
              <a:latin typeface="Verdana" panose="020B0604030504040204" pitchFamily="34" charset="0"/>
              <a:ea typeface="+mj-ea"/>
              <a:cs typeface="Times New Roman" panose="02020603050405020304" pitchFamily="18" charset="0"/>
              <a:sym typeface="Verdana" panose="020B0604030504040204" pitchFamily="34" charset="0"/>
            </a:endParaRPr>
          </a:p>
        </p:txBody>
      </p:sp>
      <p:sp>
        <p:nvSpPr>
          <p:cNvPr id="3" name="Title 2"/>
          <p:cNvSpPr>
            <a:spLocks noGrp="1"/>
          </p:cNvSpPr>
          <p:nvPr>
            <p:ph type="title"/>
          </p:nvPr>
        </p:nvSpPr>
        <p:spPr>
          <a:xfrm>
            <a:off x="958851" y="2232414"/>
            <a:ext cx="7353045" cy="1540626"/>
          </a:xfrm>
        </p:spPr>
        <p:txBody>
          <a:bodyPr/>
          <a:lstStyle/>
          <a:p>
            <a:pPr>
              <a:lnSpc>
                <a:spcPct val="107000"/>
              </a:lnSpc>
              <a:spcAft>
                <a:spcPts val="800"/>
              </a:spcAft>
              <a:tabLst>
                <a:tab pos="1684020" algn="l"/>
                <a:tab pos="5943600" algn="r"/>
              </a:tabLst>
            </a:pPr>
            <a:r>
              <a:rPr lang="en-US" dirty="0" smtClean="0">
                <a:latin typeface="Verdana" panose="020B0604030504040204" pitchFamily="34" charset="0"/>
                <a:ea typeface="Calibri" panose="020F0502020204030204" pitchFamily="34" charset="0"/>
                <a:cs typeface="Times New Roman" panose="02020603050405020304" pitchFamily="18" charset="0"/>
              </a:rPr>
              <a:t>4. LBU Build Readiness for SIT</a:t>
            </a:r>
            <a:endParaRPr lang="en-US" dirty="0">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0427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83" name="think-cell Slide" r:id="rId4" imgW="498" imgH="499" progId="TCLayout.ActiveDocument.1">
                  <p:embed/>
                </p:oleObj>
              </mc:Choice>
              <mc:Fallback>
                <p:oleObj name="think-cell Slide" r:id="rId4" imgW="498" imgH="499" progId="TCLayout.ActiveDocument.1">
                  <p:embed/>
                  <p:pic>
                    <p:nvPicPr>
                      <p:cNvPr id="14" name="Object 1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itle 1">
            <a:extLst>
              <a:ext uri="{FF2B5EF4-FFF2-40B4-BE49-F238E27FC236}">
                <a16:creationId xmlns:a16="http://schemas.microsoft.com/office/drawing/2014/main" id="{B6FC0C1B-7599-4D6D-8E5F-6FF3836DAF01}"/>
              </a:ext>
            </a:extLst>
          </p:cNvPr>
          <p:cNvSpPr txBox="1">
            <a:spLocks/>
          </p:cNvSpPr>
          <p:nvPr/>
        </p:nvSpPr>
        <p:spPr>
          <a:xfrm>
            <a:off x="283778" y="402587"/>
            <a:ext cx="11132165" cy="344665"/>
          </a:xfrm>
          <a:prstGeom prst="rect">
            <a:avLst/>
          </a:prstGeom>
        </p:spPr>
        <p:txBody>
          <a:bodyPr vert="horz" wrap="square" lIns="0" tIns="0" rIns="0" bIns="0" rtlCol="0" anchor="t" anchorCtr="0">
            <a:noAutofit/>
          </a:bodyPr>
          <a:lstStyle>
            <a:lvl1pPr algn="l" defTabSz="457189" rtl="0" eaLnBrk="1" latinLnBrk="0" hangingPunct="1">
              <a:lnSpc>
                <a:spcPts val="2800"/>
              </a:lnSpc>
              <a:spcBef>
                <a:spcPct val="0"/>
              </a:spcBef>
              <a:buNone/>
              <a:defRPr sz="2400" b="0" kern="1200" baseline="0">
                <a:solidFill>
                  <a:srgbClr val="68737A"/>
                </a:solidFill>
                <a:latin typeface="Verdana"/>
                <a:ea typeface="+mj-ea"/>
                <a:cs typeface="+mj-cs"/>
              </a:defRPr>
            </a:lvl1pPr>
          </a:lstStyle>
          <a:p>
            <a:r>
              <a:rPr lang="en-US" dirty="0" smtClean="0"/>
              <a:t>LBU Build Readiness for SIT</a:t>
            </a:r>
            <a:endParaRPr lang="en-US" dirty="0"/>
          </a:p>
        </p:txBody>
      </p:sp>
      <p:sp>
        <p:nvSpPr>
          <p:cNvPr id="6" name="TextBox 6"/>
          <p:cNvSpPr txBox="1"/>
          <p:nvPr/>
        </p:nvSpPr>
        <p:spPr>
          <a:xfrm>
            <a:off x="192338" y="853604"/>
            <a:ext cx="10149413" cy="246221"/>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600" dirty="0" smtClean="0">
                <a:solidFill>
                  <a:srgbClr val="68737A"/>
                </a:solidFill>
                <a:latin typeface="Verdana" panose="020B0604030504040204" pitchFamily="34" charset="0"/>
                <a:ea typeface="Verdana" panose="020B0604030504040204" pitchFamily="34" charset="0"/>
              </a:rPr>
              <a:t> Status update required from LBUs on the build of Source Systems and ETLs</a:t>
            </a:r>
            <a:endParaRPr lang="en-GB" sz="1600" dirty="0" smtClean="0">
              <a:solidFill>
                <a:srgbClr val="68737A"/>
              </a:solidFill>
              <a:latin typeface="Verdana" panose="020B0604030504040204" pitchFamily="34" charset="0"/>
              <a:ea typeface="Verdana" panose="020B0604030504040204" pitchFamily="34" charset="0"/>
            </a:endParaRPr>
          </a:p>
        </p:txBody>
      </p:sp>
      <p:sp>
        <p:nvSpPr>
          <p:cNvPr id="2" name="Pentagon 1"/>
          <p:cNvSpPr/>
          <p:nvPr/>
        </p:nvSpPr>
        <p:spPr>
          <a:xfrm>
            <a:off x="283778" y="1783080"/>
            <a:ext cx="3657600" cy="365760"/>
          </a:xfrm>
          <a:prstGeom prst="homePlat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rPr>
              <a:t>Wave 1</a:t>
            </a:r>
            <a:endParaRPr lang="en-US" sz="1400" dirty="0">
              <a:solidFill>
                <a:schemeClr val="bg1"/>
              </a:solidFill>
            </a:endParaRPr>
          </a:p>
        </p:txBody>
      </p:sp>
      <p:sp>
        <p:nvSpPr>
          <p:cNvPr id="4" name="Chevron 3"/>
          <p:cNvSpPr/>
          <p:nvPr/>
        </p:nvSpPr>
        <p:spPr>
          <a:xfrm>
            <a:off x="3840480" y="1783080"/>
            <a:ext cx="3657600" cy="365760"/>
          </a:xfrm>
          <a:prstGeom prst="chevr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rPr>
              <a:t>Wave 2</a:t>
            </a:r>
            <a:endParaRPr lang="en-US" sz="1400" dirty="0">
              <a:solidFill>
                <a:schemeClr val="bg1"/>
              </a:solidFill>
            </a:endParaRPr>
          </a:p>
        </p:txBody>
      </p:sp>
      <p:sp>
        <p:nvSpPr>
          <p:cNvPr id="10" name="Chevron 9"/>
          <p:cNvSpPr/>
          <p:nvPr/>
        </p:nvSpPr>
        <p:spPr>
          <a:xfrm>
            <a:off x="7397182" y="1783080"/>
            <a:ext cx="3657600" cy="365760"/>
          </a:xfrm>
          <a:prstGeom prst="chevr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rPr>
              <a:t>Wave</a:t>
            </a:r>
            <a:endParaRPr lang="en-US" sz="1400" dirty="0">
              <a:solidFill>
                <a:schemeClr val="bg1"/>
              </a:solidFill>
            </a:endParaRPr>
          </a:p>
        </p:txBody>
      </p:sp>
      <p:sp>
        <p:nvSpPr>
          <p:cNvPr id="11" name="TextBox 10"/>
          <p:cNvSpPr txBox="1"/>
          <p:nvPr/>
        </p:nvSpPr>
        <p:spPr>
          <a:xfrm>
            <a:off x="374904" y="3019208"/>
            <a:ext cx="2569464" cy="507831"/>
          </a:xfrm>
          <a:prstGeom prst="rect">
            <a:avLst/>
          </a:prstGeom>
          <a:noFill/>
        </p:spPr>
        <p:txBody>
          <a:bodyPr wrap="square" lIns="0" tIns="0" rIns="0" bIns="0" rtlCol="0">
            <a:spAutoFit/>
          </a:bodyPr>
          <a:lstStyle/>
          <a:p>
            <a:pPr marL="342900" indent="-342900" algn="l">
              <a:spcAft>
                <a:spcPts val="600"/>
              </a:spcAft>
              <a:buClr>
                <a:schemeClr val="tx2"/>
              </a:buClr>
              <a:buAutoNum type="arabicPeriod"/>
            </a:pPr>
            <a:r>
              <a:rPr lang="en-US" sz="1400" dirty="0" smtClean="0"/>
              <a:t>PHKL</a:t>
            </a:r>
          </a:p>
          <a:p>
            <a:pPr marL="342900" indent="-342900" algn="l">
              <a:spcAft>
                <a:spcPts val="600"/>
              </a:spcAft>
              <a:buClr>
                <a:schemeClr val="tx2"/>
              </a:buClr>
              <a:buAutoNum type="arabicPeriod"/>
            </a:pPr>
            <a:r>
              <a:rPr lang="en-US" sz="1400" dirty="0" smtClean="0"/>
              <a:t>PACS</a:t>
            </a:r>
          </a:p>
        </p:txBody>
      </p:sp>
      <p:sp>
        <p:nvSpPr>
          <p:cNvPr id="13" name="TextBox 12"/>
          <p:cNvSpPr txBox="1"/>
          <p:nvPr/>
        </p:nvSpPr>
        <p:spPr>
          <a:xfrm>
            <a:off x="3922776" y="3019208"/>
            <a:ext cx="2569464" cy="1092607"/>
          </a:xfrm>
          <a:prstGeom prst="rect">
            <a:avLst/>
          </a:prstGeom>
          <a:noFill/>
        </p:spPr>
        <p:txBody>
          <a:bodyPr wrap="square" lIns="0" tIns="0" rIns="0" bIns="0" rtlCol="0">
            <a:spAutoFit/>
          </a:bodyPr>
          <a:lstStyle/>
          <a:p>
            <a:pPr marL="342900" indent="-342900" algn="l">
              <a:spcAft>
                <a:spcPts val="600"/>
              </a:spcAft>
              <a:buClr>
                <a:schemeClr val="tx2"/>
              </a:buClr>
              <a:buFont typeface="+mj-lt"/>
              <a:buAutoNum type="arabicPeriod" startAt="3"/>
            </a:pPr>
            <a:r>
              <a:rPr lang="en-US" sz="1400" dirty="0" smtClean="0"/>
              <a:t>PAMB</a:t>
            </a:r>
          </a:p>
          <a:p>
            <a:pPr marL="342900" indent="-342900" algn="l">
              <a:spcAft>
                <a:spcPts val="600"/>
              </a:spcAft>
              <a:buClr>
                <a:schemeClr val="tx2"/>
              </a:buClr>
              <a:buFont typeface="+mj-lt"/>
              <a:buAutoNum type="arabicPeriod" startAt="3"/>
            </a:pPr>
            <a:r>
              <a:rPr lang="en-US" sz="1400" dirty="0" smtClean="0"/>
              <a:t>PLAI</a:t>
            </a:r>
          </a:p>
          <a:p>
            <a:pPr marL="342900" indent="-342900" algn="l">
              <a:spcAft>
                <a:spcPts val="600"/>
              </a:spcAft>
              <a:buClr>
                <a:schemeClr val="tx2"/>
              </a:buClr>
              <a:buFont typeface="+mj-lt"/>
              <a:buAutoNum type="arabicPeriod" startAt="3"/>
            </a:pPr>
            <a:r>
              <a:rPr lang="en-US" sz="1400" dirty="0" smtClean="0"/>
              <a:t>PCALT</a:t>
            </a:r>
          </a:p>
          <a:p>
            <a:pPr marL="342900" indent="-342900" algn="l">
              <a:spcAft>
                <a:spcPts val="600"/>
              </a:spcAft>
              <a:buClr>
                <a:schemeClr val="tx2"/>
              </a:buClr>
              <a:buFont typeface="+mj-lt"/>
              <a:buAutoNum type="arabicPeriod" startAt="3"/>
            </a:pPr>
            <a:r>
              <a:rPr lang="en-US" sz="1400" dirty="0" smtClean="0"/>
              <a:t>PLUK</a:t>
            </a:r>
          </a:p>
        </p:txBody>
      </p:sp>
      <p:sp>
        <p:nvSpPr>
          <p:cNvPr id="15" name="TextBox 14"/>
          <p:cNvSpPr txBox="1"/>
          <p:nvPr/>
        </p:nvSpPr>
        <p:spPr>
          <a:xfrm>
            <a:off x="7580376" y="3019208"/>
            <a:ext cx="2569464" cy="800219"/>
          </a:xfrm>
          <a:prstGeom prst="rect">
            <a:avLst/>
          </a:prstGeom>
          <a:noFill/>
        </p:spPr>
        <p:txBody>
          <a:bodyPr wrap="square" lIns="0" tIns="0" rIns="0" bIns="0" rtlCol="0">
            <a:spAutoFit/>
          </a:bodyPr>
          <a:lstStyle/>
          <a:p>
            <a:pPr marL="342900" indent="-342900" algn="l">
              <a:spcAft>
                <a:spcPts val="600"/>
              </a:spcAft>
              <a:buClr>
                <a:schemeClr val="tx2"/>
              </a:buClr>
              <a:buFont typeface="+mj-lt"/>
              <a:buAutoNum type="arabicPeriod" startAt="7"/>
            </a:pPr>
            <a:r>
              <a:rPr lang="en-US" sz="1400" dirty="0" smtClean="0"/>
              <a:t>PBTB</a:t>
            </a:r>
          </a:p>
          <a:p>
            <a:pPr marL="342900" indent="-342900" algn="l">
              <a:spcAft>
                <a:spcPts val="600"/>
              </a:spcAft>
              <a:buClr>
                <a:schemeClr val="tx2"/>
              </a:buClr>
              <a:buFont typeface="+mj-lt"/>
              <a:buAutoNum type="arabicPeriod" startAt="7"/>
            </a:pPr>
            <a:r>
              <a:rPr lang="en-US" sz="1400" dirty="0" smtClean="0"/>
              <a:t>PLT</a:t>
            </a:r>
          </a:p>
          <a:p>
            <a:pPr marL="342900" indent="-342900" algn="l">
              <a:spcAft>
                <a:spcPts val="600"/>
              </a:spcAft>
              <a:buClr>
                <a:schemeClr val="tx2"/>
              </a:buClr>
              <a:buFont typeface="+mj-lt"/>
              <a:buAutoNum type="arabicPeriod" startAt="7"/>
            </a:pPr>
            <a:r>
              <a:rPr lang="en-US" sz="1400" dirty="0" smtClean="0"/>
              <a:t>PVA</a:t>
            </a:r>
          </a:p>
        </p:txBody>
      </p:sp>
      <p:sp>
        <p:nvSpPr>
          <p:cNvPr id="3" name="TextBox 2"/>
          <p:cNvSpPr txBox="1"/>
          <p:nvPr/>
        </p:nvSpPr>
        <p:spPr>
          <a:xfrm>
            <a:off x="374904" y="2308016"/>
            <a:ext cx="3099816" cy="507831"/>
          </a:xfrm>
          <a:prstGeom prst="rect">
            <a:avLst/>
          </a:prstGeom>
          <a:noFill/>
        </p:spPr>
        <p:txBody>
          <a:bodyPr wrap="square" lIns="0" tIns="0" rIns="0" bIns="0" rtlCol="0">
            <a:spAutoFit/>
          </a:bodyPr>
          <a:lstStyle/>
          <a:p>
            <a:pPr algn="l">
              <a:spcAft>
                <a:spcPts val="600"/>
              </a:spcAft>
            </a:pPr>
            <a:r>
              <a:rPr lang="en-US" sz="1400" b="1" dirty="0" smtClean="0"/>
              <a:t>Shakedown start – 10 Aug</a:t>
            </a:r>
          </a:p>
          <a:p>
            <a:pPr algn="l">
              <a:spcAft>
                <a:spcPts val="600"/>
              </a:spcAft>
            </a:pPr>
            <a:r>
              <a:rPr lang="en-US" sz="1400" b="1" dirty="0" smtClean="0"/>
              <a:t>Wave 1 Entry – 31 Aug</a:t>
            </a:r>
          </a:p>
        </p:txBody>
      </p:sp>
      <p:sp>
        <p:nvSpPr>
          <p:cNvPr id="18" name="TextBox 17"/>
          <p:cNvSpPr txBox="1"/>
          <p:nvPr/>
        </p:nvSpPr>
        <p:spPr>
          <a:xfrm>
            <a:off x="3922776" y="2311744"/>
            <a:ext cx="3099816" cy="507831"/>
          </a:xfrm>
          <a:prstGeom prst="rect">
            <a:avLst/>
          </a:prstGeom>
          <a:noFill/>
        </p:spPr>
        <p:txBody>
          <a:bodyPr wrap="square" lIns="0" tIns="0" rIns="0" bIns="0" rtlCol="0">
            <a:spAutoFit/>
          </a:bodyPr>
          <a:lstStyle/>
          <a:p>
            <a:pPr algn="l">
              <a:spcAft>
                <a:spcPts val="600"/>
              </a:spcAft>
            </a:pPr>
            <a:r>
              <a:rPr lang="en-US" sz="1400" b="1" dirty="0" smtClean="0"/>
              <a:t>Shakedown start – 26 Oct</a:t>
            </a:r>
          </a:p>
          <a:p>
            <a:pPr algn="l">
              <a:spcAft>
                <a:spcPts val="600"/>
              </a:spcAft>
            </a:pPr>
            <a:r>
              <a:rPr lang="en-US" sz="1400" b="1" dirty="0" smtClean="0"/>
              <a:t>Wave 2 Entry – 9 Nov</a:t>
            </a:r>
          </a:p>
        </p:txBody>
      </p:sp>
      <p:sp>
        <p:nvSpPr>
          <p:cNvPr id="19" name="TextBox 18"/>
          <p:cNvSpPr txBox="1"/>
          <p:nvPr/>
        </p:nvSpPr>
        <p:spPr>
          <a:xfrm>
            <a:off x="7516368" y="2311744"/>
            <a:ext cx="3099816" cy="507831"/>
          </a:xfrm>
          <a:prstGeom prst="rect">
            <a:avLst/>
          </a:prstGeom>
          <a:noFill/>
        </p:spPr>
        <p:txBody>
          <a:bodyPr wrap="square" lIns="0" tIns="0" rIns="0" bIns="0" rtlCol="0">
            <a:spAutoFit/>
          </a:bodyPr>
          <a:lstStyle/>
          <a:p>
            <a:pPr algn="l">
              <a:spcAft>
                <a:spcPts val="600"/>
              </a:spcAft>
            </a:pPr>
            <a:r>
              <a:rPr lang="en-US" sz="1400" b="1" dirty="0" smtClean="0"/>
              <a:t>Shakedown start – 21 Dec</a:t>
            </a:r>
          </a:p>
          <a:p>
            <a:pPr algn="l">
              <a:spcAft>
                <a:spcPts val="600"/>
              </a:spcAft>
            </a:pPr>
            <a:r>
              <a:rPr lang="en-US" sz="1400" b="1" dirty="0" smtClean="0"/>
              <a:t>Wave 3 Entry – 4 Jan ‘21</a:t>
            </a:r>
          </a:p>
        </p:txBody>
      </p:sp>
      <p:sp>
        <p:nvSpPr>
          <p:cNvPr id="5" name="Rectangle 4"/>
          <p:cNvSpPr/>
          <p:nvPr/>
        </p:nvSpPr>
        <p:spPr>
          <a:xfrm>
            <a:off x="283778" y="2207432"/>
            <a:ext cx="3428686" cy="208110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endParaRPr>
          </a:p>
        </p:txBody>
      </p:sp>
      <p:sp>
        <p:nvSpPr>
          <p:cNvPr id="20" name="Rectangle 19"/>
          <p:cNvSpPr/>
          <p:nvPr/>
        </p:nvSpPr>
        <p:spPr>
          <a:xfrm>
            <a:off x="3840480" y="2207432"/>
            <a:ext cx="3428686" cy="208110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endParaRPr>
          </a:p>
        </p:txBody>
      </p:sp>
      <p:sp>
        <p:nvSpPr>
          <p:cNvPr id="21" name="Rectangle 20"/>
          <p:cNvSpPr/>
          <p:nvPr/>
        </p:nvSpPr>
        <p:spPr>
          <a:xfrm>
            <a:off x="7397182" y="2207432"/>
            <a:ext cx="3428686" cy="208110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endParaRPr>
          </a:p>
        </p:txBody>
      </p:sp>
    </p:spTree>
    <p:extLst>
      <p:ext uri="{BB962C8B-B14F-4D97-AF65-F5344CB8AC3E}">
        <p14:creationId xmlns:p14="http://schemas.microsoft.com/office/powerpoint/2010/main" val="3722411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6977345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306" name="think-cell Slide" r:id="rId5" imgW="498" imgH="499" progId="TCLayout.ActiveDocument.1">
                  <p:embed/>
                </p:oleObj>
              </mc:Choice>
              <mc:Fallback>
                <p:oleObj name="think-cell Slide" r:id="rId5" imgW="498" imgH="499"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3200" dirty="0">
              <a:solidFill>
                <a:schemeClr val="tx1"/>
              </a:solidFill>
              <a:latin typeface="Verdana" panose="020B0604030504040204" pitchFamily="34" charset="0"/>
              <a:ea typeface="+mj-ea"/>
              <a:cs typeface="+mj-cs"/>
              <a:sym typeface="Verdana" panose="020B0604030504040204" pitchFamily="34" charset="0"/>
            </a:endParaRPr>
          </a:p>
        </p:txBody>
      </p:sp>
      <p:sp>
        <p:nvSpPr>
          <p:cNvPr id="3" name="Title 2"/>
          <p:cNvSpPr>
            <a:spLocks noGrp="1"/>
          </p:cNvSpPr>
          <p:nvPr>
            <p:ph type="title"/>
          </p:nvPr>
        </p:nvSpPr>
        <p:spPr/>
        <p:txBody>
          <a:bodyPr/>
          <a:lstStyle/>
          <a:p>
            <a:r>
              <a:rPr lang="en-US" dirty="0" smtClean="0"/>
              <a:t>6. Appendix</a:t>
            </a:r>
            <a:endParaRPr lang="en-US" dirty="0"/>
          </a:p>
        </p:txBody>
      </p:sp>
    </p:spTree>
    <p:extLst>
      <p:ext uri="{BB962C8B-B14F-4D97-AF65-F5344CB8AC3E}">
        <p14:creationId xmlns:p14="http://schemas.microsoft.com/office/powerpoint/2010/main" val="561668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4940182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586" name="think-cell Slide" r:id="rId5" imgW="498" imgH="499" progId="TCLayout.ActiveDocument.1">
                  <p:embed/>
                </p:oleObj>
              </mc:Choice>
              <mc:Fallback>
                <p:oleObj name="think-cell Slide" r:id="rId5" imgW="498" imgH="49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GB" sz="4000" dirty="0">
              <a:solidFill>
                <a:schemeClr val="tx1"/>
              </a:solidFill>
              <a:latin typeface="Verdana" panose="020B0604030504040204" pitchFamily="34" charset="0"/>
              <a:ea typeface="+mj-ea"/>
              <a:cs typeface="+mj-cs"/>
              <a:sym typeface="Verdana" panose="020B0604030504040204" pitchFamily="34" charset="0"/>
            </a:endParaRPr>
          </a:p>
        </p:txBody>
      </p:sp>
      <p:sp>
        <p:nvSpPr>
          <p:cNvPr id="2" name="Title 1"/>
          <p:cNvSpPr>
            <a:spLocks noGrp="1"/>
          </p:cNvSpPr>
          <p:nvPr>
            <p:ph type="title"/>
          </p:nvPr>
        </p:nvSpPr>
        <p:spPr>
          <a:xfrm>
            <a:off x="630205" y="1955023"/>
            <a:ext cx="9018800" cy="1415611"/>
          </a:xfrm>
        </p:spPr>
        <p:txBody>
          <a:bodyPr/>
          <a:lstStyle/>
          <a:p>
            <a:r>
              <a:rPr lang="en-GB" dirty="0" smtClean="0"/>
              <a:t>Appendix - Business </a:t>
            </a:r>
            <a:r>
              <a:rPr lang="en-GB" dirty="0" smtClean="0"/>
              <a:t>requirements for SIT</a:t>
            </a:r>
            <a:endParaRPr lang="en-GB" dirty="0"/>
          </a:p>
        </p:txBody>
      </p:sp>
    </p:spTree>
    <p:extLst>
      <p:ext uri="{BB962C8B-B14F-4D97-AF65-F5344CB8AC3E}">
        <p14:creationId xmlns:p14="http://schemas.microsoft.com/office/powerpoint/2010/main" val="778629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501651" y="317500"/>
            <a:ext cx="11188700" cy="334101"/>
          </a:xfrm>
          <a:prstGeom prst="rect">
            <a:avLst/>
          </a:prstGeom>
        </p:spPr>
        <p:txBody>
          <a:bodyPr vert="horz" wrap="square" lIns="0" tIns="0" rIns="0" bIns="0" rtlCol="0" anchor="t" anchorCtr="0">
            <a:noAutofit/>
          </a:bodyPr>
          <a:lstStyle>
            <a:lvl1pPr algn="l" defTabSz="457189" rtl="0" eaLnBrk="1" latinLnBrk="0" hangingPunct="1">
              <a:lnSpc>
                <a:spcPts val="2800"/>
              </a:lnSpc>
              <a:spcBef>
                <a:spcPct val="0"/>
              </a:spcBef>
              <a:buNone/>
              <a:defRPr sz="2400" b="0" kern="1200" baseline="0">
                <a:solidFill>
                  <a:srgbClr val="68737A"/>
                </a:solidFill>
                <a:latin typeface="Verdana"/>
                <a:ea typeface="+mj-ea"/>
                <a:cs typeface="+mj-cs"/>
              </a:defRPr>
            </a:lvl1pPr>
          </a:lstStyle>
          <a:p>
            <a:r>
              <a:rPr lang="en-US" dirty="0"/>
              <a:t>Test Conditions – Grouping Business Requirements (1/6)</a:t>
            </a:r>
          </a:p>
        </p:txBody>
      </p:sp>
      <p:sp>
        <p:nvSpPr>
          <p:cNvPr id="49" name="TextBox 6"/>
          <p:cNvSpPr txBox="1"/>
          <p:nvPr/>
        </p:nvSpPr>
        <p:spPr>
          <a:xfrm>
            <a:off x="501651" y="837745"/>
            <a:ext cx="10149413" cy="184666"/>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indent="-171450">
              <a:buFont typeface="Wingdings" panose="05000000000000000000" pitchFamily="2" charset="2"/>
              <a:buChar char="q"/>
            </a:pPr>
            <a:r>
              <a:rPr lang="en-US" sz="1200" b="1" dirty="0">
                <a:solidFill>
                  <a:schemeClr val="tx1">
                    <a:lumMod val="75000"/>
                  </a:schemeClr>
                </a:solidFill>
              </a:rPr>
              <a:t>SIT Business Requirement Grouping </a:t>
            </a:r>
          </a:p>
        </p:txBody>
      </p:sp>
      <p:graphicFrame>
        <p:nvGraphicFramePr>
          <p:cNvPr id="3" name="Table 2">
            <a:extLst>
              <a:ext uri="{FF2B5EF4-FFF2-40B4-BE49-F238E27FC236}">
                <a16:creationId xmlns:a16="http://schemas.microsoft.com/office/drawing/2014/main" id="{3AEDAF94-2BD8-44B8-8BD5-424BAAAFEF93}"/>
              </a:ext>
            </a:extLst>
          </p:cNvPr>
          <p:cNvGraphicFramePr>
            <a:graphicFrameLocks noGrp="1"/>
          </p:cNvGraphicFramePr>
          <p:nvPr>
            <p:extLst/>
          </p:nvPr>
        </p:nvGraphicFramePr>
        <p:xfrm>
          <a:off x="501651" y="1022411"/>
          <a:ext cx="11061992" cy="4816644"/>
        </p:xfrm>
        <a:graphic>
          <a:graphicData uri="http://schemas.openxmlformats.org/drawingml/2006/table">
            <a:tbl>
              <a:tblPr/>
              <a:tblGrid>
                <a:gridCol w="665967">
                  <a:extLst>
                    <a:ext uri="{9D8B030D-6E8A-4147-A177-3AD203B41FA5}">
                      <a16:colId xmlns:a16="http://schemas.microsoft.com/office/drawing/2014/main" val="561078522"/>
                    </a:ext>
                  </a:extLst>
                </a:gridCol>
                <a:gridCol w="1497184">
                  <a:extLst>
                    <a:ext uri="{9D8B030D-6E8A-4147-A177-3AD203B41FA5}">
                      <a16:colId xmlns:a16="http://schemas.microsoft.com/office/drawing/2014/main" val="2043254010"/>
                    </a:ext>
                  </a:extLst>
                </a:gridCol>
                <a:gridCol w="8898841">
                  <a:extLst>
                    <a:ext uri="{9D8B030D-6E8A-4147-A177-3AD203B41FA5}">
                      <a16:colId xmlns:a16="http://schemas.microsoft.com/office/drawing/2014/main" val="1664185751"/>
                    </a:ext>
                  </a:extLst>
                </a:gridCol>
              </a:tblGrid>
              <a:tr h="114475">
                <a:tc>
                  <a:txBody>
                    <a:bodyPr/>
                    <a:lstStyle/>
                    <a:p>
                      <a:pPr algn="ctr" rtl="0" fontAlgn="t"/>
                      <a:r>
                        <a:rPr lang="en-HK" sz="900" b="1" i="0" u="none" strike="noStrike" dirty="0">
                          <a:solidFill>
                            <a:srgbClr val="FFFFFF"/>
                          </a:solidFill>
                          <a:effectLst/>
                          <a:latin typeface="Calibri" panose="020F0502020204030204" pitchFamily="34" charset="0"/>
                        </a:rPr>
                        <a:t>Index</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0000"/>
                    </a:solidFill>
                  </a:tcPr>
                </a:tc>
                <a:tc>
                  <a:txBody>
                    <a:bodyPr/>
                    <a:lstStyle/>
                    <a:p>
                      <a:pPr algn="l" rtl="0" fontAlgn="t"/>
                      <a:r>
                        <a:rPr lang="en-HK" sz="900" b="1" i="0" u="none" strike="noStrike">
                          <a:solidFill>
                            <a:srgbClr val="FFFFFF"/>
                          </a:solidFill>
                          <a:effectLst/>
                          <a:latin typeface="Calibri" panose="020F0502020204030204" pitchFamily="34" charset="0"/>
                        </a:rPr>
                        <a:t>Test Condition</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0000"/>
                    </a:solidFill>
                  </a:tcPr>
                </a:tc>
                <a:tc>
                  <a:txBody>
                    <a:bodyPr/>
                    <a:lstStyle/>
                    <a:p>
                      <a:pPr algn="l" rtl="0" fontAlgn="t"/>
                      <a:r>
                        <a:rPr lang="en-HK" sz="900" b="1" i="0" u="none" strike="noStrike">
                          <a:solidFill>
                            <a:srgbClr val="FFFFFF"/>
                          </a:solidFill>
                          <a:effectLst/>
                          <a:latin typeface="Calibri" panose="020F0502020204030204" pitchFamily="34" charset="0"/>
                        </a:rPr>
                        <a:t>Business Requirements covered</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0000"/>
                    </a:solidFill>
                  </a:tcPr>
                </a:tc>
                <a:extLst>
                  <a:ext uri="{0D108BD9-81ED-4DB2-BD59-A6C34878D82A}">
                    <a16:rowId xmlns:a16="http://schemas.microsoft.com/office/drawing/2014/main" val="401543835"/>
                  </a:ext>
                </a:extLst>
              </a:tr>
              <a:tr h="121773">
                <a:tc rowSpan="10">
                  <a:txBody>
                    <a:bodyPr/>
                    <a:lstStyle/>
                    <a:p>
                      <a:pPr algn="ctr" rtl="0" fontAlgn="t"/>
                      <a:r>
                        <a:rPr lang="en-HK" sz="900" b="1" i="0" u="none" strike="noStrike">
                          <a:solidFill>
                            <a:srgbClr val="000000"/>
                          </a:solidFill>
                          <a:effectLst/>
                          <a:latin typeface="Calibri" panose="020F0502020204030204" pitchFamily="34" charset="0"/>
                        </a:rPr>
                        <a:t>1</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0">
                  <a:txBody>
                    <a:bodyPr/>
                    <a:lstStyle/>
                    <a:p>
                      <a:pPr algn="l" rtl="0" fontAlgn="t"/>
                      <a:r>
                        <a:rPr lang="en-US" sz="900" b="1" i="0" u="none" strike="noStrike">
                          <a:solidFill>
                            <a:srgbClr val="000000"/>
                          </a:solidFill>
                          <a:effectLst/>
                          <a:latin typeface="Calibri" panose="020F0502020204030204" pitchFamily="34" charset="0"/>
                        </a:rPr>
                        <a:t>Verify that solution can calculate the expected cashflows for GMM LRC</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1" i="0" u="none" strike="noStrike">
                          <a:solidFill>
                            <a:srgbClr val="000000"/>
                          </a:solidFill>
                          <a:effectLst/>
                          <a:latin typeface="Calibri" panose="020F0502020204030204" pitchFamily="34" charset="0"/>
                        </a:rPr>
                        <a:t>F-BR004 - Source Economic factors - Risk Free discount rates and product specific adjustments to discount rates</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43456953"/>
                  </a:ext>
                </a:extLst>
              </a:tr>
              <a:tr h="114475">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F-BR007 - Source operating assumptions</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02977583"/>
                  </a:ext>
                </a:extLst>
              </a:tr>
              <a:tr h="121773">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F-BR009 - Aggregate policy data at policy Level Granularity to ICG Level Granularity</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26271528"/>
                  </a:ext>
                </a:extLst>
              </a:tr>
              <a:tr h="114475">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F-BR016 - Determine Contract Boundary</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46899359"/>
                  </a:ext>
                </a:extLst>
              </a:tr>
              <a:tr h="114475">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F-BR018 - Calculation allocation drivers</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14363114"/>
                  </a:ext>
                </a:extLst>
              </a:tr>
              <a:tr h="11447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F-BR021 - Calculate GMM Expected Cashflows </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16890198"/>
                  </a:ext>
                </a:extLst>
              </a:tr>
              <a:tr h="11447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P-BR13 - Create view of results to enable analytical review</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88379391"/>
                  </a:ext>
                </a:extLst>
              </a:tr>
              <a:tr h="121773">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30907072"/>
                  </a:ext>
                </a:extLst>
              </a:tr>
              <a:tr h="121773">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59844132"/>
                  </a:ext>
                </a:extLst>
              </a:tr>
              <a:tr h="121773">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P-BR49 - Run and Maintain UDAs and integrate UDA results into the IFRS 17 solution</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645842"/>
                  </a:ext>
                </a:extLst>
              </a:tr>
              <a:tr h="114475">
                <a:tc rowSpan="8">
                  <a:txBody>
                    <a:bodyPr/>
                    <a:lstStyle/>
                    <a:p>
                      <a:pPr algn="ctr" rtl="0" fontAlgn="t"/>
                      <a:r>
                        <a:rPr lang="en-HK" sz="900" b="1" i="0" u="none" strike="noStrike">
                          <a:solidFill>
                            <a:srgbClr val="000000"/>
                          </a:solidFill>
                          <a:effectLst/>
                          <a:latin typeface="Calibri" panose="020F0502020204030204" pitchFamily="34" charset="0"/>
                        </a:rPr>
                        <a:t>2</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8">
                  <a:txBody>
                    <a:bodyPr/>
                    <a:lstStyle/>
                    <a:p>
                      <a:pPr algn="l" rtl="0" fontAlgn="t"/>
                      <a:r>
                        <a:rPr lang="en-US" sz="900" b="1" i="0" u="none" strike="noStrike">
                          <a:solidFill>
                            <a:srgbClr val="000000"/>
                          </a:solidFill>
                          <a:effectLst/>
                          <a:latin typeface="Calibri" panose="020F0502020204030204" pitchFamily="34" charset="0"/>
                        </a:rPr>
                        <a:t>Verify that the solution can calculate the base BEL, shocked BEL and RA for GMM LRC (deterministic and stochastic CE)</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HK" sz="900" b="1" i="0" u="none" strike="noStrike">
                          <a:solidFill>
                            <a:srgbClr val="000000"/>
                          </a:solidFill>
                          <a:effectLst/>
                          <a:latin typeface="Calibri" panose="020F0502020204030204" pitchFamily="34" charset="0"/>
                        </a:rPr>
                        <a:t>F-BR033 - LRC - GMM - Calculate BEL – Deterministic</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50395176"/>
                  </a:ext>
                </a:extLst>
              </a:tr>
              <a:tr h="11447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F-BR035 - LRC - GMM - Calculate BEL Shocked</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74647574"/>
                  </a:ext>
                </a:extLst>
              </a:tr>
              <a:tr h="114475">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F-BR036 - LRC - GMM - Calculate RA</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30973491"/>
                  </a:ext>
                </a:extLst>
              </a:tr>
              <a:tr h="121773">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F-BR009 - Aggregate policy data at policy Level Granularity to ICG Level Granularity </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49742875"/>
                  </a:ext>
                </a:extLst>
              </a:tr>
              <a:tr h="11447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P-BR13 - Create view of results to enable analytical review</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83226595"/>
                  </a:ext>
                </a:extLst>
              </a:tr>
              <a:tr h="121773">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11472725"/>
                  </a:ext>
                </a:extLst>
              </a:tr>
              <a:tr h="121773">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98352816"/>
                  </a:ext>
                </a:extLst>
              </a:tr>
              <a:tr h="121773">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P-BR49 - Run and Maintain UDAs and integrate UDA results into the IFRS 17 solution</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7599255"/>
                  </a:ext>
                </a:extLst>
              </a:tr>
              <a:tr h="114475">
                <a:tc rowSpan="10">
                  <a:txBody>
                    <a:bodyPr/>
                    <a:lstStyle/>
                    <a:p>
                      <a:pPr algn="ctr" rtl="0" fontAlgn="t"/>
                      <a:r>
                        <a:rPr lang="en-HK" sz="900" b="1" i="0" u="none" strike="noStrike">
                          <a:solidFill>
                            <a:srgbClr val="000000"/>
                          </a:solidFill>
                          <a:effectLst/>
                          <a:latin typeface="Calibri" panose="020F0502020204030204" pitchFamily="34" charset="0"/>
                        </a:rPr>
                        <a:t>3</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0">
                  <a:txBody>
                    <a:bodyPr/>
                    <a:lstStyle/>
                    <a:p>
                      <a:pPr algn="l" rtl="0" fontAlgn="t"/>
                      <a:r>
                        <a:rPr lang="en-US" sz="900" b="1" i="0" u="none" strike="noStrike">
                          <a:solidFill>
                            <a:srgbClr val="000000"/>
                          </a:solidFill>
                          <a:effectLst/>
                          <a:latin typeface="Calibri" panose="020F0502020204030204" pitchFamily="34" charset="0"/>
                        </a:rPr>
                        <a:t>Verify that the solution can calculate the CSM and Loss Component related outputs for GMM</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1" i="0" u="none" strike="noStrike">
                          <a:solidFill>
                            <a:srgbClr val="000000"/>
                          </a:solidFill>
                          <a:effectLst/>
                          <a:latin typeface="Calibri" panose="020F0502020204030204" pitchFamily="34" charset="0"/>
                        </a:rPr>
                        <a:t>F-BR005 - Store and Manage Locked-in rates</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407488450"/>
                  </a:ext>
                </a:extLst>
              </a:tr>
              <a:tr h="114475">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F-BR027 - Calculate Coverage Units</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130556238"/>
                  </a:ext>
                </a:extLst>
              </a:tr>
              <a:tr h="11447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F-BR028 - Calculate and store CCF</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32704402"/>
                  </a:ext>
                </a:extLst>
              </a:tr>
              <a:tr h="114475">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F-BR041 - LRC - GMM - Calculate CSM (Non-Par)</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734029052"/>
                  </a:ext>
                </a:extLst>
              </a:tr>
              <a:tr h="114475">
                <a:tc vMerge="1">
                  <a:txBody>
                    <a:bodyPr/>
                    <a:lstStyle/>
                    <a:p>
                      <a:endParaRPr lang="en-HK"/>
                    </a:p>
                  </a:txBody>
                  <a:tcPr/>
                </a:tc>
                <a:tc vMerge="1">
                  <a:txBody>
                    <a:bodyPr/>
                    <a:lstStyle/>
                    <a:p>
                      <a:endParaRPr lang="en-HK"/>
                    </a:p>
                  </a:txBody>
                  <a:tcPr/>
                </a:tc>
                <a:tc>
                  <a:txBody>
                    <a:bodyPr/>
                    <a:lstStyle/>
                    <a:p>
                      <a:pPr algn="l" rtl="0" fontAlgn="t"/>
                      <a:r>
                        <a:rPr lang="pt-BR" sz="900" b="1" i="0" u="none" strike="noStrike">
                          <a:solidFill>
                            <a:srgbClr val="000000"/>
                          </a:solidFill>
                          <a:effectLst/>
                          <a:latin typeface="Calibri" panose="020F0502020204030204" pitchFamily="34" charset="0"/>
                        </a:rPr>
                        <a:t>F-BR042 - LRC - GMM - Calculate CSM (Par)</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196244982"/>
                  </a:ext>
                </a:extLst>
              </a:tr>
              <a:tr h="114475">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F-BR044 - LRC - GMM - Calculate Loss Component</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88351803"/>
                  </a:ext>
                </a:extLst>
              </a:tr>
              <a:tr h="11447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P-BR13 - Create view of results to enable analytical review</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716985078"/>
                  </a:ext>
                </a:extLst>
              </a:tr>
              <a:tr h="121773">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414847824"/>
                  </a:ext>
                </a:extLst>
              </a:tr>
              <a:tr h="121773">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132849"/>
                  </a:ext>
                </a:extLst>
              </a:tr>
              <a:tr h="121773">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P-BR49 - Run and Maintain UDAs and integrate UDA results into the IFRS 17 solution</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1628000"/>
                  </a:ext>
                </a:extLst>
              </a:tr>
              <a:tr h="114475">
                <a:tc rowSpan="5">
                  <a:txBody>
                    <a:bodyPr/>
                    <a:lstStyle/>
                    <a:p>
                      <a:pPr algn="ctr" rtl="0" fontAlgn="t"/>
                      <a:r>
                        <a:rPr lang="en-HK" sz="900" b="1" i="0" u="none" strike="noStrike">
                          <a:solidFill>
                            <a:srgbClr val="000000"/>
                          </a:solidFill>
                          <a:effectLst/>
                          <a:latin typeface="Calibri" panose="020F0502020204030204" pitchFamily="34" charset="0"/>
                        </a:rPr>
                        <a:t>4</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l" rtl="0" fontAlgn="t"/>
                      <a:r>
                        <a:rPr lang="en-US" sz="900" b="1" i="0" u="none" strike="noStrike">
                          <a:solidFill>
                            <a:srgbClr val="000000"/>
                          </a:solidFill>
                          <a:effectLst/>
                          <a:latin typeface="Calibri" panose="020F0502020204030204" pitchFamily="34" charset="0"/>
                        </a:rPr>
                        <a:t>Verify that the solution can calculate the stochastic BEL and allocate TVOG for GMM</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1" i="0" u="none" strike="noStrike">
                          <a:solidFill>
                            <a:srgbClr val="000000"/>
                          </a:solidFill>
                          <a:effectLst/>
                          <a:latin typeface="Calibri" panose="020F0502020204030204" pitchFamily="34" charset="0"/>
                        </a:rPr>
                        <a:t>F-BR010 - Allocate TVOG data from Product / Fund Level to ICG Level</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353518522"/>
                  </a:ext>
                </a:extLst>
              </a:tr>
              <a:tr h="11447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F-BR034 - LRC - GMM - Calculate BEL – Stochastic </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952464600"/>
                  </a:ext>
                </a:extLst>
              </a:tr>
              <a:tr h="121773">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28773550"/>
                  </a:ext>
                </a:extLst>
              </a:tr>
              <a:tr h="121773">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790810406"/>
                  </a:ext>
                </a:extLst>
              </a:tr>
              <a:tr h="121773">
                <a:tc vMerge="1">
                  <a:txBody>
                    <a:bodyPr/>
                    <a:lstStyle/>
                    <a:p>
                      <a:endParaRPr lang="en-HK"/>
                    </a:p>
                  </a:txBody>
                  <a:tcPr/>
                </a:tc>
                <a:tc vMerge="1">
                  <a:txBody>
                    <a:bodyPr/>
                    <a:lstStyle/>
                    <a:p>
                      <a:endParaRPr lang="en-HK"/>
                    </a:p>
                  </a:txBody>
                  <a:tcPr/>
                </a:tc>
                <a:tc>
                  <a:txBody>
                    <a:bodyPr/>
                    <a:lstStyle/>
                    <a:p>
                      <a:pPr algn="l" rtl="0" fontAlgn="t"/>
                      <a:r>
                        <a:rPr lang="en-US" sz="900" b="1" i="0" u="none" strike="noStrike" dirty="0">
                          <a:solidFill>
                            <a:srgbClr val="000000"/>
                          </a:solidFill>
                          <a:effectLst/>
                          <a:latin typeface="Calibri" panose="020F0502020204030204" pitchFamily="34" charset="0"/>
                        </a:rPr>
                        <a:t>P-BR49 - Run and Maintain UDAs and integrate UDA results into the IFRS 17 solution</a:t>
                      </a:r>
                    </a:p>
                  </a:txBody>
                  <a:tcPr marL="4506" marR="4506" marT="4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1023602"/>
                  </a:ext>
                </a:extLst>
              </a:tr>
            </a:tbl>
          </a:graphicData>
        </a:graphic>
      </p:graphicFrame>
    </p:spTree>
    <p:extLst>
      <p:ext uri="{BB962C8B-B14F-4D97-AF65-F5344CB8AC3E}">
        <p14:creationId xmlns:p14="http://schemas.microsoft.com/office/powerpoint/2010/main" val="1982148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501651" y="317500"/>
            <a:ext cx="11188700" cy="334101"/>
          </a:xfrm>
          <a:prstGeom prst="rect">
            <a:avLst/>
          </a:prstGeom>
        </p:spPr>
        <p:txBody>
          <a:bodyPr vert="horz" wrap="square" lIns="0" tIns="0" rIns="0" bIns="0" rtlCol="0" anchor="t" anchorCtr="0">
            <a:noAutofit/>
          </a:bodyPr>
          <a:lstStyle>
            <a:lvl1pPr algn="l" defTabSz="457189" rtl="0" eaLnBrk="1" latinLnBrk="0" hangingPunct="1">
              <a:lnSpc>
                <a:spcPts val="2800"/>
              </a:lnSpc>
              <a:spcBef>
                <a:spcPct val="0"/>
              </a:spcBef>
              <a:buNone/>
              <a:defRPr sz="2400" b="0" kern="1200" baseline="0">
                <a:solidFill>
                  <a:srgbClr val="68737A"/>
                </a:solidFill>
                <a:latin typeface="Verdana"/>
                <a:ea typeface="+mj-ea"/>
                <a:cs typeface="+mj-cs"/>
              </a:defRPr>
            </a:lvl1pPr>
          </a:lstStyle>
          <a:p>
            <a:r>
              <a:rPr lang="en-US" dirty="0"/>
              <a:t>Test Conditions – Grouping Business Requirements (2/6)</a:t>
            </a:r>
          </a:p>
        </p:txBody>
      </p:sp>
      <p:sp>
        <p:nvSpPr>
          <p:cNvPr id="161" name="TextBox 6"/>
          <p:cNvSpPr txBox="1"/>
          <p:nvPr/>
        </p:nvSpPr>
        <p:spPr>
          <a:xfrm>
            <a:off x="501651" y="689012"/>
            <a:ext cx="10149413"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solidFill>
                  <a:srgbClr val="68737A"/>
                </a:solidFill>
              </a:rPr>
              <a:t>The table below highlights the business requirements mapped to each test condition. </a:t>
            </a:r>
          </a:p>
        </p:txBody>
      </p:sp>
      <p:graphicFrame>
        <p:nvGraphicFramePr>
          <p:cNvPr id="3" name="Table 2">
            <a:extLst>
              <a:ext uri="{FF2B5EF4-FFF2-40B4-BE49-F238E27FC236}">
                <a16:creationId xmlns:a16="http://schemas.microsoft.com/office/drawing/2014/main" id="{B10C5456-3843-4721-B611-D2F97B32748A}"/>
              </a:ext>
            </a:extLst>
          </p:cNvPr>
          <p:cNvGraphicFramePr>
            <a:graphicFrameLocks noGrp="1"/>
          </p:cNvGraphicFramePr>
          <p:nvPr>
            <p:extLst/>
          </p:nvPr>
        </p:nvGraphicFramePr>
        <p:xfrm>
          <a:off x="501651" y="689012"/>
          <a:ext cx="10966448" cy="5545137"/>
        </p:xfrm>
        <a:graphic>
          <a:graphicData uri="http://schemas.openxmlformats.org/drawingml/2006/table">
            <a:tbl>
              <a:tblPr/>
              <a:tblGrid>
                <a:gridCol w="761092">
                  <a:extLst>
                    <a:ext uri="{9D8B030D-6E8A-4147-A177-3AD203B41FA5}">
                      <a16:colId xmlns:a16="http://schemas.microsoft.com/office/drawing/2014/main" val="1649349216"/>
                    </a:ext>
                  </a:extLst>
                </a:gridCol>
                <a:gridCol w="2004774">
                  <a:extLst>
                    <a:ext uri="{9D8B030D-6E8A-4147-A177-3AD203B41FA5}">
                      <a16:colId xmlns:a16="http://schemas.microsoft.com/office/drawing/2014/main" val="628474167"/>
                    </a:ext>
                  </a:extLst>
                </a:gridCol>
                <a:gridCol w="8200582">
                  <a:extLst>
                    <a:ext uri="{9D8B030D-6E8A-4147-A177-3AD203B41FA5}">
                      <a16:colId xmlns:a16="http://schemas.microsoft.com/office/drawing/2014/main" val="1603958674"/>
                    </a:ext>
                  </a:extLst>
                </a:gridCol>
              </a:tblGrid>
              <a:tr h="75729">
                <a:tc>
                  <a:txBody>
                    <a:bodyPr/>
                    <a:lstStyle/>
                    <a:p>
                      <a:pPr algn="ctr" rtl="0" fontAlgn="t"/>
                      <a:r>
                        <a:rPr lang="en-HK" sz="900" b="1" i="0" u="none" strike="noStrike">
                          <a:solidFill>
                            <a:srgbClr val="FFFFFF"/>
                          </a:solidFill>
                          <a:effectLst/>
                          <a:latin typeface="Calibri" panose="020F0502020204030204" pitchFamily="34" charset="0"/>
                        </a:rPr>
                        <a:t>Index</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0000"/>
                    </a:solidFill>
                  </a:tcPr>
                </a:tc>
                <a:tc>
                  <a:txBody>
                    <a:bodyPr/>
                    <a:lstStyle/>
                    <a:p>
                      <a:pPr algn="l" rtl="0" fontAlgn="t"/>
                      <a:r>
                        <a:rPr lang="en-HK" sz="900" b="1" i="0" u="none" strike="noStrike">
                          <a:solidFill>
                            <a:srgbClr val="FFFFFF"/>
                          </a:solidFill>
                          <a:effectLst/>
                          <a:latin typeface="Calibri" panose="020F0502020204030204" pitchFamily="34" charset="0"/>
                        </a:rPr>
                        <a:t>Test Condition</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0000"/>
                    </a:solidFill>
                  </a:tcPr>
                </a:tc>
                <a:tc>
                  <a:txBody>
                    <a:bodyPr/>
                    <a:lstStyle/>
                    <a:p>
                      <a:pPr algn="l" rtl="0" fontAlgn="t"/>
                      <a:r>
                        <a:rPr lang="en-HK" sz="900" b="1" i="0" u="none" strike="noStrike">
                          <a:solidFill>
                            <a:srgbClr val="FFFFFF"/>
                          </a:solidFill>
                          <a:effectLst/>
                          <a:latin typeface="Calibri" panose="020F0502020204030204" pitchFamily="34" charset="0"/>
                        </a:rPr>
                        <a:t>Business Requirements covered</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0000"/>
                    </a:solidFill>
                  </a:tcPr>
                </a:tc>
                <a:extLst>
                  <a:ext uri="{0D108BD9-81ED-4DB2-BD59-A6C34878D82A}">
                    <a16:rowId xmlns:a16="http://schemas.microsoft.com/office/drawing/2014/main" val="3919756490"/>
                  </a:ext>
                </a:extLst>
              </a:tr>
              <a:tr h="75729">
                <a:tc rowSpan="10">
                  <a:txBody>
                    <a:bodyPr/>
                    <a:lstStyle/>
                    <a:p>
                      <a:pPr algn="ctr" rtl="0" fontAlgn="t"/>
                      <a:r>
                        <a:rPr lang="en-HK" sz="900" b="1" i="0" u="none" strike="noStrike">
                          <a:solidFill>
                            <a:srgbClr val="000000"/>
                          </a:solidFill>
                          <a:effectLst/>
                          <a:latin typeface="Calibri" panose="020F0502020204030204" pitchFamily="34" charset="0"/>
                        </a:rPr>
                        <a:t>5</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0">
                  <a:txBody>
                    <a:bodyPr/>
                    <a:lstStyle/>
                    <a:p>
                      <a:pPr algn="l" rtl="0" fontAlgn="t"/>
                      <a:r>
                        <a:rPr lang="en-US" sz="900" b="1" i="0" u="none" strike="noStrike">
                          <a:solidFill>
                            <a:srgbClr val="000000"/>
                          </a:solidFill>
                          <a:effectLst/>
                          <a:latin typeface="Calibri" panose="020F0502020204030204" pitchFamily="34" charset="0"/>
                        </a:rPr>
                        <a:t>Verify that solution can calculate the expected cashflows for VFA</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HK" sz="900" b="1" i="0" u="none" strike="noStrike">
                          <a:solidFill>
                            <a:srgbClr val="000000"/>
                          </a:solidFill>
                          <a:effectLst/>
                          <a:latin typeface="Calibri" panose="020F0502020204030204" pitchFamily="34" charset="0"/>
                        </a:rPr>
                        <a:t>F-BR004 - Source Economic factors</a:t>
                      </a:r>
                    </a:p>
                  </a:txBody>
                  <a:tcPr marL="5023" marR="5023" marT="5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859299623"/>
                  </a:ext>
                </a:extLst>
              </a:tr>
              <a:tr h="75729">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F-BR007 - Source operating assumptions</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892706340"/>
                  </a:ext>
                </a:extLst>
              </a:tr>
              <a:tr h="9657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F-BR009 - Aggregate policy data at policy Level Granularity to ICG Level Granularity</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274312090"/>
                  </a:ext>
                </a:extLst>
              </a:tr>
              <a:tr h="75729">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F-BR016 - Determine Contract Boundary</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850622592"/>
                  </a:ext>
                </a:extLst>
              </a:tr>
              <a:tr h="75729">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F-BR018 - Calculation allocation drivers</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672903390"/>
                  </a:ext>
                </a:extLst>
              </a:tr>
              <a:tr h="7572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F-BR022 - Calculate VFA Expected Cashflows</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764010315"/>
                  </a:ext>
                </a:extLst>
              </a:tr>
              <a:tr h="7572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P-BR13 - Create view of results to enable analytical review</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480863044"/>
                  </a:ext>
                </a:extLst>
              </a:tr>
              <a:tr h="9657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442153652"/>
                  </a:ext>
                </a:extLst>
              </a:tr>
              <a:tr h="9657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512276979"/>
                  </a:ext>
                </a:extLst>
              </a:tr>
              <a:tr h="9657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P-BR49 - Run and Maintain UDAs and integrate UDA results into the IFRS 17 solution</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5316194"/>
                  </a:ext>
                </a:extLst>
              </a:tr>
              <a:tr h="75729">
                <a:tc rowSpan="8">
                  <a:txBody>
                    <a:bodyPr/>
                    <a:lstStyle/>
                    <a:p>
                      <a:pPr algn="ctr" rtl="0" fontAlgn="t"/>
                      <a:r>
                        <a:rPr lang="en-HK" sz="900" b="1" i="0" u="none" strike="noStrike">
                          <a:solidFill>
                            <a:srgbClr val="000000"/>
                          </a:solidFill>
                          <a:effectLst/>
                          <a:latin typeface="Calibri" panose="020F0502020204030204" pitchFamily="34" charset="0"/>
                        </a:rPr>
                        <a:t>6</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8">
                  <a:txBody>
                    <a:bodyPr/>
                    <a:lstStyle/>
                    <a:p>
                      <a:pPr algn="l" rtl="0" fontAlgn="t"/>
                      <a:r>
                        <a:rPr lang="en-US" sz="900" b="1" i="0" u="none" strike="noStrike">
                          <a:solidFill>
                            <a:srgbClr val="000000"/>
                          </a:solidFill>
                          <a:effectLst/>
                          <a:latin typeface="Calibri" panose="020F0502020204030204" pitchFamily="34" charset="0"/>
                        </a:rPr>
                        <a:t>Verify that the solution can calculate the base BEL, shocked BEL and RA for VFA (deterministic and stochastic CE)</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it-IT" sz="900" b="1" i="0" u="none" strike="noStrike">
                          <a:solidFill>
                            <a:srgbClr val="000000"/>
                          </a:solidFill>
                          <a:effectLst/>
                          <a:latin typeface="Calibri" panose="020F0502020204030204" pitchFamily="34" charset="0"/>
                        </a:rPr>
                        <a:t>F-BR037 - LRC - VFA - Calculate BEL - Deterministic</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41163408"/>
                  </a:ext>
                </a:extLst>
              </a:tr>
              <a:tr h="7572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F-BR039 - LRC - VFA - Calculate BEL Shocked</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046496981"/>
                  </a:ext>
                </a:extLst>
              </a:tr>
              <a:tr h="75729">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F-BR040 - LRC - VFA - Calculate RA</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99219109"/>
                  </a:ext>
                </a:extLst>
              </a:tr>
              <a:tr h="9657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F-BR009 - Aggregate policy data at policy Level Granularity to ICG Level Granularity </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63456334"/>
                  </a:ext>
                </a:extLst>
              </a:tr>
              <a:tr h="7572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P-BR13 - Create view of results to enable analytical review</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99378494"/>
                  </a:ext>
                </a:extLst>
              </a:tr>
              <a:tr h="9657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86819573"/>
                  </a:ext>
                </a:extLst>
              </a:tr>
              <a:tr h="9657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011026999"/>
                  </a:ext>
                </a:extLst>
              </a:tr>
              <a:tr h="9657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P-BR49 - Run and Maintain UDAs and integrate UDA results into the IFRS 17 solution</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6752787"/>
                  </a:ext>
                </a:extLst>
              </a:tr>
              <a:tr h="75729">
                <a:tc rowSpan="8">
                  <a:txBody>
                    <a:bodyPr/>
                    <a:lstStyle/>
                    <a:p>
                      <a:pPr algn="ctr" rtl="0" fontAlgn="t"/>
                      <a:r>
                        <a:rPr lang="en-HK" sz="900" b="1" i="0" u="none" strike="noStrike">
                          <a:solidFill>
                            <a:srgbClr val="000000"/>
                          </a:solidFill>
                          <a:effectLst/>
                          <a:latin typeface="Calibri" panose="020F0502020204030204" pitchFamily="34" charset="0"/>
                        </a:rPr>
                        <a:t>7</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8">
                  <a:txBody>
                    <a:bodyPr/>
                    <a:lstStyle/>
                    <a:p>
                      <a:pPr algn="l" rtl="0" fontAlgn="t"/>
                      <a:r>
                        <a:rPr lang="en-US" sz="900" b="1" i="0" u="none" strike="noStrike">
                          <a:solidFill>
                            <a:srgbClr val="000000"/>
                          </a:solidFill>
                          <a:effectLst/>
                          <a:latin typeface="Calibri" panose="020F0502020204030204" pitchFamily="34" charset="0"/>
                        </a:rPr>
                        <a:t>Verify that the solution can calculate the CSM and Loss Component related outputs for VFA</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HK" sz="900" b="1" i="0" u="none" strike="noStrike">
                          <a:solidFill>
                            <a:srgbClr val="000000"/>
                          </a:solidFill>
                          <a:effectLst/>
                          <a:latin typeface="Calibri" panose="020F0502020204030204" pitchFamily="34" charset="0"/>
                        </a:rPr>
                        <a:t>F-BR027 - Calculate Coverage Units</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88819669"/>
                  </a:ext>
                </a:extLst>
              </a:tr>
              <a:tr h="7572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F-BR028 - Calculate and store CCF</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041300280"/>
                  </a:ext>
                </a:extLst>
              </a:tr>
              <a:tr h="75729">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F-BR043 - LRC - VFA - Calculate CSM</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59588256"/>
                  </a:ext>
                </a:extLst>
              </a:tr>
              <a:tr h="75729">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F-BR045 - LRC - VFA - Calculate Loss Component</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30556603"/>
                  </a:ext>
                </a:extLst>
              </a:tr>
              <a:tr h="7572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P-BR13 - Create view of results to enable analytical review</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86606930"/>
                  </a:ext>
                </a:extLst>
              </a:tr>
              <a:tr h="9657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0283674"/>
                  </a:ext>
                </a:extLst>
              </a:tr>
              <a:tr h="9657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25688497"/>
                  </a:ext>
                </a:extLst>
              </a:tr>
              <a:tr h="9657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P-BR49 - Run and Maintain UDAs and integrate UDA results into the IFRS 17 solution</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9636111"/>
                  </a:ext>
                </a:extLst>
              </a:tr>
              <a:tr h="75729">
                <a:tc rowSpan="5">
                  <a:txBody>
                    <a:bodyPr/>
                    <a:lstStyle/>
                    <a:p>
                      <a:pPr algn="ctr" rtl="0" fontAlgn="t"/>
                      <a:r>
                        <a:rPr lang="en-HK" sz="900" b="1" i="0" u="none" strike="noStrike">
                          <a:solidFill>
                            <a:srgbClr val="000000"/>
                          </a:solidFill>
                          <a:effectLst/>
                          <a:latin typeface="Calibri" panose="020F0502020204030204" pitchFamily="34" charset="0"/>
                        </a:rPr>
                        <a:t>8</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l" rtl="0" fontAlgn="t"/>
                      <a:r>
                        <a:rPr lang="en-US" sz="900" b="1" i="0" u="none" strike="noStrike">
                          <a:solidFill>
                            <a:srgbClr val="000000"/>
                          </a:solidFill>
                          <a:effectLst/>
                          <a:latin typeface="Calibri" panose="020F0502020204030204" pitchFamily="34" charset="0"/>
                        </a:rPr>
                        <a:t>Verify that the solution can calculate the stochastic BEL and allocate TVOG for VFA</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900" b="1" i="0" u="none" strike="noStrike">
                          <a:solidFill>
                            <a:srgbClr val="000000"/>
                          </a:solidFill>
                          <a:effectLst/>
                          <a:latin typeface="Calibri" panose="020F0502020204030204" pitchFamily="34" charset="0"/>
                        </a:rPr>
                        <a:t>F-BR010 - Allocate TVOG data from Product / Fund Level to ICG Level</a:t>
                      </a:r>
                    </a:p>
                  </a:txBody>
                  <a:tcPr marL="5023" marR="5023" marT="5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248152086"/>
                  </a:ext>
                </a:extLst>
              </a:tr>
              <a:tr h="7572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F-BR038 - LRC - VFA - Calculate BEL - Stochastic</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82733358"/>
                  </a:ext>
                </a:extLst>
              </a:tr>
              <a:tr h="9657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293061149"/>
                  </a:ext>
                </a:extLst>
              </a:tr>
              <a:tr h="9657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182330324"/>
                  </a:ext>
                </a:extLst>
              </a:tr>
              <a:tr h="9657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P-BR49 - Run and Maintain UDAs and integrate UDA results into the IFRS 17 solution</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0196457"/>
                  </a:ext>
                </a:extLst>
              </a:tr>
              <a:tr h="75729">
                <a:tc rowSpan="7">
                  <a:txBody>
                    <a:bodyPr/>
                    <a:lstStyle/>
                    <a:p>
                      <a:pPr algn="ctr" rtl="0" fontAlgn="t"/>
                      <a:r>
                        <a:rPr lang="en-HK" sz="900" b="1" i="0" u="none" strike="noStrike">
                          <a:solidFill>
                            <a:srgbClr val="000000"/>
                          </a:solidFill>
                          <a:effectLst/>
                          <a:latin typeface="Calibri" panose="020F0502020204030204" pitchFamily="34" charset="0"/>
                        </a:rPr>
                        <a:t>9</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a:txBody>
                    <a:bodyPr/>
                    <a:lstStyle/>
                    <a:p>
                      <a:pPr algn="l" rtl="0" fontAlgn="t"/>
                      <a:r>
                        <a:rPr lang="en-US" sz="900" b="1" i="0" u="none" strike="noStrike">
                          <a:solidFill>
                            <a:srgbClr val="000000"/>
                          </a:solidFill>
                          <a:effectLst/>
                          <a:latin typeface="Calibri" panose="020F0502020204030204" pitchFamily="34" charset="0"/>
                        </a:rPr>
                        <a:t>Verify that solution can calculate the expected cashflows for Reinsurance (GMM)</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1" i="0" u="none" strike="noStrike">
                          <a:solidFill>
                            <a:srgbClr val="000000"/>
                          </a:solidFill>
                          <a:effectLst/>
                          <a:latin typeface="Calibri" panose="020F0502020204030204" pitchFamily="34" charset="0"/>
                        </a:rPr>
                        <a:t>F-BR017 - Determine Reinsurance Contract Boundary</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16662130"/>
                  </a:ext>
                </a:extLst>
              </a:tr>
              <a:tr h="7572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F-BR026 - Calculate GMM Rein Expected Cashflows</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84646549"/>
                  </a:ext>
                </a:extLst>
              </a:tr>
              <a:tr h="9657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F-BR009 - Aggregate policy data at policy Level Granularity to ICG Level Granularity </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1957766"/>
                  </a:ext>
                </a:extLst>
              </a:tr>
              <a:tr h="7572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P-BR13 - Create view of results to enable analytical review</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10870796"/>
                  </a:ext>
                </a:extLst>
              </a:tr>
              <a:tr h="9657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23579002"/>
                  </a:ext>
                </a:extLst>
              </a:tr>
              <a:tr h="9657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40216191"/>
                  </a:ext>
                </a:extLst>
              </a:tr>
              <a:tr h="96576">
                <a:tc vMerge="1">
                  <a:txBody>
                    <a:bodyPr/>
                    <a:lstStyle/>
                    <a:p>
                      <a:endParaRPr lang="en-HK"/>
                    </a:p>
                  </a:txBody>
                  <a:tcPr/>
                </a:tc>
                <a:tc vMerge="1">
                  <a:txBody>
                    <a:bodyPr/>
                    <a:lstStyle/>
                    <a:p>
                      <a:endParaRPr lang="en-HK"/>
                    </a:p>
                  </a:txBody>
                  <a:tcPr/>
                </a:tc>
                <a:tc>
                  <a:txBody>
                    <a:bodyPr/>
                    <a:lstStyle/>
                    <a:p>
                      <a:pPr algn="l" rtl="0" fontAlgn="t"/>
                      <a:r>
                        <a:rPr lang="en-US" sz="900" b="1" i="0" u="none" strike="noStrike" dirty="0">
                          <a:solidFill>
                            <a:srgbClr val="000000"/>
                          </a:solidFill>
                          <a:effectLst/>
                          <a:latin typeface="Calibri" panose="020F0502020204030204" pitchFamily="34" charset="0"/>
                        </a:rPr>
                        <a:t>P-BR49 - Run and Maintain UDAs and integrate UDA results into the IFRS 17 solution</a:t>
                      </a:r>
                    </a:p>
                  </a:txBody>
                  <a:tcPr marL="5023" marR="5023" marT="50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687379"/>
                      </a:solidFill>
                      <a:prstDash val="solid"/>
                      <a:round/>
                      <a:headEnd type="none" w="med" len="med"/>
                      <a:tailEnd type="none" w="med" len="med"/>
                    </a:lnB>
                  </a:tcPr>
                </a:tc>
                <a:extLst>
                  <a:ext uri="{0D108BD9-81ED-4DB2-BD59-A6C34878D82A}">
                    <a16:rowId xmlns:a16="http://schemas.microsoft.com/office/drawing/2014/main" val="2535002235"/>
                  </a:ext>
                </a:extLst>
              </a:tr>
            </a:tbl>
          </a:graphicData>
        </a:graphic>
      </p:graphicFrame>
    </p:spTree>
    <p:extLst>
      <p:ext uri="{BB962C8B-B14F-4D97-AF65-F5344CB8AC3E}">
        <p14:creationId xmlns:p14="http://schemas.microsoft.com/office/powerpoint/2010/main" val="285924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extLst>
              <p:ext uri="{D42A27DB-BD31-4B8C-83A1-F6EECF244321}">
                <p14:modId xmlns:p14="http://schemas.microsoft.com/office/powerpoint/2010/main" val="19196061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32" name="think-cell Slide" r:id="rId4" imgW="498" imgH="499" progId="TCLayout.ActiveDocument.1">
                  <p:embed/>
                </p:oleObj>
              </mc:Choice>
              <mc:Fallback>
                <p:oleObj name="think-cell Slide" r:id="rId4" imgW="498" imgH="49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itle 1">
            <a:extLst>
              <a:ext uri="{FF2B5EF4-FFF2-40B4-BE49-F238E27FC236}">
                <a16:creationId xmlns:a16="http://schemas.microsoft.com/office/drawing/2014/main" id="{B6FC0C1B-7599-4D6D-8E5F-6FF3836DAF01}"/>
              </a:ext>
            </a:extLst>
          </p:cNvPr>
          <p:cNvSpPr txBox="1">
            <a:spLocks/>
          </p:cNvSpPr>
          <p:nvPr/>
        </p:nvSpPr>
        <p:spPr>
          <a:xfrm>
            <a:off x="283778" y="402587"/>
            <a:ext cx="11132165" cy="344665"/>
          </a:xfrm>
          <a:prstGeom prst="rect">
            <a:avLst/>
          </a:prstGeom>
        </p:spPr>
        <p:txBody>
          <a:bodyPr vert="horz" wrap="square" lIns="0" tIns="0" rIns="0" bIns="0" rtlCol="0" anchor="t" anchorCtr="0">
            <a:noAutofit/>
          </a:bodyPr>
          <a:lstStyle>
            <a:lvl1pPr algn="l" defTabSz="457189" rtl="0" eaLnBrk="1" latinLnBrk="0" hangingPunct="1">
              <a:lnSpc>
                <a:spcPts val="2800"/>
              </a:lnSpc>
              <a:spcBef>
                <a:spcPct val="0"/>
              </a:spcBef>
              <a:buNone/>
              <a:defRPr sz="2400" b="0" kern="1200" baseline="0">
                <a:solidFill>
                  <a:srgbClr val="68737A"/>
                </a:solidFill>
                <a:latin typeface="Verdana"/>
                <a:ea typeface="+mj-ea"/>
                <a:cs typeface="+mj-cs"/>
              </a:defRPr>
            </a:lvl1pPr>
          </a:lstStyle>
          <a:p>
            <a:r>
              <a:rPr lang="en-US" dirty="0" smtClean="0"/>
              <a:t>Agenda</a:t>
            </a:r>
            <a:endParaRPr lang="en-US" dirty="0"/>
          </a:p>
        </p:txBody>
      </p:sp>
      <p:sp>
        <p:nvSpPr>
          <p:cNvPr id="2" name="Rectangle 1"/>
          <p:cNvSpPr/>
          <p:nvPr/>
        </p:nvSpPr>
        <p:spPr>
          <a:xfrm>
            <a:off x="283778" y="1556853"/>
            <a:ext cx="8628888" cy="1984518"/>
          </a:xfrm>
          <a:prstGeom prst="rect">
            <a:avLst/>
          </a:prstGeom>
        </p:spPr>
        <p:txBody>
          <a:bodyPr wrap="square">
            <a:spAutoFit/>
          </a:bodyPr>
          <a:lstStyle/>
          <a:p>
            <a:pPr marL="342900" indent="-342900">
              <a:lnSpc>
                <a:spcPct val="107000"/>
              </a:lnSpc>
              <a:spcAft>
                <a:spcPts val="800"/>
              </a:spcAft>
              <a:buFont typeface="+mj-lt"/>
              <a:buAutoNum type="arabicPeriod"/>
              <a:tabLst>
                <a:tab pos="1684020" algn="l"/>
                <a:tab pos="5943600" algn="r"/>
              </a:tabLst>
            </a:pPr>
            <a:r>
              <a:rPr lang="en-US" dirty="0" smtClean="0">
                <a:latin typeface="Verdana" panose="020B0604030504040204" pitchFamily="34" charset="0"/>
                <a:ea typeface="Calibri" panose="020F0502020204030204" pitchFamily="34" charset="0"/>
                <a:cs typeface="Times New Roman" panose="02020603050405020304" pitchFamily="18" charset="0"/>
              </a:rPr>
              <a:t>LBU SIT Readiness Checklist (15 </a:t>
            </a:r>
            <a:r>
              <a:rPr lang="en-US" dirty="0" err="1" smtClean="0">
                <a:latin typeface="Verdana" panose="020B0604030504040204" pitchFamily="34" charset="0"/>
                <a:ea typeface="Calibri" panose="020F0502020204030204" pitchFamily="34" charset="0"/>
                <a:cs typeface="Times New Roman" panose="02020603050405020304" pitchFamily="18" charset="0"/>
              </a:rPr>
              <a:t>mins</a:t>
            </a:r>
            <a:r>
              <a:rPr lang="en-US" dirty="0" smtClean="0">
                <a:latin typeface="Verdana" panose="020B0604030504040204" pitchFamily="34" charset="0"/>
                <a:ea typeface="Calibri" panose="020F0502020204030204" pitchFamily="34" charset="0"/>
                <a:cs typeface="Times New Roman" panose="02020603050405020304" pitchFamily="18" charset="0"/>
              </a:rPr>
              <a:t>)</a:t>
            </a:r>
          </a:p>
          <a:p>
            <a:pPr marL="342900" indent="-342900">
              <a:lnSpc>
                <a:spcPct val="107000"/>
              </a:lnSpc>
              <a:spcAft>
                <a:spcPts val="800"/>
              </a:spcAft>
              <a:buFont typeface="+mj-lt"/>
              <a:buAutoNum type="arabicPeriod"/>
              <a:tabLst>
                <a:tab pos="1684020" algn="l"/>
                <a:tab pos="5943600" algn="r"/>
              </a:tabLst>
            </a:pPr>
            <a:r>
              <a:rPr lang="en-US" dirty="0" smtClean="0">
                <a:latin typeface="Verdana" panose="020B0604030504040204" pitchFamily="34" charset="0"/>
                <a:ea typeface="Calibri" panose="020F0502020204030204" pitchFamily="34" charset="0"/>
                <a:cs typeface="Times New Roman" panose="02020603050405020304" pitchFamily="18" charset="0"/>
              </a:rPr>
              <a:t>Discussion on Local SIT (15 </a:t>
            </a:r>
            <a:r>
              <a:rPr lang="en-US" dirty="0" err="1" smtClean="0">
                <a:latin typeface="Verdana" panose="020B0604030504040204" pitchFamily="34" charset="0"/>
                <a:ea typeface="Calibri" panose="020F0502020204030204" pitchFamily="34" charset="0"/>
                <a:cs typeface="Times New Roman" panose="02020603050405020304" pitchFamily="18" charset="0"/>
              </a:rPr>
              <a:t>mins</a:t>
            </a:r>
            <a:r>
              <a:rPr lang="en-US" dirty="0" smtClean="0">
                <a:latin typeface="Verdana" panose="020B0604030504040204" pitchFamily="34" charset="0"/>
                <a:ea typeface="Calibri" panose="020F0502020204030204" pitchFamily="34" charset="0"/>
                <a:cs typeface="Times New Roman" panose="02020603050405020304" pitchFamily="18" charset="0"/>
              </a:rPr>
              <a:t>)</a:t>
            </a:r>
          </a:p>
          <a:p>
            <a:pPr marL="342900" indent="-342900">
              <a:lnSpc>
                <a:spcPct val="107000"/>
              </a:lnSpc>
              <a:spcAft>
                <a:spcPts val="800"/>
              </a:spcAft>
              <a:buFont typeface="+mj-lt"/>
              <a:buAutoNum type="arabicPeriod"/>
              <a:tabLst>
                <a:tab pos="1684020" algn="l"/>
                <a:tab pos="5943600" algn="r"/>
              </a:tabLst>
            </a:pPr>
            <a:r>
              <a:rPr lang="en-US" dirty="0">
                <a:latin typeface="Verdana" panose="020B0604030504040204" pitchFamily="34" charset="0"/>
                <a:ea typeface="Calibri" panose="020F0502020204030204" pitchFamily="34" charset="0"/>
                <a:cs typeface="Times New Roman" panose="02020603050405020304" pitchFamily="18" charset="0"/>
              </a:rPr>
              <a:t>SIT Scoping </a:t>
            </a:r>
            <a:r>
              <a:rPr lang="en-US" dirty="0" smtClean="0">
                <a:latin typeface="Verdana" panose="020B0604030504040204" pitchFamily="34" charset="0"/>
                <a:ea typeface="Calibri" panose="020F0502020204030204" pitchFamily="34" charset="0"/>
                <a:cs typeface="Times New Roman" panose="02020603050405020304" pitchFamily="18" charset="0"/>
              </a:rPr>
              <a:t>Methodology (15 </a:t>
            </a:r>
            <a:r>
              <a:rPr lang="en-US" dirty="0" err="1">
                <a:latin typeface="Verdana" panose="020B0604030504040204" pitchFamily="34" charset="0"/>
                <a:ea typeface="Calibri" panose="020F0502020204030204" pitchFamily="34" charset="0"/>
                <a:cs typeface="Times New Roman" panose="02020603050405020304" pitchFamily="18" charset="0"/>
              </a:rPr>
              <a:t>mins</a:t>
            </a:r>
            <a:r>
              <a:rPr lang="en-US" dirty="0" smtClean="0">
                <a:latin typeface="Verdana" panose="020B0604030504040204" pitchFamily="34" charset="0"/>
                <a:ea typeface="Calibri" panose="020F0502020204030204" pitchFamily="34" charset="0"/>
                <a:cs typeface="Times New Roman" panose="02020603050405020304" pitchFamily="18" charset="0"/>
              </a:rPr>
              <a:t>)</a:t>
            </a:r>
          </a:p>
          <a:p>
            <a:pPr marL="342900" indent="-342900">
              <a:lnSpc>
                <a:spcPct val="107000"/>
              </a:lnSpc>
              <a:spcAft>
                <a:spcPts val="800"/>
              </a:spcAft>
              <a:buFont typeface="+mj-lt"/>
              <a:buAutoNum type="arabicPeriod"/>
              <a:tabLst>
                <a:tab pos="1684020" algn="l"/>
                <a:tab pos="5943600" algn="r"/>
              </a:tabLst>
            </a:pPr>
            <a:r>
              <a:rPr lang="en-US" dirty="0" smtClean="0">
                <a:latin typeface="Verdana" panose="020B0604030504040204" pitchFamily="34" charset="0"/>
                <a:ea typeface="Calibri" panose="020F0502020204030204" pitchFamily="34" charset="0"/>
                <a:cs typeface="Times New Roman" panose="02020603050405020304" pitchFamily="18" charset="0"/>
              </a:rPr>
              <a:t>LBU </a:t>
            </a:r>
            <a:r>
              <a:rPr lang="en-US" dirty="0">
                <a:latin typeface="Verdana" panose="020B0604030504040204" pitchFamily="34" charset="0"/>
                <a:ea typeface="Calibri" panose="020F0502020204030204" pitchFamily="34" charset="0"/>
                <a:cs typeface="Times New Roman" panose="02020603050405020304" pitchFamily="18" charset="0"/>
              </a:rPr>
              <a:t>Build Readiness for SIT (</a:t>
            </a:r>
            <a:r>
              <a:rPr lang="en-US" dirty="0" smtClean="0">
                <a:latin typeface="Verdana" panose="020B0604030504040204" pitchFamily="34" charset="0"/>
                <a:ea typeface="Calibri" panose="020F0502020204030204" pitchFamily="34" charset="0"/>
                <a:cs typeface="Times New Roman" panose="02020603050405020304" pitchFamily="18" charset="0"/>
              </a:rPr>
              <a:t>10 </a:t>
            </a:r>
            <a:r>
              <a:rPr lang="en-US" dirty="0" err="1">
                <a:latin typeface="Verdana" panose="020B0604030504040204" pitchFamily="34" charset="0"/>
                <a:ea typeface="Calibri" panose="020F0502020204030204" pitchFamily="34" charset="0"/>
                <a:cs typeface="Times New Roman" panose="02020603050405020304" pitchFamily="18" charset="0"/>
              </a:rPr>
              <a:t>mins</a:t>
            </a:r>
            <a:r>
              <a:rPr lang="en-US" dirty="0" smtClean="0">
                <a:latin typeface="Verdana" panose="020B0604030504040204" pitchFamily="34" charset="0"/>
                <a:ea typeface="Calibri" panose="020F0502020204030204" pitchFamily="34" charset="0"/>
                <a:cs typeface="Times New Roman" panose="02020603050405020304" pitchFamily="18" charset="0"/>
              </a:rPr>
              <a:t>)</a:t>
            </a:r>
          </a:p>
          <a:p>
            <a:pPr marL="342900" indent="-342900">
              <a:lnSpc>
                <a:spcPct val="107000"/>
              </a:lnSpc>
              <a:spcAft>
                <a:spcPts val="800"/>
              </a:spcAft>
              <a:buFont typeface="+mj-lt"/>
              <a:buAutoNum type="arabicPeriod"/>
              <a:tabLst>
                <a:tab pos="1684020" algn="l"/>
                <a:tab pos="5943600" algn="r"/>
              </a:tabLst>
            </a:pPr>
            <a:r>
              <a:rPr lang="en-US" dirty="0" smtClean="0">
                <a:latin typeface="Verdana" panose="020B0604030504040204" pitchFamily="34" charset="0"/>
                <a:ea typeface="Calibri" panose="020F0502020204030204" pitchFamily="34" charset="0"/>
                <a:cs typeface="Times New Roman" panose="02020603050405020304" pitchFamily="18" charset="0"/>
              </a:rPr>
              <a:t>AOB (5 </a:t>
            </a:r>
            <a:r>
              <a:rPr lang="en-US" dirty="0" err="1" smtClean="0">
                <a:latin typeface="Verdana" panose="020B0604030504040204" pitchFamily="34" charset="0"/>
                <a:ea typeface="Calibri" panose="020F0502020204030204" pitchFamily="34" charset="0"/>
                <a:cs typeface="Times New Roman" panose="02020603050405020304" pitchFamily="18" charset="0"/>
              </a:rPr>
              <a:t>mins</a:t>
            </a:r>
            <a:r>
              <a:rPr lang="en-US" dirty="0" smtClean="0">
                <a:latin typeface="Verdana" panose="020B060403050404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0687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501651" y="317500"/>
            <a:ext cx="11188700" cy="334101"/>
          </a:xfrm>
          <a:prstGeom prst="rect">
            <a:avLst/>
          </a:prstGeom>
        </p:spPr>
        <p:txBody>
          <a:bodyPr vert="horz" wrap="square" lIns="0" tIns="0" rIns="0" bIns="0" rtlCol="0" anchor="t" anchorCtr="0">
            <a:noAutofit/>
          </a:bodyPr>
          <a:lstStyle>
            <a:lvl1pPr algn="l" defTabSz="457189" rtl="0" eaLnBrk="1" latinLnBrk="0" hangingPunct="1">
              <a:lnSpc>
                <a:spcPts val="2800"/>
              </a:lnSpc>
              <a:spcBef>
                <a:spcPct val="0"/>
              </a:spcBef>
              <a:buNone/>
              <a:defRPr sz="2400" b="0" kern="1200" baseline="0">
                <a:solidFill>
                  <a:srgbClr val="68737A"/>
                </a:solidFill>
                <a:latin typeface="Verdana"/>
                <a:ea typeface="+mj-ea"/>
                <a:cs typeface="+mj-cs"/>
              </a:defRPr>
            </a:lvl1pPr>
          </a:lstStyle>
          <a:p>
            <a:r>
              <a:rPr lang="en-US" dirty="0"/>
              <a:t>Test Conditions – Grouping Business Requirements (3/6)</a:t>
            </a:r>
          </a:p>
        </p:txBody>
      </p:sp>
      <p:sp>
        <p:nvSpPr>
          <p:cNvPr id="161" name="TextBox 6"/>
          <p:cNvSpPr txBox="1"/>
          <p:nvPr/>
        </p:nvSpPr>
        <p:spPr>
          <a:xfrm>
            <a:off x="501651" y="689012"/>
            <a:ext cx="10149413"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solidFill>
                  <a:srgbClr val="68737A"/>
                </a:solidFill>
              </a:rPr>
              <a:t>The table below highlights the business requirements mapped to each test condition. </a:t>
            </a:r>
          </a:p>
        </p:txBody>
      </p:sp>
      <p:sp>
        <p:nvSpPr>
          <p:cNvPr id="5" name="TextBox 4"/>
          <p:cNvSpPr txBox="1"/>
          <p:nvPr/>
        </p:nvSpPr>
        <p:spPr>
          <a:xfrm>
            <a:off x="549121" y="6603609"/>
            <a:ext cx="10101943" cy="138499"/>
          </a:xfrm>
          <a:prstGeom prst="rect">
            <a:avLst/>
          </a:prstGeom>
          <a:noFill/>
        </p:spPr>
        <p:txBody>
          <a:bodyPr wrap="square" lIns="0" tIns="0" rIns="0" bIns="0" rtlCol="0">
            <a:spAutoFit/>
          </a:bodyPr>
          <a:lstStyle/>
          <a:p>
            <a:r>
              <a:rPr lang="en-US" sz="900" dirty="0">
                <a:solidFill>
                  <a:srgbClr val="000000"/>
                </a:solidFill>
                <a:latin typeface="Calibri" panose="020F0502020204030204" pitchFamily="34" charset="0"/>
              </a:rPr>
              <a:t>* Operational complexities refers to the ability for users to handle errors, schedule data and view controls and operational reports. </a:t>
            </a:r>
          </a:p>
        </p:txBody>
      </p:sp>
      <p:graphicFrame>
        <p:nvGraphicFramePr>
          <p:cNvPr id="3" name="Table 2">
            <a:extLst>
              <a:ext uri="{FF2B5EF4-FFF2-40B4-BE49-F238E27FC236}">
                <a16:creationId xmlns:a16="http://schemas.microsoft.com/office/drawing/2014/main" id="{02895B9A-283A-4BB5-8141-12561ED66340}"/>
              </a:ext>
            </a:extLst>
          </p:cNvPr>
          <p:cNvGraphicFramePr>
            <a:graphicFrameLocks noGrp="1"/>
          </p:cNvGraphicFramePr>
          <p:nvPr>
            <p:extLst/>
          </p:nvPr>
        </p:nvGraphicFramePr>
        <p:xfrm>
          <a:off x="549120" y="998645"/>
          <a:ext cx="10322079" cy="4937684"/>
        </p:xfrm>
        <a:graphic>
          <a:graphicData uri="http://schemas.openxmlformats.org/drawingml/2006/table">
            <a:tbl>
              <a:tblPr/>
              <a:tblGrid>
                <a:gridCol w="481394">
                  <a:extLst>
                    <a:ext uri="{9D8B030D-6E8A-4147-A177-3AD203B41FA5}">
                      <a16:colId xmlns:a16="http://schemas.microsoft.com/office/drawing/2014/main" val="1134396297"/>
                    </a:ext>
                  </a:extLst>
                </a:gridCol>
                <a:gridCol w="2144752">
                  <a:extLst>
                    <a:ext uri="{9D8B030D-6E8A-4147-A177-3AD203B41FA5}">
                      <a16:colId xmlns:a16="http://schemas.microsoft.com/office/drawing/2014/main" val="3851434923"/>
                    </a:ext>
                  </a:extLst>
                </a:gridCol>
                <a:gridCol w="7695933">
                  <a:extLst>
                    <a:ext uri="{9D8B030D-6E8A-4147-A177-3AD203B41FA5}">
                      <a16:colId xmlns:a16="http://schemas.microsoft.com/office/drawing/2014/main" val="1391181832"/>
                    </a:ext>
                  </a:extLst>
                </a:gridCol>
              </a:tblGrid>
              <a:tr h="145226">
                <a:tc>
                  <a:txBody>
                    <a:bodyPr/>
                    <a:lstStyle/>
                    <a:p>
                      <a:pPr algn="ctr" rtl="0" fontAlgn="t"/>
                      <a:r>
                        <a:rPr lang="en-HK" sz="900" b="1" i="0" u="none" strike="noStrike">
                          <a:solidFill>
                            <a:srgbClr val="FFFFFF"/>
                          </a:solidFill>
                          <a:effectLst/>
                          <a:latin typeface="Calibri" panose="020F0502020204030204" pitchFamily="34" charset="0"/>
                        </a:rPr>
                        <a:t>Index</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0000"/>
                    </a:solidFill>
                  </a:tcPr>
                </a:tc>
                <a:tc>
                  <a:txBody>
                    <a:bodyPr/>
                    <a:lstStyle/>
                    <a:p>
                      <a:pPr algn="l" rtl="0" fontAlgn="t"/>
                      <a:r>
                        <a:rPr lang="en-HK" sz="900" b="1" i="0" u="none" strike="noStrike">
                          <a:solidFill>
                            <a:srgbClr val="FFFFFF"/>
                          </a:solidFill>
                          <a:effectLst/>
                          <a:latin typeface="Calibri" panose="020F0502020204030204" pitchFamily="34" charset="0"/>
                        </a:rPr>
                        <a:t>Test Condition</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0000"/>
                    </a:solidFill>
                  </a:tcPr>
                </a:tc>
                <a:tc>
                  <a:txBody>
                    <a:bodyPr/>
                    <a:lstStyle/>
                    <a:p>
                      <a:pPr algn="l" rtl="0" fontAlgn="t"/>
                      <a:r>
                        <a:rPr lang="en-HK" sz="900" b="1" i="0" u="none" strike="noStrike">
                          <a:solidFill>
                            <a:srgbClr val="FFFFFF"/>
                          </a:solidFill>
                          <a:effectLst/>
                          <a:latin typeface="Calibri" panose="020F0502020204030204" pitchFamily="34" charset="0"/>
                        </a:rPr>
                        <a:t>Business Requirements covered</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687379"/>
                      </a:solidFill>
                      <a:prstDash val="solid"/>
                      <a:round/>
                      <a:headEnd type="none" w="med" len="med"/>
                      <a:tailEnd type="none" w="med" len="med"/>
                    </a:lnB>
                    <a:solidFill>
                      <a:srgbClr val="CE0000"/>
                    </a:solidFill>
                  </a:tcPr>
                </a:tc>
                <a:extLst>
                  <a:ext uri="{0D108BD9-81ED-4DB2-BD59-A6C34878D82A}">
                    <a16:rowId xmlns:a16="http://schemas.microsoft.com/office/drawing/2014/main" val="599056637"/>
                  </a:ext>
                </a:extLst>
              </a:tr>
              <a:tr h="145226">
                <a:tc rowSpan="9">
                  <a:txBody>
                    <a:bodyPr/>
                    <a:lstStyle/>
                    <a:p>
                      <a:pPr algn="ctr" rtl="0" fontAlgn="t"/>
                      <a:r>
                        <a:rPr lang="en-HK" sz="900" b="1" i="0" u="none" strike="noStrike">
                          <a:solidFill>
                            <a:srgbClr val="000000"/>
                          </a:solidFill>
                          <a:effectLst/>
                          <a:latin typeface="Calibri" panose="020F0502020204030204" pitchFamily="34" charset="0"/>
                        </a:rPr>
                        <a:t>10</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9">
                  <a:txBody>
                    <a:bodyPr/>
                    <a:lstStyle/>
                    <a:p>
                      <a:pPr algn="l" rtl="0" fontAlgn="t"/>
                      <a:r>
                        <a:rPr lang="en-US" sz="900" b="1" i="0" u="none" strike="noStrike">
                          <a:solidFill>
                            <a:srgbClr val="000000"/>
                          </a:solidFill>
                          <a:effectLst/>
                          <a:latin typeface="Calibri" panose="020F0502020204030204" pitchFamily="34" charset="0"/>
                        </a:rPr>
                        <a:t>Verify that the solution can calculate the BEL, shocked BEL and RA for Reinsurance (GMM - LRC)</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HK" sz="900" b="1" i="0" u="none" strike="noStrike">
                          <a:solidFill>
                            <a:srgbClr val="000000"/>
                          </a:solidFill>
                          <a:effectLst/>
                          <a:latin typeface="Calibri" panose="020F0502020204030204" pitchFamily="34" charset="0"/>
                        </a:rPr>
                        <a:t>F-BR025 - Calculate GMM Rein Non Performance Risk</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687379"/>
                      </a:solidFill>
                      <a:prstDash val="solid"/>
                      <a:round/>
                      <a:headEnd type="none" w="med" len="med"/>
                      <a:tailEnd type="none" w="med" len="med"/>
                    </a:lnT>
                    <a:lnB>
                      <a:noFill/>
                    </a:lnB>
                  </a:tcPr>
                </a:tc>
                <a:extLst>
                  <a:ext uri="{0D108BD9-81ED-4DB2-BD59-A6C34878D82A}">
                    <a16:rowId xmlns:a16="http://schemas.microsoft.com/office/drawing/2014/main" val="4087811280"/>
                  </a:ext>
                </a:extLst>
              </a:tr>
              <a:tr h="145226">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F-BR048 - Rein LRC - Calculate GMM - BEL</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65331223"/>
                  </a:ext>
                </a:extLst>
              </a:tr>
              <a:tr h="14522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F-BR049 - Rein LRC - Calculate GMM - Shocked BEL</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12664574"/>
                  </a:ext>
                </a:extLst>
              </a:tr>
              <a:tr h="145226">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F-BR050 - Rein LRC - Calculate GMM – RA</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58279292"/>
                  </a:ext>
                </a:extLst>
              </a:tr>
              <a:tr h="14522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F-BR009 - Aggregate policy data at policy Level Granularity to ICG Level Granularity </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56143952"/>
                  </a:ext>
                </a:extLst>
              </a:tr>
              <a:tr h="14522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P-BR13 - Create view of results to enable analytical review</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0513751"/>
                  </a:ext>
                </a:extLst>
              </a:tr>
              <a:tr h="14522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58132621"/>
                  </a:ext>
                </a:extLst>
              </a:tr>
              <a:tr h="14522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80759429"/>
                  </a:ext>
                </a:extLst>
              </a:tr>
              <a:tr h="14522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P-BR49 - Run and Maintain UDAs and integrate UDA results into the IFRS 17 solution</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3198719"/>
                  </a:ext>
                </a:extLst>
              </a:tr>
              <a:tr h="145226">
                <a:tc rowSpan="9">
                  <a:txBody>
                    <a:bodyPr/>
                    <a:lstStyle/>
                    <a:p>
                      <a:pPr algn="ctr" rtl="0" fontAlgn="t"/>
                      <a:r>
                        <a:rPr lang="en-HK" sz="900" b="1" i="0" u="none" strike="noStrike">
                          <a:solidFill>
                            <a:srgbClr val="000000"/>
                          </a:solidFill>
                          <a:effectLst/>
                          <a:latin typeface="Calibri" panose="020F0502020204030204" pitchFamily="34" charset="0"/>
                        </a:rPr>
                        <a:t>11</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9">
                  <a:txBody>
                    <a:bodyPr/>
                    <a:lstStyle/>
                    <a:p>
                      <a:pPr algn="l" rtl="0" fontAlgn="t"/>
                      <a:r>
                        <a:rPr lang="en-US" sz="900" b="1" i="0" u="none" strike="noStrike">
                          <a:solidFill>
                            <a:srgbClr val="000000"/>
                          </a:solidFill>
                          <a:effectLst/>
                          <a:latin typeface="Calibri" panose="020F0502020204030204" pitchFamily="34" charset="0"/>
                        </a:rPr>
                        <a:t>Verify that the solution can calculate the CSM and Loss Component related outputs for Reinsurance</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1" i="0" u="none" strike="noStrike">
                          <a:solidFill>
                            <a:srgbClr val="000000"/>
                          </a:solidFill>
                          <a:effectLst/>
                          <a:latin typeface="Calibri" panose="020F0502020204030204" pitchFamily="34" charset="0"/>
                        </a:rPr>
                        <a:t>F-BR005 - Store and Manage Locked-in rates</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08413878"/>
                  </a:ext>
                </a:extLst>
              </a:tr>
              <a:tr h="14522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F-BR028 - Calculate and store CCF</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58238038"/>
                  </a:ext>
                </a:extLst>
              </a:tr>
              <a:tr h="145226">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F-BR029 - Calculate Reinsurance Coverage Units</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50375172"/>
                  </a:ext>
                </a:extLst>
              </a:tr>
              <a:tr h="145226">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F-BR051 - Rein LRC - Calculate GMM - CSM</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02268358"/>
                  </a:ext>
                </a:extLst>
              </a:tr>
              <a:tr h="14522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F-BR052 - Calculate the Loss Recovery Component</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76331178"/>
                  </a:ext>
                </a:extLst>
              </a:tr>
              <a:tr h="14522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P-BR13 - Create view of results to enable analytical review</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61320836"/>
                  </a:ext>
                </a:extLst>
              </a:tr>
              <a:tr h="14522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985570"/>
                  </a:ext>
                </a:extLst>
              </a:tr>
              <a:tr h="14522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53380270"/>
                  </a:ext>
                </a:extLst>
              </a:tr>
              <a:tr h="14522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P-BR49 - Run and Maintain UDAs and integrate UDA results into the IFRS 17 solution</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7349902"/>
                  </a:ext>
                </a:extLst>
              </a:tr>
              <a:tr h="145226">
                <a:tc rowSpan="7">
                  <a:txBody>
                    <a:bodyPr/>
                    <a:lstStyle/>
                    <a:p>
                      <a:pPr algn="ctr" rtl="0" fontAlgn="t"/>
                      <a:r>
                        <a:rPr lang="en-HK" sz="900" b="1" i="0" u="none" strike="noStrike">
                          <a:solidFill>
                            <a:srgbClr val="000000"/>
                          </a:solidFill>
                          <a:effectLst/>
                          <a:latin typeface="Calibri" panose="020F0502020204030204" pitchFamily="34" charset="0"/>
                        </a:rPr>
                        <a:t>12</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a:txBody>
                    <a:bodyPr/>
                    <a:lstStyle/>
                    <a:p>
                      <a:pPr algn="l" rtl="0" fontAlgn="t"/>
                      <a:r>
                        <a:rPr lang="en-US" sz="900" b="1" i="0" u="none" strike="noStrike">
                          <a:solidFill>
                            <a:srgbClr val="000000"/>
                          </a:solidFill>
                          <a:effectLst/>
                          <a:latin typeface="Calibri" panose="020F0502020204030204" pitchFamily="34" charset="0"/>
                        </a:rPr>
                        <a:t>Verify that the solution can calculate the PAA LRC and related components</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HK" sz="900" b="1" i="0" u="none" strike="noStrike">
                          <a:solidFill>
                            <a:srgbClr val="000000"/>
                          </a:solidFill>
                          <a:effectLst/>
                          <a:latin typeface="Calibri" panose="020F0502020204030204" pitchFamily="34" charset="0"/>
                        </a:rPr>
                        <a:t>F-BR030 - Calculate LRC - PAA</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79951038"/>
                  </a:ext>
                </a:extLst>
              </a:tr>
              <a:tr h="145226">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F-BR032 - LRC - PAA - Calculate Finance Component (Discounting)</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70920082"/>
                  </a:ext>
                </a:extLst>
              </a:tr>
              <a:tr h="14522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F-BR009 - Aggregate policy data at policy Level Granularity to ICG Level Granularity </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1526280"/>
                  </a:ext>
                </a:extLst>
              </a:tr>
              <a:tr h="14522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P-BR13 - Create view of results to enable analytical review</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90490803"/>
                  </a:ext>
                </a:extLst>
              </a:tr>
              <a:tr h="14522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6381217"/>
                  </a:ext>
                </a:extLst>
              </a:tr>
              <a:tr h="14522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80938963"/>
                  </a:ext>
                </a:extLst>
              </a:tr>
              <a:tr h="14522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P-BR49 - Run and Maintain UDAs and integrate UDA results into the IFRS 17 solution</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917643"/>
                  </a:ext>
                </a:extLst>
              </a:tr>
              <a:tr h="145226">
                <a:tc rowSpan="8">
                  <a:txBody>
                    <a:bodyPr/>
                    <a:lstStyle/>
                    <a:p>
                      <a:pPr algn="ctr" rtl="0" fontAlgn="t"/>
                      <a:r>
                        <a:rPr lang="en-HK" sz="900" b="1" i="0" u="none" strike="noStrike">
                          <a:solidFill>
                            <a:srgbClr val="000000"/>
                          </a:solidFill>
                          <a:effectLst/>
                          <a:latin typeface="Calibri" panose="020F0502020204030204" pitchFamily="34" charset="0"/>
                        </a:rPr>
                        <a:t>13</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8">
                  <a:txBody>
                    <a:bodyPr/>
                    <a:lstStyle/>
                    <a:p>
                      <a:pPr algn="l" rtl="0" fontAlgn="t"/>
                      <a:r>
                        <a:rPr lang="en-US" sz="900" b="1" i="0" u="none" strike="noStrike">
                          <a:solidFill>
                            <a:srgbClr val="000000"/>
                          </a:solidFill>
                          <a:effectLst/>
                          <a:latin typeface="Calibri" panose="020F0502020204030204" pitchFamily="34" charset="0"/>
                        </a:rPr>
                        <a:t>Verify that the solution can calculate the Liability for Reinsurance (PAA)</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1" i="0" u="none" strike="noStrike">
                          <a:solidFill>
                            <a:srgbClr val="000000"/>
                          </a:solidFill>
                          <a:effectLst/>
                          <a:latin typeface="Calibri" panose="020F0502020204030204" pitchFamily="34" charset="0"/>
                        </a:rPr>
                        <a:t>F-BR024 - Calculate PAA Rein Expected Cashflows</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477583182"/>
                  </a:ext>
                </a:extLst>
              </a:tr>
              <a:tr h="145226">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F-BR046 - Rein LRC - Calculate PAA Liability</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85457973"/>
                  </a:ext>
                </a:extLst>
              </a:tr>
              <a:tr h="145226">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F-BR047 - Rein LRC - Calculate PAA - Finance Component</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87188187"/>
                  </a:ext>
                </a:extLst>
              </a:tr>
              <a:tr h="14522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F-BR009 - Aggregate policy data at policy Level Granularity to ICG Level Granularity </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71125574"/>
                  </a:ext>
                </a:extLst>
              </a:tr>
              <a:tr h="14522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P-BR13 - Create view of results to enable analytical review</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36178334"/>
                  </a:ext>
                </a:extLst>
              </a:tr>
              <a:tr h="14522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15608869"/>
                  </a:ext>
                </a:extLst>
              </a:tr>
              <a:tr h="14522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20004364"/>
                  </a:ext>
                </a:extLst>
              </a:tr>
              <a:tr h="145226">
                <a:tc vMerge="1">
                  <a:txBody>
                    <a:bodyPr/>
                    <a:lstStyle/>
                    <a:p>
                      <a:endParaRPr lang="en-HK"/>
                    </a:p>
                  </a:txBody>
                  <a:tcPr/>
                </a:tc>
                <a:tc vMerge="1">
                  <a:txBody>
                    <a:bodyPr/>
                    <a:lstStyle/>
                    <a:p>
                      <a:endParaRPr lang="en-HK"/>
                    </a:p>
                  </a:txBody>
                  <a:tcPr/>
                </a:tc>
                <a:tc>
                  <a:txBody>
                    <a:bodyPr/>
                    <a:lstStyle/>
                    <a:p>
                      <a:pPr algn="l" rtl="0" fontAlgn="t"/>
                      <a:r>
                        <a:rPr lang="en-US" sz="900" b="1" i="0" u="none" strike="noStrike" dirty="0">
                          <a:solidFill>
                            <a:srgbClr val="000000"/>
                          </a:solidFill>
                          <a:effectLst/>
                          <a:latin typeface="Calibri" panose="020F0502020204030204" pitchFamily="34" charset="0"/>
                        </a:rPr>
                        <a:t>P-BR49 - Run and Maintain UDAs and integrate UDA results into the IFRS 17 solution</a:t>
                      </a:r>
                    </a:p>
                  </a:txBody>
                  <a:tcPr marL="5802" marR="5802" marT="58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824140"/>
                  </a:ext>
                </a:extLst>
              </a:tr>
            </a:tbl>
          </a:graphicData>
        </a:graphic>
      </p:graphicFrame>
    </p:spTree>
    <p:extLst>
      <p:ext uri="{BB962C8B-B14F-4D97-AF65-F5344CB8AC3E}">
        <p14:creationId xmlns:p14="http://schemas.microsoft.com/office/powerpoint/2010/main" val="2586409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501651" y="317500"/>
            <a:ext cx="11188700" cy="334101"/>
          </a:xfrm>
          <a:prstGeom prst="rect">
            <a:avLst/>
          </a:prstGeom>
        </p:spPr>
        <p:txBody>
          <a:bodyPr vert="horz" wrap="square" lIns="0" tIns="0" rIns="0" bIns="0" rtlCol="0" anchor="t" anchorCtr="0">
            <a:noAutofit/>
          </a:bodyPr>
          <a:lstStyle>
            <a:lvl1pPr algn="l" defTabSz="457189" rtl="0" eaLnBrk="1" latinLnBrk="0" hangingPunct="1">
              <a:lnSpc>
                <a:spcPts val="2800"/>
              </a:lnSpc>
              <a:spcBef>
                <a:spcPct val="0"/>
              </a:spcBef>
              <a:buNone/>
              <a:defRPr sz="2400" b="0" kern="1200" baseline="0">
                <a:solidFill>
                  <a:srgbClr val="68737A"/>
                </a:solidFill>
                <a:latin typeface="Verdana"/>
                <a:ea typeface="+mj-ea"/>
                <a:cs typeface="+mj-cs"/>
              </a:defRPr>
            </a:lvl1pPr>
          </a:lstStyle>
          <a:p>
            <a:r>
              <a:rPr lang="en-US" dirty="0"/>
              <a:t>Test Conditions – Grouping Business Requirements (4/6)</a:t>
            </a:r>
          </a:p>
        </p:txBody>
      </p:sp>
      <p:sp>
        <p:nvSpPr>
          <p:cNvPr id="161" name="TextBox 6"/>
          <p:cNvSpPr txBox="1"/>
          <p:nvPr/>
        </p:nvSpPr>
        <p:spPr>
          <a:xfrm>
            <a:off x="501651" y="689012"/>
            <a:ext cx="10149413"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solidFill>
                  <a:srgbClr val="68737A"/>
                </a:solidFill>
              </a:rPr>
              <a:t>The table below highlights the business requirements mapped to each test condition. </a:t>
            </a:r>
          </a:p>
        </p:txBody>
      </p:sp>
      <p:graphicFrame>
        <p:nvGraphicFramePr>
          <p:cNvPr id="3" name="Table 2">
            <a:extLst>
              <a:ext uri="{FF2B5EF4-FFF2-40B4-BE49-F238E27FC236}">
                <a16:creationId xmlns:a16="http://schemas.microsoft.com/office/drawing/2014/main" id="{086B905F-31A8-4376-9803-833FB0C4EAA8}"/>
              </a:ext>
            </a:extLst>
          </p:cNvPr>
          <p:cNvGraphicFramePr>
            <a:graphicFrameLocks noGrp="1"/>
          </p:cNvGraphicFramePr>
          <p:nvPr>
            <p:extLst/>
          </p:nvPr>
        </p:nvGraphicFramePr>
        <p:xfrm>
          <a:off x="501651" y="880310"/>
          <a:ext cx="10398579" cy="5225280"/>
        </p:xfrm>
        <a:graphic>
          <a:graphicData uri="http://schemas.openxmlformats.org/drawingml/2006/table">
            <a:tbl>
              <a:tblPr/>
              <a:tblGrid>
                <a:gridCol w="1201647">
                  <a:extLst>
                    <a:ext uri="{9D8B030D-6E8A-4147-A177-3AD203B41FA5}">
                      <a16:colId xmlns:a16="http://schemas.microsoft.com/office/drawing/2014/main" val="3998115530"/>
                    </a:ext>
                  </a:extLst>
                </a:gridCol>
                <a:gridCol w="2449125">
                  <a:extLst>
                    <a:ext uri="{9D8B030D-6E8A-4147-A177-3AD203B41FA5}">
                      <a16:colId xmlns:a16="http://schemas.microsoft.com/office/drawing/2014/main" val="3080287809"/>
                    </a:ext>
                  </a:extLst>
                </a:gridCol>
                <a:gridCol w="6747807">
                  <a:extLst>
                    <a:ext uri="{9D8B030D-6E8A-4147-A177-3AD203B41FA5}">
                      <a16:colId xmlns:a16="http://schemas.microsoft.com/office/drawing/2014/main" val="1906187563"/>
                    </a:ext>
                  </a:extLst>
                </a:gridCol>
              </a:tblGrid>
              <a:tr h="102599">
                <a:tc>
                  <a:txBody>
                    <a:bodyPr/>
                    <a:lstStyle/>
                    <a:p>
                      <a:pPr algn="ctr" rtl="0" fontAlgn="t"/>
                      <a:r>
                        <a:rPr lang="en-HK" sz="900" b="1" i="0" u="none" strike="noStrike" dirty="0">
                          <a:solidFill>
                            <a:srgbClr val="FFFFFF"/>
                          </a:solidFill>
                          <a:effectLst/>
                          <a:latin typeface="Calibri" panose="020F0502020204030204" pitchFamily="34" charset="0"/>
                        </a:rPr>
                        <a:t>Index</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0000"/>
                    </a:solidFill>
                  </a:tcPr>
                </a:tc>
                <a:tc>
                  <a:txBody>
                    <a:bodyPr/>
                    <a:lstStyle/>
                    <a:p>
                      <a:pPr algn="l" rtl="0" fontAlgn="t"/>
                      <a:r>
                        <a:rPr lang="en-HK" sz="900" b="1" i="0" u="none" strike="noStrike">
                          <a:solidFill>
                            <a:srgbClr val="FFFFFF"/>
                          </a:solidFill>
                          <a:effectLst/>
                          <a:latin typeface="Calibri" panose="020F0502020204030204" pitchFamily="34" charset="0"/>
                        </a:rPr>
                        <a:t>Test Condition</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0000"/>
                    </a:solidFill>
                  </a:tcPr>
                </a:tc>
                <a:tc>
                  <a:txBody>
                    <a:bodyPr/>
                    <a:lstStyle/>
                    <a:p>
                      <a:pPr algn="l" rtl="0" fontAlgn="t"/>
                      <a:r>
                        <a:rPr lang="en-HK" sz="900" b="1" i="0" u="none" strike="noStrike">
                          <a:solidFill>
                            <a:srgbClr val="FFFFFF"/>
                          </a:solidFill>
                          <a:effectLst/>
                          <a:latin typeface="Calibri" panose="020F0502020204030204" pitchFamily="34" charset="0"/>
                        </a:rPr>
                        <a:t>Business Requirements covered</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0000"/>
                    </a:solidFill>
                  </a:tcPr>
                </a:tc>
                <a:extLst>
                  <a:ext uri="{0D108BD9-81ED-4DB2-BD59-A6C34878D82A}">
                    <a16:rowId xmlns:a16="http://schemas.microsoft.com/office/drawing/2014/main" val="626161759"/>
                  </a:ext>
                </a:extLst>
              </a:tr>
              <a:tr h="102599">
                <a:tc rowSpan="8">
                  <a:txBody>
                    <a:bodyPr/>
                    <a:lstStyle/>
                    <a:p>
                      <a:pPr algn="ctr" rtl="0" fontAlgn="t"/>
                      <a:r>
                        <a:rPr lang="en-HK" sz="900" b="1" i="0" u="none" strike="noStrike">
                          <a:solidFill>
                            <a:srgbClr val="000000"/>
                          </a:solidFill>
                          <a:effectLst/>
                          <a:latin typeface="Calibri" panose="020F0502020204030204" pitchFamily="34" charset="0"/>
                        </a:rPr>
                        <a:t>14</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8">
                  <a:txBody>
                    <a:bodyPr/>
                    <a:lstStyle/>
                    <a:p>
                      <a:pPr algn="l" rtl="0" fontAlgn="t"/>
                      <a:r>
                        <a:rPr lang="en-US" sz="900" b="1" i="0" u="none" strike="noStrike">
                          <a:solidFill>
                            <a:srgbClr val="000000"/>
                          </a:solidFill>
                          <a:effectLst/>
                          <a:latin typeface="Calibri" panose="020F0502020204030204" pitchFamily="34" charset="0"/>
                        </a:rPr>
                        <a:t>Verify that the solution can calculate the asset for reinsurance claim recoveries BEL, RA and finance component</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1" i="0" u="none" strike="noStrike">
                          <a:solidFill>
                            <a:srgbClr val="000000"/>
                          </a:solidFill>
                          <a:effectLst/>
                          <a:latin typeface="Calibri" panose="020F0502020204030204" pitchFamily="34" charset="0"/>
                        </a:rPr>
                        <a:t>F-BR057 - Asset for Rein Claim Rec - Calculate BEL</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99847696"/>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F-BR058 - Asset for Rein Claim Rec - Calculate BEL - Finance Component</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68597281"/>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F-BR060 - Asset for Rein Claim Rec - Calculate RA</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53521314"/>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F-BR009 - Aggregate policy data at policy Level Granularity to ICG Level Granularity </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31769948"/>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P-BR13 - Create view of results to enable analytical review</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25480443"/>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18348574"/>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95544075"/>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P-BR49 - Run and Maintain UDAs and integrate UDA results into the IFRS 17 solution</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6175016"/>
                  </a:ext>
                </a:extLst>
              </a:tr>
              <a:tr h="102599">
                <a:tc rowSpan="8">
                  <a:txBody>
                    <a:bodyPr/>
                    <a:lstStyle/>
                    <a:p>
                      <a:pPr algn="ctr" rtl="0" fontAlgn="t"/>
                      <a:r>
                        <a:rPr lang="en-HK" sz="900" b="1" i="0" u="none" strike="noStrike">
                          <a:solidFill>
                            <a:srgbClr val="000000"/>
                          </a:solidFill>
                          <a:effectLst/>
                          <a:latin typeface="Calibri" panose="020F0502020204030204" pitchFamily="34" charset="0"/>
                        </a:rPr>
                        <a:t>15</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8">
                  <a:txBody>
                    <a:bodyPr/>
                    <a:lstStyle/>
                    <a:p>
                      <a:pPr algn="l" rtl="0" fontAlgn="t"/>
                      <a:r>
                        <a:rPr lang="en-US" sz="900" b="1" i="0" u="none" strike="noStrike">
                          <a:solidFill>
                            <a:srgbClr val="000000"/>
                          </a:solidFill>
                          <a:effectLst/>
                          <a:latin typeface="Calibri" panose="020F0502020204030204" pitchFamily="34" charset="0"/>
                        </a:rPr>
                        <a:t>Verify that the solution can calculate the LIC BEL (including IBNR), RA and finance component</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HK" sz="900" b="1" i="0" u="none" strike="noStrike">
                          <a:solidFill>
                            <a:srgbClr val="000000"/>
                          </a:solidFill>
                          <a:effectLst/>
                          <a:latin typeface="Calibri" panose="020F0502020204030204" pitchFamily="34" charset="0"/>
                        </a:rPr>
                        <a:t>F-BR053 - Calculate LIC - BEL</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8711084"/>
                  </a:ext>
                </a:extLst>
              </a:tr>
              <a:tr h="102599">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F-BR054 - Calculate LIC - BEL - Finance Component</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10243348"/>
                  </a:ext>
                </a:extLst>
              </a:tr>
              <a:tr h="102599">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F-BR056 - Calculate LIC – RA</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64964777"/>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F-BR009 - Aggregate policy data at policy Level Granularity to ICG Level Granularity </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08221744"/>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P-BR13 - Create view of results to enable analytical review</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306651"/>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82777026"/>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10336794"/>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P-BR49 - Run and Maintain UDAs and integrate UDA results into the IFRS 17 solution</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1536411"/>
                  </a:ext>
                </a:extLst>
              </a:tr>
              <a:tr h="102599">
                <a:tc rowSpan="6">
                  <a:txBody>
                    <a:bodyPr/>
                    <a:lstStyle/>
                    <a:p>
                      <a:pPr algn="ctr" rtl="0" fontAlgn="t"/>
                      <a:r>
                        <a:rPr lang="en-HK" sz="900" b="1" i="0" u="none" strike="noStrike">
                          <a:solidFill>
                            <a:srgbClr val="000000"/>
                          </a:solidFill>
                          <a:effectLst/>
                          <a:latin typeface="Calibri" panose="020F0502020204030204" pitchFamily="34" charset="0"/>
                        </a:rPr>
                        <a:t>16</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l" rtl="0" fontAlgn="t"/>
                      <a:r>
                        <a:rPr lang="en-US" sz="900" b="1" i="0" u="none" strike="noStrike" dirty="0">
                          <a:solidFill>
                            <a:srgbClr val="000000"/>
                          </a:solidFill>
                          <a:effectLst/>
                          <a:latin typeface="Calibri" panose="020F0502020204030204" pitchFamily="34" charset="0"/>
                        </a:rPr>
                        <a:t>Verify that the solution can source and allocate the expenses to the required granularity</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1" i="0" u="none" strike="noStrike">
                          <a:solidFill>
                            <a:srgbClr val="000000"/>
                          </a:solidFill>
                          <a:effectLst/>
                          <a:latin typeface="Calibri" panose="020F0502020204030204" pitchFamily="34" charset="0"/>
                        </a:rPr>
                        <a:t>F-BR064 - Source and allocate Pre-Coverage Expenses</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92276137"/>
                  </a:ext>
                </a:extLst>
              </a:tr>
              <a:tr h="202082">
                <a:tc vMerge="1">
                  <a:txBody>
                    <a:bodyPr/>
                    <a:lstStyle/>
                    <a:p>
                      <a:endParaRPr lang="en-HK"/>
                    </a:p>
                  </a:txBody>
                  <a:tcPr/>
                </a:tc>
                <a:tc vMerge="1">
                  <a:txBody>
                    <a:bodyPr/>
                    <a:lstStyle/>
                    <a:p>
                      <a:endParaRPr lang="en-HK"/>
                    </a:p>
                  </a:txBody>
                  <a:tcPr/>
                </a:tc>
                <a:tc>
                  <a:txBody>
                    <a:bodyPr/>
                    <a:lstStyle/>
                    <a:p>
                      <a:pPr algn="l" rtl="0" fontAlgn="t"/>
                      <a:r>
                        <a:rPr lang="en-US" sz="900" b="1" i="0" u="none" strike="noStrike" dirty="0">
                          <a:solidFill>
                            <a:srgbClr val="000000"/>
                          </a:solidFill>
                          <a:effectLst/>
                          <a:latin typeface="Calibri" panose="020F0502020204030204" pitchFamily="34" charset="0"/>
                        </a:rPr>
                        <a:t>F-BR011 - Allocate IFRS 4 expenses and non-expense </a:t>
                      </a:r>
                      <a:r>
                        <a:rPr lang="en-US" sz="900" b="1" i="0" u="none" strike="noStrike" dirty="0" err="1">
                          <a:solidFill>
                            <a:srgbClr val="000000"/>
                          </a:solidFill>
                          <a:effectLst/>
                          <a:latin typeface="Calibri" panose="020F0502020204030204" pitchFamily="34" charset="0"/>
                        </a:rPr>
                        <a:t>cashflows</a:t>
                      </a:r>
                      <a:r>
                        <a:rPr lang="en-US" sz="900" b="1" i="0" u="none" strike="noStrike" dirty="0">
                          <a:solidFill>
                            <a:srgbClr val="000000"/>
                          </a:solidFill>
                          <a:effectLst/>
                          <a:latin typeface="Calibri" panose="020F0502020204030204" pitchFamily="34" charset="0"/>
                        </a:rPr>
                        <a:t> and reinsurance expenses from Cost Centre level between attributable and Non-attributable related expenses</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0540897"/>
                  </a:ext>
                </a:extLst>
              </a:tr>
              <a:tr h="202082">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F-BR012 - Allocate IFRS 4 expenses and non-expense cashflows and reinsurance expenses from Cost Centre between Acquisition and Maintenance expenses</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95518146"/>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F-BR013 - Allocate IFRS 4 expenses and non-expense cashflows and reinsurance expenses from Cost Centre level allocated to ICG level</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78119835"/>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84755587"/>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2241457"/>
                  </a:ext>
                </a:extLst>
              </a:tr>
              <a:tr h="102599">
                <a:tc rowSpan="6">
                  <a:txBody>
                    <a:bodyPr/>
                    <a:lstStyle/>
                    <a:p>
                      <a:pPr algn="ctr" rtl="0" fontAlgn="t"/>
                      <a:r>
                        <a:rPr lang="en-HK" sz="900" b="1" i="0" u="none" strike="noStrike">
                          <a:solidFill>
                            <a:srgbClr val="000000"/>
                          </a:solidFill>
                          <a:effectLst/>
                          <a:latin typeface="Calibri" panose="020F0502020204030204" pitchFamily="34" charset="0"/>
                        </a:rPr>
                        <a:t>17</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l" rtl="0" fontAlgn="t"/>
                      <a:r>
                        <a:rPr lang="en-US" sz="900" b="1" i="0" u="none" strike="noStrike">
                          <a:solidFill>
                            <a:srgbClr val="000000"/>
                          </a:solidFill>
                          <a:effectLst/>
                          <a:latin typeface="Calibri" panose="020F0502020204030204" pitchFamily="34" charset="0"/>
                        </a:rPr>
                        <a:t>Verify that the solution can source and aggregate the actual cashflows</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HK" sz="900" b="1" i="0" u="none" strike="noStrike">
                          <a:solidFill>
                            <a:srgbClr val="000000"/>
                          </a:solidFill>
                          <a:effectLst/>
                          <a:latin typeface="Calibri" panose="020F0502020204030204" pitchFamily="34" charset="0"/>
                        </a:rPr>
                        <a:t>F-BR001 - Source Actual Cashflows</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65640542"/>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F-BR003 – Source Actual Reinsurance Cashflows</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55570806"/>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F-BR008 - Aggregate actual cashflows at policy Transaction date Level Granularity to ICG Transaction date Level Granularity</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88997079"/>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73794763"/>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32786156"/>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P-BR49 - Run and Maintain UDAs and integrate UDA results into the IFRS 17 solution</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687379"/>
                      </a:solidFill>
                      <a:prstDash val="solid"/>
                      <a:round/>
                      <a:headEnd type="none" w="med" len="med"/>
                      <a:tailEnd type="none" w="med" len="med"/>
                    </a:lnB>
                  </a:tcPr>
                </a:tc>
                <a:extLst>
                  <a:ext uri="{0D108BD9-81ED-4DB2-BD59-A6C34878D82A}">
                    <a16:rowId xmlns:a16="http://schemas.microsoft.com/office/drawing/2014/main" val="1168830294"/>
                  </a:ext>
                </a:extLst>
              </a:tr>
              <a:tr h="102599">
                <a:tc rowSpan="6">
                  <a:txBody>
                    <a:bodyPr/>
                    <a:lstStyle/>
                    <a:p>
                      <a:pPr algn="ctr" rtl="0" fontAlgn="t"/>
                      <a:r>
                        <a:rPr lang="en-HK" sz="900" b="1" i="0" u="none" strike="noStrike">
                          <a:solidFill>
                            <a:srgbClr val="000000"/>
                          </a:solidFill>
                          <a:effectLst/>
                          <a:latin typeface="Calibri" panose="020F0502020204030204" pitchFamily="34" charset="0"/>
                        </a:rPr>
                        <a:t>18</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l" rtl="0" fontAlgn="t"/>
                      <a:r>
                        <a:rPr lang="en-US" sz="900" b="1" i="0" u="none" strike="noStrike">
                          <a:solidFill>
                            <a:srgbClr val="000000"/>
                          </a:solidFill>
                          <a:effectLst/>
                          <a:latin typeface="Calibri" panose="020F0502020204030204" pitchFamily="34" charset="0"/>
                        </a:rPr>
                        <a:t>Verify that the solution can source and project the underlying item and investment component</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1" i="0" u="none" strike="noStrike">
                          <a:solidFill>
                            <a:srgbClr val="000000"/>
                          </a:solidFill>
                          <a:effectLst/>
                          <a:latin typeface="Calibri" panose="020F0502020204030204" pitchFamily="34" charset="0"/>
                        </a:rPr>
                        <a:t>F-BR002 - Source and roll forward underlying</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687379"/>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7323222"/>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F-BR023 - Project expected balance of underlying item</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929440665"/>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F-BR062 - Calculate and Disclose Investment Component (Surrender Value)</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343823993"/>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227536324"/>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924060904"/>
                  </a:ext>
                </a:extLst>
              </a:tr>
              <a:tr h="102599">
                <a:tc vMerge="1">
                  <a:txBody>
                    <a:bodyPr/>
                    <a:lstStyle/>
                    <a:p>
                      <a:endParaRPr lang="en-HK"/>
                    </a:p>
                  </a:txBody>
                  <a:tcPr/>
                </a:tc>
                <a:tc vMerge="1">
                  <a:txBody>
                    <a:bodyPr/>
                    <a:lstStyle/>
                    <a:p>
                      <a:endParaRPr lang="en-HK"/>
                    </a:p>
                  </a:txBody>
                  <a:tcPr/>
                </a:tc>
                <a:tc>
                  <a:txBody>
                    <a:bodyPr/>
                    <a:lstStyle/>
                    <a:p>
                      <a:pPr algn="l" rtl="0" fontAlgn="t"/>
                      <a:r>
                        <a:rPr lang="en-US" sz="900" b="1" i="0" u="none" strike="noStrike" dirty="0">
                          <a:solidFill>
                            <a:srgbClr val="000000"/>
                          </a:solidFill>
                          <a:effectLst/>
                          <a:latin typeface="Calibri" panose="020F0502020204030204" pitchFamily="34" charset="0"/>
                        </a:rPr>
                        <a:t>P-BR49 - Run and Maintain UDAs and integrate UDA results into the IFRS 17 solution</a:t>
                      </a:r>
                    </a:p>
                  </a:txBody>
                  <a:tcPr marL="4296" marR="4296" marT="42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687379"/>
                      </a:solidFill>
                      <a:prstDash val="solid"/>
                      <a:round/>
                      <a:headEnd type="none" w="med" len="med"/>
                      <a:tailEnd type="none" w="med" len="med"/>
                    </a:lnB>
                  </a:tcPr>
                </a:tc>
                <a:extLst>
                  <a:ext uri="{0D108BD9-81ED-4DB2-BD59-A6C34878D82A}">
                    <a16:rowId xmlns:a16="http://schemas.microsoft.com/office/drawing/2014/main" val="3123204868"/>
                  </a:ext>
                </a:extLst>
              </a:tr>
            </a:tbl>
          </a:graphicData>
        </a:graphic>
      </p:graphicFrame>
    </p:spTree>
    <p:extLst>
      <p:ext uri="{BB962C8B-B14F-4D97-AF65-F5344CB8AC3E}">
        <p14:creationId xmlns:p14="http://schemas.microsoft.com/office/powerpoint/2010/main" val="4027394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501651" y="317500"/>
            <a:ext cx="11188700" cy="334101"/>
          </a:xfrm>
          <a:prstGeom prst="rect">
            <a:avLst/>
          </a:prstGeom>
        </p:spPr>
        <p:txBody>
          <a:bodyPr vert="horz" wrap="square" lIns="0" tIns="0" rIns="0" bIns="0" rtlCol="0" anchor="t" anchorCtr="0">
            <a:noAutofit/>
          </a:bodyPr>
          <a:lstStyle>
            <a:lvl1pPr algn="l" defTabSz="457189" rtl="0" eaLnBrk="1" latinLnBrk="0" hangingPunct="1">
              <a:lnSpc>
                <a:spcPts val="2800"/>
              </a:lnSpc>
              <a:spcBef>
                <a:spcPct val="0"/>
              </a:spcBef>
              <a:buNone/>
              <a:defRPr sz="2400" b="0" kern="1200" baseline="0">
                <a:solidFill>
                  <a:srgbClr val="68737A"/>
                </a:solidFill>
                <a:latin typeface="Verdana"/>
                <a:ea typeface="+mj-ea"/>
                <a:cs typeface="+mj-cs"/>
              </a:defRPr>
            </a:lvl1pPr>
          </a:lstStyle>
          <a:p>
            <a:r>
              <a:rPr lang="en-US" dirty="0"/>
              <a:t>Test Conditions – Grouping Business Requirements (5/6)</a:t>
            </a:r>
          </a:p>
        </p:txBody>
      </p:sp>
      <p:sp>
        <p:nvSpPr>
          <p:cNvPr id="161" name="TextBox 6"/>
          <p:cNvSpPr txBox="1"/>
          <p:nvPr/>
        </p:nvSpPr>
        <p:spPr>
          <a:xfrm>
            <a:off x="501651" y="689012"/>
            <a:ext cx="10149413"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solidFill>
                  <a:srgbClr val="68737A"/>
                </a:solidFill>
              </a:rPr>
              <a:t>The table below highlights the business requirements mapped to each test condition. </a:t>
            </a:r>
          </a:p>
        </p:txBody>
      </p:sp>
      <p:graphicFrame>
        <p:nvGraphicFramePr>
          <p:cNvPr id="5" name="Table 4">
            <a:extLst>
              <a:ext uri="{FF2B5EF4-FFF2-40B4-BE49-F238E27FC236}">
                <a16:creationId xmlns:a16="http://schemas.microsoft.com/office/drawing/2014/main" id="{510965D5-7072-482C-B241-460F8D8CA625}"/>
              </a:ext>
            </a:extLst>
          </p:cNvPr>
          <p:cNvGraphicFramePr>
            <a:graphicFrameLocks noGrp="1"/>
          </p:cNvGraphicFramePr>
          <p:nvPr>
            <p:extLst/>
          </p:nvPr>
        </p:nvGraphicFramePr>
        <p:xfrm>
          <a:off x="501651" y="1034201"/>
          <a:ext cx="10746919" cy="4776199"/>
        </p:xfrm>
        <a:graphic>
          <a:graphicData uri="http://schemas.openxmlformats.org/drawingml/2006/table">
            <a:tbl>
              <a:tblPr/>
              <a:tblGrid>
                <a:gridCol w="1168938">
                  <a:extLst>
                    <a:ext uri="{9D8B030D-6E8A-4147-A177-3AD203B41FA5}">
                      <a16:colId xmlns:a16="http://schemas.microsoft.com/office/drawing/2014/main" val="2751428727"/>
                    </a:ext>
                  </a:extLst>
                </a:gridCol>
                <a:gridCol w="1574514">
                  <a:extLst>
                    <a:ext uri="{9D8B030D-6E8A-4147-A177-3AD203B41FA5}">
                      <a16:colId xmlns:a16="http://schemas.microsoft.com/office/drawing/2014/main" val="2616654766"/>
                    </a:ext>
                  </a:extLst>
                </a:gridCol>
                <a:gridCol w="8003467">
                  <a:extLst>
                    <a:ext uri="{9D8B030D-6E8A-4147-A177-3AD203B41FA5}">
                      <a16:colId xmlns:a16="http://schemas.microsoft.com/office/drawing/2014/main" val="471032662"/>
                    </a:ext>
                  </a:extLst>
                </a:gridCol>
              </a:tblGrid>
              <a:tr h="132885">
                <a:tc>
                  <a:txBody>
                    <a:bodyPr/>
                    <a:lstStyle/>
                    <a:p>
                      <a:pPr algn="ctr" rtl="0" fontAlgn="t"/>
                      <a:r>
                        <a:rPr lang="en-HK" sz="900" b="1" i="0" u="none" strike="noStrike">
                          <a:solidFill>
                            <a:srgbClr val="FFFFFF"/>
                          </a:solidFill>
                          <a:effectLst/>
                          <a:latin typeface="Calibri" panose="020F0502020204030204" pitchFamily="34" charset="0"/>
                        </a:rPr>
                        <a:t>Index</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0000"/>
                    </a:solidFill>
                  </a:tcPr>
                </a:tc>
                <a:tc>
                  <a:txBody>
                    <a:bodyPr/>
                    <a:lstStyle/>
                    <a:p>
                      <a:pPr algn="l" rtl="0" fontAlgn="t"/>
                      <a:r>
                        <a:rPr lang="en-HK" sz="900" b="1" i="0" u="none" strike="noStrike">
                          <a:solidFill>
                            <a:srgbClr val="FFFFFF"/>
                          </a:solidFill>
                          <a:effectLst/>
                          <a:latin typeface="Calibri" panose="020F0502020204030204" pitchFamily="34" charset="0"/>
                        </a:rPr>
                        <a:t>Test Condition</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0000"/>
                    </a:solidFill>
                  </a:tcPr>
                </a:tc>
                <a:tc>
                  <a:txBody>
                    <a:bodyPr/>
                    <a:lstStyle/>
                    <a:p>
                      <a:pPr algn="l" rtl="0" fontAlgn="t"/>
                      <a:r>
                        <a:rPr lang="en-HK" sz="900" b="1" i="0" u="none" strike="noStrike">
                          <a:solidFill>
                            <a:srgbClr val="FFFFFF"/>
                          </a:solidFill>
                          <a:effectLst/>
                          <a:latin typeface="Calibri" panose="020F0502020204030204" pitchFamily="34" charset="0"/>
                        </a:rPr>
                        <a:t>Business Requirements covered</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687379"/>
                      </a:solidFill>
                      <a:prstDash val="solid"/>
                      <a:round/>
                      <a:headEnd type="none" w="med" len="med"/>
                      <a:tailEnd type="none" w="med" len="med"/>
                    </a:lnB>
                    <a:solidFill>
                      <a:srgbClr val="CE0000"/>
                    </a:solidFill>
                  </a:tcPr>
                </a:tc>
                <a:extLst>
                  <a:ext uri="{0D108BD9-81ED-4DB2-BD59-A6C34878D82A}">
                    <a16:rowId xmlns:a16="http://schemas.microsoft.com/office/drawing/2014/main" val="2976070505"/>
                  </a:ext>
                </a:extLst>
              </a:tr>
              <a:tr h="132885">
                <a:tc rowSpan="7">
                  <a:txBody>
                    <a:bodyPr/>
                    <a:lstStyle/>
                    <a:p>
                      <a:pPr algn="ctr" rtl="0" fontAlgn="t"/>
                      <a:r>
                        <a:rPr lang="en-HK" sz="900" b="1" i="0" u="none" strike="noStrike">
                          <a:solidFill>
                            <a:srgbClr val="000000"/>
                          </a:solidFill>
                          <a:effectLst/>
                          <a:latin typeface="Calibri" panose="020F0502020204030204" pitchFamily="34" charset="0"/>
                        </a:rPr>
                        <a:t>19</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a:txBody>
                    <a:bodyPr/>
                    <a:lstStyle/>
                    <a:p>
                      <a:pPr algn="l" rtl="0" fontAlgn="t"/>
                      <a:r>
                        <a:rPr lang="en-US" sz="900" b="1" i="0" u="none" strike="noStrike">
                          <a:solidFill>
                            <a:srgbClr val="000000"/>
                          </a:solidFill>
                          <a:effectLst/>
                          <a:latin typeface="Calibri" panose="020F0502020204030204" pitchFamily="34" charset="0"/>
                        </a:rPr>
                        <a:t>Verify that the solution can perform FX related functionalities</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HK" sz="900" b="1" i="0" u="none" strike="noStrike">
                          <a:solidFill>
                            <a:srgbClr val="000000"/>
                          </a:solidFill>
                          <a:effectLst/>
                          <a:latin typeface="Calibri" panose="020F0502020204030204" pitchFamily="34" charset="0"/>
                        </a:rPr>
                        <a:t>F-BR006 - Determine ForEx rates</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687379"/>
                      </a:solidFill>
                      <a:prstDash val="solid"/>
                      <a:round/>
                      <a:headEnd type="none" w="med" len="med"/>
                      <a:tailEnd type="none" w="med" len="med"/>
                    </a:lnT>
                    <a:lnB>
                      <a:noFill/>
                    </a:lnB>
                  </a:tcPr>
                </a:tc>
                <a:extLst>
                  <a:ext uri="{0D108BD9-81ED-4DB2-BD59-A6C34878D82A}">
                    <a16:rowId xmlns:a16="http://schemas.microsoft.com/office/drawing/2014/main" val="3231004712"/>
                  </a:ext>
                </a:extLst>
              </a:tr>
              <a:tr h="13288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F-BR067 - Calculate ForEx impact due to contract with multi-currency</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50006683"/>
                  </a:ext>
                </a:extLst>
              </a:tr>
              <a:tr h="13288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F-BR068 - Calculate ForEx due to reporting in Different Currencies</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86724225"/>
                  </a:ext>
                </a:extLst>
              </a:tr>
              <a:tr h="13288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F-BR069 - Calculate FX impact due to revaluation of Group Based Currency against Regional Based Currency </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82329906"/>
                  </a:ext>
                </a:extLst>
              </a:tr>
              <a:tr h="13288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98264671"/>
                  </a:ext>
                </a:extLst>
              </a:tr>
              <a:tr h="13288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86339435"/>
                  </a:ext>
                </a:extLst>
              </a:tr>
              <a:tr h="13288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P-BR49 - Run and Maintain UDAs and integrate UDA results into the IFRS 17 solution</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9955668"/>
                  </a:ext>
                </a:extLst>
              </a:tr>
              <a:tr h="132885">
                <a:tc rowSpan="5">
                  <a:txBody>
                    <a:bodyPr/>
                    <a:lstStyle/>
                    <a:p>
                      <a:pPr algn="ctr" rtl="0" fontAlgn="t"/>
                      <a:r>
                        <a:rPr lang="en-HK" sz="900" b="1" i="0" u="none" strike="noStrike">
                          <a:solidFill>
                            <a:srgbClr val="000000"/>
                          </a:solidFill>
                          <a:effectLst/>
                          <a:latin typeface="Calibri" panose="020F0502020204030204" pitchFamily="34" charset="0"/>
                        </a:rPr>
                        <a:t>20</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l" rtl="0" fontAlgn="t"/>
                      <a:r>
                        <a:rPr lang="en-US" sz="900" b="1" i="0" u="none" strike="noStrike" dirty="0">
                          <a:solidFill>
                            <a:srgbClr val="000000"/>
                          </a:solidFill>
                          <a:effectLst/>
                          <a:latin typeface="Calibri" panose="020F0502020204030204" pitchFamily="34" charset="0"/>
                        </a:rPr>
                        <a:t>Verify that the solution can calculate the insurance service and finance result</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1" i="0" u="none" strike="noStrike">
                          <a:solidFill>
                            <a:srgbClr val="000000"/>
                          </a:solidFill>
                          <a:effectLst/>
                          <a:latin typeface="Calibri" panose="020F0502020204030204" pitchFamily="34" charset="0"/>
                        </a:rPr>
                        <a:t>F-BR004 - Source Economic factors - Risk Free discount rates and product specific adjustments to discount rates</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540242013"/>
                  </a:ext>
                </a:extLst>
              </a:tr>
              <a:tr h="132885">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F-BR063 - Insurance Finance result</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381440547"/>
                  </a:ext>
                </a:extLst>
              </a:tr>
              <a:tr h="132885">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F-BR061 - Insurance Service result</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768283424"/>
                  </a:ext>
                </a:extLst>
              </a:tr>
              <a:tr h="13288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074029756"/>
                  </a:ext>
                </a:extLst>
              </a:tr>
              <a:tr h="13288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5418578"/>
                  </a:ext>
                </a:extLst>
              </a:tr>
              <a:tr h="132885">
                <a:tc rowSpan="6">
                  <a:txBody>
                    <a:bodyPr/>
                    <a:lstStyle/>
                    <a:p>
                      <a:pPr algn="ctr" rtl="0" fontAlgn="t"/>
                      <a:r>
                        <a:rPr lang="en-HK" sz="900" b="1" i="0" u="none" strike="noStrike">
                          <a:solidFill>
                            <a:srgbClr val="000000"/>
                          </a:solidFill>
                          <a:effectLst/>
                          <a:latin typeface="Calibri" panose="020F0502020204030204" pitchFamily="34" charset="0"/>
                        </a:rPr>
                        <a:t>21</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l" rtl="0" fontAlgn="t"/>
                      <a:r>
                        <a:rPr lang="en-US" sz="900" b="1" i="0" u="none" strike="noStrike">
                          <a:solidFill>
                            <a:srgbClr val="000000"/>
                          </a:solidFill>
                          <a:effectLst/>
                          <a:latin typeface="Calibri" panose="020F0502020204030204" pitchFamily="34" charset="0"/>
                        </a:rPr>
                        <a:t>Verify the solution can generate the accounting related IFRS17 figures.</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HK" sz="900" b="1" i="0" u="none" strike="noStrike">
                          <a:solidFill>
                            <a:srgbClr val="000000"/>
                          </a:solidFill>
                          <a:effectLst/>
                          <a:latin typeface="Calibri" panose="020F0502020204030204" pitchFamily="34" charset="0"/>
                        </a:rPr>
                        <a:t>F-BR070 - Create Business Events</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18773888"/>
                  </a:ext>
                </a:extLst>
              </a:tr>
              <a:tr h="132885">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F-BR071 - Create Accounting Events</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3441910"/>
                  </a:ext>
                </a:extLst>
              </a:tr>
              <a:tr h="13288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F-BR073 - Create IFRS 17 Posting Rules</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5739558"/>
                  </a:ext>
                </a:extLst>
              </a:tr>
              <a:tr h="13288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F-BR074 - Classify as an Insurance Asset or Insurance Liability</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2307685"/>
                  </a:ext>
                </a:extLst>
              </a:tr>
              <a:tr h="13288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80458764"/>
                  </a:ext>
                </a:extLst>
              </a:tr>
              <a:tr h="13288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7770903"/>
                  </a:ext>
                </a:extLst>
              </a:tr>
              <a:tr h="132885">
                <a:tc rowSpan="5">
                  <a:txBody>
                    <a:bodyPr/>
                    <a:lstStyle/>
                    <a:p>
                      <a:pPr algn="ctr" rtl="0" fontAlgn="t"/>
                      <a:r>
                        <a:rPr lang="en-HK" sz="900" b="1" i="0" u="none" strike="noStrike">
                          <a:solidFill>
                            <a:srgbClr val="000000"/>
                          </a:solidFill>
                          <a:effectLst/>
                          <a:latin typeface="Calibri" panose="020F0502020204030204" pitchFamily="34" charset="0"/>
                        </a:rPr>
                        <a:t>22</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l" rtl="0" fontAlgn="t"/>
                      <a:r>
                        <a:rPr lang="en-US" sz="900" b="1" i="0" u="none" strike="noStrike">
                          <a:solidFill>
                            <a:srgbClr val="000000"/>
                          </a:solidFill>
                          <a:effectLst/>
                          <a:latin typeface="Calibri" panose="020F0502020204030204" pitchFamily="34" charset="0"/>
                        </a:rPr>
                        <a:t>Verify that the solution can combine the Non-IFRS17 data/entries to produce Trial Balance</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1" i="0" u="none" strike="noStrike">
                          <a:solidFill>
                            <a:srgbClr val="000000"/>
                          </a:solidFill>
                          <a:effectLst/>
                          <a:latin typeface="Calibri" panose="020F0502020204030204" pitchFamily="34" charset="0"/>
                        </a:rPr>
                        <a:t>F-BR075 - Produce Chart of Accounts</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08318085"/>
                  </a:ext>
                </a:extLst>
              </a:tr>
              <a:tr h="13288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F-BR076 - Post non-IFRS 17 entries in the General ledger</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33951145"/>
                  </a:ext>
                </a:extLst>
              </a:tr>
              <a:tr h="132885">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F-BR089 - Report Trial Balance</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02510812"/>
                  </a:ext>
                </a:extLst>
              </a:tr>
              <a:tr h="13288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11916962"/>
                  </a:ext>
                </a:extLst>
              </a:tr>
              <a:tr h="13288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2292541"/>
                  </a:ext>
                </a:extLst>
              </a:tr>
              <a:tr h="132885">
                <a:tc rowSpan="3">
                  <a:txBody>
                    <a:bodyPr/>
                    <a:lstStyle/>
                    <a:p>
                      <a:pPr algn="ctr" rtl="0" fontAlgn="t"/>
                      <a:r>
                        <a:rPr lang="en-HK" sz="900" b="1" i="0" u="none" strike="noStrike">
                          <a:solidFill>
                            <a:srgbClr val="000000"/>
                          </a:solidFill>
                          <a:effectLst/>
                          <a:latin typeface="Calibri" panose="020F0502020204030204" pitchFamily="34" charset="0"/>
                        </a:rPr>
                        <a:t>23</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rtl="0" fontAlgn="t"/>
                      <a:r>
                        <a:rPr lang="en-US" sz="900" b="1" i="0" u="none" strike="noStrike">
                          <a:solidFill>
                            <a:srgbClr val="000000"/>
                          </a:solidFill>
                          <a:effectLst/>
                          <a:latin typeface="Calibri" panose="020F0502020204030204" pitchFamily="34" charset="0"/>
                        </a:rPr>
                        <a:t>Verify the solution can create manual IFRS17 journal entries upload to SLAM</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1" i="0" u="none" strike="noStrike">
                          <a:solidFill>
                            <a:srgbClr val="000000"/>
                          </a:solidFill>
                          <a:effectLst/>
                          <a:latin typeface="Calibri" panose="020F0502020204030204" pitchFamily="34" charset="0"/>
                        </a:rPr>
                        <a:t>F-BR072 - Create Manual Journal Entries</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450051351"/>
                  </a:ext>
                </a:extLst>
              </a:tr>
              <a:tr h="13288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23921386"/>
                  </a:ext>
                </a:extLst>
              </a:tr>
              <a:tr h="20989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9411041"/>
                  </a:ext>
                </a:extLst>
              </a:tr>
              <a:tr h="132885">
                <a:tc rowSpan="3">
                  <a:txBody>
                    <a:bodyPr/>
                    <a:lstStyle/>
                    <a:p>
                      <a:pPr algn="ctr" rtl="0" fontAlgn="t"/>
                      <a:r>
                        <a:rPr lang="en-HK" sz="900" b="1" i="0" u="none" strike="noStrike" dirty="0">
                          <a:solidFill>
                            <a:srgbClr val="000000"/>
                          </a:solidFill>
                          <a:effectLst/>
                          <a:latin typeface="Calibri" panose="020F0502020204030204" pitchFamily="34" charset="0"/>
                        </a:rPr>
                        <a:t>24</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rtl="0" fontAlgn="t"/>
                      <a:r>
                        <a:rPr lang="en-US" sz="900" b="1" i="0" u="none" strike="noStrike">
                          <a:solidFill>
                            <a:srgbClr val="000000"/>
                          </a:solidFill>
                          <a:effectLst/>
                          <a:latin typeface="Calibri" panose="020F0502020204030204" pitchFamily="34" charset="0"/>
                        </a:rPr>
                        <a:t>Verify the solution can produce accounting related financial reports</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HK" sz="900" b="1" i="0" u="none" strike="noStrike" dirty="0">
                          <a:solidFill>
                            <a:srgbClr val="000000"/>
                          </a:solidFill>
                          <a:effectLst/>
                          <a:latin typeface="Calibri" panose="020F0502020204030204" pitchFamily="34" charset="0"/>
                        </a:rPr>
                        <a:t>F-BR106 - Report Financial Statements</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99289312"/>
                  </a:ext>
                </a:extLst>
              </a:tr>
              <a:tr h="13288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31421086"/>
                  </a:ext>
                </a:extLst>
              </a:tr>
              <a:tr h="13288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5463443"/>
                  </a:ext>
                </a:extLst>
              </a:tr>
              <a:tr h="132885">
                <a:tc rowSpan="3">
                  <a:txBody>
                    <a:bodyPr/>
                    <a:lstStyle/>
                    <a:p>
                      <a:pPr algn="ctr" rtl="0" fontAlgn="t"/>
                      <a:r>
                        <a:rPr lang="en-HK" sz="900" b="1" i="0" u="none" strike="noStrike" dirty="0">
                          <a:solidFill>
                            <a:srgbClr val="000000"/>
                          </a:solidFill>
                          <a:effectLst/>
                          <a:latin typeface="Calibri" panose="020F0502020204030204" pitchFamily="34" charset="0"/>
                        </a:rPr>
                        <a:t>25</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rtl="0" fontAlgn="t"/>
                      <a:r>
                        <a:rPr lang="en-US" sz="900" b="1" i="0" u="none" strike="noStrike">
                          <a:solidFill>
                            <a:srgbClr val="000000"/>
                          </a:solidFill>
                          <a:effectLst/>
                          <a:latin typeface="Calibri" panose="020F0502020204030204" pitchFamily="34" charset="0"/>
                        </a:rPr>
                        <a:t>Verify that the solution can conduct accounting reconciliation </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1" i="0" u="none" strike="noStrike" dirty="0">
                          <a:solidFill>
                            <a:srgbClr val="000000"/>
                          </a:solidFill>
                          <a:effectLst/>
                          <a:latin typeface="Calibri" panose="020F0502020204030204" pitchFamily="34" charset="0"/>
                        </a:rPr>
                        <a:t>F-BR079 - Conduct Control Account Reconciliation</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7131381"/>
                  </a:ext>
                </a:extLst>
              </a:tr>
              <a:tr h="132885">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60855643"/>
                  </a:ext>
                </a:extLst>
              </a:tr>
              <a:tr h="132885">
                <a:tc vMerge="1">
                  <a:txBody>
                    <a:bodyPr/>
                    <a:lstStyle/>
                    <a:p>
                      <a:endParaRPr lang="en-HK"/>
                    </a:p>
                  </a:txBody>
                  <a:tcPr/>
                </a:tc>
                <a:tc vMerge="1">
                  <a:txBody>
                    <a:bodyPr/>
                    <a:lstStyle/>
                    <a:p>
                      <a:endParaRPr lang="en-HK"/>
                    </a:p>
                  </a:txBody>
                  <a:tcPr/>
                </a:tc>
                <a:tc>
                  <a:txBody>
                    <a:bodyPr/>
                    <a:lstStyle/>
                    <a:p>
                      <a:pPr algn="l" rtl="0" fontAlgn="t"/>
                      <a:r>
                        <a:rPr lang="en-US" sz="900" b="1" i="0" u="none" strike="noStrike" dirty="0">
                          <a:solidFill>
                            <a:srgbClr val="000000"/>
                          </a:solidFill>
                          <a:effectLst/>
                          <a:latin typeface="Calibri" panose="020F0502020204030204" pitchFamily="34" charset="0"/>
                        </a:rPr>
                        <a:t>P-BR23 - Ensure compliance of group and regional data quality and data retention standards</a:t>
                      </a:r>
                    </a:p>
                  </a:txBody>
                  <a:tcPr marL="5537" marR="5537" marT="55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7959579"/>
                  </a:ext>
                </a:extLst>
              </a:tr>
            </a:tbl>
          </a:graphicData>
        </a:graphic>
      </p:graphicFrame>
    </p:spTree>
    <p:extLst>
      <p:ext uri="{BB962C8B-B14F-4D97-AF65-F5344CB8AC3E}">
        <p14:creationId xmlns:p14="http://schemas.microsoft.com/office/powerpoint/2010/main" val="841220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501651" y="317500"/>
            <a:ext cx="11188700" cy="334101"/>
          </a:xfrm>
          <a:prstGeom prst="rect">
            <a:avLst/>
          </a:prstGeom>
        </p:spPr>
        <p:txBody>
          <a:bodyPr vert="horz" wrap="square" lIns="0" tIns="0" rIns="0" bIns="0" rtlCol="0" anchor="t" anchorCtr="0">
            <a:noAutofit/>
          </a:bodyPr>
          <a:lstStyle>
            <a:lvl1pPr algn="l" defTabSz="457189" rtl="0" eaLnBrk="1" latinLnBrk="0" hangingPunct="1">
              <a:lnSpc>
                <a:spcPts val="2800"/>
              </a:lnSpc>
              <a:spcBef>
                <a:spcPct val="0"/>
              </a:spcBef>
              <a:buNone/>
              <a:defRPr sz="2400" b="0" kern="1200" baseline="0">
                <a:solidFill>
                  <a:srgbClr val="68737A"/>
                </a:solidFill>
                <a:latin typeface="Verdana"/>
                <a:ea typeface="+mj-ea"/>
                <a:cs typeface="+mj-cs"/>
              </a:defRPr>
            </a:lvl1pPr>
          </a:lstStyle>
          <a:p>
            <a:r>
              <a:rPr lang="en-US" dirty="0"/>
              <a:t>Test Conditions – Grouping Business Requirements (6/6)</a:t>
            </a:r>
          </a:p>
        </p:txBody>
      </p:sp>
      <p:sp>
        <p:nvSpPr>
          <p:cNvPr id="161" name="TextBox 6"/>
          <p:cNvSpPr txBox="1"/>
          <p:nvPr/>
        </p:nvSpPr>
        <p:spPr>
          <a:xfrm>
            <a:off x="501651" y="689012"/>
            <a:ext cx="10149413"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solidFill>
                  <a:srgbClr val="68737A"/>
                </a:solidFill>
              </a:rPr>
              <a:t>The table below highlights the business requirements mapped to each test condition. </a:t>
            </a:r>
          </a:p>
        </p:txBody>
      </p:sp>
      <p:graphicFrame>
        <p:nvGraphicFramePr>
          <p:cNvPr id="3" name="Table 2">
            <a:extLst>
              <a:ext uri="{FF2B5EF4-FFF2-40B4-BE49-F238E27FC236}">
                <a16:creationId xmlns:a16="http://schemas.microsoft.com/office/drawing/2014/main" id="{E66B8E4B-A110-4AE3-AA62-07000356BE54}"/>
              </a:ext>
            </a:extLst>
          </p:cNvPr>
          <p:cNvGraphicFramePr>
            <a:graphicFrameLocks noGrp="1"/>
          </p:cNvGraphicFramePr>
          <p:nvPr>
            <p:extLst/>
          </p:nvPr>
        </p:nvGraphicFramePr>
        <p:xfrm>
          <a:off x="501651" y="960797"/>
          <a:ext cx="9927503" cy="3783752"/>
        </p:xfrm>
        <a:graphic>
          <a:graphicData uri="http://schemas.openxmlformats.org/drawingml/2006/table">
            <a:tbl>
              <a:tblPr/>
              <a:tblGrid>
                <a:gridCol w="682144">
                  <a:extLst>
                    <a:ext uri="{9D8B030D-6E8A-4147-A177-3AD203B41FA5}">
                      <a16:colId xmlns:a16="http://schemas.microsoft.com/office/drawing/2014/main" val="3173934966"/>
                    </a:ext>
                  </a:extLst>
                </a:gridCol>
                <a:gridCol w="2074361">
                  <a:extLst>
                    <a:ext uri="{9D8B030D-6E8A-4147-A177-3AD203B41FA5}">
                      <a16:colId xmlns:a16="http://schemas.microsoft.com/office/drawing/2014/main" val="2778486903"/>
                    </a:ext>
                  </a:extLst>
                </a:gridCol>
                <a:gridCol w="7170998">
                  <a:extLst>
                    <a:ext uri="{9D8B030D-6E8A-4147-A177-3AD203B41FA5}">
                      <a16:colId xmlns:a16="http://schemas.microsoft.com/office/drawing/2014/main" val="3197078175"/>
                    </a:ext>
                  </a:extLst>
                </a:gridCol>
              </a:tblGrid>
              <a:tr h="122039">
                <a:tc>
                  <a:txBody>
                    <a:bodyPr/>
                    <a:lstStyle/>
                    <a:p>
                      <a:pPr algn="ctr" rtl="0" fontAlgn="t"/>
                      <a:r>
                        <a:rPr lang="en-HK" sz="900" b="1" i="0" u="none" strike="noStrike" dirty="0">
                          <a:solidFill>
                            <a:srgbClr val="FFFFFF"/>
                          </a:solidFill>
                          <a:effectLst/>
                          <a:latin typeface="Calibri" panose="020F0502020204030204" pitchFamily="34" charset="0"/>
                        </a:rPr>
                        <a:t>Index</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0000"/>
                    </a:solidFill>
                  </a:tcPr>
                </a:tc>
                <a:tc>
                  <a:txBody>
                    <a:bodyPr/>
                    <a:lstStyle/>
                    <a:p>
                      <a:pPr algn="l" rtl="0" fontAlgn="t"/>
                      <a:r>
                        <a:rPr lang="en-HK" sz="900" b="1" i="0" u="none" strike="noStrike">
                          <a:solidFill>
                            <a:srgbClr val="FFFFFF"/>
                          </a:solidFill>
                          <a:effectLst/>
                          <a:latin typeface="Calibri" panose="020F0502020204030204" pitchFamily="34" charset="0"/>
                        </a:rPr>
                        <a:t>Test Condition</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0000"/>
                    </a:solidFill>
                  </a:tcPr>
                </a:tc>
                <a:tc>
                  <a:txBody>
                    <a:bodyPr/>
                    <a:lstStyle/>
                    <a:p>
                      <a:pPr algn="l" rtl="0" fontAlgn="t"/>
                      <a:r>
                        <a:rPr lang="en-HK" sz="900" b="1" i="0" u="none" strike="noStrike">
                          <a:solidFill>
                            <a:srgbClr val="FFFFFF"/>
                          </a:solidFill>
                          <a:effectLst/>
                          <a:latin typeface="Calibri" panose="020F0502020204030204" pitchFamily="34" charset="0"/>
                        </a:rPr>
                        <a:t>Business Requirements covered</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0000"/>
                    </a:solidFill>
                  </a:tcPr>
                </a:tc>
                <a:extLst>
                  <a:ext uri="{0D108BD9-81ED-4DB2-BD59-A6C34878D82A}">
                    <a16:rowId xmlns:a16="http://schemas.microsoft.com/office/drawing/2014/main" val="2466793887"/>
                  </a:ext>
                </a:extLst>
              </a:tr>
              <a:tr h="122039">
                <a:tc rowSpan="12">
                  <a:txBody>
                    <a:bodyPr/>
                    <a:lstStyle/>
                    <a:p>
                      <a:pPr algn="ctr" rtl="0" fontAlgn="t"/>
                      <a:r>
                        <a:rPr lang="en-HK" sz="900" b="1" i="0" u="none" strike="noStrike" dirty="0">
                          <a:solidFill>
                            <a:srgbClr val="000000"/>
                          </a:solidFill>
                          <a:effectLst/>
                          <a:latin typeface="Calibri" panose="020F0502020204030204" pitchFamily="34" charset="0"/>
                        </a:rPr>
                        <a:t>26</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2">
                  <a:txBody>
                    <a:bodyPr/>
                    <a:lstStyle/>
                    <a:p>
                      <a:pPr algn="l" rtl="0" fontAlgn="t"/>
                      <a:r>
                        <a:rPr lang="en-US" sz="900" b="1" i="0" u="none" strike="noStrike" dirty="0">
                          <a:solidFill>
                            <a:srgbClr val="000000"/>
                          </a:solidFill>
                          <a:effectLst/>
                          <a:latin typeface="Calibri" panose="020F0502020204030204" pitchFamily="34" charset="0"/>
                        </a:rPr>
                        <a:t>Verify the solution can produce additional disclosure at quantitative </a:t>
                      </a:r>
                      <a:r>
                        <a:rPr lang="en-US" sz="900" b="1" i="0" u="none" strike="noStrike" dirty="0" smtClean="0">
                          <a:solidFill>
                            <a:srgbClr val="000000"/>
                          </a:solidFill>
                          <a:effectLst/>
                          <a:latin typeface="Calibri" panose="020F0502020204030204" pitchFamily="34" charset="0"/>
                        </a:rPr>
                        <a:t>level</a:t>
                      </a:r>
                      <a:endParaRPr lang="en-US" sz="900" b="1" i="0" u="none" strike="noStrike" dirty="0">
                        <a:solidFill>
                          <a:srgbClr val="000000"/>
                        </a:solidFill>
                        <a:effectLst/>
                        <a:latin typeface="Calibri" panose="020F0502020204030204" pitchFamily="34" charset="0"/>
                      </a:endParaRP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1" i="0" u="none" strike="noStrike" dirty="0" smtClean="0">
                          <a:solidFill>
                            <a:srgbClr val="000000"/>
                          </a:solidFill>
                          <a:effectLst/>
                          <a:latin typeface="Calibri" panose="020F0502020204030204" pitchFamily="34" charset="0"/>
                        </a:rPr>
                        <a:t>F-BR091 - Report on detailed roll forward schedules and reconciliations </a:t>
                      </a:r>
                      <a:endParaRPr lang="en-US" sz="900" b="1" i="0" u="none" strike="noStrike" dirty="0">
                        <a:solidFill>
                          <a:srgbClr val="000000"/>
                        </a:solidFill>
                        <a:effectLst/>
                        <a:latin typeface="Calibri" panose="020F0502020204030204" pitchFamily="34" charset="0"/>
                      </a:endParaRP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73881606"/>
                  </a:ext>
                </a:extLst>
              </a:tr>
              <a:tr h="122039">
                <a:tc vMerge="1">
                  <a:txBody>
                    <a:bodyPr/>
                    <a:lstStyle/>
                    <a:p>
                      <a:endParaRPr lang="en-GB"/>
                    </a:p>
                  </a:txBody>
                  <a:tcPr/>
                </a:tc>
                <a:tc vMerge="1">
                  <a:txBody>
                    <a:bodyPr/>
                    <a:lstStyle/>
                    <a:p>
                      <a:endParaRPr lang="en-GB"/>
                    </a:p>
                  </a:txBody>
                  <a:tcPr/>
                </a:tc>
                <a:tc>
                  <a:txBody>
                    <a:bodyPr/>
                    <a:lstStyle/>
                    <a:p>
                      <a:pPr marL="0" marR="0" lvl="0" indent="0" algn="l" defTabSz="457189" rtl="0" eaLnBrk="1" fontAlgn="t" latinLnBrk="0" hangingPunct="1">
                        <a:lnSpc>
                          <a:spcPct val="100000"/>
                        </a:lnSpc>
                        <a:spcBef>
                          <a:spcPts val="0"/>
                        </a:spcBef>
                        <a:spcAft>
                          <a:spcPts val="0"/>
                        </a:spcAft>
                        <a:buClrTx/>
                        <a:buSzTx/>
                        <a:buFontTx/>
                        <a:buNone/>
                        <a:tabLst/>
                        <a:defRPr/>
                      </a:pPr>
                      <a:r>
                        <a:rPr lang="en-US" sz="900" b="1" i="0" u="none" strike="noStrike" dirty="0" smtClean="0">
                          <a:solidFill>
                            <a:srgbClr val="000000"/>
                          </a:solidFill>
                          <a:effectLst/>
                          <a:latin typeface="Calibri" panose="020F0502020204030204" pitchFamily="34" charset="0"/>
                        </a:rPr>
                        <a:t>F-BR093 - Disclosure CSM run-off projections</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8330549"/>
                  </a:ext>
                </a:extLst>
              </a:tr>
              <a:tr h="122039">
                <a:tc vMerge="1">
                  <a:txBody>
                    <a:bodyPr/>
                    <a:lstStyle/>
                    <a:p>
                      <a:endParaRPr lang="en-HK"/>
                    </a:p>
                  </a:txBody>
                  <a:tcPr/>
                </a:tc>
                <a:tc vMerge="1">
                  <a:txBody>
                    <a:bodyPr/>
                    <a:lstStyle/>
                    <a:p>
                      <a:endParaRPr lang="en-HK"/>
                    </a:p>
                  </a:txBody>
                  <a:tcPr/>
                </a:tc>
                <a:tc>
                  <a:txBody>
                    <a:bodyPr/>
                    <a:lstStyle/>
                    <a:p>
                      <a:pPr algn="l" rtl="0" fontAlgn="t"/>
                      <a:r>
                        <a:rPr lang="en-US" sz="900" b="1" i="0" u="none" strike="noStrike" dirty="0">
                          <a:solidFill>
                            <a:srgbClr val="000000"/>
                          </a:solidFill>
                          <a:effectLst/>
                          <a:latin typeface="Calibri" panose="020F0502020204030204" pitchFamily="34" charset="0"/>
                        </a:rPr>
                        <a:t>F-BR094 - Disclosure on contracts written in the period</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78488901"/>
                  </a:ext>
                </a:extLst>
              </a:tr>
              <a:tr h="122039">
                <a:tc vMerge="1">
                  <a:txBody>
                    <a:bodyPr/>
                    <a:lstStyle/>
                    <a:p>
                      <a:endParaRPr lang="en-HK"/>
                    </a:p>
                  </a:txBody>
                  <a:tcPr/>
                </a:tc>
                <a:tc vMerge="1">
                  <a:txBody>
                    <a:bodyPr/>
                    <a:lstStyle/>
                    <a:p>
                      <a:endParaRPr lang="en-HK"/>
                    </a:p>
                  </a:txBody>
                  <a:tcPr/>
                </a:tc>
                <a:tc>
                  <a:txBody>
                    <a:bodyPr/>
                    <a:lstStyle/>
                    <a:p>
                      <a:pPr algn="l" rtl="0" fontAlgn="t"/>
                      <a:r>
                        <a:rPr lang="en-US" sz="900" b="1" i="0" u="none" strike="noStrike" dirty="0">
                          <a:solidFill>
                            <a:srgbClr val="000000"/>
                          </a:solidFill>
                          <a:effectLst/>
                          <a:latin typeface="Calibri" panose="020F0502020204030204" pitchFamily="34" charset="0"/>
                        </a:rPr>
                        <a:t>F-BR099 - Disclose nature and extent of insurance risk</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89903059"/>
                  </a:ext>
                </a:extLst>
              </a:tr>
              <a:tr h="12203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F-BR100 - Disclose nature and extent of risks on gross/net basis</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083524855"/>
                  </a:ext>
                </a:extLst>
              </a:tr>
              <a:tr h="12203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F-BR101 - Disclose nature and extent of concentrations of insurance risk and Claims development</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14536734"/>
                  </a:ext>
                </a:extLst>
              </a:tr>
              <a:tr h="122039">
                <a:tc vMerge="1">
                  <a:txBody>
                    <a:bodyPr/>
                    <a:lstStyle/>
                    <a:p>
                      <a:endParaRPr lang="en-HK"/>
                    </a:p>
                  </a:txBody>
                  <a:tcPr/>
                </a:tc>
                <a:tc vMerge="1">
                  <a:txBody>
                    <a:bodyPr/>
                    <a:lstStyle/>
                    <a:p>
                      <a:endParaRPr lang="en-HK"/>
                    </a:p>
                  </a:txBody>
                  <a:tcPr/>
                </a:tc>
                <a:tc>
                  <a:txBody>
                    <a:bodyPr/>
                    <a:lstStyle/>
                    <a:p>
                      <a:pPr algn="l" rtl="0" fontAlgn="t"/>
                      <a:r>
                        <a:rPr lang="en-HK" sz="900" b="1" i="0" u="none" strike="noStrike" dirty="0">
                          <a:solidFill>
                            <a:srgbClr val="000000"/>
                          </a:solidFill>
                          <a:effectLst/>
                          <a:latin typeface="Calibri" panose="020F0502020204030204" pitchFamily="34" charset="0"/>
                        </a:rPr>
                        <a:t>F-BR102 - Disclose quantitative disclosures on non-insurance risk</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68912471"/>
                  </a:ext>
                </a:extLst>
              </a:tr>
              <a:tr h="122039">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F-BR103 - Conduct Sensitivity Analysis</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93184646"/>
                  </a:ext>
                </a:extLst>
              </a:tr>
              <a:tr h="122039">
                <a:tc vMerge="1">
                  <a:txBody>
                    <a:bodyPr/>
                    <a:lstStyle/>
                    <a:p>
                      <a:endParaRPr lang="en-HK"/>
                    </a:p>
                  </a:txBody>
                  <a:tcPr/>
                </a:tc>
                <a:tc vMerge="1">
                  <a:txBody>
                    <a:bodyPr/>
                    <a:lstStyle/>
                    <a:p>
                      <a:endParaRPr lang="en-HK"/>
                    </a:p>
                  </a:txBody>
                  <a:tcPr/>
                </a:tc>
                <a:tc>
                  <a:txBody>
                    <a:bodyPr/>
                    <a:lstStyle/>
                    <a:p>
                      <a:pPr algn="l" rtl="0" fontAlgn="t"/>
                      <a:r>
                        <a:rPr lang="en-HK" sz="900" b="1" i="0" u="none" strike="noStrike">
                          <a:solidFill>
                            <a:srgbClr val="000000"/>
                          </a:solidFill>
                          <a:effectLst/>
                          <a:latin typeface="Calibri" panose="020F0502020204030204" pitchFamily="34" charset="0"/>
                        </a:rPr>
                        <a:t>F-BR105 - Report Disclosures</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70557194"/>
                  </a:ext>
                </a:extLst>
              </a:tr>
              <a:tr h="12203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P-BR03 - Produce GwCoA and IFRS 17 disclosures for LBU</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99808396"/>
                  </a:ext>
                </a:extLst>
              </a:tr>
              <a:tr h="12203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48691830"/>
                  </a:ext>
                </a:extLst>
              </a:tr>
              <a:tr h="12203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0928418"/>
                  </a:ext>
                </a:extLst>
              </a:tr>
              <a:tr h="122039">
                <a:tc rowSpan="3">
                  <a:txBody>
                    <a:bodyPr/>
                    <a:lstStyle/>
                    <a:p>
                      <a:pPr algn="ctr" rtl="0" fontAlgn="t"/>
                      <a:r>
                        <a:rPr lang="en-HK" sz="900" b="1" i="0" u="none" strike="noStrike">
                          <a:solidFill>
                            <a:srgbClr val="000000"/>
                          </a:solidFill>
                          <a:effectLst/>
                          <a:latin typeface="Calibri" panose="020F0502020204030204" pitchFamily="34" charset="0"/>
                        </a:rPr>
                        <a:t>27</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rtl="0" fontAlgn="t"/>
                      <a:r>
                        <a:rPr lang="en-US" sz="900" b="1" i="0" u="none" strike="noStrike">
                          <a:solidFill>
                            <a:srgbClr val="000000"/>
                          </a:solidFill>
                          <a:effectLst/>
                          <a:latin typeface="Calibri" panose="020F0502020204030204" pitchFamily="34" charset="0"/>
                        </a:rPr>
                        <a:t>Verify that the solution can run the entire solution to create the year end reports with comparative reporting</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1" i="0" u="none" strike="noStrike">
                          <a:solidFill>
                            <a:srgbClr val="000000"/>
                          </a:solidFill>
                          <a:effectLst/>
                          <a:latin typeface="Calibri" panose="020F0502020204030204" pitchFamily="34" charset="0"/>
                        </a:rPr>
                        <a:t>P-BR44 - Run the entire solution to create the reports after Quarter 1</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74227708"/>
                  </a:ext>
                </a:extLst>
              </a:tr>
              <a:tr h="12203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P-BR45 - Run the entire solution to create the Half Year reports</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97296778"/>
                  </a:ext>
                </a:extLst>
              </a:tr>
              <a:tr h="166296">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P-BR46 - Run the entire solution to create the reports after Quarter 3</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8763034"/>
                  </a:ext>
                </a:extLst>
              </a:tr>
              <a:tr h="122039">
                <a:tc rowSpan="8">
                  <a:txBody>
                    <a:bodyPr/>
                    <a:lstStyle/>
                    <a:p>
                      <a:pPr algn="ctr" rtl="0" fontAlgn="t"/>
                      <a:r>
                        <a:rPr lang="en-HK" sz="900" b="1" i="0" u="none" strike="noStrike">
                          <a:solidFill>
                            <a:srgbClr val="000000"/>
                          </a:solidFill>
                          <a:effectLst/>
                          <a:latin typeface="Calibri" panose="020F0502020204030204" pitchFamily="34" charset="0"/>
                        </a:rPr>
                        <a:t>28</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8">
                  <a:txBody>
                    <a:bodyPr/>
                    <a:lstStyle/>
                    <a:p>
                      <a:pPr algn="l" rtl="0" fontAlgn="t"/>
                      <a:r>
                        <a:rPr lang="en-US" sz="900" b="1" i="0" u="none" strike="noStrike">
                          <a:solidFill>
                            <a:srgbClr val="000000"/>
                          </a:solidFill>
                          <a:effectLst/>
                          <a:latin typeface="Calibri" panose="020F0502020204030204" pitchFamily="34" charset="0"/>
                        </a:rPr>
                        <a:t>Verify that the solution can produce Local &amp; Group dual accounting IFRS 17 results</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1" i="0" u="none" strike="noStrike">
                          <a:solidFill>
                            <a:srgbClr val="000000"/>
                          </a:solidFill>
                          <a:effectLst/>
                          <a:latin typeface="Calibri" panose="020F0502020204030204" pitchFamily="34" charset="0"/>
                        </a:rPr>
                        <a:t>F-BR077 - Create Reconciliation Reports for both Local Reconciliation and Group Reconciliation</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8644290"/>
                  </a:ext>
                </a:extLst>
              </a:tr>
              <a:tr h="12203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F-BR080 - Map to regionalised parallel ledger</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25461073"/>
                  </a:ext>
                </a:extLst>
              </a:tr>
              <a:tr h="12203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F-BR081 - Dual Accounting - Calculate local and group IFRS 17 numbers</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45011742"/>
                  </a:ext>
                </a:extLst>
              </a:tr>
              <a:tr h="12203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F-BR083 - Dual Accounting - Calculate Delta postings</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45385500"/>
                  </a:ext>
                </a:extLst>
              </a:tr>
              <a:tr h="12203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F-BR086 - Dual Accounting - Report using different reporting Frequency</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48283364"/>
                  </a:ext>
                </a:extLst>
              </a:tr>
              <a:tr h="12203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F-BR090 - Consolidate Profit &amp; Loss and Balance Sheet</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98035678"/>
                  </a:ext>
                </a:extLst>
              </a:tr>
              <a:tr h="12203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P-BR15 - Ensure compliance of financial results with the SOX framework (on cycle)</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40374836"/>
                  </a:ext>
                </a:extLst>
              </a:tr>
              <a:tr h="122039">
                <a:tc vMerge="1">
                  <a:txBody>
                    <a:bodyPr/>
                    <a:lstStyle/>
                    <a:p>
                      <a:endParaRPr lang="en-HK"/>
                    </a:p>
                  </a:txBody>
                  <a:tcPr/>
                </a:tc>
                <a:tc vMerge="1">
                  <a:txBody>
                    <a:bodyPr/>
                    <a:lstStyle/>
                    <a:p>
                      <a:endParaRPr lang="en-HK"/>
                    </a:p>
                  </a:txBody>
                  <a:tcPr/>
                </a:tc>
                <a:tc>
                  <a:txBody>
                    <a:bodyPr/>
                    <a:lstStyle/>
                    <a:p>
                      <a:pPr algn="l" rtl="0" fontAlgn="t"/>
                      <a:r>
                        <a:rPr lang="en-US" sz="900" b="1" i="0" u="none" strike="noStrike">
                          <a:solidFill>
                            <a:srgbClr val="000000"/>
                          </a:solidFill>
                          <a:effectLst/>
                          <a:latin typeface="Calibri" panose="020F0502020204030204" pitchFamily="34" charset="0"/>
                        </a:rPr>
                        <a:t>P-BR23 - Ensure compliance of group and regional data quality and data retention standards</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7269067"/>
                  </a:ext>
                </a:extLst>
              </a:tr>
              <a:tr h="122039">
                <a:tc rowSpan="2">
                  <a:txBody>
                    <a:bodyPr/>
                    <a:lstStyle/>
                    <a:p>
                      <a:pPr algn="ctr" rtl="0" fontAlgn="t"/>
                      <a:r>
                        <a:rPr lang="en-HK" sz="900" b="1" i="0" u="none" strike="noStrike">
                          <a:solidFill>
                            <a:srgbClr val="000000"/>
                          </a:solidFill>
                          <a:effectLst/>
                          <a:latin typeface="Calibri" panose="020F0502020204030204" pitchFamily="34" charset="0"/>
                        </a:rPr>
                        <a:t>29</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rtl="0" fontAlgn="t"/>
                      <a:r>
                        <a:rPr lang="en-US" sz="900" b="1" i="0" u="none" strike="noStrike">
                          <a:solidFill>
                            <a:srgbClr val="000000"/>
                          </a:solidFill>
                          <a:effectLst/>
                          <a:latin typeface="Calibri" panose="020F0502020204030204" pitchFamily="34" charset="0"/>
                        </a:rPr>
                        <a:t>Verify that the solution can manage operational complexities*</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900" b="1" i="0" u="none" strike="noStrike">
                          <a:solidFill>
                            <a:srgbClr val="000000"/>
                          </a:solidFill>
                          <a:effectLst/>
                          <a:latin typeface="Calibri" panose="020F0502020204030204" pitchFamily="34" charset="0"/>
                        </a:rPr>
                        <a:t>P-BR19 - Manage operational complexities associated with ad-hoc adjustments</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43541753"/>
                  </a:ext>
                </a:extLst>
              </a:tr>
              <a:tr h="149216">
                <a:tc vMerge="1">
                  <a:txBody>
                    <a:bodyPr/>
                    <a:lstStyle/>
                    <a:p>
                      <a:endParaRPr lang="en-HK"/>
                    </a:p>
                  </a:txBody>
                  <a:tcPr/>
                </a:tc>
                <a:tc vMerge="1">
                  <a:txBody>
                    <a:bodyPr/>
                    <a:lstStyle/>
                    <a:p>
                      <a:endParaRPr lang="en-HK"/>
                    </a:p>
                  </a:txBody>
                  <a:tcPr/>
                </a:tc>
                <a:tc>
                  <a:txBody>
                    <a:bodyPr/>
                    <a:lstStyle/>
                    <a:p>
                      <a:pPr algn="l" rtl="0" fontAlgn="t"/>
                      <a:r>
                        <a:rPr lang="en-US" sz="900" b="1" i="0" u="none" strike="noStrike" dirty="0">
                          <a:solidFill>
                            <a:srgbClr val="000000"/>
                          </a:solidFill>
                          <a:effectLst/>
                          <a:latin typeface="Calibri" panose="020F0502020204030204" pitchFamily="34" charset="0"/>
                        </a:rPr>
                        <a:t>P-BR20 - Manage operational complexities associated with re-runs of prophet and CSM calculations at an LBU level</a:t>
                      </a:r>
                    </a:p>
                  </a:txBody>
                  <a:tcPr marL="7350" marR="7350" marT="7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9542508"/>
                  </a:ext>
                </a:extLst>
              </a:tr>
            </a:tbl>
          </a:graphicData>
        </a:graphic>
      </p:graphicFrame>
    </p:spTree>
    <p:extLst>
      <p:ext uri="{BB962C8B-B14F-4D97-AF65-F5344CB8AC3E}">
        <p14:creationId xmlns:p14="http://schemas.microsoft.com/office/powerpoint/2010/main" val="1450315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05" y="1955023"/>
            <a:ext cx="9018800" cy="1415611"/>
          </a:xfrm>
        </p:spPr>
        <p:txBody>
          <a:bodyPr/>
          <a:lstStyle/>
          <a:p>
            <a:r>
              <a:rPr lang="en-GB" dirty="0"/>
              <a:t>Appendix </a:t>
            </a:r>
            <a:br>
              <a:rPr lang="en-GB" dirty="0"/>
            </a:br>
            <a:r>
              <a:rPr lang="en-GB" sz="2800" dirty="0"/>
              <a:t>Business Requirements out of SIT scope</a:t>
            </a:r>
          </a:p>
        </p:txBody>
      </p:sp>
    </p:spTree>
    <p:extLst>
      <p:ext uri="{BB962C8B-B14F-4D97-AF65-F5344CB8AC3E}">
        <p14:creationId xmlns:p14="http://schemas.microsoft.com/office/powerpoint/2010/main" val="1611378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501651" y="317500"/>
            <a:ext cx="11188700" cy="334101"/>
          </a:xfrm>
          <a:prstGeom prst="rect">
            <a:avLst/>
          </a:prstGeom>
        </p:spPr>
        <p:txBody>
          <a:bodyPr vert="horz" wrap="square" lIns="0" tIns="0" rIns="0" bIns="0" rtlCol="0" anchor="t" anchorCtr="0">
            <a:noAutofit/>
          </a:bodyPr>
          <a:lstStyle>
            <a:lvl1pPr algn="l" defTabSz="457189" rtl="0" eaLnBrk="1" latinLnBrk="0" hangingPunct="1">
              <a:lnSpc>
                <a:spcPts val="2800"/>
              </a:lnSpc>
              <a:spcBef>
                <a:spcPct val="0"/>
              </a:spcBef>
              <a:buNone/>
              <a:defRPr sz="2400" b="0" kern="1200" baseline="0">
                <a:solidFill>
                  <a:srgbClr val="68737A"/>
                </a:solidFill>
                <a:latin typeface="Verdana"/>
                <a:ea typeface="+mj-ea"/>
                <a:cs typeface="+mj-cs"/>
              </a:defRPr>
            </a:lvl1pPr>
          </a:lstStyle>
          <a:p>
            <a:r>
              <a:rPr lang="en-US" dirty="0"/>
              <a:t>APPENDIX: SIT – Out-of-scope Business Requirements (1/4)</a:t>
            </a:r>
          </a:p>
        </p:txBody>
      </p:sp>
      <p:sp>
        <p:nvSpPr>
          <p:cNvPr id="161" name="TextBox 6"/>
          <p:cNvSpPr txBox="1"/>
          <p:nvPr/>
        </p:nvSpPr>
        <p:spPr>
          <a:xfrm>
            <a:off x="501651" y="689012"/>
            <a:ext cx="10149413"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000" dirty="0">
                <a:solidFill>
                  <a:srgbClr val="68737A"/>
                </a:solidFill>
              </a:rPr>
              <a:t>The table below highlights the functional business requirements which are out of scope with the rationale</a:t>
            </a:r>
            <a:endParaRPr lang="en-GB" sz="1000" dirty="0">
              <a:solidFill>
                <a:srgbClr val="68737A"/>
              </a:solidFill>
            </a:endParaRPr>
          </a:p>
        </p:txBody>
      </p:sp>
      <p:graphicFrame>
        <p:nvGraphicFramePr>
          <p:cNvPr id="3" name="Table 2"/>
          <p:cNvGraphicFramePr>
            <a:graphicFrameLocks noGrp="1"/>
          </p:cNvGraphicFramePr>
          <p:nvPr>
            <p:extLst/>
          </p:nvPr>
        </p:nvGraphicFramePr>
        <p:xfrm>
          <a:off x="501650" y="1108137"/>
          <a:ext cx="11070590" cy="4875840"/>
        </p:xfrm>
        <a:graphic>
          <a:graphicData uri="http://schemas.openxmlformats.org/drawingml/2006/table">
            <a:tbl>
              <a:tblPr>
                <a:tableStyleId>{616DA210-FB5B-4158-B5E0-FEB733F419BA}</a:tableStyleId>
              </a:tblPr>
              <a:tblGrid>
                <a:gridCol w="777797">
                  <a:extLst>
                    <a:ext uri="{9D8B030D-6E8A-4147-A177-3AD203B41FA5}">
                      <a16:colId xmlns:a16="http://schemas.microsoft.com/office/drawing/2014/main" val="3834264097"/>
                    </a:ext>
                  </a:extLst>
                </a:gridCol>
                <a:gridCol w="4806393">
                  <a:extLst>
                    <a:ext uri="{9D8B030D-6E8A-4147-A177-3AD203B41FA5}">
                      <a16:colId xmlns:a16="http://schemas.microsoft.com/office/drawing/2014/main" val="1576281024"/>
                    </a:ext>
                  </a:extLst>
                </a:gridCol>
                <a:gridCol w="658854">
                  <a:extLst>
                    <a:ext uri="{9D8B030D-6E8A-4147-A177-3AD203B41FA5}">
                      <a16:colId xmlns:a16="http://schemas.microsoft.com/office/drawing/2014/main" val="2116238585"/>
                    </a:ext>
                  </a:extLst>
                </a:gridCol>
                <a:gridCol w="4827546">
                  <a:extLst>
                    <a:ext uri="{9D8B030D-6E8A-4147-A177-3AD203B41FA5}">
                      <a16:colId xmlns:a16="http://schemas.microsoft.com/office/drawing/2014/main" val="1776927930"/>
                    </a:ext>
                  </a:extLst>
                </a:gridCol>
              </a:tblGrid>
              <a:tr h="208063">
                <a:tc>
                  <a:txBody>
                    <a:bodyPr/>
                    <a:lstStyle/>
                    <a:p>
                      <a:pPr algn="ctr" fontAlgn="b"/>
                      <a:r>
                        <a:rPr lang="en-GB" sz="800" b="1" i="0" u="none" strike="noStrike" dirty="0">
                          <a:solidFill>
                            <a:schemeClr val="bg1"/>
                          </a:solidFill>
                          <a:effectLst/>
                          <a:latin typeface="+mj-lt"/>
                        </a:rPr>
                        <a:t>Business</a:t>
                      </a:r>
                      <a:r>
                        <a:rPr lang="en-GB" sz="800" b="1" i="0" u="none" strike="noStrike" baseline="0" dirty="0">
                          <a:solidFill>
                            <a:schemeClr val="bg1"/>
                          </a:solidFill>
                          <a:effectLst/>
                          <a:latin typeface="+mj-lt"/>
                        </a:rPr>
                        <a:t> Requirement</a:t>
                      </a:r>
                      <a:endParaRPr lang="en-GB" sz="800" b="1" i="0" u="none" strike="noStrike" dirty="0">
                        <a:solidFill>
                          <a:schemeClr val="bg1"/>
                        </a:solidFill>
                        <a:effectLst/>
                        <a:latin typeface="+mj-lt"/>
                      </a:endParaRPr>
                    </a:p>
                  </a:txBody>
                  <a:tcPr marL="0" marR="0" marT="0" marB="0" anchor="ctr">
                    <a:solidFill>
                      <a:srgbClr val="CE0000"/>
                    </a:solidFill>
                  </a:tcPr>
                </a:tc>
                <a:tc>
                  <a:txBody>
                    <a:bodyPr/>
                    <a:lstStyle/>
                    <a:p>
                      <a:pPr marL="0" algn="l" defTabSz="457189" rtl="0" eaLnBrk="1" fontAlgn="b" latinLnBrk="0" hangingPunct="1"/>
                      <a:r>
                        <a:rPr lang="en-GB" sz="800" b="1" i="0" u="none" strike="noStrike" kern="1200" dirty="0">
                          <a:solidFill>
                            <a:schemeClr val="bg1"/>
                          </a:solidFill>
                          <a:effectLst/>
                          <a:latin typeface="+mj-lt"/>
                          <a:ea typeface="+mn-ea"/>
                          <a:cs typeface="+mn-cs"/>
                        </a:rPr>
                        <a:t>Description</a:t>
                      </a:r>
                    </a:p>
                  </a:txBody>
                  <a:tcPr marL="36000" marR="0" marT="36000" marB="36000" anchor="ctr">
                    <a:solidFill>
                      <a:srgbClr val="CE0000"/>
                    </a:solidFill>
                  </a:tcPr>
                </a:tc>
                <a:tc>
                  <a:txBody>
                    <a:bodyPr/>
                    <a:lstStyle/>
                    <a:p>
                      <a:pPr marL="0" algn="ctr" defTabSz="457189" rtl="0" eaLnBrk="1" fontAlgn="b" latinLnBrk="0" hangingPunct="1"/>
                      <a:r>
                        <a:rPr lang="en-GB" sz="800" b="1" i="0" u="none" strike="noStrike" kern="1200" dirty="0">
                          <a:solidFill>
                            <a:schemeClr val="bg1"/>
                          </a:solidFill>
                          <a:effectLst/>
                          <a:latin typeface="+mj-lt"/>
                          <a:ea typeface="+mn-ea"/>
                          <a:cs typeface="+mn-cs"/>
                        </a:rPr>
                        <a:t>Business Criticality</a:t>
                      </a:r>
                    </a:p>
                  </a:txBody>
                  <a:tcPr marL="0" marR="0" marT="0" marB="0" anchor="ctr">
                    <a:solidFill>
                      <a:srgbClr val="CE0000"/>
                    </a:solidFill>
                  </a:tcPr>
                </a:tc>
                <a:tc>
                  <a:txBody>
                    <a:bodyPr/>
                    <a:lstStyle/>
                    <a:p>
                      <a:pPr marL="0" algn="l" defTabSz="457189" rtl="0" eaLnBrk="1" fontAlgn="b" latinLnBrk="0" hangingPunct="1"/>
                      <a:r>
                        <a:rPr lang="en-GB" sz="800" b="1" i="0" u="none" strike="noStrike" kern="1200" dirty="0">
                          <a:solidFill>
                            <a:schemeClr val="bg1"/>
                          </a:solidFill>
                          <a:effectLst/>
                          <a:latin typeface="+mj-lt"/>
                          <a:ea typeface="+mn-ea"/>
                          <a:cs typeface="+mn-cs"/>
                        </a:rPr>
                        <a:t>Rationale</a:t>
                      </a:r>
                    </a:p>
                  </a:txBody>
                  <a:tcPr marL="36000" marR="0" marT="36000" marB="36000" anchor="ctr">
                    <a:solidFill>
                      <a:srgbClr val="CE0000"/>
                    </a:solidFill>
                  </a:tcPr>
                </a:tc>
                <a:extLst>
                  <a:ext uri="{0D108BD9-81ED-4DB2-BD59-A6C34878D82A}">
                    <a16:rowId xmlns:a16="http://schemas.microsoft.com/office/drawing/2014/main" val="801648454"/>
                  </a:ext>
                </a:extLst>
              </a:tr>
              <a:tr h="177190">
                <a:tc>
                  <a:txBody>
                    <a:bodyPr/>
                    <a:lstStyle/>
                    <a:p>
                      <a:pPr marL="0" algn="ctr" defTabSz="457189" rtl="0" eaLnBrk="1" fontAlgn="b" latinLnBrk="0" hangingPunct="1"/>
                      <a:r>
                        <a:rPr lang="en-GB" sz="800" b="1" u="none" strike="noStrike" kern="1200" dirty="0">
                          <a:solidFill>
                            <a:srgbClr val="000000"/>
                          </a:solidFill>
                          <a:effectLst/>
                          <a:latin typeface="+mn-lt"/>
                          <a:ea typeface="+mn-ea"/>
                          <a:cs typeface="+mn-cs"/>
                        </a:rPr>
                        <a:t>F-BR014</a:t>
                      </a:r>
                    </a:p>
                  </a:txBody>
                  <a:tcPr marL="0" marR="0" marT="0" marB="0" anchor="ctr">
                    <a:noFill/>
                  </a:tcPr>
                </a:tc>
                <a:tc>
                  <a:txBody>
                    <a:bodyPr/>
                    <a:lstStyle/>
                    <a:p>
                      <a:pPr marL="0" algn="l" defTabSz="457189" rtl="0" eaLnBrk="1" fontAlgn="b" latinLnBrk="0" hangingPunct="1"/>
                      <a:r>
                        <a:rPr lang="en-US" sz="800" u="none" strike="noStrike" kern="1200" dirty="0">
                          <a:solidFill>
                            <a:srgbClr val="000000"/>
                          </a:solidFill>
                          <a:effectLst/>
                          <a:latin typeface="+mj-lt"/>
                          <a:ea typeface="+mn-ea"/>
                          <a:cs typeface="+mn-cs"/>
                        </a:rPr>
                        <a:t>Aggregate/Allocate IFRS 17 results at ICG Level Granularity to Analysis Code Level</a:t>
                      </a:r>
                    </a:p>
                  </a:txBody>
                  <a:tcPr marL="36000" marR="5788" marT="5788" marB="0"/>
                </a:tc>
                <a:tc>
                  <a:txBody>
                    <a:bodyPr/>
                    <a:lstStyle/>
                    <a:p>
                      <a:pPr marL="0" algn="ctr" defTabSz="457189" rtl="0" eaLnBrk="1" fontAlgn="b" latinLnBrk="0" hangingPunct="1"/>
                      <a:r>
                        <a:rPr lang="en-GB" sz="800" u="none" strike="noStrike" kern="1200" dirty="0">
                          <a:solidFill>
                            <a:srgbClr val="000000"/>
                          </a:solidFill>
                          <a:effectLst/>
                          <a:latin typeface="+mj-lt"/>
                          <a:ea typeface="+mn-ea"/>
                          <a:cs typeface="+mn-cs"/>
                        </a:rPr>
                        <a:t>3</a:t>
                      </a:r>
                    </a:p>
                  </a:txBody>
                  <a:tcPr marL="0" marR="0" marT="0" marB="0" anchor="ctr"/>
                </a:tc>
                <a:tc>
                  <a:txBody>
                    <a:bodyPr/>
                    <a:lstStyle/>
                    <a:p>
                      <a:pPr algn="l" rtl="0" fontAlgn="t"/>
                      <a:r>
                        <a:rPr lang="en-GB" sz="800" u="none" strike="noStrike" kern="1200" dirty="0">
                          <a:solidFill>
                            <a:srgbClr val="000000"/>
                          </a:solidFill>
                          <a:effectLst/>
                          <a:latin typeface="+mn-lt"/>
                          <a:ea typeface="+mn-ea"/>
                          <a:cs typeface="+mn-cs"/>
                        </a:rPr>
                        <a:t>MI not in scope for minimal compliance release</a:t>
                      </a:r>
                      <a:endParaRPr lang="en-GB" sz="800" b="0" i="0" u="none" strike="noStrike" kern="1200" dirty="0">
                        <a:solidFill>
                          <a:srgbClr val="000000"/>
                        </a:solidFill>
                        <a:effectLst/>
                        <a:latin typeface="+mn-lt"/>
                        <a:ea typeface="+mn-ea"/>
                        <a:cs typeface="+mn-cs"/>
                      </a:endParaRPr>
                    </a:p>
                  </a:txBody>
                  <a:tcPr marL="36000" marR="0" marT="36000" marB="36000" anchor="ctr"/>
                </a:tc>
                <a:extLst>
                  <a:ext uri="{0D108BD9-81ED-4DB2-BD59-A6C34878D82A}">
                    <a16:rowId xmlns:a16="http://schemas.microsoft.com/office/drawing/2014/main" val="3604794257"/>
                  </a:ext>
                </a:extLst>
              </a:tr>
              <a:tr h="165468">
                <a:tc>
                  <a:txBody>
                    <a:bodyPr/>
                    <a:lstStyle/>
                    <a:p>
                      <a:pPr marL="0" marR="0" lvl="0" indent="0" algn="ctr" defTabSz="457189" rtl="0" eaLnBrk="1" fontAlgn="b" latinLnBrk="0" hangingPunct="1">
                        <a:lnSpc>
                          <a:spcPct val="100000"/>
                        </a:lnSpc>
                        <a:spcBef>
                          <a:spcPts val="0"/>
                        </a:spcBef>
                        <a:spcAft>
                          <a:spcPts val="0"/>
                        </a:spcAft>
                        <a:buClrTx/>
                        <a:buSzTx/>
                        <a:buFontTx/>
                        <a:buNone/>
                        <a:tabLst/>
                        <a:defRPr/>
                      </a:pPr>
                      <a:r>
                        <a:rPr lang="en-GB" sz="800" b="1" u="none" strike="noStrike" kern="1200" dirty="0">
                          <a:solidFill>
                            <a:srgbClr val="000000"/>
                          </a:solidFill>
                          <a:effectLst/>
                          <a:latin typeface="+mn-lt"/>
                          <a:ea typeface="+mn-ea"/>
                          <a:cs typeface="+mn-cs"/>
                        </a:rPr>
                        <a:t>F-BR015</a:t>
                      </a:r>
                    </a:p>
                  </a:txBody>
                  <a:tcPr marL="0" marR="0" marT="0" marB="0" anchor="ctr">
                    <a:noFill/>
                  </a:tcPr>
                </a:tc>
                <a:tc>
                  <a:txBody>
                    <a:bodyPr/>
                    <a:lstStyle/>
                    <a:p>
                      <a:pPr marL="0" algn="l" defTabSz="457189" rtl="0" eaLnBrk="1" fontAlgn="b" latinLnBrk="0" hangingPunct="1"/>
                      <a:r>
                        <a:rPr lang="en-US" sz="800" u="none" strike="noStrike" kern="1200" dirty="0">
                          <a:solidFill>
                            <a:srgbClr val="000000"/>
                          </a:solidFill>
                          <a:effectLst/>
                          <a:latin typeface="+mj-lt"/>
                          <a:ea typeface="+mn-ea"/>
                          <a:cs typeface="+mn-cs"/>
                        </a:rPr>
                        <a:t>Aggregate/Allocate IFRS 17 results at Analysis Code Level Granularity to L Code Level</a:t>
                      </a:r>
                    </a:p>
                  </a:txBody>
                  <a:tcPr marL="36000" marR="5788" marT="5788" marB="0"/>
                </a:tc>
                <a:tc>
                  <a:txBody>
                    <a:bodyPr/>
                    <a:lstStyle/>
                    <a:p>
                      <a:pPr marL="0" algn="ctr" defTabSz="457189" rtl="0" eaLnBrk="1" fontAlgn="b" latinLnBrk="0" hangingPunct="1"/>
                      <a:r>
                        <a:rPr lang="en-GB" sz="800" u="none" strike="noStrike" kern="1200" dirty="0">
                          <a:solidFill>
                            <a:srgbClr val="000000"/>
                          </a:solidFill>
                          <a:effectLst/>
                          <a:latin typeface="+mj-lt"/>
                          <a:ea typeface="+mn-ea"/>
                          <a:cs typeface="+mn-cs"/>
                        </a:rPr>
                        <a:t>3</a:t>
                      </a:r>
                    </a:p>
                  </a:txBody>
                  <a:tcPr marL="0" marR="0" marT="0" marB="0" anchor="ctr"/>
                </a:tc>
                <a:tc>
                  <a:txBody>
                    <a:bodyPr/>
                    <a:lstStyle/>
                    <a:p>
                      <a:pPr marL="0" marR="0" lvl="0" indent="0" algn="l" defTabSz="457189" rtl="0" eaLnBrk="1" fontAlgn="t" latinLnBrk="0" hangingPunct="1">
                        <a:lnSpc>
                          <a:spcPct val="100000"/>
                        </a:lnSpc>
                        <a:spcBef>
                          <a:spcPts val="0"/>
                        </a:spcBef>
                        <a:spcAft>
                          <a:spcPts val="0"/>
                        </a:spcAft>
                        <a:buClrTx/>
                        <a:buSzTx/>
                        <a:buFontTx/>
                        <a:buNone/>
                        <a:tabLst/>
                        <a:defRPr/>
                      </a:pPr>
                      <a:r>
                        <a:rPr lang="en-GB" sz="800" u="none" strike="noStrike" kern="1200" dirty="0">
                          <a:solidFill>
                            <a:srgbClr val="000000"/>
                          </a:solidFill>
                          <a:effectLst/>
                          <a:latin typeface="+mn-lt"/>
                          <a:ea typeface="+mn-ea"/>
                          <a:cs typeface="+mn-cs"/>
                        </a:rPr>
                        <a:t>MI not in scope for minimal compliance release</a:t>
                      </a:r>
                      <a:endParaRPr lang="en-GB" sz="800" b="0" i="0" u="none" strike="noStrike" kern="1200" dirty="0">
                        <a:solidFill>
                          <a:srgbClr val="000000"/>
                        </a:solidFill>
                        <a:effectLst/>
                        <a:latin typeface="+mn-lt"/>
                        <a:ea typeface="+mn-ea"/>
                        <a:cs typeface="+mn-cs"/>
                      </a:endParaRPr>
                    </a:p>
                  </a:txBody>
                  <a:tcPr marL="36000" marR="0" marT="36000" marB="36000" anchor="ctr"/>
                </a:tc>
                <a:extLst>
                  <a:ext uri="{0D108BD9-81ED-4DB2-BD59-A6C34878D82A}">
                    <a16:rowId xmlns:a16="http://schemas.microsoft.com/office/drawing/2014/main" val="3135334050"/>
                  </a:ext>
                </a:extLst>
              </a:tr>
              <a:tr h="269499">
                <a:tc>
                  <a:txBody>
                    <a:bodyPr/>
                    <a:lstStyle/>
                    <a:p>
                      <a:pPr marL="0" algn="ctr" defTabSz="457189" rtl="0" eaLnBrk="1" fontAlgn="b" latinLnBrk="0" hangingPunct="1"/>
                      <a:r>
                        <a:rPr lang="en-GB" sz="800" b="1" u="none" strike="noStrike" kern="1200" dirty="0">
                          <a:solidFill>
                            <a:srgbClr val="000000"/>
                          </a:solidFill>
                          <a:effectLst/>
                          <a:latin typeface="+mn-lt"/>
                          <a:ea typeface="+mn-ea"/>
                          <a:cs typeface="+mn-cs"/>
                        </a:rPr>
                        <a:t>F-BR019</a:t>
                      </a:r>
                    </a:p>
                  </a:txBody>
                  <a:tcPr marL="0" marR="0" marT="0" marB="0" anchor="ctr">
                    <a:noFill/>
                  </a:tcPr>
                </a:tc>
                <a:tc>
                  <a:txBody>
                    <a:bodyPr/>
                    <a:lstStyle/>
                    <a:p>
                      <a:pPr marL="0" algn="l" defTabSz="457189" rtl="0" eaLnBrk="1" fontAlgn="b" latinLnBrk="0" hangingPunct="1"/>
                      <a:r>
                        <a:rPr lang="en-GB" sz="800" u="none" strike="noStrike" kern="1200" dirty="0">
                          <a:solidFill>
                            <a:srgbClr val="000000"/>
                          </a:solidFill>
                          <a:effectLst/>
                          <a:latin typeface="+mj-lt"/>
                          <a:ea typeface="+mn-ea"/>
                          <a:cs typeface="+mn-cs"/>
                        </a:rPr>
                        <a:t>PAA Premium Recognition Pattern</a:t>
                      </a:r>
                    </a:p>
                  </a:txBody>
                  <a:tcPr marL="72000" marR="0" marT="36000" marB="36000" anchor="ctr"/>
                </a:tc>
                <a:tc>
                  <a:txBody>
                    <a:bodyPr/>
                    <a:lstStyle/>
                    <a:p>
                      <a:pPr marL="0" algn="ctr" defTabSz="457189" rtl="0" eaLnBrk="1" fontAlgn="b" latinLnBrk="0" hangingPunct="1"/>
                      <a:r>
                        <a:rPr lang="en-GB" sz="800" u="none" strike="noStrike" kern="1200" dirty="0">
                          <a:solidFill>
                            <a:srgbClr val="000000"/>
                          </a:solidFill>
                          <a:effectLst/>
                          <a:latin typeface="+mj-lt"/>
                          <a:ea typeface="+mn-ea"/>
                          <a:cs typeface="+mn-cs"/>
                        </a:rPr>
                        <a:t>1</a:t>
                      </a:r>
                    </a:p>
                  </a:txBody>
                  <a:tcPr marL="0" marR="0" marT="0" marB="0" anchor="ctr"/>
                </a:tc>
                <a:tc>
                  <a:txBody>
                    <a:bodyPr/>
                    <a:lstStyle/>
                    <a:p>
                      <a:pPr algn="l" rtl="0" fontAlgn="t"/>
                      <a:r>
                        <a:rPr lang="en-GB" sz="800" u="none" strike="noStrike" dirty="0">
                          <a:solidFill>
                            <a:srgbClr val="000000"/>
                          </a:solidFill>
                          <a:effectLst/>
                          <a:latin typeface="+mj-lt"/>
                        </a:rPr>
                        <a:t>Using</a:t>
                      </a:r>
                      <a:r>
                        <a:rPr lang="en-GB" sz="800" u="none" strike="noStrike" baseline="0" dirty="0">
                          <a:solidFill>
                            <a:srgbClr val="000000"/>
                          </a:solidFill>
                          <a:effectLst/>
                          <a:latin typeface="+mj-lt"/>
                        </a:rPr>
                        <a:t> the alternative passage of time approach in </a:t>
                      </a:r>
                      <a:r>
                        <a:rPr lang="en-GB" sz="800" u="none" strike="noStrike" dirty="0">
                          <a:solidFill>
                            <a:srgbClr val="000000"/>
                          </a:solidFill>
                          <a:effectLst/>
                          <a:latin typeface="+mj-lt"/>
                        </a:rPr>
                        <a:t>the Sub-ledger, as agreed with the technical workstreams</a:t>
                      </a:r>
                      <a:endParaRPr lang="en-GB" sz="800" b="0" i="0" u="none" strike="noStrike" dirty="0">
                        <a:solidFill>
                          <a:srgbClr val="000000"/>
                        </a:solidFill>
                        <a:effectLst/>
                        <a:latin typeface="+mj-lt"/>
                      </a:endParaRPr>
                    </a:p>
                  </a:txBody>
                  <a:tcPr marL="36000" marR="0" marT="36000" marB="36000" anchor="ctr"/>
                </a:tc>
                <a:extLst>
                  <a:ext uri="{0D108BD9-81ED-4DB2-BD59-A6C34878D82A}">
                    <a16:rowId xmlns:a16="http://schemas.microsoft.com/office/drawing/2014/main" val="120054446"/>
                  </a:ext>
                </a:extLst>
              </a:tr>
              <a:tr h="269499">
                <a:tc>
                  <a:txBody>
                    <a:bodyPr/>
                    <a:lstStyle/>
                    <a:p>
                      <a:pPr marL="0" algn="ctr" defTabSz="457189" rtl="0" eaLnBrk="1" fontAlgn="b" latinLnBrk="0" hangingPunct="1"/>
                      <a:r>
                        <a:rPr lang="en-GB" sz="800" b="1" u="none" strike="noStrike" kern="1200" dirty="0">
                          <a:solidFill>
                            <a:srgbClr val="000000"/>
                          </a:solidFill>
                          <a:effectLst/>
                          <a:latin typeface="+mn-lt"/>
                          <a:ea typeface="+mn-ea"/>
                          <a:cs typeface="+mn-cs"/>
                        </a:rPr>
                        <a:t>F-BR020</a:t>
                      </a:r>
                    </a:p>
                  </a:txBody>
                  <a:tcPr marL="0" marR="0" marT="0" marB="0" anchor="ctr">
                    <a:noFill/>
                  </a:tcPr>
                </a:tc>
                <a:tc>
                  <a:txBody>
                    <a:bodyPr/>
                    <a:lstStyle/>
                    <a:p>
                      <a:pPr marL="0" algn="l" defTabSz="457189" rtl="0" eaLnBrk="1" fontAlgn="b" latinLnBrk="0" hangingPunct="1"/>
                      <a:r>
                        <a:rPr lang="en-GB" sz="800" u="none" strike="noStrike" kern="1200" dirty="0">
                          <a:solidFill>
                            <a:srgbClr val="000000"/>
                          </a:solidFill>
                          <a:effectLst/>
                          <a:latin typeface="+mj-lt"/>
                          <a:ea typeface="+mn-ea"/>
                          <a:cs typeface="+mn-cs"/>
                        </a:rPr>
                        <a:t>PAA Onerosity Test Cashflows</a:t>
                      </a:r>
                    </a:p>
                  </a:txBody>
                  <a:tcPr marL="72000" marR="0" marT="36000" marB="36000" anchor="ctr"/>
                </a:tc>
                <a:tc>
                  <a:txBody>
                    <a:bodyPr/>
                    <a:lstStyle/>
                    <a:p>
                      <a:pPr marL="0" algn="ctr" defTabSz="457189" rtl="0" eaLnBrk="1" fontAlgn="b" latinLnBrk="0" hangingPunct="1"/>
                      <a:r>
                        <a:rPr lang="en-GB" sz="800" u="none" strike="noStrike" kern="1200" dirty="0">
                          <a:solidFill>
                            <a:srgbClr val="000000"/>
                          </a:solidFill>
                          <a:effectLst/>
                          <a:latin typeface="+mj-lt"/>
                          <a:ea typeface="+mn-ea"/>
                          <a:cs typeface="+mn-cs"/>
                        </a:rPr>
                        <a:t>1</a:t>
                      </a:r>
                    </a:p>
                  </a:txBody>
                  <a:tcPr marL="0" marR="0" marT="0" marB="0" anchor="ctr"/>
                </a:tc>
                <a:tc>
                  <a:txBody>
                    <a:bodyPr/>
                    <a:lstStyle/>
                    <a:p>
                      <a:pPr algn="l" rtl="0" fontAlgn="t"/>
                      <a:r>
                        <a:rPr lang="en-GB" sz="800" u="none" strike="noStrike" dirty="0">
                          <a:solidFill>
                            <a:srgbClr val="000000"/>
                          </a:solidFill>
                          <a:effectLst/>
                          <a:latin typeface="+mj-lt"/>
                        </a:rPr>
                        <a:t>Under</a:t>
                      </a:r>
                      <a:r>
                        <a:rPr lang="en-GB" sz="800" u="none" strike="noStrike" baseline="0" dirty="0">
                          <a:solidFill>
                            <a:srgbClr val="000000"/>
                          </a:solidFill>
                          <a:effectLst/>
                          <a:latin typeface="+mj-lt"/>
                        </a:rPr>
                        <a:t> the </a:t>
                      </a:r>
                      <a:r>
                        <a:rPr lang="en-GB" sz="800" u="none" strike="noStrike" dirty="0">
                          <a:solidFill>
                            <a:srgbClr val="000000"/>
                          </a:solidFill>
                          <a:effectLst/>
                          <a:latin typeface="+mj-lt"/>
                        </a:rPr>
                        <a:t>working assumption agreed with technical workstreams, profitable PAA policies will not become onerous during the life of the policy and vice versa</a:t>
                      </a:r>
                      <a:endParaRPr lang="en-GB" sz="800" b="0" i="0" u="none" strike="noStrike" dirty="0">
                        <a:solidFill>
                          <a:srgbClr val="000000"/>
                        </a:solidFill>
                        <a:effectLst/>
                        <a:latin typeface="+mj-lt"/>
                      </a:endParaRPr>
                    </a:p>
                  </a:txBody>
                  <a:tcPr marL="36000" marR="0" marT="36000" marB="36000" anchor="ctr"/>
                </a:tc>
                <a:extLst>
                  <a:ext uri="{0D108BD9-81ED-4DB2-BD59-A6C34878D82A}">
                    <a16:rowId xmlns:a16="http://schemas.microsoft.com/office/drawing/2014/main" val="4219060053"/>
                  </a:ext>
                </a:extLst>
              </a:tr>
              <a:tr h="269499">
                <a:tc>
                  <a:txBody>
                    <a:bodyPr/>
                    <a:lstStyle/>
                    <a:p>
                      <a:pPr marL="0" algn="ctr" defTabSz="457189" rtl="0" eaLnBrk="1" fontAlgn="b" latinLnBrk="0" hangingPunct="1"/>
                      <a:r>
                        <a:rPr lang="en-GB" sz="800" b="1" u="none" strike="noStrike" kern="1200" dirty="0">
                          <a:solidFill>
                            <a:srgbClr val="000000"/>
                          </a:solidFill>
                          <a:effectLst/>
                          <a:latin typeface="+mn-lt"/>
                          <a:ea typeface="+mn-ea"/>
                          <a:cs typeface="+mn-cs"/>
                        </a:rPr>
                        <a:t>F-BR031</a:t>
                      </a:r>
                    </a:p>
                  </a:txBody>
                  <a:tcPr marL="0" marR="0" marT="0" marB="0" anchor="ctr">
                    <a:noFill/>
                  </a:tcPr>
                </a:tc>
                <a:tc>
                  <a:txBody>
                    <a:bodyPr/>
                    <a:lstStyle/>
                    <a:p>
                      <a:pPr marL="0" algn="l" defTabSz="457189" rtl="0" eaLnBrk="1" fontAlgn="b" latinLnBrk="0" hangingPunct="1">
                        <a:lnSpc>
                          <a:spcPts val="1080"/>
                        </a:lnSpc>
                      </a:pPr>
                      <a:r>
                        <a:rPr lang="en-US" sz="800" u="none" strike="noStrike" kern="1200" dirty="0">
                          <a:solidFill>
                            <a:srgbClr val="000000"/>
                          </a:solidFill>
                          <a:effectLst/>
                          <a:latin typeface="+mj-lt"/>
                          <a:ea typeface="+mn-ea"/>
                          <a:cs typeface="+mn-cs"/>
                        </a:rPr>
                        <a:t>LRC - PAA - Conduct Onerosity Test</a:t>
                      </a:r>
                    </a:p>
                  </a:txBody>
                  <a:tcPr marL="72000" marR="0" marT="36000" marB="36000" anchor="ctr"/>
                </a:tc>
                <a:tc>
                  <a:txBody>
                    <a:bodyPr/>
                    <a:lstStyle/>
                    <a:p>
                      <a:pPr marL="0" algn="ctr" defTabSz="457189" rtl="0" eaLnBrk="1" fontAlgn="b" latinLnBrk="0" hangingPunct="1"/>
                      <a:r>
                        <a:rPr lang="en-GB" sz="800" u="none" strike="noStrike" kern="1200" dirty="0">
                          <a:solidFill>
                            <a:srgbClr val="000000"/>
                          </a:solidFill>
                          <a:effectLst/>
                          <a:latin typeface="+mj-lt"/>
                          <a:ea typeface="+mn-ea"/>
                          <a:cs typeface="+mn-cs"/>
                        </a:rPr>
                        <a:t>1</a:t>
                      </a:r>
                    </a:p>
                  </a:txBody>
                  <a:tcPr marL="0" marR="0" marT="0" marB="0" anchor="ctr"/>
                </a:tc>
                <a:tc>
                  <a:txBody>
                    <a:bodyPr/>
                    <a:lstStyle/>
                    <a:p>
                      <a:pPr algn="l" rtl="0" fontAlgn="t"/>
                      <a:r>
                        <a:rPr lang="en-GB" sz="800" u="none" strike="noStrike" dirty="0">
                          <a:solidFill>
                            <a:srgbClr val="000000"/>
                          </a:solidFill>
                          <a:effectLst/>
                          <a:latin typeface="+mj-lt"/>
                        </a:rPr>
                        <a:t>Under</a:t>
                      </a:r>
                      <a:r>
                        <a:rPr lang="en-GB" sz="800" u="none" strike="noStrike" baseline="0" dirty="0">
                          <a:solidFill>
                            <a:srgbClr val="000000"/>
                          </a:solidFill>
                          <a:effectLst/>
                          <a:latin typeface="+mj-lt"/>
                        </a:rPr>
                        <a:t> the </a:t>
                      </a:r>
                      <a:r>
                        <a:rPr lang="en-GB" sz="800" u="none" strike="noStrike" dirty="0">
                          <a:solidFill>
                            <a:srgbClr val="000000"/>
                          </a:solidFill>
                          <a:effectLst/>
                          <a:latin typeface="+mj-lt"/>
                        </a:rPr>
                        <a:t>working assumption agreed with technical workstreams, profitable PAA policies will not become onerous during the life of the policy and vice versa</a:t>
                      </a:r>
                      <a:endParaRPr lang="en-GB" sz="800" b="0" i="0" u="none" strike="noStrike" dirty="0">
                        <a:solidFill>
                          <a:srgbClr val="000000"/>
                        </a:solidFill>
                        <a:effectLst/>
                        <a:latin typeface="+mj-lt"/>
                      </a:endParaRPr>
                    </a:p>
                  </a:txBody>
                  <a:tcPr marL="36000" marR="0" marT="36000" marB="36000" anchor="ctr"/>
                </a:tc>
                <a:extLst>
                  <a:ext uri="{0D108BD9-81ED-4DB2-BD59-A6C34878D82A}">
                    <a16:rowId xmlns:a16="http://schemas.microsoft.com/office/drawing/2014/main" val="106563177"/>
                  </a:ext>
                </a:extLst>
              </a:tr>
              <a:tr h="165468">
                <a:tc>
                  <a:txBody>
                    <a:bodyPr/>
                    <a:lstStyle/>
                    <a:p>
                      <a:pPr marL="0" algn="ctr" defTabSz="457189" rtl="0" eaLnBrk="1" fontAlgn="b" latinLnBrk="0" hangingPunct="1"/>
                      <a:r>
                        <a:rPr lang="en-GB" sz="800" b="1" u="none" strike="noStrike" kern="1200" dirty="0">
                          <a:solidFill>
                            <a:srgbClr val="000000"/>
                          </a:solidFill>
                          <a:effectLst/>
                          <a:latin typeface="+mn-lt"/>
                          <a:ea typeface="+mn-ea"/>
                          <a:cs typeface="+mn-cs"/>
                        </a:rPr>
                        <a:t>F-BR055</a:t>
                      </a:r>
                    </a:p>
                  </a:txBody>
                  <a:tcPr marL="0" marR="0" marT="0" marB="0" anchor="ctr">
                    <a:noFill/>
                  </a:tcPr>
                </a:tc>
                <a:tc>
                  <a:txBody>
                    <a:bodyPr/>
                    <a:lstStyle/>
                    <a:p>
                      <a:pPr marL="0" algn="l" defTabSz="457189" rtl="0" eaLnBrk="1" fontAlgn="b" latinLnBrk="0" hangingPunct="1"/>
                      <a:r>
                        <a:rPr lang="en-GB" sz="800" u="none" strike="noStrike" kern="1200" dirty="0">
                          <a:solidFill>
                            <a:srgbClr val="000000"/>
                          </a:solidFill>
                          <a:effectLst/>
                          <a:latin typeface="+mj-lt"/>
                          <a:ea typeface="+mn-ea"/>
                          <a:cs typeface="+mn-cs"/>
                        </a:rPr>
                        <a:t>Calculate LIC - BEL Shocked</a:t>
                      </a:r>
                    </a:p>
                  </a:txBody>
                  <a:tcPr marL="72000" marR="0" marT="36000" marB="36000" anchor="ctr"/>
                </a:tc>
                <a:tc>
                  <a:txBody>
                    <a:bodyPr/>
                    <a:lstStyle/>
                    <a:p>
                      <a:pPr marL="0" algn="ctr" defTabSz="457189" rtl="0" eaLnBrk="1" fontAlgn="b" latinLnBrk="0" hangingPunct="1"/>
                      <a:r>
                        <a:rPr lang="en-GB" sz="800" u="none" strike="noStrike" kern="1200" dirty="0">
                          <a:solidFill>
                            <a:srgbClr val="000000"/>
                          </a:solidFill>
                          <a:effectLst/>
                          <a:latin typeface="+mj-lt"/>
                          <a:ea typeface="+mn-ea"/>
                          <a:cs typeface="+mn-cs"/>
                        </a:rPr>
                        <a:t>2</a:t>
                      </a:r>
                    </a:p>
                  </a:txBody>
                  <a:tcPr marL="0" marR="0" marT="0" marB="0" anchor="ctr"/>
                </a:tc>
                <a:tc>
                  <a:txBody>
                    <a:bodyPr/>
                    <a:lstStyle/>
                    <a:p>
                      <a:pPr algn="l" rtl="0" fontAlgn="t"/>
                      <a:r>
                        <a:rPr lang="en-GB" sz="800" u="none" strike="noStrike" dirty="0">
                          <a:solidFill>
                            <a:srgbClr val="000000"/>
                          </a:solidFill>
                          <a:effectLst/>
                          <a:latin typeface="+mj-lt"/>
                        </a:rPr>
                        <a:t>Off-cycle. LBU will input RA instead of taking BEL-shock BEL</a:t>
                      </a:r>
                      <a:endParaRPr lang="en-GB" sz="800" b="0" i="0" u="none" strike="noStrike" dirty="0">
                        <a:solidFill>
                          <a:srgbClr val="000000"/>
                        </a:solidFill>
                        <a:effectLst/>
                        <a:latin typeface="+mj-lt"/>
                      </a:endParaRPr>
                    </a:p>
                  </a:txBody>
                  <a:tcPr marL="36000" marR="0" marT="36000" marB="36000" anchor="ctr"/>
                </a:tc>
                <a:extLst>
                  <a:ext uri="{0D108BD9-81ED-4DB2-BD59-A6C34878D82A}">
                    <a16:rowId xmlns:a16="http://schemas.microsoft.com/office/drawing/2014/main" val="3532938709"/>
                  </a:ext>
                </a:extLst>
              </a:tr>
              <a:tr h="165468">
                <a:tc>
                  <a:txBody>
                    <a:bodyPr/>
                    <a:lstStyle/>
                    <a:p>
                      <a:pPr marL="0" algn="ctr" defTabSz="457189" rtl="0" eaLnBrk="1" fontAlgn="b" latinLnBrk="0" hangingPunct="1"/>
                      <a:r>
                        <a:rPr lang="en-GB" sz="800" b="1" u="none" strike="noStrike" kern="1200" dirty="0">
                          <a:solidFill>
                            <a:srgbClr val="000000"/>
                          </a:solidFill>
                          <a:effectLst/>
                          <a:latin typeface="+mn-lt"/>
                          <a:ea typeface="+mn-ea"/>
                          <a:cs typeface="+mn-cs"/>
                        </a:rPr>
                        <a:t>F-BR059</a:t>
                      </a:r>
                    </a:p>
                  </a:txBody>
                  <a:tcPr marL="0" marR="0" marT="0" marB="0" anchor="ctr">
                    <a:noFill/>
                  </a:tcPr>
                </a:tc>
                <a:tc>
                  <a:txBody>
                    <a:bodyPr/>
                    <a:lstStyle/>
                    <a:p>
                      <a:pPr marL="0" algn="l" defTabSz="457189" rtl="0" eaLnBrk="1" fontAlgn="b" latinLnBrk="0" hangingPunct="1"/>
                      <a:r>
                        <a:rPr lang="en-GB" sz="800" u="none" strike="noStrike" kern="1200" dirty="0">
                          <a:solidFill>
                            <a:srgbClr val="000000"/>
                          </a:solidFill>
                          <a:effectLst/>
                          <a:latin typeface="+mj-lt"/>
                          <a:ea typeface="+mn-ea"/>
                          <a:cs typeface="+mn-cs"/>
                        </a:rPr>
                        <a:t>Asset for Rein Claim Rec - Calculate BEL Shocked</a:t>
                      </a:r>
                    </a:p>
                  </a:txBody>
                  <a:tcPr marL="72000" marR="0" marT="36000" marB="36000" anchor="ctr"/>
                </a:tc>
                <a:tc>
                  <a:txBody>
                    <a:bodyPr/>
                    <a:lstStyle/>
                    <a:p>
                      <a:pPr marL="0" algn="ctr" defTabSz="457189" rtl="0" eaLnBrk="1" fontAlgn="b" latinLnBrk="0" hangingPunct="1"/>
                      <a:r>
                        <a:rPr lang="en-GB" sz="800" u="none" strike="noStrike" kern="1200" dirty="0">
                          <a:solidFill>
                            <a:srgbClr val="000000"/>
                          </a:solidFill>
                          <a:effectLst/>
                          <a:latin typeface="+mj-lt"/>
                          <a:ea typeface="+mn-ea"/>
                          <a:cs typeface="+mn-cs"/>
                        </a:rPr>
                        <a:t>2</a:t>
                      </a:r>
                    </a:p>
                  </a:txBody>
                  <a:tcPr marL="0" marR="0" marT="0" marB="0" anchor="ctr"/>
                </a:tc>
                <a:tc>
                  <a:txBody>
                    <a:bodyPr/>
                    <a:lstStyle/>
                    <a:p>
                      <a:pPr algn="l" rtl="0" fontAlgn="t"/>
                      <a:r>
                        <a:rPr lang="en-GB" sz="800" u="none" strike="noStrike" dirty="0">
                          <a:solidFill>
                            <a:srgbClr val="000000"/>
                          </a:solidFill>
                          <a:effectLst/>
                          <a:latin typeface="+mj-lt"/>
                        </a:rPr>
                        <a:t>Off-cycle. LBU will input RA instead of taking BEL-shock BEL</a:t>
                      </a:r>
                      <a:endParaRPr lang="en-GB" sz="800" b="0" i="0" u="none" strike="noStrike" dirty="0">
                        <a:solidFill>
                          <a:srgbClr val="000000"/>
                        </a:solidFill>
                        <a:effectLst/>
                        <a:latin typeface="+mj-lt"/>
                      </a:endParaRPr>
                    </a:p>
                  </a:txBody>
                  <a:tcPr marL="36000" marR="0" marT="36000" marB="36000" anchor="ctr"/>
                </a:tc>
                <a:extLst>
                  <a:ext uri="{0D108BD9-81ED-4DB2-BD59-A6C34878D82A}">
                    <a16:rowId xmlns:a16="http://schemas.microsoft.com/office/drawing/2014/main" val="659232312"/>
                  </a:ext>
                </a:extLst>
              </a:tr>
              <a:tr h="165468">
                <a:tc>
                  <a:txBody>
                    <a:bodyPr/>
                    <a:lstStyle/>
                    <a:p>
                      <a:pPr marL="0" algn="ctr" defTabSz="457189" rtl="0" eaLnBrk="1" fontAlgn="b" latinLnBrk="0" hangingPunct="1"/>
                      <a:r>
                        <a:rPr lang="en-GB" sz="800" b="1" u="none" strike="noStrike" kern="1200" dirty="0">
                          <a:solidFill>
                            <a:srgbClr val="000000"/>
                          </a:solidFill>
                          <a:effectLst/>
                          <a:latin typeface="+mn-lt"/>
                          <a:ea typeface="+mn-ea"/>
                          <a:cs typeface="+mn-cs"/>
                        </a:rPr>
                        <a:t>F-BR065</a:t>
                      </a:r>
                    </a:p>
                  </a:txBody>
                  <a:tcPr marL="0" marR="0" marT="0" marB="0" anchor="ctr">
                    <a:noFill/>
                  </a:tcPr>
                </a:tc>
                <a:tc>
                  <a:txBody>
                    <a:bodyPr/>
                    <a:lstStyle/>
                    <a:p>
                      <a:pPr marL="0" algn="l" defTabSz="457189" rtl="0" eaLnBrk="1" fontAlgn="b" latinLnBrk="0" hangingPunct="1"/>
                      <a:r>
                        <a:rPr lang="en-GB" sz="800" u="none" strike="noStrike" kern="1200" dirty="0">
                          <a:solidFill>
                            <a:srgbClr val="000000"/>
                          </a:solidFill>
                          <a:effectLst/>
                          <a:latin typeface="+mj-lt"/>
                          <a:ea typeface="+mn-ea"/>
                          <a:cs typeface="+mn-cs"/>
                        </a:rPr>
                        <a:t>Calculate DAC GMM and VFA Amortisation</a:t>
                      </a:r>
                    </a:p>
                  </a:txBody>
                  <a:tcPr marL="72000" marR="0" marT="36000" marB="36000" anchor="ctr"/>
                </a:tc>
                <a:tc>
                  <a:txBody>
                    <a:bodyPr/>
                    <a:lstStyle/>
                    <a:p>
                      <a:pPr marL="0" algn="ctr" defTabSz="457189" rtl="0" eaLnBrk="1" fontAlgn="b" latinLnBrk="0" hangingPunct="1"/>
                      <a:r>
                        <a:rPr lang="en-GB" sz="800" u="none" strike="noStrike" kern="1200" dirty="0">
                          <a:solidFill>
                            <a:srgbClr val="000000"/>
                          </a:solidFill>
                          <a:effectLst/>
                          <a:latin typeface="+mj-lt"/>
                          <a:ea typeface="+mn-ea"/>
                          <a:cs typeface="+mn-cs"/>
                        </a:rPr>
                        <a:t>3</a:t>
                      </a:r>
                    </a:p>
                  </a:txBody>
                  <a:tcPr marL="0" marR="0" marT="0" marB="0" anchor="ctr"/>
                </a:tc>
                <a:tc>
                  <a:txBody>
                    <a:bodyPr/>
                    <a:lstStyle/>
                    <a:p>
                      <a:pPr algn="l" rtl="0" fontAlgn="t"/>
                      <a:r>
                        <a:rPr lang="en-GB" sz="800" u="none" strike="noStrike" dirty="0">
                          <a:solidFill>
                            <a:srgbClr val="000000"/>
                          </a:solidFill>
                          <a:effectLst/>
                          <a:latin typeface="+mj-lt"/>
                        </a:rPr>
                        <a:t>Timeline not in scope </a:t>
                      </a:r>
                      <a:r>
                        <a:rPr lang="en-GB" sz="800" u="none" strike="noStrike" dirty="0" smtClean="0">
                          <a:solidFill>
                            <a:srgbClr val="000000"/>
                          </a:solidFill>
                          <a:effectLst/>
                          <a:latin typeface="+mj-lt"/>
                        </a:rPr>
                        <a:t>for </a:t>
                      </a:r>
                      <a:r>
                        <a:rPr lang="en-GB" sz="800" u="none" strike="noStrike" dirty="0">
                          <a:solidFill>
                            <a:srgbClr val="000000"/>
                          </a:solidFill>
                          <a:effectLst/>
                          <a:latin typeface="+mj-lt"/>
                        </a:rPr>
                        <a:t>SIT</a:t>
                      </a:r>
                      <a:endParaRPr lang="en-GB" sz="800" b="0" i="0" u="none" strike="noStrike" dirty="0">
                        <a:solidFill>
                          <a:srgbClr val="000000"/>
                        </a:solidFill>
                        <a:effectLst/>
                        <a:latin typeface="+mj-lt"/>
                      </a:endParaRPr>
                    </a:p>
                  </a:txBody>
                  <a:tcPr marL="36000" marR="0" marT="36000" marB="36000" anchor="ctr"/>
                </a:tc>
                <a:extLst>
                  <a:ext uri="{0D108BD9-81ED-4DB2-BD59-A6C34878D82A}">
                    <a16:rowId xmlns:a16="http://schemas.microsoft.com/office/drawing/2014/main" val="2414290604"/>
                  </a:ext>
                </a:extLst>
              </a:tr>
              <a:tr h="165468">
                <a:tc>
                  <a:txBody>
                    <a:bodyPr/>
                    <a:lstStyle/>
                    <a:p>
                      <a:pPr marL="0" algn="ctr" defTabSz="457189" rtl="0" eaLnBrk="1" fontAlgn="b" latinLnBrk="0" hangingPunct="1"/>
                      <a:r>
                        <a:rPr lang="en-GB" sz="800" b="1" u="none" strike="noStrike" kern="1200" dirty="0">
                          <a:solidFill>
                            <a:srgbClr val="000000"/>
                          </a:solidFill>
                          <a:effectLst/>
                          <a:latin typeface="+mn-lt"/>
                          <a:ea typeface="+mn-ea"/>
                          <a:cs typeface="+mn-cs"/>
                        </a:rPr>
                        <a:t>F-BR066</a:t>
                      </a:r>
                    </a:p>
                  </a:txBody>
                  <a:tcPr marL="0" marR="0" marT="0" marB="0" anchor="ctr">
                    <a:noFill/>
                  </a:tcPr>
                </a:tc>
                <a:tc>
                  <a:txBody>
                    <a:bodyPr/>
                    <a:lstStyle/>
                    <a:p>
                      <a:pPr marL="0" algn="l" defTabSz="457189" rtl="0" eaLnBrk="1" fontAlgn="b" latinLnBrk="0" hangingPunct="1"/>
                      <a:r>
                        <a:rPr lang="en-GB" sz="800" u="none" strike="noStrike" kern="1200" dirty="0">
                          <a:solidFill>
                            <a:srgbClr val="000000"/>
                          </a:solidFill>
                          <a:effectLst/>
                          <a:latin typeface="+mj-lt"/>
                          <a:ea typeface="+mn-ea"/>
                          <a:cs typeface="+mn-cs"/>
                        </a:rPr>
                        <a:t>Calculate DAC PAA Amortisation</a:t>
                      </a:r>
                    </a:p>
                  </a:txBody>
                  <a:tcPr marL="72000" marR="0" marT="36000" marB="36000" anchor="ctr"/>
                </a:tc>
                <a:tc>
                  <a:txBody>
                    <a:bodyPr/>
                    <a:lstStyle/>
                    <a:p>
                      <a:pPr marL="0" algn="ctr" defTabSz="457189" rtl="0" eaLnBrk="1" fontAlgn="b" latinLnBrk="0" hangingPunct="1"/>
                      <a:r>
                        <a:rPr lang="en-GB" sz="800" u="none" strike="noStrike" kern="1200" dirty="0">
                          <a:solidFill>
                            <a:srgbClr val="000000"/>
                          </a:solidFill>
                          <a:effectLst/>
                          <a:latin typeface="+mj-lt"/>
                          <a:ea typeface="+mn-ea"/>
                          <a:cs typeface="+mn-cs"/>
                        </a:rPr>
                        <a:t>1</a:t>
                      </a:r>
                    </a:p>
                  </a:txBody>
                  <a:tcPr marL="0" marR="0" marT="0" marB="0" anchor="ctr"/>
                </a:tc>
                <a:tc>
                  <a:txBody>
                    <a:bodyPr/>
                    <a:lstStyle/>
                    <a:p>
                      <a:pPr algn="l" rtl="0" fontAlgn="t"/>
                      <a:r>
                        <a:rPr lang="en-GB" sz="800" u="none" strike="noStrike" kern="1200" dirty="0" smtClean="0">
                          <a:solidFill>
                            <a:srgbClr val="000000"/>
                          </a:solidFill>
                          <a:effectLst/>
                          <a:latin typeface="+mn-lt"/>
                          <a:ea typeface="+mn-ea"/>
                          <a:cs typeface="+mn-cs"/>
                        </a:rPr>
                        <a:t>Timeline not in scope for SIT</a:t>
                      </a:r>
                      <a:endParaRPr lang="en-GB" sz="800" b="0" i="0" u="none" strike="noStrike" kern="1200" dirty="0">
                        <a:solidFill>
                          <a:srgbClr val="000000"/>
                        </a:solidFill>
                        <a:effectLst/>
                        <a:latin typeface="+mn-lt"/>
                        <a:ea typeface="+mn-ea"/>
                        <a:cs typeface="+mn-cs"/>
                      </a:endParaRPr>
                    </a:p>
                  </a:txBody>
                  <a:tcPr marL="36000" marR="0" marT="36000" marB="36000" anchor="ctr"/>
                </a:tc>
                <a:extLst>
                  <a:ext uri="{0D108BD9-81ED-4DB2-BD59-A6C34878D82A}">
                    <a16:rowId xmlns:a16="http://schemas.microsoft.com/office/drawing/2014/main" val="5209312"/>
                  </a:ext>
                </a:extLst>
              </a:tr>
              <a:tr h="165468">
                <a:tc>
                  <a:txBody>
                    <a:bodyPr/>
                    <a:lstStyle/>
                    <a:p>
                      <a:pPr marL="0" algn="ctr" defTabSz="457189" rtl="0" eaLnBrk="1" fontAlgn="b" latinLnBrk="0" hangingPunct="1"/>
                      <a:r>
                        <a:rPr lang="en-GB" sz="800" b="1" u="none" strike="noStrike" kern="1200" dirty="0" smtClean="0">
                          <a:solidFill>
                            <a:srgbClr val="000000"/>
                          </a:solidFill>
                          <a:effectLst/>
                          <a:latin typeface="+mn-lt"/>
                          <a:ea typeface="+mn-ea"/>
                          <a:cs typeface="+mn-cs"/>
                        </a:rPr>
                        <a:t>F-BR078  </a:t>
                      </a:r>
                      <a:endParaRPr lang="en-GB" sz="800" b="1" u="none" strike="noStrike" kern="1200" dirty="0">
                        <a:solidFill>
                          <a:srgbClr val="000000"/>
                        </a:solidFill>
                        <a:effectLst/>
                        <a:latin typeface="+mn-lt"/>
                        <a:ea typeface="+mn-ea"/>
                        <a:cs typeface="+mn-cs"/>
                      </a:endParaRPr>
                    </a:p>
                  </a:txBody>
                  <a:tcPr marL="0" marR="0" marT="0" marB="0" anchor="ctr">
                    <a:noFill/>
                  </a:tcPr>
                </a:tc>
                <a:tc>
                  <a:txBody>
                    <a:bodyPr/>
                    <a:lstStyle/>
                    <a:p>
                      <a:pPr marL="0" algn="l" defTabSz="457189" rtl="0" eaLnBrk="1" fontAlgn="b" latinLnBrk="0" hangingPunct="1"/>
                      <a:r>
                        <a:rPr lang="en-US" sz="800" u="none" strike="noStrike" kern="1200" dirty="0" smtClean="0">
                          <a:solidFill>
                            <a:srgbClr val="000000"/>
                          </a:solidFill>
                          <a:effectLst/>
                          <a:latin typeface="+mj-lt"/>
                          <a:ea typeface="+mn-ea"/>
                          <a:cs typeface="+mn-cs"/>
                        </a:rPr>
                        <a:t>Conduct IFRS 17 and IFRS 4 Reconciliation</a:t>
                      </a:r>
                    </a:p>
                  </a:txBody>
                  <a:tcPr marL="72000" marR="0" marT="36000" marB="36000" anchor="ctr"/>
                </a:tc>
                <a:tc>
                  <a:txBody>
                    <a:bodyPr/>
                    <a:lstStyle/>
                    <a:p>
                      <a:pPr marL="0" algn="ctr" defTabSz="457189" rtl="0" eaLnBrk="1" fontAlgn="b" latinLnBrk="0" hangingPunct="1"/>
                      <a:r>
                        <a:rPr lang="en-GB" sz="800" u="none" strike="noStrike" kern="1200" dirty="0" smtClean="0">
                          <a:solidFill>
                            <a:srgbClr val="000000"/>
                          </a:solidFill>
                          <a:effectLst/>
                          <a:latin typeface="+mj-lt"/>
                          <a:ea typeface="+mn-ea"/>
                          <a:cs typeface="+mn-cs"/>
                        </a:rPr>
                        <a:t>2</a:t>
                      </a:r>
                    </a:p>
                  </a:txBody>
                  <a:tcPr marL="0" marR="0" marT="0" marB="0" anchor="ctr"/>
                </a:tc>
                <a:tc>
                  <a:txBody>
                    <a:bodyPr/>
                    <a:lstStyle/>
                    <a:p>
                      <a:pPr marL="0" marR="0" lvl="0" indent="0" algn="l" defTabSz="457189" rtl="0" eaLnBrk="1" fontAlgn="t" latinLnBrk="0" hangingPunct="1">
                        <a:lnSpc>
                          <a:spcPct val="100000"/>
                        </a:lnSpc>
                        <a:spcBef>
                          <a:spcPts val="0"/>
                        </a:spcBef>
                        <a:spcAft>
                          <a:spcPts val="0"/>
                        </a:spcAft>
                        <a:buClrTx/>
                        <a:buSzTx/>
                        <a:buFontTx/>
                        <a:buNone/>
                        <a:tabLst/>
                        <a:defRPr/>
                      </a:pPr>
                      <a:r>
                        <a:rPr lang="en-GB" sz="800" u="none" strike="noStrike" kern="1200" dirty="0" smtClean="0">
                          <a:solidFill>
                            <a:srgbClr val="000000"/>
                          </a:solidFill>
                          <a:effectLst/>
                          <a:latin typeface="+mn-lt"/>
                          <a:ea typeface="+mn-ea"/>
                          <a:cs typeface="+mn-cs"/>
                        </a:rPr>
                        <a:t>Timeline not in scope for SIT</a:t>
                      </a:r>
                      <a:endParaRPr lang="en-GB" sz="800" b="0" i="0" u="none" strike="noStrike" kern="1200" dirty="0" smtClean="0">
                        <a:solidFill>
                          <a:srgbClr val="000000"/>
                        </a:solidFill>
                        <a:effectLst/>
                        <a:latin typeface="+mn-lt"/>
                        <a:ea typeface="+mn-ea"/>
                        <a:cs typeface="+mn-cs"/>
                      </a:endParaRPr>
                    </a:p>
                  </a:txBody>
                  <a:tcPr marL="36000" marR="0" marT="36000" marB="36000" anchor="ctr"/>
                </a:tc>
                <a:extLst>
                  <a:ext uri="{0D108BD9-81ED-4DB2-BD59-A6C34878D82A}">
                    <a16:rowId xmlns:a16="http://schemas.microsoft.com/office/drawing/2014/main" val="2127250084"/>
                  </a:ext>
                </a:extLst>
              </a:tr>
              <a:tr h="165468">
                <a:tc>
                  <a:txBody>
                    <a:bodyPr/>
                    <a:lstStyle/>
                    <a:p>
                      <a:pPr marL="0" algn="ctr" defTabSz="457189" rtl="0" eaLnBrk="1" fontAlgn="b" latinLnBrk="0" hangingPunct="1"/>
                      <a:r>
                        <a:rPr lang="en-GB" sz="800" b="1" u="none" strike="noStrike" kern="1200" dirty="0">
                          <a:solidFill>
                            <a:srgbClr val="000000"/>
                          </a:solidFill>
                          <a:effectLst/>
                          <a:latin typeface="+mn-lt"/>
                          <a:ea typeface="+mn-ea"/>
                          <a:cs typeface="+mn-cs"/>
                        </a:rPr>
                        <a:t>F-BR082</a:t>
                      </a:r>
                    </a:p>
                  </a:txBody>
                  <a:tcPr marL="0" marR="0" marT="0" marB="0" anchor="ctr">
                    <a:noFill/>
                  </a:tcPr>
                </a:tc>
                <a:tc>
                  <a:txBody>
                    <a:bodyPr/>
                    <a:lstStyle/>
                    <a:p>
                      <a:pPr marL="0" algn="l" defTabSz="457189" rtl="0" eaLnBrk="1" fontAlgn="b" latinLnBrk="0" hangingPunct="1"/>
                      <a:r>
                        <a:rPr lang="en-GB" sz="800" u="none" strike="noStrike" kern="1200" dirty="0">
                          <a:solidFill>
                            <a:srgbClr val="000000"/>
                          </a:solidFill>
                          <a:effectLst/>
                          <a:latin typeface="+mj-lt"/>
                          <a:ea typeface="+mn-ea"/>
                          <a:cs typeface="+mn-cs"/>
                        </a:rPr>
                        <a:t>Dual Accounting - Calculate Top down adjustments from GHO and PCA</a:t>
                      </a:r>
                    </a:p>
                  </a:txBody>
                  <a:tcPr marL="72000" marR="0" marT="36000" marB="36000" anchor="ctr"/>
                </a:tc>
                <a:tc>
                  <a:txBody>
                    <a:bodyPr/>
                    <a:lstStyle/>
                    <a:p>
                      <a:pPr marL="0" algn="ctr" defTabSz="457189" rtl="0" eaLnBrk="1" fontAlgn="b" latinLnBrk="0" hangingPunct="1"/>
                      <a:r>
                        <a:rPr lang="en-GB" sz="800" u="none" strike="noStrike" kern="1200" dirty="0">
                          <a:solidFill>
                            <a:srgbClr val="000000"/>
                          </a:solidFill>
                          <a:effectLst/>
                          <a:latin typeface="+mj-lt"/>
                          <a:ea typeface="+mn-ea"/>
                          <a:cs typeface="+mn-cs"/>
                        </a:rPr>
                        <a:t>3</a:t>
                      </a:r>
                    </a:p>
                  </a:txBody>
                  <a:tcPr marL="0" marR="0" marT="0" marB="0" anchor="ctr"/>
                </a:tc>
                <a:tc>
                  <a:txBody>
                    <a:bodyPr/>
                    <a:lstStyle/>
                    <a:p>
                      <a:pPr algn="l" rtl="0" fontAlgn="t"/>
                      <a:r>
                        <a:rPr lang="en-GB" sz="800" u="none" strike="noStrike" dirty="0">
                          <a:solidFill>
                            <a:srgbClr val="000000"/>
                          </a:solidFill>
                          <a:effectLst/>
                          <a:latin typeface="+mj-lt"/>
                        </a:rPr>
                        <a:t>Group Reporting out-of-scope</a:t>
                      </a:r>
                      <a:endParaRPr lang="en-GB" sz="800" b="0" i="0" u="none" strike="noStrike" dirty="0">
                        <a:solidFill>
                          <a:srgbClr val="000000"/>
                        </a:solidFill>
                        <a:effectLst/>
                        <a:latin typeface="+mj-lt"/>
                      </a:endParaRPr>
                    </a:p>
                  </a:txBody>
                  <a:tcPr marL="36000" marR="0" marT="36000" marB="36000" anchor="ctr"/>
                </a:tc>
                <a:extLst>
                  <a:ext uri="{0D108BD9-81ED-4DB2-BD59-A6C34878D82A}">
                    <a16:rowId xmlns:a16="http://schemas.microsoft.com/office/drawing/2014/main" val="1869467532"/>
                  </a:ext>
                </a:extLst>
              </a:tr>
              <a:tr h="165468">
                <a:tc>
                  <a:txBody>
                    <a:bodyPr/>
                    <a:lstStyle/>
                    <a:p>
                      <a:pPr marL="0" algn="ctr" defTabSz="457189" rtl="0" eaLnBrk="1" fontAlgn="b" latinLnBrk="0" hangingPunct="1"/>
                      <a:r>
                        <a:rPr lang="en-GB" sz="800" b="1" u="none" strike="noStrike" kern="1200" dirty="0">
                          <a:solidFill>
                            <a:srgbClr val="000000"/>
                          </a:solidFill>
                          <a:effectLst/>
                          <a:latin typeface="+mn-lt"/>
                          <a:ea typeface="+mn-ea"/>
                          <a:cs typeface="+mn-cs"/>
                        </a:rPr>
                        <a:t>F-BR084</a:t>
                      </a:r>
                    </a:p>
                  </a:txBody>
                  <a:tcPr marL="0" marR="0" marT="0" marB="0" anchor="ctr">
                    <a:noFill/>
                  </a:tcPr>
                </a:tc>
                <a:tc>
                  <a:txBody>
                    <a:bodyPr/>
                    <a:lstStyle/>
                    <a:p>
                      <a:pPr marL="0" algn="l" defTabSz="457189" rtl="0" eaLnBrk="1" fontAlgn="b" latinLnBrk="0" hangingPunct="1"/>
                      <a:r>
                        <a:rPr lang="en-GB" sz="800" u="none" strike="noStrike" kern="1200" dirty="0">
                          <a:solidFill>
                            <a:srgbClr val="000000"/>
                          </a:solidFill>
                          <a:effectLst/>
                          <a:latin typeface="+mj-lt"/>
                          <a:ea typeface="+mn-ea"/>
                          <a:cs typeface="+mn-cs"/>
                        </a:rPr>
                        <a:t>Dual Accounting - Calculate Top down adjustments from GHO and PCA</a:t>
                      </a:r>
                    </a:p>
                  </a:txBody>
                  <a:tcPr marL="72000" marR="0" marT="36000" marB="36000" anchor="ctr"/>
                </a:tc>
                <a:tc>
                  <a:txBody>
                    <a:bodyPr/>
                    <a:lstStyle/>
                    <a:p>
                      <a:pPr marL="0" algn="ctr" defTabSz="457189" rtl="0" eaLnBrk="1" fontAlgn="b" latinLnBrk="0" hangingPunct="1"/>
                      <a:r>
                        <a:rPr lang="en-GB" sz="800" u="none" strike="noStrike" kern="1200" dirty="0">
                          <a:solidFill>
                            <a:srgbClr val="000000"/>
                          </a:solidFill>
                          <a:effectLst/>
                          <a:latin typeface="+mj-lt"/>
                          <a:ea typeface="+mn-ea"/>
                          <a:cs typeface="+mn-cs"/>
                        </a:rPr>
                        <a:t>3</a:t>
                      </a:r>
                    </a:p>
                  </a:txBody>
                  <a:tcPr marL="0" marR="0" marT="0" marB="0" anchor="ctr"/>
                </a:tc>
                <a:tc>
                  <a:txBody>
                    <a:bodyPr/>
                    <a:lstStyle/>
                    <a:p>
                      <a:pPr algn="l" rtl="0" fontAlgn="t"/>
                      <a:r>
                        <a:rPr lang="en-GB" sz="800" u="none" strike="noStrike" dirty="0">
                          <a:solidFill>
                            <a:srgbClr val="000000"/>
                          </a:solidFill>
                          <a:effectLst/>
                          <a:latin typeface="+mj-lt"/>
                        </a:rPr>
                        <a:t>Onestream</a:t>
                      </a:r>
                      <a:r>
                        <a:rPr lang="en-GB" sz="800" u="none" strike="noStrike" baseline="0" dirty="0">
                          <a:solidFill>
                            <a:srgbClr val="000000"/>
                          </a:solidFill>
                          <a:effectLst/>
                          <a:latin typeface="+mj-lt"/>
                        </a:rPr>
                        <a:t> </a:t>
                      </a:r>
                      <a:endParaRPr lang="en-GB" sz="800" b="0" i="0" u="none" strike="noStrike" dirty="0">
                        <a:solidFill>
                          <a:srgbClr val="000000"/>
                        </a:solidFill>
                        <a:effectLst/>
                        <a:latin typeface="+mj-lt"/>
                      </a:endParaRPr>
                    </a:p>
                  </a:txBody>
                  <a:tcPr marL="36000" marR="0" marT="36000" marB="36000" anchor="ctr"/>
                </a:tc>
                <a:extLst>
                  <a:ext uri="{0D108BD9-81ED-4DB2-BD59-A6C34878D82A}">
                    <a16:rowId xmlns:a16="http://schemas.microsoft.com/office/drawing/2014/main" val="449271023"/>
                  </a:ext>
                </a:extLst>
              </a:tr>
              <a:tr h="165468">
                <a:tc>
                  <a:txBody>
                    <a:bodyPr/>
                    <a:lstStyle/>
                    <a:p>
                      <a:pPr marL="0" algn="ctr" defTabSz="457189" rtl="0" eaLnBrk="1" fontAlgn="b" latinLnBrk="0" hangingPunct="1"/>
                      <a:r>
                        <a:rPr lang="en-GB" sz="800" b="1" u="none" strike="noStrike" kern="1200" dirty="0">
                          <a:solidFill>
                            <a:srgbClr val="000000"/>
                          </a:solidFill>
                          <a:effectLst/>
                          <a:latin typeface="+mn-lt"/>
                          <a:ea typeface="+mn-ea"/>
                          <a:cs typeface="+mn-cs"/>
                        </a:rPr>
                        <a:t>F-BR085</a:t>
                      </a:r>
                    </a:p>
                  </a:txBody>
                  <a:tcPr marL="0" marR="0" marT="0" marB="0" anchor="ctr">
                    <a:noFill/>
                  </a:tcPr>
                </a:tc>
                <a:tc>
                  <a:txBody>
                    <a:bodyPr/>
                    <a:lstStyle/>
                    <a:p>
                      <a:pPr marL="0" algn="l" defTabSz="457189" rtl="0" eaLnBrk="1" fontAlgn="b" latinLnBrk="0" hangingPunct="1"/>
                      <a:r>
                        <a:rPr lang="en-GB" sz="800" u="none" strike="noStrike" kern="1200" dirty="0">
                          <a:solidFill>
                            <a:srgbClr val="000000"/>
                          </a:solidFill>
                          <a:effectLst/>
                          <a:latin typeface="+mj-lt"/>
                          <a:ea typeface="+mn-ea"/>
                          <a:cs typeface="+mn-cs"/>
                        </a:rPr>
                        <a:t>Dual Accounting - Eliminate Intercompany Margins</a:t>
                      </a:r>
                    </a:p>
                  </a:txBody>
                  <a:tcPr marL="72000" marR="0" marT="36000" marB="36000" anchor="ctr"/>
                </a:tc>
                <a:tc>
                  <a:txBody>
                    <a:bodyPr/>
                    <a:lstStyle/>
                    <a:p>
                      <a:pPr marL="0" algn="ctr" defTabSz="457189" rtl="0" eaLnBrk="1" fontAlgn="b" latinLnBrk="0" hangingPunct="1"/>
                      <a:r>
                        <a:rPr lang="en-GB" sz="800" u="none" strike="noStrike" kern="1200" dirty="0">
                          <a:solidFill>
                            <a:srgbClr val="000000"/>
                          </a:solidFill>
                          <a:effectLst/>
                          <a:latin typeface="+mj-lt"/>
                          <a:ea typeface="+mn-ea"/>
                          <a:cs typeface="+mn-cs"/>
                        </a:rPr>
                        <a:t>3</a:t>
                      </a:r>
                    </a:p>
                  </a:txBody>
                  <a:tcPr marL="0" marR="0" marT="0" marB="0" anchor="ctr"/>
                </a:tc>
                <a:tc>
                  <a:txBody>
                    <a:bodyPr/>
                    <a:lstStyle/>
                    <a:p>
                      <a:pPr algn="l" rtl="0" fontAlgn="t"/>
                      <a:r>
                        <a:rPr lang="en-GB" sz="800" u="none" strike="noStrike" kern="1200" dirty="0">
                          <a:solidFill>
                            <a:srgbClr val="000000"/>
                          </a:solidFill>
                          <a:effectLst/>
                          <a:latin typeface="+mn-lt"/>
                          <a:ea typeface="+mn-ea"/>
                          <a:cs typeface="+mn-cs"/>
                        </a:rPr>
                        <a:t>Onestream</a:t>
                      </a:r>
                      <a:r>
                        <a:rPr lang="en-GB" sz="800" u="none" strike="noStrike" kern="1200" baseline="0" dirty="0">
                          <a:solidFill>
                            <a:srgbClr val="000000"/>
                          </a:solidFill>
                          <a:effectLst/>
                          <a:latin typeface="+mn-lt"/>
                          <a:ea typeface="+mn-ea"/>
                          <a:cs typeface="+mn-cs"/>
                        </a:rPr>
                        <a:t> </a:t>
                      </a:r>
                      <a:endParaRPr lang="en-GB" sz="800" b="0" i="0" u="none" strike="noStrike" kern="1200" dirty="0">
                        <a:solidFill>
                          <a:srgbClr val="000000"/>
                        </a:solidFill>
                        <a:effectLst/>
                        <a:latin typeface="+mn-lt"/>
                        <a:ea typeface="+mn-ea"/>
                        <a:cs typeface="+mn-cs"/>
                      </a:endParaRPr>
                    </a:p>
                  </a:txBody>
                  <a:tcPr marL="36000" marR="0" marT="36000" marB="36000" anchor="ctr"/>
                </a:tc>
                <a:extLst>
                  <a:ext uri="{0D108BD9-81ED-4DB2-BD59-A6C34878D82A}">
                    <a16:rowId xmlns:a16="http://schemas.microsoft.com/office/drawing/2014/main" val="1088695288"/>
                  </a:ext>
                </a:extLst>
              </a:tr>
              <a:tr h="165468">
                <a:tc>
                  <a:txBody>
                    <a:bodyPr/>
                    <a:lstStyle/>
                    <a:p>
                      <a:pPr marL="0" algn="ctr" defTabSz="457189" rtl="0" eaLnBrk="1" fontAlgn="b" latinLnBrk="0" hangingPunct="1"/>
                      <a:r>
                        <a:rPr lang="en-GB" sz="800" b="1" u="none" strike="noStrike" kern="1200" dirty="0">
                          <a:solidFill>
                            <a:srgbClr val="000000"/>
                          </a:solidFill>
                          <a:effectLst/>
                          <a:latin typeface="+mn-lt"/>
                          <a:ea typeface="+mn-ea"/>
                          <a:cs typeface="+mn-cs"/>
                        </a:rPr>
                        <a:t>F-BR087</a:t>
                      </a:r>
                    </a:p>
                  </a:txBody>
                  <a:tcPr marL="0" marR="0" marT="0" marB="0" anchor="ctr">
                    <a:noFill/>
                  </a:tcPr>
                </a:tc>
                <a:tc>
                  <a:txBody>
                    <a:bodyPr/>
                    <a:lstStyle/>
                    <a:p>
                      <a:pPr marL="0" algn="l" defTabSz="457189" rtl="0" eaLnBrk="1" fontAlgn="b" latinLnBrk="0" hangingPunct="1"/>
                      <a:r>
                        <a:rPr lang="en-GB" sz="800" u="none" strike="noStrike" kern="1200" dirty="0">
                          <a:solidFill>
                            <a:srgbClr val="000000"/>
                          </a:solidFill>
                          <a:effectLst/>
                          <a:latin typeface="+mj-lt"/>
                          <a:ea typeface="+mn-ea"/>
                          <a:cs typeface="+mn-cs"/>
                        </a:rPr>
                        <a:t>Management Information CSM</a:t>
                      </a:r>
                    </a:p>
                  </a:txBody>
                  <a:tcPr marL="72000" marR="0" marT="36000" marB="36000" anchor="ctr"/>
                </a:tc>
                <a:tc>
                  <a:txBody>
                    <a:bodyPr/>
                    <a:lstStyle/>
                    <a:p>
                      <a:pPr marL="0" algn="ctr" defTabSz="457189" rtl="0" eaLnBrk="1" fontAlgn="b" latinLnBrk="0" hangingPunct="1"/>
                      <a:r>
                        <a:rPr lang="en-GB" sz="800" u="none" strike="noStrike" kern="1200" dirty="0">
                          <a:solidFill>
                            <a:srgbClr val="000000"/>
                          </a:solidFill>
                          <a:effectLst/>
                          <a:latin typeface="+mj-lt"/>
                          <a:ea typeface="+mn-ea"/>
                          <a:cs typeface="+mn-cs"/>
                        </a:rPr>
                        <a:t>3</a:t>
                      </a:r>
                    </a:p>
                  </a:txBody>
                  <a:tcPr marL="0" marR="0" marT="0" marB="0" anchor="ctr"/>
                </a:tc>
                <a:tc>
                  <a:txBody>
                    <a:bodyPr/>
                    <a:lstStyle/>
                    <a:p>
                      <a:pPr algn="l" rtl="0" fontAlgn="t"/>
                      <a:r>
                        <a:rPr lang="en-GB" sz="800" u="none" strike="noStrike" dirty="0">
                          <a:solidFill>
                            <a:srgbClr val="000000"/>
                          </a:solidFill>
                          <a:effectLst/>
                          <a:latin typeface="+mj-lt"/>
                        </a:rPr>
                        <a:t>MI not in scope for minimal compliance release</a:t>
                      </a:r>
                      <a:endParaRPr lang="en-GB" sz="800" b="0" i="0" u="none" strike="noStrike" dirty="0">
                        <a:solidFill>
                          <a:srgbClr val="000000"/>
                        </a:solidFill>
                        <a:effectLst/>
                        <a:latin typeface="+mj-lt"/>
                      </a:endParaRPr>
                    </a:p>
                  </a:txBody>
                  <a:tcPr marL="36000" marR="0" marT="36000" marB="36000" anchor="ctr"/>
                </a:tc>
                <a:extLst>
                  <a:ext uri="{0D108BD9-81ED-4DB2-BD59-A6C34878D82A}">
                    <a16:rowId xmlns:a16="http://schemas.microsoft.com/office/drawing/2014/main" val="3692705205"/>
                  </a:ext>
                </a:extLst>
              </a:tr>
              <a:tr h="165468">
                <a:tc>
                  <a:txBody>
                    <a:bodyPr/>
                    <a:lstStyle/>
                    <a:p>
                      <a:pPr marL="0" algn="ctr" defTabSz="457189" rtl="0" eaLnBrk="1" fontAlgn="b" latinLnBrk="0" hangingPunct="1"/>
                      <a:r>
                        <a:rPr lang="en-GB" sz="800" b="1" u="none" strike="noStrike" kern="1200" dirty="0">
                          <a:solidFill>
                            <a:srgbClr val="000000"/>
                          </a:solidFill>
                          <a:effectLst/>
                          <a:latin typeface="+mn-lt"/>
                          <a:ea typeface="+mn-ea"/>
                          <a:cs typeface="+mn-cs"/>
                        </a:rPr>
                        <a:t>F-BR088</a:t>
                      </a:r>
                    </a:p>
                  </a:txBody>
                  <a:tcPr marL="0" marR="0" marT="0" marB="0" anchor="ctr">
                    <a:noFill/>
                  </a:tcPr>
                </a:tc>
                <a:tc>
                  <a:txBody>
                    <a:bodyPr/>
                    <a:lstStyle/>
                    <a:p>
                      <a:pPr marL="0" algn="l" defTabSz="457189" rtl="0" eaLnBrk="1" fontAlgn="b" latinLnBrk="0" hangingPunct="1"/>
                      <a:r>
                        <a:rPr lang="en-GB" sz="800" u="none" strike="noStrike" kern="1200" dirty="0">
                          <a:solidFill>
                            <a:srgbClr val="000000"/>
                          </a:solidFill>
                          <a:effectLst/>
                          <a:latin typeface="+mj-lt"/>
                          <a:ea typeface="+mn-ea"/>
                          <a:cs typeface="+mn-cs"/>
                        </a:rPr>
                        <a:t>Management Information SLAM</a:t>
                      </a:r>
                    </a:p>
                  </a:txBody>
                  <a:tcPr marL="72000" marR="0" marT="36000" marB="36000" anchor="ctr"/>
                </a:tc>
                <a:tc>
                  <a:txBody>
                    <a:bodyPr/>
                    <a:lstStyle/>
                    <a:p>
                      <a:pPr marL="0" algn="ctr" defTabSz="457189" rtl="0" eaLnBrk="1" fontAlgn="b" latinLnBrk="0" hangingPunct="1"/>
                      <a:r>
                        <a:rPr lang="en-GB" sz="800" u="none" strike="noStrike" kern="1200" dirty="0">
                          <a:solidFill>
                            <a:srgbClr val="000000"/>
                          </a:solidFill>
                          <a:effectLst/>
                          <a:latin typeface="+mj-lt"/>
                          <a:ea typeface="+mn-ea"/>
                          <a:cs typeface="+mn-cs"/>
                        </a:rPr>
                        <a:t>3</a:t>
                      </a:r>
                    </a:p>
                  </a:txBody>
                  <a:tcPr marL="0" marR="0" marT="0" marB="0" anchor="ctr"/>
                </a:tc>
                <a:tc>
                  <a:txBody>
                    <a:bodyPr/>
                    <a:lstStyle/>
                    <a:p>
                      <a:pPr algn="l" rtl="0" fontAlgn="t"/>
                      <a:r>
                        <a:rPr lang="en-GB" sz="800" u="none" strike="noStrike" dirty="0">
                          <a:solidFill>
                            <a:srgbClr val="000000"/>
                          </a:solidFill>
                          <a:effectLst/>
                          <a:latin typeface="+mj-lt"/>
                        </a:rPr>
                        <a:t>MI not in scope for minimal compliance release</a:t>
                      </a:r>
                      <a:endParaRPr lang="en-GB" sz="800" b="0" i="0" u="none" strike="noStrike" dirty="0">
                        <a:solidFill>
                          <a:srgbClr val="000000"/>
                        </a:solidFill>
                        <a:effectLst/>
                        <a:latin typeface="+mj-lt"/>
                      </a:endParaRPr>
                    </a:p>
                  </a:txBody>
                  <a:tcPr marL="36000" marR="0" marT="36000" marB="36000" anchor="ctr"/>
                </a:tc>
                <a:extLst>
                  <a:ext uri="{0D108BD9-81ED-4DB2-BD59-A6C34878D82A}">
                    <a16:rowId xmlns:a16="http://schemas.microsoft.com/office/drawing/2014/main" val="2095739325"/>
                  </a:ext>
                </a:extLst>
              </a:tr>
              <a:tr h="165468">
                <a:tc>
                  <a:txBody>
                    <a:bodyPr/>
                    <a:lstStyle/>
                    <a:p>
                      <a:pPr marL="0" algn="ctr" defTabSz="457189" rtl="0" eaLnBrk="1" fontAlgn="b" latinLnBrk="0" hangingPunct="1"/>
                      <a:r>
                        <a:rPr lang="en-GB" sz="800" b="1" u="none" strike="noStrike" kern="1200" dirty="0">
                          <a:solidFill>
                            <a:srgbClr val="000000"/>
                          </a:solidFill>
                          <a:effectLst/>
                          <a:latin typeface="+mn-lt"/>
                          <a:ea typeface="+mn-ea"/>
                          <a:cs typeface="+mn-cs"/>
                        </a:rPr>
                        <a:t>F-BR092</a:t>
                      </a:r>
                    </a:p>
                  </a:txBody>
                  <a:tcPr marL="0" marR="0" marT="0" marB="0" anchor="ctr">
                    <a:noFill/>
                  </a:tcPr>
                </a:tc>
                <a:tc>
                  <a:txBody>
                    <a:bodyPr/>
                    <a:lstStyle/>
                    <a:p>
                      <a:pPr marL="0" algn="l" defTabSz="457189" rtl="0" eaLnBrk="1" fontAlgn="b" latinLnBrk="0" hangingPunct="1"/>
                      <a:r>
                        <a:rPr lang="en-GB" sz="800" u="none" strike="noStrike" kern="1200" dirty="0">
                          <a:solidFill>
                            <a:srgbClr val="000000"/>
                          </a:solidFill>
                          <a:effectLst/>
                          <a:latin typeface="+mj-lt"/>
                          <a:ea typeface="+mn-ea"/>
                          <a:cs typeface="+mn-cs"/>
                        </a:rPr>
                        <a:t>Report on reconciliation of sources of Profit</a:t>
                      </a:r>
                    </a:p>
                  </a:txBody>
                  <a:tcPr marL="72000" marR="0" marT="36000" marB="36000" anchor="ctr"/>
                </a:tc>
                <a:tc>
                  <a:txBody>
                    <a:bodyPr/>
                    <a:lstStyle/>
                    <a:p>
                      <a:pPr marL="0" algn="ctr" defTabSz="457189" rtl="0" eaLnBrk="1" fontAlgn="b" latinLnBrk="0" hangingPunct="1"/>
                      <a:r>
                        <a:rPr lang="en-GB" sz="800" u="none" strike="noStrike" kern="1200" dirty="0">
                          <a:solidFill>
                            <a:srgbClr val="000000"/>
                          </a:solidFill>
                          <a:effectLst/>
                          <a:latin typeface="+mj-lt"/>
                          <a:ea typeface="+mn-ea"/>
                          <a:cs typeface="+mn-cs"/>
                        </a:rPr>
                        <a:t>5</a:t>
                      </a:r>
                    </a:p>
                  </a:txBody>
                  <a:tcPr marL="0" marR="0" marT="0" marB="0" anchor="ctr"/>
                </a:tc>
                <a:tc>
                  <a:txBody>
                    <a:bodyPr/>
                    <a:lstStyle/>
                    <a:p>
                      <a:pPr algn="l" rtl="0" fontAlgn="t"/>
                      <a:r>
                        <a:rPr lang="en-GB" sz="800" u="none" strike="noStrike" dirty="0">
                          <a:solidFill>
                            <a:srgbClr val="000000"/>
                          </a:solidFill>
                          <a:effectLst/>
                          <a:latin typeface="+mj-lt"/>
                        </a:rPr>
                        <a:t>MI not in scope for minimal compliance release</a:t>
                      </a:r>
                      <a:endParaRPr lang="en-GB" sz="800" b="0" i="0" u="none" strike="noStrike" dirty="0">
                        <a:solidFill>
                          <a:srgbClr val="000000"/>
                        </a:solidFill>
                        <a:effectLst/>
                        <a:latin typeface="+mj-lt"/>
                      </a:endParaRPr>
                    </a:p>
                  </a:txBody>
                  <a:tcPr marL="36000" marR="0" marT="36000" marB="36000" anchor="ctr"/>
                </a:tc>
                <a:extLst>
                  <a:ext uri="{0D108BD9-81ED-4DB2-BD59-A6C34878D82A}">
                    <a16:rowId xmlns:a16="http://schemas.microsoft.com/office/drawing/2014/main" val="298863481"/>
                  </a:ext>
                </a:extLst>
              </a:tr>
              <a:tr h="165468">
                <a:tc>
                  <a:txBody>
                    <a:bodyPr/>
                    <a:lstStyle/>
                    <a:p>
                      <a:pPr marL="0" algn="ctr" defTabSz="457189" rtl="0" eaLnBrk="1" fontAlgn="b" latinLnBrk="0" hangingPunct="1"/>
                      <a:r>
                        <a:rPr lang="en-GB" sz="800" b="1" u="none" strike="noStrike" kern="1200" dirty="0">
                          <a:solidFill>
                            <a:srgbClr val="000000"/>
                          </a:solidFill>
                          <a:effectLst/>
                          <a:latin typeface="+mn-lt"/>
                          <a:ea typeface="+mn-ea"/>
                          <a:cs typeface="+mn-cs"/>
                        </a:rPr>
                        <a:t>F-BR095</a:t>
                      </a:r>
                    </a:p>
                  </a:txBody>
                  <a:tcPr marL="0" marR="0" marT="0" marB="0" anchor="ctr">
                    <a:noFill/>
                  </a:tcPr>
                </a:tc>
                <a:tc>
                  <a:txBody>
                    <a:bodyPr/>
                    <a:lstStyle/>
                    <a:p>
                      <a:pPr marL="0" algn="l" defTabSz="457189" rtl="0" eaLnBrk="1" fontAlgn="b" latinLnBrk="0" hangingPunct="1"/>
                      <a:r>
                        <a:rPr lang="en-GB" sz="800" u="none" strike="noStrike" kern="1200" dirty="0">
                          <a:solidFill>
                            <a:srgbClr val="000000"/>
                          </a:solidFill>
                          <a:effectLst/>
                          <a:latin typeface="+mj-lt"/>
                          <a:ea typeface="+mn-ea"/>
                          <a:cs typeface="+mn-cs"/>
                        </a:rPr>
                        <a:t>Disclose significant judgement areas - process to estimate inputs to methods</a:t>
                      </a:r>
                    </a:p>
                  </a:txBody>
                  <a:tcPr marL="72000" marR="0" marT="36000" marB="36000" anchor="ctr"/>
                </a:tc>
                <a:tc>
                  <a:txBody>
                    <a:bodyPr/>
                    <a:lstStyle/>
                    <a:p>
                      <a:pPr marL="0" algn="ctr" defTabSz="457189" rtl="0" eaLnBrk="1" fontAlgn="b" latinLnBrk="0" hangingPunct="1"/>
                      <a:r>
                        <a:rPr lang="en-GB" sz="800" u="none" strike="noStrike" kern="1200" dirty="0">
                          <a:solidFill>
                            <a:srgbClr val="000000"/>
                          </a:solidFill>
                          <a:effectLst/>
                          <a:latin typeface="+mj-lt"/>
                          <a:ea typeface="+mn-ea"/>
                          <a:cs typeface="+mn-cs"/>
                        </a:rPr>
                        <a:t>2</a:t>
                      </a:r>
                    </a:p>
                  </a:txBody>
                  <a:tcPr marL="0" marR="0" marT="0" marB="0" anchor="ctr"/>
                </a:tc>
                <a:tc>
                  <a:txBody>
                    <a:bodyPr/>
                    <a:lstStyle/>
                    <a:p>
                      <a:pPr algn="l" rtl="0" fontAlgn="t"/>
                      <a:r>
                        <a:rPr lang="en-GB" sz="800" u="none" strike="noStrike" dirty="0">
                          <a:solidFill>
                            <a:srgbClr val="000000"/>
                          </a:solidFill>
                          <a:effectLst/>
                          <a:latin typeface="+mj-lt"/>
                        </a:rPr>
                        <a:t>Documentation based</a:t>
                      </a:r>
                      <a:r>
                        <a:rPr lang="en-GB" sz="800" u="none" strike="noStrike" baseline="0" dirty="0">
                          <a:solidFill>
                            <a:srgbClr val="000000"/>
                          </a:solidFill>
                          <a:effectLst/>
                          <a:latin typeface="+mj-lt"/>
                        </a:rPr>
                        <a:t> business requirement</a:t>
                      </a:r>
                      <a:endParaRPr lang="en-GB" sz="800" b="0" i="0" u="none" strike="noStrike" dirty="0">
                        <a:solidFill>
                          <a:srgbClr val="000000"/>
                        </a:solidFill>
                        <a:effectLst/>
                        <a:latin typeface="+mj-lt"/>
                      </a:endParaRPr>
                    </a:p>
                  </a:txBody>
                  <a:tcPr marL="36000" marR="0" marT="36000" marB="36000" anchor="ctr"/>
                </a:tc>
                <a:extLst>
                  <a:ext uri="{0D108BD9-81ED-4DB2-BD59-A6C34878D82A}">
                    <a16:rowId xmlns:a16="http://schemas.microsoft.com/office/drawing/2014/main" val="2460370701"/>
                  </a:ext>
                </a:extLst>
              </a:tr>
              <a:tr h="165468">
                <a:tc>
                  <a:txBody>
                    <a:bodyPr/>
                    <a:lstStyle/>
                    <a:p>
                      <a:pPr marL="0" algn="ctr" defTabSz="457189" rtl="0" eaLnBrk="1" fontAlgn="b" latinLnBrk="0" hangingPunct="1"/>
                      <a:r>
                        <a:rPr lang="en-GB" sz="800" b="1" u="none" strike="noStrike" kern="1200" dirty="0">
                          <a:solidFill>
                            <a:srgbClr val="000000"/>
                          </a:solidFill>
                          <a:effectLst/>
                          <a:latin typeface="+mn-lt"/>
                          <a:ea typeface="+mn-ea"/>
                          <a:cs typeface="+mn-cs"/>
                        </a:rPr>
                        <a:t>F-BR096</a:t>
                      </a:r>
                    </a:p>
                  </a:txBody>
                  <a:tcPr marL="0" marR="0" marT="0" marB="0" anchor="ctr">
                    <a:noFill/>
                  </a:tcPr>
                </a:tc>
                <a:tc>
                  <a:txBody>
                    <a:bodyPr/>
                    <a:lstStyle/>
                    <a:p>
                      <a:pPr marL="0" algn="l" defTabSz="457189" rtl="0" eaLnBrk="1" fontAlgn="b" latinLnBrk="0" hangingPunct="1"/>
                      <a:r>
                        <a:rPr lang="en-GB" sz="800" u="none" strike="noStrike" kern="1200" dirty="0">
                          <a:solidFill>
                            <a:srgbClr val="000000"/>
                          </a:solidFill>
                          <a:effectLst/>
                          <a:latin typeface="+mj-lt"/>
                          <a:ea typeface="+mn-ea"/>
                          <a:cs typeface="+mn-cs"/>
                        </a:rPr>
                        <a:t>Disclose significant judgement areas - effect of changes in methods and inputs</a:t>
                      </a:r>
                    </a:p>
                  </a:txBody>
                  <a:tcPr marL="72000" marR="0" marT="36000" marB="36000" anchor="ctr"/>
                </a:tc>
                <a:tc>
                  <a:txBody>
                    <a:bodyPr/>
                    <a:lstStyle/>
                    <a:p>
                      <a:pPr marL="0" algn="ctr" defTabSz="457189" rtl="0" eaLnBrk="1" fontAlgn="b" latinLnBrk="0" hangingPunct="1"/>
                      <a:r>
                        <a:rPr lang="en-GB" sz="800" u="none" strike="noStrike" kern="1200" dirty="0">
                          <a:solidFill>
                            <a:srgbClr val="000000"/>
                          </a:solidFill>
                          <a:effectLst/>
                          <a:latin typeface="+mj-lt"/>
                          <a:ea typeface="+mn-ea"/>
                          <a:cs typeface="+mn-cs"/>
                        </a:rPr>
                        <a:t>2</a:t>
                      </a:r>
                    </a:p>
                  </a:txBody>
                  <a:tcPr marL="0" marR="0" marT="0" marB="0" anchor="ctr"/>
                </a:tc>
                <a:tc>
                  <a:txBody>
                    <a:bodyPr/>
                    <a:lstStyle/>
                    <a:p>
                      <a:pPr algn="l" rtl="0" fontAlgn="t"/>
                      <a:r>
                        <a:rPr lang="en-GB" sz="800" u="none" strike="noStrike" dirty="0">
                          <a:solidFill>
                            <a:srgbClr val="000000"/>
                          </a:solidFill>
                          <a:effectLst/>
                          <a:latin typeface="+mj-lt"/>
                        </a:rPr>
                        <a:t>Local LBU financial statements</a:t>
                      </a:r>
                      <a:endParaRPr lang="en-GB" sz="800" b="0" i="0" u="none" strike="noStrike" dirty="0">
                        <a:solidFill>
                          <a:srgbClr val="000000"/>
                        </a:solidFill>
                        <a:effectLst/>
                        <a:latin typeface="+mj-lt"/>
                      </a:endParaRPr>
                    </a:p>
                  </a:txBody>
                  <a:tcPr marL="36000" marR="0" marT="36000" marB="36000" anchor="ctr"/>
                </a:tc>
                <a:extLst>
                  <a:ext uri="{0D108BD9-81ED-4DB2-BD59-A6C34878D82A}">
                    <a16:rowId xmlns:a16="http://schemas.microsoft.com/office/drawing/2014/main" val="1211442619"/>
                  </a:ext>
                </a:extLst>
              </a:tr>
              <a:tr h="165468">
                <a:tc>
                  <a:txBody>
                    <a:bodyPr/>
                    <a:lstStyle/>
                    <a:p>
                      <a:pPr marL="0" algn="ctr" defTabSz="457189" rtl="0" eaLnBrk="1" fontAlgn="b" latinLnBrk="0" hangingPunct="1"/>
                      <a:r>
                        <a:rPr lang="en-GB" sz="800" b="1" u="none" strike="noStrike" kern="1200" dirty="0" smtClean="0">
                          <a:solidFill>
                            <a:srgbClr val="000000"/>
                          </a:solidFill>
                          <a:effectLst/>
                          <a:latin typeface="+mn-lt"/>
                          <a:ea typeface="+mn-ea"/>
                          <a:cs typeface="+mn-cs"/>
                        </a:rPr>
                        <a:t>F-BR097</a:t>
                      </a:r>
                      <a:endParaRPr lang="en-GB" sz="800" b="1" u="none" strike="noStrike" kern="1200" dirty="0">
                        <a:solidFill>
                          <a:srgbClr val="000000"/>
                        </a:solidFill>
                        <a:effectLst/>
                        <a:latin typeface="+mn-lt"/>
                        <a:ea typeface="+mn-ea"/>
                        <a:cs typeface="+mn-cs"/>
                      </a:endParaRPr>
                    </a:p>
                  </a:txBody>
                  <a:tcPr marL="0" marR="0" marT="0" marB="0" anchor="ctr">
                    <a:noFill/>
                  </a:tcPr>
                </a:tc>
                <a:tc>
                  <a:txBody>
                    <a:bodyPr/>
                    <a:lstStyle/>
                    <a:p>
                      <a:pPr marL="0" algn="l" defTabSz="457189" rtl="0" eaLnBrk="1" fontAlgn="b" latinLnBrk="0" hangingPunct="1"/>
                      <a:r>
                        <a:rPr lang="en-GB" sz="800" u="none" strike="noStrike" kern="1200" dirty="0">
                          <a:solidFill>
                            <a:srgbClr val="000000"/>
                          </a:solidFill>
                          <a:effectLst/>
                          <a:latin typeface="+mj-lt"/>
                          <a:ea typeface="+mn-ea"/>
                          <a:cs typeface="+mn-cs"/>
                        </a:rPr>
                        <a:t>Disclose significant judgement areas - Confidence interval for determining risk adjustment</a:t>
                      </a:r>
                    </a:p>
                  </a:txBody>
                  <a:tcPr marL="72000" marR="0" marT="36000" marB="36000" anchor="ctr"/>
                </a:tc>
                <a:tc>
                  <a:txBody>
                    <a:bodyPr/>
                    <a:lstStyle/>
                    <a:p>
                      <a:pPr marL="0" algn="ctr" defTabSz="457189" rtl="0" eaLnBrk="1" fontAlgn="b" latinLnBrk="0" hangingPunct="1"/>
                      <a:r>
                        <a:rPr lang="en-GB" sz="800" u="none" strike="noStrike" kern="1200" dirty="0">
                          <a:solidFill>
                            <a:srgbClr val="000000"/>
                          </a:solidFill>
                          <a:effectLst/>
                          <a:latin typeface="+mj-lt"/>
                          <a:ea typeface="+mn-ea"/>
                          <a:cs typeface="+mn-cs"/>
                        </a:rPr>
                        <a:t>2</a:t>
                      </a:r>
                    </a:p>
                  </a:txBody>
                  <a:tcPr marL="0" marR="0" marT="0" marB="0" anchor="ctr"/>
                </a:tc>
                <a:tc>
                  <a:txBody>
                    <a:bodyPr/>
                    <a:lstStyle/>
                    <a:p>
                      <a:pPr algn="l" rtl="0" fontAlgn="t"/>
                      <a:r>
                        <a:rPr lang="en-GB" sz="800" u="none" strike="noStrike" dirty="0">
                          <a:solidFill>
                            <a:srgbClr val="000000"/>
                          </a:solidFill>
                          <a:effectLst/>
                          <a:latin typeface="+mj-lt"/>
                        </a:rPr>
                        <a:t>Off-cycle. Not covered by the solution</a:t>
                      </a:r>
                      <a:endParaRPr lang="en-GB" sz="800" b="0" i="0" u="none" strike="noStrike" dirty="0">
                        <a:solidFill>
                          <a:srgbClr val="000000"/>
                        </a:solidFill>
                        <a:effectLst/>
                        <a:latin typeface="+mj-lt"/>
                      </a:endParaRPr>
                    </a:p>
                  </a:txBody>
                  <a:tcPr marL="36000" marR="0" marT="36000" marB="36000" anchor="ctr"/>
                </a:tc>
                <a:extLst>
                  <a:ext uri="{0D108BD9-81ED-4DB2-BD59-A6C34878D82A}">
                    <a16:rowId xmlns:a16="http://schemas.microsoft.com/office/drawing/2014/main" val="2369710037"/>
                  </a:ext>
                </a:extLst>
              </a:tr>
              <a:tr h="165468">
                <a:tc>
                  <a:txBody>
                    <a:bodyPr/>
                    <a:lstStyle/>
                    <a:p>
                      <a:pPr marL="0" marR="0" lvl="0" indent="0" algn="ctr" defTabSz="457189" rtl="0" eaLnBrk="1" fontAlgn="b" latinLnBrk="0" hangingPunct="1">
                        <a:lnSpc>
                          <a:spcPct val="100000"/>
                        </a:lnSpc>
                        <a:spcBef>
                          <a:spcPts val="0"/>
                        </a:spcBef>
                        <a:spcAft>
                          <a:spcPts val="0"/>
                        </a:spcAft>
                        <a:buClrTx/>
                        <a:buSzTx/>
                        <a:buFontTx/>
                        <a:buNone/>
                        <a:tabLst/>
                        <a:defRPr/>
                      </a:pPr>
                      <a:r>
                        <a:rPr lang="en-GB" sz="800" b="1" u="none" strike="noStrike" kern="1200" smtClean="0">
                          <a:solidFill>
                            <a:srgbClr val="000000"/>
                          </a:solidFill>
                          <a:effectLst/>
                          <a:latin typeface="+mn-lt"/>
                          <a:ea typeface="+mn-ea"/>
                          <a:cs typeface="+mn-cs"/>
                        </a:rPr>
                        <a:t>F-BR098</a:t>
                      </a:r>
                      <a:endParaRPr lang="en-GB" sz="800" b="1" u="none" strike="noStrike" kern="1200" dirty="0" smtClean="0">
                        <a:solidFill>
                          <a:srgbClr val="000000"/>
                        </a:solidFill>
                        <a:effectLst/>
                        <a:latin typeface="+mn-lt"/>
                        <a:ea typeface="+mn-ea"/>
                        <a:cs typeface="+mn-cs"/>
                      </a:endParaRPr>
                    </a:p>
                  </a:txBody>
                  <a:tcPr marL="0" marR="0" marT="0" marB="0" anchor="ctr">
                    <a:noFill/>
                  </a:tcPr>
                </a:tc>
                <a:tc>
                  <a:txBody>
                    <a:bodyPr/>
                    <a:lstStyle/>
                    <a:p>
                      <a:pPr marL="0" algn="l" defTabSz="457189" rtl="0" eaLnBrk="1" fontAlgn="b" latinLnBrk="0" hangingPunct="1"/>
                      <a:r>
                        <a:rPr lang="en-US" sz="800" u="none" strike="noStrike" kern="1200" dirty="0" smtClean="0">
                          <a:solidFill>
                            <a:srgbClr val="000000"/>
                          </a:solidFill>
                          <a:effectLst/>
                          <a:latin typeface="+mj-lt"/>
                          <a:ea typeface="+mn-ea"/>
                          <a:cs typeface="+mn-cs"/>
                        </a:rPr>
                        <a:t>Disclose nature and extent of risks by line of business</a:t>
                      </a:r>
                    </a:p>
                  </a:txBody>
                  <a:tcPr marL="72000" marR="0" marT="36000" marB="36000" anchor="ctr"/>
                </a:tc>
                <a:tc>
                  <a:txBody>
                    <a:bodyPr/>
                    <a:lstStyle/>
                    <a:p>
                      <a:pPr marL="0" algn="ctr" defTabSz="457189" rtl="0" eaLnBrk="1" fontAlgn="b" latinLnBrk="0" hangingPunct="1"/>
                      <a:r>
                        <a:rPr lang="en-US" sz="800" u="none" strike="noStrike" kern="1200" dirty="0" smtClean="0">
                          <a:solidFill>
                            <a:srgbClr val="000000"/>
                          </a:solidFill>
                          <a:effectLst/>
                          <a:latin typeface="+mj-lt"/>
                          <a:ea typeface="+mn-ea"/>
                          <a:cs typeface="+mn-cs"/>
                        </a:rPr>
                        <a:t>2</a:t>
                      </a:r>
                      <a:endParaRPr lang="en-GB" sz="800" u="none" strike="noStrike" kern="1200" dirty="0">
                        <a:solidFill>
                          <a:srgbClr val="000000"/>
                        </a:solidFill>
                        <a:effectLst/>
                        <a:latin typeface="+mj-lt"/>
                        <a:ea typeface="+mn-ea"/>
                        <a:cs typeface="+mn-cs"/>
                      </a:endParaRPr>
                    </a:p>
                  </a:txBody>
                  <a:tcPr marL="0" marR="0" marT="0" marB="0" anchor="ctr"/>
                </a:tc>
                <a:tc>
                  <a:txBody>
                    <a:bodyPr/>
                    <a:lstStyle/>
                    <a:p>
                      <a:pPr marL="0" marR="0" lvl="0" indent="0" algn="l" defTabSz="457189" rtl="0" eaLnBrk="1" fontAlgn="t" latinLnBrk="0" hangingPunct="1">
                        <a:lnSpc>
                          <a:spcPct val="100000"/>
                        </a:lnSpc>
                        <a:spcBef>
                          <a:spcPts val="0"/>
                        </a:spcBef>
                        <a:spcAft>
                          <a:spcPts val="0"/>
                        </a:spcAft>
                        <a:buClrTx/>
                        <a:buSzTx/>
                        <a:buFontTx/>
                        <a:buNone/>
                        <a:tabLst/>
                        <a:defRPr/>
                      </a:pPr>
                      <a:r>
                        <a:rPr lang="en-GB" sz="800" u="none" strike="noStrike" kern="1200" dirty="0" smtClean="0">
                          <a:solidFill>
                            <a:srgbClr val="000000"/>
                          </a:solidFill>
                          <a:effectLst/>
                          <a:latin typeface="+mn-lt"/>
                          <a:ea typeface="+mn-ea"/>
                          <a:cs typeface="+mn-cs"/>
                        </a:rPr>
                        <a:t>MI not in scope for minimal compliance release</a:t>
                      </a:r>
                      <a:endParaRPr lang="en-GB" sz="800" b="0" i="0" u="none" strike="noStrike" kern="1200" dirty="0" smtClean="0">
                        <a:solidFill>
                          <a:srgbClr val="000000"/>
                        </a:solidFill>
                        <a:effectLst/>
                        <a:latin typeface="+mn-lt"/>
                        <a:ea typeface="+mn-ea"/>
                        <a:cs typeface="+mn-cs"/>
                      </a:endParaRPr>
                    </a:p>
                  </a:txBody>
                  <a:tcPr marL="36000" marR="0" marT="36000" marB="36000" anchor="ctr"/>
                </a:tc>
                <a:extLst>
                  <a:ext uri="{0D108BD9-81ED-4DB2-BD59-A6C34878D82A}">
                    <a16:rowId xmlns:a16="http://schemas.microsoft.com/office/drawing/2014/main" val="3405175090"/>
                  </a:ext>
                </a:extLst>
              </a:tr>
              <a:tr h="165468">
                <a:tc>
                  <a:txBody>
                    <a:bodyPr/>
                    <a:lstStyle/>
                    <a:p>
                      <a:pPr marL="0" algn="ctr" defTabSz="457189" rtl="0" eaLnBrk="1" fontAlgn="b" latinLnBrk="0" hangingPunct="1"/>
                      <a:r>
                        <a:rPr lang="en-GB" sz="800" b="1" u="none" strike="noStrike" kern="1200" dirty="0">
                          <a:solidFill>
                            <a:srgbClr val="000000"/>
                          </a:solidFill>
                          <a:effectLst/>
                          <a:latin typeface="+mn-lt"/>
                          <a:ea typeface="+mn-ea"/>
                          <a:cs typeface="+mn-cs"/>
                        </a:rPr>
                        <a:t>F-BR104</a:t>
                      </a:r>
                    </a:p>
                  </a:txBody>
                  <a:tcPr marL="0" marR="0" marT="0" marB="0" anchor="ctr">
                    <a:noFill/>
                  </a:tcPr>
                </a:tc>
                <a:tc>
                  <a:txBody>
                    <a:bodyPr/>
                    <a:lstStyle/>
                    <a:p>
                      <a:pPr marL="0" algn="l" defTabSz="457189" rtl="0" eaLnBrk="1" fontAlgn="b" latinLnBrk="0" hangingPunct="1"/>
                      <a:r>
                        <a:rPr lang="en-GB" sz="800" u="none" strike="noStrike" kern="1200" dirty="0">
                          <a:solidFill>
                            <a:srgbClr val="000000"/>
                          </a:solidFill>
                          <a:effectLst/>
                          <a:latin typeface="+mj-lt"/>
                          <a:ea typeface="+mn-ea"/>
                          <a:cs typeface="+mn-cs"/>
                        </a:rPr>
                        <a:t>Report on qualitative disclosures</a:t>
                      </a:r>
                    </a:p>
                  </a:txBody>
                  <a:tcPr marL="72000" marR="0" marT="36000" marB="36000" anchor="ctr"/>
                </a:tc>
                <a:tc>
                  <a:txBody>
                    <a:bodyPr/>
                    <a:lstStyle/>
                    <a:p>
                      <a:pPr marL="0" algn="ctr" defTabSz="457189" rtl="0" eaLnBrk="1" fontAlgn="b" latinLnBrk="0" hangingPunct="1"/>
                      <a:r>
                        <a:rPr lang="en-GB" sz="800" u="none" strike="noStrike" kern="1200" dirty="0">
                          <a:solidFill>
                            <a:srgbClr val="000000"/>
                          </a:solidFill>
                          <a:effectLst/>
                          <a:latin typeface="+mj-lt"/>
                          <a:ea typeface="+mn-ea"/>
                          <a:cs typeface="+mn-cs"/>
                        </a:rPr>
                        <a:t>2</a:t>
                      </a:r>
                    </a:p>
                  </a:txBody>
                  <a:tcPr marL="0" marR="0" marT="0" marB="0" anchor="ctr"/>
                </a:tc>
                <a:tc>
                  <a:txBody>
                    <a:bodyPr/>
                    <a:lstStyle/>
                    <a:p>
                      <a:pPr algn="l" rtl="0" fontAlgn="t"/>
                      <a:r>
                        <a:rPr lang="en-GB" sz="800" u="none" strike="noStrike" dirty="0">
                          <a:solidFill>
                            <a:srgbClr val="000000"/>
                          </a:solidFill>
                          <a:effectLst/>
                          <a:latin typeface="+mj-lt"/>
                        </a:rPr>
                        <a:t>Local LBU financial statements</a:t>
                      </a:r>
                      <a:endParaRPr lang="en-GB" sz="800" b="0" i="0" u="none" strike="noStrike" dirty="0">
                        <a:solidFill>
                          <a:srgbClr val="000000"/>
                        </a:solidFill>
                        <a:effectLst/>
                        <a:latin typeface="+mj-lt"/>
                      </a:endParaRPr>
                    </a:p>
                  </a:txBody>
                  <a:tcPr marL="36000" marR="0" marT="36000" marB="36000" anchor="ctr"/>
                </a:tc>
                <a:extLst>
                  <a:ext uri="{0D108BD9-81ED-4DB2-BD59-A6C34878D82A}">
                    <a16:rowId xmlns:a16="http://schemas.microsoft.com/office/drawing/2014/main" val="3592847792"/>
                  </a:ext>
                </a:extLst>
              </a:tr>
              <a:tr h="165468">
                <a:tc>
                  <a:txBody>
                    <a:bodyPr/>
                    <a:lstStyle/>
                    <a:p>
                      <a:pPr marL="0" marR="0" lvl="0" indent="0" algn="ctr" defTabSz="457189" rtl="0" eaLnBrk="1" fontAlgn="b" latinLnBrk="0" hangingPunct="1">
                        <a:lnSpc>
                          <a:spcPct val="100000"/>
                        </a:lnSpc>
                        <a:spcBef>
                          <a:spcPts val="0"/>
                        </a:spcBef>
                        <a:spcAft>
                          <a:spcPts val="0"/>
                        </a:spcAft>
                        <a:buClrTx/>
                        <a:buSzTx/>
                        <a:buFontTx/>
                        <a:buNone/>
                        <a:tabLst/>
                        <a:defRPr/>
                      </a:pPr>
                      <a:r>
                        <a:rPr lang="en-GB" sz="800" b="1" u="none" strike="noStrike" kern="1200" dirty="0">
                          <a:solidFill>
                            <a:srgbClr val="000000"/>
                          </a:solidFill>
                          <a:effectLst/>
                          <a:latin typeface="+mn-lt"/>
                          <a:ea typeface="+mn-ea"/>
                          <a:cs typeface="+mn-cs"/>
                        </a:rPr>
                        <a:t>F-BR107</a:t>
                      </a:r>
                    </a:p>
                  </a:txBody>
                  <a:tcPr marL="0" marR="0" marT="0" marB="0" anchor="ctr">
                    <a:noFill/>
                  </a:tcPr>
                </a:tc>
                <a:tc>
                  <a:txBody>
                    <a:bodyPr/>
                    <a:lstStyle/>
                    <a:p>
                      <a:pPr marL="0" marR="0" lvl="0" indent="0" algn="l" defTabSz="457189" rtl="0" eaLnBrk="1" fontAlgn="b" latinLnBrk="0" hangingPunct="1">
                        <a:lnSpc>
                          <a:spcPct val="100000"/>
                        </a:lnSpc>
                        <a:spcBef>
                          <a:spcPts val="0"/>
                        </a:spcBef>
                        <a:spcAft>
                          <a:spcPts val="0"/>
                        </a:spcAft>
                        <a:buClrTx/>
                        <a:buSzTx/>
                        <a:buFontTx/>
                        <a:buNone/>
                        <a:tabLst/>
                        <a:defRPr/>
                      </a:pPr>
                      <a:r>
                        <a:rPr lang="en-US" sz="800" u="none" strike="noStrike" kern="1200" dirty="0">
                          <a:solidFill>
                            <a:srgbClr val="000000"/>
                          </a:solidFill>
                          <a:effectLst/>
                          <a:latin typeface="+mj-lt"/>
                          <a:ea typeface="+mn-ea"/>
                          <a:cs typeface="+mn-cs"/>
                        </a:rPr>
                        <a:t>Create reporting templates for Group Reporting</a:t>
                      </a:r>
                    </a:p>
                  </a:txBody>
                  <a:tcPr marL="72000" marR="0" marT="36000" marB="36000" anchor="ctr"/>
                </a:tc>
                <a:tc>
                  <a:txBody>
                    <a:bodyPr/>
                    <a:lstStyle/>
                    <a:p>
                      <a:pPr marL="0" algn="ctr" defTabSz="457189" rtl="0" eaLnBrk="1" fontAlgn="b" latinLnBrk="0" hangingPunct="1"/>
                      <a:r>
                        <a:rPr lang="en-GB" sz="800" u="none" strike="noStrike" kern="1200" dirty="0">
                          <a:solidFill>
                            <a:srgbClr val="000000"/>
                          </a:solidFill>
                          <a:effectLst/>
                          <a:latin typeface="+mj-lt"/>
                          <a:ea typeface="+mn-ea"/>
                          <a:cs typeface="+mn-cs"/>
                        </a:rPr>
                        <a:t>5</a:t>
                      </a:r>
                    </a:p>
                  </a:txBody>
                  <a:tcPr marL="0" marR="0" marT="0" marB="0" anchor="ctr"/>
                </a:tc>
                <a:tc>
                  <a:txBody>
                    <a:bodyPr/>
                    <a:lstStyle/>
                    <a:p>
                      <a:pPr marL="0" marR="0" lvl="0" indent="0" algn="l" defTabSz="457189" rtl="0" eaLnBrk="1" fontAlgn="t" latinLnBrk="0" hangingPunct="1">
                        <a:lnSpc>
                          <a:spcPct val="100000"/>
                        </a:lnSpc>
                        <a:spcBef>
                          <a:spcPts val="0"/>
                        </a:spcBef>
                        <a:spcAft>
                          <a:spcPts val="0"/>
                        </a:spcAft>
                        <a:buClrTx/>
                        <a:buSzTx/>
                        <a:buFontTx/>
                        <a:buNone/>
                        <a:tabLst/>
                        <a:defRPr/>
                      </a:pPr>
                      <a:r>
                        <a:rPr lang="en-GB" sz="800" u="none" strike="noStrike" dirty="0">
                          <a:solidFill>
                            <a:srgbClr val="000000"/>
                          </a:solidFill>
                          <a:effectLst/>
                          <a:latin typeface="+mj-lt"/>
                        </a:rPr>
                        <a:t>Onestream</a:t>
                      </a:r>
                      <a:r>
                        <a:rPr lang="en-GB" sz="800" u="none" strike="noStrike" baseline="0" dirty="0">
                          <a:solidFill>
                            <a:srgbClr val="000000"/>
                          </a:solidFill>
                          <a:effectLst/>
                          <a:latin typeface="+mj-lt"/>
                        </a:rPr>
                        <a:t> </a:t>
                      </a:r>
                      <a:endParaRPr lang="en-GB" sz="800" b="0" i="0" u="none" strike="noStrike" dirty="0">
                        <a:solidFill>
                          <a:srgbClr val="000000"/>
                        </a:solidFill>
                        <a:effectLst/>
                        <a:latin typeface="+mj-lt"/>
                      </a:endParaRPr>
                    </a:p>
                  </a:txBody>
                  <a:tcPr marL="36000" marR="0" marT="36000" marB="36000" anchor="ctr"/>
                </a:tc>
                <a:extLst>
                  <a:ext uri="{0D108BD9-81ED-4DB2-BD59-A6C34878D82A}">
                    <a16:rowId xmlns:a16="http://schemas.microsoft.com/office/drawing/2014/main" val="4281025695"/>
                  </a:ext>
                </a:extLst>
              </a:tr>
            </a:tbl>
          </a:graphicData>
        </a:graphic>
      </p:graphicFrame>
      <p:sp>
        <p:nvSpPr>
          <p:cNvPr id="5" name="TextBox 6"/>
          <p:cNvSpPr txBox="1"/>
          <p:nvPr/>
        </p:nvSpPr>
        <p:spPr>
          <a:xfrm>
            <a:off x="501650" y="858995"/>
            <a:ext cx="6330517"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000" u="sng" dirty="0">
                <a:solidFill>
                  <a:srgbClr val="000000"/>
                </a:solidFill>
              </a:rPr>
              <a:t>Functional – Out-of-scope</a:t>
            </a:r>
            <a:endParaRPr lang="en-GB" sz="1000" u="sng" dirty="0">
              <a:solidFill>
                <a:srgbClr val="000000"/>
              </a:solidFill>
            </a:endParaRPr>
          </a:p>
        </p:txBody>
      </p:sp>
    </p:spTree>
    <p:extLst>
      <p:ext uri="{BB962C8B-B14F-4D97-AF65-F5344CB8AC3E}">
        <p14:creationId xmlns:p14="http://schemas.microsoft.com/office/powerpoint/2010/main" val="236119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501651" y="317500"/>
            <a:ext cx="11188700" cy="334101"/>
          </a:xfrm>
          <a:prstGeom prst="rect">
            <a:avLst/>
          </a:prstGeom>
        </p:spPr>
        <p:txBody>
          <a:bodyPr vert="horz" wrap="square" lIns="0" tIns="0" rIns="0" bIns="0" rtlCol="0" anchor="t" anchorCtr="0">
            <a:noAutofit/>
          </a:bodyPr>
          <a:lstStyle>
            <a:lvl1pPr algn="l" defTabSz="457189" rtl="0" eaLnBrk="1" latinLnBrk="0" hangingPunct="1">
              <a:lnSpc>
                <a:spcPts val="2800"/>
              </a:lnSpc>
              <a:spcBef>
                <a:spcPct val="0"/>
              </a:spcBef>
              <a:buNone/>
              <a:defRPr sz="2400" b="0" kern="1200" baseline="0">
                <a:solidFill>
                  <a:srgbClr val="68737A"/>
                </a:solidFill>
                <a:latin typeface="Verdana"/>
                <a:ea typeface="+mj-ea"/>
                <a:cs typeface="+mj-cs"/>
              </a:defRPr>
            </a:lvl1pPr>
          </a:lstStyle>
          <a:p>
            <a:r>
              <a:rPr lang="en-US" dirty="0"/>
              <a:t>APPENDIX: SIT – Out-of-scope Business Requirements (2/4)</a:t>
            </a:r>
          </a:p>
        </p:txBody>
      </p:sp>
      <p:sp>
        <p:nvSpPr>
          <p:cNvPr id="161" name="TextBox 6"/>
          <p:cNvSpPr txBox="1"/>
          <p:nvPr/>
        </p:nvSpPr>
        <p:spPr>
          <a:xfrm>
            <a:off x="501651" y="689012"/>
            <a:ext cx="10149413"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000" dirty="0">
                <a:solidFill>
                  <a:srgbClr val="68737A"/>
                </a:solidFill>
              </a:rPr>
              <a:t>The table below highlights the functional business requirements which are out of scope with the rationale</a:t>
            </a:r>
            <a:endParaRPr lang="en-GB" sz="1000" dirty="0">
              <a:solidFill>
                <a:srgbClr val="68737A"/>
              </a:solidFill>
            </a:endParaRPr>
          </a:p>
        </p:txBody>
      </p:sp>
      <p:graphicFrame>
        <p:nvGraphicFramePr>
          <p:cNvPr id="8" name="Table 7"/>
          <p:cNvGraphicFramePr>
            <a:graphicFrameLocks noGrp="1"/>
          </p:cNvGraphicFramePr>
          <p:nvPr>
            <p:extLst/>
          </p:nvPr>
        </p:nvGraphicFramePr>
        <p:xfrm>
          <a:off x="501651" y="1071610"/>
          <a:ext cx="9891350" cy="1487760"/>
        </p:xfrm>
        <a:graphic>
          <a:graphicData uri="http://schemas.openxmlformats.org/drawingml/2006/table">
            <a:tbl>
              <a:tblPr>
                <a:tableStyleId>{616DA210-FB5B-4158-B5E0-FEB733F419BA}</a:tableStyleId>
              </a:tblPr>
              <a:tblGrid>
                <a:gridCol w="879230">
                  <a:extLst>
                    <a:ext uri="{9D8B030D-6E8A-4147-A177-3AD203B41FA5}">
                      <a16:colId xmlns:a16="http://schemas.microsoft.com/office/drawing/2014/main" val="3834264097"/>
                    </a:ext>
                  </a:extLst>
                </a:gridCol>
                <a:gridCol w="4167726">
                  <a:extLst>
                    <a:ext uri="{9D8B030D-6E8A-4147-A177-3AD203B41FA5}">
                      <a16:colId xmlns:a16="http://schemas.microsoft.com/office/drawing/2014/main" val="1576281024"/>
                    </a:ext>
                  </a:extLst>
                </a:gridCol>
                <a:gridCol w="545123">
                  <a:extLst>
                    <a:ext uri="{9D8B030D-6E8A-4147-A177-3AD203B41FA5}">
                      <a16:colId xmlns:a16="http://schemas.microsoft.com/office/drawing/2014/main" val="2116238585"/>
                    </a:ext>
                  </a:extLst>
                </a:gridCol>
                <a:gridCol w="4299271">
                  <a:extLst>
                    <a:ext uri="{9D8B030D-6E8A-4147-A177-3AD203B41FA5}">
                      <a16:colId xmlns:a16="http://schemas.microsoft.com/office/drawing/2014/main" val="1776927930"/>
                    </a:ext>
                  </a:extLst>
                </a:gridCol>
              </a:tblGrid>
              <a:tr h="154761">
                <a:tc>
                  <a:txBody>
                    <a:bodyPr/>
                    <a:lstStyle/>
                    <a:p>
                      <a:pPr algn="ctr" fontAlgn="b"/>
                      <a:r>
                        <a:rPr lang="en-GB" sz="900" b="1" i="0" u="none" strike="noStrike" dirty="0">
                          <a:solidFill>
                            <a:schemeClr val="bg1"/>
                          </a:solidFill>
                          <a:effectLst/>
                          <a:latin typeface="Calibri" panose="020F0502020204030204" pitchFamily="34" charset="0"/>
                        </a:rPr>
                        <a:t>Business</a:t>
                      </a:r>
                      <a:r>
                        <a:rPr lang="en-GB" sz="900" b="1" i="0" u="none" strike="noStrike" baseline="0" dirty="0">
                          <a:solidFill>
                            <a:schemeClr val="bg1"/>
                          </a:solidFill>
                          <a:effectLst/>
                          <a:latin typeface="Calibri" panose="020F0502020204030204" pitchFamily="34" charset="0"/>
                        </a:rPr>
                        <a:t> Requirement</a:t>
                      </a:r>
                      <a:endParaRPr lang="en-GB" sz="900" b="1" i="0" u="none" strike="noStrike" dirty="0">
                        <a:solidFill>
                          <a:schemeClr val="bg1"/>
                        </a:solidFill>
                        <a:effectLst/>
                        <a:latin typeface="Calibri" panose="020F0502020204030204" pitchFamily="34" charset="0"/>
                      </a:endParaRPr>
                    </a:p>
                  </a:txBody>
                  <a:tcPr marL="0" marR="0" marT="0" marB="0" anchor="ctr">
                    <a:solidFill>
                      <a:srgbClr val="CE0000"/>
                    </a:solidFill>
                  </a:tcPr>
                </a:tc>
                <a:tc>
                  <a:txBody>
                    <a:bodyPr/>
                    <a:lstStyle/>
                    <a:p>
                      <a:pPr marL="0" algn="l" defTabSz="457189" rtl="0" eaLnBrk="1" fontAlgn="b" latinLnBrk="0" hangingPunct="1"/>
                      <a:r>
                        <a:rPr lang="en-GB" sz="900" b="1" i="0" u="none" strike="noStrike" kern="1200" dirty="0">
                          <a:solidFill>
                            <a:schemeClr val="bg1"/>
                          </a:solidFill>
                          <a:effectLst/>
                          <a:latin typeface="Calibri" panose="020F0502020204030204" pitchFamily="34" charset="0"/>
                          <a:ea typeface="+mn-ea"/>
                          <a:cs typeface="+mn-cs"/>
                        </a:rPr>
                        <a:t>Description</a:t>
                      </a:r>
                    </a:p>
                  </a:txBody>
                  <a:tcPr marL="36000" marR="0" marT="36000" marB="36000" anchor="ctr">
                    <a:solidFill>
                      <a:srgbClr val="CE0000"/>
                    </a:solidFill>
                  </a:tcPr>
                </a:tc>
                <a:tc>
                  <a:txBody>
                    <a:bodyPr/>
                    <a:lstStyle/>
                    <a:p>
                      <a:pPr marL="0" algn="ctr" defTabSz="457189" rtl="0" eaLnBrk="1" fontAlgn="b" latinLnBrk="0" hangingPunct="1"/>
                      <a:r>
                        <a:rPr lang="en-GB" sz="900" b="1" i="0" u="none" strike="noStrike" kern="1200" dirty="0">
                          <a:solidFill>
                            <a:schemeClr val="bg1"/>
                          </a:solidFill>
                          <a:effectLst/>
                          <a:latin typeface="Calibri" panose="020F0502020204030204" pitchFamily="34" charset="0"/>
                          <a:ea typeface="+mn-ea"/>
                          <a:cs typeface="+mn-cs"/>
                        </a:rPr>
                        <a:t>Business Criticality</a:t>
                      </a:r>
                    </a:p>
                  </a:txBody>
                  <a:tcPr marL="0" marR="0" marT="0" marB="0" anchor="ctr">
                    <a:solidFill>
                      <a:srgbClr val="CE0000"/>
                    </a:solidFill>
                  </a:tcPr>
                </a:tc>
                <a:tc>
                  <a:txBody>
                    <a:bodyPr/>
                    <a:lstStyle/>
                    <a:p>
                      <a:pPr marL="0" algn="l" defTabSz="457189" rtl="0" eaLnBrk="1" fontAlgn="b" latinLnBrk="0" hangingPunct="1"/>
                      <a:r>
                        <a:rPr lang="en-GB" sz="900" b="1" i="0" u="none" strike="noStrike" kern="1200" dirty="0">
                          <a:solidFill>
                            <a:schemeClr val="bg1"/>
                          </a:solidFill>
                          <a:effectLst/>
                          <a:latin typeface="Calibri" panose="020F0502020204030204" pitchFamily="34" charset="0"/>
                          <a:ea typeface="+mn-ea"/>
                          <a:cs typeface="+mn-cs"/>
                        </a:rPr>
                        <a:t>Rationale</a:t>
                      </a:r>
                    </a:p>
                  </a:txBody>
                  <a:tcPr marL="36000" marR="0" marT="36000" marB="36000" anchor="ctr">
                    <a:solidFill>
                      <a:srgbClr val="CE0000"/>
                    </a:solidFill>
                  </a:tcPr>
                </a:tc>
                <a:extLst>
                  <a:ext uri="{0D108BD9-81ED-4DB2-BD59-A6C34878D82A}">
                    <a16:rowId xmlns:a16="http://schemas.microsoft.com/office/drawing/2014/main" val="801648454"/>
                  </a:ext>
                </a:extLst>
              </a:tr>
              <a:tr h="109402">
                <a:tc>
                  <a:txBody>
                    <a:bodyPr/>
                    <a:lstStyle/>
                    <a:p>
                      <a:pPr algn="ctr" fontAlgn="b"/>
                      <a:r>
                        <a:rPr lang="en-GB" sz="800" b="1" u="none" strike="noStrike" dirty="0">
                          <a:solidFill>
                            <a:srgbClr val="000000"/>
                          </a:solidFill>
                          <a:effectLst/>
                        </a:rPr>
                        <a:t>F-BR081</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b"/>
                      <a:r>
                        <a:rPr lang="en-GB" sz="800" u="none" strike="noStrike" dirty="0">
                          <a:solidFill>
                            <a:srgbClr val="000000"/>
                          </a:solidFill>
                          <a:effectLst/>
                        </a:rPr>
                        <a:t>Dual Accounting - Calculate local and group IFRS 17 numbers</a:t>
                      </a:r>
                      <a:endParaRPr lang="en-GB" sz="800" b="1" i="0" u="none" strike="noStrike" dirty="0">
                        <a:solidFill>
                          <a:srgbClr val="000000"/>
                        </a:solidFill>
                        <a:effectLst/>
                        <a:latin typeface="Calibri" panose="020F0502020204030204" pitchFamily="34" charset="0"/>
                      </a:endParaRPr>
                    </a:p>
                  </a:txBody>
                  <a:tcPr marL="72000" marR="0" marT="36000" marB="36000" anchor="ctr"/>
                </a:tc>
                <a:tc>
                  <a:txBody>
                    <a:bodyPr/>
                    <a:lstStyle/>
                    <a:p>
                      <a:pPr algn="ctr" rtl="0" fontAlgn="b"/>
                      <a:r>
                        <a:rPr lang="en-GB" sz="800" b="0" i="0" u="none" strike="noStrike" dirty="0">
                          <a:solidFill>
                            <a:srgbClr val="000000"/>
                          </a:solidFill>
                          <a:effectLst/>
                          <a:latin typeface="+mn-lt"/>
                        </a:rPr>
                        <a:t>3</a:t>
                      </a:r>
                      <a:endParaRPr lang="en-GB" sz="800" b="0" i="0" u="none" strike="noStrike" dirty="0">
                        <a:solidFill>
                          <a:srgbClr val="000000"/>
                        </a:solidFill>
                        <a:effectLst/>
                        <a:latin typeface="Calibri" panose="020F0502020204030204" pitchFamily="34" charset="0"/>
                      </a:endParaRPr>
                    </a:p>
                  </a:txBody>
                  <a:tcPr marL="0" marR="0" marT="0" marB="0" anchor="ctr"/>
                </a:tc>
                <a:tc>
                  <a:txBody>
                    <a:bodyPr/>
                    <a:lstStyle/>
                    <a:p>
                      <a:pPr algn="l" rtl="0" fontAlgn="t"/>
                      <a:r>
                        <a:rPr lang="en-GB" sz="800" u="none" strike="noStrike" dirty="0">
                          <a:solidFill>
                            <a:srgbClr val="000000"/>
                          </a:solidFill>
                          <a:effectLst/>
                        </a:rPr>
                        <a:t>Local Numbers is cope and group numbers out-of-scope</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3604794257"/>
                  </a:ext>
                </a:extLst>
              </a:tr>
              <a:tr h="109402">
                <a:tc>
                  <a:txBody>
                    <a:bodyPr/>
                    <a:lstStyle/>
                    <a:p>
                      <a:pPr algn="ctr" fontAlgn="b"/>
                      <a:r>
                        <a:rPr lang="en-GB" sz="800" b="1" u="none" strike="noStrike" dirty="0">
                          <a:solidFill>
                            <a:srgbClr val="000000"/>
                          </a:solidFill>
                          <a:effectLst/>
                        </a:rPr>
                        <a:t>F-BR090</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b"/>
                      <a:r>
                        <a:rPr lang="en-GB" sz="800" u="none" strike="noStrike" dirty="0">
                          <a:solidFill>
                            <a:srgbClr val="000000"/>
                          </a:solidFill>
                          <a:effectLst/>
                        </a:rPr>
                        <a:t>Consolidate Profit &amp; Loss and Balance Sheet</a:t>
                      </a:r>
                      <a:endParaRPr lang="en-GB" sz="800" b="1" i="0" u="none" strike="noStrike" dirty="0">
                        <a:solidFill>
                          <a:srgbClr val="000000"/>
                        </a:solidFill>
                        <a:effectLst/>
                        <a:latin typeface="Calibri" panose="020F0502020204030204" pitchFamily="34" charset="0"/>
                      </a:endParaRPr>
                    </a:p>
                  </a:txBody>
                  <a:tcPr marL="72000" marR="0" marT="36000" marB="36000" anchor="ctr"/>
                </a:tc>
                <a:tc>
                  <a:txBody>
                    <a:bodyPr/>
                    <a:lstStyle/>
                    <a:p>
                      <a:pPr algn="ctr" rtl="0" fontAlgn="b"/>
                      <a:r>
                        <a:rPr lang="en-GB" sz="800" b="0" i="0" u="none" strike="noStrike" dirty="0">
                          <a:solidFill>
                            <a:srgbClr val="000000"/>
                          </a:solidFill>
                          <a:effectLst/>
                          <a:latin typeface="+mn-lt"/>
                        </a:rPr>
                        <a:t>5</a:t>
                      </a:r>
                      <a:endParaRPr lang="en-GB" sz="800" b="0" i="0" u="none" strike="noStrike" dirty="0">
                        <a:solidFill>
                          <a:srgbClr val="000000"/>
                        </a:solidFill>
                        <a:effectLst/>
                        <a:latin typeface="Calibri" panose="020F0502020204030204" pitchFamily="34" charset="0"/>
                      </a:endParaRPr>
                    </a:p>
                  </a:txBody>
                  <a:tcPr marL="0" marR="0" marT="0" marB="0" anchor="ctr"/>
                </a:tc>
                <a:tc>
                  <a:txBody>
                    <a:bodyPr/>
                    <a:lstStyle/>
                    <a:p>
                      <a:pPr algn="l" rtl="0" fontAlgn="t"/>
                      <a:r>
                        <a:rPr lang="en-GB" sz="800" u="none" strike="noStrike" dirty="0">
                          <a:solidFill>
                            <a:srgbClr val="000000"/>
                          </a:solidFill>
                          <a:effectLst/>
                        </a:rPr>
                        <a:t>Local Reporting in scope and group Reporting out-of</a:t>
                      </a:r>
                      <a:r>
                        <a:rPr lang="en-GB" sz="800" u="none" strike="noStrike" baseline="0" dirty="0">
                          <a:solidFill>
                            <a:srgbClr val="000000"/>
                          </a:solidFill>
                          <a:effectLst/>
                        </a:rPr>
                        <a:t>-scope</a:t>
                      </a:r>
                      <a:r>
                        <a:rPr lang="en-GB" sz="800" u="none" strike="noStrike" dirty="0">
                          <a:solidFill>
                            <a:srgbClr val="000000"/>
                          </a:solidFill>
                          <a:effectLst/>
                        </a:rPr>
                        <a:t> </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4219060053"/>
                  </a:ext>
                </a:extLst>
              </a:tr>
              <a:tr h="109402">
                <a:tc>
                  <a:txBody>
                    <a:bodyPr/>
                    <a:lstStyle/>
                    <a:p>
                      <a:pPr algn="ctr" fontAlgn="b"/>
                      <a:r>
                        <a:rPr lang="en-GB" sz="800" b="1" u="none" strike="noStrike" dirty="0">
                          <a:solidFill>
                            <a:srgbClr val="000000"/>
                          </a:solidFill>
                          <a:effectLst/>
                        </a:rPr>
                        <a:t>F-BR105</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b"/>
                      <a:r>
                        <a:rPr lang="en-GB" sz="800" u="none" strike="noStrike" dirty="0">
                          <a:solidFill>
                            <a:srgbClr val="000000"/>
                          </a:solidFill>
                          <a:effectLst/>
                        </a:rPr>
                        <a:t>Report Disclosures</a:t>
                      </a:r>
                      <a:endParaRPr lang="en-GB" sz="800" b="1" i="0" u="none" strike="noStrike" dirty="0">
                        <a:solidFill>
                          <a:srgbClr val="000000"/>
                        </a:solidFill>
                        <a:effectLst/>
                        <a:latin typeface="Calibri" panose="020F0502020204030204" pitchFamily="34" charset="0"/>
                      </a:endParaRPr>
                    </a:p>
                  </a:txBody>
                  <a:tcPr marL="72000" marR="0" marT="36000" marB="36000" anchor="ctr"/>
                </a:tc>
                <a:tc>
                  <a:txBody>
                    <a:bodyPr/>
                    <a:lstStyle/>
                    <a:p>
                      <a:pPr algn="ctr" rtl="0" fontAlgn="b"/>
                      <a:r>
                        <a:rPr lang="en-GB" sz="800" b="0" i="0" u="none" strike="noStrike" dirty="0">
                          <a:solidFill>
                            <a:srgbClr val="000000"/>
                          </a:solidFill>
                          <a:effectLst/>
                          <a:latin typeface="+mn-lt"/>
                        </a:rPr>
                        <a:t>5</a:t>
                      </a:r>
                      <a:endParaRPr lang="en-GB" sz="800" b="0" i="0" u="none" strike="noStrike" dirty="0">
                        <a:solidFill>
                          <a:srgbClr val="000000"/>
                        </a:solidFill>
                        <a:effectLst/>
                        <a:latin typeface="Calibri" panose="020F0502020204030204" pitchFamily="34" charset="0"/>
                      </a:endParaRPr>
                    </a:p>
                  </a:txBody>
                  <a:tcPr marL="0" marR="0" marT="0" marB="0" anchor="ctr"/>
                </a:tc>
                <a:tc>
                  <a:txBody>
                    <a:bodyPr/>
                    <a:lstStyle/>
                    <a:p>
                      <a:pPr algn="l" rtl="0" fontAlgn="t"/>
                      <a:r>
                        <a:rPr lang="en-GB" sz="800" b="0" i="0" u="none" strike="noStrike" dirty="0">
                          <a:solidFill>
                            <a:srgbClr val="000000"/>
                          </a:solidFill>
                          <a:effectLst/>
                          <a:latin typeface="+mn-lt"/>
                        </a:rPr>
                        <a:t>Quantitative</a:t>
                      </a:r>
                      <a:r>
                        <a:rPr lang="en-GB" sz="800" b="0" i="0" u="none" strike="noStrike" baseline="0" dirty="0">
                          <a:solidFill>
                            <a:srgbClr val="000000"/>
                          </a:solidFill>
                          <a:effectLst/>
                          <a:latin typeface="+mn-lt"/>
                        </a:rPr>
                        <a:t> disclosure in scope and q</a:t>
                      </a:r>
                      <a:r>
                        <a:rPr lang="en-GB" sz="800" b="0" i="0" u="none" strike="noStrike" dirty="0">
                          <a:solidFill>
                            <a:srgbClr val="000000"/>
                          </a:solidFill>
                          <a:effectLst/>
                          <a:latin typeface="+mn-lt"/>
                        </a:rPr>
                        <a:t>ualitative</a:t>
                      </a:r>
                      <a:r>
                        <a:rPr lang="en-GB" sz="800" b="0" i="0" u="none" strike="noStrike" baseline="0" dirty="0">
                          <a:solidFill>
                            <a:srgbClr val="000000"/>
                          </a:solidFill>
                          <a:effectLst/>
                          <a:latin typeface="+mn-lt"/>
                        </a:rPr>
                        <a:t> disclosure out-of-scope</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1370804179"/>
                  </a:ext>
                </a:extLst>
              </a:tr>
              <a:tr h="109402">
                <a:tc>
                  <a:txBody>
                    <a:bodyPr/>
                    <a:lstStyle/>
                    <a:p>
                      <a:pPr marL="0" algn="ctr" defTabSz="457189" rtl="0" eaLnBrk="1" fontAlgn="b" latinLnBrk="0" hangingPunct="1"/>
                      <a:r>
                        <a:rPr lang="en-GB" sz="800" b="1" u="none" strike="noStrike" kern="1200" dirty="0">
                          <a:solidFill>
                            <a:srgbClr val="000000"/>
                          </a:solidFill>
                          <a:effectLst/>
                          <a:latin typeface="+mn-lt"/>
                          <a:ea typeface="+mn-ea"/>
                          <a:cs typeface="+mn-cs"/>
                        </a:rPr>
                        <a:t>F-BR064</a:t>
                      </a:r>
                    </a:p>
                  </a:txBody>
                  <a:tcPr marL="0" marR="0" marT="0" marB="0" anchor="ctr">
                    <a:noFill/>
                  </a:tcPr>
                </a:tc>
                <a:tc>
                  <a:txBody>
                    <a:bodyPr/>
                    <a:lstStyle/>
                    <a:p>
                      <a:pPr marL="0" algn="l" defTabSz="457189" rtl="0" eaLnBrk="1" fontAlgn="b" latinLnBrk="0" hangingPunct="1"/>
                      <a:r>
                        <a:rPr lang="en-US" sz="800" u="none" strike="noStrike" kern="1200" dirty="0">
                          <a:solidFill>
                            <a:srgbClr val="000000"/>
                          </a:solidFill>
                          <a:effectLst/>
                          <a:latin typeface="+mn-lt"/>
                          <a:ea typeface="+mn-ea"/>
                          <a:cs typeface="+mn-cs"/>
                        </a:rPr>
                        <a:t>Source and allocate Pre-Coverage Expenses</a:t>
                      </a:r>
                      <a:endParaRPr lang="en-GB" sz="800" u="none" strike="noStrike" kern="1200" dirty="0">
                        <a:solidFill>
                          <a:srgbClr val="000000"/>
                        </a:solidFill>
                        <a:effectLst/>
                        <a:latin typeface="+mn-lt"/>
                        <a:ea typeface="+mn-ea"/>
                        <a:cs typeface="+mn-cs"/>
                      </a:endParaRPr>
                    </a:p>
                  </a:txBody>
                  <a:tcPr marL="72000" marR="0" marT="36000" marB="36000" anchor="ctr"/>
                </a:tc>
                <a:tc>
                  <a:txBody>
                    <a:bodyPr/>
                    <a:lstStyle/>
                    <a:p>
                      <a:pPr marL="0" algn="ctr" defTabSz="457189" rtl="0" eaLnBrk="1" fontAlgn="b" latinLnBrk="0" hangingPunct="1"/>
                      <a:r>
                        <a:rPr lang="en-GB" sz="800" b="0" i="0" u="none" strike="noStrike" kern="1200" dirty="0">
                          <a:solidFill>
                            <a:srgbClr val="000000"/>
                          </a:solidFill>
                          <a:effectLst/>
                          <a:latin typeface="+mn-lt"/>
                          <a:ea typeface="+mn-ea"/>
                          <a:cs typeface="+mn-cs"/>
                        </a:rPr>
                        <a:t>3</a:t>
                      </a:r>
                    </a:p>
                  </a:txBody>
                  <a:tcPr marL="0" marR="0" marT="0" marB="0" anchor="ctr"/>
                </a:tc>
                <a:tc>
                  <a:txBody>
                    <a:bodyPr/>
                    <a:lstStyle/>
                    <a:p>
                      <a:pPr marL="0" algn="l" defTabSz="457189" rtl="0" eaLnBrk="1" fontAlgn="b" latinLnBrk="0" hangingPunct="1"/>
                      <a:r>
                        <a:rPr lang="en-US" sz="800" b="0" i="0" u="none" strike="noStrike" kern="1200" dirty="0">
                          <a:solidFill>
                            <a:srgbClr val="000000"/>
                          </a:solidFill>
                          <a:effectLst/>
                          <a:latin typeface="+mn-lt"/>
                          <a:ea typeface="+mn-ea"/>
                          <a:cs typeface="+mn-cs"/>
                        </a:rPr>
                        <a:t>Expected in ETL5 It.5 (delivery planning in progress)</a:t>
                      </a:r>
                      <a:r>
                        <a:rPr lang="en-US" sz="800" b="0" i="0" u="none" strike="noStrike" kern="1200" baseline="0" dirty="0">
                          <a:solidFill>
                            <a:srgbClr val="000000"/>
                          </a:solidFill>
                          <a:effectLst/>
                          <a:latin typeface="+mn-lt"/>
                          <a:ea typeface="+mn-ea"/>
                          <a:cs typeface="+mn-cs"/>
                        </a:rPr>
                        <a:t> and </a:t>
                      </a:r>
                      <a:r>
                        <a:rPr lang="en-US" sz="800" b="0" i="0" u="none" strike="noStrike" kern="1200" dirty="0">
                          <a:solidFill>
                            <a:srgbClr val="000000"/>
                          </a:solidFill>
                          <a:effectLst/>
                          <a:latin typeface="+mn-lt"/>
                          <a:ea typeface="+mn-ea"/>
                          <a:cs typeface="+mn-cs"/>
                        </a:rPr>
                        <a:t>will be out-of</a:t>
                      </a:r>
                      <a:r>
                        <a:rPr lang="en-US" sz="800" b="0" i="0" u="none" strike="noStrike" kern="1200" baseline="0" dirty="0">
                          <a:solidFill>
                            <a:srgbClr val="000000"/>
                          </a:solidFill>
                          <a:effectLst/>
                          <a:latin typeface="+mn-lt"/>
                          <a:ea typeface="+mn-ea"/>
                          <a:cs typeface="+mn-cs"/>
                        </a:rPr>
                        <a:t>-scope </a:t>
                      </a:r>
                      <a:r>
                        <a:rPr lang="en-US" sz="800" b="0" i="0" u="none" strike="noStrike" kern="1200" dirty="0">
                          <a:solidFill>
                            <a:srgbClr val="000000"/>
                          </a:solidFill>
                          <a:effectLst/>
                          <a:latin typeface="+mn-lt"/>
                          <a:ea typeface="+mn-ea"/>
                          <a:cs typeface="+mn-cs"/>
                        </a:rPr>
                        <a:t>for SIT W1</a:t>
                      </a:r>
                    </a:p>
                  </a:txBody>
                  <a:tcPr marL="36000" marR="0" marT="36000" marB="36000" anchor="ctr"/>
                </a:tc>
                <a:extLst>
                  <a:ext uri="{0D108BD9-81ED-4DB2-BD59-A6C34878D82A}">
                    <a16:rowId xmlns:a16="http://schemas.microsoft.com/office/drawing/2014/main" val="4013569466"/>
                  </a:ext>
                </a:extLst>
              </a:tr>
              <a:tr h="109402">
                <a:tc>
                  <a:txBody>
                    <a:bodyPr/>
                    <a:lstStyle/>
                    <a:p>
                      <a:pPr marL="0" algn="ctr" defTabSz="457189" rtl="0" eaLnBrk="1" fontAlgn="b" latinLnBrk="0" hangingPunct="1"/>
                      <a:r>
                        <a:rPr lang="en-GB" sz="800" b="1" u="none" strike="noStrike" kern="1200" dirty="0">
                          <a:solidFill>
                            <a:srgbClr val="000000"/>
                          </a:solidFill>
                          <a:effectLst/>
                          <a:latin typeface="+mn-lt"/>
                          <a:ea typeface="+mn-ea"/>
                          <a:cs typeface="+mn-cs"/>
                        </a:rPr>
                        <a:t>F-BR024</a:t>
                      </a:r>
                    </a:p>
                  </a:txBody>
                  <a:tcPr marL="0" marR="0" marT="0" marB="0" anchor="ctr">
                    <a:noFill/>
                  </a:tcPr>
                </a:tc>
                <a:tc>
                  <a:txBody>
                    <a:bodyPr/>
                    <a:lstStyle/>
                    <a:p>
                      <a:pPr marL="0" algn="l" defTabSz="457189" rtl="0" eaLnBrk="1" fontAlgn="b" latinLnBrk="0" hangingPunct="1"/>
                      <a:r>
                        <a:rPr lang="en-US" sz="800" u="none" strike="noStrike" kern="1200" dirty="0">
                          <a:solidFill>
                            <a:srgbClr val="000000"/>
                          </a:solidFill>
                          <a:effectLst/>
                          <a:latin typeface="+mn-lt"/>
                          <a:ea typeface="+mn-ea"/>
                          <a:cs typeface="+mn-cs"/>
                        </a:rPr>
                        <a:t>Calculate PAA Rein Expected Cashflows</a:t>
                      </a:r>
                      <a:endParaRPr lang="en-GB" sz="800" u="none" strike="noStrike" kern="1200" dirty="0">
                        <a:solidFill>
                          <a:srgbClr val="000000"/>
                        </a:solidFill>
                        <a:effectLst/>
                        <a:latin typeface="+mn-lt"/>
                        <a:ea typeface="+mn-ea"/>
                        <a:cs typeface="+mn-cs"/>
                      </a:endParaRPr>
                    </a:p>
                  </a:txBody>
                  <a:tcPr marL="72000" marR="0" marT="36000" marB="36000" anchor="ctr"/>
                </a:tc>
                <a:tc>
                  <a:txBody>
                    <a:bodyPr/>
                    <a:lstStyle/>
                    <a:p>
                      <a:pPr marL="0" algn="ctr" defTabSz="457189" rtl="0" eaLnBrk="1" fontAlgn="b" latinLnBrk="0" hangingPunct="1"/>
                      <a:r>
                        <a:rPr lang="en-GB" sz="800" b="0" i="0" u="none" strike="noStrike" kern="1200" dirty="0">
                          <a:solidFill>
                            <a:srgbClr val="000000"/>
                          </a:solidFill>
                          <a:effectLst/>
                          <a:latin typeface="+mn-lt"/>
                          <a:ea typeface="+mn-ea"/>
                          <a:cs typeface="+mn-cs"/>
                        </a:rPr>
                        <a:t>1</a:t>
                      </a:r>
                    </a:p>
                  </a:txBody>
                  <a:tcPr marL="0" marR="0" marT="0" marB="0" anchor="ctr"/>
                </a:tc>
                <a:tc>
                  <a:txBody>
                    <a:bodyPr/>
                    <a:lstStyle/>
                    <a:p>
                      <a:pPr marL="0" marR="0" lvl="0" indent="0" algn="l" defTabSz="457189" rtl="0" eaLnBrk="1" fontAlgn="b" latinLnBrk="0" hangingPunct="1">
                        <a:lnSpc>
                          <a:spcPct val="100000"/>
                        </a:lnSpc>
                        <a:spcBef>
                          <a:spcPts val="0"/>
                        </a:spcBef>
                        <a:spcAft>
                          <a:spcPts val="0"/>
                        </a:spcAft>
                        <a:buClrTx/>
                        <a:buSzTx/>
                        <a:buFontTx/>
                        <a:buNone/>
                        <a:tabLst/>
                        <a:defRPr/>
                      </a:pPr>
                      <a:r>
                        <a:rPr lang="en-US" sz="800" b="0" i="0" u="none" strike="noStrike" kern="1200" dirty="0">
                          <a:solidFill>
                            <a:srgbClr val="000000"/>
                          </a:solidFill>
                          <a:effectLst/>
                          <a:latin typeface="+mn-lt"/>
                          <a:ea typeface="+mn-ea"/>
                          <a:cs typeface="+mn-cs"/>
                        </a:rPr>
                        <a:t>Expected in Subledger iteration 6 (24th Nov 2020 and will</a:t>
                      </a:r>
                      <a:r>
                        <a:rPr lang="en-US" sz="800" b="0" i="0" u="none" strike="noStrike" kern="1200" baseline="0" dirty="0">
                          <a:solidFill>
                            <a:srgbClr val="000000"/>
                          </a:solidFill>
                          <a:effectLst/>
                          <a:latin typeface="+mn-lt"/>
                          <a:ea typeface="+mn-ea"/>
                          <a:cs typeface="+mn-cs"/>
                        </a:rPr>
                        <a:t> be</a:t>
                      </a:r>
                      <a:r>
                        <a:rPr lang="en-US" sz="800" b="0" i="0" u="none" strike="noStrike" kern="1200" dirty="0">
                          <a:solidFill>
                            <a:srgbClr val="000000"/>
                          </a:solidFill>
                          <a:effectLst/>
                          <a:latin typeface="+mn-lt"/>
                          <a:ea typeface="+mn-ea"/>
                          <a:cs typeface="+mn-cs"/>
                        </a:rPr>
                        <a:t> out-of</a:t>
                      </a:r>
                      <a:r>
                        <a:rPr lang="en-US" sz="800" b="0" i="0" u="none" strike="noStrike" kern="1200" baseline="0" dirty="0">
                          <a:solidFill>
                            <a:srgbClr val="000000"/>
                          </a:solidFill>
                          <a:effectLst/>
                          <a:latin typeface="+mn-lt"/>
                          <a:ea typeface="+mn-ea"/>
                          <a:cs typeface="+mn-cs"/>
                        </a:rPr>
                        <a:t>-scope </a:t>
                      </a:r>
                      <a:r>
                        <a:rPr lang="en-US" sz="800" b="0" i="0" u="none" strike="noStrike" kern="1200" dirty="0">
                          <a:solidFill>
                            <a:srgbClr val="000000"/>
                          </a:solidFill>
                          <a:effectLst/>
                          <a:latin typeface="+mn-lt"/>
                          <a:ea typeface="+mn-ea"/>
                          <a:cs typeface="+mn-cs"/>
                        </a:rPr>
                        <a:t>for SIT W1&amp;2</a:t>
                      </a:r>
                    </a:p>
                  </a:txBody>
                  <a:tcPr marL="36000" marR="0" marT="36000" marB="36000" anchor="ctr"/>
                </a:tc>
                <a:extLst>
                  <a:ext uri="{0D108BD9-81ED-4DB2-BD59-A6C34878D82A}">
                    <a16:rowId xmlns:a16="http://schemas.microsoft.com/office/drawing/2014/main" val="1672962354"/>
                  </a:ext>
                </a:extLst>
              </a:tr>
            </a:tbl>
          </a:graphicData>
        </a:graphic>
      </p:graphicFrame>
      <p:sp>
        <p:nvSpPr>
          <p:cNvPr id="9" name="TextBox 6"/>
          <p:cNvSpPr txBox="1"/>
          <p:nvPr/>
        </p:nvSpPr>
        <p:spPr>
          <a:xfrm>
            <a:off x="501651" y="880311"/>
            <a:ext cx="6330517"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000" u="sng" dirty="0">
                <a:solidFill>
                  <a:srgbClr val="000000"/>
                </a:solidFill>
              </a:rPr>
              <a:t>Functional – Partially out-of-scope</a:t>
            </a:r>
            <a:endParaRPr lang="en-GB" sz="1000" u="sng" dirty="0">
              <a:solidFill>
                <a:srgbClr val="000000"/>
              </a:solidFill>
            </a:endParaRPr>
          </a:p>
        </p:txBody>
      </p:sp>
    </p:spTree>
    <p:extLst>
      <p:ext uri="{BB962C8B-B14F-4D97-AF65-F5344CB8AC3E}">
        <p14:creationId xmlns:p14="http://schemas.microsoft.com/office/powerpoint/2010/main" val="1825224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501651" y="1187709"/>
          <a:ext cx="10918189" cy="4812240"/>
        </p:xfrm>
        <a:graphic>
          <a:graphicData uri="http://schemas.openxmlformats.org/drawingml/2006/table">
            <a:tbl>
              <a:tblPr>
                <a:tableStyleId>{616DA210-FB5B-4158-B5E0-FEB733F419BA}</a:tableStyleId>
              </a:tblPr>
              <a:tblGrid>
                <a:gridCol w="846929">
                  <a:extLst>
                    <a:ext uri="{9D8B030D-6E8A-4147-A177-3AD203B41FA5}">
                      <a16:colId xmlns:a16="http://schemas.microsoft.com/office/drawing/2014/main" val="3834264097"/>
                    </a:ext>
                  </a:extLst>
                </a:gridCol>
                <a:gridCol w="5704442">
                  <a:extLst>
                    <a:ext uri="{9D8B030D-6E8A-4147-A177-3AD203B41FA5}">
                      <a16:colId xmlns:a16="http://schemas.microsoft.com/office/drawing/2014/main" val="1576281024"/>
                    </a:ext>
                  </a:extLst>
                </a:gridCol>
                <a:gridCol w="573727">
                  <a:extLst>
                    <a:ext uri="{9D8B030D-6E8A-4147-A177-3AD203B41FA5}">
                      <a16:colId xmlns:a16="http://schemas.microsoft.com/office/drawing/2014/main" val="2116238585"/>
                    </a:ext>
                  </a:extLst>
                </a:gridCol>
                <a:gridCol w="3793091">
                  <a:extLst>
                    <a:ext uri="{9D8B030D-6E8A-4147-A177-3AD203B41FA5}">
                      <a16:colId xmlns:a16="http://schemas.microsoft.com/office/drawing/2014/main" val="1776927930"/>
                    </a:ext>
                  </a:extLst>
                </a:gridCol>
              </a:tblGrid>
              <a:tr h="197193">
                <a:tc>
                  <a:txBody>
                    <a:bodyPr/>
                    <a:lstStyle/>
                    <a:p>
                      <a:pPr algn="ctr" fontAlgn="b"/>
                      <a:r>
                        <a:rPr lang="en-GB" sz="900" b="1" i="0" u="none" strike="noStrike" dirty="0">
                          <a:solidFill>
                            <a:schemeClr val="bg1"/>
                          </a:solidFill>
                          <a:effectLst/>
                          <a:latin typeface="Calibri" panose="020F0502020204030204" pitchFamily="34" charset="0"/>
                        </a:rPr>
                        <a:t>Business</a:t>
                      </a:r>
                      <a:r>
                        <a:rPr lang="en-GB" sz="900" b="1" i="0" u="none" strike="noStrike" baseline="0" dirty="0">
                          <a:solidFill>
                            <a:schemeClr val="bg1"/>
                          </a:solidFill>
                          <a:effectLst/>
                          <a:latin typeface="Calibri" panose="020F0502020204030204" pitchFamily="34" charset="0"/>
                        </a:rPr>
                        <a:t> Requirement</a:t>
                      </a:r>
                      <a:endParaRPr lang="en-GB" sz="900" b="1" i="0" u="none" strike="noStrike" dirty="0">
                        <a:solidFill>
                          <a:schemeClr val="bg1"/>
                        </a:solidFill>
                        <a:effectLst/>
                        <a:latin typeface="Calibri" panose="020F0502020204030204" pitchFamily="34" charset="0"/>
                      </a:endParaRPr>
                    </a:p>
                  </a:txBody>
                  <a:tcPr marL="0" marR="0" marT="0" marB="0" anchor="ctr">
                    <a:solidFill>
                      <a:srgbClr val="CE0000"/>
                    </a:solidFill>
                  </a:tcPr>
                </a:tc>
                <a:tc>
                  <a:txBody>
                    <a:bodyPr/>
                    <a:lstStyle/>
                    <a:p>
                      <a:pPr marL="0" algn="l" defTabSz="457189" rtl="0" eaLnBrk="1" fontAlgn="b" latinLnBrk="0" hangingPunct="1"/>
                      <a:r>
                        <a:rPr lang="en-GB" sz="900" b="1" i="0" u="none" strike="noStrike" kern="1200" dirty="0">
                          <a:solidFill>
                            <a:schemeClr val="bg1"/>
                          </a:solidFill>
                          <a:effectLst/>
                          <a:latin typeface="Calibri" panose="020F0502020204030204" pitchFamily="34" charset="0"/>
                          <a:ea typeface="+mn-ea"/>
                          <a:cs typeface="+mn-cs"/>
                        </a:rPr>
                        <a:t>Description</a:t>
                      </a:r>
                    </a:p>
                  </a:txBody>
                  <a:tcPr marL="36000" marR="0" marT="36000" marB="36000" anchor="ctr">
                    <a:solidFill>
                      <a:srgbClr val="CE0000"/>
                    </a:solidFill>
                  </a:tcPr>
                </a:tc>
                <a:tc>
                  <a:txBody>
                    <a:bodyPr/>
                    <a:lstStyle/>
                    <a:p>
                      <a:pPr marL="0" algn="ctr" defTabSz="457189" rtl="0" eaLnBrk="1" fontAlgn="b" latinLnBrk="0" hangingPunct="1"/>
                      <a:r>
                        <a:rPr lang="en-GB" sz="900" b="1" i="0" u="none" strike="noStrike" kern="1200" dirty="0">
                          <a:solidFill>
                            <a:schemeClr val="bg1"/>
                          </a:solidFill>
                          <a:effectLst/>
                          <a:latin typeface="Calibri" panose="020F0502020204030204" pitchFamily="34" charset="0"/>
                          <a:ea typeface="+mn-ea"/>
                          <a:cs typeface="+mn-cs"/>
                        </a:rPr>
                        <a:t>Business Criticality</a:t>
                      </a:r>
                    </a:p>
                  </a:txBody>
                  <a:tcPr marL="0" marR="0" marT="0" marB="0" anchor="ctr">
                    <a:solidFill>
                      <a:srgbClr val="CE0000"/>
                    </a:solidFill>
                  </a:tcPr>
                </a:tc>
                <a:tc>
                  <a:txBody>
                    <a:bodyPr/>
                    <a:lstStyle/>
                    <a:p>
                      <a:pPr marL="0" algn="l" defTabSz="457189" rtl="0" eaLnBrk="1" fontAlgn="b" latinLnBrk="0" hangingPunct="1"/>
                      <a:r>
                        <a:rPr lang="en-GB" sz="900" b="1" i="0" u="none" strike="noStrike" kern="1200" dirty="0">
                          <a:solidFill>
                            <a:schemeClr val="bg1"/>
                          </a:solidFill>
                          <a:effectLst/>
                          <a:latin typeface="Calibri" panose="020F0502020204030204" pitchFamily="34" charset="0"/>
                          <a:ea typeface="+mn-ea"/>
                          <a:cs typeface="+mn-cs"/>
                        </a:rPr>
                        <a:t>Rationale</a:t>
                      </a:r>
                    </a:p>
                  </a:txBody>
                  <a:tcPr marL="36000" marR="0" marT="36000" marB="36000" anchor="ctr">
                    <a:solidFill>
                      <a:srgbClr val="CE0000"/>
                    </a:solidFill>
                  </a:tcPr>
                </a:tc>
                <a:extLst>
                  <a:ext uri="{0D108BD9-81ED-4DB2-BD59-A6C34878D82A}">
                    <a16:rowId xmlns:a16="http://schemas.microsoft.com/office/drawing/2014/main" val="801648454"/>
                  </a:ext>
                </a:extLst>
              </a:tr>
              <a:tr h="139398">
                <a:tc>
                  <a:txBody>
                    <a:bodyPr/>
                    <a:lstStyle/>
                    <a:p>
                      <a:pPr marL="0" algn="ctr" defTabSz="457189" rtl="0" eaLnBrk="1" fontAlgn="ctr" latinLnBrk="0" hangingPunct="1"/>
                      <a:r>
                        <a:rPr lang="en-GB" sz="800" b="1" u="none" strike="noStrike" kern="1200" dirty="0">
                          <a:solidFill>
                            <a:srgbClr val="000000"/>
                          </a:solidFill>
                          <a:effectLst/>
                          <a:latin typeface="+mn-lt"/>
                          <a:ea typeface="+mn-ea"/>
                          <a:cs typeface="+mn-cs"/>
                        </a:rPr>
                        <a:t>P-BR01</a:t>
                      </a:r>
                    </a:p>
                  </a:txBody>
                  <a:tcPr marL="0" marR="0" marT="0" marB="0" anchor="ctr">
                    <a:noFill/>
                  </a:tcPr>
                </a:tc>
                <a:tc>
                  <a:txBody>
                    <a:bodyPr/>
                    <a:lstStyle/>
                    <a:p>
                      <a:pPr algn="l" rtl="0" fontAlgn="t"/>
                      <a:r>
                        <a:rPr lang="en-US" sz="800" u="none" strike="noStrike" kern="1200" dirty="0">
                          <a:solidFill>
                            <a:srgbClr val="000000"/>
                          </a:solidFill>
                          <a:effectLst/>
                          <a:latin typeface="+mn-lt"/>
                          <a:ea typeface="+mn-ea"/>
                          <a:cs typeface="+mn-cs"/>
                        </a:rPr>
                        <a:t>Produce GwCoA (FY and HY) and IFRS 17 disclosures for Group</a:t>
                      </a:r>
                    </a:p>
                  </a:txBody>
                  <a:tcPr marL="36000" marR="0" marT="36000" marB="36000" anchor="ctr"/>
                </a:tc>
                <a:tc>
                  <a:txBody>
                    <a:bodyPr/>
                    <a:lstStyle/>
                    <a:p>
                      <a:pPr algn="ctr" rtl="0" fontAlgn="t"/>
                      <a:r>
                        <a:rPr lang="en-GB" sz="800" u="none" strike="noStrike" dirty="0">
                          <a:solidFill>
                            <a:srgbClr val="000000"/>
                          </a:solidFill>
                          <a:effectLst/>
                        </a:rPr>
                        <a:t>5</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GB" sz="800" b="0" i="0" u="none" strike="noStrike" dirty="0">
                          <a:solidFill>
                            <a:srgbClr val="000000"/>
                          </a:solidFill>
                          <a:effectLst/>
                          <a:latin typeface="+mn-lt"/>
                        </a:rPr>
                        <a:t>Onestream</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1651585456"/>
                  </a:ext>
                </a:extLst>
              </a:tr>
              <a:tr h="227040">
                <a:tc>
                  <a:txBody>
                    <a:bodyPr/>
                    <a:lstStyle/>
                    <a:p>
                      <a:pPr marL="0" algn="ctr" defTabSz="457189" rtl="0" eaLnBrk="1" fontAlgn="ctr" latinLnBrk="0" hangingPunct="1"/>
                      <a:r>
                        <a:rPr lang="en-GB" sz="800" b="1" u="none" strike="noStrike" kern="1200" dirty="0">
                          <a:solidFill>
                            <a:srgbClr val="000000"/>
                          </a:solidFill>
                          <a:effectLst/>
                          <a:latin typeface="+mn-lt"/>
                          <a:ea typeface="+mn-ea"/>
                          <a:cs typeface="+mn-cs"/>
                        </a:rPr>
                        <a:t>P-BR02</a:t>
                      </a:r>
                    </a:p>
                  </a:txBody>
                  <a:tcPr marL="0" marR="0" marT="0" marB="0" anchor="ctr">
                    <a:noFill/>
                  </a:tcPr>
                </a:tc>
                <a:tc>
                  <a:txBody>
                    <a:bodyPr/>
                    <a:lstStyle/>
                    <a:p>
                      <a:pPr algn="l" rtl="0" fontAlgn="t"/>
                      <a:r>
                        <a:rPr lang="en-US" sz="800" u="none" strike="noStrike" kern="1200" dirty="0">
                          <a:solidFill>
                            <a:srgbClr val="000000"/>
                          </a:solidFill>
                          <a:effectLst/>
                          <a:latin typeface="+mn-lt"/>
                          <a:ea typeface="+mn-ea"/>
                          <a:cs typeface="+mn-cs"/>
                        </a:rPr>
                        <a:t>Post PCA intercompany adjustments which have not been pushed down to LBUs and Consolidate PCA from LBUs</a:t>
                      </a:r>
                    </a:p>
                  </a:txBody>
                  <a:tcPr marL="36000" marR="0" marT="36000" marB="36000" anchor="ctr"/>
                </a:tc>
                <a:tc>
                  <a:txBody>
                    <a:bodyPr/>
                    <a:lstStyle/>
                    <a:p>
                      <a:pPr algn="ctr" rtl="0" fontAlgn="t"/>
                      <a:r>
                        <a:rPr lang="en-GB" sz="800" u="none" strike="noStrike" dirty="0">
                          <a:solidFill>
                            <a:srgbClr val="000000"/>
                          </a:solidFill>
                          <a:effectLst/>
                        </a:rPr>
                        <a:t>4</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GB" sz="800" u="none" strike="noStrike" dirty="0">
                          <a:solidFill>
                            <a:srgbClr val="000000"/>
                          </a:solidFill>
                          <a:effectLst/>
                        </a:rPr>
                        <a:t>Onestream</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2362978444"/>
                  </a:ext>
                </a:extLst>
              </a:tr>
              <a:tr h="139398">
                <a:tc>
                  <a:txBody>
                    <a:bodyPr/>
                    <a:lstStyle/>
                    <a:p>
                      <a:pPr algn="ctr" rtl="0" fontAlgn="ctr"/>
                      <a:r>
                        <a:rPr lang="en-GB" sz="800" b="1" u="none" strike="noStrike" dirty="0">
                          <a:solidFill>
                            <a:srgbClr val="000000"/>
                          </a:solidFill>
                          <a:effectLst/>
                        </a:rPr>
                        <a:t>P-BR04</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kern="1200" dirty="0">
                          <a:solidFill>
                            <a:srgbClr val="000000"/>
                          </a:solidFill>
                          <a:effectLst/>
                          <a:latin typeface="+mn-lt"/>
                          <a:ea typeface="+mn-ea"/>
                          <a:cs typeface="+mn-cs"/>
                        </a:rPr>
                        <a:t>Maintain timeline and quality for production of non Insurance Disclosures</a:t>
                      </a:r>
                    </a:p>
                  </a:txBody>
                  <a:tcPr marL="36000" marR="0" marT="36000" marB="36000" anchor="ctr"/>
                </a:tc>
                <a:tc>
                  <a:txBody>
                    <a:bodyPr/>
                    <a:lstStyle/>
                    <a:p>
                      <a:pPr algn="ctr" rtl="0" fontAlgn="t"/>
                      <a:r>
                        <a:rPr lang="en-GB" sz="800" u="none" strike="noStrike" dirty="0">
                          <a:solidFill>
                            <a:srgbClr val="000000"/>
                          </a:solidFill>
                          <a:effectLst/>
                        </a:rPr>
                        <a:t>4</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GB" sz="800" u="none" strike="noStrike" dirty="0">
                          <a:solidFill>
                            <a:srgbClr val="000000"/>
                          </a:solidFill>
                          <a:effectLst/>
                        </a:rPr>
                        <a:t>Timelines out-of-scope</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4219060053"/>
                  </a:ext>
                </a:extLst>
              </a:tr>
              <a:tr h="139398">
                <a:tc>
                  <a:txBody>
                    <a:bodyPr/>
                    <a:lstStyle/>
                    <a:p>
                      <a:pPr algn="ctr" rtl="0" fontAlgn="ctr"/>
                      <a:r>
                        <a:rPr lang="en-GB" sz="800" b="1" u="none" strike="noStrike" dirty="0">
                          <a:solidFill>
                            <a:srgbClr val="000000"/>
                          </a:solidFill>
                          <a:effectLst/>
                        </a:rPr>
                        <a:t>P-BR05</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kern="1200" dirty="0">
                          <a:solidFill>
                            <a:srgbClr val="000000"/>
                          </a:solidFill>
                          <a:effectLst/>
                          <a:latin typeface="+mn-lt"/>
                          <a:ea typeface="+mn-ea"/>
                          <a:cs typeface="+mn-cs"/>
                        </a:rPr>
                        <a:t>Produce historical comparative numbers for financial reporting purposes (Group and Local)</a:t>
                      </a:r>
                    </a:p>
                  </a:txBody>
                  <a:tcPr marL="36000" marR="0" marT="36000" marB="36000" anchor="ctr"/>
                </a:tc>
                <a:tc>
                  <a:txBody>
                    <a:bodyPr/>
                    <a:lstStyle/>
                    <a:p>
                      <a:pPr algn="ctr" rtl="0" fontAlgn="t"/>
                      <a:r>
                        <a:rPr lang="en-GB" sz="800" u="none" strike="noStrike" dirty="0">
                          <a:solidFill>
                            <a:srgbClr val="000000"/>
                          </a:solidFill>
                          <a:effectLst/>
                        </a:rPr>
                        <a:t>5</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GB" sz="800" u="none" strike="noStrike" dirty="0">
                          <a:solidFill>
                            <a:srgbClr val="000000"/>
                          </a:solidFill>
                          <a:effectLst/>
                        </a:rPr>
                        <a:t>SIT scope only covers</a:t>
                      </a:r>
                      <a:r>
                        <a:rPr lang="en-GB" sz="800" u="none" strike="noStrike" baseline="0" dirty="0">
                          <a:solidFill>
                            <a:srgbClr val="000000"/>
                          </a:solidFill>
                          <a:effectLst/>
                        </a:rPr>
                        <a:t> one year</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3868628974"/>
                  </a:ext>
                </a:extLst>
              </a:tr>
              <a:tr h="139398">
                <a:tc>
                  <a:txBody>
                    <a:bodyPr/>
                    <a:lstStyle/>
                    <a:p>
                      <a:pPr algn="ctr" rtl="0" fontAlgn="ctr"/>
                      <a:r>
                        <a:rPr lang="en-GB" sz="800" b="1" u="none" strike="noStrike" dirty="0">
                          <a:solidFill>
                            <a:srgbClr val="000000"/>
                          </a:solidFill>
                          <a:effectLst/>
                        </a:rPr>
                        <a:t>P-BR06</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kern="1200" dirty="0">
                          <a:solidFill>
                            <a:srgbClr val="000000"/>
                          </a:solidFill>
                          <a:effectLst/>
                          <a:latin typeface="+mn-lt"/>
                          <a:ea typeface="+mn-ea"/>
                          <a:cs typeface="+mn-cs"/>
                        </a:rPr>
                        <a:t>Translate Historical data to support OBS</a:t>
                      </a:r>
                    </a:p>
                  </a:txBody>
                  <a:tcPr marL="36000" marR="0" marT="36000" marB="36000" anchor="ctr"/>
                </a:tc>
                <a:tc>
                  <a:txBody>
                    <a:bodyPr/>
                    <a:lstStyle/>
                    <a:p>
                      <a:pPr algn="ctr" rtl="0" fontAlgn="t"/>
                      <a:r>
                        <a:rPr lang="en-GB" sz="800" u="none" strike="noStrike" dirty="0">
                          <a:solidFill>
                            <a:srgbClr val="000000"/>
                          </a:solidFill>
                          <a:effectLst/>
                        </a:rPr>
                        <a:t>5</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GB" sz="800" u="none" strike="noStrike" dirty="0">
                          <a:solidFill>
                            <a:srgbClr val="000000"/>
                          </a:solidFill>
                          <a:effectLst/>
                        </a:rPr>
                        <a:t>Historical data out-of-scope for SIT</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417170322"/>
                  </a:ext>
                </a:extLst>
              </a:tr>
              <a:tr h="139398">
                <a:tc>
                  <a:txBody>
                    <a:bodyPr/>
                    <a:lstStyle/>
                    <a:p>
                      <a:pPr algn="ctr" rtl="0" fontAlgn="ctr"/>
                      <a:r>
                        <a:rPr lang="en-GB" sz="800" b="1" u="none" strike="noStrike" dirty="0">
                          <a:solidFill>
                            <a:srgbClr val="000000"/>
                          </a:solidFill>
                          <a:effectLst/>
                        </a:rPr>
                        <a:t>P-BR07</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dirty="0">
                          <a:solidFill>
                            <a:srgbClr val="000000"/>
                          </a:solidFill>
                          <a:effectLst/>
                        </a:rPr>
                        <a:t>Submit final P&amp;L, B/S and Disclosures into Onestream by required timelines by HY (T+9), FY (T+15)</a:t>
                      </a:r>
                      <a:endParaRPr lang="en-GB" sz="800" b="0" i="0" u="none" strike="noStrike" dirty="0">
                        <a:solidFill>
                          <a:srgbClr val="000000"/>
                        </a:solidFill>
                        <a:effectLst/>
                        <a:latin typeface="Calibri" panose="020F0502020204030204" pitchFamily="34" charset="0"/>
                      </a:endParaRPr>
                    </a:p>
                  </a:txBody>
                  <a:tcPr marL="36000" marR="0" marT="36000" marB="36000" anchor="ctr"/>
                </a:tc>
                <a:tc>
                  <a:txBody>
                    <a:bodyPr/>
                    <a:lstStyle/>
                    <a:p>
                      <a:pPr algn="ctr" rtl="0" fontAlgn="t"/>
                      <a:r>
                        <a:rPr lang="en-GB" sz="800" u="none" strike="noStrike" dirty="0">
                          <a:solidFill>
                            <a:srgbClr val="000000"/>
                          </a:solidFill>
                          <a:effectLst/>
                        </a:rPr>
                        <a:t>3</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GB" sz="800" u="none" strike="noStrike" dirty="0">
                          <a:solidFill>
                            <a:srgbClr val="000000"/>
                          </a:solidFill>
                          <a:effectLst/>
                        </a:rPr>
                        <a:t>WDT and timelines out-of-scope</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1081477949"/>
                  </a:ext>
                </a:extLst>
              </a:tr>
              <a:tr h="139398">
                <a:tc>
                  <a:txBody>
                    <a:bodyPr/>
                    <a:lstStyle/>
                    <a:p>
                      <a:pPr algn="ctr" rtl="0" fontAlgn="ctr"/>
                      <a:r>
                        <a:rPr lang="en-GB" sz="800" b="1" u="none" strike="noStrike" dirty="0">
                          <a:solidFill>
                            <a:srgbClr val="000000"/>
                          </a:solidFill>
                          <a:effectLst/>
                        </a:rPr>
                        <a:t>P-BR08</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dirty="0">
                          <a:solidFill>
                            <a:srgbClr val="000000"/>
                          </a:solidFill>
                          <a:effectLst/>
                        </a:rPr>
                        <a:t>Conduct IFC review and consolidation in Onestream by required timelines</a:t>
                      </a:r>
                      <a:endParaRPr lang="en-GB" sz="800" b="0" i="0" u="none" strike="noStrike" dirty="0">
                        <a:solidFill>
                          <a:srgbClr val="000000"/>
                        </a:solidFill>
                        <a:effectLst/>
                        <a:latin typeface="Calibri" panose="020F0502020204030204" pitchFamily="34" charset="0"/>
                      </a:endParaRPr>
                    </a:p>
                  </a:txBody>
                  <a:tcPr marL="36000" marR="0" marT="36000" marB="36000" anchor="ctr"/>
                </a:tc>
                <a:tc>
                  <a:txBody>
                    <a:bodyPr/>
                    <a:lstStyle/>
                    <a:p>
                      <a:pPr algn="ctr" rtl="0" fontAlgn="t"/>
                      <a:r>
                        <a:rPr lang="en-GB" sz="800" u="none" strike="noStrike" dirty="0">
                          <a:solidFill>
                            <a:srgbClr val="000000"/>
                          </a:solidFill>
                          <a:effectLst/>
                        </a:rPr>
                        <a:t>5</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GB" sz="800" u="none" strike="noStrike" dirty="0">
                          <a:solidFill>
                            <a:srgbClr val="000000"/>
                          </a:solidFill>
                          <a:effectLst/>
                        </a:rPr>
                        <a:t>WDT and timelines out-of-scope</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3025542888"/>
                  </a:ext>
                </a:extLst>
              </a:tr>
              <a:tr h="139398">
                <a:tc>
                  <a:txBody>
                    <a:bodyPr/>
                    <a:lstStyle/>
                    <a:p>
                      <a:pPr algn="ctr" rtl="0" fontAlgn="ctr"/>
                      <a:r>
                        <a:rPr lang="en-GB" sz="800" b="1" u="none" strike="noStrike" dirty="0">
                          <a:solidFill>
                            <a:srgbClr val="000000"/>
                          </a:solidFill>
                          <a:effectLst/>
                        </a:rPr>
                        <a:t>P-BR09</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dirty="0">
                          <a:solidFill>
                            <a:srgbClr val="000000"/>
                          </a:solidFill>
                          <a:effectLst/>
                        </a:rPr>
                        <a:t>Ensure PCA IFRS 17 working day time table allows for sufficient time for review and consolidation</a:t>
                      </a:r>
                      <a:endParaRPr lang="en-GB" sz="800" b="0" i="0" u="none" strike="noStrike" dirty="0">
                        <a:solidFill>
                          <a:srgbClr val="000000"/>
                        </a:solidFill>
                        <a:effectLst/>
                        <a:latin typeface="Calibri" panose="020F0502020204030204" pitchFamily="34" charset="0"/>
                      </a:endParaRPr>
                    </a:p>
                  </a:txBody>
                  <a:tcPr marL="36000" marR="0" marT="36000" marB="36000" anchor="ctr"/>
                </a:tc>
                <a:tc>
                  <a:txBody>
                    <a:bodyPr/>
                    <a:lstStyle/>
                    <a:p>
                      <a:pPr algn="ctr" rtl="0" fontAlgn="t"/>
                      <a:r>
                        <a:rPr lang="en-GB" sz="800" u="none" strike="noStrike" dirty="0">
                          <a:solidFill>
                            <a:srgbClr val="000000"/>
                          </a:solidFill>
                          <a:effectLst/>
                        </a:rPr>
                        <a:t>3</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GB" sz="800" u="none" strike="noStrike" dirty="0">
                          <a:solidFill>
                            <a:srgbClr val="000000"/>
                          </a:solidFill>
                          <a:effectLst/>
                        </a:rPr>
                        <a:t>WDT and timelines out-of-scope</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637651320"/>
                  </a:ext>
                </a:extLst>
              </a:tr>
              <a:tr h="139398">
                <a:tc>
                  <a:txBody>
                    <a:bodyPr/>
                    <a:lstStyle/>
                    <a:p>
                      <a:pPr algn="ctr" rtl="0" fontAlgn="ctr"/>
                      <a:r>
                        <a:rPr lang="en-GB" sz="800" b="1" u="none" strike="noStrike" dirty="0">
                          <a:solidFill>
                            <a:srgbClr val="000000"/>
                          </a:solidFill>
                          <a:effectLst/>
                        </a:rPr>
                        <a:t>P-BR10</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dirty="0">
                          <a:solidFill>
                            <a:srgbClr val="000000"/>
                          </a:solidFill>
                          <a:effectLst/>
                        </a:rPr>
                        <a:t>Produce LBU IFRS 17 results with sufficient local review within submission timelines</a:t>
                      </a:r>
                      <a:endParaRPr lang="en-GB" sz="800" b="0" i="0" u="none" strike="noStrike" dirty="0">
                        <a:solidFill>
                          <a:srgbClr val="000000"/>
                        </a:solidFill>
                        <a:effectLst/>
                        <a:latin typeface="Calibri" panose="020F0502020204030204" pitchFamily="34" charset="0"/>
                      </a:endParaRPr>
                    </a:p>
                  </a:txBody>
                  <a:tcPr marL="36000" marR="0" marT="36000" marB="36000" anchor="ctr"/>
                </a:tc>
                <a:tc>
                  <a:txBody>
                    <a:bodyPr/>
                    <a:lstStyle/>
                    <a:p>
                      <a:pPr algn="ctr" rtl="0" fontAlgn="t"/>
                      <a:r>
                        <a:rPr lang="en-GB" sz="800" u="none" strike="noStrike" dirty="0">
                          <a:solidFill>
                            <a:srgbClr val="000000"/>
                          </a:solidFill>
                          <a:effectLst/>
                        </a:rPr>
                        <a:t>3</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GB" sz="800" u="none" strike="noStrike" dirty="0">
                          <a:solidFill>
                            <a:srgbClr val="000000"/>
                          </a:solidFill>
                          <a:effectLst/>
                        </a:rPr>
                        <a:t>WDT and timelines out-of-scope</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1496972695"/>
                  </a:ext>
                </a:extLst>
              </a:tr>
              <a:tr h="305675">
                <a:tc>
                  <a:txBody>
                    <a:bodyPr/>
                    <a:lstStyle/>
                    <a:p>
                      <a:pPr algn="ctr" rtl="0" fontAlgn="ctr"/>
                      <a:r>
                        <a:rPr lang="en-GB" sz="800" b="1" u="none" strike="noStrike" dirty="0">
                          <a:solidFill>
                            <a:srgbClr val="000000"/>
                          </a:solidFill>
                          <a:effectLst/>
                        </a:rPr>
                        <a:t>P-BR11</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dirty="0">
                          <a:solidFill>
                            <a:srgbClr val="000000"/>
                          </a:solidFill>
                          <a:effectLst/>
                        </a:rPr>
                        <a:t>Produce IFRS 17 Financial results in line with approved group methodologies</a:t>
                      </a:r>
                      <a:endParaRPr lang="en-GB" sz="800" b="0" i="0" u="none" strike="noStrike" dirty="0">
                        <a:solidFill>
                          <a:srgbClr val="000000"/>
                        </a:solidFill>
                        <a:effectLst/>
                        <a:latin typeface="Calibri" panose="020F0502020204030204" pitchFamily="34" charset="0"/>
                      </a:endParaRPr>
                    </a:p>
                  </a:txBody>
                  <a:tcPr marL="36000" marR="0" marT="36000" marB="36000" anchor="ctr"/>
                </a:tc>
                <a:tc>
                  <a:txBody>
                    <a:bodyPr/>
                    <a:lstStyle/>
                    <a:p>
                      <a:pPr algn="ctr" rtl="0" fontAlgn="t"/>
                      <a:r>
                        <a:rPr lang="en-GB" sz="800" u="none" strike="noStrike" dirty="0">
                          <a:solidFill>
                            <a:srgbClr val="000000"/>
                          </a:solidFill>
                          <a:effectLst/>
                        </a:rPr>
                        <a:t>5</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US" sz="800" u="none" strike="noStrike" dirty="0">
                          <a:solidFill>
                            <a:srgbClr val="000000"/>
                          </a:solidFill>
                          <a:effectLst/>
                        </a:rPr>
                        <a:t>This relates the ‘correctness’ of the IFRS 17 results which cannot be tested in SIT</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2861247698"/>
                  </a:ext>
                </a:extLst>
              </a:tr>
              <a:tr h="305675">
                <a:tc>
                  <a:txBody>
                    <a:bodyPr/>
                    <a:lstStyle/>
                    <a:p>
                      <a:pPr algn="ctr" rtl="0" fontAlgn="ctr"/>
                      <a:r>
                        <a:rPr lang="en-GB" sz="800" b="1" u="none" strike="noStrike" dirty="0">
                          <a:solidFill>
                            <a:srgbClr val="000000"/>
                          </a:solidFill>
                          <a:effectLst/>
                        </a:rPr>
                        <a:t>P-BR12</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dirty="0">
                          <a:solidFill>
                            <a:srgbClr val="000000"/>
                          </a:solidFill>
                          <a:effectLst/>
                        </a:rPr>
                        <a:t>Produce IFRS 17 Financial results in line with approved local variations of group methodologies</a:t>
                      </a:r>
                      <a:endParaRPr lang="en-GB" sz="800" b="0" i="0" u="none" strike="noStrike" dirty="0">
                        <a:solidFill>
                          <a:srgbClr val="000000"/>
                        </a:solidFill>
                        <a:effectLst/>
                        <a:latin typeface="Calibri" panose="020F0502020204030204" pitchFamily="34" charset="0"/>
                      </a:endParaRPr>
                    </a:p>
                  </a:txBody>
                  <a:tcPr marL="36000" marR="0" marT="36000" marB="36000" anchor="ctr"/>
                </a:tc>
                <a:tc>
                  <a:txBody>
                    <a:bodyPr/>
                    <a:lstStyle/>
                    <a:p>
                      <a:pPr algn="ctr" rtl="0" fontAlgn="t"/>
                      <a:r>
                        <a:rPr lang="en-GB" sz="800" u="none" strike="noStrike" dirty="0">
                          <a:solidFill>
                            <a:srgbClr val="000000"/>
                          </a:solidFill>
                          <a:effectLst/>
                        </a:rPr>
                        <a:t>5</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US" sz="800" u="none" strike="noStrike" dirty="0">
                          <a:solidFill>
                            <a:srgbClr val="000000"/>
                          </a:solidFill>
                          <a:effectLst/>
                        </a:rPr>
                        <a:t>This relates the ‘correctness’ of the IFRS 17 results which cannot be tested in SIT</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3387584052"/>
                  </a:ext>
                </a:extLst>
              </a:tr>
              <a:tr h="227040">
                <a:tc>
                  <a:txBody>
                    <a:bodyPr/>
                    <a:lstStyle/>
                    <a:p>
                      <a:pPr algn="ctr" rtl="0" fontAlgn="ctr"/>
                      <a:r>
                        <a:rPr lang="en-GB" sz="800" b="1" u="none" strike="noStrike" dirty="0">
                          <a:solidFill>
                            <a:srgbClr val="000000"/>
                          </a:solidFill>
                          <a:effectLst/>
                        </a:rPr>
                        <a:t>P-BR14</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dirty="0">
                          <a:solidFill>
                            <a:srgbClr val="000000"/>
                          </a:solidFill>
                          <a:effectLst/>
                        </a:rPr>
                        <a:t>Produce materially correct results</a:t>
                      </a:r>
                      <a:endParaRPr lang="en-GB" sz="800" b="0" i="0" u="none" strike="noStrike" dirty="0">
                        <a:solidFill>
                          <a:srgbClr val="000000"/>
                        </a:solidFill>
                        <a:effectLst/>
                        <a:latin typeface="Calibri" panose="020F0502020204030204" pitchFamily="34" charset="0"/>
                      </a:endParaRPr>
                    </a:p>
                  </a:txBody>
                  <a:tcPr marL="36000" marR="0" marT="36000" marB="36000" anchor="ctr"/>
                </a:tc>
                <a:tc>
                  <a:txBody>
                    <a:bodyPr/>
                    <a:lstStyle/>
                    <a:p>
                      <a:pPr algn="ctr" rtl="0" fontAlgn="t"/>
                      <a:r>
                        <a:rPr lang="en-GB" sz="800" u="none" strike="noStrike" dirty="0">
                          <a:solidFill>
                            <a:srgbClr val="000000"/>
                          </a:solidFill>
                          <a:effectLst/>
                        </a:rPr>
                        <a:t>5</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US" sz="800" u="none" strike="noStrike" dirty="0">
                          <a:solidFill>
                            <a:srgbClr val="000000"/>
                          </a:solidFill>
                          <a:effectLst/>
                        </a:rPr>
                        <a:t>Cannot be tested in SIT due to limitation of</a:t>
                      </a:r>
                      <a:r>
                        <a:rPr lang="en-US" sz="800" u="none" strike="noStrike" baseline="0" dirty="0">
                          <a:solidFill>
                            <a:srgbClr val="000000"/>
                          </a:solidFill>
                          <a:effectLst/>
                        </a:rPr>
                        <a:t> test data and </a:t>
                      </a:r>
                      <a:r>
                        <a:rPr lang="en-US" sz="800" u="none" strike="noStrike" dirty="0">
                          <a:solidFill>
                            <a:srgbClr val="000000"/>
                          </a:solidFill>
                          <a:effectLst/>
                        </a:rPr>
                        <a:t>a materiality framework has not been established</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3245405700"/>
                  </a:ext>
                </a:extLst>
              </a:tr>
              <a:tr h="139398">
                <a:tc>
                  <a:txBody>
                    <a:bodyPr/>
                    <a:lstStyle/>
                    <a:p>
                      <a:pPr algn="ctr" rtl="0" fontAlgn="ctr"/>
                      <a:r>
                        <a:rPr lang="en-GB" sz="800" b="1" u="none" strike="noStrike" dirty="0">
                          <a:solidFill>
                            <a:srgbClr val="000000"/>
                          </a:solidFill>
                          <a:effectLst/>
                        </a:rPr>
                        <a:t>P-BR16</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dirty="0">
                          <a:solidFill>
                            <a:srgbClr val="000000"/>
                          </a:solidFill>
                          <a:effectLst/>
                        </a:rPr>
                        <a:t>Ensure compliance of financial results with the SOX framework (off cycle)</a:t>
                      </a:r>
                      <a:endParaRPr lang="en-GB" sz="800" b="0" i="0" u="none" strike="noStrike" dirty="0">
                        <a:solidFill>
                          <a:srgbClr val="000000"/>
                        </a:solidFill>
                        <a:effectLst/>
                        <a:latin typeface="Calibri" panose="020F0502020204030204" pitchFamily="34" charset="0"/>
                      </a:endParaRPr>
                    </a:p>
                  </a:txBody>
                  <a:tcPr marL="36000" marR="0" marT="36000" marB="36000" anchor="ctr"/>
                </a:tc>
                <a:tc>
                  <a:txBody>
                    <a:bodyPr/>
                    <a:lstStyle/>
                    <a:p>
                      <a:pPr algn="ctr" rtl="0" fontAlgn="t"/>
                      <a:r>
                        <a:rPr lang="en-GB" sz="800" u="none" strike="noStrike" dirty="0">
                          <a:solidFill>
                            <a:srgbClr val="000000"/>
                          </a:solidFill>
                          <a:effectLst/>
                        </a:rPr>
                        <a:t>4</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GB" sz="800" u="none" strike="noStrike" dirty="0">
                          <a:solidFill>
                            <a:srgbClr val="000000"/>
                          </a:solidFill>
                          <a:effectLst/>
                        </a:rPr>
                        <a:t>Off-cycle. </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29173578"/>
                  </a:ext>
                </a:extLst>
              </a:tr>
              <a:tr h="227040">
                <a:tc>
                  <a:txBody>
                    <a:bodyPr/>
                    <a:lstStyle/>
                    <a:p>
                      <a:pPr algn="ctr" rtl="0" fontAlgn="ctr"/>
                      <a:r>
                        <a:rPr lang="en-GB" sz="800" b="1" u="none" strike="noStrike" dirty="0">
                          <a:solidFill>
                            <a:srgbClr val="000000"/>
                          </a:solidFill>
                          <a:effectLst/>
                        </a:rPr>
                        <a:t>P-BR17</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dirty="0">
                          <a:solidFill>
                            <a:srgbClr val="000000"/>
                          </a:solidFill>
                          <a:effectLst/>
                        </a:rPr>
                        <a:t>Ensure auditability of inputs and outputs of the IFRS 17 process from group external and internal audits teams</a:t>
                      </a:r>
                      <a:endParaRPr lang="en-GB" sz="800" b="0" i="0" u="none" strike="noStrike" dirty="0">
                        <a:solidFill>
                          <a:srgbClr val="000000"/>
                        </a:solidFill>
                        <a:effectLst/>
                        <a:latin typeface="Calibri" panose="020F0502020204030204" pitchFamily="34" charset="0"/>
                      </a:endParaRPr>
                    </a:p>
                  </a:txBody>
                  <a:tcPr marL="36000" marR="0" marT="36000" marB="36000" anchor="ctr"/>
                </a:tc>
                <a:tc>
                  <a:txBody>
                    <a:bodyPr/>
                    <a:lstStyle/>
                    <a:p>
                      <a:pPr algn="ctr" rtl="0" fontAlgn="t"/>
                      <a:r>
                        <a:rPr lang="en-GB" sz="800" u="none" strike="noStrike" dirty="0">
                          <a:solidFill>
                            <a:srgbClr val="000000"/>
                          </a:solidFill>
                          <a:effectLst/>
                        </a:rPr>
                        <a:t>4</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GB" sz="800" u="none" strike="noStrike" dirty="0">
                          <a:solidFill>
                            <a:srgbClr val="000000"/>
                          </a:solidFill>
                          <a:effectLst/>
                        </a:rPr>
                        <a:t>Auditability is out-of-scope for SIT</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2503899501"/>
                  </a:ext>
                </a:extLst>
              </a:tr>
              <a:tr h="139398">
                <a:tc>
                  <a:txBody>
                    <a:bodyPr/>
                    <a:lstStyle/>
                    <a:p>
                      <a:pPr algn="ctr" rtl="0" fontAlgn="ctr"/>
                      <a:r>
                        <a:rPr lang="en-GB" sz="800" b="1" u="none" strike="noStrike" dirty="0">
                          <a:solidFill>
                            <a:srgbClr val="000000"/>
                          </a:solidFill>
                          <a:effectLst/>
                        </a:rPr>
                        <a:t>P-BR18</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dirty="0">
                          <a:solidFill>
                            <a:srgbClr val="000000"/>
                          </a:solidFill>
                          <a:effectLst/>
                        </a:rPr>
                        <a:t>Ensure auditability of inputs and outputs of the IFRS 17 process from local external and internal audits team</a:t>
                      </a:r>
                      <a:endParaRPr lang="en-GB" sz="800" b="0" i="0" u="none" strike="noStrike" dirty="0">
                        <a:solidFill>
                          <a:srgbClr val="000000"/>
                        </a:solidFill>
                        <a:effectLst/>
                        <a:latin typeface="Calibri" panose="020F0502020204030204" pitchFamily="34" charset="0"/>
                      </a:endParaRPr>
                    </a:p>
                  </a:txBody>
                  <a:tcPr marL="36000" marR="0" marT="36000" marB="36000" anchor="ctr"/>
                </a:tc>
                <a:tc>
                  <a:txBody>
                    <a:bodyPr/>
                    <a:lstStyle/>
                    <a:p>
                      <a:pPr algn="ctr" rtl="0" fontAlgn="t"/>
                      <a:r>
                        <a:rPr lang="en-GB" sz="800" u="none" strike="noStrike" dirty="0">
                          <a:solidFill>
                            <a:srgbClr val="000000"/>
                          </a:solidFill>
                          <a:effectLst/>
                        </a:rPr>
                        <a:t>4</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GB" sz="800" u="none" strike="noStrike" dirty="0">
                          <a:solidFill>
                            <a:srgbClr val="000000"/>
                          </a:solidFill>
                          <a:effectLst/>
                        </a:rPr>
                        <a:t>Auditability is out-of-scope for SIT</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2231175398"/>
                  </a:ext>
                </a:extLst>
              </a:tr>
              <a:tr h="139398">
                <a:tc>
                  <a:txBody>
                    <a:bodyPr/>
                    <a:lstStyle/>
                    <a:p>
                      <a:pPr algn="ctr" rtl="0" fontAlgn="ctr"/>
                      <a:r>
                        <a:rPr lang="en-GB" sz="800" b="1" u="none" strike="noStrike" dirty="0">
                          <a:solidFill>
                            <a:srgbClr val="000000"/>
                          </a:solidFill>
                          <a:effectLst/>
                        </a:rPr>
                        <a:t>P-BR21</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dirty="0">
                          <a:solidFill>
                            <a:srgbClr val="000000"/>
                          </a:solidFill>
                          <a:effectLst/>
                        </a:rPr>
                        <a:t>Ensure appropriate security levels to view control data</a:t>
                      </a:r>
                      <a:endParaRPr lang="en-GB" sz="800" b="0" i="0" u="none" strike="noStrike" dirty="0">
                        <a:solidFill>
                          <a:srgbClr val="000000"/>
                        </a:solidFill>
                        <a:effectLst/>
                        <a:latin typeface="Calibri" panose="020F0502020204030204" pitchFamily="34" charset="0"/>
                      </a:endParaRPr>
                    </a:p>
                  </a:txBody>
                  <a:tcPr marL="36000" marR="0" marT="36000" marB="36000" anchor="ctr"/>
                </a:tc>
                <a:tc>
                  <a:txBody>
                    <a:bodyPr/>
                    <a:lstStyle/>
                    <a:p>
                      <a:pPr algn="ctr" rtl="0" fontAlgn="t"/>
                      <a:r>
                        <a:rPr lang="en-GB" sz="800" u="none" strike="noStrike" dirty="0">
                          <a:solidFill>
                            <a:srgbClr val="000000"/>
                          </a:solidFill>
                          <a:effectLst/>
                        </a:rPr>
                        <a:t>3</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GB" sz="800" u="none" strike="noStrike" dirty="0">
                          <a:solidFill>
                            <a:srgbClr val="000000"/>
                          </a:solidFill>
                          <a:effectLst/>
                        </a:rPr>
                        <a:t>User roles and permission testing is</a:t>
                      </a:r>
                      <a:r>
                        <a:rPr lang="en-GB" sz="800" u="none" strike="noStrike" baseline="0" dirty="0">
                          <a:solidFill>
                            <a:srgbClr val="000000"/>
                          </a:solidFill>
                          <a:effectLst/>
                        </a:rPr>
                        <a:t> </a:t>
                      </a:r>
                      <a:r>
                        <a:rPr lang="en-GB" sz="800" u="none" strike="noStrike" dirty="0">
                          <a:solidFill>
                            <a:srgbClr val="000000"/>
                          </a:solidFill>
                          <a:effectLst/>
                        </a:rPr>
                        <a:t>out-of-scope</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1569228896"/>
                  </a:ext>
                </a:extLst>
              </a:tr>
              <a:tr h="139398">
                <a:tc>
                  <a:txBody>
                    <a:bodyPr/>
                    <a:lstStyle/>
                    <a:p>
                      <a:pPr algn="ctr" rtl="0" fontAlgn="ctr"/>
                      <a:r>
                        <a:rPr lang="en-GB" sz="800" b="1" u="none" strike="noStrike" dirty="0">
                          <a:solidFill>
                            <a:srgbClr val="000000"/>
                          </a:solidFill>
                          <a:effectLst/>
                        </a:rPr>
                        <a:t>P-BR22</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dirty="0">
                          <a:solidFill>
                            <a:srgbClr val="000000"/>
                          </a:solidFill>
                          <a:effectLst/>
                        </a:rPr>
                        <a:t>Ensure a change management processes is in place to apply changes to the solution in a consistent manner</a:t>
                      </a:r>
                      <a:endParaRPr lang="en-GB" sz="800" b="0" i="0" u="none" strike="noStrike" dirty="0">
                        <a:solidFill>
                          <a:srgbClr val="000000"/>
                        </a:solidFill>
                        <a:effectLst/>
                        <a:latin typeface="Calibri" panose="020F0502020204030204" pitchFamily="34" charset="0"/>
                      </a:endParaRPr>
                    </a:p>
                  </a:txBody>
                  <a:tcPr marL="36000" marR="0" marT="36000" marB="36000" anchor="ctr"/>
                </a:tc>
                <a:tc>
                  <a:txBody>
                    <a:bodyPr/>
                    <a:lstStyle/>
                    <a:p>
                      <a:pPr algn="ctr" rtl="0" fontAlgn="t"/>
                      <a:r>
                        <a:rPr lang="en-GB" sz="800" u="none" strike="noStrike" dirty="0">
                          <a:solidFill>
                            <a:srgbClr val="000000"/>
                          </a:solidFill>
                          <a:effectLst/>
                        </a:rPr>
                        <a:t>3</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GB" sz="800" u="none" strike="noStrike" dirty="0">
                          <a:solidFill>
                            <a:srgbClr val="000000"/>
                          </a:solidFill>
                          <a:effectLst/>
                        </a:rPr>
                        <a:t>Change management process testing out-of-scope</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2610812233"/>
                  </a:ext>
                </a:extLst>
              </a:tr>
              <a:tr h="227040">
                <a:tc>
                  <a:txBody>
                    <a:bodyPr/>
                    <a:lstStyle/>
                    <a:p>
                      <a:pPr algn="ctr" rtl="0" fontAlgn="ctr"/>
                      <a:r>
                        <a:rPr lang="en-GB" sz="800" b="1" u="none" strike="noStrike" dirty="0">
                          <a:solidFill>
                            <a:srgbClr val="000000"/>
                          </a:solidFill>
                          <a:effectLst/>
                        </a:rPr>
                        <a:t>P-BR24</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dirty="0">
                          <a:solidFill>
                            <a:srgbClr val="000000"/>
                          </a:solidFill>
                          <a:effectLst/>
                        </a:rPr>
                        <a:t>Assess impracticability and interpreting the use of the baselined production estimates as well as the baselined production simplifications.</a:t>
                      </a:r>
                      <a:endParaRPr lang="en-GB" sz="800" b="0" i="0" u="none" strike="noStrike" dirty="0">
                        <a:solidFill>
                          <a:srgbClr val="000000"/>
                        </a:solidFill>
                        <a:effectLst/>
                        <a:latin typeface="Calibri" panose="020F0502020204030204" pitchFamily="34" charset="0"/>
                      </a:endParaRPr>
                    </a:p>
                  </a:txBody>
                  <a:tcPr marL="36000" marR="0" marT="36000" marB="36000" anchor="ctr"/>
                </a:tc>
                <a:tc>
                  <a:txBody>
                    <a:bodyPr/>
                    <a:lstStyle/>
                    <a:p>
                      <a:pPr algn="ctr" rtl="0" fontAlgn="t"/>
                      <a:r>
                        <a:rPr lang="en-GB" sz="800" u="none" strike="noStrike" dirty="0">
                          <a:solidFill>
                            <a:srgbClr val="000000"/>
                          </a:solidFill>
                          <a:effectLst/>
                        </a:rPr>
                        <a:t>5</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GB" sz="800" u="none" strike="noStrike" dirty="0">
                          <a:solidFill>
                            <a:srgbClr val="000000"/>
                          </a:solidFill>
                          <a:effectLst/>
                        </a:rPr>
                        <a:t>Transition state testing</a:t>
                      </a:r>
                      <a:r>
                        <a:rPr lang="en-GB" sz="800" u="none" strike="noStrike" baseline="0" dirty="0">
                          <a:solidFill>
                            <a:srgbClr val="000000"/>
                          </a:solidFill>
                          <a:effectLst/>
                        </a:rPr>
                        <a:t> is out-of-scope</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2897275771"/>
                  </a:ext>
                </a:extLst>
              </a:tr>
              <a:tr h="227040">
                <a:tc>
                  <a:txBody>
                    <a:bodyPr/>
                    <a:lstStyle/>
                    <a:p>
                      <a:pPr algn="ctr" rtl="0" fontAlgn="ctr"/>
                      <a:r>
                        <a:rPr lang="en-GB" sz="800" b="1" u="none" strike="noStrike" dirty="0">
                          <a:solidFill>
                            <a:srgbClr val="000000"/>
                          </a:solidFill>
                          <a:effectLst/>
                        </a:rPr>
                        <a:t>P-BR25</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dirty="0">
                          <a:solidFill>
                            <a:srgbClr val="000000"/>
                          </a:solidFill>
                          <a:effectLst/>
                        </a:rPr>
                        <a:t>Produce an Opening CSM  (Contractual Service Margin) Balance at Transition date using Full Retrospective Approach (FRA)</a:t>
                      </a:r>
                      <a:endParaRPr lang="en-GB" sz="800" b="0" i="0" u="none" strike="noStrike" dirty="0">
                        <a:solidFill>
                          <a:srgbClr val="000000"/>
                        </a:solidFill>
                        <a:effectLst/>
                        <a:latin typeface="Calibri" panose="020F0502020204030204" pitchFamily="34" charset="0"/>
                      </a:endParaRPr>
                    </a:p>
                  </a:txBody>
                  <a:tcPr marL="36000" marR="0" marT="36000" marB="36000" anchor="ctr"/>
                </a:tc>
                <a:tc>
                  <a:txBody>
                    <a:bodyPr/>
                    <a:lstStyle/>
                    <a:p>
                      <a:pPr algn="ctr" rtl="0" fontAlgn="t"/>
                      <a:r>
                        <a:rPr lang="en-GB" sz="800" u="none" strike="noStrike" dirty="0">
                          <a:solidFill>
                            <a:srgbClr val="000000"/>
                          </a:solidFill>
                          <a:effectLst/>
                        </a:rPr>
                        <a:t>5</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GB" sz="800" u="none" strike="noStrike" dirty="0">
                          <a:solidFill>
                            <a:srgbClr val="000000"/>
                          </a:solidFill>
                          <a:effectLst/>
                        </a:rPr>
                        <a:t>Transition state testing </a:t>
                      </a:r>
                      <a:r>
                        <a:rPr lang="en-GB" sz="800" u="none" strike="noStrike" baseline="0" dirty="0">
                          <a:solidFill>
                            <a:srgbClr val="000000"/>
                          </a:solidFill>
                          <a:effectLst/>
                        </a:rPr>
                        <a:t>is out-of-scope</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763026903"/>
                  </a:ext>
                </a:extLst>
              </a:tr>
            </a:tbl>
          </a:graphicData>
        </a:graphic>
      </p:graphicFrame>
      <p:sp>
        <p:nvSpPr>
          <p:cNvPr id="6" name="Title 1"/>
          <p:cNvSpPr txBox="1">
            <a:spLocks/>
          </p:cNvSpPr>
          <p:nvPr/>
        </p:nvSpPr>
        <p:spPr>
          <a:xfrm>
            <a:off x="501651" y="317500"/>
            <a:ext cx="11188700" cy="334101"/>
          </a:xfrm>
          <a:prstGeom prst="rect">
            <a:avLst/>
          </a:prstGeom>
        </p:spPr>
        <p:txBody>
          <a:bodyPr vert="horz" wrap="square" lIns="0" tIns="0" rIns="0" bIns="0" rtlCol="0" anchor="t" anchorCtr="0">
            <a:noAutofit/>
          </a:bodyPr>
          <a:lstStyle>
            <a:lvl1pPr algn="l" defTabSz="457189" rtl="0" eaLnBrk="1" latinLnBrk="0" hangingPunct="1">
              <a:lnSpc>
                <a:spcPts val="2800"/>
              </a:lnSpc>
              <a:spcBef>
                <a:spcPct val="0"/>
              </a:spcBef>
              <a:buNone/>
              <a:defRPr sz="2400" b="0" kern="1200" baseline="0">
                <a:solidFill>
                  <a:srgbClr val="68737A"/>
                </a:solidFill>
                <a:latin typeface="Verdana"/>
                <a:ea typeface="+mj-ea"/>
                <a:cs typeface="+mj-cs"/>
              </a:defRPr>
            </a:lvl1pPr>
          </a:lstStyle>
          <a:p>
            <a:r>
              <a:rPr lang="en-US" dirty="0"/>
              <a:t>APPENDIX: SIT – Out-of-scope Business Requirements (3/4)</a:t>
            </a:r>
          </a:p>
        </p:txBody>
      </p:sp>
      <p:sp>
        <p:nvSpPr>
          <p:cNvPr id="7" name="TextBox 6"/>
          <p:cNvSpPr txBox="1"/>
          <p:nvPr/>
        </p:nvSpPr>
        <p:spPr>
          <a:xfrm>
            <a:off x="501651" y="689012"/>
            <a:ext cx="10149413"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000" dirty="0">
                <a:solidFill>
                  <a:srgbClr val="68737A"/>
                </a:solidFill>
              </a:rPr>
              <a:t>The table below highlights the process and controls business requirements which are out of scope and the rationale</a:t>
            </a:r>
            <a:endParaRPr lang="en-GB" sz="1000" dirty="0">
              <a:solidFill>
                <a:srgbClr val="68737A"/>
              </a:solidFill>
            </a:endParaRPr>
          </a:p>
        </p:txBody>
      </p:sp>
      <p:sp>
        <p:nvSpPr>
          <p:cNvPr id="8" name="TextBox 6"/>
          <p:cNvSpPr txBox="1"/>
          <p:nvPr/>
        </p:nvSpPr>
        <p:spPr>
          <a:xfrm>
            <a:off x="501651" y="969533"/>
            <a:ext cx="6330517"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000" u="sng" dirty="0">
                <a:solidFill>
                  <a:srgbClr val="000000"/>
                </a:solidFill>
              </a:rPr>
              <a:t>Process and Controls – Out-of-scope</a:t>
            </a:r>
            <a:endParaRPr lang="en-GB" sz="1000" u="sng" dirty="0">
              <a:solidFill>
                <a:srgbClr val="000000"/>
              </a:solidFill>
            </a:endParaRPr>
          </a:p>
        </p:txBody>
      </p:sp>
    </p:spTree>
    <p:extLst>
      <p:ext uri="{BB962C8B-B14F-4D97-AF65-F5344CB8AC3E}">
        <p14:creationId xmlns:p14="http://schemas.microsoft.com/office/powerpoint/2010/main" val="2226859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501650" y="920212"/>
          <a:ext cx="11188700" cy="4518480"/>
        </p:xfrm>
        <a:graphic>
          <a:graphicData uri="http://schemas.openxmlformats.org/drawingml/2006/table">
            <a:tbl>
              <a:tblPr>
                <a:tableStyleId>{616DA210-FB5B-4158-B5E0-FEB733F419BA}</a:tableStyleId>
              </a:tblPr>
              <a:tblGrid>
                <a:gridCol w="867913">
                  <a:extLst>
                    <a:ext uri="{9D8B030D-6E8A-4147-A177-3AD203B41FA5}">
                      <a16:colId xmlns:a16="http://schemas.microsoft.com/office/drawing/2014/main" val="3834264097"/>
                    </a:ext>
                  </a:extLst>
                </a:gridCol>
                <a:gridCol w="6607923">
                  <a:extLst>
                    <a:ext uri="{9D8B030D-6E8A-4147-A177-3AD203B41FA5}">
                      <a16:colId xmlns:a16="http://schemas.microsoft.com/office/drawing/2014/main" val="1576281024"/>
                    </a:ext>
                  </a:extLst>
                </a:gridCol>
                <a:gridCol w="1001678">
                  <a:extLst>
                    <a:ext uri="{9D8B030D-6E8A-4147-A177-3AD203B41FA5}">
                      <a16:colId xmlns:a16="http://schemas.microsoft.com/office/drawing/2014/main" val="2116238585"/>
                    </a:ext>
                  </a:extLst>
                </a:gridCol>
                <a:gridCol w="2711186">
                  <a:extLst>
                    <a:ext uri="{9D8B030D-6E8A-4147-A177-3AD203B41FA5}">
                      <a16:colId xmlns:a16="http://schemas.microsoft.com/office/drawing/2014/main" val="1776927930"/>
                    </a:ext>
                  </a:extLst>
                </a:gridCol>
              </a:tblGrid>
              <a:tr h="249248">
                <a:tc>
                  <a:txBody>
                    <a:bodyPr/>
                    <a:lstStyle/>
                    <a:p>
                      <a:pPr algn="ctr" fontAlgn="b"/>
                      <a:r>
                        <a:rPr lang="en-GB" sz="900" b="1" i="0" u="none" strike="noStrike" dirty="0">
                          <a:solidFill>
                            <a:schemeClr val="bg1"/>
                          </a:solidFill>
                          <a:effectLst/>
                          <a:latin typeface="Calibri" panose="020F0502020204030204" pitchFamily="34" charset="0"/>
                        </a:rPr>
                        <a:t>Business</a:t>
                      </a:r>
                      <a:r>
                        <a:rPr lang="en-GB" sz="900" b="1" i="0" u="none" strike="noStrike" baseline="0" dirty="0">
                          <a:solidFill>
                            <a:schemeClr val="bg1"/>
                          </a:solidFill>
                          <a:effectLst/>
                          <a:latin typeface="Calibri" panose="020F0502020204030204" pitchFamily="34" charset="0"/>
                        </a:rPr>
                        <a:t> Requirement</a:t>
                      </a:r>
                      <a:endParaRPr lang="en-GB" sz="900" b="1" i="0" u="none" strike="noStrike" dirty="0">
                        <a:solidFill>
                          <a:schemeClr val="bg1"/>
                        </a:solidFill>
                        <a:effectLst/>
                        <a:latin typeface="Calibri" panose="020F0502020204030204" pitchFamily="34" charset="0"/>
                      </a:endParaRPr>
                    </a:p>
                  </a:txBody>
                  <a:tcPr marL="0" marR="0" marT="0" marB="0" anchor="ctr">
                    <a:solidFill>
                      <a:srgbClr val="CE0000"/>
                    </a:solidFill>
                  </a:tcPr>
                </a:tc>
                <a:tc>
                  <a:txBody>
                    <a:bodyPr/>
                    <a:lstStyle/>
                    <a:p>
                      <a:pPr marL="0" algn="l" defTabSz="457189" rtl="0" eaLnBrk="1" fontAlgn="b" latinLnBrk="0" hangingPunct="1"/>
                      <a:r>
                        <a:rPr lang="en-GB" sz="900" b="1" i="0" u="none" strike="noStrike" kern="1200" dirty="0">
                          <a:solidFill>
                            <a:schemeClr val="bg1"/>
                          </a:solidFill>
                          <a:effectLst/>
                          <a:latin typeface="Calibri" panose="020F0502020204030204" pitchFamily="34" charset="0"/>
                          <a:ea typeface="+mn-ea"/>
                          <a:cs typeface="+mn-cs"/>
                        </a:rPr>
                        <a:t>Description</a:t>
                      </a:r>
                    </a:p>
                  </a:txBody>
                  <a:tcPr marL="36000" marR="0" marT="36000" marB="36000" anchor="ctr">
                    <a:solidFill>
                      <a:srgbClr val="CE0000"/>
                    </a:solidFill>
                  </a:tcPr>
                </a:tc>
                <a:tc>
                  <a:txBody>
                    <a:bodyPr/>
                    <a:lstStyle/>
                    <a:p>
                      <a:pPr marL="0" algn="ctr" defTabSz="457189" rtl="0" eaLnBrk="1" fontAlgn="b" latinLnBrk="0" hangingPunct="1"/>
                      <a:r>
                        <a:rPr lang="en-GB" sz="900" b="1" i="0" u="none" strike="noStrike" kern="1200" dirty="0">
                          <a:solidFill>
                            <a:schemeClr val="bg1"/>
                          </a:solidFill>
                          <a:effectLst/>
                          <a:latin typeface="Calibri" panose="020F0502020204030204" pitchFamily="34" charset="0"/>
                          <a:ea typeface="+mn-ea"/>
                          <a:cs typeface="+mn-cs"/>
                        </a:rPr>
                        <a:t>Business Criticality</a:t>
                      </a:r>
                    </a:p>
                  </a:txBody>
                  <a:tcPr marL="0" marR="0" marT="0" marB="0" anchor="ctr">
                    <a:solidFill>
                      <a:srgbClr val="CE0000"/>
                    </a:solidFill>
                  </a:tcPr>
                </a:tc>
                <a:tc>
                  <a:txBody>
                    <a:bodyPr/>
                    <a:lstStyle/>
                    <a:p>
                      <a:pPr marL="0" algn="l" defTabSz="457189" rtl="0" eaLnBrk="1" fontAlgn="b" latinLnBrk="0" hangingPunct="1"/>
                      <a:r>
                        <a:rPr lang="en-GB" sz="900" b="1" i="0" u="none" strike="noStrike" kern="1200" dirty="0">
                          <a:solidFill>
                            <a:schemeClr val="bg1"/>
                          </a:solidFill>
                          <a:effectLst/>
                          <a:latin typeface="Calibri" panose="020F0502020204030204" pitchFamily="34" charset="0"/>
                          <a:ea typeface="+mn-ea"/>
                          <a:cs typeface="+mn-cs"/>
                        </a:rPr>
                        <a:t>Rationale</a:t>
                      </a:r>
                    </a:p>
                  </a:txBody>
                  <a:tcPr marL="36000" marR="0" marT="36000" marB="36000" anchor="ctr">
                    <a:solidFill>
                      <a:srgbClr val="CE0000"/>
                    </a:solidFill>
                  </a:tcPr>
                </a:tc>
                <a:extLst>
                  <a:ext uri="{0D108BD9-81ED-4DB2-BD59-A6C34878D82A}">
                    <a16:rowId xmlns:a16="http://schemas.microsoft.com/office/drawing/2014/main" val="801648454"/>
                  </a:ext>
                </a:extLst>
              </a:tr>
              <a:tr h="176197">
                <a:tc>
                  <a:txBody>
                    <a:bodyPr/>
                    <a:lstStyle/>
                    <a:p>
                      <a:pPr algn="ctr" rtl="0" fontAlgn="ctr"/>
                      <a:r>
                        <a:rPr lang="en-GB" sz="800" b="1" u="none" strike="noStrike" dirty="0">
                          <a:solidFill>
                            <a:srgbClr val="000000"/>
                          </a:solidFill>
                          <a:effectLst/>
                        </a:rPr>
                        <a:t>P-BR26</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dirty="0">
                          <a:solidFill>
                            <a:srgbClr val="000000"/>
                          </a:solidFill>
                          <a:effectLst/>
                        </a:rPr>
                        <a:t>Produce an Opening CSM  (Contractual Service Margin) Balance at Transition date using Modified retrospective method (MRA)</a:t>
                      </a:r>
                      <a:endParaRPr lang="en-GB" sz="800" b="0" i="0" u="none" strike="noStrike" dirty="0">
                        <a:solidFill>
                          <a:srgbClr val="000000"/>
                        </a:solidFill>
                        <a:effectLst/>
                        <a:latin typeface="Calibri" panose="020F0502020204030204" pitchFamily="34" charset="0"/>
                      </a:endParaRPr>
                    </a:p>
                  </a:txBody>
                  <a:tcPr marL="36000" marR="0" marT="36000" marB="36000" anchor="ctr"/>
                </a:tc>
                <a:tc>
                  <a:txBody>
                    <a:bodyPr/>
                    <a:lstStyle/>
                    <a:p>
                      <a:pPr algn="ctr" rtl="0" fontAlgn="t"/>
                      <a:r>
                        <a:rPr lang="en-GB" sz="800" u="none" strike="noStrike" dirty="0">
                          <a:solidFill>
                            <a:srgbClr val="000000"/>
                          </a:solidFill>
                          <a:effectLst/>
                        </a:rPr>
                        <a:t>5</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GB" sz="800" u="none" strike="noStrike" dirty="0">
                          <a:solidFill>
                            <a:srgbClr val="000000"/>
                          </a:solidFill>
                          <a:effectLst/>
                        </a:rPr>
                        <a:t>Transition state testing </a:t>
                      </a:r>
                      <a:r>
                        <a:rPr lang="en-GB" sz="800" u="none" strike="noStrike" baseline="0" dirty="0">
                          <a:solidFill>
                            <a:srgbClr val="000000"/>
                          </a:solidFill>
                          <a:effectLst/>
                        </a:rPr>
                        <a:t>is out-of-scope</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216590933"/>
                  </a:ext>
                </a:extLst>
              </a:tr>
              <a:tr h="176197">
                <a:tc>
                  <a:txBody>
                    <a:bodyPr/>
                    <a:lstStyle/>
                    <a:p>
                      <a:pPr algn="ctr" rtl="0" fontAlgn="ctr"/>
                      <a:r>
                        <a:rPr lang="en-GB" sz="800" b="1" u="none" strike="noStrike" dirty="0">
                          <a:solidFill>
                            <a:srgbClr val="000000"/>
                          </a:solidFill>
                          <a:effectLst/>
                        </a:rPr>
                        <a:t>P-BR27</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dirty="0">
                          <a:solidFill>
                            <a:srgbClr val="000000"/>
                          </a:solidFill>
                          <a:effectLst/>
                        </a:rPr>
                        <a:t>Produce an Opening CSM  (Contractual Service Margin) Balance at Transition date using Fair value Approach (FVA)</a:t>
                      </a:r>
                      <a:endParaRPr lang="en-GB" sz="800" b="0" i="0" u="none" strike="noStrike" dirty="0">
                        <a:solidFill>
                          <a:srgbClr val="000000"/>
                        </a:solidFill>
                        <a:effectLst/>
                        <a:latin typeface="Calibri" panose="020F0502020204030204" pitchFamily="34" charset="0"/>
                      </a:endParaRPr>
                    </a:p>
                  </a:txBody>
                  <a:tcPr marL="36000" marR="0" marT="36000" marB="36000" anchor="ctr"/>
                </a:tc>
                <a:tc>
                  <a:txBody>
                    <a:bodyPr/>
                    <a:lstStyle/>
                    <a:p>
                      <a:pPr algn="ctr" rtl="0" fontAlgn="t"/>
                      <a:r>
                        <a:rPr lang="en-GB" sz="800" u="none" strike="noStrike" dirty="0">
                          <a:solidFill>
                            <a:srgbClr val="000000"/>
                          </a:solidFill>
                          <a:effectLst/>
                        </a:rPr>
                        <a:t>5</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GB" sz="800" u="none" strike="noStrike" dirty="0">
                          <a:solidFill>
                            <a:srgbClr val="000000"/>
                          </a:solidFill>
                          <a:effectLst/>
                        </a:rPr>
                        <a:t>Transition state testing </a:t>
                      </a:r>
                      <a:r>
                        <a:rPr lang="en-GB" sz="800" u="none" strike="noStrike" baseline="0" dirty="0">
                          <a:solidFill>
                            <a:srgbClr val="000000"/>
                          </a:solidFill>
                          <a:effectLst/>
                        </a:rPr>
                        <a:t>is out-of-scope</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352782554"/>
                  </a:ext>
                </a:extLst>
              </a:tr>
              <a:tr h="286974">
                <a:tc>
                  <a:txBody>
                    <a:bodyPr/>
                    <a:lstStyle/>
                    <a:p>
                      <a:pPr algn="ctr" rtl="0" fontAlgn="ctr"/>
                      <a:r>
                        <a:rPr lang="en-GB" sz="800" b="1" u="none" strike="noStrike" dirty="0">
                          <a:solidFill>
                            <a:srgbClr val="000000"/>
                          </a:solidFill>
                          <a:effectLst/>
                        </a:rPr>
                        <a:t>P-BR28</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kern="1200" dirty="0">
                          <a:solidFill>
                            <a:srgbClr val="000000"/>
                          </a:solidFill>
                          <a:effectLst/>
                          <a:latin typeface="+mn-lt"/>
                          <a:ea typeface="+mn-ea"/>
                          <a:cs typeface="+mn-cs"/>
                        </a:rPr>
                        <a:t>Calculate and roll forward the CSM (or Loss Component) at transition date for each UoA in accordance with the FRA, MRA or FVA methodology </a:t>
                      </a:r>
                    </a:p>
                  </a:txBody>
                  <a:tcPr marL="36000" marR="0" marT="36000" marB="36000" anchor="ctr"/>
                </a:tc>
                <a:tc>
                  <a:txBody>
                    <a:bodyPr/>
                    <a:lstStyle/>
                    <a:p>
                      <a:pPr algn="ctr" rtl="0" fontAlgn="t"/>
                      <a:r>
                        <a:rPr lang="en-GB" sz="800" u="none" strike="noStrike" dirty="0">
                          <a:solidFill>
                            <a:srgbClr val="000000"/>
                          </a:solidFill>
                          <a:effectLst/>
                        </a:rPr>
                        <a:t>5</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GB" sz="800" u="none" strike="noStrike" dirty="0">
                          <a:solidFill>
                            <a:srgbClr val="000000"/>
                          </a:solidFill>
                          <a:effectLst/>
                        </a:rPr>
                        <a:t>Transition state testing </a:t>
                      </a:r>
                      <a:r>
                        <a:rPr lang="en-GB" sz="800" u="none" strike="noStrike" baseline="0" dirty="0">
                          <a:solidFill>
                            <a:srgbClr val="000000"/>
                          </a:solidFill>
                          <a:effectLst/>
                        </a:rPr>
                        <a:t>is out-of-scope</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13770788"/>
                  </a:ext>
                </a:extLst>
              </a:tr>
              <a:tr h="176197">
                <a:tc>
                  <a:txBody>
                    <a:bodyPr/>
                    <a:lstStyle/>
                    <a:p>
                      <a:pPr algn="ctr" rtl="0" fontAlgn="ctr"/>
                      <a:r>
                        <a:rPr lang="en-GB" sz="800" b="1" u="none" strike="noStrike" dirty="0">
                          <a:solidFill>
                            <a:srgbClr val="000000"/>
                          </a:solidFill>
                          <a:effectLst/>
                          <a:latin typeface="+mn-lt"/>
                        </a:rPr>
                        <a:t>P-BR29</a:t>
                      </a:r>
                      <a:endParaRPr lang="en-GB" sz="800" b="1" i="0" u="none" strike="noStrike" dirty="0">
                        <a:solidFill>
                          <a:srgbClr val="000000"/>
                        </a:solidFill>
                        <a:effectLst/>
                        <a:latin typeface="+mn-lt"/>
                      </a:endParaRPr>
                    </a:p>
                  </a:txBody>
                  <a:tcPr marL="0" marR="0" marT="0" marB="0" anchor="ctr">
                    <a:noFill/>
                  </a:tcPr>
                </a:tc>
                <a:tc>
                  <a:txBody>
                    <a:bodyPr/>
                    <a:lstStyle/>
                    <a:p>
                      <a:pPr algn="l" rtl="0" fontAlgn="ctr"/>
                      <a:r>
                        <a:rPr lang="en-GB" sz="800" u="none" strike="noStrike" kern="1200" dirty="0">
                          <a:solidFill>
                            <a:srgbClr val="000000"/>
                          </a:solidFill>
                          <a:effectLst/>
                          <a:latin typeface="+mn-lt"/>
                          <a:ea typeface="+mn-ea"/>
                          <a:cs typeface="+mn-cs"/>
                        </a:rPr>
                        <a:t>Produce opening Other Balance Sheet items</a:t>
                      </a:r>
                    </a:p>
                  </a:txBody>
                  <a:tcPr marL="36000" marR="0" marT="36000" marB="36000" anchor="ctr"/>
                </a:tc>
                <a:tc>
                  <a:txBody>
                    <a:bodyPr/>
                    <a:lstStyle/>
                    <a:p>
                      <a:pPr algn="ctr" rtl="0" fontAlgn="t"/>
                      <a:r>
                        <a:rPr lang="en-GB" sz="800" u="none" strike="noStrike" dirty="0">
                          <a:solidFill>
                            <a:srgbClr val="000000"/>
                          </a:solidFill>
                          <a:effectLst/>
                          <a:latin typeface="+mn-lt"/>
                        </a:rPr>
                        <a:t>5</a:t>
                      </a:r>
                      <a:endParaRPr lang="en-GB" sz="800" b="0" i="0" u="none" strike="noStrike" dirty="0">
                        <a:solidFill>
                          <a:srgbClr val="000000"/>
                        </a:solidFill>
                        <a:effectLst/>
                        <a:latin typeface="+mn-lt"/>
                      </a:endParaRPr>
                    </a:p>
                  </a:txBody>
                  <a:tcPr marL="0" marR="0" marT="36000" marB="36000" anchor="ctr"/>
                </a:tc>
                <a:tc>
                  <a:txBody>
                    <a:bodyPr/>
                    <a:lstStyle/>
                    <a:p>
                      <a:pPr algn="l" rtl="0" fontAlgn="t"/>
                      <a:r>
                        <a:rPr lang="en-GB" sz="800" u="none" strike="noStrike" dirty="0">
                          <a:solidFill>
                            <a:srgbClr val="000000"/>
                          </a:solidFill>
                          <a:effectLst/>
                          <a:latin typeface="+mn-lt"/>
                        </a:rPr>
                        <a:t>Transition state testing </a:t>
                      </a:r>
                      <a:r>
                        <a:rPr lang="en-GB" sz="800" u="none" strike="noStrike" baseline="0" dirty="0">
                          <a:solidFill>
                            <a:srgbClr val="000000"/>
                          </a:solidFill>
                          <a:effectLst/>
                          <a:latin typeface="+mn-lt"/>
                        </a:rPr>
                        <a:t>is out-of-scope</a:t>
                      </a:r>
                      <a:endParaRPr lang="en-GB" sz="800" b="0" i="0" u="none" strike="noStrike" dirty="0">
                        <a:solidFill>
                          <a:srgbClr val="000000"/>
                        </a:solidFill>
                        <a:effectLst/>
                        <a:latin typeface="+mn-lt"/>
                      </a:endParaRPr>
                    </a:p>
                  </a:txBody>
                  <a:tcPr marL="36000" marR="0" marT="36000" marB="36000" anchor="ctr"/>
                </a:tc>
                <a:extLst>
                  <a:ext uri="{0D108BD9-81ED-4DB2-BD59-A6C34878D82A}">
                    <a16:rowId xmlns:a16="http://schemas.microsoft.com/office/drawing/2014/main" val="94377565"/>
                  </a:ext>
                </a:extLst>
              </a:tr>
              <a:tr h="176197">
                <a:tc>
                  <a:txBody>
                    <a:bodyPr/>
                    <a:lstStyle/>
                    <a:p>
                      <a:pPr algn="ctr" rtl="0" fontAlgn="ctr"/>
                      <a:r>
                        <a:rPr lang="en-GB" sz="800" b="1" u="none" strike="noStrike" dirty="0">
                          <a:solidFill>
                            <a:srgbClr val="000000"/>
                          </a:solidFill>
                          <a:effectLst/>
                          <a:latin typeface="+mn-lt"/>
                        </a:rPr>
                        <a:t>P-BR30</a:t>
                      </a:r>
                      <a:endParaRPr lang="en-GB" sz="800" b="1" i="0" u="none" strike="noStrike" dirty="0">
                        <a:solidFill>
                          <a:srgbClr val="000000"/>
                        </a:solidFill>
                        <a:effectLst/>
                        <a:latin typeface="+mn-lt"/>
                      </a:endParaRPr>
                    </a:p>
                  </a:txBody>
                  <a:tcPr marL="0" marR="0" marT="0" marB="0" anchor="ctr">
                    <a:noFill/>
                  </a:tcPr>
                </a:tc>
                <a:tc>
                  <a:txBody>
                    <a:bodyPr/>
                    <a:lstStyle/>
                    <a:p>
                      <a:pPr algn="l" rtl="0" fontAlgn="ctr"/>
                      <a:r>
                        <a:rPr lang="en-US" sz="800" u="none" strike="noStrike" kern="1200" dirty="0">
                          <a:solidFill>
                            <a:srgbClr val="000000"/>
                          </a:solidFill>
                          <a:effectLst/>
                          <a:latin typeface="+mn-lt"/>
                          <a:ea typeface="+mn-ea"/>
                          <a:cs typeface="+mn-cs"/>
                        </a:rPr>
                        <a:t>Ingest Transition results into the solution for first reporting period</a:t>
                      </a:r>
                      <a:endParaRPr lang="en-GB" sz="800" u="none" strike="noStrike" kern="1200" dirty="0">
                        <a:solidFill>
                          <a:srgbClr val="000000"/>
                        </a:solidFill>
                        <a:effectLst/>
                        <a:latin typeface="+mn-lt"/>
                        <a:ea typeface="+mn-ea"/>
                        <a:cs typeface="+mn-cs"/>
                      </a:endParaRPr>
                    </a:p>
                  </a:txBody>
                  <a:tcPr marL="36000" marR="0" marT="36000" marB="36000" anchor="ctr"/>
                </a:tc>
                <a:tc>
                  <a:txBody>
                    <a:bodyPr/>
                    <a:lstStyle/>
                    <a:p>
                      <a:pPr marL="0" algn="ctr" defTabSz="457189" rtl="0" eaLnBrk="1" fontAlgn="t" latinLnBrk="0" hangingPunct="1"/>
                      <a:r>
                        <a:rPr lang="en-GB" sz="800" u="none" strike="noStrike" kern="1200" dirty="0">
                          <a:solidFill>
                            <a:srgbClr val="000000"/>
                          </a:solidFill>
                          <a:effectLst/>
                          <a:latin typeface="+mn-lt"/>
                          <a:ea typeface="+mn-ea"/>
                          <a:cs typeface="+mn-cs"/>
                        </a:rPr>
                        <a:t>5</a:t>
                      </a:r>
                    </a:p>
                  </a:txBody>
                  <a:tcPr marL="0" marR="0" marT="36000" marB="36000" anchor="ctr"/>
                </a:tc>
                <a:tc>
                  <a:txBody>
                    <a:bodyPr/>
                    <a:lstStyle/>
                    <a:p>
                      <a:pPr algn="l" rtl="0" fontAlgn="t"/>
                      <a:r>
                        <a:rPr lang="en-GB" sz="800" u="none" strike="noStrike" dirty="0">
                          <a:solidFill>
                            <a:srgbClr val="000000"/>
                          </a:solidFill>
                          <a:effectLst/>
                          <a:latin typeface="+mn-lt"/>
                        </a:rPr>
                        <a:t>Transition state testing </a:t>
                      </a:r>
                      <a:r>
                        <a:rPr lang="en-GB" sz="800" u="none" strike="noStrike" baseline="0" dirty="0">
                          <a:solidFill>
                            <a:srgbClr val="000000"/>
                          </a:solidFill>
                          <a:effectLst/>
                          <a:latin typeface="+mn-lt"/>
                        </a:rPr>
                        <a:t>is out-of-scope</a:t>
                      </a:r>
                      <a:endParaRPr lang="en-GB" sz="800" b="0" i="0" u="none" strike="noStrike" dirty="0">
                        <a:solidFill>
                          <a:srgbClr val="000000"/>
                        </a:solidFill>
                        <a:effectLst/>
                        <a:latin typeface="+mn-lt"/>
                      </a:endParaRPr>
                    </a:p>
                  </a:txBody>
                  <a:tcPr marL="36000" marR="0" marT="36000" marB="36000" anchor="ctr"/>
                </a:tc>
                <a:extLst>
                  <a:ext uri="{0D108BD9-81ED-4DB2-BD59-A6C34878D82A}">
                    <a16:rowId xmlns:a16="http://schemas.microsoft.com/office/drawing/2014/main" val="2478029101"/>
                  </a:ext>
                </a:extLst>
              </a:tr>
              <a:tr h="176197">
                <a:tc>
                  <a:txBody>
                    <a:bodyPr/>
                    <a:lstStyle/>
                    <a:p>
                      <a:pPr algn="ctr" rtl="0" fontAlgn="ctr"/>
                      <a:r>
                        <a:rPr lang="en-GB" sz="800" b="1" u="none" strike="noStrike" dirty="0">
                          <a:solidFill>
                            <a:srgbClr val="000000"/>
                          </a:solidFill>
                          <a:effectLst/>
                        </a:rPr>
                        <a:t>P-BR31</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kern="1200" dirty="0">
                          <a:solidFill>
                            <a:srgbClr val="000000"/>
                          </a:solidFill>
                          <a:effectLst/>
                          <a:latin typeface="+mn-lt"/>
                          <a:ea typeface="+mn-ea"/>
                          <a:cs typeface="+mn-cs"/>
                        </a:rPr>
                        <a:t>Assess VFA Eligibility Testing in line with approved regional guidelines</a:t>
                      </a:r>
                    </a:p>
                  </a:txBody>
                  <a:tcPr marL="36000" marR="0" marT="36000" marB="36000" anchor="ctr"/>
                </a:tc>
                <a:tc>
                  <a:txBody>
                    <a:bodyPr/>
                    <a:lstStyle/>
                    <a:p>
                      <a:pPr algn="ctr" rtl="0" fontAlgn="t"/>
                      <a:r>
                        <a:rPr lang="en-GB" sz="800" u="none" strike="noStrike" dirty="0">
                          <a:solidFill>
                            <a:srgbClr val="000000"/>
                          </a:solidFill>
                          <a:effectLst/>
                        </a:rPr>
                        <a:t>3</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marL="0" marR="0" lvl="0" indent="0" algn="l" defTabSz="457189" rtl="0" eaLnBrk="1" fontAlgn="t"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Verdana"/>
                          <a:ea typeface="+mn-ea"/>
                          <a:cs typeface="+mn-cs"/>
                        </a:rPr>
                        <a:t>Off-cycle. </a:t>
                      </a:r>
                      <a:endParaRPr kumimoji="0" lang="en-GB"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000" marR="0" marT="36000" marB="36000" anchor="ctr"/>
                </a:tc>
                <a:extLst>
                  <a:ext uri="{0D108BD9-81ED-4DB2-BD59-A6C34878D82A}">
                    <a16:rowId xmlns:a16="http://schemas.microsoft.com/office/drawing/2014/main" val="1644502965"/>
                  </a:ext>
                </a:extLst>
              </a:tr>
              <a:tr h="176197">
                <a:tc>
                  <a:txBody>
                    <a:bodyPr/>
                    <a:lstStyle/>
                    <a:p>
                      <a:pPr algn="ctr" rtl="0" fontAlgn="ctr"/>
                      <a:r>
                        <a:rPr lang="en-GB" sz="800" b="1" u="none" strike="noStrike" dirty="0">
                          <a:solidFill>
                            <a:srgbClr val="000000"/>
                          </a:solidFill>
                          <a:effectLst/>
                        </a:rPr>
                        <a:t>P-BR32</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kern="1200" dirty="0">
                          <a:solidFill>
                            <a:srgbClr val="000000"/>
                          </a:solidFill>
                          <a:effectLst/>
                          <a:latin typeface="+mn-lt"/>
                          <a:ea typeface="+mn-ea"/>
                          <a:cs typeface="+mn-cs"/>
                        </a:rPr>
                        <a:t>Assess PAA Eligibility Testing in line with approved regional guidelines</a:t>
                      </a:r>
                    </a:p>
                  </a:txBody>
                  <a:tcPr marL="36000" marR="0" marT="36000" marB="36000" anchor="ctr"/>
                </a:tc>
                <a:tc>
                  <a:txBody>
                    <a:bodyPr/>
                    <a:lstStyle/>
                    <a:p>
                      <a:pPr algn="ctr" rtl="0" fontAlgn="t"/>
                      <a:r>
                        <a:rPr lang="en-GB" sz="800" u="none" strike="noStrike" dirty="0">
                          <a:solidFill>
                            <a:srgbClr val="000000"/>
                          </a:solidFill>
                          <a:effectLst/>
                        </a:rPr>
                        <a:t>3</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marL="0" marR="0" lvl="0" indent="0" algn="l" defTabSz="457189" rtl="0" eaLnBrk="1" fontAlgn="t"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Verdana"/>
                          <a:ea typeface="+mn-ea"/>
                          <a:cs typeface="+mn-cs"/>
                        </a:rPr>
                        <a:t>Off-cycle. </a:t>
                      </a:r>
                      <a:endParaRPr kumimoji="0" lang="en-GB"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000" marR="0" marT="36000" marB="36000" anchor="ctr"/>
                </a:tc>
                <a:extLst>
                  <a:ext uri="{0D108BD9-81ED-4DB2-BD59-A6C34878D82A}">
                    <a16:rowId xmlns:a16="http://schemas.microsoft.com/office/drawing/2014/main" val="1370804179"/>
                  </a:ext>
                </a:extLst>
              </a:tr>
              <a:tr h="176197">
                <a:tc>
                  <a:txBody>
                    <a:bodyPr/>
                    <a:lstStyle/>
                    <a:p>
                      <a:pPr algn="ctr" rtl="0" fontAlgn="ctr"/>
                      <a:r>
                        <a:rPr lang="en-GB" sz="800" b="1" u="none" strike="noStrike" dirty="0">
                          <a:solidFill>
                            <a:srgbClr val="000000"/>
                          </a:solidFill>
                          <a:effectLst/>
                        </a:rPr>
                        <a:t>P-BR33</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kern="1200" dirty="0">
                          <a:solidFill>
                            <a:srgbClr val="000000"/>
                          </a:solidFill>
                          <a:effectLst/>
                          <a:latin typeface="+mn-lt"/>
                          <a:ea typeface="+mn-ea"/>
                          <a:cs typeface="+mn-cs"/>
                        </a:rPr>
                        <a:t>Assess PAA Eligibility Testing in line with approved regional guidelines for reinsurance contracts</a:t>
                      </a:r>
                    </a:p>
                  </a:txBody>
                  <a:tcPr marL="36000" marR="0" marT="36000" marB="36000" anchor="ctr"/>
                </a:tc>
                <a:tc>
                  <a:txBody>
                    <a:bodyPr/>
                    <a:lstStyle/>
                    <a:p>
                      <a:pPr algn="ctr" rtl="0" fontAlgn="t"/>
                      <a:r>
                        <a:rPr lang="en-GB" sz="800" u="none" strike="noStrike" dirty="0">
                          <a:solidFill>
                            <a:srgbClr val="000000"/>
                          </a:solidFill>
                          <a:effectLst/>
                        </a:rPr>
                        <a:t>3</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marL="0" marR="0" lvl="0" indent="0" algn="l" defTabSz="457189" rtl="0" eaLnBrk="1" fontAlgn="t"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Verdana"/>
                          <a:ea typeface="+mn-ea"/>
                          <a:cs typeface="+mn-cs"/>
                        </a:rPr>
                        <a:t>Off-cycle. </a:t>
                      </a:r>
                      <a:endParaRPr kumimoji="0" lang="en-GB"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000" marR="0" marT="36000" marB="36000" anchor="ctr"/>
                </a:tc>
                <a:extLst>
                  <a:ext uri="{0D108BD9-81ED-4DB2-BD59-A6C34878D82A}">
                    <a16:rowId xmlns:a16="http://schemas.microsoft.com/office/drawing/2014/main" val="659232312"/>
                  </a:ext>
                </a:extLst>
              </a:tr>
              <a:tr h="176197">
                <a:tc>
                  <a:txBody>
                    <a:bodyPr/>
                    <a:lstStyle/>
                    <a:p>
                      <a:pPr algn="ctr" rtl="0" fontAlgn="ctr"/>
                      <a:r>
                        <a:rPr lang="en-GB" sz="800" b="1" u="none" strike="noStrike" dirty="0">
                          <a:solidFill>
                            <a:srgbClr val="000000"/>
                          </a:solidFill>
                          <a:effectLst/>
                        </a:rPr>
                        <a:t>P-BR34</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kern="1200" dirty="0">
                          <a:solidFill>
                            <a:srgbClr val="000000"/>
                          </a:solidFill>
                          <a:effectLst/>
                          <a:latin typeface="+mn-lt"/>
                          <a:ea typeface="+mn-ea"/>
                          <a:cs typeface="+mn-cs"/>
                        </a:rPr>
                        <a:t>Conduct expense Study in line with approved regional guidelines</a:t>
                      </a:r>
                    </a:p>
                  </a:txBody>
                  <a:tcPr marL="36000" marR="0" marT="36000" marB="36000" anchor="ctr"/>
                </a:tc>
                <a:tc>
                  <a:txBody>
                    <a:bodyPr/>
                    <a:lstStyle/>
                    <a:p>
                      <a:pPr algn="ctr" rtl="0" fontAlgn="t"/>
                      <a:r>
                        <a:rPr lang="en-GB" sz="800" u="none" strike="noStrike" dirty="0">
                          <a:solidFill>
                            <a:srgbClr val="000000"/>
                          </a:solidFill>
                          <a:effectLst/>
                        </a:rPr>
                        <a:t>3</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marL="0" marR="0" lvl="0" indent="0" algn="l" defTabSz="457189" rtl="0" eaLnBrk="1" fontAlgn="t"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Verdana"/>
                          <a:ea typeface="+mn-ea"/>
                          <a:cs typeface="+mn-cs"/>
                        </a:rPr>
                        <a:t>Off-cycle. </a:t>
                      </a:r>
                      <a:endParaRPr kumimoji="0" lang="en-GB"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000" marR="0" marT="36000" marB="36000" anchor="ctr"/>
                </a:tc>
                <a:extLst>
                  <a:ext uri="{0D108BD9-81ED-4DB2-BD59-A6C34878D82A}">
                    <a16:rowId xmlns:a16="http://schemas.microsoft.com/office/drawing/2014/main" val="2414290604"/>
                  </a:ext>
                </a:extLst>
              </a:tr>
              <a:tr h="286974">
                <a:tc>
                  <a:txBody>
                    <a:bodyPr/>
                    <a:lstStyle/>
                    <a:p>
                      <a:pPr algn="ctr" rtl="0" fontAlgn="ctr"/>
                      <a:r>
                        <a:rPr lang="en-GB" sz="800" b="1" u="none" strike="noStrike" dirty="0">
                          <a:solidFill>
                            <a:srgbClr val="000000"/>
                          </a:solidFill>
                          <a:effectLst/>
                        </a:rPr>
                        <a:t>P-BR35</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kern="1200" dirty="0">
                          <a:solidFill>
                            <a:srgbClr val="000000"/>
                          </a:solidFill>
                          <a:effectLst/>
                          <a:latin typeface="+mn-lt"/>
                          <a:ea typeface="+mn-ea"/>
                          <a:cs typeface="+mn-cs"/>
                        </a:rPr>
                        <a:t>Determine Unit of Account</a:t>
                      </a:r>
                    </a:p>
                  </a:txBody>
                  <a:tcPr marL="36000" marR="0" marT="36000" marB="36000" anchor="ctr"/>
                </a:tc>
                <a:tc>
                  <a:txBody>
                    <a:bodyPr/>
                    <a:lstStyle/>
                    <a:p>
                      <a:pPr algn="ctr" rtl="0" fontAlgn="t"/>
                      <a:r>
                        <a:rPr lang="en-GB" sz="800" u="none" strike="noStrike" dirty="0">
                          <a:solidFill>
                            <a:srgbClr val="000000"/>
                          </a:solidFill>
                          <a:effectLst/>
                        </a:rPr>
                        <a:t>3</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GB" sz="800" u="none" strike="noStrike" dirty="0">
                          <a:solidFill>
                            <a:srgbClr val="000000"/>
                          </a:solidFill>
                          <a:effectLst/>
                        </a:rPr>
                        <a:t>Off cycle UoA used in SIT testing but SIT will not test the determination of UoA</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5209312"/>
                  </a:ext>
                </a:extLst>
              </a:tr>
              <a:tr h="176197">
                <a:tc>
                  <a:txBody>
                    <a:bodyPr/>
                    <a:lstStyle/>
                    <a:p>
                      <a:pPr algn="ctr" rtl="0" fontAlgn="ctr"/>
                      <a:r>
                        <a:rPr lang="en-GB" sz="800" b="1" u="none" strike="noStrike" dirty="0">
                          <a:solidFill>
                            <a:srgbClr val="000000"/>
                          </a:solidFill>
                          <a:effectLst/>
                        </a:rPr>
                        <a:t>P-BR36</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kern="1200" dirty="0">
                          <a:solidFill>
                            <a:srgbClr val="000000"/>
                          </a:solidFill>
                          <a:effectLst/>
                          <a:latin typeface="+mn-lt"/>
                          <a:ea typeface="+mn-ea"/>
                          <a:cs typeface="+mn-cs"/>
                        </a:rPr>
                        <a:t>Grouping - Conduct Onerosity test</a:t>
                      </a:r>
                    </a:p>
                  </a:txBody>
                  <a:tcPr marL="36000" marR="0" marT="36000" marB="36000" anchor="ctr"/>
                </a:tc>
                <a:tc>
                  <a:txBody>
                    <a:bodyPr/>
                    <a:lstStyle/>
                    <a:p>
                      <a:pPr algn="ctr" rtl="0" fontAlgn="t"/>
                      <a:r>
                        <a:rPr lang="en-GB" sz="800" u="none" strike="noStrike" dirty="0">
                          <a:solidFill>
                            <a:srgbClr val="000000"/>
                          </a:solidFill>
                          <a:effectLst/>
                        </a:rPr>
                        <a:t>2</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marL="0" marR="0" lvl="0" indent="0" algn="l" defTabSz="457189" rtl="0" eaLnBrk="1" fontAlgn="t"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Verdana"/>
                          <a:ea typeface="+mn-ea"/>
                          <a:cs typeface="+mn-cs"/>
                        </a:rPr>
                        <a:t>Off-cycle. </a:t>
                      </a:r>
                      <a:endParaRPr kumimoji="0" lang="en-GB"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000" marR="0" marT="36000" marB="36000" anchor="ctr"/>
                </a:tc>
                <a:extLst>
                  <a:ext uri="{0D108BD9-81ED-4DB2-BD59-A6C34878D82A}">
                    <a16:rowId xmlns:a16="http://schemas.microsoft.com/office/drawing/2014/main" val="1869467532"/>
                  </a:ext>
                </a:extLst>
              </a:tr>
              <a:tr h="176197">
                <a:tc>
                  <a:txBody>
                    <a:bodyPr/>
                    <a:lstStyle/>
                    <a:p>
                      <a:pPr algn="ctr" rtl="0" fontAlgn="ctr"/>
                      <a:r>
                        <a:rPr lang="en-GB" sz="800" b="1" u="none" strike="noStrike" dirty="0">
                          <a:solidFill>
                            <a:srgbClr val="000000"/>
                          </a:solidFill>
                          <a:effectLst/>
                        </a:rPr>
                        <a:t>P-BR37</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kern="1200" dirty="0">
                          <a:solidFill>
                            <a:srgbClr val="000000"/>
                          </a:solidFill>
                          <a:effectLst/>
                          <a:latin typeface="+mn-lt"/>
                          <a:ea typeface="+mn-ea"/>
                          <a:cs typeface="+mn-cs"/>
                        </a:rPr>
                        <a:t>Bundling / Unbundling / Separate out Non-IFRS 17 Components</a:t>
                      </a:r>
                    </a:p>
                  </a:txBody>
                  <a:tcPr marL="36000" marR="0" marT="36000" marB="36000" anchor="ctr"/>
                </a:tc>
                <a:tc>
                  <a:txBody>
                    <a:bodyPr/>
                    <a:lstStyle/>
                    <a:p>
                      <a:pPr algn="ctr" rtl="0" fontAlgn="t"/>
                      <a:r>
                        <a:rPr lang="en-GB" sz="800" u="none" strike="noStrike" dirty="0">
                          <a:solidFill>
                            <a:srgbClr val="000000"/>
                          </a:solidFill>
                          <a:effectLst/>
                        </a:rPr>
                        <a:t>2</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marL="0" marR="0" lvl="0" indent="0" algn="l" defTabSz="457189" rtl="0" eaLnBrk="1" fontAlgn="t"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Verdana"/>
                          <a:ea typeface="+mn-ea"/>
                          <a:cs typeface="+mn-cs"/>
                        </a:rPr>
                        <a:t>Off-cycle. </a:t>
                      </a:r>
                      <a:endParaRPr kumimoji="0" lang="en-GB"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000" marR="0" marT="36000" marB="36000" anchor="ctr"/>
                </a:tc>
                <a:extLst>
                  <a:ext uri="{0D108BD9-81ED-4DB2-BD59-A6C34878D82A}">
                    <a16:rowId xmlns:a16="http://schemas.microsoft.com/office/drawing/2014/main" val="1088695288"/>
                  </a:ext>
                </a:extLst>
              </a:tr>
              <a:tr h="176197">
                <a:tc>
                  <a:txBody>
                    <a:bodyPr/>
                    <a:lstStyle/>
                    <a:p>
                      <a:pPr algn="ctr" rtl="0" fontAlgn="ctr"/>
                      <a:r>
                        <a:rPr lang="en-GB" sz="800" b="1" u="none" strike="noStrike" dirty="0">
                          <a:solidFill>
                            <a:srgbClr val="000000"/>
                          </a:solidFill>
                          <a:effectLst/>
                        </a:rPr>
                        <a:t>P-BR38</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kern="1200" dirty="0">
                          <a:solidFill>
                            <a:srgbClr val="000000"/>
                          </a:solidFill>
                          <a:effectLst/>
                          <a:latin typeface="+mn-lt"/>
                          <a:ea typeface="+mn-ea"/>
                          <a:cs typeface="+mn-cs"/>
                        </a:rPr>
                        <a:t>Assess onerousness of contracts in line with approved regional guidelines</a:t>
                      </a:r>
                    </a:p>
                  </a:txBody>
                  <a:tcPr marL="36000" marR="0" marT="36000" marB="36000" anchor="ctr"/>
                </a:tc>
                <a:tc>
                  <a:txBody>
                    <a:bodyPr/>
                    <a:lstStyle/>
                    <a:p>
                      <a:pPr algn="ctr" rtl="0" fontAlgn="t"/>
                      <a:r>
                        <a:rPr lang="en-GB" sz="800" u="none" strike="noStrike" dirty="0">
                          <a:solidFill>
                            <a:srgbClr val="000000"/>
                          </a:solidFill>
                          <a:effectLst/>
                        </a:rPr>
                        <a:t>3</a:t>
                      </a:r>
                      <a:endParaRPr lang="en-GB" sz="800" b="0" i="0" u="none" strike="noStrike" dirty="0">
                        <a:solidFill>
                          <a:srgbClr val="000000"/>
                        </a:solidFill>
                        <a:effectLst/>
                        <a:latin typeface="Calibri" panose="020F0502020204030204" pitchFamily="34" charset="0"/>
                      </a:endParaRPr>
                    </a:p>
                  </a:txBody>
                  <a:tcPr marL="0" marR="0" marT="0" marB="0" anchor="ctr"/>
                </a:tc>
                <a:tc>
                  <a:txBody>
                    <a:bodyPr/>
                    <a:lstStyle/>
                    <a:p>
                      <a:pPr marL="0" marR="0" lvl="0" indent="0" algn="l" defTabSz="457189" rtl="0" eaLnBrk="1" fontAlgn="t"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Verdana"/>
                          <a:ea typeface="+mn-ea"/>
                          <a:cs typeface="+mn-cs"/>
                        </a:rPr>
                        <a:t>Off-cycle. </a:t>
                      </a:r>
                      <a:endParaRPr kumimoji="0" lang="en-GB"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000" marR="0" marT="36000" marB="36000" anchor="ctr"/>
                </a:tc>
                <a:extLst>
                  <a:ext uri="{0D108BD9-81ED-4DB2-BD59-A6C34878D82A}">
                    <a16:rowId xmlns:a16="http://schemas.microsoft.com/office/drawing/2014/main" val="3692705205"/>
                  </a:ext>
                </a:extLst>
              </a:tr>
              <a:tr h="176197">
                <a:tc>
                  <a:txBody>
                    <a:bodyPr/>
                    <a:lstStyle/>
                    <a:p>
                      <a:pPr algn="ctr" rtl="0" fontAlgn="ctr"/>
                      <a:r>
                        <a:rPr lang="en-GB" sz="800" b="1" u="none" strike="noStrike" dirty="0">
                          <a:solidFill>
                            <a:srgbClr val="000000"/>
                          </a:solidFill>
                          <a:effectLst/>
                        </a:rPr>
                        <a:t>P-BR39</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kern="1200" dirty="0">
                          <a:solidFill>
                            <a:srgbClr val="000000"/>
                          </a:solidFill>
                          <a:effectLst/>
                          <a:latin typeface="+mn-lt"/>
                          <a:ea typeface="+mn-ea"/>
                          <a:cs typeface="+mn-cs"/>
                        </a:rPr>
                        <a:t>New product set up process in line with approved regional guidelines</a:t>
                      </a:r>
                    </a:p>
                  </a:txBody>
                  <a:tcPr marL="36000" marR="0" marT="36000" marB="36000" anchor="ctr"/>
                </a:tc>
                <a:tc>
                  <a:txBody>
                    <a:bodyPr/>
                    <a:lstStyle/>
                    <a:p>
                      <a:pPr algn="ctr" rtl="0" fontAlgn="t"/>
                      <a:r>
                        <a:rPr lang="en-GB" sz="800" u="none" strike="noStrike" dirty="0">
                          <a:solidFill>
                            <a:srgbClr val="000000"/>
                          </a:solidFill>
                          <a:effectLst/>
                        </a:rPr>
                        <a:t>3</a:t>
                      </a:r>
                      <a:endParaRPr lang="en-GB" sz="800" b="0" i="0" u="none" strike="noStrike" dirty="0">
                        <a:solidFill>
                          <a:srgbClr val="000000"/>
                        </a:solidFill>
                        <a:effectLst/>
                        <a:latin typeface="Calibri" panose="020F0502020204030204" pitchFamily="34" charset="0"/>
                      </a:endParaRPr>
                    </a:p>
                  </a:txBody>
                  <a:tcPr marL="0" marR="0" marT="0" marB="0" anchor="ctr"/>
                </a:tc>
                <a:tc>
                  <a:txBody>
                    <a:bodyPr/>
                    <a:lstStyle/>
                    <a:p>
                      <a:pPr marL="0" marR="0" lvl="0" indent="0" algn="l" defTabSz="457189" rtl="0" eaLnBrk="1" fontAlgn="t"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Verdana"/>
                          <a:ea typeface="+mn-ea"/>
                          <a:cs typeface="+mn-cs"/>
                        </a:rPr>
                        <a:t>Off-cycle. </a:t>
                      </a:r>
                      <a:endParaRPr kumimoji="0" lang="en-GB"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000" marR="0" marT="36000" marB="36000" anchor="ctr"/>
                </a:tc>
                <a:extLst>
                  <a:ext uri="{0D108BD9-81ED-4DB2-BD59-A6C34878D82A}">
                    <a16:rowId xmlns:a16="http://schemas.microsoft.com/office/drawing/2014/main" val="2095739325"/>
                  </a:ext>
                </a:extLst>
              </a:tr>
              <a:tr h="176197">
                <a:tc>
                  <a:txBody>
                    <a:bodyPr/>
                    <a:lstStyle/>
                    <a:p>
                      <a:pPr algn="ctr" rtl="0" fontAlgn="ctr"/>
                      <a:r>
                        <a:rPr lang="en-GB" sz="800" b="1" u="none" strike="noStrike" dirty="0">
                          <a:solidFill>
                            <a:srgbClr val="000000"/>
                          </a:solidFill>
                          <a:effectLst/>
                        </a:rPr>
                        <a:t>P-BR40</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kern="1200" dirty="0">
                          <a:solidFill>
                            <a:srgbClr val="000000"/>
                          </a:solidFill>
                          <a:effectLst/>
                          <a:latin typeface="+mn-lt"/>
                          <a:ea typeface="+mn-ea"/>
                          <a:cs typeface="+mn-cs"/>
                        </a:rPr>
                        <a:t>Conduct Contract classifications in line with approved regional guidelines</a:t>
                      </a:r>
                    </a:p>
                  </a:txBody>
                  <a:tcPr marL="36000" marR="0" marT="36000" marB="36000" anchor="ctr"/>
                </a:tc>
                <a:tc>
                  <a:txBody>
                    <a:bodyPr/>
                    <a:lstStyle/>
                    <a:p>
                      <a:pPr algn="ctr" rtl="0" fontAlgn="t"/>
                      <a:r>
                        <a:rPr lang="en-GB" sz="800" u="none" strike="noStrike" dirty="0">
                          <a:solidFill>
                            <a:srgbClr val="000000"/>
                          </a:solidFill>
                          <a:effectLst/>
                        </a:rPr>
                        <a:t>3</a:t>
                      </a:r>
                      <a:endParaRPr lang="en-GB" sz="800" b="0" i="0" u="none" strike="noStrike" dirty="0">
                        <a:solidFill>
                          <a:srgbClr val="000000"/>
                        </a:solidFill>
                        <a:effectLst/>
                        <a:latin typeface="Calibri" panose="020F0502020204030204" pitchFamily="34" charset="0"/>
                      </a:endParaRPr>
                    </a:p>
                  </a:txBody>
                  <a:tcPr marL="0" marR="0" marT="0" marB="0" anchor="ctr"/>
                </a:tc>
                <a:tc>
                  <a:txBody>
                    <a:bodyPr/>
                    <a:lstStyle/>
                    <a:p>
                      <a:pPr marL="0" marR="0" lvl="0" indent="0" algn="l" defTabSz="457189" rtl="0" eaLnBrk="1" fontAlgn="t"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Verdana"/>
                          <a:ea typeface="+mn-ea"/>
                          <a:cs typeface="+mn-cs"/>
                        </a:rPr>
                        <a:t>Off-cycle. </a:t>
                      </a:r>
                      <a:endParaRPr kumimoji="0" lang="en-GB"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000" marR="0" marT="36000" marB="36000" anchor="ctr"/>
                </a:tc>
                <a:extLst>
                  <a:ext uri="{0D108BD9-81ED-4DB2-BD59-A6C34878D82A}">
                    <a16:rowId xmlns:a16="http://schemas.microsoft.com/office/drawing/2014/main" val="298863481"/>
                  </a:ext>
                </a:extLst>
              </a:tr>
              <a:tr h="176197">
                <a:tc>
                  <a:txBody>
                    <a:bodyPr/>
                    <a:lstStyle/>
                    <a:p>
                      <a:pPr algn="ctr" rtl="0" fontAlgn="ctr"/>
                      <a:r>
                        <a:rPr lang="en-GB" sz="800" b="1" u="none" strike="noStrike" dirty="0">
                          <a:solidFill>
                            <a:srgbClr val="000000"/>
                          </a:solidFill>
                          <a:effectLst/>
                        </a:rPr>
                        <a:t>P-BR41</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kern="1200" dirty="0">
                          <a:solidFill>
                            <a:srgbClr val="000000"/>
                          </a:solidFill>
                          <a:effectLst/>
                          <a:latin typeface="+mn-lt"/>
                          <a:ea typeface="+mn-ea"/>
                          <a:cs typeface="+mn-cs"/>
                        </a:rPr>
                        <a:t>Update Risk adjustment parameters  in line with approved regional guidelines</a:t>
                      </a:r>
                    </a:p>
                  </a:txBody>
                  <a:tcPr marL="36000" marR="0" marT="36000" marB="36000" anchor="ctr"/>
                </a:tc>
                <a:tc>
                  <a:txBody>
                    <a:bodyPr/>
                    <a:lstStyle/>
                    <a:p>
                      <a:pPr algn="ctr" rtl="0" fontAlgn="t"/>
                      <a:r>
                        <a:rPr lang="en-GB" sz="800" u="none" strike="noStrike" dirty="0">
                          <a:solidFill>
                            <a:srgbClr val="000000"/>
                          </a:solidFill>
                          <a:effectLst/>
                        </a:rPr>
                        <a:t>3</a:t>
                      </a:r>
                      <a:endParaRPr lang="en-GB" sz="800" b="0" i="0" u="none" strike="noStrike" dirty="0">
                        <a:solidFill>
                          <a:srgbClr val="000000"/>
                        </a:solidFill>
                        <a:effectLst/>
                        <a:latin typeface="Calibri" panose="020F0502020204030204" pitchFamily="34" charset="0"/>
                      </a:endParaRPr>
                    </a:p>
                  </a:txBody>
                  <a:tcPr marL="0" marR="0" marT="0" marB="0" anchor="ctr"/>
                </a:tc>
                <a:tc>
                  <a:txBody>
                    <a:bodyPr/>
                    <a:lstStyle/>
                    <a:p>
                      <a:pPr marL="0" marR="0" lvl="0" indent="0" algn="l" defTabSz="457189" rtl="0" eaLnBrk="1" fontAlgn="t"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Verdana"/>
                          <a:ea typeface="+mn-ea"/>
                          <a:cs typeface="+mn-cs"/>
                        </a:rPr>
                        <a:t>Off-cycle. </a:t>
                      </a:r>
                      <a:endParaRPr kumimoji="0" lang="en-GB"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000" marR="0" marT="36000" marB="36000" anchor="ctr"/>
                </a:tc>
                <a:extLst>
                  <a:ext uri="{0D108BD9-81ED-4DB2-BD59-A6C34878D82A}">
                    <a16:rowId xmlns:a16="http://schemas.microsoft.com/office/drawing/2014/main" val="2460370701"/>
                  </a:ext>
                </a:extLst>
              </a:tr>
              <a:tr h="176197">
                <a:tc>
                  <a:txBody>
                    <a:bodyPr/>
                    <a:lstStyle/>
                    <a:p>
                      <a:pPr algn="ctr" rtl="0" fontAlgn="ctr"/>
                      <a:r>
                        <a:rPr lang="en-GB" sz="800" b="1" u="none" strike="noStrike" dirty="0">
                          <a:solidFill>
                            <a:srgbClr val="000000"/>
                          </a:solidFill>
                          <a:effectLst/>
                        </a:rPr>
                        <a:t>P-BR42</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kern="1200" dirty="0">
                          <a:solidFill>
                            <a:srgbClr val="000000"/>
                          </a:solidFill>
                          <a:effectLst/>
                          <a:latin typeface="+mn-lt"/>
                          <a:ea typeface="+mn-ea"/>
                          <a:cs typeface="+mn-cs"/>
                        </a:rPr>
                        <a:t>Maintain CoA  in line with approved regional guidelines</a:t>
                      </a:r>
                    </a:p>
                  </a:txBody>
                  <a:tcPr marL="36000" marR="0" marT="36000" marB="36000" anchor="ctr"/>
                </a:tc>
                <a:tc>
                  <a:txBody>
                    <a:bodyPr/>
                    <a:lstStyle/>
                    <a:p>
                      <a:pPr algn="ctr" rtl="0" fontAlgn="t"/>
                      <a:r>
                        <a:rPr lang="en-GB" sz="800" u="none" strike="noStrike" dirty="0">
                          <a:solidFill>
                            <a:srgbClr val="000000"/>
                          </a:solidFill>
                          <a:effectLst/>
                        </a:rPr>
                        <a:t>3</a:t>
                      </a:r>
                      <a:endParaRPr lang="en-GB" sz="800" b="0" i="0" u="none" strike="noStrike" dirty="0">
                        <a:solidFill>
                          <a:srgbClr val="000000"/>
                        </a:solidFill>
                        <a:effectLst/>
                        <a:latin typeface="Calibri" panose="020F0502020204030204" pitchFamily="34" charset="0"/>
                      </a:endParaRPr>
                    </a:p>
                  </a:txBody>
                  <a:tcPr marL="0" marR="0" marT="0" marB="0" anchor="ctr"/>
                </a:tc>
                <a:tc>
                  <a:txBody>
                    <a:bodyPr/>
                    <a:lstStyle/>
                    <a:p>
                      <a:pPr marL="0" marR="0" lvl="0" indent="0" algn="l" defTabSz="457189" rtl="0" eaLnBrk="1" fontAlgn="t"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Verdana"/>
                          <a:ea typeface="+mn-ea"/>
                          <a:cs typeface="+mn-cs"/>
                        </a:rPr>
                        <a:t>Off-cycle. </a:t>
                      </a:r>
                      <a:endParaRPr kumimoji="0" lang="en-GB"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000" marR="0" marT="36000" marB="36000" anchor="ctr"/>
                </a:tc>
                <a:extLst>
                  <a:ext uri="{0D108BD9-81ED-4DB2-BD59-A6C34878D82A}">
                    <a16:rowId xmlns:a16="http://schemas.microsoft.com/office/drawing/2014/main" val="1211442619"/>
                  </a:ext>
                </a:extLst>
              </a:tr>
              <a:tr h="176197">
                <a:tc>
                  <a:txBody>
                    <a:bodyPr/>
                    <a:lstStyle/>
                    <a:p>
                      <a:pPr algn="ctr" rtl="0" fontAlgn="ctr"/>
                      <a:r>
                        <a:rPr lang="en-GB" sz="800" b="1" u="none" strike="noStrike" dirty="0">
                          <a:solidFill>
                            <a:srgbClr val="000000"/>
                          </a:solidFill>
                          <a:effectLst/>
                        </a:rPr>
                        <a:t>P-BR43</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kern="1200" dirty="0">
                          <a:solidFill>
                            <a:srgbClr val="000000"/>
                          </a:solidFill>
                          <a:effectLst/>
                          <a:latin typeface="+mn-lt"/>
                          <a:ea typeface="+mn-ea"/>
                          <a:cs typeface="+mn-cs"/>
                        </a:rPr>
                        <a:t>Assess VFA Contract Cashflows for Mutualisation eligibility  in line with approved regional guidelines</a:t>
                      </a:r>
                    </a:p>
                  </a:txBody>
                  <a:tcPr marL="36000" marR="0" marT="36000" marB="36000" anchor="ctr"/>
                </a:tc>
                <a:tc>
                  <a:txBody>
                    <a:bodyPr/>
                    <a:lstStyle/>
                    <a:p>
                      <a:pPr algn="ctr" rtl="0" fontAlgn="t"/>
                      <a:r>
                        <a:rPr lang="en-GB" sz="800" u="none" strike="noStrike" dirty="0">
                          <a:solidFill>
                            <a:srgbClr val="000000"/>
                          </a:solidFill>
                          <a:effectLst/>
                        </a:rPr>
                        <a:t>3</a:t>
                      </a:r>
                      <a:endParaRPr lang="en-GB" sz="800" b="0" i="0" u="none" strike="noStrike" dirty="0">
                        <a:solidFill>
                          <a:srgbClr val="000000"/>
                        </a:solidFill>
                        <a:effectLst/>
                        <a:latin typeface="Calibri" panose="020F0502020204030204" pitchFamily="34" charset="0"/>
                      </a:endParaRPr>
                    </a:p>
                  </a:txBody>
                  <a:tcPr marL="0" marR="0" marT="0" marB="0" anchor="ctr"/>
                </a:tc>
                <a:tc>
                  <a:txBody>
                    <a:bodyPr/>
                    <a:lstStyle/>
                    <a:p>
                      <a:pPr marL="0" marR="0" lvl="0" indent="0" algn="l" defTabSz="457189" rtl="0" eaLnBrk="1" fontAlgn="t"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000000"/>
                          </a:solidFill>
                          <a:effectLst/>
                          <a:uLnTx/>
                          <a:uFillTx/>
                          <a:latin typeface="Verdana"/>
                          <a:ea typeface="+mn-ea"/>
                          <a:cs typeface="+mn-cs"/>
                        </a:rPr>
                        <a:t>Off-cycle. </a:t>
                      </a:r>
                      <a:endParaRPr kumimoji="0" lang="en-GB"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36000" marR="0" marT="36000" marB="36000" anchor="ctr"/>
                </a:tc>
                <a:extLst>
                  <a:ext uri="{0D108BD9-81ED-4DB2-BD59-A6C34878D82A}">
                    <a16:rowId xmlns:a16="http://schemas.microsoft.com/office/drawing/2014/main" val="2369710037"/>
                  </a:ext>
                </a:extLst>
              </a:tr>
              <a:tr h="176197">
                <a:tc>
                  <a:txBody>
                    <a:bodyPr/>
                    <a:lstStyle/>
                    <a:p>
                      <a:pPr algn="ctr" rtl="0" fontAlgn="ctr"/>
                      <a:r>
                        <a:rPr lang="en-GB" sz="800" b="1" u="none" strike="noStrike" dirty="0">
                          <a:solidFill>
                            <a:srgbClr val="000000"/>
                          </a:solidFill>
                          <a:effectLst/>
                        </a:rPr>
                        <a:t>P-BR47</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t"/>
                      <a:r>
                        <a:rPr lang="en-US" sz="800" u="none" strike="noStrike" kern="1200" dirty="0">
                          <a:solidFill>
                            <a:srgbClr val="000000"/>
                          </a:solidFill>
                          <a:effectLst/>
                          <a:latin typeface="+mn-lt"/>
                          <a:ea typeface="+mn-ea"/>
                          <a:cs typeface="+mn-cs"/>
                        </a:rPr>
                        <a:t>Run the entire solution to create the year end reports with comparative reporting</a:t>
                      </a:r>
                    </a:p>
                  </a:txBody>
                  <a:tcPr marL="36000" marR="0" marT="36000" marB="36000" anchor="ctr"/>
                </a:tc>
                <a:tc>
                  <a:txBody>
                    <a:bodyPr/>
                    <a:lstStyle/>
                    <a:p>
                      <a:pPr marL="0" algn="ctr" defTabSz="457189" rtl="0" eaLnBrk="1" fontAlgn="t" latinLnBrk="0" hangingPunct="1"/>
                      <a:r>
                        <a:rPr lang="en-GB" sz="800" u="none" strike="noStrike" kern="1200" dirty="0">
                          <a:solidFill>
                            <a:srgbClr val="000000"/>
                          </a:solidFill>
                          <a:effectLst/>
                          <a:latin typeface="+mn-lt"/>
                          <a:ea typeface="+mn-ea"/>
                          <a:cs typeface="+mn-cs"/>
                        </a:rPr>
                        <a:t>1</a:t>
                      </a:r>
                    </a:p>
                  </a:txBody>
                  <a:tcPr marL="0" marR="0" marT="0" marB="0" anchor="ctr"/>
                </a:tc>
                <a:tc>
                  <a:txBody>
                    <a:bodyPr/>
                    <a:lstStyle/>
                    <a:p>
                      <a:pPr algn="l" rtl="0" fontAlgn="t"/>
                      <a:r>
                        <a:rPr lang="en-GB" sz="800" u="none" strike="noStrike" dirty="0">
                          <a:solidFill>
                            <a:srgbClr val="000000"/>
                          </a:solidFill>
                          <a:effectLst/>
                        </a:rPr>
                        <a:t>SIT is not testing a 2 year period.</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2586984498"/>
                  </a:ext>
                </a:extLst>
              </a:tr>
              <a:tr h="286974">
                <a:tc>
                  <a:txBody>
                    <a:bodyPr/>
                    <a:lstStyle/>
                    <a:p>
                      <a:pPr algn="ctr" rtl="0" fontAlgn="ctr"/>
                      <a:r>
                        <a:rPr lang="en-GB" sz="800" b="1" u="none" strike="noStrike" dirty="0">
                          <a:solidFill>
                            <a:srgbClr val="000000"/>
                          </a:solidFill>
                          <a:effectLst/>
                        </a:rPr>
                        <a:t>P-BR48</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kern="1200" dirty="0">
                          <a:solidFill>
                            <a:srgbClr val="000000"/>
                          </a:solidFill>
                          <a:effectLst/>
                          <a:latin typeface="+mn-lt"/>
                          <a:ea typeface="+mn-ea"/>
                          <a:cs typeface="+mn-cs"/>
                        </a:rPr>
                        <a:t>Run the entire solution to move from one period to the next covering a two year reporting period and all reporting periods therein</a:t>
                      </a:r>
                    </a:p>
                  </a:txBody>
                  <a:tcPr marL="36000" marR="0" marT="36000" marB="36000" anchor="ctr"/>
                </a:tc>
                <a:tc>
                  <a:txBody>
                    <a:bodyPr/>
                    <a:lstStyle/>
                    <a:p>
                      <a:pPr algn="ctr" rtl="0" fontAlgn="t"/>
                      <a:r>
                        <a:rPr lang="en-GB" sz="800" u="none" strike="noStrike" dirty="0">
                          <a:solidFill>
                            <a:srgbClr val="000000"/>
                          </a:solidFill>
                          <a:effectLst/>
                        </a:rPr>
                        <a:t>5</a:t>
                      </a:r>
                      <a:endParaRPr lang="en-GB" sz="800" b="0" i="0" u="none" strike="noStrike" dirty="0">
                        <a:solidFill>
                          <a:srgbClr val="000000"/>
                        </a:solidFill>
                        <a:effectLst/>
                        <a:latin typeface="Calibri" panose="020F0502020204030204" pitchFamily="34" charset="0"/>
                      </a:endParaRPr>
                    </a:p>
                  </a:txBody>
                  <a:tcPr marL="0" marR="0" marT="0" marB="0" anchor="ctr"/>
                </a:tc>
                <a:tc>
                  <a:txBody>
                    <a:bodyPr/>
                    <a:lstStyle/>
                    <a:p>
                      <a:pPr algn="l" rtl="0" fontAlgn="t"/>
                      <a:r>
                        <a:rPr lang="en-GB" sz="800" u="none" strike="noStrike" dirty="0">
                          <a:solidFill>
                            <a:srgbClr val="000000"/>
                          </a:solidFill>
                          <a:effectLst/>
                        </a:rPr>
                        <a:t>SIT is not testing a 2 year period.</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3592847792"/>
                  </a:ext>
                </a:extLst>
              </a:tr>
            </a:tbl>
          </a:graphicData>
        </a:graphic>
      </p:graphicFrame>
      <p:sp>
        <p:nvSpPr>
          <p:cNvPr id="6" name="Title 1"/>
          <p:cNvSpPr txBox="1">
            <a:spLocks/>
          </p:cNvSpPr>
          <p:nvPr/>
        </p:nvSpPr>
        <p:spPr>
          <a:xfrm>
            <a:off x="501651" y="317500"/>
            <a:ext cx="11188700" cy="334101"/>
          </a:xfrm>
          <a:prstGeom prst="rect">
            <a:avLst/>
          </a:prstGeom>
        </p:spPr>
        <p:txBody>
          <a:bodyPr vert="horz" wrap="square" lIns="0" tIns="0" rIns="0" bIns="0" rtlCol="0" anchor="t" anchorCtr="0">
            <a:noAutofit/>
          </a:bodyPr>
          <a:lstStyle>
            <a:lvl1pPr algn="l" defTabSz="457189" rtl="0" eaLnBrk="1" latinLnBrk="0" hangingPunct="1">
              <a:lnSpc>
                <a:spcPts val="2800"/>
              </a:lnSpc>
              <a:spcBef>
                <a:spcPct val="0"/>
              </a:spcBef>
              <a:buNone/>
              <a:defRPr sz="2400" b="0" kern="1200" baseline="0">
                <a:solidFill>
                  <a:srgbClr val="68737A"/>
                </a:solidFill>
                <a:latin typeface="Verdana"/>
                <a:ea typeface="+mj-ea"/>
                <a:cs typeface="+mj-cs"/>
              </a:defRPr>
            </a:lvl1pPr>
          </a:lstStyle>
          <a:p>
            <a:r>
              <a:rPr lang="en-US" dirty="0"/>
              <a:t>APPENDIX: SIT – Out-of-scope Business Requirements (4/4)</a:t>
            </a:r>
          </a:p>
        </p:txBody>
      </p:sp>
      <p:sp>
        <p:nvSpPr>
          <p:cNvPr id="7" name="TextBox 6"/>
          <p:cNvSpPr txBox="1"/>
          <p:nvPr/>
        </p:nvSpPr>
        <p:spPr>
          <a:xfrm>
            <a:off x="501651" y="689012"/>
            <a:ext cx="10149413"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000" dirty="0">
                <a:solidFill>
                  <a:srgbClr val="68737A"/>
                </a:solidFill>
              </a:rPr>
              <a:t>The table below highlights the process and controls business requirements which are out of scope and the rationale</a:t>
            </a:r>
            <a:endParaRPr lang="en-GB" sz="1000" dirty="0">
              <a:solidFill>
                <a:srgbClr val="68737A"/>
              </a:solidFill>
            </a:endParaRPr>
          </a:p>
        </p:txBody>
      </p:sp>
      <p:graphicFrame>
        <p:nvGraphicFramePr>
          <p:cNvPr id="8" name="Table 7"/>
          <p:cNvGraphicFramePr>
            <a:graphicFrameLocks noGrp="1"/>
          </p:cNvGraphicFramePr>
          <p:nvPr>
            <p:extLst/>
          </p:nvPr>
        </p:nvGraphicFramePr>
        <p:xfrm>
          <a:off x="501650" y="5664709"/>
          <a:ext cx="10440785" cy="565747"/>
        </p:xfrm>
        <a:graphic>
          <a:graphicData uri="http://schemas.openxmlformats.org/drawingml/2006/table">
            <a:tbl>
              <a:tblPr>
                <a:tableStyleId>{616DA210-FB5B-4158-B5E0-FEB733F419BA}</a:tableStyleId>
              </a:tblPr>
              <a:tblGrid>
                <a:gridCol w="809897">
                  <a:extLst>
                    <a:ext uri="{9D8B030D-6E8A-4147-A177-3AD203B41FA5}">
                      <a16:colId xmlns:a16="http://schemas.microsoft.com/office/drawing/2014/main" val="3834264097"/>
                    </a:ext>
                  </a:extLst>
                </a:gridCol>
                <a:gridCol w="4786494">
                  <a:extLst>
                    <a:ext uri="{9D8B030D-6E8A-4147-A177-3AD203B41FA5}">
                      <a16:colId xmlns:a16="http://schemas.microsoft.com/office/drawing/2014/main" val="1576281024"/>
                    </a:ext>
                  </a:extLst>
                </a:gridCol>
                <a:gridCol w="545123">
                  <a:extLst>
                    <a:ext uri="{9D8B030D-6E8A-4147-A177-3AD203B41FA5}">
                      <a16:colId xmlns:a16="http://schemas.microsoft.com/office/drawing/2014/main" val="2116238585"/>
                    </a:ext>
                  </a:extLst>
                </a:gridCol>
                <a:gridCol w="4299271">
                  <a:extLst>
                    <a:ext uri="{9D8B030D-6E8A-4147-A177-3AD203B41FA5}">
                      <a16:colId xmlns:a16="http://schemas.microsoft.com/office/drawing/2014/main" val="1776927930"/>
                    </a:ext>
                  </a:extLst>
                </a:gridCol>
              </a:tblGrid>
              <a:tr h="249907">
                <a:tc>
                  <a:txBody>
                    <a:bodyPr/>
                    <a:lstStyle/>
                    <a:p>
                      <a:pPr algn="ctr" rtl="0" fontAlgn="ctr"/>
                      <a:r>
                        <a:rPr lang="en-GB" sz="800" b="1" u="none" strike="noStrike" dirty="0">
                          <a:solidFill>
                            <a:srgbClr val="000000"/>
                          </a:solidFill>
                          <a:effectLst/>
                        </a:rPr>
                        <a:t>P-BR13</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dirty="0">
                          <a:solidFill>
                            <a:srgbClr val="000000"/>
                          </a:solidFill>
                          <a:effectLst/>
                        </a:rPr>
                        <a:t>Create view of results to enable analytical review</a:t>
                      </a:r>
                      <a:endParaRPr lang="en-GB" sz="800" b="0" i="0" u="none" strike="noStrike" dirty="0">
                        <a:solidFill>
                          <a:srgbClr val="000000"/>
                        </a:solidFill>
                        <a:effectLst/>
                        <a:latin typeface="Calibri" panose="020F0502020204030204" pitchFamily="34" charset="0"/>
                      </a:endParaRPr>
                    </a:p>
                  </a:txBody>
                  <a:tcPr marL="36000" marR="0" marT="36000" marB="36000" anchor="ctr"/>
                </a:tc>
                <a:tc>
                  <a:txBody>
                    <a:bodyPr/>
                    <a:lstStyle/>
                    <a:p>
                      <a:pPr algn="ctr" rtl="0" fontAlgn="t"/>
                      <a:r>
                        <a:rPr lang="en-GB" sz="800" u="none" strike="noStrike" dirty="0">
                          <a:solidFill>
                            <a:srgbClr val="000000"/>
                          </a:solidFill>
                          <a:effectLst/>
                        </a:rPr>
                        <a:t>5</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marL="0" marR="0" lvl="0" indent="0" algn="l" defTabSz="457189" rtl="0" eaLnBrk="1" fontAlgn="t" latinLnBrk="0" hangingPunct="1">
                        <a:lnSpc>
                          <a:spcPct val="100000"/>
                        </a:lnSpc>
                        <a:spcBef>
                          <a:spcPts val="0"/>
                        </a:spcBef>
                        <a:spcAft>
                          <a:spcPts val="0"/>
                        </a:spcAft>
                        <a:buClrTx/>
                        <a:buSzTx/>
                        <a:buFontTx/>
                        <a:buNone/>
                        <a:tabLst/>
                        <a:defRPr/>
                      </a:pPr>
                      <a:r>
                        <a:rPr lang="en-US" sz="800" u="none" strike="noStrike" dirty="0">
                          <a:solidFill>
                            <a:srgbClr val="000000"/>
                          </a:solidFill>
                          <a:effectLst/>
                        </a:rPr>
                        <a:t>Production of these reports/results that</a:t>
                      </a:r>
                      <a:r>
                        <a:rPr lang="en-US" sz="800" u="none" strike="noStrike" baseline="0" dirty="0">
                          <a:solidFill>
                            <a:srgbClr val="000000"/>
                          </a:solidFill>
                          <a:effectLst/>
                        </a:rPr>
                        <a:t> requires user approval is in scope and </a:t>
                      </a:r>
                      <a:r>
                        <a:rPr lang="en-GB" sz="800" u="none" strike="noStrike" dirty="0">
                          <a:solidFill>
                            <a:srgbClr val="000000"/>
                          </a:solidFill>
                          <a:effectLst/>
                        </a:rPr>
                        <a:t>MI is out of scope </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2945327657"/>
                  </a:ext>
                </a:extLst>
              </a:tr>
              <a:tr h="249907">
                <a:tc>
                  <a:txBody>
                    <a:bodyPr/>
                    <a:lstStyle/>
                    <a:p>
                      <a:pPr algn="ctr" rtl="0" fontAlgn="ctr"/>
                      <a:r>
                        <a:rPr lang="en-GB" sz="800" b="1" u="none" strike="noStrike" dirty="0">
                          <a:solidFill>
                            <a:srgbClr val="000000"/>
                          </a:solidFill>
                          <a:effectLst/>
                        </a:rPr>
                        <a:t>P-BR49</a:t>
                      </a:r>
                      <a:endParaRPr lang="en-GB" sz="800" b="1"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rtl="0" fontAlgn="ctr"/>
                      <a:r>
                        <a:rPr lang="en-GB" sz="800" u="none" strike="noStrike" dirty="0">
                          <a:solidFill>
                            <a:srgbClr val="000000"/>
                          </a:solidFill>
                          <a:effectLst/>
                        </a:rPr>
                        <a:t>Run and Maintain UDAs and integrate UDA results into the IFRS 17 solution</a:t>
                      </a:r>
                      <a:endParaRPr lang="en-GB" sz="800" b="0" i="0" u="none" strike="noStrike" dirty="0">
                        <a:solidFill>
                          <a:srgbClr val="000000"/>
                        </a:solidFill>
                        <a:effectLst/>
                        <a:latin typeface="Calibri" panose="020F0502020204030204" pitchFamily="34" charset="0"/>
                      </a:endParaRPr>
                    </a:p>
                  </a:txBody>
                  <a:tcPr marL="36000" marR="0" marT="36000" marB="36000" anchor="ctr"/>
                </a:tc>
                <a:tc>
                  <a:txBody>
                    <a:bodyPr/>
                    <a:lstStyle/>
                    <a:p>
                      <a:pPr algn="ctr" rtl="0" fontAlgn="t"/>
                      <a:r>
                        <a:rPr lang="en-GB" sz="800" u="none" strike="noStrike" dirty="0">
                          <a:solidFill>
                            <a:srgbClr val="000000"/>
                          </a:solidFill>
                          <a:effectLst/>
                        </a:rPr>
                        <a:t>5</a:t>
                      </a:r>
                      <a:endParaRPr lang="en-GB" sz="800" b="0" i="0" u="none" strike="noStrike" dirty="0">
                        <a:solidFill>
                          <a:srgbClr val="000000"/>
                        </a:solidFill>
                        <a:effectLst/>
                        <a:latin typeface="Calibri" panose="020F0502020204030204" pitchFamily="34" charset="0"/>
                      </a:endParaRPr>
                    </a:p>
                  </a:txBody>
                  <a:tcPr marL="0" marR="0" marT="36000" marB="36000" anchor="ctr"/>
                </a:tc>
                <a:tc>
                  <a:txBody>
                    <a:bodyPr/>
                    <a:lstStyle/>
                    <a:p>
                      <a:pPr algn="l" rtl="0" fontAlgn="t"/>
                      <a:r>
                        <a:rPr lang="en-GB" sz="800" u="none" strike="noStrike" dirty="0">
                          <a:solidFill>
                            <a:srgbClr val="000000"/>
                          </a:solidFill>
                          <a:effectLst/>
                        </a:rPr>
                        <a:t>UDAs fed into ETL1/2a</a:t>
                      </a:r>
                      <a:r>
                        <a:rPr lang="en-GB" sz="800" u="none" strike="noStrike" baseline="0" dirty="0">
                          <a:solidFill>
                            <a:srgbClr val="000000"/>
                          </a:solidFill>
                          <a:effectLst/>
                        </a:rPr>
                        <a:t> etc.</a:t>
                      </a:r>
                      <a:r>
                        <a:rPr lang="en-GB" sz="800" u="none" strike="noStrike" dirty="0">
                          <a:solidFill>
                            <a:srgbClr val="000000"/>
                          </a:solidFill>
                          <a:effectLst/>
                        </a:rPr>
                        <a:t> are</a:t>
                      </a:r>
                      <a:r>
                        <a:rPr lang="en-GB" sz="800" u="none" strike="noStrike" baseline="0" dirty="0">
                          <a:solidFill>
                            <a:srgbClr val="000000"/>
                          </a:solidFill>
                          <a:effectLst/>
                        </a:rPr>
                        <a:t> </a:t>
                      </a:r>
                      <a:r>
                        <a:rPr lang="en-GB" sz="800" u="none" strike="noStrike" dirty="0">
                          <a:solidFill>
                            <a:srgbClr val="000000"/>
                          </a:solidFill>
                          <a:effectLst/>
                        </a:rPr>
                        <a:t>in scope but not running and maintaining UDAs</a:t>
                      </a:r>
                      <a:endParaRPr lang="en-GB" sz="800" b="0" i="0" u="none" strike="noStrike" dirty="0">
                        <a:solidFill>
                          <a:srgbClr val="000000"/>
                        </a:solidFill>
                        <a:effectLst/>
                        <a:latin typeface="Calibri" panose="020F0502020204030204" pitchFamily="34" charset="0"/>
                      </a:endParaRPr>
                    </a:p>
                  </a:txBody>
                  <a:tcPr marL="36000" marR="0" marT="36000" marB="36000" anchor="ctr"/>
                </a:tc>
                <a:extLst>
                  <a:ext uri="{0D108BD9-81ED-4DB2-BD59-A6C34878D82A}">
                    <a16:rowId xmlns:a16="http://schemas.microsoft.com/office/drawing/2014/main" val="1357660652"/>
                  </a:ext>
                </a:extLst>
              </a:tr>
            </a:tbl>
          </a:graphicData>
        </a:graphic>
      </p:graphicFrame>
      <p:sp>
        <p:nvSpPr>
          <p:cNvPr id="9" name="TextBox 6"/>
          <p:cNvSpPr txBox="1"/>
          <p:nvPr/>
        </p:nvSpPr>
        <p:spPr>
          <a:xfrm>
            <a:off x="501650" y="5451366"/>
            <a:ext cx="6330517"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000" u="sng" dirty="0">
                <a:solidFill>
                  <a:srgbClr val="000000"/>
                </a:solidFill>
              </a:rPr>
              <a:t>Process and Controls – Partially out-of-scope</a:t>
            </a:r>
            <a:endParaRPr lang="en-GB" sz="1000" u="sng" dirty="0">
              <a:solidFill>
                <a:srgbClr val="000000"/>
              </a:solidFill>
            </a:endParaRPr>
          </a:p>
        </p:txBody>
      </p:sp>
    </p:spTree>
    <p:extLst>
      <p:ext uri="{BB962C8B-B14F-4D97-AF65-F5344CB8AC3E}">
        <p14:creationId xmlns:p14="http://schemas.microsoft.com/office/powerpoint/2010/main" val="371646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5083170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162" name="think-cell Slide" r:id="rId5" imgW="498" imgH="499" progId="TCLayout.ActiveDocument.1">
                  <p:embed/>
                </p:oleObj>
              </mc:Choice>
              <mc:Fallback>
                <p:oleObj name="think-cell Slide" r:id="rId5" imgW="498" imgH="499"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3200" dirty="0">
              <a:solidFill>
                <a:schemeClr val="tx1"/>
              </a:solidFill>
              <a:latin typeface="Verdana" panose="020B0604030504040204" pitchFamily="34" charset="0"/>
              <a:ea typeface="+mj-ea"/>
              <a:cs typeface="Times New Roman" panose="02020603050405020304" pitchFamily="18" charset="0"/>
              <a:sym typeface="Verdana" panose="020B0604030504040204" pitchFamily="34" charset="0"/>
            </a:endParaRPr>
          </a:p>
        </p:txBody>
      </p:sp>
      <p:sp>
        <p:nvSpPr>
          <p:cNvPr id="3" name="Title 2"/>
          <p:cNvSpPr>
            <a:spLocks noGrp="1"/>
          </p:cNvSpPr>
          <p:nvPr>
            <p:ph type="title"/>
          </p:nvPr>
        </p:nvSpPr>
        <p:spPr>
          <a:xfrm>
            <a:off x="958851" y="2232414"/>
            <a:ext cx="7353045" cy="1540626"/>
          </a:xfrm>
        </p:spPr>
        <p:txBody>
          <a:bodyPr/>
          <a:lstStyle/>
          <a:p>
            <a:pPr>
              <a:lnSpc>
                <a:spcPct val="107000"/>
              </a:lnSpc>
              <a:spcAft>
                <a:spcPts val="800"/>
              </a:spcAft>
              <a:tabLst>
                <a:tab pos="1684020" algn="l"/>
                <a:tab pos="5943600" algn="r"/>
              </a:tabLst>
            </a:pPr>
            <a:r>
              <a:rPr lang="en-US" dirty="0" smtClean="0">
                <a:latin typeface="Verdana" panose="020B0604030504040204" pitchFamily="34" charset="0"/>
                <a:ea typeface="Calibri" panose="020F0502020204030204" pitchFamily="34" charset="0"/>
                <a:cs typeface="Times New Roman" panose="02020603050405020304" pitchFamily="18" charset="0"/>
              </a:rPr>
              <a:t>1. LBU SIT Readiness Checklist</a:t>
            </a:r>
            <a:endParaRPr lang="en-US" dirty="0">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2444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extLst>
              <p:ext uri="{D42A27DB-BD31-4B8C-83A1-F6EECF244321}">
                <p14:modId xmlns:p14="http://schemas.microsoft.com/office/powerpoint/2010/main" val="23509715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049" name="think-cell Slide" r:id="rId4" imgW="498" imgH="499" progId="TCLayout.ActiveDocument.1">
                  <p:embed/>
                </p:oleObj>
              </mc:Choice>
              <mc:Fallback>
                <p:oleObj name="think-cell Slide" r:id="rId4" imgW="498" imgH="499" progId="TCLayout.ActiveDocument.1">
                  <p:embed/>
                  <p:pic>
                    <p:nvPicPr>
                      <p:cNvPr id="14" name="Object 1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itle 2">
            <a:extLst>
              <a:ext uri="{FF2B5EF4-FFF2-40B4-BE49-F238E27FC236}">
                <a16:creationId xmlns:a16="http://schemas.microsoft.com/office/drawing/2014/main" id="{10BE5BBF-4EF9-46C6-9AEE-CA7B7304322D}"/>
              </a:ext>
            </a:extLst>
          </p:cNvPr>
          <p:cNvSpPr>
            <a:spLocks noGrp="1"/>
          </p:cNvSpPr>
          <p:nvPr>
            <p:ph type="title"/>
          </p:nvPr>
        </p:nvSpPr>
        <p:spPr>
          <a:xfrm>
            <a:off x="251999" y="142474"/>
            <a:ext cx="8065842" cy="476399"/>
          </a:xfrm>
        </p:spPr>
        <p:txBody>
          <a:bodyPr/>
          <a:lstStyle/>
          <a:p>
            <a:r>
              <a:rPr lang="en-US" dirty="0" smtClean="0"/>
              <a:t>SIT </a:t>
            </a:r>
            <a:r>
              <a:rPr lang="en-US" dirty="0"/>
              <a:t>Readiness</a:t>
            </a:r>
          </a:p>
        </p:txBody>
      </p:sp>
      <p:graphicFrame>
        <p:nvGraphicFramePr>
          <p:cNvPr id="6" name="Table 5"/>
          <p:cNvGraphicFramePr>
            <a:graphicFrameLocks noGrp="1"/>
          </p:cNvGraphicFramePr>
          <p:nvPr>
            <p:extLst>
              <p:ext uri="{D42A27DB-BD31-4B8C-83A1-F6EECF244321}">
                <p14:modId xmlns:p14="http://schemas.microsoft.com/office/powerpoint/2010/main" val="2586823623"/>
              </p:ext>
            </p:extLst>
          </p:nvPr>
        </p:nvGraphicFramePr>
        <p:xfrm>
          <a:off x="251998" y="1642375"/>
          <a:ext cx="7191218" cy="5041455"/>
        </p:xfrm>
        <a:graphic>
          <a:graphicData uri="http://schemas.openxmlformats.org/drawingml/2006/table">
            <a:tbl>
              <a:tblPr>
                <a:tableStyleId>{5C22544A-7EE6-4342-B048-85BDC9FD1C3A}</a:tableStyleId>
              </a:tblPr>
              <a:tblGrid>
                <a:gridCol w="1383023">
                  <a:extLst>
                    <a:ext uri="{9D8B030D-6E8A-4147-A177-3AD203B41FA5}">
                      <a16:colId xmlns:a16="http://schemas.microsoft.com/office/drawing/2014/main" val="705323119"/>
                    </a:ext>
                  </a:extLst>
                </a:gridCol>
                <a:gridCol w="5808195">
                  <a:extLst>
                    <a:ext uri="{9D8B030D-6E8A-4147-A177-3AD203B41FA5}">
                      <a16:colId xmlns:a16="http://schemas.microsoft.com/office/drawing/2014/main" val="1160485863"/>
                    </a:ext>
                  </a:extLst>
                </a:gridCol>
              </a:tblGrid>
              <a:tr h="349635">
                <a:tc>
                  <a:txBody>
                    <a:bodyPr/>
                    <a:lstStyle/>
                    <a:p>
                      <a:pPr algn="l" fontAlgn="ctr"/>
                      <a:r>
                        <a:rPr lang="en-US" sz="900" b="1" u="none" strike="noStrike" dirty="0" smtClean="0">
                          <a:solidFill>
                            <a:sysClr val="windowText" lastClr="000000"/>
                          </a:solidFill>
                          <a:effectLst/>
                        </a:rPr>
                        <a:t>1. Architecture</a:t>
                      </a:r>
                      <a:endParaRPr lang="en-US" sz="900" b="1" i="0" u="none" strike="noStrike" dirty="0">
                        <a:solidFill>
                          <a:sysClr val="windowText" lastClr="000000"/>
                        </a:solidFill>
                        <a:effectLst/>
                        <a:latin typeface="Segoe UI" panose="020B0502040204020203" pitchFamily="34" charset="0"/>
                      </a:endParaRPr>
                    </a:p>
                  </a:txBody>
                  <a:tcPr marL="45720" marR="45720" marT="762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8A4AB"/>
                    </a:solidFill>
                  </a:tcPr>
                </a:tc>
                <a:tc>
                  <a:txBody>
                    <a:bodyPr/>
                    <a:lstStyle/>
                    <a:p>
                      <a:pPr algn="l" fontAlgn="ctr"/>
                      <a:r>
                        <a:rPr lang="en-US" sz="900" b="0" i="0" u="none" strike="noStrike" dirty="0">
                          <a:solidFill>
                            <a:schemeClr val="tx1"/>
                          </a:solidFill>
                          <a:effectLst/>
                          <a:latin typeface="+mj-lt"/>
                        </a:rPr>
                        <a:t>Documentation</a:t>
                      </a:r>
                      <a:r>
                        <a:rPr lang="en-US" sz="900" b="0" i="0" u="none" strike="noStrike" baseline="0" dirty="0">
                          <a:solidFill>
                            <a:schemeClr val="tx1"/>
                          </a:solidFill>
                          <a:effectLst/>
                          <a:latin typeface="+mj-lt"/>
                        </a:rPr>
                        <a:t> of Local IT Architecture and interface catalogues</a:t>
                      </a:r>
                      <a:endParaRPr lang="en-US" sz="900" b="0" i="0" u="none" strike="noStrike" dirty="0">
                        <a:solidFill>
                          <a:schemeClr val="tx1"/>
                        </a:solidFill>
                        <a:effectLst/>
                        <a:latin typeface="+mj-lt"/>
                      </a:endParaRPr>
                    </a:p>
                  </a:txBody>
                  <a:tcPr marL="45720" marR="457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8424386"/>
                  </a:ext>
                </a:extLst>
              </a:tr>
              <a:tr h="349635">
                <a:tc>
                  <a:txBody>
                    <a:bodyPr/>
                    <a:lstStyle/>
                    <a:p>
                      <a:pPr algn="l" fontAlgn="ctr"/>
                      <a:r>
                        <a:rPr lang="en-US" sz="900" b="1" u="none" strike="noStrike" dirty="0" smtClean="0">
                          <a:solidFill>
                            <a:sysClr val="windowText" lastClr="000000"/>
                          </a:solidFill>
                          <a:effectLst/>
                        </a:rPr>
                        <a:t>2. Design </a:t>
                      </a:r>
                      <a:r>
                        <a:rPr lang="en-US" sz="900" b="1" u="none" strike="noStrike" dirty="0">
                          <a:solidFill>
                            <a:sysClr val="windowText" lastClr="000000"/>
                          </a:solidFill>
                          <a:effectLst/>
                        </a:rPr>
                        <a:t/>
                      </a:r>
                      <a:br>
                        <a:rPr lang="en-US" sz="900" b="1" u="none" strike="noStrike" dirty="0">
                          <a:solidFill>
                            <a:sysClr val="windowText" lastClr="000000"/>
                          </a:solidFill>
                          <a:effectLst/>
                        </a:rPr>
                      </a:br>
                      <a:r>
                        <a:rPr lang="en-US" sz="900" b="1" u="none" strike="noStrike" dirty="0">
                          <a:solidFill>
                            <a:sysClr val="windowText" lastClr="000000"/>
                          </a:solidFill>
                          <a:effectLst/>
                        </a:rPr>
                        <a:t>Documentation</a:t>
                      </a:r>
                      <a:endParaRPr lang="en-US" sz="900" b="1" i="0" u="none" strike="noStrike" dirty="0">
                        <a:solidFill>
                          <a:sysClr val="windowText" lastClr="000000"/>
                        </a:solidFill>
                        <a:effectLst/>
                        <a:latin typeface="Segoe UI" panose="020B0502040204020203" pitchFamily="34" charset="0"/>
                      </a:endParaRPr>
                    </a:p>
                  </a:txBody>
                  <a:tcPr marL="45720" marR="45720" marT="762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8A4AB"/>
                    </a:solidFill>
                  </a:tcPr>
                </a:tc>
                <a:tc>
                  <a:txBody>
                    <a:bodyPr/>
                    <a:lstStyle/>
                    <a:p>
                      <a:pPr algn="l" fontAlgn="ctr"/>
                      <a:r>
                        <a:rPr lang="en-US" sz="900" b="0" i="0" u="none" strike="noStrike" dirty="0">
                          <a:solidFill>
                            <a:schemeClr val="tx1"/>
                          </a:solidFill>
                          <a:effectLst/>
                          <a:latin typeface="+mj-lt"/>
                        </a:rPr>
                        <a:t>Evidence</a:t>
                      </a:r>
                      <a:r>
                        <a:rPr lang="en-US" sz="900" b="0" i="0" u="none" strike="noStrike" baseline="0" dirty="0">
                          <a:solidFill>
                            <a:schemeClr val="tx1"/>
                          </a:solidFill>
                          <a:effectLst/>
                          <a:latin typeface="+mj-lt"/>
                        </a:rPr>
                        <a:t> of functional and tech spec sign-offs for locally built ETLs</a:t>
                      </a:r>
                      <a:endParaRPr lang="en-US" sz="900" b="0" i="0" u="none" strike="noStrike" dirty="0">
                        <a:solidFill>
                          <a:schemeClr val="tx1"/>
                        </a:solidFill>
                        <a:effectLst/>
                        <a:latin typeface="+mj-lt"/>
                      </a:endParaRPr>
                    </a:p>
                  </a:txBody>
                  <a:tcPr marL="45720" marR="457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dash"/>
                      <a:round/>
                      <a:headEnd type="none" w="med" len="med"/>
                      <a:tailEnd type="none" w="med" len="med"/>
                    </a:lnT>
                    <a:lnB w="1270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4532651"/>
                  </a:ext>
                </a:extLst>
              </a:tr>
              <a:tr h="349635">
                <a:tc>
                  <a:txBody>
                    <a:bodyPr/>
                    <a:lstStyle/>
                    <a:p>
                      <a:pPr algn="l" fontAlgn="ctr"/>
                      <a:r>
                        <a:rPr lang="en-US" sz="900" b="1" u="none" strike="noStrike" dirty="0" smtClean="0">
                          <a:solidFill>
                            <a:sysClr val="windowText" lastClr="000000"/>
                          </a:solidFill>
                          <a:effectLst/>
                        </a:rPr>
                        <a:t>3. Infra-Design</a:t>
                      </a:r>
                      <a:endParaRPr lang="en-US" sz="900" b="1" i="0" u="none" strike="noStrike" dirty="0">
                        <a:solidFill>
                          <a:sysClr val="windowText" lastClr="000000"/>
                        </a:solidFill>
                        <a:effectLst/>
                        <a:latin typeface="Segoe UI" panose="020B0502040204020203" pitchFamily="34" charset="0"/>
                      </a:endParaRPr>
                    </a:p>
                  </a:txBody>
                  <a:tcPr marL="45720" marR="45720" marT="762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8A4AB"/>
                    </a:solidFill>
                  </a:tcPr>
                </a:tc>
                <a:tc>
                  <a:txBody>
                    <a:bodyPr/>
                    <a:lstStyle/>
                    <a:p>
                      <a:pPr algn="l" fontAlgn="ctr"/>
                      <a:r>
                        <a:rPr lang="en-US" sz="900" b="0" i="0" u="none" strike="noStrike" dirty="0">
                          <a:solidFill>
                            <a:schemeClr val="tx1"/>
                          </a:solidFill>
                          <a:effectLst/>
                          <a:latin typeface="+mj-lt"/>
                        </a:rPr>
                        <a:t>Documentation</a:t>
                      </a:r>
                      <a:r>
                        <a:rPr lang="en-US" sz="900" b="0" i="0" u="none" strike="noStrike" baseline="0" dirty="0">
                          <a:solidFill>
                            <a:schemeClr val="tx1"/>
                          </a:solidFill>
                          <a:effectLst/>
                          <a:latin typeface="+mj-lt"/>
                        </a:rPr>
                        <a:t> of </a:t>
                      </a:r>
                      <a:r>
                        <a:rPr lang="en-US" sz="900" b="0" i="0" u="none" strike="noStrike" baseline="0" dirty="0" smtClean="0">
                          <a:solidFill>
                            <a:schemeClr val="tx1"/>
                          </a:solidFill>
                          <a:effectLst/>
                          <a:latin typeface="+mj-lt"/>
                        </a:rPr>
                        <a:t>environment </a:t>
                      </a:r>
                      <a:r>
                        <a:rPr lang="en-US" sz="900" b="0" i="0" u="none" strike="noStrike" baseline="0" dirty="0">
                          <a:solidFill>
                            <a:schemeClr val="tx1"/>
                          </a:solidFill>
                          <a:effectLst/>
                          <a:latin typeface="+mj-lt"/>
                        </a:rPr>
                        <a:t>design /blueprint </a:t>
                      </a:r>
                      <a:endParaRPr lang="en-US" sz="900" b="0" i="0" u="none" strike="noStrike" dirty="0">
                        <a:solidFill>
                          <a:schemeClr val="tx1"/>
                        </a:solidFill>
                        <a:effectLst/>
                        <a:latin typeface="+mj-lt"/>
                      </a:endParaRPr>
                    </a:p>
                  </a:txBody>
                  <a:tcPr marL="45720" marR="457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dash"/>
                      <a:round/>
                      <a:headEnd type="none" w="med" len="med"/>
                      <a:tailEnd type="none" w="med" len="med"/>
                    </a:lnT>
                    <a:lnB w="1270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0856992"/>
                  </a:ext>
                </a:extLst>
              </a:tr>
              <a:tr h="349635">
                <a:tc>
                  <a:txBody>
                    <a:bodyPr/>
                    <a:lstStyle/>
                    <a:p>
                      <a:pPr algn="l" fontAlgn="ctr"/>
                      <a:r>
                        <a:rPr lang="en-US" sz="900" b="1" u="none" strike="noStrike" dirty="0" smtClean="0">
                          <a:solidFill>
                            <a:sysClr val="windowText" lastClr="000000"/>
                          </a:solidFill>
                          <a:effectLst/>
                        </a:rPr>
                        <a:t>4. Infra-Build</a:t>
                      </a:r>
                      <a:endParaRPr lang="en-US" sz="900" b="1" i="0" u="none" strike="noStrike" dirty="0">
                        <a:solidFill>
                          <a:sysClr val="windowText" lastClr="000000"/>
                        </a:solidFill>
                        <a:effectLst/>
                        <a:latin typeface="Segoe UI" panose="020B0502040204020203" pitchFamily="34" charset="0"/>
                      </a:endParaRPr>
                    </a:p>
                  </a:txBody>
                  <a:tcPr marL="45720" marR="45720" marT="762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8A4AB"/>
                    </a:solidFill>
                  </a:tcPr>
                </a:tc>
                <a:tc>
                  <a:txBody>
                    <a:bodyPr/>
                    <a:lstStyle/>
                    <a:p>
                      <a:pPr algn="l" fontAlgn="ctr"/>
                      <a:r>
                        <a:rPr lang="en-US" sz="900" b="0" i="0" u="none" strike="noStrike" dirty="0">
                          <a:solidFill>
                            <a:schemeClr val="tx1"/>
                          </a:solidFill>
                          <a:effectLst/>
                          <a:latin typeface="+mj-lt"/>
                        </a:rPr>
                        <a:t>Confirmation of </a:t>
                      </a:r>
                      <a:r>
                        <a:rPr lang="en-US" sz="900" b="0" i="0" u="none" strike="noStrike" dirty="0" smtClean="0">
                          <a:solidFill>
                            <a:schemeClr val="tx1"/>
                          </a:solidFill>
                          <a:effectLst/>
                          <a:latin typeface="+mj-lt"/>
                        </a:rPr>
                        <a:t>build completion</a:t>
                      </a:r>
                      <a:r>
                        <a:rPr lang="en-US" sz="900" b="0" i="0" u="none" strike="noStrike" baseline="0" dirty="0" smtClean="0">
                          <a:solidFill>
                            <a:schemeClr val="tx1"/>
                          </a:solidFill>
                          <a:effectLst/>
                          <a:latin typeface="+mj-lt"/>
                        </a:rPr>
                        <a:t> &amp; </a:t>
                      </a:r>
                      <a:r>
                        <a:rPr lang="en-US" sz="900" b="0" i="0" u="none" strike="noStrike" dirty="0" smtClean="0">
                          <a:solidFill>
                            <a:schemeClr val="tx1"/>
                          </a:solidFill>
                          <a:effectLst/>
                          <a:latin typeface="+mj-lt"/>
                        </a:rPr>
                        <a:t>SIT</a:t>
                      </a:r>
                      <a:r>
                        <a:rPr lang="en-US" sz="900" b="0" i="0" u="none" strike="noStrike" baseline="0" dirty="0" smtClean="0">
                          <a:solidFill>
                            <a:schemeClr val="tx1"/>
                          </a:solidFill>
                          <a:effectLst/>
                          <a:latin typeface="+mj-lt"/>
                        </a:rPr>
                        <a:t> </a:t>
                      </a:r>
                      <a:r>
                        <a:rPr lang="en-US" sz="900" b="0" i="0" u="none" strike="noStrike" baseline="0" dirty="0">
                          <a:solidFill>
                            <a:schemeClr val="tx1"/>
                          </a:solidFill>
                          <a:effectLst/>
                          <a:latin typeface="+mj-lt"/>
                        </a:rPr>
                        <a:t>environment </a:t>
                      </a:r>
                      <a:r>
                        <a:rPr lang="en-US" sz="900" b="0" i="0" u="none" strike="noStrike" baseline="0" dirty="0" smtClean="0">
                          <a:solidFill>
                            <a:schemeClr val="tx1"/>
                          </a:solidFill>
                          <a:effectLst/>
                          <a:latin typeface="+mj-lt"/>
                        </a:rPr>
                        <a:t>setup</a:t>
                      </a:r>
                      <a:endParaRPr lang="en-US" sz="900" b="0" i="0" u="none" strike="noStrike" dirty="0">
                        <a:solidFill>
                          <a:schemeClr val="tx1"/>
                        </a:solidFill>
                        <a:effectLst/>
                        <a:latin typeface="+mj-lt"/>
                      </a:endParaRPr>
                    </a:p>
                  </a:txBody>
                  <a:tcPr marL="45720" marR="457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dash"/>
                      <a:round/>
                      <a:headEnd type="none" w="med" len="med"/>
                      <a:tailEnd type="none" w="med" len="med"/>
                    </a:lnT>
                    <a:lnB w="1270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2137755"/>
                  </a:ext>
                </a:extLst>
              </a:tr>
              <a:tr h="349635">
                <a:tc>
                  <a:txBody>
                    <a:bodyPr/>
                    <a:lstStyle/>
                    <a:p>
                      <a:pPr algn="l" fontAlgn="ctr"/>
                      <a:r>
                        <a:rPr lang="en-US" sz="900" b="1" u="none" strike="noStrike" dirty="0" smtClean="0">
                          <a:solidFill>
                            <a:sysClr val="windowText" lastClr="000000"/>
                          </a:solidFill>
                          <a:effectLst/>
                        </a:rPr>
                        <a:t>5. Prophet</a:t>
                      </a:r>
                      <a:endParaRPr lang="en-US" sz="900" b="1" i="0" u="none" strike="noStrike" dirty="0">
                        <a:solidFill>
                          <a:sysClr val="windowText" lastClr="000000"/>
                        </a:solidFill>
                        <a:effectLst/>
                        <a:latin typeface="Segoe UI" panose="020B0502040204020203" pitchFamily="34" charset="0"/>
                      </a:endParaRPr>
                    </a:p>
                  </a:txBody>
                  <a:tcPr marL="45720" marR="45720" marT="762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8A4AB"/>
                    </a:solidFill>
                  </a:tcPr>
                </a:tc>
                <a:tc>
                  <a:txBody>
                    <a:bodyPr/>
                    <a:lstStyle/>
                    <a:p>
                      <a:pPr algn="l" fontAlgn="ctr"/>
                      <a:r>
                        <a:rPr lang="en-US" sz="900" b="0" i="0" u="none" strike="noStrike" dirty="0">
                          <a:solidFill>
                            <a:schemeClr val="tx1"/>
                          </a:solidFill>
                          <a:effectLst/>
                          <a:latin typeface="+mj-lt"/>
                        </a:rPr>
                        <a:t>Verification</a:t>
                      </a:r>
                      <a:r>
                        <a:rPr lang="en-US" sz="900" b="0" i="0" u="none" strike="noStrike" baseline="0" dirty="0">
                          <a:solidFill>
                            <a:schemeClr val="tx1"/>
                          </a:solidFill>
                          <a:effectLst/>
                          <a:latin typeface="+mj-lt"/>
                        </a:rPr>
                        <a:t> that </a:t>
                      </a:r>
                      <a:r>
                        <a:rPr lang="en-US" sz="900" b="0" i="0" u="none" strike="noStrike" dirty="0">
                          <a:solidFill>
                            <a:schemeClr val="tx1"/>
                          </a:solidFill>
                          <a:effectLst/>
                          <a:latin typeface="+mj-lt"/>
                        </a:rPr>
                        <a:t>Prophet model</a:t>
                      </a:r>
                      <a:r>
                        <a:rPr lang="en-US" sz="900" b="0" i="0" u="none" strike="noStrike" baseline="0" dirty="0">
                          <a:solidFill>
                            <a:schemeClr val="tx1"/>
                          </a:solidFill>
                          <a:effectLst/>
                          <a:latin typeface="+mj-lt"/>
                        </a:rPr>
                        <a:t> setup has been completed</a:t>
                      </a:r>
                      <a:endParaRPr lang="en-US" sz="900" b="0" i="0" u="none" strike="noStrike" dirty="0">
                        <a:solidFill>
                          <a:schemeClr val="tx1"/>
                        </a:solidFill>
                        <a:effectLst/>
                        <a:latin typeface="+mj-lt"/>
                      </a:endParaRPr>
                    </a:p>
                  </a:txBody>
                  <a:tcPr marL="45720" marR="457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dash"/>
                      <a:round/>
                      <a:headEnd type="none" w="med" len="med"/>
                      <a:tailEnd type="none" w="med" len="med"/>
                    </a:lnT>
                    <a:lnB w="1270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7693894"/>
                  </a:ext>
                </a:extLst>
              </a:tr>
              <a:tr h="405088">
                <a:tc>
                  <a:txBody>
                    <a:bodyPr/>
                    <a:lstStyle/>
                    <a:p>
                      <a:pPr algn="l" fontAlgn="ctr"/>
                      <a:r>
                        <a:rPr lang="en-US" sz="900" b="1" u="none" strike="noStrike" dirty="0" smtClean="0">
                          <a:solidFill>
                            <a:sysClr val="windowText" lastClr="000000"/>
                          </a:solidFill>
                          <a:effectLst/>
                        </a:rPr>
                        <a:t>6. Local </a:t>
                      </a:r>
                      <a:r>
                        <a:rPr lang="en-US" sz="900" b="1" u="none" strike="noStrike" dirty="0">
                          <a:solidFill>
                            <a:sysClr val="windowText" lastClr="000000"/>
                          </a:solidFill>
                          <a:effectLst/>
                        </a:rPr>
                        <a:t>SIT Completion</a:t>
                      </a:r>
                      <a:endParaRPr lang="en-US" sz="900" b="1" i="0" u="none" strike="noStrike" dirty="0">
                        <a:solidFill>
                          <a:sysClr val="windowText" lastClr="000000"/>
                        </a:solidFill>
                        <a:effectLst/>
                        <a:latin typeface="Segoe UI" panose="020B0502040204020203" pitchFamily="34" charset="0"/>
                      </a:endParaRPr>
                    </a:p>
                  </a:txBody>
                  <a:tcPr marL="45720" marR="45720" marT="762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8A4AB"/>
                    </a:solidFill>
                  </a:tcPr>
                </a:tc>
                <a:tc>
                  <a:txBody>
                    <a:bodyPr/>
                    <a:lstStyle/>
                    <a:p>
                      <a:pPr algn="l" fontAlgn="ctr"/>
                      <a:r>
                        <a:rPr lang="en-US" sz="900" b="0" i="0" u="none" strike="noStrike" dirty="0">
                          <a:solidFill>
                            <a:schemeClr val="tx1"/>
                          </a:solidFill>
                          <a:effectLst/>
                          <a:latin typeface="+mj-lt"/>
                        </a:rPr>
                        <a:t>Evidence</a:t>
                      </a:r>
                      <a:r>
                        <a:rPr lang="en-US" sz="900" b="0" i="0" u="none" strike="noStrike" baseline="0" dirty="0">
                          <a:solidFill>
                            <a:schemeClr val="tx1"/>
                          </a:solidFill>
                          <a:effectLst/>
                          <a:latin typeface="+mj-lt"/>
                        </a:rPr>
                        <a:t> of Local SIT completion </a:t>
                      </a:r>
                      <a:r>
                        <a:rPr lang="en-US" sz="900" b="0" i="0" u="none" strike="noStrike" baseline="0" dirty="0" smtClean="0">
                          <a:solidFill>
                            <a:schemeClr val="tx1"/>
                          </a:solidFill>
                          <a:effectLst/>
                          <a:latin typeface="+mj-lt"/>
                        </a:rPr>
                        <a:t>of in-country components</a:t>
                      </a:r>
                      <a:r>
                        <a:rPr lang="en-US" sz="900" b="0" i="0" u="none" strike="noStrike" baseline="0" dirty="0">
                          <a:solidFill>
                            <a:schemeClr val="tx1"/>
                          </a:solidFill>
                          <a:effectLst/>
                          <a:latin typeface="+mj-lt"/>
                        </a:rPr>
                        <a:t>, with </a:t>
                      </a:r>
                      <a:r>
                        <a:rPr lang="en-US" sz="900" b="0" i="0" u="none" strike="noStrike" baseline="0" dirty="0" smtClean="0">
                          <a:solidFill>
                            <a:schemeClr val="tx1"/>
                          </a:solidFill>
                          <a:effectLst/>
                          <a:latin typeface="+mj-lt"/>
                        </a:rPr>
                        <a:t>workarounds for known </a:t>
                      </a:r>
                      <a:r>
                        <a:rPr lang="en-US" sz="900" b="0" i="0" u="none" strike="noStrike" baseline="0" dirty="0">
                          <a:solidFill>
                            <a:schemeClr val="tx1"/>
                          </a:solidFill>
                          <a:effectLst/>
                          <a:latin typeface="+mj-lt"/>
                        </a:rPr>
                        <a:t>gaps </a:t>
                      </a:r>
                      <a:r>
                        <a:rPr lang="en-US" sz="900" b="0" i="0" u="none" strike="noStrike" baseline="0" dirty="0" smtClean="0">
                          <a:solidFill>
                            <a:schemeClr val="tx1"/>
                          </a:solidFill>
                          <a:effectLst/>
                          <a:latin typeface="+mj-lt"/>
                        </a:rPr>
                        <a:t>in </a:t>
                      </a:r>
                      <a:r>
                        <a:rPr lang="en-US" sz="900" b="0" i="0" u="none" strike="noStrike" baseline="0" dirty="0">
                          <a:solidFill>
                            <a:schemeClr val="tx1"/>
                          </a:solidFill>
                          <a:effectLst/>
                          <a:latin typeface="+mj-lt"/>
                        </a:rPr>
                        <a:t>place</a:t>
                      </a:r>
                      <a:endParaRPr lang="en-US" sz="900" b="0" i="0" u="none" strike="noStrike" dirty="0">
                        <a:solidFill>
                          <a:schemeClr val="tx1"/>
                        </a:solidFill>
                        <a:effectLst/>
                        <a:latin typeface="+mj-lt"/>
                      </a:endParaRPr>
                    </a:p>
                  </a:txBody>
                  <a:tcPr marL="45720" marR="457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dash"/>
                      <a:round/>
                      <a:headEnd type="none" w="med" len="med"/>
                      <a:tailEnd type="none" w="med" len="med"/>
                    </a:lnT>
                    <a:lnB w="1270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22417726"/>
                  </a:ext>
                </a:extLst>
              </a:tr>
              <a:tr h="405088">
                <a:tc>
                  <a:txBody>
                    <a:bodyPr/>
                    <a:lstStyle/>
                    <a:p>
                      <a:pPr algn="l" fontAlgn="ctr"/>
                      <a:r>
                        <a:rPr lang="en-US" sz="900" b="1" u="none" strike="noStrike" dirty="0" smtClean="0">
                          <a:solidFill>
                            <a:sysClr val="windowText" lastClr="000000"/>
                          </a:solidFill>
                          <a:effectLst/>
                        </a:rPr>
                        <a:t>7. SIT </a:t>
                      </a:r>
                      <a:r>
                        <a:rPr lang="en-US" sz="900" b="1" u="none" strike="noStrike" dirty="0">
                          <a:solidFill>
                            <a:sysClr val="windowText" lastClr="000000"/>
                          </a:solidFill>
                          <a:effectLst/>
                        </a:rPr>
                        <a:t>Scope</a:t>
                      </a:r>
                      <a:endParaRPr lang="en-US" sz="900" b="1" i="0" u="none" strike="noStrike" dirty="0">
                        <a:solidFill>
                          <a:sysClr val="windowText" lastClr="000000"/>
                        </a:solidFill>
                        <a:effectLst/>
                        <a:latin typeface="Segoe UI" panose="020B0502040204020203" pitchFamily="34" charset="0"/>
                      </a:endParaRPr>
                    </a:p>
                  </a:txBody>
                  <a:tcPr marL="45720" marR="45720" marT="762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8A4AB"/>
                    </a:solidFill>
                  </a:tcPr>
                </a:tc>
                <a:tc>
                  <a:txBody>
                    <a:bodyPr/>
                    <a:lstStyle/>
                    <a:p>
                      <a:pPr algn="l" fontAlgn="ctr"/>
                      <a:r>
                        <a:rPr lang="en-US" sz="900" b="0" i="0" u="none" strike="noStrike" dirty="0">
                          <a:solidFill>
                            <a:schemeClr val="tx1"/>
                          </a:solidFill>
                          <a:effectLst/>
                          <a:latin typeface="+mj-lt"/>
                        </a:rPr>
                        <a:t>Alignment of SIT Scope to business</a:t>
                      </a:r>
                      <a:r>
                        <a:rPr lang="en-US" sz="900" b="0" i="0" u="none" strike="noStrike" baseline="0" dirty="0">
                          <a:solidFill>
                            <a:schemeClr val="tx1"/>
                          </a:solidFill>
                          <a:effectLst/>
                          <a:latin typeface="+mj-lt"/>
                        </a:rPr>
                        <a:t> requirements based on</a:t>
                      </a:r>
                      <a:r>
                        <a:rPr lang="en-US" sz="900" b="0" i="0" u="none" strike="noStrike" dirty="0">
                          <a:solidFill>
                            <a:schemeClr val="tx1"/>
                          </a:solidFill>
                          <a:effectLst/>
                          <a:latin typeface="+mj-lt"/>
                        </a:rPr>
                        <a:t> agreed product</a:t>
                      </a:r>
                      <a:r>
                        <a:rPr lang="en-US" sz="900" b="0" i="0" u="none" strike="noStrike" baseline="0" dirty="0">
                          <a:solidFill>
                            <a:schemeClr val="tx1"/>
                          </a:solidFill>
                          <a:effectLst/>
                          <a:latin typeface="+mj-lt"/>
                        </a:rPr>
                        <a:t> selection and policy events</a:t>
                      </a:r>
                      <a:endParaRPr lang="en-US" sz="900" b="0" i="0" u="none" strike="noStrike" dirty="0">
                        <a:solidFill>
                          <a:schemeClr val="tx1"/>
                        </a:solidFill>
                        <a:effectLst/>
                        <a:latin typeface="+mj-lt"/>
                      </a:endParaRPr>
                    </a:p>
                  </a:txBody>
                  <a:tcPr marL="45720" marR="457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dash"/>
                      <a:round/>
                      <a:headEnd type="none" w="med" len="med"/>
                      <a:tailEnd type="none" w="med" len="med"/>
                    </a:lnT>
                    <a:lnB w="1270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15520561"/>
                  </a:ext>
                </a:extLst>
              </a:tr>
              <a:tr h="405088">
                <a:tc>
                  <a:txBody>
                    <a:bodyPr/>
                    <a:lstStyle/>
                    <a:p>
                      <a:pPr algn="l" fontAlgn="ctr"/>
                      <a:r>
                        <a:rPr lang="en-US" sz="900" b="1" u="none" strike="noStrike" dirty="0" smtClean="0">
                          <a:solidFill>
                            <a:sysClr val="windowText" lastClr="000000"/>
                          </a:solidFill>
                          <a:effectLst/>
                        </a:rPr>
                        <a:t>8. Test </a:t>
                      </a:r>
                      <a:r>
                        <a:rPr lang="en-US" sz="900" b="1" u="none" strike="noStrike" dirty="0">
                          <a:solidFill>
                            <a:sysClr val="windowText" lastClr="000000"/>
                          </a:solidFill>
                          <a:effectLst/>
                        </a:rPr>
                        <a:t>Data</a:t>
                      </a:r>
                      <a:endParaRPr lang="en-US" sz="900" b="1" i="0" u="none" strike="noStrike" dirty="0">
                        <a:solidFill>
                          <a:sysClr val="windowText" lastClr="000000"/>
                        </a:solidFill>
                        <a:effectLst/>
                        <a:latin typeface="Segoe UI" panose="020B0502040204020203" pitchFamily="34" charset="0"/>
                      </a:endParaRPr>
                    </a:p>
                  </a:txBody>
                  <a:tcPr marL="45720" marR="45720" marT="762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8A4AB"/>
                    </a:solidFill>
                  </a:tcPr>
                </a:tc>
                <a:tc>
                  <a:txBody>
                    <a:bodyPr/>
                    <a:lstStyle/>
                    <a:p>
                      <a:pPr algn="l" fontAlgn="ctr"/>
                      <a:r>
                        <a:rPr lang="en-US" sz="900" b="0" i="0" u="none" strike="noStrike" dirty="0">
                          <a:solidFill>
                            <a:schemeClr val="tx1"/>
                          </a:solidFill>
                          <a:effectLst/>
                          <a:latin typeface="+mj-lt"/>
                        </a:rPr>
                        <a:t>Confirmation</a:t>
                      </a:r>
                      <a:r>
                        <a:rPr lang="en-US" sz="900" b="0" i="0" u="none" strike="noStrike" baseline="0" dirty="0">
                          <a:solidFill>
                            <a:schemeClr val="tx1"/>
                          </a:solidFill>
                          <a:effectLst/>
                          <a:latin typeface="+mj-lt"/>
                        </a:rPr>
                        <a:t> that SIT test data has been generated (e.g. policies, transactions, reference data)</a:t>
                      </a:r>
                      <a:endParaRPr lang="en-US" sz="900" b="0" i="0" u="none" strike="noStrike" dirty="0">
                        <a:solidFill>
                          <a:schemeClr val="tx1"/>
                        </a:solidFill>
                        <a:effectLst/>
                        <a:latin typeface="+mj-lt"/>
                      </a:endParaRPr>
                    </a:p>
                  </a:txBody>
                  <a:tcPr marL="45720" marR="457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dash"/>
                      <a:round/>
                      <a:headEnd type="none" w="med" len="med"/>
                      <a:tailEnd type="none" w="med" len="med"/>
                    </a:lnT>
                    <a:lnB w="1270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12907481"/>
                  </a:ext>
                </a:extLst>
              </a:tr>
              <a:tr h="405088">
                <a:tc>
                  <a:txBody>
                    <a:bodyPr/>
                    <a:lstStyle/>
                    <a:p>
                      <a:pPr algn="l" fontAlgn="ctr"/>
                      <a:r>
                        <a:rPr lang="en-US" sz="900" b="1" u="none" strike="noStrike" dirty="0" smtClean="0">
                          <a:solidFill>
                            <a:sysClr val="windowText" lastClr="000000"/>
                          </a:solidFill>
                          <a:effectLst/>
                        </a:rPr>
                        <a:t>9.</a:t>
                      </a:r>
                      <a:r>
                        <a:rPr lang="en-US" sz="900" b="1" u="none" strike="noStrike" baseline="0" dirty="0" smtClean="0">
                          <a:solidFill>
                            <a:sysClr val="windowText" lastClr="000000"/>
                          </a:solidFill>
                          <a:effectLst/>
                        </a:rPr>
                        <a:t> </a:t>
                      </a:r>
                      <a:r>
                        <a:rPr lang="en-US" sz="900" b="1" u="none" strike="noStrike" dirty="0" smtClean="0">
                          <a:solidFill>
                            <a:sysClr val="windowText" lastClr="000000"/>
                          </a:solidFill>
                          <a:effectLst/>
                        </a:rPr>
                        <a:t>Test </a:t>
                      </a:r>
                      <a:r>
                        <a:rPr lang="en-US" sz="900" b="1" u="none" strike="noStrike" dirty="0">
                          <a:solidFill>
                            <a:sysClr val="windowText" lastClr="000000"/>
                          </a:solidFill>
                          <a:effectLst/>
                        </a:rPr>
                        <a:t>Cases</a:t>
                      </a:r>
                      <a:endParaRPr lang="en-US" sz="900" b="1" i="0" u="none" strike="noStrike" dirty="0">
                        <a:solidFill>
                          <a:sysClr val="windowText" lastClr="000000"/>
                        </a:solidFill>
                        <a:effectLst/>
                        <a:latin typeface="Segoe UI" panose="020B0502040204020203" pitchFamily="34" charset="0"/>
                      </a:endParaRPr>
                    </a:p>
                  </a:txBody>
                  <a:tcPr marL="45720" marR="45720" marT="762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8A4AB"/>
                    </a:solidFill>
                  </a:tcPr>
                </a:tc>
                <a:tc>
                  <a:txBody>
                    <a:bodyPr/>
                    <a:lstStyle/>
                    <a:p>
                      <a:pPr algn="l" fontAlgn="ctr"/>
                      <a:r>
                        <a:rPr lang="en-US" sz="900" b="0" i="0" u="none" strike="noStrike" dirty="0">
                          <a:solidFill>
                            <a:schemeClr val="tx1"/>
                          </a:solidFill>
                          <a:effectLst/>
                          <a:latin typeface="+mj-lt"/>
                        </a:rPr>
                        <a:t>Documentation</a:t>
                      </a:r>
                      <a:r>
                        <a:rPr lang="en-US" sz="900" b="0" i="0" u="none" strike="noStrike" baseline="0" dirty="0">
                          <a:solidFill>
                            <a:schemeClr val="tx1"/>
                          </a:solidFill>
                          <a:effectLst/>
                          <a:latin typeface="+mj-lt"/>
                        </a:rPr>
                        <a:t> of test cases related to local components with thorough traceability matrix</a:t>
                      </a:r>
                      <a:endParaRPr lang="en-US" sz="900" b="0" i="0" u="none" strike="noStrike" dirty="0">
                        <a:solidFill>
                          <a:schemeClr val="tx1"/>
                        </a:solidFill>
                        <a:effectLst/>
                        <a:latin typeface="+mj-lt"/>
                      </a:endParaRPr>
                    </a:p>
                  </a:txBody>
                  <a:tcPr marL="45720" marR="457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dash"/>
                      <a:round/>
                      <a:headEnd type="none" w="med" len="med"/>
                      <a:tailEnd type="none" w="med" len="med"/>
                    </a:lnT>
                    <a:lnB w="1270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1667455"/>
                  </a:ext>
                </a:extLst>
              </a:tr>
              <a:tr h="457664">
                <a:tc>
                  <a:txBody>
                    <a:bodyPr/>
                    <a:lstStyle/>
                    <a:p>
                      <a:pPr algn="l" fontAlgn="ctr"/>
                      <a:r>
                        <a:rPr lang="en-US" sz="900" b="1" u="none" strike="noStrike" dirty="0" smtClean="0">
                          <a:solidFill>
                            <a:sysClr val="windowText" lastClr="000000"/>
                          </a:solidFill>
                          <a:effectLst/>
                        </a:rPr>
                        <a:t>10. Test </a:t>
                      </a:r>
                      <a:r>
                        <a:rPr lang="en-US" sz="900" b="1" u="none" strike="noStrike" dirty="0">
                          <a:solidFill>
                            <a:sysClr val="windowText" lastClr="000000"/>
                          </a:solidFill>
                          <a:effectLst/>
                        </a:rPr>
                        <a:t>Validation Tool Readiness</a:t>
                      </a:r>
                      <a:endParaRPr lang="en-US" sz="900" b="1" i="0" u="none" strike="noStrike" dirty="0">
                        <a:solidFill>
                          <a:sysClr val="windowText" lastClr="000000"/>
                        </a:solidFill>
                        <a:effectLst/>
                        <a:latin typeface="Segoe UI" panose="020B0502040204020203" pitchFamily="34" charset="0"/>
                      </a:endParaRPr>
                    </a:p>
                  </a:txBody>
                  <a:tcPr marL="45720" marR="45720" marT="762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8A4AB"/>
                    </a:solidFill>
                  </a:tcPr>
                </a:tc>
                <a:tc>
                  <a:txBody>
                    <a:bodyPr/>
                    <a:lstStyle/>
                    <a:p>
                      <a:pPr algn="l" fontAlgn="ctr"/>
                      <a:r>
                        <a:rPr lang="en-US" sz="900" b="0" i="0" u="none" strike="noStrike" baseline="0" dirty="0">
                          <a:solidFill>
                            <a:schemeClr val="tx1"/>
                          </a:solidFill>
                          <a:effectLst/>
                          <a:latin typeface="+mj-lt"/>
                        </a:rPr>
                        <a:t>Creation of tool to generation of expected results, based on alignment with LBUs</a:t>
                      </a:r>
                      <a:endParaRPr lang="en-US" sz="900" b="0" i="0" u="none" strike="noStrike" dirty="0">
                        <a:solidFill>
                          <a:schemeClr val="tx1"/>
                        </a:solidFill>
                        <a:effectLst/>
                        <a:latin typeface="+mj-lt"/>
                      </a:endParaRPr>
                    </a:p>
                  </a:txBody>
                  <a:tcPr marL="45720" marR="457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dash"/>
                      <a:round/>
                      <a:headEnd type="none" w="med" len="med"/>
                      <a:tailEnd type="none" w="med" len="med"/>
                    </a:lnT>
                    <a:lnB w="1270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71918463"/>
                  </a:ext>
                </a:extLst>
              </a:tr>
              <a:tr h="405088">
                <a:tc>
                  <a:txBody>
                    <a:bodyPr/>
                    <a:lstStyle/>
                    <a:p>
                      <a:pPr algn="l" fontAlgn="ctr"/>
                      <a:r>
                        <a:rPr lang="en-US" sz="900" b="1" u="none" strike="noStrike" dirty="0" smtClean="0">
                          <a:solidFill>
                            <a:sysClr val="windowText" lastClr="000000"/>
                          </a:solidFill>
                          <a:effectLst/>
                        </a:rPr>
                        <a:t>11. LBU</a:t>
                      </a:r>
                      <a:r>
                        <a:rPr lang="en-US" sz="900" b="1" u="none" strike="noStrike" baseline="0" dirty="0" smtClean="0">
                          <a:solidFill>
                            <a:sysClr val="windowText" lastClr="000000"/>
                          </a:solidFill>
                          <a:effectLst/>
                        </a:rPr>
                        <a:t> </a:t>
                      </a:r>
                      <a:r>
                        <a:rPr lang="en-US" sz="900" b="1" u="none" strike="noStrike" dirty="0">
                          <a:solidFill>
                            <a:sysClr val="windowText" lastClr="000000"/>
                          </a:solidFill>
                          <a:effectLst/>
                        </a:rPr>
                        <a:t>SIT Team Resourcing</a:t>
                      </a:r>
                      <a:endParaRPr lang="en-US" sz="900" b="1" i="0" u="none" strike="noStrike" dirty="0">
                        <a:solidFill>
                          <a:sysClr val="windowText" lastClr="000000"/>
                        </a:solidFill>
                        <a:effectLst/>
                        <a:latin typeface="Segoe UI" panose="020B0502040204020203" pitchFamily="34" charset="0"/>
                      </a:endParaRPr>
                    </a:p>
                  </a:txBody>
                  <a:tcPr marL="45720" marR="45720" marT="762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8A4AB"/>
                    </a:solidFill>
                  </a:tcPr>
                </a:tc>
                <a:tc>
                  <a:txBody>
                    <a:bodyPr/>
                    <a:lstStyle/>
                    <a:p>
                      <a:pPr marL="0" marR="0" lvl="0" indent="0" algn="l" defTabSz="457189" rtl="0" eaLnBrk="1" fontAlgn="ctr" latinLnBrk="0" hangingPunct="1">
                        <a:lnSpc>
                          <a:spcPct val="100000"/>
                        </a:lnSpc>
                        <a:spcBef>
                          <a:spcPts val="0"/>
                        </a:spcBef>
                        <a:spcAft>
                          <a:spcPts val="0"/>
                        </a:spcAft>
                        <a:buClrTx/>
                        <a:buSzTx/>
                        <a:buFontTx/>
                        <a:buNone/>
                        <a:tabLst/>
                        <a:defRPr/>
                      </a:pPr>
                      <a:r>
                        <a:rPr lang="en-US" sz="900" b="0" i="0" u="none" strike="noStrike" kern="1200" dirty="0">
                          <a:solidFill>
                            <a:schemeClr val="tx1"/>
                          </a:solidFill>
                          <a:effectLst/>
                          <a:latin typeface="+mn-lt"/>
                          <a:ea typeface="+mn-ea"/>
                          <a:cs typeface="+mn-cs"/>
                        </a:rPr>
                        <a:t>Confirmation that</a:t>
                      </a:r>
                      <a:r>
                        <a:rPr lang="en-US" sz="900" b="0" i="0" u="none" strike="noStrike" kern="1200" baseline="0" dirty="0">
                          <a:solidFill>
                            <a:schemeClr val="tx1"/>
                          </a:solidFill>
                          <a:effectLst/>
                          <a:latin typeface="+mn-lt"/>
                          <a:ea typeface="+mn-ea"/>
                          <a:cs typeface="+mn-cs"/>
                        </a:rPr>
                        <a:t> LBU testers have been on-boarded and </a:t>
                      </a:r>
                      <a:r>
                        <a:rPr lang="en-US" sz="900" b="0" i="0" u="none" strike="noStrike" kern="1200" baseline="0" dirty="0" smtClean="0">
                          <a:solidFill>
                            <a:schemeClr val="tx1"/>
                          </a:solidFill>
                          <a:effectLst/>
                          <a:latin typeface="+mn-lt"/>
                          <a:ea typeface="+mn-ea"/>
                          <a:cs typeface="+mn-cs"/>
                        </a:rPr>
                        <a:t>trained</a:t>
                      </a:r>
                      <a:endParaRPr lang="en-US" sz="900" b="0" i="0" u="none" strike="noStrike" dirty="0">
                        <a:solidFill>
                          <a:schemeClr val="tx1"/>
                        </a:solidFill>
                        <a:effectLst/>
                        <a:latin typeface="+mj-lt"/>
                      </a:endParaRPr>
                    </a:p>
                  </a:txBody>
                  <a:tcPr marL="45720" marR="457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dash"/>
                      <a:round/>
                      <a:headEnd type="none" w="med" len="med"/>
                      <a:tailEnd type="none" w="med" len="med"/>
                    </a:lnT>
                    <a:lnB w="1270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57165001"/>
                  </a:ext>
                </a:extLst>
              </a:tr>
              <a:tr h="405088">
                <a:tc>
                  <a:txBody>
                    <a:bodyPr/>
                    <a:lstStyle/>
                    <a:p>
                      <a:pPr algn="l" fontAlgn="ctr"/>
                      <a:r>
                        <a:rPr lang="en-US" sz="900" b="1" u="none" strike="noStrike" dirty="0" smtClean="0">
                          <a:solidFill>
                            <a:sysClr val="windowText" lastClr="000000"/>
                          </a:solidFill>
                          <a:effectLst/>
                        </a:rPr>
                        <a:t>12. LBU </a:t>
                      </a:r>
                      <a:r>
                        <a:rPr lang="en-US" sz="900" b="1" u="none" strike="noStrike" dirty="0">
                          <a:solidFill>
                            <a:sysClr val="windowText" lastClr="000000"/>
                          </a:solidFill>
                          <a:effectLst/>
                        </a:rPr>
                        <a:t>SIT Governance</a:t>
                      </a:r>
                      <a:endParaRPr lang="en-US" sz="900" b="1" i="0" u="none" strike="noStrike" dirty="0">
                        <a:solidFill>
                          <a:sysClr val="windowText" lastClr="000000"/>
                        </a:solidFill>
                        <a:effectLst/>
                        <a:latin typeface="Segoe UI" panose="020B0502040204020203" pitchFamily="34" charset="0"/>
                      </a:endParaRPr>
                    </a:p>
                  </a:txBody>
                  <a:tcPr marL="45720" marR="45720" marT="762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8A4AB"/>
                    </a:solidFill>
                  </a:tcPr>
                </a:tc>
                <a:tc>
                  <a:txBody>
                    <a:bodyPr/>
                    <a:lstStyle/>
                    <a:p>
                      <a:pPr algn="l" fontAlgn="ctr"/>
                      <a:r>
                        <a:rPr lang="en-US" sz="900" b="0" i="0" u="none" strike="noStrike" dirty="0">
                          <a:solidFill>
                            <a:schemeClr val="tx1"/>
                          </a:solidFill>
                          <a:effectLst/>
                          <a:latin typeface="+mj-lt"/>
                        </a:rPr>
                        <a:t>Confirmation</a:t>
                      </a:r>
                      <a:r>
                        <a:rPr lang="en-US" sz="900" b="0" i="0" u="none" strike="noStrike" baseline="0" dirty="0">
                          <a:solidFill>
                            <a:schemeClr val="tx1"/>
                          </a:solidFill>
                          <a:effectLst/>
                          <a:latin typeface="+mj-lt"/>
                        </a:rPr>
                        <a:t> that SIT governance structure for LBU in </a:t>
                      </a:r>
                      <a:r>
                        <a:rPr lang="en-US" sz="900" b="0" i="0" u="none" strike="noStrike" baseline="0" dirty="0" smtClean="0">
                          <a:solidFill>
                            <a:schemeClr val="tx1"/>
                          </a:solidFill>
                          <a:effectLst/>
                          <a:latin typeface="+mj-lt"/>
                        </a:rPr>
                        <a:t>place covering </a:t>
                      </a:r>
                      <a:r>
                        <a:rPr lang="en-US" sz="900" b="0" i="0" u="none" strike="noStrike" baseline="0" dirty="0">
                          <a:solidFill>
                            <a:schemeClr val="tx1"/>
                          </a:solidFill>
                          <a:effectLst/>
                          <a:latin typeface="+mj-lt"/>
                        </a:rPr>
                        <a:t>dashboards, status meetings, SIT run plan</a:t>
                      </a:r>
                      <a:endParaRPr lang="en-US" sz="900" b="0" i="0" u="none" strike="noStrike" dirty="0">
                        <a:solidFill>
                          <a:schemeClr val="tx1"/>
                        </a:solidFill>
                        <a:effectLst/>
                        <a:latin typeface="+mj-lt"/>
                      </a:endParaRPr>
                    </a:p>
                  </a:txBody>
                  <a:tcPr marL="45720" marR="457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dash"/>
                      <a:round/>
                      <a:headEnd type="none" w="med" len="med"/>
                      <a:tailEnd type="none" w="med" len="med"/>
                    </a:lnT>
                    <a:lnB w="1270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5398705"/>
                  </a:ext>
                </a:extLst>
              </a:tr>
              <a:tr h="405088">
                <a:tc>
                  <a:txBody>
                    <a:bodyPr/>
                    <a:lstStyle/>
                    <a:p>
                      <a:pPr algn="l" fontAlgn="ctr"/>
                      <a:r>
                        <a:rPr lang="en-US" sz="900" b="1" u="none" strike="noStrike" dirty="0" smtClean="0">
                          <a:solidFill>
                            <a:sysClr val="windowText" lastClr="000000"/>
                          </a:solidFill>
                          <a:effectLst/>
                        </a:rPr>
                        <a:t>13. System </a:t>
                      </a:r>
                      <a:r>
                        <a:rPr lang="en-US" sz="900" b="1" u="none" strike="noStrike" dirty="0">
                          <a:solidFill>
                            <a:sysClr val="windowText" lastClr="000000"/>
                          </a:solidFill>
                          <a:effectLst/>
                        </a:rPr>
                        <a:t>Access </a:t>
                      </a:r>
                      <a:endParaRPr lang="en-US" sz="900" b="1" i="0" u="none" strike="noStrike" dirty="0">
                        <a:solidFill>
                          <a:sysClr val="windowText" lastClr="000000"/>
                        </a:solidFill>
                        <a:effectLst/>
                        <a:latin typeface="Segoe UI" panose="020B0502040204020203" pitchFamily="34" charset="0"/>
                      </a:endParaRPr>
                    </a:p>
                  </a:txBody>
                  <a:tcPr marL="45720" marR="45720" marT="762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8A4AB"/>
                    </a:solidFill>
                  </a:tcPr>
                </a:tc>
                <a:tc>
                  <a:txBody>
                    <a:bodyPr/>
                    <a:lstStyle/>
                    <a:p>
                      <a:pPr algn="l" fontAlgn="ctr"/>
                      <a:r>
                        <a:rPr lang="en-US" sz="900" b="0" i="0" u="none" strike="noStrike" dirty="0">
                          <a:solidFill>
                            <a:schemeClr val="tx1"/>
                          </a:solidFill>
                          <a:effectLst/>
                          <a:latin typeface="+mj-lt"/>
                        </a:rPr>
                        <a:t>Confirmation</a:t>
                      </a:r>
                      <a:r>
                        <a:rPr lang="en-US" sz="900" b="0" i="0" u="none" strike="noStrike" baseline="0" dirty="0">
                          <a:solidFill>
                            <a:schemeClr val="tx1"/>
                          </a:solidFill>
                          <a:effectLst/>
                          <a:latin typeface="+mj-lt"/>
                        </a:rPr>
                        <a:t> of tester access to various environment and testing tools (SAS, JIRA)</a:t>
                      </a:r>
                      <a:endParaRPr lang="en-US" sz="900" b="0" i="0" u="none" strike="noStrike" dirty="0">
                        <a:solidFill>
                          <a:schemeClr val="tx1"/>
                        </a:solidFill>
                        <a:effectLst/>
                        <a:latin typeface="+mj-lt"/>
                      </a:endParaRPr>
                    </a:p>
                  </a:txBody>
                  <a:tcPr marL="45720" marR="457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4125647"/>
                  </a:ext>
                </a:extLst>
              </a:tr>
            </a:tbl>
          </a:graphicData>
        </a:graphic>
      </p:graphicFrame>
      <p:sp>
        <p:nvSpPr>
          <p:cNvPr id="7" name="Rectangle 6">
            <a:extLst>
              <a:ext uri="{FF2B5EF4-FFF2-40B4-BE49-F238E27FC236}">
                <a16:creationId xmlns:a16="http://schemas.microsoft.com/office/drawing/2014/main" id="{BF319FBD-89FD-4BF6-8F42-5C82B68E154A}"/>
              </a:ext>
            </a:extLst>
          </p:cNvPr>
          <p:cNvSpPr/>
          <p:nvPr/>
        </p:nvSpPr>
        <p:spPr>
          <a:xfrm>
            <a:off x="251998" y="728993"/>
            <a:ext cx="8641631" cy="553998"/>
          </a:xfrm>
          <a:prstGeom prst="rect">
            <a:avLst/>
          </a:prstGeom>
        </p:spPr>
        <p:txBody>
          <a:bodyPr wrap="square">
            <a:spAutoFit/>
          </a:bodyPr>
          <a:lstStyle/>
          <a:p>
            <a:r>
              <a:rPr lang="en-US" sz="1500" dirty="0" smtClean="0">
                <a:solidFill>
                  <a:schemeClr val="bg2">
                    <a:lumMod val="50000"/>
                  </a:schemeClr>
                </a:solidFill>
                <a:latin typeface="Verdana" panose="020B0604030504040204" pitchFamily="34" charset="0"/>
                <a:ea typeface="Verdana" panose="020B0604030504040204" pitchFamily="34" charset="0"/>
              </a:rPr>
              <a:t>Together with the LBUs, we will jointly build an integrated SIT readiness plan and track the status of the plan based on our agreed ways of working</a:t>
            </a:r>
            <a:endParaRPr lang="en-GB" sz="1500" dirty="0"/>
          </a:p>
        </p:txBody>
      </p:sp>
      <p:sp>
        <p:nvSpPr>
          <p:cNvPr id="8" name="Rectangle 7"/>
          <p:cNvSpPr/>
          <p:nvPr/>
        </p:nvSpPr>
        <p:spPr>
          <a:xfrm>
            <a:off x="251998" y="1324545"/>
            <a:ext cx="7315200" cy="27432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1"/>
                </a:solidFill>
              </a:rPr>
              <a:t>SIT Readiness Plan Categories</a:t>
            </a:r>
            <a:endParaRPr lang="en-US" sz="1200" b="1" dirty="0">
              <a:solidFill>
                <a:schemeClr val="bg1"/>
              </a:solidFill>
            </a:endParaRPr>
          </a:p>
        </p:txBody>
      </p:sp>
      <p:sp>
        <p:nvSpPr>
          <p:cNvPr id="10" name="Rectangle 9"/>
          <p:cNvSpPr/>
          <p:nvPr/>
        </p:nvSpPr>
        <p:spPr>
          <a:xfrm>
            <a:off x="8001435" y="1324545"/>
            <a:ext cx="3589431" cy="27432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1"/>
                </a:solidFill>
              </a:rPr>
              <a:t>Ways of Working</a:t>
            </a:r>
            <a:endParaRPr lang="en-US" sz="1200" b="1" dirty="0">
              <a:solidFill>
                <a:schemeClr val="bg1"/>
              </a:solidFill>
            </a:endParaRPr>
          </a:p>
        </p:txBody>
      </p:sp>
      <p:cxnSp>
        <p:nvCxnSpPr>
          <p:cNvPr id="11" name="Straight Connector 10"/>
          <p:cNvCxnSpPr/>
          <p:nvPr/>
        </p:nvCxnSpPr>
        <p:spPr>
          <a:xfrm>
            <a:off x="7924610" y="1707693"/>
            <a:ext cx="0" cy="4717623"/>
          </a:xfrm>
          <a:prstGeom prst="line">
            <a:avLst/>
          </a:prstGeom>
          <a:noFill/>
          <a:ln w="12700" cap="flat" cmpd="sng" algn="ctr">
            <a:solidFill>
              <a:schemeClr val="accent1"/>
            </a:solidFill>
            <a:prstDash val="solid"/>
            <a:round/>
            <a:headEnd type="none" w="lg" len="med"/>
            <a:tailEnd type="none" w="lg" len="med"/>
          </a:ln>
          <a:effectLst/>
        </p:spPr>
      </p:cxnSp>
      <p:sp>
        <p:nvSpPr>
          <p:cNvPr id="12" name="TextBox 11"/>
          <p:cNvSpPr txBox="1"/>
          <p:nvPr/>
        </p:nvSpPr>
        <p:spPr>
          <a:xfrm>
            <a:off x="8610938" y="1877886"/>
            <a:ext cx="2335529" cy="276999"/>
          </a:xfrm>
          <a:prstGeom prst="rect">
            <a:avLst/>
          </a:prstGeom>
          <a:noFill/>
        </p:spPr>
        <p:txBody>
          <a:bodyPr wrap="square" lIns="0" tIns="0" rIns="0" bIns="0" rtlCol="0">
            <a:spAutoFit/>
          </a:bodyPr>
          <a:lstStyle/>
          <a:p>
            <a:r>
              <a:rPr lang="en-US" sz="900" dirty="0" smtClean="0"/>
              <a:t>Daily working level calls between RHO and LBUs</a:t>
            </a:r>
            <a:endParaRPr lang="en-US" sz="900" dirty="0"/>
          </a:p>
        </p:txBody>
      </p:sp>
      <p:sp>
        <p:nvSpPr>
          <p:cNvPr id="13" name="TextBox 12"/>
          <p:cNvSpPr txBox="1"/>
          <p:nvPr/>
        </p:nvSpPr>
        <p:spPr>
          <a:xfrm>
            <a:off x="8610938" y="2436427"/>
            <a:ext cx="2335529" cy="276999"/>
          </a:xfrm>
          <a:prstGeom prst="rect">
            <a:avLst/>
          </a:prstGeom>
          <a:noFill/>
        </p:spPr>
        <p:txBody>
          <a:bodyPr wrap="square" lIns="0" tIns="0" rIns="0" bIns="0" rtlCol="0">
            <a:spAutoFit/>
          </a:bodyPr>
          <a:lstStyle/>
          <a:p>
            <a:r>
              <a:rPr lang="en-US" sz="900" dirty="0" smtClean="0"/>
              <a:t>Defined escalation process to remove blockers</a:t>
            </a:r>
            <a:endParaRPr lang="en-US" sz="900" dirty="0"/>
          </a:p>
        </p:txBody>
      </p:sp>
      <p:sp>
        <p:nvSpPr>
          <p:cNvPr id="16" name="TextBox 15"/>
          <p:cNvSpPr txBox="1"/>
          <p:nvPr/>
        </p:nvSpPr>
        <p:spPr>
          <a:xfrm>
            <a:off x="8610938" y="2994968"/>
            <a:ext cx="2155469" cy="280126"/>
          </a:xfrm>
          <a:prstGeom prst="rect">
            <a:avLst/>
          </a:prstGeom>
          <a:noFill/>
        </p:spPr>
        <p:txBody>
          <a:bodyPr wrap="square" lIns="0" tIns="0" rIns="0" bIns="0" rtlCol="0">
            <a:spAutoFit/>
          </a:bodyPr>
          <a:lstStyle/>
          <a:p>
            <a:r>
              <a:rPr lang="en-US" sz="900" dirty="0" smtClean="0"/>
              <a:t>Weekly updates to Leadership team (e.g. CFOs)</a:t>
            </a:r>
            <a:endParaRPr lang="en-US" sz="900" dirty="0"/>
          </a:p>
        </p:txBody>
      </p:sp>
      <p:grpSp>
        <p:nvGrpSpPr>
          <p:cNvPr id="17" name="Group 547"/>
          <p:cNvGrpSpPr>
            <a:grpSpLocks noChangeAspect="1"/>
          </p:cNvGrpSpPr>
          <p:nvPr/>
        </p:nvGrpSpPr>
        <p:grpSpPr bwMode="auto">
          <a:xfrm>
            <a:off x="8123023" y="2367772"/>
            <a:ext cx="369676" cy="370763"/>
            <a:chOff x="4310" y="1908"/>
            <a:chExt cx="340" cy="341"/>
          </a:xfrm>
          <a:solidFill>
            <a:schemeClr val="tx2"/>
          </a:solidFill>
        </p:grpSpPr>
        <p:sp>
          <p:nvSpPr>
            <p:cNvPr id="18" name="Freeform 548"/>
            <p:cNvSpPr>
              <a:spLocks noEditPoints="1"/>
            </p:cNvSpPr>
            <p:nvPr/>
          </p:nvSpPr>
          <p:spPr bwMode="auto">
            <a:xfrm>
              <a:off x="4310" y="1908"/>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549"/>
            <p:cNvSpPr>
              <a:spLocks noEditPoints="1"/>
            </p:cNvSpPr>
            <p:nvPr/>
          </p:nvSpPr>
          <p:spPr bwMode="auto">
            <a:xfrm>
              <a:off x="4388" y="1972"/>
              <a:ext cx="184" cy="198"/>
            </a:xfrm>
            <a:custGeom>
              <a:avLst/>
              <a:gdLst>
                <a:gd name="T0" fmla="*/ 267 w 277"/>
                <a:gd name="T1" fmla="*/ 277 h 298"/>
                <a:gd name="T2" fmla="*/ 245 w 277"/>
                <a:gd name="T3" fmla="*/ 277 h 298"/>
                <a:gd name="T4" fmla="*/ 245 w 277"/>
                <a:gd name="T5" fmla="*/ 274 h 298"/>
                <a:gd name="T6" fmla="*/ 159 w 277"/>
                <a:gd name="T7" fmla="*/ 7 h 298"/>
                <a:gd name="T8" fmla="*/ 149 w 277"/>
                <a:gd name="T9" fmla="*/ 0 h 298"/>
                <a:gd name="T10" fmla="*/ 128 w 277"/>
                <a:gd name="T11" fmla="*/ 0 h 298"/>
                <a:gd name="T12" fmla="*/ 118 w 277"/>
                <a:gd name="T13" fmla="*/ 7 h 298"/>
                <a:gd name="T14" fmla="*/ 33 w 277"/>
                <a:gd name="T15" fmla="*/ 274 h 298"/>
                <a:gd name="T16" fmla="*/ 32 w 277"/>
                <a:gd name="T17" fmla="*/ 277 h 298"/>
                <a:gd name="T18" fmla="*/ 11 w 277"/>
                <a:gd name="T19" fmla="*/ 277 h 298"/>
                <a:gd name="T20" fmla="*/ 0 w 277"/>
                <a:gd name="T21" fmla="*/ 288 h 298"/>
                <a:gd name="T22" fmla="*/ 11 w 277"/>
                <a:gd name="T23" fmla="*/ 298 h 298"/>
                <a:gd name="T24" fmla="*/ 267 w 277"/>
                <a:gd name="T25" fmla="*/ 298 h 298"/>
                <a:gd name="T26" fmla="*/ 277 w 277"/>
                <a:gd name="T27" fmla="*/ 288 h 298"/>
                <a:gd name="T28" fmla="*/ 267 w 277"/>
                <a:gd name="T29" fmla="*/ 277 h 298"/>
                <a:gd name="T30" fmla="*/ 108 w 277"/>
                <a:gd name="T31" fmla="*/ 106 h 298"/>
                <a:gd name="T32" fmla="*/ 169 w 277"/>
                <a:gd name="T33" fmla="*/ 106 h 298"/>
                <a:gd name="T34" fmla="*/ 193 w 277"/>
                <a:gd name="T35" fmla="*/ 181 h 298"/>
                <a:gd name="T36" fmla="*/ 85 w 277"/>
                <a:gd name="T37" fmla="*/ 181 h 298"/>
                <a:gd name="T38" fmla="*/ 108 w 277"/>
                <a:gd name="T39" fmla="*/ 106 h 298"/>
                <a:gd name="T40" fmla="*/ 136 w 277"/>
                <a:gd name="T41" fmla="*/ 21 h 298"/>
                <a:gd name="T42" fmla="*/ 142 w 277"/>
                <a:gd name="T43" fmla="*/ 21 h 298"/>
                <a:gd name="T44" fmla="*/ 162 w 277"/>
                <a:gd name="T45" fmla="*/ 85 h 298"/>
                <a:gd name="T46" fmla="*/ 115 w 277"/>
                <a:gd name="T47" fmla="*/ 85 h 298"/>
                <a:gd name="T48" fmla="*/ 136 w 277"/>
                <a:gd name="T49" fmla="*/ 21 h 298"/>
                <a:gd name="T50" fmla="*/ 78 w 277"/>
                <a:gd name="T51" fmla="*/ 202 h 298"/>
                <a:gd name="T52" fmla="*/ 200 w 277"/>
                <a:gd name="T53" fmla="*/ 202 h 298"/>
                <a:gd name="T54" fmla="*/ 223 w 277"/>
                <a:gd name="T55" fmla="*/ 277 h 298"/>
                <a:gd name="T56" fmla="*/ 54 w 277"/>
                <a:gd name="T57" fmla="*/ 277 h 298"/>
                <a:gd name="T58" fmla="*/ 78 w 277"/>
                <a:gd name="T59" fmla="*/ 20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7" h="298">
                  <a:moveTo>
                    <a:pt x="267" y="277"/>
                  </a:moveTo>
                  <a:cubicBezTo>
                    <a:pt x="245" y="277"/>
                    <a:pt x="245" y="277"/>
                    <a:pt x="245" y="277"/>
                  </a:cubicBezTo>
                  <a:cubicBezTo>
                    <a:pt x="245" y="277"/>
                    <a:pt x="245" y="275"/>
                    <a:pt x="245" y="274"/>
                  </a:cubicBezTo>
                  <a:cubicBezTo>
                    <a:pt x="159" y="7"/>
                    <a:pt x="159" y="7"/>
                    <a:pt x="159" y="7"/>
                  </a:cubicBezTo>
                  <a:cubicBezTo>
                    <a:pt x="158" y="3"/>
                    <a:pt x="154" y="0"/>
                    <a:pt x="149" y="0"/>
                  </a:cubicBezTo>
                  <a:cubicBezTo>
                    <a:pt x="128" y="0"/>
                    <a:pt x="128" y="0"/>
                    <a:pt x="128" y="0"/>
                  </a:cubicBezTo>
                  <a:cubicBezTo>
                    <a:pt x="123" y="0"/>
                    <a:pt x="119" y="3"/>
                    <a:pt x="118" y="7"/>
                  </a:cubicBezTo>
                  <a:cubicBezTo>
                    <a:pt x="33" y="274"/>
                    <a:pt x="33" y="274"/>
                    <a:pt x="33" y="274"/>
                  </a:cubicBezTo>
                  <a:cubicBezTo>
                    <a:pt x="32" y="275"/>
                    <a:pt x="32" y="277"/>
                    <a:pt x="32" y="277"/>
                  </a:cubicBezTo>
                  <a:cubicBezTo>
                    <a:pt x="11" y="277"/>
                    <a:pt x="11" y="277"/>
                    <a:pt x="11" y="277"/>
                  </a:cubicBezTo>
                  <a:cubicBezTo>
                    <a:pt x="5" y="277"/>
                    <a:pt x="0" y="282"/>
                    <a:pt x="0" y="288"/>
                  </a:cubicBezTo>
                  <a:cubicBezTo>
                    <a:pt x="0" y="294"/>
                    <a:pt x="5" y="298"/>
                    <a:pt x="11" y="298"/>
                  </a:cubicBezTo>
                  <a:cubicBezTo>
                    <a:pt x="267" y="298"/>
                    <a:pt x="267" y="298"/>
                    <a:pt x="267" y="298"/>
                  </a:cubicBezTo>
                  <a:cubicBezTo>
                    <a:pt x="273" y="298"/>
                    <a:pt x="277" y="294"/>
                    <a:pt x="277" y="288"/>
                  </a:cubicBezTo>
                  <a:cubicBezTo>
                    <a:pt x="277" y="282"/>
                    <a:pt x="273" y="277"/>
                    <a:pt x="267" y="277"/>
                  </a:cubicBezTo>
                  <a:close/>
                  <a:moveTo>
                    <a:pt x="108" y="106"/>
                  </a:moveTo>
                  <a:cubicBezTo>
                    <a:pt x="169" y="106"/>
                    <a:pt x="169" y="106"/>
                    <a:pt x="169" y="106"/>
                  </a:cubicBezTo>
                  <a:cubicBezTo>
                    <a:pt x="193" y="181"/>
                    <a:pt x="193" y="181"/>
                    <a:pt x="193" y="181"/>
                  </a:cubicBezTo>
                  <a:cubicBezTo>
                    <a:pt x="85" y="181"/>
                    <a:pt x="85" y="181"/>
                    <a:pt x="85" y="181"/>
                  </a:cubicBezTo>
                  <a:lnTo>
                    <a:pt x="108" y="106"/>
                  </a:lnTo>
                  <a:close/>
                  <a:moveTo>
                    <a:pt x="136" y="21"/>
                  </a:moveTo>
                  <a:cubicBezTo>
                    <a:pt x="142" y="21"/>
                    <a:pt x="142" y="21"/>
                    <a:pt x="142" y="21"/>
                  </a:cubicBezTo>
                  <a:cubicBezTo>
                    <a:pt x="162" y="85"/>
                    <a:pt x="162" y="85"/>
                    <a:pt x="162" y="85"/>
                  </a:cubicBezTo>
                  <a:cubicBezTo>
                    <a:pt x="115" y="85"/>
                    <a:pt x="115" y="85"/>
                    <a:pt x="115" y="85"/>
                  </a:cubicBezTo>
                  <a:lnTo>
                    <a:pt x="136" y="21"/>
                  </a:lnTo>
                  <a:close/>
                  <a:moveTo>
                    <a:pt x="78" y="202"/>
                  </a:moveTo>
                  <a:cubicBezTo>
                    <a:pt x="200" y="202"/>
                    <a:pt x="200" y="202"/>
                    <a:pt x="200" y="202"/>
                  </a:cubicBezTo>
                  <a:cubicBezTo>
                    <a:pt x="223" y="277"/>
                    <a:pt x="223" y="277"/>
                    <a:pt x="223" y="277"/>
                  </a:cubicBezTo>
                  <a:cubicBezTo>
                    <a:pt x="54" y="277"/>
                    <a:pt x="54" y="277"/>
                    <a:pt x="54" y="277"/>
                  </a:cubicBezTo>
                  <a:lnTo>
                    <a:pt x="78" y="2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0" name="TextBox 19"/>
          <p:cNvSpPr txBox="1"/>
          <p:nvPr/>
        </p:nvSpPr>
        <p:spPr>
          <a:xfrm>
            <a:off x="8610938" y="3547361"/>
            <a:ext cx="2155469" cy="286274"/>
          </a:xfrm>
          <a:prstGeom prst="rect">
            <a:avLst/>
          </a:prstGeom>
          <a:noFill/>
        </p:spPr>
        <p:txBody>
          <a:bodyPr wrap="square" lIns="0" tIns="0" rIns="0" bIns="0" rtlCol="0">
            <a:spAutoFit/>
          </a:bodyPr>
          <a:lstStyle/>
          <a:p>
            <a:r>
              <a:rPr lang="en-US" sz="900" dirty="0" smtClean="0"/>
              <a:t>Single source of truth on the status of the plan</a:t>
            </a:r>
            <a:endParaRPr lang="en-US" sz="900" dirty="0"/>
          </a:p>
        </p:txBody>
      </p:sp>
      <p:grpSp>
        <p:nvGrpSpPr>
          <p:cNvPr id="21" name="Group 145"/>
          <p:cNvGrpSpPr>
            <a:grpSpLocks noChangeAspect="1"/>
          </p:cNvGrpSpPr>
          <p:nvPr/>
        </p:nvGrpSpPr>
        <p:grpSpPr bwMode="auto">
          <a:xfrm>
            <a:off x="8123023" y="3503336"/>
            <a:ext cx="369676" cy="369676"/>
            <a:chOff x="3490" y="388"/>
            <a:chExt cx="340" cy="340"/>
          </a:xfrm>
          <a:solidFill>
            <a:schemeClr val="tx2"/>
          </a:solidFill>
        </p:grpSpPr>
        <p:sp>
          <p:nvSpPr>
            <p:cNvPr id="22" name="Freeform 146"/>
            <p:cNvSpPr>
              <a:spLocks noEditPoints="1"/>
            </p:cNvSpPr>
            <p:nvPr/>
          </p:nvSpPr>
          <p:spPr bwMode="auto">
            <a:xfrm>
              <a:off x="3490" y="38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147"/>
            <p:cNvSpPr>
              <a:spLocks noEditPoints="1"/>
            </p:cNvSpPr>
            <p:nvPr/>
          </p:nvSpPr>
          <p:spPr bwMode="auto">
            <a:xfrm>
              <a:off x="3598" y="480"/>
              <a:ext cx="116" cy="156"/>
            </a:xfrm>
            <a:custGeom>
              <a:avLst/>
              <a:gdLst>
                <a:gd name="T0" fmla="*/ 74 w 174"/>
                <a:gd name="T1" fmla="*/ 189 h 235"/>
                <a:gd name="T2" fmla="*/ 74 w 174"/>
                <a:gd name="T3" fmla="*/ 204 h 235"/>
                <a:gd name="T4" fmla="*/ 47 w 174"/>
                <a:gd name="T5" fmla="*/ 232 h 235"/>
                <a:gd name="T6" fmla="*/ 43 w 174"/>
                <a:gd name="T7" fmla="*/ 234 h 235"/>
                <a:gd name="T8" fmla="*/ 39 w 174"/>
                <a:gd name="T9" fmla="*/ 235 h 235"/>
                <a:gd name="T10" fmla="*/ 35 w 174"/>
                <a:gd name="T11" fmla="*/ 234 h 235"/>
                <a:gd name="T12" fmla="*/ 32 w 174"/>
                <a:gd name="T13" fmla="*/ 232 h 235"/>
                <a:gd name="T14" fmla="*/ 4 w 174"/>
                <a:gd name="T15" fmla="*/ 204 h 235"/>
                <a:gd name="T16" fmla="*/ 4 w 174"/>
                <a:gd name="T17" fmla="*/ 189 h 235"/>
                <a:gd name="T18" fmla="*/ 19 w 174"/>
                <a:gd name="T19" fmla="*/ 189 h 235"/>
                <a:gd name="T20" fmla="*/ 29 w 174"/>
                <a:gd name="T21" fmla="*/ 199 h 235"/>
                <a:gd name="T22" fmla="*/ 29 w 174"/>
                <a:gd name="T23" fmla="*/ 11 h 235"/>
                <a:gd name="T24" fmla="*/ 39 w 174"/>
                <a:gd name="T25" fmla="*/ 0 h 235"/>
                <a:gd name="T26" fmla="*/ 50 w 174"/>
                <a:gd name="T27" fmla="*/ 11 h 235"/>
                <a:gd name="T28" fmla="*/ 50 w 174"/>
                <a:gd name="T29" fmla="*/ 199 h 235"/>
                <a:gd name="T30" fmla="*/ 59 w 174"/>
                <a:gd name="T31" fmla="*/ 189 h 235"/>
                <a:gd name="T32" fmla="*/ 74 w 174"/>
                <a:gd name="T33" fmla="*/ 189 h 235"/>
                <a:gd name="T34" fmla="*/ 112 w 174"/>
                <a:gd name="T35" fmla="*/ 85 h 235"/>
                <a:gd name="T36" fmla="*/ 93 w 174"/>
                <a:gd name="T37" fmla="*/ 85 h 235"/>
                <a:gd name="T38" fmla="*/ 122 w 174"/>
                <a:gd name="T39" fmla="*/ 0 h 235"/>
                <a:gd name="T40" fmla="*/ 144 w 174"/>
                <a:gd name="T41" fmla="*/ 0 h 235"/>
                <a:gd name="T42" fmla="*/ 174 w 174"/>
                <a:gd name="T43" fmla="*/ 85 h 235"/>
                <a:gd name="T44" fmla="*/ 155 w 174"/>
                <a:gd name="T45" fmla="*/ 85 h 235"/>
                <a:gd name="T46" fmla="*/ 149 w 174"/>
                <a:gd name="T47" fmla="*/ 65 h 235"/>
                <a:gd name="T48" fmla="*/ 118 w 174"/>
                <a:gd name="T49" fmla="*/ 65 h 235"/>
                <a:gd name="T50" fmla="*/ 112 w 174"/>
                <a:gd name="T51" fmla="*/ 85 h 235"/>
                <a:gd name="T52" fmla="*/ 123 w 174"/>
                <a:gd name="T53" fmla="*/ 50 h 235"/>
                <a:gd name="T54" fmla="*/ 144 w 174"/>
                <a:gd name="T55" fmla="*/ 50 h 235"/>
                <a:gd name="T56" fmla="*/ 135 w 174"/>
                <a:gd name="T57" fmla="*/ 19 h 235"/>
                <a:gd name="T58" fmla="*/ 133 w 174"/>
                <a:gd name="T59" fmla="*/ 14 h 235"/>
                <a:gd name="T60" fmla="*/ 123 w 174"/>
                <a:gd name="T61" fmla="*/ 50 h 235"/>
                <a:gd name="T62" fmla="*/ 166 w 174"/>
                <a:gd name="T63" fmla="*/ 162 h 235"/>
                <a:gd name="T64" fmla="*/ 166 w 174"/>
                <a:gd name="T65" fmla="*/ 151 h 235"/>
                <a:gd name="T66" fmla="*/ 106 w 174"/>
                <a:gd name="T67" fmla="*/ 151 h 235"/>
                <a:gd name="T68" fmla="*/ 106 w 174"/>
                <a:gd name="T69" fmla="*/ 165 h 235"/>
                <a:gd name="T70" fmla="*/ 145 w 174"/>
                <a:gd name="T71" fmla="*/ 165 h 235"/>
                <a:gd name="T72" fmla="*/ 105 w 174"/>
                <a:gd name="T73" fmla="*/ 223 h 235"/>
                <a:gd name="T74" fmla="*/ 105 w 174"/>
                <a:gd name="T75" fmla="*/ 235 h 235"/>
                <a:gd name="T76" fmla="*/ 167 w 174"/>
                <a:gd name="T77" fmla="*/ 235 h 235"/>
                <a:gd name="T78" fmla="*/ 167 w 174"/>
                <a:gd name="T79" fmla="*/ 220 h 235"/>
                <a:gd name="T80" fmla="*/ 126 w 174"/>
                <a:gd name="T81" fmla="*/ 220 h 235"/>
                <a:gd name="T82" fmla="*/ 166 w 174"/>
                <a:gd name="T83" fmla="*/ 16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 h="235">
                  <a:moveTo>
                    <a:pt x="74" y="189"/>
                  </a:moveTo>
                  <a:cubicBezTo>
                    <a:pt x="79" y="193"/>
                    <a:pt x="79" y="200"/>
                    <a:pt x="74" y="204"/>
                  </a:cubicBezTo>
                  <a:cubicBezTo>
                    <a:pt x="47" y="232"/>
                    <a:pt x="47" y="232"/>
                    <a:pt x="47" y="232"/>
                  </a:cubicBezTo>
                  <a:cubicBezTo>
                    <a:pt x="46" y="233"/>
                    <a:pt x="45" y="234"/>
                    <a:pt x="43" y="234"/>
                  </a:cubicBezTo>
                  <a:cubicBezTo>
                    <a:pt x="42" y="235"/>
                    <a:pt x="41" y="235"/>
                    <a:pt x="39" y="235"/>
                  </a:cubicBezTo>
                  <a:cubicBezTo>
                    <a:pt x="38" y="235"/>
                    <a:pt x="37" y="235"/>
                    <a:pt x="35" y="234"/>
                  </a:cubicBezTo>
                  <a:cubicBezTo>
                    <a:pt x="34" y="234"/>
                    <a:pt x="33" y="233"/>
                    <a:pt x="32" y="232"/>
                  </a:cubicBezTo>
                  <a:cubicBezTo>
                    <a:pt x="4" y="204"/>
                    <a:pt x="4" y="204"/>
                    <a:pt x="4" y="204"/>
                  </a:cubicBezTo>
                  <a:cubicBezTo>
                    <a:pt x="0" y="200"/>
                    <a:pt x="0" y="193"/>
                    <a:pt x="4" y="189"/>
                  </a:cubicBezTo>
                  <a:cubicBezTo>
                    <a:pt x="8" y="185"/>
                    <a:pt x="15" y="185"/>
                    <a:pt x="19" y="189"/>
                  </a:cubicBezTo>
                  <a:cubicBezTo>
                    <a:pt x="29" y="199"/>
                    <a:pt x="29" y="199"/>
                    <a:pt x="29" y="199"/>
                  </a:cubicBezTo>
                  <a:cubicBezTo>
                    <a:pt x="29" y="11"/>
                    <a:pt x="29" y="11"/>
                    <a:pt x="29" y="11"/>
                  </a:cubicBezTo>
                  <a:cubicBezTo>
                    <a:pt x="29" y="5"/>
                    <a:pt x="33" y="0"/>
                    <a:pt x="39" y="0"/>
                  </a:cubicBezTo>
                  <a:cubicBezTo>
                    <a:pt x="45" y="0"/>
                    <a:pt x="50" y="5"/>
                    <a:pt x="50" y="11"/>
                  </a:cubicBezTo>
                  <a:cubicBezTo>
                    <a:pt x="50" y="199"/>
                    <a:pt x="50" y="199"/>
                    <a:pt x="50" y="199"/>
                  </a:cubicBezTo>
                  <a:cubicBezTo>
                    <a:pt x="59" y="189"/>
                    <a:pt x="59" y="189"/>
                    <a:pt x="59" y="189"/>
                  </a:cubicBezTo>
                  <a:cubicBezTo>
                    <a:pt x="64" y="185"/>
                    <a:pt x="70" y="185"/>
                    <a:pt x="74" y="189"/>
                  </a:cubicBezTo>
                  <a:close/>
                  <a:moveTo>
                    <a:pt x="112" y="85"/>
                  </a:moveTo>
                  <a:cubicBezTo>
                    <a:pt x="93" y="85"/>
                    <a:pt x="93" y="85"/>
                    <a:pt x="93" y="85"/>
                  </a:cubicBezTo>
                  <a:cubicBezTo>
                    <a:pt x="122" y="0"/>
                    <a:pt x="122" y="0"/>
                    <a:pt x="122" y="0"/>
                  </a:cubicBezTo>
                  <a:cubicBezTo>
                    <a:pt x="144" y="0"/>
                    <a:pt x="144" y="0"/>
                    <a:pt x="144" y="0"/>
                  </a:cubicBezTo>
                  <a:cubicBezTo>
                    <a:pt x="174" y="85"/>
                    <a:pt x="174" y="85"/>
                    <a:pt x="174" y="85"/>
                  </a:cubicBezTo>
                  <a:cubicBezTo>
                    <a:pt x="155" y="85"/>
                    <a:pt x="155" y="85"/>
                    <a:pt x="155" y="85"/>
                  </a:cubicBezTo>
                  <a:cubicBezTo>
                    <a:pt x="149" y="65"/>
                    <a:pt x="149" y="65"/>
                    <a:pt x="149" y="65"/>
                  </a:cubicBezTo>
                  <a:cubicBezTo>
                    <a:pt x="118" y="65"/>
                    <a:pt x="118" y="65"/>
                    <a:pt x="118" y="65"/>
                  </a:cubicBezTo>
                  <a:lnTo>
                    <a:pt x="112" y="85"/>
                  </a:lnTo>
                  <a:close/>
                  <a:moveTo>
                    <a:pt x="123" y="50"/>
                  </a:moveTo>
                  <a:cubicBezTo>
                    <a:pt x="144" y="50"/>
                    <a:pt x="144" y="50"/>
                    <a:pt x="144" y="50"/>
                  </a:cubicBezTo>
                  <a:cubicBezTo>
                    <a:pt x="139" y="32"/>
                    <a:pt x="136" y="22"/>
                    <a:pt x="135" y="19"/>
                  </a:cubicBezTo>
                  <a:cubicBezTo>
                    <a:pt x="134" y="17"/>
                    <a:pt x="134" y="15"/>
                    <a:pt x="133" y="14"/>
                  </a:cubicBezTo>
                  <a:cubicBezTo>
                    <a:pt x="132" y="18"/>
                    <a:pt x="129" y="31"/>
                    <a:pt x="123" y="50"/>
                  </a:cubicBezTo>
                  <a:close/>
                  <a:moveTo>
                    <a:pt x="166" y="162"/>
                  </a:moveTo>
                  <a:cubicBezTo>
                    <a:pt x="166" y="151"/>
                    <a:pt x="166" y="151"/>
                    <a:pt x="166" y="151"/>
                  </a:cubicBezTo>
                  <a:cubicBezTo>
                    <a:pt x="106" y="151"/>
                    <a:pt x="106" y="151"/>
                    <a:pt x="106" y="151"/>
                  </a:cubicBezTo>
                  <a:cubicBezTo>
                    <a:pt x="106" y="165"/>
                    <a:pt x="106" y="165"/>
                    <a:pt x="106" y="165"/>
                  </a:cubicBezTo>
                  <a:cubicBezTo>
                    <a:pt x="145" y="165"/>
                    <a:pt x="145" y="165"/>
                    <a:pt x="145" y="165"/>
                  </a:cubicBezTo>
                  <a:cubicBezTo>
                    <a:pt x="105" y="223"/>
                    <a:pt x="105" y="223"/>
                    <a:pt x="105" y="223"/>
                  </a:cubicBezTo>
                  <a:cubicBezTo>
                    <a:pt x="105" y="235"/>
                    <a:pt x="105" y="235"/>
                    <a:pt x="105" y="235"/>
                  </a:cubicBezTo>
                  <a:cubicBezTo>
                    <a:pt x="167" y="235"/>
                    <a:pt x="167" y="235"/>
                    <a:pt x="167" y="235"/>
                  </a:cubicBezTo>
                  <a:cubicBezTo>
                    <a:pt x="167" y="220"/>
                    <a:pt x="167" y="220"/>
                    <a:pt x="167" y="220"/>
                  </a:cubicBezTo>
                  <a:cubicBezTo>
                    <a:pt x="126" y="220"/>
                    <a:pt x="126" y="220"/>
                    <a:pt x="126" y="220"/>
                  </a:cubicBezTo>
                  <a:lnTo>
                    <a:pt x="166" y="16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24" name="Group 387"/>
          <p:cNvGrpSpPr>
            <a:grpSpLocks noChangeAspect="1"/>
          </p:cNvGrpSpPr>
          <p:nvPr/>
        </p:nvGrpSpPr>
        <p:grpSpPr bwMode="auto">
          <a:xfrm>
            <a:off x="8123351" y="2976183"/>
            <a:ext cx="369021" cy="369021"/>
            <a:chOff x="7355" y="1558"/>
            <a:chExt cx="340" cy="340"/>
          </a:xfrm>
          <a:solidFill>
            <a:schemeClr val="tx2"/>
          </a:solidFill>
        </p:grpSpPr>
        <p:sp>
          <p:nvSpPr>
            <p:cNvPr id="25" name="Freeform 388"/>
            <p:cNvSpPr>
              <a:spLocks noEditPoints="1"/>
            </p:cNvSpPr>
            <p:nvPr/>
          </p:nvSpPr>
          <p:spPr bwMode="auto">
            <a:xfrm>
              <a:off x="7355" y="155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389"/>
            <p:cNvSpPr>
              <a:spLocks noEditPoints="1"/>
            </p:cNvSpPr>
            <p:nvPr/>
          </p:nvSpPr>
          <p:spPr bwMode="auto">
            <a:xfrm>
              <a:off x="7418" y="1664"/>
              <a:ext cx="213" cy="149"/>
            </a:xfrm>
            <a:custGeom>
              <a:avLst/>
              <a:gdLst>
                <a:gd name="T0" fmla="*/ 321 w 321"/>
                <a:gd name="T1" fmla="*/ 160 h 224"/>
                <a:gd name="T2" fmla="*/ 129 w 321"/>
                <a:gd name="T3" fmla="*/ 170 h 224"/>
                <a:gd name="T4" fmla="*/ 129 w 321"/>
                <a:gd name="T5" fmla="*/ 149 h 224"/>
                <a:gd name="T6" fmla="*/ 299 w 321"/>
                <a:gd name="T7" fmla="*/ 21 h 224"/>
                <a:gd name="T8" fmla="*/ 75 w 321"/>
                <a:gd name="T9" fmla="*/ 32 h 224"/>
                <a:gd name="T10" fmla="*/ 54 w 321"/>
                <a:gd name="T11" fmla="*/ 32 h 224"/>
                <a:gd name="T12" fmla="*/ 65 w 321"/>
                <a:gd name="T13" fmla="*/ 0 h 224"/>
                <a:gd name="T14" fmla="*/ 321 w 321"/>
                <a:gd name="T15" fmla="*/ 10 h 224"/>
                <a:gd name="T16" fmla="*/ 90 w 321"/>
                <a:gd name="T17" fmla="*/ 193 h 224"/>
                <a:gd name="T18" fmla="*/ 101 w 321"/>
                <a:gd name="T19" fmla="*/ 136 h 224"/>
                <a:gd name="T20" fmla="*/ 54 w 321"/>
                <a:gd name="T21" fmla="*/ 58 h 224"/>
                <a:gd name="T22" fmla="*/ 54 w 321"/>
                <a:gd name="T23" fmla="*/ 58 h 224"/>
                <a:gd name="T24" fmla="*/ 54 w 321"/>
                <a:gd name="T25" fmla="*/ 58 h 224"/>
                <a:gd name="T26" fmla="*/ 6 w 321"/>
                <a:gd name="T27" fmla="*/ 136 h 224"/>
                <a:gd name="T28" fmla="*/ 18 w 321"/>
                <a:gd name="T29" fmla="*/ 192 h 224"/>
                <a:gd name="T30" fmla="*/ 22 w 321"/>
                <a:gd name="T31" fmla="*/ 213 h 224"/>
                <a:gd name="T32" fmla="*/ 42 w 321"/>
                <a:gd name="T33" fmla="*/ 190 h 224"/>
                <a:gd name="T34" fmla="*/ 27 w 321"/>
                <a:gd name="T35" fmla="*/ 131 h 224"/>
                <a:gd name="T36" fmla="*/ 54 w 321"/>
                <a:gd name="T37" fmla="*/ 80 h 224"/>
                <a:gd name="T38" fmla="*/ 54 w 321"/>
                <a:gd name="T39" fmla="*/ 80 h 224"/>
                <a:gd name="T40" fmla="*/ 81 w 321"/>
                <a:gd name="T41" fmla="*/ 131 h 224"/>
                <a:gd name="T42" fmla="*/ 65 w 321"/>
                <a:gd name="T43" fmla="*/ 190 h 224"/>
                <a:gd name="T44" fmla="*/ 99 w 321"/>
                <a:gd name="T45" fmla="*/ 216 h 224"/>
                <a:gd name="T46" fmla="*/ 128 w 321"/>
                <a:gd name="T47" fmla="*/ 224 h 224"/>
                <a:gd name="T48" fmla="*/ 135 w 321"/>
                <a:gd name="T49" fmla="*/ 206 h 224"/>
                <a:gd name="T50" fmla="*/ 139 w 321"/>
                <a:gd name="T51" fmla="*/ 74 h 224"/>
                <a:gd name="T52" fmla="*/ 278 w 321"/>
                <a:gd name="T53" fmla="*/ 64 h 224"/>
                <a:gd name="T54" fmla="*/ 139 w 321"/>
                <a:gd name="T55" fmla="*/ 53 h 224"/>
                <a:gd name="T56" fmla="*/ 139 w 321"/>
                <a:gd name="T57" fmla="*/ 74 h 224"/>
                <a:gd name="T58" fmla="*/ 267 w 321"/>
                <a:gd name="T59" fmla="*/ 117 h 224"/>
                <a:gd name="T60" fmla="*/ 267 w 321"/>
                <a:gd name="T61" fmla="*/ 96 h 224"/>
                <a:gd name="T62" fmla="*/ 129 w 321"/>
                <a:gd name="T63" fmla="*/ 10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1" h="224">
                  <a:moveTo>
                    <a:pt x="321" y="10"/>
                  </a:moveTo>
                  <a:cubicBezTo>
                    <a:pt x="321" y="160"/>
                    <a:pt x="321" y="160"/>
                    <a:pt x="321" y="160"/>
                  </a:cubicBezTo>
                  <a:cubicBezTo>
                    <a:pt x="321" y="166"/>
                    <a:pt x="316" y="170"/>
                    <a:pt x="310" y="170"/>
                  </a:cubicBezTo>
                  <a:cubicBezTo>
                    <a:pt x="129" y="170"/>
                    <a:pt x="129" y="170"/>
                    <a:pt x="129" y="170"/>
                  </a:cubicBezTo>
                  <a:cubicBezTo>
                    <a:pt x="123" y="170"/>
                    <a:pt x="118" y="166"/>
                    <a:pt x="118" y="160"/>
                  </a:cubicBezTo>
                  <a:cubicBezTo>
                    <a:pt x="118" y="154"/>
                    <a:pt x="123" y="149"/>
                    <a:pt x="129" y="149"/>
                  </a:cubicBezTo>
                  <a:cubicBezTo>
                    <a:pt x="299" y="149"/>
                    <a:pt x="299" y="149"/>
                    <a:pt x="299" y="149"/>
                  </a:cubicBezTo>
                  <a:cubicBezTo>
                    <a:pt x="299" y="21"/>
                    <a:pt x="299" y="21"/>
                    <a:pt x="299" y="21"/>
                  </a:cubicBezTo>
                  <a:cubicBezTo>
                    <a:pt x="75" y="21"/>
                    <a:pt x="75" y="21"/>
                    <a:pt x="75" y="21"/>
                  </a:cubicBezTo>
                  <a:cubicBezTo>
                    <a:pt x="75" y="32"/>
                    <a:pt x="75" y="32"/>
                    <a:pt x="75" y="32"/>
                  </a:cubicBezTo>
                  <a:cubicBezTo>
                    <a:pt x="75" y="38"/>
                    <a:pt x="71" y="42"/>
                    <a:pt x="65" y="42"/>
                  </a:cubicBezTo>
                  <a:cubicBezTo>
                    <a:pt x="59" y="42"/>
                    <a:pt x="54" y="38"/>
                    <a:pt x="54" y="32"/>
                  </a:cubicBezTo>
                  <a:cubicBezTo>
                    <a:pt x="54" y="10"/>
                    <a:pt x="54" y="10"/>
                    <a:pt x="54" y="10"/>
                  </a:cubicBezTo>
                  <a:cubicBezTo>
                    <a:pt x="54" y="4"/>
                    <a:pt x="59" y="0"/>
                    <a:pt x="65" y="0"/>
                  </a:cubicBezTo>
                  <a:cubicBezTo>
                    <a:pt x="310" y="0"/>
                    <a:pt x="310" y="0"/>
                    <a:pt x="310" y="0"/>
                  </a:cubicBezTo>
                  <a:cubicBezTo>
                    <a:pt x="316" y="0"/>
                    <a:pt x="321" y="4"/>
                    <a:pt x="321" y="10"/>
                  </a:cubicBezTo>
                  <a:close/>
                  <a:moveTo>
                    <a:pt x="103" y="195"/>
                  </a:moveTo>
                  <a:cubicBezTo>
                    <a:pt x="98" y="194"/>
                    <a:pt x="92" y="193"/>
                    <a:pt x="90" y="193"/>
                  </a:cubicBezTo>
                  <a:cubicBezTo>
                    <a:pt x="88" y="191"/>
                    <a:pt x="84" y="180"/>
                    <a:pt x="85" y="176"/>
                  </a:cubicBezTo>
                  <a:cubicBezTo>
                    <a:pt x="91" y="166"/>
                    <a:pt x="98" y="150"/>
                    <a:pt x="101" y="136"/>
                  </a:cubicBezTo>
                  <a:cubicBezTo>
                    <a:pt x="108" y="110"/>
                    <a:pt x="105" y="90"/>
                    <a:pt x="94" y="77"/>
                  </a:cubicBezTo>
                  <a:cubicBezTo>
                    <a:pt x="80" y="59"/>
                    <a:pt x="58" y="58"/>
                    <a:pt x="54" y="58"/>
                  </a:cubicBezTo>
                  <a:cubicBezTo>
                    <a:pt x="54" y="58"/>
                    <a:pt x="54" y="58"/>
                    <a:pt x="54" y="58"/>
                  </a:cubicBezTo>
                  <a:cubicBezTo>
                    <a:pt x="54" y="58"/>
                    <a:pt x="54" y="58"/>
                    <a:pt x="54" y="58"/>
                  </a:cubicBezTo>
                  <a:cubicBezTo>
                    <a:pt x="54" y="58"/>
                    <a:pt x="54" y="58"/>
                    <a:pt x="54" y="58"/>
                  </a:cubicBezTo>
                  <a:cubicBezTo>
                    <a:pt x="54" y="58"/>
                    <a:pt x="54" y="58"/>
                    <a:pt x="54" y="58"/>
                  </a:cubicBezTo>
                  <a:cubicBezTo>
                    <a:pt x="51" y="58"/>
                    <a:pt x="28" y="59"/>
                    <a:pt x="14" y="77"/>
                  </a:cubicBezTo>
                  <a:cubicBezTo>
                    <a:pt x="3" y="90"/>
                    <a:pt x="0" y="110"/>
                    <a:pt x="6" y="136"/>
                  </a:cubicBezTo>
                  <a:cubicBezTo>
                    <a:pt x="10" y="150"/>
                    <a:pt x="17" y="166"/>
                    <a:pt x="23" y="176"/>
                  </a:cubicBezTo>
                  <a:cubicBezTo>
                    <a:pt x="24" y="180"/>
                    <a:pt x="20" y="191"/>
                    <a:pt x="18" y="192"/>
                  </a:cubicBezTo>
                  <a:cubicBezTo>
                    <a:pt x="13" y="194"/>
                    <a:pt x="10" y="201"/>
                    <a:pt x="12" y="206"/>
                  </a:cubicBezTo>
                  <a:cubicBezTo>
                    <a:pt x="14" y="210"/>
                    <a:pt x="18" y="213"/>
                    <a:pt x="22" y="213"/>
                  </a:cubicBezTo>
                  <a:cubicBezTo>
                    <a:pt x="23" y="213"/>
                    <a:pt x="25" y="213"/>
                    <a:pt x="26" y="212"/>
                  </a:cubicBezTo>
                  <a:cubicBezTo>
                    <a:pt x="36" y="209"/>
                    <a:pt x="40" y="197"/>
                    <a:pt x="42" y="190"/>
                  </a:cubicBezTo>
                  <a:cubicBezTo>
                    <a:pt x="44" y="184"/>
                    <a:pt x="47" y="172"/>
                    <a:pt x="41" y="164"/>
                  </a:cubicBezTo>
                  <a:cubicBezTo>
                    <a:pt x="36" y="157"/>
                    <a:pt x="30" y="142"/>
                    <a:pt x="27" y="131"/>
                  </a:cubicBezTo>
                  <a:cubicBezTo>
                    <a:pt x="23" y="112"/>
                    <a:pt x="24" y="99"/>
                    <a:pt x="30" y="90"/>
                  </a:cubicBezTo>
                  <a:cubicBezTo>
                    <a:pt x="39" y="80"/>
                    <a:pt x="53" y="80"/>
                    <a:pt x="54" y="80"/>
                  </a:cubicBezTo>
                  <a:cubicBezTo>
                    <a:pt x="54" y="80"/>
                    <a:pt x="54" y="80"/>
                    <a:pt x="54" y="80"/>
                  </a:cubicBezTo>
                  <a:cubicBezTo>
                    <a:pt x="54" y="80"/>
                    <a:pt x="54" y="80"/>
                    <a:pt x="54" y="80"/>
                  </a:cubicBezTo>
                  <a:cubicBezTo>
                    <a:pt x="54" y="80"/>
                    <a:pt x="69" y="80"/>
                    <a:pt x="77" y="90"/>
                  </a:cubicBezTo>
                  <a:cubicBezTo>
                    <a:pt x="84" y="98"/>
                    <a:pt x="85" y="112"/>
                    <a:pt x="81" y="131"/>
                  </a:cubicBezTo>
                  <a:cubicBezTo>
                    <a:pt x="78" y="142"/>
                    <a:pt x="72" y="157"/>
                    <a:pt x="66" y="164"/>
                  </a:cubicBezTo>
                  <a:cubicBezTo>
                    <a:pt x="61" y="172"/>
                    <a:pt x="64" y="183"/>
                    <a:pt x="65" y="190"/>
                  </a:cubicBezTo>
                  <a:cubicBezTo>
                    <a:pt x="67" y="197"/>
                    <a:pt x="72" y="209"/>
                    <a:pt x="82" y="212"/>
                  </a:cubicBezTo>
                  <a:cubicBezTo>
                    <a:pt x="86" y="214"/>
                    <a:pt x="92" y="215"/>
                    <a:pt x="99" y="216"/>
                  </a:cubicBezTo>
                  <a:cubicBezTo>
                    <a:pt x="105" y="217"/>
                    <a:pt x="118" y="219"/>
                    <a:pt x="121" y="222"/>
                  </a:cubicBezTo>
                  <a:cubicBezTo>
                    <a:pt x="123" y="223"/>
                    <a:pt x="126" y="224"/>
                    <a:pt x="128" y="224"/>
                  </a:cubicBezTo>
                  <a:cubicBezTo>
                    <a:pt x="131" y="224"/>
                    <a:pt x="134" y="223"/>
                    <a:pt x="136" y="221"/>
                  </a:cubicBezTo>
                  <a:cubicBezTo>
                    <a:pt x="140" y="216"/>
                    <a:pt x="140" y="210"/>
                    <a:pt x="135" y="206"/>
                  </a:cubicBezTo>
                  <a:cubicBezTo>
                    <a:pt x="128" y="199"/>
                    <a:pt x="115" y="197"/>
                    <a:pt x="103" y="195"/>
                  </a:cubicBezTo>
                  <a:close/>
                  <a:moveTo>
                    <a:pt x="139" y="74"/>
                  </a:moveTo>
                  <a:cubicBezTo>
                    <a:pt x="267" y="74"/>
                    <a:pt x="267" y="74"/>
                    <a:pt x="267" y="74"/>
                  </a:cubicBezTo>
                  <a:cubicBezTo>
                    <a:pt x="273" y="74"/>
                    <a:pt x="278" y="70"/>
                    <a:pt x="278" y="64"/>
                  </a:cubicBezTo>
                  <a:cubicBezTo>
                    <a:pt x="278" y="58"/>
                    <a:pt x="273" y="53"/>
                    <a:pt x="267" y="53"/>
                  </a:cubicBezTo>
                  <a:cubicBezTo>
                    <a:pt x="139" y="53"/>
                    <a:pt x="139" y="53"/>
                    <a:pt x="139" y="53"/>
                  </a:cubicBezTo>
                  <a:cubicBezTo>
                    <a:pt x="133" y="53"/>
                    <a:pt x="129" y="58"/>
                    <a:pt x="129" y="64"/>
                  </a:cubicBezTo>
                  <a:cubicBezTo>
                    <a:pt x="129" y="70"/>
                    <a:pt x="133" y="74"/>
                    <a:pt x="139" y="74"/>
                  </a:cubicBezTo>
                  <a:close/>
                  <a:moveTo>
                    <a:pt x="139" y="117"/>
                  </a:moveTo>
                  <a:cubicBezTo>
                    <a:pt x="267" y="117"/>
                    <a:pt x="267" y="117"/>
                    <a:pt x="267" y="117"/>
                  </a:cubicBezTo>
                  <a:cubicBezTo>
                    <a:pt x="273" y="117"/>
                    <a:pt x="278" y="112"/>
                    <a:pt x="278" y="106"/>
                  </a:cubicBezTo>
                  <a:cubicBezTo>
                    <a:pt x="278" y="100"/>
                    <a:pt x="273" y="96"/>
                    <a:pt x="267" y="96"/>
                  </a:cubicBezTo>
                  <a:cubicBezTo>
                    <a:pt x="139" y="96"/>
                    <a:pt x="139" y="96"/>
                    <a:pt x="139" y="96"/>
                  </a:cubicBezTo>
                  <a:cubicBezTo>
                    <a:pt x="133" y="96"/>
                    <a:pt x="129" y="100"/>
                    <a:pt x="129" y="106"/>
                  </a:cubicBezTo>
                  <a:cubicBezTo>
                    <a:pt x="129" y="112"/>
                    <a:pt x="133" y="117"/>
                    <a:pt x="139" y="1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7" name="Rectangle 26"/>
          <p:cNvSpPr/>
          <p:nvPr/>
        </p:nvSpPr>
        <p:spPr>
          <a:xfrm>
            <a:off x="8040377" y="4105902"/>
            <a:ext cx="3550490" cy="148209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lstStyle/>
          <a:p>
            <a:pPr marL="171450" indent="-171450">
              <a:spcAft>
                <a:spcPts val="600"/>
              </a:spcAft>
              <a:buFont typeface="Arial" panose="020B0604020202020204" pitchFamily="34" charset="0"/>
              <a:buChar char="•"/>
            </a:pPr>
            <a:r>
              <a:rPr lang="en-US" sz="900" b="1" dirty="0">
                <a:solidFill>
                  <a:schemeClr val="tx2"/>
                </a:solidFill>
              </a:rPr>
              <a:t>Wave 1 to share experiences on LBU </a:t>
            </a:r>
            <a:r>
              <a:rPr lang="en-US" sz="900" b="1" dirty="0" smtClean="0">
                <a:solidFill>
                  <a:schemeClr val="tx2"/>
                </a:solidFill>
              </a:rPr>
              <a:t>Checklist</a:t>
            </a:r>
          </a:p>
          <a:p>
            <a:pPr marL="171450" indent="-171450">
              <a:spcAft>
                <a:spcPts val="600"/>
              </a:spcAft>
              <a:buFont typeface="Arial" panose="020B0604020202020204" pitchFamily="34" charset="0"/>
              <a:buChar char="•"/>
            </a:pPr>
            <a:r>
              <a:rPr lang="en-US" sz="900" b="1" dirty="0" smtClean="0">
                <a:solidFill>
                  <a:schemeClr val="tx2"/>
                </a:solidFill>
              </a:rPr>
              <a:t>Key Next Steps for Wave 2 &amp; 3</a:t>
            </a:r>
          </a:p>
          <a:p>
            <a:pPr lvl="1" indent="-287338">
              <a:spcAft>
                <a:spcPts val="600"/>
              </a:spcAft>
              <a:buClr>
                <a:schemeClr val="tx2"/>
              </a:buClr>
              <a:buFont typeface="+mj-lt"/>
              <a:buAutoNum type="arabicPeriod"/>
            </a:pPr>
            <a:r>
              <a:rPr lang="en-US" sz="900" dirty="0" smtClean="0">
                <a:solidFill>
                  <a:schemeClr val="tx1"/>
                </a:solidFill>
              </a:rPr>
              <a:t>RHO to socialize checklist and set up weekly calls</a:t>
            </a:r>
          </a:p>
          <a:p>
            <a:pPr lvl="1" indent="-287338">
              <a:spcAft>
                <a:spcPts val="600"/>
              </a:spcAft>
              <a:buClr>
                <a:schemeClr val="tx2"/>
              </a:buClr>
              <a:buFont typeface="+mj-lt"/>
              <a:buAutoNum type="arabicPeriod"/>
            </a:pPr>
            <a:r>
              <a:rPr lang="en-US" sz="900" dirty="0" smtClean="0">
                <a:solidFill>
                  <a:schemeClr val="tx1"/>
                </a:solidFill>
              </a:rPr>
              <a:t>RHO to work with LBUs to agree dates for each categories</a:t>
            </a:r>
          </a:p>
          <a:p>
            <a:pPr lvl="1" indent="-287338">
              <a:spcAft>
                <a:spcPts val="600"/>
              </a:spcAft>
              <a:buClr>
                <a:schemeClr val="tx2"/>
              </a:buClr>
              <a:buFont typeface="+mj-lt"/>
              <a:buAutoNum type="arabicPeriod"/>
            </a:pPr>
            <a:r>
              <a:rPr lang="en-US" sz="900" dirty="0" smtClean="0">
                <a:solidFill>
                  <a:schemeClr val="tx1"/>
                </a:solidFill>
              </a:rPr>
              <a:t>To create plan for status tracking</a:t>
            </a:r>
          </a:p>
          <a:p>
            <a:pPr marL="228600" indent="-228600">
              <a:spcAft>
                <a:spcPts val="600"/>
              </a:spcAft>
              <a:buClr>
                <a:schemeClr val="tx2"/>
              </a:buClr>
              <a:buFont typeface="+mj-lt"/>
              <a:buAutoNum type="arabicPeriod"/>
            </a:pPr>
            <a:endParaRPr lang="en-US" sz="900" dirty="0">
              <a:solidFill>
                <a:schemeClr val="tx1"/>
              </a:solidFill>
            </a:endParaRPr>
          </a:p>
        </p:txBody>
      </p:sp>
      <p:grpSp>
        <p:nvGrpSpPr>
          <p:cNvPr id="28" name="Group 235"/>
          <p:cNvGrpSpPr>
            <a:grpSpLocks noChangeAspect="1"/>
          </p:cNvGrpSpPr>
          <p:nvPr/>
        </p:nvGrpSpPr>
        <p:grpSpPr bwMode="auto">
          <a:xfrm>
            <a:off x="8118673" y="1816220"/>
            <a:ext cx="369676" cy="369676"/>
            <a:chOff x="4264" y="792"/>
            <a:chExt cx="340" cy="340"/>
          </a:xfrm>
          <a:solidFill>
            <a:schemeClr val="tx2"/>
          </a:solidFill>
        </p:grpSpPr>
        <p:sp>
          <p:nvSpPr>
            <p:cNvPr id="29" name="Freeform 236"/>
            <p:cNvSpPr>
              <a:spLocks noEditPoints="1"/>
            </p:cNvSpPr>
            <p:nvPr/>
          </p:nvSpPr>
          <p:spPr bwMode="auto">
            <a:xfrm>
              <a:off x="4264" y="792"/>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237"/>
            <p:cNvSpPr>
              <a:spLocks noEditPoints="1"/>
            </p:cNvSpPr>
            <p:nvPr/>
          </p:nvSpPr>
          <p:spPr bwMode="auto">
            <a:xfrm>
              <a:off x="4328" y="884"/>
              <a:ext cx="127" cy="113"/>
            </a:xfrm>
            <a:custGeom>
              <a:avLst/>
              <a:gdLst>
                <a:gd name="T0" fmla="*/ 192 w 192"/>
                <a:gd name="T1" fmla="*/ 118 h 171"/>
                <a:gd name="T2" fmla="*/ 192 w 192"/>
                <a:gd name="T3" fmla="*/ 11 h 171"/>
                <a:gd name="T4" fmla="*/ 181 w 192"/>
                <a:gd name="T5" fmla="*/ 0 h 171"/>
                <a:gd name="T6" fmla="*/ 10 w 192"/>
                <a:gd name="T7" fmla="*/ 0 h 171"/>
                <a:gd name="T8" fmla="*/ 0 w 192"/>
                <a:gd name="T9" fmla="*/ 11 h 171"/>
                <a:gd name="T10" fmla="*/ 0 w 192"/>
                <a:gd name="T11" fmla="*/ 118 h 171"/>
                <a:gd name="T12" fmla="*/ 10 w 192"/>
                <a:gd name="T13" fmla="*/ 128 h 171"/>
                <a:gd name="T14" fmla="*/ 32 w 192"/>
                <a:gd name="T15" fmla="*/ 128 h 171"/>
                <a:gd name="T16" fmla="*/ 32 w 192"/>
                <a:gd name="T17" fmla="*/ 160 h 171"/>
                <a:gd name="T18" fmla="*/ 38 w 192"/>
                <a:gd name="T19" fmla="*/ 170 h 171"/>
                <a:gd name="T20" fmla="*/ 42 w 192"/>
                <a:gd name="T21" fmla="*/ 171 h 171"/>
                <a:gd name="T22" fmla="*/ 50 w 192"/>
                <a:gd name="T23" fmla="*/ 168 h 171"/>
                <a:gd name="T24" fmla="*/ 89 w 192"/>
                <a:gd name="T25" fmla="*/ 128 h 171"/>
                <a:gd name="T26" fmla="*/ 181 w 192"/>
                <a:gd name="T27" fmla="*/ 128 h 171"/>
                <a:gd name="T28" fmla="*/ 192 w 192"/>
                <a:gd name="T29" fmla="*/ 118 h 171"/>
                <a:gd name="T30" fmla="*/ 170 w 192"/>
                <a:gd name="T31" fmla="*/ 107 h 171"/>
                <a:gd name="T32" fmla="*/ 85 w 192"/>
                <a:gd name="T33" fmla="*/ 107 h 171"/>
                <a:gd name="T34" fmla="*/ 77 w 192"/>
                <a:gd name="T35" fmla="*/ 110 h 171"/>
                <a:gd name="T36" fmla="*/ 53 w 192"/>
                <a:gd name="T37" fmla="*/ 135 h 171"/>
                <a:gd name="T38" fmla="*/ 53 w 192"/>
                <a:gd name="T39" fmla="*/ 118 h 171"/>
                <a:gd name="T40" fmla="*/ 42 w 192"/>
                <a:gd name="T41" fmla="*/ 107 h 171"/>
                <a:gd name="T42" fmla="*/ 21 w 192"/>
                <a:gd name="T43" fmla="*/ 107 h 171"/>
                <a:gd name="T44" fmla="*/ 21 w 192"/>
                <a:gd name="T45" fmla="*/ 22 h 171"/>
                <a:gd name="T46" fmla="*/ 170 w 192"/>
                <a:gd name="T47" fmla="*/ 22 h 171"/>
                <a:gd name="T48" fmla="*/ 170 w 192"/>
                <a:gd name="T49" fmla="*/ 10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71">
                  <a:moveTo>
                    <a:pt x="192" y="118"/>
                  </a:moveTo>
                  <a:cubicBezTo>
                    <a:pt x="192" y="11"/>
                    <a:pt x="192" y="11"/>
                    <a:pt x="192" y="11"/>
                  </a:cubicBezTo>
                  <a:cubicBezTo>
                    <a:pt x="192" y="5"/>
                    <a:pt x="187" y="0"/>
                    <a:pt x="181" y="0"/>
                  </a:cubicBezTo>
                  <a:cubicBezTo>
                    <a:pt x="10" y="0"/>
                    <a:pt x="10" y="0"/>
                    <a:pt x="10" y="0"/>
                  </a:cubicBezTo>
                  <a:cubicBezTo>
                    <a:pt x="4" y="0"/>
                    <a:pt x="0" y="5"/>
                    <a:pt x="0" y="11"/>
                  </a:cubicBezTo>
                  <a:cubicBezTo>
                    <a:pt x="0" y="118"/>
                    <a:pt x="0" y="118"/>
                    <a:pt x="0" y="118"/>
                  </a:cubicBezTo>
                  <a:cubicBezTo>
                    <a:pt x="0" y="124"/>
                    <a:pt x="4" y="128"/>
                    <a:pt x="10" y="128"/>
                  </a:cubicBezTo>
                  <a:cubicBezTo>
                    <a:pt x="32" y="128"/>
                    <a:pt x="32" y="128"/>
                    <a:pt x="32" y="128"/>
                  </a:cubicBezTo>
                  <a:cubicBezTo>
                    <a:pt x="32" y="160"/>
                    <a:pt x="32" y="160"/>
                    <a:pt x="32" y="160"/>
                  </a:cubicBezTo>
                  <a:cubicBezTo>
                    <a:pt x="32" y="165"/>
                    <a:pt x="34" y="169"/>
                    <a:pt x="38" y="170"/>
                  </a:cubicBezTo>
                  <a:cubicBezTo>
                    <a:pt x="40" y="171"/>
                    <a:pt x="41" y="171"/>
                    <a:pt x="42" y="171"/>
                  </a:cubicBezTo>
                  <a:cubicBezTo>
                    <a:pt x="45" y="171"/>
                    <a:pt x="48" y="170"/>
                    <a:pt x="50" y="168"/>
                  </a:cubicBezTo>
                  <a:cubicBezTo>
                    <a:pt x="89" y="128"/>
                    <a:pt x="89" y="128"/>
                    <a:pt x="89" y="128"/>
                  </a:cubicBezTo>
                  <a:cubicBezTo>
                    <a:pt x="181" y="128"/>
                    <a:pt x="181" y="128"/>
                    <a:pt x="181" y="128"/>
                  </a:cubicBezTo>
                  <a:cubicBezTo>
                    <a:pt x="187" y="128"/>
                    <a:pt x="192" y="124"/>
                    <a:pt x="192" y="118"/>
                  </a:cubicBezTo>
                  <a:close/>
                  <a:moveTo>
                    <a:pt x="170" y="107"/>
                  </a:moveTo>
                  <a:cubicBezTo>
                    <a:pt x="85" y="107"/>
                    <a:pt x="85" y="107"/>
                    <a:pt x="85" y="107"/>
                  </a:cubicBezTo>
                  <a:cubicBezTo>
                    <a:pt x="82" y="107"/>
                    <a:pt x="79" y="108"/>
                    <a:pt x="77" y="110"/>
                  </a:cubicBezTo>
                  <a:cubicBezTo>
                    <a:pt x="53" y="135"/>
                    <a:pt x="53" y="135"/>
                    <a:pt x="53" y="135"/>
                  </a:cubicBezTo>
                  <a:cubicBezTo>
                    <a:pt x="53" y="118"/>
                    <a:pt x="53" y="118"/>
                    <a:pt x="53" y="118"/>
                  </a:cubicBezTo>
                  <a:cubicBezTo>
                    <a:pt x="53" y="112"/>
                    <a:pt x="48" y="107"/>
                    <a:pt x="42" y="107"/>
                  </a:cubicBezTo>
                  <a:cubicBezTo>
                    <a:pt x="21" y="107"/>
                    <a:pt x="21" y="107"/>
                    <a:pt x="21" y="107"/>
                  </a:cubicBezTo>
                  <a:cubicBezTo>
                    <a:pt x="21" y="22"/>
                    <a:pt x="21" y="22"/>
                    <a:pt x="21" y="22"/>
                  </a:cubicBezTo>
                  <a:cubicBezTo>
                    <a:pt x="170" y="22"/>
                    <a:pt x="170" y="22"/>
                    <a:pt x="170" y="22"/>
                  </a:cubicBezTo>
                  <a:lnTo>
                    <a:pt x="170" y="10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238"/>
            <p:cNvSpPr>
              <a:spLocks/>
            </p:cNvSpPr>
            <p:nvPr/>
          </p:nvSpPr>
          <p:spPr bwMode="auto">
            <a:xfrm>
              <a:off x="4413" y="941"/>
              <a:ext cx="127" cy="127"/>
            </a:xfrm>
            <a:custGeom>
              <a:avLst/>
              <a:gdLst>
                <a:gd name="T0" fmla="*/ 181 w 192"/>
                <a:gd name="T1" fmla="*/ 0 h 192"/>
                <a:gd name="T2" fmla="*/ 96 w 192"/>
                <a:gd name="T3" fmla="*/ 0 h 192"/>
                <a:gd name="T4" fmla="*/ 85 w 192"/>
                <a:gd name="T5" fmla="*/ 10 h 192"/>
                <a:gd name="T6" fmla="*/ 96 w 192"/>
                <a:gd name="T7" fmla="*/ 21 h 192"/>
                <a:gd name="T8" fmla="*/ 170 w 192"/>
                <a:gd name="T9" fmla="*/ 21 h 192"/>
                <a:gd name="T10" fmla="*/ 170 w 192"/>
                <a:gd name="T11" fmla="*/ 128 h 192"/>
                <a:gd name="T12" fmla="*/ 138 w 192"/>
                <a:gd name="T13" fmla="*/ 128 h 192"/>
                <a:gd name="T14" fmla="*/ 128 w 192"/>
                <a:gd name="T15" fmla="*/ 138 h 192"/>
                <a:gd name="T16" fmla="*/ 128 w 192"/>
                <a:gd name="T17" fmla="*/ 155 h 192"/>
                <a:gd name="T18" fmla="*/ 103 w 192"/>
                <a:gd name="T19" fmla="*/ 131 h 192"/>
                <a:gd name="T20" fmla="*/ 96 w 192"/>
                <a:gd name="T21" fmla="*/ 128 h 192"/>
                <a:gd name="T22" fmla="*/ 21 w 192"/>
                <a:gd name="T23" fmla="*/ 128 h 192"/>
                <a:gd name="T24" fmla="*/ 21 w 192"/>
                <a:gd name="T25" fmla="*/ 74 h 192"/>
                <a:gd name="T26" fmla="*/ 10 w 192"/>
                <a:gd name="T27" fmla="*/ 64 h 192"/>
                <a:gd name="T28" fmla="*/ 0 w 192"/>
                <a:gd name="T29" fmla="*/ 74 h 192"/>
                <a:gd name="T30" fmla="*/ 0 w 192"/>
                <a:gd name="T31" fmla="*/ 138 h 192"/>
                <a:gd name="T32" fmla="*/ 10 w 192"/>
                <a:gd name="T33" fmla="*/ 149 h 192"/>
                <a:gd name="T34" fmla="*/ 91 w 192"/>
                <a:gd name="T35" fmla="*/ 149 h 192"/>
                <a:gd name="T36" fmla="*/ 131 w 192"/>
                <a:gd name="T37" fmla="*/ 189 h 192"/>
                <a:gd name="T38" fmla="*/ 138 w 192"/>
                <a:gd name="T39" fmla="*/ 192 h 192"/>
                <a:gd name="T40" fmla="*/ 142 w 192"/>
                <a:gd name="T41" fmla="*/ 191 h 192"/>
                <a:gd name="T42" fmla="*/ 149 w 192"/>
                <a:gd name="T43" fmla="*/ 181 h 192"/>
                <a:gd name="T44" fmla="*/ 149 w 192"/>
                <a:gd name="T45" fmla="*/ 149 h 192"/>
                <a:gd name="T46" fmla="*/ 181 w 192"/>
                <a:gd name="T47" fmla="*/ 149 h 192"/>
                <a:gd name="T48" fmla="*/ 192 w 192"/>
                <a:gd name="T49" fmla="*/ 138 h 192"/>
                <a:gd name="T50" fmla="*/ 192 w 192"/>
                <a:gd name="T51" fmla="*/ 10 h 192"/>
                <a:gd name="T52" fmla="*/ 181 w 192"/>
                <a:gd name="T5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92">
                  <a:moveTo>
                    <a:pt x="181" y="0"/>
                  </a:moveTo>
                  <a:cubicBezTo>
                    <a:pt x="96" y="0"/>
                    <a:pt x="96" y="0"/>
                    <a:pt x="96" y="0"/>
                  </a:cubicBezTo>
                  <a:cubicBezTo>
                    <a:pt x="90" y="0"/>
                    <a:pt x="85" y="4"/>
                    <a:pt x="85" y="10"/>
                  </a:cubicBezTo>
                  <a:cubicBezTo>
                    <a:pt x="85" y="16"/>
                    <a:pt x="90" y="21"/>
                    <a:pt x="96" y="21"/>
                  </a:cubicBezTo>
                  <a:cubicBezTo>
                    <a:pt x="170" y="21"/>
                    <a:pt x="170" y="21"/>
                    <a:pt x="170" y="21"/>
                  </a:cubicBezTo>
                  <a:cubicBezTo>
                    <a:pt x="170" y="128"/>
                    <a:pt x="170" y="128"/>
                    <a:pt x="170" y="128"/>
                  </a:cubicBezTo>
                  <a:cubicBezTo>
                    <a:pt x="138" y="128"/>
                    <a:pt x="138" y="128"/>
                    <a:pt x="138" y="128"/>
                  </a:cubicBezTo>
                  <a:cubicBezTo>
                    <a:pt x="132" y="128"/>
                    <a:pt x="128" y="132"/>
                    <a:pt x="128" y="138"/>
                  </a:cubicBezTo>
                  <a:cubicBezTo>
                    <a:pt x="128" y="155"/>
                    <a:pt x="128" y="155"/>
                    <a:pt x="128" y="155"/>
                  </a:cubicBezTo>
                  <a:cubicBezTo>
                    <a:pt x="103" y="131"/>
                    <a:pt x="103" y="131"/>
                    <a:pt x="103" y="131"/>
                  </a:cubicBezTo>
                  <a:cubicBezTo>
                    <a:pt x="101" y="129"/>
                    <a:pt x="98" y="128"/>
                    <a:pt x="96" y="128"/>
                  </a:cubicBezTo>
                  <a:cubicBezTo>
                    <a:pt x="21" y="128"/>
                    <a:pt x="21" y="128"/>
                    <a:pt x="21" y="128"/>
                  </a:cubicBezTo>
                  <a:cubicBezTo>
                    <a:pt x="21" y="74"/>
                    <a:pt x="21" y="74"/>
                    <a:pt x="21" y="74"/>
                  </a:cubicBezTo>
                  <a:cubicBezTo>
                    <a:pt x="21" y="68"/>
                    <a:pt x="16" y="64"/>
                    <a:pt x="10" y="64"/>
                  </a:cubicBezTo>
                  <a:cubicBezTo>
                    <a:pt x="4" y="64"/>
                    <a:pt x="0" y="68"/>
                    <a:pt x="0" y="74"/>
                  </a:cubicBezTo>
                  <a:cubicBezTo>
                    <a:pt x="0" y="138"/>
                    <a:pt x="0" y="138"/>
                    <a:pt x="0" y="138"/>
                  </a:cubicBezTo>
                  <a:cubicBezTo>
                    <a:pt x="0" y="144"/>
                    <a:pt x="4" y="149"/>
                    <a:pt x="10" y="149"/>
                  </a:cubicBezTo>
                  <a:cubicBezTo>
                    <a:pt x="91" y="149"/>
                    <a:pt x="91" y="149"/>
                    <a:pt x="91" y="149"/>
                  </a:cubicBezTo>
                  <a:cubicBezTo>
                    <a:pt x="131" y="189"/>
                    <a:pt x="131" y="189"/>
                    <a:pt x="131" y="189"/>
                  </a:cubicBezTo>
                  <a:cubicBezTo>
                    <a:pt x="133" y="191"/>
                    <a:pt x="136" y="192"/>
                    <a:pt x="138" y="192"/>
                  </a:cubicBezTo>
                  <a:cubicBezTo>
                    <a:pt x="140" y="192"/>
                    <a:pt x="141" y="191"/>
                    <a:pt x="142" y="191"/>
                  </a:cubicBezTo>
                  <a:cubicBezTo>
                    <a:pt x="146" y="189"/>
                    <a:pt x="149" y="185"/>
                    <a:pt x="149" y="181"/>
                  </a:cubicBezTo>
                  <a:cubicBezTo>
                    <a:pt x="149" y="149"/>
                    <a:pt x="149" y="149"/>
                    <a:pt x="149" y="149"/>
                  </a:cubicBezTo>
                  <a:cubicBezTo>
                    <a:pt x="181" y="149"/>
                    <a:pt x="181" y="149"/>
                    <a:pt x="181" y="149"/>
                  </a:cubicBezTo>
                  <a:cubicBezTo>
                    <a:pt x="187" y="149"/>
                    <a:pt x="192" y="144"/>
                    <a:pt x="192" y="138"/>
                  </a:cubicBezTo>
                  <a:cubicBezTo>
                    <a:pt x="192" y="10"/>
                    <a:pt x="192" y="10"/>
                    <a:pt x="192" y="10"/>
                  </a:cubicBezTo>
                  <a:cubicBezTo>
                    <a:pt x="192" y="4"/>
                    <a:pt x="187" y="0"/>
                    <a:pt x="181"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aphicFrame>
        <p:nvGraphicFramePr>
          <p:cNvPr id="2" name="Object 1"/>
          <p:cNvGraphicFramePr>
            <a:graphicFrameLocks noChangeAspect="1"/>
          </p:cNvGraphicFramePr>
          <p:nvPr>
            <p:extLst>
              <p:ext uri="{D42A27DB-BD31-4B8C-83A1-F6EECF244321}">
                <p14:modId xmlns:p14="http://schemas.microsoft.com/office/powerpoint/2010/main" val="1343424769"/>
              </p:ext>
            </p:extLst>
          </p:nvPr>
        </p:nvGraphicFramePr>
        <p:xfrm>
          <a:off x="9145325" y="5850084"/>
          <a:ext cx="914400" cy="792163"/>
        </p:xfrm>
        <a:graphic>
          <a:graphicData uri="http://schemas.openxmlformats.org/presentationml/2006/ole">
            <mc:AlternateContent xmlns:mc="http://schemas.openxmlformats.org/markup-compatibility/2006">
              <mc:Choice xmlns:v="urn:schemas-microsoft-com:vml" Requires="v">
                <p:oleObj spid="_x0000_s42050" name="Worksheet" showAsIcon="1" r:id="rId6" imgW="914400" imgH="792360" progId="Excel.Sheet.12">
                  <p:embed/>
                </p:oleObj>
              </mc:Choice>
              <mc:Fallback>
                <p:oleObj name="Worksheet" showAsIcon="1" r:id="rId6" imgW="914400" imgH="792360" progId="Excel.Sheet.12">
                  <p:embed/>
                  <p:pic>
                    <p:nvPicPr>
                      <p:cNvPr id="0" name=""/>
                      <p:cNvPicPr/>
                      <p:nvPr/>
                    </p:nvPicPr>
                    <p:blipFill>
                      <a:blip r:embed="rId7"/>
                      <a:stretch>
                        <a:fillRect/>
                      </a:stretch>
                    </p:blipFill>
                    <p:spPr>
                      <a:xfrm>
                        <a:off x="9145325" y="5850084"/>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3922857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41037794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410" name="think-cell Slide" r:id="rId5" imgW="498" imgH="499" progId="TCLayout.ActiveDocument.1">
                  <p:embed/>
                </p:oleObj>
              </mc:Choice>
              <mc:Fallback>
                <p:oleObj name="think-cell Slide" r:id="rId5" imgW="498" imgH="499"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3200" dirty="0">
              <a:solidFill>
                <a:schemeClr val="tx1"/>
              </a:solidFill>
              <a:latin typeface="Verdana" panose="020B0604030504040204" pitchFamily="34" charset="0"/>
              <a:ea typeface="+mj-ea"/>
              <a:cs typeface="Times New Roman" panose="02020603050405020304" pitchFamily="18" charset="0"/>
              <a:sym typeface="Verdana" panose="020B0604030504040204" pitchFamily="34" charset="0"/>
            </a:endParaRPr>
          </a:p>
        </p:txBody>
      </p:sp>
      <p:sp>
        <p:nvSpPr>
          <p:cNvPr id="3" name="Title 2"/>
          <p:cNvSpPr>
            <a:spLocks noGrp="1"/>
          </p:cNvSpPr>
          <p:nvPr>
            <p:ph type="title"/>
          </p:nvPr>
        </p:nvSpPr>
        <p:spPr>
          <a:xfrm>
            <a:off x="958851" y="2232414"/>
            <a:ext cx="7353045" cy="1540626"/>
          </a:xfrm>
        </p:spPr>
        <p:txBody>
          <a:bodyPr/>
          <a:lstStyle/>
          <a:p>
            <a:pPr>
              <a:lnSpc>
                <a:spcPct val="107000"/>
              </a:lnSpc>
              <a:spcAft>
                <a:spcPts val="800"/>
              </a:spcAft>
              <a:tabLst>
                <a:tab pos="1684020" algn="l"/>
                <a:tab pos="5943600" algn="r"/>
              </a:tabLst>
            </a:pPr>
            <a:r>
              <a:rPr lang="en-US" dirty="0" smtClean="0">
                <a:latin typeface="Verdana" panose="020B0604030504040204" pitchFamily="34" charset="0"/>
                <a:ea typeface="Calibri" panose="020F0502020204030204" pitchFamily="34" charset="0"/>
                <a:cs typeface="Times New Roman" panose="02020603050405020304" pitchFamily="18" charset="0"/>
              </a:rPr>
              <a:t>2. Discussion on Local SIT</a:t>
            </a:r>
            <a:endParaRPr lang="en-US" dirty="0">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5118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868933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4526" name="think-cell Slide" r:id="rId5" imgW="498" imgH="499" progId="TCLayout.ActiveDocument.1">
                  <p:embed/>
                </p:oleObj>
              </mc:Choice>
              <mc:Fallback>
                <p:oleObj name="think-cell Slide" r:id="rId5" imgW="498" imgH="49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2200" dirty="0">
              <a:solidFill>
                <a:schemeClr val="tx1"/>
              </a:solidFill>
              <a:latin typeface="Verdana" panose="020B0604030504040204" pitchFamily="34" charset="0"/>
              <a:ea typeface="+mj-ea"/>
              <a:cs typeface="+mj-cs"/>
              <a:sym typeface="Verdana" panose="020B0604030504040204" pitchFamily="34" charset="0"/>
            </a:endParaRPr>
          </a:p>
        </p:txBody>
      </p:sp>
      <p:sp>
        <p:nvSpPr>
          <p:cNvPr id="2" name="Title 1"/>
          <p:cNvSpPr>
            <a:spLocks noGrp="1"/>
          </p:cNvSpPr>
          <p:nvPr>
            <p:ph type="title"/>
          </p:nvPr>
        </p:nvSpPr>
        <p:spPr/>
        <p:txBody>
          <a:bodyPr/>
          <a:lstStyle/>
          <a:p>
            <a:r>
              <a:rPr lang="en-US" dirty="0" smtClean="0"/>
              <a:t>Discussion on Local SIT</a:t>
            </a:r>
            <a:endParaRPr lang="en-GB" dirty="0">
              <a:solidFill>
                <a:schemeClr val="tx2"/>
              </a:solidFill>
            </a:endParaRPr>
          </a:p>
        </p:txBody>
      </p:sp>
      <p:sp>
        <p:nvSpPr>
          <p:cNvPr id="18" name="Text Placeholder 17"/>
          <p:cNvSpPr>
            <a:spLocks noGrp="1"/>
          </p:cNvSpPr>
          <p:nvPr>
            <p:ph type="body" sz="quarter" idx="11"/>
          </p:nvPr>
        </p:nvSpPr>
        <p:spPr/>
        <p:txBody>
          <a:bodyPr/>
          <a:lstStyle/>
          <a:p>
            <a:r>
              <a:rPr lang="en-GB" dirty="0"/>
              <a:t>Local SIT Scope</a:t>
            </a:r>
          </a:p>
        </p:txBody>
      </p:sp>
      <p:sp>
        <p:nvSpPr>
          <p:cNvPr id="6" name="Rectangle 5"/>
          <p:cNvSpPr/>
          <p:nvPr/>
        </p:nvSpPr>
        <p:spPr>
          <a:xfrm>
            <a:off x="7905444" y="4881473"/>
            <a:ext cx="3980498" cy="1581697"/>
          </a:xfrm>
          <a:prstGeom prst="rect">
            <a:avLst/>
          </a:prstGeom>
          <a:ln>
            <a:noFill/>
          </a:ln>
        </p:spPr>
        <p:txBody>
          <a:bodyPr wrap="square" lIns="72000" tIns="72000" bIns="72000">
            <a:spAutoFit/>
          </a:bodyPr>
          <a:lstStyle/>
          <a:p>
            <a:pPr marL="171450" indent="-171450">
              <a:spcBef>
                <a:spcPts val="200"/>
              </a:spcBef>
              <a:spcAft>
                <a:spcPts val="200"/>
              </a:spcAft>
              <a:buFont typeface="Arial" panose="020B0604020202020204" pitchFamily="34" charset="0"/>
              <a:buChar char="•"/>
            </a:pPr>
            <a:r>
              <a:rPr lang="en-GB" sz="900" dirty="0">
                <a:cs typeface="Arial" panose="020B0604020202020204" pitchFamily="34" charset="0"/>
              </a:rPr>
              <a:t>The initial cycle of SIT will be a shakedown to effectively repeat the above steps in order to de-risk the E2Eruns – with 2 key differences:</a:t>
            </a:r>
          </a:p>
          <a:p>
            <a:pPr marL="171450" indent="-171450">
              <a:spcBef>
                <a:spcPts val="200"/>
              </a:spcBef>
              <a:spcAft>
                <a:spcPts val="200"/>
              </a:spcAft>
              <a:buFont typeface="Arial" panose="020B0604020202020204" pitchFamily="34" charset="0"/>
              <a:buChar char="•"/>
            </a:pPr>
            <a:endParaRPr lang="en-GB" sz="400" dirty="0">
              <a:cs typeface="Arial" panose="020B0604020202020204" pitchFamily="34" charset="0"/>
            </a:endParaRPr>
          </a:p>
          <a:p>
            <a:pPr marL="171450" indent="-82550">
              <a:spcBef>
                <a:spcPts val="200"/>
              </a:spcBef>
              <a:spcAft>
                <a:spcPts val="200"/>
              </a:spcAft>
              <a:buFontTx/>
              <a:buChar char="-"/>
            </a:pPr>
            <a:r>
              <a:rPr lang="en-GB" sz="900" dirty="0">
                <a:cs typeface="Arial" panose="020B0604020202020204" pitchFamily="34" charset="0"/>
              </a:rPr>
              <a:t>All code versions should be the latest, candidate versions for SIT entry (e.g., fixes may have been deployed to the regional system components since Local SIT completed).</a:t>
            </a:r>
          </a:p>
          <a:p>
            <a:pPr marL="171450" indent="-82550">
              <a:spcBef>
                <a:spcPts val="200"/>
              </a:spcBef>
              <a:spcAft>
                <a:spcPts val="200"/>
              </a:spcAft>
              <a:buFontTx/>
              <a:buChar char="-"/>
            </a:pPr>
            <a:endParaRPr lang="en-GB" sz="400" dirty="0">
              <a:cs typeface="Arial" panose="020B0604020202020204" pitchFamily="34" charset="0"/>
            </a:endParaRPr>
          </a:p>
          <a:p>
            <a:pPr marL="171450" indent="-82550">
              <a:spcBef>
                <a:spcPts val="200"/>
              </a:spcBef>
              <a:spcAft>
                <a:spcPts val="200"/>
              </a:spcAft>
              <a:buFontTx/>
              <a:buChar char="-"/>
            </a:pPr>
            <a:r>
              <a:rPr lang="en-GB" sz="900" dirty="0">
                <a:cs typeface="Arial" panose="020B0604020202020204" pitchFamily="34" charset="0"/>
              </a:rPr>
              <a:t>The source data will be a set of SIT data as defined and sourced jointly across the LBU and Regional Test Data team.</a:t>
            </a:r>
          </a:p>
        </p:txBody>
      </p:sp>
      <p:sp>
        <p:nvSpPr>
          <p:cNvPr id="4" name="TextBox 3"/>
          <p:cNvSpPr txBox="1"/>
          <p:nvPr/>
        </p:nvSpPr>
        <p:spPr>
          <a:xfrm>
            <a:off x="541666" y="1664175"/>
            <a:ext cx="4602305" cy="2358666"/>
          </a:xfrm>
          <a:prstGeom prst="rect">
            <a:avLst/>
          </a:prstGeom>
          <a:noFill/>
          <a:ln>
            <a:solidFill>
              <a:schemeClr val="accent6"/>
            </a:solidFill>
          </a:ln>
        </p:spPr>
        <p:txBody>
          <a:bodyPr wrap="square" lIns="0" tIns="0" rIns="0" bIns="0" rtlCol="0">
            <a:noAutofit/>
          </a:bodyPr>
          <a:lstStyle/>
          <a:p>
            <a:pPr algn="l"/>
            <a:endParaRPr lang="en-GB" sz="1200" dirty="0"/>
          </a:p>
        </p:txBody>
      </p:sp>
      <p:cxnSp>
        <p:nvCxnSpPr>
          <p:cNvPr id="64" name="Straight Connector 63"/>
          <p:cNvCxnSpPr/>
          <p:nvPr/>
        </p:nvCxnSpPr>
        <p:spPr>
          <a:xfrm>
            <a:off x="556487" y="2456329"/>
            <a:ext cx="4567866" cy="14688"/>
          </a:xfrm>
          <a:prstGeom prst="line">
            <a:avLst/>
          </a:prstGeom>
          <a:noFill/>
          <a:ln w="12700" cap="flat" cmpd="sng" algn="ctr">
            <a:solidFill>
              <a:schemeClr val="tx1"/>
            </a:solidFill>
            <a:prstDash val="dash"/>
            <a:round/>
            <a:headEnd type="none" w="lg" len="med"/>
            <a:tailEnd type="none" w="lg" len="med"/>
          </a:ln>
          <a:effectLst/>
        </p:spPr>
      </p:cxnSp>
      <p:cxnSp>
        <p:nvCxnSpPr>
          <p:cNvPr id="68" name="Straight Connector 67"/>
          <p:cNvCxnSpPr/>
          <p:nvPr/>
        </p:nvCxnSpPr>
        <p:spPr>
          <a:xfrm>
            <a:off x="533706" y="3304277"/>
            <a:ext cx="4617094" cy="0"/>
          </a:xfrm>
          <a:prstGeom prst="line">
            <a:avLst/>
          </a:prstGeom>
          <a:noFill/>
          <a:ln w="12700" cap="flat" cmpd="sng" algn="ctr">
            <a:solidFill>
              <a:schemeClr val="tx1"/>
            </a:solidFill>
            <a:prstDash val="dash"/>
            <a:round/>
            <a:headEnd type="none" w="lg" len="med"/>
            <a:tailEnd type="none" w="lg" len="med"/>
          </a:ln>
          <a:effectLst/>
        </p:spPr>
      </p:cxnSp>
      <p:sp>
        <p:nvSpPr>
          <p:cNvPr id="71" name="Flowchart: Document 70"/>
          <p:cNvSpPr/>
          <p:nvPr/>
        </p:nvSpPr>
        <p:spPr>
          <a:xfrm>
            <a:off x="1397175" y="1961508"/>
            <a:ext cx="504000" cy="233497"/>
          </a:xfrm>
          <a:prstGeom prst="flowChartDocument">
            <a:avLst/>
          </a:prstGeom>
          <a:noFill/>
          <a:ln w="6350">
            <a:solidFill>
              <a:srgbClr val="4E565C"/>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D0D0CE">
                    <a:lumMod val="10000"/>
                  </a:srgbClr>
                </a:solidFill>
                <a:effectLst/>
                <a:uLnTx/>
                <a:uFillTx/>
                <a:latin typeface="Verdana" panose="020B0604030504040204" pitchFamily="34" charset="0"/>
                <a:ea typeface="Verdana" panose="020B0604030504040204" pitchFamily="34" charset="0"/>
                <a:cs typeface="Verdana" panose="020B0604030504040204" pitchFamily="34" charset="0"/>
              </a:rPr>
              <a:t>Expected </a:t>
            </a:r>
            <a:r>
              <a:rPr lang="en-US" sz="600" dirty="0" err="1">
                <a:solidFill>
                  <a:srgbClr val="D0D0CE">
                    <a:lumMod val="10000"/>
                  </a:srgbClr>
                </a:solidFill>
                <a:latin typeface="Verdana" panose="020B0604030504040204" pitchFamily="34" charset="0"/>
                <a:ea typeface="Verdana" panose="020B0604030504040204" pitchFamily="34" charset="0"/>
                <a:cs typeface="Verdana" panose="020B0604030504040204" pitchFamily="34" charset="0"/>
              </a:rPr>
              <a:t>C</a:t>
            </a:r>
            <a:r>
              <a:rPr kumimoji="0" lang="en-US" sz="600" b="0" i="0" u="none" strike="noStrike" kern="1200" cap="none" spc="0" normalizeH="0" baseline="0" noProof="0" dirty="0" err="1">
                <a:ln>
                  <a:noFill/>
                </a:ln>
                <a:solidFill>
                  <a:srgbClr val="D0D0CE">
                    <a:lumMod val="10000"/>
                  </a:srgbClr>
                </a:solidFill>
                <a:effectLst/>
                <a:uLnTx/>
                <a:uFillTx/>
                <a:latin typeface="Verdana" panose="020B0604030504040204" pitchFamily="34" charset="0"/>
                <a:ea typeface="Verdana" panose="020B0604030504040204" pitchFamily="34" charset="0"/>
                <a:cs typeface="Verdana" panose="020B0604030504040204" pitchFamily="34" charset="0"/>
              </a:rPr>
              <a:t>ashflow</a:t>
            </a:r>
            <a:endParaRPr kumimoji="0" lang="en-GB" sz="600" b="0" i="0" u="none" strike="noStrike" kern="1200" cap="none" spc="0" normalizeH="0" baseline="0" noProof="0" dirty="0">
              <a:ln>
                <a:noFill/>
              </a:ln>
              <a:solidFill>
                <a:srgbClr val="D0D0CE">
                  <a:lumMod val="10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4" name="Rounded Rectangle 73"/>
          <p:cNvSpPr/>
          <p:nvPr/>
        </p:nvSpPr>
        <p:spPr>
          <a:xfrm>
            <a:off x="3683109" y="1901031"/>
            <a:ext cx="518355" cy="362001"/>
          </a:xfrm>
          <a:prstGeom prst="roundRect">
            <a:avLst>
              <a:gd name="adj" fmla="val 10026"/>
            </a:avLst>
          </a:prstGeom>
          <a:solidFill>
            <a:srgbClr val="FFFFFF"/>
          </a:solidFill>
          <a:ln w="19050" cap="flat" cmpd="sng" algn="ctr">
            <a:solidFill>
              <a:schemeClr val="tx1"/>
            </a:solidFill>
            <a:prstDash val="solid"/>
          </a:ln>
          <a:effectLst/>
        </p:spPr>
        <p:txBody>
          <a:bodyPr lIns="0" tIns="36000" rIns="0" bIns="36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DCS</a:t>
            </a:r>
          </a:p>
        </p:txBody>
      </p:sp>
      <p:sp>
        <p:nvSpPr>
          <p:cNvPr id="76" name="Rounded Rectangle 75"/>
          <p:cNvSpPr/>
          <p:nvPr/>
        </p:nvSpPr>
        <p:spPr>
          <a:xfrm>
            <a:off x="630412" y="1901031"/>
            <a:ext cx="518355" cy="362001"/>
          </a:xfrm>
          <a:prstGeom prst="roundRect">
            <a:avLst>
              <a:gd name="adj" fmla="val 10026"/>
            </a:avLst>
          </a:prstGeom>
          <a:solidFill>
            <a:srgbClr val="FFFFFF"/>
          </a:solidFill>
          <a:ln w="19050" cap="flat" cmpd="sng" algn="ctr">
            <a:solidFill>
              <a:schemeClr val="tx1"/>
            </a:solidFill>
            <a:prstDash val="solid"/>
          </a:ln>
          <a:effectLst/>
        </p:spPr>
        <p:txBody>
          <a:bodyPr lIns="0" tIns="36000" rIns="0" bIns="36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PAS Systems</a:t>
            </a:r>
          </a:p>
        </p:txBody>
      </p:sp>
      <p:sp>
        <p:nvSpPr>
          <p:cNvPr id="77" name="Rounded Rectangle 76"/>
          <p:cNvSpPr/>
          <p:nvPr/>
        </p:nvSpPr>
        <p:spPr>
          <a:xfrm>
            <a:off x="2149583" y="1901031"/>
            <a:ext cx="518355" cy="362001"/>
          </a:xfrm>
          <a:prstGeom prst="roundRect">
            <a:avLst>
              <a:gd name="adj" fmla="val 10026"/>
            </a:avLst>
          </a:prstGeom>
          <a:solidFill>
            <a:srgbClr val="FFFFFF"/>
          </a:solidFill>
          <a:ln w="19050" cap="flat" cmpd="sng" algn="ctr">
            <a:solidFill>
              <a:schemeClr val="tx1"/>
            </a:solidFill>
            <a:prstDash val="solid"/>
          </a:ln>
          <a:effectLst/>
        </p:spPr>
        <p:txBody>
          <a:bodyPr lIns="0" tIns="36000" rIns="0" bIns="36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ETL 1</a:t>
            </a:r>
          </a:p>
        </p:txBody>
      </p:sp>
      <p:sp>
        <p:nvSpPr>
          <p:cNvPr id="78" name="Rounded Rectangle 77"/>
          <p:cNvSpPr/>
          <p:nvPr/>
        </p:nvSpPr>
        <p:spPr>
          <a:xfrm>
            <a:off x="2916346" y="1901031"/>
            <a:ext cx="518355" cy="362001"/>
          </a:xfrm>
          <a:prstGeom prst="roundRect">
            <a:avLst>
              <a:gd name="adj" fmla="val 10026"/>
            </a:avLst>
          </a:prstGeom>
          <a:solidFill>
            <a:srgbClr val="FFFFFF"/>
          </a:solidFill>
          <a:ln w="19050" cap="flat" cmpd="sng" algn="ctr">
            <a:solidFill>
              <a:schemeClr val="tx1"/>
            </a:solidFill>
            <a:prstDash val="solid"/>
          </a:ln>
          <a:effectLst/>
        </p:spPr>
        <p:txBody>
          <a:bodyPr lIns="0" tIns="36000" rIns="0" bIns="36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ETL 2</a:t>
            </a:r>
          </a:p>
        </p:txBody>
      </p:sp>
      <p:cxnSp>
        <p:nvCxnSpPr>
          <p:cNvPr id="67" name="Straight Arrow Connector 66"/>
          <p:cNvCxnSpPr/>
          <p:nvPr/>
        </p:nvCxnSpPr>
        <p:spPr>
          <a:xfrm>
            <a:off x="1148767" y="2087984"/>
            <a:ext cx="243550" cy="0"/>
          </a:xfrm>
          <a:prstGeom prst="straightConnector1">
            <a:avLst/>
          </a:prstGeom>
          <a:noFill/>
          <a:ln w="12700" cap="flat" cmpd="sng" algn="ctr">
            <a:solidFill>
              <a:schemeClr val="tx1"/>
            </a:solidFill>
            <a:prstDash val="solid"/>
            <a:round/>
            <a:headEnd type="none" w="lg" len="med"/>
            <a:tailEnd type="triangle"/>
          </a:ln>
          <a:effectLst/>
        </p:spPr>
      </p:cxnSp>
      <p:sp>
        <p:nvSpPr>
          <p:cNvPr id="95" name="Flowchart: Document 94"/>
          <p:cNvSpPr/>
          <p:nvPr/>
        </p:nvSpPr>
        <p:spPr>
          <a:xfrm>
            <a:off x="4449871" y="1961508"/>
            <a:ext cx="504000" cy="233497"/>
          </a:xfrm>
          <a:prstGeom prst="flowChartDocument">
            <a:avLst/>
          </a:prstGeom>
          <a:noFill/>
          <a:ln w="6350">
            <a:solidFill>
              <a:srgbClr val="4E565C"/>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600" dirty="0">
                <a:solidFill>
                  <a:srgbClr val="D0D0CE">
                    <a:lumMod val="10000"/>
                  </a:srgbClr>
                </a:solidFill>
                <a:latin typeface="Verdana" panose="020B0604030504040204" pitchFamily="34" charset="0"/>
                <a:ea typeface="Verdana" panose="020B0604030504040204" pitchFamily="34" charset="0"/>
                <a:cs typeface="Verdana" panose="020B0604030504040204" pitchFamily="34" charset="0"/>
              </a:rPr>
              <a:t>MPFs</a:t>
            </a:r>
            <a:endParaRPr kumimoji="0" lang="en-GB" sz="600" b="0" i="0" u="none" strike="noStrike" kern="1200" cap="none" spc="0" normalizeH="0" baseline="0" noProof="0" dirty="0">
              <a:ln>
                <a:noFill/>
              </a:ln>
              <a:solidFill>
                <a:srgbClr val="D0D0CE">
                  <a:lumMod val="10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81" name="Flowchart: Document 80"/>
          <p:cNvSpPr/>
          <p:nvPr/>
        </p:nvSpPr>
        <p:spPr>
          <a:xfrm>
            <a:off x="1397175" y="2752475"/>
            <a:ext cx="504000" cy="233497"/>
          </a:xfrm>
          <a:prstGeom prst="flowChartDocument">
            <a:avLst/>
          </a:prstGeom>
          <a:noFill/>
          <a:ln w="6350">
            <a:solidFill>
              <a:srgbClr val="4E565C"/>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D0D0CE">
                    <a:lumMod val="10000"/>
                  </a:srgbClr>
                </a:solidFill>
                <a:effectLst/>
                <a:uLnTx/>
                <a:uFillTx/>
                <a:latin typeface="Verdana" panose="020B0604030504040204" pitchFamily="34" charset="0"/>
                <a:ea typeface="Verdana" panose="020B0604030504040204" pitchFamily="34" charset="0"/>
                <a:cs typeface="Verdana" panose="020B0604030504040204" pitchFamily="34" charset="0"/>
              </a:rPr>
              <a:t>Actual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600" dirty="0" err="1">
                <a:solidFill>
                  <a:srgbClr val="D0D0CE">
                    <a:lumMod val="10000"/>
                  </a:srgbClr>
                </a:solidFill>
                <a:latin typeface="Verdana" panose="020B0604030504040204" pitchFamily="34" charset="0"/>
                <a:ea typeface="Verdana" panose="020B0604030504040204" pitchFamily="34" charset="0"/>
                <a:cs typeface="Verdana" panose="020B0604030504040204" pitchFamily="34" charset="0"/>
              </a:rPr>
              <a:t>Cashflow</a:t>
            </a:r>
            <a:endParaRPr kumimoji="0" lang="en-GB" sz="600" b="0" i="0" u="none" strike="noStrike" kern="1200" cap="none" spc="0" normalizeH="0" baseline="0" noProof="0" dirty="0">
              <a:ln>
                <a:noFill/>
              </a:ln>
              <a:solidFill>
                <a:srgbClr val="D0D0CE">
                  <a:lumMod val="10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82" name="Rounded Rectangle 81"/>
          <p:cNvSpPr/>
          <p:nvPr/>
        </p:nvSpPr>
        <p:spPr>
          <a:xfrm>
            <a:off x="630412" y="2691998"/>
            <a:ext cx="518355" cy="362001"/>
          </a:xfrm>
          <a:prstGeom prst="roundRect">
            <a:avLst>
              <a:gd name="adj" fmla="val 10026"/>
            </a:avLst>
          </a:prstGeom>
          <a:solidFill>
            <a:srgbClr val="FFFFFF"/>
          </a:solidFill>
          <a:ln w="19050" cap="flat" cmpd="sng" algn="ctr">
            <a:solidFill>
              <a:schemeClr val="tx1"/>
            </a:solidFill>
            <a:prstDash val="solid"/>
          </a:ln>
          <a:effectLst/>
        </p:spPr>
        <p:txBody>
          <a:bodyPr lIns="0" tIns="36000" rIns="0" bIns="36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PAS Systems</a:t>
            </a:r>
          </a:p>
        </p:txBody>
      </p:sp>
      <p:sp>
        <p:nvSpPr>
          <p:cNvPr id="83" name="Rounded Rectangle 82"/>
          <p:cNvSpPr/>
          <p:nvPr/>
        </p:nvSpPr>
        <p:spPr>
          <a:xfrm>
            <a:off x="2149583" y="2691998"/>
            <a:ext cx="518355" cy="362001"/>
          </a:xfrm>
          <a:prstGeom prst="roundRect">
            <a:avLst>
              <a:gd name="adj" fmla="val 10026"/>
            </a:avLst>
          </a:prstGeom>
          <a:solidFill>
            <a:srgbClr val="FFFFFF"/>
          </a:solidFill>
          <a:ln w="19050" cap="flat" cmpd="sng" algn="ctr">
            <a:solidFill>
              <a:schemeClr val="tx1"/>
            </a:solidFill>
            <a:prstDash val="solid"/>
          </a:ln>
          <a:effectLst/>
        </p:spPr>
        <p:txBody>
          <a:bodyPr lIns="0" tIns="36000" rIns="0" bIns="36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ETL 4</a:t>
            </a:r>
          </a:p>
        </p:txBody>
      </p:sp>
      <p:sp>
        <p:nvSpPr>
          <p:cNvPr id="96" name="Flowchart: Document 95"/>
          <p:cNvSpPr/>
          <p:nvPr/>
        </p:nvSpPr>
        <p:spPr>
          <a:xfrm>
            <a:off x="2916346" y="2755415"/>
            <a:ext cx="504000" cy="233497"/>
          </a:xfrm>
          <a:prstGeom prst="flowChartDocument">
            <a:avLst/>
          </a:prstGeom>
          <a:noFill/>
          <a:ln w="6350">
            <a:solidFill>
              <a:srgbClr val="4E565C"/>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D0D0CE">
                    <a:lumMod val="10000"/>
                  </a:srgbClr>
                </a:solidFill>
                <a:effectLst/>
                <a:uLnTx/>
                <a:uFillTx/>
                <a:latin typeface="Verdana" panose="020B0604030504040204" pitchFamily="34" charset="0"/>
                <a:ea typeface="Verdana" panose="020B0604030504040204" pitchFamily="34" charset="0"/>
                <a:cs typeface="Verdana" panose="020B0604030504040204" pitchFamily="34" charset="0"/>
              </a:rPr>
              <a:t>Data files</a:t>
            </a:r>
            <a:endParaRPr kumimoji="0" lang="en-GB" sz="600" b="0" i="0" u="none" strike="noStrike" kern="1200" cap="none" spc="0" normalizeH="0" baseline="0" noProof="0" dirty="0">
              <a:ln>
                <a:noFill/>
              </a:ln>
              <a:solidFill>
                <a:srgbClr val="D0D0CE">
                  <a:lumMod val="10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84" name="Flowchart: Document 83"/>
          <p:cNvSpPr/>
          <p:nvPr/>
        </p:nvSpPr>
        <p:spPr>
          <a:xfrm>
            <a:off x="1397175" y="3569767"/>
            <a:ext cx="504000" cy="233497"/>
          </a:xfrm>
          <a:prstGeom prst="flowChartDocument">
            <a:avLst/>
          </a:prstGeom>
          <a:noFill/>
          <a:ln w="6350">
            <a:solidFill>
              <a:srgbClr val="4E565C"/>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D0D0CE">
                    <a:lumMod val="10000"/>
                  </a:srgbClr>
                </a:solidFill>
                <a:effectLst/>
                <a:uLnTx/>
                <a:uFillTx/>
                <a:latin typeface="Verdana" panose="020B0604030504040204" pitchFamily="34" charset="0"/>
                <a:ea typeface="Verdana" panose="020B0604030504040204" pitchFamily="34" charset="0"/>
                <a:cs typeface="Verdana" panose="020B0604030504040204" pitchFamily="34" charset="0"/>
              </a:rPr>
              <a:t>Expense</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600" dirty="0">
                <a:solidFill>
                  <a:srgbClr val="D0D0CE">
                    <a:lumMod val="10000"/>
                  </a:srgbClr>
                </a:solidFill>
                <a:latin typeface="Verdana" panose="020B0604030504040204" pitchFamily="34" charset="0"/>
                <a:ea typeface="Verdana" panose="020B0604030504040204" pitchFamily="34" charset="0"/>
                <a:cs typeface="Verdana" panose="020B0604030504040204" pitchFamily="34" charset="0"/>
              </a:rPr>
              <a:t>Data</a:t>
            </a:r>
            <a:endParaRPr kumimoji="0" lang="en-GB" sz="600" b="0" i="0" u="none" strike="noStrike" kern="1200" cap="none" spc="0" normalizeH="0" baseline="0" noProof="0" dirty="0">
              <a:ln>
                <a:noFill/>
              </a:ln>
              <a:solidFill>
                <a:srgbClr val="D0D0CE">
                  <a:lumMod val="10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85" name="Rounded Rectangle 84"/>
          <p:cNvSpPr/>
          <p:nvPr/>
        </p:nvSpPr>
        <p:spPr>
          <a:xfrm>
            <a:off x="630412" y="3509290"/>
            <a:ext cx="518355" cy="362001"/>
          </a:xfrm>
          <a:prstGeom prst="roundRect">
            <a:avLst>
              <a:gd name="adj" fmla="val 10026"/>
            </a:avLst>
          </a:prstGeom>
          <a:solidFill>
            <a:srgbClr val="FFFFFF"/>
          </a:solidFill>
          <a:ln w="19050" cap="flat" cmpd="sng" algn="ctr">
            <a:solidFill>
              <a:schemeClr val="tx1"/>
            </a:solidFill>
            <a:prstDash val="solid"/>
          </a:ln>
          <a:effectLst/>
        </p:spPr>
        <p:txBody>
          <a:bodyPr lIns="0" tIns="36000" rIns="0" bIns="36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GL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Systems</a:t>
            </a:r>
          </a:p>
        </p:txBody>
      </p:sp>
      <p:sp>
        <p:nvSpPr>
          <p:cNvPr id="86" name="Rounded Rectangle 85"/>
          <p:cNvSpPr/>
          <p:nvPr/>
        </p:nvSpPr>
        <p:spPr>
          <a:xfrm>
            <a:off x="2149583" y="3509290"/>
            <a:ext cx="518355" cy="362001"/>
          </a:xfrm>
          <a:prstGeom prst="roundRect">
            <a:avLst>
              <a:gd name="adj" fmla="val 10026"/>
            </a:avLst>
          </a:prstGeom>
          <a:solidFill>
            <a:srgbClr val="FFFFFF"/>
          </a:solidFill>
          <a:ln w="19050" cap="flat" cmpd="sng" algn="ctr">
            <a:solidFill>
              <a:schemeClr val="tx1"/>
            </a:solidFill>
            <a:prstDash val="solid"/>
          </a:ln>
          <a:effectLst/>
        </p:spPr>
        <p:txBody>
          <a:bodyPr lIns="0" tIns="36000" rIns="0" bIns="36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ETL 5</a:t>
            </a:r>
          </a:p>
        </p:txBody>
      </p:sp>
      <p:sp>
        <p:nvSpPr>
          <p:cNvPr id="97" name="Flowchart: Document 96"/>
          <p:cNvSpPr/>
          <p:nvPr/>
        </p:nvSpPr>
        <p:spPr>
          <a:xfrm>
            <a:off x="2916346" y="3573230"/>
            <a:ext cx="504000" cy="233497"/>
          </a:xfrm>
          <a:prstGeom prst="flowChartDocument">
            <a:avLst/>
          </a:prstGeom>
          <a:noFill/>
          <a:ln w="6350">
            <a:solidFill>
              <a:srgbClr val="4E565C"/>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D0D0CE">
                    <a:lumMod val="10000"/>
                  </a:srgbClr>
                </a:solidFill>
                <a:effectLst/>
                <a:uLnTx/>
                <a:uFillTx/>
                <a:latin typeface="Verdana" panose="020B0604030504040204" pitchFamily="34" charset="0"/>
                <a:ea typeface="Verdana" panose="020B0604030504040204" pitchFamily="34" charset="0"/>
                <a:cs typeface="Verdana" panose="020B0604030504040204" pitchFamily="34" charset="0"/>
              </a:rPr>
              <a:t>Data files</a:t>
            </a:r>
            <a:endParaRPr kumimoji="0" lang="en-GB" sz="600" b="0" i="0" u="none" strike="noStrike" kern="1200" cap="none" spc="0" normalizeH="0" baseline="0" noProof="0" dirty="0">
              <a:ln>
                <a:noFill/>
              </a:ln>
              <a:solidFill>
                <a:srgbClr val="D0D0CE">
                  <a:lumMod val="10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15" name="TextBox 114"/>
          <p:cNvSpPr txBox="1"/>
          <p:nvPr/>
        </p:nvSpPr>
        <p:spPr>
          <a:xfrm>
            <a:off x="7911175" y="1575162"/>
            <a:ext cx="3980498" cy="2595117"/>
          </a:xfrm>
          <a:prstGeom prst="rect">
            <a:avLst/>
          </a:prstGeom>
          <a:noFill/>
          <a:ln>
            <a:noFill/>
          </a:ln>
        </p:spPr>
        <p:txBody>
          <a:bodyPr wrap="square" lIns="36000" tIns="72000" rIns="36000" bIns="72000" rtlCol="0">
            <a:noAutofit/>
          </a:bodyPr>
          <a:lstStyle/>
          <a:p>
            <a:pPr marL="171450" indent="-171450">
              <a:buFont typeface="Arial" panose="020B0604020202020204" pitchFamily="34" charset="0"/>
              <a:buChar char="•"/>
            </a:pPr>
            <a:r>
              <a:rPr lang="en-GB" sz="900" dirty="0"/>
              <a:t>There are 3 main integration points between the local and regional systems that will need to be verified prior to commencing SIT. </a:t>
            </a:r>
          </a:p>
          <a:p>
            <a:pPr marL="171450" indent="-171450" algn="l">
              <a:buFont typeface="Arial" panose="020B0604020202020204" pitchFamily="34" charset="0"/>
              <a:buChar char="•"/>
            </a:pPr>
            <a:endParaRPr lang="en-GB" sz="900" dirty="0"/>
          </a:p>
          <a:p>
            <a:pPr marL="171450" indent="-171450" algn="l">
              <a:buFont typeface="Arial" panose="020B0604020202020204" pitchFamily="34" charset="0"/>
              <a:buChar char="•"/>
            </a:pPr>
            <a:r>
              <a:rPr lang="en-GB" sz="900" dirty="0"/>
              <a:t>The LBU developed system components are tested in the LBU test environment as a system integration that will include </a:t>
            </a:r>
            <a:r>
              <a:rPr lang="en-GB" sz="900" dirty="0" smtClean="0"/>
              <a:t>reference data set-up and checking </a:t>
            </a:r>
            <a:r>
              <a:rPr lang="en-GB" sz="900" dirty="0"/>
              <a:t>data processing including transformation and reconciliation as well as output file format and data structure and file transfer into the Azure abstraction layer.</a:t>
            </a:r>
          </a:p>
          <a:p>
            <a:pPr marL="171450" indent="-171450" algn="l">
              <a:buFont typeface="Arial" panose="020B0604020202020204" pitchFamily="34" charset="0"/>
              <a:buChar char="•"/>
            </a:pPr>
            <a:endParaRPr lang="en-GB" sz="900" dirty="0"/>
          </a:p>
          <a:p>
            <a:pPr marL="171450" indent="-171450" algn="l">
              <a:buFont typeface="Arial" panose="020B0604020202020204" pitchFamily="34" charset="0"/>
              <a:buChar char="•"/>
            </a:pPr>
            <a:r>
              <a:rPr lang="en-GB" sz="900" dirty="0"/>
              <a:t>The final verification step is to run the output files from each stream into the downstream regional system component which will be verified by the Regional test team.</a:t>
            </a:r>
          </a:p>
          <a:p>
            <a:pPr marL="171450" indent="-171450" algn="l">
              <a:buFont typeface="Arial" panose="020B0604020202020204" pitchFamily="34" charset="0"/>
              <a:buChar char="•"/>
            </a:pPr>
            <a:endParaRPr lang="en-GB" sz="900" dirty="0"/>
          </a:p>
          <a:p>
            <a:pPr marL="171450" indent="-171450" algn="l">
              <a:buFont typeface="Arial" panose="020B0604020202020204" pitchFamily="34" charset="0"/>
              <a:buChar char="•"/>
            </a:pPr>
            <a:r>
              <a:rPr lang="en-GB" sz="900" dirty="0"/>
              <a:t>At least 2 months of data to be used, preferably sourced from production; if not mocked up test data will have to be used. </a:t>
            </a:r>
          </a:p>
          <a:p>
            <a:pPr marL="171450" indent="-171450" algn="l">
              <a:buFont typeface="Arial" panose="020B0604020202020204" pitchFamily="34" charset="0"/>
              <a:buChar char="•"/>
            </a:pPr>
            <a:endParaRPr lang="en-GB" sz="900" dirty="0"/>
          </a:p>
          <a:p>
            <a:pPr marL="171450" indent="-171450" algn="l">
              <a:buFont typeface="Arial" panose="020B0604020202020204" pitchFamily="34" charset="0"/>
              <a:buChar char="•"/>
            </a:pPr>
            <a:r>
              <a:rPr lang="en-GB" sz="900" dirty="0"/>
              <a:t>In order to support full data testing, it will also be required to run full volume monthly data files through these components.</a:t>
            </a:r>
          </a:p>
        </p:txBody>
      </p:sp>
      <p:cxnSp>
        <p:nvCxnSpPr>
          <p:cNvPr id="119" name="Straight Arrow Connector 118"/>
          <p:cNvCxnSpPr/>
          <p:nvPr/>
        </p:nvCxnSpPr>
        <p:spPr>
          <a:xfrm>
            <a:off x="5139783" y="2102560"/>
            <a:ext cx="281354" cy="0"/>
          </a:xfrm>
          <a:prstGeom prst="straightConnector1">
            <a:avLst/>
          </a:prstGeom>
          <a:noFill/>
          <a:ln w="12700" cap="flat" cmpd="sng" algn="ctr">
            <a:solidFill>
              <a:schemeClr val="tx1"/>
            </a:solidFill>
            <a:prstDash val="dash"/>
            <a:round/>
            <a:headEnd type="none" w="lg" len="med"/>
            <a:tailEnd type="triangle"/>
          </a:ln>
          <a:effectLst/>
        </p:spPr>
      </p:cxnSp>
      <p:sp>
        <p:nvSpPr>
          <p:cNvPr id="65" name="TextBox 64"/>
          <p:cNvSpPr txBox="1"/>
          <p:nvPr/>
        </p:nvSpPr>
        <p:spPr>
          <a:xfrm>
            <a:off x="5457041" y="1665067"/>
            <a:ext cx="2246978" cy="2357774"/>
          </a:xfrm>
          <a:prstGeom prst="rect">
            <a:avLst/>
          </a:prstGeom>
          <a:noFill/>
          <a:ln>
            <a:solidFill>
              <a:schemeClr val="accent6"/>
            </a:solidFill>
          </a:ln>
        </p:spPr>
        <p:txBody>
          <a:bodyPr wrap="square" lIns="0" tIns="0" rIns="0" bIns="0" rtlCol="0">
            <a:noAutofit/>
          </a:bodyPr>
          <a:lstStyle/>
          <a:p>
            <a:pPr algn="l"/>
            <a:endParaRPr lang="en-GB" sz="1200" dirty="0"/>
          </a:p>
        </p:txBody>
      </p:sp>
      <p:cxnSp>
        <p:nvCxnSpPr>
          <p:cNvPr id="87" name="Straight Connector 86"/>
          <p:cNvCxnSpPr/>
          <p:nvPr/>
        </p:nvCxnSpPr>
        <p:spPr>
          <a:xfrm flipV="1">
            <a:off x="5443171" y="2453386"/>
            <a:ext cx="2246977" cy="19304"/>
          </a:xfrm>
          <a:prstGeom prst="line">
            <a:avLst/>
          </a:prstGeom>
          <a:noFill/>
          <a:ln w="12700" cap="flat" cmpd="sng" algn="ctr">
            <a:solidFill>
              <a:schemeClr val="tx1"/>
            </a:solidFill>
            <a:prstDash val="dash"/>
            <a:round/>
            <a:headEnd type="none" w="lg" len="med"/>
            <a:tailEnd type="none" w="lg" len="med"/>
          </a:ln>
          <a:effectLst/>
        </p:spPr>
      </p:cxnSp>
      <p:cxnSp>
        <p:nvCxnSpPr>
          <p:cNvPr id="89" name="Straight Connector 88"/>
          <p:cNvCxnSpPr/>
          <p:nvPr/>
        </p:nvCxnSpPr>
        <p:spPr>
          <a:xfrm flipV="1">
            <a:off x="5445093" y="3323446"/>
            <a:ext cx="2258926" cy="1722"/>
          </a:xfrm>
          <a:prstGeom prst="line">
            <a:avLst/>
          </a:prstGeom>
          <a:noFill/>
          <a:ln w="12700" cap="flat" cmpd="sng" algn="ctr">
            <a:solidFill>
              <a:schemeClr val="tx1"/>
            </a:solidFill>
            <a:prstDash val="dash"/>
            <a:round/>
            <a:headEnd type="none" w="lg" len="med"/>
            <a:tailEnd type="none" w="lg" len="med"/>
          </a:ln>
          <a:effectLst/>
        </p:spPr>
      </p:cxnSp>
      <p:sp>
        <p:nvSpPr>
          <p:cNvPr id="90" name="Rounded Rectangle 89"/>
          <p:cNvSpPr/>
          <p:nvPr/>
        </p:nvSpPr>
        <p:spPr>
          <a:xfrm>
            <a:off x="5542158" y="1918001"/>
            <a:ext cx="518355" cy="362001"/>
          </a:xfrm>
          <a:prstGeom prst="roundRect">
            <a:avLst>
              <a:gd name="adj" fmla="val 10026"/>
            </a:avLst>
          </a:prstGeom>
          <a:solidFill>
            <a:srgbClr val="FFFFFF"/>
          </a:solidFill>
          <a:ln w="19050" cap="flat" cmpd="sng" algn="ctr">
            <a:solidFill>
              <a:schemeClr val="tx1"/>
            </a:solidFill>
            <a:prstDash val="solid"/>
          </a:ln>
          <a:effectLst/>
        </p:spPr>
        <p:txBody>
          <a:bodyPr lIns="0" tIns="36000" rIns="0" bIns="36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50" b="1"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Prophet Enterprise</a:t>
            </a:r>
          </a:p>
        </p:txBody>
      </p:sp>
      <p:sp>
        <p:nvSpPr>
          <p:cNvPr id="91" name="Rounded Rectangle 90"/>
          <p:cNvSpPr/>
          <p:nvPr/>
        </p:nvSpPr>
        <p:spPr>
          <a:xfrm>
            <a:off x="5982838" y="2783403"/>
            <a:ext cx="518355" cy="362001"/>
          </a:xfrm>
          <a:prstGeom prst="roundRect">
            <a:avLst>
              <a:gd name="adj" fmla="val 10026"/>
            </a:avLst>
          </a:prstGeom>
          <a:solidFill>
            <a:srgbClr val="FFFFFF"/>
          </a:solidFill>
          <a:ln w="19050" cap="flat" cmpd="sng" algn="ctr">
            <a:solidFill>
              <a:schemeClr val="tx1"/>
            </a:solidFill>
            <a:prstDash val="solid"/>
          </a:ln>
          <a:effectLst/>
        </p:spPr>
        <p:txBody>
          <a:bodyPr lIns="0" tIns="36000" rIns="0" bIns="36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ETL 4</a:t>
            </a:r>
          </a:p>
        </p:txBody>
      </p:sp>
      <p:sp>
        <p:nvSpPr>
          <p:cNvPr id="92" name="Rounded Rectangle 91"/>
          <p:cNvSpPr/>
          <p:nvPr/>
        </p:nvSpPr>
        <p:spPr>
          <a:xfrm>
            <a:off x="5967240" y="3472463"/>
            <a:ext cx="518355" cy="362001"/>
          </a:xfrm>
          <a:prstGeom prst="roundRect">
            <a:avLst>
              <a:gd name="adj" fmla="val 10026"/>
            </a:avLst>
          </a:prstGeom>
          <a:solidFill>
            <a:srgbClr val="FFFFFF"/>
          </a:solidFill>
          <a:ln w="19050" cap="flat" cmpd="sng" algn="ctr">
            <a:solidFill>
              <a:schemeClr val="tx1"/>
            </a:solidFill>
            <a:prstDash val="solid"/>
          </a:ln>
          <a:effectLst/>
        </p:spPr>
        <p:txBody>
          <a:bodyPr lIns="0" tIns="36000" rIns="0" bIns="36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ETL 5</a:t>
            </a:r>
          </a:p>
        </p:txBody>
      </p:sp>
      <p:grpSp>
        <p:nvGrpSpPr>
          <p:cNvPr id="98" name="Group 97"/>
          <p:cNvGrpSpPr/>
          <p:nvPr/>
        </p:nvGrpSpPr>
        <p:grpSpPr>
          <a:xfrm>
            <a:off x="6330833" y="2014826"/>
            <a:ext cx="123543" cy="180996"/>
            <a:chOff x="5635005" y="346104"/>
            <a:chExt cx="162000" cy="252000"/>
          </a:xfrm>
          <a:solidFill>
            <a:srgbClr val="E21D33"/>
          </a:solidFill>
        </p:grpSpPr>
        <p:sp>
          <p:nvSpPr>
            <p:cNvPr id="99" name="Oval 58"/>
            <p:cNvSpPr>
              <a:spLocks noChangeArrowheads="1"/>
            </p:cNvSpPr>
            <p:nvPr/>
          </p:nvSpPr>
          <p:spPr bwMode="auto">
            <a:xfrm>
              <a:off x="5669070" y="346104"/>
              <a:ext cx="93112" cy="95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59"/>
            <p:cNvSpPr>
              <a:spLocks/>
            </p:cNvSpPr>
            <p:nvPr/>
          </p:nvSpPr>
          <p:spPr bwMode="auto">
            <a:xfrm>
              <a:off x="5635005" y="451565"/>
              <a:ext cx="162000" cy="146539"/>
            </a:xfrm>
            <a:custGeom>
              <a:avLst/>
              <a:gdLst>
                <a:gd name="T0" fmla="*/ 123 w 181"/>
                <a:gd name="T1" fmla="*/ 0 h 157"/>
                <a:gd name="T2" fmla="*/ 90 w 181"/>
                <a:gd name="T3" fmla="*/ 38 h 157"/>
                <a:gd name="T4" fmla="*/ 58 w 181"/>
                <a:gd name="T5" fmla="*/ 0 h 157"/>
                <a:gd name="T6" fmla="*/ 0 w 181"/>
                <a:gd name="T7" fmla="*/ 98 h 157"/>
                <a:gd name="T8" fmla="*/ 1 w 181"/>
                <a:gd name="T9" fmla="*/ 116 h 157"/>
                <a:gd name="T10" fmla="*/ 91 w 181"/>
                <a:gd name="T11" fmla="*/ 157 h 157"/>
                <a:gd name="T12" fmla="*/ 180 w 181"/>
                <a:gd name="T13" fmla="*/ 116 h 157"/>
                <a:gd name="T14" fmla="*/ 181 w 181"/>
                <a:gd name="T15" fmla="*/ 98 h 157"/>
                <a:gd name="T16" fmla="*/ 123 w 181"/>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57">
                  <a:moveTo>
                    <a:pt x="123" y="0"/>
                  </a:moveTo>
                  <a:cubicBezTo>
                    <a:pt x="90" y="38"/>
                    <a:pt x="90" y="38"/>
                    <a:pt x="90" y="38"/>
                  </a:cubicBezTo>
                  <a:cubicBezTo>
                    <a:pt x="58" y="0"/>
                    <a:pt x="58" y="0"/>
                    <a:pt x="58" y="0"/>
                  </a:cubicBezTo>
                  <a:cubicBezTo>
                    <a:pt x="24" y="15"/>
                    <a:pt x="0" y="53"/>
                    <a:pt x="0" y="98"/>
                  </a:cubicBezTo>
                  <a:cubicBezTo>
                    <a:pt x="0" y="105"/>
                    <a:pt x="0" y="111"/>
                    <a:pt x="1" y="116"/>
                  </a:cubicBezTo>
                  <a:cubicBezTo>
                    <a:pt x="20" y="141"/>
                    <a:pt x="53" y="157"/>
                    <a:pt x="91" y="157"/>
                  </a:cubicBezTo>
                  <a:cubicBezTo>
                    <a:pt x="128" y="157"/>
                    <a:pt x="161" y="141"/>
                    <a:pt x="180" y="116"/>
                  </a:cubicBezTo>
                  <a:cubicBezTo>
                    <a:pt x="181" y="111"/>
                    <a:pt x="181" y="105"/>
                    <a:pt x="181" y="98"/>
                  </a:cubicBezTo>
                  <a:cubicBezTo>
                    <a:pt x="181" y="53"/>
                    <a:pt x="157" y="15"/>
                    <a:pt x="1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1" name="Group 100"/>
          <p:cNvGrpSpPr/>
          <p:nvPr/>
        </p:nvGrpSpPr>
        <p:grpSpPr>
          <a:xfrm>
            <a:off x="5529381" y="2859312"/>
            <a:ext cx="123543" cy="180996"/>
            <a:chOff x="5635005" y="346104"/>
            <a:chExt cx="162000" cy="252000"/>
          </a:xfrm>
          <a:solidFill>
            <a:srgbClr val="E21D33"/>
          </a:solidFill>
        </p:grpSpPr>
        <p:sp>
          <p:nvSpPr>
            <p:cNvPr id="102" name="Oval 58"/>
            <p:cNvSpPr>
              <a:spLocks noChangeArrowheads="1"/>
            </p:cNvSpPr>
            <p:nvPr/>
          </p:nvSpPr>
          <p:spPr bwMode="auto">
            <a:xfrm>
              <a:off x="5669070" y="346104"/>
              <a:ext cx="93112" cy="95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59"/>
            <p:cNvSpPr>
              <a:spLocks/>
            </p:cNvSpPr>
            <p:nvPr/>
          </p:nvSpPr>
          <p:spPr bwMode="auto">
            <a:xfrm>
              <a:off x="5635005" y="451565"/>
              <a:ext cx="162000" cy="146539"/>
            </a:xfrm>
            <a:custGeom>
              <a:avLst/>
              <a:gdLst>
                <a:gd name="T0" fmla="*/ 123 w 181"/>
                <a:gd name="T1" fmla="*/ 0 h 157"/>
                <a:gd name="T2" fmla="*/ 90 w 181"/>
                <a:gd name="T3" fmla="*/ 38 h 157"/>
                <a:gd name="T4" fmla="*/ 58 w 181"/>
                <a:gd name="T5" fmla="*/ 0 h 157"/>
                <a:gd name="T6" fmla="*/ 0 w 181"/>
                <a:gd name="T7" fmla="*/ 98 h 157"/>
                <a:gd name="T8" fmla="*/ 1 w 181"/>
                <a:gd name="T9" fmla="*/ 116 h 157"/>
                <a:gd name="T10" fmla="*/ 91 w 181"/>
                <a:gd name="T11" fmla="*/ 157 h 157"/>
                <a:gd name="T12" fmla="*/ 180 w 181"/>
                <a:gd name="T13" fmla="*/ 116 h 157"/>
                <a:gd name="T14" fmla="*/ 181 w 181"/>
                <a:gd name="T15" fmla="*/ 98 h 157"/>
                <a:gd name="T16" fmla="*/ 123 w 181"/>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57">
                  <a:moveTo>
                    <a:pt x="123" y="0"/>
                  </a:moveTo>
                  <a:cubicBezTo>
                    <a:pt x="90" y="38"/>
                    <a:pt x="90" y="38"/>
                    <a:pt x="90" y="38"/>
                  </a:cubicBezTo>
                  <a:cubicBezTo>
                    <a:pt x="58" y="0"/>
                    <a:pt x="58" y="0"/>
                    <a:pt x="58" y="0"/>
                  </a:cubicBezTo>
                  <a:cubicBezTo>
                    <a:pt x="24" y="15"/>
                    <a:pt x="0" y="53"/>
                    <a:pt x="0" y="98"/>
                  </a:cubicBezTo>
                  <a:cubicBezTo>
                    <a:pt x="0" y="105"/>
                    <a:pt x="0" y="111"/>
                    <a:pt x="1" y="116"/>
                  </a:cubicBezTo>
                  <a:cubicBezTo>
                    <a:pt x="20" y="141"/>
                    <a:pt x="53" y="157"/>
                    <a:pt x="91" y="157"/>
                  </a:cubicBezTo>
                  <a:cubicBezTo>
                    <a:pt x="128" y="157"/>
                    <a:pt x="161" y="141"/>
                    <a:pt x="180" y="116"/>
                  </a:cubicBezTo>
                  <a:cubicBezTo>
                    <a:pt x="181" y="111"/>
                    <a:pt x="181" y="105"/>
                    <a:pt x="181" y="98"/>
                  </a:cubicBezTo>
                  <a:cubicBezTo>
                    <a:pt x="181" y="53"/>
                    <a:pt x="157" y="15"/>
                    <a:pt x="1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4" name="Group 103"/>
          <p:cNvGrpSpPr/>
          <p:nvPr/>
        </p:nvGrpSpPr>
        <p:grpSpPr>
          <a:xfrm>
            <a:off x="5515355" y="3566420"/>
            <a:ext cx="123543" cy="180996"/>
            <a:chOff x="5635005" y="346104"/>
            <a:chExt cx="162000" cy="252000"/>
          </a:xfrm>
          <a:solidFill>
            <a:srgbClr val="E21D33"/>
          </a:solidFill>
        </p:grpSpPr>
        <p:sp>
          <p:nvSpPr>
            <p:cNvPr id="105" name="Oval 58"/>
            <p:cNvSpPr>
              <a:spLocks noChangeArrowheads="1"/>
            </p:cNvSpPr>
            <p:nvPr/>
          </p:nvSpPr>
          <p:spPr bwMode="auto">
            <a:xfrm>
              <a:off x="5669070" y="346104"/>
              <a:ext cx="93112" cy="95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9"/>
            <p:cNvSpPr>
              <a:spLocks/>
            </p:cNvSpPr>
            <p:nvPr/>
          </p:nvSpPr>
          <p:spPr bwMode="auto">
            <a:xfrm>
              <a:off x="5635005" y="451565"/>
              <a:ext cx="162000" cy="146539"/>
            </a:xfrm>
            <a:custGeom>
              <a:avLst/>
              <a:gdLst>
                <a:gd name="T0" fmla="*/ 123 w 181"/>
                <a:gd name="T1" fmla="*/ 0 h 157"/>
                <a:gd name="T2" fmla="*/ 90 w 181"/>
                <a:gd name="T3" fmla="*/ 38 h 157"/>
                <a:gd name="T4" fmla="*/ 58 w 181"/>
                <a:gd name="T5" fmla="*/ 0 h 157"/>
                <a:gd name="T6" fmla="*/ 0 w 181"/>
                <a:gd name="T7" fmla="*/ 98 h 157"/>
                <a:gd name="T8" fmla="*/ 1 w 181"/>
                <a:gd name="T9" fmla="*/ 116 h 157"/>
                <a:gd name="T10" fmla="*/ 91 w 181"/>
                <a:gd name="T11" fmla="*/ 157 h 157"/>
                <a:gd name="T12" fmla="*/ 180 w 181"/>
                <a:gd name="T13" fmla="*/ 116 h 157"/>
                <a:gd name="T14" fmla="*/ 181 w 181"/>
                <a:gd name="T15" fmla="*/ 98 h 157"/>
                <a:gd name="T16" fmla="*/ 123 w 181"/>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57">
                  <a:moveTo>
                    <a:pt x="123" y="0"/>
                  </a:moveTo>
                  <a:cubicBezTo>
                    <a:pt x="90" y="38"/>
                    <a:pt x="90" y="38"/>
                    <a:pt x="90" y="38"/>
                  </a:cubicBezTo>
                  <a:cubicBezTo>
                    <a:pt x="58" y="0"/>
                    <a:pt x="58" y="0"/>
                    <a:pt x="58" y="0"/>
                  </a:cubicBezTo>
                  <a:cubicBezTo>
                    <a:pt x="24" y="15"/>
                    <a:pt x="0" y="53"/>
                    <a:pt x="0" y="98"/>
                  </a:cubicBezTo>
                  <a:cubicBezTo>
                    <a:pt x="0" y="105"/>
                    <a:pt x="0" y="111"/>
                    <a:pt x="1" y="116"/>
                  </a:cubicBezTo>
                  <a:cubicBezTo>
                    <a:pt x="20" y="141"/>
                    <a:pt x="53" y="157"/>
                    <a:pt x="91" y="157"/>
                  </a:cubicBezTo>
                  <a:cubicBezTo>
                    <a:pt x="128" y="157"/>
                    <a:pt x="161" y="141"/>
                    <a:pt x="180" y="116"/>
                  </a:cubicBezTo>
                  <a:cubicBezTo>
                    <a:pt x="181" y="111"/>
                    <a:pt x="181" y="105"/>
                    <a:pt x="181" y="98"/>
                  </a:cubicBezTo>
                  <a:cubicBezTo>
                    <a:pt x="181" y="53"/>
                    <a:pt x="157" y="15"/>
                    <a:pt x="1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0" name="Rounded Rectangle 119"/>
          <p:cNvSpPr/>
          <p:nvPr/>
        </p:nvSpPr>
        <p:spPr>
          <a:xfrm>
            <a:off x="6771527" y="1920447"/>
            <a:ext cx="518355" cy="362001"/>
          </a:xfrm>
          <a:prstGeom prst="roundRect">
            <a:avLst>
              <a:gd name="adj" fmla="val 10026"/>
            </a:avLst>
          </a:prstGeom>
          <a:solidFill>
            <a:srgbClr val="FFFFFF"/>
          </a:solidFill>
          <a:ln w="19050" cap="flat" cmpd="sng" algn="ctr">
            <a:solidFill>
              <a:schemeClr val="tx1"/>
            </a:solidFill>
            <a:prstDash val="solid"/>
          </a:ln>
          <a:effectLst/>
        </p:spPr>
        <p:txBody>
          <a:bodyPr lIns="0" tIns="36000" rIns="0" bIns="36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ETL 3</a:t>
            </a:r>
          </a:p>
        </p:txBody>
      </p:sp>
      <p:cxnSp>
        <p:nvCxnSpPr>
          <p:cNvPr id="124" name="Straight Arrow Connector 123"/>
          <p:cNvCxnSpPr/>
          <p:nvPr/>
        </p:nvCxnSpPr>
        <p:spPr>
          <a:xfrm>
            <a:off x="6515955" y="2099001"/>
            <a:ext cx="250786" cy="1"/>
          </a:xfrm>
          <a:prstGeom prst="straightConnector1">
            <a:avLst/>
          </a:prstGeom>
          <a:noFill/>
          <a:ln w="12700" cap="flat" cmpd="sng" algn="ctr">
            <a:solidFill>
              <a:schemeClr val="tx1"/>
            </a:solidFill>
            <a:prstDash val="solid"/>
            <a:round/>
            <a:headEnd type="none" w="lg" len="med"/>
            <a:tailEnd type="triangle"/>
          </a:ln>
          <a:effectLst/>
        </p:spPr>
      </p:cxnSp>
      <p:sp>
        <p:nvSpPr>
          <p:cNvPr id="125" name="TextBox 124"/>
          <p:cNvSpPr txBox="1"/>
          <p:nvPr/>
        </p:nvSpPr>
        <p:spPr>
          <a:xfrm>
            <a:off x="544894" y="1478632"/>
            <a:ext cx="943768" cy="180425"/>
          </a:xfrm>
          <a:prstGeom prst="rect">
            <a:avLst/>
          </a:prstGeom>
          <a:solidFill>
            <a:srgbClr val="000000"/>
          </a:solidFill>
          <a:ln>
            <a:solidFill>
              <a:srgbClr val="000000"/>
            </a:solidFill>
          </a:ln>
        </p:spPr>
        <p:txBody>
          <a:bodyPr wrap="square" lIns="36000" tIns="36000" rIns="36000" bIns="36000" rtlCol="0">
            <a:spAutoFit/>
          </a:bodyPr>
          <a:lstStyle/>
          <a:p>
            <a:pPr algn="l"/>
            <a:r>
              <a:rPr lang="en-GB" sz="700" b="1" dirty="0">
                <a:solidFill>
                  <a:schemeClr val="bg1"/>
                </a:solidFill>
              </a:rPr>
              <a:t>LBU Environment</a:t>
            </a:r>
          </a:p>
        </p:txBody>
      </p:sp>
      <p:sp>
        <p:nvSpPr>
          <p:cNvPr id="127" name="TextBox 126"/>
          <p:cNvSpPr txBox="1"/>
          <p:nvPr/>
        </p:nvSpPr>
        <p:spPr>
          <a:xfrm>
            <a:off x="5460031" y="1482822"/>
            <a:ext cx="1404000" cy="180425"/>
          </a:xfrm>
          <a:prstGeom prst="rect">
            <a:avLst/>
          </a:prstGeom>
          <a:solidFill>
            <a:srgbClr val="000000"/>
          </a:solidFill>
          <a:ln>
            <a:solidFill>
              <a:srgbClr val="000000"/>
            </a:solidFill>
          </a:ln>
        </p:spPr>
        <p:txBody>
          <a:bodyPr wrap="square" lIns="36000" tIns="36000" rIns="36000" bIns="36000" rtlCol="0">
            <a:spAutoFit/>
          </a:bodyPr>
          <a:lstStyle/>
          <a:p>
            <a:pPr algn="l"/>
            <a:r>
              <a:rPr lang="en-GB" sz="700" b="1" dirty="0">
                <a:solidFill>
                  <a:schemeClr val="bg1"/>
                </a:solidFill>
              </a:rPr>
              <a:t>Regional SIT Environment</a:t>
            </a:r>
          </a:p>
        </p:txBody>
      </p:sp>
      <p:cxnSp>
        <p:nvCxnSpPr>
          <p:cNvPr id="55" name="Straight Arrow Connector 54"/>
          <p:cNvCxnSpPr/>
          <p:nvPr/>
        </p:nvCxnSpPr>
        <p:spPr>
          <a:xfrm>
            <a:off x="4214459" y="2087984"/>
            <a:ext cx="243550" cy="0"/>
          </a:xfrm>
          <a:prstGeom prst="straightConnector1">
            <a:avLst/>
          </a:prstGeom>
          <a:noFill/>
          <a:ln w="12700" cap="flat" cmpd="sng" algn="ctr">
            <a:solidFill>
              <a:schemeClr val="tx1"/>
            </a:solidFill>
            <a:prstDash val="solid"/>
            <a:round/>
            <a:headEnd type="none" w="lg" len="med"/>
            <a:tailEnd type="triangle"/>
          </a:ln>
          <a:effectLst/>
        </p:spPr>
      </p:cxnSp>
      <p:cxnSp>
        <p:nvCxnSpPr>
          <p:cNvPr id="56" name="Straight Arrow Connector 55"/>
          <p:cNvCxnSpPr/>
          <p:nvPr/>
        </p:nvCxnSpPr>
        <p:spPr>
          <a:xfrm>
            <a:off x="1910564" y="2087984"/>
            <a:ext cx="243550" cy="0"/>
          </a:xfrm>
          <a:prstGeom prst="straightConnector1">
            <a:avLst/>
          </a:prstGeom>
          <a:noFill/>
          <a:ln w="12700" cap="flat" cmpd="sng" algn="ctr">
            <a:solidFill>
              <a:schemeClr val="tx1"/>
            </a:solidFill>
            <a:prstDash val="solid"/>
            <a:round/>
            <a:headEnd type="none" w="lg" len="med"/>
            <a:tailEnd type="triangle"/>
          </a:ln>
          <a:effectLst/>
        </p:spPr>
      </p:cxnSp>
      <p:cxnSp>
        <p:nvCxnSpPr>
          <p:cNvPr id="57" name="Straight Arrow Connector 56"/>
          <p:cNvCxnSpPr/>
          <p:nvPr/>
        </p:nvCxnSpPr>
        <p:spPr>
          <a:xfrm>
            <a:off x="2672469" y="2087984"/>
            <a:ext cx="243550" cy="0"/>
          </a:xfrm>
          <a:prstGeom prst="straightConnector1">
            <a:avLst/>
          </a:prstGeom>
          <a:noFill/>
          <a:ln w="12700" cap="flat" cmpd="sng" algn="ctr">
            <a:solidFill>
              <a:schemeClr val="tx1"/>
            </a:solidFill>
            <a:prstDash val="solid"/>
            <a:round/>
            <a:headEnd type="none" w="lg" len="med"/>
            <a:tailEnd type="triangle"/>
          </a:ln>
          <a:effectLst/>
        </p:spPr>
      </p:cxnSp>
      <p:cxnSp>
        <p:nvCxnSpPr>
          <p:cNvPr id="58" name="Straight Arrow Connector 57"/>
          <p:cNvCxnSpPr/>
          <p:nvPr/>
        </p:nvCxnSpPr>
        <p:spPr>
          <a:xfrm>
            <a:off x="3446895" y="2087984"/>
            <a:ext cx="243550" cy="0"/>
          </a:xfrm>
          <a:prstGeom prst="straightConnector1">
            <a:avLst/>
          </a:prstGeom>
          <a:noFill/>
          <a:ln w="12700" cap="flat" cmpd="sng" algn="ctr">
            <a:solidFill>
              <a:schemeClr val="tx1"/>
            </a:solidFill>
            <a:prstDash val="solid"/>
            <a:round/>
            <a:headEnd type="none" w="lg" len="med"/>
            <a:tailEnd type="triangle"/>
          </a:ln>
          <a:effectLst/>
        </p:spPr>
      </p:cxnSp>
      <p:cxnSp>
        <p:nvCxnSpPr>
          <p:cNvPr id="59" name="Straight Arrow Connector 58"/>
          <p:cNvCxnSpPr/>
          <p:nvPr/>
        </p:nvCxnSpPr>
        <p:spPr>
          <a:xfrm>
            <a:off x="1910564" y="2873096"/>
            <a:ext cx="243550" cy="0"/>
          </a:xfrm>
          <a:prstGeom prst="straightConnector1">
            <a:avLst/>
          </a:prstGeom>
          <a:noFill/>
          <a:ln w="12700" cap="flat" cmpd="sng" algn="ctr">
            <a:solidFill>
              <a:schemeClr val="tx1"/>
            </a:solidFill>
            <a:prstDash val="solid"/>
            <a:round/>
            <a:headEnd type="none" w="lg" len="med"/>
            <a:tailEnd type="triangle"/>
          </a:ln>
          <a:effectLst/>
        </p:spPr>
      </p:cxnSp>
      <p:cxnSp>
        <p:nvCxnSpPr>
          <p:cNvPr id="60" name="Straight Arrow Connector 59"/>
          <p:cNvCxnSpPr/>
          <p:nvPr/>
        </p:nvCxnSpPr>
        <p:spPr>
          <a:xfrm>
            <a:off x="1157911" y="2873096"/>
            <a:ext cx="243550" cy="0"/>
          </a:xfrm>
          <a:prstGeom prst="straightConnector1">
            <a:avLst/>
          </a:prstGeom>
          <a:noFill/>
          <a:ln w="12700" cap="flat" cmpd="sng" algn="ctr">
            <a:solidFill>
              <a:schemeClr val="tx1"/>
            </a:solidFill>
            <a:prstDash val="solid"/>
            <a:round/>
            <a:headEnd type="none" w="lg" len="med"/>
            <a:tailEnd type="triangle"/>
          </a:ln>
          <a:effectLst/>
        </p:spPr>
      </p:cxnSp>
      <p:cxnSp>
        <p:nvCxnSpPr>
          <p:cNvPr id="61" name="Straight Arrow Connector 60"/>
          <p:cNvCxnSpPr/>
          <p:nvPr/>
        </p:nvCxnSpPr>
        <p:spPr>
          <a:xfrm>
            <a:off x="2672469" y="2873096"/>
            <a:ext cx="243550" cy="0"/>
          </a:xfrm>
          <a:prstGeom prst="straightConnector1">
            <a:avLst/>
          </a:prstGeom>
          <a:noFill/>
          <a:ln w="12700" cap="flat" cmpd="sng" algn="ctr">
            <a:solidFill>
              <a:schemeClr val="tx1"/>
            </a:solidFill>
            <a:prstDash val="solid"/>
            <a:round/>
            <a:headEnd type="none" w="lg" len="med"/>
            <a:tailEnd type="triangle"/>
          </a:ln>
          <a:effectLst/>
        </p:spPr>
      </p:cxnSp>
      <p:cxnSp>
        <p:nvCxnSpPr>
          <p:cNvPr id="62" name="Straight Arrow Connector 61"/>
          <p:cNvCxnSpPr/>
          <p:nvPr/>
        </p:nvCxnSpPr>
        <p:spPr>
          <a:xfrm>
            <a:off x="1910564" y="3673850"/>
            <a:ext cx="243550" cy="0"/>
          </a:xfrm>
          <a:prstGeom prst="straightConnector1">
            <a:avLst/>
          </a:prstGeom>
          <a:noFill/>
          <a:ln w="12700" cap="flat" cmpd="sng" algn="ctr">
            <a:solidFill>
              <a:schemeClr val="tx1"/>
            </a:solidFill>
            <a:prstDash val="solid"/>
            <a:round/>
            <a:headEnd type="none" w="lg" len="med"/>
            <a:tailEnd type="triangle"/>
          </a:ln>
          <a:effectLst/>
        </p:spPr>
      </p:cxnSp>
      <p:cxnSp>
        <p:nvCxnSpPr>
          <p:cNvPr id="63" name="Straight Arrow Connector 62"/>
          <p:cNvCxnSpPr/>
          <p:nvPr/>
        </p:nvCxnSpPr>
        <p:spPr>
          <a:xfrm>
            <a:off x="2672469" y="3673850"/>
            <a:ext cx="243550" cy="0"/>
          </a:xfrm>
          <a:prstGeom prst="straightConnector1">
            <a:avLst/>
          </a:prstGeom>
          <a:noFill/>
          <a:ln w="12700" cap="flat" cmpd="sng" algn="ctr">
            <a:solidFill>
              <a:schemeClr val="tx1"/>
            </a:solidFill>
            <a:prstDash val="solid"/>
            <a:round/>
            <a:headEnd type="none" w="lg" len="med"/>
            <a:tailEnd type="triangle"/>
          </a:ln>
          <a:effectLst/>
        </p:spPr>
      </p:cxnSp>
      <p:cxnSp>
        <p:nvCxnSpPr>
          <p:cNvPr id="66" name="Straight Arrow Connector 65"/>
          <p:cNvCxnSpPr/>
          <p:nvPr/>
        </p:nvCxnSpPr>
        <p:spPr>
          <a:xfrm>
            <a:off x="1167055" y="3673850"/>
            <a:ext cx="243550" cy="0"/>
          </a:xfrm>
          <a:prstGeom prst="straightConnector1">
            <a:avLst/>
          </a:prstGeom>
          <a:noFill/>
          <a:ln w="12700" cap="flat" cmpd="sng" algn="ctr">
            <a:solidFill>
              <a:schemeClr val="tx1"/>
            </a:solidFill>
            <a:prstDash val="solid"/>
            <a:round/>
            <a:headEnd type="none" w="lg" len="med"/>
            <a:tailEnd type="triangle"/>
          </a:ln>
          <a:effectLst/>
        </p:spPr>
      </p:cxnSp>
      <p:cxnSp>
        <p:nvCxnSpPr>
          <p:cNvPr id="69" name="Straight Arrow Connector 68"/>
          <p:cNvCxnSpPr/>
          <p:nvPr/>
        </p:nvCxnSpPr>
        <p:spPr>
          <a:xfrm>
            <a:off x="5694462" y="2953701"/>
            <a:ext cx="250786" cy="1"/>
          </a:xfrm>
          <a:prstGeom prst="straightConnector1">
            <a:avLst/>
          </a:prstGeom>
          <a:noFill/>
          <a:ln w="12700" cap="flat" cmpd="sng" algn="ctr">
            <a:solidFill>
              <a:schemeClr val="tx1"/>
            </a:solidFill>
            <a:prstDash val="solid"/>
            <a:round/>
            <a:headEnd type="none" w="lg" len="med"/>
            <a:tailEnd type="triangle"/>
          </a:ln>
          <a:effectLst/>
        </p:spPr>
      </p:cxnSp>
      <p:cxnSp>
        <p:nvCxnSpPr>
          <p:cNvPr id="70" name="Straight Arrow Connector 69"/>
          <p:cNvCxnSpPr/>
          <p:nvPr/>
        </p:nvCxnSpPr>
        <p:spPr>
          <a:xfrm>
            <a:off x="5671812" y="3655961"/>
            <a:ext cx="250786" cy="1"/>
          </a:xfrm>
          <a:prstGeom prst="straightConnector1">
            <a:avLst/>
          </a:prstGeom>
          <a:noFill/>
          <a:ln w="12700" cap="flat" cmpd="sng" algn="ctr">
            <a:solidFill>
              <a:schemeClr val="tx1"/>
            </a:solidFill>
            <a:prstDash val="solid"/>
            <a:round/>
            <a:headEnd type="none" w="lg" len="med"/>
            <a:tailEnd type="triangle"/>
          </a:ln>
          <a:effectLst/>
        </p:spPr>
      </p:cxnSp>
      <p:cxnSp>
        <p:nvCxnSpPr>
          <p:cNvPr id="72" name="Straight Arrow Connector 71"/>
          <p:cNvCxnSpPr/>
          <p:nvPr/>
        </p:nvCxnSpPr>
        <p:spPr>
          <a:xfrm>
            <a:off x="5156664" y="3678723"/>
            <a:ext cx="281354" cy="0"/>
          </a:xfrm>
          <a:prstGeom prst="straightConnector1">
            <a:avLst/>
          </a:prstGeom>
          <a:noFill/>
          <a:ln w="12700" cap="flat" cmpd="sng" algn="ctr">
            <a:solidFill>
              <a:schemeClr val="tx1"/>
            </a:solidFill>
            <a:prstDash val="dash"/>
            <a:round/>
            <a:headEnd type="none" w="lg" len="med"/>
            <a:tailEnd type="triangle"/>
          </a:ln>
          <a:effectLst/>
        </p:spPr>
      </p:cxnSp>
      <p:cxnSp>
        <p:nvCxnSpPr>
          <p:cNvPr id="73" name="Straight Arrow Connector 72"/>
          <p:cNvCxnSpPr/>
          <p:nvPr/>
        </p:nvCxnSpPr>
        <p:spPr>
          <a:xfrm>
            <a:off x="5163739" y="2983400"/>
            <a:ext cx="281354" cy="0"/>
          </a:xfrm>
          <a:prstGeom prst="straightConnector1">
            <a:avLst/>
          </a:prstGeom>
          <a:noFill/>
          <a:ln w="12700" cap="flat" cmpd="sng" algn="ctr">
            <a:solidFill>
              <a:schemeClr val="tx1"/>
            </a:solidFill>
            <a:prstDash val="dash"/>
            <a:round/>
            <a:headEnd type="none" w="lg" len="med"/>
            <a:tailEnd type="triangle"/>
          </a:ln>
          <a:effectLst/>
        </p:spPr>
      </p:cxnSp>
      <p:sp>
        <p:nvSpPr>
          <p:cNvPr id="16" name="Rounded Rectangle 15"/>
          <p:cNvSpPr/>
          <p:nvPr/>
        </p:nvSpPr>
        <p:spPr>
          <a:xfrm>
            <a:off x="7333528" y="1998367"/>
            <a:ext cx="274320" cy="25603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rgbClr val="00B050"/>
                </a:solidFill>
                <a:latin typeface="Wingdings 2" panose="05020102010507070707" pitchFamily="18" charset="2"/>
              </a:rPr>
              <a:t>P</a:t>
            </a:r>
          </a:p>
        </p:txBody>
      </p:sp>
      <p:sp>
        <p:nvSpPr>
          <p:cNvPr id="75" name="Rounded Rectangle 74"/>
          <p:cNvSpPr/>
          <p:nvPr/>
        </p:nvSpPr>
        <p:spPr>
          <a:xfrm>
            <a:off x="6556787" y="2836501"/>
            <a:ext cx="274320" cy="25603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rgbClr val="00B050"/>
                </a:solidFill>
                <a:latin typeface="Wingdings 2" panose="05020102010507070707" pitchFamily="18" charset="2"/>
              </a:rPr>
              <a:t>P</a:t>
            </a:r>
          </a:p>
        </p:txBody>
      </p:sp>
      <p:sp>
        <p:nvSpPr>
          <p:cNvPr id="79" name="Rounded Rectangle 78"/>
          <p:cNvSpPr/>
          <p:nvPr/>
        </p:nvSpPr>
        <p:spPr>
          <a:xfrm>
            <a:off x="6526441" y="3514149"/>
            <a:ext cx="274320" cy="25603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rgbClr val="00B050"/>
                </a:solidFill>
                <a:latin typeface="Wingdings 2" panose="05020102010507070707" pitchFamily="18" charset="2"/>
              </a:rPr>
              <a:t>P</a:t>
            </a:r>
          </a:p>
        </p:txBody>
      </p:sp>
      <p:sp>
        <p:nvSpPr>
          <p:cNvPr id="93" name="Rectangle 92"/>
          <p:cNvSpPr/>
          <p:nvPr/>
        </p:nvSpPr>
        <p:spPr>
          <a:xfrm>
            <a:off x="572161" y="4994500"/>
            <a:ext cx="847767" cy="429727"/>
          </a:xfrm>
          <a:prstGeom prst="rect">
            <a:avLst/>
          </a:prstGeom>
          <a:solidFill>
            <a:srgbClr val="C3D4ED"/>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200"/>
              </a:spcBef>
              <a:spcAft>
                <a:spcPts val="200"/>
              </a:spcAft>
            </a:pPr>
            <a:r>
              <a:rPr lang="en-GB" sz="600" b="1" dirty="0">
                <a:solidFill>
                  <a:schemeClr val="tx1"/>
                </a:solidFill>
                <a:cs typeface="Arial" panose="020B0604020202020204" pitchFamily="34" charset="0"/>
              </a:rPr>
              <a:t>Unit Test</a:t>
            </a:r>
          </a:p>
        </p:txBody>
      </p:sp>
      <p:sp>
        <p:nvSpPr>
          <p:cNvPr id="94" name="Rectangle 93"/>
          <p:cNvSpPr/>
          <p:nvPr/>
        </p:nvSpPr>
        <p:spPr>
          <a:xfrm>
            <a:off x="2654105" y="4990733"/>
            <a:ext cx="1440000" cy="433494"/>
          </a:xfrm>
          <a:prstGeom prst="rect">
            <a:avLst/>
          </a:prstGeom>
          <a:solidFill>
            <a:srgbClr val="C3D4ED"/>
          </a:solidFill>
          <a:ln w="127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200"/>
              </a:spcBef>
              <a:spcAft>
                <a:spcPts val="200"/>
              </a:spcAft>
            </a:pPr>
            <a:r>
              <a:rPr lang="en-GB" sz="700" b="1" dirty="0">
                <a:solidFill>
                  <a:schemeClr val="tx1"/>
                </a:solidFill>
                <a:cs typeface="Arial" panose="020B0604020202020204" pitchFamily="34" charset="0"/>
              </a:rPr>
              <a:t>Local SIT</a:t>
            </a:r>
            <a:endParaRPr lang="en-US" sz="700" dirty="0">
              <a:solidFill>
                <a:schemeClr val="tx1"/>
              </a:solidFill>
            </a:endParaRPr>
          </a:p>
        </p:txBody>
      </p:sp>
      <p:cxnSp>
        <p:nvCxnSpPr>
          <p:cNvPr id="112" name="Elbow Connector 111"/>
          <p:cNvCxnSpPr>
            <a:stCxn id="94" idx="3"/>
            <a:endCxn id="126" idx="1"/>
          </p:cNvCxnSpPr>
          <p:nvPr/>
        </p:nvCxnSpPr>
        <p:spPr>
          <a:xfrm>
            <a:off x="4094105" y="5207480"/>
            <a:ext cx="349715" cy="822081"/>
          </a:xfrm>
          <a:prstGeom prst="bentConnector3">
            <a:avLst>
              <a:gd name="adj1" fmla="val 50000"/>
            </a:avLst>
          </a:prstGeom>
          <a:noFill/>
          <a:ln w="12700" cap="flat" cmpd="sng" algn="ctr">
            <a:solidFill>
              <a:schemeClr val="tx1"/>
            </a:solidFill>
            <a:prstDash val="solid"/>
            <a:round/>
            <a:headEnd type="none" w="lg" len="med"/>
            <a:tailEnd type="triangle"/>
          </a:ln>
          <a:effectLst/>
        </p:spPr>
      </p:cxnSp>
      <p:graphicFrame>
        <p:nvGraphicFramePr>
          <p:cNvPr id="118" name="Table 117"/>
          <p:cNvGraphicFramePr>
            <a:graphicFrameLocks noGrp="1"/>
          </p:cNvGraphicFramePr>
          <p:nvPr>
            <p:extLst>
              <p:ext uri="{D42A27DB-BD31-4B8C-83A1-F6EECF244321}">
                <p14:modId xmlns:p14="http://schemas.microsoft.com/office/powerpoint/2010/main" val="1854490418"/>
              </p:ext>
            </p:extLst>
          </p:nvPr>
        </p:nvGraphicFramePr>
        <p:xfrm>
          <a:off x="441356" y="4465505"/>
          <a:ext cx="11476544" cy="2138160"/>
        </p:xfrm>
        <a:graphic>
          <a:graphicData uri="http://schemas.openxmlformats.org/drawingml/2006/table">
            <a:tbl>
              <a:tblPr firstRow="1" bandRow="1">
                <a:tableStyleId>{69012ECD-51FC-41F1-AA8D-1B2483CD663E}</a:tableStyleId>
              </a:tblPr>
              <a:tblGrid>
                <a:gridCol w="11476544">
                  <a:extLst>
                    <a:ext uri="{9D8B030D-6E8A-4147-A177-3AD203B41FA5}">
                      <a16:colId xmlns:a16="http://schemas.microsoft.com/office/drawing/2014/main" val="1459867493"/>
                    </a:ext>
                  </a:extLst>
                </a:gridCol>
              </a:tblGrid>
              <a:tr h="293079">
                <a:tc>
                  <a:txBody>
                    <a:bodyPr/>
                    <a:lstStyle/>
                    <a:p>
                      <a:pPr algn="l">
                        <a:spcBef>
                          <a:spcPts val="300"/>
                        </a:spcBef>
                        <a:spcAft>
                          <a:spcPts val="300"/>
                        </a:spcAft>
                      </a:pPr>
                      <a:r>
                        <a:rPr lang="en-US" sz="900" b="1" dirty="0">
                          <a:solidFill>
                            <a:schemeClr val="bg1"/>
                          </a:solidFill>
                          <a:effectLst/>
                          <a:latin typeface="+mn-lt"/>
                          <a:ea typeface="+mn-ea"/>
                          <a:cs typeface="+mn-cs"/>
                        </a:rPr>
                        <a:t>SIT Source System Shakedown</a:t>
                      </a:r>
                      <a:endParaRPr lang="en-GB" sz="900" b="1" dirty="0">
                        <a:solidFill>
                          <a:schemeClr val="bg1"/>
                        </a:solidFill>
                        <a:effectLst/>
                        <a:latin typeface="+mn-lt"/>
                        <a:ea typeface="Times New Roman" panose="02020603050405020304" pitchFamily="18" charset="0"/>
                        <a:cs typeface="Times New Roman" panose="02020603050405020304" pitchFamily="18" charset="0"/>
                      </a:endParaRPr>
                    </a:p>
                  </a:txBody>
                  <a:tcPr marL="45720" marR="4572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4014547"/>
                  </a:ext>
                </a:extLst>
              </a:tr>
              <a:tr h="1845081">
                <a:tc>
                  <a:txBody>
                    <a:bodyPr/>
                    <a:lstStyle/>
                    <a:p>
                      <a:pPr marL="0" indent="0" defTabSz="457189">
                        <a:spcAft>
                          <a:spcPts val="300"/>
                        </a:spcAft>
                        <a:buClr>
                          <a:srgbClr val="386254"/>
                        </a:buClr>
                        <a:buFont typeface="Arial" panose="020B0604020202020204" pitchFamily="34" charset="0"/>
                        <a:buNone/>
                      </a:pPr>
                      <a:endParaRPr lang="en-US" sz="900" baseline="0" dirty="0"/>
                    </a:p>
                  </a:txBody>
                  <a:tcPr marL="45720" marR="4572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8180027"/>
                  </a:ext>
                </a:extLst>
              </a:tr>
            </a:tbl>
          </a:graphicData>
        </a:graphic>
      </p:graphicFrame>
      <p:graphicFrame>
        <p:nvGraphicFramePr>
          <p:cNvPr id="121" name="Table 120"/>
          <p:cNvGraphicFramePr>
            <a:graphicFrameLocks noGrp="1"/>
          </p:cNvGraphicFramePr>
          <p:nvPr>
            <p:extLst>
              <p:ext uri="{D42A27DB-BD31-4B8C-83A1-F6EECF244321}">
                <p14:modId xmlns:p14="http://schemas.microsoft.com/office/powerpoint/2010/main" val="3011627919"/>
              </p:ext>
            </p:extLst>
          </p:nvPr>
        </p:nvGraphicFramePr>
        <p:xfrm>
          <a:off x="441356" y="1164100"/>
          <a:ext cx="11476544" cy="3247023"/>
        </p:xfrm>
        <a:graphic>
          <a:graphicData uri="http://schemas.openxmlformats.org/drawingml/2006/table">
            <a:tbl>
              <a:tblPr firstRow="1" bandRow="1">
                <a:tableStyleId>{69012ECD-51FC-41F1-AA8D-1B2483CD663E}</a:tableStyleId>
              </a:tblPr>
              <a:tblGrid>
                <a:gridCol w="11476544">
                  <a:extLst>
                    <a:ext uri="{9D8B030D-6E8A-4147-A177-3AD203B41FA5}">
                      <a16:colId xmlns:a16="http://schemas.microsoft.com/office/drawing/2014/main" val="1459867493"/>
                    </a:ext>
                  </a:extLst>
                </a:gridCol>
              </a:tblGrid>
              <a:tr h="268747">
                <a:tc>
                  <a:txBody>
                    <a:bodyPr/>
                    <a:lstStyle/>
                    <a:p>
                      <a:pPr algn="l">
                        <a:spcBef>
                          <a:spcPts val="300"/>
                        </a:spcBef>
                        <a:spcAft>
                          <a:spcPts val="300"/>
                        </a:spcAft>
                      </a:pPr>
                      <a:r>
                        <a:rPr lang="en-US" sz="900" b="1" dirty="0">
                          <a:solidFill>
                            <a:schemeClr val="bg1"/>
                          </a:solidFill>
                          <a:effectLst/>
                          <a:latin typeface="+mn-lt"/>
                          <a:ea typeface="+mn-ea"/>
                          <a:cs typeface="+mn-cs"/>
                        </a:rPr>
                        <a:t>Local SIT</a:t>
                      </a:r>
                      <a:endParaRPr lang="en-GB" sz="900" b="1" dirty="0">
                        <a:solidFill>
                          <a:schemeClr val="bg1"/>
                        </a:solidFill>
                        <a:effectLst/>
                        <a:latin typeface="+mn-lt"/>
                        <a:ea typeface="Times New Roman" panose="02020603050405020304" pitchFamily="18" charset="0"/>
                        <a:cs typeface="Times New Roman" panose="02020603050405020304" pitchFamily="18" charset="0"/>
                      </a:endParaRPr>
                    </a:p>
                  </a:txBody>
                  <a:tcPr marL="45720" marR="4572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4014547"/>
                  </a:ext>
                </a:extLst>
              </a:tr>
              <a:tr h="2978276">
                <a:tc>
                  <a:txBody>
                    <a:bodyPr/>
                    <a:lstStyle/>
                    <a:p>
                      <a:pPr marL="171450" indent="-171450" defTabSz="457189">
                        <a:spcAft>
                          <a:spcPts val="300"/>
                        </a:spcAft>
                        <a:buClr>
                          <a:srgbClr val="386254"/>
                        </a:buClr>
                        <a:buFont typeface="Arial" panose="020B0604020202020204" pitchFamily="34" charset="0"/>
                        <a:buChar char="•"/>
                      </a:pPr>
                      <a:endParaRPr lang="en-US" sz="900" baseline="0" dirty="0"/>
                    </a:p>
                  </a:txBody>
                  <a:tcPr marL="45720" marR="4572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8180027"/>
                  </a:ext>
                </a:extLst>
              </a:tr>
            </a:tbl>
          </a:graphicData>
        </a:graphic>
      </p:graphicFrame>
      <p:sp>
        <p:nvSpPr>
          <p:cNvPr id="122" name="Rectangle 121"/>
          <p:cNvSpPr/>
          <p:nvPr/>
        </p:nvSpPr>
        <p:spPr>
          <a:xfrm>
            <a:off x="1608455" y="4995846"/>
            <a:ext cx="847767" cy="431346"/>
          </a:xfrm>
          <a:prstGeom prst="rect">
            <a:avLst/>
          </a:prstGeom>
          <a:solidFill>
            <a:srgbClr val="C3D4ED"/>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200"/>
              </a:spcBef>
              <a:spcAft>
                <a:spcPts val="200"/>
              </a:spcAft>
            </a:pPr>
            <a:r>
              <a:rPr lang="en-GB" sz="600" b="1" dirty="0">
                <a:solidFill>
                  <a:schemeClr val="tx1"/>
                </a:solidFill>
                <a:cs typeface="Arial" panose="020B0604020202020204" pitchFamily="34" charset="0"/>
              </a:rPr>
              <a:t>System Test</a:t>
            </a:r>
          </a:p>
        </p:txBody>
      </p:sp>
      <p:sp>
        <p:nvSpPr>
          <p:cNvPr id="126" name="Rectangle 125"/>
          <p:cNvSpPr/>
          <p:nvPr/>
        </p:nvSpPr>
        <p:spPr>
          <a:xfrm>
            <a:off x="4443820" y="5816627"/>
            <a:ext cx="1518341" cy="425867"/>
          </a:xfrm>
          <a:prstGeom prst="rect">
            <a:avLst/>
          </a:prstGeom>
          <a:solidFill>
            <a:srgbClr val="C3D4ED"/>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200"/>
              </a:spcBef>
              <a:spcAft>
                <a:spcPts val="200"/>
              </a:spcAft>
            </a:pPr>
            <a:r>
              <a:rPr lang="en-GB" sz="700" b="1" dirty="0">
                <a:solidFill>
                  <a:schemeClr val="tx1"/>
                </a:solidFill>
                <a:cs typeface="Arial" panose="020B0604020202020204" pitchFamily="34" charset="0"/>
              </a:rPr>
              <a:t>SIT Cycle 0:</a:t>
            </a:r>
          </a:p>
          <a:p>
            <a:pPr algn="ctr">
              <a:spcBef>
                <a:spcPts val="200"/>
              </a:spcBef>
              <a:spcAft>
                <a:spcPts val="200"/>
              </a:spcAft>
            </a:pPr>
            <a:r>
              <a:rPr lang="en-GB" sz="700" b="1" dirty="0">
                <a:solidFill>
                  <a:schemeClr val="tx1"/>
                </a:solidFill>
                <a:cs typeface="Arial" panose="020B0604020202020204" pitchFamily="34" charset="0"/>
              </a:rPr>
              <a:t>Source System Shakedown</a:t>
            </a:r>
          </a:p>
        </p:txBody>
      </p:sp>
      <p:sp>
        <p:nvSpPr>
          <p:cNvPr id="128" name="Rectangle 127"/>
          <p:cNvSpPr/>
          <p:nvPr/>
        </p:nvSpPr>
        <p:spPr>
          <a:xfrm>
            <a:off x="6135144" y="5818275"/>
            <a:ext cx="1518341" cy="425867"/>
          </a:xfrm>
          <a:prstGeom prst="rect">
            <a:avLst/>
          </a:prstGeom>
          <a:solidFill>
            <a:srgbClr val="C3D4ED"/>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200"/>
              </a:spcBef>
              <a:spcAft>
                <a:spcPts val="200"/>
              </a:spcAft>
            </a:pPr>
            <a:r>
              <a:rPr lang="en-GB" sz="600" b="1" dirty="0">
                <a:solidFill>
                  <a:schemeClr val="tx1"/>
                </a:solidFill>
                <a:cs typeface="Arial" panose="020B0604020202020204" pitchFamily="34" charset="0"/>
              </a:rPr>
              <a:t>SIT Cycle 1:</a:t>
            </a:r>
          </a:p>
          <a:p>
            <a:pPr algn="ctr">
              <a:spcBef>
                <a:spcPts val="200"/>
              </a:spcBef>
              <a:spcAft>
                <a:spcPts val="200"/>
              </a:spcAft>
            </a:pPr>
            <a:r>
              <a:rPr lang="en-GB" sz="600" b="1" dirty="0">
                <a:solidFill>
                  <a:schemeClr val="tx1"/>
                </a:solidFill>
                <a:cs typeface="Arial" panose="020B0604020202020204" pitchFamily="34" charset="0"/>
              </a:rPr>
              <a:t>E2E Integration</a:t>
            </a:r>
          </a:p>
        </p:txBody>
      </p:sp>
      <p:cxnSp>
        <p:nvCxnSpPr>
          <p:cNvPr id="13" name="Straight Arrow Connector 12"/>
          <p:cNvCxnSpPr>
            <a:endCxn id="122" idx="1"/>
          </p:cNvCxnSpPr>
          <p:nvPr/>
        </p:nvCxnSpPr>
        <p:spPr>
          <a:xfrm>
            <a:off x="1455525" y="5207480"/>
            <a:ext cx="152930" cy="4039"/>
          </a:xfrm>
          <a:prstGeom prst="straightConnector1">
            <a:avLst/>
          </a:prstGeom>
          <a:noFill/>
          <a:ln w="12700" cap="flat" cmpd="sng" algn="ctr">
            <a:solidFill>
              <a:schemeClr val="tx1"/>
            </a:solidFill>
            <a:prstDash val="solid"/>
            <a:round/>
            <a:headEnd type="none" w="lg" len="med"/>
            <a:tailEnd type="triangle"/>
          </a:ln>
          <a:effectLst/>
        </p:spPr>
      </p:cxnSp>
      <p:cxnSp>
        <p:nvCxnSpPr>
          <p:cNvPr id="129" name="Straight Arrow Connector 128"/>
          <p:cNvCxnSpPr/>
          <p:nvPr/>
        </p:nvCxnSpPr>
        <p:spPr>
          <a:xfrm>
            <a:off x="2489268" y="5216659"/>
            <a:ext cx="152930" cy="4039"/>
          </a:xfrm>
          <a:prstGeom prst="straightConnector1">
            <a:avLst/>
          </a:prstGeom>
          <a:noFill/>
          <a:ln w="12700" cap="flat" cmpd="sng" algn="ctr">
            <a:solidFill>
              <a:schemeClr val="tx1"/>
            </a:solidFill>
            <a:prstDash val="solid"/>
            <a:round/>
            <a:headEnd type="none" w="lg" len="med"/>
            <a:tailEnd type="triangle"/>
          </a:ln>
          <a:effectLst/>
        </p:spPr>
      </p:cxnSp>
      <p:cxnSp>
        <p:nvCxnSpPr>
          <p:cNvPr id="130" name="Straight Arrow Connector 129"/>
          <p:cNvCxnSpPr/>
          <p:nvPr/>
        </p:nvCxnSpPr>
        <p:spPr>
          <a:xfrm>
            <a:off x="5979785" y="6030068"/>
            <a:ext cx="152930" cy="4039"/>
          </a:xfrm>
          <a:prstGeom prst="straightConnector1">
            <a:avLst/>
          </a:prstGeom>
          <a:noFill/>
          <a:ln w="12700" cap="flat" cmpd="sng" algn="ctr">
            <a:solidFill>
              <a:schemeClr val="tx1"/>
            </a:solidFill>
            <a:prstDash val="solid"/>
            <a:round/>
            <a:headEnd type="none" w="lg" len="med"/>
            <a:tailEnd type="triangle"/>
          </a:ln>
          <a:effectLst/>
        </p:spPr>
      </p:cxnSp>
      <p:cxnSp>
        <p:nvCxnSpPr>
          <p:cNvPr id="131" name="Straight Arrow Connector 130"/>
          <p:cNvCxnSpPr/>
          <p:nvPr/>
        </p:nvCxnSpPr>
        <p:spPr>
          <a:xfrm>
            <a:off x="7641496" y="6039247"/>
            <a:ext cx="152930" cy="4039"/>
          </a:xfrm>
          <a:prstGeom prst="straightConnector1">
            <a:avLst/>
          </a:prstGeom>
          <a:noFill/>
          <a:ln w="12700" cap="flat" cmpd="sng" algn="ctr">
            <a:solidFill>
              <a:schemeClr val="tx1"/>
            </a:solidFill>
            <a:prstDash val="solid"/>
            <a:round/>
            <a:headEnd type="none" w="lg" len="med"/>
            <a:tailEnd type="triangle"/>
          </a:ln>
          <a:effectLst/>
        </p:spPr>
      </p:cxnSp>
      <p:cxnSp>
        <p:nvCxnSpPr>
          <p:cNvPr id="80" name="Straight Arrow Connector 79"/>
          <p:cNvCxnSpPr/>
          <p:nvPr/>
        </p:nvCxnSpPr>
        <p:spPr>
          <a:xfrm>
            <a:off x="6076266" y="2099001"/>
            <a:ext cx="176766" cy="0"/>
          </a:xfrm>
          <a:prstGeom prst="straightConnector1">
            <a:avLst/>
          </a:prstGeom>
          <a:noFill/>
          <a:ln w="12700" cap="flat" cmpd="sng" algn="ctr">
            <a:solidFill>
              <a:schemeClr val="tx1"/>
            </a:solidFill>
            <a:prstDash val="solid"/>
            <a:round/>
            <a:headEnd type="none" w="lg" len="med"/>
            <a:tailEnd type="triangle"/>
          </a:ln>
          <a:effectLst/>
        </p:spPr>
      </p:cxnSp>
      <p:sp>
        <p:nvSpPr>
          <p:cNvPr id="7" name="TextBox 6"/>
          <p:cNvSpPr txBox="1"/>
          <p:nvPr/>
        </p:nvSpPr>
        <p:spPr>
          <a:xfrm>
            <a:off x="4634971" y="4040521"/>
            <a:ext cx="1261735" cy="369332"/>
          </a:xfrm>
          <a:prstGeom prst="rect">
            <a:avLst/>
          </a:prstGeom>
          <a:noFill/>
        </p:spPr>
        <p:txBody>
          <a:bodyPr wrap="square" lIns="0" tIns="0" rIns="0" bIns="0" rtlCol="0">
            <a:spAutoFit/>
          </a:bodyPr>
          <a:lstStyle/>
          <a:p>
            <a:pPr algn="ctr"/>
            <a:r>
              <a:rPr lang="en-US" sz="1200" b="1" dirty="0" smtClean="0">
                <a:solidFill>
                  <a:schemeClr val="accent1"/>
                </a:solidFill>
              </a:rPr>
              <a:t>Abstraction Layer</a:t>
            </a:r>
          </a:p>
        </p:txBody>
      </p:sp>
      <p:sp>
        <p:nvSpPr>
          <p:cNvPr id="8" name="Oval 7"/>
          <p:cNvSpPr/>
          <p:nvPr/>
        </p:nvSpPr>
        <p:spPr>
          <a:xfrm>
            <a:off x="4953871" y="1897445"/>
            <a:ext cx="740591" cy="2051221"/>
          </a:xfrm>
          <a:prstGeom prst="ellipse">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endParaRPr>
          </a:p>
        </p:txBody>
      </p:sp>
    </p:spTree>
    <p:extLst>
      <p:ext uri="{BB962C8B-B14F-4D97-AF65-F5344CB8AC3E}">
        <p14:creationId xmlns:p14="http://schemas.microsoft.com/office/powerpoint/2010/main" val="359369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503" name="think-cell Slide" r:id="rId5" imgW="498" imgH="499" progId="TCLayout.ActiveDocument.1">
                  <p:embed/>
                </p:oleObj>
              </mc:Choice>
              <mc:Fallback>
                <p:oleObj name="think-cell Slide" r:id="rId5" imgW="498" imgH="499"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3200" dirty="0">
              <a:solidFill>
                <a:schemeClr val="tx1"/>
              </a:solidFill>
              <a:latin typeface="Verdana" panose="020B0604030504040204" pitchFamily="34" charset="0"/>
              <a:ea typeface="+mj-ea"/>
              <a:cs typeface="Times New Roman" panose="02020603050405020304" pitchFamily="18" charset="0"/>
              <a:sym typeface="Verdana" panose="020B0604030504040204" pitchFamily="34" charset="0"/>
            </a:endParaRPr>
          </a:p>
        </p:txBody>
      </p:sp>
      <p:sp>
        <p:nvSpPr>
          <p:cNvPr id="3" name="Title 2"/>
          <p:cNvSpPr>
            <a:spLocks noGrp="1"/>
          </p:cNvSpPr>
          <p:nvPr>
            <p:ph type="title"/>
          </p:nvPr>
        </p:nvSpPr>
        <p:spPr>
          <a:xfrm>
            <a:off x="958851" y="2232414"/>
            <a:ext cx="7353045" cy="1540626"/>
          </a:xfrm>
        </p:spPr>
        <p:txBody>
          <a:bodyPr/>
          <a:lstStyle/>
          <a:p>
            <a:pPr>
              <a:lnSpc>
                <a:spcPct val="107000"/>
              </a:lnSpc>
              <a:spcAft>
                <a:spcPts val="800"/>
              </a:spcAft>
              <a:tabLst>
                <a:tab pos="1684020" algn="l"/>
                <a:tab pos="5943600" algn="r"/>
              </a:tabLst>
            </a:pPr>
            <a:r>
              <a:rPr lang="en-US" dirty="0" smtClean="0">
                <a:latin typeface="Verdana" panose="020B0604030504040204" pitchFamily="34" charset="0"/>
                <a:ea typeface="Calibri" panose="020F0502020204030204" pitchFamily="34" charset="0"/>
                <a:cs typeface="Times New Roman" panose="02020603050405020304" pitchFamily="18" charset="0"/>
              </a:rPr>
              <a:t>3. SIT Test Scoping</a:t>
            </a:r>
            <a:endParaRPr lang="en-US" dirty="0">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9099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501651" y="317500"/>
            <a:ext cx="11188700" cy="334101"/>
          </a:xfrm>
          <a:prstGeom prst="rect">
            <a:avLst/>
          </a:prstGeom>
        </p:spPr>
        <p:txBody>
          <a:bodyPr vert="horz" wrap="square" lIns="0" tIns="0" rIns="0" bIns="0" rtlCol="0" anchor="t" anchorCtr="0">
            <a:noAutofit/>
          </a:bodyPr>
          <a:lstStyle>
            <a:lvl1pPr algn="l" defTabSz="457189" rtl="0" eaLnBrk="1" latinLnBrk="0" hangingPunct="1">
              <a:lnSpc>
                <a:spcPts val="2800"/>
              </a:lnSpc>
              <a:spcBef>
                <a:spcPct val="0"/>
              </a:spcBef>
              <a:buNone/>
              <a:defRPr sz="2400" b="0" kern="1200" baseline="0">
                <a:solidFill>
                  <a:srgbClr val="68737A"/>
                </a:solidFill>
                <a:latin typeface="Verdana"/>
                <a:ea typeface="+mj-ea"/>
                <a:cs typeface="+mj-cs"/>
              </a:defRPr>
            </a:lvl1pPr>
          </a:lstStyle>
          <a:p>
            <a:r>
              <a:rPr lang="en-US" dirty="0" smtClean="0"/>
              <a:t>1. Test Preparation Concepts and Terminology </a:t>
            </a:r>
            <a:endParaRPr lang="en-US" dirty="0"/>
          </a:p>
        </p:txBody>
      </p:sp>
      <p:sp>
        <p:nvSpPr>
          <p:cNvPr id="14" name="TextBox 6"/>
          <p:cNvSpPr txBox="1"/>
          <p:nvPr/>
        </p:nvSpPr>
        <p:spPr>
          <a:xfrm>
            <a:off x="501651" y="1181802"/>
            <a:ext cx="10149413" cy="461665"/>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000" b="1" dirty="0" smtClean="0">
                <a:solidFill>
                  <a:srgbClr val="68737A"/>
                </a:solidFill>
              </a:rPr>
              <a:t>SIT Test Terminology</a:t>
            </a:r>
          </a:p>
          <a:p>
            <a:pPr algn="l"/>
            <a:endParaRPr lang="en-US" sz="1000" b="1" dirty="0">
              <a:solidFill>
                <a:srgbClr val="68737A"/>
              </a:solidFill>
            </a:endParaRPr>
          </a:p>
          <a:p>
            <a:pPr algn="l"/>
            <a:endParaRPr lang="en-US" sz="1000" b="1" dirty="0">
              <a:solidFill>
                <a:srgbClr val="68737A"/>
              </a:solidFill>
            </a:endParaRPr>
          </a:p>
        </p:txBody>
      </p:sp>
      <p:graphicFrame>
        <p:nvGraphicFramePr>
          <p:cNvPr id="6" name="Table 5"/>
          <p:cNvGraphicFramePr>
            <a:graphicFrameLocks noGrp="1"/>
          </p:cNvGraphicFramePr>
          <p:nvPr>
            <p:extLst/>
          </p:nvPr>
        </p:nvGraphicFramePr>
        <p:xfrm>
          <a:off x="501651" y="1506580"/>
          <a:ext cx="11188700" cy="1893480"/>
        </p:xfrm>
        <a:graphic>
          <a:graphicData uri="http://schemas.openxmlformats.org/drawingml/2006/table">
            <a:tbl>
              <a:tblPr/>
              <a:tblGrid>
                <a:gridCol w="1389291">
                  <a:extLst>
                    <a:ext uri="{9D8B030D-6E8A-4147-A177-3AD203B41FA5}">
                      <a16:colId xmlns:a16="http://schemas.microsoft.com/office/drawing/2014/main" val="2309139127"/>
                    </a:ext>
                  </a:extLst>
                </a:gridCol>
                <a:gridCol w="8284938">
                  <a:extLst>
                    <a:ext uri="{9D8B030D-6E8A-4147-A177-3AD203B41FA5}">
                      <a16:colId xmlns:a16="http://schemas.microsoft.com/office/drawing/2014/main" val="1732449968"/>
                    </a:ext>
                  </a:extLst>
                </a:gridCol>
                <a:gridCol w="1514471">
                  <a:extLst>
                    <a:ext uri="{9D8B030D-6E8A-4147-A177-3AD203B41FA5}">
                      <a16:colId xmlns:a16="http://schemas.microsoft.com/office/drawing/2014/main" val="2286321493"/>
                    </a:ext>
                  </a:extLst>
                </a:gridCol>
              </a:tblGrid>
              <a:tr h="210708">
                <a:tc>
                  <a:txBody>
                    <a:bodyPr/>
                    <a:lstStyle/>
                    <a:p>
                      <a:pPr algn="l" fontAlgn="t">
                        <a:spcBef>
                          <a:spcPts val="100"/>
                        </a:spcBef>
                        <a:spcAft>
                          <a:spcPts val="100"/>
                        </a:spcAft>
                      </a:pPr>
                      <a:r>
                        <a:rPr lang="en-GB" sz="900" b="1" i="0" u="none" strike="noStrike" dirty="0" smtClean="0">
                          <a:solidFill>
                            <a:schemeClr val="bg1"/>
                          </a:solidFill>
                          <a:effectLst/>
                          <a:latin typeface="+mn-lt"/>
                        </a:rPr>
                        <a:t>Test</a:t>
                      </a:r>
                      <a:r>
                        <a:rPr lang="en-GB" sz="900" b="1" i="0" u="none" strike="noStrike" baseline="0" dirty="0" smtClean="0">
                          <a:solidFill>
                            <a:schemeClr val="bg1"/>
                          </a:solidFill>
                          <a:effectLst/>
                          <a:latin typeface="+mn-lt"/>
                        </a:rPr>
                        <a:t> Artefact</a:t>
                      </a:r>
                      <a:endParaRPr lang="en-GB" sz="900" b="1" i="0" u="none" strike="noStrike" dirty="0">
                        <a:solidFill>
                          <a:schemeClr val="bg1"/>
                        </a:solidFill>
                        <a:effectLst/>
                        <a:latin typeface="+mn-lt"/>
                      </a:endParaRPr>
                    </a:p>
                  </a:txBody>
                  <a:tcPr marL="36000" marR="0" marT="72000" marB="72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t">
                        <a:spcBef>
                          <a:spcPts val="100"/>
                        </a:spcBef>
                        <a:spcAft>
                          <a:spcPts val="100"/>
                        </a:spcAft>
                      </a:pPr>
                      <a:r>
                        <a:rPr lang="en-GB" sz="900" b="1" i="0" u="none" strike="noStrike" dirty="0" smtClean="0">
                          <a:solidFill>
                            <a:schemeClr val="bg1"/>
                          </a:solidFill>
                          <a:effectLst/>
                          <a:latin typeface="+mn-lt"/>
                        </a:rPr>
                        <a:t>Description</a:t>
                      </a:r>
                    </a:p>
                  </a:txBody>
                  <a:tcPr marL="36000" marR="0" marT="72000" marB="72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t">
                        <a:spcBef>
                          <a:spcPts val="100"/>
                        </a:spcBef>
                        <a:spcAft>
                          <a:spcPts val="100"/>
                        </a:spcAft>
                      </a:pPr>
                      <a:r>
                        <a:rPr lang="en-GB" sz="900" b="1" i="0" u="none" strike="noStrike" dirty="0" smtClean="0">
                          <a:solidFill>
                            <a:schemeClr val="bg1"/>
                          </a:solidFill>
                          <a:effectLst/>
                          <a:latin typeface="+mn-lt"/>
                        </a:rPr>
                        <a:t>PIT Terminology</a:t>
                      </a:r>
                      <a:endParaRPr lang="en-GB" sz="900" b="1" i="0" u="none" strike="noStrike" dirty="0">
                        <a:solidFill>
                          <a:schemeClr val="bg1"/>
                        </a:solidFill>
                        <a:effectLst/>
                        <a:latin typeface="+mn-lt"/>
                      </a:endParaRPr>
                    </a:p>
                  </a:txBody>
                  <a:tcPr marL="36000" marR="0" marT="72000" marB="72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3209104670"/>
                  </a:ext>
                </a:extLst>
              </a:tr>
              <a:tr h="0">
                <a:tc>
                  <a:txBody>
                    <a:bodyPr/>
                    <a:lstStyle/>
                    <a:p>
                      <a:pPr algn="l" fontAlgn="t">
                        <a:spcBef>
                          <a:spcPts val="100"/>
                        </a:spcBef>
                        <a:spcAft>
                          <a:spcPts val="100"/>
                        </a:spcAft>
                      </a:pPr>
                      <a:r>
                        <a:rPr lang="en-GB" sz="900" b="1" i="0" u="none" strike="noStrike" dirty="0" smtClean="0">
                          <a:solidFill>
                            <a:schemeClr val="tx1"/>
                          </a:solidFill>
                          <a:effectLst/>
                          <a:latin typeface="+mn-lt"/>
                        </a:rPr>
                        <a:t>Test</a:t>
                      </a:r>
                      <a:r>
                        <a:rPr lang="en-GB" sz="900" b="1" i="0" u="none" strike="noStrike" baseline="0" dirty="0" smtClean="0">
                          <a:solidFill>
                            <a:schemeClr val="tx1"/>
                          </a:solidFill>
                          <a:effectLst/>
                          <a:latin typeface="+mn-lt"/>
                        </a:rPr>
                        <a:t> Condition</a:t>
                      </a:r>
                    </a:p>
                  </a:txBody>
                  <a:tcPr marL="36000" marR="0" marT="72000" marB="72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457189" rtl="0" eaLnBrk="1" fontAlgn="t" latinLnBrk="0" hangingPunct="1">
                        <a:lnSpc>
                          <a:spcPct val="100000"/>
                        </a:lnSpc>
                        <a:spcBef>
                          <a:spcPts val="100"/>
                        </a:spcBef>
                        <a:spcAft>
                          <a:spcPts val="100"/>
                        </a:spcAft>
                        <a:buClrTx/>
                        <a:buSzTx/>
                        <a:buFontTx/>
                        <a:buNone/>
                        <a:tabLst/>
                        <a:defRPr/>
                      </a:pPr>
                      <a:r>
                        <a:rPr lang="en-GB" sz="900" dirty="0" smtClean="0">
                          <a:solidFill>
                            <a:schemeClr val="tx1"/>
                          </a:solidFill>
                        </a:rPr>
                        <a:t>A grouping of business requirements that can be tested together. </a:t>
                      </a:r>
                    </a:p>
                  </a:txBody>
                  <a:tcPr marL="36000" marR="0" marT="72000" marB="72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t">
                        <a:spcBef>
                          <a:spcPts val="100"/>
                        </a:spcBef>
                        <a:spcAft>
                          <a:spcPts val="100"/>
                        </a:spcAft>
                      </a:pPr>
                      <a:r>
                        <a:rPr lang="en-GB" sz="900" b="0" i="0" u="none" strike="noStrike" dirty="0" smtClean="0">
                          <a:solidFill>
                            <a:schemeClr val="tx1"/>
                          </a:solidFill>
                          <a:effectLst/>
                          <a:latin typeface="+mn-lt"/>
                        </a:rPr>
                        <a:t>Test</a:t>
                      </a:r>
                      <a:r>
                        <a:rPr lang="en-GB" sz="900" b="0" i="0" u="none" strike="noStrike" baseline="0" dirty="0" smtClean="0">
                          <a:solidFill>
                            <a:schemeClr val="tx1"/>
                          </a:solidFill>
                          <a:effectLst/>
                          <a:latin typeface="+mn-lt"/>
                        </a:rPr>
                        <a:t> Scenario</a:t>
                      </a:r>
                      <a:endParaRPr lang="en-GB" sz="900" b="0" i="0" u="none" strike="noStrike" dirty="0" smtClean="0">
                        <a:solidFill>
                          <a:schemeClr val="tx1"/>
                        </a:solidFill>
                        <a:effectLst/>
                        <a:latin typeface="+mn-lt"/>
                      </a:endParaRPr>
                    </a:p>
                  </a:txBody>
                  <a:tcPr marL="36000" marR="0" marT="72000" marB="72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872409143"/>
                  </a:ext>
                </a:extLst>
              </a:tr>
              <a:tr h="0">
                <a:tc>
                  <a:txBody>
                    <a:bodyPr/>
                    <a:lstStyle/>
                    <a:p>
                      <a:pPr algn="l" fontAlgn="t">
                        <a:spcBef>
                          <a:spcPts val="100"/>
                        </a:spcBef>
                        <a:spcAft>
                          <a:spcPts val="100"/>
                        </a:spcAft>
                      </a:pPr>
                      <a:r>
                        <a:rPr lang="en-GB" sz="900" b="1" i="0" u="none" strike="noStrike" dirty="0" smtClean="0">
                          <a:solidFill>
                            <a:schemeClr val="tx1"/>
                          </a:solidFill>
                          <a:effectLst/>
                          <a:latin typeface="+mn-lt"/>
                        </a:rPr>
                        <a:t>Test</a:t>
                      </a:r>
                      <a:r>
                        <a:rPr lang="en-GB" sz="900" b="1" i="0" u="none" strike="noStrike" baseline="0" dirty="0" smtClean="0">
                          <a:solidFill>
                            <a:schemeClr val="tx1"/>
                          </a:solidFill>
                          <a:effectLst/>
                          <a:latin typeface="+mn-lt"/>
                        </a:rPr>
                        <a:t> Scenario</a:t>
                      </a:r>
                      <a:endParaRPr lang="en-GB" sz="900" b="1" i="0" u="none" strike="noStrike" dirty="0">
                        <a:solidFill>
                          <a:schemeClr val="tx1"/>
                        </a:solidFill>
                        <a:effectLst/>
                        <a:latin typeface="+mn-lt"/>
                      </a:endParaRPr>
                    </a:p>
                  </a:txBody>
                  <a:tcPr marL="36000" marR="0" marT="72000" marB="72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457189" rtl="0" eaLnBrk="1" fontAlgn="t" latinLnBrk="0" hangingPunct="1">
                        <a:lnSpc>
                          <a:spcPct val="100000"/>
                        </a:lnSpc>
                        <a:spcBef>
                          <a:spcPts val="100"/>
                        </a:spcBef>
                        <a:spcAft>
                          <a:spcPts val="100"/>
                        </a:spcAft>
                        <a:buClrTx/>
                        <a:buSzTx/>
                        <a:buFontTx/>
                        <a:buNone/>
                        <a:tabLst/>
                        <a:defRPr/>
                      </a:pPr>
                      <a:r>
                        <a:rPr lang="en-GB" sz="900" dirty="0" smtClean="0">
                          <a:solidFill>
                            <a:schemeClr val="tx1"/>
                          </a:solidFill>
                        </a:rPr>
                        <a:t>An ‘end-to-end’ test that verifies data processing and</a:t>
                      </a:r>
                      <a:r>
                        <a:rPr lang="en-GB" sz="900" baseline="0" dirty="0" smtClean="0">
                          <a:solidFill>
                            <a:schemeClr val="tx1"/>
                          </a:solidFill>
                        </a:rPr>
                        <a:t> </a:t>
                      </a:r>
                      <a:r>
                        <a:rPr lang="en-GB" sz="900" dirty="0" smtClean="0">
                          <a:solidFill>
                            <a:schemeClr val="tx1"/>
                          </a:solidFill>
                        </a:rPr>
                        <a:t>functionality across multiple system components.</a:t>
                      </a:r>
                    </a:p>
                    <a:p>
                      <a:pPr marL="0" marR="0" lvl="0" indent="0" algn="l" defTabSz="457189" rtl="0" eaLnBrk="1" fontAlgn="t" latinLnBrk="0" hangingPunct="1">
                        <a:lnSpc>
                          <a:spcPct val="100000"/>
                        </a:lnSpc>
                        <a:spcBef>
                          <a:spcPts val="100"/>
                        </a:spcBef>
                        <a:spcAft>
                          <a:spcPts val="100"/>
                        </a:spcAft>
                        <a:buClrTx/>
                        <a:buSzTx/>
                        <a:buFontTx/>
                        <a:buNone/>
                        <a:tabLst/>
                        <a:defRPr/>
                      </a:pPr>
                      <a:r>
                        <a:rPr lang="en-GB" sz="900" dirty="0" smtClean="0">
                          <a:solidFill>
                            <a:schemeClr val="tx1"/>
                          </a:solidFill>
                        </a:rPr>
                        <a:t>A</a:t>
                      </a:r>
                      <a:r>
                        <a:rPr lang="en-GB" sz="900" baseline="0" dirty="0" smtClean="0">
                          <a:solidFill>
                            <a:schemeClr val="tx1"/>
                          </a:solidFill>
                        </a:rPr>
                        <a:t> test scenario will c</a:t>
                      </a:r>
                      <a:r>
                        <a:rPr lang="en-GB" sz="900" dirty="0" smtClean="0">
                          <a:solidFill>
                            <a:schemeClr val="tx1"/>
                          </a:solidFill>
                        </a:rPr>
                        <a:t>omprise</a:t>
                      </a:r>
                      <a:r>
                        <a:rPr lang="en-GB" sz="900" baseline="0" dirty="0" smtClean="0">
                          <a:solidFill>
                            <a:schemeClr val="tx1"/>
                          </a:solidFill>
                        </a:rPr>
                        <a:t> </a:t>
                      </a:r>
                      <a:r>
                        <a:rPr lang="en-GB" sz="900" dirty="0" smtClean="0">
                          <a:solidFill>
                            <a:schemeClr val="tx1"/>
                          </a:solidFill>
                        </a:rPr>
                        <a:t>multiple test cases.</a:t>
                      </a:r>
                    </a:p>
                    <a:p>
                      <a:pPr marL="0" marR="0" lvl="0" indent="0" algn="l" defTabSz="457189" rtl="0" eaLnBrk="1" fontAlgn="t" latinLnBrk="0" hangingPunct="1">
                        <a:lnSpc>
                          <a:spcPct val="100000"/>
                        </a:lnSpc>
                        <a:spcBef>
                          <a:spcPts val="100"/>
                        </a:spcBef>
                        <a:spcAft>
                          <a:spcPts val="100"/>
                        </a:spcAft>
                        <a:buClrTx/>
                        <a:buSzTx/>
                        <a:buFontTx/>
                        <a:buNone/>
                        <a:tabLst/>
                        <a:defRPr/>
                      </a:pPr>
                      <a:r>
                        <a:rPr lang="en-GB" sz="900" baseline="0" dirty="0" smtClean="0">
                          <a:solidFill>
                            <a:schemeClr val="tx1"/>
                          </a:solidFill>
                        </a:rPr>
                        <a:t>A test scenario will map to one product group and one business event </a:t>
                      </a:r>
                      <a:endParaRPr lang="en-GB" sz="900" dirty="0" smtClean="0">
                        <a:solidFill>
                          <a:schemeClr val="tx1"/>
                        </a:solidFill>
                      </a:endParaRPr>
                    </a:p>
                  </a:txBody>
                  <a:tcPr marL="36000" marR="0" marT="72000" marB="72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t">
                        <a:spcBef>
                          <a:spcPts val="100"/>
                        </a:spcBef>
                        <a:spcAft>
                          <a:spcPts val="100"/>
                        </a:spcAft>
                      </a:pPr>
                      <a:r>
                        <a:rPr lang="en-GB" sz="900" b="0" i="0" u="none" strike="noStrike" dirty="0" smtClean="0">
                          <a:solidFill>
                            <a:schemeClr val="tx1"/>
                          </a:solidFill>
                          <a:effectLst/>
                          <a:latin typeface="+mn-lt"/>
                        </a:rPr>
                        <a:t>Test</a:t>
                      </a:r>
                      <a:r>
                        <a:rPr lang="en-GB" sz="900" b="0" i="0" u="none" strike="noStrike" baseline="0" dirty="0" smtClean="0">
                          <a:solidFill>
                            <a:schemeClr val="tx1"/>
                          </a:solidFill>
                          <a:effectLst/>
                          <a:latin typeface="+mn-lt"/>
                        </a:rPr>
                        <a:t> Case</a:t>
                      </a:r>
                      <a:endParaRPr lang="en-GB" sz="900" b="0" i="0" u="none" strike="noStrike" dirty="0">
                        <a:solidFill>
                          <a:schemeClr val="tx1"/>
                        </a:solidFill>
                        <a:effectLst/>
                        <a:latin typeface="+mn-lt"/>
                      </a:endParaRPr>
                    </a:p>
                  </a:txBody>
                  <a:tcPr marL="36000" marR="0" marT="72000" marB="72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21788142"/>
                  </a:ext>
                </a:extLst>
              </a:tr>
              <a:tr h="0">
                <a:tc>
                  <a:txBody>
                    <a:bodyPr/>
                    <a:lstStyle/>
                    <a:p>
                      <a:pPr algn="l" fontAlgn="t">
                        <a:spcBef>
                          <a:spcPts val="100"/>
                        </a:spcBef>
                        <a:spcAft>
                          <a:spcPts val="100"/>
                        </a:spcAft>
                      </a:pPr>
                      <a:r>
                        <a:rPr lang="en-GB" sz="900" b="1" i="0" u="none" strike="noStrike" dirty="0" smtClean="0">
                          <a:solidFill>
                            <a:schemeClr val="tx1"/>
                          </a:solidFill>
                          <a:effectLst/>
                          <a:latin typeface="+mn-lt"/>
                        </a:rPr>
                        <a:t>Test</a:t>
                      </a:r>
                      <a:r>
                        <a:rPr lang="en-GB" sz="900" b="1" i="0" u="none" strike="noStrike" baseline="0" dirty="0" smtClean="0">
                          <a:solidFill>
                            <a:schemeClr val="tx1"/>
                          </a:solidFill>
                          <a:effectLst/>
                          <a:latin typeface="+mn-lt"/>
                        </a:rPr>
                        <a:t> Case</a:t>
                      </a:r>
                      <a:endParaRPr lang="en-GB" sz="900" b="1" i="0" u="none" strike="noStrike" dirty="0">
                        <a:solidFill>
                          <a:schemeClr val="tx1"/>
                        </a:solidFill>
                        <a:effectLst/>
                        <a:latin typeface="+mn-lt"/>
                      </a:endParaRPr>
                    </a:p>
                  </a:txBody>
                  <a:tcPr marL="36000" marR="0" marT="72000" marB="72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457189" rtl="0" eaLnBrk="1" fontAlgn="t" latinLnBrk="0" hangingPunct="1">
                        <a:lnSpc>
                          <a:spcPct val="100000"/>
                        </a:lnSpc>
                        <a:spcBef>
                          <a:spcPts val="100"/>
                        </a:spcBef>
                        <a:spcAft>
                          <a:spcPts val="100"/>
                        </a:spcAft>
                        <a:buClrTx/>
                        <a:buSzTx/>
                        <a:buFontTx/>
                        <a:buNone/>
                        <a:tabLst/>
                        <a:defRPr/>
                      </a:pPr>
                      <a:r>
                        <a:rPr lang="en-GB" sz="900" dirty="0" smtClean="0">
                          <a:solidFill>
                            <a:schemeClr val="tx1"/>
                          </a:solidFill>
                        </a:rPr>
                        <a:t>A test that verifies data processing and functionality of a single system component or interface. </a:t>
                      </a:r>
                    </a:p>
                    <a:p>
                      <a:pPr marL="0" marR="0" lvl="0" indent="0" algn="l" defTabSz="457189" rtl="0" eaLnBrk="1" fontAlgn="t" latinLnBrk="0" hangingPunct="1">
                        <a:lnSpc>
                          <a:spcPct val="100000"/>
                        </a:lnSpc>
                        <a:spcBef>
                          <a:spcPts val="100"/>
                        </a:spcBef>
                        <a:spcAft>
                          <a:spcPts val="100"/>
                        </a:spcAft>
                        <a:buClrTx/>
                        <a:buSzTx/>
                        <a:buFontTx/>
                        <a:buNone/>
                        <a:tabLst/>
                        <a:defRPr/>
                      </a:pPr>
                      <a:r>
                        <a:rPr lang="en-GB" sz="900" dirty="0" smtClean="0">
                          <a:solidFill>
                            <a:schemeClr val="tx1"/>
                          </a:solidFill>
                        </a:rPr>
                        <a:t>It is executed as part of a</a:t>
                      </a:r>
                      <a:r>
                        <a:rPr lang="en-GB" sz="900" baseline="0" dirty="0" smtClean="0">
                          <a:solidFill>
                            <a:schemeClr val="tx1"/>
                          </a:solidFill>
                        </a:rPr>
                        <a:t> test scenario.</a:t>
                      </a:r>
                      <a:endParaRPr lang="en-GB" sz="900" dirty="0" smtClean="0">
                        <a:solidFill>
                          <a:schemeClr val="tx1"/>
                        </a:solidFill>
                      </a:endParaRPr>
                    </a:p>
                  </a:txBody>
                  <a:tcPr marL="36000" marR="0" marT="72000" marB="72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t">
                        <a:spcBef>
                          <a:spcPts val="100"/>
                        </a:spcBef>
                        <a:spcAft>
                          <a:spcPts val="100"/>
                        </a:spcAft>
                      </a:pPr>
                      <a:r>
                        <a:rPr lang="en-GB" sz="900" b="0" i="0" u="none" strike="noStrike" dirty="0" smtClean="0">
                          <a:solidFill>
                            <a:schemeClr val="tx1"/>
                          </a:solidFill>
                          <a:effectLst/>
                          <a:latin typeface="+mn-lt"/>
                        </a:rPr>
                        <a:t>Sub</a:t>
                      </a:r>
                      <a:r>
                        <a:rPr lang="en-GB" sz="900" b="0" i="0" u="none" strike="noStrike" baseline="0" dirty="0" smtClean="0">
                          <a:solidFill>
                            <a:schemeClr val="tx1"/>
                          </a:solidFill>
                          <a:effectLst/>
                          <a:latin typeface="+mn-lt"/>
                        </a:rPr>
                        <a:t> Test Case</a:t>
                      </a:r>
                      <a:endParaRPr lang="en-GB" sz="900" b="0" i="0" u="none" strike="noStrike" dirty="0">
                        <a:solidFill>
                          <a:schemeClr val="tx1"/>
                        </a:solidFill>
                        <a:effectLst/>
                        <a:latin typeface="+mn-lt"/>
                      </a:endParaRPr>
                    </a:p>
                  </a:txBody>
                  <a:tcPr marL="36000" marR="0" marT="72000" marB="72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765579570"/>
                  </a:ext>
                </a:extLst>
              </a:tr>
              <a:tr h="0">
                <a:tc>
                  <a:txBody>
                    <a:bodyPr/>
                    <a:lstStyle/>
                    <a:p>
                      <a:pPr algn="l" fontAlgn="t">
                        <a:spcBef>
                          <a:spcPts val="100"/>
                        </a:spcBef>
                        <a:spcAft>
                          <a:spcPts val="100"/>
                        </a:spcAft>
                      </a:pPr>
                      <a:r>
                        <a:rPr lang="en-GB" sz="900" b="1" i="0" u="none" strike="noStrike" dirty="0" smtClean="0">
                          <a:solidFill>
                            <a:schemeClr val="tx1"/>
                          </a:solidFill>
                          <a:effectLst/>
                          <a:latin typeface="+mn-lt"/>
                        </a:rPr>
                        <a:t>Test</a:t>
                      </a:r>
                      <a:r>
                        <a:rPr lang="en-GB" sz="900" b="1" i="0" u="none" strike="noStrike" baseline="0" dirty="0" smtClean="0">
                          <a:solidFill>
                            <a:schemeClr val="tx1"/>
                          </a:solidFill>
                          <a:effectLst/>
                          <a:latin typeface="+mn-lt"/>
                        </a:rPr>
                        <a:t> Steps</a:t>
                      </a:r>
                      <a:endParaRPr lang="en-GB" sz="900" b="1" i="0" u="none" strike="noStrike" dirty="0">
                        <a:solidFill>
                          <a:schemeClr val="tx1"/>
                        </a:solidFill>
                        <a:effectLst/>
                        <a:latin typeface="+mn-lt"/>
                      </a:endParaRPr>
                    </a:p>
                  </a:txBody>
                  <a:tcPr marL="36000" marR="0" marT="72000" marB="72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457189" rtl="0" eaLnBrk="1" fontAlgn="t" latinLnBrk="0" hangingPunct="1">
                        <a:lnSpc>
                          <a:spcPct val="100000"/>
                        </a:lnSpc>
                        <a:spcBef>
                          <a:spcPts val="100"/>
                        </a:spcBef>
                        <a:spcAft>
                          <a:spcPts val="100"/>
                        </a:spcAft>
                        <a:buClrTx/>
                        <a:buSzTx/>
                        <a:buFontTx/>
                        <a:buNone/>
                        <a:tabLst/>
                        <a:defRPr/>
                      </a:pPr>
                      <a:r>
                        <a:rPr lang="en-GB" sz="900" dirty="0" smtClean="0">
                          <a:solidFill>
                            <a:schemeClr val="tx1"/>
                          </a:solidFill>
                        </a:rPr>
                        <a:t>A set of instructions for the execution of a test case</a:t>
                      </a:r>
                    </a:p>
                  </a:txBody>
                  <a:tcPr marL="36000" marR="0" marT="72000" marB="72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t">
                        <a:spcBef>
                          <a:spcPts val="100"/>
                        </a:spcBef>
                        <a:spcAft>
                          <a:spcPts val="100"/>
                        </a:spcAft>
                      </a:pPr>
                      <a:r>
                        <a:rPr lang="en-GB" sz="900" b="0" i="0" u="none" strike="noStrike" dirty="0" smtClean="0">
                          <a:solidFill>
                            <a:schemeClr val="tx1"/>
                          </a:solidFill>
                          <a:effectLst/>
                          <a:latin typeface="+mn-lt"/>
                        </a:rPr>
                        <a:t>Test</a:t>
                      </a:r>
                      <a:r>
                        <a:rPr lang="en-GB" sz="900" b="0" i="0" u="none" strike="noStrike" baseline="0" dirty="0" smtClean="0">
                          <a:solidFill>
                            <a:schemeClr val="tx1"/>
                          </a:solidFill>
                          <a:effectLst/>
                          <a:latin typeface="+mn-lt"/>
                        </a:rPr>
                        <a:t> Steps</a:t>
                      </a:r>
                      <a:endParaRPr lang="en-GB" sz="900" b="0" i="0" u="none" strike="noStrike" dirty="0">
                        <a:solidFill>
                          <a:schemeClr val="tx1"/>
                        </a:solidFill>
                        <a:effectLst/>
                        <a:latin typeface="+mn-lt"/>
                      </a:endParaRPr>
                    </a:p>
                  </a:txBody>
                  <a:tcPr marL="36000" marR="0" marT="72000" marB="72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218852502"/>
                  </a:ext>
                </a:extLst>
              </a:tr>
            </a:tbl>
          </a:graphicData>
        </a:graphic>
      </p:graphicFrame>
      <p:sp>
        <p:nvSpPr>
          <p:cNvPr id="7" name="TextBox 6"/>
          <p:cNvSpPr txBox="1"/>
          <p:nvPr/>
        </p:nvSpPr>
        <p:spPr>
          <a:xfrm>
            <a:off x="501651" y="3508271"/>
            <a:ext cx="10149413" cy="307777"/>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en-US" sz="1000" b="1" dirty="0">
              <a:solidFill>
                <a:srgbClr val="68737A"/>
              </a:solidFill>
            </a:endParaRPr>
          </a:p>
          <a:p>
            <a:pPr algn="l"/>
            <a:r>
              <a:rPr lang="en-US" sz="1000" b="1" dirty="0" smtClean="0">
                <a:solidFill>
                  <a:srgbClr val="68737A"/>
                </a:solidFill>
              </a:rPr>
              <a:t>SIT Test Artefact Linkage </a:t>
            </a:r>
            <a:endParaRPr lang="en-US" sz="1000" b="1" dirty="0">
              <a:solidFill>
                <a:srgbClr val="68737A"/>
              </a:solidFill>
            </a:endParaRPr>
          </a:p>
        </p:txBody>
      </p:sp>
      <p:grpSp>
        <p:nvGrpSpPr>
          <p:cNvPr id="186" name="Group 185"/>
          <p:cNvGrpSpPr/>
          <p:nvPr/>
        </p:nvGrpSpPr>
        <p:grpSpPr>
          <a:xfrm>
            <a:off x="501651" y="3960009"/>
            <a:ext cx="11157761" cy="2496661"/>
            <a:chOff x="500213" y="4150509"/>
            <a:chExt cx="11157761" cy="2496661"/>
          </a:xfrm>
        </p:grpSpPr>
        <p:sp>
          <p:nvSpPr>
            <p:cNvPr id="8" name="Rounded Rectangle 7"/>
            <p:cNvSpPr/>
            <p:nvPr/>
          </p:nvSpPr>
          <p:spPr>
            <a:xfrm>
              <a:off x="2932571" y="4150509"/>
              <a:ext cx="1428328" cy="360055"/>
            </a:xfrm>
            <a:prstGeom prst="round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dirty="0" smtClean="0">
                  <a:solidFill>
                    <a:schemeClr val="tx1"/>
                  </a:solidFill>
                </a:rPr>
                <a:t>Test Condition</a:t>
              </a:r>
              <a:endParaRPr lang="en-GB" sz="800" b="1" dirty="0">
                <a:solidFill>
                  <a:schemeClr val="tx1"/>
                </a:solidFill>
              </a:endParaRPr>
            </a:p>
          </p:txBody>
        </p:sp>
        <p:sp>
          <p:nvSpPr>
            <p:cNvPr id="9" name="Rounded Rectangle 8"/>
            <p:cNvSpPr/>
            <p:nvPr/>
          </p:nvSpPr>
          <p:spPr>
            <a:xfrm>
              <a:off x="5364929" y="4150509"/>
              <a:ext cx="1428328" cy="360055"/>
            </a:xfrm>
            <a:prstGeom prst="round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dirty="0" smtClean="0">
                  <a:solidFill>
                    <a:schemeClr val="tx1"/>
                  </a:solidFill>
                </a:rPr>
                <a:t>Test Scenario</a:t>
              </a:r>
            </a:p>
            <a:p>
              <a:pPr algn="ctr"/>
              <a:r>
                <a:rPr lang="en-GB" sz="800" b="1" dirty="0" smtClean="0">
                  <a:solidFill>
                    <a:schemeClr val="tx1"/>
                  </a:solidFill>
                </a:rPr>
                <a:t>(Prod grp x Bus. event)</a:t>
              </a:r>
              <a:endParaRPr lang="en-GB" sz="800" b="1" dirty="0">
                <a:solidFill>
                  <a:schemeClr val="tx1"/>
                </a:solidFill>
              </a:endParaRPr>
            </a:p>
          </p:txBody>
        </p:sp>
        <p:sp>
          <p:nvSpPr>
            <p:cNvPr id="10" name="Rounded Rectangle 9"/>
            <p:cNvSpPr/>
            <p:nvPr/>
          </p:nvSpPr>
          <p:spPr>
            <a:xfrm>
              <a:off x="7797287" y="4150509"/>
              <a:ext cx="1428328" cy="360055"/>
            </a:xfrm>
            <a:prstGeom prst="round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dirty="0">
                  <a:solidFill>
                    <a:schemeClr val="tx1"/>
                  </a:solidFill>
                </a:rPr>
                <a:t>T</a:t>
              </a:r>
              <a:r>
                <a:rPr lang="en-GB" sz="800" b="1" dirty="0" smtClean="0">
                  <a:solidFill>
                    <a:schemeClr val="tx1"/>
                  </a:solidFill>
                </a:rPr>
                <a:t>est Case</a:t>
              </a:r>
            </a:p>
            <a:p>
              <a:pPr algn="ctr"/>
              <a:r>
                <a:rPr lang="en-GB" sz="800" b="1" dirty="0" smtClean="0">
                  <a:solidFill>
                    <a:schemeClr val="tx1"/>
                  </a:solidFill>
                </a:rPr>
                <a:t>(System component)</a:t>
              </a:r>
              <a:endParaRPr lang="en-GB" sz="800" b="1" dirty="0">
                <a:solidFill>
                  <a:schemeClr val="tx1"/>
                </a:solidFill>
              </a:endParaRPr>
            </a:p>
          </p:txBody>
        </p:sp>
        <p:sp>
          <p:nvSpPr>
            <p:cNvPr id="11" name="Rounded Rectangle 10"/>
            <p:cNvSpPr/>
            <p:nvPr/>
          </p:nvSpPr>
          <p:spPr>
            <a:xfrm>
              <a:off x="10229646" y="4150509"/>
              <a:ext cx="1428328" cy="360055"/>
            </a:xfrm>
            <a:prstGeom prst="round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dirty="0">
                  <a:solidFill>
                    <a:schemeClr val="tx1"/>
                  </a:solidFill>
                </a:rPr>
                <a:t>Test </a:t>
              </a:r>
              <a:r>
                <a:rPr lang="en-GB" sz="800" b="1" dirty="0" smtClean="0">
                  <a:solidFill>
                    <a:schemeClr val="tx1"/>
                  </a:solidFill>
                </a:rPr>
                <a:t>Step</a:t>
              </a:r>
              <a:endParaRPr lang="en-GB" sz="800" b="1" dirty="0">
                <a:solidFill>
                  <a:schemeClr val="tx1"/>
                </a:solidFill>
              </a:endParaRPr>
            </a:p>
          </p:txBody>
        </p:sp>
        <p:grpSp>
          <p:nvGrpSpPr>
            <p:cNvPr id="13" name="Group 12"/>
            <p:cNvGrpSpPr/>
            <p:nvPr/>
          </p:nvGrpSpPr>
          <p:grpSpPr>
            <a:xfrm>
              <a:off x="4366535" y="4214927"/>
              <a:ext cx="998394" cy="246964"/>
              <a:chOff x="6938192" y="324486"/>
              <a:chExt cx="1307541" cy="235356"/>
            </a:xfrm>
          </p:grpSpPr>
          <p:cxnSp>
            <p:nvCxnSpPr>
              <p:cNvPr id="15" name="Straight Connector 14"/>
              <p:cNvCxnSpPr/>
              <p:nvPr/>
            </p:nvCxnSpPr>
            <p:spPr>
              <a:xfrm flipV="1">
                <a:off x="6938192" y="452106"/>
                <a:ext cx="1307541" cy="1"/>
              </a:xfrm>
              <a:prstGeom prst="line">
                <a:avLst/>
              </a:prstGeom>
              <a:noFill/>
              <a:ln w="12700" cap="flat" cmpd="sng" algn="ctr">
                <a:solidFill>
                  <a:schemeClr val="tx1"/>
                </a:solidFill>
                <a:prstDash val="solid"/>
                <a:round/>
                <a:headEnd type="none" w="lg" len="med"/>
                <a:tailEnd type="none" w="lg" len="med"/>
              </a:ln>
              <a:effectLst/>
            </p:spPr>
          </p:cxnSp>
          <p:cxnSp>
            <p:nvCxnSpPr>
              <p:cNvPr id="16" name="Straight Connector 15"/>
              <p:cNvCxnSpPr/>
              <p:nvPr/>
            </p:nvCxnSpPr>
            <p:spPr>
              <a:xfrm flipV="1">
                <a:off x="7847638" y="324486"/>
                <a:ext cx="398095" cy="121764"/>
              </a:xfrm>
              <a:prstGeom prst="line">
                <a:avLst/>
              </a:prstGeom>
              <a:noFill/>
              <a:ln w="12700" cap="flat" cmpd="sng" algn="ctr">
                <a:solidFill>
                  <a:schemeClr val="tx1"/>
                </a:solidFill>
                <a:prstDash val="solid"/>
                <a:round/>
                <a:headEnd type="none" w="lg" len="med"/>
                <a:tailEnd type="none" w="lg" len="med"/>
              </a:ln>
              <a:effectLst/>
            </p:spPr>
          </p:cxnSp>
          <p:cxnSp>
            <p:nvCxnSpPr>
              <p:cNvPr id="17" name="Straight Connector 16"/>
              <p:cNvCxnSpPr/>
              <p:nvPr/>
            </p:nvCxnSpPr>
            <p:spPr>
              <a:xfrm>
                <a:off x="7847638" y="452105"/>
                <a:ext cx="398095" cy="107737"/>
              </a:xfrm>
              <a:prstGeom prst="line">
                <a:avLst/>
              </a:prstGeom>
              <a:noFill/>
              <a:ln w="12700" cap="flat" cmpd="sng" algn="ctr">
                <a:solidFill>
                  <a:schemeClr val="tx1"/>
                </a:solidFill>
                <a:prstDash val="solid"/>
                <a:round/>
                <a:headEnd type="none" w="lg" len="med"/>
                <a:tailEnd type="none" w="lg" len="med"/>
              </a:ln>
              <a:effectLst/>
            </p:spPr>
          </p:cxnSp>
        </p:grpSp>
        <p:sp>
          <p:nvSpPr>
            <p:cNvPr id="27" name="Rounded Rectangle 26"/>
            <p:cNvSpPr/>
            <p:nvPr/>
          </p:nvSpPr>
          <p:spPr>
            <a:xfrm>
              <a:off x="2926935" y="5379574"/>
              <a:ext cx="1428328" cy="690998"/>
            </a:xfrm>
            <a:prstGeom prst="round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dirty="0" smtClean="0">
                  <a:solidFill>
                    <a:schemeClr val="tx1"/>
                  </a:solidFill>
                </a:rPr>
                <a:t>Test Condition 1</a:t>
              </a:r>
            </a:p>
          </p:txBody>
        </p:sp>
        <p:sp>
          <p:nvSpPr>
            <p:cNvPr id="28" name="Rounded Rectangle 27"/>
            <p:cNvSpPr/>
            <p:nvPr/>
          </p:nvSpPr>
          <p:spPr>
            <a:xfrm>
              <a:off x="5364929" y="4976990"/>
              <a:ext cx="1428328" cy="360055"/>
            </a:xfrm>
            <a:prstGeom prst="round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dirty="0" smtClean="0">
                  <a:solidFill>
                    <a:schemeClr val="tx1"/>
                  </a:solidFill>
                </a:rPr>
                <a:t>Test Scenario 1 </a:t>
              </a:r>
              <a:endParaRPr lang="en-GB" sz="800" b="1" dirty="0">
                <a:solidFill>
                  <a:schemeClr val="tx1"/>
                </a:solidFill>
              </a:endParaRPr>
            </a:p>
          </p:txBody>
        </p:sp>
        <p:sp>
          <p:nvSpPr>
            <p:cNvPr id="29" name="Rounded Rectangle 28"/>
            <p:cNvSpPr/>
            <p:nvPr/>
          </p:nvSpPr>
          <p:spPr>
            <a:xfrm>
              <a:off x="7797287" y="4903970"/>
              <a:ext cx="1428328" cy="360055"/>
            </a:xfrm>
            <a:prstGeom prst="round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dirty="0">
                  <a:solidFill>
                    <a:schemeClr val="tx1"/>
                  </a:solidFill>
                </a:rPr>
                <a:t>T</a:t>
              </a:r>
              <a:r>
                <a:rPr lang="en-GB" sz="800" b="1" dirty="0" smtClean="0">
                  <a:solidFill>
                    <a:schemeClr val="tx1"/>
                  </a:solidFill>
                </a:rPr>
                <a:t>est Case 1 [ETL 1]</a:t>
              </a:r>
              <a:endParaRPr lang="en-GB" sz="800" b="1" dirty="0">
                <a:solidFill>
                  <a:schemeClr val="tx1"/>
                </a:solidFill>
              </a:endParaRPr>
            </a:p>
          </p:txBody>
        </p:sp>
        <p:sp>
          <p:nvSpPr>
            <p:cNvPr id="30" name="Rounded Rectangle 29"/>
            <p:cNvSpPr/>
            <p:nvPr/>
          </p:nvSpPr>
          <p:spPr>
            <a:xfrm>
              <a:off x="10229646" y="5129817"/>
              <a:ext cx="1428328" cy="230128"/>
            </a:xfrm>
            <a:prstGeom prst="round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dirty="0">
                  <a:solidFill>
                    <a:schemeClr val="tx1"/>
                  </a:solidFill>
                </a:rPr>
                <a:t>Test </a:t>
              </a:r>
              <a:r>
                <a:rPr lang="en-GB" sz="800" b="1" dirty="0" smtClean="0">
                  <a:solidFill>
                    <a:schemeClr val="tx1"/>
                  </a:solidFill>
                </a:rPr>
                <a:t>Step 1</a:t>
              </a:r>
              <a:endParaRPr lang="en-GB" sz="800" b="1" dirty="0">
                <a:solidFill>
                  <a:schemeClr val="tx1"/>
                </a:solidFill>
              </a:endParaRPr>
            </a:p>
          </p:txBody>
        </p:sp>
        <p:sp>
          <p:nvSpPr>
            <p:cNvPr id="31" name="Rounded Rectangle 30"/>
            <p:cNvSpPr/>
            <p:nvPr/>
          </p:nvSpPr>
          <p:spPr>
            <a:xfrm>
              <a:off x="5364929" y="5548756"/>
              <a:ext cx="1428328" cy="360055"/>
            </a:xfrm>
            <a:prstGeom prst="round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dirty="0" smtClean="0">
                  <a:solidFill>
                    <a:schemeClr val="tx1"/>
                  </a:solidFill>
                </a:rPr>
                <a:t>Test Scenario 2 </a:t>
              </a:r>
              <a:endParaRPr lang="en-GB" sz="800" b="1" dirty="0">
                <a:solidFill>
                  <a:schemeClr val="tx1"/>
                </a:solidFill>
              </a:endParaRPr>
            </a:p>
          </p:txBody>
        </p:sp>
        <p:sp>
          <p:nvSpPr>
            <p:cNvPr id="32" name="Rounded Rectangle 31"/>
            <p:cNvSpPr/>
            <p:nvPr/>
          </p:nvSpPr>
          <p:spPr>
            <a:xfrm>
              <a:off x="5364929" y="6120522"/>
              <a:ext cx="1428328" cy="360055"/>
            </a:xfrm>
            <a:prstGeom prst="round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dirty="0" smtClean="0">
                  <a:solidFill>
                    <a:schemeClr val="tx1"/>
                  </a:solidFill>
                </a:rPr>
                <a:t>Test Scenario 3 </a:t>
              </a:r>
              <a:endParaRPr lang="en-GB" sz="800" b="1" dirty="0">
                <a:solidFill>
                  <a:schemeClr val="tx1"/>
                </a:solidFill>
              </a:endParaRPr>
            </a:p>
          </p:txBody>
        </p:sp>
        <p:sp>
          <p:nvSpPr>
            <p:cNvPr id="33" name="Rounded Rectangle 32"/>
            <p:cNvSpPr/>
            <p:nvPr/>
          </p:nvSpPr>
          <p:spPr>
            <a:xfrm>
              <a:off x="7797287" y="5365018"/>
              <a:ext cx="1428328" cy="360055"/>
            </a:xfrm>
            <a:prstGeom prst="round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dirty="0">
                  <a:solidFill>
                    <a:schemeClr val="tx1"/>
                  </a:solidFill>
                </a:rPr>
                <a:t>T</a:t>
              </a:r>
              <a:r>
                <a:rPr lang="en-GB" sz="800" b="1" dirty="0" smtClean="0">
                  <a:solidFill>
                    <a:schemeClr val="tx1"/>
                  </a:solidFill>
                </a:rPr>
                <a:t>est Case 2 [ETL 2]</a:t>
              </a:r>
              <a:endParaRPr lang="en-GB" sz="800" b="1" dirty="0">
                <a:solidFill>
                  <a:schemeClr val="tx1"/>
                </a:solidFill>
              </a:endParaRPr>
            </a:p>
          </p:txBody>
        </p:sp>
        <p:sp>
          <p:nvSpPr>
            <p:cNvPr id="34" name="Rounded Rectangle 33"/>
            <p:cNvSpPr/>
            <p:nvPr/>
          </p:nvSpPr>
          <p:spPr>
            <a:xfrm>
              <a:off x="7797287" y="5826066"/>
              <a:ext cx="1428328" cy="360055"/>
            </a:xfrm>
            <a:prstGeom prst="round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dirty="0">
                  <a:solidFill>
                    <a:schemeClr val="tx1"/>
                  </a:solidFill>
                </a:rPr>
                <a:t>T</a:t>
              </a:r>
              <a:r>
                <a:rPr lang="en-GB" sz="800" b="1" dirty="0" smtClean="0">
                  <a:solidFill>
                    <a:schemeClr val="tx1"/>
                  </a:solidFill>
                </a:rPr>
                <a:t>est Case 3 [ETL 3]</a:t>
              </a:r>
              <a:endParaRPr lang="en-GB" sz="800" b="1" dirty="0">
                <a:solidFill>
                  <a:schemeClr val="tx1"/>
                </a:solidFill>
              </a:endParaRPr>
            </a:p>
          </p:txBody>
        </p:sp>
        <p:sp>
          <p:nvSpPr>
            <p:cNvPr id="35" name="Rounded Rectangle 34"/>
            <p:cNvSpPr/>
            <p:nvPr/>
          </p:nvSpPr>
          <p:spPr>
            <a:xfrm>
              <a:off x="7797287" y="6287115"/>
              <a:ext cx="1428328" cy="360055"/>
            </a:xfrm>
            <a:prstGeom prst="round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dirty="0">
                  <a:solidFill>
                    <a:schemeClr val="tx1"/>
                  </a:solidFill>
                </a:rPr>
                <a:t>T</a:t>
              </a:r>
              <a:r>
                <a:rPr lang="en-GB" sz="800" b="1" dirty="0" smtClean="0">
                  <a:solidFill>
                    <a:schemeClr val="tx1"/>
                  </a:solidFill>
                </a:rPr>
                <a:t>est Case 4 [Prophet]</a:t>
              </a:r>
              <a:endParaRPr lang="en-GB" sz="800" b="1" dirty="0">
                <a:solidFill>
                  <a:schemeClr val="tx1"/>
                </a:solidFill>
              </a:endParaRPr>
            </a:p>
          </p:txBody>
        </p:sp>
        <p:sp>
          <p:nvSpPr>
            <p:cNvPr id="40" name="Rounded Rectangle 39"/>
            <p:cNvSpPr/>
            <p:nvPr/>
          </p:nvSpPr>
          <p:spPr>
            <a:xfrm>
              <a:off x="10229646" y="5421284"/>
              <a:ext cx="1428328" cy="230128"/>
            </a:xfrm>
            <a:prstGeom prst="round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dirty="0">
                  <a:solidFill>
                    <a:schemeClr val="tx1"/>
                  </a:solidFill>
                </a:rPr>
                <a:t>Test </a:t>
              </a:r>
              <a:r>
                <a:rPr lang="en-GB" sz="800" b="1" dirty="0" smtClean="0">
                  <a:solidFill>
                    <a:schemeClr val="tx1"/>
                  </a:solidFill>
                </a:rPr>
                <a:t>Step 2</a:t>
              </a:r>
              <a:endParaRPr lang="en-GB" sz="800" b="1" dirty="0">
                <a:solidFill>
                  <a:schemeClr val="tx1"/>
                </a:solidFill>
              </a:endParaRPr>
            </a:p>
          </p:txBody>
        </p:sp>
        <p:sp>
          <p:nvSpPr>
            <p:cNvPr id="41" name="Rounded Rectangle 40"/>
            <p:cNvSpPr/>
            <p:nvPr/>
          </p:nvSpPr>
          <p:spPr>
            <a:xfrm>
              <a:off x="10229646" y="5712751"/>
              <a:ext cx="1428328" cy="230128"/>
            </a:xfrm>
            <a:prstGeom prst="round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dirty="0">
                  <a:solidFill>
                    <a:schemeClr val="tx1"/>
                  </a:solidFill>
                </a:rPr>
                <a:t>Test </a:t>
              </a:r>
              <a:r>
                <a:rPr lang="en-GB" sz="800" b="1" dirty="0" smtClean="0">
                  <a:solidFill>
                    <a:schemeClr val="tx1"/>
                  </a:solidFill>
                </a:rPr>
                <a:t>Step 3</a:t>
              </a:r>
              <a:endParaRPr lang="en-GB" sz="800" b="1" dirty="0">
                <a:solidFill>
                  <a:schemeClr val="tx1"/>
                </a:solidFill>
              </a:endParaRPr>
            </a:p>
          </p:txBody>
        </p:sp>
        <p:sp>
          <p:nvSpPr>
            <p:cNvPr id="42" name="Rounded Rectangle 41"/>
            <p:cNvSpPr/>
            <p:nvPr/>
          </p:nvSpPr>
          <p:spPr>
            <a:xfrm>
              <a:off x="10229646" y="6004218"/>
              <a:ext cx="1428328" cy="230128"/>
            </a:xfrm>
            <a:prstGeom prst="round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dirty="0">
                  <a:solidFill>
                    <a:schemeClr val="tx1"/>
                  </a:solidFill>
                </a:rPr>
                <a:t>Test </a:t>
              </a:r>
              <a:r>
                <a:rPr lang="en-GB" sz="800" b="1" dirty="0" smtClean="0">
                  <a:solidFill>
                    <a:schemeClr val="tx1"/>
                  </a:solidFill>
                </a:rPr>
                <a:t>Step 4</a:t>
              </a:r>
              <a:endParaRPr lang="en-GB" sz="800" b="1" dirty="0">
                <a:solidFill>
                  <a:schemeClr val="tx1"/>
                </a:solidFill>
              </a:endParaRPr>
            </a:p>
          </p:txBody>
        </p:sp>
        <p:sp>
          <p:nvSpPr>
            <p:cNvPr id="43" name="Rounded Rectangle 42"/>
            <p:cNvSpPr/>
            <p:nvPr/>
          </p:nvSpPr>
          <p:spPr>
            <a:xfrm>
              <a:off x="10229646" y="6295684"/>
              <a:ext cx="1428328" cy="230128"/>
            </a:xfrm>
            <a:prstGeom prst="round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dirty="0">
                  <a:solidFill>
                    <a:schemeClr val="tx1"/>
                  </a:solidFill>
                </a:rPr>
                <a:t>Test </a:t>
              </a:r>
              <a:r>
                <a:rPr lang="en-GB" sz="800" b="1" dirty="0" smtClean="0">
                  <a:solidFill>
                    <a:schemeClr val="tx1"/>
                  </a:solidFill>
                </a:rPr>
                <a:t>Step 5</a:t>
              </a:r>
              <a:endParaRPr lang="en-GB" sz="800" b="1" dirty="0">
                <a:solidFill>
                  <a:schemeClr val="tx1"/>
                </a:solidFill>
              </a:endParaRPr>
            </a:p>
          </p:txBody>
        </p:sp>
        <p:cxnSp>
          <p:nvCxnSpPr>
            <p:cNvPr id="3" name="Elbow Connector 2"/>
            <p:cNvCxnSpPr>
              <a:stCxn id="27" idx="3"/>
              <a:endCxn id="28" idx="1"/>
            </p:cNvCxnSpPr>
            <p:nvPr/>
          </p:nvCxnSpPr>
          <p:spPr>
            <a:xfrm flipV="1">
              <a:off x="4355263" y="5157018"/>
              <a:ext cx="1009666" cy="568055"/>
            </a:xfrm>
            <a:prstGeom prst="bentConnector3">
              <a:avLst/>
            </a:prstGeom>
            <a:noFill/>
            <a:ln w="12700" cap="flat" cmpd="sng" algn="ctr">
              <a:solidFill>
                <a:schemeClr val="tx1"/>
              </a:solidFill>
              <a:prstDash val="solid"/>
              <a:round/>
              <a:headEnd type="none" w="lg" len="med"/>
              <a:tailEnd type="triangle"/>
            </a:ln>
            <a:effectLst/>
          </p:spPr>
        </p:cxnSp>
        <p:cxnSp>
          <p:nvCxnSpPr>
            <p:cNvPr id="44" name="Elbow Connector 43"/>
            <p:cNvCxnSpPr>
              <a:stCxn id="27" idx="3"/>
              <a:endCxn id="32" idx="1"/>
            </p:cNvCxnSpPr>
            <p:nvPr/>
          </p:nvCxnSpPr>
          <p:spPr>
            <a:xfrm>
              <a:off x="4355263" y="5725073"/>
              <a:ext cx="1009666" cy="575477"/>
            </a:xfrm>
            <a:prstGeom prst="bentConnector3">
              <a:avLst>
                <a:gd name="adj1" fmla="val 50000"/>
              </a:avLst>
            </a:prstGeom>
            <a:noFill/>
            <a:ln w="12700" cap="flat" cmpd="sng" algn="ctr">
              <a:solidFill>
                <a:schemeClr val="tx1"/>
              </a:solidFill>
              <a:prstDash val="solid"/>
              <a:round/>
              <a:headEnd type="none" w="lg" len="med"/>
              <a:tailEnd type="triangle"/>
            </a:ln>
            <a:effectLst/>
          </p:spPr>
        </p:cxnSp>
        <p:cxnSp>
          <p:nvCxnSpPr>
            <p:cNvPr id="46" name="Straight Arrow Connector 45"/>
            <p:cNvCxnSpPr>
              <a:endCxn id="31" idx="1"/>
            </p:cNvCxnSpPr>
            <p:nvPr/>
          </p:nvCxnSpPr>
          <p:spPr>
            <a:xfrm>
              <a:off x="4860096" y="5723052"/>
              <a:ext cx="504833" cy="5732"/>
            </a:xfrm>
            <a:prstGeom prst="straightConnector1">
              <a:avLst/>
            </a:prstGeom>
            <a:noFill/>
            <a:ln w="12700" cap="flat" cmpd="sng" algn="ctr">
              <a:solidFill>
                <a:schemeClr val="tx1"/>
              </a:solidFill>
              <a:prstDash val="solid"/>
              <a:round/>
              <a:headEnd type="none" w="lg" len="med"/>
              <a:tailEnd type="triangle"/>
            </a:ln>
            <a:effectLst/>
          </p:spPr>
        </p:cxnSp>
        <p:cxnSp>
          <p:nvCxnSpPr>
            <p:cNvPr id="49" name="Elbow Connector 48"/>
            <p:cNvCxnSpPr>
              <a:stCxn id="31" idx="3"/>
              <a:endCxn id="29" idx="1"/>
            </p:cNvCxnSpPr>
            <p:nvPr/>
          </p:nvCxnSpPr>
          <p:spPr>
            <a:xfrm flipV="1">
              <a:off x="6793257" y="5083998"/>
              <a:ext cx="1004030" cy="644786"/>
            </a:xfrm>
            <a:prstGeom prst="bentConnector3">
              <a:avLst>
                <a:gd name="adj1" fmla="val 50000"/>
              </a:avLst>
            </a:prstGeom>
            <a:noFill/>
            <a:ln w="12700" cap="flat" cmpd="sng" algn="ctr">
              <a:solidFill>
                <a:schemeClr val="tx1"/>
              </a:solidFill>
              <a:prstDash val="solid"/>
              <a:round/>
              <a:headEnd type="none" w="lg" len="med"/>
              <a:tailEnd type="triangle"/>
            </a:ln>
            <a:effectLst/>
          </p:spPr>
        </p:cxnSp>
        <p:cxnSp>
          <p:nvCxnSpPr>
            <p:cNvPr id="52" name="Elbow Connector 51"/>
            <p:cNvCxnSpPr>
              <a:stCxn id="31" idx="3"/>
              <a:endCxn id="35" idx="1"/>
            </p:cNvCxnSpPr>
            <p:nvPr/>
          </p:nvCxnSpPr>
          <p:spPr>
            <a:xfrm>
              <a:off x="6793257" y="5728784"/>
              <a:ext cx="1004030" cy="738359"/>
            </a:xfrm>
            <a:prstGeom prst="bentConnector3">
              <a:avLst>
                <a:gd name="adj1" fmla="val 50000"/>
              </a:avLst>
            </a:prstGeom>
            <a:noFill/>
            <a:ln w="12700" cap="flat" cmpd="sng" algn="ctr">
              <a:solidFill>
                <a:schemeClr val="tx1"/>
              </a:solidFill>
              <a:prstDash val="solid"/>
              <a:round/>
              <a:headEnd type="none" w="lg" len="med"/>
              <a:tailEnd type="triangle"/>
            </a:ln>
            <a:effectLst/>
          </p:spPr>
        </p:cxnSp>
        <p:cxnSp>
          <p:nvCxnSpPr>
            <p:cNvPr id="55" name="Straight Arrow Connector 54"/>
            <p:cNvCxnSpPr>
              <a:endCxn id="33" idx="1"/>
            </p:cNvCxnSpPr>
            <p:nvPr/>
          </p:nvCxnSpPr>
          <p:spPr>
            <a:xfrm>
              <a:off x="7292454" y="5545045"/>
              <a:ext cx="504833" cy="1"/>
            </a:xfrm>
            <a:prstGeom prst="straightConnector1">
              <a:avLst/>
            </a:prstGeom>
            <a:noFill/>
            <a:ln w="12700" cap="flat" cmpd="sng" algn="ctr">
              <a:solidFill>
                <a:schemeClr val="tx1"/>
              </a:solidFill>
              <a:prstDash val="solid"/>
              <a:round/>
              <a:headEnd type="none" w="lg" len="med"/>
              <a:tailEnd type="triangle"/>
            </a:ln>
            <a:effectLst/>
          </p:spPr>
        </p:cxnSp>
        <p:cxnSp>
          <p:nvCxnSpPr>
            <p:cNvPr id="61" name="Elbow Connector 60"/>
            <p:cNvCxnSpPr>
              <a:stCxn id="33" idx="3"/>
              <a:endCxn id="30" idx="1"/>
            </p:cNvCxnSpPr>
            <p:nvPr/>
          </p:nvCxnSpPr>
          <p:spPr>
            <a:xfrm flipV="1">
              <a:off x="9225615" y="5244881"/>
              <a:ext cx="1004031" cy="300165"/>
            </a:xfrm>
            <a:prstGeom prst="bentConnector3">
              <a:avLst>
                <a:gd name="adj1" fmla="val 50000"/>
              </a:avLst>
            </a:prstGeom>
            <a:noFill/>
            <a:ln w="12700" cap="flat" cmpd="sng" algn="ctr">
              <a:solidFill>
                <a:schemeClr val="tx1"/>
              </a:solidFill>
              <a:prstDash val="solid"/>
              <a:round/>
              <a:headEnd type="none" w="lg" len="med"/>
              <a:tailEnd type="triangle"/>
            </a:ln>
            <a:effectLst/>
          </p:spPr>
        </p:cxnSp>
        <p:cxnSp>
          <p:nvCxnSpPr>
            <p:cNvPr id="63" name="Elbow Connector 62"/>
            <p:cNvCxnSpPr>
              <a:stCxn id="33" idx="3"/>
              <a:endCxn id="43" idx="1"/>
            </p:cNvCxnSpPr>
            <p:nvPr/>
          </p:nvCxnSpPr>
          <p:spPr>
            <a:xfrm>
              <a:off x="9225615" y="5545046"/>
              <a:ext cx="1004031" cy="865702"/>
            </a:xfrm>
            <a:prstGeom prst="bentConnector3">
              <a:avLst>
                <a:gd name="adj1" fmla="val 50000"/>
              </a:avLst>
            </a:prstGeom>
            <a:noFill/>
            <a:ln w="12700" cap="flat" cmpd="sng" algn="ctr">
              <a:solidFill>
                <a:schemeClr val="tx1"/>
              </a:solidFill>
              <a:prstDash val="solid"/>
              <a:round/>
              <a:headEnd type="none" w="lg" len="med"/>
              <a:tailEnd type="triangle"/>
            </a:ln>
            <a:effectLst/>
          </p:spPr>
        </p:cxnSp>
        <p:cxnSp>
          <p:nvCxnSpPr>
            <p:cNvPr id="163" name="Straight Arrow Connector 162"/>
            <p:cNvCxnSpPr/>
            <p:nvPr/>
          </p:nvCxnSpPr>
          <p:spPr>
            <a:xfrm>
              <a:off x="9727630" y="5546780"/>
              <a:ext cx="502016" cy="719"/>
            </a:xfrm>
            <a:prstGeom prst="straightConnector1">
              <a:avLst/>
            </a:prstGeom>
            <a:noFill/>
            <a:ln w="12700" cap="flat" cmpd="sng" algn="ctr">
              <a:solidFill>
                <a:schemeClr val="tx1"/>
              </a:solidFill>
              <a:prstDash val="solid"/>
              <a:round/>
              <a:headEnd type="none" w="lg" len="med"/>
              <a:tailEnd type="triangle"/>
            </a:ln>
            <a:effectLst/>
          </p:spPr>
        </p:cxnSp>
        <p:cxnSp>
          <p:nvCxnSpPr>
            <p:cNvPr id="69" name="Straight Arrow Connector 68"/>
            <p:cNvCxnSpPr>
              <a:endCxn id="34" idx="1"/>
            </p:cNvCxnSpPr>
            <p:nvPr/>
          </p:nvCxnSpPr>
          <p:spPr>
            <a:xfrm flipV="1">
              <a:off x="7292454" y="6006094"/>
              <a:ext cx="504833" cy="7386"/>
            </a:xfrm>
            <a:prstGeom prst="straightConnector1">
              <a:avLst/>
            </a:prstGeom>
            <a:noFill/>
            <a:ln w="12700" cap="flat" cmpd="sng" algn="ctr">
              <a:solidFill>
                <a:schemeClr val="tx1"/>
              </a:solidFill>
              <a:prstDash val="solid"/>
              <a:round/>
              <a:headEnd type="none" w="lg" len="med"/>
              <a:tailEnd type="triangle"/>
            </a:ln>
            <a:effectLst/>
          </p:spPr>
        </p:cxnSp>
        <p:sp>
          <p:nvSpPr>
            <p:cNvPr id="71" name="Rounded Rectangle 70"/>
            <p:cNvSpPr/>
            <p:nvPr/>
          </p:nvSpPr>
          <p:spPr>
            <a:xfrm>
              <a:off x="500213" y="4150509"/>
              <a:ext cx="1428328" cy="360055"/>
            </a:xfrm>
            <a:prstGeom prst="round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dirty="0" smtClean="0">
                  <a:solidFill>
                    <a:schemeClr val="tx1"/>
                  </a:solidFill>
                </a:rPr>
                <a:t>Business Requirement</a:t>
              </a:r>
              <a:endParaRPr lang="en-GB" sz="800" b="1" dirty="0">
                <a:solidFill>
                  <a:schemeClr val="tx1"/>
                </a:solidFill>
              </a:endParaRPr>
            </a:p>
          </p:txBody>
        </p:sp>
        <p:sp>
          <p:nvSpPr>
            <p:cNvPr id="73" name="Rounded Rectangle 72"/>
            <p:cNvSpPr/>
            <p:nvPr/>
          </p:nvSpPr>
          <p:spPr>
            <a:xfrm>
              <a:off x="500213" y="4884826"/>
              <a:ext cx="1428328" cy="360055"/>
            </a:xfrm>
            <a:prstGeom prst="round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t"/>
              <a:r>
                <a:rPr lang="en-GB" sz="900" b="1" dirty="0">
                  <a:solidFill>
                    <a:schemeClr val="tx1"/>
                  </a:solidFill>
                </a:rPr>
                <a:t>F-BR007</a:t>
              </a:r>
              <a:r>
                <a:rPr lang="en-GB" sz="900" dirty="0">
                  <a:solidFill>
                    <a:schemeClr val="tx1"/>
                  </a:solidFill>
                </a:rPr>
                <a:t> </a:t>
              </a:r>
            </a:p>
          </p:txBody>
        </p:sp>
        <p:sp>
          <p:nvSpPr>
            <p:cNvPr id="74" name="Rounded Rectangle 73"/>
            <p:cNvSpPr/>
            <p:nvPr/>
          </p:nvSpPr>
          <p:spPr>
            <a:xfrm>
              <a:off x="500213" y="5345874"/>
              <a:ext cx="1428328" cy="360055"/>
            </a:xfrm>
            <a:prstGeom prst="round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rPr>
                <a:t>F-BR016</a:t>
              </a:r>
              <a:r>
                <a:rPr lang="en-GB" sz="900" dirty="0">
                  <a:solidFill>
                    <a:schemeClr val="tx1"/>
                  </a:solidFill>
                </a:rPr>
                <a:t> </a:t>
              </a:r>
            </a:p>
          </p:txBody>
        </p:sp>
        <p:sp>
          <p:nvSpPr>
            <p:cNvPr id="75" name="Rounded Rectangle 74"/>
            <p:cNvSpPr/>
            <p:nvPr/>
          </p:nvSpPr>
          <p:spPr>
            <a:xfrm>
              <a:off x="500213" y="5806922"/>
              <a:ext cx="1428328" cy="360055"/>
            </a:xfrm>
            <a:prstGeom prst="round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rPr>
                <a:t>F-BR018</a:t>
              </a:r>
              <a:r>
                <a:rPr lang="en-GB" sz="900" dirty="0">
                  <a:solidFill>
                    <a:schemeClr val="tx1"/>
                  </a:solidFill>
                </a:rPr>
                <a:t> </a:t>
              </a:r>
            </a:p>
          </p:txBody>
        </p:sp>
        <p:sp>
          <p:nvSpPr>
            <p:cNvPr id="76" name="Rounded Rectangle 75"/>
            <p:cNvSpPr/>
            <p:nvPr/>
          </p:nvSpPr>
          <p:spPr>
            <a:xfrm>
              <a:off x="500213" y="6267971"/>
              <a:ext cx="1428328" cy="360055"/>
            </a:xfrm>
            <a:prstGeom prst="round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rPr>
                <a:t>F-BR021</a:t>
              </a:r>
            </a:p>
          </p:txBody>
        </p:sp>
        <p:cxnSp>
          <p:nvCxnSpPr>
            <p:cNvPr id="166" name="Straight Connector 165"/>
            <p:cNvCxnSpPr/>
            <p:nvPr/>
          </p:nvCxnSpPr>
          <p:spPr>
            <a:xfrm>
              <a:off x="500213" y="4692893"/>
              <a:ext cx="11157761" cy="0"/>
            </a:xfrm>
            <a:prstGeom prst="line">
              <a:avLst/>
            </a:prstGeom>
            <a:noFill/>
            <a:ln w="12700" cap="flat" cmpd="sng" algn="ctr">
              <a:solidFill>
                <a:schemeClr val="tx1"/>
              </a:solidFill>
              <a:prstDash val="solid"/>
              <a:round/>
              <a:headEnd type="none" w="lg" len="med"/>
              <a:tailEnd type="none" w="lg" len="med"/>
            </a:ln>
            <a:effectLst/>
          </p:spPr>
        </p:cxnSp>
        <p:grpSp>
          <p:nvGrpSpPr>
            <p:cNvPr id="80" name="Group 79"/>
            <p:cNvGrpSpPr/>
            <p:nvPr/>
          </p:nvGrpSpPr>
          <p:grpSpPr>
            <a:xfrm rot="10800000">
              <a:off x="1928540" y="4201352"/>
              <a:ext cx="998395" cy="246964"/>
              <a:chOff x="6938192" y="324486"/>
              <a:chExt cx="1307541" cy="235356"/>
            </a:xfrm>
          </p:grpSpPr>
          <p:cxnSp>
            <p:nvCxnSpPr>
              <p:cNvPr id="81" name="Straight Connector 80"/>
              <p:cNvCxnSpPr/>
              <p:nvPr/>
            </p:nvCxnSpPr>
            <p:spPr>
              <a:xfrm flipV="1">
                <a:off x="6938192" y="452106"/>
                <a:ext cx="1307541" cy="1"/>
              </a:xfrm>
              <a:prstGeom prst="line">
                <a:avLst/>
              </a:prstGeom>
              <a:noFill/>
              <a:ln w="12700" cap="flat" cmpd="sng" algn="ctr">
                <a:solidFill>
                  <a:schemeClr val="tx1"/>
                </a:solidFill>
                <a:prstDash val="solid"/>
                <a:round/>
                <a:headEnd type="none" w="lg" len="med"/>
                <a:tailEnd type="none" w="lg" len="med"/>
              </a:ln>
              <a:effectLst/>
            </p:spPr>
          </p:cxnSp>
          <p:cxnSp>
            <p:nvCxnSpPr>
              <p:cNvPr id="82" name="Straight Connector 81"/>
              <p:cNvCxnSpPr/>
              <p:nvPr/>
            </p:nvCxnSpPr>
            <p:spPr>
              <a:xfrm flipV="1">
                <a:off x="7847638" y="324486"/>
                <a:ext cx="398095" cy="121764"/>
              </a:xfrm>
              <a:prstGeom prst="line">
                <a:avLst/>
              </a:prstGeom>
              <a:noFill/>
              <a:ln w="12700" cap="flat" cmpd="sng" algn="ctr">
                <a:solidFill>
                  <a:schemeClr val="tx1"/>
                </a:solidFill>
                <a:prstDash val="solid"/>
                <a:round/>
                <a:headEnd type="none" w="lg" len="med"/>
                <a:tailEnd type="none" w="lg" len="med"/>
              </a:ln>
              <a:effectLst/>
            </p:spPr>
          </p:cxnSp>
          <p:cxnSp>
            <p:nvCxnSpPr>
              <p:cNvPr id="83" name="Straight Connector 82"/>
              <p:cNvCxnSpPr/>
              <p:nvPr/>
            </p:nvCxnSpPr>
            <p:spPr>
              <a:xfrm>
                <a:off x="7847638" y="452105"/>
                <a:ext cx="398095" cy="107737"/>
              </a:xfrm>
              <a:prstGeom prst="line">
                <a:avLst/>
              </a:prstGeom>
              <a:noFill/>
              <a:ln w="12700" cap="flat" cmpd="sng" algn="ctr">
                <a:solidFill>
                  <a:schemeClr val="tx1"/>
                </a:solidFill>
                <a:prstDash val="solid"/>
                <a:round/>
                <a:headEnd type="none" w="lg" len="med"/>
                <a:tailEnd type="none" w="lg" len="med"/>
              </a:ln>
              <a:effectLst/>
            </p:spPr>
          </p:cxnSp>
        </p:grpSp>
        <p:grpSp>
          <p:nvGrpSpPr>
            <p:cNvPr id="84" name="Group 83"/>
            <p:cNvGrpSpPr/>
            <p:nvPr/>
          </p:nvGrpSpPr>
          <p:grpSpPr>
            <a:xfrm>
              <a:off x="6793257" y="4201352"/>
              <a:ext cx="998394" cy="246964"/>
              <a:chOff x="6938192" y="324486"/>
              <a:chExt cx="1307541" cy="235356"/>
            </a:xfrm>
          </p:grpSpPr>
          <p:cxnSp>
            <p:nvCxnSpPr>
              <p:cNvPr id="85" name="Straight Connector 84"/>
              <p:cNvCxnSpPr/>
              <p:nvPr/>
            </p:nvCxnSpPr>
            <p:spPr>
              <a:xfrm flipV="1">
                <a:off x="6938192" y="452106"/>
                <a:ext cx="1307541" cy="1"/>
              </a:xfrm>
              <a:prstGeom prst="line">
                <a:avLst/>
              </a:prstGeom>
              <a:noFill/>
              <a:ln w="12700" cap="flat" cmpd="sng" algn="ctr">
                <a:solidFill>
                  <a:schemeClr val="tx1"/>
                </a:solidFill>
                <a:prstDash val="solid"/>
                <a:round/>
                <a:headEnd type="none" w="lg" len="med"/>
                <a:tailEnd type="none" w="lg" len="med"/>
              </a:ln>
              <a:effectLst/>
            </p:spPr>
          </p:cxnSp>
          <p:cxnSp>
            <p:nvCxnSpPr>
              <p:cNvPr id="86" name="Straight Connector 85"/>
              <p:cNvCxnSpPr/>
              <p:nvPr/>
            </p:nvCxnSpPr>
            <p:spPr>
              <a:xfrm flipV="1">
                <a:off x="7847638" y="324486"/>
                <a:ext cx="398095" cy="121764"/>
              </a:xfrm>
              <a:prstGeom prst="line">
                <a:avLst/>
              </a:prstGeom>
              <a:noFill/>
              <a:ln w="12700" cap="flat" cmpd="sng" algn="ctr">
                <a:solidFill>
                  <a:schemeClr val="tx1"/>
                </a:solidFill>
                <a:prstDash val="solid"/>
                <a:round/>
                <a:headEnd type="none" w="lg" len="med"/>
                <a:tailEnd type="none" w="lg" len="med"/>
              </a:ln>
              <a:effectLst/>
            </p:spPr>
          </p:cxnSp>
          <p:cxnSp>
            <p:nvCxnSpPr>
              <p:cNvPr id="87" name="Straight Connector 86"/>
              <p:cNvCxnSpPr/>
              <p:nvPr/>
            </p:nvCxnSpPr>
            <p:spPr>
              <a:xfrm>
                <a:off x="7847638" y="452105"/>
                <a:ext cx="398095" cy="107737"/>
              </a:xfrm>
              <a:prstGeom prst="line">
                <a:avLst/>
              </a:prstGeom>
              <a:noFill/>
              <a:ln w="12700" cap="flat" cmpd="sng" algn="ctr">
                <a:solidFill>
                  <a:schemeClr val="tx1"/>
                </a:solidFill>
                <a:prstDash val="solid"/>
                <a:round/>
                <a:headEnd type="none" w="lg" len="med"/>
                <a:tailEnd type="none" w="lg" len="med"/>
              </a:ln>
              <a:effectLst/>
            </p:spPr>
          </p:cxnSp>
        </p:grpSp>
        <p:grpSp>
          <p:nvGrpSpPr>
            <p:cNvPr id="88" name="Group 87"/>
            <p:cNvGrpSpPr/>
            <p:nvPr/>
          </p:nvGrpSpPr>
          <p:grpSpPr>
            <a:xfrm>
              <a:off x="9231251" y="4207378"/>
              <a:ext cx="998394" cy="246964"/>
              <a:chOff x="6938192" y="324486"/>
              <a:chExt cx="1307541" cy="235356"/>
            </a:xfrm>
          </p:grpSpPr>
          <p:cxnSp>
            <p:nvCxnSpPr>
              <p:cNvPr id="89" name="Straight Connector 88"/>
              <p:cNvCxnSpPr/>
              <p:nvPr/>
            </p:nvCxnSpPr>
            <p:spPr>
              <a:xfrm flipV="1">
                <a:off x="6938192" y="452106"/>
                <a:ext cx="1307541" cy="1"/>
              </a:xfrm>
              <a:prstGeom prst="line">
                <a:avLst/>
              </a:prstGeom>
              <a:noFill/>
              <a:ln w="12700" cap="flat" cmpd="sng" algn="ctr">
                <a:solidFill>
                  <a:schemeClr val="tx1"/>
                </a:solidFill>
                <a:prstDash val="solid"/>
                <a:round/>
                <a:headEnd type="none" w="lg" len="med"/>
                <a:tailEnd type="none" w="lg" len="med"/>
              </a:ln>
              <a:effectLst/>
            </p:spPr>
          </p:cxnSp>
          <p:cxnSp>
            <p:nvCxnSpPr>
              <p:cNvPr id="90" name="Straight Connector 89"/>
              <p:cNvCxnSpPr/>
              <p:nvPr/>
            </p:nvCxnSpPr>
            <p:spPr>
              <a:xfrm flipV="1">
                <a:off x="7847638" y="324486"/>
                <a:ext cx="398095" cy="121764"/>
              </a:xfrm>
              <a:prstGeom prst="line">
                <a:avLst/>
              </a:prstGeom>
              <a:noFill/>
              <a:ln w="12700" cap="flat" cmpd="sng" algn="ctr">
                <a:solidFill>
                  <a:schemeClr val="tx1"/>
                </a:solidFill>
                <a:prstDash val="solid"/>
                <a:round/>
                <a:headEnd type="none" w="lg" len="med"/>
                <a:tailEnd type="none" w="lg" len="med"/>
              </a:ln>
              <a:effectLst/>
            </p:spPr>
          </p:cxnSp>
          <p:cxnSp>
            <p:nvCxnSpPr>
              <p:cNvPr id="91" name="Straight Connector 90"/>
              <p:cNvCxnSpPr/>
              <p:nvPr/>
            </p:nvCxnSpPr>
            <p:spPr>
              <a:xfrm>
                <a:off x="7847638" y="452105"/>
                <a:ext cx="398095" cy="107737"/>
              </a:xfrm>
              <a:prstGeom prst="line">
                <a:avLst/>
              </a:prstGeom>
              <a:noFill/>
              <a:ln w="12700" cap="flat" cmpd="sng" algn="ctr">
                <a:solidFill>
                  <a:schemeClr val="tx1"/>
                </a:solidFill>
                <a:prstDash val="solid"/>
                <a:round/>
                <a:headEnd type="none" w="lg" len="med"/>
                <a:tailEnd type="none" w="lg" len="med"/>
              </a:ln>
              <a:effectLst/>
            </p:spPr>
          </p:cxnSp>
        </p:grpSp>
        <p:cxnSp>
          <p:nvCxnSpPr>
            <p:cNvPr id="101" name="Straight Arrow Connector 100"/>
            <p:cNvCxnSpPr/>
            <p:nvPr/>
          </p:nvCxnSpPr>
          <p:spPr>
            <a:xfrm>
              <a:off x="9727629" y="5835075"/>
              <a:ext cx="502016" cy="719"/>
            </a:xfrm>
            <a:prstGeom prst="straightConnector1">
              <a:avLst/>
            </a:prstGeom>
            <a:noFill/>
            <a:ln w="12700" cap="flat" cmpd="sng" algn="ctr">
              <a:solidFill>
                <a:schemeClr val="tx1"/>
              </a:solidFill>
              <a:prstDash val="solid"/>
              <a:round/>
              <a:headEnd type="none" w="lg" len="med"/>
              <a:tailEnd type="triangle"/>
            </a:ln>
            <a:effectLst/>
          </p:spPr>
        </p:cxnSp>
        <p:cxnSp>
          <p:nvCxnSpPr>
            <p:cNvPr id="102" name="Straight Arrow Connector 101"/>
            <p:cNvCxnSpPr/>
            <p:nvPr/>
          </p:nvCxnSpPr>
          <p:spPr>
            <a:xfrm>
              <a:off x="9727629" y="6125104"/>
              <a:ext cx="502016" cy="719"/>
            </a:xfrm>
            <a:prstGeom prst="straightConnector1">
              <a:avLst/>
            </a:prstGeom>
            <a:noFill/>
            <a:ln w="12700" cap="flat" cmpd="sng" algn="ctr">
              <a:solidFill>
                <a:schemeClr val="tx1"/>
              </a:solidFill>
              <a:prstDash val="solid"/>
              <a:round/>
              <a:headEnd type="none" w="lg" len="med"/>
              <a:tailEnd type="triangle"/>
            </a:ln>
            <a:effectLst/>
          </p:spPr>
        </p:cxnSp>
        <p:cxnSp>
          <p:nvCxnSpPr>
            <p:cNvPr id="178" name="Elbow Connector 177"/>
            <p:cNvCxnSpPr/>
            <p:nvPr/>
          </p:nvCxnSpPr>
          <p:spPr>
            <a:xfrm>
              <a:off x="1934177" y="5045709"/>
              <a:ext cx="998394" cy="660219"/>
            </a:xfrm>
            <a:prstGeom prst="bentConnector3">
              <a:avLst/>
            </a:prstGeom>
            <a:noFill/>
            <a:ln w="12700" cap="flat" cmpd="sng" algn="ctr">
              <a:solidFill>
                <a:schemeClr val="tx1"/>
              </a:solidFill>
              <a:prstDash val="solid"/>
              <a:round/>
              <a:headEnd type="none" w="lg" len="med"/>
              <a:tailEnd type="triangle"/>
            </a:ln>
            <a:effectLst/>
          </p:spPr>
        </p:cxnSp>
        <p:cxnSp>
          <p:nvCxnSpPr>
            <p:cNvPr id="180" name="Elbow Connector 179"/>
            <p:cNvCxnSpPr>
              <a:stCxn id="76" idx="3"/>
            </p:cNvCxnSpPr>
            <p:nvPr/>
          </p:nvCxnSpPr>
          <p:spPr>
            <a:xfrm flipV="1">
              <a:off x="1928541" y="5712751"/>
              <a:ext cx="502425" cy="735248"/>
            </a:xfrm>
            <a:prstGeom prst="bentConnector2">
              <a:avLst/>
            </a:prstGeom>
            <a:noFill/>
            <a:ln w="12700" cap="flat" cmpd="sng" algn="ctr">
              <a:solidFill>
                <a:schemeClr val="tx1"/>
              </a:solidFill>
              <a:prstDash val="solid"/>
              <a:round/>
              <a:headEnd type="none" w="lg" len="med"/>
              <a:tailEnd type="none" w="lg" len="med"/>
            </a:ln>
            <a:effectLst/>
          </p:spPr>
        </p:cxnSp>
        <p:cxnSp>
          <p:nvCxnSpPr>
            <p:cNvPr id="184" name="Straight Connector 183"/>
            <p:cNvCxnSpPr>
              <a:stCxn id="74" idx="3"/>
            </p:cNvCxnSpPr>
            <p:nvPr/>
          </p:nvCxnSpPr>
          <p:spPr>
            <a:xfrm>
              <a:off x="1928541" y="5525902"/>
              <a:ext cx="502425" cy="9727"/>
            </a:xfrm>
            <a:prstGeom prst="line">
              <a:avLst/>
            </a:prstGeom>
            <a:noFill/>
            <a:ln w="12700" cap="flat" cmpd="sng" algn="ctr">
              <a:solidFill>
                <a:schemeClr val="tx1"/>
              </a:solidFill>
              <a:prstDash val="solid"/>
              <a:round/>
              <a:headEnd type="none" w="lg" len="med"/>
              <a:tailEnd type="none" w="lg" len="med"/>
            </a:ln>
            <a:effectLst/>
          </p:spPr>
        </p:cxnSp>
        <p:cxnSp>
          <p:nvCxnSpPr>
            <p:cNvPr id="112" name="Straight Connector 111"/>
            <p:cNvCxnSpPr/>
            <p:nvPr/>
          </p:nvCxnSpPr>
          <p:spPr>
            <a:xfrm>
              <a:off x="1922904" y="5977897"/>
              <a:ext cx="502425" cy="9727"/>
            </a:xfrm>
            <a:prstGeom prst="line">
              <a:avLst/>
            </a:prstGeom>
            <a:noFill/>
            <a:ln w="12700" cap="flat" cmpd="sng" algn="ctr">
              <a:solidFill>
                <a:schemeClr val="tx1"/>
              </a:solidFill>
              <a:prstDash val="solid"/>
              <a:round/>
              <a:headEnd type="none" w="lg" len="med"/>
              <a:tailEnd type="none" w="lg" len="med"/>
            </a:ln>
            <a:effectLst/>
          </p:spPr>
        </p:cxnSp>
      </p:grpSp>
    </p:spTree>
    <p:extLst>
      <p:ext uri="{BB962C8B-B14F-4D97-AF65-F5344CB8AC3E}">
        <p14:creationId xmlns:p14="http://schemas.microsoft.com/office/powerpoint/2010/main" val="2904329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365944" y="276548"/>
            <a:ext cx="11188700" cy="334101"/>
          </a:xfrm>
          <a:prstGeom prst="rect">
            <a:avLst/>
          </a:prstGeom>
        </p:spPr>
        <p:txBody>
          <a:bodyPr vert="horz" wrap="square" lIns="0" tIns="0" rIns="0" bIns="0" rtlCol="0" anchor="t" anchorCtr="0">
            <a:noAutofit/>
          </a:bodyPr>
          <a:lstStyle>
            <a:lvl1pPr algn="l" defTabSz="457189" rtl="0" eaLnBrk="1" latinLnBrk="0" hangingPunct="1">
              <a:lnSpc>
                <a:spcPts val="2800"/>
              </a:lnSpc>
              <a:spcBef>
                <a:spcPct val="0"/>
              </a:spcBef>
              <a:buNone/>
              <a:defRPr sz="2400" b="0" kern="1200" baseline="0">
                <a:solidFill>
                  <a:srgbClr val="68737A"/>
                </a:solidFill>
                <a:latin typeface="Verdana"/>
                <a:ea typeface="+mj-ea"/>
                <a:cs typeface="+mj-cs"/>
              </a:defRPr>
            </a:lvl1pPr>
          </a:lstStyle>
          <a:p>
            <a:r>
              <a:rPr lang="en-US" dirty="0" smtClean="0"/>
              <a:t>2. Test Conditions – Grouping Business Requirements</a:t>
            </a:r>
            <a:endParaRPr lang="en-US" dirty="0"/>
          </a:p>
        </p:txBody>
      </p:sp>
      <p:graphicFrame>
        <p:nvGraphicFramePr>
          <p:cNvPr id="2" name="Table 1"/>
          <p:cNvGraphicFramePr>
            <a:graphicFrameLocks noGrp="1"/>
          </p:cNvGraphicFramePr>
          <p:nvPr>
            <p:extLst/>
          </p:nvPr>
        </p:nvGraphicFramePr>
        <p:xfrm>
          <a:off x="427238" y="2059013"/>
          <a:ext cx="4960995" cy="830969"/>
        </p:xfrm>
        <a:graphic>
          <a:graphicData uri="http://schemas.openxmlformats.org/drawingml/2006/table">
            <a:tbl>
              <a:tblPr/>
              <a:tblGrid>
                <a:gridCol w="2165790">
                  <a:extLst>
                    <a:ext uri="{9D8B030D-6E8A-4147-A177-3AD203B41FA5}">
                      <a16:colId xmlns:a16="http://schemas.microsoft.com/office/drawing/2014/main" val="3179849285"/>
                    </a:ext>
                  </a:extLst>
                </a:gridCol>
                <a:gridCol w="2795205">
                  <a:extLst>
                    <a:ext uri="{9D8B030D-6E8A-4147-A177-3AD203B41FA5}">
                      <a16:colId xmlns:a16="http://schemas.microsoft.com/office/drawing/2014/main" val="1917605525"/>
                    </a:ext>
                  </a:extLst>
                </a:gridCol>
              </a:tblGrid>
              <a:tr h="145169">
                <a:tc>
                  <a:txBody>
                    <a:bodyPr/>
                    <a:lstStyle/>
                    <a:p>
                      <a:pPr algn="l" fontAlgn="t"/>
                      <a:r>
                        <a:rPr lang="en-GB" sz="900" b="1" i="0" u="none" strike="noStrike" dirty="0" smtClean="0">
                          <a:solidFill>
                            <a:schemeClr val="bg1"/>
                          </a:solidFill>
                          <a:effectLst/>
                          <a:latin typeface="Calibri" panose="020F0502020204030204" pitchFamily="34" charset="0"/>
                        </a:rPr>
                        <a:t>Test Condition</a:t>
                      </a:r>
                      <a:endParaRPr lang="en-GB" sz="900" b="1" i="0" u="none" strike="noStrike" dirty="0">
                        <a:solidFill>
                          <a:schemeClr val="bg1"/>
                        </a:solidFill>
                        <a:effectLst/>
                        <a:latin typeface="Calibri" panose="020F050202020403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0000"/>
                    </a:solidFill>
                  </a:tcPr>
                </a:tc>
                <a:tc>
                  <a:txBody>
                    <a:bodyPr/>
                    <a:lstStyle/>
                    <a:p>
                      <a:pPr algn="l" fontAlgn="t"/>
                      <a:r>
                        <a:rPr lang="en-GB" sz="900" b="1" i="0" u="none" strike="noStrike" dirty="0" smtClean="0">
                          <a:solidFill>
                            <a:schemeClr val="bg1"/>
                          </a:solidFill>
                          <a:effectLst/>
                          <a:latin typeface="Calibri" panose="020F0502020204030204" pitchFamily="34" charset="0"/>
                        </a:rPr>
                        <a:t>Business Requirement</a:t>
                      </a:r>
                      <a:r>
                        <a:rPr lang="en-GB" sz="900" b="1" i="0" u="none" strike="noStrike" baseline="0" dirty="0" smtClean="0">
                          <a:solidFill>
                            <a:schemeClr val="bg1"/>
                          </a:solidFill>
                          <a:effectLst/>
                          <a:latin typeface="Calibri" panose="020F0502020204030204" pitchFamily="34" charset="0"/>
                        </a:rPr>
                        <a:t>s covered</a:t>
                      </a:r>
                      <a:endParaRPr lang="en-GB" sz="900" b="1" i="0" u="none" strike="noStrike" dirty="0">
                        <a:solidFill>
                          <a:schemeClr val="bg1"/>
                        </a:solidFill>
                        <a:effectLst/>
                        <a:latin typeface="Calibri" panose="020F050202020403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0000"/>
                    </a:solidFill>
                  </a:tcPr>
                </a:tc>
                <a:extLst>
                  <a:ext uri="{0D108BD9-81ED-4DB2-BD59-A6C34878D82A}">
                    <a16:rowId xmlns:a16="http://schemas.microsoft.com/office/drawing/2014/main" val="121795179"/>
                  </a:ext>
                </a:extLst>
              </a:tr>
              <a:tr h="145169">
                <a:tc>
                  <a:txBody>
                    <a:bodyPr/>
                    <a:lstStyle/>
                    <a:p>
                      <a:pPr algn="l" fontAlgn="t"/>
                      <a:r>
                        <a:rPr lang="en-GB" sz="900" b="1" i="0" u="none" strike="noStrike" dirty="0">
                          <a:solidFill>
                            <a:srgbClr val="000000"/>
                          </a:solidFill>
                          <a:effectLst/>
                          <a:latin typeface="Calibri" panose="020F0502020204030204" pitchFamily="34" charset="0"/>
                        </a:rPr>
                        <a:t>Verify that solution can calculate the expected cashflows for GMM </a:t>
                      </a:r>
                    </a:p>
                  </a:txBody>
                  <a:tcPr marL="3600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900" b="1" i="0" u="none" strike="noStrike" dirty="0" smtClean="0">
                          <a:solidFill>
                            <a:srgbClr val="000000"/>
                          </a:solidFill>
                          <a:effectLst/>
                          <a:latin typeface="Calibri" panose="020F0502020204030204" pitchFamily="34" charset="0"/>
                        </a:rPr>
                        <a:t>F-BR004</a:t>
                      </a:r>
                      <a:r>
                        <a:rPr lang="en-GB" sz="900" b="0" i="0" u="none" strike="noStrike" dirty="0" smtClean="0">
                          <a:solidFill>
                            <a:srgbClr val="000000"/>
                          </a:solidFill>
                          <a:effectLst/>
                          <a:latin typeface="Calibri" panose="020F0502020204030204" pitchFamily="34" charset="0"/>
                        </a:rPr>
                        <a:t> - Source Economic factors</a:t>
                      </a:r>
                    </a:p>
                    <a:p>
                      <a:pPr algn="l" fontAlgn="t"/>
                      <a:r>
                        <a:rPr lang="en-GB" sz="900" b="1" i="0" u="none" strike="noStrike" dirty="0" smtClean="0">
                          <a:solidFill>
                            <a:srgbClr val="000000"/>
                          </a:solidFill>
                          <a:effectLst/>
                          <a:latin typeface="Calibri" panose="020F0502020204030204" pitchFamily="34" charset="0"/>
                        </a:rPr>
                        <a:t>F-BR007</a:t>
                      </a:r>
                      <a:r>
                        <a:rPr lang="en-GB" sz="900" b="0" i="0" u="none" strike="noStrike" dirty="0" smtClean="0">
                          <a:solidFill>
                            <a:srgbClr val="000000"/>
                          </a:solidFill>
                          <a:effectLst/>
                          <a:latin typeface="Calibri" panose="020F0502020204030204" pitchFamily="34" charset="0"/>
                        </a:rPr>
                        <a:t> - Source operating assumptions</a:t>
                      </a:r>
                    </a:p>
                    <a:p>
                      <a:pPr algn="l" fontAlgn="t"/>
                      <a:r>
                        <a:rPr lang="en-GB" sz="900" b="1" i="0" u="none" strike="noStrike" dirty="0" smtClean="0">
                          <a:solidFill>
                            <a:srgbClr val="000000"/>
                          </a:solidFill>
                          <a:effectLst/>
                          <a:latin typeface="Calibri" panose="020F0502020204030204" pitchFamily="34" charset="0"/>
                        </a:rPr>
                        <a:t>F-BR016</a:t>
                      </a:r>
                      <a:r>
                        <a:rPr lang="en-GB" sz="900" b="0" i="0" u="none" strike="noStrike" dirty="0" smtClean="0">
                          <a:solidFill>
                            <a:srgbClr val="000000"/>
                          </a:solidFill>
                          <a:effectLst/>
                          <a:latin typeface="Calibri" panose="020F0502020204030204" pitchFamily="34" charset="0"/>
                        </a:rPr>
                        <a:t> - Determine Contract Boundary</a:t>
                      </a:r>
                    </a:p>
                    <a:p>
                      <a:pPr algn="l" fontAlgn="t"/>
                      <a:r>
                        <a:rPr lang="en-GB" sz="900" b="1" i="0" u="none" strike="noStrike" dirty="0" smtClean="0">
                          <a:solidFill>
                            <a:srgbClr val="000000"/>
                          </a:solidFill>
                          <a:effectLst/>
                          <a:latin typeface="Calibri" panose="020F0502020204030204" pitchFamily="34" charset="0"/>
                        </a:rPr>
                        <a:t>F-BR018</a:t>
                      </a:r>
                      <a:r>
                        <a:rPr lang="en-GB" sz="900" b="0" i="0" u="none" strike="noStrike" dirty="0" smtClean="0">
                          <a:solidFill>
                            <a:srgbClr val="000000"/>
                          </a:solidFill>
                          <a:effectLst/>
                          <a:latin typeface="Calibri" panose="020F0502020204030204" pitchFamily="34" charset="0"/>
                        </a:rPr>
                        <a:t> - Calculation allocation drivers</a:t>
                      </a:r>
                    </a:p>
                    <a:p>
                      <a:pPr algn="l" fontAlgn="t"/>
                      <a:r>
                        <a:rPr lang="en-GB" sz="900" b="1" i="0" u="none" strike="noStrike" dirty="0" smtClean="0">
                          <a:solidFill>
                            <a:srgbClr val="000000"/>
                          </a:solidFill>
                          <a:effectLst/>
                          <a:latin typeface="Calibri" panose="020F0502020204030204" pitchFamily="34" charset="0"/>
                        </a:rPr>
                        <a:t>F-BR021</a:t>
                      </a:r>
                      <a:r>
                        <a:rPr lang="en-GB" sz="900" b="0" i="0" u="none" strike="noStrike" dirty="0" smtClean="0">
                          <a:solidFill>
                            <a:srgbClr val="000000"/>
                          </a:solidFill>
                          <a:effectLst/>
                          <a:latin typeface="Calibri" panose="020F0502020204030204" pitchFamily="34" charset="0"/>
                        </a:rPr>
                        <a:t> - Calculate GMM Expected Cashflows</a:t>
                      </a:r>
                      <a:endParaRPr lang="en-GB" sz="900" b="0" i="0" u="none" strike="noStrike" dirty="0">
                        <a:solidFill>
                          <a:srgbClr val="000000"/>
                        </a:solidFill>
                        <a:effectLst/>
                        <a:latin typeface="Calibri" panose="020F0502020204030204" pitchFamily="34" charset="0"/>
                      </a:endParaRPr>
                    </a:p>
                  </a:txBody>
                  <a:tcPr marL="3600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197905"/>
                  </a:ext>
                </a:extLst>
              </a:tr>
            </a:tbl>
          </a:graphicData>
        </a:graphic>
      </p:graphicFrame>
      <p:sp>
        <p:nvSpPr>
          <p:cNvPr id="4" name="TextBox 3"/>
          <p:cNvSpPr txBox="1"/>
          <p:nvPr/>
        </p:nvSpPr>
        <p:spPr>
          <a:xfrm>
            <a:off x="427238" y="742197"/>
            <a:ext cx="10912628" cy="1261884"/>
          </a:xfrm>
          <a:prstGeom prst="rect">
            <a:avLst/>
          </a:prstGeom>
          <a:noFill/>
        </p:spPr>
        <p:txBody>
          <a:bodyPr wrap="square" lIns="0" tIns="0" rIns="0" bIns="0" rtlCol="0">
            <a:spAutoFit/>
          </a:bodyPr>
          <a:lstStyle/>
          <a:p>
            <a:pPr marL="171450" indent="-171450" algn="l">
              <a:spcAft>
                <a:spcPts val="200"/>
              </a:spcAft>
              <a:buFont typeface="Wingdings" panose="05000000000000000000" pitchFamily="2" charset="2"/>
              <a:buChar char="q"/>
            </a:pPr>
            <a:r>
              <a:rPr lang="en-GB" sz="1000" b="1" dirty="0" smtClean="0">
                <a:solidFill>
                  <a:schemeClr val="tx1">
                    <a:lumMod val="50000"/>
                  </a:schemeClr>
                </a:solidFill>
              </a:rPr>
              <a:t>Why Grouping Business Requirements?</a:t>
            </a:r>
          </a:p>
          <a:p>
            <a:pPr marL="228600" indent="-228600" algn="l">
              <a:spcAft>
                <a:spcPts val="200"/>
              </a:spcAft>
              <a:buFont typeface="+mj-lt"/>
              <a:buAutoNum type="arabicPeriod"/>
            </a:pPr>
            <a:r>
              <a:rPr lang="en-GB" sz="1000" dirty="0" smtClean="0">
                <a:solidFill>
                  <a:srgbClr val="000000"/>
                </a:solidFill>
              </a:rPr>
              <a:t>Unrealistic to create and carry out test cases at the use case level. </a:t>
            </a:r>
          </a:p>
          <a:p>
            <a:pPr lvl="1"/>
            <a:r>
              <a:rPr lang="en-GB" sz="900" dirty="0" smtClean="0"/>
              <a:t>By grouping business requirements into test conditions, each test case covers multiple use cases.</a:t>
            </a:r>
          </a:p>
          <a:p>
            <a:pPr lvl="1"/>
            <a:endParaRPr lang="en-GB" sz="900" b="1" dirty="0" smtClean="0"/>
          </a:p>
          <a:p>
            <a:pPr marL="228600" indent="-228600">
              <a:spcAft>
                <a:spcPts val="200"/>
              </a:spcAft>
              <a:buFont typeface="+mj-lt"/>
              <a:buAutoNum type="arabicPeriod"/>
            </a:pPr>
            <a:r>
              <a:rPr lang="en-GB" sz="1000" dirty="0" smtClean="0">
                <a:solidFill>
                  <a:srgbClr val="000000"/>
                </a:solidFill>
              </a:rPr>
              <a:t>Allows PIT to be geared more towards integration testing. </a:t>
            </a:r>
            <a:endParaRPr lang="en-GB" sz="1000" dirty="0">
              <a:solidFill>
                <a:srgbClr val="000000"/>
              </a:solidFill>
            </a:endParaRPr>
          </a:p>
          <a:p>
            <a:pPr lvl="1"/>
            <a:r>
              <a:rPr lang="en-GB" sz="900" dirty="0" smtClean="0"/>
              <a:t>Grouping the business requirements ensures test cases have a natural flow through the systems, allowing the interaction of solution components to be tested. </a:t>
            </a:r>
            <a:endParaRPr lang="en-GB" sz="900" dirty="0"/>
          </a:p>
          <a:p>
            <a:pPr marL="228600" indent="-228600" algn="l">
              <a:buFont typeface="+mj-lt"/>
              <a:buAutoNum type="arabicPeriod"/>
            </a:pPr>
            <a:endParaRPr lang="en-GB" sz="1000" dirty="0" smtClean="0">
              <a:solidFill>
                <a:schemeClr val="accent6"/>
              </a:solidFill>
            </a:endParaRPr>
          </a:p>
          <a:p>
            <a:pPr marL="171450" indent="-171450" algn="l">
              <a:buFont typeface="Wingdings" panose="05000000000000000000" pitchFamily="2" charset="2"/>
              <a:buChar char="q"/>
            </a:pPr>
            <a:r>
              <a:rPr lang="en-GB" sz="1000" b="1" dirty="0" smtClean="0">
                <a:solidFill>
                  <a:schemeClr val="tx1">
                    <a:lumMod val="50000"/>
                  </a:schemeClr>
                </a:solidFill>
              </a:rPr>
              <a:t>Example of business requirement grouping:</a:t>
            </a:r>
          </a:p>
        </p:txBody>
      </p:sp>
      <p:graphicFrame>
        <p:nvGraphicFramePr>
          <p:cNvPr id="8" name="Table 7"/>
          <p:cNvGraphicFramePr>
            <a:graphicFrameLocks noGrp="1"/>
          </p:cNvGraphicFramePr>
          <p:nvPr>
            <p:extLst/>
          </p:nvPr>
        </p:nvGraphicFramePr>
        <p:xfrm>
          <a:off x="501650" y="4440758"/>
          <a:ext cx="3064548" cy="740548"/>
        </p:xfrm>
        <a:graphic>
          <a:graphicData uri="http://schemas.openxmlformats.org/drawingml/2006/table">
            <a:tbl>
              <a:tblPr/>
              <a:tblGrid>
                <a:gridCol w="1367148">
                  <a:extLst>
                    <a:ext uri="{9D8B030D-6E8A-4147-A177-3AD203B41FA5}">
                      <a16:colId xmlns:a16="http://schemas.microsoft.com/office/drawing/2014/main" val="2309139127"/>
                    </a:ext>
                  </a:extLst>
                </a:gridCol>
                <a:gridCol w="1697400">
                  <a:extLst>
                    <a:ext uri="{9D8B030D-6E8A-4147-A177-3AD203B41FA5}">
                      <a16:colId xmlns:a16="http://schemas.microsoft.com/office/drawing/2014/main" val="1732449968"/>
                    </a:ext>
                  </a:extLst>
                </a:gridCol>
              </a:tblGrid>
              <a:tr h="191908">
                <a:tc>
                  <a:txBody>
                    <a:bodyPr/>
                    <a:lstStyle/>
                    <a:p>
                      <a:pPr algn="l" fontAlgn="t"/>
                      <a:r>
                        <a:rPr lang="en-GB" sz="900" b="1" i="0" u="none" strike="noStrike" dirty="0" smtClean="0">
                          <a:solidFill>
                            <a:schemeClr val="bg1"/>
                          </a:solidFill>
                          <a:effectLst/>
                          <a:latin typeface="Calibri" panose="020F0502020204030204" pitchFamily="34" charset="0"/>
                        </a:rPr>
                        <a:t>Test Condition</a:t>
                      </a:r>
                      <a:endParaRPr lang="en-GB" sz="900" b="1" i="0" u="none" strike="noStrike" dirty="0">
                        <a:solidFill>
                          <a:schemeClr val="bg1"/>
                        </a:solidFill>
                        <a:effectLst/>
                        <a:latin typeface="Calibri" panose="020F050202020403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0000"/>
                    </a:solidFill>
                  </a:tcPr>
                </a:tc>
                <a:tc>
                  <a:txBody>
                    <a:bodyPr/>
                    <a:lstStyle/>
                    <a:p>
                      <a:pPr algn="l" fontAlgn="t"/>
                      <a:r>
                        <a:rPr lang="en-GB" sz="900" b="1" i="0" u="none" strike="noStrike" dirty="0" smtClean="0">
                          <a:solidFill>
                            <a:schemeClr val="bg1"/>
                          </a:solidFill>
                          <a:effectLst/>
                          <a:latin typeface="Calibri" panose="020F0502020204030204" pitchFamily="34" charset="0"/>
                        </a:rPr>
                        <a:t>Business Requirement</a:t>
                      </a:r>
                      <a:r>
                        <a:rPr lang="en-GB" sz="900" b="1" i="0" u="none" strike="noStrike" baseline="0" dirty="0" smtClean="0">
                          <a:solidFill>
                            <a:schemeClr val="bg1"/>
                          </a:solidFill>
                          <a:effectLst/>
                          <a:latin typeface="Calibri" panose="020F0502020204030204" pitchFamily="34" charset="0"/>
                        </a:rPr>
                        <a:t>s covered</a:t>
                      </a:r>
                      <a:endParaRPr lang="en-GB" sz="900" b="1" i="0" u="none" strike="noStrike" dirty="0">
                        <a:solidFill>
                          <a:schemeClr val="bg1"/>
                        </a:solidFill>
                        <a:effectLst/>
                        <a:latin typeface="Calibri" panose="020F050202020403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0000"/>
                    </a:solidFill>
                  </a:tcPr>
                </a:tc>
                <a:extLst>
                  <a:ext uri="{0D108BD9-81ED-4DB2-BD59-A6C34878D82A}">
                    <a16:rowId xmlns:a16="http://schemas.microsoft.com/office/drawing/2014/main" val="3209104670"/>
                  </a:ext>
                </a:extLst>
              </a:tr>
              <a:tr h="543962">
                <a:tc>
                  <a:txBody>
                    <a:bodyPr/>
                    <a:lstStyle/>
                    <a:p>
                      <a:pPr algn="l" fontAlgn="t"/>
                      <a:r>
                        <a:rPr lang="en-GB" sz="900" b="1" i="0" u="none" strike="noStrike" dirty="0">
                          <a:solidFill>
                            <a:srgbClr val="000000"/>
                          </a:solidFill>
                          <a:effectLst/>
                          <a:latin typeface="Calibri" panose="020F0502020204030204" pitchFamily="34" charset="0"/>
                        </a:rPr>
                        <a:t>Verify that the solution can source and aggregate the actual cashflows</a:t>
                      </a: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900" b="1" i="0" u="none" strike="noStrike" dirty="0" smtClean="0">
                          <a:solidFill>
                            <a:srgbClr val="000000"/>
                          </a:solidFill>
                          <a:effectLst/>
                          <a:latin typeface="Calibri" panose="020F0502020204030204" pitchFamily="34" charset="0"/>
                        </a:rPr>
                        <a:t>F-BR001</a:t>
                      </a:r>
                      <a:r>
                        <a:rPr lang="en-GB" sz="900" b="0" i="0" u="none" strike="noStrike" dirty="0" smtClean="0">
                          <a:solidFill>
                            <a:srgbClr val="000000"/>
                          </a:solidFill>
                          <a:effectLst/>
                          <a:latin typeface="Calibri" panose="020F0502020204030204" pitchFamily="34" charset="0"/>
                        </a:rPr>
                        <a:t> - Source Actual Cashflows</a:t>
                      </a:r>
                    </a:p>
                    <a:p>
                      <a:pPr algn="l" fontAlgn="t"/>
                      <a:r>
                        <a:rPr lang="en-GB" sz="900" b="1" i="0" u="none" strike="noStrike" dirty="0" smtClean="0">
                          <a:solidFill>
                            <a:srgbClr val="000000"/>
                          </a:solidFill>
                          <a:effectLst/>
                          <a:latin typeface="Calibri" panose="020F0502020204030204" pitchFamily="34" charset="0"/>
                        </a:rPr>
                        <a:t>F-BR008</a:t>
                      </a:r>
                      <a:r>
                        <a:rPr lang="en-GB" sz="900" b="0" i="0" u="none" strike="noStrike" dirty="0" smtClean="0">
                          <a:solidFill>
                            <a:srgbClr val="000000"/>
                          </a:solidFill>
                          <a:effectLst/>
                          <a:latin typeface="Calibri" panose="020F0502020204030204" pitchFamily="34" charset="0"/>
                        </a:rPr>
                        <a:t> - Aggregate actual cashflows at policy level to ICG Level</a:t>
                      </a:r>
                      <a:endParaRPr lang="en-GB" sz="900" b="0" i="0" u="none" strike="noStrike" dirty="0">
                        <a:solidFill>
                          <a:srgbClr val="000000"/>
                        </a:solidFill>
                        <a:effectLst/>
                        <a:latin typeface="Calibri" panose="020F0502020204030204" pitchFamily="34" charset="0"/>
                      </a:endParaRPr>
                    </a:p>
                  </a:txBody>
                  <a:tcPr marL="3600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2409143"/>
                  </a:ext>
                </a:extLst>
              </a:tr>
            </a:tbl>
          </a:graphicData>
        </a:graphic>
      </p:graphicFrame>
      <p:sp>
        <p:nvSpPr>
          <p:cNvPr id="9" name="TextBox 8"/>
          <p:cNvSpPr txBox="1"/>
          <p:nvPr/>
        </p:nvSpPr>
        <p:spPr>
          <a:xfrm>
            <a:off x="437457" y="5288985"/>
            <a:ext cx="3077922" cy="184666"/>
          </a:xfrm>
          <a:prstGeom prst="rect">
            <a:avLst/>
          </a:prstGeom>
          <a:noFill/>
        </p:spPr>
        <p:txBody>
          <a:bodyPr wrap="square" lIns="0" tIns="0" rIns="0" bIns="0" rtlCol="0">
            <a:spAutoFit/>
          </a:bodyPr>
          <a:lstStyle/>
          <a:p>
            <a:pPr algn="ctr"/>
            <a:r>
              <a:rPr lang="en-GB" sz="1200" dirty="0" smtClean="0">
                <a:solidFill>
                  <a:srgbClr val="000000"/>
                </a:solidFill>
              </a:rPr>
              <a:t>This test condition covers 56 use cases</a:t>
            </a:r>
          </a:p>
        </p:txBody>
      </p:sp>
      <p:graphicFrame>
        <p:nvGraphicFramePr>
          <p:cNvPr id="10" name="Table 9"/>
          <p:cNvGraphicFramePr>
            <a:graphicFrameLocks noGrp="1"/>
          </p:cNvGraphicFramePr>
          <p:nvPr>
            <p:extLst/>
          </p:nvPr>
        </p:nvGraphicFramePr>
        <p:xfrm>
          <a:off x="4227934" y="4512702"/>
          <a:ext cx="1932709" cy="167640"/>
        </p:xfrm>
        <a:graphic>
          <a:graphicData uri="http://schemas.openxmlformats.org/drawingml/2006/table">
            <a:tbl>
              <a:tblPr/>
              <a:tblGrid>
                <a:gridCol w="1378527">
                  <a:extLst>
                    <a:ext uri="{9D8B030D-6E8A-4147-A177-3AD203B41FA5}">
                      <a16:colId xmlns:a16="http://schemas.microsoft.com/office/drawing/2014/main" val="1797403017"/>
                    </a:ext>
                  </a:extLst>
                </a:gridCol>
                <a:gridCol w="554182">
                  <a:extLst>
                    <a:ext uri="{9D8B030D-6E8A-4147-A177-3AD203B41FA5}">
                      <a16:colId xmlns:a16="http://schemas.microsoft.com/office/drawing/2014/main" val="3457651526"/>
                    </a:ext>
                  </a:extLst>
                </a:gridCol>
              </a:tblGrid>
              <a:tr h="0">
                <a:tc>
                  <a:txBody>
                    <a:bodyPr/>
                    <a:lstStyle/>
                    <a:p>
                      <a:pPr algn="ctr" fontAlgn="t"/>
                      <a:r>
                        <a:rPr lang="en-GB" sz="1100" b="0" i="0" u="none" strike="noStrike" dirty="0" smtClean="0">
                          <a:solidFill>
                            <a:srgbClr val="000000"/>
                          </a:solidFill>
                          <a:effectLst/>
                          <a:latin typeface="Calibri" panose="020F0502020204030204" pitchFamily="34" charset="0"/>
                        </a:rPr>
                        <a:t>Accident/Health - LCB</a:t>
                      </a:r>
                      <a:endParaRPr lang="en-GB" sz="1100" b="0" i="0" u="none" strike="noStrike" dirty="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100" b="0" i="0" u="none" strike="noStrike" dirty="0" smtClean="0">
                          <a:solidFill>
                            <a:srgbClr val="000000"/>
                          </a:solidFill>
                          <a:effectLst/>
                          <a:latin typeface="Calibri" panose="020F0502020204030204" pitchFamily="34" charset="0"/>
                        </a:rPr>
                        <a:t>7/56</a:t>
                      </a:r>
                      <a:endParaRPr lang="en-GB" sz="1100" b="0" i="0" u="none" strike="noStrike" dirty="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2008859"/>
                  </a:ext>
                </a:extLst>
              </a:tr>
            </a:tbl>
          </a:graphicData>
        </a:graphic>
      </p:graphicFrame>
      <p:graphicFrame>
        <p:nvGraphicFramePr>
          <p:cNvPr id="11" name="Table 10"/>
          <p:cNvGraphicFramePr>
            <a:graphicFrameLocks noGrp="1"/>
          </p:cNvGraphicFramePr>
          <p:nvPr>
            <p:extLst/>
          </p:nvPr>
        </p:nvGraphicFramePr>
        <p:xfrm>
          <a:off x="4243051" y="4965770"/>
          <a:ext cx="1932709" cy="167640"/>
        </p:xfrm>
        <a:graphic>
          <a:graphicData uri="http://schemas.openxmlformats.org/drawingml/2006/table">
            <a:tbl>
              <a:tblPr/>
              <a:tblGrid>
                <a:gridCol w="1378527">
                  <a:extLst>
                    <a:ext uri="{9D8B030D-6E8A-4147-A177-3AD203B41FA5}">
                      <a16:colId xmlns:a16="http://schemas.microsoft.com/office/drawing/2014/main" val="1797403017"/>
                    </a:ext>
                  </a:extLst>
                </a:gridCol>
                <a:gridCol w="554182">
                  <a:extLst>
                    <a:ext uri="{9D8B030D-6E8A-4147-A177-3AD203B41FA5}">
                      <a16:colId xmlns:a16="http://schemas.microsoft.com/office/drawing/2014/main" val="3457651526"/>
                    </a:ext>
                  </a:extLst>
                </a:gridCol>
              </a:tblGrid>
              <a:tr h="0">
                <a:tc>
                  <a:txBody>
                    <a:bodyPr/>
                    <a:lstStyle/>
                    <a:p>
                      <a:pPr algn="ctr" fontAlgn="t"/>
                      <a:r>
                        <a:rPr lang="en-GB" sz="1100" b="0" i="0" u="none" strike="noStrike" dirty="0" smtClean="0">
                          <a:solidFill>
                            <a:srgbClr val="000000"/>
                          </a:solidFill>
                          <a:effectLst/>
                          <a:latin typeface="Calibri" panose="020F0502020204030204" pitchFamily="34" charset="0"/>
                        </a:rPr>
                        <a:t>Annuities</a:t>
                      </a:r>
                      <a:endParaRPr lang="en-GB" sz="1100" b="0" i="0" u="none" strike="noStrike" dirty="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100" b="0" i="0" u="none" strike="noStrike" dirty="0" smtClean="0">
                          <a:solidFill>
                            <a:srgbClr val="000000"/>
                          </a:solidFill>
                          <a:effectLst/>
                          <a:latin typeface="Calibri" panose="020F0502020204030204" pitchFamily="34" charset="0"/>
                        </a:rPr>
                        <a:t>7/56</a:t>
                      </a:r>
                      <a:endParaRPr lang="en-GB" sz="1100" b="0" i="0" u="none" strike="noStrike" dirty="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2008859"/>
                  </a:ext>
                </a:extLst>
              </a:tr>
            </a:tbl>
          </a:graphicData>
        </a:graphic>
      </p:graphicFrame>
      <p:graphicFrame>
        <p:nvGraphicFramePr>
          <p:cNvPr id="12" name="Table 11"/>
          <p:cNvGraphicFramePr>
            <a:graphicFrameLocks noGrp="1"/>
          </p:cNvGraphicFramePr>
          <p:nvPr>
            <p:extLst/>
          </p:nvPr>
        </p:nvGraphicFramePr>
        <p:xfrm>
          <a:off x="4237151" y="6002621"/>
          <a:ext cx="1932709" cy="167640"/>
        </p:xfrm>
        <a:graphic>
          <a:graphicData uri="http://schemas.openxmlformats.org/drawingml/2006/table">
            <a:tbl>
              <a:tblPr/>
              <a:tblGrid>
                <a:gridCol w="1378527">
                  <a:extLst>
                    <a:ext uri="{9D8B030D-6E8A-4147-A177-3AD203B41FA5}">
                      <a16:colId xmlns:a16="http://schemas.microsoft.com/office/drawing/2014/main" val="1797403017"/>
                    </a:ext>
                  </a:extLst>
                </a:gridCol>
                <a:gridCol w="554182">
                  <a:extLst>
                    <a:ext uri="{9D8B030D-6E8A-4147-A177-3AD203B41FA5}">
                      <a16:colId xmlns:a16="http://schemas.microsoft.com/office/drawing/2014/main" val="3457651526"/>
                    </a:ext>
                  </a:extLst>
                </a:gridCol>
              </a:tblGrid>
              <a:tr h="0">
                <a:tc>
                  <a:txBody>
                    <a:bodyPr/>
                    <a:lstStyle/>
                    <a:p>
                      <a:pPr algn="ctr" fontAlgn="t"/>
                      <a:r>
                        <a:rPr lang="en-GB" sz="1100" b="0" i="0" u="none" strike="noStrike" dirty="0" smtClean="0">
                          <a:solidFill>
                            <a:srgbClr val="000000"/>
                          </a:solidFill>
                          <a:effectLst/>
                          <a:latin typeface="Calibri" panose="020F0502020204030204" pitchFamily="34" charset="0"/>
                        </a:rPr>
                        <a:t>Unit</a:t>
                      </a:r>
                      <a:r>
                        <a:rPr lang="en-GB" sz="1100" b="0" i="0" u="none" strike="noStrike" baseline="0" dirty="0" smtClean="0">
                          <a:solidFill>
                            <a:srgbClr val="000000"/>
                          </a:solidFill>
                          <a:effectLst/>
                          <a:latin typeface="Calibri" panose="020F0502020204030204" pitchFamily="34" charset="0"/>
                        </a:rPr>
                        <a:t> Linked</a:t>
                      </a:r>
                      <a:endParaRPr lang="en-GB" sz="1100" b="0" i="0" u="none" strike="noStrike" dirty="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100" b="0" i="0" u="none" strike="noStrike" dirty="0" smtClean="0">
                          <a:solidFill>
                            <a:srgbClr val="000000"/>
                          </a:solidFill>
                          <a:effectLst/>
                          <a:latin typeface="Calibri" panose="020F0502020204030204" pitchFamily="34" charset="0"/>
                        </a:rPr>
                        <a:t>7/56</a:t>
                      </a:r>
                      <a:endParaRPr lang="en-GB" sz="1100" b="0" i="0" u="none" strike="noStrike" dirty="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2008859"/>
                  </a:ext>
                </a:extLst>
              </a:tr>
            </a:tbl>
          </a:graphicData>
        </a:graphic>
      </p:graphicFrame>
      <p:graphicFrame>
        <p:nvGraphicFramePr>
          <p:cNvPr id="14" name="Table 13"/>
          <p:cNvGraphicFramePr>
            <a:graphicFrameLocks noGrp="1"/>
          </p:cNvGraphicFramePr>
          <p:nvPr>
            <p:extLst/>
          </p:nvPr>
        </p:nvGraphicFramePr>
        <p:xfrm>
          <a:off x="4237150" y="3919854"/>
          <a:ext cx="1932709" cy="167640"/>
        </p:xfrm>
        <a:graphic>
          <a:graphicData uri="http://schemas.openxmlformats.org/drawingml/2006/table">
            <a:tbl>
              <a:tblPr/>
              <a:tblGrid>
                <a:gridCol w="1378527">
                  <a:extLst>
                    <a:ext uri="{9D8B030D-6E8A-4147-A177-3AD203B41FA5}">
                      <a16:colId xmlns:a16="http://schemas.microsoft.com/office/drawing/2014/main" val="1797403017"/>
                    </a:ext>
                  </a:extLst>
                </a:gridCol>
                <a:gridCol w="554182">
                  <a:extLst>
                    <a:ext uri="{9D8B030D-6E8A-4147-A177-3AD203B41FA5}">
                      <a16:colId xmlns:a16="http://schemas.microsoft.com/office/drawing/2014/main" val="3457651526"/>
                    </a:ext>
                  </a:extLst>
                </a:gridCol>
              </a:tblGrid>
              <a:tr h="0">
                <a:tc>
                  <a:txBody>
                    <a:bodyPr/>
                    <a:lstStyle/>
                    <a:p>
                      <a:pPr algn="ctr" fontAlgn="t"/>
                      <a:r>
                        <a:rPr lang="en-GB" sz="1100" b="0" i="0" u="none" strike="noStrike" dirty="0" smtClean="0">
                          <a:solidFill>
                            <a:srgbClr val="000000"/>
                          </a:solidFill>
                          <a:effectLst/>
                          <a:latin typeface="Calibri" panose="020F0502020204030204" pitchFamily="34" charset="0"/>
                        </a:rPr>
                        <a:t>Universal</a:t>
                      </a:r>
                      <a:r>
                        <a:rPr lang="en-GB" sz="1100" b="0" i="0" u="none" strike="noStrike" baseline="0" dirty="0" smtClean="0">
                          <a:solidFill>
                            <a:srgbClr val="000000"/>
                          </a:solidFill>
                          <a:effectLst/>
                          <a:latin typeface="Calibri" panose="020F0502020204030204" pitchFamily="34" charset="0"/>
                        </a:rPr>
                        <a:t> Life</a:t>
                      </a:r>
                      <a:endParaRPr lang="en-GB" sz="1100" b="0" i="0" u="none" strike="noStrike" dirty="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100" b="0" i="0" u="none" strike="noStrike" dirty="0" smtClean="0">
                          <a:solidFill>
                            <a:srgbClr val="000000"/>
                          </a:solidFill>
                          <a:effectLst/>
                          <a:latin typeface="Calibri" panose="020F0502020204030204" pitchFamily="34" charset="0"/>
                        </a:rPr>
                        <a:t>7/56</a:t>
                      </a:r>
                      <a:endParaRPr lang="en-GB" sz="1100" b="0" i="0" u="none" strike="noStrike" dirty="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2008859"/>
                  </a:ext>
                </a:extLst>
              </a:tr>
            </a:tbl>
          </a:graphicData>
        </a:graphic>
      </p:graphicFrame>
      <p:graphicFrame>
        <p:nvGraphicFramePr>
          <p:cNvPr id="15" name="Table 14"/>
          <p:cNvGraphicFramePr>
            <a:graphicFrameLocks noGrp="1"/>
          </p:cNvGraphicFramePr>
          <p:nvPr>
            <p:extLst/>
          </p:nvPr>
        </p:nvGraphicFramePr>
        <p:xfrm>
          <a:off x="4252841" y="6279831"/>
          <a:ext cx="1932709" cy="167640"/>
        </p:xfrm>
        <a:graphic>
          <a:graphicData uri="http://schemas.openxmlformats.org/drawingml/2006/table">
            <a:tbl>
              <a:tblPr/>
              <a:tblGrid>
                <a:gridCol w="1378527">
                  <a:extLst>
                    <a:ext uri="{9D8B030D-6E8A-4147-A177-3AD203B41FA5}">
                      <a16:colId xmlns:a16="http://schemas.microsoft.com/office/drawing/2014/main" val="1797403017"/>
                    </a:ext>
                  </a:extLst>
                </a:gridCol>
                <a:gridCol w="554182">
                  <a:extLst>
                    <a:ext uri="{9D8B030D-6E8A-4147-A177-3AD203B41FA5}">
                      <a16:colId xmlns:a16="http://schemas.microsoft.com/office/drawing/2014/main" val="3457651526"/>
                    </a:ext>
                  </a:extLst>
                </a:gridCol>
              </a:tblGrid>
              <a:tr h="0">
                <a:tc>
                  <a:txBody>
                    <a:bodyPr/>
                    <a:lstStyle/>
                    <a:p>
                      <a:pPr algn="ctr" fontAlgn="t"/>
                      <a:r>
                        <a:rPr lang="en-GB" sz="1100" b="0" i="0" u="none" strike="noStrike" dirty="0" smtClean="0">
                          <a:solidFill>
                            <a:srgbClr val="000000"/>
                          </a:solidFill>
                          <a:effectLst/>
                          <a:latin typeface="Calibri" panose="020F0502020204030204" pitchFamily="34" charset="0"/>
                        </a:rPr>
                        <a:t>With Profits</a:t>
                      </a:r>
                      <a:endParaRPr lang="en-GB" sz="1100" b="0" i="0" u="none" strike="noStrike" dirty="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100" b="0" i="0" u="none" strike="noStrike" dirty="0" smtClean="0">
                          <a:solidFill>
                            <a:srgbClr val="000000"/>
                          </a:solidFill>
                          <a:effectLst/>
                          <a:latin typeface="Calibri" panose="020F0502020204030204" pitchFamily="34" charset="0"/>
                        </a:rPr>
                        <a:t>7/56</a:t>
                      </a:r>
                      <a:endParaRPr lang="en-GB" sz="1100" b="0" i="0" u="none" strike="noStrike" dirty="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2008859"/>
                  </a:ext>
                </a:extLst>
              </a:tr>
            </a:tbl>
          </a:graphicData>
        </a:graphic>
      </p:graphicFrame>
      <p:cxnSp>
        <p:nvCxnSpPr>
          <p:cNvPr id="16" name="Straight Arrow Connector 15"/>
          <p:cNvCxnSpPr>
            <a:stCxn id="8" idx="3"/>
            <a:endCxn id="10" idx="1"/>
          </p:cNvCxnSpPr>
          <p:nvPr/>
        </p:nvCxnSpPr>
        <p:spPr>
          <a:xfrm flipV="1">
            <a:off x="3566198" y="4596522"/>
            <a:ext cx="661736" cy="214510"/>
          </a:xfrm>
          <a:prstGeom prst="straightConnector1">
            <a:avLst/>
          </a:prstGeom>
          <a:noFill/>
          <a:ln w="9525" cap="flat" cmpd="sng" algn="ctr">
            <a:solidFill>
              <a:srgbClr val="000000"/>
            </a:solidFill>
            <a:prstDash val="solid"/>
            <a:round/>
            <a:headEnd type="none" w="lg" len="med"/>
            <a:tailEnd type="triangle"/>
          </a:ln>
          <a:effectLst/>
        </p:spPr>
      </p:cxnSp>
      <p:cxnSp>
        <p:nvCxnSpPr>
          <p:cNvPr id="17" name="Straight Arrow Connector 16"/>
          <p:cNvCxnSpPr>
            <a:stCxn id="8" idx="3"/>
            <a:endCxn id="11" idx="1"/>
          </p:cNvCxnSpPr>
          <p:nvPr/>
        </p:nvCxnSpPr>
        <p:spPr>
          <a:xfrm>
            <a:off x="3566198" y="4811032"/>
            <a:ext cx="676853" cy="238558"/>
          </a:xfrm>
          <a:prstGeom prst="straightConnector1">
            <a:avLst/>
          </a:prstGeom>
          <a:noFill/>
          <a:ln w="9525" cap="flat" cmpd="sng" algn="ctr">
            <a:solidFill>
              <a:srgbClr val="000000"/>
            </a:solidFill>
            <a:prstDash val="solid"/>
            <a:round/>
            <a:headEnd type="none" w="lg" len="med"/>
            <a:tailEnd type="triangle"/>
          </a:ln>
          <a:effectLst/>
        </p:spPr>
      </p:cxnSp>
      <p:cxnSp>
        <p:nvCxnSpPr>
          <p:cNvPr id="19" name="Straight Arrow Connector 18"/>
          <p:cNvCxnSpPr>
            <a:stCxn id="8" idx="3"/>
            <a:endCxn id="33" idx="1"/>
          </p:cNvCxnSpPr>
          <p:nvPr/>
        </p:nvCxnSpPr>
        <p:spPr>
          <a:xfrm>
            <a:off x="3566198" y="4811032"/>
            <a:ext cx="676854" cy="459343"/>
          </a:xfrm>
          <a:prstGeom prst="straightConnector1">
            <a:avLst/>
          </a:prstGeom>
          <a:noFill/>
          <a:ln w="9525" cap="flat" cmpd="sng" algn="ctr">
            <a:solidFill>
              <a:srgbClr val="000000"/>
            </a:solidFill>
            <a:prstDash val="solid"/>
            <a:round/>
            <a:headEnd type="none" w="lg" len="med"/>
            <a:tailEnd type="triangle"/>
          </a:ln>
          <a:effectLst/>
        </p:spPr>
      </p:cxnSp>
      <p:cxnSp>
        <p:nvCxnSpPr>
          <p:cNvPr id="20" name="Straight Arrow Connector 19"/>
          <p:cNvCxnSpPr>
            <a:stCxn id="8" idx="3"/>
            <a:endCxn id="34" idx="1"/>
          </p:cNvCxnSpPr>
          <p:nvPr/>
        </p:nvCxnSpPr>
        <p:spPr>
          <a:xfrm>
            <a:off x="3566198" y="4811032"/>
            <a:ext cx="686643" cy="673853"/>
          </a:xfrm>
          <a:prstGeom prst="straightConnector1">
            <a:avLst/>
          </a:prstGeom>
          <a:noFill/>
          <a:ln w="9525" cap="flat" cmpd="sng" algn="ctr">
            <a:solidFill>
              <a:srgbClr val="000000"/>
            </a:solidFill>
            <a:prstDash val="solid"/>
            <a:round/>
            <a:headEnd type="none" w="lg" len="med"/>
            <a:tailEnd type="triangle"/>
          </a:ln>
          <a:effectLst/>
        </p:spPr>
      </p:cxnSp>
      <p:cxnSp>
        <p:nvCxnSpPr>
          <p:cNvPr id="21" name="Straight Arrow Connector 20"/>
          <p:cNvCxnSpPr>
            <a:stCxn id="8" idx="3"/>
            <a:endCxn id="12" idx="1"/>
          </p:cNvCxnSpPr>
          <p:nvPr/>
        </p:nvCxnSpPr>
        <p:spPr>
          <a:xfrm>
            <a:off x="3566198" y="4811032"/>
            <a:ext cx="670953" cy="1275409"/>
          </a:xfrm>
          <a:prstGeom prst="straightConnector1">
            <a:avLst/>
          </a:prstGeom>
          <a:noFill/>
          <a:ln w="9525" cap="flat" cmpd="sng" algn="ctr">
            <a:solidFill>
              <a:srgbClr val="000000"/>
            </a:solidFill>
            <a:prstDash val="solid"/>
            <a:round/>
            <a:headEnd type="none" w="lg" len="med"/>
            <a:tailEnd type="triangle"/>
          </a:ln>
          <a:effectLst/>
        </p:spPr>
      </p:cxnSp>
      <p:cxnSp>
        <p:nvCxnSpPr>
          <p:cNvPr id="22" name="Straight Arrow Connector 21"/>
          <p:cNvCxnSpPr>
            <a:stCxn id="8" idx="3"/>
            <a:endCxn id="15" idx="1"/>
          </p:cNvCxnSpPr>
          <p:nvPr/>
        </p:nvCxnSpPr>
        <p:spPr>
          <a:xfrm>
            <a:off x="3566198" y="4811032"/>
            <a:ext cx="686643" cy="1552619"/>
          </a:xfrm>
          <a:prstGeom prst="straightConnector1">
            <a:avLst/>
          </a:prstGeom>
          <a:noFill/>
          <a:ln w="9525" cap="flat" cmpd="sng" algn="ctr">
            <a:solidFill>
              <a:srgbClr val="000000"/>
            </a:solidFill>
            <a:prstDash val="solid"/>
            <a:round/>
            <a:headEnd type="none" w="lg" len="med"/>
            <a:tailEnd type="triangle"/>
          </a:ln>
          <a:effectLst/>
        </p:spPr>
      </p:cxnSp>
      <p:graphicFrame>
        <p:nvGraphicFramePr>
          <p:cNvPr id="23" name="Table 22"/>
          <p:cNvGraphicFramePr>
            <a:graphicFrameLocks noGrp="1"/>
          </p:cNvGraphicFramePr>
          <p:nvPr>
            <p:extLst/>
          </p:nvPr>
        </p:nvGraphicFramePr>
        <p:xfrm>
          <a:off x="5606461" y="3588219"/>
          <a:ext cx="554182" cy="137160"/>
        </p:xfrm>
        <a:graphic>
          <a:graphicData uri="http://schemas.openxmlformats.org/drawingml/2006/table">
            <a:tbl>
              <a:tblPr/>
              <a:tblGrid>
                <a:gridCol w="554182">
                  <a:extLst>
                    <a:ext uri="{9D8B030D-6E8A-4147-A177-3AD203B41FA5}">
                      <a16:colId xmlns:a16="http://schemas.microsoft.com/office/drawing/2014/main" val="3457651526"/>
                    </a:ext>
                  </a:extLst>
                </a:gridCol>
              </a:tblGrid>
              <a:tr h="0">
                <a:tc>
                  <a:txBody>
                    <a:bodyPr/>
                    <a:lstStyle/>
                    <a:p>
                      <a:pPr algn="ctr" fontAlgn="t"/>
                      <a:r>
                        <a:rPr lang="en-GB" sz="900" b="0" i="0" u="none" strike="noStrike" dirty="0" smtClean="0">
                          <a:solidFill>
                            <a:srgbClr val="000000"/>
                          </a:solidFill>
                          <a:effectLst/>
                          <a:latin typeface="Calibri" panose="020F0502020204030204" pitchFamily="34" charset="0"/>
                        </a:rPr>
                        <a:t>Use</a:t>
                      </a:r>
                      <a:r>
                        <a:rPr lang="en-GB" sz="900" b="0" i="0" u="none" strike="noStrike" baseline="0" dirty="0" smtClean="0">
                          <a:solidFill>
                            <a:srgbClr val="000000"/>
                          </a:solidFill>
                          <a:effectLst/>
                          <a:latin typeface="Calibri" panose="020F0502020204030204" pitchFamily="34" charset="0"/>
                        </a:rPr>
                        <a:t> Cases</a:t>
                      </a:r>
                      <a:endParaRPr lang="en-GB" sz="1100" b="0" i="0" u="none" strike="noStrike" dirty="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2008859"/>
                  </a:ext>
                </a:extLst>
              </a:tr>
            </a:tbl>
          </a:graphicData>
        </a:graphic>
      </p:graphicFrame>
      <p:sp>
        <p:nvSpPr>
          <p:cNvPr id="24" name="TextBox 23"/>
          <p:cNvSpPr txBox="1"/>
          <p:nvPr/>
        </p:nvSpPr>
        <p:spPr>
          <a:xfrm>
            <a:off x="4067500" y="3270982"/>
            <a:ext cx="3077922" cy="184666"/>
          </a:xfrm>
          <a:prstGeom prst="rect">
            <a:avLst/>
          </a:prstGeom>
          <a:noFill/>
        </p:spPr>
        <p:txBody>
          <a:bodyPr wrap="square" lIns="0" tIns="0" rIns="0" bIns="0" rtlCol="0">
            <a:spAutoFit/>
          </a:bodyPr>
          <a:lstStyle/>
          <a:p>
            <a:pPr algn="ctr"/>
            <a:r>
              <a:rPr lang="en-GB" sz="1200" u="sng" dirty="0" smtClean="0">
                <a:solidFill>
                  <a:srgbClr val="000000"/>
                </a:solidFill>
              </a:rPr>
              <a:t>Product Group</a:t>
            </a:r>
          </a:p>
        </p:txBody>
      </p:sp>
      <p:sp>
        <p:nvSpPr>
          <p:cNvPr id="25" name="TextBox 24"/>
          <p:cNvSpPr txBox="1"/>
          <p:nvPr/>
        </p:nvSpPr>
        <p:spPr>
          <a:xfrm>
            <a:off x="6566571" y="3241810"/>
            <a:ext cx="3077922" cy="184666"/>
          </a:xfrm>
          <a:prstGeom prst="rect">
            <a:avLst/>
          </a:prstGeom>
          <a:noFill/>
        </p:spPr>
        <p:txBody>
          <a:bodyPr wrap="square" lIns="0" tIns="0" rIns="0" bIns="0" rtlCol="0">
            <a:spAutoFit/>
          </a:bodyPr>
          <a:lstStyle/>
          <a:p>
            <a:pPr algn="ctr"/>
            <a:r>
              <a:rPr lang="en-GB" sz="1200" u="sng" dirty="0" smtClean="0">
                <a:solidFill>
                  <a:srgbClr val="000000"/>
                </a:solidFill>
              </a:rPr>
              <a:t>Business Event</a:t>
            </a:r>
          </a:p>
        </p:txBody>
      </p:sp>
      <p:sp>
        <p:nvSpPr>
          <p:cNvPr id="26" name="TextBox 25"/>
          <p:cNvSpPr txBox="1"/>
          <p:nvPr/>
        </p:nvSpPr>
        <p:spPr>
          <a:xfrm>
            <a:off x="1190971" y="3309785"/>
            <a:ext cx="3077922" cy="184666"/>
          </a:xfrm>
          <a:prstGeom prst="rect">
            <a:avLst/>
          </a:prstGeom>
          <a:noFill/>
        </p:spPr>
        <p:txBody>
          <a:bodyPr wrap="square" lIns="0" tIns="0" rIns="0" bIns="0" rtlCol="0">
            <a:spAutoFit/>
          </a:bodyPr>
          <a:lstStyle/>
          <a:p>
            <a:pPr algn="ctr"/>
            <a:r>
              <a:rPr lang="en-GB" sz="1200" u="sng" dirty="0" smtClean="0">
                <a:solidFill>
                  <a:srgbClr val="000000"/>
                </a:solidFill>
              </a:rPr>
              <a:t>Business Requirement</a:t>
            </a:r>
          </a:p>
        </p:txBody>
      </p:sp>
      <p:graphicFrame>
        <p:nvGraphicFramePr>
          <p:cNvPr id="27" name="Table 26"/>
          <p:cNvGraphicFramePr>
            <a:graphicFrameLocks noGrp="1"/>
          </p:cNvGraphicFramePr>
          <p:nvPr>
            <p:extLst/>
          </p:nvPr>
        </p:nvGraphicFramePr>
        <p:xfrm>
          <a:off x="6788709" y="5913917"/>
          <a:ext cx="1862300" cy="548640"/>
        </p:xfrm>
        <a:graphic>
          <a:graphicData uri="http://schemas.openxmlformats.org/drawingml/2006/table">
            <a:tbl>
              <a:tblPr/>
              <a:tblGrid>
                <a:gridCol w="1308118">
                  <a:extLst>
                    <a:ext uri="{9D8B030D-6E8A-4147-A177-3AD203B41FA5}">
                      <a16:colId xmlns:a16="http://schemas.microsoft.com/office/drawing/2014/main" val="1797403017"/>
                    </a:ext>
                  </a:extLst>
                </a:gridCol>
                <a:gridCol w="554182">
                  <a:extLst>
                    <a:ext uri="{9D8B030D-6E8A-4147-A177-3AD203B41FA5}">
                      <a16:colId xmlns:a16="http://schemas.microsoft.com/office/drawing/2014/main" val="3457651526"/>
                    </a:ext>
                  </a:extLst>
                </a:gridCol>
              </a:tblGrid>
              <a:tr h="0">
                <a:tc>
                  <a:txBody>
                    <a:bodyPr/>
                    <a:lstStyle/>
                    <a:p>
                      <a:pPr algn="l" fontAlgn="b"/>
                      <a:r>
                        <a:rPr lang="en-GB" sz="700" u="none" strike="noStrike" dirty="0">
                          <a:solidFill>
                            <a:srgbClr val="000000"/>
                          </a:solidFill>
                          <a:effectLst/>
                        </a:rPr>
                        <a:t>Initial Recognition</a:t>
                      </a:r>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1/7</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0063800"/>
                  </a:ext>
                </a:extLst>
              </a:tr>
              <a:tr h="0">
                <a:tc>
                  <a:txBody>
                    <a:bodyPr/>
                    <a:lstStyle/>
                    <a:p>
                      <a:pPr algn="l" fontAlgn="b"/>
                      <a:r>
                        <a:rPr lang="en-GB" sz="700" u="none" strike="noStrike" dirty="0">
                          <a:solidFill>
                            <a:srgbClr val="000000"/>
                          </a:solidFill>
                          <a:effectLst/>
                        </a:rPr>
                        <a:t>Subsequent Measurement</a:t>
                      </a:r>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1/7</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1075189"/>
                  </a:ext>
                </a:extLst>
              </a:tr>
              <a:tr h="0">
                <a:tc>
                  <a:txBody>
                    <a:bodyPr/>
                    <a:lstStyle/>
                    <a:p>
                      <a:pPr algn="l" fontAlgn="b"/>
                      <a:r>
                        <a:rPr lang="en-GB" sz="700" u="none" strike="noStrike" dirty="0">
                          <a:solidFill>
                            <a:srgbClr val="000000"/>
                          </a:solidFill>
                          <a:effectLst/>
                        </a:rPr>
                        <a:t>Lapse / Surrender</a:t>
                      </a:r>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1/7</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5632246"/>
                  </a:ext>
                </a:extLst>
              </a:tr>
              <a:tr h="0">
                <a:tc>
                  <a:txBody>
                    <a:bodyPr/>
                    <a:lstStyle/>
                    <a:p>
                      <a:pPr algn="l" fontAlgn="b"/>
                      <a:r>
                        <a:rPr lang="en-GB" sz="700" u="none" strike="noStrike" dirty="0">
                          <a:solidFill>
                            <a:srgbClr val="000000"/>
                          </a:solidFill>
                          <a:effectLst/>
                        </a:rPr>
                        <a:t>Death</a:t>
                      </a:r>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1/7</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8783187"/>
                  </a:ext>
                </a:extLst>
              </a:tr>
            </a:tbl>
          </a:graphicData>
        </a:graphic>
      </p:graphicFrame>
      <p:cxnSp>
        <p:nvCxnSpPr>
          <p:cNvPr id="28" name="Straight Arrow Connector 27"/>
          <p:cNvCxnSpPr>
            <a:stCxn id="8" idx="3"/>
            <a:endCxn id="14" idx="1"/>
          </p:cNvCxnSpPr>
          <p:nvPr/>
        </p:nvCxnSpPr>
        <p:spPr>
          <a:xfrm flipV="1">
            <a:off x="3566198" y="4003674"/>
            <a:ext cx="670952" cy="807358"/>
          </a:xfrm>
          <a:prstGeom prst="straightConnector1">
            <a:avLst/>
          </a:prstGeom>
          <a:noFill/>
          <a:ln w="9525" cap="flat" cmpd="sng" algn="ctr">
            <a:solidFill>
              <a:srgbClr val="000000"/>
            </a:solidFill>
            <a:prstDash val="solid"/>
            <a:round/>
            <a:headEnd type="none" w="lg" len="med"/>
            <a:tailEnd type="triangle"/>
          </a:ln>
          <a:effectLst/>
        </p:spPr>
      </p:cxnSp>
      <p:sp>
        <p:nvSpPr>
          <p:cNvPr id="29" name="Rectangle 28"/>
          <p:cNvSpPr/>
          <p:nvPr/>
        </p:nvSpPr>
        <p:spPr>
          <a:xfrm>
            <a:off x="4207914" y="4372356"/>
            <a:ext cx="1996189" cy="1298343"/>
          </a:xfrm>
          <a:prstGeom prst="rect">
            <a:avLst/>
          </a:prstGeom>
          <a:noFill/>
          <a:ln>
            <a:solidFill>
              <a:srgbClr val="C00000"/>
            </a:solidFill>
            <a:prstDash val="dash"/>
          </a:ln>
          <a:effectLst/>
        </p:spPr>
        <p:style>
          <a:lnRef idx="1">
            <a:schemeClr val="accent1"/>
          </a:lnRef>
          <a:fillRef idx="3">
            <a:schemeClr val="accent1"/>
          </a:fillRef>
          <a:effectRef idx="2">
            <a:schemeClr val="accent1"/>
          </a:effectRef>
          <a:fontRef idx="minor">
            <a:schemeClr val="lt1"/>
          </a:fontRef>
        </p:style>
        <p:txBody>
          <a:bodyPr lIns="18000" tIns="0" rtlCol="0" anchor="t"/>
          <a:lstStyle/>
          <a:p>
            <a:r>
              <a:rPr lang="en-GB" sz="900" dirty="0" smtClean="0">
                <a:solidFill>
                  <a:srgbClr val="FF0000"/>
                </a:solidFill>
              </a:rPr>
              <a:t>GMM Non-Par</a:t>
            </a:r>
            <a:endParaRPr lang="en-GB" sz="1200" dirty="0">
              <a:solidFill>
                <a:srgbClr val="FF0000"/>
              </a:solidFill>
            </a:endParaRPr>
          </a:p>
        </p:txBody>
      </p:sp>
      <p:sp>
        <p:nvSpPr>
          <p:cNvPr id="30" name="Rectangle 29"/>
          <p:cNvSpPr/>
          <p:nvPr/>
        </p:nvSpPr>
        <p:spPr>
          <a:xfrm>
            <a:off x="4199571" y="5864089"/>
            <a:ext cx="2007873" cy="648297"/>
          </a:xfrm>
          <a:prstGeom prst="rect">
            <a:avLst/>
          </a:prstGeom>
          <a:noFill/>
          <a:ln>
            <a:solidFill>
              <a:srgbClr val="C00000"/>
            </a:solidFill>
            <a:prstDash val="dash"/>
          </a:ln>
          <a:effectLst/>
        </p:spPr>
        <p:style>
          <a:lnRef idx="1">
            <a:schemeClr val="accent1"/>
          </a:lnRef>
          <a:fillRef idx="3">
            <a:schemeClr val="accent1"/>
          </a:fillRef>
          <a:effectRef idx="2">
            <a:schemeClr val="accent1"/>
          </a:effectRef>
          <a:fontRef idx="minor">
            <a:schemeClr val="lt1"/>
          </a:fontRef>
        </p:style>
        <p:txBody>
          <a:bodyPr lIns="18000" tIns="0" rtlCol="0" anchor="t"/>
          <a:lstStyle/>
          <a:p>
            <a:r>
              <a:rPr lang="en-GB" sz="900" dirty="0" smtClean="0">
                <a:solidFill>
                  <a:srgbClr val="FF0000"/>
                </a:solidFill>
              </a:rPr>
              <a:t>VFA</a:t>
            </a:r>
            <a:endParaRPr lang="en-GB" sz="1200" dirty="0">
              <a:solidFill>
                <a:srgbClr val="FF0000"/>
              </a:solidFill>
            </a:endParaRPr>
          </a:p>
        </p:txBody>
      </p:sp>
      <p:sp>
        <p:nvSpPr>
          <p:cNvPr id="31" name="Rectangle 30"/>
          <p:cNvSpPr/>
          <p:nvPr/>
        </p:nvSpPr>
        <p:spPr>
          <a:xfrm>
            <a:off x="4196230" y="3781609"/>
            <a:ext cx="2007873" cy="368682"/>
          </a:xfrm>
          <a:prstGeom prst="rect">
            <a:avLst/>
          </a:prstGeom>
          <a:noFill/>
          <a:ln>
            <a:solidFill>
              <a:srgbClr val="C00000"/>
            </a:solidFill>
            <a:prstDash val="dash"/>
          </a:ln>
          <a:effectLst/>
        </p:spPr>
        <p:style>
          <a:lnRef idx="1">
            <a:schemeClr val="accent1"/>
          </a:lnRef>
          <a:fillRef idx="3">
            <a:schemeClr val="accent1"/>
          </a:fillRef>
          <a:effectRef idx="2">
            <a:schemeClr val="accent1"/>
          </a:effectRef>
          <a:fontRef idx="minor">
            <a:schemeClr val="lt1"/>
          </a:fontRef>
        </p:style>
        <p:txBody>
          <a:bodyPr lIns="18000" tIns="0" rtlCol="0" anchor="t"/>
          <a:lstStyle/>
          <a:p>
            <a:r>
              <a:rPr lang="en-GB" sz="900" dirty="0" smtClean="0">
                <a:solidFill>
                  <a:srgbClr val="FF0000"/>
                </a:solidFill>
              </a:rPr>
              <a:t>GMM Par</a:t>
            </a:r>
            <a:endParaRPr lang="en-GB" sz="1200" dirty="0">
              <a:solidFill>
                <a:srgbClr val="FF0000"/>
              </a:solidFill>
            </a:endParaRPr>
          </a:p>
        </p:txBody>
      </p:sp>
      <p:graphicFrame>
        <p:nvGraphicFramePr>
          <p:cNvPr id="32" name="Table 31"/>
          <p:cNvGraphicFramePr>
            <a:graphicFrameLocks noGrp="1"/>
          </p:cNvGraphicFramePr>
          <p:nvPr>
            <p:extLst/>
          </p:nvPr>
        </p:nvGraphicFramePr>
        <p:xfrm>
          <a:off x="4240276" y="4738134"/>
          <a:ext cx="1932709" cy="167640"/>
        </p:xfrm>
        <a:graphic>
          <a:graphicData uri="http://schemas.openxmlformats.org/drawingml/2006/table">
            <a:tbl>
              <a:tblPr/>
              <a:tblGrid>
                <a:gridCol w="1378527">
                  <a:extLst>
                    <a:ext uri="{9D8B030D-6E8A-4147-A177-3AD203B41FA5}">
                      <a16:colId xmlns:a16="http://schemas.microsoft.com/office/drawing/2014/main" val="1797403017"/>
                    </a:ext>
                  </a:extLst>
                </a:gridCol>
                <a:gridCol w="554182">
                  <a:extLst>
                    <a:ext uri="{9D8B030D-6E8A-4147-A177-3AD203B41FA5}">
                      <a16:colId xmlns:a16="http://schemas.microsoft.com/office/drawing/2014/main" val="3457651526"/>
                    </a:ext>
                  </a:extLst>
                </a:gridCol>
              </a:tblGrid>
              <a:tr h="0">
                <a:tc>
                  <a:txBody>
                    <a:bodyPr/>
                    <a:lstStyle/>
                    <a:p>
                      <a:pPr algn="ctr" fontAlgn="t"/>
                      <a:r>
                        <a:rPr lang="en-GB" sz="1100" b="0" i="0" u="none" strike="noStrike" dirty="0" smtClean="0">
                          <a:solidFill>
                            <a:srgbClr val="000000"/>
                          </a:solidFill>
                          <a:effectLst/>
                          <a:latin typeface="Calibri" panose="020F0502020204030204" pitchFamily="34" charset="0"/>
                        </a:rPr>
                        <a:t>Accident/Health</a:t>
                      </a:r>
                      <a:r>
                        <a:rPr lang="en-GB" sz="1100" b="0" i="0" u="none" strike="noStrike" baseline="0" dirty="0" smtClean="0">
                          <a:solidFill>
                            <a:srgbClr val="000000"/>
                          </a:solidFill>
                          <a:effectLst/>
                          <a:latin typeface="Calibri" panose="020F0502020204030204" pitchFamily="34" charset="0"/>
                        </a:rPr>
                        <a:t> - SCB</a:t>
                      </a:r>
                      <a:endParaRPr lang="en-GB" sz="1100" b="0" i="0" u="none" strike="noStrike" dirty="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100" b="0" i="0" u="none" strike="noStrike" dirty="0" smtClean="0">
                          <a:solidFill>
                            <a:srgbClr val="000000"/>
                          </a:solidFill>
                          <a:effectLst/>
                          <a:latin typeface="Calibri" panose="020F0502020204030204" pitchFamily="34" charset="0"/>
                        </a:rPr>
                        <a:t>7/56</a:t>
                      </a:r>
                      <a:endParaRPr lang="en-GB" sz="1100" b="0" i="0" u="none" strike="noStrike" dirty="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2008859"/>
                  </a:ext>
                </a:extLst>
              </a:tr>
            </a:tbl>
          </a:graphicData>
        </a:graphic>
      </p:graphicFrame>
      <p:graphicFrame>
        <p:nvGraphicFramePr>
          <p:cNvPr id="33" name="Table 32"/>
          <p:cNvGraphicFramePr>
            <a:graphicFrameLocks noGrp="1"/>
          </p:cNvGraphicFramePr>
          <p:nvPr>
            <p:extLst/>
          </p:nvPr>
        </p:nvGraphicFramePr>
        <p:xfrm>
          <a:off x="4243052" y="5186555"/>
          <a:ext cx="1932709" cy="167640"/>
        </p:xfrm>
        <a:graphic>
          <a:graphicData uri="http://schemas.openxmlformats.org/drawingml/2006/table">
            <a:tbl>
              <a:tblPr/>
              <a:tblGrid>
                <a:gridCol w="1378527">
                  <a:extLst>
                    <a:ext uri="{9D8B030D-6E8A-4147-A177-3AD203B41FA5}">
                      <a16:colId xmlns:a16="http://schemas.microsoft.com/office/drawing/2014/main" val="1797403017"/>
                    </a:ext>
                  </a:extLst>
                </a:gridCol>
                <a:gridCol w="554182">
                  <a:extLst>
                    <a:ext uri="{9D8B030D-6E8A-4147-A177-3AD203B41FA5}">
                      <a16:colId xmlns:a16="http://schemas.microsoft.com/office/drawing/2014/main" val="3457651526"/>
                    </a:ext>
                  </a:extLst>
                </a:gridCol>
              </a:tblGrid>
              <a:tr h="0">
                <a:tc>
                  <a:txBody>
                    <a:bodyPr/>
                    <a:lstStyle/>
                    <a:p>
                      <a:pPr algn="ctr" fontAlgn="t"/>
                      <a:r>
                        <a:rPr lang="en-GB" sz="1100" b="0" i="0" u="none" strike="noStrike" dirty="0" smtClean="0">
                          <a:solidFill>
                            <a:srgbClr val="000000"/>
                          </a:solidFill>
                          <a:effectLst/>
                          <a:latin typeface="Calibri" panose="020F0502020204030204" pitchFamily="34" charset="0"/>
                        </a:rPr>
                        <a:t>Group</a:t>
                      </a:r>
                      <a:r>
                        <a:rPr lang="en-GB" sz="1100" b="0" i="0" u="none" strike="noStrike" baseline="0" dirty="0" smtClean="0">
                          <a:solidFill>
                            <a:srgbClr val="000000"/>
                          </a:solidFill>
                          <a:effectLst/>
                          <a:latin typeface="Calibri" panose="020F0502020204030204" pitchFamily="34" charset="0"/>
                        </a:rPr>
                        <a:t> Life</a:t>
                      </a:r>
                      <a:endParaRPr lang="en-GB" sz="1100" b="0" i="0" u="none" strike="noStrike" dirty="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100" b="0" i="0" u="none" strike="noStrike" dirty="0" smtClean="0">
                          <a:solidFill>
                            <a:srgbClr val="000000"/>
                          </a:solidFill>
                          <a:effectLst/>
                          <a:latin typeface="Calibri" panose="020F0502020204030204" pitchFamily="34" charset="0"/>
                        </a:rPr>
                        <a:t>7/56</a:t>
                      </a:r>
                      <a:endParaRPr lang="en-GB" sz="1100" b="0" i="0" u="none" strike="noStrike" dirty="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2008859"/>
                  </a:ext>
                </a:extLst>
              </a:tr>
            </a:tbl>
          </a:graphicData>
        </a:graphic>
      </p:graphicFrame>
      <p:graphicFrame>
        <p:nvGraphicFramePr>
          <p:cNvPr id="34" name="Table 33"/>
          <p:cNvGraphicFramePr>
            <a:graphicFrameLocks noGrp="1"/>
          </p:cNvGraphicFramePr>
          <p:nvPr>
            <p:extLst/>
          </p:nvPr>
        </p:nvGraphicFramePr>
        <p:xfrm>
          <a:off x="4252841" y="5401065"/>
          <a:ext cx="1932709" cy="167640"/>
        </p:xfrm>
        <a:graphic>
          <a:graphicData uri="http://schemas.openxmlformats.org/drawingml/2006/table">
            <a:tbl>
              <a:tblPr/>
              <a:tblGrid>
                <a:gridCol w="1378527">
                  <a:extLst>
                    <a:ext uri="{9D8B030D-6E8A-4147-A177-3AD203B41FA5}">
                      <a16:colId xmlns:a16="http://schemas.microsoft.com/office/drawing/2014/main" val="1797403017"/>
                    </a:ext>
                  </a:extLst>
                </a:gridCol>
                <a:gridCol w="554182">
                  <a:extLst>
                    <a:ext uri="{9D8B030D-6E8A-4147-A177-3AD203B41FA5}">
                      <a16:colId xmlns:a16="http://schemas.microsoft.com/office/drawing/2014/main" val="3457651526"/>
                    </a:ext>
                  </a:extLst>
                </a:gridCol>
              </a:tblGrid>
              <a:tr h="0">
                <a:tc>
                  <a:txBody>
                    <a:bodyPr/>
                    <a:lstStyle/>
                    <a:p>
                      <a:pPr algn="ctr" fontAlgn="t"/>
                      <a:r>
                        <a:rPr lang="en-GB" sz="1100" b="0" i="0" u="none" strike="noStrike" dirty="0" smtClean="0">
                          <a:solidFill>
                            <a:srgbClr val="000000"/>
                          </a:solidFill>
                          <a:effectLst/>
                          <a:latin typeface="Calibri" panose="020F0502020204030204" pitchFamily="34" charset="0"/>
                        </a:rPr>
                        <a:t>Savings</a:t>
                      </a:r>
                      <a:r>
                        <a:rPr lang="en-GB" sz="1100" b="0" i="0" u="none" strike="noStrike" baseline="0" dirty="0" smtClean="0">
                          <a:solidFill>
                            <a:srgbClr val="000000"/>
                          </a:solidFill>
                          <a:effectLst/>
                          <a:latin typeface="Calibri" panose="020F0502020204030204" pitchFamily="34" charset="0"/>
                        </a:rPr>
                        <a:t> (Non-Par)</a:t>
                      </a:r>
                      <a:endParaRPr lang="en-GB" sz="1100" b="0" i="0" u="none" strike="noStrike" dirty="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100" b="0" i="0" u="none" strike="noStrike" dirty="0" smtClean="0">
                          <a:solidFill>
                            <a:srgbClr val="000000"/>
                          </a:solidFill>
                          <a:effectLst/>
                          <a:latin typeface="Calibri" panose="020F0502020204030204" pitchFamily="34" charset="0"/>
                        </a:rPr>
                        <a:t>7/56</a:t>
                      </a:r>
                      <a:endParaRPr lang="en-GB" sz="1100" b="0" i="0" u="none" strike="noStrike" dirty="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2008859"/>
                  </a:ext>
                </a:extLst>
              </a:tr>
            </a:tbl>
          </a:graphicData>
        </a:graphic>
      </p:graphicFrame>
      <p:cxnSp>
        <p:nvCxnSpPr>
          <p:cNvPr id="35" name="Straight Arrow Connector 34"/>
          <p:cNvCxnSpPr>
            <a:stCxn id="8" idx="3"/>
            <a:endCxn id="32" idx="1"/>
          </p:cNvCxnSpPr>
          <p:nvPr/>
        </p:nvCxnSpPr>
        <p:spPr>
          <a:xfrm>
            <a:off x="3566198" y="4811032"/>
            <a:ext cx="674078" cy="10922"/>
          </a:xfrm>
          <a:prstGeom prst="straightConnector1">
            <a:avLst/>
          </a:prstGeom>
          <a:noFill/>
          <a:ln w="9525" cap="flat" cmpd="sng" algn="ctr">
            <a:solidFill>
              <a:srgbClr val="000000"/>
            </a:solidFill>
            <a:prstDash val="solid"/>
            <a:round/>
            <a:headEnd type="none" w="lg" len="med"/>
            <a:tailEnd type="triangle"/>
          </a:ln>
          <a:effectLst/>
        </p:spPr>
      </p:cxnSp>
      <p:graphicFrame>
        <p:nvGraphicFramePr>
          <p:cNvPr id="36" name="Table 35"/>
          <p:cNvGraphicFramePr>
            <a:graphicFrameLocks noGrp="1"/>
          </p:cNvGraphicFramePr>
          <p:nvPr>
            <p:extLst/>
          </p:nvPr>
        </p:nvGraphicFramePr>
        <p:xfrm>
          <a:off x="6788709" y="4784138"/>
          <a:ext cx="1862300" cy="548640"/>
        </p:xfrm>
        <a:graphic>
          <a:graphicData uri="http://schemas.openxmlformats.org/drawingml/2006/table">
            <a:tbl>
              <a:tblPr/>
              <a:tblGrid>
                <a:gridCol w="1308118">
                  <a:extLst>
                    <a:ext uri="{9D8B030D-6E8A-4147-A177-3AD203B41FA5}">
                      <a16:colId xmlns:a16="http://schemas.microsoft.com/office/drawing/2014/main" val="1797403017"/>
                    </a:ext>
                  </a:extLst>
                </a:gridCol>
                <a:gridCol w="554182">
                  <a:extLst>
                    <a:ext uri="{9D8B030D-6E8A-4147-A177-3AD203B41FA5}">
                      <a16:colId xmlns:a16="http://schemas.microsoft.com/office/drawing/2014/main" val="3457651526"/>
                    </a:ext>
                  </a:extLst>
                </a:gridCol>
              </a:tblGrid>
              <a:tr h="0">
                <a:tc>
                  <a:txBody>
                    <a:bodyPr/>
                    <a:lstStyle/>
                    <a:p>
                      <a:pPr algn="l" fontAlgn="b"/>
                      <a:r>
                        <a:rPr lang="en-GB" sz="700" u="none" strike="noStrike" dirty="0">
                          <a:solidFill>
                            <a:srgbClr val="000000"/>
                          </a:solidFill>
                          <a:effectLst/>
                        </a:rPr>
                        <a:t>Initial Recognition</a:t>
                      </a:r>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1/7</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0063800"/>
                  </a:ext>
                </a:extLst>
              </a:tr>
              <a:tr h="0">
                <a:tc>
                  <a:txBody>
                    <a:bodyPr/>
                    <a:lstStyle/>
                    <a:p>
                      <a:pPr algn="l" fontAlgn="b"/>
                      <a:r>
                        <a:rPr lang="en-GB" sz="700" u="none" strike="noStrike" dirty="0">
                          <a:solidFill>
                            <a:srgbClr val="000000"/>
                          </a:solidFill>
                          <a:effectLst/>
                        </a:rPr>
                        <a:t>Subsequent Measurement</a:t>
                      </a:r>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1/7</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1075189"/>
                  </a:ext>
                </a:extLst>
              </a:tr>
              <a:tr h="0">
                <a:tc>
                  <a:txBody>
                    <a:bodyPr/>
                    <a:lstStyle/>
                    <a:p>
                      <a:pPr algn="l" fontAlgn="b"/>
                      <a:r>
                        <a:rPr lang="en-GB" sz="700" u="none" strike="noStrike" dirty="0">
                          <a:solidFill>
                            <a:srgbClr val="000000"/>
                          </a:solidFill>
                          <a:effectLst/>
                        </a:rPr>
                        <a:t>Lapse / Surrender</a:t>
                      </a:r>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1/7</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5632246"/>
                  </a:ext>
                </a:extLst>
              </a:tr>
              <a:tr h="0">
                <a:tc>
                  <a:txBody>
                    <a:bodyPr/>
                    <a:lstStyle/>
                    <a:p>
                      <a:pPr algn="l" fontAlgn="b"/>
                      <a:r>
                        <a:rPr lang="en-GB" sz="700" u="none" strike="noStrike" dirty="0">
                          <a:solidFill>
                            <a:srgbClr val="000000"/>
                          </a:solidFill>
                          <a:effectLst/>
                        </a:rPr>
                        <a:t>Death</a:t>
                      </a:r>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1/7</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8783187"/>
                  </a:ext>
                </a:extLst>
              </a:tr>
            </a:tbl>
          </a:graphicData>
        </a:graphic>
      </p:graphicFrame>
      <p:graphicFrame>
        <p:nvGraphicFramePr>
          <p:cNvPr id="37" name="Table 36"/>
          <p:cNvGraphicFramePr>
            <a:graphicFrameLocks noGrp="1"/>
          </p:cNvGraphicFramePr>
          <p:nvPr>
            <p:extLst/>
          </p:nvPr>
        </p:nvGraphicFramePr>
        <p:xfrm>
          <a:off x="6797414" y="3719460"/>
          <a:ext cx="1862300" cy="548640"/>
        </p:xfrm>
        <a:graphic>
          <a:graphicData uri="http://schemas.openxmlformats.org/drawingml/2006/table">
            <a:tbl>
              <a:tblPr/>
              <a:tblGrid>
                <a:gridCol w="1308118">
                  <a:extLst>
                    <a:ext uri="{9D8B030D-6E8A-4147-A177-3AD203B41FA5}">
                      <a16:colId xmlns:a16="http://schemas.microsoft.com/office/drawing/2014/main" val="1797403017"/>
                    </a:ext>
                  </a:extLst>
                </a:gridCol>
                <a:gridCol w="554182">
                  <a:extLst>
                    <a:ext uri="{9D8B030D-6E8A-4147-A177-3AD203B41FA5}">
                      <a16:colId xmlns:a16="http://schemas.microsoft.com/office/drawing/2014/main" val="3457651526"/>
                    </a:ext>
                  </a:extLst>
                </a:gridCol>
              </a:tblGrid>
              <a:tr h="0">
                <a:tc>
                  <a:txBody>
                    <a:bodyPr/>
                    <a:lstStyle/>
                    <a:p>
                      <a:pPr algn="l" fontAlgn="b"/>
                      <a:r>
                        <a:rPr lang="en-GB" sz="700" u="none" strike="noStrike" dirty="0">
                          <a:solidFill>
                            <a:srgbClr val="000000"/>
                          </a:solidFill>
                          <a:effectLst/>
                        </a:rPr>
                        <a:t>Initial Recognition</a:t>
                      </a:r>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1/7</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0063800"/>
                  </a:ext>
                </a:extLst>
              </a:tr>
              <a:tr h="0">
                <a:tc>
                  <a:txBody>
                    <a:bodyPr/>
                    <a:lstStyle/>
                    <a:p>
                      <a:pPr algn="l" fontAlgn="b"/>
                      <a:r>
                        <a:rPr lang="en-GB" sz="700" u="none" strike="noStrike" dirty="0">
                          <a:solidFill>
                            <a:srgbClr val="000000"/>
                          </a:solidFill>
                          <a:effectLst/>
                        </a:rPr>
                        <a:t>Subsequent Measurement</a:t>
                      </a:r>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1/7</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1075189"/>
                  </a:ext>
                </a:extLst>
              </a:tr>
              <a:tr h="0">
                <a:tc>
                  <a:txBody>
                    <a:bodyPr/>
                    <a:lstStyle/>
                    <a:p>
                      <a:pPr algn="l" fontAlgn="b"/>
                      <a:r>
                        <a:rPr lang="en-GB" sz="700" u="none" strike="noStrike" dirty="0">
                          <a:solidFill>
                            <a:srgbClr val="000000"/>
                          </a:solidFill>
                          <a:effectLst/>
                        </a:rPr>
                        <a:t>Lapse / Surrender</a:t>
                      </a:r>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1/7</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5632246"/>
                  </a:ext>
                </a:extLst>
              </a:tr>
              <a:tr h="0">
                <a:tc>
                  <a:txBody>
                    <a:bodyPr/>
                    <a:lstStyle/>
                    <a:p>
                      <a:pPr algn="l" fontAlgn="b"/>
                      <a:r>
                        <a:rPr lang="en-GB" sz="700" u="none" strike="noStrike" dirty="0">
                          <a:solidFill>
                            <a:srgbClr val="000000"/>
                          </a:solidFill>
                          <a:effectLst/>
                        </a:rPr>
                        <a:t>Death</a:t>
                      </a:r>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1/7</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8783187"/>
                  </a:ext>
                </a:extLst>
              </a:tr>
            </a:tbl>
          </a:graphicData>
        </a:graphic>
      </p:graphicFrame>
      <p:sp>
        <p:nvSpPr>
          <p:cNvPr id="39" name="TextBox 38"/>
          <p:cNvSpPr txBox="1"/>
          <p:nvPr/>
        </p:nvSpPr>
        <p:spPr>
          <a:xfrm>
            <a:off x="6135346" y="4269644"/>
            <a:ext cx="654243" cy="323165"/>
          </a:xfrm>
          <a:prstGeom prst="rect">
            <a:avLst/>
          </a:prstGeom>
          <a:noFill/>
        </p:spPr>
        <p:txBody>
          <a:bodyPr wrap="square" lIns="0" tIns="0" rIns="0" bIns="0" rtlCol="0">
            <a:spAutoFit/>
          </a:bodyPr>
          <a:lstStyle/>
          <a:p>
            <a:pPr algn="ctr"/>
            <a:r>
              <a:rPr lang="en-GB" sz="700" dirty="0" smtClean="0">
                <a:solidFill>
                  <a:srgbClr val="000000"/>
                </a:solidFill>
              </a:rPr>
              <a:t>Applicable business events</a:t>
            </a:r>
          </a:p>
        </p:txBody>
      </p:sp>
      <p:cxnSp>
        <p:nvCxnSpPr>
          <p:cNvPr id="40" name="Straight Arrow Connector 39"/>
          <p:cNvCxnSpPr/>
          <p:nvPr/>
        </p:nvCxnSpPr>
        <p:spPr>
          <a:xfrm flipV="1">
            <a:off x="6195396" y="3950505"/>
            <a:ext cx="593313" cy="1"/>
          </a:xfrm>
          <a:prstGeom prst="straightConnector1">
            <a:avLst/>
          </a:prstGeom>
          <a:noFill/>
          <a:ln w="9525" cap="flat" cmpd="sng" algn="ctr">
            <a:solidFill>
              <a:srgbClr val="000000"/>
            </a:solidFill>
            <a:prstDash val="solid"/>
            <a:round/>
            <a:headEnd type="none" w="lg" len="med"/>
            <a:tailEnd type="triangle"/>
          </a:ln>
          <a:effectLst/>
        </p:spPr>
      </p:cxnSp>
      <p:cxnSp>
        <p:nvCxnSpPr>
          <p:cNvPr id="41" name="Straight Arrow Connector 40"/>
          <p:cNvCxnSpPr/>
          <p:nvPr/>
        </p:nvCxnSpPr>
        <p:spPr>
          <a:xfrm flipV="1">
            <a:off x="6195396" y="5058458"/>
            <a:ext cx="593313" cy="1283"/>
          </a:xfrm>
          <a:prstGeom prst="straightConnector1">
            <a:avLst/>
          </a:prstGeom>
          <a:noFill/>
          <a:ln w="9525" cap="flat" cmpd="sng" algn="ctr">
            <a:solidFill>
              <a:srgbClr val="000000"/>
            </a:solidFill>
            <a:prstDash val="solid"/>
            <a:round/>
            <a:headEnd type="none" w="lg" len="med"/>
            <a:tailEnd type="triangle"/>
          </a:ln>
          <a:effectLst/>
        </p:spPr>
      </p:cxnSp>
      <p:cxnSp>
        <p:nvCxnSpPr>
          <p:cNvPr id="42" name="Straight Arrow Connector 41"/>
          <p:cNvCxnSpPr/>
          <p:nvPr/>
        </p:nvCxnSpPr>
        <p:spPr>
          <a:xfrm flipV="1">
            <a:off x="6204103" y="6170260"/>
            <a:ext cx="593311" cy="1"/>
          </a:xfrm>
          <a:prstGeom prst="straightConnector1">
            <a:avLst/>
          </a:prstGeom>
          <a:noFill/>
          <a:ln w="9525" cap="flat" cmpd="sng" algn="ctr">
            <a:solidFill>
              <a:srgbClr val="000000"/>
            </a:solidFill>
            <a:prstDash val="solid"/>
            <a:round/>
            <a:headEnd type="none" w="lg" len="med"/>
            <a:tailEnd type="triangle"/>
          </a:ln>
          <a:effectLst/>
        </p:spPr>
      </p:cxnSp>
      <p:graphicFrame>
        <p:nvGraphicFramePr>
          <p:cNvPr id="43" name="Table 42"/>
          <p:cNvGraphicFramePr>
            <a:graphicFrameLocks noGrp="1"/>
          </p:cNvGraphicFramePr>
          <p:nvPr>
            <p:extLst/>
          </p:nvPr>
        </p:nvGraphicFramePr>
        <p:xfrm>
          <a:off x="9239537" y="3444944"/>
          <a:ext cx="2146158" cy="3291840"/>
        </p:xfrm>
        <a:graphic>
          <a:graphicData uri="http://schemas.openxmlformats.org/drawingml/2006/table">
            <a:tbl>
              <a:tblPr/>
              <a:tblGrid>
                <a:gridCol w="376838">
                  <a:extLst>
                    <a:ext uri="{9D8B030D-6E8A-4147-A177-3AD203B41FA5}">
                      <a16:colId xmlns:a16="http://schemas.microsoft.com/office/drawing/2014/main" val="3092859657"/>
                    </a:ext>
                  </a:extLst>
                </a:gridCol>
                <a:gridCol w="1239792">
                  <a:extLst>
                    <a:ext uri="{9D8B030D-6E8A-4147-A177-3AD203B41FA5}">
                      <a16:colId xmlns:a16="http://schemas.microsoft.com/office/drawing/2014/main" val="1797403017"/>
                    </a:ext>
                  </a:extLst>
                </a:gridCol>
                <a:gridCol w="529528">
                  <a:extLst>
                    <a:ext uri="{9D8B030D-6E8A-4147-A177-3AD203B41FA5}">
                      <a16:colId xmlns:a16="http://schemas.microsoft.com/office/drawing/2014/main" val="3457651526"/>
                    </a:ext>
                  </a:extLst>
                </a:gridCol>
              </a:tblGrid>
              <a:tr h="135254">
                <a:tc rowSpan="8">
                  <a:txBody>
                    <a:bodyPr/>
                    <a:lstStyle/>
                    <a:p>
                      <a:pPr algn="ctr" fontAlgn="b"/>
                      <a:r>
                        <a:rPr lang="en-GB" sz="700" b="0" i="0" u="none" strike="noStrike" dirty="0" smtClean="0">
                          <a:solidFill>
                            <a:srgbClr val="000000"/>
                          </a:solidFill>
                          <a:effectLst/>
                          <a:latin typeface="Verdana" panose="020B0604030504040204" pitchFamily="34" charset="0"/>
                        </a:rPr>
                        <a:t>GMM</a:t>
                      </a:r>
                      <a:r>
                        <a:rPr lang="en-GB" sz="700" b="0" i="0" u="none" strike="noStrike" baseline="0" dirty="0" smtClean="0">
                          <a:solidFill>
                            <a:srgbClr val="000000"/>
                          </a:solidFill>
                          <a:effectLst/>
                          <a:latin typeface="Verdana" panose="020B0604030504040204" pitchFamily="34" charset="0"/>
                        </a:rPr>
                        <a:t> </a:t>
                      </a:r>
                    </a:p>
                    <a:p>
                      <a:pPr algn="ctr" fontAlgn="b"/>
                      <a:r>
                        <a:rPr lang="en-GB" sz="700" b="0" i="0" u="none" strike="noStrike" baseline="0" dirty="0" smtClean="0">
                          <a:solidFill>
                            <a:srgbClr val="000000"/>
                          </a:solidFill>
                          <a:effectLst/>
                          <a:latin typeface="Verdana" panose="020B0604030504040204" pitchFamily="34" charset="0"/>
                        </a:rPr>
                        <a:t>Par</a:t>
                      </a:r>
                      <a:endParaRPr lang="en-GB" sz="700" b="0" i="0" u="none" strike="noStrike" dirty="0">
                        <a:solidFill>
                          <a:srgbClr val="000000"/>
                        </a:solidFill>
                        <a:effectLst/>
                        <a:latin typeface="Verdana" panose="020B060403050404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en-GB" sz="700" u="none" strike="noStrike" dirty="0">
                          <a:solidFill>
                            <a:srgbClr val="000000"/>
                          </a:solidFill>
                          <a:effectLst/>
                        </a:rPr>
                        <a:t>Initial Recognition</a:t>
                      </a:r>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a:t>
                      </a:r>
                      <a:r>
                        <a:rPr lang="en-GB" sz="900" b="0" i="0" u="none" strike="noStrike" baseline="0" dirty="0" smtClean="0">
                          <a:solidFill>
                            <a:srgbClr val="000000"/>
                          </a:solidFill>
                          <a:effectLst/>
                          <a:latin typeface="Calibri" panose="020F0502020204030204" pitchFamily="34" charset="0"/>
                        </a:rPr>
                        <a:t> 1</a:t>
                      </a:r>
                      <a:endParaRPr lang="en-GB" sz="900" b="0" i="0" u="none" strike="noStrike" dirty="0" smtClean="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0063800"/>
                  </a:ext>
                </a:extLst>
              </a:tr>
              <a:tr h="135254">
                <a:tc vMerge="1">
                  <a:txBody>
                    <a:bodyPr/>
                    <a:lstStyle/>
                    <a:p>
                      <a:endParaRPr lang="en-GB"/>
                    </a:p>
                  </a:txBody>
                  <a:tcPr/>
                </a:tc>
                <a:tc vMerge="1">
                  <a:txBody>
                    <a:bodyPr/>
                    <a:lstStyle/>
                    <a:p>
                      <a:endParaRPr lang="en-GB"/>
                    </a:p>
                  </a:txBody>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 3</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2997272"/>
                  </a:ext>
                </a:extLst>
              </a:tr>
              <a:tr h="135254">
                <a:tc vMerge="1">
                  <a:txBody>
                    <a:bodyPr/>
                    <a:lstStyle/>
                    <a:p>
                      <a:pPr algn="l" fontAlgn="b"/>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en-GB" sz="700" u="none" strike="noStrike" dirty="0">
                          <a:solidFill>
                            <a:srgbClr val="000000"/>
                          </a:solidFill>
                          <a:effectLst/>
                        </a:rPr>
                        <a:t>Subsequent Measurement</a:t>
                      </a:r>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a:t>
                      </a:r>
                      <a:r>
                        <a:rPr lang="en-GB" sz="900" b="0" i="0" u="none" strike="noStrike" baseline="0" dirty="0" smtClean="0">
                          <a:solidFill>
                            <a:srgbClr val="000000"/>
                          </a:solidFill>
                          <a:effectLst/>
                          <a:latin typeface="Calibri" panose="020F0502020204030204" pitchFamily="34" charset="0"/>
                        </a:rPr>
                        <a:t> 1</a:t>
                      </a:r>
                      <a:endParaRPr lang="en-GB" sz="900" b="0" i="0" u="none" strike="noStrike" dirty="0" smtClean="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1075189"/>
                  </a:ext>
                </a:extLst>
              </a:tr>
              <a:tr h="135254">
                <a:tc vMerge="1">
                  <a:txBody>
                    <a:bodyPr/>
                    <a:lstStyle/>
                    <a:p>
                      <a:endParaRPr lang="en-GB"/>
                    </a:p>
                  </a:txBody>
                  <a:tcPr/>
                </a:tc>
                <a:tc vMerge="1">
                  <a:txBody>
                    <a:bodyPr/>
                    <a:lstStyle/>
                    <a:p>
                      <a:endParaRPr lang="en-GB"/>
                    </a:p>
                  </a:txBody>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 3</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2143421"/>
                  </a:ext>
                </a:extLst>
              </a:tr>
              <a:tr h="135254">
                <a:tc vMerge="1">
                  <a:txBody>
                    <a:bodyPr/>
                    <a:lstStyle/>
                    <a:p>
                      <a:pPr algn="l" fontAlgn="b"/>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en-GB" sz="700" u="none" strike="noStrike" dirty="0">
                          <a:solidFill>
                            <a:srgbClr val="000000"/>
                          </a:solidFill>
                          <a:effectLst/>
                        </a:rPr>
                        <a:t>Lapse / Surrender</a:t>
                      </a:r>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a:t>
                      </a:r>
                      <a:r>
                        <a:rPr lang="en-GB" sz="900" b="0" i="0" u="none" strike="noStrike" baseline="0" dirty="0" smtClean="0">
                          <a:solidFill>
                            <a:srgbClr val="000000"/>
                          </a:solidFill>
                          <a:effectLst/>
                          <a:latin typeface="Calibri" panose="020F0502020204030204" pitchFamily="34" charset="0"/>
                        </a:rPr>
                        <a:t> 1</a:t>
                      </a:r>
                      <a:endParaRPr lang="en-GB" sz="900" b="0" i="0" u="none" strike="noStrike" dirty="0" smtClean="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5632246"/>
                  </a:ext>
                </a:extLst>
              </a:tr>
              <a:tr h="135254">
                <a:tc vMerge="1">
                  <a:txBody>
                    <a:bodyPr/>
                    <a:lstStyle/>
                    <a:p>
                      <a:endParaRPr lang="en-GB"/>
                    </a:p>
                  </a:txBody>
                  <a:tcPr/>
                </a:tc>
                <a:tc vMerge="1">
                  <a:txBody>
                    <a:bodyPr/>
                    <a:lstStyle/>
                    <a:p>
                      <a:endParaRPr lang="en-GB"/>
                    </a:p>
                  </a:txBody>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 3</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2429030"/>
                  </a:ext>
                </a:extLst>
              </a:tr>
              <a:tr h="135254">
                <a:tc vMerge="1">
                  <a:txBody>
                    <a:bodyPr/>
                    <a:lstStyle/>
                    <a:p>
                      <a:pPr marL="0" marR="0" lvl="0" indent="0" algn="l" defTabSz="457189" rtl="0" eaLnBrk="1" fontAlgn="b" latinLnBrk="0" hangingPunct="1">
                        <a:lnSpc>
                          <a:spcPct val="100000"/>
                        </a:lnSpc>
                        <a:spcBef>
                          <a:spcPts val="0"/>
                        </a:spcBef>
                        <a:spcAft>
                          <a:spcPts val="0"/>
                        </a:spcAft>
                        <a:buClrTx/>
                        <a:buSzTx/>
                        <a:buFontTx/>
                        <a:buNone/>
                        <a:tabLst/>
                        <a:defRPr/>
                      </a:pPr>
                      <a:endParaRPr lang="en-GB" sz="700" b="0" i="0" u="none" strike="noStrike" dirty="0" smtClean="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marL="0" marR="0" lvl="0" indent="0" algn="l" defTabSz="457189" rtl="0" eaLnBrk="1" fontAlgn="b" latinLnBrk="0" hangingPunct="1">
                        <a:lnSpc>
                          <a:spcPct val="100000"/>
                        </a:lnSpc>
                        <a:spcBef>
                          <a:spcPts val="0"/>
                        </a:spcBef>
                        <a:spcAft>
                          <a:spcPts val="0"/>
                        </a:spcAft>
                        <a:buClrTx/>
                        <a:buSzTx/>
                        <a:buFontTx/>
                        <a:buNone/>
                        <a:tabLst/>
                        <a:defRPr/>
                      </a:pPr>
                      <a:r>
                        <a:rPr lang="en-GB" sz="700" u="none" strike="noStrike" dirty="0" smtClean="0">
                          <a:solidFill>
                            <a:srgbClr val="000000"/>
                          </a:solidFill>
                          <a:effectLst/>
                        </a:rPr>
                        <a:t>Death</a:t>
                      </a:r>
                      <a:endParaRPr lang="en-GB" sz="700" b="0" i="0" u="none" strike="noStrike" dirty="0" smtClean="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a:t>
                      </a:r>
                      <a:r>
                        <a:rPr lang="en-GB" sz="900" b="0" i="0" u="none" strike="noStrike" baseline="0" dirty="0" smtClean="0">
                          <a:solidFill>
                            <a:srgbClr val="000000"/>
                          </a:solidFill>
                          <a:effectLst/>
                          <a:latin typeface="Calibri" panose="020F0502020204030204" pitchFamily="34" charset="0"/>
                        </a:rPr>
                        <a:t> 1</a:t>
                      </a:r>
                      <a:endParaRPr lang="en-GB" sz="900" b="0" i="0" u="none" strike="noStrike" dirty="0" smtClean="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7062983"/>
                  </a:ext>
                </a:extLst>
              </a:tr>
              <a:tr h="135254">
                <a:tc vMerge="1">
                  <a:txBody>
                    <a:bodyPr/>
                    <a:lstStyle/>
                    <a:p>
                      <a:endParaRPr lang="en-GB"/>
                    </a:p>
                  </a:txBody>
                  <a:tcPr/>
                </a:tc>
                <a:tc vMerge="1">
                  <a:txBody>
                    <a:bodyPr/>
                    <a:lstStyle/>
                    <a:p>
                      <a:endParaRPr lang="en-GB"/>
                    </a:p>
                  </a:txBody>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 3</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8801514"/>
                  </a:ext>
                </a:extLst>
              </a:tr>
              <a:tr h="135254">
                <a:tc rowSpan="8">
                  <a:txBody>
                    <a:bodyPr/>
                    <a:lstStyle/>
                    <a:p>
                      <a:pPr algn="ctr" fontAlgn="b"/>
                      <a:r>
                        <a:rPr lang="en-GB" sz="700" b="0" i="0" u="none" strike="noStrike" dirty="0" smtClean="0">
                          <a:solidFill>
                            <a:srgbClr val="000000"/>
                          </a:solidFill>
                          <a:effectLst/>
                          <a:latin typeface="Verdana" panose="020B0604030504040204" pitchFamily="34" charset="0"/>
                        </a:rPr>
                        <a:t>GMM Non-Par</a:t>
                      </a:r>
                      <a:endParaRPr lang="en-GB" sz="700" b="0" i="0" u="none" strike="noStrike" dirty="0">
                        <a:solidFill>
                          <a:srgbClr val="000000"/>
                        </a:solidFill>
                        <a:effectLst/>
                        <a:latin typeface="Verdana" panose="020B060403050404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en-GB" sz="700" u="none" strike="noStrike" dirty="0">
                          <a:solidFill>
                            <a:srgbClr val="000000"/>
                          </a:solidFill>
                          <a:effectLst/>
                        </a:rPr>
                        <a:t>Initial Recognition</a:t>
                      </a:r>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a:t>
                      </a:r>
                      <a:r>
                        <a:rPr lang="en-GB" sz="900" b="0" i="0" u="none" strike="noStrike" baseline="0" dirty="0" smtClean="0">
                          <a:solidFill>
                            <a:srgbClr val="000000"/>
                          </a:solidFill>
                          <a:effectLst/>
                          <a:latin typeface="Calibri" panose="020F0502020204030204" pitchFamily="34" charset="0"/>
                        </a:rPr>
                        <a:t> 1</a:t>
                      </a:r>
                      <a:endParaRPr lang="en-GB" sz="900" b="0" i="0" u="none" strike="noStrike" dirty="0" smtClean="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0091711"/>
                  </a:ext>
                </a:extLst>
              </a:tr>
              <a:tr h="135254">
                <a:tc vMerge="1">
                  <a:txBody>
                    <a:bodyPr/>
                    <a:lstStyle/>
                    <a:p>
                      <a:endParaRPr lang="en-GB"/>
                    </a:p>
                  </a:txBody>
                  <a:tcPr/>
                </a:tc>
                <a:tc vMerge="1">
                  <a:txBody>
                    <a:bodyPr/>
                    <a:lstStyle/>
                    <a:p>
                      <a:endParaRPr lang="en-GB"/>
                    </a:p>
                  </a:txBody>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 3</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1701826"/>
                  </a:ext>
                </a:extLst>
              </a:tr>
              <a:tr h="135254">
                <a:tc vMerge="1">
                  <a:txBody>
                    <a:bodyPr/>
                    <a:lstStyle/>
                    <a:p>
                      <a:pPr algn="l" fontAlgn="b"/>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en-GB" sz="700" u="none" strike="noStrike" dirty="0">
                          <a:solidFill>
                            <a:srgbClr val="000000"/>
                          </a:solidFill>
                          <a:effectLst/>
                        </a:rPr>
                        <a:t>Subsequent Measurement</a:t>
                      </a:r>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a:t>
                      </a:r>
                      <a:r>
                        <a:rPr lang="en-GB" sz="900" b="0" i="0" u="none" strike="noStrike" baseline="0" dirty="0" smtClean="0">
                          <a:solidFill>
                            <a:srgbClr val="000000"/>
                          </a:solidFill>
                          <a:effectLst/>
                          <a:latin typeface="Calibri" panose="020F0502020204030204" pitchFamily="34" charset="0"/>
                        </a:rPr>
                        <a:t> 1</a:t>
                      </a:r>
                      <a:endParaRPr lang="en-GB" sz="900" b="0" i="0" u="none" strike="noStrike" dirty="0" smtClean="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2884042"/>
                  </a:ext>
                </a:extLst>
              </a:tr>
              <a:tr h="135254">
                <a:tc vMerge="1">
                  <a:txBody>
                    <a:bodyPr/>
                    <a:lstStyle/>
                    <a:p>
                      <a:endParaRPr lang="en-GB"/>
                    </a:p>
                  </a:txBody>
                  <a:tcPr/>
                </a:tc>
                <a:tc vMerge="1">
                  <a:txBody>
                    <a:bodyPr/>
                    <a:lstStyle/>
                    <a:p>
                      <a:endParaRPr lang="en-GB"/>
                    </a:p>
                  </a:txBody>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 3</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0286416"/>
                  </a:ext>
                </a:extLst>
              </a:tr>
              <a:tr h="135254">
                <a:tc vMerge="1">
                  <a:txBody>
                    <a:bodyPr/>
                    <a:lstStyle/>
                    <a:p>
                      <a:pPr algn="l" fontAlgn="b"/>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en-GB" sz="700" u="none" strike="noStrike" dirty="0">
                          <a:solidFill>
                            <a:srgbClr val="000000"/>
                          </a:solidFill>
                          <a:effectLst/>
                        </a:rPr>
                        <a:t>Lapse / Surrender</a:t>
                      </a:r>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a:t>
                      </a:r>
                      <a:r>
                        <a:rPr lang="en-GB" sz="900" b="0" i="0" u="none" strike="noStrike" baseline="0" dirty="0" smtClean="0">
                          <a:solidFill>
                            <a:srgbClr val="000000"/>
                          </a:solidFill>
                          <a:effectLst/>
                          <a:latin typeface="Calibri" panose="020F0502020204030204" pitchFamily="34" charset="0"/>
                        </a:rPr>
                        <a:t> 1</a:t>
                      </a:r>
                      <a:endParaRPr lang="en-GB" sz="900" b="0" i="0" u="none" strike="noStrike" dirty="0" smtClean="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8783187"/>
                  </a:ext>
                </a:extLst>
              </a:tr>
              <a:tr h="135254">
                <a:tc vMerge="1">
                  <a:txBody>
                    <a:bodyPr/>
                    <a:lstStyle/>
                    <a:p>
                      <a:endParaRPr lang="en-GB"/>
                    </a:p>
                  </a:txBody>
                  <a:tcPr/>
                </a:tc>
                <a:tc vMerge="1">
                  <a:txBody>
                    <a:bodyPr/>
                    <a:lstStyle/>
                    <a:p>
                      <a:endParaRPr lang="en-GB"/>
                    </a:p>
                  </a:txBody>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 3</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1728868"/>
                  </a:ext>
                </a:extLst>
              </a:tr>
              <a:tr h="135254">
                <a:tc vMerge="1">
                  <a:txBody>
                    <a:bodyPr/>
                    <a:lstStyle/>
                    <a:p>
                      <a:pPr marL="0" marR="0" lvl="0" indent="0" algn="l" defTabSz="457189" rtl="0" eaLnBrk="1" fontAlgn="b" latinLnBrk="0" hangingPunct="1">
                        <a:lnSpc>
                          <a:spcPct val="100000"/>
                        </a:lnSpc>
                        <a:spcBef>
                          <a:spcPts val="0"/>
                        </a:spcBef>
                        <a:spcAft>
                          <a:spcPts val="0"/>
                        </a:spcAft>
                        <a:buClrTx/>
                        <a:buSzTx/>
                        <a:buFontTx/>
                        <a:buNone/>
                        <a:tabLst/>
                        <a:defRPr/>
                      </a:pPr>
                      <a:endParaRPr lang="en-GB" sz="700" b="0" i="0" u="none" strike="noStrike" dirty="0" smtClean="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marL="0" marR="0" lvl="0" indent="0" algn="l" defTabSz="457189" rtl="0" eaLnBrk="1" fontAlgn="b" latinLnBrk="0" hangingPunct="1">
                        <a:lnSpc>
                          <a:spcPct val="100000"/>
                        </a:lnSpc>
                        <a:spcBef>
                          <a:spcPts val="0"/>
                        </a:spcBef>
                        <a:spcAft>
                          <a:spcPts val="0"/>
                        </a:spcAft>
                        <a:buClrTx/>
                        <a:buSzTx/>
                        <a:buFontTx/>
                        <a:buNone/>
                        <a:tabLst/>
                        <a:defRPr/>
                      </a:pPr>
                      <a:r>
                        <a:rPr lang="en-GB" sz="700" u="none" strike="noStrike" dirty="0" smtClean="0">
                          <a:solidFill>
                            <a:srgbClr val="000000"/>
                          </a:solidFill>
                          <a:effectLst/>
                        </a:rPr>
                        <a:t>Death</a:t>
                      </a:r>
                      <a:endParaRPr lang="en-GB" sz="700" b="0" i="0" u="none" strike="noStrike" dirty="0" smtClean="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a:t>
                      </a:r>
                      <a:r>
                        <a:rPr lang="en-GB" sz="900" b="0" i="0" u="none" strike="noStrike" baseline="0" dirty="0" smtClean="0">
                          <a:solidFill>
                            <a:srgbClr val="000000"/>
                          </a:solidFill>
                          <a:effectLst/>
                          <a:latin typeface="Calibri" panose="020F0502020204030204" pitchFamily="34" charset="0"/>
                        </a:rPr>
                        <a:t> 1</a:t>
                      </a:r>
                      <a:endParaRPr lang="en-GB" sz="900" b="0" i="0" u="none" strike="noStrike" dirty="0" smtClean="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0905061"/>
                  </a:ext>
                </a:extLst>
              </a:tr>
              <a:tr h="135254">
                <a:tc vMerge="1">
                  <a:txBody>
                    <a:bodyPr/>
                    <a:lstStyle/>
                    <a:p>
                      <a:endParaRPr lang="en-GB"/>
                    </a:p>
                  </a:txBody>
                  <a:tcPr/>
                </a:tc>
                <a:tc vMerge="1">
                  <a:txBody>
                    <a:bodyPr/>
                    <a:lstStyle/>
                    <a:p>
                      <a:endParaRPr lang="en-GB"/>
                    </a:p>
                  </a:txBody>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 3</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0095821"/>
                  </a:ext>
                </a:extLst>
              </a:tr>
              <a:tr h="135254">
                <a:tc rowSpan="8">
                  <a:txBody>
                    <a:bodyPr/>
                    <a:lstStyle/>
                    <a:p>
                      <a:pPr algn="ctr" fontAlgn="b"/>
                      <a:r>
                        <a:rPr lang="en-GB" sz="700" b="0" i="0" u="none" strike="noStrike" dirty="0" smtClean="0">
                          <a:solidFill>
                            <a:srgbClr val="000000"/>
                          </a:solidFill>
                          <a:effectLst/>
                          <a:latin typeface="Verdana" panose="020B0604030504040204" pitchFamily="34" charset="0"/>
                        </a:rPr>
                        <a:t>VFA</a:t>
                      </a:r>
                      <a:endParaRPr lang="en-GB" sz="700" b="0" i="0" u="none" strike="noStrike" dirty="0">
                        <a:solidFill>
                          <a:srgbClr val="000000"/>
                        </a:solidFill>
                        <a:effectLst/>
                        <a:latin typeface="Verdana" panose="020B060403050404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en-GB" sz="700" u="none" strike="noStrike" dirty="0">
                          <a:solidFill>
                            <a:srgbClr val="000000"/>
                          </a:solidFill>
                          <a:effectLst/>
                        </a:rPr>
                        <a:t>Initial Recognition</a:t>
                      </a:r>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a:t>
                      </a:r>
                      <a:r>
                        <a:rPr lang="en-GB" sz="900" b="0" i="0" u="none" strike="noStrike" baseline="0" dirty="0" smtClean="0">
                          <a:solidFill>
                            <a:srgbClr val="000000"/>
                          </a:solidFill>
                          <a:effectLst/>
                          <a:latin typeface="Calibri" panose="020F0502020204030204" pitchFamily="34" charset="0"/>
                        </a:rPr>
                        <a:t> 1</a:t>
                      </a:r>
                      <a:endParaRPr lang="en-GB" sz="900" b="0" i="0" u="none" strike="noStrike" dirty="0" smtClean="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2757604"/>
                  </a:ext>
                </a:extLst>
              </a:tr>
              <a:tr h="135254">
                <a:tc vMerge="1">
                  <a:txBody>
                    <a:bodyPr/>
                    <a:lstStyle/>
                    <a:p>
                      <a:endParaRPr lang="en-GB"/>
                    </a:p>
                  </a:txBody>
                  <a:tcPr/>
                </a:tc>
                <a:tc vMerge="1">
                  <a:txBody>
                    <a:bodyPr/>
                    <a:lstStyle/>
                    <a:p>
                      <a:endParaRPr lang="en-GB"/>
                    </a:p>
                  </a:txBody>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 3</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5349665"/>
                  </a:ext>
                </a:extLst>
              </a:tr>
              <a:tr h="135254">
                <a:tc vMerge="1">
                  <a:txBody>
                    <a:bodyPr/>
                    <a:lstStyle/>
                    <a:p>
                      <a:pPr algn="l" fontAlgn="b"/>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en-GB" sz="700" u="none" strike="noStrike" dirty="0">
                          <a:solidFill>
                            <a:srgbClr val="000000"/>
                          </a:solidFill>
                          <a:effectLst/>
                        </a:rPr>
                        <a:t>Subsequent Measurement</a:t>
                      </a:r>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a:t>
                      </a:r>
                      <a:r>
                        <a:rPr lang="en-GB" sz="900" b="0" i="0" u="none" strike="noStrike" baseline="0" dirty="0" smtClean="0">
                          <a:solidFill>
                            <a:srgbClr val="000000"/>
                          </a:solidFill>
                          <a:effectLst/>
                          <a:latin typeface="Calibri" panose="020F0502020204030204" pitchFamily="34" charset="0"/>
                        </a:rPr>
                        <a:t> 1</a:t>
                      </a:r>
                      <a:endParaRPr lang="en-GB" sz="900" b="0" i="0" u="none" strike="noStrike" dirty="0" smtClean="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8794145"/>
                  </a:ext>
                </a:extLst>
              </a:tr>
              <a:tr h="135254">
                <a:tc vMerge="1">
                  <a:txBody>
                    <a:bodyPr/>
                    <a:lstStyle/>
                    <a:p>
                      <a:endParaRPr lang="en-GB"/>
                    </a:p>
                  </a:txBody>
                  <a:tcPr/>
                </a:tc>
                <a:tc vMerge="1">
                  <a:txBody>
                    <a:bodyPr/>
                    <a:lstStyle/>
                    <a:p>
                      <a:endParaRPr lang="en-GB"/>
                    </a:p>
                  </a:txBody>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 3</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2833604"/>
                  </a:ext>
                </a:extLst>
              </a:tr>
              <a:tr h="135254">
                <a:tc vMerge="1">
                  <a:txBody>
                    <a:bodyPr/>
                    <a:lstStyle/>
                    <a:p>
                      <a:pPr algn="l" fontAlgn="b"/>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en-GB" sz="700" u="none" strike="noStrike" dirty="0">
                          <a:solidFill>
                            <a:srgbClr val="000000"/>
                          </a:solidFill>
                          <a:effectLst/>
                        </a:rPr>
                        <a:t>Lapse / Surrender</a:t>
                      </a:r>
                      <a:endParaRPr lang="en-GB" sz="700" b="0" i="0" u="none" strike="noStrike" dirty="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a:t>
                      </a:r>
                      <a:r>
                        <a:rPr lang="en-GB" sz="900" b="0" i="0" u="none" strike="noStrike" baseline="0" dirty="0" smtClean="0">
                          <a:solidFill>
                            <a:srgbClr val="000000"/>
                          </a:solidFill>
                          <a:effectLst/>
                          <a:latin typeface="Calibri" panose="020F0502020204030204" pitchFamily="34" charset="0"/>
                        </a:rPr>
                        <a:t> 1</a:t>
                      </a:r>
                      <a:endParaRPr lang="en-GB" sz="900" b="0" i="0" u="none" strike="noStrike" dirty="0" smtClean="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245141"/>
                  </a:ext>
                </a:extLst>
              </a:tr>
              <a:tr h="135254">
                <a:tc vMerge="1">
                  <a:txBody>
                    <a:bodyPr/>
                    <a:lstStyle/>
                    <a:p>
                      <a:endParaRPr lang="en-GB"/>
                    </a:p>
                  </a:txBody>
                  <a:tcPr/>
                </a:tc>
                <a:tc vMerge="1">
                  <a:txBody>
                    <a:bodyPr/>
                    <a:lstStyle/>
                    <a:p>
                      <a:endParaRPr lang="en-GB"/>
                    </a:p>
                  </a:txBody>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 3</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8949609"/>
                  </a:ext>
                </a:extLst>
              </a:tr>
              <a:tr h="135254">
                <a:tc vMerge="1">
                  <a:txBody>
                    <a:bodyPr/>
                    <a:lstStyle/>
                    <a:p>
                      <a:pPr marL="0" marR="0" lvl="0" indent="0" algn="l" defTabSz="457189" rtl="0" eaLnBrk="1" fontAlgn="b" latinLnBrk="0" hangingPunct="1">
                        <a:lnSpc>
                          <a:spcPct val="100000"/>
                        </a:lnSpc>
                        <a:spcBef>
                          <a:spcPts val="0"/>
                        </a:spcBef>
                        <a:spcAft>
                          <a:spcPts val="0"/>
                        </a:spcAft>
                        <a:buClrTx/>
                        <a:buSzTx/>
                        <a:buFontTx/>
                        <a:buNone/>
                        <a:tabLst/>
                        <a:defRPr/>
                      </a:pPr>
                      <a:endParaRPr lang="en-GB" sz="700" b="0" i="0" u="none" strike="noStrike" dirty="0" smtClean="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marL="0" marR="0" lvl="0" indent="0" algn="l" defTabSz="457189" rtl="0" eaLnBrk="1" fontAlgn="b" latinLnBrk="0" hangingPunct="1">
                        <a:lnSpc>
                          <a:spcPct val="100000"/>
                        </a:lnSpc>
                        <a:spcBef>
                          <a:spcPts val="0"/>
                        </a:spcBef>
                        <a:spcAft>
                          <a:spcPts val="0"/>
                        </a:spcAft>
                        <a:buClrTx/>
                        <a:buSzTx/>
                        <a:buFontTx/>
                        <a:buNone/>
                        <a:tabLst/>
                        <a:defRPr/>
                      </a:pPr>
                      <a:r>
                        <a:rPr lang="en-GB" sz="700" u="none" strike="noStrike" dirty="0" smtClean="0">
                          <a:solidFill>
                            <a:srgbClr val="000000"/>
                          </a:solidFill>
                          <a:effectLst/>
                        </a:rPr>
                        <a:t>Death</a:t>
                      </a:r>
                      <a:endParaRPr lang="en-GB" sz="700" b="0" i="0" u="none" strike="noStrike" dirty="0" smtClean="0">
                        <a:solidFill>
                          <a:srgbClr val="000000"/>
                        </a:solidFill>
                        <a:effectLst/>
                        <a:latin typeface="Verdana" panose="020B0604030504040204" pitchFamily="34" charset="0"/>
                      </a:endParaRPr>
                    </a:p>
                  </a:txBody>
                  <a:tcPr marL="3600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a:t>
                      </a:r>
                      <a:r>
                        <a:rPr lang="en-GB" sz="900" b="0" i="0" u="none" strike="noStrike" baseline="0" dirty="0" smtClean="0">
                          <a:solidFill>
                            <a:srgbClr val="000000"/>
                          </a:solidFill>
                          <a:effectLst/>
                          <a:latin typeface="Calibri" panose="020F0502020204030204" pitchFamily="34" charset="0"/>
                        </a:rPr>
                        <a:t> 1</a:t>
                      </a:r>
                      <a:endParaRPr lang="en-GB" sz="900" b="0" i="0" u="none" strike="noStrike" dirty="0" smtClean="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6207546"/>
                  </a:ext>
                </a:extLst>
              </a:tr>
              <a:tr h="135254">
                <a:tc vMerge="1">
                  <a:txBody>
                    <a:bodyPr/>
                    <a:lstStyle/>
                    <a:p>
                      <a:endParaRPr lang="en-GB"/>
                    </a:p>
                  </a:txBody>
                  <a:tcPr/>
                </a:tc>
                <a:tc vMerge="1">
                  <a:txBody>
                    <a:bodyPr/>
                    <a:lstStyle/>
                    <a:p>
                      <a:endParaRPr lang="en-GB"/>
                    </a:p>
                  </a:txBody>
                  <a:tcPr/>
                </a:tc>
                <a:tc>
                  <a:txBody>
                    <a:bodyPr/>
                    <a:lstStyle/>
                    <a:p>
                      <a:pPr marL="0" marR="0" lvl="0" indent="0" algn="ctr" defTabSz="457189"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panose="020F0502020204030204" pitchFamily="34" charset="0"/>
                        </a:rPr>
                        <a:t>ETL 3</a:t>
                      </a: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7468653"/>
                  </a:ext>
                </a:extLst>
              </a:tr>
            </a:tbl>
          </a:graphicData>
        </a:graphic>
      </p:graphicFrame>
      <p:sp>
        <p:nvSpPr>
          <p:cNvPr id="44" name="TextBox 43"/>
          <p:cNvSpPr txBox="1"/>
          <p:nvPr/>
        </p:nvSpPr>
        <p:spPr>
          <a:xfrm>
            <a:off x="9065642" y="3248116"/>
            <a:ext cx="3077922" cy="184666"/>
          </a:xfrm>
          <a:prstGeom prst="rect">
            <a:avLst/>
          </a:prstGeom>
          <a:noFill/>
        </p:spPr>
        <p:txBody>
          <a:bodyPr wrap="square" lIns="0" tIns="0" rIns="0" bIns="0" rtlCol="0">
            <a:spAutoFit/>
          </a:bodyPr>
          <a:lstStyle/>
          <a:p>
            <a:pPr algn="ctr"/>
            <a:r>
              <a:rPr lang="en-GB" sz="1200" u="sng" dirty="0" smtClean="0">
                <a:solidFill>
                  <a:srgbClr val="000000"/>
                </a:solidFill>
              </a:rPr>
              <a:t>Solution Component</a:t>
            </a:r>
          </a:p>
        </p:txBody>
      </p:sp>
      <p:graphicFrame>
        <p:nvGraphicFramePr>
          <p:cNvPr id="45" name="Table 44"/>
          <p:cNvGraphicFramePr>
            <a:graphicFrameLocks noGrp="1"/>
          </p:cNvGraphicFramePr>
          <p:nvPr>
            <p:extLst/>
          </p:nvPr>
        </p:nvGraphicFramePr>
        <p:xfrm>
          <a:off x="8105532" y="3551157"/>
          <a:ext cx="554182" cy="137160"/>
        </p:xfrm>
        <a:graphic>
          <a:graphicData uri="http://schemas.openxmlformats.org/drawingml/2006/table">
            <a:tbl>
              <a:tblPr/>
              <a:tblGrid>
                <a:gridCol w="554182">
                  <a:extLst>
                    <a:ext uri="{9D8B030D-6E8A-4147-A177-3AD203B41FA5}">
                      <a16:colId xmlns:a16="http://schemas.microsoft.com/office/drawing/2014/main" val="3457651526"/>
                    </a:ext>
                  </a:extLst>
                </a:gridCol>
              </a:tblGrid>
              <a:tr h="0">
                <a:tc>
                  <a:txBody>
                    <a:bodyPr/>
                    <a:lstStyle/>
                    <a:p>
                      <a:pPr algn="ctr" fontAlgn="t"/>
                      <a:r>
                        <a:rPr lang="en-GB" sz="900" b="0" i="0" u="none" strike="noStrike" dirty="0" smtClean="0">
                          <a:solidFill>
                            <a:srgbClr val="000000"/>
                          </a:solidFill>
                          <a:effectLst/>
                          <a:latin typeface="Calibri" panose="020F0502020204030204" pitchFamily="34" charset="0"/>
                        </a:rPr>
                        <a:t>Use</a:t>
                      </a:r>
                      <a:r>
                        <a:rPr lang="en-GB" sz="900" b="0" i="0" u="none" strike="noStrike" baseline="0" dirty="0" smtClean="0">
                          <a:solidFill>
                            <a:srgbClr val="000000"/>
                          </a:solidFill>
                          <a:effectLst/>
                          <a:latin typeface="Calibri" panose="020F0502020204030204" pitchFamily="34" charset="0"/>
                        </a:rPr>
                        <a:t> Cases</a:t>
                      </a:r>
                      <a:endParaRPr lang="en-GB" sz="1100" b="0" i="0" u="none" strike="noStrike" dirty="0">
                        <a:solidFill>
                          <a:srgbClr val="000000"/>
                        </a:solidFill>
                        <a:effectLst/>
                        <a:latin typeface="Calibri" panose="020F0502020204030204" pitchFamily="34" charset="0"/>
                      </a:endParaRPr>
                    </a:p>
                  </a:txBody>
                  <a:tcPr marL="36000" marR="3600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2008859"/>
                  </a:ext>
                </a:extLst>
              </a:tr>
            </a:tbl>
          </a:graphicData>
        </a:graphic>
      </p:graphicFrame>
      <p:sp>
        <p:nvSpPr>
          <p:cNvPr id="46" name="TextBox 6"/>
          <p:cNvSpPr txBox="1"/>
          <p:nvPr/>
        </p:nvSpPr>
        <p:spPr>
          <a:xfrm>
            <a:off x="332155" y="3066827"/>
            <a:ext cx="11222489" cy="307777"/>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000" dirty="0" smtClean="0">
                <a:solidFill>
                  <a:srgbClr val="68737A"/>
                </a:solidFill>
              </a:rPr>
              <a:t>The diagram below highlights how the grouping of test scenarios begins the process of producing the test cases, informs the test data request and ensures coverage of the in-scope use cases:</a:t>
            </a:r>
            <a:endParaRPr lang="en-GB" sz="1000" dirty="0" smtClean="0">
              <a:solidFill>
                <a:srgbClr val="68737A"/>
              </a:solidFill>
            </a:endParaRPr>
          </a:p>
        </p:txBody>
      </p:sp>
      <p:cxnSp>
        <p:nvCxnSpPr>
          <p:cNvPr id="47" name="Straight Arrow Connector 46"/>
          <p:cNvCxnSpPr/>
          <p:nvPr/>
        </p:nvCxnSpPr>
        <p:spPr>
          <a:xfrm>
            <a:off x="8637629" y="5050785"/>
            <a:ext cx="536294" cy="588"/>
          </a:xfrm>
          <a:prstGeom prst="straightConnector1">
            <a:avLst/>
          </a:prstGeom>
          <a:noFill/>
          <a:ln w="9525" cap="flat" cmpd="sng" algn="ctr">
            <a:solidFill>
              <a:srgbClr val="000000"/>
            </a:solidFill>
            <a:prstDash val="solid"/>
            <a:round/>
            <a:headEnd type="none" w="lg" len="med"/>
            <a:tailEnd type="triangle"/>
          </a:ln>
          <a:effectLst/>
        </p:spPr>
      </p:cxnSp>
      <p:cxnSp>
        <p:nvCxnSpPr>
          <p:cNvPr id="48" name="Straight Arrow Connector 47"/>
          <p:cNvCxnSpPr/>
          <p:nvPr/>
        </p:nvCxnSpPr>
        <p:spPr>
          <a:xfrm>
            <a:off x="8651009" y="3982399"/>
            <a:ext cx="539715" cy="0"/>
          </a:xfrm>
          <a:prstGeom prst="straightConnector1">
            <a:avLst/>
          </a:prstGeom>
          <a:noFill/>
          <a:ln w="9525" cap="flat" cmpd="sng" algn="ctr">
            <a:solidFill>
              <a:srgbClr val="000000"/>
            </a:solidFill>
            <a:prstDash val="solid"/>
            <a:round/>
            <a:headEnd type="none" w="lg" len="med"/>
            <a:tailEnd type="triangle"/>
          </a:ln>
          <a:effectLst/>
        </p:spPr>
      </p:cxnSp>
      <p:cxnSp>
        <p:nvCxnSpPr>
          <p:cNvPr id="52" name="Straight Arrow Connector 51"/>
          <p:cNvCxnSpPr/>
          <p:nvPr/>
        </p:nvCxnSpPr>
        <p:spPr>
          <a:xfrm>
            <a:off x="8651009" y="6170260"/>
            <a:ext cx="532957" cy="0"/>
          </a:xfrm>
          <a:prstGeom prst="straightConnector1">
            <a:avLst/>
          </a:prstGeom>
          <a:noFill/>
          <a:ln w="9525" cap="flat" cmpd="sng" algn="ctr">
            <a:solidFill>
              <a:srgbClr val="000000"/>
            </a:solidFill>
            <a:prstDash val="solid"/>
            <a:round/>
            <a:headEnd type="none" w="lg" len="med"/>
            <a:tailEnd type="triangle"/>
          </a:ln>
          <a:effectLst/>
        </p:spPr>
      </p:cxnSp>
      <p:sp>
        <p:nvSpPr>
          <p:cNvPr id="55" name="TextBox 54"/>
          <p:cNvSpPr txBox="1"/>
          <p:nvPr/>
        </p:nvSpPr>
        <p:spPr>
          <a:xfrm>
            <a:off x="8687785" y="4223900"/>
            <a:ext cx="489194" cy="754053"/>
          </a:xfrm>
          <a:prstGeom prst="rect">
            <a:avLst/>
          </a:prstGeom>
          <a:noFill/>
        </p:spPr>
        <p:txBody>
          <a:bodyPr wrap="square" lIns="0" tIns="0" rIns="0" bIns="0" rtlCol="0">
            <a:spAutoFit/>
          </a:bodyPr>
          <a:lstStyle/>
          <a:p>
            <a:pPr algn="ctr"/>
            <a:r>
              <a:rPr lang="en-GB" sz="700" dirty="0" smtClean="0">
                <a:solidFill>
                  <a:srgbClr val="000000"/>
                </a:solidFill>
              </a:rPr>
              <a:t>Applicable SCs required to carry out BR for specified PG and BE</a:t>
            </a:r>
          </a:p>
        </p:txBody>
      </p:sp>
      <p:sp>
        <p:nvSpPr>
          <p:cNvPr id="38" name="TextBox 37"/>
          <p:cNvSpPr txBox="1"/>
          <p:nvPr/>
        </p:nvSpPr>
        <p:spPr>
          <a:xfrm>
            <a:off x="3563072" y="3995037"/>
            <a:ext cx="537753" cy="323165"/>
          </a:xfrm>
          <a:prstGeom prst="rect">
            <a:avLst/>
          </a:prstGeom>
          <a:noFill/>
        </p:spPr>
        <p:txBody>
          <a:bodyPr wrap="square" lIns="0" tIns="0" rIns="0" bIns="0" rtlCol="0">
            <a:spAutoFit/>
          </a:bodyPr>
          <a:lstStyle/>
          <a:p>
            <a:pPr algn="ctr"/>
            <a:r>
              <a:rPr lang="en-GB" sz="700" dirty="0" smtClean="0">
                <a:solidFill>
                  <a:srgbClr val="000000"/>
                </a:solidFill>
              </a:rPr>
              <a:t>Applicable product groups</a:t>
            </a:r>
          </a:p>
        </p:txBody>
      </p:sp>
      <p:sp>
        <p:nvSpPr>
          <p:cNvPr id="171" name="Rectangle 170"/>
          <p:cNvSpPr/>
          <p:nvPr/>
        </p:nvSpPr>
        <p:spPr>
          <a:xfrm>
            <a:off x="254000" y="3008648"/>
            <a:ext cx="11196320" cy="3782295"/>
          </a:xfrm>
          <a:prstGeom prst="rect">
            <a:avLst/>
          </a:prstGeom>
          <a:noFill/>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chemeClr val="tx1"/>
              </a:solidFill>
            </a:endParaRPr>
          </a:p>
        </p:txBody>
      </p:sp>
    </p:spTree>
    <p:extLst>
      <p:ext uri="{BB962C8B-B14F-4D97-AF65-F5344CB8AC3E}">
        <p14:creationId xmlns:p14="http://schemas.microsoft.com/office/powerpoint/2010/main" val="15156500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jzbmIos8vHXdty9oRs0en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PPiBaGQhtO.rihUBiKwli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jzbmIos8vHXdty9oRs0en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jzbmIos8vHXdty9oRs0en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jzbmIos8vHXdty9oRs0en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1RNPjO4m3bfslxrpR6hb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4u8yZHGmF3zU_Y.gn97vd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SuhYu.kEKf6T_KceEpfHQ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jzbmIos8vHXdty9oRs0en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udential_20190110_v5">
  <a:themeElements>
    <a:clrScheme name="Prudential_Colour_v8 1">
      <a:dk1>
        <a:srgbClr val="687379"/>
      </a:dk1>
      <a:lt1>
        <a:srgbClr val="FFFFFF"/>
      </a:lt1>
      <a:dk2>
        <a:srgbClr val="ED1B2E"/>
      </a:dk2>
      <a:lt2>
        <a:srgbClr val="D0D0CE"/>
      </a:lt2>
      <a:accent1>
        <a:srgbClr val="ED1B2E"/>
      </a:accent1>
      <a:accent2>
        <a:srgbClr val="F1AD79"/>
      </a:accent2>
      <a:accent3>
        <a:srgbClr val="F37682"/>
      </a:accent3>
      <a:accent4>
        <a:srgbClr val="F2C737"/>
      </a:accent4>
      <a:accent5>
        <a:srgbClr val="5CB8B2"/>
      </a:accent5>
      <a:accent6>
        <a:srgbClr val="1B365D"/>
      </a:accent6>
      <a:hlink>
        <a:srgbClr val="ED1B2E"/>
      </a:hlink>
      <a:folHlink>
        <a:srgbClr val="000000"/>
      </a:folHlink>
    </a:clrScheme>
    <a:fontScheme name="Office">
      <a:majorFont>
        <a:latin typeface="Verdana"/>
        <a:ea typeface=""/>
        <a:cs typeface=""/>
        <a:font script="Jpan" typeface="ＭＳ Ｐゴシック"/>
        <a:font script="Hang" typeface="맑은 고딕"/>
        <a:font script="Hans" typeface="微软雅黑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Verdana"/>
        <a:ea typeface=""/>
        <a:cs typeface=""/>
        <a:font script="Jpan" typeface="ＭＳ Ｐゴシック"/>
        <a:font script="Hang" typeface="맑은 고딕"/>
        <a:font script="Hans" typeface="微软雅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sz="1400"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noFill/>
        <a:ln w="12700" cap="flat" cmpd="sng" algn="ctr">
          <a:solidFill>
            <a:schemeClr val="tx1"/>
          </a:solidFill>
          <a:prstDash val="solid"/>
          <a:round/>
          <a:headEnd type="none" w="lg" len="med"/>
          <a:tailEnd type="none" w="lg" len="med"/>
        </a:ln>
        <a:effectLst/>
      </a:spPr>
      <a:bodyPr/>
      <a:lstStyle/>
    </a:lnDef>
    <a:txDef>
      <a:spPr>
        <a:noFill/>
      </a:spPr>
      <a:bodyPr wrap="none" lIns="0" tIns="0" rIns="0" bIns="0" rtlCol="0">
        <a:spAutoFit/>
      </a:bodyPr>
      <a:lstStyle>
        <a:defPPr algn="l">
          <a:defRPr sz="1200" smtClean="0"/>
        </a:defPPr>
      </a:lstStyle>
    </a:txDef>
  </a:objectDefaults>
  <a:extraClrSchemeLst/>
  <a:custClrLst>
    <a:custClr name="Grey 1">
      <a:srgbClr val="4E565C"/>
    </a:custClr>
    <a:custClr name="Grey 2">
      <a:srgbClr val="68737A"/>
    </a:custClr>
    <a:custClr name="Grey 3">
      <a:srgbClr val="A3ABB1"/>
    </a:custClr>
    <a:custClr name="Grey 4">
      <a:srgbClr val="C2C7CB"/>
    </a:custClr>
    <a:custClr name="Orange">
      <a:srgbClr val="EDA50A"/>
    </a:custClr>
    <a:custClr name="Light Orange">
      <a:srgbClr val="F2C737"/>
    </a:custClr>
    <a:custClr name="Deep Orange">
      <a:srgbClr val="E87722"/>
    </a:custClr>
    <a:custClr name="Peach">
      <a:srgbClr val="F1AD7A"/>
    </a:custClr>
    <a:custClr name="Pink">
      <a:srgbClr val="F47682"/>
    </a:custClr>
    <a:custClr name="Prudential Red">
      <a:srgbClr val="ED1B2E"/>
    </a:custClr>
  </a:custClrLst>
  <a:extLst>
    <a:ext uri="{05A4C25C-085E-4340-85A3-A5531E510DB2}">
      <thm15:themeFamily xmlns:thm15="http://schemas.microsoft.com/office/thememl/2012/main" name="Prudential_PowerPoint_4-3_Template_v9 [Read-Only]" id="{9AAA6126-0B34-4896-A71C-E924EF8D8DD9}" vid="{6A1297BA-52A3-436A-87CB-E22610D748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23CD4BE53D8454D8C2C3B8C80AE1A41" ma:contentTypeVersion="9" ma:contentTypeDescription="Create a new document." ma:contentTypeScope="" ma:versionID="a2140b4612267654063646bcfde6387a">
  <xsd:schema xmlns:xsd="http://www.w3.org/2001/XMLSchema" xmlns:xs="http://www.w3.org/2001/XMLSchema" xmlns:p="http://schemas.microsoft.com/office/2006/metadata/properties" xmlns:ns3="47646f0c-cfaf-4392-aaea-5714bf005648" targetNamespace="http://schemas.microsoft.com/office/2006/metadata/properties" ma:root="true" ma:fieldsID="5684073806b4e0f8b41890b4715a0bad" ns3:_="">
    <xsd:import namespace="47646f0c-cfaf-4392-aaea-5714bf00564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646f0c-cfaf-4392-aaea-5714bf0056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B3568B-12B2-4AEB-B3CA-0047B60ECFC0}">
  <ds:schemaRefs>
    <ds:schemaRef ds:uri="http://schemas.microsoft.com/sharepoint/v3/contenttype/forms"/>
  </ds:schemaRefs>
</ds:datastoreItem>
</file>

<file path=customXml/itemProps2.xml><?xml version="1.0" encoding="utf-8"?>
<ds:datastoreItem xmlns:ds="http://schemas.openxmlformats.org/officeDocument/2006/customXml" ds:itemID="{F9214D2E-5A29-410C-AC5D-0588B1580D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646f0c-cfaf-4392-aaea-5714bf0056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1B0475-79EC-4B46-9B26-57B7DCAAC2F2}">
  <ds:schemaRefs>
    <ds:schemaRef ds:uri="http://schemas.microsoft.com/office/2006/metadata/properties"/>
    <ds:schemaRef ds:uri="http://schemas.microsoft.com/office/2006/documentManagement/types"/>
    <ds:schemaRef ds:uri="47646f0c-cfaf-4392-aaea-5714bf005648"/>
    <ds:schemaRef ds:uri="http://purl.org/dc/elements/1.1/"/>
    <ds:schemaRef ds:uri="http://schemas.openxmlformats.org/package/2006/metadata/core-properties"/>
    <ds:schemaRef ds:uri="http://purl.org/dc/dcmitype/"/>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PHKL_PowerPoint_4-3_Template</Template>
  <TotalTime>72950</TotalTime>
  <Words>6744</Words>
  <Application>Microsoft Office PowerPoint</Application>
  <PresentationFormat>Widescreen</PresentationFormat>
  <Paragraphs>1108</Paragraphs>
  <Slides>28</Slides>
  <Notes>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40" baseType="lpstr">
      <vt:lpstr>Arial</vt:lpstr>
      <vt:lpstr>Calibri</vt:lpstr>
      <vt:lpstr>Courier New</vt:lpstr>
      <vt:lpstr>Segoe UI</vt:lpstr>
      <vt:lpstr>System Font Regular</vt:lpstr>
      <vt:lpstr>Times New Roman</vt:lpstr>
      <vt:lpstr>Verdana</vt:lpstr>
      <vt:lpstr>Wingdings</vt:lpstr>
      <vt:lpstr>Wingdings 2</vt:lpstr>
      <vt:lpstr>Prudential_20190110_v5</vt:lpstr>
      <vt:lpstr>think-cell Slide</vt:lpstr>
      <vt:lpstr>Worksheet</vt:lpstr>
      <vt:lpstr>IFRS17  Testing Working Group</vt:lpstr>
      <vt:lpstr>PowerPoint Presentation</vt:lpstr>
      <vt:lpstr>1. LBU SIT Readiness Checklist</vt:lpstr>
      <vt:lpstr>SIT Readiness</vt:lpstr>
      <vt:lpstr>2. Discussion on Local SIT</vt:lpstr>
      <vt:lpstr>Discussion on Local SIT</vt:lpstr>
      <vt:lpstr>3. SIT Test Scoping</vt:lpstr>
      <vt:lpstr>PowerPoint Presentation</vt:lpstr>
      <vt:lpstr>PowerPoint Presentation</vt:lpstr>
      <vt:lpstr>3. Test Product Group and Business Event – LBU Selection</vt:lpstr>
      <vt:lpstr> 4. Test Scenarios and Test Cases setup</vt:lpstr>
      <vt:lpstr>PowerPoint Presentation</vt:lpstr>
      <vt:lpstr>6. Test Cases Preparation – Regional &amp; LBU interaction</vt:lpstr>
      <vt:lpstr>4. LBU Build Readiness for SIT</vt:lpstr>
      <vt:lpstr>PowerPoint Presentation</vt:lpstr>
      <vt:lpstr>6. Appendix</vt:lpstr>
      <vt:lpstr>Appendix - Business requirements for SIT</vt:lpstr>
      <vt:lpstr>PowerPoint Presentation</vt:lpstr>
      <vt:lpstr>PowerPoint Presentation</vt:lpstr>
      <vt:lpstr>PowerPoint Presentation</vt:lpstr>
      <vt:lpstr>PowerPoint Presentation</vt:lpstr>
      <vt:lpstr>PowerPoint Presentation</vt:lpstr>
      <vt:lpstr>PowerPoint Presentation</vt:lpstr>
      <vt:lpstr>Appendix  Business Requirements out of SIT scope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nashraf@deloitte.co.uk</dc:creator>
  <cp:lastModifiedBy>Chan, Ben Ker Yang (MY - Kuala Lumpur)</cp:lastModifiedBy>
  <cp:revision>3435</cp:revision>
  <cp:lastPrinted>2020-01-20T08:01:31Z</cp:lastPrinted>
  <dcterms:created xsi:type="dcterms:W3CDTF">2019-02-04T05:04:56Z</dcterms:created>
  <dcterms:modified xsi:type="dcterms:W3CDTF">2020-07-22T10:04:01Z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MSOLanguageID">
    <vt:lpwstr>msoLanguageIDEnglishUK</vt:lpwstr>
  </property>
  <property fmtid="{D5CDD505-2E9C-101B-9397-08002B2CF9AE}" pid="3" name="MSIP_Label_ed121db1-3721-4230-84e8-3331eb029bec_Enabled">
    <vt:lpwstr>True</vt:lpwstr>
  </property>
  <property fmtid="{D5CDD505-2E9C-101B-9397-08002B2CF9AE}" pid="4" name="MSIP_Label_ed121db1-3721-4230-84e8-3331eb029bec_SiteId">
    <vt:lpwstr>7007305e-2664-4e6b-b9a4-c4d5ccfd1524</vt:lpwstr>
  </property>
  <property fmtid="{D5CDD505-2E9C-101B-9397-08002B2CF9AE}" pid="5" name="MSIP_Label_ed121db1-3721-4230-84e8-3331eb029bec_Owner">
    <vt:lpwstr>Adam.AT.Taylor@prudential.com.hk</vt:lpwstr>
  </property>
  <property fmtid="{D5CDD505-2E9C-101B-9397-08002B2CF9AE}" pid="6" name="MSIP_Label_ed121db1-3721-4230-84e8-3331eb029bec_SetDate">
    <vt:lpwstr>2019-07-17T13:15:16.0536131Z</vt:lpwstr>
  </property>
  <property fmtid="{D5CDD505-2E9C-101B-9397-08002B2CF9AE}" pid="7" name="MSIP_Label_ed121db1-3721-4230-84e8-3331eb029bec_Name">
    <vt:lpwstr>Restricted</vt:lpwstr>
  </property>
  <property fmtid="{D5CDD505-2E9C-101B-9397-08002B2CF9AE}" pid="8" name="MSIP_Label_ed121db1-3721-4230-84e8-3331eb029bec_Application">
    <vt:lpwstr>Microsoft Azure Information Protection</vt:lpwstr>
  </property>
  <property fmtid="{D5CDD505-2E9C-101B-9397-08002B2CF9AE}" pid="9" name="MSIP_Label_ed121db1-3721-4230-84e8-3331eb029bec_ActionId">
    <vt:lpwstr>a95004d0-407b-4fb7-8cf1-b6b0771dff3e</vt:lpwstr>
  </property>
  <property fmtid="{D5CDD505-2E9C-101B-9397-08002B2CF9AE}" pid="10" name="MSIP_Label_ed121db1-3721-4230-84e8-3331eb029bec_Extended_MSFT_Method">
    <vt:lpwstr>Automatic</vt:lpwstr>
  </property>
  <property fmtid="{D5CDD505-2E9C-101B-9397-08002B2CF9AE}" pid="11" name="MSIP_Label_ead5029a-991a-4f8b-92d5-74b0fee95c6c_Enabled">
    <vt:lpwstr>True</vt:lpwstr>
  </property>
  <property fmtid="{D5CDD505-2E9C-101B-9397-08002B2CF9AE}" pid="12" name="MSIP_Label_ead5029a-991a-4f8b-92d5-74b0fee95c6c_SiteId">
    <vt:lpwstr>7007305e-2664-4e6b-b9a4-c4d5ccfd1524</vt:lpwstr>
  </property>
  <property fmtid="{D5CDD505-2E9C-101B-9397-08002B2CF9AE}" pid="13" name="MSIP_Label_ead5029a-991a-4f8b-92d5-74b0fee95c6c_Owner">
    <vt:lpwstr>timothy.hui@prudential.com.hk</vt:lpwstr>
  </property>
  <property fmtid="{D5CDD505-2E9C-101B-9397-08002B2CF9AE}" pid="14" name="MSIP_Label_ead5029a-991a-4f8b-92d5-74b0fee95c6c_SetDate">
    <vt:lpwstr>2019-02-04T05:10:20.0492624Z</vt:lpwstr>
  </property>
  <property fmtid="{D5CDD505-2E9C-101B-9397-08002B2CF9AE}" pid="15" name="MSIP_Label_ead5029a-991a-4f8b-92d5-74b0fee95c6c_Name">
    <vt:lpwstr>Confidential</vt:lpwstr>
  </property>
  <property fmtid="{D5CDD505-2E9C-101B-9397-08002B2CF9AE}" pid="16" name="MSIP_Label_ead5029a-991a-4f8b-92d5-74b0fee95c6c_Application">
    <vt:lpwstr>Microsoft Azure Information Protection</vt:lpwstr>
  </property>
  <property fmtid="{D5CDD505-2E9C-101B-9397-08002B2CF9AE}" pid="17" name="MSIP_Label_ead5029a-991a-4f8b-92d5-74b0fee95c6c_Extended_MSFT_Method">
    <vt:lpwstr>Manual</vt:lpwstr>
  </property>
  <property fmtid="{D5CDD505-2E9C-101B-9397-08002B2CF9AE}" pid="18" name="MSIP_Label_a89beb3c-7f44-4820-ad07-725d1a912e2d_Enabled">
    <vt:lpwstr>True</vt:lpwstr>
  </property>
  <property fmtid="{D5CDD505-2E9C-101B-9397-08002B2CF9AE}" pid="19" name="MSIP_Label_a89beb3c-7f44-4820-ad07-725d1a912e2d_SiteId">
    <vt:lpwstr>7007305e-2664-4e6b-b9a4-c4d5ccfd1524</vt:lpwstr>
  </property>
  <property fmtid="{D5CDD505-2E9C-101B-9397-08002B2CF9AE}" pid="20" name="MSIP_Label_a89beb3c-7f44-4820-ad07-725d1a912e2d_Owner">
    <vt:lpwstr>timothy.hui@prudential.com.hk</vt:lpwstr>
  </property>
  <property fmtid="{D5CDD505-2E9C-101B-9397-08002B2CF9AE}" pid="21" name="MSIP_Label_a89beb3c-7f44-4820-ad07-725d1a912e2d_SetDate">
    <vt:lpwstr>2019-02-04T05:10:20.0492624Z</vt:lpwstr>
  </property>
  <property fmtid="{D5CDD505-2E9C-101B-9397-08002B2CF9AE}" pid="22" name="MSIP_Label_a89beb3c-7f44-4820-ad07-725d1a912e2d_Name">
    <vt:lpwstr>All Employees</vt:lpwstr>
  </property>
  <property fmtid="{D5CDD505-2E9C-101B-9397-08002B2CF9AE}" pid="23" name="MSIP_Label_a89beb3c-7f44-4820-ad07-725d1a912e2d_Application">
    <vt:lpwstr>Microsoft Azure Information Protection</vt:lpwstr>
  </property>
  <property fmtid="{D5CDD505-2E9C-101B-9397-08002B2CF9AE}" pid="24" name="MSIP_Label_a89beb3c-7f44-4820-ad07-725d1a912e2d_Extended_MSFT_Method">
    <vt:lpwstr>Manual</vt:lpwstr>
  </property>
  <property fmtid="{D5CDD505-2E9C-101B-9397-08002B2CF9AE}" pid="25" name="Sensitivity">
    <vt:lpwstr>Restricted Confidential All Employees</vt:lpwstr>
  </property>
  <property fmtid="{D5CDD505-2E9C-101B-9397-08002B2CF9AE}" pid="26" name="ContentTypeId">
    <vt:lpwstr>0x010100623CD4BE53D8454D8C2C3B8C80AE1A41</vt:lpwstr>
  </property>
</Properties>
</file>