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07" r:id="rId2"/>
    <p:sldId id="300" r:id="rId3"/>
    <p:sldId id="267" r:id="rId4"/>
    <p:sldId id="301" r:id="rId5"/>
    <p:sldId id="306" r:id="rId6"/>
    <p:sldId id="313" r:id="rId7"/>
    <p:sldId id="311" r:id="rId8"/>
    <p:sldId id="275" r:id="rId9"/>
    <p:sldId id="288" r:id="rId10"/>
    <p:sldId id="276" r:id="rId11"/>
    <p:sldId id="289" r:id="rId12"/>
    <p:sldId id="293" r:id="rId13"/>
    <p:sldId id="294" r:id="rId14"/>
    <p:sldId id="302" r:id="rId15"/>
    <p:sldId id="278" r:id="rId16"/>
    <p:sldId id="287" r:id="rId17"/>
    <p:sldId id="279" r:id="rId18"/>
    <p:sldId id="290" r:id="rId19"/>
    <p:sldId id="291" r:id="rId20"/>
    <p:sldId id="309" r:id="rId21"/>
    <p:sldId id="310" r:id="rId22"/>
    <p:sldId id="280" r:id="rId23"/>
    <p:sldId id="281" r:id="rId24"/>
    <p:sldId id="308" r:id="rId25"/>
    <p:sldId id="295" r:id="rId26"/>
    <p:sldId id="296" r:id="rId27"/>
    <p:sldId id="297" r:id="rId28"/>
    <p:sldId id="298" r:id="rId29"/>
    <p:sldId id="303" r:id="rId30"/>
    <p:sldId id="304" r:id="rId31"/>
    <p:sldId id="305" r:id="rId32"/>
    <p:sldId id="283" r:id="rId33"/>
    <p:sldId id="286" r:id="rId34"/>
    <p:sldId id="284" r:id="rId35"/>
    <p:sldId id="285" r:id="rId36"/>
    <p:sldId id="299" r:id="rId37"/>
    <p:sldId id="268" r:id="rId38"/>
    <p:sldId id="271" r:id="rId39"/>
    <p:sldId id="272" r:id="rId40"/>
    <p:sldId id="312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E08F8-889C-4627-A9FE-AD39448C9AE5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A6C13-E6D7-4F3D-BC51-13B7286B719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0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A6C13-E6D7-4F3D-BC51-13B7286B719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51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A6C13-E6D7-4F3D-BC51-13B7286B719E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79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A6C13-E6D7-4F3D-BC51-13B7286B719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78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8" descr="PPT模板-英文原版内页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9525"/>
            <a:ext cx="9140825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6804025" y="730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1423214-42E0-4DFA-AE34-4CB0BB041BE8}" type="slidenum">
              <a:rPr kumimoji="1" lang="en-US" altLang="zh-CN" sz="2400" b="1">
                <a:latin typeface="Arial" pitchFamily="34" charset="0"/>
                <a:ea typeface="宋体" pitchFamily="2" charset="-122"/>
              </a:rPr>
              <a:pPr algn="r">
                <a:defRPr/>
              </a:pPr>
              <a:t>‹#›</a:t>
            </a:fld>
            <a:endParaRPr kumimoji="1" lang="en-US" altLang="zh-CN" sz="2400" b="1" dirty="0">
              <a:latin typeface="Arial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eclipse-javadoc:%E2%98%82=SmartCoverLib/E:\/lrm\/project\/Philips-Phone\/Git-TPE\/SmartCover\/X828\/SmartCover\/SettingsLib\/bin\/settingslib.jar%3ccom.android.settingslib.bluetooth(LocalBluetoothManager.class%E2%98%83LocalBluetoothManager~getEventManager%E2%98%82com.android.settingslib.bluetooth.BluetoothEventManag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4163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4163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251520" y="2780928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 smtClean="0"/>
              <a:t>Smart Cover</a:t>
            </a:r>
            <a:r>
              <a:rPr lang="zh-CN" altLang="en-US" sz="4400" b="1" dirty="0" smtClean="0"/>
              <a:t>技术架构设计</a:t>
            </a:r>
            <a:endParaRPr lang="zh-CN" alt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5549205"/>
            <a:ext cx="379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/>
              <a:t>zhonglong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anwei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meiq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ruiming</a:t>
            </a:r>
            <a:r>
              <a:rPr lang="en-US" altLang="zh-CN" sz="1400" dirty="0" smtClean="0"/>
              <a:t>, </a:t>
            </a:r>
            <a:r>
              <a:rPr lang="en-US" altLang="zh-CN" sz="1400" dirty="0" err="1"/>
              <a:t>w</a:t>
            </a:r>
            <a:r>
              <a:rPr lang="en-US" altLang="zh-CN" sz="1400" dirty="0" err="1" smtClean="0"/>
              <a:t>enyuan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zuhui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ASC Mobile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495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实现方法（音乐）</a:t>
            </a:r>
            <a:endParaRPr lang="zh-CN" altLang="en-US" sz="2400" b="1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450706" y="1791476"/>
            <a:ext cx="6811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endCxn id="5" idx="0"/>
          </p:cNvCxnSpPr>
          <p:nvPr/>
        </p:nvCxnSpPr>
        <p:spPr>
          <a:xfrm>
            <a:off x="4175956" y="1988839"/>
            <a:ext cx="4501" cy="483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菱形 4"/>
          <p:cNvSpPr/>
          <p:nvPr/>
        </p:nvSpPr>
        <p:spPr>
          <a:xfrm>
            <a:off x="3140841" y="2472548"/>
            <a:ext cx="2079231" cy="7410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Bind 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是否成功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直接箭头连接符 6"/>
          <p:cNvCxnSpPr>
            <a:stCxn id="5" idx="3"/>
            <a:endCxn id="25" idx="1"/>
          </p:cNvCxnSpPr>
          <p:nvPr/>
        </p:nvCxnSpPr>
        <p:spPr>
          <a:xfrm>
            <a:off x="5220072" y="2843052"/>
            <a:ext cx="1043839" cy="2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470" y="764704"/>
            <a:ext cx="192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一、流程</a:t>
            </a:r>
            <a:endParaRPr lang="zh-CN" altLang="en-US" sz="2400" dirty="0"/>
          </a:p>
        </p:txBody>
      </p:sp>
      <p:sp>
        <p:nvSpPr>
          <p:cNvPr id="25" name="圆角矩形 24"/>
          <p:cNvSpPr/>
          <p:nvPr/>
        </p:nvSpPr>
        <p:spPr>
          <a:xfrm>
            <a:off x="6263911" y="2513045"/>
            <a:ext cx="1043782" cy="700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return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99592" y="1340768"/>
            <a:ext cx="1695130" cy="64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打开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SmartCover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135086" y="1340768"/>
            <a:ext cx="2156994" cy="64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Bind </a:t>
            </a:r>
            <a:r>
              <a:rPr lang="en-US" altLang="zh-CN" sz="1600" dirty="0" err="1" smtClean="0">
                <a:solidFill>
                  <a:schemeClr val="tx1"/>
                </a:solidFill>
                <a:latin typeface="+mn-ea"/>
              </a:rPr>
              <a:t>MusicServie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5940152" y="1340768"/>
            <a:ext cx="1931934" cy="846296"/>
          </a:xfrm>
          <a:prstGeom prst="wedgeRoundRectCallout">
            <a:avLst>
              <a:gd name="adj1" fmla="val -120705"/>
              <a:gd name="adj2" fmla="val 8474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dirty="0" smtClean="0">
                <a:solidFill>
                  <a:srgbClr val="0000FF"/>
                </a:solidFill>
              </a:rPr>
              <a:t>Bind</a:t>
            </a:r>
          </a:p>
          <a:p>
            <a:pPr algn="ctr">
              <a:defRPr/>
            </a:pPr>
            <a:r>
              <a:rPr lang="en-US" altLang="zh-CN" sz="1600" b="1" dirty="0" err="1" smtClean="0">
                <a:solidFill>
                  <a:srgbClr val="0000FF"/>
                </a:solidFill>
              </a:rPr>
              <a:t>Aidl</a:t>
            </a:r>
            <a:r>
              <a:rPr lang="zh-CN" altLang="en-US" sz="1600" b="1" dirty="0" smtClean="0">
                <a:solidFill>
                  <a:srgbClr val="0000FF"/>
                </a:solidFill>
              </a:rPr>
              <a:t>接口</a:t>
            </a:r>
            <a:endParaRPr lang="en-US" altLang="zh-CN" sz="1600" b="1" dirty="0" smtClean="0">
              <a:solidFill>
                <a:srgbClr val="0000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17138" y="2472549"/>
            <a:ext cx="44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否</a:t>
            </a:r>
            <a:endParaRPr lang="zh-CN" altLang="en-US" sz="1600" dirty="0">
              <a:latin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84225" y="3645023"/>
            <a:ext cx="2156994" cy="576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注册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Music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状态广播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148064" y="3645025"/>
            <a:ext cx="245552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获取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Music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当前状态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肘形连接符 43"/>
          <p:cNvCxnSpPr>
            <a:stCxn id="5" idx="2"/>
            <a:endCxn id="37" idx="0"/>
          </p:cNvCxnSpPr>
          <p:nvPr/>
        </p:nvCxnSpPr>
        <p:spPr>
          <a:xfrm rot="5400000">
            <a:off x="2905856" y="2370422"/>
            <a:ext cx="431468" cy="211773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49104" y="3090735"/>
            <a:ext cx="44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是</a:t>
            </a:r>
            <a:endParaRPr lang="zh-CN" altLang="en-US" sz="1600" dirty="0">
              <a:latin typeface="+mn-ea"/>
            </a:endParaRPr>
          </a:p>
        </p:txBody>
      </p:sp>
      <p:sp>
        <p:nvSpPr>
          <p:cNvPr id="48" name="菱形 47"/>
          <p:cNvSpPr/>
          <p:nvPr/>
        </p:nvSpPr>
        <p:spPr>
          <a:xfrm>
            <a:off x="5588563" y="4725143"/>
            <a:ext cx="1647733" cy="7200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是否正在播放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0" name="直接箭头连接符 49"/>
          <p:cNvCxnSpPr>
            <a:stCxn id="42" idx="2"/>
          </p:cNvCxnSpPr>
          <p:nvPr/>
        </p:nvCxnSpPr>
        <p:spPr>
          <a:xfrm>
            <a:off x="6375828" y="4221089"/>
            <a:ext cx="0" cy="469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7889154" y="4725143"/>
            <a:ext cx="1043782" cy="720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return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73933" y="4673286"/>
            <a:ext cx="44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否</a:t>
            </a:r>
            <a:endParaRPr lang="zh-CN" altLang="en-US" sz="1600" dirty="0">
              <a:latin typeface="+mn-ea"/>
            </a:endParaRPr>
          </a:p>
        </p:txBody>
      </p:sp>
      <p:cxnSp>
        <p:nvCxnSpPr>
          <p:cNvPr id="55" name="直接箭头连接符 54"/>
          <p:cNvCxnSpPr>
            <a:stCxn id="48" idx="3"/>
            <a:endCxn id="52" idx="1"/>
          </p:cNvCxnSpPr>
          <p:nvPr/>
        </p:nvCxnSpPr>
        <p:spPr>
          <a:xfrm>
            <a:off x="7236296" y="5085184"/>
            <a:ext cx="6528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5588562" y="5938935"/>
            <a:ext cx="1861599" cy="514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Create </a:t>
            </a:r>
            <a:r>
              <a:rPr lang="en-US" altLang="zh-CN" sz="1600" dirty="0" err="1" smtClean="0">
                <a:solidFill>
                  <a:schemeClr val="tx1"/>
                </a:solidFill>
                <a:latin typeface="+mn-ea"/>
              </a:rPr>
              <a:t>MusicFragment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8" name="直接箭头连接符 57"/>
          <p:cNvCxnSpPr>
            <a:stCxn id="48" idx="2"/>
          </p:cNvCxnSpPr>
          <p:nvPr/>
        </p:nvCxnSpPr>
        <p:spPr>
          <a:xfrm>
            <a:off x="6412430" y="5445225"/>
            <a:ext cx="5116" cy="464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5" idx="2"/>
            <a:endCxn id="42" idx="0"/>
          </p:cNvCxnSpPr>
          <p:nvPr/>
        </p:nvCxnSpPr>
        <p:spPr>
          <a:xfrm rot="16200000" flipH="1">
            <a:off x="5062407" y="2331604"/>
            <a:ext cx="431470" cy="219537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60920" y="5569603"/>
            <a:ext cx="44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是</a:t>
            </a:r>
            <a:endParaRPr lang="zh-CN" altLang="en-US" sz="1600" dirty="0">
              <a:latin typeface="+mn-ea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904634" y="4881676"/>
            <a:ext cx="2156994" cy="46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Music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状态变化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菱形 66"/>
          <p:cNvSpPr/>
          <p:nvPr/>
        </p:nvSpPr>
        <p:spPr>
          <a:xfrm>
            <a:off x="3363387" y="4634403"/>
            <a:ext cx="1648023" cy="95483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fragment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是否存在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2" name="直接箭头连接符 81"/>
          <p:cNvCxnSpPr>
            <a:endCxn id="66" idx="0"/>
          </p:cNvCxnSpPr>
          <p:nvPr/>
        </p:nvCxnSpPr>
        <p:spPr>
          <a:xfrm>
            <a:off x="1979711" y="4251680"/>
            <a:ext cx="3420" cy="6299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6" idx="3"/>
          </p:cNvCxnSpPr>
          <p:nvPr/>
        </p:nvCxnSpPr>
        <p:spPr>
          <a:xfrm flipV="1">
            <a:off x="3061628" y="5111821"/>
            <a:ext cx="35824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67" idx="3"/>
            <a:endCxn id="48" idx="1"/>
          </p:cNvCxnSpPr>
          <p:nvPr/>
        </p:nvCxnSpPr>
        <p:spPr>
          <a:xfrm flipV="1">
            <a:off x="5011410" y="5085184"/>
            <a:ext cx="577153" cy="26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148064" y="4685250"/>
            <a:ext cx="44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否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3419872" y="5938935"/>
            <a:ext cx="1728192" cy="514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更新</a:t>
            </a:r>
            <a:r>
              <a:rPr lang="en-US" altLang="zh-CN" sz="1600" dirty="0" err="1" smtClean="0">
                <a:solidFill>
                  <a:schemeClr val="tx1"/>
                </a:solidFill>
                <a:latin typeface="+mn-ea"/>
              </a:rPr>
              <a:t>MusicView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2" name="直接箭头连接符 101"/>
          <p:cNvCxnSpPr>
            <a:stCxn id="67" idx="2"/>
          </p:cNvCxnSpPr>
          <p:nvPr/>
        </p:nvCxnSpPr>
        <p:spPr>
          <a:xfrm flipH="1">
            <a:off x="4178206" y="5589240"/>
            <a:ext cx="9193" cy="349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56" idx="1"/>
            <a:endCxn id="100" idx="3"/>
          </p:cNvCxnSpPr>
          <p:nvPr/>
        </p:nvCxnSpPr>
        <p:spPr>
          <a:xfrm flipH="1">
            <a:off x="5148064" y="6196136"/>
            <a:ext cx="4404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4427984" y="5589240"/>
            <a:ext cx="44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是</a:t>
            </a:r>
            <a:endParaRPr lang="zh-CN" altLang="en-US" sz="1600" dirty="0">
              <a:latin typeface="+mn-ea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888844" y="5993045"/>
            <a:ext cx="2156994" cy="460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Activity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通知回调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7" name="直接箭头连接符 106"/>
          <p:cNvCxnSpPr/>
          <p:nvPr/>
        </p:nvCxnSpPr>
        <p:spPr>
          <a:xfrm flipV="1">
            <a:off x="3045838" y="6223190"/>
            <a:ext cx="35824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406381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与</a:t>
            </a:r>
            <a:r>
              <a:rPr lang="en-US" altLang="zh-CN" sz="2000" dirty="0" smtClean="0"/>
              <a:t>Music</a:t>
            </a:r>
            <a:r>
              <a:rPr lang="zh-CN" altLang="en-US" sz="2000" dirty="0" smtClean="0"/>
              <a:t>应用进行通信主要依靠</a:t>
            </a:r>
            <a:r>
              <a:rPr lang="en-US" altLang="zh-CN" sz="2000" dirty="0" smtClean="0"/>
              <a:t>AIDL</a:t>
            </a:r>
            <a:r>
              <a:rPr lang="zh-CN" altLang="en-US" sz="2000" dirty="0" smtClean="0"/>
              <a:t>以及广播的方式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、打开</a:t>
            </a:r>
            <a:r>
              <a:rPr lang="en-US" altLang="zh-CN" sz="2000" dirty="0" err="1" smtClean="0"/>
              <a:t>SmartCover</a:t>
            </a:r>
            <a:r>
              <a:rPr lang="zh-CN" altLang="en-US" sz="2000" dirty="0" smtClean="0"/>
              <a:t>，首先与</a:t>
            </a:r>
            <a:r>
              <a:rPr lang="en-US" altLang="zh-CN" sz="2000" dirty="0" err="1" smtClean="0"/>
              <a:t>Muisc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Serivice</a:t>
            </a:r>
            <a:r>
              <a:rPr lang="zh-CN" altLang="en-US" sz="2000" dirty="0" smtClean="0"/>
              <a:t>进行绑定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、判断当前</a:t>
            </a:r>
            <a:r>
              <a:rPr lang="en-US" altLang="zh-CN" sz="2000" dirty="0" smtClean="0"/>
              <a:t>music</a:t>
            </a:r>
            <a:r>
              <a:rPr lang="zh-CN" altLang="en-US" sz="2000" dirty="0" smtClean="0"/>
              <a:t>是否是播放状态，是则创建</a:t>
            </a:r>
            <a:r>
              <a:rPr lang="en-US" altLang="zh-CN" sz="2000" dirty="0" err="1" smtClean="0"/>
              <a:t>MusicFragment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、收到</a:t>
            </a:r>
            <a:r>
              <a:rPr lang="en-US" altLang="zh-CN" sz="2000" dirty="0" smtClean="0"/>
              <a:t>music</a:t>
            </a:r>
            <a:r>
              <a:rPr lang="zh-CN" altLang="en-US" sz="2000" dirty="0" smtClean="0"/>
              <a:t>发出的状态</a:t>
            </a:r>
            <a:r>
              <a:rPr lang="en-US" altLang="zh-CN" sz="2000" dirty="0" smtClean="0"/>
              <a:t>change</a:t>
            </a:r>
            <a:r>
              <a:rPr lang="zh-CN" altLang="en-US" sz="2000" dirty="0" smtClean="0"/>
              <a:t>广播之后，若为播放状态，先判断</a:t>
            </a:r>
            <a:r>
              <a:rPr lang="en-US" altLang="zh-CN" sz="2000" dirty="0" err="1" smtClean="0"/>
              <a:t>musicFragment</a:t>
            </a:r>
            <a:r>
              <a:rPr lang="zh-CN" altLang="en-US" sz="2000" dirty="0" smtClean="0"/>
              <a:t>是否创建，没有则首先创建</a:t>
            </a:r>
            <a:r>
              <a:rPr lang="en-US" altLang="zh-CN" sz="2000" dirty="0" smtClean="0"/>
              <a:t>fragment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、开一条线程，每隔一秒去查询当前歌曲的播放进度</a:t>
            </a:r>
            <a:endParaRPr lang="en-US" altLang="zh-CN" sz="2000" dirty="0" smtClean="0"/>
          </a:p>
          <a:p>
            <a:r>
              <a:rPr lang="en-US" altLang="zh-CN" sz="2000" dirty="0" smtClean="0"/>
              <a:t>5</a:t>
            </a:r>
            <a:r>
              <a:rPr lang="zh-CN" altLang="en-US" sz="2000" dirty="0" smtClean="0"/>
              <a:t>、收到切歌的</a:t>
            </a:r>
            <a:r>
              <a:rPr lang="en-US" altLang="zh-CN" sz="2000" dirty="0" smtClean="0"/>
              <a:t>event</a:t>
            </a:r>
            <a:r>
              <a:rPr lang="zh-CN" altLang="en-US" sz="2000" dirty="0" smtClean="0"/>
              <a:t>时，重新查询当前歌曲的所有信息，获取歌曲的专辑封面等</a:t>
            </a:r>
            <a:endParaRPr lang="en-US" altLang="zh-CN" sz="2000" dirty="0" smtClean="0"/>
          </a:p>
          <a:p>
            <a:r>
              <a:rPr lang="en-US" altLang="zh-CN" sz="2000" dirty="0" smtClean="0"/>
              <a:t>6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service disconnect</a:t>
            </a:r>
            <a:r>
              <a:rPr lang="zh-CN" altLang="en-US" sz="2000" dirty="0" smtClean="0"/>
              <a:t>时，销毁</a:t>
            </a:r>
            <a:r>
              <a:rPr lang="en-US" altLang="zh-CN" sz="2000" dirty="0" err="1" smtClean="0"/>
              <a:t>musicfragment</a:t>
            </a:r>
            <a:endParaRPr lang="en-US" altLang="zh-C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</a:t>
            </a:r>
            <a:r>
              <a:rPr lang="zh-CN" altLang="en-US" sz="2400" dirty="0" smtClean="0"/>
              <a:t>、具体实现</a:t>
            </a: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实现方法（音乐）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614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</a:t>
            </a:r>
            <a:r>
              <a:rPr lang="zh-CN" altLang="en-US" sz="2400" b="1" dirty="0"/>
              <a:t>闹钟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908720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闹钟的实现主要是注册监听相应的广播，当广播到达时，显示相应的</a:t>
            </a:r>
            <a:r>
              <a:rPr lang="en-US" altLang="zh-CN" sz="2400" dirty="0" smtClean="0"/>
              <a:t>Fragment</a:t>
            </a:r>
            <a:endParaRPr lang="zh-CN" altLang="en-US" sz="2400" dirty="0"/>
          </a:p>
        </p:txBody>
      </p:sp>
      <p:sp>
        <p:nvSpPr>
          <p:cNvPr id="26" name="圆角矩形 25"/>
          <p:cNvSpPr/>
          <p:nvPr/>
        </p:nvSpPr>
        <p:spPr>
          <a:xfrm>
            <a:off x="2444822" y="1988840"/>
            <a:ext cx="1695130" cy="64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打开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SmartCover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444822" y="3140969"/>
            <a:ext cx="1695130" cy="64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注册闹钟广播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444822" y="4293096"/>
            <a:ext cx="1695130" cy="64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收到广播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181126" y="2649611"/>
            <a:ext cx="1695130" cy="64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暂停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停止按钮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181126" y="3974121"/>
            <a:ext cx="1695130" cy="64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发送相应的广播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直接箭头连接符 30"/>
          <p:cNvCxnSpPr>
            <a:stCxn id="26" idx="2"/>
            <a:endCxn id="27" idx="0"/>
          </p:cNvCxnSpPr>
          <p:nvPr/>
        </p:nvCxnSpPr>
        <p:spPr>
          <a:xfrm>
            <a:off x="3292387" y="2636911"/>
            <a:ext cx="0" cy="504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2"/>
            <a:endCxn id="28" idx="0"/>
          </p:cNvCxnSpPr>
          <p:nvPr/>
        </p:nvCxnSpPr>
        <p:spPr>
          <a:xfrm>
            <a:off x="3292387" y="37890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2"/>
            <a:endCxn id="30" idx="0"/>
          </p:cNvCxnSpPr>
          <p:nvPr/>
        </p:nvCxnSpPr>
        <p:spPr>
          <a:xfrm>
            <a:off x="6028691" y="3297682"/>
            <a:ext cx="0" cy="676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5181126" y="5229199"/>
            <a:ext cx="1695130" cy="64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latin typeface="+mn-ea"/>
              </a:rPr>
              <a:t>destory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直接箭头连接符 34"/>
          <p:cNvCxnSpPr>
            <a:stCxn id="30" idx="2"/>
          </p:cNvCxnSpPr>
          <p:nvPr/>
        </p:nvCxnSpPr>
        <p:spPr>
          <a:xfrm>
            <a:off x="6028691" y="4622192"/>
            <a:ext cx="0" cy="607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2444822" y="5373216"/>
            <a:ext cx="1695130" cy="64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显示</a:t>
            </a:r>
            <a:r>
              <a:rPr lang="en-US" altLang="zh-CN" sz="1600" dirty="0" err="1" smtClean="0">
                <a:solidFill>
                  <a:schemeClr val="tx1"/>
                </a:solidFill>
                <a:latin typeface="+mn-ea"/>
              </a:rPr>
              <a:t>AlarmFragment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7" name="肘形连接符 36"/>
          <p:cNvCxnSpPr>
            <a:stCxn id="36" idx="3"/>
            <a:endCxn id="29" idx="1"/>
          </p:cNvCxnSpPr>
          <p:nvPr/>
        </p:nvCxnSpPr>
        <p:spPr>
          <a:xfrm flipV="1">
            <a:off x="4139952" y="2973647"/>
            <a:ext cx="1041174" cy="272360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8" idx="2"/>
            <a:endCxn id="36" idx="0"/>
          </p:cNvCxnSpPr>
          <p:nvPr/>
        </p:nvCxnSpPr>
        <p:spPr>
          <a:xfrm>
            <a:off x="3292387" y="4941167"/>
            <a:ext cx="0" cy="432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36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实现方法（倒计时</a:t>
            </a:r>
            <a:r>
              <a:rPr lang="en-US" altLang="zh-CN" sz="2400" b="1" dirty="0" smtClean="0"/>
              <a:t>&amp;</a:t>
            </a:r>
            <a:r>
              <a:rPr lang="zh-CN" altLang="en-US" sz="2400" b="1" dirty="0" smtClean="0"/>
              <a:t>秒表）</a:t>
            </a:r>
            <a:endParaRPr lang="zh-CN" altLang="en-US" sz="2400" b="1" dirty="0"/>
          </a:p>
        </p:txBody>
      </p:sp>
      <p:sp>
        <p:nvSpPr>
          <p:cNvPr id="7" name="圆角矩形 6"/>
          <p:cNvSpPr/>
          <p:nvPr/>
        </p:nvSpPr>
        <p:spPr>
          <a:xfrm>
            <a:off x="2444822" y="1637184"/>
            <a:ext cx="1695130" cy="64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latin typeface="+mn-ea"/>
              </a:rPr>
              <a:t>SmartCoverActivity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524" y="806187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倒计时和秒表主要是依靠</a:t>
            </a:r>
            <a:r>
              <a:rPr lang="en-US" altLang="zh-CN" sz="2400" dirty="0" smtClean="0"/>
              <a:t>AIDL</a:t>
            </a:r>
            <a:r>
              <a:rPr lang="zh-CN" altLang="en-US" sz="2400" dirty="0" smtClean="0"/>
              <a:t>接口，与</a:t>
            </a:r>
            <a:r>
              <a:rPr lang="en-US" altLang="zh-CN" sz="2400" dirty="0" smtClean="0"/>
              <a:t>Clock</a:t>
            </a:r>
            <a:r>
              <a:rPr lang="zh-CN" altLang="en-US" sz="2400" dirty="0" smtClean="0"/>
              <a:t>应用进行通信，其中两者共用一个通信通道</a:t>
            </a:r>
            <a:endParaRPr lang="zh-CN" altLang="en-US" sz="2400" dirty="0"/>
          </a:p>
        </p:txBody>
      </p:sp>
      <p:sp>
        <p:nvSpPr>
          <p:cNvPr id="11" name="圆角矩形 10"/>
          <p:cNvSpPr/>
          <p:nvPr/>
        </p:nvSpPr>
        <p:spPr>
          <a:xfrm>
            <a:off x="2444820" y="6021289"/>
            <a:ext cx="1695130" cy="64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Bind Clock Service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直接箭头连接符 2"/>
          <p:cNvCxnSpPr>
            <a:stCxn id="7" idx="2"/>
          </p:cNvCxnSpPr>
          <p:nvPr/>
        </p:nvCxnSpPr>
        <p:spPr>
          <a:xfrm>
            <a:off x="3292387" y="2285255"/>
            <a:ext cx="0" cy="5040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2252771" y="2636912"/>
            <a:ext cx="2079231" cy="7410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倒计时或秒表启动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5580112" y="1637184"/>
            <a:ext cx="1695130" cy="64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注册相应的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Listener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菱形 37"/>
          <p:cNvSpPr/>
          <p:nvPr/>
        </p:nvSpPr>
        <p:spPr>
          <a:xfrm>
            <a:off x="2252770" y="4725145"/>
            <a:ext cx="2079231" cy="7410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是否已经绑定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AIDL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3" name="直接箭头连接符 42"/>
          <p:cNvCxnSpPr>
            <a:stCxn id="38" idx="2"/>
            <a:endCxn id="11" idx="0"/>
          </p:cNvCxnSpPr>
          <p:nvPr/>
        </p:nvCxnSpPr>
        <p:spPr>
          <a:xfrm flipH="1">
            <a:off x="3292385" y="5466152"/>
            <a:ext cx="1" cy="555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 flipV="1">
            <a:off x="4332000" y="1961220"/>
            <a:ext cx="1248111" cy="313442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93177" y="5574443"/>
            <a:ext cx="44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否</a:t>
            </a:r>
            <a:endParaRPr lang="zh-CN" altLang="en-US" sz="1600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97235" y="4725145"/>
            <a:ext cx="44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是</a:t>
            </a:r>
            <a:endParaRPr lang="zh-CN" altLang="en-US" sz="1600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05998" y="5296875"/>
            <a:ext cx="44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是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5580112" y="2734822"/>
            <a:ext cx="1695130" cy="64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更新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View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2444820" y="3812272"/>
            <a:ext cx="1695130" cy="64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创建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Fragment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0" name="直接箭头连接符 59"/>
          <p:cNvCxnSpPr>
            <a:stCxn id="26" idx="2"/>
            <a:endCxn id="58" idx="0"/>
          </p:cNvCxnSpPr>
          <p:nvPr/>
        </p:nvCxnSpPr>
        <p:spPr>
          <a:xfrm flipH="1">
            <a:off x="3292385" y="3377919"/>
            <a:ext cx="2" cy="434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8" idx="2"/>
            <a:endCxn id="38" idx="0"/>
          </p:cNvCxnSpPr>
          <p:nvPr/>
        </p:nvCxnSpPr>
        <p:spPr>
          <a:xfrm>
            <a:off x="3292385" y="4460343"/>
            <a:ext cx="1" cy="264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635896" y="3429000"/>
            <a:ext cx="44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是</a:t>
            </a:r>
            <a:endParaRPr lang="zh-CN" altLang="en-US" sz="1600" dirty="0">
              <a:latin typeface="+mn-ea"/>
            </a:endParaRPr>
          </a:p>
        </p:txBody>
      </p:sp>
      <p:cxnSp>
        <p:nvCxnSpPr>
          <p:cNvPr id="68" name="肘形连接符 67"/>
          <p:cNvCxnSpPr>
            <a:stCxn id="11" idx="3"/>
          </p:cNvCxnSpPr>
          <p:nvPr/>
        </p:nvCxnSpPr>
        <p:spPr>
          <a:xfrm flipV="1">
            <a:off x="4139950" y="5095648"/>
            <a:ext cx="816105" cy="124967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5580112" y="3767554"/>
            <a:ext cx="1695130" cy="64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关闭事件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5580112" y="5296875"/>
            <a:ext cx="1695130" cy="64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Clock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应用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2" name="直接箭头连接符 71"/>
          <p:cNvCxnSpPr>
            <a:stCxn id="34" idx="2"/>
            <a:endCxn id="56" idx="0"/>
          </p:cNvCxnSpPr>
          <p:nvPr/>
        </p:nvCxnSpPr>
        <p:spPr>
          <a:xfrm>
            <a:off x="6427677" y="2285255"/>
            <a:ext cx="0" cy="449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6" idx="2"/>
            <a:endCxn id="69" idx="0"/>
          </p:cNvCxnSpPr>
          <p:nvPr/>
        </p:nvCxnSpPr>
        <p:spPr>
          <a:xfrm>
            <a:off x="6427677" y="3382893"/>
            <a:ext cx="0" cy="384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9" idx="2"/>
            <a:endCxn id="70" idx="0"/>
          </p:cNvCxnSpPr>
          <p:nvPr/>
        </p:nvCxnSpPr>
        <p:spPr>
          <a:xfrm>
            <a:off x="6427677" y="4415625"/>
            <a:ext cx="0" cy="881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588224" y="4686973"/>
            <a:ext cx="687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ea"/>
              </a:rPr>
              <a:t>AIDL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14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2843808" y="937825"/>
            <a:ext cx="3312368" cy="238423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/>
          </a:p>
        </p:txBody>
      </p:sp>
      <p:sp>
        <p:nvSpPr>
          <p:cNvPr id="86" name="圆角矩形 85"/>
          <p:cNvSpPr/>
          <p:nvPr/>
        </p:nvSpPr>
        <p:spPr>
          <a:xfrm>
            <a:off x="2843808" y="3645024"/>
            <a:ext cx="3240360" cy="235322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实现方法（电话）</a:t>
            </a:r>
            <a:endParaRPr lang="zh-CN" altLang="en-US" sz="2400" b="1" dirty="0"/>
          </a:p>
        </p:txBody>
      </p:sp>
      <p:sp>
        <p:nvSpPr>
          <p:cNvPr id="4" name="圆角矩形 3"/>
          <p:cNvSpPr/>
          <p:nvPr/>
        </p:nvSpPr>
        <p:spPr>
          <a:xfrm>
            <a:off x="395536" y="3140968"/>
            <a:ext cx="1656183" cy="65023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/>
              <a:t>InCallActivity</a:t>
            </a:r>
            <a:endParaRPr lang="zh-CN" altLang="en-US" sz="2000" b="1" dirty="0"/>
          </a:p>
        </p:txBody>
      </p:sp>
      <p:sp>
        <p:nvSpPr>
          <p:cNvPr id="8" name="圆角矩形 7"/>
          <p:cNvSpPr/>
          <p:nvPr/>
        </p:nvSpPr>
        <p:spPr>
          <a:xfrm>
            <a:off x="3203848" y="2708920"/>
            <a:ext cx="2592000" cy="3715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DialpadFragment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203848" y="1052736"/>
            <a:ext cx="2592000" cy="3715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AnswerFragment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03848" y="1556792"/>
            <a:ext cx="2592000" cy="3715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CallCardFragment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203848" y="2132856"/>
            <a:ext cx="2592000" cy="3715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CallButtonFragment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131840" y="5445224"/>
            <a:ext cx="2664000" cy="3715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CoverDialpadFragment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131840" y="3789032"/>
            <a:ext cx="2664000" cy="3715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CoverAnswerFragment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131840" y="4365104"/>
            <a:ext cx="2664000" cy="3715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CoverCallCardFragment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3131840" y="4941168"/>
            <a:ext cx="2664000" cy="3715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 smtClean="0">
                <a:solidFill>
                  <a:schemeClr val="tx1"/>
                </a:solidFill>
              </a:rPr>
              <a:t>CoverCallButtonFragment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092280" y="1844824"/>
            <a:ext cx="1656183" cy="65023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Answer</a:t>
            </a:r>
          </a:p>
          <a:p>
            <a:pPr algn="ctr"/>
            <a:r>
              <a:rPr lang="en-US" altLang="zh-CN" sz="2000" b="1" dirty="0" smtClean="0"/>
              <a:t>Presenter</a:t>
            </a:r>
            <a:endParaRPr lang="zh-CN" altLang="en-US" sz="2000" b="1" dirty="0"/>
          </a:p>
        </p:txBody>
      </p:sp>
      <p:sp>
        <p:nvSpPr>
          <p:cNvPr id="53" name="圆角矩形 52"/>
          <p:cNvSpPr/>
          <p:nvPr/>
        </p:nvSpPr>
        <p:spPr>
          <a:xfrm>
            <a:off x="7092280" y="2708920"/>
            <a:ext cx="1656183" cy="65023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/>
              <a:t>CallCard</a:t>
            </a:r>
            <a:endParaRPr lang="en-US" altLang="zh-CN" sz="2000" b="1" dirty="0" smtClean="0"/>
          </a:p>
          <a:p>
            <a:pPr algn="ctr"/>
            <a:r>
              <a:rPr lang="en-US" altLang="zh-CN" sz="2000" b="1" dirty="0" smtClean="0"/>
              <a:t>Presenter</a:t>
            </a:r>
            <a:endParaRPr lang="zh-CN" altLang="en-US" sz="2000" b="1" dirty="0"/>
          </a:p>
        </p:txBody>
      </p:sp>
      <p:sp>
        <p:nvSpPr>
          <p:cNvPr id="54" name="圆角矩形 53"/>
          <p:cNvSpPr/>
          <p:nvPr/>
        </p:nvSpPr>
        <p:spPr>
          <a:xfrm>
            <a:off x="7092280" y="3573016"/>
            <a:ext cx="1656183" cy="65023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/>
              <a:t>CallButton</a:t>
            </a:r>
            <a:endParaRPr lang="en-US" altLang="zh-CN" sz="2000" b="1" dirty="0" smtClean="0"/>
          </a:p>
          <a:p>
            <a:pPr algn="ctr"/>
            <a:r>
              <a:rPr lang="en-US" altLang="zh-CN" sz="2000" b="1" dirty="0" smtClean="0"/>
              <a:t>Presenter</a:t>
            </a:r>
            <a:endParaRPr lang="zh-CN" altLang="en-US" sz="2000" b="1" dirty="0"/>
          </a:p>
        </p:txBody>
      </p:sp>
      <p:sp>
        <p:nvSpPr>
          <p:cNvPr id="55" name="圆角矩形 54"/>
          <p:cNvSpPr/>
          <p:nvPr/>
        </p:nvSpPr>
        <p:spPr>
          <a:xfrm>
            <a:off x="7092280" y="4509120"/>
            <a:ext cx="1656183" cy="65023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 smtClean="0"/>
              <a:t>Dialpad</a:t>
            </a:r>
            <a:endParaRPr lang="en-US" altLang="zh-CN" sz="2000" b="1" dirty="0" smtClean="0"/>
          </a:p>
          <a:p>
            <a:pPr algn="ctr"/>
            <a:r>
              <a:rPr lang="en-US" altLang="zh-CN" sz="2000" b="1" dirty="0" smtClean="0"/>
              <a:t>Presenter</a:t>
            </a:r>
            <a:endParaRPr lang="zh-CN" altLang="en-US" sz="2000" b="1" dirty="0"/>
          </a:p>
        </p:txBody>
      </p:sp>
      <p:cxnSp>
        <p:nvCxnSpPr>
          <p:cNvPr id="66" name="直接箭头连接符 65"/>
          <p:cNvCxnSpPr>
            <a:stCxn id="52" idx="1"/>
            <a:endCxn id="11" idx="3"/>
          </p:cNvCxnSpPr>
          <p:nvPr/>
        </p:nvCxnSpPr>
        <p:spPr>
          <a:xfrm flipH="1" flipV="1">
            <a:off x="5795848" y="1238496"/>
            <a:ext cx="1296432" cy="931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52" idx="1"/>
            <a:endCxn id="49" idx="3"/>
          </p:cNvCxnSpPr>
          <p:nvPr/>
        </p:nvCxnSpPr>
        <p:spPr>
          <a:xfrm flipH="1">
            <a:off x="5795840" y="2169939"/>
            <a:ext cx="1296440" cy="1804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14" idx="3"/>
          </p:cNvCxnSpPr>
          <p:nvPr/>
        </p:nvCxnSpPr>
        <p:spPr>
          <a:xfrm flipH="1" flipV="1">
            <a:off x="5795848" y="1742552"/>
            <a:ext cx="1296432" cy="1337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53" idx="1"/>
            <a:endCxn id="50" idx="3"/>
          </p:cNvCxnSpPr>
          <p:nvPr/>
        </p:nvCxnSpPr>
        <p:spPr>
          <a:xfrm flipH="1">
            <a:off x="5795840" y="3034035"/>
            <a:ext cx="1296440" cy="1516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54" idx="1"/>
            <a:endCxn id="26" idx="3"/>
          </p:cNvCxnSpPr>
          <p:nvPr/>
        </p:nvCxnSpPr>
        <p:spPr>
          <a:xfrm flipH="1" flipV="1">
            <a:off x="5795848" y="2318616"/>
            <a:ext cx="1296432" cy="1579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54" idx="1"/>
            <a:endCxn id="51" idx="3"/>
          </p:cNvCxnSpPr>
          <p:nvPr/>
        </p:nvCxnSpPr>
        <p:spPr>
          <a:xfrm flipH="1">
            <a:off x="5795840" y="3898131"/>
            <a:ext cx="1296440" cy="1228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55" idx="1"/>
            <a:endCxn id="8" idx="3"/>
          </p:cNvCxnSpPr>
          <p:nvPr/>
        </p:nvCxnSpPr>
        <p:spPr>
          <a:xfrm flipH="1" flipV="1">
            <a:off x="5795848" y="2894680"/>
            <a:ext cx="1296432" cy="1939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55" idx="1"/>
            <a:endCxn id="42" idx="3"/>
          </p:cNvCxnSpPr>
          <p:nvPr/>
        </p:nvCxnSpPr>
        <p:spPr>
          <a:xfrm flipH="1">
            <a:off x="5795840" y="4834235"/>
            <a:ext cx="1296440" cy="796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4" idx="3"/>
          </p:cNvCxnSpPr>
          <p:nvPr/>
        </p:nvCxnSpPr>
        <p:spPr>
          <a:xfrm flipV="1">
            <a:off x="2051719" y="2054376"/>
            <a:ext cx="792089" cy="141170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4" idx="3"/>
            <a:endCxn id="86" idx="1"/>
          </p:cNvCxnSpPr>
          <p:nvPr/>
        </p:nvCxnSpPr>
        <p:spPr>
          <a:xfrm>
            <a:off x="2051719" y="3466083"/>
            <a:ext cx="792089" cy="135555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圆角矩形标注 96"/>
          <p:cNvSpPr/>
          <p:nvPr/>
        </p:nvSpPr>
        <p:spPr>
          <a:xfrm>
            <a:off x="1115616" y="1128696"/>
            <a:ext cx="1620180" cy="619265"/>
          </a:xfrm>
          <a:prstGeom prst="wedgeRoundRectCallout">
            <a:avLst>
              <a:gd name="adj1" fmla="val 56705"/>
              <a:gd name="adj2" fmla="val 10799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0000FF"/>
                </a:solidFill>
              </a:rPr>
              <a:t>普通模式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sp>
        <p:nvSpPr>
          <p:cNvPr id="98" name="圆角矩形标注 97"/>
          <p:cNvSpPr/>
          <p:nvPr/>
        </p:nvSpPr>
        <p:spPr>
          <a:xfrm>
            <a:off x="1115616" y="5214314"/>
            <a:ext cx="1620180" cy="619265"/>
          </a:xfrm>
          <a:prstGeom prst="wedgeRoundRectCallout">
            <a:avLst>
              <a:gd name="adj1" fmla="val 56705"/>
              <a:gd name="adj2" fmla="val -11775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dirty="0" err="1" smtClean="0">
                <a:solidFill>
                  <a:srgbClr val="0000FF"/>
                </a:solidFill>
              </a:rPr>
              <a:t>SmartCover</a:t>
            </a:r>
            <a:r>
              <a:rPr lang="zh-CN" altLang="en-US" sz="1400" b="1" dirty="0" smtClean="0">
                <a:solidFill>
                  <a:srgbClr val="0000FF"/>
                </a:solidFill>
              </a:rPr>
              <a:t>模式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sp>
        <p:nvSpPr>
          <p:cNvPr id="41" name="TextBox 29"/>
          <p:cNvSpPr txBox="1"/>
          <p:nvPr/>
        </p:nvSpPr>
        <p:spPr>
          <a:xfrm>
            <a:off x="-43543" y="6025853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通话界面采用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MVP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模式，只需要针对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Smart Cover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新增一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套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Fragment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，通话流程还是由原来的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Presenter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控制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67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实现方法（通知）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467542" y="1710343"/>
            <a:ext cx="1911154" cy="901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收到</a:t>
            </a:r>
            <a:r>
              <a:rPr lang="en-US" altLang="zh-CN" dirty="0" smtClean="0"/>
              <a:t>/</a:t>
            </a:r>
            <a:r>
              <a:rPr lang="zh-CN" altLang="en-US" dirty="0" smtClean="0"/>
              <a:t>移除通知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71798" y="1710344"/>
            <a:ext cx="2376264" cy="901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统计短信、电话、应用通知数量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3" idx="3"/>
            <a:endCxn id="4" idx="1"/>
          </p:cNvCxnSpPr>
          <p:nvPr/>
        </p:nvCxnSpPr>
        <p:spPr>
          <a:xfrm>
            <a:off x="2378696" y="2161052"/>
            <a:ext cx="39310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95534" y="4672611"/>
            <a:ext cx="198316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</a:t>
            </a:r>
            <a:r>
              <a:rPr lang="zh-CN" altLang="en-US" dirty="0" smtClean="0"/>
              <a:t>通知</a:t>
            </a:r>
            <a:r>
              <a:rPr lang="en-US" altLang="zh-CN" dirty="0" smtClean="0"/>
              <a:t>Toast 5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88222" y="4675371"/>
            <a:ext cx="201622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显示底部未读通知图标和数量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2"/>
            <a:endCxn id="9" idx="0"/>
          </p:cNvCxnSpPr>
          <p:nvPr/>
        </p:nvCxnSpPr>
        <p:spPr>
          <a:xfrm>
            <a:off x="3959930" y="2611760"/>
            <a:ext cx="4501" cy="5188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2924815" y="3130626"/>
            <a:ext cx="2079231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通知数量 </a:t>
            </a:r>
            <a:r>
              <a:rPr lang="en-US" altLang="zh-CN" dirty="0"/>
              <a:t>&gt; 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41928" y="4139788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588224" y="2355926"/>
            <a:ext cx="201622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清除底部未读通知图标和数量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76054" y="3202571"/>
            <a:ext cx="4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14" name="肘形连接符 13"/>
          <p:cNvCxnSpPr>
            <a:stCxn id="9" idx="2"/>
            <a:endCxn id="15" idx="0"/>
          </p:cNvCxnSpPr>
          <p:nvPr/>
        </p:nvCxnSpPr>
        <p:spPr>
          <a:xfrm rot="5400000">
            <a:off x="3623439" y="4334054"/>
            <a:ext cx="680324" cy="166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菱形 14"/>
          <p:cNvSpPr/>
          <p:nvPr/>
        </p:nvSpPr>
        <p:spPr>
          <a:xfrm>
            <a:off x="3043197" y="4675046"/>
            <a:ext cx="1839146" cy="7920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通知数量 </a:t>
            </a:r>
            <a:r>
              <a:rPr lang="en-US" altLang="zh-CN" dirty="0" smtClean="0"/>
              <a:t>= 1</a:t>
            </a:r>
            <a:endParaRPr lang="zh-CN" altLang="en-US" dirty="0"/>
          </a:p>
        </p:txBody>
      </p:sp>
      <p:cxnSp>
        <p:nvCxnSpPr>
          <p:cNvPr id="16" name="肘形连接符 15"/>
          <p:cNvCxnSpPr>
            <a:stCxn id="15" idx="3"/>
            <a:endCxn id="34" idx="1"/>
          </p:cNvCxnSpPr>
          <p:nvPr/>
        </p:nvCxnSpPr>
        <p:spPr>
          <a:xfrm flipV="1">
            <a:off x="4882343" y="3994722"/>
            <a:ext cx="1705879" cy="1076368"/>
          </a:xfrm>
          <a:prstGeom prst="bentConnector3">
            <a:avLst>
              <a:gd name="adj1" fmla="val 5291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42300" y="4715852"/>
            <a:ext cx="32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19" name="直接箭头连接符 18"/>
          <p:cNvCxnSpPr>
            <a:stCxn id="15" idx="1"/>
            <a:endCxn id="6" idx="3"/>
          </p:cNvCxnSpPr>
          <p:nvPr/>
        </p:nvCxnSpPr>
        <p:spPr>
          <a:xfrm flipH="1" flipV="1">
            <a:off x="2378696" y="5068655"/>
            <a:ext cx="664501" cy="2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27212" y="4682549"/>
            <a:ext cx="38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cxnSp>
        <p:nvCxnSpPr>
          <p:cNvPr id="21" name="肘形连接符 20"/>
          <p:cNvCxnSpPr>
            <a:stCxn id="6" idx="2"/>
            <a:endCxn id="7" idx="2"/>
          </p:cNvCxnSpPr>
          <p:nvPr/>
        </p:nvCxnSpPr>
        <p:spPr>
          <a:xfrm rot="16200000" flipH="1">
            <a:off x="4490345" y="2361469"/>
            <a:ext cx="2760" cy="6209220"/>
          </a:xfrm>
          <a:prstGeom prst="bentConnector3">
            <a:avLst>
              <a:gd name="adj1" fmla="val 838260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1520" y="980728"/>
            <a:ext cx="192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一、流程</a:t>
            </a:r>
            <a:endParaRPr lang="zh-CN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6588222" y="3598678"/>
            <a:ext cx="201622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</a:t>
            </a:r>
            <a:r>
              <a:rPr lang="zh-CN" altLang="en-US" dirty="0" smtClean="0"/>
              <a:t>通知</a:t>
            </a:r>
            <a:r>
              <a:rPr lang="en-US" altLang="zh-CN" dirty="0" smtClean="0"/>
              <a:t>Toast 5</a:t>
            </a:r>
            <a:r>
              <a:rPr lang="zh-CN" altLang="en-US" dirty="0" smtClean="0"/>
              <a:t>秒</a:t>
            </a:r>
            <a:endParaRPr lang="zh-CN" altLang="en-US" dirty="0"/>
          </a:p>
        </p:txBody>
      </p:sp>
      <p:cxnSp>
        <p:nvCxnSpPr>
          <p:cNvPr id="39" name="肘形连接符 38"/>
          <p:cNvCxnSpPr>
            <a:stCxn id="15" idx="3"/>
            <a:endCxn id="7" idx="1"/>
          </p:cNvCxnSpPr>
          <p:nvPr/>
        </p:nvCxnSpPr>
        <p:spPr>
          <a:xfrm>
            <a:off x="4882343" y="5071090"/>
            <a:ext cx="1705879" cy="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9" idx="3"/>
            <a:endCxn id="11" idx="1"/>
          </p:cNvCxnSpPr>
          <p:nvPr/>
        </p:nvCxnSpPr>
        <p:spPr>
          <a:xfrm flipV="1">
            <a:off x="5004046" y="2751970"/>
            <a:ext cx="1584178" cy="81070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406381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创建一个继承</a:t>
            </a:r>
            <a:r>
              <a:rPr lang="en-US" altLang="zh-CN" sz="2000" dirty="0" err="1" smtClean="0"/>
              <a:t>NotificationListenerService</a:t>
            </a:r>
            <a:r>
              <a:rPr lang="zh-CN" altLang="en-US" sz="2000" dirty="0" smtClean="0"/>
              <a:t>的类，属于自启动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、重写</a:t>
            </a:r>
            <a:r>
              <a:rPr lang="en-US" altLang="zh-CN" sz="2000" dirty="0" err="1" smtClean="0"/>
              <a:t>NotificationListenerService</a:t>
            </a:r>
            <a:r>
              <a:rPr lang="zh-CN" altLang="en-US" sz="2000" dirty="0" smtClean="0"/>
              <a:t>中的</a:t>
            </a:r>
            <a:r>
              <a:rPr lang="en-US" altLang="zh-CN" sz="2000" dirty="0" err="1" smtClean="0"/>
              <a:t>onNotificationPosted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onNotificationRemoved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、当收到新通知的时候会自动调用</a:t>
            </a:r>
            <a:r>
              <a:rPr lang="en-US" altLang="zh-CN" sz="2000" dirty="0" err="1" smtClean="0"/>
              <a:t>onNotificationPosted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，函数中根据包名增加短信、来电、应用的未读数量。若数量只有一条，则显示通知</a:t>
            </a:r>
            <a:r>
              <a:rPr lang="en-US" altLang="zh-CN" sz="2000" dirty="0" smtClean="0"/>
              <a:t>Toast 5</a:t>
            </a:r>
            <a:r>
              <a:rPr lang="zh-CN" altLang="en-US" sz="2000" dirty="0" smtClean="0"/>
              <a:t>秒，</a:t>
            </a:r>
            <a:r>
              <a:rPr lang="en-US" altLang="zh-CN" sz="2000" dirty="0" smtClean="0"/>
              <a:t>Toast</a:t>
            </a:r>
            <a:r>
              <a:rPr lang="zh-CN" altLang="en-US" sz="2000" dirty="0" smtClean="0"/>
              <a:t>消失后显示底部未读通知图标和数量；若此时数量大于一条，则显示</a:t>
            </a:r>
            <a:r>
              <a:rPr lang="en-US" altLang="zh-CN" sz="2000" dirty="0" smtClean="0"/>
              <a:t>Toast 5</a:t>
            </a:r>
            <a:r>
              <a:rPr lang="zh-CN" altLang="en-US" sz="2000" dirty="0" smtClean="0"/>
              <a:t>秒，同时改变底部未读通知图标及数量。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、当移除通知时，会自动调用</a:t>
            </a:r>
            <a:r>
              <a:rPr lang="en-US" altLang="zh-CN" sz="2000" dirty="0" err="1" smtClean="0"/>
              <a:t>onNotificationRemoved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，函数中根据包名减少短信、来电、应用的未读数量，同时底部未读图标及数量的显示随未读通知数量改变。</a:t>
            </a:r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、当</a:t>
            </a:r>
            <a:r>
              <a:rPr lang="en-US" altLang="zh-CN" sz="2000" dirty="0" smtClean="0"/>
              <a:t>smart cover</a:t>
            </a:r>
            <a:r>
              <a:rPr lang="zh-CN" altLang="en-US" sz="2000" dirty="0" smtClean="0"/>
              <a:t>打开并解锁屏幕后，清除短信、来电、应用的未读数量，同时隐藏底部未读图标及数量。</a:t>
            </a:r>
            <a:endParaRPr lang="en-US" altLang="zh-C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</a:t>
            </a:r>
            <a:r>
              <a:rPr lang="zh-CN" altLang="en-US" sz="2400" dirty="0" smtClean="0"/>
              <a:t>、具体实现</a:t>
            </a: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实现方法（通知）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233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实现方法（状态栏）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547664" y="16288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Time</a:t>
            </a:r>
          </a:p>
          <a:p>
            <a:pPr algn="ctr"/>
            <a:r>
              <a:rPr lang="en-US" altLang="zh-CN" sz="1200" dirty="0" smtClean="0"/>
              <a:t>view</a:t>
            </a:r>
            <a:endParaRPr lang="zh-CN" altLang="en-US" sz="1200" dirty="0"/>
          </a:p>
        </p:txBody>
      </p:sp>
      <p:sp>
        <p:nvSpPr>
          <p:cNvPr id="4" name="矩形 3"/>
          <p:cNvSpPr/>
          <p:nvPr/>
        </p:nvSpPr>
        <p:spPr>
          <a:xfrm>
            <a:off x="2699792" y="16288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Headset</a:t>
            </a:r>
          </a:p>
          <a:p>
            <a:pPr algn="ctr"/>
            <a:r>
              <a:rPr lang="en-US" altLang="zh-CN" sz="1200" dirty="0" smtClean="0"/>
              <a:t>view</a:t>
            </a:r>
            <a:endParaRPr lang="zh-CN" altLang="en-US" sz="12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1475656" y="2060848"/>
            <a:ext cx="5760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627784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779912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932040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51920" y="16288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BT</a:t>
            </a:r>
          </a:p>
          <a:p>
            <a:pPr algn="ctr"/>
            <a:r>
              <a:rPr lang="en-US" altLang="zh-CN" sz="1200" dirty="0" smtClean="0"/>
              <a:t>view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5004048" y="16288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signal</a:t>
            </a:r>
          </a:p>
          <a:p>
            <a:pPr algn="ctr"/>
            <a:r>
              <a:rPr lang="en-US" altLang="zh-CN" sz="1200" dirty="0" smtClean="0"/>
              <a:t>view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6156176" y="16288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battery</a:t>
            </a:r>
          </a:p>
          <a:p>
            <a:pPr algn="ctr"/>
            <a:r>
              <a:rPr lang="en-US" altLang="zh-CN" sz="1200" dirty="0" smtClean="0"/>
              <a:t>view</a:t>
            </a:r>
            <a:endParaRPr lang="zh-CN" altLang="en-US" sz="1200" dirty="0"/>
          </a:p>
        </p:txBody>
      </p:sp>
      <p:cxnSp>
        <p:nvCxnSpPr>
          <p:cNvPr id="18" name="直接连接符 17"/>
          <p:cNvCxnSpPr/>
          <p:nvPr/>
        </p:nvCxnSpPr>
        <p:spPr>
          <a:xfrm>
            <a:off x="6084168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75656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236296" y="1556792"/>
            <a:ext cx="0" cy="4968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547664" y="27809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刷新时间</a:t>
            </a:r>
            <a:endParaRPr lang="en-US" altLang="zh-CN" sz="1200" dirty="0" smtClean="0"/>
          </a:p>
        </p:txBody>
      </p:sp>
      <p:sp>
        <p:nvSpPr>
          <p:cNvPr id="25" name="矩形 24"/>
          <p:cNvSpPr/>
          <p:nvPr/>
        </p:nvSpPr>
        <p:spPr>
          <a:xfrm>
            <a:off x="1547664" y="335699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改变时间格式</a:t>
            </a:r>
            <a:endParaRPr lang="zh-CN" altLang="en-US" sz="1200" dirty="0"/>
          </a:p>
        </p:txBody>
      </p:sp>
      <p:sp>
        <p:nvSpPr>
          <p:cNvPr id="26" name="矩形 25"/>
          <p:cNvSpPr/>
          <p:nvPr/>
        </p:nvSpPr>
        <p:spPr>
          <a:xfrm>
            <a:off x="2699792" y="220486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注册耳机拔插广播</a:t>
            </a:r>
            <a:endParaRPr lang="en-US" altLang="zh-CN" sz="1200" dirty="0" smtClean="0"/>
          </a:p>
        </p:txBody>
      </p:sp>
      <p:sp>
        <p:nvSpPr>
          <p:cNvPr id="27" name="矩形 26"/>
          <p:cNvSpPr/>
          <p:nvPr/>
        </p:nvSpPr>
        <p:spPr>
          <a:xfrm>
            <a:off x="2699792" y="299695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刷新</a:t>
            </a:r>
            <a:r>
              <a:rPr lang="en-US" altLang="zh-CN" sz="1200" dirty="0" smtClean="0"/>
              <a:t>View</a:t>
            </a:r>
            <a:r>
              <a:rPr lang="zh-CN" altLang="en-US" sz="1200" dirty="0" smtClean="0"/>
              <a:t>的状态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3851920" y="3140968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注册监听器（开启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关闭、连接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传输状态）</a:t>
            </a:r>
            <a:endParaRPr lang="en-US" altLang="zh-CN" sz="1200" dirty="0" smtClean="0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251520" y="3068960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07504" y="2708920"/>
            <a:ext cx="1152128" cy="28803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时间改变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251520" y="3645024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107504" y="3284984"/>
            <a:ext cx="1224136" cy="28803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时间格式改变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07504" y="4581128"/>
            <a:ext cx="1152128" cy="28803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耳机状态变化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547664" y="220486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注册监听</a:t>
            </a:r>
            <a:endParaRPr lang="en-US" altLang="zh-CN" sz="1200" dirty="0" smtClean="0"/>
          </a:p>
        </p:txBody>
      </p:sp>
      <p:cxnSp>
        <p:nvCxnSpPr>
          <p:cNvPr id="80" name="形状 79"/>
          <p:cNvCxnSpPr>
            <a:endCxn id="27" idx="2"/>
          </p:cNvCxnSpPr>
          <p:nvPr/>
        </p:nvCxnSpPr>
        <p:spPr>
          <a:xfrm flipV="1">
            <a:off x="251520" y="3356992"/>
            <a:ext cx="2952328" cy="15841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547664" y="407707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显示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隐藏</a:t>
            </a:r>
            <a:endParaRPr lang="zh-CN" altLang="en-US" sz="1200" dirty="0"/>
          </a:p>
        </p:txBody>
      </p:sp>
      <p:cxnSp>
        <p:nvCxnSpPr>
          <p:cNvPr id="84" name="直接箭头连接符 83"/>
          <p:cNvCxnSpPr/>
          <p:nvPr/>
        </p:nvCxnSpPr>
        <p:spPr>
          <a:xfrm>
            <a:off x="251520" y="4293096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107504" y="3933056"/>
            <a:ext cx="1224136" cy="28803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接口调用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851920" y="414908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刷新</a:t>
            </a:r>
            <a:r>
              <a:rPr lang="en-US" altLang="zh-CN" sz="1200" dirty="0" smtClean="0"/>
              <a:t>View</a:t>
            </a:r>
            <a:r>
              <a:rPr lang="zh-CN" altLang="en-US" sz="1200" dirty="0" smtClean="0"/>
              <a:t>的状态</a:t>
            </a:r>
            <a:endParaRPr lang="zh-CN" altLang="en-US" sz="1200" dirty="0"/>
          </a:p>
        </p:txBody>
      </p:sp>
      <p:sp>
        <p:nvSpPr>
          <p:cNvPr id="89" name="矩形 88"/>
          <p:cNvSpPr/>
          <p:nvPr/>
        </p:nvSpPr>
        <p:spPr>
          <a:xfrm>
            <a:off x="107504" y="5877272"/>
            <a:ext cx="1152128" cy="28803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蓝牙状态变化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0" name="形状 89"/>
          <p:cNvCxnSpPr>
            <a:endCxn id="88" idx="2"/>
          </p:cNvCxnSpPr>
          <p:nvPr/>
        </p:nvCxnSpPr>
        <p:spPr>
          <a:xfrm flipV="1">
            <a:off x="251520" y="4509120"/>
            <a:ext cx="4104456" cy="17281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5004048" y="32129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r>
              <a:rPr lang="en-US" altLang="zh-CN" sz="1200" dirty="0" err="1" smtClean="0"/>
              <a:t>Wifi</a:t>
            </a:r>
            <a:r>
              <a:rPr lang="zh-CN" altLang="en-US" sz="1200" dirty="0" smtClean="0"/>
              <a:t>状态监听器</a:t>
            </a:r>
            <a:endParaRPr lang="zh-CN" altLang="en-US" sz="1200" dirty="0"/>
          </a:p>
        </p:txBody>
      </p:sp>
      <p:sp>
        <p:nvSpPr>
          <p:cNvPr id="95" name="矩形 94"/>
          <p:cNvSpPr/>
          <p:nvPr/>
        </p:nvSpPr>
        <p:spPr>
          <a:xfrm>
            <a:off x="5004048" y="378904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r>
              <a:rPr lang="en-US" altLang="zh-CN" sz="1200" dirty="0" smtClean="0"/>
              <a:t>SIM</a:t>
            </a:r>
            <a:r>
              <a:rPr lang="zh-CN" altLang="en-US" sz="1200" dirty="0" smtClean="0"/>
              <a:t>状态监听器</a:t>
            </a:r>
            <a:endParaRPr lang="zh-CN" altLang="en-US" sz="1200" dirty="0"/>
          </a:p>
        </p:txBody>
      </p:sp>
      <p:sp>
        <p:nvSpPr>
          <p:cNvPr id="96" name="矩形 95"/>
          <p:cNvSpPr/>
          <p:nvPr/>
        </p:nvSpPr>
        <p:spPr>
          <a:xfrm>
            <a:off x="5004048" y="4365104"/>
            <a:ext cx="100811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注册飞行模式状态监听器</a:t>
            </a:r>
            <a:endParaRPr lang="zh-CN" altLang="en-US" sz="1200" dirty="0"/>
          </a:p>
        </p:txBody>
      </p:sp>
      <p:sp>
        <p:nvSpPr>
          <p:cNvPr id="97" name="矩形 96"/>
          <p:cNvSpPr/>
          <p:nvPr/>
        </p:nvSpPr>
        <p:spPr>
          <a:xfrm>
            <a:off x="5004048" y="50851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刷新</a:t>
            </a:r>
            <a:r>
              <a:rPr lang="en-US" altLang="zh-CN" sz="1200" dirty="0" smtClean="0"/>
              <a:t>View</a:t>
            </a:r>
            <a:r>
              <a:rPr lang="zh-CN" altLang="en-US" sz="1200" dirty="0" smtClean="0"/>
              <a:t>的状态</a:t>
            </a:r>
            <a:endParaRPr lang="zh-CN" altLang="en-US" sz="1200" dirty="0"/>
          </a:p>
        </p:txBody>
      </p:sp>
      <p:sp>
        <p:nvSpPr>
          <p:cNvPr id="98" name="矩形 97"/>
          <p:cNvSpPr/>
          <p:nvPr/>
        </p:nvSpPr>
        <p:spPr>
          <a:xfrm>
            <a:off x="5004048" y="2204864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初始化</a:t>
            </a:r>
            <a:r>
              <a:rPr lang="en-US" altLang="zh-CN" sz="1200" dirty="0" err="1" smtClean="0"/>
              <a:t>NetworkControllerImpl</a:t>
            </a:r>
            <a:r>
              <a:rPr lang="zh-CN" altLang="en-US" sz="1200" dirty="0" smtClean="0"/>
              <a:t>类对象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6156176" y="2204864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初始化</a:t>
            </a:r>
            <a:r>
              <a:rPr lang="en-US" altLang="zh-CN" sz="1200" dirty="0" err="1" smtClean="0"/>
              <a:t>BatteryControllerImpl</a:t>
            </a:r>
            <a:r>
              <a:rPr lang="zh-CN" altLang="en-US" sz="1200" dirty="0" smtClean="0"/>
              <a:t>类对象</a:t>
            </a:r>
            <a:endParaRPr lang="zh-CN" altLang="en-US" sz="1200" dirty="0"/>
          </a:p>
        </p:txBody>
      </p:sp>
      <p:sp>
        <p:nvSpPr>
          <p:cNvPr id="100" name="矩形 99"/>
          <p:cNvSpPr/>
          <p:nvPr/>
        </p:nvSpPr>
        <p:spPr>
          <a:xfrm>
            <a:off x="6156176" y="3140968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注册</a:t>
            </a:r>
            <a:r>
              <a:rPr lang="en-US" altLang="zh-CN" sz="1200" dirty="0" err="1" smtClean="0"/>
              <a:t>BatteryStateChangeCallback</a:t>
            </a:r>
            <a:r>
              <a:rPr lang="zh-CN" altLang="en-US" sz="1200" dirty="0" smtClean="0"/>
              <a:t>回调接口</a:t>
            </a:r>
            <a:endParaRPr lang="zh-CN" altLang="en-US" sz="1200" dirty="0"/>
          </a:p>
        </p:txBody>
      </p:sp>
      <p:sp>
        <p:nvSpPr>
          <p:cNvPr id="101" name="矩形 100"/>
          <p:cNvSpPr/>
          <p:nvPr/>
        </p:nvSpPr>
        <p:spPr>
          <a:xfrm>
            <a:off x="6156176" y="414908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刷新</a:t>
            </a:r>
            <a:r>
              <a:rPr lang="en-US" altLang="zh-CN" sz="1200" dirty="0" smtClean="0"/>
              <a:t>View</a:t>
            </a:r>
            <a:r>
              <a:rPr lang="zh-CN" altLang="en-US" sz="1200" dirty="0" smtClean="0"/>
              <a:t>的状态</a:t>
            </a:r>
            <a:endParaRPr lang="zh-CN" altLang="en-US" sz="1200" dirty="0"/>
          </a:p>
        </p:txBody>
      </p:sp>
      <p:cxnSp>
        <p:nvCxnSpPr>
          <p:cNvPr id="111" name="直接箭头连接符 110"/>
          <p:cNvCxnSpPr/>
          <p:nvPr/>
        </p:nvCxnSpPr>
        <p:spPr>
          <a:xfrm flipH="1">
            <a:off x="6012160" y="5157192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7452320" y="4797152"/>
            <a:ext cx="1440160" cy="28803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solidFill>
                  <a:schemeClr val="tx1"/>
                </a:solidFill>
              </a:rPr>
              <a:t>Wifi</a:t>
            </a:r>
            <a:r>
              <a:rPr lang="en-US" altLang="zh-CN" sz="1200" dirty="0" smtClean="0">
                <a:solidFill>
                  <a:schemeClr val="tx1"/>
                </a:solidFill>
              </a:rPr>
              <a:t>/SIM</a:t>
            </a:r>
            <a:r>
              <a:rPr lang="zh-CN" altLang="en-US" sz="1200" dirty="0" smtClean="0">
                <a:solidFill>
                  <a:schemeClr val="tx1"/>
                </a:solidFill>
              </a:rPr>
              <a:t>状态变化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6" name="直接箭头连接符 115"/>
          <p:cNvCxnSpPr>
            <a:stCxn id="98" idx="2"/>
            <a:endCxn id="94" idx="0"/>
          </p:cNvCxnSpPr>
          <p:nvPr/>
        </p:nvCxnSpPr>
        <p:spPr>
          <a:xfrm>
            <a:off x="5508104" y="292494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94" idx="2"/>
            <a:endCxn id="95" idx="0"/>
          </p:cNvCxnSpPr>
          <p:nvPr/>
        </p:nvCxnSpPr>
        <p:spPr>
          <a:xfrm>
            <a:off x="5508104" y="357301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95" idx="2"/>
            <a:endCxn id="96" idx="0"/>
          </p:cNvCxnSpPr>
          <p:nvPr/>
        </p:nvCxnSpPr>
        <p:spPr>
          <a:xfrm>
            <a:off x="5508104" y="414908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endCxn id="97" idx="0"/>
          </p:cNvCxnSpPr>
          <p:nvPr/>
        </p:nvCxnSpPr>
        <p:spPr>
          <a:xfrm>
            <a:off x="5508104" y="47251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>
            <a:off x="7164288" y="4437112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7308304" y="4077072"/>
            <a:ext cx="1584176" cy="288032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电池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节电状态变化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79512" y="98072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一、流程图</a:t>
            </a:r>
            <a:endParaRPr lang="zh-CN" altLang="en-US" dirty="0"/>
          </a:p>
        </p:txBody>
      </p:sp>
      <p:sp>
        <p:nvSpPr>
          <p:cNvPr id="150" name="矩形 149"/>
          <p:cNvSpPr/>
          <p:nvPr/>
        </p:nvSpPr>
        <p:spPr>
          <a:xfrm>
            <a:off x="3851920" y="2204864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初始化</a:t>
            </a:r>
            <a:r>
              <a:rPr lang="en-US" altLang="zh-CN" sz="1200" dirty="0" err="1" smtClean="0"/>
              <a:t>BluetoothControllerImpl</a:t>
            </a:r>
            <a:r>
              <a:rPr lang="zh-CN" altLang="en-US" sz="1200" dirty="0" smtClean="0"/>
              <a:t>对象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1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实现方法（状态栏）</a:t>
            </a:r>
            <a:endParaRPr lang="zh-CN" alt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79512" y="98072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二、具体实现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3528" y="1340769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StatusBarView</a:t>
            </a:r>
            <a:endParaRPr lang="en-US" altLang="zh-CN" dirty="0" smtClean="0"/>
          </a:p>
          <a:p>
            <a:r>
              <a:rPr lang="zh-CN" altLang="en-US" dirty="0" smtClean="0"/>
              <a:t>    自定义</a:t>
            </a:r>
            <a:r>
              <a:rPr lang="en-US" altLang="zh-CN" dirty="0" err="1" smtClean="0"/>
              <a:t>ViewGroup</a:t>
            </a:r>
            <a:r>
              <a:rPr lang="zh-CN" altLang="en-US" dirty="0" smtClean="0"/>
              <a:t>，继承自</a:t>
            </a:r>
            <a:r>
              <a:rPr lang="en-US" altLang="zh-CN" dirty="0" err="1" smtClean="0"/>
              <a:t>LinearLayout</a:t>
            </a:r>
            <a:r>
              <a:rPr lang="zh-CN" altLang="en-US" dirty="0" smtClean="0"/>
              <a:t>；该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包含了</a:t>
            </a:r>
            <a:r>
              <a:rPr lang="en-US" altLang="zh-CN" dirty="0" smtClean="0"/>
              <a:t>Time View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Headset View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BlueTooth</a:t>
            </a:r>
            <a:r>
              <a:rPr lang="en-US" altLang="zh-CN" dirty="0" smtClean="0"/>
              <a:t> View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Signal View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Battery View</a:t>
            </a:r>
            <a:r>
              <a:rPr lang="zh-CN" altLang="en-US" dirty="0" smtClean="0"/>
              <a:t>；并对外提供了获取</a:t>
            </a:r>
            <a:r>
              <a:rPr lang="en-US" altLang="zh-CN" dirty="0" smtClean="0"/>
              <a:t>Time View</a:t>
            </a:r>
            <a:r>
              <a:rPr lang="zh-CN" altLang="en-US" dirty="0" smtClean="0"/>
              <a:t>的接口，以控制</a:t>
            </a:r>
            <a:r>
              <a:rPr lang="en-US" altLang="zh-CN" dirty="0" smtClean="0"/>
              <a:t>Time View</a:t>
            </a:r>
            <a:r>
              <a:rPr lang="zh-CN" altLang="en-US" dirty="0" smtClean="0"/>
              <a:t>的显示和隐藏。同时，</a:t>
            </a:r>
            <a:r>
              <a:rPr lang="en-US" altLang="zh-CN" dirty="0" err="1" smtClean="0"/>
              <a:t>StatusBarView</a:t>
            </a:r>
            <a:r>
              <a:rPr lang="zh-CN" altLang="en-US" dirty="0" smtClean="0"/>
              <a:t>包含的这些子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也可以单独使用。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Time View</a:t>
            </a:r>
          </a:p>
          <a:p>
            <a:r>
              <a:rPr lang="zh-CN" altLang="en-US" dirty="0" smtClean="0"/>
              <a:t>   继承自</a:t>
            </a:r>
            <a:r>
              <a:rPr lang="en-US" altLang="zh-CN" dirty="0" err="1" smtClean="0"/>
              <a:t>TextClock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Headset View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自定义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，继承自</a:t>
            </a:r>
            <a:r>
              <a:rPr lang="en-US" altLang="zh-CN" dirty="0" err="1" smtClean="0"/>
              <a:t>ImageView</a:t>
            </a:r>
            <a:r>
              <a:rPr lang="zh-CN" altLang="en-US" dirty="0" smtClean="0"/>
              <a:t>。在</a:t>
            </a:r>
            <a:r>
              <a:rPr lang="en-US" altLang="zh-CN" dirty="0" err="1" smtClean="0"/>
              <a:t>onAttachedToWindow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方法中注册</a:t>
            </a:r>
            <a:r>
              <a:rPr lang="en-US" altLang="zh-CN" dirty="0" err="1" smtClean="0"/>
              <a:t>Intent.ACTION_HEADSET_PLUG</a:t>
            </a:r>
            <a:r>
              <a:rPr lang="zh-CN" altLang="en-US" dirty="0" smtClean="0"/>
              <a:t>广播监听器。在监听器中实现</a:t>
            </a:r>
            <a:r>
              <a:rPr lang="en-US" altLang="zh-CN" dirty="0" err="1" smtClean="0"/>
              <a:t>HeadSet</a:t>
            </a:r>
            <a:r>
              <a:rPr lang="en-US" altLang="zh-CN" dirty="0" smtClean="0"/>
              <a:t> View</a:t>
            </a:r>
            <a:r>
              <a:rPr lang="zh-CN" altLang="en-US" dirty="0" smtClean="0"/>
              <a:t>图标的隐藏和显示以及</a:t>
            </a:r>
            <a:r>
              <a:rPr lang="en-US" altLang="zh-CN" dirty="0" err="1" smtClean="0"/>
              <a:t>Drawable</a:t>
            </a:r>
            <a:r>
              <a:rPr lang="zh-CN" altLang="en-US" dirty="0" smtClean="0"/>
              <a:t>资源的刷新。当该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从界面移除时，注销广播接收器。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BlueTooth</a:t>
            </a:r>
            <a:r>
              <a:rPr lang="en-US" altLang="zh-CN" dirty="0" smtClean="0"/>
              <a:t> View</a:t>
            </a:r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自定义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，继承自</a:t>
            </a:r>
            <a:r>
              <a:rPr lang="en-US" altLang="zh-CN" dirty="0" err="1" smtClean="0"/>
              <a:t>ImageView</a:t>
            </a:r>
            <a:r>
              <a:rPr lang="zh-CN" altLang="en-US" dirty="0" smtClean="0"/>
              <a:t>。该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初始化</a:t>
            </a:r>
            <a:r>
              <a:rPr lang="en-US" altLang="zh-CN" dirty="0" err="1" smtClean="0"/>
              <a:t>BluetoothControllerImpl</a:t>
            </a:r>
            <a:r>
              <a:rPr lang="zh-CN" altLang="en-US" dirty="0" smtClean="0"/>
              <a:t>类对象，具体的业务由</a:t>
            </a:r>
            <a:r>
              <a:rPr lang="en-US" altLang="zh-CN" dirty="0" err="1" smtClean="0"/>
              <a:t>BluetoothControllerImpl</a:t>
            </a:r>
            <a:r>
              <a:rPr lang="zh-CN" altLang="en-US" dirty="0" smtClean="0"/>
              <a:t>对象控制。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BluetoothControllerImpl</a:t>
            </a:r>
            <a:r>
              <a:rPr lang="zh-CN" altLang="en-US" dirty="0" smtClean="0"/>
              <a:t>类实现了</a:t>
            </a:r>
            <a:r>
              <a:rPr lang="en-US" altLang="zh-CN" dirty="0" err="1" smtClean="0"/>
              <a:t>BluetoothCallback</a:t>
            </a:r>
            <a:r>
              <a:rPr lang="zh-CN" altLang="en-US" dirty="0" smtClean="0"/>
              <a:t>接口。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BluetoothControllerImpl</a:t>
            </a:r>
            <a:r>
              <a:rPr lang="zh-CN" altLang="en-US" dirty="0" smtClean="0"/>
              <a:t>对象会初始化</a:t>
            </a:r>
            <a:r>
              <a:rPr lang="en-US" altLang="zh-CN" dirty="0" err="1" smtClean="0"/>
              <a:t>BlueToothEventManager</a:t>
            </a:r>
            <a:r>
              <a:rPr lang="zh-CN" altLang="en-US" dirty="0" smtClean="0"/>
              <a:t>对象，</a:t>
            </a:r>
            <a:r>
              <a:rPr lang="en-US" altLang="zh-CN" dirty="0" smtClean="0">
                <a:hlinkClick r:id="rId2" tooltip="in com.android.settingslib.bluetooth"/>
              </a:rPr>
              <a:t> </a:t>
            </a:r>
            <a:r>
              <a:rPr lang="en-US" altLang="zh-CN" dirty="0" err="1" smtClean="0"/>
              <a:t>BlueToothEventManager</a:t>
            </a:r>
            <a:r>
              <a:rPr lang="zh-CN" altLang="en-US" dirty="0" smtClean="0"/>
              <a:t>对象会监听蓝牙的各种状态变化，并回调</a:t>
            </a:r>
            <a:r>
              <a:rPr lang="en-US" altLang="zh-CN" dirty="0" err="1" smtClean="0"/>
              <a:t>BluetoothControllerImpl</a:t>
            </a:r>
            <a:r>
              <a:rPr lang="zh-CN" altLang="en-US" dirty="0" smtClean="0"/>
              <a:t>对象的</a:t>
            </a:r>
            <a:r>
              <a:rPr lang="en-US" altLang="zh-CN" dirty="0" err="1" smtClean="0"/>
              <a:t>BluetoothCallback</a:t>
            </a:r>
            <a:r>
              <a:rPr lang="zh-CN" altLang="en-US" dirty="0" smtClean="0"/>
              <a:t>接口，进而刷新</a:t>
            </a:r>
            <a:r>
              <a:rPr lang="en-US" altLang="zh-CN" dirty="0" err="1" smtClean="0"/>
              <a:t>BlueTooth</a:t>
            </a:r>
            <a:r>
              <a:rPr lang="en-US" altLang="zh-CN" dirty="0" smtClean="0"/>
              <a:t> View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实现方法（状态栏）</a:t>
            </a:r>
            <a:endParaRPr lang="zh-CN" altLang="en-US" sz="24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323528" y="980728"/>
            <a:ext cx="8064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Signal View</a:t>
            </a:r>
          </a:p>
          <a:p>
            <a:r>
              <a:rPr lang="zh-CN" altLang="en-US" dirty="0" smtClean="0"/>
              <a:t>    自定义</a:t>
            </a:r>
            <a:r>
              <a:rPr lang="en-US" altLang="zh-CN" dirty="0" err="1" smtClean="0"/>
              <a:t>ViewGroup</a:t>
            </a:r>
            <a:r>
              <a:rPr lang="zh-CN" altLang="en-US" dirty="0" smtClean="0"/>
              <a:t>，继承自</a:t>
            </a:r>
            <a:r>
              <a:rPr lang="en-US" altLang="zh-CN" dirty="0" err="1" smtClean="0"/>
              <a:t>LinearLayout</a:t>
            </a:r>
            <a:r>
              <a:rPr lang="zh-CN" altLang="en-US" dirty="0" smtClean="0"/>
              <a:t>，并实现了</a:t>
            </a:r>
            <a:r>
              <a:rPr lang="en-US" altLang="zh-CN" dirty="0" err="1" smtClean="0"/>
              <a:t>SignalCallback</a:t>
            </a:r>
            <a:r>
              <a:rPr lang="zh-CN" altLang="en-US" dirty="0" smtClean="0"/>
              <a:t>回调接口；该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包含了</a:t>
            </a:r>
            <a:r>
              <a:rPr lang="en-US" altLang="zh-CN" dirty="0" err="1" smtClean="0"/>
              <a:t>Wifi</a:t>
            </a:r>
            <a:r>
              <a:rPr lang="en-US" altLang="zh-CN" dirty="0" smtClean="0"/>
              <a:t> View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SIM View</a:t>
            </a:r>
            <a:r>
              <a:rPr lang="zh-CN" altLang="en-US" dirty="0" smtClean="0"/>
              <a:t>，显示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SIM</a:t>
            </a:r>
            <a:r>
              <a:rPr lang="zh-CN" altLang="en-US" dirty="0" smtClean="0"/>
              <a:t>以及飞行模式等与网络</a:t>
            </a:r>
            <a:r>
              <a:rPr lang="en-US" altLang="zh-CN" dirty="0" smtClean="0"/>
              <a:t>/</a:t>
            </a:r>
            <a:r>
              <a:rPr lang="zh-CN" altLang="en-US" dirty="0" smtClean="0"/>
              <a:t>信号相关的状态信息。</a:t>
            </a:r>
            <a:endParaRPr lang="en-US" altLang="zh-CN" dirty="0" smtClean="0"/>
          </a:p>
          <a:p>
            <a:r>
              <a:rPr lang="en-US" altLang="zh-CN" dirty="0" smtClean="0"/>
              <a:t>    </a:t>
            </a:r>
            <a:r>
              <a:rPr lang="zh-CN" altLang="en-US" dirty="0" smtClean="0"/>
              <a:t>该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会初始化</a:t>
            </a:r>
            <a:r>
              <a:rPr lang="en-US" altLang="zh-CN" dirty="0" err="1" smtClean="0"/>
              <a:t>NetworkControllerImpl</a:t>
            </a:r>
            <a:r>
              <a:rPr lang="zh-CN" altLang="en-US" dirty="0" smtClean="0"/>
              <a:t>对象，并将</a:t>
            </a:r>
            <a:r>
              <a:rPr lang="en-US" altLang="zh-CN" dirty="0" err="1" smtClean="0"/>
              <a:t>SignalCallback</a:t>
            </a:r>
            <a:r>
              <a:rPr lang="zh-CN" altLang="en-US" dirty="0" smtClean="0"/>
              <a:t>回调接口设置到</a:t>
            </a:r>
            <a:r>
              <a:rPr lang="en-US" altLang="zh-CN" dirty="0" err="1" smtClean="0"/>
              <a:t>NetworkControllerImpl</a:t>
            </a:r>
            <a:r>
              <a:rPr lang="zh-CN" altLang="en-US" dirty="0" smtClean="0"/>
              <a:t>对象中，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NetworkControllerImpl</a:t>
            </a:r>
            <a:r>
              <a:rPr lang="zh-CN" altLang="en-US" dirty="0" smtClean="0"/>
              <a:t>对象会监听</a:t>
            </a:r>
            <a:r>
              <a:rPr lang="en-US" altLang="zh-CN" dirty="0" err="1" smtClean="0"/>
              <a:t>Wifi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卡状态变化，同时对双</a:t>
            </a:r>
            <a:r>
              <a:rPr lang="en-US" altLang="zh-CN" dirty="0" smtClean="0"/>
              <a:t>SIM</a:t>
            </a:r>
            <a:r>
              <a:rPr lang="zh-CN" altLang="en-US" dirty="0" smtClean="0"/>
              <a:t>卡的状态进行了处理。当网络</a:t>
            </a:r>
            <a:r>
              <a:rPr lang="en-US" altLang="zh-CN" dirty="0" smtClean="0"/>
              <a:t>/SIM</a:t>
            </a:r>
            <a:r>
              <a:rPr lang="zh-CN" altLang="en-US" dirty="0" smtClean="0"/>
              <a:t>状态发生变化时，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NetworkControllerImpl</a:t>
            </a:r>
            <a:r>
              <a:rPr lang="zh-CN" altLang="en-US" dirty="0" smtClean="0"/>
              <a:t>对象会回调</a:t>
            </a:r>
            <a:r>
              <a:rPr lang="en-US" altLang="zh-CN" dirty="0" err="1" smtClean="0"/>
              <a:t>SignalCallback</a:t>
            </a:r>
            <a:r>
              <a:rPr lang="zh-CN" altLang="en-US" dirty="0" smtClean="0"/>
              <a:t>接口，刷新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的状态。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Battery View</a:t>
            </a:r>
          </a:p>
          <a:p>
            <a:r>
              <a:rPr lang="zh-CN" altLang="en-US" dirty="0" smtClean="0"/>
              <a:t>   继承自</a:t>
            </a:r>
            <a:r>
              <a:rPr lang="en-US" altLang="zh-CN" dirty="0" smtClean="0"/>
              <a:t>Image View</a:t>
            </a:r>
            <a:r>
              <a:rPr lang="zh-CN" altLang="en-US" dirty="0" smtClean="0"/>
              <a:t>并实现</a:t>
            </a:r>
            <a:r>
              <a:rPr lang="en-US" altLang="zh-CN" dirty="0" err="1" smtClean="0"/>
              <a:t>BatteryStateChangeCallback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回调接口；该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会初始化</a:t>
            </a:r>
            <a:r>
              <a:rPr lang="en-US" altLang="zh-CN" dirty="0" err="1" smtClean="0"/>
              <a:t>BatteryControllerImpl</a:t>
            </a:r>
            <a:r>
              <a:rPr lang="zh-CN" altLang="en-US" dirty="0" smtClean="0"/>
              <a:t>对象。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BatteryControllerImpl</a:t>
            </a:r>
            <a:r>
              <a:rPr lang="zh-CN" altLang="en-US" dirty="0" smtClean="0"/>
              <a:t>对象会监听电池和节电状态的变化，并回调</a:t>
            </a:r>
            <a:r>
              <a:rPr lang="en-US" altLang="zh-CN" dirty="0" err="1" smtClean="0"/>
              <a:t>BatteryStateChangeCallback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接口，刷新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的状态。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圆角矩形 16407"/>
          <p:cNvSpPr/>
          <p:nvPr/>
        </p:nvSpPr>
        <p:spPr>
          <a:xfrm>
            <a:off x="2771800" y="2348880"/>
            <a:ext cx="1512168" cy="34563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1476375" y="188913"/>
            <a:ext cx="7488238" cy="503783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>
                <a:latin typeface="+mn-ea"/>
                <a:ea typeface="+mn-ea"/>
              </a:rPr>
              <a:t>功能范围描述（</a:t>
            </a:r>
            <a:r>
              <a:rPr lang="zh-CN" altLang="en-US" sz="2400" b="1" dirty="0">
                <a:latin typeface="+mn-ea"/>
                <a:ea typeface="+mn-ea"/>
              </a:rPr>
              <a:t>逻辑流程）</a:t>
            </a:r>
            <a:endParaRPr lang="zh-CN" altLang="en-US" sz="2400" b="1" dirty="0" smtClean="0">
              <a:latin typeface="+mn-ea"/>
              <a:ea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16013" y="3284538"/>
            <a:ext cx="1008062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</a:rPr>
              <a:t>正常模式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11188" y="3500438"/>
            <a:ext cx="50482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1115616" y="1124744"/>
            <a:ext cx="1008112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</a:rPr>
              <a:t>退出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/>
          <p:cNvCxnSpPr>
            <a:stCxn id="4" idx="0"/>
            <a:endCxn id="7" idx="2"/>
          </p:cNvCxnSpPr>
          <p:nvPr/>
        </p:nvCxnSpPr>
        <p:spPr>
          <a:xfrm flipH="1" flipV="1">
            <a:off x="1619672" y="1556544"/>
            <a:ext cx="372" cy="172799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1" name="TextBox 10"/>
          <p:cNvSpPr txBox="1">
            <a:spLocks noChangeArrowheads="1"/>
          </p:cNvSpPr>
          <p:nvPr/>
        </p:nvSpPr>
        <p:spPr bwMode="auto">
          <a:xfrm>
            <a:off x="611560" y="2204864"/>
            <a:ext cx="10074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dirty="0" smtClean="0"/>
              <a:t>1.</a:t>
            </a:r>
            <a:r>
              <a:rPr lang="zh-CN" altLang="en-US" sz="900" dirty="0" smtClean="0"/>
              <a:t>按下</a:t>
            </a:r>
            <a:r>
              <a:rPr lang="en-US" altLang="zh-CN" sz="900" dirty="0" smtClean="0"/>
              <a:t>HOME</a:t>
            </a:r>
            <a:r>
              <a:rPr lang="zh-CN" altLang="en-US" sz="900" dirty="0" smtClean="0"/>
              <a:t>键</a:t>
            </a:r>
            <a:endParaRPr lang="en-US" altLang="zh-CN" sz="900" dirty="0" smtClean="0"/>
          </a:p>
          <a:p>
            <a:pPr eaLnBrk="1" hangingPunct="1"/>
            <a:r>
              <a:rPr lang="en-US" altLang="zh-CN" sz="900" dirty="0" smtClean="0"/>
              <a:t>2.</a:t>
            </a:r>
            <a:r>
              <a:rPr lang="zh-CN" altLang="en-US" sz="900" dirty="0" smtClean="0"/>
              <a:t>翻盖</a:t>
            </a:r>
            <a:endParaRPr lang="zh-CN" altLang="en-US" sz="900" dirty="0"/>
          </a:p>
        </p:txBody>
      </p:sp>
      <p:sp>
        <p:nvSpPr>
          <p:cNvPr id="17" name="圆角矩形 16"/>
          <p:cNvSpPr/>
          <p:nvPr/>
        </p:nvSpPr>
        <p:spPr>
          <a:xfrm>
            <a:off x="5867400" y="1125538"/>
            <a:ext cx="1081088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</a:rPr>
              <a:t>拨号盘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987675" y="2565400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</a:rPr>
              <a:t>音乐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987675" y="1557338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</a:rPr>
              <a:t>时间和天气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867400" y="1844675"/>
            <a:ext cx="1081088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</a:rPr>
              <a:t>通话记录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肘形连接符 37"/>
          <p:cNvCxnSpPr>
            <a:stCxn id="21" idx="3"/>
            <a:endCxn id="17" idx="1"/>
          </p:cNvCxnSpPr>
          <p:nvPr/>
        </p:nvCxnSpPr>
        <p:spPr>
          <a:xfrm flipV="1">
            <a:off x="4067175" y="1341438"/>
            <a:ext cx="1800225" cy="431800"/>
          </a:xfrm>
          <a:prstGeom prst="bentConnector3">
            <a:avLst>
              <a:gd name="adj1" fmla="val 64704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1" idx="3"/>
            <a:endCxn id="33" idx="1"/>
          </p:cNvCxnSpPr>
          <p:nvPr/>
        </p:nvCxnSpPr>
        <p:spPr>
          <a:xfrm>
            <a:off x="4067175" y="1773238"/>
            <a:ext cx="1800225" cy="287337"/>
          </a:xfrm>
          <a:prstGeom prst="bentConnector3">
            <a:avLst>
              <a:gd name="adj1" fmla="val 64704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10" name="TextBox 40"/>
          <p:cNvSpPr txBox="1">
            <a:spLocks noChangeArrowheads="1"/>
          </p:cNvSpPr>
          <p:nvPr/>
        </p:nvSpPr>
        <p:spPr bwMode="auto">
          <a:xfrm>
            <a:off x="4211960" y="1484784"/>
            <a:ext cx="8771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dirty="0" smtClean="0"/>
              <a:t>按星号键解锁</a:t>
            </a:r>
            <a:endParaRPr lang="zh-CN" altLang="en-US" sz="900" dirty="0"/>
          </a:p>
        </p:txBody>
      </p:sp>
      <p:sp>
        <p:nvSpPr>
          <p:cNvPr id="65" name="圆角矩形 64"/>
          <p:cNvSpPr/>
          <p:nvPr/>
        </p:nvSpPr>
        <p:spPr>
          <a:xfrm>
            <a:off x="7164288" y="3284984"/>
            <a:ext cx="1081088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</a:rPr>
              <a:t>通话中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6443" name="TextBox 151"/>
          <p:cNvSpPr txBox="1">
            <a:spLocks noChangeArrowheads="1"/>
          </p:cNvSpPr>
          <p:nvPr/>
        </p:nvSpPr>
        <p:spPr bwMode="auto">
          <a:xfrm>
            <a:off x="179388" y="3357563"/>
            <a:ext cx="100823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dirty="0" smtClean="0"/>
              <a:t>启动</a:t>
            </a:r>
            <a:endParaRPr lang="en-US" altLang="zh-CN" sz="900" dirty="0" smtClean="0"/>
          </a:p>
          <a:p>
            <a:pPr eaLnBrk="1" hangingPunct="1"/>
            <a:r>
              <a:rPr lang="en-US" altLang="zh-CN" sz="900" dirty="0" smtClean="0"/>
              <a:t>1.</a:t>
            </a:r>
            <a:r>
              <a:rPr lang="zh-CN" altLang="en-US" sz="900" dirty="0" smtClean="0"/>
              <a:t>设置</a:t>
            </a:r>
            <a:r>
              <a:rPr lang="en-US" altLang="zh-CN" sz="900" dirty="0" smtClean="0"/>
              <a:t>-</a:t>
            </a:r>
            <a:r>
              <a:rPr lang="zh-CN" altLang="en-US" sz="900" dirty="0" smtClean="0"/>
              <a:t>智能辅助</a:t>
            </a:r>
            <a:endParaRPr lang="en-US" altLang="zh-CN" sz="900" dirty="0" smtClean="0"/>
          </a:p>
          <a:p>
            <a:pPr eaLnBrk="1" hangingPunct="1"/>
            <a:r>
              <a:rPr lang="en-US" altLang="zh-CN" sz="900" dirty="0" smtClean="0"/>
              <a:t>2.</a:t>
            </a:r>
            <a:r>
              <a:rPr lang="zh-CN" altLang="en-US" sz="900" dirty="0" smtClean="0"/>
              <a:t>合</a:t>
            </a:r>
            <a:r>
              <a:rPr lang="zh-CN" altLang="en-US" sz="900" dirty="0"/>
              <a:t>盖</a:t>
            </a:r>
          </a:p>
        </p:txBody>
      </p:sp>
      <p:cxnSp>
        <p:nvCxnSpPr>
          <p:cNvPr id="68" name="肘形连接符 67"/>
          <p:cNvCxnSpPr>
            <a:stCxn id="17" idx="3"/>
            <a:endCxn id="65" idx="0"/>
          </p:cNvCxnSpPr>
          <p:nvPr/>
        </p:nvCxnSpPr>
        <p:spPr>
          <a:xfrm>
            <a:off x="6948488" y="1341438"/>
            <a:ext cx="756344" cy="194354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形状 74"/>
          <p:cNvCxnSpPr>
            <a:stCxn id="33" idx="3"/>
            <a:endCxn id="65" idx="0"/>
          </p:cNvCxnSpPr>
          <p:nvPr/>
        </p:nvCxnSpPr>
        <p:spPr>
          <a:xfrm>
            <a:off x="6948488" y="2060575"/>
            <a:ext cx="756344" cy="1224409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40"/>
          <p:cNvSpPr txBox="1">
            <a:spLocks noChangeArrowheads="1"/>
          </p:cNvSpPr>
          <p:nvPr/>
        </p:nvSpPr>
        <p:spPr bwMode="auto">
          <a:xfrm>
            <a:off x="7308304" y="1556792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dirty="0" smtClean="0"/>
              <a:t>拨号</a:t>
            </a:r>
            <a:endParaRPr lang="zh-CN" altLang="en-US" sz="900" dirty="0"/>
          </a:p>
        </p:txBody>
      </p:sp>
      <p:cxnSp>
        <p:nvCxnSpPr>
          <p:cNvPr id="89" name="直接箭头连接符 88"/>
          <p:cNvCxnSpPr>
            <a:stCxn id="65" idx="3"/>
          </p:cNvCxnSpPr>
          <p:nvPr/>
        </p:nvCxnSpPr>
        <p:spPr>
          <a:xfrm>
            <a:off x="8245376" y="3500884"/>
            <a:ext cx="647104" cy="124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40"/>
          <p:cNvSpPr txBox="1">
            <a:spLocks noChangeArrowheads="1"/>
          </p:cNvSpPr>
          <p:nvPr/>
        </p:nvSpPr>
        <p:spPr bwMode="auto">
          <a:xfrm>
            <a:off x="2267744" y="1556792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dirty="0" smtClean="0"/>
              <a:t>默认</a:t>
            </a:r>
            <a:endParaRPr lang="zh-CN" altLang="en-US" sz="900" dirty="0"/>
          </a:p>
        </p:txBody>
      </p:sp>
      <p:cxnSp>
        <p:nvCxnSpPr>
          <p:cNvPr id="96" name="形状 95"/>
          <p:cNvCxnSpPr>
            <a:stCxn id="4" idx="3"/>
            <a:endCxn id="21" idx="1"/>
          </p:cNvCxnSpPr>
          <p:nvPr/>
        </p:nvCxnSpPr>
        <p:spPr>
          <a:xfrm flipV="1">
            <a:off x="2124075" y="1773238"/>
            <a:ext cx="863600" cy="1727200"/>
          </a:xfrm>
          <a:prstGeom prst="bentConnector3">
            <a:avLst>
              <a:gd name="adj1" fmla="val 21765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4" idx="3"/>
            <a:endCxn id="20" idx="1"/>
          </p:cNvCxnSpPr>
          <p:nvPr/>
        </p:nvCxnSpPr>
        <p:spPr>
          <a:xfrm flipV="1">
            <a:off x="2124075" y="2781300"/>
            <a:ext cx="863600" cy="719138"/>
          </a:xfrm>
          <a:prstGeom prst="bentConnector3">
            <a:avLst>
              <a:gd name="adj1" fmla="val 22941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40"/>
          <p:cNvSpPr txBox="1">
            <a:spLocks noChangeArrowheads="1"/>
          </p:cNvSpPr>
          <p:nvPr/>
        </p:nvSpPr>
        <p:spPr bwMode="auto">
          <a:xfrm>
            <a:off x="2267744" y="2564904"/>
            <a:ext cx="76174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dirty="0" smtClean="0"/>
              <a:t>后台播音乐</a:t>
            </a:r>
            <a:endParaRPr lang="zh-CN" altLang="en-US" sz="900" dirty="0"/>
          </a:p>
        </p:txBody>
      </p:sp>
      <p:sp>
        <p:nvSpPr>
          <p:cNvPr id="107" name="TextBox 40"/>
          <p:cNvSpPr txBox="1">
            <a:spLocks noChangeArrowheads="1"/>
          </p:cNvSpPr>
          <p:nvPr/>
        </p:nvSpPr>
        <p:spPr bwMode="auto">
          <a:xfrm>
            <a:off x="8388424" y="3284984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dirty="0" smtClean="0"/>
              <a:t>来电</a:t>
            </a:r>
            <a:endParaRPr lang="zh-CN" altLang="en-US" sz="900" dirty="0"/>
          </a:p>
        </p:txBody>
      </p:sp>
      <p:cxnSp>
        <p:nvCxnSpPr>
          <p:cNvPr id="111" name="直接箭头连接符 110"/>
          <p:cNvCxnSpPr>
            <a:stCxn id="4" idx="3"/>
            <a:endCxn id="65" idx="1"/>
          </p:cNvCxnSpPr>
          <p:nvPr/>
        </p:nvCxnSpPr>
        <p:spPr>
          <a:xfrm>
            <a:off x="2124075" y="3500438"/>
            <a:ext cx="5040213" cy="44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圆角矩形 116"/>
          <p:cNvSpPr/>
          <p:nvPr/>
        </p:nvSpPr>
        <p:spPr>
          <a:xfrm>
            <a:off x="6660232" y="4149080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</a:rPr>
              <a:t>弹出通知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18" name="TextBox 40"/>
          <p:cNvSpPr txBox="1">
            <a:spLocks noChangeArrowheads="1"/>
          </p:cNvSpPr>
          <p:nvPr/>
        </p:nvSpPr>
        <p:spPr bwMode="auto">
          <a:xfrm>
            <a:off x="6020597" y="3284984"/>
            <a:ext cx="8771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dirty="0" smtClean="0"/>
              <a:t>正在使用电话</a:t>
            </a:r>
            <a:endParaRPr lang="zh-CN" altLang="en-US" sz="900" dirty="0"/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7740352" y="4365104"/>
            <a:ext cx="106357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40"/>
          <p:cNvSpPr txBox="1">
            <a:spLocks noChangeArrowheads="1"/>
          </p:cNvSpPr>
          <p:nvPr/>
        </p:nvSpPr>
        <p:spPr bwMode="auto">
          <a:xfrm>
            <a:off x="7883400" y="4149204"/>
            <a:ext cx="53091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dirty="0" smtClean="0"/>
              <a:t>来通知</a:t>
            </a:r>
            <a:endParaRPr lang="zh-CN" altLang="en-US" sz="900" dirty="0"/>
          </a:p>
        </p:txBody>
      </p:sp>
      <p:sp>
        <p:nvSpPr>
          <p:cNvPr id="131" name="圆角矩形 130"/>
          <p:cNvSpPr/>
          <p:nvPr/>
        </p:nvSpPr>
        <p:spPr>
          <a:xfrm>
            <a:off x="4824685" y="2919768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</a:rPr>
              <a:t>跑马灯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33" name="形状 132"/>
          <p:cNvCxnSpPr>
            <a:stCxn id="20" idx="3"/>
            <a:endCxn id="131" idx="1"/>
          </p:cNvCxnSpPr>
          <p:nvPr/>
        </p:nvCxnSpPr>
        <p:spPr>
          <a:xfrm>
            <a:off x="4067175" y="2781300"/>
            <a:ext cx="757510" cy="35436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/>
          <p:cNvCxnSpPr>
            <a:stCxn id="65" idx="0"/>
            <a:endCxn id="131" idx="3"/>
          </p:cNvCxnSpPr>
          <p:nvPr/>
        </p:nvCxnSpPr>
        <p:spPr>
          <a:xfrm rot="16200000" flipV="1">
            <a:off x="6729851" y="2310002"/>
            <a:ext cx="149316" cy="1800647"/>
          </a:xfrm>
          <a:prstGeom prst="bentConnector2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圆角矩形 146"/>
          <p:cNvSpPr/>
          <p:nvPr/>
        </p:nvSpPr>
        <p:spPr>
          <a:xfrm>
            <a:off x="251497" y="4499705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</a:rPr>
              <a:t>状态栏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8" name="圆角矩形 147"/>
          <p:cNvSpPr/>
          <p:nvPr/>
        </p:nvSpPr>
        <p:spPr>
          <a:xfrm>
            <a:off x="1101810" y="5257037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</a:rPr>
              <a:t>通知栏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150" name="直接箭头连接符 149"/>
          <p:cNvCxnSpPr>
            <a:stCxn id="4" idx="2"/>
            <a:endCxn id="147" idx="0"/>
          </p:cNvCxnSpPr>
          <p:nvPr/>
        </p:nvCxnSpPr>
        <p:spPr>
          <a:xfrm flipH="1">
            <a:off x="791247" y="3716338"/>
            <a:ext cx="828797" cy="78336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4" idx="2"/>
            <a:endCxn id="148" idx="0"/>
          </p:cNvCxnSpPr>
          <p:nvPr/>
        </p:nvCxnSpPr>
        <p:spPr>
          <a:xfrm>
            <a:off x="1620044" y="3716338"/>
            <a:ext cx="21516" cy="154069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2987824" y="3645272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>
                <a:solidFill>
                  <a:schemeClr val="tx1"/>
                </a:solidFill>
              </a:rPr>
              <a:t>秒表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2987824" y="4149080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>
                <a:solidFill>
                  <a:schemeClr val="tx1"/>
                </a:solidFill>
              </a:rPr>
              <a:t>倒计时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2987824" y="4653136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>
                <a:solidFill>
                  <a:schemeClr val="tx1"/>
                </a:solidFill>
              </a:rPr>
              <a:t>录音机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2987824" y="5157440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>
                <a:solidFill>
                  <a:schemeClr val="tx1"/>
                </a:solidFill>
              </a:rPr>
              <a:t>收音机</a:t>
            </a:r>
          </a:p>
        </p:txBody>
      </p:sp>
      <p:cxnSp>
        <p:nvCxnSpPr>
          <p:cNvPr id="57" name="形状 95"/>
          <p:cNvCxnSpPr>
            <a:stCxn id="4" idx="3"/>
            <a:endCxn id="50" idx="1"/>
          </p:cNvCxnSpPr>
          <p:nvPr/>
        </p:nvCxnSpPr>
        <p:spPr>
          <a:xfrm>
            <a:off x="2124075" y="3500438"/>
            <a:ext cx="863749" cy="360734"/>
          </a:xfrm>
          <a:prstGeom prst="bentConnector3">
            <a:avLst>
              <a:gd name="adj1" fmla="val 22449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形状 95"/>
          <p:cNvCxnSpPr>
            <a:stCxn id="4" idx="3"/>
            <a:endCxn id="51" idx="1"/>
          </p:cNvCxnSpPr>
          <p:nvPr/>
        </p:nvCxnSpPr>
        <p:spPr>
          <a:xfrm>
            <a:off x="2124075" y="3500438"/>
            <a:ext cx="863749" cy="864542"/>
          </a:xfrm>
          <a:prstGeom prst="bentConnector3">
            <a:avLst>
              <a:gd name="adj1" fmla="val 21091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形状 95"/>
          <p:cNvCxnSpPr>
            <a:stCxn id="4" idx="3"/>
            <a:endCxn id="52" idx="1"/>
          </p:cNvCxnSpPr>
          <p:nvPr/>
        </p:nvCxnSpPr>
        <p:spPr>
          <a:xfrm>
            <a:off x="2124075" y="3500438"/>
            <a:ext cx="863749" cy="1368598"/>
          </a:xfrm>
          <a:prstGeom prst="bentConnector3">
            <a:avLst>
              <a:gd name="adj1" fmla="val 21905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形状 95"/>
          <p:cNvCxnSpPr>
            <a:stCxn id="4" idx="3"/>
            <a:endCxn id="53" idx="1"/>
          </p:cNvCxnSpPr>
          <p:nvPr/>
        </p:nvCxnSpPr>
        <p:spPr>
          <a:xfrm>
            <a:off x="2124075" y="3500438"/>
            <a:ext cx="863749" cy="1872902"/>
          </a:xfrm>
          <a:prstGeom prst="bentConnector3">
            <a:avLst>
              <a:gd name="adj1" fmla="val 21498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2987824" y="5949528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900" dirty="0" smtClean="0">
                <a:solidFill>
                  <a:schemeClr val="tx1"/>
                </a:solidFill>
              </a:rPr>
              <a:t>SIM</a:t>
            </a:r>
            <a:r>
              <a:rPr lang="zh-CN" altLang="en-US" sz="900" dirty="0" smtClean="0">
                <a:solidFill>
                  <a:schemeClr val="tx1"/>
                </a:solidFill>
              </a:rPr>
              <a:t>卡锁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1" name="形状 95"/>
          <p:cNvCxnSpPr>
            <a:stCxn id="4" idx="3"/>
            <a:endCxn id="70" idx="1"/>
          </p:cNvCxnSpPr>
          <p:nvPr/>
        </p:nvCxnSpPr>
        <p:spPr>
          <a:xfrm>
            <a:off x="2124075" y="3500438"/>
            <a:ext cx="863749" cy="2664990"/>
          </a:xfrm>
          <a:prstGeom prst="bentConnector3">
            <a:avLst>
              <a:gd name="adj1" fmla="val 21498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/>
        </p:nvSpPr>
        <p:spPr>
          <a:xfrm>
            <a:off x="6660232" y="4797400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>
                <a:solidFill>
                  <a:schemeClr val="tx1"/>
                </a:solidFill>
              </a:rPr>
              <a:t>闹钟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4972104" y="4149080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900" dirty="0" smtClean="0">
                <a:solidFill>
                  <a:schemeClr val="tx1"/>
                </a:solidFill>
              </a:rPr>
              <a:t>倒计时完成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7740352" y="4998244"/>
            <a:ext cx="106357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40"/>
          <p:cNvSpPr txBox="1">
            <a:spLocks noChangeArrowheads="1"/>
          </p:cNvSpPr>
          <p:nvPr/>
        </p:nvSpPr>
        <p:spPr bwMode="auto">
          <a:xfrm>
            <a:off x="7883400" y="4782344"/>
            <a:ext cx="76174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dirty="0" smtClean="0"/>
              <a:t>闹钟时间到</a:t>
            </a:r>
            <a:endParaRPr lang="zh-CN" altLang="en-US" sz="900" dirty="0"/>
          </a:p>
        </p:txBody>
      </p:sp>
      <p:cxnSp>
        <p:nvCxnSpPr>
          <p:cNvPr id="82" name="直接箭头连接符 81"/>
          <p:cNvCxnSpPr>
            <a:stCxn id="76" idx="1"/>
            <a:endCxn id="51" idx="3"/>
          </p:cNvCxnSpPr>
          <p:nvPr/>
        </p:nvCxnSpPr>
        <p:spPr>
          <a:xfrm flipH="1">
            <a:off x="4067324" y="4364980"/>
            <a:ext cx="90478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40"/>
          <p:cNvSpPr txBox="1">
            <a:spLocks noChangeArrowheads="1"/>
          </p:cNvSpPr>
          <p:nvPr/>
        </p:nvSpPr>
        <p:spPr bwMode="auto">
          <a:xfrm>
            <a:off x="4067944" y="4134272"/>
            <a:ext cx="87716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dirty="0"/>
              <a:t>倒计时</a:t>
            </a:r>
            <a:r>
              <a:rPr lang="zh-CN" altLang="en-US" sz="900" dirty="0" smtClean="0"/>
              <a:t>时间到</a:t>
            </a:r>
            <a:endParaRPr lang="zh-CN" altLang="en-US" sz="900" dirty="0"/>
          </a:p>
        </p:txBody>
      </p:sp>
      <p:sp>
        <p:nvSpPr>
          <p:cNvPr id="91" name="TextBox 40"/>
          <p:cNvSpPr txBox="1">
            <a:spLocks noChangeArrowheads="1"/>
          </p:cNvSpPr>
          <p:nvPr/>
        </p:nvSpPr>
        <p:spPr bwMode="auto">
          <a:xfrm>
            <a:off x="2339752" y="5949280"/>
            <a:ext cx="60785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900" dirty="0" smtClean="0"/>
              <a:t>PIN</a:t>
            </a:r>
            <a:r>
              <a:rPr lang="zh-CN" altLang="en-US" sz="900" dirty="0" smtClean="0"/>
              <a:t>码锁</a:t>
            </a:r>
            <a:endParaRPr lang="zh-CN" altLang="en-US" sz="900" dirty="0"/>
          </a:p>
        </p:txBody>
      </p:sp>
      <p:sp>
        <p:nvSpPr>
          <p:cNvPr id="97" name="TextBox 40"/>
          <p:cNvSpPr txBox="1">
            <a:spLocks noChangeArrowheads="1"/>
          </p:cNvSpPr>
          <p:nvPr/>
        </p:nvSpPr>
        <p:spPr bwMode="auto">
          <a:xfrm>
            <a:off x="2341493" y="3645024"/>
            <a:ext cx="64633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dirty="0" smtClean="0"/>
              <a:t>使用秒表</a:t>
            </a:r>
            <a:endParaRPr lang="zh-CN" altLang="en-US" sz="900" dirty="0"/>
          </a:p>
        </p:txBody>
      </p:sp>
      <p:sp>
        <p:nvSpPr>
          <p:cNvPr id="98" name="TextBox 40"/>
          <p:cNvSpPr txBox="1">
            <a:spLocks noChangeArrowheads="1"/>
          </p:cNvSpPr>
          <p:nvPr/>
        </p:nvSpPr>
        <p:spPr bwMode="auto">
          <a:xfrm>
            <a:off x="2267744" y="4134272"/>
            <a:ext cx="76174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dirty="0" smtClean="0"/>
              <a:t>后台倒计时</a:t>
            </a:r>
            <a:endParaRPr lang="zh-CN" altLang="en-US" sz="900" dirty="0"/>
          </a:p>
        </p:txBody>
      </p:sp>
      <p:sp>
        <p:nvSpPr>
          <p:cNvPr id="99" name="TextBox 40"/>
          <p:cNvSpPr txBox="1">
            <a:spLocks noChangeArrowheads="1"/>
          </p:cNvSpPr>
          <p:nvPr/>
        </p:nvSpPr>
        <p:spPr bwMode="auto">
          <a:xfrm>
            <a:off x="2341493" y="4638328"/>
            <a:ext cx="64633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dirty="0" smtClean="0"/>
              <a:t>后台录音</a:t>
            </a:r>
            <a:endParaRPr lang="zh-CN" altLang="en-US" sz="900" dirty="0"/>
          </a:p>
        </p:txBody>
      </p:sp>
      <p:sp>
        <p:nvSpPr>
          <p:cNvPr id="100" name="TextBox 40"/>
          <p:cNvSpPr txBox="1">
            <a:spLocks noChangeArrowheads="1"/>
          </p:cNvSpPr>
          <p:nvPr/>
        </p:nvSpPr>
        <p:spPr bwMode="auto">
          <a:xfrm>
            <a:off x="2267744" y="5142384"/>
            <a:ext cx="76174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dirty="0" smtClean="0"/>
              <a:t>使用收音机</a:t>
            </a:r>
            <a:endParaRPr lang="zh-CN" altLang="en-US" sz="900" dirty="0"/>
          </a:p>
        </p:txBody>
      </p:sp>
      <p:sp>
        <p:nvSpPr>
          <p:cNvPr id="112" name="TextBox 40"/>
          <p:cNvSpPr txBox="1">
            <a:spLocks noChangeArrowheads="1"/>
          </p:cNvSpPr>
          <p:nvPr/>
        </p:nvSpPr>
        <p:spPr bwMode="auto">
          <a:xfrm>
            <a:off x="4067944" y="5286400"/>
            <a:ext cx="76174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900" dirty="0" smtClean="0"/>
              <a:t>多事件并存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285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75656" y="230446"/>
            <a:ext cx="7524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实现方法（原理框图）</a:t>
            </a:r>
            <a:r>
              <a:rPr lang="en-US" altLang="zh-CN" sz="2400" b="1" dirty="0" smtClean="0"/>
              <a:t>--SIM PIN</a:t>
            </a:r>
            <a:r>
              <a:rPr lang="zh-CN" altLang="en-US" sz="2400" b="1" dirty="0" smtClean="0"/>
              <a:t>解锁</a:t>
            </a:r>
            <a:endParaRPr lang="zh-CN" altLang="en-US" sz="2400" b="1" dirty="0"/>
          </a:p>
        </p:txBody>
      </p:sp>
      <p:sp>
        <p:nvSpPr>
          <p:cNvPr id="8" name="流程图: 过程 7"/>
          <p:cNvSpPr/>
          <p:nvPr/>
        </p:nvSpPr>
        <p:spPr>
          <a:xfrm>
            <a:off x="6212273" y="3859337"/>
            <a:ext cx="1457851" cy="4462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用户输入</a:t>
            </a:r>
            <a:r>
              <a:rPr lang="en-US" altLang="zh-CN" sz="1000" dirty="0" smtClean="0">
                <a:solidFill>
                  <a:schemeClr val="tx1"/>
                </a:solidFill>
              </a:rPr>
              <a:t>PIN</a:t>
            </a:r>
            <a:r>
              <a:rPr lang="zh-CN" altLang="en-US" sz="1000" dirty="0" smtClean="0">
                <a:solidFill>
                  <a:schemeClr val="tx1"/>
                </a:solidFill>
              </a:rPr>
              <a:t>解锁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流程图: 过程 34"/>
          <p:cNvSpPr/>
          <p:nvPr/>
        </p:nvSpPr>
        <p:spPr>
          <a:xfrm>
            <a:off x="7380312" y="5947569"/>
            <a:ext cx="1152128" cy="4462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移除</a:t>
            </a:r>
            <a:r>
              <a:rPr lang="en-US" altLang="zh-CN" sz="1000" dirty="0" smtClean="0">
                <a:solidFill>
                  <a:schemeClr val="tx1"/>
                </a:solidFill>
              </a:rPr>
              <a:t>SIM PIN</a:t>
            </a:r>
            <a:r>
              <a:rPr lang="zh-CN" altLang="en-US" sz="1000" dirty="0" smtClean="0">
                <a:solidFill>
                  <a:schemeClr val="tx1"/>
                </a:solidFill>
              </a:rPr>
              <a:t>解锁界面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TextBox 12"/>
          <p:cNvSpPr txBox="1"/>
          <p:nvPr/>
        </p:nvSpPr>
        <p:spPr>
          <a:xfrm>
            <a:off x="242309" y="908720"/>
            <a:ext cx="85689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+mn-ea"/>
              </a:rPr>
              <a:t>一、</a:t>
            </a:r>
            <a:r>
              <a:rPr lang="en-US" altLang="zh-CN" sz="1400" dirty="0" smtClean="0">
                <a:latin typeface="+mn-ea"/>
              </a:rPr>
              <a:t>SIM PIN</a:t>
            </a:r>
            <a:r>
              <a:rPr lang="zh-CN" altLang="en-US" sz="1400" dirty="0" smtClean="0">
                <a:latin typeface="+mn-ea"/>
              </a:rPr>
              <a:t>界面的显示和移除</a:t>
            </a:r>
            <a:endParaRPr lang="en-US" altLang="zh-CN" sz="1400" b="1" dirty="0">
              <a:latin typeface="新宋体" pitchFamily="49" charset="-122"/>
              <a:ea typeface="新宋体" pitchFamily="49" charset="-122"/>
            </a:endParaRPr>
          </a:p>
          <a:p>
            <a:r>
              <a:rPr lang="zh-CN" altLang="en-US" sz="1400" dirty="0" smtClean="0">
                <a:latin typeface="+mn-ea"/>
              </a:rPr>
              <a:t>    </a:t>
            </a:r>
            <a:r>
              <a:rPr lang="zh-CN" altLang="en-US" sz="1400" dirty="0">
                <a:latin typeface="+mn-ea"/>
              </a:rPr>
              <a:t>监听“</a:t>
            </a:r>
            <a:r>
              <a:rPr lang="en-US" altLang="zh-CN" sz="1400" dirty="0" err="1">
                <a:latin typeface="+mn-ea"/>
              </a:rPr>
              <a:t>android.intent.action.SIM_STATE_CHANGED</a:t>
            </a:r>
            <a:r>
              <a:rPr lang="zh-CN" altLang="en-US" sz="1400" dirty="0">
                <a:latin typeface="+mn-ea"/>
              </a:rPr>
              <a:t>”广播，如果</a:t>
            </a:r>
            <a:r>
              <a:rPr lang="en-US" altLang="zh-CN" sz="1400" dirty="0">
                <a:latin typeface="+mn-ea"/>
              </a:rPr>
              <a:t>SIM</a:t>
            </a:r>
            <a:r>
              <a:rPr lang="zh-CN" altLang="en-US" sz="1400" dirty="0">
                <a:latin typeface="+mn-ea"/>
              </a:rPr>
              <a:t>卡状态</a:t>
            </a:r>
            <a:r>
              <a:rPr lang="zh-CN" altLang="en-US" sz="1400" dirty="0" smtClean="0">
                <a:latin typeface="+mn-ea"/>
              </a:rPr>
              <a:t>为“</a:t>
            </a:r>
            <a:r>
              <a:rPr lang="en-US" altLang="zh-CN" sz="1400" dirty="0" smtClean="0">
                <a:latin typeface="+mn-ea"/>
              </a:rPr>
              <a:t>PIN_REQUIRED</a:t>
            </a:r>
            <a:r>
              <a:rPr lang="zh-CN" altLang="en-US" sz="1400" dirty="0" smtClean="0">
                <a:latin typeface="+mn-ea"/>
              </a:rPr>
              <a:t>”，</a:t>
            </a:r>
            <a:r>
              <a:rPr lang="zh-CN" altLang="en-US" sz="1400" dirty="0">
                <a:latin typeface="+mn-ea"/>
              </a:rPr>
              <a:t>显示</a:t>
            </a:r>
            <a:r>
              <a:rPr lang="en-US" altLang="zh-CN" sz="1400" dirty="0">
                <a:latin typeface="+mn-ea"/>
              </a:rPr>
              <a:t>SIM PIN</a:t>
            </a:r>
            <a:r>
              <a:rPr lang="zh-CN" altLang="en-US" sz="1400" dirty="0">
                <a:latin typeface="+mn-ea"/>
              </a:rPr>
              <a:t>解锁界面；当用户解锁成功，或者状态为</a:t>
            </a:r>
            <a:r>
              <a:rPr lang="en-US" altLang="zh-CN" sz="1400" dirty="0">
                <a:latin typeface="+mn-ea"/>
              </a:rPr>
              <a:t>PIN_REQUIRED </a:t>
            </a:r>
            <a:r>
              <a:rPr lang="zh-CN" altLang="en-US" sz="1400" dirty="0">
                <a:latin typeface="+mn-ea"/>
              </a:rPr>
              <a:t>的</a:t>
            </a:r>
            <a:r>
              <a:rPr lang="en-US" altLang="zh-CN" sz="1400" dirty="0">
                <a:latin typeface="+mn-ea"/>
              </a:rPr>
              <a:t>SIM</a:t>
            </a:r>
            <a:r>
              <a:rPr lang="zh-CN" altLang="en-US" sz="1400" dirty="0">
                <a:latin typeface="+mn-ea"/>
              </a:rPr>
              <a:t>卡被拔出，移除</a:t>
            </a:r>
            <a:r>
              <a:rPr lang="en-US" altLang="zh-CN" sz="1400" dirty="0">
                <a:latin typeface="+mn-ea"/>
              </a:rPr>
              <a:t>SIM PIN</a:t>
            </a:r>
            <a:r>
              <a:rPr lang="zh-CN" altLang="en-US" sz="1400" dirty="0">
                <a:latin typeface="+mn-ea"/>
              </a:rPr>
              <a:t>解锁界面。由于</a:t>
            </a:r>
            <a:r>
              <a:rPr lang="en-US" altLang="zh-CN" sz="1400" dirty="0" err="1">
                <a:latin typeface="+mn-ea"/>
              </a:rPr>
              <a:t>SystemUI</a:t>
            </a:r>
            <a:r>
              <a:rPr lang="zh-CN" altLang="en-US" sz="1400" dirty="0">
                <a:latin typeface="+mn-ea"/>
              </a:rPr>
              <a:t>也会显示</a:t>
            </a:r>
            <a:r>
              <a:rPr lang="en-US" altLang="zh-CN" sz="1400" dirty="0">
                <a:latin typeface="+mn-ea"/>
              </a:rPr>
              <a:t>PIN</a:t>
            </a:r>
            <a:r>
              <a:rPr lang="zh-CN" altLang="en-US" sz="1400" dirty="0">
                <a:latin typeface="+mn-ea"/>
              </a:rPr>
              <a:t>解锁界面，为了使</a:t>
            </a:r>
            <a:r>
              <a:rPr lang="en-US" altLang="zh-CN" sz="1400" dirty="0">
                <a:latin typeface="+mn-ea"/>
              </a:rPr>
              <a:t>SIM PIN</a:t>
            </a:r>
            <a:r>
              <a:rPr lang="zh-CN" altLang="en-US" sz="1400" dirty="0">
                <a:latin typeface="+mn-ea"/>
              </a:rPr>
              <a:t>显示</a:t>
            </a:r>
            <a:r>
              <a:rPr lang="zh-CN" altLang="en-US" sz="1400" dirty="0" smtClean="0">
                <a:latin typeface="+mn-ea"/>
              </a:rPr>
              <a:t>在</a:t>
            </a:r>
            <a:r>
              <a:rPr lang="en-US" altLang="zh-CN" sz="1400" dirty="0" err="1" smtClean="0">
                <a:latin typeface="+mn-ea"/>
              </a:rPr>
              <a:t>SystemUI</a:t>
            </a:r>
            <a:r>
              <a:rPr lang="zh-CN" altLang="en-US" sz="1400" dirty="0" smtClean="0">
                <a:latin typeface="+mn-ea"/>
              </a:rPr>
              <a:t>的</a:t>
            </a:r>
            <a:r>
              <a:rPr lang="en-US" altLang="zh-CN" sz="1400" dirty="0" smtClean="0">
                <a:latin typeface="+mn-ea"/>
              </a:rPr>
              <a:t>PIN</a:t>
            </a:r>
            <a:r>
              <a:rPr lang="zh-CN" altLang="en-US" sz="1400" dirty="0" smtClean="0">
                <a:latin typeface="+mn-ea"/>
              </a:rPr>
              <a:t>解锁界面之上，</a:t>
            </a:r>
            <a:r>
              <a:rPr lang="zh-CN" altLang="en-US" sz="1400" dirty="0">
                <a:latin typeface="+mn-ea"/>
              </a:rPr>
              <a:t>直接使用</a:t>
            </a:r>
            <a:r>
              <a:rPr lang="en-US" altLang="zh-CN" sz="1400" dirty="0" err="1">
                <a:latin typeface="+mn-ea"/>
              </a:rPr>
              <a:t>WindowManager</a:t>
            </a:r>
            <a:r>
              <a:rPr lang="zh-CN" altLang="en-US" sz="1400" dirty="0">
                <a:latin typeface="+mn-ea"/>
              </a:rPr>
              <a:t>显示</a:t>
            </a:r>
            <a:r>
              <a:rPr lang="en-US" altLang="zh-CN" sz="1400" dirty="0" smtClean="0">
                <a:latin typeface="+mn-ea"/>
              </a:rPr>
              <a:t>View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>
              <a:latin typeface="+mn-ea"/>
            </a:endParaRPr>
          </a:p>
          <a:p>
            <a:r>
              <a:rPr lang="zh-CN" altLang="en-US" sz="1400" dirty="0">
                <a:latin typeface="+mn-ea"/>
              </a:rPr>
              <a:t>二、</a:t>
            </a:r>
            <a:r>
              <a:rPr lang="en-US" altLang="zh-CN" sz="1400" dirty="0">
                <a:latin typeface="+mn-ea"/>
              </a:rPr>
              <a:t>SIM PIN</a:t>
            </a:r>
            <a:r>
              <a:rPr lang="zh-CN" altLang="en-US" sz="1400" dirty="0">
                <a:latin typeface="+mn-ea"/>
              </a:rPr>
              <a:t>解锁的实现</a:t>
            </a:r>
            <a:endParaRPr lang="en-US" altLang="zh-CN" sz="1400" dirty="0">
              <a:latin typeface="+mn-ea"/>
            </a:endParaRPr>
          </a:p>
          <a:p>
            <a:r>
              <a:rPr lang="en-US" altLang="zh-CN" sz="1400" dirty="0">
                <a:latin typeface="+mn-ea"/>
              </a:rPr>
              <a:t> </a:t>
            </a:r>
            <a:r>
              <a:rPr lang="en-US" altLang="zh-CN" sz="1400" dirty="0" smtClean="0">
                <a:latin typeface="+mn-ea"/>
              </a:rPr>
              <a:t>   </a:t>
            </a:r>
            <a:r>
              <a:rPr lang="zh-CN" altLang="en-US" sz="1400" dirty="0" smtClean="0">
                <a:latin typeface="+mn-ea"/>
              </a:rPr>
              <a:t>绑定</a:t>
            </a:r>
            <a:r>
              <a:rPr lang="en-US" altLang="zh-CN" sz="1400" dirty="0" err="1" smtClean="0">
                <a:latin typeface="+mn-ea"/>
              </a:rPr>
              <a:t>SystemUI</a:t>
            </a:r>
            <a:r>
              <a:rPr lang="zh-CN" altLang="en-US" sz="1400" dirty="0" smtClean="0">
                <a:latin typeface="+mn-ea"/>
              </a:rPr>
              <a:t>的服务，调用服务的接口实现解锁，并将解锁结果通知</a:t>
            </a:r>
            <a:r>
              <a:rPr lang="en-US" altLang="zh-CN" sz="1400" dirty="0" smtClean="0">
                <a:latin typeface="+mn-ea"/>
              </a:rPr>
              <a:t>Smart Cover</a:t>
            </a:r>
            <a:r>
              <a:rPr lang="zh-CN" altLang="en-US" sz="1400" dirty="0" smtClean="0">
                <a:latin typeface="+mn-ea"/>
              </a:rPr>
              <a:t>。</a:t>
            </a:r>
            <a:endParaRPr lang="en-US" altLang="zh-CN" sz="1400" dirty="0">
              <a:latin typeface="+mn-ea"/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6212273" y="4683765"/>
            <a:ext cx="1457851" cy="6299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解锁成功？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流程图: 过程 15"/>
          <p:cNvSpPr/>
          <p:nvPr/>
        </p:nvSpPr>
        <p:spPr>
          <a:xfrm>
            <a:off x="1964416" y="3945578"/>
            <a:ext cx="1457851" cy="4462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注册</a:t>
            </a:r>
            <a:r>
              <a:rPr lang="en-US" altLang="zh-CN" sz="1000" dirty="0" smtClean="0">
                <a:solidFill>
                  <a:schemeClr val="tx1"/>
                </a:solidFill>
              </a:rPr>
              <a:t>SIM</a:t>
            </a:r>
            <a:r>
              <a:rPr lang="zh-CN" altLang="en-US" sz="1000" dirty="0" smtClean="0">
                <a:solidFill>
                  <a:schemeClr val="tx1"/>
                </a:solidFill>
              </a:rPr>
              <a:t>状态广播监听器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1658618" y="4848462"/>
            <a:ext cx="2060893" cy="7920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SIM</a:t>
            </a:r>
            <a:r>
              <a:rPr lang="zh-CN" altLang="en-US" sz="1000" dirty="0" smtClean="0">
                <a:solidFill>
                  <a:schemeClr val="tx1"/>
                </a:solidFill>
              </a:rPr>
              <a:t>卡状态为</a:t>
            </a:r>
            <a:r>
              <a:rPr lang="en-US" altLang="zh-CN" sz="1000" dirty="0">
                <a:solidFill>
                  <a:schemeClr val="tx1"/>
                </a:solidFill>
              </a:rPr>
              <a:t>PIN_REQUIRED</a:t>
            </a:r>
            <a:r>
              <a:rPr lang="en-US" altLang="zh-CN" sz="1000" dirty="0">
                <a:latin typeface="+mn-ea"/>
              </a:rPr>
              <a:t> </a:t>
            </a:r>
            <a:r>
              <a:rPr lang="zh-CN" altLang="en-US" sz="1000" dirty="0" smtClean="0">
                <a:solidFill>
                  <a:schemeClr val="tx1"/>
                </a:solidFill>
              </a:rPr>
              <a:t>？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流程图: 过程 18"/>
          <p:cNvSpPr/>
          <p:nvPr/>
        </p:nvSpPr>
        <p:spPr>
          <a:xfrm>
            <a:off x="3203848" y="5947569"/>
            <a:ext cx="1457851" cy="4462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显示</a:t>
            </a:r>
            <a:r>
              <a:rPr lang="en-US" altLang="zh-CN" sz="1000" dirty="0" smtClean="0">
                <a:solidFill>
                  <a:schemeClr val="tx1"/>
                </a:solidFill>
              </a:rPr>
              <a:t>SIM PIN</a:t>
            </a:r>
            <a:r>
              <a:rPr lang="zh-CN" altLang="en-US" sz="1000" dirty="0" smtClean="0">
                <a:solidFill>
                  <a:schemeClr val="tx1"/>
                </a:solidFill>
              </a:rPr>
              <a:t>解锁界面，记录</a:t>
            </a:r>
            <a:r>
              <a:rPr lang="en-US" altLang="zh-CN" sz="1000" dirty="0" smtClean="0">
                <a:solidFill>
                  <a:schemeClr val="tx1"/>
                </a:solidFill>
              </a:rPr>
              <a:t>SIM</a:t>
            </a:r>
            <a:r>
              <a:rPr lang="zh-CN" altLang="en-US" sz="1000" dirty="0" smtClean="0">
                <a:solidFill>
                  <a:schemeClr val="tx1"/>
                </a:solidFill>
              </a:rPr>
              <a:t>卡的</a:t>
            </a:r>
            <a:r>
              <a:rPr lang="en-US" altLang="zh-CN" sz="1000" dirty="0" smtClean="0">
                <a:solidFill>
                  <a:schemeClr val="tx1"/>
                </a:solidFill>
              </a:rPr>
              <a:t>slot Index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16" idx="2"/>
            <a:endCxn id="17" idx="0"/>
          </p:cNvCxnSpPr>
          <p:nvPr/>
        </p:nvCxnSpPr>
        <p:spPr>
          <a:xfrm flipH="1">
            <a:off x="2689065" y="4391859"/>
            <a:ext cx="4277" cy="45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92"/>
          <p:cNvSpPr txBox="1"/>
          <p:nvPr/>
        </p:nvSpPr>
        <p:spPr>
          <a:xfrm>
            <a:off x="3935216" y="4941168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是</a:t>
            </a:r>
            <a:endParaRPr lang="zh-CN" altLang="en-US" sz="1000" dirty="0"/>
          </a:p>
        </p:txBody>
      </p:sp>
      <p:sp>
        <p:nvSpPr>
          <p:cNvPr id="44" name="TextBox 92"/>
          <p:cNvSpPr txBox="1"/>
          <p:nvPr/>
        </p:nvSpPr>
        <p:spPr>
          <a:xfrm>
            <a:off x="1084244" y="497387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/>
              <a:t>否</a:t>
            </a:r>
          </a:p>
        </p:txBody>
      </p:sp>
      <p:sp>
        <p:nvSpPr>
          <p:cNvPr id="58" name="流程图: 过程 57"/>
          <p:cNvSpPr/>
          <p:nvPr/>
        </p:nvSpPr>
        <p:spPr>
          <a:xfrm>
            <a:off x="1964415" y="2999053"/>
            <a:ext cx="1457851" cy="4462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初始化</a:t>
            </a:r>
            <a:r>
              <a:rPr lang="en-US" altLang="zh-CN" sz="1000" dirty="0" smtClean="0">
                <a:solidFill>
                  <a:schemeClr val="tx1"/>
                </a:solidFill>
              </a:rPr>
              <a:t>SIM</a:t>
            </a:r>
            <a:r>
              <a:rPr lang="zh-CN" altLang="en-US" sz="1000" dirty="0" smtClean="0">
                <a:solidFill>
                  <a:schemeClr val="tx1"/>
                </a:solidFill>
              </a:rPr>
              <a:t>状态管理类</a:t>
            </a:r>
            <a:r>
              <a:rPr lang="en-US" altLang="zh-CN" sz="1000" dirty="0" err="1">
                <a:solidFill>
                  <a:schemeClr val="tx1"/>
                </a:solidFill>
              </a:rPr>
              <a:t>SIMPINStateManager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58" idx="2"/>
            <a:endCxn id="16" idx="0"/>
          </p:cNvCxnSpPr>
          <p:nvPr/>
        </p:nvCxnSpPr>
        <p:spPr>
          <a:xfrm>
            <a:off x="2693341" y="3445334"/>
            <a:ext cx="1" cy="50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流程图: 过程 81"/>
          <p:cNvSpPr/>
          <p:nvPr/>
        </p:nvSpPr>
        <p:spPr>
          <a:xfrm>
            <a:off x="6205029" y="2996952"/>
            <a:ext cx="1457851" cy="4462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绑定</a:t>
            </a:r>
            <a:r>
              <a:rPr lang="en-US" altLang="zh-CN" sz="1000" dirty="0" err="1" smtClean="0">
                <a:solidFill>
                  <a:schemeClr val="tx1"/>
                </a:solidFill>
              </a:rPr>
              <a:t>SystemUI</a:t>
            </a:r>
            <a:r>
              <a:rPr lang="zh-CN" altLang="en-US" sz="1000" dirty="0" smtClean="0">
                <a:solidFill>
                  <a:schemeClr val="tx1"/>
                </a:solidFill>
              </a:rPr>
              <a:t>的解锁服务，设置回调接口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流程图: 过程 82"/>
          <p:cNvSpPr/>
          <p:nvPr/>
        </p:nvSpPr>
        <p:spPr>
          <a:xfrm>
            <a:off x="5292080" y="5935047"/>
            <a:ext cx="1218052" cy="4588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提示用户解锁失败及剩余解锁次数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流程图: 过程 83"/>
          <p:cNvSpPr/>
          <p:nvPr/>
        </p:nvSpPr>
        <p:spPr>
          <a:xfrm>
            <a:off x="683568" y="5947569"/>
            <a:ext cx="1457851" cy="4462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如果</a:t>
            </a:r>
            <a:r>
              <a:rPr lang="en-US" altLang="zh-CN" sz="1000" dirty="0" smtClean="0">
                <a:solidFill>
                  <a:schemeClr val="tx1"/>
                </a:solidFill>
              </a:rPr>
              <a:t>SIM</a:t>
            </a:r>
            <a:r>
              <a:rPr lang="zh-CN" altLang="en-US" sz="1000" dirty="0" smtClean="0">
                <a:solidFill>
                  <a:schemeClr val="tx1"/>
                </a:solidFill>
              </a:rPr>
              <a:t>卡的</a:t>
            </a:r>
            <a:r>
              <a:rPr lang="en-US" altLang="zh-CN" sz="1000" dirty="0" smtClean="0">
                <a:solidFill>
                  <a:schemeClr val="tx1"/>
                </a:solidFill>
              </a:rPr>
              <a:t>slot Index</a:t>
            </a:r>
            <a:r>
              <a:rPr lang="zh-CN" altLang="en-US" sz="1000" dirty="0" smtClean="0">
                <a:solidFill>
                  <a:schemeClr val="tx1"/>
                </a:solidFill>
              </a:rPr>
              <a:t>与请求</a:t>
            </a:r>
            <a:r>
              <a:rPr lang="en-US" altLang="zh-CN" sz="1000" dirty="0" smtClean="0">
                <a:solidFill>
                  <a:schemeClr val="tx1"/>
                </a:solidFill>
              </a:rPr>
              <a:t>PIN</a:t>
            </a:r>
            <a:r>
              <a:rPr lang="zh-CN" altLang="en-US" sz="1000" dirty="0" smtClean="0">
                <a:solidFill>
                  <a:schemeClr val="tx1"/>
                </a:solidFill>
              </a:rPr>
              <a:t>的</a:t>
            </a:r>
            <a:r>
              <a:rPr lang="en-US" altLang="zh-CN" sz="1000" dirty="0" smtClean="0">
                <a:solidFill>
                  <a:schemeClr val="tx1"/>
                </a:solidFill>
              </a:rPr>
              <a:t>SIM</a:t>
            </a:r>
            <a:r>
              <a:rPr lang="zh-CN" altLang="en-US" sz="1000" dirty="0" smtClean="0">
                <a:solidFill>
                  <a:schemeClr val="tx1"/>
                </a:solidFill>
              </a:rPr>
              <a:t>卡</a:t>
            </a:r>
            <a:r>
              <a:rPr lang="en-US" altLang="zh-CN" sz="1000" dirty="0" smtClean="0">
                <a:solidFill>
                  <a:schemeClr val="tx1"/>
                </a:solidFill>
              </a:rPr>
              <a:t>slot</a:t>
            </a:r>
            <a:r>
              <a:rPr lang="zh-CN" altLang="en-US" sz="1000" dirty="0" smtClean="0">
                <a:solidFill>
                  <a:schemeClr val="tx1"/>
                </a:solidFill>
              </a:rPr>
              <a:t>相同，移除解锁界面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肘形连接符 65"/>
          <p:cNvCxnSpPr>
            <a:stCxn id="17" idx="1"/>
            <a:endCxn id="84" idx="0"/>
          </p:cNvCxnSpPr>
          <p:nvPr/>
        </p:nvCxnSpPr>
        <p:spPr>
          <a:xfrm rot="10800000" flipV="1">
            <a:off x="1412494" y="5244505"/>
            <a:ext cx="246124" cy="703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7" idx="3"/>
            <a:endCxn id="19" idx="0"/>
          </p:cNvCxnSpPr>
          <p:nvPr/>
        </p:nvCxnSpPr>
        <p:spPr>
          <a:xfrm>
            <a:off x="3719511" y="5244506"/>
            <a:ext cx="213263" cy="7030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19" idx="2"/>
            <a:endCxn id="82" idx="0"/>
          </p:cNvCxnSpPr>
          <p:nvPr/>
        </p:nvCxnSpPr>
        <p:spPr>
          <a:xfrm rot="5400000" flipH="1" flipV="1">
            <a:off x="3734915" y="3194810"/>
            <a:ext cx="3396898" cy="3001181"/>
          </a:xfrm>
          <a:prstGeom prst="bentConnector5">
            <a:avLst>
              <a:gd name="adj1" fmla="val -6730"/>
              <a:gd name="adj2" fmla="val 37622"/>
              <a:gd name="adj3" fmla="val 106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82" idx="2"/>
            <a:endCxn id="8" idx="0"/>
          </p:cNvCxnSpPr>
          <p:nvPr/>
        </p:nvCxnSpPr>
        <p:spPr>
          <a:xfrm>
            <a:off x="6933955" y="3443233"/>
            <a:ext cx="7244" cy="41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" idx="2"/>
            <a:endCxn id="15" idx="0"/>
          </p:cNvCxnSpPr>
          <p:nvPr/>
        </p:nvCxnSpPr>
        <p:spPr>
          <a:xfrm>
            <a:off x="6941199" y="4305618"/>
            <a:ext cx="0" cy="37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15" idx="1"/>
            <a:endCxn id="83" idx="0"/>
          </p:cNvCxnSpPr>
          <p:nvPr/>
        </p:nvCxnSpPr>
        <p:spPr>
          <a:xfrm rot="10800000" flipV="1">
            <a:off x="5901107" y="4998747"/>
            <a:ext cx="311167" cy="936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15" idx="3"/>
            <a:endCxn id="35" idx="0"/>
          </p:cNvCxnSpPr>
          <p:nvPr/>
        </p:nvCxnSpPr>
        <p:spPr>
          <a:xfrm>
            <a:off x="7670124" y="4998748"/>
            <a:ext cx="286252" cy="9488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92"/>
          <p:cNvSpPr txBox="1"/>
          <p:nvPr/>
        </p:nvSpPr>
        <p:spPr>
          <a:xfrm>
            <a:off x="5842558" y="471812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000" dirty="0"/>
              <a:t>否</a:t>
            </a:r>
          </a:p>
        </p:txBody>
      </p:sp>
      <p:sp>
        <p:nvSpPr>
          <p:cNvPr id="111" name="TextBox 92"/>
          <p:cNvSpPr txBox="1"/>
          <p:nvPr/>
        </p:nvSpPr>
        <p:spPr>
          <a:xfrm>
            <a:off x="7682487" y="472023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/>
              <a:t>是</a:t>
            </a:r>
            <a:endParaRPr lang="zh-CN" altLang="en-US" sz="1000" dirty="0"/>
          </a:p>
        </p:txBody>
      </p:sp>
      <p:sp>
        <p:nvSpPr>
          <p:cNvPr id="112" name="流程图: 过程 111"/>
          <p:cNvSpPr/>
          <p:nvPr/>
        </p:nvSpPr>
        <p:spPr>
          <a:xfrm>
            <a:off x="3843074" y="3205860"/>
            <a:ext cx="1457851" cy="44628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000" dirty="0" smtClean="0">
                <a:solidFill>
                  <a:schemeClr val="tx1"/>
                </a:solidFill>
              </a:rPr>
              <a:t>显示</a:t>
            </a:r>
            <a:r>
              <a:rPr lang="en-US" altLang="zh-CN" sz="1000" dirty="0" smtClean="0">
                <a:solidFill>
                  <a:schemeClr val="tx1"/>
                </a:solidFill>
              </a:rPr>
              <a:t>SIM PIN</a:t>
            </a:r>
            <a:r>
              <a:rPr lang="zh-CN" altLang="en-US" sz="1000" dirty="0" smtClean="0">
                <a:solidFill>
                  <a:schemeClr val="tx1"/>
                </a:solidFill>
              </a:rPr>
              <a:t>解锁界面，记录</a:t>
            </a:r>
            <a:r>
              <a:rPr lang="en-US" altLang="zh-CN" sz="1000" dirty="0" smtClean="0">
                <a:solidFill>
                  <a:schemeClr val="tx1"/>
                </a:solidFill>
              </a:rPr>
              <a:t>SIM</a:t>
            </a:r>
            <a:r>
              <a:rPr lang="zh-CN" altLang="en-US" sz="1000" dirty="0" smtClean="0">
                <a:solidFill>
                  <a:schemeClr val="tx1"/>
                </a:solidFill>
              </a:rPr>
              <a:t>卡的</a:t>
            </a:r>
            <a:r>
              <a:rPr lang="en-US" altLang="zh-CN" sz="1000" dirty="0" smtClean="0">
                <a:solidFill>
                  <a:schemeClr val="tx1"/>
                </a:solidFill>
              </a:rPr>
              <a:t>slot Index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75656" y="230446"/>
            <a:ext cx="7524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实现</a:t>
            </a:r>
            <a:r>
              <a:rPr lang="zh-CN" altLang="en-US" sz="2400" b="1" dirty="0" smtClean="0"/>
              <a:t>方法（具体描述）</a:t>
            </a:r>
            <a:r>
              <a:rPr lang="en-US" altLang="zh-CN" sz="2400" b="1" dirty="0" smtClean="0"/>
              <a:t>--SIM PIN</a:t>
            </a:r>
            <a:r>
              <a:rPr lang="zh-CN" altLang="en-US" sz="2400" b="1" dirty="0" smtClean="0"/>
              <a:t>解锁</a:t>
            </a:r>
            <a:endParaRPr lang="zh-CN" altLang="en-US" sz="2400" b="1" dirty="0"/>
          </a:p>
        </p:txBody>
      </p:sp>
      <p:sp>
        <p:nvSpPr>
          <p:cNvPr id="51" name="圆角矩形 50"/>
          <p:cNvSpPr/>
          <p:nvPr/>
        </p:nvSpPr>
        <p:spPr>
          <a:xfrm>
            <a:off x="3203848" y="2720995"/>
            <a:ext cx="1296144" cy="53354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/>
              <a:t>SmartCover</a:t>
            </a:r>
            <a:endParaRPr lang="zh-CN" altLang="en-US" sz="1200" b="1" dirty="0"/>
          </a:p>
        </p:txBody>
      </p:sp>
      <p:sp>
        <p:nvSpPr>
          <p:cNvPr id="53" name="圆角矩形 52"/>
          <p:cNvSpPr/>
          <p:nvPr/>
        </p:nvSpPr>
        <p:spPr>
          <a:xfrm>
            <a:off x="3275856" y="1750666"/>
            <a:ext cx="1152128" cy="4088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/>
              <a:t>SIMPINStateManager</a:t>
            </a:r>
            <a:r>
              <a:rPr lang="en-US" altLang="zh-CN" sz="1000" b="1" dirty="0" smtClean="0">
                <a:solidFill>
                  <a:schemeClr val="tx1"/>
                </a:solidFill>
              </a:rPr>
              <a:t>.java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87624" y="2754663"/>
            <a:ext cx="1224136" cy="4467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/>
              <a:t>SmartCoverActivity</a:t>
            </a:r>
            <a:r>
              <a:rPr lang="en-US" altLang="zh-CN" sz="1000" b="1" dirty="0" smtClean="0">
                <a:solidFill>
                  <a:schemeClr val="tx1"/>
                </a:solidFill>
              </a:rPr>
              <a:t>.java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565835" y="1711645"/>
            <a:ext cx="1773917" cy="862011"/>
          </a:xfrm>
          <a:prstGeom prst="wedgeRoundRectCallout">
            <a:avLst>
              <a:gd name="adj1" fmla="val 52231"/>
              <a:gd name="adj2" fmla="val 7802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000" b="1" dirty="0" smtClean="0">
                <a:solidFill>
                  <a:srgbClr val="0000FF"/>
                </a:solidFill>
              </a:rPr>
              <a:t>1.onCreate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时，初始化</a:t>
            </a:r>
            <a:r>
              <a:rPr lang="en-US" altLang="zh-CN" sz="1000" b="1" dirty="0" err="1">
                <a:solidFill>
                  <a:srgbClr val="0000FF"/>
                </a:solidFill>
              </a:rPr>
              <a:t>SIMPINStateManager</a:t>
            </a:r>
            <a:r>
              <a:rPr lang="zh-CN" altLang="en-US" sz="1000" b="1" dirty="0">
                <a:solidFill>
                  <a:srgbClr val="0000FF"/>
                </a:solidFill>
              </a:rPr>
              <a:t>对象 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；</a:t>
            </a:r>
            <a:endParaRPr lang="en-US" altLang="zh-CN" sz="1000" b="1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zh-CN" sz="1000" b="1" dirty="0" smtClean="0">
                <a:solidFill>
                  <a:srgbClr val="0000FF"/>
                </a:solidFill>
              </a:rPr>
              <a:t>2.onDestroy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时，移除</a:t>
            </a:r>
            <a:r>
              <a:rPr lang="en-US" altLang="zh-CN" sz="1000" b="1" dirty="0" smtClean="0">
                <a:solidFill>
                  <a:srgbClr val="0000FF"/>
                </a:solidFill>
              </a:rPr>
              <a:t>SIM PIN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解锁界面，释放资源；</a:t>
            </a:r>
            <a:endParaRPr lang="en-US" altLang="zh-CN" sz="1000" b="1" dirty="0">
              <a:solidFill>
                <a:srgbClr val="0000FF"/>
              </a:solidFill>
            </a:endParaRPr>
          </a:p>
        </p:txBody>
      </p:sp>
      <p:cxnSp>
        <p:nvCxnSpPr>
          <p:cNvPr id="14" name="直接箭头连接符 13"/>
          <p:cNvCxnSpPr>
            <a:stCxn id="51" idx="1"/>
            <a:endCxn id="17" idx="3"/>
          </p:cNvCxnSpPr>
          <p:nvPr/>
        </p:nvCxnSpPr>
        <p:spPr>
          <a:xfrm flipH="1" flipV="1">
            <a:off x="2411760" y="2978046"/>
            <a:ext cx="792088" cy="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1" idx="0"/>
            <a:endCxn id="53" idx="2"/>
          </p:cNvCxnSpPr>
          <p:nvPr/>
        </p:nvCxnSpPr>
        <p:spPr>
          <a:xfrm flipV="1">
            <a:off x="3851920" y="2159548"/>
            <a:ext cx="0" cy="56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3275856" y="5805264"/>
            <a:ext cx="1296144" cy="53354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/>
              <a:t>SystemUI</a:t>
            </a:r>
            <a:endParaRPr lang="zh-CN" altLang="en-US" sz="1200" b="1" dirty="0"/>
          </a:p>
        </p:txBody>
      </p:sp>
      <p:sp>
        <p:nvSpPr>
          <p:cNvPr id="49" name="圆角矩形 48"/>
          <p:cNvSpPr/>
          <p:nvPr/>
        </p:nvSpPr>
        <p:spPr>
          <a:xfrm>
            <a:off x="6156176" y="1001740"/>
            <a:ext cx="2088232" cy="7229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00" b="1" dirty="0">
                <a:solidFill>
                  <a:schemeClr val="tx1"/>
                </a:solidFill>
              </a:rPr>
              <a:t>工具类（辅助类）</a:t>
            </a:r>
            <a:r>
              <a:rPr lang="zh-CN" altLang="en-US" sz="1000" b="1" dirty="0" smtClean="0">
                <a:solidFill>
                  <a:schemeClr val="tx1"/>
                </a:solidFill>
              </a:rPr>
              <a:t>：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r>
              <a:rPr lang="en-US" altLang="zh-CN" sz="1000" b="1" dirty="0" smtClean="0">
                <a:solidFill>
                  <a:schemeClr val="tx1"/>
                </a:solidFill>
              </a:rPr>
              <a:t>SimData.java</a:t>
            </a:r>
          </a:p>
        </p:txBody>
      </p:sp>
      <p:sp>
        <p:nvSpPr>
          <p:cNvPr id="52" name="圆角矩形标注 51"/>
          <p:cNvSpPr/>
          <p:nvPr/>
        </p:nvSpPr>
        <p:spPr>
          <a:xfrm>
            <a:off x="3275856" y="987429"/>
            <a:ext cx="2088232" cy="713379"/>
          </a:xfrm>
          <a:prstGeom prst="wedgeRoundRectCallout">
            <a:avLst>
              <a:gd name="adj1" fmla="val 1896"/>
              <a:gd name="adj2" fmla="val 9077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000" b="1" dirty="0" smtClean="0">
                <a:solidFill>
                  <a:srgbClr val="0000FF"/>
                </a:solidFill>
              </a:rPr>
              <a:t>1.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监听</a:t>
            </a:r>
            <a:r>
              <a:rPr lang="en-US" altLang="zh-CN" sz="1000" b="1" dirty="0" smtClean="0">
                <a:solidFill>
                  <a:srgbClr val="0000FF"/>
                </a:solidFill>
              </a:rPr>
              <a:t>SIM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卡状态广播 </a:t>
            </a:r>
            <a:r>
              <a:rPr lang="zh-CN" altLang="en-US" sz="1000" b="1" dirty="0">
                <a:solidFill>
                  <a:srgbClr val="0000FF"/>
                </a:solidFill>
              </a:rPr>
              <a:t>；</a:t>
            </a:r>
            <a:endParaRPr lang="en-US" altLang="zh-CN" sz="1000" b="1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zh-CN" sz="1000" b="1" dirty="0" smtClean="0">
                <a:solidFill>
                  <a:srgbClr val="0000FF"/>
                </a:solidFill>
              </a:rPr>
              <a:t>2.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初始化</a:t>
            </a:r>
            <a:r>
              <a:rPr lang="en-US" altLang="zh-CN" sz="1000" b="1" dirty="0" err="1" smtClean="0">
                <a:solidFill>
                  <a:srgbClr val="0000FF"/>
                </a:solidFill>
              </a:rPr>
              <a:t>WindowManager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对象；</a:t>
            </a:r>
            <a:endParaRPr lang="en-US" altLang="zh-CN" sz="1000" b="1" dirty="0" smtClean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zh-CN" sz="1000" b="1" dirty="0" smtClean="0">
                <a:solidFill>
                  <a:srgbClr val="0000FF"/>
                </a:solidFill>
              </a:rPr>
              <a:t>3.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显示</a:t>
            </a:r>
            <a:r>
              <a:rPr lang="en-US" altLang="zh-CN" sz="1000" b="1" dirty="0" smtClean="0">
                <a:solidFill>
                  <a:srgbClr val="0000FF"/>
                </a:solidFill>
              </a:rPr>
              <a:t>/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移除</a:t>
            </a:r>
            <a:r>
              <a:rPr lang="en-US" altLang="zh-CN" sz="1000" b="1" dirty="0" smtClean="0">
                <a:solidFill>
                  <a:srgbClr val="0000FF"/>
                </a:solidFill>
              </a:rPr>
              <a:t>SIM PIN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解锁界面；</a:t>
            </a:r>
            <a:endParaRPr lang="en-US" altLang="zh-CN" sz="1000" b="1" dirty="0" smtClean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zh-CN" sz="1000" b="1" dirty="0" smtClean="0">
                <a:solidFill>
                  <a:srgbClr val="0000FF"/>
                </a:solidFill>
              </a:rPr>
              <a:t>4.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绑定并调用</a:t>
            </a:r>
            <a:r>
              <a:rPr lang="en-US" altLang="zh-CN" sz="1000" b="1" dirty="0" err="1" smtClean="0">
                <a:solidFill>
                  <a:srgbClr val="0000FF"/>
                </a:solidFill>
              </a:rPr>
              <a:t>SystemUI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服务接口；</a:t>
            </a:r>
            <a:endParaRPr lang="en-US" altLang="zh-CN" sz="1000" b="1" dirty="0">
              <a:solidFill>
                <a:srgbClr val="0000FF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1449373" y="5847244"/>
            <a:ext cx="1152128" cy="4088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KeyguardViewMediator.java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987824" y="4748310"/>
            <a:ext cx="1152128" cy="4088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KeyguardUnlockService.java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5364088" y="5805264"/>
            <a:ext cx="1152128" cy="4088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KeyguardSimPinPukMeView.java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5237820" y="4884521"/>
            <a:ext cx="1152128" cy="4088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PasswordTextView.java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63" name="圆角矩形标注 62"/>
          <p:cNvSpPr/>
          <p:nvPr/>
        </p:nvSpPr>
        <p:spPr>
          <a:xfrm>
            <a:off x="6173467" y="3766579"/>
            <a:ext cx="1773917" cy="862011"/>
          </a:xfrm>
          <a:prstGeom prst="wedgeRoundRectCallout">
            <a:avLst>
              <a:gd name="adj1" fmla="val -45493"/>
              <a:gd name="adj2" fmla="val 8575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000" b="1" dirty="0" smtClean="0">
                <a:solidFill>
                  <a:srgbClr val="0000FF"/>
                </a:solidFill>
              </a:rPr>
              <a:t>1.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增加设置</a:t>
            </a:r>
            <a:r>
              <a:rPr lang="en-US" altLang="zh-CN" sz="1000" b="1" dirty="0" smtClean="0">
                <a:solidFill>
                  <a:srgbClr val="0000FF"/>
                </a:solidFill>
              </a:rPr>
              <a:t>PIN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字符串的接口，使得</a:t>
            </a:r>
            <a:r>
              <a:rPr lang="en-US" altLang="zh-CN" sz="1000" b="1" dirty="0" err="1">
                <a:solidFill>
                  <a:srgbClr val="0000FF"/>
                </a:solidFill>
              </a:rPr>
              <a:t>KeyguardSimPinPukMeView</a:t>
            </a:r>
            <a:r>
              <a:rPr lang="zh-CN" altLang="en-US" sz="1000" b="1" dirty="0">
                <a:solidFill>
                  <a:srgbClr val="0000FF"/>
                </a:solidFill>
              </a:rPr>
              <a:t>可以获得用户输入的</a:t>
            </a:r>
            <a:r>
              <a:rPr lang="en-US" altLang="zh-CN" sz="1000" b="1" dirty="0">
                <a:solidFill>
                  <a:srgbClr val="0000FF"/>
                </a:solidFill>
              </a:rPr>
              <a:t>PIN</a:t>
            </a:r>
            <a:r>
              <a:rPr lang="zh-CN" altLang="en-US" sz="1000" b="1" dirty="0">
                <a:solidFill>
                  <a:srgbClr val="0000FF"/>
                </a:solidFill>
              </a:rPr>
              <a:t>；</a:t>
            </a:r>
            <a:endParaRPr lang="en-US" altLang="zh-CN" sz="1000" b="1" dirty="0">
              <a:solidFill>
                <a:srgbClr val="0000FF"/>
              </a:solidFill>
            </a:endParaRPr>
          </a:p>
        </p:txBody>
      </p:sp>
      <p:sp>
        <p:nvSpPr>
          <p:cNvPr id="64" name="圆角矩形标注 63"/>
          <p:cNvSpPr/>
          <p:nvPr/>
        </p:nvSpPr>
        <p:spPr>
          <a:xfrm>
            <a:off x="3947331" y="3673825"/>
            <a:ext cx="2064829" cy="954765"/>
          </a:xfrm>
          <a:prstGeom prst="wedgeRoundRectCallout">
            <a:avLst>
              <a:gd name="adj1" fmla="val -45493"/>
              <a:gd name="adj2" fmla="val 8575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000" b="1" dirty="0" smtClean="0">
                <a:solidFill>
                  <a:srgbClr val="0000FF"/>
                </a:solidFill>
              </a:rPr>
              <a:t>1.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提供解锁接口 给服务</a:t>
            </a:r>
            <a:r>
              <a:rPr lang="zh-CN" altLang="en-US" sz="1000" b="1" dirty="0">
                <a:solidFill>
                  <a:srgbClr val="0000FF"/>
                </a:solidFill>
              </a:rPr>
              <a:t>调用者，调用</a:t>
            </a:r>
            <a:r>
              <a:rPr lang="en-US" altLang="zh-CN" sz="1000" b="1" dirty="0" err="1">
                <a:solidFill>
                  <a:srgbClr val="0000FF"/>
                </a:solidFill>
              </a:rPr>
              <a:t>KeyguardSimPinPukMeView</a:t>
            </a:r>
            <a:r>
              <a:rPr lang="zh-CN" altLang="en-US" sz="1000" b="1" dirty="0">
                <a:solidFill>
                  <a:srgbClr val="0000FF"/>
                </a:solidFill>
              </a:rPr>
              <a:t>的解锁接口；</a:t>
            </a:r>
            <a:endParaRPr lang="en-US" altLang="zh-CN" sz="1000" b="1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zh-CN" sz="1000" b="1" dirty="0">
                <a:solidFill>
                  <a:srgbClr val="0000FF"/>
                </a:solidFill>
              </a:rPr>
              <a:t>2.</a:t>
            </a:r>
            <a:r>
              <a:rPr lang="zh-CN" altLang="en-US" sz="1000" b="1" dirty="0">
                <a:solidFill>
                  <a:srgbClr val="0000FF"/>
                </a:solidFill>
              </a:rPr>
              <a:t> 设置回调接口到</a:t>
            </a:r>
            <a:r>
              <a:rPr lang="en-US" altLang="zh-CN" sz="1000" b="1" dirty="0" err="1">
                <a:solidFill>
                  <a:srgbClr val="0000FF"/>
                </a:solidFill>
              </a:rPr>
              <a:t>KeyguardSimPinPukMeView</a:t>
            </a:r>
            <a:r>
              <a:rPr lang="zh-CN" altLang="en-US" sz="1000" b="1" dirty="0">
                <a:solidFill>
                  <a:srgbClr val="0000FF"/>
                </a:solidFill>
              </a:rPr>
              <a:t>，返回结果给调用者</a:t>
            </a:r>
            <a:endParaRPr lang="en-US" altLang="zh-CN" sz="1000" b="1" dirty="0">
              <a:solidFill>
                <a:srgbClr val="0000FF"/>
              </a:solidFill>
            </a:endParaRPr>
          </a:p>
        </p:txBody>
      </p:sp>
      <p:sp>
        <p:nvSpPr>
          <p:cNvPr id="65" name="圆角矩形标注 64"/>
          <p:cNvSpPr/>
          <p:nvPr/>
        </p:nvSpPr>
        <p:spPr>
          <a:xfrm>
            <a:off x="6408948" y="5212437"/>
            <a:ext cx="1773917" cy="634807"/>
          </a:xfrm>
          <a:prstGeom prst="wedgeRoundRectCallout">
            <a:avLst>
              <a:gd name="adj1" fmla="val -45493"/>
              <a:gd name="adj2" fmla="val 8575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000" b="1" dirty="0" smtClean="0">
                <a:solidFill>
                  <a:srgbClr val="0000FF"/>
                </a:solidFill>
              </a:rPr>
              <a:t>1.</a:t>
            </a:r>
            <a:r>
              <a:rPr lang="zh-CN" altLang="en-US" sz="1000" b="1" dirty="0">
                <a:solidFill>
                  <a:srgbClr val="0000FF"/>
                </a:solidFill>
              </a:rPr>
              <a:t>增加解锁接口供 </a:t>
            </a:r>
            <a:r>
              <a:rPr lang="en-US" altLang="zh-CN" sz="1000" b="1" dirty="0" err="1">
                <a:solidFill>
                  <a:srgbClr val="0000FF"/>
                </a:solidFill>
              </a:rPr>
              <a:t>KeyguardUnlockService</a:t>
            </a:r>
            <a:r>
              <a:rPr lang="zh-CN" altLang="en-US" sz="1000" b="1" dirty="0">
                <a:solidFill>
                  <a:srgbClr val="0000FF"/>
                </a:solidFill>
              </a:rPr>
              <a:t>调用；</a:t>
            </a:r>
            <a:endParaRPr lang="en-US" altLang="zh-CN" sz="1000" b="1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altLang="zh-CN" sz="1000" b="1" dirty="0">
                <a:solidFill>
                  <a:srgbClr val="0000FF"/>
                </a:solidFill>
              </a:rPr>
              <a:t>2.</a:t>
            </a:r>
            <a:r>
              <a:rPr lang="zh-CN" altLang="en-US" sz="1000" b="1" dirty="0">
                <a:solidFill>
                  <a:srgbClr val="0000FF"/>
                </a:solidFill>
              </a:rPr>
              <a:t>回调用户接口</a:t>
            </a:r>
            <a:endParaRPr lang="en-US" altLang="zh-CN" sz="1000" b="1" dirty="0">
              <a:solidFill>
                <a:srgbClr val="0000FF"/>
              </a:solidFill>
            </a:endParaRPr>
          </a:p>
        </p:txBody>
      </p:sp>
      <p:sp>
        <p:nvSpPr>
          <p:cNvPr id="66" name="圆角矩形标注 65"/>
          <p:cNvSpPr/>
          <p:nvPr/>
        </p:nvSpPr>
        <p:spPr>
          <a:xfrm>
            <a:off x="842053" y="4975999"/>
            <a:ext cx="1773917" cy="634807"/>
          </a:xfrm>
          <a:prstGeom prst="wedgeRoundRectCallout">
            <a:avLst>
              <a:gd name="adj1" fmla="val 39345"/>
              <a:gd name="adj2" fmla="val 9175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000" b="1" dirty="0" smtClean="0">
                <a:solidFill>
                  <a:srgbClr val="0000FF"/>
                </a:solidFill>
              </a:rPr>
              <a:t>1.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增加获取</a:t>
            </a:r>
            <a:r>
              <a:rPr lang="en-US" altLang="zh-CN" sz="1000" b="1" dirty="0" err="1">
                <a:solidFill>
                  <a:srgbClr val="0000FF"/>
                </a:solidFill>
              </a:rPr>
              <a:t>KeyguardSimPinPukMeView</a:t>
            </a:r>
            <a:r>
              <a:rPr lang="zh-CN" altLang="en-US" sz="1000" b="1" dirty="0">
                <a:solidFill>
                  <a:srgbClr val="0000FF"/>
                </a:solidFill>
              </a:rPr>
              <a:t>的接口，供</a:t>
            </a:r>
            <a:r>
              <a:rPr lang="en-US" altLang="zh-CN" sz="1000" b="1" dirty="0" err="1">
                <a:solidFill>
                  <a:srgbClr val="0000FF"/>
                </a:solidFill>
              </a:rPr>
              <a:t>KeyguardUnlockService</a:t>
            </a:r>
            <a:r>
              <a:rPr lang="zh-CN" altLang="en-US" sz="1000" b="1" dirty="0">
                <a:solidFill>
                  <a:srgbClr val="0000FF"/>
                </a:solidFill>
              </a:rPr>
              <a:t>调用</a:t>
            </a:r>
            <a:endParaRPr lang="en-US" altLang="zh-CN" sz="1000" b="1" dirty="0">
              <a:solidFill>
                <a:srgbClr val="0000FF"/>
              </a:solidFill>
            </a:endParaRPr>
          </a:p>
        </p:txBody>
      </p:sp>
      <p:cxnSp>
        <p:nvCxnSpPr>
          <p:cNvPr id="13" name="直接箭头连接符 12"/>
          <p:cNvCxnSpPr>
            <a:stCxn id="40" idx="0"/>
            <a:endCxn id="57" idx="2"/>
          </p:cNvCxnSpPr>
          <p:nvPr/>
        </p:nvCxnSpPr>
        <p:spPr>
          <a:xfrm flipH="1" flipV="1">
            <a:off x="3563888" y="5157192"/>
            <a:ext cx="36004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0" idx="3"/>
            <a:endCxn id="61" idx="1"/>
          </p:cNvCxnSpPr>
          <p:nvPr/>
        </p:nvCxnSpPr>
        <p:spPr>
          <a:xfrm flipV="1">
            <a:off x="4572000" y="5088962"/>
            <a:ext cx="665820" cy="98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0" idx="3"/>
            <a:endCxn id="59" idx="1"/>
          </p:cNvCxnSpPr>
          <p:nvPr/>
        </p:nvCxnSpPr>
        <p:spPr>
          <a:xfrm flipV="1">
            <a:off x="4572000" y="6009705"/>
            <a:ext cx="792088" cy="6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55" idx="3"/>
          </p:cNvCxnSpPr>
          <p:nvPr/>
        </p:nvCxnSpPr>
        <p:spPr>
          <a:xfrm flipH="1" flipV="1">
            <a:off x="2601501" y="6051685"/>
            <a:ext cx="674355" cy="2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66"/>
          <p:cNvSpPr/>
          <p:nvPr/>
        </p:nvSpPr>
        <p:spPr>
          <a:xfrm>
            <a:off x="5436096" y="2783959"/>
            <a:ext cx="1152128" cy="4088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b="1" dirty="0" smtClean="0">
                <a:solidFill>
                  <a:schemeClr val="tx1"/>
                </a:solidFill>
              </a:rPr>
              <a:t>PasswordEditText.java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51" idx="3"/>
            <a:endCxn id="67" idx="1"/>
          </p:cNvCxnSpPr>
          <p:nvPr/>
        </p:nvCxnSpPr>
        <p:spPr>
          <a:xfrm>
            <a:off x="4499992" y="2987765"/>
            <a:ext cx="936104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标注 67"/>
          <p:cNvSpPr/>
          <p:nvPr/>
        </p:nvSpPr>
        <p:spPr>
          <a:xfrm>
            <a:off x="6593135" y="2159548"/>
            <a:ext cx="1080120" cy="504322"/>
          </a:xfrm>
          <a:prstGeom prst="wedgeRoundRectCallout">
            <a:avLst>
              <a:gd name="adj1" fmla="val -63225"/>
              <a:gd name="adj2" fmla="val 8511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000" b="1" dirty="0" smtClean="0">
                <a:solidFill>
                  <a:srgbClr val="0000FF"/>
                </a:solidFill>
              </a:rPr>
              <a:t>1.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自定义</a:t>
            </a:r>
            <a:r>
              <a:rPr lang="en-US" altLang="zh-CN" sz="1000" b="1" dirty="0" smtClean="0">
                <a:solidFill>
                  <a:srgbClr val="0000FF"/>
                </a:solidFill>
              </a:rPr>
              <a:t>View</a:t>
            </a:r>
            <a:r>
              <a:rPr lang="zh-CN" altLang="en-US" sz="1000" b="1" dirty="0" smtClean="0">
                <a:solidFill>
                  <a:srgbClr val="0000FF"/>
                </a:solidFill>
              </a:rPr>
              <a:t>，处理用户输入 ；</a:t>
            </a:r>
            <a:endParaRPr lang="en-US" altLang="zh-CN" sz="1000" b="1" dirty="0">
              <a:solidFill>
                <a:srgbClr val="0000FF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67544" y="3501008"/>
            <a:ext cx="8136904" cy="31066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67544" y="836712"/>
            <a:ext cx="8136904" cy="25202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863588" y="987270"/>
            <a:ext cx="1224136" cy="446765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err="1" smtClean="0">
                <a:solidFill>
                  <a:srgbClr val="FF0000"/>
                </a:solidFill>
              </a:rPr>
              <a:t>SmartCover</a:t>
            </a:r>
            <a:r>
              <a:rPr lang="zh-CN" altLang="en-US" sz="1000" dirty="0" smtClean="0">
                <a:solidFill>
                  <a:srgbClr val="FF0000"/>
                </a:solidFill>
              </a:rPr>
              <a:t>修改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37305" y="3750819"/>
            <a:ext cx="1224136" cy="446765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 err="1">
                <a:solidFill>
                  <a:srgbClr val="FF0000"/>
                </a:solidFill>
              </a:rPr>
              <a:t>SystemUI</a:t>
            </a:r>
            <a:r>
              <a:rPr lang="zh-CN" altLang="en-US" sz="1000" dirty="0" smtClean="0">
                <a:solidFill>
                  <a:srgbClr val="FF0000"/>
                </a:solidFill>
              </a:rPr>
              <a:t>修改</a:t>
            </a:r>
            <a:endParaRPr lang="zh-CN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93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</a:t>
            </a:r>
            <a:r>
              <a:rPr lang="en-US" altLang="zh-CN" sz="2400" b="1" dirty="0" err="1" smtClean="0"/>
              <a:t>Ambilight</a:t>
            </a:r>
            <a:r>
              <a:rPr lang="en-US" altLang="zh-CN" sz="2400" b="1" dirty="0" smtClean="0"/>
              <a:t> – </a:t>
            </a:r>
            <a:r>
              <a:rPr lang="zh-CN" altLang="en-US" sz="2400" b="1" dirty="0" smtClean="0"/>
              <a:t>来电跑马灯）</a:t>
            </a:r>
            <a:endParaRPr lang="zh-CN" altLang="en-US" sz="2400" b="1" dirty="0"/>
          </a:p>
        </p:txBody>
      </p:sp>
      <p:sp>
        <p:nvSpPr>
          <p:cNvPr id="3" name="菱形 2"/>
          <p:cNvSpPr/>
          <p:nvPr/>
        </p:nvSpPr>
        <p:spPr>
          <a:xfrm>
            <a:off x="628760" y="2108718"/>
            <a:ext cx="2077381" cy="8928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来电响铃中？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58270" y="1556792"/>
            <a:ext cx="1800200" cy="700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播放</a:t>
            </a:r>
            <a:r>
              <a:rPr lang="zh-CN" altLang="en-US" dirty="0" smtClean="0"/>
              <a:t>跑马灯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58270" y="2852936"/>
            <a:ext cx="18002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显示默认跑马灯背景</a:t>
            </a:r>
            <a:endParaRPr lang="zh-CN" altLang="en-US" dirty="0"/>
          </a:p>
        </p:txBody>
      </p:sp>
      <p:cxnSp>
        <p:nvCxnSpPr>
          <p:cNvPr id="6" name="肘形连接符 5"/>
          <p:cNvCxnSpPr>
            <a:stCxn id="3" idx="3"/>
            <a:endCxn id="4" idx="1"/>
          </p:cNvCxnSpPr>
          <p:nvPr/>
        </p:nvCxnSpPr>
        <p:spPr>
          <a:xfrm flipV="1">
            <a:off x="2706141" y="1907096"/>
            <a:ext cx="1152129" cy="64805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" idx="3"/>
          </p:cNvCxnSpPr>
          <p:nvPr/>
        </p:nvCxnSpPr>
        <p:spPr>
          <a:xfrm>
            <a:off x="2706141" y="2555149"/>
            <a:ext cx="1152129" cy="65782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10198" y="207099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10198" y="2780928"/>
            <a:ext cx="25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10" name="菱形 9"/>
          <p:cNvSpPr/>
          <p:nvPr/>
        </p:nvSpPr>
        <p:spPr>
          <a:xfrm>
            <a:off x="6090518" y="1556792"/>
            <a:ext cx="2304256" cy="7006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响铃结束？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4" idx="3"/>
            <a:endCxn id="10" idx="1"/>
          </p:cNvCxnSpPr>
          <p:nvPr/>
        </p:nvCxnSpPr>
        <p:spPr>
          <a:xfrm>
            <a:off x="5658470" y="190709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0" idx="2"/>
          </p:cNvCxnSpPr>
          <p:nvPr/>
        </p:nvCxnSpPr>
        <p:spPr>
          <a:xfrm rot="5400000">
            <a:off x="5972770" y="1943099"/>
            <a:ext cx="955577" cy="158417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42646" y="255514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cxnSp>
        <p:nvCxnSpPr>
          <p:cNvPr id="14" name="肘形连接符 13"/>
          <p:cNvCxnSpPr>
            <a:stCxn id="10" idx="0"/>
            <a:endCxn id="4" idx="0"/>
          </p:cNvCxnSpPr>
          <p:nvPr/>
        </p:nvCxnSpPr>
        <p:spPr>
          <a:xfrm rot="16200000" flipV="1">
            <a:off x="6000508" y="314654"/>
            <a:ext cx="12700" cy="2484276"/>
          </a:xfrm>
          <a:prstGeom prst="bentConnector3">
            <a:avLst>
              <a:gd name="adj1" fmla="val 430434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06479" y="1105513"/>
            <a:ext cx="43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980728"/>
            <a:ext cx="192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一、流程</a:t>
            </a:r>
            <a:endParaRPr lang="zh-CN" alt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467544" y="3717032"/>
            <a:ext cx="8291264" cy="302433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3300" dirty="0" smtClean="0"/>
              <a:t>二、具体实现</a:t>
            </a:r>
            <a:endParaRPr lang="en-US" altLang="zh-CN" sz="33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2900" dirty="0" smtClean="0"/>
              <a:t>自定义视图，扩展</a:t>
            </a:r>
            <a:r>
              <a:rPr lang="en-US" altLang="zh-CN" sz="2900" dirty="0" err="1"/>
              <a:t>android.view.View</a:t>
            </a:r>
            <a:r>
              <a:rPr lang="zh-CN" altLang="en-US" sz="2900" dirty="0" smtClean="0"/>
              <a:t>。</a:t>
            </a:r>
            <a:endParaRPr lang="en-US" altLang="zh-CN" sz="29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900" dirty="0" smtClean="0"/>
              <a:t>1</a:t>
            </a:r>
            <a:r>
              <a:rPr lang="zh-CN" altLang="en-US" sz="2900" dirty="0" smtClean="0"/>
              <a:t>、初始化跑马灯路径和画笔。</a:t>
            </a:r>
            <a:endParaRPr lang="en-US" altLang="zh-CN" sz="29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900" dirty="0" smtClean="0"/>
              <a:t>2</a:t>
            </a:r>
            <a:r>
              <a:rPr lang="zh-CN" altLang="en-US" sz="2900" dirty="0" smtClean="0"/>
              <a:t>、重写</a:t>
            </a:r>
            <a:r>
              <a:rPr lang="en-US" altLang="zh-CN" sz="2900" dirty="0" err="1" smtClean="0"/>
              <a:t>onDraw</a:t>
            </a:r>
            <a:r>
              <a:rPr lang="en-US" altLang="zh-CN" sz="2900" dirty="0" smtClean="0"/>
              <a:t>()</a:t>
            </a:r>
            <a:r>
              <a:rPr lang="zh-CN" altLang="en-US" sz="2900" dirty="0" smtClean="0"/>
              <a:t>，当来电时设置跑马灯路径画笔的阴影</a:t>
            </a:r>
            <a:r>
              <a:rPr lang="en-US" altLang="zh-CN" sz="2900" dirty="0" smtClean="0"/>
              <a:t>(</a:t>
            </a:r>
            <a:r>
              <a:rPr lang="en-US" altLang="zh-CN" sz="2900" dirty="0" err="1" smtClean="0"/>
              <a:t>setShader</a:t>
            </a:r>
            <a:r>
              <a:rPr lang="en-US" altLang="zh-CN" sz="2900" dirty="0" smtClean="0"/>
              <a:t>())</a:t>
            </a:r>
            <a:r>
              <a:rPr lang="zh-CN" altLang="en-US" sz="2900" dirty="0" smtClean="0"/>
              <a:t>，不断改变阴影对应的矩阵</a:t>
            </a:r>
            <a:r>
              <a:rPr lang="en-US" altLang="zh-CN" sz="2900" dirty="0" smtClean="0"/>
              <a:t>(</a:t>
            </a:r>
            <a:r>
              <a:rPr lang="en-US" altLang="zh-CN" sz="2900" dirty="0" err="1" smtClean="0"/>
              <a:t>setLocalMatrix</a:t>
            </a:r>
            <a:r>
              <a:rPr lang="en-US" altLang="zh-CN" sz="2900" dirty="0" smtClean="0"/>
              <a:t>())</a:t>
            </a:r>
            <a:r>
              <a:rPr lang="zh-CN" altLang="en-US" sz="2900" dirty="0" smtClean="0"/>
              <a:t>，从而实现跑马灯不断转圈的效果；没有来电则只画跑马灯路径。</a:t>
            </a:r>
            <a:endParaRPr lang="en-US" altLang="zh-CN" sz="29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900" dirty="0" smtClean="0"/>
              <a:t>3</a:t>
            </a:r>
            <a:r>
              <a:rPr lang="zh-CN" altLang="en-US" sz="2900" dirty="0" smtClean="0"/>
              <a:t>、调用</a:t>
            </a:r>
            <a:r>
              <a:rPr lang="en-US" altLang="zh-CN" sz="2900" dirty="0" err="1" smtClean="0"/>
              <a:t>startAnimator</a:t>
            </a:r>
            <a:r>
              <a:rPr lang="en-US" altLang="zh-CN" sz="2900" dirty="0" smtClean="0"/>
              <a:t>()</a:t>
            </a:r>
            <a:r>
              <a:rPr lang="zh-CN" altLang="en-US" sz="2900" dirty="0" smtClean="0"/>
              <a:t>，开启一个线程，不断改变阴影对应矩阵，并刷新跑马灯。</a:t>
            </a:r>
            <a:endParaRPr lang="en-US" altLang="zh-CN" sz="2900" dirty="0" smtClean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2900" dirty="0" smtClean="0"/>
              <a:t>4</a:t>
            </a:r>
            <a:r>
              <a:rPr lang="zh-CN" altLang="en-US" sz="2900" dirty="0" smtClean="0"/>
              <a:t>、调用</a:t>
            </a:r>
            <a:r>
              <a:rPr lang="en-US" altLang="zh-CN" sz="2900" dirty="0" err="1" smtClean="0"/>
              <a:t>endAnimator</a:t>
            </a:r>
            <a:r>
              <a:rPr lang="en-US" altLang="zh-CN" sz="2900" dirty="0" smtClean="0"/>
              <a:t>()</a:t>
            </a:r>
            <a:r>
              <a:rPr lang="zh-CN" altLang="en-US" sz="2900" dirty="0" smtClean="0"/>
              <a:t>结束跑马灯，显示默认跑马灯颜色。</a:t>
            </a:r>
            <a:endParaRPr lang="zh-CN" altLang="en-US" sz="2900" dirty="0"/>
          </a:p>
        </p:txBody>
      </p:sp>
    </p:spTree>
    <p:extLst>
      <p:ext uri="{BB962C8B-B14F-4D97-AF65-F5344CB8AC3E}">
        <p14:creationId xmlns:p14="http://schemas.microsoft.com/office/powerpoint/2010/main" val="1101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</a:t>
            </a:r>
            <a:r>
              <a:rPr lang="en-US" altLang="zh-CN" sz="2400" b="1" dirty="0" err="1" smtClean="0"/>
              <a:t>AmbiMusic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908720"/>
            <a:ext cx="41044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latin typeface="新宋体" pitchFamily="49" charset="-122"/>
                <a:ea typeface="新宋体" pitchFamily="49" charset="-122"/>
              </a:rPr>
              <a:t>SmartCoverActivity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启动并加载带有</a:t>
            </a:r>
            <a:r>
              <a:rPr lang="en-US" altLang="zh-CN" sz="1600" dirty="0" err="1" smtClean="0">
                <a:latin typeface="新宋体" pitchFamily="49" charset="-122"/>
                <a:ea typeface="新宋体" pitchFamily="49" charset="-122"/>
              </a:rPr>
              <a:t>ambiMusicView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的界面，</a:t>
            </a:r>
            <a:r>
              <a:rPr lang="en-US" altLang="zh-CN" sz="1600" dirty="0" err="1" smtClean="0">
                <a:latin typeface="新宋体" pitchFamily="49" charset="-122"/>
                <a:ea typeface="新宋体" pitchFamily="49" charset="-122"/>
              </a:rPr>
              <a:t>ambiMusicView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默认不可见。</a:t>
            </a:r>
            <a:endParaRPr lang="en-US" altLang="zh-CN" sz="1600" dirty="0" smtClean="0">
              <a:latin typeface="新宋体" pitchFamily="49" charset="-122"/>
              <a:ea typeface="新宋体" pitchFamily="49" charset="-122"/>
            </a:endParaRPr>
          </a:p>
          <a:p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 </a:t>
            </a:r>
          </a:p>
          <a:p>
            <a:r>
              <a:rPr lang="en-US" altLang="zh-CN" sz="1600" dirty="0" err="1" smtClean="0">
                <a:latin typeface="新宋体" pitchFamily="49" charset="-122"/>
                <a:ea typeface="新宋体" pitchFamily="49" charset="-122"/>
              </a:rPr>
              <a:t>SmartCoverActivity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启动时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bind music service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，判断当前音乐是否正在播放。若音乐正在播放，则</a:t>
            </a:r>
            <a:r>
              <a:rPr lang="zh-CN" altLang="en-US" sz="1600" dirty="0">
                <a:latin typeface="新宋体" pitchFamily="49" charset="-122"/>
                <a:ea typeface="新宋体" pitchFamily="49" charset="-122"/>
              </a:rPr>
              <a:t>另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起线程录音并实时提取音频数据，并对音频数据进行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FFT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转换，再将其转为频率值。过滤阈值小于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5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的频率，并依据频率值改变</a:t>
            </a:r>
            <a:r>
              <a:rPr lang="en-US" altLang="zh-CN" sz="1600" dirty="0" err="1" smtClean="0">
                <a:latin typeface="新宋体" pitchFamily="49" charset="-122"/>
                <a:ea typeface="新宋体" pitchFamily="49" charset="-122"/>
              </a:rPr>
              <a:t>ambiMusicView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的颜色（只改变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HSL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中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H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的值）。</a:t>
            </a:r>
            <a:endParaRPr lang="en-US" altLang="zh-CN" sz="1600" dirty="0" smtClean="0">
              <a:latin typeface="新宋体" pitchFamily="49" charset="-122"/>
              <a:ea typeface="新宋体" pitchFamily="49" charset="-122"/>
            </a:endParaRPr>
          </a:p>
          <a:p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/>
            </a:r>
            <a:br>
              <a:rPr lang="en-US" altLang="zh-CN" sz="1600" dirty="0" smtClean="0">
                <a:latin typeface="新宋体" pitchFamily="49" charset="-122"/>
                <a:ea typeface="新宋体" pitchFamily="49" charset="-122"/>
              </a:rPr>
            </a:b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监听音乐状态改变的广播，若音乐状态为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playing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，则显示</a:t>
            </a:r>
            <a:r>
              <a:rPr lang="en-US" altLang="zh-CN" sz="1600" dirty="0" err="1" smtClean="0">
                <a:latin typeface="新宋体" pitchFamily="49" charset="-122"/>
                <a:ea typeface="新宋体" pitchFamily="49" charset="-122"/>
              </a:rPr>
              <a:t>ambiMusicView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并动态改变颜色。若音乐停止或暂停播放，则停止录音及音频数据分析，且</a:t>
            </a:r>
            <a:r>
              <a:rPr lang="en-US" altLang="zh-CN" sz="1600" dirty="0" err="1" smtClean="0">
                <a:latin typeface="新宋体" pitchFamily="49" charset="-122"/>
                <a:ea typeface="新宋体" pitchFamily="49" charset="-122"/>
              </a:rPr>
              <a:t>ambiMusicView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不可见。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/>
            </a:r>
            <a:br>
              <a:rPr lang="en-US" altLang="zh-CN" sz="1600" dirty="0" smtClean="0">
                <a:latin typeface="新宋体" pitchFamily="49" charset="-122"/>
                <a:ea typeface="新宋体" pitchFamily="49" charset="-122"/>
              </a:rPr>
            </a:br>
            <a:endParaRPr lang="en-US" altLang="zh-CN" sz="1600" dirty="0" smtClean="0">
              <a:latin typeface="新宋体" pitchFamily="49" charset="-122"/>
              <a:ea typeface="新宋体" pitchFamily="49" charset="-122"/>
            </a:endParaRPr>
          </a:p>
          <a:p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退出</a:t>
            </a:r>
            <a:r>
              <a:rPr lang="en-US" altLang="zh-CN" sz="1600" dirty="0" err="1" smtClean="0">
                <a:latin typeface="新宋体" pitchFamily="49" charset="-122"/>
                <a:ea typeface="新宋体" pitchFamily="49" charset="-122"/>
              </a:rPr>
              <a:t>SmartCover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时，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en-US" altLang="zh-CN" sz="1600" dirty="0" err="1" smtClean="0">
                <a:latin typeface="新宋体" pitchFamily="49" charset="-122"/>
                <a:ea typeface="新宋体" pitchFamily="49" charset="-122"/>
              </a:rPr>
              <a:t>SmartCoverActivity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 unbind music service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，并</a:t>
            </a:r>
            <a:r>
              <a:rPr lang="en-US" altLang="zh-CN" sz="1600" dirty="0" err="1" smtClean="0">
                <a:latin typeface="新宋体" pitchFamily="49" charset="-122"/>
                <a:ea typeface="新宋体" pitchFamily="49" charset="-122"/>
              </a:rPr>
              <a:t>unregisterReceiver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sz="1600" dirty="0" smtClean="0">
                <a:latin typeface="新宋体" pitchFamily="49" charset="-122"/>
                <a:ea typeface="新宋体" pitchFamily="49" charset="-122"/>
              </a:rPr>
              <a:t>音乐状态改变的广播。</a:t>
            </a:r>
            <a:r>
              <a:rPr lang="en-US" altLang="zh-CN" sz="1600" dirty="0" smtClean="0">
                <a:latin typeface="新宋体" pitchFamily="49" charset="-122"/>
                <a:ea typeface="新宋体" pitchFamily="49" charset="-122"/>
              </a:rPr>
              <a:t/>
            </a:r>
            <a:br>
              <a:rPr lang="en-US" altLang="zh-CN" sz="1600" dirty="0" smtClean="0">
                <a:latin typeface="新宋体" pitchFamily="49" charset="-122"/>
                <a:ea typeface="新宋体" pitchFamily="49" charset="-122"/>
              </a:rPr>
            </a:br>
            <a:endParaRPr lang="zh-CN" altLang="en-US" sz="1600" dirty="0">
              <a:latin typeface="新宋体" pitchFamily="49" charset="-122"/>
              <a:ea typeface="新宋体" pitchFamily="49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47253"/>
            <a:ext cx="3910252" cy="5822107"/>
          </a:xfrm>
        </p:spPr>
      </p:pic>
      <p:sp>
        <p:nvSpPr>
          <p:cNvPr id="7" name="椭圆形标注 6"/>
          <p:cNvSpPr/>
          <p:nvPr/>
        </p:nvSpPr>
        <p:spPr>
          <a:xfrm>
            <a:off x="2278654" y="5805264"/>
            <a:ext cx="1440160" cy="360040"/>
          </a:xfrm>
          <a:prstGeom prst="wedgeEllipseCallout">
            <a:avLst>
              <a:gd name="adj1" fmla="val -57138"/>
              <a:gd name="adj2" fmla="val 64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 smtClean="0"/>
              <a:t>颜色值按</a:t>
            </a:r>
            <a:r>
              <a:rPr lang="en-US" altLang="zh-CN" sz="1050" dirty="0" smtClean="0"/>
              <a:t>HSL</a:t>
            </a:r>
            <a:r>
              <a:rPr lang="zh-CN" altLang="en-US" sz="1050" dirty="0" smtClean="0"/>
              <a:t>模式改变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01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</a:t>
            </a:r>
            <a:r>
              <a:rPr lang="en-US" altLang="zh-CN" sz="2400" b="1" dirty="0" err="1" smtClean="0"/>
              <a:t>AmbiMusic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75266"/>
            <a:ext cx="6552728" cy="4217102"/>
          </a:xfrm>
        </p:spPr>
      </p:pic>
      <p:sp>
        <p:nvSpPr>
          <p:cNvPr id="8" name="矩形 7"/>
          <p:cNvSpPr/>
          <p:nvPr/>
        </p:nvSpPr>
        <p:spPr>
          <a:xfrm>
            <a:off x="179512" y="836712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调用流程图如下：</a:t>
            </a:r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11" y="5206254"/>
            <a:ext cx="2448272" cy="130777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01480" y="5275366"/>
            <a:ext cx="5112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傅里叶</a:t>
            </a:r>
            <a:r>
              <a:rPr lang="en-US" altLang="zh-CN" sz="1600" dirty="0" smtClean="0">
                <a:latin typeface="+mn-ea"/>
              </a:rPr>
              <a:t>FFT</a:t>
            </a:r>
            <a:r>
              <a:rPr lang="zh-CN" altLang="en-US" sz="1600" dirty="0" smtClean="0">
                <a:latin typeface="+mn-ea"/>
              </a:rPr>
              <a:t>变换主要由</a:t>
            </a:r>
            <a:r>
              <a:rPr lang="en-US" altLang="zh-CN" sz="1600" dirty="0" err="1" smtClean="0">
                <a:latin typeface="+mn-ea"/>
              </a:rPr>
              <a:t>RealDoubleFFT.ft</a:t>
            </a:r>
            <a:r>
              <a:rPr lang="en-US" altLang="zh-CN" sz="1600" dirty="0" smtClean="0">
                <a:latin typeface="+mn-ea"/>
              </a:rPr>
              <a:t>()</a:t>
            </a:r>
            <a:r>
              <a:rPr lang="zh-CN" altLang="en-US" sz="1600" dirty="0" smtClean="0">
                <a:latin typeface="+mn-ea"/>
              </a:rPr>
              <a:t>实现，具体</a:t>
            </a:r>
            <a:r>
              <a:rPr lang="en-US" altLang="zh-CN" sz="1600" dirty="0" smtClean="0">
                <a:latin typeface="+mn-ea"/>
              </a:rPr>
              <a:t>FFT</a:t>
            </a:r>
            <a:r>
              <a:rPr lang="zh-CN" altLang="en-US" sz="1600" dirty="0" smtClean="0">
                <a:latin typeface="+mn-ea"/>
              </a:rPr>
              <a:t>相关类关系图如右图：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7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</a:t>
            </a:r>
            <a:r>
              <a:rPr lang="en-US" altLang="zh-CN" sz="2400" b="1" dirty="0" smtClean="0"/>
              <a:t>Recorder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450706" y="1791476"/>
            <a:ext cx="6811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4175958" y="1988839"/>
            <a:ext cx="0" cy="33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菱形 4"/>
          <p:cNvSpPr/>
          <p:nvPr/>
        </p:nvSpPr>
        <p:spPr>
          <a:xfrm>
            <a:off x="1475656" y="2329482"/>
            <a:ext cx="5385264" cy="7410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通过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AIDL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接口获取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Recorder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是否处于工作状态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直接箭头连接符 6"/>
          <p:cNvCxnSpPr>
            <a:stCxn id="5" idx="3"/>
            <a:endCxn id="25" idx="1"/>
          </p:cNvCxnSpPr>
          <p:nvPr/>
        </p:nvCxnSpPr>
        <p:spPr>
          <a:xfrm>
            <a:off x="6860920" y="2699986"/>
            <a:ext cx="7426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470" y="764704"/>
            <a:ext cx="192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一、流程</a:t>
            </a:r>
            <a:r>
              <a:rPr lang="zh-CN" altLang="en-US" sz="2400" dirty="0"/>
              <a:t>图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603591" y="2365776"/>
            <a:ext cx="1180526" cy="668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return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99592" y="1340768"/>
            <a:ext cx="1695130" cy="64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打开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SmartCover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135086" y="1340768"/>
            <a:ext cx="2156994" cy="64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Bind AIDL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接口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37226" y="2250556"/>
            <a:ext cx="44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否</a:t>
            </a:r>
            <a:endParaRPr lang="zh-CN" altLang="en-US" sz="1600" dirty="0">
              <a:latin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6703491" y="5687529"/>
            <a:ext cx="1800200" cy="66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销毁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Fragment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，并注销监听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0" name="直接箭头连接符 49"/>
          <p:cNvCxnSpPr>
            <a:stCxn id="38" idx="3"/>
          </p:cNvCxnSpPr>
          <p:nvPr/>
        </p:nvCxnSpPr>
        <p:spPr>
          <a:xfrm>
            <a:off x="6860920" y="3844565"/>
            <a:ext cx="10797" cy="784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80618" y="4035329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录音中</a:t>
            </a:r>
            <a:endParaRPr lang="zh-CN" altLang="en-US" sz="1600" dirty="0">
              <a:latin typeface="+mn-ea"/>
            </a:endParaRPr>
          </a:p>
        </p:txBody>
      </p:sp>
      <p:sp>
        <p:nvSpPr>
          <p:cNvPr id="38" name="菱形 37"/>
          <p:cNvSpPr/>
          <p:nvPr/>
        </p:nvSpPr>
        <p:spPr>
          <a:xfrm>
            <a:off x="1475656" y="3484524"/>
            <a:ext cx="5385264" cy="7200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判断处于录音中还是播放中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5" name="直接箭头连接符 64"/>
          <p:cNvCxnSpPr>
            <a:stCxn id="5" idx="2"/>
            <a:endCxn id="38" idx="0"/>
          </p:cNvCxnSpPr>
          <p:nvPr/>
        </p:nvCxnSpPr>
        <p:spPr>
          <a:xfrm>
            <a:off x="4168288" y="3070489"/>
            <a:ext cx="0" cy="414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38" idx="1"/>
          </p:cNvCxnSpPr>
          <p:nvPr/>
        </p:nvCxnSpPr>
        <p:spPr>
          <a:xfrm>
            <a:off x="1475656" y="3844565"/>
            <a:ext cx="0" cy="7713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539552" y="4615886"/>
            <a:ext cx="1708719" cy="595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显示录音的界面并注册监听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6099102" y="4629262"/>
            <a:ext cx="1929282" cy="595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显示播放录音的界面并注册监听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871717" y="4108055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播放</a:t>
            </a:r>
            <a:r>
              <a:rPr lang="zh-CN" altLang="en-US" sz="1600" dirty="0" smtClean="0">
                <a:latin typeface="+mn-ea"/>
              </a:rPr>
              <a:t>中</a:t>
            </a:r>
            <a:endParaRPr lang="zh-CN" altLang="en-US" sz="1600" dirty="0">
              <a:latin typeface="+mn-ea"/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 flipH="1">
            <a:off x="4129421" y="5211535"/>
            <a:ext cx="1958883" cy="546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635896" y="3108229"/>
            <a:ext cx="44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是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2836140" y="4446609"/>
            <a:ext cx="2664296" cy="638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根据界面上按钮的点击事件执行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AIDL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接口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</a:rPr>
              <a:t>中对应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的方法</a:t>
            </a:r>
            <a:endParaRPr lang="zh-CN" altLang="en-US" sz="1400" dirty="0"/>
          </a:p>
        </p:txBody>
      </p:sp>
      <p:cxnSp>
        <p:nvCxnSpPr>
          <p:cNvPr id="34" name="直接箭头连接符 33"/>
          <p:cNvCxnSpPr>
            <a:endCxn id="42" idx="0"/>
          </p:cNvCxnSpPr>
          <p:nvPr/>
        </p:nvCxnSpPr>
        <p:spPr>
          <a:xfrm>
            <a:off x="2267744" y="5168261"/>
            <a:ext cx="1854234" cy="58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2267744" y="4727275"/>
            <a:ext cx="568396" cy="32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500436" y="4718986"/>
            <a:ext cx="587868" cy="409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菱形 41"/>
          <p:cNvSpPr/>
          <p:nvPr/>
        </p:nvSpPr>
        <p:spPr>
          <a:xfrm>
            <a:off x="2353796" y="5758251"/>
            <a:ext cx="3536363" cy="6029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录音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停止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播放停止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2" name="直接箭头连接符 81"/>
          <p:cNvCxnSpPr>
            <a:stCxn id="42" idx="3"/>
          </p:cNvCxnSpPr>
          <p:nvPr/>
        </p:nvCxnSpPr>
        <p:spPr>
          <a:xfrm flipV="1">
            <a:off x="5890159" y="6026576"/>
            <a:ext cx="813332" cy="331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073438" y="5624133"/>
            <a:ext cx="44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是</a:t>
            </a:r>
          </a:p>
        </p:txBody>
      </p:sp>
      <p:cxnSp>
        <p:nvCxnSpPr>
          <p:cNvPr id="101" name="直接箭头连接符 100"/>
          <p:cNvCxnSpPr>
            <a:stCxn id="42" idx="1"/>
            <a:endCxn id="103" idx="3"/>
          </p:cNvCxnSpPr>
          <p:nvPr/>
        </p:nvCxnSpPr>
        <p:spPr>
          <a:xfrm flipH="1" flipV="1">
            <a:off x="1475656" y="6027292"/>
            <a:ext cx="878140" cy="32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圆角矩形 102"/>
          <p:cNvSpPr/>
          <p:nvPr/>
        </p:nvSpPr>
        <p:spPr>
          <a:xfrm>
            <a:off x="409117" y="5693358"/>
            <a:ext cx="1066539" cy="66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维持当前界面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767328" y="5639577"/>
            <a:ext cx="44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否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62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406381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与</a:t>
            </a:r>
            <a:r>
              <a:rPr lang="en-US" altLang="zh-CN" sz="2000" dirty="0" smtClean="0"/>
              <a:t>Recorder</a:t>
            </a:r>
            <a:r>
              <a:rPr lang="zh-CN" altLang="en-US" sz="2000" dirty="0" smtClean="0"/>
              <a:t>应用进行通信</a:t>
            </a:r>
            <a:r>
              <a:rPr lang="zh-CN" altLang="en-US" sz="2000" dirty="0"/>
              <a:t>采用</a:t>
            </a:r>
            <a:r>
              <a:rPr lang="en-US" altLang="zh-CN" sz="2000" dirty="0" smtClean="0"/>
              <a:t>AIDL</a:t>
            </a:r>
            <a:r>
              <a:rPr lang="zh-CN" altLang="en-US" sz="2000" dirty="0" smtClean="0"/>
              <a:t>接口。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、绑定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，并获得</a:t>
            </a:r>
            <a:r>
              <a:rPr lang="en-US" altLang="zh-CN" sz="2000" dirty="0" smtClean="0"/>
              <a:t>AIDL</a:t>
            </a:r>
            <a:r>
              <a:rPr lang="zh-CN" altLang="en-US" sz="2000" dirty="0" smtClean="0"/>
              <a:t>接口实例。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、通过该实例获得</a:t>
            </a:r>
            <a:r>
              <a:rPr lang="en-US" altLang="zh-CN" sz="2000" dirty="0" smtClean="0"/>
              <a:t>Recorder</a:t>
            </a:r>
            <a:r>
              <a:rPr lang="zh-CN" altLang="en-US" sz="2000" dirty="0" smtClean="0"/>
              <a:t>的工作状态，如录音中、播放录音、空闲。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、若处于工作中，则创建相关的</a:t>
            </a:r>
            <a:r>
              <a:rPr lang="en-US" altLang="zh-CN" sz="2000" dirty="0" smtClean="0"/>
              <a:t>Fragment</a:t>
            </a:r>
            <a:r>
              <a:rPr lang="zh-CN" altLang="en-US" sz="2000" dirty="0" smtClean="0"/>
              <a:t>，并在</a:t>
            </a:r>
            <a:r>
              <a:rPr lang="en-US" altLang="zh-CN" sz="2000" dirty="0" smtClean="0"/>
              <a:t>Fragment</a:t>
            </a:r>
            <a:r>
              <a:rPr lang="zh-CN" altLang="en-US" sz="2000" dirty="0" smtClean="0"/>
              <a:t>中注册相关的监听：如监听工作状态，监听播放（录音）时长等。</a:t>
            </a:r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、处理界面上按钮的</a:t>
            </a:r>
            <a:r>
              <a:rPr lang="en-US" altLang="zh-CN" sz="2000" dirty="0" err="1" smtClean="0"/>
              <a:t>onClick</a:t>
            </a:r>
            <a:r>
              <a:rPr lang="zh-CN" altLang="en-US" sz="2000" dirty="0" smtClean="0"/>
              <a:t>事件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5</a:t>
            </a:r>
            <a:r>
              <a:rPr lang="zh-CN" altLang="en-US" sz="2000" dirty="0" smtClean="0"/>
              <a:t>、当监听到录音结束或者播放录音结束则注销已注册的监听，最后销毁</a:t>
            </a:r>
            <a:endParaRPr lang="en-US" altLang="zh-CN" sz="2000" dirty="0" smtClean="0"/>
          </a:p>
          <a:p>
            <a:r>
              <a:rPr lang="zh-CN" altLang="en-US" sz="2000" dirty="0" smtClean="0"/>
              <a:t>当前</a:t>
            </a:r>
            <a:r>
              <a:rPr lang="en-US" altLang="zh-CN" sz="2000" dirty="0" smtClean="0"/>
              <a:t>Fragment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</a:t>
            </a:r>
            <a:r>
              <a:rPr lang="zh-CN" altLang="en-US" sz="2400" dirty="0" smtClean="0"/>
              <a:t>、具体实现</a:t>
            </a: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</a:t>
            </a:r>
            <a:r>
              <a:rPr lang="en-US" altLang="zh-CN" sz="2400" b="1" dirty="0" smtClean="0"/>
              <a:t>Recorder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2406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</a:t>
            </a:r>
            <a:r>
              <a:rPr lang="en-US" altLang="zh-CN" sz="2400" b="1" dirty="0" smtClean="0"/>
              <a:t>FM Radio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594722" y="1664803"/>
            <a:ext cx="5371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endCxn id="5" idx="0"/>
          </p:cNvCxnSpPr>
          <p:nvPr/>
        </p:nvCxnSpPr>
        <p:spPr>
          <a:xfrm flipH="1">
            <a:off x="4168288" y="1988839"/>
            <a:ext cx="7670" cy="4837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菱形 4"/>
          <p:cNvSpPr/>
          <p:nvPr/>
        </p:nvSpPr>
        <p:spPr>
          <a:xfrm>
            <a:off x="1475656" y="2472548"/>
            <a:ext cx="5385264" cy="7410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通过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AIDL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接口获取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FM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是否处于工作状态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直接箭头连接符 6"/>
          <p:cNvCxnSpPr>
            <a:stCxn id="5" idx="3"/>
            <a:endCxn id="25" idx="1"/>
          </p:cNvCxnSpPr>
          <p:nvPr/>
        </p:nvCxnSpPr>
        <p:spPr>
          <a:xfrm>
            <a:off x="6860920" y="2843052"/>
            <a:ext cx="7426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470" y="764704"/>
            <a:ext cx="192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一、流程</a:t>
            </a:r>
            <a:r>
              <a:rPr lang="zh-CN" altLang="en-US" sz="2400" dirty="0"/>
              <a:t>图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603591" y="2508842"/>
            <a:ext cx="1180526" cy="668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  <a:latin typeface="+mn-ea"/>
              </a:rPr>
              <a:t>return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99592" y="1340768"/>
            <a:ext cx="1695130" cy="64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打开</a:t>
            </a:r>
            <a:r>
              <a:rPr lang="en-US" altLang="zh-CN" sz="1600" dirty="0" err="1">
                <a:solidFill>
                  <a:schemeClr val="tx1"/>
                </a:solidFill>
                <a:latin typeface="+mn-ea"/>
              </a:rPr>
              <a:t>SmartCover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135086" y="1340768"/>
            <a:ext cx="2156994" cy="648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Bind AIDL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接口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37226" y="2393622"/>
            <a:ext cx="44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否</a:t>
            </a:r>
            <a:endParaRPr lang="zh-CN" altLang="en-US" sz="1600" dirty="0">
              <a:latin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3268133" y="6191746"/>
            <a:ext cx="1800200" cy="616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销毁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Fragment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并注销监听。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5" name="直接箭头连接符 64"/>
          <p:cNvCxnSpPr>
            <a:stCxn id="5" idx="2"/>
            <a:endCxn id="73" idx="0"/>
          </p:cNvCxnSpPr>
          <p:nvPr/>
        </p:nvCxnSpPr>
        <p:spPr>
          <a:xfrm flipH="1">
            <a:off x="4168233" y="3213555"/>
            <a:ext cx="55" cy="605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3395618" y="3818776"/>
            <a:ext cx="1545230" cy="5956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显示</a:t>
            </a:r>
            <a:r>
              <a:rPr lang="en-US" altLang="zh-CN" sz="1600" dirty="0" smtClean="0">
                <a:solidFill>
                  <a:schemeClr val="tx1"/>
                </a:solidFill>
                <a:latin typeface="+mn-ea"/>
              </a:rPr>
              <a:t>FM</a:t>
            </a:r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的界面并注册监听</a:t>
            </a:r>
            <a:endParaRPr lang="zh-CN" altLang="en-US" sz="1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715266" y="3346888"/>
            <a:ext cx="44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是</a:t>
            </a:r>
          </a:p>
        </p:txBody>
      </p:sp>
      <p:cxnSp>
        <p:nvCxnSpPr>
          <p:cNvPr id="28" name="直接箭头连接符 27"/>
          <p:cNvCxnSpPr>
            <a:stCxn id="30" idx="2"/>
            <a:endCxn id="37" idx="0"/>
          </p:cNvCxnSpPr>
          <p:nvPr/>
        </p:nvCxnSpPr>
        <p:spPr>
          <a:xfrm flipH="1">
            <a:off x="4168233" y="5589240"/>
            <a:ext cx="524" cy="6025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2075486" y="5013176"/>
            <a:ext cx="4186542" cy="57606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监听是否停止</a:t>
            </a:r>
            <a:r>
              <a:rPr lang="zh-CN" altLang="en-US" sz="1600" dirty="0">
                <a:solidFill>
                  <a:schemeClr val="tx1"/>
                </a:solidFill>
                <a:latin typeface="+mn-ea"/>
              </a:rPr>
              <a:t>收音</a:t>
            </a:r>
          </a:p>
        </p:txBody>
      </p:sp>
      <p:cxnSp>
        <p:nvCxnSpPr>
          <p:cNvPr id="32" name="直接箭头连接符 31"/>
          <p:cNvCxnSpPr>
            <a:endCxn id="30" idx="0"/>
          </p:cNvCxnSpPr>
          <p:nvPr/>
        </p:nvCxnSpPr>
        <p:spPr>
          <a:xfrm flipH="1">
            <a:off x="4168757" y="4411520"/>
            <a:ext cx="4049" cy="6016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45610" y="5734131"/>
            <a:ext cx="402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是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87501" y="4858422"/>
            <a:ext cx="44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</a:rPr>
              <a:t>否</a:t>
            </a:r>
            <a:endParaRPr lang="zh-CN" altLang="en-US" sz="1600" dirty="0">
              <a:latin typeface="+mn-ea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87018" y="3685442"/>
            <a:ext cx="2664296" cy="816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根据界面上按钮的点击事件执行</a:t>
            </a:r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AIDL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接口</a:t>
            </a:r>
            <a:r>
              <a:rPr lang="zh-CN" altLang="en-US" sz="1400" dirty="0" smtClean="0">
                <a:solidFill>
                  <a:schemeClr val="tx1"/>
                </a:solidFill>
                <a:latin typeface="+mn-ea"/>
              </a:rPr>
              <a:t>中对应</a:t>
            </a:r>
            <a:r>
              <a:rPr lang="zh-CN" altLang="en-US" sz="1400" dirty="0">
                <a:solidFill>
                  <a:schemeClr val="tx1"/>
                </a:solidFill>
                <a:latin typeface="+mn-ea"/>
              </a:rPr>
              <a:t>的方法</a:t>
            </a:r>
            <a:endParaRPr lang="zh-CN" altLang="en-US" sz="1400" dirty="0"/>
          </a:p>
        </p:txBody>
      </p:sp>
      <p:cxnSp>
        <p:nvCxnSpPr>
          <p:cNvPr id="31" name="直接箭头连接符 30"/>
          <p:cNvCxnSpPr>
            <a:stCxn id="23" idx="3"/>
            <a:endCxn id="73" idx="1"/>
          </p:cNvCxnSpPr>
          <p:nvPr/>
        </p:nvCxnSpPr>
        <p:spPr>
          <a:xfrm>
            <a:off x="2851314" y="4093745"/>
            <a:ext cx="544304" cy="228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6959749" y="4957998"/>
            <a:ext cx="1066539" cy="66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</a:rPr>
              <a:t>维持当前界面</a:t>
            </a:r>
            <a:endParaRPr lang="en-US" altLang="zh-CN" sz="160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直接箭头连接符 34"/>
          <p:cNvCxnSpPr>
            <a:endCxn id="33" idx="1"/>
          </p:cNvCxnSpPr>
          <p:nvPr/>
        </p:nvCxnSpPr>
        <p:spPr>
          <a:xfrm flipV="1">
            <a:off x="6262028" y="5291932"/>
            <a:ext cx="697721" cy="9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0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406381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与</a:t>
            </a:r>
            <a:r>
              <a:rPr lang="en-US" altLang="zh-CN" sz="2000" dirty="0" smtClean="0"/>
              <a:t>FM Radio</a:t>
            </a:r>
            <a:r>
              <a:rPr lang="zh-CN" altLang="en-US" sz="2000" dirty="0" smtClean="0"/>
              <a:t>应用进行通信</a:t>
            </a:r>
            <a:r>
              <a:rPr lang="zh-CN" altLang="en-US" sz="2000" dirty="0"/>
              <a:t>采用</a:t>
            </a:r>
            <a:r>
              <a:rPr lang="en-US" altLang="zh-CN" sz="2000" dirty="0" smtClean="0"/>
              <a:t>AIDL</a:t>
            </a:r>
            <a:r>
              <a:rPr lang="zh-CN" altLang="en-US" sz="2000" dirty="0" smtClean="0"/>
              <a:t>接口。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、绑定</a:t>
            </a:r>
            <a:r>
              <a:rPr lang="en-US" altLang="zh-CN" sz="2000" dirty="0" smtClean="0"/>
              <a:t>Service</a:t>
            </a:r>
            <a:r>
              <a:rPr lang="zh-CN" altLang="en-US" sz="2000" dirty="0" smtClean="0"/>
              <a:t>，并获得</a:t>
            </a:r>
            <a:r>
              <a:rPr lang="en-US" altLang="zh-CN" sz="2000" dirty="0" smtClean="0"/>
              <a:t>AIDL</a:t>
            </a:r>
            <a:r>
              <a:rPr lang="zh-CN" altLang="en-US" sz="2000" dirty="0" smtClean="0"/>
              <a:t>接口实例。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、通过该实例获得</a:t>
            </a:r>
            <a:r>
              <a:rPr lang="en-US" altLang="zh-CN" sz="2000" dirty="0"/>
              <a:t>FM</a:t>
            </a:r>
            <a:r>
              <a:rPr lang="zh-CN" altLang="en-US" sz="2000" dirty="0"/>
              <a:t>是否在运行。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、若处于工作中，则创建相关的</a:t>
            </a:r>
            <a:r>
              <a:rPr lang="en-US" altLang="zh-CN" sz="2000" dirty="0" smtClean="0"/>
              <a:t>Fragment</a:t>
            </a:r>
            <a:r>
              <a:rPr lang="zh-CN" altLang="en-US" sz="2000" dirty="0" smtClean="0"/>
              <a:t>，并在</a:t>
            </a:r>
            <a:r>
              <a:rPr lang="en-US" altLang="zh-CN" sz="2000" dirty="0" smtClean="0"/>
              <a:t>Fragment</a:t>
            </a:r>
            <a:r>
              <a:rPr lang="zh-CN" altLang="en-US" sz="2000" dirty="0" smtClean="0"/>
              <a:t>中注册相关的监听：如监听工作状态。</a:t>
            </a:r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、处理界面上按钮的</a:t>
            </a:r>
            <a:r>
              <a:rPr lang="en-US" altLang="zh-CN" sz="2000" dirty="0" err="1" smtClean="0"/>
              <a:t>onClick</a:t>
            </a:r>
            <a:r>
              <a:rPr lang="zh-CN" altLang="en-US" sz="2000" dirty="0" smtClean="0"/>
              <a:t>事件。</a:t>
            </a:r>
            <a:endParaRPr lang="en-US" altLang="zh-CN" sz="2000" dirty="0" smtClean="0"/>
          </a:p>
          <a:p>
            <a:r>
              <a:rPr lang="en-US" altLang="zh-CN" sz="2000" dirty="0" smtClean="0"/>
              <a:t>5</a:t>
            </a:r>
            <a:r>
              <a:rPr lang="zh-CN" altLang="en-US" sz="2000" dirty="0" smtClean="0"/>
              <a:t>、当监听到收音停止则注销已注册的监听，最后销毁当前</a:t>
            </a:r>
            <a:r>
              <a:rPr lang="en-US" altLang="zh-CN" sz="2000" dirty="0" smtClean="0"/>
              <a:t>Fragment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</a:t>
            </a:r>
            <a:r>
              <a:rPr lang="zh-CN" altLang="en-US" sz="2400" dirty="0" smtClean="0"/>
              <a:t>、具体实现</a:t>
            </a: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</a:t>
            </a:r>
            <a:r>
              <a:rPr lang="en-US" altLang="zh-CN" sz="2400" b="1" dirty="0" smtClean="0"/>
              <a:t>FM Radio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507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51529" y="229025"/>
            <a:ext cx="69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技术风险及解决方向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268760"/>
            <a:ext cx="727280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某些应用会在后台启动</a:t>
            </a:r>
            <a:r>
              <a:rPr lang="en-US" altLang="zh-CN" dirty="0" smtClean="0">
                <a:latin typeface="+mn-ea"/>
              </a:rPr>
              <a:t>Activity</a:t>
            </a:r>
            <a:r>
              <a:rPr lang="zh-CN" altLang="en-US" dirty="0" smtClean="0">
                <a:latin typeface="+mn-ea"/>
              </a:rPr>
              <a:t>，如弹出信息，需要修改</a:t>
            </a:r>
            <a:r>
              <a:rPr lang="en-US" altLang="zh-CN" dirty="0" smtClean="0">
                <a:latin typeface="+mn-ea"/>
              </a:rPr>
              <a:t>Framework</a:t>
            </a:r>
            <a:r>
              <a:rPr lang="zh-CN" altLang="en-US" dirty="0" smtClean="0">
                <a:latin typeface="+mn-ea"/>
              </a:rPr>
              <a:t>屏蔽这些内容，否则小窗口显示会切边，具体包括哪些场景待汇总</a:t>
            </a:r>
            <a:endParaRPr lang="zh-CN" altLang="en-US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2276872"/>
            <a:ext cx="727280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SmartCoverActivity</a:t>
            </a:r>
            <a:r>
              <a:rPr lang="zh-CN" altLang="en-US" dirty="0" smtClean="0"/>
              <a:t>以沉浸式布局方式隐藏状态栏和导航栏，但</a:t>
            </a:r>
            <a:r>
              <a:rPr lang="en-US" altLang="zh-CN" dirty="0" err="1" smtClean="0"/>
              <a:t>SystemUI</a:t>
            </a:r>
            <a:r>
              <a:rPr lang="zh-CN" altLang="en-US" dirty="0" smtClean="0"/>
              <a:t>在某些情况下还是会显示状态栏和导航栏，需要</a:t>
            </a:r>
            <a:r>
              <a:rPr lang="en-US" altLang="zh-CN" dirty="0" err="1" smtClean="0"/>
              <a:t>SystemUI</a:t>
            </a:r>
            <a:r>
              <a:rPr lang="zh-CN" altLang="en-US" dirty="0" smtClean="0"/>
              <a:t>根据当前是否</a:t>
            </a:r>
            <a:r>
              <a:rPr lang="en-US" altLang="zh-CN" dirty="0" smtClean="0"/>
              <a:t>Smart Cover</a:t>
            </a:r>
            <a:r>
              <a:rPr lang="zh-CN" altLang="en-US" dirty="0" smtClean="0"/>
              <a:t>状态做额外处理</a:t>
            </a:r>
            <a:endParaRPr lang="zh-CN" altLang="en-US" dirty="0"/>
          </a:p>
        </p:txBody>
      </p:sp>
      <p:sp>
        <p:nvSpPr>
          <p:cNvPr id="5" name="TextBox 6"/>
          <p:cNvSpPr txBox="1"/>
          <p:nvPr/>
        </p:nvSpPr>
        <p:spPr>
          <a:xfrm>
            <a:off x="755576" y="3645024"/>
            <a:ext cx="7272808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SIM PIN</a:t>
            </a:r>
            <a:r>
              <a:rPr lang="zh-CN" altLang="en-US" dirty="0" smtClean="0"/>
              <a:t>解锁时，如果同时设置了其它安全锁（例如</a:t>
            </a:r>
            <a:r>
              <a:rPr lang="en-US" altLang="zh-CN" dirty="0" smtClean="0"/>
              <a:t>Pattern</a:t>
            </a:r>
            <a:r>
              <a:rPr lang="zh-CN" altLang="en-US" dirty="0" smtClean="0"/>
              <a:t>），第一次</a:t>
            </a:r>
            <a:r>
              <a:rPr lang="en-US" altLang="zh-CN" dirty="0" smtClean="0"/>
              <a:t>PIN</a:t>
            </a:r>
            <a:r>
              <a:rPr lang="zh-CN" altLang="en-US" dirty="0" smtClean="0"/>
              <a:t>解锁完成，不进行</a:t>
            </a:r>
            <a:r>
              <a:rPr lang="en-US" altLang="zh-CN" dirty="0" smtClean="0"/>
              <a:t>Pattern</a:t>
            </a:r>
            <a:r>
              <a:rPr lang="zh-CN" altLang="en-US" smtClean="0"/>
              <a:t>解锁，再</a:t>
            </a:r>
            <a:r>
              <a:rPr lang="zh-CN" altLang="en-US" dirty="0" smtClean="0"/>
              <a:t>继续进行第二次</a:t>
            </a:r>
            <a:r>
              <a:rPr lang="en-US" altLang="zh-CN" dirty="0" smtClean="0"/>
              <a:t>PIN</a:t>
            </a:r>
            <a:r>
              <a:rPr lang="zh-CN" altLang="en-US" dirty="0" smtClean="0"/>
              <a:t>解锁时，会出现解锁失败（获取的</a:t>
            </a:r>
            <a:r>
              <a:rPr lang="en-US" altLang="zh-CN" dirty="0" err="1" smtClean="0"/>
              <a:t>SystemUI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PIN</a:t>
            </a:r>
            <a:r>
              <a:rPr lang="zh-CN" altLang="en-US" dirty="0" smtClean="0"/>
              <a:t>解锁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），需要</a:t>
            </a:r>
            <a:r>
              <a:rPr lang="en-US" altLang="zh-CN" dirty="0" err="1" smtClean="0"/>
              <a:t>SystemUI</a:t>
            </a:r>
            <a:r>
              <a:rPr lang="zh-CN" altLang="en-US" dirty="0" smtClean="0"/>
              <a:t>修改部分处理流程。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7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75656" y="230446"/>
            <a:ext cx="7524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实现方法（原理框图）</a:t>
            </a:r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48064" y="836712"/>
            <a:ext cx="38519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Smart Cover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主体是一个全屏的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Activity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，显示在锁屏之上。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新宋体" pitchFamily="49" charset="-122"/>
                <a:ea typeface="新宋体" pitchFamily="49" charset="-122"/>
              </a:rPr>
              <a:t>小</a:t>
            </a:r>
            <a:r>
              <a:rPr lang="zh-CN" altLang="en-US" b="1" dirty="0" smtClean="0">
                <a:latin typeface="新宋体" pitchFamily="49" charset="-122"/>
                <a:ea typeface="新宋体" pitchFamily="49" charset="-122"/>
              </a:rPr>
              <a:t>窗口：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各场景对应一个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Fragment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，根据当前用户场景加载相应的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Fragment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（除通话）。</a:t>
            </a:r>
            <a:endParaRPr lang="en-US" altLang="zh-CN" dirty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新宋体" pitchFamily="49" charset="-122"/>
                <a:ea typeface="新宋体" pitchFamily="49" charset="-122"/>
              </a:rPr>
              <a:t>软键盘：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Activity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在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Smart Cover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对应按键下方绘制按钮，将按钮触摸事件转换为按键事件，发送给各场景。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新宋体" pitchFamily="49" charset="-122"/>
                <a:ea typeface="新宋体" pitchFamily="49" charset="-122"/>
              </a:rPr>
              <a:t>灯带：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Activity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四周预留一圈空白区域，根据当前场景在空白区域绘制跑马灯，透过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Smart Cover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再显示。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注意：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Smart Cover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不包含通话场景，因通话必须在默认电话应用中。</a:t>
            </a:r>
            <a:endParaRPr lang="zh-CN" altLang="en-US" dirty="0">
              <a:latin typeface="新宋体" pitchFamily="49" charset="-122"/>
              <a:ea typeface="新宋体" pitchFamily="49" charset="-122"/>
            </a:endParaRPr>
          </a:p>
        </p:txBody>
      </p:sp>
      <p:pic>
        <p:nvPicPr>
          <p:cNvPr id="7" name="图片 6" descr="00_l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836712"/>
            <a:ext cx="3310128" cy="5870448"/>
          </a:xfrm>
          <a:prstGeom prst="rect">
            <a:avLst/>
          </a:prstGeom>
        </p:spPr>
      </p:pic>
      <p:sp>
        <p:nvSpPr>
          <p:cNvPr id="6" name="矩形标注 5"/>
          <p:cNvSpPr/>
          <p:nvPr/>
        </p:nvSpPr>
        <p:spPr>
          <a:xfrm>
            <a:off x="3995936" y="908720"/>
            <a:ext cx="1080120" cy="648072"/>
          </a:xfrm>
          <a:prstGeom prst="wedgeRectCallout">
            <a:avLst>
              <a:gd name="adj1" fmla="val -163104"/>
              <a:gd name="adj2" fmla="val 1310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小窗口</a:t>
            </a:r>
            <a:endParaRPr lang="zh-CN" altLang="en-US" dirty="0"/>
          </a:p>
        </p:txBody>
      </p:sp>
      <p:sp>
        <p:nvSpPr>
          <p:cNvPr id="8" name="矩形标注 7"/>
          <p:cNvSpPr/>
          <p:nvPr/>
        </p:nvSpPr>
        <p:spPr>
          <a:xfrm>
            <a:off x="3995936" y="3356992"/>
            <a:ext cx="1080000" cy="648000"/>
          </a:xfrm>
          <a:prstGeom prst="wedgeRectCallout">
            <a:avLst>
              <a:gd name="adj1" fmla="val -200749"/>
              <a:gd name="adj2" fmla="val 207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软键盘</a:t>
            </a:r>
            <a:endParaRPr lang="zh-CN" altLang="en-US" dirty="0"/>
          </a:p>
        </p:txBody>
      </p:sp>
      <p:sp>
        <p:nvSpPr>
          <p:cNvPr id="10" name="矩形标注 9"/>
          <p:cNvSpPr/>
          <p:nvPr/>
        </p:nvSpPr>
        <p:spPr>
          <a:xfrm>
            <a:off x="4067944" y="5085184"/>
            <a:ext cx="1080120" cy="648072"/>
          </a:xfrm>
          <a:prstGeom prst="wedgeRectCallout">
            <a:avLst>
              <a:gd name="adj1" fmla="val -67865"/>
              <a:gd name="adj2" fmla="val 840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灯带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2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236266"/>
            <a:ext cx="7517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外部模块依赖</a:t>
            </a:r>
            <a:r>
              <a:rPr lang="zh-CN" altLang="en-US" sz="2400" b="1" dirty="0"/>
              <a:t>关系图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40462" y="1457265"/>
            <a:ext cx="1080120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Dialer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47864" y="1458000"/>
            <a:ext cx="3892826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</a:rPr>
              <a:t>SmartCover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580112" y="3573016"/>
            <a:ext cx="1224136" cy="5760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Weather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156176" y="1916832"/>
            <a:ext cx="36004" cy="16561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08104" y="3140968"/>
            <a:ext cx="1410771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accent1">
                    <a:lumMod val="75000"/>
                  </a:schemeClr>
                </a:solidFill>
              </a:rPr>
              <a:t>ContentProvider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51520" y="2348880"/>
            <a:ext cx="853675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-43543" y="5085184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天气和音乐等功能模块，在各自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中实现，通过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AIDL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接口，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Broadcast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Content Provider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等方式与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SmartCover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通信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通话界面必须在默认电话应用中，因此对应的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在电话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APK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中实现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3153784" y="4293096"/>
            <a:ext cx="1296145" cy="5760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</a:rPr>
              <a:t>SystemUI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>
            <a:stCxn id="47" idx="0"/>
          </p:cNvCxnSpPr>
          <p:nvPr/>
        </p:nvCxnSpPr>
        <p:spPr>
          <a:xfrm flipV="1">
            <a:off x="3801857" y="1961321"/>
            <a:ext cx="0" cy="23317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4572000" y="1916832"/>
            <a:ext cx="0" cy="16561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4139952" y="3573015"/>
            <a:ext cx="1224136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Music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355976" y="2492896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AIDL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5004048" y="1916832"/>
            <a:ext cx="0" cy="16561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644008" y="2780928"/>
            <a:ext cx="923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Broadcast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直接箭头连接符 2"/>
          <p:cNvCxnSpPr>
            <a:stCxn id="6" idx="3"/>
            <a:endCxn id="7" idx="1"/>
          </p:cNvCxnSpPr>
          <p:nvPr/>
        </p:nvCxnSpPr>
        <p:spPr>
          <a:xfrm>
            <a:off x="1820582" y="1709293"/>
            <a:ext cx="1527282" cy="73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51720" y="1412776"/>
            <a:ext cx="634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Intent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654488" y="2924944"/>
            <a:ext cx="18455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状态栏、导航栏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锁屏</a:t>
            </a: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壁纸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SIM </a:t>
            </a: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PIN</a:t>
            </a: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解锁接口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372199" y="4294808"/>
            <a:ext cx="1296145" cy="5760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Settings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>
            <a:endCxn id="27" idx="0"/>
          </p:cNvCxnSpPr>
          <p:nvPr/>
        </p:nvCxnSpPr>
        <p:spPr>
          <a:xfrm>
            <a:off x="7020272" y="1961321"/>
            <a:ext cx="0" cy="23334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732239" y="2780928"/>
            <a:ext cx="543739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入口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683568" y="2636912"/>
            <a:ext cx="1224136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Clock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83568" y="3284984"/>
            <a:ext cx="1224136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Recorder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83568" y="3933056"/>
            <a:ext cx="1224136" cy="576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</a:rPr>
              <a:t>FMRadio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1892590" y="1916832"/>
            <a:ext cx="1671298" cy="10278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4" idx="3"/>
          </p:cNvCxnSpPr>
          <p:nvPr/>
        </p:nvCxnSpPr>
        <p:spPr>
          <a:xfrm flipH="1">
            <a:off x="1907704" y="1916832"/>
            <a:ext cx="1656184" cy="16561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25" idx="3"/>
          </p:cNvCxnSpPr>
          <p:nvPr/>
        </p:nvCxnSpPr>
        <p:spPr>
          <a:xfrm flipH="1">
            <a:off x="1907704" y="1961321"/>
            <a:ext cx="1656184" cy="225973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60"/>
          <p:cNvSpPr txBox="1"/>
          <p:nvPr/>
        </p:nvSpPr>
        <p:spPr>
          <a:xfrm>
            <a:off x="2411760" y="2645296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AIDL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7590633" y="3573016"/>
            <a:ext cx="1296145" cy="5760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chemeClr val="tx1"/>
                </a:solidFill>
              </a:rPr>
              <a:t>Frameworks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8" name="TextBox 38"/>
          <p:cNvSpPr txBox="1"/>
          <p:nvPr/>
        </p:nvSpPr>
        <p:spPr>
          <a:xfrm>
            <a:off x="7636742" y="3082195"/>
            <a:ext cx="760144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Lid</a:t>
            </a: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接口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" name="直接箭头连接符 39"/>
          <p:cNvCxnSpPr>
            <a:endCxn id="44" idx="0"/>
          </p:cNvCxnSpPr>
          <p:nvPr/>
        </p:nvCxnSpPr>
        <p:spPr>
          <a:xfrm>
            <a:off x="7236298" y="1978952"/>
            <a:ext cx="1002408" cy="159406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8"/>
          <p:cNvSpPr txBox="1"/>
          <p:nvPr/>
        </p:nvSpPr>
        <p:spPr>
          <a:xfrm>
            <a:off x="8185063" y="1933091"/>
            <a:ext cx="543739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400" b="1" dirty="0" smtClean="0"/>
              <a:t>界面</a:t>
            </a:r>
            <a:endParaRPr lang="zh-CN" altLang="en-US" sz="1400" b="1" dirty="0"/>
          </a:p>
        </p:txBody>
      </p:sp>
      <p:sp>
        <p:nvSpPr>
          <p:cNvPr id="43" name="TextBox 38"/>
          <p:cNvSpPr txBox="1"/>
          <p:nvPr/>
        </p:nvSpPr>
        <p:spPr>
          <a:xfrm>
            <a:off x="8204725" y="2492896"/>
            <a:ext cx="543739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400" b="1" dirty="0" smtClean="0"/>
              <a:t>接口</a:t>
            </a:r>
            <a:endParaRPr lang="zh-CN" altLang="en-US" sz="1400" b="1" dirty="0"/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1907704" y="1933091"/>
            <a:ext cx="1440160" cy="7955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64"/>
          <p:cNvSpPr txBox="1"/>
          <p:nvPr/>
        </p:nvSpPr>
        <p:spPr>
          <a:xfrm>
            <a:off x="1691680" y="2329135"/>
            <a:ext cx="923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</a:rPr>
              <a:t>Broadcast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10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236266"/>
            <a:ext cx="7517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外部模块依赖（</a:t>
            </a:r>
            <a:r>
              <a:rPr lang="en-US" altLang="zh-CN" sz="2400" b="1" dirty="0" smtClean="0"/>
              <a:t>Frameworks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980728"/>
            <a:ext cx="90364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获取当前盖子开合状态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android.view.IWindowManager#isLidOpened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()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表示盖子已打开，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表示盖子已合上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监听盖子开合状态变化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View.setOnLidStateChangedListener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new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View.OnLidStateChangedListener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{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  @Override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  public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onLidStateChanged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(long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whenNanos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lidOpen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{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      // TODO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           }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表示盖子已打开，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表示盖子已合上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3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236266"/>
            <a:ext cx="7517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外部模块依赖（设置）</a:t>
            </a:r>
            <a:endParaRPr lang="zh-CN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980728"/>
            <a:ext cx="903649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SmartCover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开关状态由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Setting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控制，写入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SettingsProvider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，通过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Settings.Global.getInt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context.getContentResolver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(), “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smartcover.setting.state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”, 0)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读取，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表示关，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表示开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显示天气开关状态由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Setting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控制，写入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SettingsProvider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，通过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Settings.Secure.getIntForUser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mContext.getContentResolver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(),"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show_weather_in_lockscreen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", 0,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ActivityManager.getCurrentUser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());</a:t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读取，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表示关，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表示开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82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236266"/>
            <a:ext cx="7517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外部模块依赖（天气）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323528" y="130090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天气信息由天气应用写入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ContentProvider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中，通过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static final Uri WEATHER_CONTENT_URI =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Uri.parse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(“content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://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com.tpv.xmic.weatherprovider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/weathers”);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mContext.getContentResolver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().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registerContentObserver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(WEATHER_CONTENT_URI,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false,mWeatherContentObserver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</a:t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监听其变化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82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236266"/>
            <a:ext cx="7517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外部模块依赖（音乐）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539552" y="1124744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需要绑定</a:t>
            </a:r>
            <a:r>
              <a:rPr lang="en-US" altLang="zh-CN" dirty="0" err="1" smtClean="0"/>
              <a:t>MediaPlaybackService</a:t>
            </a:r>
            <a:r>
              <a:rPr lang="zh-CN" altLang="en-US" dirty="0" smtClean="0"/>
              <a:t>获取当前音乐播放的状态，</a:t>
            </a:r>
            <a:endParaRPr lang="en-US" altLang="zh-CN" dirty="0" smtClean="0"/>
          </a:p>
          <a:p>
            <a:r>
              <a:rPr lang="zh-CN" altLang="en-US" dirty="0" smtClean="0"/>
              <a:t>且需要监听如下广播，监听音乐播放状态的改变：</a:t>
            </a:r>
            <a:endParaRPr lang="en-US" altLang="zh-CN" dirty="0" smtClean="0"/>
          </a:p>
          <a:p>
            <a:r>
              <a:rPr lang="en-US" altLang="zh-CN" dirty="0" smtClean="0"/>
              <a:t>	"</a:t>
            </a:r>
            <a:r>
              <a:rPr lang="en-US" altLang="zh-CN" dirty="0" err="1" smtClean="0"/>
              <a:t>com.android.music.playstatechanged</a:t>
            </a:r>
            <a:r>
              <a:rPr lang="en-US" altLang="zh-CN" dirty="0" smtClean="0"/>
              <a:t>";</a:t>
            </a:r>
          </a:p>
          <a:p>
            <a:r>
              <a:rPr lang="en-US" altLang="zh-CN" i="1" dirty="0" smtClean="0"/>
              <a:t>	"</a:t>
            </a:r>
            <a:r>
              <a:rPr lang="en-US" altLang="zh-CN" i="1" dirty="0" err="1" smtClean="0"/>
              <a:t>com.android.music.metachanged</a:t>
            </a:r>
            <a:r>
              <a:rPr lang="en-US" altLang="zh-CN" i="1" dirty="0" smtClean="0"/>
              <a:t>"; </a:t>
            </a:r>
          </a:p>
          <a:p>
            <a:r>
              <a:rPr lang="en-US" altLang="zh-CN" i="1" dirty="0" smtClean="0"/>
              <a:t>	"</a:t>
            </a:r>
            <a:r>
              <a:rPr lang="en-US" altLang="zh-CN" i="1" dirty="0" err="1" smtClean="0"/>
              <a:t>com.android.music.queuechanged</a:t>
            </a:r>
            <a:r>
              <a:rPr lang="en-US" altLang="zh-CN" i="1" dirty="0" smtClean="0"/>
              <a:t>";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2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236266"/>
            <a:ext cx="7517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外部模块依赖（</a:t>
            </a:r>
            <a:r>
              <a:rPr lang="en-US" altLang="zh-CN" sz="2400" b="1" dirty="0" err="1" smtClean="0"/>
              <a:t>SystemUI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251518" y="1052736"/>
            <a:ext cx="87414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锁屏壁纸由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SystemUI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写入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File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中，通过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b="1" dirty="0"/>
              <a:t>public static final String </a:t>
            </a:r>
            <a:r>
              <a:rPr lang="en-US" altLang="zh-CN" sz="1600" b="1" i="1" dirty="0"/>
              <a:t>PIC_KEY = "</a:t>
            </a:r>
            <a:r>
              <a:rPr lang="en-US" altLang="zh-CN" sz="1600" b="1" i="1" dirty="0" err="1"/>
              <a:t>LockPaper</a:t>
            </a:r>
            <a:r>
              <a:rPr lang="en-US" altLang="zh-CN" sz="1600" b="1" i="1" dirty="0"/>
              <a:t>";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Settings.Secure.getString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context.getContentResolver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(), PIC_KEY);</a:t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获取其 保存路径</a:t>
            </a:r>
          </a:p>
        </p:txBody>
      </p:sp>
    </p:spTree>
    <p:extLst>
      <p:ext uri="{BB962C8B-B14F-4D97-AF65-F5344CB8AC3E}">
        <p14:creationId xmlns:p14="http://schemas.microsoft.com/office/powerpoint/2010/main" val="9682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236266"/>
            <a:ext cx="7517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外部模块依赖（</a:t>
            </a:r>
            <a:r>
              <a:rPr lang="en-US" altLang="zh-CN" sz="2400" b="1" dirty="0" smtClean="0"/>
              <a:t>Recorder &amp; FM Radio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251518" y="1052736"/>
            <a:ext cx="87414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SmartCover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Recorder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应用或者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FM Radio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应用通信都是采用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AIDL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方式的，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所以需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Recorder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FM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Radio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应用提供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AIDL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接口，从而让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SmartCover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获取到这两个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应用的运行状态。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SIM PIN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解锁界面在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Smart Cover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显示，解锁接口由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SystemUI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提供，通过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AIDL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调用。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3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51529" y="229025"/>
            <a:ext cx="69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性能设计目标</a:t>
            </a:r>
            <a:endParaRPr lang="zh-CN" altLang="en-US" sz="2400" b="1" dirty="0"/>
          </a:p>
        </p:txBody>
      </p:sp>
      <p:sp>
        <p:nvSpPr>
          <p:cNvPr id="5" name="圆角矩形 4"/>
          <p:cNvSpPr/>
          <p:nvPr/>
        </p:nvSpPr>
        <p:spPr>
          <a:xfrm>
            <a:off x="827584" y="980728"/>
            <a:ext cx="698477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前台运行时，系统资源消耗目标（</a:t>
            </a:r>
            <a:r>
              <a:rPr lang="en-US" altLang="zh-CN" dirty="0" smtClean="0">
                <a:solidFill>
                  <a:schemeClr val="tx1"/>
                </a:solidFill>
              </a:rPr>
              <a:t>CPU %, Memory usage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27584" y="2420888"/>
            <a:ext cx="698477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后台运行时，系统资源消耗目标（</a:t>
            </a:r>
            <a:r>
              <a:rPr lang="en-US" altLang="zh-CN" dirty="0">
                <a:solidFill>
                  <a:schemeClr val="tx1"/>
                </a:solidFill>
              </a:rPr>
              <a:t>CPU %, Memory usage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27584" y="3933056"/>
            <a:ext cx="698477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</a:rPr>
              <a:t>其他关键指标（由本功能</a:t>
            </a:r>
            <a:r>
              <a:rPr lang="en-US" altLang="zh-CN" dirty="0" smtClean="0">
                <a:solidFill>
                  <a:schemeClr val="tx1"/>
                </a:solidFill>
              </a:rPr>
              <a:t>owner</a:t>
            </a:r>
            <a:r>
              <a:rPr lang="zh-CN" altLang="en-US" dirty="0" smtClean="0">
                <a:solidFill>
                  <a:schemeClr val="tx1"/>
                </a:solidFill>
              </a:rPr>
              <a:t>提出）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9540" y="4544481"/>
            <a:ext cx="662880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1</a:t>
            </a:r>
            <a:r>
              <a:rPr lang="zh-CN" altLang="en-US" sz="1400" dirty="0" smtClean="0">
                <a:latin typeface="+mn-ea"/>
              </a:rPr>
              <a:t>、</a:t>
            </a:r>
            <a:r>
              <a:rPr lang="en-US" altLang="zh-CN" sz="1400" dirty="0" smtClean="0">
                <a:latin typeface="+mn-ea"/>
              </a:rPr>
              <a:t>Smart Cover</a:t>
            </a:r>
            <a:r>
              <a:rPr lang="zh-CN" altLang="en-US" sz="1400" dirty="0" smtClean="0">
                <a:latin typeface="+mn-ea"/>
              </a:rPr>
              <a:t>翻盖及合盖，应流畅切换，感官上无明显异常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2</a:t>
            </a:r>
            <a:r>
              <a:rPr lang="zh-CN" altLang="en-US" sz="1400" dirty="0" smtClean="0">
                <a:latin typeface="+mn-ea"/>
              </a:rPr>
              <a:t>、</a:t>
            </a:r>
            <a:r>
              <a:rPr lang="en-US" altLang="zh-CN" sz="1400" dirty="0" smtClean="0">
                <a:latin typeface="+mn-ea"/>
              </a:rPr>
              <a:t>Smart Cover</a:t>
            </a:r>
            <a:r>
              <a:rPr lang="zh-CN" altLang="en-US" sz="1400" dirty="0" smtClean="0">
                <a:latin typeface="+mn-ea"/>
              </a:rPr>
              <a:t>按键应及时响应，观感上无明显异常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2996952"/>
            <a:ext cx="662880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CPU usage = 0%  Memory usage &lt; 10MB</a:t>
            </a: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588670"/>
            <a:ext cx="662880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CPU usage &lt; 20%  Memory usage &lt; 100MB</a:t>
            </a: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49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51529" y="229025"/>
            <a:ext cx="69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功能实现所需的其他依赖 （</a:t>
            </a:r>
            <a:r>
              <a:rPr lang="en-US" altLang="zh-CN" sz="2400" b="1" dirty="0" smtClean="0"/>
              <a:t>Server/API/</a:t>
            </a:r>
            <a:r>
              <a:rPr lang="zh-CN" altLang="en-US" sz="2400" b="1" dirty="0" smtClean="0"/>
              <a:t>开源</a:t>
            </a:r>
            <a:r>
              <a:rPr lang="en-US" altLang="zh-CN" sz="2400" b="1" dirty="0" smtClean="0"/>
              <a:t>Lib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48715"/>
              </p:ext>
            </p:extLst>
          </p:nvPr>
        </p:nvGraphicFramePr>
        <p:xfrm>
          <a:off x="827584" y="1196750"/>
          <a:ext cx="7920880" cy="36749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048"/>
                <a:gridCol w="4032448"/>
                <a:gridCol w="1944216"/>
                <a:gridCol w="1512168"/>
              </a:tblGrid>
              <a:tr h="38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需求描述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联络窗口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收费状况</a:t>
                      </a:r>
                      <a:endParaRPr lang="zh-CN" altLang="en-US" dirty="0"/>
                    </a:p>
                  </a:txBody>
                  <a:tcPr/>
                </a:tc>
              </a:tr>
              <a:tr h="6769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769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2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348880"/>
            <a:ext cx="9144000" cy="23762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8"/>
          <p:cNvGrpSpPr/>
          <p:nvPr/>
        </p:nvGrpSpPr>
        <p:grpSpPr>
          <a:xfrm>
            <a:off x="1763688" y="3140968"/>
            <a:ext cx="1152128" cy="1008111"/>
            <a:chOff x="1979712" y="3212976"/>
            <a:chExt cx="1152128" cy="1008111"/>
          </a:xfrm>
        </p:grpSpPr>
        <p:sp>
          <p:nvSpPr>
            <p:cNvPr id="6" name="空心弧 5"/>
            <p:cNvSpPr/>
            <p:nvPr/>
          </p:nvSpPr>
          <p:spPr>
            <a:xfrm rot="10800000">
              <a:off x="2051720" y="3284983"/>
              <a:ext cx="1080120" cy="936104"/>
            </a:xfrm>
            <a:prstGeom prst="blockArc">
              <a:avLst>
                <a:gd name="adj1" fmla="val 12314319"/>
                <a:gd name="adj2" fmla="val 20020536"/>
                <a:gd name="adj3" fmla="val 1149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1979712" y="3212976"/>
              <a:ext cx="288032" cy="28803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2843808" y="3212976"/>
              <a:ext cx="288032" cy="28803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7944" y="2708920"/>
            <a:ext cx="4125144" cy="1872208"/>
          </a:xfrm>
        </p:spPr>
        <p:txBody>
          <a:bodyPr anchor="ctr">
            <a:normAutofit fontScale="77500" lnSpcReduction="20000"/>
          </a:bodyPr>
          <a:lstStyle/>
          <a:p>
            <a:pPr algn="ctr">
              <a:buNone/>
            </a:pPr>
            <a:r>
              <a:rPr lang="en-US" altLang="zh-CN" sz="8800" dirty="0" smtClean="0"/>
              <a:t>Thank you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7795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516216" y="2719719"/>
            <a:ext cx="2627784" cy="254548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实现方法（小窗口具体描述）</a:t>
            </a:r>
            <a:endParaRPr lang="zh-CN" altLang="en-US" sz="2400" b="1" dirty="0"/>
          </a:p>
        </p:txBody>
      </p:sp>
      <p:sp>
        <p:nvSpPr>
          <p:cNvPr id="4" name="圆角矩形 3"/>
          <p:cNvSpPr/>
          <p:nvPr/>
        </p:nvSpPr>
        <p:spPr>
          <a:xfrm>
            <a:off x="4106531" y="2609753"/>
            <a:ext cx="1656184" cy="75608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/>
              <a:t>Smart Cover</a:t>
            </a:r>
            <a:br>
              <a:rPr lang="en-US" altLang="zh-CN" sz="1400" b="1" dirty="0" smtClean="0"/>
            </a:br>
            <a:r>
              <a:rPr lang="en-US" altLang="zh-CN" sz="1400" b="1" dirty="0" smtClean="0"/>
              <a:t>Activity</a:t>
            </a:r>
            <a:endParaRPr lang="zh-CN" altLang="en-US" sz="1400" b="1" dirty="0"/>
          </a:p>
        </p:txBody>
      </p:sp>
      <p:sp>
        <p:nvSpPr>
          <p:cNvPr id="8" name="圆角矩形 7"/>
          <p:cNvSpPr/>
          <p:nvPr/>
        </p:nvSpPr>
        <p:spPr>
          <a:xfrm>
            <a:off x="3923928" y="6251768"/>
            <a:ext cx="1854714" cy="48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Notification Listener Service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51520" y="1109931"/>
            <a:ext cx="1116632" cy="472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Music</a:t>
            </a:r>
            <a:br>
              <a:rPr lang="en-US" altLang="zh-CN" sz="1200" b="1" dirty="0" smtClean="0">
                <a:solidFill>
                  <a:schemeClr val="tx1"/>
                </a:solidFill>
              </a:rPr>
            </a:br>
            <a:r>
              <a:rPr lang="en-US" altLang="zh-CN" sz="1200" b="1" dirty="0" smtClean="0">
                <a:solidFill>
                  <a:schemeClr val="tx1"/>
                </a:solidFill>
              </a:rPr>
              <a:t>Fragment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29858" y="4797152"/>
            <a:ext cx="1188000" cy="48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Dialer</a:t>
            </a:r>
            <a:br>
              <a:rPr lang="en-US" altLang="zh-CN" sz="1200" b="1" dirty="0" smtClean="0">
                <a:solidFill>
                  <a:schemeClr val="tx1"/>
                </a:solidFill>
              </a:rPr>
            </a:br>
            <a:r>
              <a:rPr lang="en-US" altLang="zh-CN" sz="1200" b="1" dirty="0" smtClean="0">
                <a:solidFill>
                  <a:schemeClr val="tx1"/>
                </a:solidFill>
              </a:rPr>
              <a:t>Fragment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4" idx="1"/>
            <a:endCxn id="14" idx="3"/>
          </p:cNvCxnSpPr>
          <p:nvPr/>
        </p:nvCxnSpPr>
        <p:spPr>
          <a:xfrm flipH="1">
            <a:off x="2217858" y="2987795"/>
            <a:ext cx="1888673" cy="20541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3203848" y="4725144"/>
            <a:ext cx="1512168" cy="5400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Popup Notification</a:t>
            </a:r>
            <a:br>
              <a:rPr lang="en-US" altLang="zh-CN" sz="1200" b="1" dirty="0" smtClean="0">
                <a:solidFill>
                  <a:schemeClr val="tx1"/>
                </a:solidFill>
              </a:rPr>
            </a:br>
            <a:r>
              <a:rPr lang="en-US" altLang="zh-CN" sz="1200" b="1" dirty="0" smtClean="0">
                <a:solidFill>
                  <a:schemeClr val="tx1"/>
                </a:solidFill>
              </a:rPr>
              <a:t>Fragment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341397" y="1625900"/>
            <a:ext cx="1186452" cy="4878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Weather</a:t>
            </a:r>
            <a:br>
              <a:rPr lang="en-US" altLang="zh-CN" sz="1200" b="1" dirty="0" smtClean="0">
                <a:solidFill>
                  <a:schemeClr val="tx1"/>
                </a:solidFill>
              </a:rPr>
            </a:br>
            <a:r>
              <a:rPr lang="en-US" altLang="zh-CN" sz="1200" b="1" dirty="0" smtClean="0">
                <a:solidFill>
                  <a:schemeClr val="tx1"/>
                </a:solidFill>
              </a:rPr>
              <a:t>Fragment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724128" y="1639599"/>
            <a:ext cx="2448272" cy="1020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</a:rPr>
              <a:t>通用（状态栏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通知栏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灯带）：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 err="1" smtClean="0">
                <a:solidFill>
                  <a:schemeClr val="tx1"/>
                </a:solidFill>
              </a:rPr>
              <a:t>StatusBarView</a:t>
            </a:r>
            <a:r>
              <a:rPr lang="en-US" altLang="zh-CN" sz="1200" b="1" dirty="0" smtClean="0">
                <a:solidFill>
                  <a:schemeClr val="tx1"/>
                </a:solidFill>
              </a:rPr>
              <a:t/>
            </a:r>
            <a:br>
              <a:rPr lang="en-US" altLang="zh-CN" sz="1200" b="1" dirty="0" smtClean="0">
                <a:solidFill>
                  <a:schemeClr val="tx1"/>
                </a:solidFill>
              </a:rPr>
            </a:br>
            <a:r>
              <a:rPr lang="en-US" altLang="zh-CN" sz="1200" b="1" dirty="0" err="1" smtClean="0">
                <a:solidFill>
                  <a:schemeClr val="tx1"/>
                </a:solidFill>
              </a:rPr>
              <a:t>NotificationBarView</a:t>
            </a:r>
            <a:r>
              <a:rPr lang="en-US" altLang="zh-CN" sz="1200" b="1" dirty="0" smtClean="0">
                <a:solidFill>
                  <a:schemeClr val="tx1"/>
                </a:solidFill>
              </a:rPr>
              <a:t/>
            </a:r>
            <a:br>
              <a:rPr lang="en-US" altLang="zh-CN" sz="1200" b="1" dirty="0" smtClean="0">
                <a:solidFill>
                  <a:schemeClr val="tx1"/>
                </a:solidFill>
              </a:rPr>
            </a:br>
            <a:r>
              <a:rPr lang="en-US" altLang="zh-CN" sz="1200" b="1" dirty="0" err="1" smtClean="0">
                <a:solidFill>
                  <a:schemeClr val="tx1"/>
                </a:solidFill>
              </a:rPr>
              <a:t>AmbilightView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3" name="圆角矩形标注 42"/>
          <p:cNvSpPr/>
          <p:nvPr/>
        </p:nvSpPr>
        <p:spPr>
          <a:xfrm>
            <a:off x="6299684" y="6074420"/>
            <a:ext cx="1332656" cy="462486"/>
          </a:xfrm>
          <a:prstGeom prst="wedgeRoundRectCallout">
            <a:avLst>
              <a:gd name="adj1" fmla="val -86970"/>
              <a:gd name="adj2" fmla="val 4070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rgbClr val="0000FF"/>
                </a:solidFill>
              </a:rPr>
              <a:t>通知监听服务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  <p:sp>
        <p:nvSpPr>
          <p:cNvPr id="44" name="圆角矩形标注 43"/>
          <p:cNvSpPr/>
          <p:nvPr/>
        </p:nvSpPr>
        <p:spPr>
          <a:xfrm>
            <a:off x="7236296" y="4518276"/>
            <a:ext cx="1907704" cy="746927"/>
          </a:xfrm>
          <a:prstGeom prst="wedgeRoundRectCallout">
            <a:avLst>
              <a:gd name="adj1" fmla="val -54102"/>
              <a:gd name="adj2" fmla="val -8835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rgbClr val="0000FF"/>
                </a:solidFill>
              </a:rPr>
              <a:t>通话</a:t>
            </a:r>
            <a:endParaRPr lang="en-US" altLang="zh-CN" sz="1200" b="1" dirty="0" smtClean="0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zh-CN" altLang="en-US" sz="1200" b="1" dirty="0">
                <a:solidFill>
                  <a:srgbClr val="0000FF"/>
                </a:solidFill>
              </a:rPr>
              <a:t>通话</a:t>
            </a:r>
            <a:r>
              <a:rPr lang="zh-CN" altLang="en-US" sz="1200" b="1" dirty="0" smtClean="0">
                <a:solidFill>
                  <a:srgbClr val="0000FF"/>
                </a:solidFill>
              </a:rPr>
              <a:t>界面在默认电话中</a:t>
            </a:r>
            <a:r>
              <a:rPr lang="zh-CN" altLang="en-US" sz="1200" b="1" dirty="0" smtClean="0">
                <a:solidFill>
                  <a:srgbClr val="0000FF"/>
                </a:solidFill>
              </a:rPr>
              <a:t>，</a:t>
            </a:r>
            <a:r>
              <a:rPr lang="zh-CN" altLang="en-US" sz="1200" b="1" dirty="0">
                <a:solidFill>
                  <a:srgbClr val="0000FF"/>
                </a:solidFill>
              </a:rPr>
              <a:t>再</a:t>
            </a:r>
            <a:r>
              <a:rPr lang="zh-CN" altLang="en-US" sz="1200" b="1" dirty="0" smtClean="0">
                <a:solidFill>
                  <a:srgbClr val="0000FF"/>
                </a:solidFill>
              </a:rPr>
              <a:t>客</a:t>
            </a:r>
            <a:r>
              <a:rPr lang="zh-CN" altLang="en-US" sz="1200" b="1" dirty="0" smtClean="0">
                <a:solidFill>
                  <a:srgbClr val="0000FF"/>
                </a:solidFill>
              </a:rPr>
              <a:t>制化一套界面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  <p:sp>
        <p:nvSpPr>
          <p:cNvPr id="45" name="圆角矩形标注 44"/>
          <p:cNvSpPr/>
          <p:nvPr/>
        </p:nvSpPr>
        <p:spPr>
          <a:xfrm>
            <a:off x="611560" y="6167481"/>
            <a:ext cx="1023320" cy="512678"/>
          </a:xfrm>
          <a:prstGeom prst="wedgeRoundRectCallout">
            <a:avLst>
              <a:gd name="adj1" fmla="val 60864"/>
              <a:gd name="adj2" fmla="val -7341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rgbClr val="0000FF"/>
                </a:solidFill>
              </a:rPr>
              <a:t>通话记录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  <p:sp>
        <p:nvSpPr>
          <p:cNvPr id="47" name="圆角矩形标注 46"/>
          <p:cNvSpPr/>
          <p:nvPr/>
        </p:nvSpPr>
        <p:spPr>
          <a:xfrm>
            <a:off x="3425554" y="5535163"/>
            <a:ext cx="1094097" cy="504056"/>
          </a:xfrm>
          <a:prstGeom prst="wedgeRoundRectCallout">
            <a:avLst>
              <a:gd name="adj1" fmla="val -9639"/>
              <a:gd name="adj2" fmla="val -1033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rgbClr val="0000FF"/>
                </a:solidFill>
              </a:rPr>
              <a:t>弹出通知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  <p:sp>
        <p:nvSpPr>
          <p:cNvPr id="48" name="圆角矩形标注 47"/>
          <p:cNvSpPr/>
          <p:nvPr/>
        </p:nvSpPr>
        <p:spPr>
          <a:xfrm>
            <a:off x="5280199" y="836712"/>
            <a:ext cx="1103374" cy="591717"/>
          </a:xfrm>
          <a:prstGeom prst="wedgeRoundRectCallout">
            <a:avLst>
              <a:gd name="adj1" fmla="val -50809"/>
              <a:gd name="adj2" fmla="val 8179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rgbClr val="0000FF"/>
                </a:solidFill>
              </a:rPr>
              <a:t>时间和天气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804248" y="3465004"/>
            <a:ext cx="1656184" cy="75608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err="1" smtClean="0"/>
              <a:t>InCall</a:t>
            </a:r>
            <a:r>
              <a:rPr lang="en-US" altLang="zh-CN" sz="1400" b="1" dirty="0" smtClean="0"/>
              <a:t/>
            </a:r>
            <a:br>
              <a:rPr lang="en-US" altLang="zh-CN" sz="1400" b="1" dirty="0" smtClean="0"/>
            </a:br>
            <a:r>
              <a:rPr lang="en-US" altLang="zh-CN" sz="1400" b="1" dirty="0" smtClean="0"/>
              <a:t>Activity</a:t>
            </a:r>
            <a:endParaRPr lang="zh-CN" altLang="en-US" sz="1400" b="1" dirty="0"/>
          </a:p>
        </p:txBody>
      </p:sp>
      <p:sp>
        <p:nvSpPr>
          <p:cNvPr id="26" name="圆角矩形 25"/>
          <p:cNvSpPr/>
          <p:nvPr/>
        </p:nvSpPr>
        <p:spPr>
          <a:xfrm>
            <a:off x="1725143" y="5819720"/>
            <a:ext cx="1188000" cy="48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CallLog</a:t>
            </a:r>
            <a:r>
              <a:rPr lang="en-US" altLang="zh-CN" sz="1200" b="1" dirty="0" smtClean="0">
                <a:solidFill>
                  <a:schemeClr val="tx1"/>
                </a:solidFill>
              </a:rPr>
              <a:t/>
            </a:r>
            <a:br>
              <a:rPr lang="en-US" altLang="zh-CN" sz="1200" b="1" dirty="0" smtClean="0">
                <a:solidFill>
                  <a:schemeClr val="tx1"/>
                </a:solidFill>
              </a:rPr>
            </a:br>
            <a:r>
              <a:rPr lang="en-US" altLang="zh-CN" sz="1200" b="1" dirty="0" smtClean="0">
                <a:solidFill>
                  <a:schemeClr val="tx1"/>
                </a:solidFill>
              </a:rPr>
              <a:t>Fragment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203932" y="5304522"/>
            <a:ext cx="778339" cy="461283"/>
          </a:xfrm>
          <a:prstGeom prst="wedgeRoundRectCallout">
            <a:avLst>
              <a:gd name="adj1" fmla="val 60425"/>
              <a:gd name="adj2" fmla="val -7901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rgbClr val="0000FF"/>
                </a:solidFill>
              </a:rPr>
              <a:t>拨号盘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51520" y="1670905"/>
            <a:ext cx="1116632" cy="472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Clock</a:t>
            </a:r>
            <a:br>
              <a:rPr lang="en-US" altLang="zh-CN" sz="1200" b="1" dirty="0" smtClean="0">
                <a:solidFill>
                  <a:schemeClr val="tx1"/>
                </a:solidFill>
              </a:rPr>
            </a:br>
            <a:r>
              <a:rPr lang="en-US" altLang="zh-CN" sz="1200" b="1" dirty="0" smtClean="0">
                <a:solidFill>
                  <a:schemeClr val="tx1"/>
                </a:solidFill>
              </a:rPr>
              <a:t>Fragment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51520" y="2246969"/>
            <a:ext cx="1116632" cy="472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Recorder</a:t>
            </a:r>
            <a:br>
              <a:rPr lang="en-US" altLang="zh-CN" sz="1200" b="1" dirty="0" smtClean="0">
                <a:solidFill>
                  <a:schemeClr val="tx1"/>
                </a:solidFill>
              </a:rPr>
            </a:br>
            <a:r>
              <a:rPr lang="en-US" altLang="zh-CN" sz="1200" b="1" dirty="0" smtClean="0">
                <a:solidFill>
                  <a:schemeClr val="tx1"/>
                </a:solidFill>
              </a:rPr>
              <a:t>Fragment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251520" y="2823033"/>
            <a:ext cx="1116632" cy="472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 smtClean="0">
                <a:solidFill>
                  <a:schemeClr val="tx1"/>
                </a:solidFill>
              </a:rPr>
              <a:t>FMRadio</a:t>
            </a:r>
            <a:r>
              <a:rPr lang="en-US" altLang="zh-CN" sz="1200" b="1" dirty="0" smtClean="0">
                <a:solidFill>
                  <a:schemeClr val="tx1"/>
                </a:solidFill>
              </a:rPr>
              <a:t/>
            </a:r>
            <a:br>
              <a:rPr lang="en-US" altLang="zh-CN" sz="1200" b="1" dirty="0" smtClean="0">
                <a:solidFill>
                  <a:schemeClr val="tx1"/>
                </a:solidFill>
              </a:rPr>
            </a:br>
            <a:r>
              <a:rPr lang="en-US" altLang="zh-CN" sz="1200" b="1" dirty="0" smtClean="0">
                <a:solidFill>
                  <a:schemeClr val="tx1"/>
                </a:solidFill>
              </a:rPr>
              <a:t>Fragment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945388" y="1927631"/>
            <a:ext cx="1186452" cy="471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Lists</a:t>
            </a:r>
            <a:br>
              <a:rPr lang="en-US" altLang="zh-CN" sz="1200" b="1" dirty="0" smtClean="0">
                <a:solidFill>
                  <a:schemeClr val="tx1"/>
                </a:solidFill>
              </a:rPr>
            </a:br>
            <a:r>
              <a:rPr lang="en-US" altLang="zh-CN" sz="1200" b="1" dirty="0" smtClean="0">
                <a:solidFill>
                  <a:schemeClr val="tx1"/>
                </a:solidFill>
              </a:rPr>
              <a:t>Fragment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37" idx="1"/>
            <a:endCxn id="11" idx="3"/>
          </p:cNvCxnSpPr>
          <p:nvPr/>
        </p:nvCxnSpPr>
        <p:spPr>
          <a:xfrm flipH="1" flipV="1">
            <a:off x="1368152" y="1346306"/>
            <a:ext cx="577236" cy="81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7" idx="1"/>
            <a:endCxn id="33" idx="3"/>
          </p:cNvCxnSpPr>
          <p:nvPr/>
        </p:nvCxnSpPr>
        <p:spPr>
          <a:xfrm flipH="1" flipV="1">
            <a:off x="1368152" y="1907280"/>
            <a:ext cx="577236" cy="25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7" idx="1"/>
            <a:endCxn id="34" idx="3"/>
          </p:cNvCxnSpPr>
          <p:nvPr/>
        </p:nvCxnSpPr>
        <p:spPr>
          <a:xfrm flipH="1">
            <a:off x="1368152" y="2163431"/>
            <a:ext cx="577236" cy="31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7" idx="1"/>
            <a:endCxn id="36" idx="3"/>
          </p:cNvCxnSpPr>
          <p:nvPr/>
        </p:nvCxnSpPr>
        <p:spPr>
          <a:xfrm flipH="1">
            <a:off x="1368152" y="2163431"/>
            <a:ext cx="577236" cy="89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539552" y="3888090"/>
            <a:ext cx="1186452" cy="4878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</a:rPr>
              <a:t>ClockAlarm</a:t>
            </a:r>
            <a:r>
              <a:rPr lang="en-US" altLang="zh-CN" sz="1200" b="1" dirty="0" smtClean="0">
                <a:solidFill>
                  <a:schemeClr val="tx1"/>
                </a:solidFill>
              </a:rPr>
              <a:t/>
            </a:r>
            <a:br>
              <a:rPr lang="en-US" altLang="zh-CN" sz="1200" b="1" dirty="0" smtClean="0">
                <a:solidFill>
                  <a:schemeClr val="tx1"/>
                </a:solidFill>
              </a:rPr>
            </a:br>
            <a:r>
              <a:rPr lang="en-US" altLang="zh-CN" sz="1200" b="1" dirty="0" smtClean="0">
                <a:solidFill>
                  <a:schemeClr val="tx1"/>
                </a:solidFill>
              </a:rPr>
              <a:t>Fragment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0" name="圆角矩形标注 49"/>
          <p:cNvSpPr/>
          <p:nvPr/>
        </p:nvSpPr>
        <p:spPr>
          <a:xfrm>
            <a:off x="107504" y="4519919"/>
            <a:ext cx="778339" cy="461283"/>
          </a:xfrm>
          <a:prstGeom prst="wedgeRoundRectCallout">
            <a:avLst>
              <a:gd name="adj1" fmla="val 86030"/>
              <a:gd name="adj2" fmla="val -8410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rgbClr val="0000FF"/>
                </a:solidFill>
              </a:rPr>
              <a:t>闹钟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  <p:cxnSp>
        <p:nvCxnSpPr>
          <p:cNvPr id="40" name="直接箭头连接符 39"/>
          <p:cNvCxnSpPr>
            <a:stCxn id="4" idx="0"/>
            <a:endCxn id="25" idx="2"/>
          </p:cNvCxnSpPr>
          <p:nvPr/>
        </p:nvCxnSpPr>
        <p:spPr>
          <a:xfrm flipV="1">
            <a:off x="4934623" y="2113713"/>
            <a:ext cx="0" cy="49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37" idx="3"/>
          </p:cNvCxnSpPr>
          <p:nvPr/>
        </p:nvCxnSpPr>
        <p:spPr>
          <a:xfrm flipH="1" flipV="1">
            <a:off x="3131840" y="2163431"/>
            <a:ext cx="974691" cy="82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标注 50"/>
          <p:cNvSpPr/>
          <p:nvPr/>
        </p:nvSpPr>
        <p:spPr>
          <a:xfrm>
            <a:off x="2483768" y="1191898"/>
            <a:ext cx="1103374" cy="591717"/>
          </a:xfrm>
          <a:prstGeom prst="wedgeRoundRectCallout">
            <a:avLst>
              <a:gd name="adj1" fmla="val -48684"/>
              <a:gd name="adj2" fmla="val 7188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200" b="1" dirty="0" smtClean="0">
                <a:solidFill>
                  <a:srgbClr val="0000FF"/>
                </a:solidFill>
              </a:rPr>
              <a:t>多事件并存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  <p:cxnSp>
        <p:nvCxnSpPr>
          <p:cNvPr id="53" name="直接箭头连接符 52"/>
          <p:cNvCxnSpPr>
            <a:stCxn id="4" idx="1"/>
            <a:endCxn id="49" idx="3"/>
          </p:cNvCxnSpPr>
          <p:nvPr/>
        </p:nvCxnSpPr>
        <p:spPr>
          <a:xfrm flipH="1">
            <a:off x="1726004" y="2987795"/>
            <a:ext cx="2380527" cy="114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26" idx="0"/>
          </p:cNvCxnSpPr>
          <p:nvPr/>
        </p:nvCxnSpPr>
        <p:spPr>
          <a:xfrm flipH="1">
            <a:off x="2319143" y="3013903"/>
            <a:ext cx="1787388" cy="280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20" idx="0"/>
          </p:cNvCxnSpPr>
          <p:nvPr/>
        </p:nvCxnSpPr>
        <p:spPr>
          <a:xfrm flipH="1">
            <a:off x="3959932" y="3388288"/>
            <a:ext cx="953598" cy="133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" idx="2"/>
            <a:endCxn id="8" idx="0"/>
          </p:cNvCxnSpPr>
          <p:nvPr/>
        </p:nvCxnSpPr>
        <p:spPr>
          <a:xfrm flipH="1">
            <a:off x="4851285" y="3365837"/>
            <a:ext cx="83338" cy="2885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4" idx="3"/>
            <a:endCxn id="27" idx="0"/>
          </p:cNvCxnSpPr>
          <p:nvPr/>
        </p:nvCxnSpPr>
        <p:spPr>
          <a:xfrm>
            <a:off x="5762715" y="2987795"/>
            <a:ext cx="1869625" cy="4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65"/>
          <p:cNvSpPr/>
          <p:nvPr/>
        </p:nvSpPr>
        <p:spPr>
          <a:xfrm>
            <a:off x="5021542" y="5315664"/>
            <a:ext cx="1854714" cy="489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</a:rPr>
              <a:t>SIMPINStateManager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圆角矩形标注 68"/>
          <p:cNvSpPr/>
          <p:nvPr/>
        </p:nvSpPr>
        <p:spPr>
          <a:xfrm>
            <a:off x="7092280" y="5373216"/>
            <a:ext cx="792088" cy="360040"/>
          </a:xfrm>
          <a:prstGeom prst="wedgeRoundRectCallout">
            <a:avLst>
              <a:gd name="adj1" fmla="val -78078"/>
              <a:gd name="adj2" fmla="val -86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200" b="1" dirty="0" smtClean="0">
                <a:solidFill>
                  <a:srgbClr val="0000FF"/>
                </a:solidFill>
              </a:rPr>
              <a:t>SIM</a:t>
            </a:r>
            <a:r>
              <a:rPr lang="zh-CN" altLang="en-US" sz="1200" b="1" dirty="0" smtClean="0">
                <a:solidFill>
                  <a:srgbClr val="0000FF"/>
                </a:solidFill>
              </a:rPr>
              <a:t>卡锁</a:t>
            </a:r>
            <a:endParaRPr lang="zh-CN" altLang="en-US" sz="1200" b="1" dirty="0">
              <a:solidFill>
                <a:srgbClr val="0000FF"/>
              </a:solidFill>
            </a:endParaRPr>
          </a:p>
        </p:txBody>
      </p:sp>
      <p:cxnSp>
        <p:nvCxnSpPr>
          <p:cNvPr id="71" name="直接箭头连接符 70"/>
          <p:cNvCxnSpPr>
            <a:stCxn id="4" idx="2"/>
            <a:endCxn id="66" idx="0"/>
          </p:cNvCxnSpPr>
          <p:nvPr/>
        </p:nvCxnSpPr>
        <p:spPr>
          <a:xfrm>
            <a:off x="4934623" y="3365837"/>
            <a:ext cx="1014276" cy="1949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40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51529" y="229025"/>
            <a:ext cx="69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附录 </a:t>
            </a:r>
            <a:r>
              <a:rPr lang="en-US" altLang="zh-CN" sz="2400" b="1" dirty="0" smtClean="0"/>
              <a:t>appendix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611560" y="1172359"/>
            <a:ext cx="80648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设计时需提前考虑的可能使用</a:t>
            </a:r>
            <a:r>
              <a:rPr lang="zh-CN" altLang="zh-CN" sz="2400" b="1" dirty="0" smtClean="0"/>
              <a:t>场景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zh-CN" altLang="zh-CN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/>
              <a:t>锁屏时的</a:t>
            </a:r>
            <a:r>
              <a:rPr lang="zh-CN" altLang="zh-CN" dirty="0" smtClean="0"/>
              <a:t>情况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70C0"/>
                </a:solidFill>
              </a:rPr>
              <a:t>永远显示在锁屏之上</a:t>
            </a:r>
            <a:r>
              <a:rPr lang="zh-CN" altLang="en-US" dirty="0" smtClean="0"/>
              <a:t>）</a:t>
            </a:r>
            <a:endParaRPr lang="zh-CN" altLang="zh-CN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/>
              <a:t>系统开机后</a:t>
            </a:r>
            <a:r>
              <a:rPr lang="en-US" altLang="zh-CN" dirty="0"/>
              <a:t>/</a:t>
            </a:r>
            <a:r>
              <a:rPr lang="zh-CN" altLang="zh-CN" dirty="0"/>
              <a:t>重新启动后的</a:t>
            </a:r>
            <a:r>
              <a:rPr lang="zh-CN" altLang="zh-CN" dirty="0" smtClean="0"/>
              <a:t>情况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70C0"/>
                </a:solidFill>
              </a:rPr>
              <a:t>无特殊约定</a:t>
            </a:r>
            <a:r>
              <a:rPr lang="zh-CN" altLang="en-US" dirty="0" smtClean="0"/>
              <a:t>）</a:t>
            </a:r>
            <a:endParaRPr lang="zh-CN" altLang="zh-CN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/>
              <a:t>是否支持悬浮窗的</a:t>
            </a:r>
            <a:r>
              <a:rPr lang="zh-CN" altLang="zh-CN" dirty="0" smtClean="0"/>
              <a:t>情况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70C0"/>
                </a:solidFill>
              </a:rPr>
              <a:t>禁用悬浮窗</a:t>
            </a:r>
            <a:r>
              <a:rPr lang="zh-CN" altLang="en-US" dirty="0" smtClean="0"/>
              <a:t>）</a:t>
            </a:r>
            <a:endParaRPr lang="zh-CN" altLang="zh-CN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/>
              <a:t>多用户的</a:t>
            </a:r>
            <a:r>
              <a:rPr lang="zh-CN" altLang="zh-CN" dirty="0" smtClean="0"/>
              <a:t>情况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70C0"/>
                </a:solidFill>
              </a:rPr>
              <a:t>无特殊约定</a:t>
            </a:r>
            <a:r>
              <a:rPr lang="zh-CN" altLang="en-US" dirty="0" smtClean="0"/>
              <a:t>）</a:t>
            </a:r>
            <a:endParaRPr lang="zh-CN" altLang="zh-CN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/>
              <a:t>缩小屏幕</a:t>
            </a:r>
            <a:r>
              <a:rPr lang="zh-CN" altLang="zh-CN" dirty="0" smtClean="0"/>
              <a:t>情况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70C0"/>
                </a:solidFill>
              </a:rPr>
              <a:t>不支持</a:t>
            </a:r>
            <a:r>
              <a:rPr lang="zh-CN" altLang="en-US" dirty="0" smtClean="0"/>
              <a:t>）</a:t>
            </a:r>
            <a:endParaRPr lang="zh-CN" altLang="zh-CN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/>
              <a:t>被其他</a:t>
            </a:r>
            <a:r>
              <a:rPr lang="en-US" altLang="zh-CN" dirty="0"/>
              <a:t>app</a:t>
            </a:r>
            <a:r>
              <a:rPr lang="zh-CN" altLang="zh-CN" dirty="0"/>
              <a:t>弹出窗口中断的情况（来电，短信，后台</a:t>
            </a:r>
            <a:r>
              <a:rPr lang="en-US" altLang="zh-CN" dirty="0" err="1"/>
              <a:t>apk</a:t>
            </a:r>
            <a:r>
              <a:rPr lang="zh-CN" altLang="zh-CN" dirty="0"/>
              <a:t>安装窗口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0070C0"/>
                </a:solidFill>
              </a:rPr>
              <a:t>适配来电界面，屏蔽其他各类弹出窗口</a:t>
            </a:r>
            <a:r>
              <a:rPr lang="zh-CN" altLang="en-US" dirty="0" smtClean="0"/>
              <a:t>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5400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980728"/>
            <a:ext cx="9036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显示在小窗口中的场景归纳为两种类型，低层（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LowLevel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高层（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HighLevel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场景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二者区别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在于是否可显示通知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所有场景，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按从低到高的顺序是：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时间和天气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事件并存（包括：音乐，秒表，倒计时，录音机，收音机）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通知栏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拨号盘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通话记录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提示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弹出通知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闹钟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倒计时完成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状态栏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通话显示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在其他所有场景之上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实现方法（小</a:t>
            </a:r>
            <a:r>
              <a:rPr lang="zh-CN" altLang="en-US" sz="2400" b="1" dirty="0" smtClean="0"/>
              <a:t>窗口各场景层级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803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实现方法（小</a:t>
            </a:r>
            <a:r>
              <a:rPr lang="zh-CN" altLang="en-US" sz="2400" b="1" dirty="0" smtClean="0"/>
              <a:t>窗口各场景层级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6"/>
            <a:ext cx="3085833" cy="54866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052736"/>
            <a:ext cx="3085833" cy="548666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056358" y="1196752"/>
            <a:ext cx="103128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状态栏</a:t>
            </a:r>
            <a:endParaRPr lang="zh-CN" altLang="en-US" sz="1400" dirty="0"/>
          </a:p>
        </p:txBody>
      </p:sp>
      <p:sp>
        <p:nvSpPr>
          <p:cNvPr id="7" name="圆角矩形 6"/>
          <p:cNvSpPr/>
          <p:nvPr/>
        </p:nvSpPr>
        <p:spPr>
          <a:xfrm>
            <a:off x="3851921" y="1988840"/>
            <a:ext cx="144016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高层场景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状态栏不可见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4056358" y="3068960"/>
            <a:ext cx="103128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通知栏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3971520" y="3717032"/>
            <a:ext cx="1200962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底层场景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状态栏可见</a:t>
            </a:r>
            <a:endParaRPr lang="zh-CN" altLang="en-US" sz="1400" dirty="0"/>
          </a:p>
        </p:txBody>
      </p:sp>
      <p:cxnSp>
        <p:nvCxnSpPr>
          <p:cNvPr id="10" name="直接箭头连接符 9"/>
          <p:cNvCxnSpPr>
            <a:stCxn id="9" idx="1"/>
          </p:cNvCxnSpPr>
          <p:nvPr/>
        </p:nvCxnSpPr>
        <p:spPr>
          <a:xfrm flipH="1" flipV="1">
            <a:off x="2676618" y="3501008"/>
            <a:ext cx="1294902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1"/>
          </p:cNvCxnSpPr>
          <p:nvPr/>
        </p:nvCxnSpPr>
        <p:spPr>
          <a:xfrm flipH="1">
            <a:off x="1794436" y="3284984"/>
            <a:ext cx="22619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</p:cNvCxnSpPr>
          <p:nvPr/>
        </p:nvCxnSpPr>
        <p:spPr>
          <a:xfrm>
            <a:off x="5292081" y="2204864"/>
            <a:ext cx="10801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1"/>
          </p:cNvCxnSpPr>
          <p:nvPr/>
        </p:nvCxnSpPr>
        <p:spPr>
          <a:xfrm flipH="1">
            <a:off x="2771800" y="1412776"/>
            <a:ext cx="12845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4" idx="3"/>
          </p:cNvCxnSpPr>
          <p:nvPr/>
        </p:nvCxnSpPr>
        <p:spPr>
          <a:xfrm>
            <a:off x="5087644" y="1412776"/>
            <a:ext cx="12845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3707904" y="1052736"/>
            <a:ext cx="0" cy="4176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标注 30"/>
          <p:cNvSpPr/>
          <p:nvPr/>
        </p:nvSpPr>
        <p:spPr>
          <a:xfrm>
            <a:off x="3868653" y="5013176"/>
            <a:ext cx="1464578" cy="720080"/>
          </a:xfrm>
          <a:prstGeom prst="wedgeRectCallout">
            <a:avLst>
              <a:gd name="adj1" fmla="val -63256"/>
              <a:gd name="adj2" fmla="val -129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</a:t>
            </a:r>
            <a:r>
              <a:rPr lang="zh-CN" altLang="en-US" dirty="0" smtClean="0"/>
              <a:t>方向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从低到高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1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0" y="965041"/>
            <a:ext cx="90364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合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上盖子，初始化过程决定添加哪些场景，包括：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总是存在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时间和天气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根据通知栏是否有对应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通知（应用程序包名和通知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过滤）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倒计时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秒表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绑定对应模块的服务，并判断是否正在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使用（因声音通道冲突）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音乐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录音机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收音机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时机不确定，采用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广播方式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闹钟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音乐（通话结束后继续播放音乐）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其余场景由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应用内部逻辑控制跳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转（见逻辑流程图）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</a:t>
            </a:r>
            <a:r>
              <a:rPr lang="zh-CN" altLang="en-US" sz="2400" b="1" dirty="0" smtClean="0"/>
              <a:t>添加各场景时机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0696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实现方法（时间和天气）</a:t>
            </a:r>
            <a:endParaRPr lang="zh-CN" altLang="en-US" sz="2400" b="1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450706" y="2007501"/>
            <a:ext cx="6811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37" idx="0"/>
          </p:cNvCxnSpPr>
          <p:nvPr/>
        </p:nvCxnSpPr>
        <p:spPr>
          <a:xfrm>
            <a:off x="4175956" y="2458209"/>
            <a:ext cx="4501" cy="483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菱形 36"/>
          <p:cNvSpPr/>
          <p:nvPr/>
        </p:nvSpPr>
        <p:spPr>
          <a:xfrm>
            <a:off x="3140841" y="2941919"/>
            <a:ext cx="2079231" cy="10801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锁屏是否显示天气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3200" y="3923764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是</a:t>
            </a:r>
            <a:endParaRPr lang="zh-CN" altLang="en-US" dirty="0">
              <a:latin typeface="+mn-ea"/>
            </a:endParaRPr>
          </a:p>
        </p:txBody>
      </p:sp>
      <p:cxnSp>
        <p:nvCxnSpPr>
          <p:cNvPr id="40" name="直接箭头连接符 39"/>
          <p:cNvCxnSpPr>
            <a:stCxn id="37" idx="3"/>
          </p:cNvCxnSpPr>
          <p:nvPr/>
        </p:nvCxnSpPr>
        <p:spPr>
          <a:xfrm>
            <a:off x="5220072" y="3481979"/>
            <a:ext cx="1440160" cy="21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35696" y="5696580"/>
            <a:ext cx="4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否</a:t>
            </a:r>
            <a:endParaRPr lang="zh-CN" altLang="en-US" dirty="0">
              <a:latin typeface="+mn-ea"/>
            </a:endParaRPr>
          </a:p>
        </p:txBody>
      </p:sp>
      <p:sp>
        <p:nvSpPr>
          <p:cNvPr id="43" name="菱形 42"/>
          <p:cNvSpPr/>
          <p:nvPr/>
        </p:nvSpPr>
        <p:spPr>
          <a:xfrm>
            <a:off x="6776978" y="4540507"/>
            <a:ext cx="1839146" cy="96708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是否有天气信息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60978" y="5517232"/>
            <a:ext cx="32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是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51520" y="945195"/>
            <a:ext cx="1927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一、流程</a:t>
            </a:r>
            <a:endParaRPr lang="zh-CN" altLang="en-US" sz="2400" dirty="0"/>
          </a:p>
        </p:txBody>
      </p:sp>
      <p:sp>
        <p:nvSpPr>
          <p:cNvPr id="76" name="TextBox 75"/>
          <p:cNvSpPr txBox="1"/>
          <p:nvPr/>
        </p:nvSpPr>
        <p:spPr>
          <a:xfrm>
            <a:off x="6959377" y="4224929"/>
            <a:ext cx="4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否</a:t>
            </a:r>
            <a:endParaRPr lang="zh-CN" altLang="en-US" dirty="0">
              <a:latin typeface="+mn-ea"/>
            </a:endParaRP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4170720" y="3955327"/>
            <a:ext cx="14972" cy="775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5220072" y="5076117"/>
            <a:ext cx="16409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43" idx="2"/>
          </p:cNvCxnSpPr>
          <p:nvPr/>
        </p:nvCxnSpPr>
        <p:spPr>
          <a:xfrm>
            <a:off x="7696551" y="5507595"/>
            <a:ext cx="15278" cy="548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7696551" y="3866446"/>
            <a:ext cx="0" cy="634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菱形 96"/>
          <p:cNvSpPr/>
          <p:nvPr/>
        </p:nvSpPr>
        <p:spPr>
          <a:xfrm>
            <a:off x="620561" y="4564990"/>
            <a:ext cx="2079231" cy="108012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数据是否变化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1698520" y="3955327"/>
            <a:ext cx="0" cy="6096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肘形连接符 103"/>
          <p:cNvCxnSpPr/>
          <p:nvPr/>
        </p:nvCxnSpPr>
        <p:spPr>
          <a:xfrm rot="5400000">
            <a:off x="2639387" y="1517342"/>
            <a:ext cx="595702" cy="2477436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97" idx="3"/>
            <a:endCxn id="37" idx="1"/>
          </p:cNvCxnSpPr>
          <p:nvPr/>
        </p:nvCxnSpPr>
        <p:spPr>
          <a:xfrm flipV="1">
            <a:off x="2699792" y="3481979"/>
            <a:ext cx="441049" cy="162307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555776" y="4076164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是</a:t>
            </a:r>
            <a:endParaRPr lang="zh-CN" altLang="en-US" dirty="0">
              <a:latin typeface="+mn-ea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1156120" y="6187740"/>
            <a:ext cx="1008112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return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0" name="直接箭头连接符 109"/>
          <p:cNvCxnSpPr>
            <a:stCxn id="97" idx="2"/>
            <a:endCxn id="108" idx="0"/>
          </p:cNvCxnSpPr>
          <p:nvPr/>
        </p:nvCxnSpPr>
        <p:spPr>
          <a:xfrm flipH="1">
            <a:off x="1660176" y="5645110"/>
            <a:ext cx="1" cy="542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5364088" y="2007501"/>
            <a:ext cx="5281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圆角矩形 122"/>
          <p:cNvSpPr/>
          <p:nvPr/>
        </p:nvSpPr>
        <p:spPr>
          <a:xfrm>
            <a:off x="6675156" y="3083602"/>
            <a:ext cx="1940968" cy="731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显示普通时钟</a:t>
            </a:r>
          </a:p>
        </p:txBody>
      </p:sp>
      <p:sp>
        <p:nvSpPr>
          <p:cNvPr id="124" name="圆角矩形 123"/>
          <p:cNvSpPr/>
          <p:nvPr/>
        </p:nvSpPr>
        <p:spPr>
          <a:xfrm>
            <a:off x="899592" y="1556793"/>
            <a:ext cx="1695130" cy="901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打开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SmartCover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3135086" y="1556793"/>
            <a:ext cx="215699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WeatherFragment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5892268" y="1556793"/>
            <a:ext cx="215699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加载锁屏壁纸</a:t>
            </a:r>
          </a:p>
        </p:txBody>
      </p:sp>
      <p:sp>
        <p:nvSpPr>
          <p:cNvPr id="128" name="圆角矩形 127"/>
          <p:cNvSpPr/>
          <p:nvPr/>
        </p:nvSpPr>
        <p:spPr>
          <a:xfrm>
            <a:off x="6776978" y="6037920"/>
            <a:ext cx="1940968" cy="731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显示、更新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天气时钟</a:t>
            </a:r>
          </a:p>
        </p:txBody>
      </p:sp>
      <p:sp>
        <p:nvSpPr>
          <p:cNvPr id="129" name="圆角矩形 128"/>
          <p:cNvSpPr/>
          <p:nvPr/>
        </p:nvSpPr>
        <p:spPr>
          <a:xfrm>
            <a:off x="734870" y="3104706"/>
            <a:ext cx="1940968" cy="7649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监听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Provider change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3279104" y="4710397"/>
            <a:ext cx="1940968" cy="731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</a:rPr>
              <a:t>对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Weather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信息进行后台查询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817138" y="2941919"/>
            <a:ext cx="44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否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1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1406381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WeatherFragment</a:t>
            </a:r>
            <a:r>
              <a:rPr lang="zh-CN" altLang="en-US" sz="2000" dirty="0"/>
              <a:t>主</a:t>
            </a:r>
            <a:r>
              <a:rPr lang="zh-CN" altLang="en-US" sz="2000" dirty="0" smtClean="0"/>
              <a:t>界面上准备两套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，分别为普通时钟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以及天气时钟</a:t>
            </a:r>
            <a:r>
              <a:rPr lang="en-US" altLang="zh-CN" sz="2000" dirty="0" smtClean="0"/>
              <a:t>View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1</a:t>
            </a:r>
            <a:r>
              <a:rPr lang="zh-CN" altLang="en-US" sz="2000" dirty="0" smtClean="0"/>
              <a:t>、启动</a:t>
            </a:r>
            <a:r>
              <a:rPr lang="en-US" altLang="zh-CN" sz="2000" dirty="0" err="1" smtClean="0"/>
              <a:t>SmartCover</a:t>
            </a:r>
            <a:r>
              <a:rPr lang="zh-CN" altLang="en-US" sz="2000" dirty="0" smtClean="0"/>
              <a:t>时，首先判断设置中锁屏天气开关是否打开，打开则显示天气时钟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，反之，亦然。</a:t>
            </a:r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zh-CN" altLang="en-US" sz="2000" dirty="0" smtClean="0"/>
              <a:t>、同时监听天气应用对外提供的</a:t>
            </a:r>
            <a:r>
              <a:rPr lang="en-US" altLang="zh-CN" sz="2000" dirty="0" err="1" smtClean="0"/>
              <a:t>ContentProvider</a:t>
            </a:r>
            <a:r>
              <a:rPr lang="zh-CN" altLang="en-US" sz="2000" dirty="0" smtClean="0"/>
              <a:t>是否发生变化，同时相应的更新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en-US" altLang="zh-CN" sz="2000" dirty="0" smtClean="0"/>
              <a:t>3</a:t>
            </a:r>
            <a:r>
              <a:rPr lang="zh-CN" altLang="en-US" sz="2000" dirty="0" smtClean="0"/>
              <a:t>、监听</a:t>
            </a:r>
            <a:r>
              <a:rPr lang="en-US" altLang="zh-CN" sz="2000" dirty="0" smtClean="0"/>
              <a:t>Setting</a:t>
            </a:r>
            <a:r>
              <a:rPr lang="zh-CN" altLang="en-US" sz="2000" dirty="0" smtClean="0"/>
              <a:t>中锁屏天气开关变化，及时切换两套</a:t>
            </a:r>
            <a:r>
              <a:rPr lang="en-US" altLang="zh-CN" sz="2000" dirty="0" smtClean="0"/>
              <a:t>View</a:t>
            </a:r>
            <a:r>
              <a:rPr lang="zh-CN" altLang="en-US" sz="2000" dirty="0" smtClean="0"/>
              <a:t>的显示与隐藏。</a:t>
            </a:r>
            <a:endParaRPr lang="en-US" altLang="zh-CN" sz="2000" dirty="0" smtClean="0"/>
          </a:p>
          <a:p>
            <a:r>
              <a:rPr lang="en-US" altLang="zh-CN" sz="2000" dirty="0" smtClean="0"/>
              <a:t>4</a:t>
            </a:r>
            <a:r>
              <a:rPr lang="zh-CN" altLang="en-US" sz="2000" dirty="0" smtClean="0"/>
              <a:t>、每次启动</a:t>
            </a:r>
            <a:r>
              <a:rPr lang="en-US" altLang="zh-CN" sz="2000" dirty="0" err="1" smtClean="0"/>
              <a:t>SmartCover</a:t>
            </a:r>
            <a:r>
              <a:rPr lang="zh-CN" altLang="en-US" sz="2000" dirty="0" smtClean="0"/>
              <a:t>时，获取当前锁屏壁纸的保存路径，将其取出，进行</a:t>
            </a:r>
            <a:r>
              <a:rPr lang="en-US" altLang="zh-CN" sz="2000" dirty="0" smtClean="0"/>
              <a:t>bitmap</a:t>
            </a:r>
            <a:r>
              <a:rPr lang="zh-CN" altLang="en-US" sz="2000" dirty="0" smtClean="0"/>
              <a:t>裁剪圆角等处理，设置为</a:t>
            </a:r>
            <a:r>
              <a:rPr lang="en-US" altLang="zh-CN" sz="2000" dirty="0" smtClean="0"/>
              <a:t>fragment</a:t>
            </a:r>
            <a:r>
              <a:rPr lang="zh-CN" altLang="en-US" sz="2000" dirty="0" smtClean="0"/>
              <a:t>背景。</a:t>
            </a:r>
            <a:endParaRPr lang="en-US" altLang="zh-C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二</a:t>
            </a:r>
            <a:r>
              <a:rPr lang="zh-CN" altLang="en-US" sz="2400" dirty="0" smtClean="0"/>
              <a:t>、具体实现</a:t>
            </a:r>
            <a:endParaRPr lang="zh-CN" altLang="en-US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实现方法（时间和天气）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75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3141</Words>
  <Application>Microsoft Office PowerPoint</Application>
  <PresentationFormat>全屏显示(4:3)</PresentationFormat>
  <Paragraphs>491</Paragraphs>
  <Slides>40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宋体</vt:lpstr>
      <vt:lpstr>微软雅黑</vt:lpstr>
      <vt:lpstr>新宋体</vt:lpstr>
      <vt:lpstr>Arial</vt:lpstr>
      <vt:lpstr>Calibri</vt:lpstr>
      <vt:lpstr>Office 主题</vt:lpstr>
      <vt:lpstr>PowerPoint 演示文稿</vt:lpstr>
      <vt:lpstr>功能范围描述（逻辑流程）</vt:lpstr>
      <vt:lpstr>PowerPoint 演示文稿</vt:lpstr>
      <vt:lpstr>实现方法（小窗口具体描述）</vt:lpstr>
      <vt:lpstr>实现方法（小窗口各场景层级）</vt:lpstr>
      <vt:lpstr>实现方法（小窗口各场景层级）</vt:lpstr>
      <vt:lpstr>实现方法（添加各场景时机）</vt:lpstr>
      <vt:lpstr>实现方法（时间和天气）</vt:lpstr>
      <vt:lpstr>实现方法（时间和天气）</vt:lpstr>
      <vt:lpstr>实现方法（音乐）</vt:lpstr>
      <vt:lpstr>实现方法（音乐）</vt:lpstr>
      <vt:lpstr>实现方法（闹钟）</vt:lpstr>
      <vt:lpstr>实现方法（倒计时&amp;秒表）</vt:lpstr>
      <vt:lpstr>实现方法（电话）</vt:lpstr>
      <vt:lpstr>实现方法（通知）</vt:lpstr>
      <vt:lpstr>实现方法（通知）</vt:lpstr>
      <vt:lpstr>实现方法（状态栏）</vt:lpstr>
      <vt:lpstr>实现方法（状态栏）</vt:lpstr>
      <vt:lpstr>实现方法（状态栏）</vt:lpstr>
      <vt:lpstr>PowerPoint 演示文稿</vt:lpstr>
      <vt:lpstr>PowerPoint 演示文稿</vt:lpstr>
      <vt:lpstr>实现方法（Ambilight – 来电跑马灯）</vt:lpstr>
      <vt:lpstr>实现方法（AmbiMusic）</vt:lpstr>
      <vt:lpstr>实现方法（AmbiMusic）</vt:lpstr>
      <vt:lpstr>实现方法（Recorder）</vt:lpstr>
      <vt:lpstr>实现方法（Recorder）</vt:lpstr>
      <vt:lpstr>实现方法（FM Radio）</vt:lpstr>
      <vt:lpstr>实现方法（FM Radio）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Liuhua Chen 陈柳华</dc:creator>
  <cp:lastModifiedBy>Zhonglong Chen 陈钟龙</cp:lastModifiedBy>
  <cp:revision>282</cp:revision>
  <dcterms:modified xsi:type="dcterms:W3CDTF">2017-12-15T08:05:52Z</dcterms:modified>
</cp:coreProperties>
</file>