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67" r:id="rId4"/>
    <p:sldId id="282" r:id="rId5"/>
    <p:sldId id="292" r:id="rId6"/>
    <p:sldId id="275" r:id="rId7"/>
    <p:sldId id="288" r:id="rId8"/>
    <p:sldId id="276" r:id="rId9"/>
    <p:sldId id="289" r:id="rId10"/>
    <p:sldId id="266" r:id="rId11"/>
    <p:sldId id="278" r:id="rId12"/>
    <p:sldId id="287" r:id="rId13"/>
    <p:sldId id="279" r:id="rId14"/>
    <p:sldId id="290" r:id="rId15"/>
    <p:sldId id="291" r:id="rId16"/>
    <p:sldId id="280" r:id="rId17"/>
    <p:sldId id="281" r:id="rId18"/>
    <p:sldId id="274" r:id="rId19"/>
    <p:sldId id="269" r:id="rId20"/>
    <p:sldId id="283" r:id="rId21"/>
    <p:sldId id="286" r:id="rId22"/>
    <p:sldId id="284" r:id="rId23"/>
    <p:sldId id="285" r:id="rId24"/>
    <p:sldId id="268" r:id="rId25"/>
    <p:sldId id="271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SmartCoverLib/E:\/lrm\/project\/Philips-Phone\/Git-TPE\/SmartCover\/X828\/SmartCover\/SettingsLib\/bin\/settingslib.jar%3ccom.android.settingslib.bluetooth(LocalBluetoothManager.class%E2%98%83LocalBluetoothManager~getEventManager%E2%98%82com.android.settingslib.bluetooth.BluetoothEventManag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/>
              <a:t>Smart Cover</a:t>
            </a:r>
            <a:r>
              <a:rPr lang="zh-CN" altLang="en-US" sz="4400" b="1" dirty="0" smtClean="0"/>
              <a:t>技术架构设计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5549205"/>
            <a:ext cx="304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zhonglong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anwei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meiq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ruiming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zuhui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ASC Mobile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2843808" y="3861048"/>
            <a:ext cx="3240360" cy="27363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843808" y="908720"/>
            <a:ext cx="3240360" cy="2664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实现方法（电话）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248980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InCallActivity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3203848" y="2960948"/>
            <a:ext cx="2592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DialpadFragment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8" y="1052736"/>
            <a:ext cx="2592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AnswerFragment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8" y="1664804"/>
            <a:ext cx="2592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CallCardFragment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03848" y="2312876"/>
            <a:ext cx="2592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CallButtonFragment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31840" y="5913276"/>
            <a:ext cx="2664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CoverDialpadFragment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31840" y="4005064"/>
            <a:ext cx="2664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CoverAnswerFragment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131840" y="4617132"/>
            <a:ext cx="2664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CoverCallCardFragment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131840" y="5265204"/>
            <a:ext cx="2664000" cy="43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CoverCallButtonFragment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92280" y="2024844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Answer</a:t>
            </a:r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3" name="圆角矩形 52"/>
          <p:cNvSpPr/>
          <p:nvPr/>
        </p:nvSpPr>
        <p:spPr>
          <a:xfrm>
            <a:off x="7092280" y="2888940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CallCard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4" name="圆角矩形 53"/>
          <p:cNvSpPr/>
          <p:nvPr/>
        </p:nvSpPr>
        <p:spPr>
          <a:xfrm>
            <a:off x="7092280" y="3753036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CallButton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5" name="圆角矩形 54"/>
          <p:cNvSpPr/>
          <p:nvPr/>
        </p:nvSpPr>
        <p:spPr>
          <a:xfrm>
            <a:off x="7092280" y="4689140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Dialpad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cxnSp>
        <p:nvCxnSpPr>
          <p:cNvPr id="66" name="直接箭头连接符 65"/>
          <p:cNvCxnSpPr>
            <a:stCxn id="52" idx="1"/>
            <a:endCxn id="11" idx="3"/>
          </p:cNvCxnSpPr>
          <p:nvPr/>
        </p:nvCxnSpPr>
        <p:spPr>
          <a:xfrm flipH="1" flipV="1">
            <a:off x="5795848" y="1268736"/>
            <a:ext cx="1296432" cy="113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2" idx="1"/>
            <a:endCxn id="49" idx="3"/>
          </p:cNvCxnSpPr>
          <p:nvPr/>
        </p:nvCxnSpPr>
        <p:spPr>
          <a:xfrm flipH="1">
            <a:off x="5795840" y="2402886"/>
            <a:ext cx="1296440" cy="181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1"/>
            <a:endCxn id="14" idx="3"/>
          </p:cNvCxnSpPr>
          <p:nvPr/>
        </p:nvCxnSpPr>
        <p:spPr>
          <a:xfrm flipH="1" flipV="1">
            <a:off x="5795848" y="1880804"/>
            <a:ext cx="1296432" cy="138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1"/>
            <a:endCxn id="50" idx="3"/>
          </p:cNvCxnSpPr>
          <p:nvPr/>
        </p:nvCxnSpPr>
        <p:spPr>
          <a:xfrm flipH="1">
            <a:off x="5795840" y="3266982"/>
            <a:ext cx="1296440" cy="156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4" idx="1"/>
            <a:endCxn id="26" idx="3"/>
          </p:cNvCxnSpPr>
          <p:nvPr/>
        </p:nvCxnSpPr>
        <p:spPr>
          <a:xfrm flipH="1" flipV="1">
            <a:off x="5795848" y="2528876"/>
            <a:ext cx="1296432" cy="1602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4" idx="1"/>
            <a:endCxn id="51" idx="3"/>
          </p:cNvCxnSpPr>
          <p:nvPr/>
        </p:nvCxnSpPr>
        <p:spPr>
          <a:xfrm flipH="1">
            <a:off x="5795840" y="4131078"/>
            <a:ext cx="1296440" cy="1350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5" idx="1"/>
            <a:endCxn id="8" idx="3"/>
          </p:cNvCxnSpPr>
          <p:nvPr/>
        </p:nvCxnSpPr>
        <p:spPr>
          <a:xfrm flipH="1" flipV="1">
            <a:off x="5795848" y="3176948"/>
            <a:ext cx="1296432" cy="189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5" idx="1"/>
            <a:endCxn id="42" idx="3"/>
          </p:cNvCxnSpPr>
          <p:nvPr/>
        </p:nvCxnSpPr>
        <p:spPr>
          <a:xfrm flipH="1">
            <a:off x="5795840" y="5067182"/>
            <a:ext cx="1296440" cy="106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" idx="3"/>
          </p:cNvCxnSpPr>
          <p:nvPr/>
        </p:nvCxnSpPr>
        <p:spPr>
          <a:xfrm flipV="1">
            <a:off x="2051720" y="3537012"/>
            <a:ext cx="72008" cy="9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" idx="3"/>
            <a:endCxn id="85" idx="1"/>
          </p:cNvCxnSpPr>
          <p:nvPr/>
        </p:nvCxnSpPr>
        <p:spPr>
          <a:xfrm flipV="1">
            <a:off x="2051720" y="2240868"/>
            <a:ext cx="792088" cy="13861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" idx="3"/>
            <a:endCxn id="86" idx="1"/>
          </p:cNvCxnSpPr>
          <p:nvPr/>
        </p:nvCxnSpPr>
        <p:spPr>
          <a:xfrm>
            <a:off x="2051720" y="3627022"/>
            <a:ext cx="792088" cy="16021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标注 96"/>
          <p:cNvSpPr/>
          <p:nvPr/>
        </p:nvSpPr>
        <p:spPr>
          <a:xfrm>
            <a:off x="1115616" y="1196752"/>
            <a:ext cx="1620180" cy="720080"/>
          </a:xfrm>
          <a:prstGeom prst="wedgeRoundRectCallout">
            <a:avLst>
              <a:gd name="adj1" fmla="val 56705"/>
              <a:gd name="adj2" fmla="val 107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普通模式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98" name="圆角矩形标注 97"/>
          <p:cNvSpPr/>
          <p:nvPr/>
        </p:nvSpPr>
        <p:spPr>
          <a:xfrm>
            <a:off x="1115616" y="5589240"/>
            <a:ext cx="1620180" cy="720080"/>
          </a:xfrm>
          <a:prstGeom prst="wedgeRoundRectCallout">
            <a:avLst>
              <a:gd name="adj1" fmla="val 56705"/>
              <a:gd name="adj2" fmla="val -117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 smtClean="0">
                <a:solidFill>
                  <a:srgbClr val="0000FF"/>
                </a:solidFill>
              </a:rPr>
              <a:t>SmartCover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模式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511660" y="274638"/>
            <a:ext cx="71751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/>
              <a:t>实现方法（通知）</a:t>
            </a:r>
            <a:endParaRPr lang="zh-CN" altLang="en-US" sz="2400" b="1" dirty="0"/>
          </a:p>
        </p:txBody>
      </p:sp>
      <p:sp>
        <p:nvSpPr>
          <p:cNvPr id="28" name="矩形 27"/>
          <p:cNvSpPr/>
          <p:nvPr/>
        </p:nvSpPr>
        <p:spPr>
          <a:xfrm>
            <a:off x="467542" y="1710343"/>
            <a:ext cx="1911154" cy="9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移除通知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71798" y="1710344"/>
            <a:ext cx="2376264" cy="90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统计短信、电话、应用通知数量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2378696" y="2161052"/>
            <a:ext cx="393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95534" y="4672611"/>
            <a:ext cx="198316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Toast 5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8222" y="4675371"/>
            <a:ext cx="20162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显示底部未读通知图标和数量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9" idx="2"/>
            <a:endCxn id="34" idx="0"/>
          </p:cNvCxnSpPr>
          <p:nvPr/>
        </p:nvCxnSpPr>
        <p:spPr>
          <a:xfrm>
            <a:off x="3959930" y="2611760"/>
            <a:ext cx="4501" cy="51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2924815" y="3130626"/>
            <a:ext cx="2079231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通知数量 </a:t>
            </a:r>
            <a:r>
              <a:rPr lang="en-US" altLang="zh-CN" dirty="0"/>
              <a:t>&gt;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1928" y="413978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88224" y="2355926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清除底部未读通知图标和数量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76054" y="3202571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4" idx="2"/>
            <a:endCxn id="39" idx="0"/>
          </p:cNvCxnSpPr>
          <p:nvPr/>
        </p:nvCxnSpPr>
        <p:spPr>
          <a:xfrm rot="5400000">
            <a:off x="3623439" y="4334054"/>
            <a:ext cx="680324" cy="1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菱形 38"/>
          <p:cNvSpPr/>
          <p:nvPr/>
        </p:nvSpPr>
        <p:spPr>
          <a:xfrm>
            <a:off x="3043197" y="4675046"/>
            <a:ext cx="1839146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通知数量 </a:t>
            </a:r>
            <a:r>
              <a:rPr lang="en-US" altLang="zh-CN" dirty="0" smtClean="0"/>
              <a:t>= 1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9" idx="3"/>
            <a:endCxn id="46" idx="1"/>
          </p:cNvCxnSpPr>
          <p:nvPr/>
        </p:nvCxnSpPr>
        <p:spPr>
          <a:xfrm flipV="1">
            <a:off x="4882343" y="3994722"/>
            <a:ext cx="1705879" cy="1076368"/>
          </a:xfrm>
          <a:prstGeom prst="bentConnector3">
            <a:avLst>
              <a:gd name="adj1" fmla="val 529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42300" y="4715852"/>
            <a:ext cx="32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9" idx="1"/>
            <a:endCxn id="31" idx="3"/>
          </p:cNvCxnSpPr>
          <p:nvPr/>
        </p:nvCxnSpPr>
        <p:spPr>
          <a:xfrm flipH="1" flipV="1">
            <a:off x="2378696" y="5068655"/>
            <a:ext cx="664501" cy="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27212" y="4682549"/>
            <a:ext cx="38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31" idx="2"/>
            <a:endCxn id="32" idx="2"/>
          </p:cNvCxnSpPr>
          <p:nvPr/>
        </p:nvCxnSpPr>
        <p:spPr>
          <a:xfrm rot="16200000" flipH="1">
            <a:off x="4490345" y="2361469"/>
            <a:ext cx="2760" cy="6209220"/>
          </a:xfrm>
          <a:prstGeom prst="bentConnector3">
            <a:avLst>
              <a:gd name="adj1" fmla="val 8382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520" y="980728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588222" y="3598678"/>
            <a:ext cx="20162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Toast 5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9" idx="3"/>
            <a:endCxn id="32" idx="1"/>
          </p:cNvCxnSpPr>
          <p:nvPr/>
        </p:nvCxnSpPr>
        <p:spPr>
          <a:xfrm>
            <a:off x="4882343" y="5071090"/>
            <a:ext cx="1705879" cy="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4" idx="3"/>
            <a:endCxn id="36" idx="1"/>
          </p:cNvCxnSpPr>
          <p:nvPr/>
        </p:nvCxnSpPr>
        <p:spPr>
          <a:xfrm flipV="1">
            <a:off x="5004046" y="2751970"/>
            <a:ext cx="1584178" cy="8107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创建一个继承</a:t>
            </a:r>
            <a:r>
              <a:rPr lang="en-US" altLang="zh-CN" sz="2000" dirty="0" err="1" smtClean="0"/>
              <a:t>NotificationListenerService</a:t>
            </a:r>
            <a:r>
              <a:rPr lang="zh-CN" altLang="en-US" sz="2000" dirty="0" smtClean="0"/>
              <a:t>的类，属于自启动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、重写</a:t>
            </a:r>
            <a:r>
              <a:rPr lang="en-US" altLang="zh-CN" sz="2000" dirty="0" err="1" smtClean="0"/>
              <a:t>NotificationListenerService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onNotificationPosted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onNotificationRemoved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、当收到新通知的时候会自动调用</a:t>
            </a:r>
            <a:r>
              <a:rPr lang="en-US" altLang="zh-CN" sz="2000" dirty="0" err="1" smtClean="0"/>
              <a:t>onNotificationPosted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，函数中根据包名增加短信、来电、应用的未读数量。若数量只有一条，则显示通知</a:t>
            </a:r>
            <a:r>
              <a:rPr lang="en-US" altLang="zh-CN" sz="2000" dirty="0" smtClean="0"/>
              <a:t>Toast 5</a:t>
            </a:r>
            <a:r>
              <a:rPr lang="zh-CN" altLang="en-US" sz="2000" dirty="0" smtClean="0"/>
              <a:t>秒，</a:t>
            </a:r>
            <a:r>
              <a:rPr lang="en-US" altLang="zh-CN" sz="2000" dirty="0" smtClean="0"/>
              <a:t>Toast</a:t>
            </a:r>
            <a:r>
              <a:rPr lang="zh-CN" altLang="en-US" sz="2000" dirty="0" smtClean="0"/>
              <a:t>消失后显示底部未读通知图标和数量；若此时数量大于一条，则显示</a:t>
            </a:r>
            <a:r>
              <a:rPr lang="en-US" altLang="zh-CN" sz="2000" dirty="0" smtClean="0"/>
              <a:t>Toast 5</a:t>
            </a:r>
            <a:r>
              <a:rPr lang="zh-CN" altLang="en-US" sz="2000" dirty="0" smtClean="0"/>
              <a:t>秒，同时改变底部未读通知图标及数量。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、当移除通知时，会自动调用</a:t>
            </a:r>
            <a:r>
              <a:rPr lang="en-US" altLang="zh-CN" sz="2000" dirty="0" err="1" smtClean="0"/>
              <a:t>onNotificationRemoved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，函数中根据包名减少短信、来电、应用的未读数量，同时底部未读图标及数量的显示随未读通知数量改变。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、当</a:t>
            </a:r>
            <a:r>
              <a:rPr lang="en-US" altLang="zh-CN" sz="2000" dirty="0" smtClean="0"/>
              <a:t>smart cover</a:t>
            </a:r>
            <a:r>
              <a:rPr lang="zh-CN" altLang="en-US" sz="2000" dirty="0" smtClean="0"/>
              <a:t>打开并解锁屏幕后，清除短信、来电、应用的未读数量，同时隐藏底部未读图标及数量。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实现方法（通知）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23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547664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Time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699792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Headset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475656" y="2060848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27784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79912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3204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20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BT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004048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signal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156176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battery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84168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756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3629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47664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刷新时间</a:t>
            </a:r>
            <a:endParaRPr lang="en-US" altLang="zh-CN" sz="1200" dirty="0" smtClean="0"/>
          </a:p>
        </p:txBody>
      </p:sp>
      <p:sp>
        <p:nvSpPr>
          <p:cNvPr id="25" name="矩形 24"/>
          <p:cNvSpPr/>
          <p:nvPr/>
        </p:nvSpPr>
        <p:spPr>
          <a:xfrm>
            <a:off x="1547664" y="33569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改变时间格式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699792" y="22048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注册耳机拔插广播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2699792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851920" y="314096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注册监听器（开启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关闭、连接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传输状态）</a:t>
            </a:r>
            <a:endParaRPr lang="en-US" altLang="zh-CN" sz="1200" dirty="0" smtClean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51520" y="30689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07504" y="2708920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时间改变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51520" y="36450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07504" y="3284984"/>
            <a:ext cx="122413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时间格式改变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7504" y="4581128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耳机状态变化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注册监听</a:t>
            </a:r>
            <a:endParaRPr lang="en-US" altLang="zh-CN" sz="1200" dirty="0" smtClean="0"/>
          </a:p>
        </p:txBody>
      </p:sp>
      <p:cxnSp>
        <p:nvCxnSpPr>
          <p:cNvPr id="80" name="形状 79"/>
          <p:cNvCxnSpPr>
            <a:endCxn id="27" idx="2"/>
          </p:cNvCxnSpPr>
          <p:nvPr/>
        </p:nvCxnSpPr>
        <p:spPr>
          <a:xfrm flipV="1">
            <a:off x="251520" y="3356992"/>
            <a:ext cx="2952328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547664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显示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隐藏</a:t>
            </a:r>
            <a:endParaRPr lang="zh-CN" altLang="en-US" sz="1200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51520" y="429309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7504" y="3933056"/>
            <a:ext cx="122413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接口调用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51920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107504" y="5877272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蓝牙状态变化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形状 89"/>
          <p:cNvCxnSpPr>
            <a:endCxn id="88" idx="2"/>
          </p:cNvCxnSpPr>
          <p:nvPr/>
        </p:nvCxnSpPr>
        <p:spPr>
          <a:xfrm flipV="1">
            <a:off x="251520" y="4509120"/>
            <a:ext cx="4104456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004048" y="32129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err="1" smtClean="0"/>
              <a:t>Wifi</a:t>
            </a:r>
            <a:r>
              <a:rPr lang="zh-CN" altLang="en-US" sz="1200" dirty="0" smtClean="0"/>
              <a:t>状态监听器</a:t>
            </a:r>
            <a:endParaRPr lang="zh-CN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5004048" y="37890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smtClean="0"/>
              <a:t>SIM</a:t>
            </a:r>
            <a:r>
              <a:rPr lang="zh-CN" altLang="en-US" sz="1200" dirty="0" smtClean="0"/>
              <a:t>状态监听器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5004048" y="436510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注册飞行模式状态监听器</a:t>
            </a:r>
            <a:endParaRPr lang="zh-CN" altLang="en-US" sz="1200" dirty="0"/>
          </a:p>
        </p:txBody>
      </p:sp>
      <p:sp>
        <p:nvSpPr>
          <p:cNvPr id="97" name="矩形 96"/>
          <p:cNvSpPr/>
          <p:nvPr/>
        </p:nvSpPr>
        <p:spPr>
          <a:xfrm>
            <a:off x="5004048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5004048" y="2204864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NetworkControllerImpl</a:t>
            </a:r>
            <a:r>
              <a:rPr lang="zh-CN" altLang="en-US" sz="1200" dirty="0" smtClean="0"/>
              <a:t>类对象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6156176" y="2204864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BatteryControllerImpl</a:t>
            </a:r>
            <a:r>
              <a:rPr lang="zh-CN" altLang="en-US" sz="1200" dirty="0" smtClean="0"/>
              <a:t>类对象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6156176" y="314096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err="1" smtClean="0"/>
              <a:t>BatteryStateChangeCallback</a:t>
            </a:r>
            <a:r>
              <a:rPr lang="zh-CN" altLang="en-US" sz="1200" dirty="0" smtClean="0"/>
              <a:t>回调接口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615617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6012160" y="515719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452320" y="4797152"/>
            <a:ext cx="1440160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200" dirty="0" smtClean="0">
                <a:solidFill>
                  <a:schemeClr val="tx1"/>
                </a:solidFill>
              </a:rPr>
              <a:t>/SIM</a:t>
            </a:r>
            <a:r>
              <a:rPr lang="zh-CN" altLang="en-US" sz="1200" dirty="0" smtClean="0">
                <a:solidFill>
                  <a:schemeClr val="tx1"/>
                </a:solidFill>
              </a:rPr>
              <a:t>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98" idx="2"/>
            <a:endCxn id="94" idx="0"/>
          </p:cNvCxnSpPr>
          <p:nvPr/>
        </p:nvCxnSpPr>
        <p:spPr>
          <a:xfrm>
            <a:off x="5508104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2"/>
            <a:endCxn id="95" idx="0"/>
          </p:cNvCxnSpPr>
          <p:nvPr/>
        </p:nvCxnSpPr>
        <p:spPr>
          <a:xfrm>
            <a:off x="5508104" y="35730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95" idx="2"/>
            <a:endCxn id="96" idx="0"/>
          </p:cNvCxnSpPr>
          <p:nvPr/>
        </p:nvCxnSpPr>
        <p:spPr>
          <a:xfrm>
            <a:off x="550810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97" idx="0"/>
          </p:cNvCxnSpPr>
          <p:nvPr/>
        </p:nvCxnSpPr>
        <p:spPr>
          <a:xfrm>
            <a:off x="5508104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7164288" y="443711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308304" y="4077072"/>
            <a:ext cx="158417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电池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节电状态变化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512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一、流程图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851920" y="2204864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BluetoothControllerImpl</a:t>
            </a:r>
            <a:r>
              <a:rPr lang="zh-CN" altLang="en-US" sz="1200" dirty="0" smtClean="0"/>
              <a:t>对象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79512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二、具体实现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3528" y="1340769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StatusBarView</a:t>
            </a:r>
            <a:endParaRPr lang="en-US" altLang="zh-CN" dirty="0" smtClean="0"/>
          </a:p>
          <a:p>
            <a:r>
              <a:rPr lang="zh-CN" altLang="en-US" dirty="0" smtClean="0"/>
              <a:t>    自定义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Headset 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Signal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Battery View</a:t>
            </a:r>
            <a:r>
              <a:rPr lang="zh-CN" altLang="en-US" dirty="0" smtClean="0"/>
              <a:t>；并对外提供了获取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的接口，以控制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的显示和隐藏。同时，</a:t>
            </a:r>
            <a:r>
              <a:rPr lang="en-US" altLang="zh-CN" dirty="0" err="1" smtClean="0"/>
              <a:t>StatusBarView</a:t>
            </a:r>
            <a:r>
              <a:rPr lang="zh-CN" altLang="en-US" dirty="0" smtClean="0"/>
              <a:t>包含的这些子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也可以单独使用。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 View</a:t>
            </a:r>
          </a:p>
          <a:p>
            <a:r>
              <a:rPr lang="zh-CN" altLang="en-US" dirty="0" smtClean="0"/>
              <a:t>   继承自</a:t>
            </a:r>
            <a:r>
              <a:rPr lang="en-US" altLang="zh-CN" dirty="0" err="1" smtClean="0"/>
              <a:t>TextClock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Headset View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onAttachedToWindow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方法中注册</a:t>
            </a:r>
            <a:r>
              <a:rPr lang="en-US" altLang="zh-CN" dirty="0" err="1" smtClean="0"/>
              <a:t>Intent.ACTION_HEADSET_PLUG</a:t>
            </a:r>
            <a:r>
              <a:rPr lang="zh-CN" altLang="en-US" dirty="0" smtClean="0"/>
              <a:t>广播监听器。在监听器中实现</a:t>
            </a:r>
            <a:r>
              <a:rPr lang="en-US" altLang="zh-CN" dirty="0" err="1" smtClean="0"/>
              <a:t>HeadSet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图标的隐藏和显示以及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资源的刷新。当该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从界面移除时，注销广播接收器。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。该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类对象，具体的业务由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对象控制。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类实现了</a:t>
            </a:r>
            <a:r>
              <a:rPr lang="en-US" altLang="zh-CN" dirty="0" err="1" smtClean="0"/>
              <a:t>BluetoothCallback</a:t>
            </a:r>
            <a:r>
              <a:rPr lang="zh-CN" altLang="en-US" dirty="0" smtClean="0"/>
              <a:t>接口。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对象会初始化</a:t>
            </a:r>
            <a:r>
              <a:rPr lang="en-US" altLang="zh-CN" dirty="0" err="1" smtClean="0"/>
              <a:t>BlueToothEventManager</a:t>
            </a:r>
            <a:r>
              <a:rPr lang="zh-CN" altLang="en-US" dirty="0" smtClean="0"/>
              <a:t>对象，</a:t>
            </a:r>
            <a:r>
              <a:rPr lang="en-US" altLang="zh-CN" dirty="0" smtClean="0">
                <a:hlinkClick r:id="rId2" tooltip="in com.android.settingslib.bluetooth"/>
              </a:rPr>
              <a:t> </a:t>
            </a:r>
            <a:r>
              <a:rPr lang="en-US" altLang="zh-CN" dirty="0" err="1" smtClean="0"/>
              <a:t>BlueToothEventManager</a:t>
            </a:r>
            <a:r>
              <a:rPr lang="zh-CN" altLang="en-US" dirty="0" smtClean="0"/>
              <a:t>对象会监听蓝牙的各种状态变化，并回调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BluetoothCallback</a:t>
            </a:r>
            <a:r>
              <a:rPr lang="zh-CN" altLang="en-US" dirty="0" smtClean="0"/>
              <a:t>接口，进而刷新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3528" y="980728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Signal View</a:t>
            </a:r>
          </a:p>
          <a:p>
            <a:r>
              <a:rPr lang="zh-CN" altLang="en-US" dirty="0" smtClean="0"/>
              <a:t>    自定义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，并实现了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回调接口；该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包含了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 View</a:t>
            </a:r>
            <a:r>
              <a:rPr lang="zh-CN" altLang="en-US" dirty="0" smtClean="0"/>
              <a:t>，显示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以及飞行模式等与网络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信号相关的状态信息。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会初始化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对象，并将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回调接口设置到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对象中，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对象会监听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卡状态变化，同时对双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卡的状态进行了处理。当网络</a:t>
            </a:r>
            <a:r>
              <a:rPr lang="en-US" altLang="zh-CN" dirty="0" smtClean="0"/>
              <a:t>/SIM</a:t>
            </a:r>
            <a:r>
              <a:rPr lang="zh-CN" altLang="en-US" dirty="0" smtClean="0"/>
              <a:t>状态发生变化时，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对象会回调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接口，刷新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Battery View</a:t>
            </a:r>
          </a:p>
          <a:p>
            <a:r>
              <a:rPr lang="zh-CN" altLang="en-US" dirty="0" smtClean="0"/>
              <a:t>   继承自</a:t>
            </a:r>
            <a:r>
              <a:rPr lang="en-US" altLang="zh-CN" dirty="0" smtClean="0"/>
              <a:t>Image View</a:t>
            </a:r>
            <a:r>
              <a:rPr lang="zh-CN" altLang="en-US" dirty="0" smtClean="0"/>
              <a:t>并实现</a:t>
            </a:r>
            <a:r>
              <a:rPr lang="en-US" altLang="zh-CN" dirty="0" err="1" smtClean="0"/>
              <a:t>BatteryStateChangeCallback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回调接口；该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会初始化</a:t>
            </a:r>
            <a:r>
              <a:rPr lang="en-US" altLang="zh-CN" dirty="0" err="1" smtClean="0"/>
              <a:t>BatteryControllerImpl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BatteryControllerImpl</a:t>
            </a:r>
            <a:r>
              <a:rPr lang="zh-CN" altLang="en-US" dirty="0" smtClean="0"/>
              <a:t>对象会监听电池和节电状态的变化，并回调</a:t>
            </a:r>
            <a:r>
              <a:rPr lang="en-US" altLang="zh-CN" dirty="0" err="1" smtClean="0"/>
              <a:t>BatteryStateChangeCallback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接口，刷新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err="1" smtClean="0"/>
              <a:t>Ambilight</a:t>
            </a:r>
            <a:r>
              <a:rPr lang="en-US" altLang="zh-CN" sz="2400" b="1" dirty="0" smtClean="0"/>
              <a:t> – </a:t>
            </a:r>
            <a:r>
              <a:rPr lang="zh-CN" altLang="en-US" sz="2400" b="1" dirty="0" smtClean="0"/>
              <a:t>来电跑马灯）</a:t>
            </a:r>
            <a:endParaRPr lang="zh-CN" altLang="en-US" sz="2400" b="1" dirty="0"/>
          </a:p>
        </p:txBody>
      </p:sp>
      <p:sp>
        <p:nvSpPr>
          <p:cNvPr id="3" name="菱形 2"/>
          <p:cNvSpPr/>
          <p:nvPr/>
        </p:nvSpPr>
        <p:spPr>
          <a:xfrm>
            <a:off x="628760" y="2108718"/>
            <a:ext cx="2077381" cy="89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来电响铃中？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8270" y="1556792"/>
            <a:ext cx="1800200" cy="70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播放</a:t>
            </a:r>
            <a:r>
              <a:rPr lang="zh-CN" altLang="en-US" dirty="0" smtClean="0"/>
              <a:t>跑马灯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8270" y="285293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显示默认跑马灯背景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3" idx="3"/>
            <a:endCxn id="4" idx="1"/>
          </p:cNvCxnSpPr>
          <p:nvPr/>
        </p:nvCxnSpPr>
        <p:spPr>
          <a:xfrm flipV="1">
            <a:off x="2706141" y="1907096"/>
            <a:ext cx="1152129" cy="6480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3"/>
          </p:cNvCxnSpPr>
          <p:nvPr/>
        </p:nvCxnSpPr>
        <p:spPr>
          <a:xfrm>
            <a:off x="2706141" y="2555149"/>
            <a:ext cx="1152129" cy="6578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0198" y="20709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0198" y="278092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0" name="菱形 9"/>
          <p:cNvSpPr/>
          <p:nvPr/>
        </p:nvSpPr>
        <p:spPr>
          <a:xfrm>
            <a:off x="6090518" y="1556792"/>
            <a:ext cx="2304256" cy="7006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响铃结束？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>
            <a:off x="5658470" y="19070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2"/>
          </p:cNvCxnSpPr>
          <p:nvPr/>
        </p:nvCxnSpPr>
        <p:spPr>
          <a:xfrm rot="5400000">
            <a:off x="5972770" y="1943099"/>
            <a:ext cx="955577" cy="15841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42646" y="25551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10" idx="0"/>
            <a:endCxn id="4" idx="0"/>
          </p:cNvCxnSpPr>
          <p:nvPr/>
        </p:nvCxnSpPr>
        <p:spPr>
          <a:xfrm rot="16200000" flipV="1">
            <a:off x="6000508" y="314654"/>
            <a:ext cx="12700" cy="2484276"/>
          </a:xfrm>
          <a:prstGeom prst="bentConnector3">
            <a:avLst>
              <a:gd name="adj1" fmla="val 43043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6479" y="1105513"/>
            <a:ext cx="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980728"/>
            <a:ext cx="19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一、流程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67544" y="3717032"/>
            <a:ext cx="8291264" cy="3024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300" dirty="0" smtClean="0"/>
              <a:t>二、具体实现</a:t>
            </a:r>
            <a:endParaRPr lang="en-US" altLang="zh-CN" sz="33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900" dirty="0" smtClean="0"/>
              <a:t>自定义视图，扩展</a:t>
            </a:r>
            <a:r>
              <a:rPr lang="en-US" altLang="zh-CN" sz="2900" dirty="0" err="1"/>
              <a:t>android.view.View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1</a:t>
            </a:r>
            <a:r>
              <a:rPr lang="zh-CN" altLang="en-US" sz="2900" dirty="0" smtClean="0"/>
              <a:t>、初始化跑马灯路径和画笔。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2</a:t>
            </a:r>
            <a:r>
              <a:rPr lang="zh-CN" altLang="en-US" sz="2900" dirty="0" smtClean="0"/>
              <a:t>、重写</a:t>
            </a:r>
            <a:r>
              <a:rPr lang="en-US" altLang="zh-CN" sz="2900" dirty="0" err="1" smtClean="0"/>
              <a:t>onDraw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，当来电时设置跑马灯路径画笔的阴影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setShader</a:t>
            </a:r>
            <a:r>
              <a:rPr lang="en-US" altLang="zh-CN" sz="2900" dirty="0" smtClean="0"/>
              <a:t>())</a:t>
            </a:r>
            <a:r>
              <a:rPr lang="zh-CN" altLang="en-US" sz="2900" dirty="0" smtClean="0"/>
              <a:t>，不断改变阴影对应的矩阵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setLocalMatrix</a:t>
            </a:r>
            <a:r>
              <a:rPr lang="en-US" altLang="zh-CN" sz="2900" dirty="0" smtClean="0"/>
              <a:t>())</a:t>
            </a:r>
            <a:r>
              <a:rPr lang="zh-CN" altLang="en-US" sz="2900" dirty="0" smtClean="0"/>
              <a:t>，从而实现跑马灯不断转圈的效果；没有来电则只画跑马灯路径。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3</a:t>
            </a:r>
            <a:r>
              <a:rPr lang="zh-CN" altLang="en-US" sz="2900" dirty="0" smtClean="0"/>
              <a:t>、调用</a:t>
            </a:r>
            <a:r>
              <a:rPr lang="en-US" altLang="zh-CN" sz="2900" dirty="0" err="1" smtClean="0"/>
              <a:t>startAnimator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，开启一个线程，不断改变阴影对应矩阵，并刷新跑马灯。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4</a:t>
            </a:r>
            <a:r>
              <a:rPr lang="zh-CN" altLang="en-US" sz="2900" dirty="0" smtClean="0"/>
              <a:t>、调用</a:t>
            </a:r>
            <a:r>
              <a:rPr lang="en-US" altLang="zh-CN" sz="2900" dirty="0" err="1" smtClean="0"/>
              <a:t>endAnimator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结束跑马灯，显示默认跑马灯颜色。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err="1" smtClean="0"/>
              <a:t>AmbiMusic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908720"/>
            <a:ext cx="41044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启动并加载带有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的界面，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默认不可见。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启动时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bind music service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，判断当前音乐是否正在播放。若音乐正在播放，则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另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起线程录音并实时提取音频数据，并对音频数据进行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FFT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转换，再将其转为频率值。过滤阈值小于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5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的频率，并依据频率值改变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的颜色（只改变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HSL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中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H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的值）。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监听音乐状态改变的广播，若音乐状态为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playing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，则显示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并动态改变颜色。若音乐停止或暂停播放，则停止录音及音频数据分析，且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不可见。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退出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时，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unbind music service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，并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unregisterReceiver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音乐状态改变的广播。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endParaRPr lang="zh-CN" altLang="en-US" sz="1600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7253"/>
            <a:ext cx="3910252" cy="5822107"/>
          </a:xfrm>
        </p:spPr>
      </p:pic>
      <p:sp>
        <p:nvSpPr>
          <p:cNvPr id="7" name="椭圆形标注 6"/>
          <p:cNvSpPr/>
          <p:nvPr/>
        </p:nvSpPr>
        <p:spPr>
          <a:xfrm>
            <a:off x="2278654" y="5805264"/>
            <a:ext cx="1440160" cy="360040"/>
          </a:xfrm>
          <a:prstGeom prst="wedgeEllipseCallout">
            <a:avLst>
              <a:gd name="adj1" fmla="val -57138"/>
              <a:gd name="adj2" fmla="val 6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颜色值按</a:t>
            </a:r>
            <a:r>
              <a:rPr lang="en-US" altLang="zh-CN" sz="1050" dirty="0" smtClean="0"/>
              <a:t>HSL</a:t>
            </a:r>
            <a:r>
              <a:rPr lang="zh-CN" altLang="en-US" sz="1050" dirty="0" smtClean="0"/>
              <a:t>模式改变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某些情况下，系统会在</a:t>
            </a:r>
            <a:r>
              <a:rPr lang="en-US" altLang="zh-CN" dirty="0" smtClean="0">
                <a:latin typeface="+mn-ea"/>
              </a:rPr>
              <a:t>Smart Cover</a:t>
            </a:r>
            <a:r>
              <a:rPr lang="zh-CN" altLang="en-US" dirty="0" smtClean="0">
                <a:latin typeface="+mn-ea"/>
              </a:rPr>
              <a:t>上显示其他内容，如关机菜单，音量条，全屏显示确认，某些应用也会在后台启动</a:t>
            </a:r>
            <a:r>
              <a:rPr lang="en-US" altLang="zh-CN" dirty="0" smtClean="0">
                <a:latin typeface="+mn-ea"/>
              </a:rPr>
              <a:t>Activity</a:t>
            </a:r>
            <a:r>
              <a:rPr lang="zh-CN" altLang="en-US" dirty="0" smtClean="0">
                <a:latin typeface="+mn-ea"/>
              </a:rPr>
              <a:t>，如弹出信息，需要修改</a:t>
            </a:r>
            <a:r>
              <a:rPr lang="en-US" altLang="zh-CN" dirty="0" smtClean="0">
                <a:latin typeface="+mn-ea"/>
              </a:rPr>
              <a:t>Framework</a:t>
            </a:r>
            <a:r>
              <a:rPr lang="zh-CN" altLang="en-US" dirty="0" smtClean="0">
                <a:latin typeface="+mn-ea"/>
              </a:rPr>
              <a:t>屏蔽这些内容，否则小窗口显示会切边，具体包括哪些场景待汇总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284984"/>
            <a:ext cx="72728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SmartCoverActivity</a:t>
            </a:r>
            <a:r>
              <a:rPr lang="zh-CN" altLang="en-US" dirty="0" smtClean="0"/>
              <a:t>以沉浸式布局方式隐藏状态栏和导航栏，但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在某些情况下还是会显示状态栏和导航栏，需要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根据当前是否</a:t>
            </a:r>
            <a:r>
              <a:rPr lang="en-US" altLang="zh-CN" dirty="0" smtClean="0"/>
              <a:t>Smart Cover</a:t>
            </a:r>
            <a:r>
              <a:rPr lang="zh-CN" altLang="en-US" dirty="0" smtClean="0"/>
              <a:t>状态做额外处理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40462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Dialer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91880" y="1458000"/>
            <a:ext cx="389282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SmartCover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80112" y="3573016"/>
            <a:ext cx="1224136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Weather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>
          <a:xfrm>
            <a:off x="6156176" y="1916832"/>
            <a:ext cx="36004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3140968"/>
            <a:ext cx="141077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1">
                    <a:lumMod val="75000"/>
                  </a:schemeClr>
                </a:solidFill>
              </a:rPr>
              <a:t>ContentProvider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1520" y="2348880"/>
            <a:ext cx="853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43543" y="508518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天气和音乐等功能模块，在各自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中实现，通过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等方式与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通话界面必须在默认电话应用中，因此对应的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在电话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中实现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987824" y="4221088"/>
            <a:ext cx="1296145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SystemUI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7" idx="0"/>
          </p:cNvCxnSpPr>
          <p:nvPr/>
        </p:nvCxnSpPr>
        <p:spPr>
          <a:xfrm flipH="1" flipV="1">
            <a:off x="3635896" y="1988840"/>
            <a:ext cx="1" cy="22322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2000" y="1916832"/>
            <a:ext cx="0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139952" y="3573015"/>
            <a:ext cx="1224136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Music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55976" y="249289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AIDL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004048" y="1916832"/>
            <a:ext cx="0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4008" y="2780928"/>
            <a:ext cx="92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Broadcast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箭头连接符 2"/>
          <p:cNvCxnSpPr>
            <a:stCxn id="6" idx="3"/>
            <a:endCxn id="7" idx="1"/>
          </p:cNvCxnSpPr>
          <p:nvPr/>
        </p:nvCxnSpPr>
        <p:spPr>
          <a:xfrm>
            <a:off x="1820582" y="1709293"/>
            <a:ext cx="1671298" cy="7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720" y="1412776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620" y="285293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状态栏和导航栏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锁屏壁纸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60232" y="4222800"/>
            <a:ext cx="1296145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Settings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27" idx="0"/>
          </p:cNvCxnSpPr>
          <p:nvPr/>
        </p:nvCxnSpPr>
        <p:spPr>
          <a:xfrm>
            <a:off x="7308304" y="1988840"/>
            <a:ext cx="1" cy="223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0272" y="2708920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入口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16013" y="3284538"/>
            <a:ext cx="100806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正常模式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188" y="3500438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115616" y="1124744"/>
            <a:ext cx="100811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退出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0"/>
            <a:endCxn id="7" idx="2"/>
          </p:cNvCxnSpPr>
          <p:nvPr/>
        </p:nvCxnSpPr>
        <p:spPr>
          <a:xfrm flipH="1" flipV="1">
            <a:off x="1619672" y="1556544"/>
            <a:ext cx="372" cy="17279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611560" y="2204864"/>
            <a:ext cx="10074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按下</a:t>
            </a:r>
            <a:r>
              <a:rPr lang="en-US" altLang="zh-CN" sz="900" dirty="0" smtClean="0"/>
              <a:t>HOME</a:t>
            </a:r>
            <a:r>
              <a:rPr lang="zh-CN" altLang="en-US" sz="900" dirty="0" smtClean="0"/>
              <a:t>键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5867400" y="1125538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拨号盘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87675" y="25654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音乐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87675" y="1557338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时间和天气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867400" y="1844675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通话记录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21" idx="3"/>
            <a:endCxn id="17" idx="1"/>
          </p:cNvCxnSpPr>
          <p:nvPr/>
        </p:nvCxnSpPr>
        <p:spPr>
          <a:xfrm flipV="1">
            <a:off x="4067175" y="1341438"/>
            <a:ext cx="1800225" cy="431800"/>
          </a:xfrm>
          <a:prstGeom prst="bentConnector3">
            <a:avLst>
              <a:gd name="adj1" fmla="val 6470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1" idx="3"/>
            <a:endCxn id="33" idx="1"/>
          </p:cNvCxnSpPr>
          <p:nvPr/>
        </p:nvCxnSpPr>
        <p:spPr>
          <a:xfrm>
            <a:off x="4067175" y="1773238"/>
            <a:ext cx="1800225" cy="287337"/>
          </a:xfrm>
          <a:prstGeom prst="bentConnector3">
            <a:avLst>
              <a:gd name="adj1" fmla="val 6470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0" name="TextBox 40"/>
          <p:cNvSpPr txBox="1">
            <a:spLocks noChangeArrowheads="1"/>
          </p:cNvSpPr>
          <p:nvPr/>
        </p:nvSpPr>
        <p:spPr bwMode="auto">
          <a:xfrm>
            <a:off x="4211960" y="1484784"/>
            <a:ext cx="87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按星号键解锁</a:t>
            </a:r>
            <a:endParaRPr lang="zh-CN" altLang="en-US" sz="900" dirty="0"/>
          </a:p>
        </p:txBody>
      </p:sp>
      <p:sp>
        <p:nvSpPr>
          <p:cNvPr id="65" name="圆角矩形 64"/>
          <p:cNvSpPr/>
          <p:nvPr/>
        </p:nvSpPr>
        <p:spPr>
          <a:xfrm>
            <a:off x="7164288" y="3284984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通话中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endCxn id="99" idx="5"/>
          </p:cNvCxnSpPr>
          <p:nvPr/>
        </p:nvCxnSpPr>
        <p:spPr>
          <a:xfrm>
            <a:off x="4017963" y="4941888"/>
            <a:ext cx="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179388" y="3357563"/>
            <a:ext cx="100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启动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设置</a:t>
            </a:r>
            <a:r>
              <a:rPr lang="en-US" altLang="zh-CN" sz="900" dirty="0" smtClean="0"/>
              <a:t>-</a:t>
            </a:r>
            <a:r>
              <a:rPr lang="zh-CN" altLang="en-US" sz="900" dirty="0" smtClean="0"/>
              <a:t>智能辅助</a:t>
            </a:r>
            <a:endParaRPr lang="zh-CN" altLang="en-US" sz="900" dirty="0"/>
          </a:p>
        </p:txBody>
      </p:sp>
      <p:cxnSp>
        <p:nvCxnSpPr>
          <p:cNvPr id="66" name="形状 65"/>
          <p:cNvCxnSpPr>
            <a:stCxn id="20" idx="3"/>
          </p:cNvCxnSpPr>
          <p:nvPr/>
        </p:nvCxnSpPr>
        <p:spPr>
          <a:xfrm flipV="1">
            <a:off x="4067175" y="1772816"/>
            <a:ext cx="504825" cy="1008484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7" idx="3"/>
            <a:endCxn id="65" idx="0"/>
          </p:cNvCxnSpPr>
          <p:nvPr/>
        </p:nvCxnSpPr>
        <p:spPr>
          <a:xfrm>
            <a:off x="6948488" y="1341438"/>
            <a:ext cx="756344" cy="194354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33" idx="3"/>
            <a:endCxn id="65" idx="0"/>
          </p:cNvCxnSpPr>
          <p:nvPr/>
        </p:nvCxnSpPr>
        <p:spPr>
          <a:xfrm>
            <a:off x="6948488" y="2060575"/>
            <a:ext cx="756344" cy="1224409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0"/>
          <p:cNvSpPr txBox="1">
            <a:spLocks noChangeArrowheads="1"/>
          </p:cNvSpPr>
          <p:nvPr/>
        </p:nvSpPr>
        <p:spPr bwMode="auto">
          <a:xfrm>
            <a:off x="7308304" y="1556792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拨号</a:t>
            </a:r>
            <a:endParaRPr lang="zh-CN" altLang="en-US" sz="900" dirty="0"/>
          </a:p>
        </p:txBody>
      </p:sp>
      <p:cxnSp>
        <p:nvCxnSpPr>
          <p:cNvPr id="89" name="直接箭头连接符 88"/>
          <p:cNvCxnSpPr>
            <a:stCxn id="65" idx="3"/>
          </p:cNvCxnSpPr>
          <p:nvPr/>
        </p:nvCxnSpPr>
        <p:spPr>
          <a:xfrm>
            <a:off x="8245376" y="3500884"/>
            <a:ext cx="647104" cy="12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40"/>
          <p:cNvSpPr txBox="1">
            <a:spLocks noChangeArrowheads="1"/>
          </p:cNvSpPr>
          <p:nvPr/>
        </p:nvSpPr>
        <p:spPr bwMode="auto">
          <a:xfrm>
            <a:off x="2267744" y="1556792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默认</a:t>
            </a:r>
            <a:endParaRPr lang="zh-CN" altLang="en-US" sz="900" dirty="0"/>
          </a:p>
        </p:txBody>
      </p:sp>
      <p:cxnSp>
        <p:nvCxnSpPr>
          <p:cNvPr id="96" name="形状 95"/>
          <p:cNvCxnSpPr>
            <a:stCxn id="4" idx="3"/>
            <a:endCxn id="21" idx="1"/>
          </p:cNvCxnSpPr>
          <p:nvPr/>
        </p:nvCxnSpPr>
        <p:spPr>
          <a:xfrm flipV="1">
            <a:off x="2124075" y="1773238"/>
            <a:ext cx="863600" cy="1727200"/>
          </a:xfrm>
          <a:prstGeom prst="bentConnector3">
            <a:avLst>
              <a:gd name="adj1" fmla="val 217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4" idx="3"/>
            <a:endCxn id="20" idx="1"/>
          </p:cNvCxnSpPr>
          <p:nvPr/>
        </p:nvCxnSpPr>
        <p:spPr>
          <a:xfrm flipV="1">
            <a:off x="2124075" y="2781300"/>
            <a:ext cx="863600" cy="719138"/>
          </a:xfrm>
          <a:prstGeom prst="bentConnector3">
            <a:avLst>
              <a:gd name="adj1" fmla="val 2294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40"/>
          <p:cNvSpPr txBox="1">
            <a:spLocks noChangeArrowheads="1"/>
          </p:cNvSpPr>
          <p:nvPr/>
        </p:nvSpPr>
        <p:spPr bwMode="auto">
          <a:xfrm>
            <a:off x="2267744" y="2564904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后台播音乐</a:t>
            </a:r>
            <a:endParaRPr lang="zh-CN" altLang="en-US" sz="900" dirty="0"/>
          </a:p>
        </p:txBody>
      </p:sp>
      <p:sp>
        <p:nvSpPr>
          <p:cNvPr id="107" name="TextBox 40"/>
          <p:cNvSpPr txBox="1">
            <a:spLocks noChangeArrowheads="1"/>
          </p:cNvSpPr>
          <p:nvPr/>
        </p:nvSpPr>
        <p:spPr bwMode="auto">
          <a:xfrm>
            <a:off x="8388424" y="3284984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来电</a:t>
            </a:r>
            <a:endParaRPr lang="zh-CN" altLang="en-US" sz="900" dirty="0"/>
          </a:p>
        </p:txBody>
      </p:sp>
      <p:cxnSp>
        <p:nvCxnSpPr>
          <p:cNvPr id="111" name="直接箭头连接符 110"/>
          <p:cNvCxnSpPr>
            <a:stCxn id="4" idx="3"/>
            <a:endCxn id="65" idx="1"/>
          </p:cNvCxnSpPr>
          <p:nvPr/>
        </p:nvCxnSpPr>
        <p:spPr>
          <a:xfrm>
            <a:off x="2124075" y="3500438"/>
            <a:ext cx="5040213" cy="4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7164288" y="414908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弹出通知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40"/>
          <p:cNvSpPr txBox="1">
            <a:spLocks noChangeArrowheads="1"/>
          </p:cNvSpPr>
          <p:nvPr/>
        </p:nvSpPr>
        <p:spPr bwMode="auto">
          <a:xfrm>
            <a:off x="2339752" y="3284984"/>
            <a:ext cx="87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正在使用电话</a:t>
            </a:r>
            <a:endParaRPr lang="zh-CN" altLang="en-US" sz="900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8244408" y="4365104"/>
            <a:ext cx="647104" cy="12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40"/>
          <p:cNvSpPr txBox="1">
            <a:spLocks noChangeArrowheads="1"/>
          </p:cNvSpPr>
          <p:nvPr/>
        </p:nvSpPr>
        <p:spPr bwMode="auto">
          <a:xfrm>
            <a:off x="8387456" y="4149204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来通知</a:t>
            </a:r>
            <a:endParaRPr lang="zh-CN" altLang="en-US" sz="900" dirty="0"/>
          </a:p>
        </p:txBody>
      </p:sp>
      <p:sp>
        <p:nvSpPr>
          <p:cNvPr id="131" name="圆角矩形 130"/>
          <p:cNvSpPr/>
          <p:nvPr/>
        </p:nvSpPr>
        <p:spPr>
          <a:xfrm>
            <a:off x="5076056" y="6093296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跑马灯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3" name="形状 132"/>
          <p:cNvCxnSpPr>
            <a:endCxn id="131" idx="0"/>
          </p:cNvCxnSpPr>
          <p:nvPr/>
        </p:nvCxnSpPr>
        <p:spPr>
          <a:xfrm rot="16200000" flipH="1">
            <a:off x="3077679" y="3555169"/>
            <a:ext cx="3024336" cy="2051918"/>
          </a:xfrm>
          <a:prstGeom prst="bentConnector3">
            <a:avLst>
              <a:gd name="adj1" fmla="val 285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5" idx="2"/>
            <a:endCxn id="131" idx="0"/>
          </p:cNvCxnSpPr>
          <p:nvPr/>
        </p:nvCxnSpPr>
        <p:spPr>
          <a:xfrm rot="5400000">
            <a:off x="5472063" y="3860527"/>
            <a:ext cx="2376512" cy="2089026"/>
          </a:xfrm>
          <a:prstGeom prst="bentConnector3">
            <a:avLst>
              <a:gd name="adj1" fmla="val 8531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67544" y="4797152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状态栏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1691680" y="4797152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通知栏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4" idx="2"/>
            <a:endCxn id="147" idx="0"/>
          </p:cNvCxnSpPr>
          <p:nvPr/>
        </p:nvCxnSpPr>
        <p:spPr>
          <a:xfrm flipH="1">
            <a:off x="1007294" y="3716338"/>
            <a:ext cx="612750" cy="10808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4" idx="2"/>
            <a:endCxn id="148" idx="0"/>
          </p:cNvCxnSpPr>
          <p:nvPr/>
        </p:nvCxnSpPr>
        <p:spPr>
          <a:xfrm>
            <a:off x="1620044" y="3716338"/>
            <a:ext cx="611386" cy="10808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外部模块依赖（设置）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980728"/>
            <a:ext cx="90364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开关状态由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Setting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控制，写入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SettingsProvider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Settings.Global.getInt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context.getContentResolver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(), “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smartcover.setting.state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”, 0)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表示关，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显示天气开关状态由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Setting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控制，写入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SettingsProvider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Settings.Secure.getIntForUser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(),"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show_weather_in_lockscreen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", 0,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ActivityManager.getCurrentUser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表示关，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表示开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外部模块依赖（天气）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23528" y="130090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天气信息由天气应用写入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static final Uri WEATHER_CONTENT_URI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Uri.parse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(“content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com.tpv.xmic.weatherprovider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/weathers”);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registerContentObserver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(WEATHER_CONTENT_URI,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false,mWeatherContentObserver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监听其变化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外部模块依赖（音乐）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需要绑定</a:t>
            </a:r>
            <a:r>
              <a:rPr lang="en-US" altLang="zh-CN" dirty="0" err="1" smtClean="0"/>
              <a:t>MediaPlaybackService</a:t>
            </a:r>
            <a:r>
              <a:rPr lang="zh-CN" altLang="en-US" dirty="0" smtClean="0"/>
              <a:t>获取当前音乐播放的状态，</a:t>
            </a:r>
            <a:endParaRPr lang="en-US" altLang="zh-CN" dirty="0" smtClean="0"/>
          </a:p>
          <a:p>
            <a:r>
              <a:rPr lang="zh-CN" altLang="en-US" dirty="0" smtClean="0"/>
              <a:t>且需要监听如下广播，监听音乐播放状态的改变：</a:t>
            </a:r>
            <a:endParaRPr lang="en-US" altLang="zh-CN" dirty="0" smtClean="0"/>
          </a:p>
          <a:p>
            <a:r>
              <a:rPr lang="en-US" altLang="zh-CN" dirty="0" smtClean="0"/>
              <a:t>	"</a:t>
            </a:r>
            <a:r>
              <a:rPr lang="en-US" altLang="zh-CN" dirty="0" err="1" smtClean="0"/>
              <a:t>com.android.music.playstatechanged</a:t>
            </a:r>
            <a:r>
              <a:rPr lang="en-US" altLang="zh-CN" dirty="0" smtClean="0"/>
              <a:t>";</a:t>
            </a:r>
          </a:p>
          <a:p>
            <a:r>
              <a:rPr lang="en-US" altLang="zh-CN" i="1" dirty="0" smtClean="0"/>
              <a:t>	"</a:t>
            </a:r>
            <a:r>
              <a:rPr lang="en-US" altLang="zh-CN" i="1" dirty="0" err="1" smtClean="0"/>
              <a:t>com.android.music.metachanged</a:t>
            </a:r>
            <a:r>
              <a:rPr lang="en-US" altLang="zh-CN" i="1" dirty="0" smtClean="0"/>
              <a:t>"; </a:t>
            </a:r>
          </a:p>
          <a:p>
            <a:r>
              <a:rPr lang="en-US" altLang="zh-CN" i="1" dirty="0" smtClean="0"/>
              <a:t>	"</a:t>
            </a:r>
            <a:r>
              <a:rPr lang="en-US" altLang="zh-CN" i="1" dirty="0" err="1" smtClean="0"/>
              <a:t>com.android.music.queuechanged</a:t>
            </a:r>
            <a:r>
              <a:rPr lang="en-US" altLang="zh-CN" i="1" dirty="0" smtClean="0"/>
              <a:t>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</a:t>
            </a:r>
            <a:r>
              <a:rPr lang="en-US" altLang="zh-CN" sz="2400" b="1" dirty="0" err="1" smtClean="0"/>
              <a:t>SystemUI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51518" y="1052736"/>
            <a:ext cx="8741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锁屏壁纸由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b="1" dirty="0"/>
              <a:t>public static final String </a:t>
            </a:r>
            <a:r>
              <a:rPr lang="en-US" altLang="zh-CN" sz="1600" b="1" i="1" dirty="0"/>
              <a:t>PIC_KEY = "</a:t>
            </a:r>
            <a:r>
              <a:rPr lang="en-US" altLang="zh-CN" sz="1600" b="1" i="1" dirty="0" err="1"/>
              <a:t>LockPaper</a:t>
            </a:r>
            <a:r>
              <a:rPr lang="en-US" altLang="zh-CN" sz="1600" b="1" i="1" dirty="0"/>
              <a:t>";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Settings.Secure.getString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(), PIC_KEY);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获取其 保存路径</a:t>
            </a: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其他关键指标（由本功能</a:t>
            </a:r>
            <a:r>
              <a:rPr lang="en-US" altLang="zh-CN" dirty="0" smtClean="0">
                <a:solidFill>
                  <a:schemeClr val="tx1"/>
                </a:solidFill>
              </a:rPr>
              <a:t>owner</a:t>
            </a:r>
            <a:r>
              <a:rPr lang="zh-CN" altLang="en-US" dirty="0" smtClean="0">
                <a:solidFill>
                  <a:schemeClr val="tx1"/>
                </a:solidFill>
              </a:rPr>
              <a:t>提出）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Smart Cover</a:t>
            </a:r>
            <a:r>
              <a:rPr lang="zh-CN" altLang="en-US" sz="1400" dirty="0" smtClean="0">
                <a:latin typeface="+mn-ea"/>
              </a:rPr>
              <a:t>翻盖及合盖，应流畅切换，感官上无明显异常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Smart Cover</a:t>
            </a:r>
            <a:r>
              <a:rPr lang="zh-CN" altLang="en-US" sz="1400" dirty="0" smtClean="0">
                <a:latin typeface="+mn-ea"/>
              </a:rPr>
              <a:t>按键应及时响应，观感上无明显异常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= 0%  Memory usage &lt; 10MB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&lt; 20%  Memory usage &lt; 100MB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48715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911356"/>
            <a:ext cx="385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整体框架：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主体是一个全屏的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，显示在锁屏之上，各场景对应一个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Fragment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，根据当前用户场景加载相应的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Fragment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软键盘：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在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对应按键下方绘制按钮，将按钮触摸事件转换为按键事件，发送给各场景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灯带：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四周预留一圈空白区域，根据当前场景在空白区域绘制跑马灯，透过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再显示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7" name="图片 6" descr="00_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3310128" cy="5870448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995936" y="908720"/>
            <a:ext cx="1080120" cy="648072"/>
          </a:xfrm>
          <a:prstGeom prst="wedgeRectCallout">
            <a:avLst>
              <a:gd name="adj1" fmla="val -163104"/>
              <a:gd name="adj2" fmla="val 131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小窗口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995936" y="3356992"/>
            <a:ext cx="1080000" cy="648000"/>
          </a:xfrm>
          <a:prstGeom prst="wedgeRectCallout">
            <a:avLst>
              <a:gd name="adj1" fmla="val -200749"/>
              <a:gd name="adj2" fmla="val 20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软键盘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4067944" y="5085184"/>
            <a:ext cx="1080120" cy="648072"/>
          </a:xfrm>
          <a:prstGeom prst="wedgeRectCallout">
            <a:avLst>
              <a:gd name="adj1" fmla="val -67865"/>
              <a:gd name="adj2" fmla="val 84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灯带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3039476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Smart Cover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Activity</a:t>
            </a:r>
            <a:endParaRPr lang="zh-CN" altLang="en-US" sz="2000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14626" y="3702518"/>
            <a:ext cx="716249" cy="259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93958" y="4689140"/>
            <a:ext cx="2322258" cy="756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Notification Listener 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88529" y="3790697"/>
            <a:ext cx="432048" cy="86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55576" y="2276872"/>
            <a:ext cx="151216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Music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267744" y="2715440"/>
            <a:ext cx="9361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71600" y="3140968"/>
            <a:ext cx="127344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Dialer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4" idx="1"/>
            <a:endCxn id="14" idx="3"/>
          </p:cNvCxnSpPr>
          <p:nvPr/>
        </p:nvCxnSpPr>
        <p:spPr>
          <a:xfrm flipH="1">
            <a:off x="2245048" y="3417518"/>
            <a:ext cx="958800" cy="47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691680" y="4725144"/>
            <a:ext cx="2060612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Popup Notification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41761" y="3790697"/>
            <a:ext cx="620452" cy="776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3419872" y="2347379"/>
            <a:ext cx="207640" cy="630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406508" y="1628800"/>
            <a:ext cx="140415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Weather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878034" y="2749622"/>
            <a:ext cx="558062" cy="33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436096" y="1728650"/>
            <a:ext cx="3384376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通用（状态栏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通知栏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灯带）：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StatusBarView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err="1" smtClean="0">
                <a:solidFill>
                  <a:schemeClr val="tx1"/>
                </a:solidFill>
              </a:rPr>
              <a:t>NotificationBarView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err="1" smtClean="0">
                <a:solidFill>
                  <a:schemeClr val="tx1"/>
                </a:solidFill>
              </a:rPr>
              <a:t>AmbilightView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716016" y="5661248"/>
            <a:ext cx="1674186" cy="720080"/>
          </a:xfrm>
          <a:prstGeom prst="wedgeRoundRectCallout">
            <a:avLst>
              <a:gd name="adj1" fmla="val 4023"/>
              <a:gd name="adj2" fmla="val -81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通知监听服务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7092280" y="4365104"/>
            <a:ext cx="1800200" cy="942860"/>
          </a:xfrm>
          <a:prstGeom prst="wedgeRoundRectCallout">
            <a:avLst>
              <a:gd name="adj1" fmla="val -38709"/>
              <a:gd name="adj2" fmla="val -722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通话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0" y="4581128"/>
            <a:ext cx="1043608" cy="720080"/>
          </a:xfrm>
          <a:prstGeom prst="wedgeRoundRectCallout">
            <a:avLst>
              <a:gd name="adj1" fmla="val 41803"/>
              <a:gd name="adj2" fmla="val -778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通话记录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164196" y="1083106"/>
            <a:ext cx="1620180" cy="720080"/>
          </a:xfrm>
          <a:prstGeom prst="wedgeRoundRectCallout">
            <a:avLst>
              <a:gd name="adj1" fmla="val 56705"/>
              <a:gd name="adj2" fmla="val 107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音乐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1547664" y="5733256"/>
            <a:ext cx="1620180" cy="720080"/>
          </a:xfrm>
          <a:prstGeom prst="wedgeRoundRectCallout">
            <a:avLst>
              <a:gd name="adj1" fmla="val 28934"/>
              <a:gd name="adj2" fmla="val -1010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弹出通知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3810664" y="908720"/>
            <a:ext cx="1931934" cy="720080"/>
          </a:xfrm>
          <a:prstGeom prst="wedgeRoundRectCallout">
            <a:avLst>
              <a:gd name="adj1" fmla="val -50809"/>
              <a:gd name="adj2" fmla="val 817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时间和天气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652120" y="3573016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InCall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Activity</a:t>
            </a:r>
            <a:endParaRPr lang="zh-CN" altLang="en-US" sz="2000" b="1" dirty="0"/>
          </a:p>
        </p:txBody>
      </p:sp>
      <p:sp>
        <p:nvSpPr>
          <p:cNvPr id="26" name="圆角矩形 25"/>
          <p:cNvSpPr/>
          <p:nvPr/>
        </p:nvSpPr>
        <p:spPr>
          <a:xfrm>
            <a:off x="971600" y="3933056"/>
            <a:ext cx="127344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CallLog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26" idx="3"/>
          </p:cNvCxnSpPr>
          <p:nvPr/>
        </p:nvCxnSpPr>
        <p:spPr>
          <a:xfrm flipH="1">
            <a:off x="2245048" y="3501008"/>
            <a:ext cx="95880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0" y="3501008"/>
            <a:ext cx="936104" cy="720080"/>
          </a:xfrm>
          <a:prstGeom prst="wedgeRoundRectCallout">
            <a:avLst>
              <a:gd name="adj1" fmla="val 52894"/>
              <a:gd name="adj2" fmla="val -71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拨号盘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980728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显示在小窗口中的场景归纳为两种类型，低层（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LowLevel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）窗口和高层（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HighLevel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）窗口，二者区别在于是否可显示通知栏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所有窗口，按从低到高的顺序是：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时间和天气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音乐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通知栏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拨号盘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通话记录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提示和弹出通知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通话界面显示在其他所有场景之上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实现方法（窗口层级）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实现方法（时间和天气）</a:t>
            </a:r>
            <a:endParaRPr lang="zh-CN" altLang="en-US" sz="24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450706" y="2007501"/>
            <a:ext cx="681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7" idx="0"/>
          </p:cNvCxnSpPr>
          <p:nvPr/>
        </p:nvCxnSpPr>
        <p:spPr>
          <a:xfrm>
            <a:off x="4175956" y="2458209"/>
            <a:ext cx="4501" cy="48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3140841" y="2941919"/>
            <a:ext cx="2079231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锁屏是否显示天气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3200" y="3923764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是</a:t>
            </a:r>
            <a:endParaRPr lang="zh-CN" altLang="en-US" dirty="0">
              <a:latin typeface="+mn-ea"/>
            </a:endParaRPr>
          </a:p>
        </p:txBody>
      </p:sp>
      <p:cxnSp>
        <p:nvCxnSpPr>
          <p:cNvPr id="40" name="直接箭头连接符 39"/>
          <p:cNvCxnSpPr>
            <a:stCxn id="37" idx="3"/>
          </p:cNvCxnSpPr>
          <p:nvPr/>
        </p:nvCxnSpPr>
        <p:spPr>
          <a:xfrm>
            <a:off x="5220072" y="3481979"/>
            <a:ext cx="1440160" cy="2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35696" y="5696580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6776978" y="4540507"/>
            <a:ext cx="1839146" cy="967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是否有天气信息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0978" y="5517232"/>
            <a:ext cx="32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是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520" y="945195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959377" y="4224929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170720" y="3955327"/>
            <a:ext cx="14972" cy="775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220072" y="5076117"/>
            <a:ext cx="16409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3" idx="2"/>
          </p:cNvCxnSpPr>
          <p:nvPr/>
        </p:nvCxnSpPr>
        <p:spPr>
          <a:xfrm>
            <a:off x="7696551" y="5507595"/>
            <a:ext cx="15278" cy="54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696551" y="3866446"/>
            <a:ext cx="0" cy="634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菱形 96"/>
          <p:cNvSpPr/>
          <p:nvPr/>
        </p:nvSpPr>
        <p:spPr>
          <a:xfrm>
            <a:off x="620561" y="4564990"/>
            <a:ext cx="2079231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数据是否变化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698520" y="3955327"/>
            <a:ext cx="0" cy="609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rot="5400000">
            <a:off x="2639387" y="1517342"/>
            <a:ext cx="595702" cy="24774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7" idx="3"/>
            <a:endCxn id="37" idx="1"/>
          </p:cNvCxnSpPr>
          <p:nvPr/>
        </p:nvCxnSpPr>
        <p:spPr>
          <a:xfrm flipV="1">
            <a:off x="2699792" y="3481979"/>
            <a:ext cx="441049" cy="16230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55776" y="4076164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是</a:t>
            </a:r>
            <a:endParaRPr lang="zh-CN" altLang="en-US" dirty="0">
              <a:latin typeface="+mn-ea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156120" y="6187740"/>
            <a:ext cx="100811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直接箭头连接符 109"/>
          <p:cNvCxnSpPr>
            <a:stCxn id="97" idx="2"/>
            <a:endCxn id="108" idx="0"/>
          </p:cNvCxnSpPr>
          <p:nvPr/>
        </p:nvCxnSpPr>
        <p:spPr>
          <a:xfrm flipH="1">
            <a:off x="1660176" y="5645110"/>
            <a:ext cx="1" cy="542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364088" y="2007501"/>
            <a:ext cx="528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6675156" y="3083602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显示普通时钟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899592" y="1556793"/>
            <a:ext cx="1695130" cy="90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3135086" y="1556793"/>
            <a:ext cx="215699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WeatherFragment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892268" y="1556793"/>
            <a:ext cx="215699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加载锁屏壁纸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6776978" y="6037920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显示、更新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天气时钟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734870" y="3104706"/>
            <a:ext cx="1940968" cy="764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监听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Provider change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3279104" y="4710397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Weather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信息进行后台查询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17138" y="2941919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WeatherFragment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界面上准备两套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，分别为普通时钟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以及天气时钟</a:t>
            </a:r>
            <a:r>
              <a:rPr lang="en-US" altLang="zh-CN" sz="2000" dirty="0" smtClean="0"/>
              <a:t>View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、启动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时，首先判断设置中锁屏天气开关是否打开，打开则显示天气时钟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，反之，亦然。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、同时监听天气应用对外提供的</a:t>
            </a:r>
            <a:r>
              <a:rPr lang="en-US" altLang="zh-CN" sz="2000" dirty="0" err="1" smtClean="0"/>
              <a:t>ContentProvider</a:t>
            </a:r>
            <a:r>
              <a:rPr lang="zh-CN" altLang="en-US" sz="2000" dirty="0" smtClean="0"/>
              <a:t>是否发生变化，同时相应的更新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、监听</a:t>
            </a:r>
            <a:r>
              <a:rPr lang="en-US" altLang="zh-CN" sz="2000" dirty="0" smtClean="0"/>
              <a:t>Setting</a:t>
            </a:r>
            <a:r>
              <a:rPr lang="zh-CN" altLang="en-US" sz="2000" dirty="0" smtClean="0"/>
              <a:t>中锁屏天气开关变化，及时切换两套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的显示与隐藏。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、每次启动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时，获取当前锁屏壁纸的保存路径，将其取出，进行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裁剪圆角等处理，设置为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背景。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实现方法（时间和天气）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实现方法（音乐）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50706" y="1791476"/>
            <a:ext cx="681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5" idx="0"/>
          </p:cNvCxnSpPr>
          <p:nvPr/>
        </p:nvCxnSpPr>
        <p:spPr>
          <a:xfrm>
            <a:off x="4175956" y="1988839"/>
            <a:ext cx="4501" cy="48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3140841" y="2472548"/>
            <a:ext cx="2079231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是否成功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25" idx="1"/>
          </p:cNvCxnSpPr>
          <p:nvPr/>
        </p:nvCxnSpPr>
        <p:spPr>
          <a:xfrm>
            <a:off x="5220072" y="2843052"/>
            <a:ext cx="1043839" cy="2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470" y="764704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6263911" y="2513045"/>
            <a:ext cx="1043782" cy="700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9592" y="1340768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35086" y="1340768"/>
            <a:ext cx="2156994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MusicServie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940152" y="1340768"/>
            <a:ext cx="1931934" cy="846296"/>
          </a:xfrm>
          <a:prstGeom prst="wedgeRoundRectCallout">
            <a:avLst>
              <a:gd name="adj1" fmla="val -120705"/>
              <a:gd name="adj2" fmla="val 847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0000FF"/>
                </a:solidFill>
              </a:rPr>
              <a:t>Bind</a:t>
            </a:r>
          </a:p>
          <a:p>
            <a:pPr algn="ctr"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Aidl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接口</a:t>
            </a:r>
            <a:endParaRPr lang="en-US" altLang="zh-CN" sz="1600" b="1" dirty="0" smtClean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7138" y="2472549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84225" y="3645023"/>
            <a:ext cx="2156994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注册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状态广播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48064" y="3645025"/>
            <a:ext cx="245552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获取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当前状态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肘形连接符 43"/>
          <p:cNvCxnSpPr>
            <a:stCxn id="5" idx="2"/>
            <a:endCxn id="37" idx="0"/>
          </p:cNvCxnSpPr>
          <p:nvPr/>
        </p:nvCxnSpPr>
        <p:spPr>
          <a:xfrm rot="5400000">
            <a:off x="2905856" y="2370422"/>
            <a:ext cx="431468" cy="21177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49104" y="3090735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5588563" y="4725143"/>
            <a:ext cx="1647733" cy="72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是否正在播放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直接箭头连接符 49"/>
          <p:cNvCxnSpPr>
            <a:stCxn id="42" idx="2"/>
          </p:cNvCxnSpPr>
          <p:nvPr/>
        </p:nvCxnSpPr>
        <p:spPr>
          <a:xfrm>
            <a:off x="6375828" y="4221089"/>
            <a:ext cx="0" cy="469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889154" y="4725143"/>
            <a:ext cx="1043782" cy="72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73933" y="4673286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55" name="直接箭头连接符 54"/>
          <p:cNvCxnSpPr>
            <a:stCxn id="48" idx="3"/>
            <a:endCxn id="52" idx="1"/>
          </p:cNvCxnSpPr>
          <p:nvPr/>
        </p:nvCxnSpPr>
        <p:spPr>
          <a:xfrm>
            <a:off x="7236296" y="5085184"/>
            <a:ext cx="652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588562" y="5938935"/>
            <a:ext cx="1861599" cy="5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Create 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MusicFragment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直接箭头连接符 57"/>
          <p:cNvCxnSpPr>
            <a:stCxn id="48" idx="2"/>
          </p:cNvCxnSpPr>
          <p:nvPr/>
        </p:nvCxnSpPr>
        <p:spPr>
          <a:xfrm>
            <a:off x="6412430" y="5445225"/>
            <a:ext cx="5116" cy="46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" idx="2"/>
            <a:endCxn id="42" idx="0"/>
          </p:cNvCxnSpPr>
          <p:nvPr/>
        </p:nvCxnSpPr>
        <p:spPr>
          <a:xfrm rot="16200000" flipH="1">
            <a:off x="5062407" y="2331604"/>
            <a:ext cx="431470" cy="21953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60920" y="5569603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04634" y="4881676"/>
            <a:ext cx="2156994" cy="46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状态变化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3363387" y="4634403"/>
            <a:ext cx="1648023" cy="9548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fragment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是否存在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直接箭头连接符 81"/>
          <p:cNvCxnSpPr>
            <a:endCxn id="66" idx="0"/>
          </p:cNvCxnSpPr>
          <p:nvPr/>
        </p:nvCxnSpPr>
        <p:spPr>
          <a:xfrm>
            <a:off x="1979711" y="4251680"/>
            <a:ext cx="3420" cy="62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3"/>
          </p:cNvCxnSpPr>
          <p:nvPr/>
        </p:nvCxnSpPr>
        <p:spPr>
          <a:xfrm flipV="1">
            <a:off x="3061628" y="5111821"/>
            <a:ext cx="358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7" idx="3"/>
            <a:endCxn id="48" idx="1"/>
          </p:cNvCxnSpPr>
          <p:nvPr/>
        </p:nvCxnSpPr>
        <p:spPr>
          <a:xfrm flipV="1">
            <a:off x="5011410" y="5085184"/>
            <a:ext cx="577153" cy="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48064" y="4685250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419872" y="5938935"/>
            <a:ext cx="1728192" cy="5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更新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MusicView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直接箭头连接符 101"/>
          <p:cNvCxnSpPr>
            <a:stCxn id="67" idx="2"/>
          </p:cNvCxnSpPr>
          <p:nvPr/>
        </p:nvCxnSpPr>
        <p:spPr>
          <a:xfrm flipH="1">
            <a:off x="4178206" y="5589240"/>
            <a:ext cx="9193" cy="34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1"/>
            <a:endCxn id="100" idx="3"/>
          </p:cNvCxnSpPr>
          <p:nvPr/>
        </p:nvCxnSpPr>
        <p:spPr>
          <a:xfrm flipH="1">
            <a:off x="5148064" y="6196136"/>
            <a:ext cx="440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427984" y="5589240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88844" y="5993045"/>
            <a:ext cx="2156994" cy="46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Activity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通知回调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3045838" y="6223190"/>
            <a:ext cx="358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应用进行通信主要依靠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以及广播的方式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、打开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，首先与</a:t>
            </a:r>
            <a:r>
              <a:rPr lang="en-US" altLang="zh-CN" sz="2000" dirty="0" err="1" smtClean="0"/>
              <a:t>Muisc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Serivice</a:t>
            </a:r>
            <a:r>
              <a:rPr lang="zh-CN" altLang="en-US" sz="2000" dirty="0" smtClean="0"/>
              <a:t>进行绑定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、判断当前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是否是播放状态，是则创建</a:t>
            </a:r>
            <a:r>
              <a:rPr lang="en-US" altLang="zh-CN" sz="2000" dirty="0" err="1" smtClean="0"/>
              <a:t>MusicFragment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、收到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发出的状态</a:t>
            </a:r>
            <a:r>
              <a:rPr lang="en-US" altLang="zh-CN" sz="2000" dirty="0" smtClean="0"/>
              <a:t>change</a:t>
            </a:r>
            <a:r>
              <a:rPr lang="zh-CN" altLang="en-US" sz="2000" dirty="0" smtClean="0"/>
              <a:t>广播之后，若为播放状态，先判断</a:t>
            </a:r>
            <a:r>
              <a:rPr lang="en-US" altLang="zh-CN" sz="2000" dirty="0" err="1" smtClean="0"/>
              <a:t>musicFragment</a:t>
            </a:r>
            <a:r>
              <a:rPr lang="zh-CN" altLang="en-US" sz="2000" dirty="0" smtClean="0"/>
              <a:t>是否创建，没有则首先创建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、开一条线程，每隔一秒去查询当前歌曲的播放进度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、收到切歌的</a:t>
            </a:r>
            <a:r>
              <a:rPr lang="en-US" altLang="zh-CN" sz="2000" dirty="0" smtClean="0"/>
              <a:t>event</a:t>
            </a:r>
            <a:r>
              <a:rPr lang="zh-CN" altLang="en-US" sz="2000" dirty="0" smtClean="0"/>
              <a:t>时，重新查询当前歌曲的所有信息，获取歌曲的专辑封面等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service disconnect</a:t>
            </a:r>
            <a:r>
              <a:rPr lang="zh-CN" altLang="en-US" sz="2000" dirty="0" smtClean="0"/>
              <a:t>时，销毁</a:t>
            </a:r>
            <a:r>
              <a:rPr lang="en-US" altLang="zh-CN" sz="2000" dirty="0" err="1" smtClean="0"/>
              <a:t>musicfragment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实现方法（音乐）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14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1992</Words>
  <Application>Microsoft Office PowerPoint</Application>
  <PresentationFormat>全屏显示(4:3)</PresentationFormat>
  <Paragraphs>286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功能范围描述（逻辑流程）</vt:lpstr>
      <vt:lpstr>PowerPoint 演示文稿</vt:lpstr>
      <vt:lpstr>实现方法（具体描述）</vt:lpstr>
      <vt:lpstr>实现方法（窗口层级）</vt:lpstr>
      <vt:lpstr>实现方法（时间和天气）</vt:lpstr>
      <vt:lpstr>实现方法（时间和天气）</vt:lpstr>
      <vt:lpstr>实现方法（音乐）</vt:lpstr>
      <vt:lpstr>实现方法（音乐）</vt:lpstr>
      <vt:lpstr>实现方法（电话）</vt:lpstr>
      <vt:lpstr>PowerPoint 演示文稿</vt:lpstr>
      <vt:lpstr>实现方法（通知）</vt:lpstr>
      <vt:lpstr>实现方法（状态栏）</vt:lpstr>
      <vt:lpstr>实现方法（状态栏）</vt:lpstr>
      <vt:lpstr>实现方法（状态栏）</vt:lpstr>
      <vt:lpstr>实现方法（Ambilight – 来电跑马灯）</vt:lpstr>
      <vt:lpstr>实现方法（AmbiMusic）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Zuhui Zhang 张族辉</cp:lastModifiedBy>
  <cp:revision>183</cp:revision>
  <dcterms:modified xsi:type="dcterms:W3CDTF">2017-12-15T05:31:59Z</dcterms:modified>
</cp:coreProperties>
</file>