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98" r:id="rId2"/>
    <p:sldId id="402" r:id="rId3"/>
    <p:sldId id="400" r:id="rId4"/>
    <p:sldId id="401" r:id="rId5"/>
    <p:sldId id="40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B1E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6" autoAdjust="0"/>
    <p:restoredTop sz="86061" autoAdjust="0"/>
  </p:normalViewPr>
  <p:slideViewPr>
    <p:cSldViewPr>
      <p:cViewPr varScale="1">
        <p:scale>
          <a:sx n="64" d="100"/>
          <a:sy n="64" d="100"/>
        </p:scale>
        <p:origin x="16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ED541-AAEF-494E-97B8-CEFD92F31F0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18D78-90B3-4C9F-B4FD-96F64EDB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4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18D78-90B3-4C9F-B4FD-96F64EDB96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1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18D78-90B3-4C9F-B4FD-96F64EDB96C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1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18D78-90B3-4C9F-B4FD-96F64EDB96C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 descr="PPT模板-英文原版内页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9525"/>
            <a:ext cx="914082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04025" y="730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1423214-42E0-4DFA-AE34-4CB0BB041BE8}" type="slidenum">
              <a:rPr kumimoji="1" lang="en-US" altLang="zh-CN" sz="2400" b="1">
                <a:latin typeface="Arial" pitchFamily="34" charset="0"/>
                <a:ea typeface="宋体" pitchFamily="2" charset="-122"/>
              </a:rPr>
              <a:pPr algn="r">
                <a:defRPr/>
              </a:pPr>
              <a:t>‹#›</a:t>
            </a:fld>
            <a:endParaRPr kumimoji="1" lang="en-US" altLang="zh-CN" sz="2400" b="1" dirty="0">
              <a:latin typeface="Arial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2311391" y="4443091"/>
            <a:ext cx="1877060" cy="1326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smtClean="0"/>
              <a:t>Table: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b="1" dirty="0" smtClean="0"/>
              <a:t>Campaign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b="1" dirty="0" err="1" smtClean="0"/>
              <a:t>Lkcampaignlayout</a:t>
            </a:r>
            <a:endParaRPr lang="en-US" altLang="zh-CN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b="1" dirty="0" smtClean="0"/>
              <a:t>Notification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b="1" dirty="0" err="1"/>
              <a:t>lknotificationuser</a:t>
            </a:r>
            <a:endParaRPr lang="en-US" altLang="zh-CN" sz="1400" b="1" dirty="0" smtClean="0"/>
          </a:p>
        </p:txBody>
      </p:sp>
      <p:sp>
        <p:nvSpPr>
          <p:cNvPr id="88" name="流程图: 过程 87"/>
          <p:cNvSpPr/>
          <p:nvPr/>
        </p:nvSpPr>
        <p:spPr>
          <a:xfrm>
            <a:off x="6839452" y="3572002"/>
            <a:ext cx="2197043" cy="836413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 b="1" dirty="0" err="1" smtClean="0"/>
              <a:t>CampaignFactory.php</a:t>
            </a:r>
            <a:endParaRPr lang="en-US" altLang="zh-CN" sz="1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b="1" dirty="0" err="1" smtClean="0"/>
              <a:t>LayoutFactory.php</a:t>
            </a:r>
            <a:endParaRPr lang="en-US" altLang="zh-CN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b="1" dirty="0" err="1" smtClean="0"/>
              <a:t>NotificationFactory.php</a:t>
            </a:r>
            <a:endParaRPr lang="en-US" altLang="zh-CN" sz="1400" b="1" dirty="0" smtClean="0"/>
          </a:p>
        </p:txBody>
      </p:sp>
      <p:sp>
        <p:nvSpPr>
          <p:cNvPr id="81" name="矩形 80"/>
          <p:cNvSpPr/>
          <p:nvPr/>
        </p:nvSpPr>
        <p:spPr>
          <a:xfrm>
            <a:off x="6631224" y="1677675"/>
            <a:ext cx="1631017" cy="7522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endParaRPr lang="en-US" altLang="zh-CN" sz="1200" dirty="0" smtClean="0"/>
          </a:p>
          <a:p>
            <a:endParaRPr lang="en-US" altLang="zh-CN" sz="1400" b="1" dirty="0" smtClean="0"/>
          </a:p>
          <a:p>
            <a:r>
              <a:rPr lang="en-US" altLang="zh-CN" sz="1400" b="1" dirty="0" err="1" smtClean="0"/>
              <a:t>Campaign.php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200" dirty="0" smtClean="0"/>
          </a:p>
        </p:txBody>
      </p:sp>
      <p:sp>
        <p:nvSpPr>
          <p:cNvPr id="75" name="矩形 74"/>
          <p:cNvSpPr/>
          <p:nvPr/>
        </p:nvSpPr>
        <p:spPr>
          <a:xfrm>
            <a:off x="57341" y="2996952"/>
            <a:ext cx="2071395" cy="2160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sz="1400" b="1" dirty="0" smtClean="0"/>
              <a:t>Campaign-form-</a:t>
            </a:r>
            <a:r>
              <a:rPr lang="en-US" altLang="zh-CN" sz="1400" b="1" dirty="0" err="1" smtClean="0"/>
              <a:t>add.twig</a:t>
            </a:r>
            <a:endParaRPr lang="en-US" altLang="zh-CN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400" b="1" dirty="0" smtClean="0"/>
              <a:t>Campaign-form-</a:t>
            </a:r>
            <a:r>
              <a:rPr lang="en-US" altLang="zh-CN" sz="1400" b="1" dirty="0" err="1" smtClean="0"/>
              <a:t>edit.twig</a:t>
            </a:r>
            <a:endParaRPr lang="en-US" altLang="zh-CN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400" b="1" dirty="0" err="1" smtClean="0"/>
              <a:t>Campaign.twig</a:t>
            </a:r>
            <a:endParaRPr lang="en-US" altLang="zh-CN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400" b="1" dirty="0" smtClean="0"/>
              <a:t>Campaign-form-</a:t>
            </a:r>
            <a:r>
              <a:rPr lang="en-US" altLang="zh-CN" sz="1400" b="1" dirty="0" err="1" smtClean="0"/>
              <a:t>delete.twig</a:t>
            </a:r>
            <a:endParaRPr lang="en-US" altLang="zh-CN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400" b="1" dirty="0" smtClean="0"/>
              <a:t>Campaign-form-</a:t>
            </a:r>
            <a:r>
              <a:rPr lang="en-US" altLang="zh-CN" sz="1400" b="1" dirty="0" err="1" smtClean="0"/>
              <a:t>copy.twig</a:t>
            </a:r>
            <a:endParaRPr lang="en-US" altLang="zh-CN" sz="1400" b="1" dirty="0" smtClean="0"/>
          </a:p>
          <a:p>
            <a:pPr marL="171450" indent="-171450">
              <a:buFont typeface="Arial" pitchFamily="34" charset="0"/>
              <a:buChar char="•"/>
            </a:pPr>
            <a:endParaRPr lang="zh-CN" altLang="en-US" sz="1100" dirty="0"/>
          </a:p>
        </p:txBody>
      </p:sp>
      <p:sp>
        <p:nvSpPr>
          <p:cNvPr id="74" name="流程图: 过程 73"/>
          <p:cNvSpPr/>
          <p:nvPr/>
        </p:nvSpPr>
        <p:spPr>
          <a:xfrm>
            <a:off x="1696688" y="2897531"/>
            <a:ext cx="864096" cy="4320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Views</a:t>
            </a:r>
            <a:endParaRPr lang="zh-CN" altLang="en-US" dirty="0"/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2620289" y="2777982"/>
            <a:ext cx="487802" cy="276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331774" y="908720"/>
            <a:ext cx="1904744" cy="1521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err="1" smtClean="0"/>
              <a:t>Routes.php</a:t>
            </a:r>
            <a:endParaRPr lang="en-US" altLang="zh-CN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Campaign.add</a:t>
            </a:r>
            <a:endParaRPr lang="en-US" altLang="zh-CN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Campaign.edit</a:t>
            </a:r>
            <a:endParaRPr lang="en-US" altLang="zh-CN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Campaign.copy</a:t>
            </a:r>
            <a:endParaRPr lang="en-US" altLang="zh-CN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Campaign.delete</a:t>
            </a:r>
            <a:endParaRPr lang="en-US" altLang="zh-CN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/>
              <a:t>campaign.updateStatus</a:t>
            </a:r>
            <a:endParaRPr lang="en-US" altLang="zh-CN" sz="1200" b="1" dirty="0" smtClean="0"/>
          </a:p>
          <a:p>
            <a:endParaRPr lang="zh-CN" altLang="en-US" sz="1200" dirty="0"/>
          </a:p>
        </p:txBody>
      </p:sp>
      <p:sp>
        <p:nvSpPr>
          <p:cNvPr id="80" name="流程图: 过程 79"/>
          <p:cNvSpPr/>
          <p:nvPr/>
        </p:nvSpPr>
        <p:spPr>
          <a:xfrm>
            <a:off x="5870993" y="2309051"/>
            <a:ext cx="1224136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Lib/control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5832073" y="3329579"/>
            <a:ext cx="1219283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Lib/factory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864190" y="4077072"/>
            <a:ext cx="864097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106" name="流程图: 过程 105"/>
          <p:cNvSpPr/>
          <p:nvPr/>
        </p:nvSpPr>
        <p:spPr>
          <a:xfrm>
            <a:off x="4989729" y="4640916"/>
            <a:ext cx="1622578" cy="73231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400" b="1" dirty="0" smtClean="0"/>
          </a:p>
          <a:p>
            <a:r>
              <a:rPr lang="en-US" altLang="zh-CN" sz="1400" b="1" dirty="0" err="1" smtClean="0"/>
              <a:t>Campaign.php</a:t>
            </a:r>
            <a:endParaRPr lang="en-US" altLang="zh-CN" sz="1400" b="1" dirty="0" smtClean="0"/>
          </a:p>
          <a:p>
            <a:endParaRPr lang="en-US" altLang="zh-CN" sz="1400" b="1" dirty="0" smtClean="0"/>
          </a:p>
        </p:txBody>
      </p:sp>
      <p:sp>
        <p:nvSpPr>
          <p:cNvPr id="100" name="流程图: 过程 99"/>
          <p:cNvSpPr/>
          <p:nvPr/>
        </p:nvSpPr>
        <p:spPr>
          <a:xfrm>
            <a:off x="4860032" y="4151773"/>
            <a:ext cx="1296144" cy="582636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Lib/entity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507979" y="2620403"/>
            <a:ext cx="1204241" cy="16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397421" y="2835929"/>
            <a:ext cx="0" cy="433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801017" y="3845112"/>
            <a:ext cx="1968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963811" y="430631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205356" y="908720"/>
            <a:ext cx="1904744" cy="1521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smtClean="0"/>
              <a:t>Routes-</a:t>
            </a:r>
            <a:r>
              <a:rPr lang="en-US" altLang="zh-CN" sz="1400" b="1" dirty="0" err="1" smtClean="0"/>
              <a:t>web.php</a:t>
            </a:r>
            <a:endParaRPr lang="en-US" altLang="zh-CN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campaign.add.form</a:t>
            </a:r>
            <a:endParaRPr lang="en-US" altLang="zh-CN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campaign.edit.form</a:t>
            </a:r>
            <a:endParaRPr lang="en-US" altLang="zh-CN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Campaign.copy.form</a:t>
            </a:r>
            <a:endParaRPr lang="en-US" altLang="zh-CN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Campaign.delete.form</a:t>
            </a:r>
            <a:endParaRPr lang="en-US" altLang="zh-CN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/>
              <a:t>campaign</a:t>
            </a:r>
            <a:r>
              <a:rPr lang="en-US" altLang="zh-CN" sz="1200" b="1" dirty="0" smtClean="0"/>
              <a:t>. export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Campaign.import</a:t>
            </a:r>
            <a:endParaRPr lang="en-US" altLang="zh-CN" sz="1200" b="1" dirty="0" smtClean="0"/>
          </a:p>
          <a:p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3236518" y="2353122"/>
            <a:ext cx="864097" cy="4680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8010" y="219998"/>
            <a:ext cx="326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Architecture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163" y="16271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51520" y="2353122"/>
            <a:ext cx="8640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/>
              <a:t>Cloud CMS 1.0</a:t>
            </a:r>
            <a:r>
              <a:rPr lang="zh-CN" altLang="en-US" sz="4400" b="1" dirty="0" smtClean="0"/>
              <a:t>代码结构说明</a:t>
            </a:r>
            <a:endParaRPr lang="en-US" altLang="zh-CN" sz="4400" b="1" dirty="0" smtClean="0"/>
          </a:p>
          <a:p>
            <a:pPr algn="ctr"/>
            <a:r>
              <a:rPr lang="en-US" altLang="zh-CN" sz="4400" b="1" dirty="0" smtClean="0"/>
              <a:t>Dashboard</a:t>
            </a:r>
            <a:r>
              <a:rPr lang="zh-CN" altLang="en-US" sz="4400" b="1" dirty="0" smtClean="0"/>
              <a:t>功能</a:t>
            </a:r>
            <a:endParaRPr lang="zh-CN" alt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08104" y="510623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Zhonglong Chen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2018/10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2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324" y="226747"/>
            <a:ext cx="4180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  <a:ea typeface="+mj-ea"/>
                <a:cs typeface="+mj-cs"/>
              </a:rPr>
              <a:t>Dashboard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Architecture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63"/>
          <p:cNvSpPr/>
          <p:nvPr/>
        </p:nvSpPr>
        <p:spPr>
          <a:xfrm>
            <a:off x="136011" y="1731685"/>
            <a:ext cx="1755477" cy="17034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w</a:t>
            </a:r>
            <a:r>
              <a:rPr lang="en-US" sz="1000" b="1" dirty="0" smtClean="0">
                <a:solidFill>
                  <a:schemeClr val="tx1"/>
                </a:solidFill>
              </a:rPr>
              <a:t>eb/theme/custom/</a:t>
            </a:r>
            <a:r>
              <a:rPr lang="en-US" sz="1000" b="1" dirty="0" err="1" smtClean="0">
                <a:solidFill>
                  <a:schemeClr val="tx1"/>
                </a:solidFill>
              </a:rPr>
              <a:t>aoc_theme</a:t>
            </a:r>
            <a:r>
              <a:rPr lang="en-US" sz="1000" b="1" dirty="0" smtClean="0">
                <a:solidFill>
                  <a:schemeClr val="tx1"/>
                </a:solidFill>
              </a:rPr>
              <a:t>/views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24" name="流程图: 过程 23"/>
          <p:cNvSpPr/>
          <p:nvPr/>
        </p:nvSpPr>
        <p:spPr>
          <a:xfrm>
            <a:off x="209986" y="2190152"/>
            <a:ext cx="1639967" cy="116684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>
                <a:solidFill>
                  <a:schemeClr val="tx1"/>
                </a:solidFill>
              </a:rPr>
              <a:t>dashboard-status-</a:t>
            </a:r>
            <a:r>
              <a:rPr lang="en-US" altLang="zh-CN" sz="900" b="1" dirty="0" err="1">
                <a:solidFill>
                  <a:schemeClr val="tx1"/>
                </a:solidFill>
              </a:rPr>
              <a:t>page.twig</a:t>
            </a:r>
            <a:endParaRPr lang="en-US" altLang="zh-CN" sz="900" b="1" dirty="0">
              <a:solidFill>
                <a:schemeClr val="tx1"/>
              </a:solidFill>
            </a:endParaRPr>
          </a:p>
        </p:txBody>
      </p:sp>
      <p:sp>
        <p:nvSpPr>
          <p:cNvPr id="26" name="Can 42"/>
          <p:cNvSpPr/>
          <p:nvPr/>
        </p:nvSpPr>
        <p:spPr>
          <a:xfrm>
            <a:off x="611560" y="5661248"/>
            <a:ext cx="722858" cy="757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MySql</a:t>
            </a:r>
            <a:r>
              <a:rPr lang="en-US" sz="1000" dirty="0" smtClean="0"/>
              <a:t> d/b</a:t>
            </a:r>
            <a:endParaRPr lang="en-US" sz="1000" dirty="0"/>
          </a:p>
        </p:txBody>
      </p:sp>
      <p:sp>
        <p:nvSpPr>
          <p:cNvPr id="27" name="Rectangle 68"/>
          <p:cNvSpPr/>
          <p:nvPr/>
        </p:nvSpPr>
        <p:spPr>
          <a:xfrm>
            <a:off x="3046518" y="909994"/>
            <a:ext cx="1820827" cy="2446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l</a:t>
            </a:r>
            <a:r>
              <a:rPr lang="en-US" sz="1000" b="1" dirty="0" smtClean="0">
                <a:solidFill>
                  <a:schemeClr val="tx1"/>
                </a:solidFill>
              </a:rPr>
              <a:t>ib/</a:t>
            </a:r>
            <a:r>
              <a:rPr lang="en-US" sz="1000" b="1" dirty="0" err="1" smtClean="0">
                <a:solidFill>
                  <a:schemeClr val="tx1"/>
                </a:solidFill>
              </a:rPr>
              <a:t>routes.php</a:t>
            </a:r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l</a:t>
            </a:r>
            <a:r>
              <a:rPr lang="en-US" sz="1000" b="1" dirty="0" smtClean="0">
                <a:solidFill>
                  <a:schemeClr val="tx1"/>
                </a:solidFill>
              </a:rPr>
              <a:t>ib/routes-</a:t>
            </a:r>
            <a:r>
              <a:rPr lang="en-US" sz="1000" b="1" dirty="0" err="1" smtClean="0">
                <a:solidFill>
                  <a:schemeClr val="tx1"/>
                </a:solidFill>
              </a:rPr>
              <a:t>web.php</a:t>
            </a:r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097347" y="1184422"/>
            <a:ext cx="15041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err="1"/>
              <a:t>user.change.language</a:t>
            </a:r>
            <a:endParaRPr lang="en-US" altLang="zh-CN" sz="900" b="1" dirty="0"/>
          </a:p>
        </p:txBody>
      </p:sp>
      <p:cxnSp>
        <p:nvCxnSpPr>
          <p:cNvPr id="4" name="肘形连接符 3"/>
          <p:cNvCxnSpPr>
            <a:stCxn id="23" idx="3"/>
            <a:endCxn id="27" idx="1"/>
          </p:cNvCxnSpPr>
          <p:nvPr/>
        </p:nvCxnSpPr>
        <p:spPr>
          <a:xfrm flipV="1">
            <a:off x="1891488" y="2133493"/>
            <a:ext cx="1155030" cy="4499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70"/>
          <p:cNvSpPr/>
          <p:nvPr/>
        </p:nvSpPr>
        <p:spPr>
          <a:xfrm>
            <a:off x="6215561" y="1333431"/>
            <a:ext cx="1756800" cy="787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lib\Controller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300192" y="1556792"/>
            <a:ext cx="1454298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/>
              <a:t>StatusDashboard.php</a:t>
            </a:r>
            <a:endParaRPr lang="en-US" sz="9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 smtClean="0"/>
              <a:t>Stats.php</a:t>
            </a:r>
            <a:endParaRPr lang="en-US" sz="9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/>
              <a:t>User.php</a:t>
            </a:r>
            <a:endParaRPr lang="en-US" sz="900" b="1" dirty="0" smtClean="0"/>
          </a:p>
        </p:txBody>
      </p:sp>
      <p:cxnSp>
        <p:nvCxnSpPr>
          <p:cNvPr id="15" name="肘形连接符 14"/>
          <p:cNvCxnSpPr>
            <a:stCxn id="27" idx="3"/>
            <a:endCxn id="30" idx="1"/>
          </p:cNvCxnSpPr>
          <p:nvPr/>
        </p:nvCxnSpPr>
        <p:spPr>
          <a:xfrm flipV="1">
            <a:off x="4867345" y="1727060"/>
            <a:ext cx="1348216" cy="4064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63"/>
          <p:cNvSpPr/>
          <p:nvPr/>
        </p:nvSpPr>
        <p:spPr>
          <a:xfrm>
            <a:off x="6533855" y="2816743"/>
            <a:ext cx="1782561" cy="1140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lib\Factory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41" name="Rectangle 84"/>
          <p:cNvSpPr/>
          <p:nvPr/>
        </p:nvSpPr>
        <p:spPr>
          <a:xfrm>
            <a:off x="5798580" y="4653462"/>
            <a:ext cx="1470550" cy="8637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lib\Entity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42" name="Rectangle 96"/>
          <p:cNvSpPr/>
          <p:nvPr/>
        </p:nvSpPr>
        <p:spPr>
          <a:xfrm>
            <a:off x="2771800" y="4653136"/>
            <a:ext cx="1554919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lib\Storage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929277" y="1657160"/>
            <a:ext cx="113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GET/PUT </a:t>
            </a:r>
            <a:r>
              <a:rPr lang="en-US" sz="1000" dirty="0" err="1" smtClean="0"/>
              <a:t>RESTful</a:t>
            </a:r>
            <a:r>
              <a:rPr lang="en-US" sz="1000" dirty="0" smtClean="0"/>
              <a:t> </a:t>
            </a:r>
            <a:r>
              <a:rPr lang="en-US" sz="1000" dirty="0" smtClean="0"/>
              <a:t>API for </a:t>
            </a:r>
            <a:r>
              <a:rPr lang="en-US" sz="1000" dirty="0" smtClean="0"/>
              <a:t>URL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5917655" y="4937393"/>
            <a:ext cx="1036388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/>
              <a:t>Display.php</a:t>
            </a:r>
            <a:endParaRPr lang="en-US" sz="9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 smtClean="0"/>
              <a:t>Media.php</a:t>
            </a:r>
            <a:endParaRPr lang="en-US" sz="9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 smtClean="0"/>
              <a:t>User.php</a:t>
            </a:r>
            <a:endParaRPr lang="en-US" sz="900" b="1" dirty="0" smtClean="0"/>
          </a:p>
        </p:txBody>
      </p:sp>
      <p:cxnSp>
        <p:nvCxnSpPr>
          <p:cNvPr id="29" name="肘形连接符 28"/>
          <p:cNvCxnSpPr>
            <a:stCxn id="39" idx="2"/>
            <a:endCxn id="41" idx="0"/>
          </p:cNvCxnSpPr>
          <p:nvPr/>
        </p:nvCxnSpPr>
        <p:spPr>
          <a:xfrm rot="5400000">
            <a:off x="6631469" y="3859795"/>
            <a:ext cx="696054" cy="8912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34" y="4974459"/>
            <a:ext cx="1251450" cy="22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肘形连接符 32"/>
          <p:cNvCxnSpPr>
            <a:stCxn id="42" idx="1"/>
            <a:endCxn id="26" idx="4"/>
          </p:cNvCxnSpPr>
          <p:nvPr/>
        </p:nvCxnSpPr>
        <p:spPr>
          <a:xfrm rot="10800000" flipV="1">
            <a:off x="1334418" y="5085136"/>
            <a:ext cx="1437382" cy="9549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41" idx="1"/>
            <a:endCxn id="42" idx="3"/>
          </p:cNvCxnSpPr>
          <p:nvPr/>
        </p:nvCxnSpPr>
        <p:spPr>
          <a:xfrm rot="10800000">
            <a:off x="4326720" y="5085137"/>
            <a:ext cx="1471861" cy="2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133885" y="2060848"/>
            <a:ext cx="1588514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err="1" smtClean="0"/>
              <a:t>statusdashboard.cpu</a:t>
            </a:r>
            <a:endParaRPr lang="en-US" altLang="zh-CN" sz="9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err="1" smtClean="0"/>
              <a:t>statusdashboard.stats.library.grid</a:t>
            </a:r>
            <a:endParaRPr lang="en-US" altLang="zh-CN" sz="9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err="1" smtClean="0"/>
              <a:t>statusdashboard.stats.bandwidth.data</a:t>
            </a:r>
            <a:endParaRPr lang="en-US" altLang="zh-CN" sz="9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err="1"/>
              <a:t>statusdashboard.stats.availability.data</a:t>
            </a:r>
            <a:endParaRPr lang="en-US" altLang="zh-CN" sz="900" b="1" dirty="0"/>
          </a:p>
        </p:txBody>
      </p:sp>
      <p:cxnSp>
        <p:nvCxnSpPr>
          <p:cNvPr id="69" name="肘形连接符 68"/>
          <p:cNvCxnSpPr>
            <a:stCxn id="30" idx="2"/>
            <a:endCxn id="39" idx="0"/>
          </p:cNvCxnSpPr>
          <p:nvPr/>
        </p:nvCxnSpPr>
        <p:spPr>
          <a:xfrm rot="16200000" flipH="1">
            <a:off x="6911521" y="2303127"/>
            <a:ext cx="696055" cy="3311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12265" y="3084980"/>
            <a:ext cx="1388127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err="1" smtClean="0"/>
              <a:t>DisplayFactory</a:t>
            </a:r>
            <a:endParaRPr lang="en-US" altLang="zh-CN" sz="9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err="1" smtClean="0"/>
              <a:t>DisplayGroupFactory</a:t>
            </a:r>
            <a:endParaRPr lang="en-US" altLang="zh-CN" sz="9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err="1" smtClean="0"/>
              <a:t>MediaFactory</a:t>
            </a:r>
            <a:endParaRPr lang="en-US" altLang="zh-CN" sz="9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err="1" smtClean="0"/>
              <a:t>UserFactory</a:t>
            </a:r>
            <a:endParaRPr lang="en-US" altLang="zh-CN" sz="9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err="1"/>
              <a:t>UserGroupFactory</a:t>
            </a:r>
            <a:endParaRPr lang="en-US" altLang="zh-CN" sz="900" b="1" dirty="0"/>
          </a:p>
        </p:txBody>
      </p:sp>
      <p:sp>
        <p:nvSpPr>
          <p:cNvPr id="90" name="Rectangle 96"/>
          <p:cNvSpPr/>
          <p:nvPr/>
        </p:nvSpPr>
        <p:spPr>
          <a:xfrm>
            <a:off x="107504" y="3957409"/>
            <a:ext cx="1713942" cy="13250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table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97" name="流程图: 过程 96"/>
          <p:cNvSpPr/>
          <p:nvPr/>
        </p:nvSpPr>
        <p:spPr>
          <a:xfrm>
            <a:off x="209986" y="4149080"/>
            <a:ext cx="1541851" cy="104715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>
                <a:solidFill>
                  <a:schemeClr val="tx1"/>
                </a:solidFill>
              </a:rPr>
              <a:t>S</a:t>
            </a:r>
            <a:r>
              <a:rPr lang="en-US" altLang="zh-CN" sz="900" b="1" dirty="0" smtClean="0">
                <a:solidFill>
                  <a:schemeClr val="tx1"/>
                </a:solidFill>
              </a:rPr>
              <a:t>chedule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err="1" smtClean="0">
                <a:solidFill>
                  <a:schemeClr val="tx1"/>
                </a:solidFill>
              </a:rPr>
              <a:t>Lkscheduledisplaygroup</a:t>
            </a:r>
            <a:endParaRPr lang="en-US" altLang="zh-CN" sz="9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smtClean="0">
                <a:solidFill>
                  <a:schemeClr val="tx1"/>
                </a:solidFill>
              </a:rPr>
              <a:t>User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err="1" smtClean="0">
                <a:solidFill>
                  <a:schemeClr val="tx1"/>
                </a:solidFill>
              </a:rPr>
              <a:t>Lkusergroup</a:t>
            </a:r>
            <a:endParaRPr lang="en-US" altLang="zh-CN" sz="9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smtClean="0">
                <a:solidFill>
                  <a:schemeClr val="tx1"/>
                </a:solidFill>
              </a:rPr>
              <a:t>Media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smtClean="0">
                <a:solidFill>
                  <a:schemeClr val="tx1"/>
                </a:solidFill>
              </a:rPr>
              <a:t>Bandwidth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err="1" smtClean="0">
                <a:solidFill>
                  <a:schemeClr val="tx1"/>
                </a:solidFill>
              </a:rPr>
              <a:t>Displayevent</a:t>
            </a:r>
            <a:endParaRPr lang="en-US" altLang="zh-CN" sz="900" b="1" dirty="0" smtClean="0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26" idx="1"/>
            <a:endCxn id="90" idx="2"/>
          </p:cNvCxnSpPr>
          <p:nvPr/>
        </p:nvCxnSpPr>
        <p:spPr>
          <a:xfrm flipH="1" flipV="1">
            <a:off x="964475" y="5282431"/>
            <a:ext cx="8514" cy="378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076056" y="908720"/>
            <a:ext cx="1126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displayPage</a:t>
            </a:r>
            <a:endParaRPr lang="en-US" sz="1000" dirty="0" smtClean="0"/>
          </a:p>
          <a:p>
            <a:r>
              <a:rPr lang="en-US" sz="1000" dirty="0" err="1" smtClean="0"/>
              <a:t>cpuUsage</a:t>
            </a:r>
            <a:endParaRPr lang="en-US" sz="1000" dirty="0" smtClean="0"/>
          </a:p>
          <a:p>
            <a:r>
              <a:rPr lang="en-US" sz="1000" dirty="0" err="1" smtClean="0"/>
              <a:t>libraryUsageGrid</a:t>
            </a:r>
            <a:endParaRPr lang="en-US" sz="1000" dirty="0" smtClean="0"/>
          </a:p>
          <a:p>
            <a:r>
              <a:rPr lang="en-US" sz="1000" dirty="0" err="1" smtClean="0"/>
              <a:t>bandwidthData</a:t>
            </a:r>
            <a:endParaRPr lang="en-US" sz="1000" dirty="0" smtClean="0"/>
          </a:p>
          <a:p>
            <a:r>
              <a:rPr lang="en-US" sz="1000" dirty="0" err="1" smtClean="0"/>
              <a:t>availabilityData</a:t>
            </a:r>
            <a:endParaRPr lang="en-US" sz="1000" dirty="0" smtClean="0"/>
          </a:p>
          <a:p>
            <a:r>
              <a:rPr lang="en-US" sz="1000" dirty="0" err="1"/>
              <a:t>changeLanguage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752107" y="4685074"/>
            <a:ext cx="654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Select, </a:t>
            </a:r>
            <a:r>
              <a:rPr lang="en-US" sz="1000" dirty="0" smtClean="0"/>
              <a:t>Update, </a:t>
            </a:r>
            <a:endParaRPr lang="en-US" sz="1000" dirty="0"/>
          </a:p>
        </p:txBody>
      </p:sp>
      <p:sp>
        <p:nvSpPr>
          <p:cNvPr id="37" name="Can 42"/>
          <p:cNvSpPr/>
          <p:nvPr/>
        </p:nvSpPr>
        <p:spPr>
          <a:xfrm>
            <a:off x="3447172" y="6033744"/>
            <a:ext cx="722858" cy="757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Linux  OS</a:t>
            </a:r>
            <a:endParaRPr lang="en-US" sz="1000" dirty="0"/>
          </a:p>
        </p:txBody>
      </p:sp>
      <p:cxnSp>
        <p:nvCxnSpPr>
          <p:cNvPr id="44" name="肘形连接符 43"/>
          <p:cNvCxnSpPr>
            <a:stCxn id="41" idx="1"/>
            <a:endCxn id="37" idx="4"/>
          </p:cNvCxnSpPr>
          <p:nvPr/>
        </p:nvCxnSpPr>
        <p:spPr>
          <a:xfrm rot="10800000" flipV="1">
            <a:off x="4170030" y="5085346"/>
            <a:ext cx="1628550" cy="13272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108"/>
          <p:cNvSpPr txBox="1"/>
          <p:nvPr/>
        </p:nvSpPr>
        <p:spPr>
          <a:xfrm>
            <a:off x="4913953" y="5633634"/>
            <a:ext cx="654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23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3"/>
          <p:cNvSpPr/>
          <p:nvPr/>
        </p:nvSpPr>
        <p:spPr>
          <a:xfrm>
            <a:off x="1020671" y="3429000"/>
            <a:ext cx="211116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lib/Controller/</a:t>
            </a:r>
            <a:r>
              <a:rPr lang="en-US" sz="1000" b="1" dirty="0" err="1" smtClean="0">
                <a:solidFill>
                  <a:schemeClr val="tx1"/>
                </a:solidFill>
              </a:rPr>
              <a:t>StatusDashboard.php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332656"/>
            <a:ext cx="5400600" cy="28803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Dashboard Status</a:t>
            </a:r>
            <a:endParaRPr lang="zh-CN" altLang="en-US" sz="32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93157" y="2780928"/>
            <a:ext cx="867133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3157" y="623731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C000"/>
                </a:solidFill>
              </a:rPr>
              <a:t>php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47" name="流程图: 过程 46"/>
          <p:cNvSpPr/>
          <p:nvPr/>
        </p:nvSpPr>
        <p:spPr>
          <a:xfrm>
            <a:off x="1180593" y="3684320"/>
            <a:ext cx="1799795" cy="50405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displayPage</a:t>
            </a:r>
            <a:r>
              <a:rPr lang="en-US" altLang="zh-CN" sz="1200" b="1" dirty="0">
                <a:solidFill>
                  <a:schemeClr val="tx1"/>
                </a:solidFill>
              </a:rPr>
              <a:t>()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Rectangle 63"/>
          <p:cNvSpPr/>
          <p:nvPr/>
        </p:nvSpPr>
        <p:spPr>
          <a:xfrm>
            <a:off x="509181" y="1052736"/>
            <a:ext cx="3132000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views</a:t>
            </a:r>
            <a:r>
              <a:rPr lang="en-US" sz="1000" b="1" dirty="0">
                <a:solidFill>
                  <a:schemeClr val="tx1"/>
                </a:solidFill>
              </a:rPr>
              <a:t>/dashboard-icon-</a:t>
            </a:r>
            <a:r>
              <a:rPr lang="en-US" sz="1000" b="1" dirty="0" err="1">
                <a:solidFill>
                  <a:schemeClr val="tx1"/>
                </a:solidFill>
              </a:rPr>
              <a:t>page.twig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44" name="流程图: 过程 43"/>
          <p:cNvSpPr/>
          <p:nvPr/>
        </p:nvSpPr>
        <p:spPr>
          <a:xfrm>
            <a:off x="597096" y="1268760"/>
            <a:ext cx="1238600" cy="75416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tx1"/>
                </a:solidFill>
              </a:rPr>
              <a:t>Terminals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/>
                </a:solidFill>
              </a:rPr>
              <a:t>Library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tx1"/>
                </a:solidFill>
              </a:rPr>
              <a:t>Users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/>
                </a:solidFill>
              </a:rPr>
              <a:t>Now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Showing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5" name="流程图: 过程 44"/>
          <p:cNvSpPr/>
          <p:nvPr/>
        </p:nvSpPr>
        <p:spPr>
          <a:xfrm>
            <a:off x="1990586" y="1267200"/>
            <a:ext cx="1573302" cy="75416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/>
                </a:solidFill>
              </a:rPr>
              <a:t>Terminal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tx1"/>
                </a:solidFill>
              </a:rPr>
              <a:t>Bandwidth Usage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/>
                </a:solidFill>
              </a:rPr>
              <a:t>Disk Usage 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/>
                </a:solidFill>
              </a:rPr>
              <a:t>Server Status </a:t>
            </a:r>
          </a:p>
        </p:txBody>
      </p:sp>
      <p:cxnSp>
        <p:nvCxnSpPr>
          <p:cNvPr id="46" name="直接箭头连接符 45"/>
          <p:cNvCxnSpPr>
            <a:stCxn id="84" idx="0"/>
            <a:endCxn id="43" idx="2"/>
          </p:cNvCxnSpPr>
          <p:nvPr/>
        </p:nvCxnSpPr>
        <p:spPr>
          <a:xfrm flipH="1" flipV="1">
            <a:off x="2075181" y="2132856"/>
            <a:ext cx="1075" cy="1296144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63"/>
          <p:cNvSpPr/>
          <p:nvPr/>
        </p:nvSpPr>
        <p:spPr>
          <a:xfrm>
            <a:off x="3970123" y="1052736"/>
            <a:ext cx="2258061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views</a:t>
            </a:r>
            <a:r>
              <a:rPr lang="en-US" sz="1000" b="1" dirty="0">
                <a:solidFill>
                  <a:schemeClr val="tx1"/>
                </a:solidFill>
              </a:rPr>
              <a:t>/dashboard-icon-</a:t>
            </a:r>
            <a:r>
              <a:rPr lang="en-US" sz="1000" b="1" dirty="0" err="1">
                <a:solidFill>
                  <a:schemeClr val="tx1"/>
                </a:solidFill>
              </a:rPr>
              <a:t>page.twig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50" name="流程图: 过程 49"/>
          <p:cNvSpPr/>
          <p:nvPr/>
        </p:nvSpPr>
        <p:spPr>
          <a:xfrm>
            <a:off x="4139952" y="1320469"/>
            <a:ext cx="1944216" cy="75416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/>
                </a:solidFill>
              </a:rPr>
              <a:t>CPU Usage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tx1"/>
                </a:solidFill>
              </a:rPr>
              <a:t>User </a:t>
            </a:r>
            <a:r>
              <a:rPr lang="en-US" altLang="zh-CN" sz="1200" b="1" dirty="0">
                <a:solidFill>
                  <a:schemeClr val="tx1"/>
                </a:solidFill>
              </a:rPr>
              <a:t>Percentage Usage 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tx1"/>
                </a:solidFill>
              </a:rPr>
              <a:t>Bandwidth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/>
                </a:solidFill>
              </a:rPr>
              <a:t>Time Disconnected</a:t>
            </a:r>
          </a:p>
        </p:txBody>
      </p:sp>
      <p:sp>
        <p:nvSpPr>
          <p:cNvPr id="52" name="Rectangle 63"/>
          <p:cNvSpPr/>
          <p:nvPr/>
        </p:nvSpPr>
        <p:spPr>
          <a:xfrm>
            <a:off x="3996000" y="3209927"/>
            <a:ext cx="2160176" cy="7951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lib/Controller/</a:t>
            </a:r>
            <a:r>
              <a:rPr lang="en-US" sz="1000" b="1" dirty="0" err="1" smtClean="0">
                <a:solidFill>
                  <a:schemeClr val="tx1"/>
                </a:solidFill>
              </a:rPr>
              <a:t>Stats.php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53" name="流程图: 过程 52"/>
          <p:cNvSpPr/>
          <p:nvPr/>
        </p:nvSpPr>
        <p:spPr>
          <a:xfrm>
            <a:off x="4074590" y="3465247"/>
            <a:ext cx="1919260" cy="39580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availabilityData</a:t>
            </a:r>
            <a:r>
              <a:rPr lang="en-US" altLang="zh-CN" sz="1200" b="1" dirty="0">
                <a:solidFill>
                  <a:schemeClr val="tx1"/>
                </a:solidFill>
              </a:rPr>
              <a:t>()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4" name="Rectangle 63"/>
          <p:cNvSpPr/>
          <p:nvPr/>
        </p:nvSpPr>
        <p:spPr>
          <a:xfrm>
            <a:off x="3995936" y="4074023"/>
            <a:ext cx="2160240" cy="7951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lib/Controller/</a:t>
            </a:r>
            <a:r>
              <a:rPr lang="en-US" sz="1000" b="1" dirty="0" err="1" smtClean="0">
                <a:solidFill>
                  <a:schemeClr val="tx1"/>
                </a:solidFill>
              </a:rPr>
              <a:t>Stats.php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56" name="流程图: 过程 55"/>
          <p:cNvSpPr/>
          <p:nvPr/>
        </p:nvSpPr>
        <p:spPr>
          <a:xfrm>
            <a:off x="4083850" y="4329343"/>
            <a:ext cx="1910000" cy="39580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bandwidthData</a:t>
            </a:r>
            <a:r>
              <a:rPr lang="en-US" altLang="zh-CN" sz="1200" b="1" dirty="0">
                <a:solidFill>
                  <a:schemeClr val="tx1"/>
                </a:solidFill>
              </a:rPr>
              <a:t>()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Rectangle 63"/>
          <p:cNvSpPr/>
          <p:nvPr/>
        </p:nvSpPr>
        <p:spPr>
          <a:xfrm>
            <a:off x="3995936" y="4938119"/>
            <a:ext cx="2160240" cy="7951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lib/Controller/</a:t>
            </a:r>
            <a:r>
              <a:rPr lang="en-US" sz="1000" b="1" dirty="0" err="1" smtClean="0">
                <a:solidFill>
                  <a:schemeClr val="tx1"/>
                </a:solidFill>
              </a:rPr>
              <a:t>Stats.php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58" name="流程图: 过程 57"/>
          <p:cNvSpPr/>
          <p:nvPr/>
        </p:nvSpPr>
        <p:spPr>
          <a:xfrm>
            <a:off x="4083850" y="5193439"/>
            <a:ext cx="1910000" cy="39580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availabilityData</a:t>
            </a:r>
            <a:r>
              <a:rPr lang="en-US" altLang="zh-CN" sz="1200" b="1" dirty="0">
                <a:solidFill>
                  <a:schemeClr val="tx1"/>
                </a:solidFill>
              </a:rPr>
              <a:t>()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63"/>
          <p:cNvSpPr/>
          <p:nvPr/>
        </p:nvSpPr>
        <p:spPr>
          <a:xfrm>
            <a:off x="3995936" y="5802215"/>
            <a:ext cx="2160240" cy="7951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lib/Controller/</a:t>
            </a:r>
            <a:r>
              <a:rPr lang="en-US" sz="1000" b="1" dirty="0" err="1" smtClean="0">
                <a:solidFill>
                  <a:schemeClr val="tx1"/>
                </a:solidFill>
              </a:rPr>
              <a:t>StatusDashboard.php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61" name="流程图: 过程 60"/>
          <p:cNvSpPr/>
          <p:nvPr/>
        </p:nvSpPr>
        <p:spPr>
          <a:xfrm>
            <a:off x="4083850" y="6057535"/>
            <a:ext cx="1910000" cy="39580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cpuUsage</a:t>
            </a:r>
            <a:r>
              <a:rPr lang="en-US" altLang="zh-CN" sz="1200" b="1" dirty="0">
                <a:solidFill>
                  <a:schemeClr val="tx1"/>
                </a:solidFill>
              </a:rPr>
              <a:t>()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3" name="肘形连接符 62"/>
          <p:cNvCxnSpPr>
            <a:stCxn id="52" idx="3"/>
            <a:endCxn id="49" idx="3"/>
          </p:cNvCxnSpPr>
          <p:nvPr/>
        </p:nvCxnSpPr>
        <p:spPr>
          <a:xfrm flipV="1">
            <a:off x="6156176" y="1592796"/>
            <a:ext cx="72008" cy="2014700"/>
          </a:xfrm>
          <a:prstGeom prst="bentConnector3">
            <a:avLst>
              <a:gd name="adj1" fmla="val 4174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4" idx="3"/>
            <a:endCxn id="49" idx="3"/>
          </p:cNvCxnSpPr>
          <p:nvPr/>
        </p:nvCxnSpPr>
        <p:spPr>
          <a:xfrm flipV="1">
            <a:off x="6156176" y="1592796"/>
            <a:ext cx="72008" cy="2878796"/>
          </a:xfrm>
          <a:prstGeom prst="bentConnector3">
            <a:avLst>
              <a:gd name="adj1" fmla="val 4174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57" idx="3"/>
            <a:endCxn id="49" idx="3"/>
          </p:cNvCxnSpPr>
          <p:nvPr/>
        </p:nvCxnSpPr>
        <p:spPr>
          <a:xfrm flipV="1">
            <a:off x="6156176" y="1592796"/>
            <a:ext cx="72008" cy="3742892"/>
          </a:xfrm>
          <a:prstGeom prst="bentConnector3">
            <a:avLst>
              <a:gd name="adj1" fmla="val 4174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59" idx="3"/>
            <a:endCxn id="49" idx="3"/>
          </p:cNvCxnSpPr>
          <p:nvPr/>
        </p:nvCxnSpPr>
        <p:spPr>
          <a:xfrm flipV="1">
            <a:off x="6156176" y="1592796"/>
            <a:ext cx="72008" cy="4606988"/>
          </a:xfrm>
          <a:prstGeom prst="bentConnector3">
            <a:avLst>
              <a:gd name="adj1" fmla="val 4174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108"/>
          <p:cNvSpPr txBox="1"/>
          <p:nvPr/>
        </p:nvSpPr>
        <p:spPr>
          <a:xfrm>
            <a:off x="2046662" y="2780928"/>
            <a:ext cx="1517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Static data</a:t>
            </a:r>
          </a:p>
          <a:p>
            <a:endParaRPr lang="en-US" sz="1000" dirty="0" smtClean="0"/>
          </a:p>
          <a:p>
            <a:r>
              <a:rPr lang="en-US" sz="1000" dirty="0" smtClean="0"/>
              <a:t>bar or pie chart in </a:t>
            </a:r>
            <a:r>
              <a:rPr lang="en-US" sz="1000" dirty="0" err="1" smtClean="0"/>
              <a:t>chartjs</a:t>
            </a:r>
            <a:endParaRPr lang="en-US" sz="1000" dirty="0"/>
          </a:p>
        </p:txBody>
      </p:sp>
      <p:sp>
        <p:nvSpPr>
          <p:cNvPr id="82" name="TextBox 108"/>
          <p:cNvSpPr txBox="1"/>
          <p:nvPr/>
        </p:nvSpPr>
        <p:spPr>
          <a:xfrm>
            <a:off x="6390510" y="2987253"/>
            <a:ext cx="1524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Dynamic data by AJAX</a:t>
            </a:r>
          </a:p>
          <a:p>
            <a:endParaRPr lang="en-US" sz="1000" dirty="0" smtClean="0"/>
          </a:p>
          <a:p>
            <a:r>
              <a:rPr lang="en-US" altLang="zh-CN" sz="1000" dirty="0"/>
              <a:t>bar or pie chart in </a:t>
            </a:r>
            <a:r>
              <a:rPr lang="en-US" altLang="zh-CN" sz="1000" dirty="0" err="1" smtClean="0"/>
              <a:t>chartjs</a:t>
            </a:r>
            <a:r>
              <a:rPr lang="en-US" altLang="zh-CN" sz="1000" dirty="0" smtClean="0"/>
              <a:t>, </a:t>
            </a:r>
            <a:endParaRPr lang="en-US" altLang="zh-CN" sz="1000" dirty="0"/>
          </a:p>
          <a:p>
            <a:r>
              <a:rPr lang="en-US" sz="1000" dirty="0" smtClean="0"/>
              <a:t>line chart </a:t>
            </a:r>
            <a:r>
              <a:rPr lang="en-US" sz="1000" dirty="0"/>
              <a:t>in </a:t>
            </a:r>
            <a:r>
              <a:rPr lang="en-US" sz="1000" dirty="0" err="1"/>
              <a:t>echarts</a:t>
            </a:r>
            <a:endParaRPr lang="en-US" sz="1000" dirty="0"/>
          </a:p>
        </p:txBody>
      </p:sp>
      <p:sp>
        <p:nvSpPr>
          <p:cNvPr id="83" name="TextBox 34"/>
          <p:cNvSpPr txBox="1"/>
          <p:nvPr/>
        </p:nvSpPr>
        <p:spPr>
          <a:xfrm>
            <a:off x="291600" y="233958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twig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86" name="流程图: 过程 85"/>
          <p:cNvSpPr/>
          <p:nvPr/>
        </p:nvSpPr>
        <p:spPr>
          <a:xfrm>
            <a:off x="6660232" y="980728"/>
            <a:ext cx="2304256" cy="175571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TPV new feature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Server Status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/>
              <a:t>CPU Usage</a:t>
            </a:r>
          </a:p>
          <a:p>
            <a:endParaRPr lang="en-US" altLang="zh-CN" sz="1400" b="1" dirty="0" smtClean="0">
              <a:solidFill>
                <a:srgbClr val="0070C0"/>
              </a:solidFill>
            </a:endParaRPr>
          </a:p>
          <a:p>
            <a:r>
              <a:rPr lang="en-US" altLang="zh-CN" sz="1400" b="1" dirty="0" err="1" smtClean="0">
                <a:solidFill>
                  <a:srgbClr val="0070C0"/>
                </a:solidFill>
              </a:rPr>
              <a:t>Xibo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 statistics page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User </a:t>
            </a:r>
            <a:r>
              <a:rPr lang="en-US" altLang="zh-CN" sz="1200" dirty="0"/>
              <a:t>Percentage </a:t>
            </a:r>
            <a:r>
              <a:rPr lang="en-US" altLang="zh-CN" sz="1200" dirty="0" smtClean="0"/>
              <a:t>Usage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/>
              <a:t>Bandwidth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/>
              <a:t>Time </a:t>
            </a:r>
            <a:r>
              <a:rPr lang="en-US" altLang="zh-CN" sz="1200" dirty="0" smtClean="0"/>
              <a:t>Disconnected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14797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332656"/>
            <a:ext cx="5400600" cy="28803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Server Status &amp; CPU Usage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0000" y="980728"/>
            <a:ext cx="5078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CPU</a:t>
            </a:r>
          </a:p>
          <a:p>
            <a:r>
              <a:rPr lang="en-US" altLang="zh-CN" dirty="0" smtClean="0"/>
              <a:t>Windows</a:t>
            </a:r>
            <a:r>
              <a:rPr lang="en-US" altLang="zh-CN" dirty="0"/>
              <a:t>: </a:t>
            </a:r>
            <a:r>
              <a:rPr lang="en-US" altLang="zh-CN" dirty="0" err="1"/>
              <a:t>wmic</a:t>
            </a:r>
            <a:r>
              <a:rPr lang="en-US" altLang="zh-CN" dirty="0"/>
              <a:t> </a:t>
            </a:r>
            <a:r>
              <a:rPr lang="en-US" altLang="zh-CN" dirty="0" err="1"/>
              <a:t>cpu</a:t>
            </a:r>
            <a:r>
              <a:rPr lang="en-US" altLang="zh-CN" dirty="0"/>
              <a:t> get </a:t>
            </a:r>
            <a:r>
              <a:rPr lang="en-US" altLang="zh-CN" dirty="0" err="1"/>
              <a:t>NumberOfCores</a:t>
            </a:r>
            <a:endParaRPr lang="en-US" altLang="zh-CN" dirty="0"/>
          </a:p>
          <a:p>
            <a:r>
              <a:rPr lang="en-US" altLang="zh-CN" dirty="0"/>
              <a:t>Linux: </a:t>
            </a:r>
            <a:r>
              <a:rPr lang="en-US" altLang="zh-CN" dirty="0" smtClean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cpuinfo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pt-BR" altLang="zh-CN" dirty="0"/>
              <a:t>cpu </a:t>
            </a:r>
            <a:r>
              <a:rPr lang="pt-BR" altLang="zh-CN" dirty="0" smtClean="0"/>
              <a:t>cores</a:t>
            </a:r>
            <a:r>
              <a:rPr lang="zh-CN" altLang="pt-BR" dirty="0" smtClean="0"/>
              <a:t> </a:t>
            </a:r>
            <a:r>
              <a:rPr lang="en-US" altLang="zh-CN" dirty="0" smtClean="0"/>
              <a:t>&amp; </a:t>
            </a:r>
            <a:r>
              <a:rPr lang="pt-BR" altLang="zh-CN" dirty="0" smtClean="0"/>
              <a:t>processor</a:t>
            </a:r>
            <a:endParaRPr lang="zh-CN" altLang="en-US" dirty="0"/>
          </a:p>
        </p:txBody>
      </p:sp>
      <p:sp>
        <p:nvSpPr>
          <p:cNvPr id="32" name="TextBox 3"/>
          <p:cNvSpPr txBox="1"/>
          <p:nvPr/>
        </p:nvSpPr>
        <p:spPr>
          <a:xfrm>
            <a:off x="360000" y="2060848"/>
            <a:ext cx="4577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Memory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Windows</a:t>
            </a:r>
            <a:r>
              <a:rPr lang="en-US" altLang="zh-CN" dirty="0"/>
              <a:t>: </a:t>
            </a:r>
            <a:r>
              <a:rPr lang="en-US" altLang="zh-CN" dirty="0" err="1"/>
              <a:t>wmic</a:t>
            </a:r>
            <a:r>
              <a:rPr lang="en-US" altLang="zh-CN" dirty="0"/>
              <a:t> </a:t>
            </a:r>
            <a:r>
              <a:rPr lang="en-US" altLang="zh-CN" dirty="0" err="1"/>
              <a:t>os</a:t>
            </a:r>
            <a:r>
              <a:rPr lang="en-US" altLang="zh-CN" dirty="0"/>
              <a:t> get </a:t>
            </a:r>
            <a:r>
              <a:rPr lang="en-US" altLang="zh-CN" dirty="0" err="1"/>
              <a:t>TotalVisibleMemorySize</a:t>
            </a:r>
            <a:endParaRPr lang="en-US" altLang="zh-CN" dirty="0"/>
          </a:p>
          <a:p>
            <a:r>
              <a:rPr lang="en-US" altLang="zh-CN" dirty="0"/>
              <a:t>Linux: 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meminfo</a:t>
            </a:r>
            <a:r>
              <a:rPr lang="en-US" altLang="zh-CN" dirty="0"/>
              <a:t>,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pt-BR" altLang="zh-CN" dirty="0"/>
              <a:t>MemTotal</a:t>
            </a:r>
            <a:endParaRPr lang="zh-CN" altLang="en-US" dirty="0"/>
          </a:p>
        </p:txBody>
      </p:sp>
      <p:sp>
        <p:nvSpPr>
          <p:cNvPr id="33" name="TextBox 3"/>
          <p:cNvSpPr txBox="1"/>
          <p:nvPr/>
        </p:nvSpPr>
        <p:spPr>
          <a:xfrm>
            <a:off x="360000" y="3140968"/>
            <a:ext cx="2106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Storage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dirty="0" err="1"/>
              <a:t>disk_total_space</a:t>
            </a:r>
            <a:r>
              <a:rPr lang="en-US" altLang="zh-CN" dirty="0"/>
              <a:t>(“.”)</a:t>
            </a:r>
            <a:endParaRPr lang="zh-CN" altLang="en-US" dirty="0"/>
          </a:p>
        </p:txBody>
      </p:sp>
      <p:sp>
        <p:nvSpPr>
          <p:cNvPr id="34" name="TextBox 3"/>
          <p:cNvSpPr txBox="1"/>
          <p:nvPr/>
        </p:nvSpPr>
        <p:spPr>
          <a:xfrm>
            <a:off x="360000" y="4005064"/>
            <a:ext cx="1660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OS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dirty="0" err="1"/>
              <a:t>php_uname</a:t>
            </a:r>
            <a:r>
              <a:rPr lang="en-US" altLang="zh-CN" dirty="0"/>
              <a:t>(‘s’)</a:t>
            </a:r>
            <a:endParaRPr lang="zh-CN" altLang="en-US" dirty="0"/>
          </a:p>
        </p:txBody>
      </p:sp>
      <p:sp>
        <p:nvSpPr>
          <p:cNvPr id="35" name="TextBox 3"/>
          <p:cNvSpPr txBox="1"/>
          <p:nvPr/>
        </p:nvSpPr>
        <p:spPr>
          <a:xfrm>
            <a:off x="360000" y="4941168"/>
            <a:ext cx="6037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IP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dirty="0" err="1"/>
              <a:t>gethostbyname</a:t>
            </a:r>
            <a:r>
              <a:rPr lang="en-US" altLang="zh-CN" dirty="0"/>
              <a:t>(</a:t>
            </a:r>
            <a:r>
              <a:rPr lang="en-US" altLang="zh-CN" dirty="0" err="1"/>
              <a:t>filter_input</a:t>
            </a:r>
            <a:r>
              <a:rPr lang="en-US" altLang="zh-CN" dirty="0"/>
              <a:t>(INPUT_SERVER, ‘SERVER_NAME’))</a:t>
            </a:r>
            <a:endParaRPr lang="zh-CN" altLang="en-US" dirty="0"/>
          </a:p>
        </p:txBody>
      </p:sp>
      <p:sp>
        <p:nvSpPr>
          <p:cNvPr id="36" name="TextBox 3"/>
          <p:cNvSpPr txBox="1"/>
          <p:nvPr/>
        </p:nvSpPr>
        <p:spPr>
          <a:xfrm>
            <a:off x="360000" y="5733256"/>
            <a:ext cx="4101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CPU Usage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Windows</a:t>
            </a:r>
            <a:r>
              <a:rPr lang="en-US" altLang="zh-CN" dirty="0"/>
              <a:t>: </a:t>
            </a:r>
            <a:r>
              <a:rPr lang="en-US" altLang="zh-CN" dirty="0" err="1"/>
              <a:t>wmic</a:t>
            </a:r>
            <a:r>
              <a:rPr lang="en-US" altLang="zh-CN" dirty="0"/>
              <a:t> </a:t>
            </a:r>
            <a:r>
              <a:rPr lang="en-US" altLang="zh-CN" dirty="0" err="1"/>
              <a:t>cpu</a:t>
            </a:r>
            <a:r>
              <a:rPr lang="en-US" altLang="zh-CN" dirty="0"/>
              <a:t> get </a:t>
            </a:r>
            <a:r>
              <a:rPr lang="en-US" altLang="zh-CN" dirty="0" err="1"/>
              <a:t>LoadPercentage</a:t>
            </a:r>
            <a:endParaRPr lang="en-US" altLang="zh-CN" dirty="0"/>
          </a:p>
          <a:p>
            <a:r>
              <a:rPr lang="en-US" altLang="zh-CN" dirty="0"/>
              <a:t>Linux: cat /</a:t>
            </a:r>
            <a:r>
              <a:rPr lang="en-US" altLang="zh-CN" dirty="0" err="1"/>
              <a:t>proc</a:t>
            </a:r>
            <a:r>
              <a:rPr lang="en-US" altLang="zh-CN" dirty="0"/>
              <a:t>/stat</a:t>
            </a:r>
            <a:endParaRPr lang="zh-CN" altLang="en-US" dirty="0"/>
          </a:p>
        </p:txBody>
      </p:sp>
      <p:sp>
        <p:nvSpPr>
          <p:cNvPr id="37" name="TextBox 3"/>
          <p:cNvSpPr txBox="1"/>
          <p:nvPr/>
        </p:nvSpPr>
        <p:spPr>
          <a:xfrm>
            <a:off x="6840000" y="1196752"/>
            <a:ext cx="176952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0070C0"/>
                </a:solidFill>
              </a:rPr>
              <a:t>S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ettings.php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CMS_MEDIUM</a:t>
            </a:r>
          </a:p>
          <a:p>
            <a:r>
              <a:rPr lang="en-US" altLang="zh-CN" dirty="0" smtClean="0"/>
              <a:t>CMS_TARGET</a:t>
            </a:r>
          </a:p>
          <a:p>
            <a:r>
              <a:rPr lang="en-US" altLang="zh-CN" dirty="0"/>
              <a:t>CPU_CORES</a:t>
            </a:r>
          </a:p>
          <a:p>
            <a:r>
              <a:rPr lang="en-US" altLang="zh-CN" dirty="0"/>
              <a:t>TOTAL_MEMORY</a:t>
            </a:r>
          </a:p>
          <a:p>
            <a:r>
              <a:rPr lang="en-US" altLang="zh-CN" dirty="0"/>
              <a:t>TOTAL_SPACE</a:t>
            </a:r>
          </a:p>
          <a:p>
            <a:r>
              <a:rPr lang="en-US" altLang="zh-CN" dirty="0"/>
              <a:t>OS</a:t>
            </a:r>
          </a:p>
          <a:p>
            <a:r>
              <a:rPr lang="en-US" altLang="zh-CN" dirty="0"/>
              <a:t>IP</a:t>
            </a:r>
            <a:endParaRPr lang="zh-CN" altLang="en-US" dirty="0"/>
          </a:p>
        </p:txBody>
      </p:sp>
      <p:cxnSp>
        <p:nvCxnSpPr>
          <p:cNvPr id="38" name="直接连接符 37"/>
          <p:cNvCxnSpPr>
            <a:cxnSpLocks/>
          </p:cNvCxnSpPr>
          <p:nvPr/>
        </p:nvCxnSpPr>
        <p:spPr>
          <a:xfrm>
            <a:off x="6588224" y="883765"/>
            <a:ext cx="17695" cy="585760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34"/>
          <p:cNvSpPr txBox="1"/>
          <p:nvPr/>
        </p:nvSpPr>
        <p:spPr>
          <a:xfrm>
            <a:off x="5292080" y="623731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Automatic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45" name="TextBox 34"/>
          <p:cNvSpPr txBox="1"/>
          <p:nvPr/>
        </p:nvSpPr>
        <p:spPr>
          <a:xfrm>
            <a:off x="6732240" y="623731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Manual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14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3"/>
          <p:cNvSpPr/>
          <p:nvPr/>
        </p:nvSpPr>
        <p:spPr>
          <a:xfrm>
            <a:off x="1092679" y="3645024"/>
            <a:ext cx="1959718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lib/Controller/</a:t>
            </a:r>
            <a:r>
              <a:rPr lang="en-US" sz="1000" b="1" dirty="0" err="1" smtClean="0">
                <a:solidFill>
                  <a:schemeClr val="tx1"/>
                </a:solidFill>
              </a:rPr>
              <a:t>User.php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332656"/>
            <a:ext cx="5400600" cy="28803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User Language</a:t>
            </a:r>
            <a:endParaRPr lang="zh-CN" altLang="en-US" sz="32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93157" y="3366284"/>
            <a:ext cx="867133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3157" y="623731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C000"/>
                </a:solidFill>
              </a:rPr>
              <a:t>php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47" name="流程图: 过程 46"/>
          <p:cNvSpPr/>
          <p:nvPr/>
        </p:nvSpPr>
        <p:spPr>
          <a:xfrm>
            <a:off x="1180593" y="3972352"/>
            <a:ext cx="1799795" cy="50405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changeLanguage</a:t>
            </a:r>
            <a:r>
              <a:rPr lang="en-US" altLang="zh-CN" sz="1200" b="1" dirty="0">
                <a:solidFill>
                  <a:schemeClr val="tx1"/>
                </a:solidFill>
              </a:rPr>
              <a:t>()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Rectangle 63"/>
          <p:cNvSpPr/>
          <p:nvPr/>
        </p:nvSpPr>
        <p:spPr>
          <a:xfrm>
            <a:off x="509181" y="1052736"/>
            <a:ext cx="1470531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views/</a:t>
            </a:r>
            <a:r>
              <a:rPr lang="en-US" sz="1000" b="1" dirty="0" err="1">
                <a:solidFill>
                  <a:schemeClr val="tx1"/>
                </a:solidFill>
              </a:rPr>
              <a:t>login.twig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44" name="流程图: 过程 43"/>
          <p:cNvSpPr/>
          <p:nvPr/>
        </p:nvSpPr>
        <p:spPr>
          <a:xfrm>
            <a:off x="597096" y="1268760"/>
            <a:ext cx="1238600" cy="75416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tx1"/>
                </a:solidFill>
              </a:rPr>
              <a:t>Login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9" name="Rectangle 63"/>
          <p:cNvSpPr/>
          <p:nvPr/>
        </p:nvSpPr>
        <p:spPr>
          <a:xfrm>
            <a:off x="5698315" y="1052736"/>
            <a:ext cx="2258061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views/</a:t>
            </a:r>
            <a:r>
              <a:rPr lang="en-US" sz="1000" b="1" dirty="0" err="1" smtClean="0">
                <a:solidFill>
                  <a:schemeClr val="tx1"/>
                </a:solidFill>
              </a:rPr>
              <a:t>authed.twig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50" name="流程图: 过程 49"/>
          <p:cNvSpPr/>
          <p:nvPr/>
        </p:nvSpPr>
        <p:spPr>
          <a:xfrm>
            <a:off x="5868144" y="1320469"/>
            <a:ext cx="1944216" cy="75416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tx1"/>
                </a:solidFill>
              </a:rPr>
              <a:t>User Language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7" name="肘形连接符 76"/>
          <p:cNvCxnSpPr>
            <a:stCxn id="84" idx="3"/>
            <a:endCxn id="49" idx="3"/>
          </p:cNvCxnSpPr>
          <p:nvPr/>
        </p:nvCxnSpPr>
        <p:spPr>
          <a:xfrm flipV="1">
            <a:off x="3052397" y="1592796"/>
            <a:ext cx="4903979" cy="2592288"/>
          </a:xfrm>
          <a:prstGeom prst="bentConnector3">
            <a:avLst>
              <a:gd name="adj1" fmla="val 104662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108"/>
          <p:cNvSpPr txBox="1"/>
          <p:nvPr/>
        </p:nvSpPr>
        <p:spPr>
          <a:xfrm>
            <a:off x="827584" y="2595811"/>
            <a:ext cx="45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</a:t>
            </a:r>
            <a:endParaRPr lang="en-US" sz="1000" dirty="0" smtClean="0"/>
          </a:p>
        </p:txBody>
      </p:sp>
      <p:sp>
        <p:nvSpPr>
          <p:cNvPr id="82" name="TextBox 108"/>
          <p:cNvSpPr txBox="1"/>
          <p:nvPr/>
        </p:nvSpPr>
        <p:spPr>
          <a:xfrm>
            <a:off x="7236296" y="2678723"/>
            <a:ext cx="1044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translate.locale</a:t>
            </a:r>
            <a:endParaRPr lang="en-US" sz="1000" dirty="0" smtClean="0"/>
          </a:p>
        </p:txBody>
      </p:sp>
      <p:sp>
        <p:nvSpPr>
          <p:cNvPr id="83" name="TextBox 34"/>
          <p:cNvSpPr txBox="1"/>
          <p:nvPr/>
        </p:nvSpPr>
        <p:spPr>
          <a:xfrm>
            <a:off x="291600" y="292494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twig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30" name="Rectangle 63"/>
          <p:cNvSpPr/>
          <p:nvPr/>
        </p:nvSpPr>
        <p:spPr>
          <a:xfrm>
            <a:off x="2093357" y="1052736"/>
            <a:ext cx="1701993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views/</a:t>
            </a:r>
            <a:r>
              <a:rPr lang="en-US" sz="1000" b="1" dirty="0" err="1">
                <a:solidFill>
                  <a:schemeClr val="tx1"/>
                </a:solidFill>
              </a:rPr>
              <a:t>authed.twig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31" name="流程图: 过程 30"/>
          <p:cNvSpPr/>
          <p:nvPr/>
        </p:nvSpPr>
        <p:spPr>
          <a:xfrm>
            <a:off x="2195735" y="1268760"/>
            <a:ext cx="1481797" cy="75416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tx1"/>
                </a:solidFill>
              </a:rPr>
              <a:t>Change Language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43" idx="2"/>
            <a:endCxn id="84" idx="0"/>
          </p:cNvCxnSpPr>
          <p:nvPr/>
        </p:nvCxnSpPr>
        <p:spPr>
          <a:xfrm rot="16200000" flipH="1">
            <a:off x="902408" y="2474894"/>
            <a:ext cx="1512168" cy="828091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0" idx="2"/>
            <a:endCxn id="84" idx="0"/>
          </p:cNvCxnSpPr>
          <p:nvPr/>
        </p:nvCxnSpPr>
        <p:spPr>
          <a:xfrm rot="5400000">
            <a:off x="1752362" y="2453032"/>
            <a:ext cx="1512168" cy="871816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108"/>
          <p:cNvSpPr txBox="1"/>
          <p:nvPr/>
        </p:nvSpPr>
        <p:spPr>
          <a:xfrm>
            <a:off x="2882777" y="2606715"/>
            <a:ext cx="1329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user.change.language</a:t>
            </a:r>
            <a:endParaRPr lang="en-US" sz="1000" dirty="0" smtClean="0"/>
          </a:p>
        </p:txBody>
      </p:sp>
      <p:sp>
        <p:nvSpPr>
          <p:cNvPr id="55" name="Rectangle 63"/>
          <p:cNvSpPr/>
          <p:nvPr/>
        </p:nvSpPr>
        <p:spPr>
          <a:xfrm>
            <a:off x="4268466" y="5157192"/>
            <a:ext cx="1959718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lib/Middleware/</a:t>
            </a:r>
            <a:r>
              <a:rPr lang="en-US" sz="1000" b="1" dirty="0" err="1" smtClean="0">
                <a:solidFill>
                  <a:schemeClr val="tx1"/>
                </a:solidFill>
              </a:rPr>
              <a:t>State.php</a:t>
            </a:r>
            <a:endParaRPr lang="en-US" sz="800" b="1" dirty="0" smtClean="0">
              <a:solidFill>
                <a:schemeClr val="tx1"/>
              </a:solidFill>
            </a:endParaRPr>
          </a:p>
          <a:p>
            <a:endParaRPr lang="en-US" sz="800" dirty="0"/>
          </a:p>
          <a:p>
            <a:endParaRPr lang="en-US" sz="800" dirty="0" smtClean="0"/>
          </a:p>
        </p:txBody>
      </p:sp>
      <p:sp>
        <p:nvSpPr>
          <p:cNvPr id="60" name="流程图: 过程 59"/>
          <p:cNvSpPr/>
          <p:nvPr/>
        </p:nvSpPr>
        <p:spPr>
          <a:xfrm>
            <a:off x="4356380" y="5484520"/>
            <a:ext cx="1799795" cy="50405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setState</a:t>
            </a:r>
            <a:r>
              <a:rPr lang="en-US" altLang="zh-CN" sz="1200" b="1" dirty="0">
                <a:solidFill>
                  <a:schemeClr val="tx1"/>
                </a:solidFill>
              </a:rPr>
              <a:t>()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Can 42"/>
          <p:cNvSpPr/>
          <p:nvPr/>
        </p:nvSpPr>
        <p:spPr>
          <a:xfrm>
            <a:off x="1364400" y="5301208"/>
            <a:ext cx="1420002" cy="757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$_SESSION['language']</a:t>
            </a:r>
            <a:endParaRPr lang="en-US" sz="1000" dirty="0"/>
          </a:p>
        </p:txBody>
      </p:sp>
      <p:cxnSp>
        <p:nvCxnSpPr>
          <p:cNvPr id="64" name="直接箭头连接符 63"/>
          <p:cNvCxnSpPr>
            <a:stCxn id="84" idx="2"/>
            <a:endCxn id="62" idx="1"/>
          </p:cNvCxnSpPr>
          <p:nvPr/>
        </p:nvCxnSpPr>
        <p:spPr>
          <a:xfrm>
            <a:off x="2072538" y="4725144"/>
            <a:ext cx="1863" cy="576064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2" idx="4"/>
            <a:endCxn id="55" idx="1"/>
          </p:cNvCxnSpPr>
          <p:nvPr/>
        </p:nvCxnSpPr>
        <p:spPr>
          <a:xfrm>
            <a:off x="2784402" y="5680026"/>
            <a:ext cx="1484064" cy="1722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7973</TotalTime>
  <Words>290</Words>
  <Application>Microsoft Office PowerPoint</Application>
  <PresentationFormat>全屏显示(4:3)</PresentationFormat>
  <Paragraphs>181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Dashboard Status</vt:lpstr>
      <vt:lpstr>Server Status &amp; CPU Usage</vt:lpstr>
      <vt:lpstr>User Language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JP Chen 陈建平</dc:creator>
  <cp:lastModifiedBy>Zhonglong Chen 陈钟龙</cp:lastModifiedBy>
  <cp:revision>637</cp:revision>
  <dcterms:modified xsi:type="dcterms:W3CDTF">2018-10-22T07:10:08Z</dcterms:modified>
</cp:coreProperties>
</file>