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75" r:id="rId4"/>
    <p:sldId id="289" r:id="rId5"/>
    <p:sldId id="277" r:id="rId6"/>
    <p:sldId id="266" r:id="rId7"/>
    <p:sldId id="283" r:id="rId8"/>
    <p:sldId id="285" r:id="rId9"/>
    <p:sldId id="293" r:id="rId10"/>
    <p:sldId id="294" r:id="rId11"/>
    <p:sldId id="284" r:id="rId12"/>
    <p:sldId id="296" r:id="rId13"/>
    <p:sldId id="297" r:id="rId14"/>
    <p:sldId id="290" r:id="rId15"/>
    <p:sldId id="278" r:id="rId16"/>
    <p:sldId id="279" r:id="rId17"/>
    <p:sldId id="291" r:id="rId18"/>
    <p:sldId id="281" r:id="rId19"/>
    <p:sldId id="288" r:id="rId20"/>
    <p:sldId id="295" r:id="rId21"/>
    <p:sldId id="298" r:id="rId22"/>
    <p:sldId id="299" r:id="rId23"/>
    <p:sldId id="300" r:id="rId24"/>
    <p:sldId id="301" r:id="rId25"/>
    <p:sldId id="274" r:id="rId26"/>
    <p:sldId id="269" r:id="rId27"/>
    <p:sldId id="292" r:id="rId28"/>
    <p:sldId id="271" r:id="rId29"/>
    <p:sldId id="27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iming Lv 吕瑞明" initials="RL吕" lastIdx="1" clrIdx="0">
    <p:extLst>
      <p:ext uri="{19B8F6BF-5375-455C-9EA6-DF929625EA0E}">
        <p15:presenceInfo xmlns:p15="http://schemas.microsoft.com/office/powerpoint/2012/main" userId="S-1-5-21-842205988-4106145928-440537475-121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08F8-889C-4627-A9FE-AD39448C9AE5}" type="datetimeFigureOut">
              <a:rPr lang="zh-CN" altLang="en-US" smtClean="0"/>
              <a:t>2019/7/15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A6C13-E6D7-4F3D-BC51-13B7286B7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6C13-E6D7-4F3D-BC51-13B7286B71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97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6C13-E6D7-4F3D-BC51-13B7286B71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5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deolan.org/vlc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package" Target="../embeddings/Microsoft_Word___2.docx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51520" y="2780928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/>
              <a:t>Metro</a:t>
            </a:r>
            <a:r>
              <a:rPr lang="zh-CN" altLang="en-US" sz="4400" b="1" dirty="0" smtClean="0"/>
              <a:t>技术架构设计</a:t>
            </a:r>
            <a:endParaRPr lang="zh-CN" altLang="en-US" sz="4400" b="1" dirty="0"/>
          </a:p>
        </p:txBody>
      </p:sp>
      <p:sp>
        <p:nvSpPr>
          <p:cNvPr id="5" name="TextBox 2"/>
          <p:cNvSpPr txBox="1"/>
          <p:nvPr/>
        </p:nvSpPr>
        <p:spPr>
          <a:xfrm>
            <a:off x="5620682" y="5157192"/>
            <a:ext cx="29837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ruiming.lv</a:t>
            </a:r>
            <a:br>
              <a:rPr lang="en-US" altLang="zh-CN" sz="1400" dirty="0" smtClean="0"/>
            </a:br>
            <a:r>
              <a:rPr lang="en-US" altLang="zh-CN" sz="1400" dirty="0" err="1" smtClean="0"/>
              <a:t>wampee.lan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 smtClean="0"/>
              <a:t>wenyuan.huang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ASC </a:t>
            </a:r>
            <a:r>
              <a:rPr lang="en-US" altLang="zh-CN" sz="1400" dirty="0"/>
              <a:t>INOSWD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/>
              <a:t>y</a:t>
            </a:r>
            <a:r>
              <a:rPr lang="en-US" altLang="zh-CN" sz="1400" dirty="0" err="1" smtClean="0"/>
              <a:t>uewei.wang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err="1" smtClean="0"/>
              <a:t>zhonglong.chen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端）</a:t>
            </a:r>
            <a:endParaRPr lang="zh-CN" altLang="en-US" sz="2400" b="1" dirty="0"/>
          </a:p>
        </p:txBody>
      </p:sp>
      <p:sp>
        <p:nvSpPr>
          <p:cNvPr id="32" name="TextBox 29"/>
          <p:cNvSpPr txBox="1"/>
          <p:nvPr/>
        </p:nvSpPr>
        <p:spPr>
          <a:xfrm>
            <a:off x="0" y="414908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发布节目时，通过屏幕宽高比来区分图文屏和地图屏，以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为分界线，大于等于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为地图屏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1920x360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1920x290)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，小于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为图文屏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(1920x1080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Publish.java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views/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Publish/index.html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publish.js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56" y="1572404"/>
            <a:ext cx="8194888" cy="2394800"/>
          </a:xfrm>
          <a:prstGeom prst="rect">
            <a:avLst/>
          </a:prstGeom>
        </p:spPr>
      </p:pic>
      <p:sp>
        <p:nvSpPr>
          <p:cNvPr id="5" name="TextBox 29"/>
          <p:cNvSpPr txBox="1"/>
          <p:nvPr/>
        </p:nvSpPr>
        <p:spPr>
          <a:xfrm>
            <a:off x="152400" y="931620"/>
            <a:ext cx="903649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节目发布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07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1361" y="266829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控制指令发送（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端）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3379" y="1027244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地铁需求：</a:t>
            </a:r>
            <a:r>
              <a:rPr lang="en-US" altLang="zh-CN" dirty="0" smtClean="0"/>
              <a:t>Pc</a:t>
            </a:r>
            <a:r>
              <a:rPr lang="zh-CN" altLang="en-US" dirty="0" smtClean="0"/>
              <a:t>向指定的一个或多个</a:t>
            </a:r>
            <a:r>
              <a:rPr lang="en-US" altLang="zh-CN" dirty="0" smtClean="0"/>
              <a:t>android device</a:t>
            </a:r>
            <a:r>
              <a:rPr lang="zh-CN" altLang="en-US" dirty="0" smtClean="0"/>
              <a:t>发送指令即消息。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无法主动通过某一个</a:t>
            </a:r>
            <a:r>
              <a:rPr lang="en-US" altLang="zh-CN" dirty="0" smtClean="0"/>
              <a:t>outbound</a:t>
            </a:r>
            <a:r>
              <a:rPr lang="zh-CN" altLang="en-US" dirty="0" smtClean="0"/>
              <a:t>发送消息到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pc</a:t>
            </a:r>
            <a:r>
              <a:rPr lang="zh-CN" altLang="en-US" dirty="0" smtClean="0"/>
              <a:t>作为一个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加入，然后</a:t>
            </a:r>
            <a:r>
              <a:rPr lang="en-US" altLang="zh-CN" dirty="0" smtClean="0"/>
              <a:t>pc</a:t>
            </a:r>
            <a:r>
              <a:rPr lang="zh-CN" altLang="en-US" dirty="0" smtClean="0"/>
              <a:t>向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发送指令，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将指令群发到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611560" y="2597521"/>
            <a:ext cx="139097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6" name="流程图: 过程 5"/>
          <p:cNvSpPr/>
          <p:nvPr/>
        </p:nvSpPr>
        <p:spPr>
          <a:xfrm>
            <a:off x="3377751" y="2331574"/>
            <a:ext cx="841661" cy="3168352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5815797" y="3067400"/>
            <a:ext cx="2303912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 Client 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15485" y="25127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inbound1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2002536" y="2903845"/>
            <a:ext cx="1273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1"/>
          </p:cNvCxnSpPr>
          <p:nvPr/>
        </p:nvCxnSpPr>
        <p:spPr>
          <a:xfrm flipV="1">
            <a:off x="4219412" y="3373724"/>
            <a:ext cx="159638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过程 13"/>
          <p:cNvSpPr/>
          <p:nvPr/>
        </p:nvSpPr>
        <p:spPr>
          <a:xfrm>
            <a:off x="5776291" y="4537161"/>
            <a:ext cx="2303912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 Client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479823" y="3048176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outbound2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219412" y="4902995"/>
            <a:ext cx="1595754" cy="1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479824" y="4589869"/>
            <a:ext cx="1231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outbound3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918115" y="4097559"/>
            <a:ext cx="741660" cy="1035590"/>
            <a:chOff x="787874" y="4088876"/>
            <a:chExt cx="1269525" cy="1035590"/>
          </a:xfrm>
        </p:grpSpPr>
        <p:sp>
          <p:nvSpPr>
            <p:cNvPr id="23" name="流程图: 过程 22"/>
            <p:cNvSpPr/>
            <p:nvPr/>
          </p:nvSpPr>
          <p:spPr>
            <a:xfrm>
              <a:off x="787874" y="4088876"/>
              <a:ext cx="1269525" cy="10355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87875" y="4766589"/>
              <a:ext cx="1266972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87875" y="4437112"/>
              <a:ext cx="1266972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2272787" y="325303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msg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41448" y="391906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ArchivedEventStream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4" idx="2"/>
            <a:endCxn id="23" idx="0"/>
          </p:cNvCxnSpPr>
          <p:nvPr/>
        </p:nvCxnSpPr>
        <p:spPr>
          <a:xfrm flipH="1">
            <a:off x="1288945" y="3210169"/>
            <a:ext cx="18103" cy="88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4791990" y="2132856"/>
            <a:ext cx="741660" cy="1035590"/>
            <a:chOff x="787874" y="4088876"/>
            <a:chExt cx="1269525" cy="1035590"/>
          </a:xfrm>
        </p:grpSpPr>
        <p:sp>
          <p:nvSpPr>
            <p:cNvPr id="42" name="流程图: 过程 41"/>
            <p:cNvSpPr/>
            <p:nvPr/>
          </p:nvSpPr>
          <p:spPr>
            <a:xfrm>
              <a:off x="787874" y="4088876"/>
              <a:ext cx="1269525" cy="10355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787875" y="4766589"/>
              <a:ext cx="1266972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87875" y="4437112"/>
              <a:ext cx="1266972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4657422" y="4982131"/>
            <a:ext cx="741660" cy="1035590"/>
            <a:chOff x="787874" y="4088876"/>
            <a:chExt cx="1269525" cy="1035590"/>
          </a:xfrm>
        </p:grpSpPr>
        <p:sp>
          <p:nvSpPr>
            <p:cNvPr id="46" name="流程图: 过程 45"/>
            <p:cNvSpPr/>
            <p:nvPr/>
          </p:nvSpPr>
          <p:spPr>
            <a:xfrm>
              <a:off x="787874" y="4088876"/>
              <a:ext cx="1269525" cy="10355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87875" y="4766589"/>
              <a:ext cx="1266972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87875" y="4437112"/>
              <a:ext cx="1266972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222219" y="2952832"/>
            <a:ext cx="741660" cy="1035590"/>
            <a:chOff x="787874" y="4088876"/>
            <a:chExt cx="1269525" cy="1035590"/>
          </a:xfrm>
        </p:grpSpPr>
        <p:sp>
          <p:nvSpPr>
            <p:cNvPr id="50" name="流程图: 过程 49"/>
            <p:cNvSpPr/>
            <p:nvPr/>
          </p:nvSpPr>
          <p:spPr>
            <a:xfrm>
              <a:off x="787874" y="4088876"/>
              <a:ext cx="1269525" cy="103559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787875" y="4766589"/>
              <a:ext cx="1266972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787875" y="4437112"/>
              <a:ext cx="1266972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本框 58"/>
          <p:cNvSpPr txBox="1"/>
          <p:nvPr/>
        </p:nvSpPr>
        <p:spPr>
          <a:xfrm>
            <a:off x="4713959" y="52907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msg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811644" y="244631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msg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72709" y="440021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msg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32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1361" y="266829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控制指令的接收（</a:t>
            </a:r>
            <a:r>
              <a:rPr lang="en-US" altLang="zh-CN" sz="2400" dirty="0"/>
              <a:t>android</a:t>
            </a:r>
            <a:r>
              <a:rPr lang="zh-CN" altLang="en-US" sz="2400" dirty="0" smtClean="0"/>
              <a:t>端）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3379" y="102724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地铁</a:t>
            </a:r>
            <a:r>
              <a:rPr lang="zh-CN" altLang="en-US" dirty="0" smtClean="0"/>
              <a:t>需求：终端显示设备接收并执行</a:t>
            </a:r>
            <a:r>
              <a:rPr lang="en-US" altLang="zh-CN" dirty="0" smtClean="0"/>
              <a:t>PC</a:t>
            </a:r>
            <a:r>
              <a:rPr lang="zh-CN" altLang="en-US" dirty="0" smtClean="0"/>
              <a:t>端发送的指令。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73575"/>
            <a:ext cx="7098119" cy="52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1361" y="266829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控制指令的执行（</a:t>
            </a:r>
            <a:r>
              <a:rPr lang="en-US" altLang="zh-CN" sz="2400" dirty="0"/>
              <a:t>android</a:t>
            </a:r>
            <a:r>
              <a:rPr lang="zh-CN" altLang="en-US" sz="2400" dirty="0" smtClean="0"/>
              <a:t>端）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83379" y="1027244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系统权限相关的指令：通过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方式告知系统，让系统去执行。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</a:t>
            </a:r>
            <a:r>
              <a:rPr lang="zh-CN" altLang="en-US" dirty="0" smtClean="0"/>
              <a:t>启：广播方式告知系统执行。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调节音量</a:t>
            </a:r>
            <a:r>
              <a:rPr lang="zh-CN" altLang="en-US" dirty="0"/>
              <a:t>：广播方式告知系统执行。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调节亮度</a:t>
            </a:r>
            <a:r>
              <a:rPr lang="zh-CN" altLang="en-US" dirty="0"/>
              <a:t>：广播方式告知系统执行。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设定时间：广播方式告知系统执行。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</a:t>
            </a:r>
            <a:r>
              <a:rPr lang="zh-CN" altLang="en-US" dirty="0" smtClean="0"/>
              <a:t>传截屏：发送广播让系统发起截屏，之后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去指定目录获取截屏文件。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锁定</a:t>
            </a:r>
            <a:r>
              <a:rPr lang="en-US" altLang="zh-CN" dirty="0" smtClean="0"/>
              <a:t>IP</a:t>
            </a:r>
            <a:r>
              <a:rPr lang="zh-CN" altLang="en-US" dirty="0"/>
              <a:t> ：广播方式告知系统执行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应用本身相关指令：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</a:t>
            </a:r>
            <a:r>
              <a:rPr lang="zh-CN" altLang="en-US" dirty="0" smtClean="0"/>
              <a:t>传日志：包含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日志与系统日志两种。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地址：</a:t>
            </a:r>
            <a:r>
              <a:rPr lang="en-US" altLang="zh-CN" dirty="0"/>
              <a:t> </a:t>
            </a:r>
            <a:r>
              <a:rPr lang="en-US" altLang="zh-CN" dirty="0" err="1" smtClean="0"/>
              <a:t>serverIP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udpIP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streamIP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5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Android</a:t>
            </a:r>
            <a:r>
              <a:rPr lang="zh-CN" altLang="en-US" sz="2400" b="1" dirty="0" smtClean="0"/>
              <a:t>端）</a:t>
            </a:r>
            <a:endParaRPr lang="zh-CN" altLang="en-US" sz="2400" b="1" dirty="0"/>
          </a:p>
        </p:txBody>
      </p:sp>
      <p:sp>
        <p:nvSpPr>
          <p:cNvPr id="17" name="流程图: 过程 16"/>
          <p:cNvSpPr/>
          <p:nvPr/>
        </p:nvSpPr>
        <p:spPr>
          <a:xfrm>
            <a:off x="4716016" y="1176272"/>
            <a:ext cx="1512168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DBApplication</a:t>
            </a:r>
            <a:endParaRPr lang="zh-CN" altLang="en-US" dirty="0"/>
          </a:p>
        </p:txBody>
      </p:sp>
      <p:sp>
        <p:nvSpPr>
          <p:cNvPr id="18" name="流程图: 过程 17"/>
          <p:cNvSpPr/>
          <p:nvPr/>
        </p:nvSpPr>
        <p:spPr>
          <a:xfrm>
            <a:off x="4716016" y="3220570"/>
            <a:ext cx="1512168" cy="612648"/>
          </a:xfrm>
          <a:prstGeom prst="flowChartProcess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MainActivity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7236296" y="3217355"/>
            <a:ext cx="1656184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SettingsActivity</a:t>
            </a:r>
            <a:endParaRPr lang="zh-CN" altLang="en-US"/>
          </a:p>
        </p:txBody>
      </p:sp>
      <p:sp>
        <p:nvSpPr>
          <p:cNvPr id="33" name="流程图: 过程 32"/>
          <p:cNvSpPr/>
          <p:nvPr/>
        </p:nvSpPr>
        <p:spPr>
          <a:xfrm>
            <a:off x="2208701" y="2604707"/>
            <a:ext cx="158417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UpdateService</a:t>
            </a:r>
            <a:endParaRPr lang="zh-CN" altLang="en-US" dirty="0"/>
          </a:p>
        </p:txBody>
      </p:sp>
      <p:sp>
        <p:nvSpPr>
          <p:cNvPr id="22" name="流程图: 过程 21"/>
          <p:cNvSpPr/>
          <p:nvPr/>
        </p:nvSpPr>
        <p:spPr>
          <a:xfrm>
            <a:off x="1798357" y="4344374"/>
            <a:ext cx="199452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TrainControlService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>
          <a:xfrm>
            <a:off x="1798357" y="5233049"/>
            <a:ext cx="199452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TrainControlCmd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>
          <a:xfrm>
            <a:off x="4535996" y="4774091"/>
            <a:ext cx="1872208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HTML5WebView</a:t>
            </a:r>
            <a:endParaRPr lang="zh-CN" altLang="en-US" dirty="0"/>
          </a:p>
        </p:txBody>
      </p:sp>
      <p:sp>
        <p:nvSpPr>
          <p:cNvPr id="30" name="流程图: 过程 29"/>
          <p:cNvSpPr/>
          <p:nvPr/>
        </p:nvSpPr>
        <p:spPr>
          <a:xfrm>
            <a:off x="5724128" y="6056712"/>
            <a:ext cx="136815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UdpStream</a:t>
            </a:r>
            <a:endParaRPr lang="zh-CN" altLang="en-US" dirty="0"/>
          </a:p>
        </p:txBody>
      </p:sp>
      <p:sp>
        <p:nvSpPr>
          <p:cNvPr id="31" name="流程图: 过程 30"/>
          <p:cNvSpPr/>
          <p:nvPr/>
        </p:nvSpPr>
        <p:spPr>
          <a:xfrm>
            <a:off x="6613884" y="2130668"/>
            <a:ext cx="2278596" cy="93829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数据持久化：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DBSharedPreference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CMSContentProvider</a:t>
            </a:r>
            <a:endParaRPr lang="zh-CN" altLang="en-US" dirty="0"/>
          </a:p>
        </p:txBody>
      </p:sp>
      <p:sp>
        <p:nvSpPr>
          <p:cNvPr id="40" name="流程图: 过程 39"/>
          <p:cNvSpPr/>
          <p:nvPr/>
        </p:nvSpPr>
        <p:spPr>
          <a:xfrm>
            <a:off x="133164" y="908720"/>
            <a:ext cx="2278596" cy="140795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访问信发系统：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OnlineCheck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ReportStatusTask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 smtClean="0"/>
              <a:t>DownloadTask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18" idx="0"/>
            <a:endCxn id="17" idx="2"/>
          </p:cNvCxnSpPr>
          <p:nvPr/>
        </p:nvCxnSpPr>
        <p:spPr>
          <a:xfrm flipV="1">
            <a:off x="5472100" y="1788920"/>
            <a:ext cx="0" cy="14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1"/>
            <a:endCxn id="18" idx="3"/>
          </p:cNvCxnSpPr>
          <p:nvPr/>
        </p:nvCxnSpPr>
        <p:spPr>
          <a:xfrm flipH="1">
            <a:off x="6228184" y="3523679"/>
            <a:ext cx="1008112" cy="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33" idx="3"/>
          </p:cNvCxnSpPr>
          <p:nvPr/>
        </p:nvCxnSpPr>
        <p:spPr>
          <a:xfrm rot="10800000">
            <a:off x="3792878" y="2911031"/>
            <a:ext cx="923139" cy="612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8" idx="1"/>
            <a:endCxn id="32" idx="3"/>
          </p:cNvCxnSpPr>
          <p:nvPr/>
        </p:nvCxnSpPr>
        <p:spPr>
          <a:xfrm rot="10800000" flipV="1">
            <a:off x="3792878" y="3526894"/>
            <a:ext cx="923138" cy="218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3" idx="0"/>
            <a:endCxn id="40" idx="3"/>
          </p:cNvCxnSpPr>
          <p:nvPr/>
        </p:nvCxnSpPr>
        <p:spPr>
          <a:xfrm rot="16200000" flipV="1">
            <a:off x="2210271" y="1814188"/>
            <a:ext cx="992009" cy="5890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2" idx="2"/>
            <a:endCxn id="27" idx="0"/>
          </p:cNvCxnSpPr>
          <p:nvPr/>
        </p:nvCxnSpPr>
        <p:spPr>
          <a:xfrm>
            <a:off x="2795617" y="4957022"/>
            <a:ext cx="0" cy="27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29" idx="0"/>
          </p:cNvCxnSpPr>
          <p:nvPr/>
        </p:nvCxnSpPr>
        <p:spPr>
          <a:xfrm>
            <a:off x="5472100" y="3836469"/>
            <a:ext cx="0" cy="93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9" idx="2"/>
            <a:endCxn id="30" idx="0"/>
          </p:cNvCxnSpPr>
          <p:nvPr/>
        </p:nvCxnSpPr>
        <p:spPr>
          <a:xfrm rot="16200000" flipH="1">
            <a:off x="5605166" y="5253673"/>
            <a:ext cx="669973" cy="936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标注 62"/>
          <p:cNvSpPr/>
          <p:nvPr/>
        </p:nvSpPr>
        <p:spPr>
          <a:xfrm>
            <a:off x="6925090" y="897645"/>
            <a:ext cx="1656184" cy="612648"/>
          </a:xfrm>
          <a:prstGeom prst="wedgeRectCallout">
            <a:avLst>
              <a:gd name="adj1" fmla="val -91478"/>
              <a:gd name="adj2" fmla="val 469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维护全局</a:t>
            </a:r>
            <a:r>
              <a:rPr lang="zh-CN" altLang="en-US" dirty="0"/>
              <a:t>状态</a:t>
            </a:r>
          </a:p>
        </p:txBody>
      </p:sp>
      <p:sp>
        <p:nvSpPr>
          <p:cNvPr id="64" name="矩形标注 63"/>
          <p:cNvSpPr/>
          <p:nvPr/>
        </p:nvSpPr>
        <p:spPr>
          <a:xfrm>
            <a:off x="130654" y="6056712"/>
            <a:ext cx="1656184" cy="612648"/>
          </a:xfrm>
          <a:prstGeom prst="wedgeRectCallout">
            <a:avLst>
              <a:gd name="adj1" fmla="val 48611"/>
              <a:gd name="adj2" fmla="val -1223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解析车头实时站点数据</a:t>
            </a:r>
            <a:endParaRPr lang="zh-CN" altLang="en-US" dirty="0"/>
          </a:p>
        </p:txBody>
      </p:sp>
      <p:sp>
        <p:nvSpPr>
          <p:cNvPr id="65" name="矩形标注 64"/>
          <p:cNvSpPr/>
          <p:nvPr/>
        </p:nvSpPr>
        <p:spPr>
          <a:xfrm>
            <a:off x="7092280" y="4449117"/>
            <a:ext cx="1656184" cy="612648"/>
          </a:xfrm>
          <a:prstGeom prst="wedgeRectCallout">
            <a:avLst>
              <a:gd name="adj1" fmla="val -89006"/>
              <a:gd name="adj2" fmla="val 491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显示版面</a:t>
            </a:r>
            <a:endParaRPr lang="zh-CN" altLang="en-US" dirty="0"/>
          </a:p>
        </p:txBody>
      </p:sp>
      <p:sp>
        <p:nvSpPr>
          <p:cNvPr id="66" name="矩形标注 65"/>
          <p:cNvSpPr/>
          <p:nvPr/>
        </p:nvSpPr>
        <p:spPr>
          <a:xfrm>
            <a:off x="7343128" y="5750388"/>
            <a:ext cx="1656184" cy="612648"/>
          </a:xfrm>
          <a:prstGeom prst="wedgeRectCallout">
            <a:avLst>
              <a:gd name="adj1" fmla="val -61813"/>
              <a:gd name="adj2" fmla="val 5136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直播</a:t>
            </a:r>
            <a:endParaRPr lang="zh-CN" altLang="en-US" dirty="0"/>
          </a:p>
        </p:txBody>
      </p:sp>
      <p:sp>
        <p:nvSpPr>
          <p:cNvPr id="32" name="流程图: 过程 31"/>
          <p:cNvSpPr/>
          <p:nvPr/>
        </p:nvSpPr>
        <p:spPr>
          <a:xfrm>
            <a:off x="1200590" y="3438786"/>
            <a:ext cx="2592288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PerformCommandService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18" idx="1"/>
            <a:endCxn id="22" idx="3"/>
          </p:cNvCxnSpPr>
          <p:nvPr/>
        </p:nvCxnSpPr>
        <p:spPr>
          <a:xfrm rot="10800000" flipV="1">
            <a:off x="3792878" y="3526894"/>
            <a:ext cx="923139" cy="1123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标注 35"/>
          <p:cNvSpPr/>
          <p:nvPr/>
        </p:nvSpPr>
        <p:spPr>
          <a:xfrm>
            <a:off x="57978" y="4221088"/>
            <a:ext cx="1142611" cy="612648"/>
          </a:xfrm>
          <a:prstGeom prst="wedgeRectCallout">
            <a:avLst>
              <a:gd name="adj1" fmla="val 48611"/>
              <a:gd name="adj2" fmla="val -12239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远程控制</a:t>
            </a:r>
          </a:p>
        </p:txBody>
      </p:sp>
    </p:spTree>
    <p:extLst>
      <p:ext uri="{BB962C8B-B14F-4D97-AF65-F5344CB8AC3E}">
        <p14:creationId xmlns:p14="http://schemas.microsoft.com/office/powerpoint/2010/main" val="407954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Android</a:t>
            </a:r>
            <a:r>
              <a:rPr lang="zh-CN" altLang="en-US" sz="2400" b="1" dirty="0" smtClean="0"/>
              <a:t>端关键技术）</a:t>
            </a:r>
            <a:endParaRPr lang="zh-CN" altLang="en-US" sz="2400" b="1" dirty="0"/>
          </a:p>
        </p:txBody>
      </p:sp>
      <p:sp>
        <p:nvSpPr>
          <p:cNvPr id="32" name="TextBox 29"/>
          <p:cNvSpPr txBox="1"/>
          <p:nvPr/>
        </p:nvSpPr>
        <p:spPr>
          <a:xfrm>
            <a:off x="0" y="779220"/>
            <a:ext cx="903649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地图屏通过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地址来定位，根据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北海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_LCD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动态地图显示器内部通信协议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v1.0.docx》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文档，其中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地址末段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十位数定位车厢号，个位数定位位置（如下图）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代码模块：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TrainControlCmd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视频直播采用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UDP Multicast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的方式，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端采用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源的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VLC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播放器，由直播协议保证视频同步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代码模块：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UdpStream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地铁版面采用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WebView Hybrid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方式，除播放器外的界面都由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网页渲染，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WebView.addJavascriptInterface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方式来交互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代码模块：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HTML5WebView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" y="2492896"/>
            <a:ext cx="843528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1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Android</a:t>
            </a:r>
            <a:r>
              <a:rPr lang="zh-CN" altLang="en-US" sz="2400" b="1" dirty="0" smtClean="0"/>
              <a:t>端关键技术）</a:t>
            </a:r>
            <a:endParaRPr lang="zh-CN" altLang="en-US" sz="2400" b="1" dirty="0"/>
          </a:p>
        </p:txBody>
      </p:sp>
      <p:sp>
        <p:nvSpPr>
          <p:cNvPr id="32" name="TextBox 29"/>
          <p:cNvSpPr txBox="1"/>
          <p:nvPr/>
        </p:nvSpPr>
        <p:spPr>
          <a:xfrm>
            <a:off x="0" y="779220"/>
            <a:ext cx="9036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车头实时站点数据，根据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动态地图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网络通讯协议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V1.2.xlsx》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文档进行解析，然后打包成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数据传给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页面，由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更新地图线路和站点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代码模块：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TrainControlCmd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 Get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协议与信发系统通信，通过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UDP Multicast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协议与车头通信，二者都采用服务的方式，其生命期与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Activity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生命期一致，退出应用后不保留后台服务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代码模块：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UpdateService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TrainControlService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端通信，采用状态机来维护，根据当前状态触发不同的行为（如设备注册，更新版面等），所有行为都由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端定时轮询和主动触发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代码模块：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DBApplication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MainActivity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UpdateService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1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Android</a:t>
            </a:r>
            <a:r>
              <a:rPr lang="zh-CN" altLang="en-US" sz="2400" b="1" dirty="0" smtClean="0"/>
              <a:t>端关键技术）</a:t>
            </a:r>
            <a:endParaRPr lang="zh-CN" altLang="en-US" sz="2400" b="1" dirty="0"/>
          </a:p>
        </p:txBody>
      </p:sp>
      <p:sp>
        <p:nvSpPr>
          <p:cNvPr id="32" name="TextBox 29"/>
          <p:cNvSpPr txBox="1"/>
          <p:nvPr/>
        </p:nvSpPr>
        <p:spPr>
          <a:xfrm>
            <a:off x="0" y="779220"/>
            <a:ext cx="9036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OTA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端通过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请求定时询问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端最新版本，根据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versionCode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判断是否需要更新，安装包下载同节目下载，下载完成后通过广播通知系统静默安装，安装完成后自动打开应用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代码模块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OnlineCheck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8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过程 7"/>
          <p:cNvSpPr/>
          <p:nvPr/>
        </p:nvSpPr>
        <p:spPr>
          <a:xfrm>
            <a:off x="539552" y="3248400"/>
            <a:ext cx="1656184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SmartMRT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信发系统</a:t>
            </a:r>
            <a:endParaRPr lang="zh-CN" altLang="en-US" dirty="0"/>
          </a:p>
        </p:txBody>
      </p:sp>
      <p:sp>
        <p:nvSpPr>
          <p:cNvPr id="11" name="云形 10"/>
          <p:cNvSpPr/>
          <p:nvPr/>
        </p:nvSpPr>
        <p:spPr>
          <a:xfrm>
            <a:off x="3563888" y="2780928"/>
            <a:ext cx="2088232" cy="136815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交换机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6840252" y="4363944"/>
            <a:ext cx="158417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图文</a:t>
            </a:r>
            <a:r>
              <a:rPr lang="zh-CN" altLang="en-US" dirty="0" smtClean="0"/>
              <a:t>屏客户端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6840252" y="4976590"/>
            <a:ext cx="158417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地图屏客户端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131840" y="836712"/>
            <a:ext cx="22597" cy="5160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879058" y="836712"/>
            <a:ext cx="61094" cy="518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>
          <a:xfrm>
            <a:off x="910444" y="1128626"/>
            <a:ext cx="9144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17" name="流程图: 可选过程 16"/>
          <p:cNvSpPr/>
          <p:nvPr/>
        </p:nvSpPr>
        <p:spPr>
          <a:xfrm>
            <a:off x="6971692" y="1128626"/>
            <a:ext cx="1321296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6804248" y="2300909"/>
            <a:ext cx="1656184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26" name="曲线连接符 25"/>
          <p:cNvCxnSpPr>
            <a:stCxn id="8" idx="0"/>
            <a:endCxn id="24" idx="1"/>
          </p:cNvCxnSpPr>
          <p:nvPr/>
        </p:nvCxnSpPr>
        <p:spPr>
          <a:xfrm rot="5400000" flipH="1" flipV="1">
            <a:off x="3765363" y="209515"/>
            <a:ext cx="641167" cy="54366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8" idx="2"/>
            <a:endCxn id="12" idx="1"/>
          </p:cNvCxnSpPr>
          <p:nvPr/>
        </p:nvCxnSpPr>
        <p:spPr>
          <a:xfrm rot="16200000" flipH="1">
            <a:off x="3699338" y="1529354"/>
            <a:ext cx="809220" cy="54726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0"/>
            <a:endCxn id="24" idx="2"/>
          </p:cNvCxnSpPr>
          <p:nvPr/>
        </p:nvCxnSpPr>
        <p:spPr>
          <a:xfrm flipV="1">
            <a:off x="7632340" y="2913557"/>
            <a:ext cx="0" cy="145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8" idx="2"/>
            <a:endCxn id="13" idx="1"/>
          </p:cNvCxnSpPr>
          <p:nvPr/>
        </p:nvCxnSpPr>
        <p:spPr>
          <a:xfrm rot="16200000" flipH="1">
            <a:off x="3393015" y="1835677"/>
            <a:ext cx="1421866" cy="54726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终止 26"/>
          <p:cNvSpPr/>
          <p:nvPr/>
        </p:nvSpPr>
        <p:spPr>
          <a:xfrm>
            <a:off x="1850798" y="2251518"/>
            <a:ext cx="1734669" cy="4866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1. DHCP</a:t>
            </a:r>
            <a:endParaRPr lang="zh-CN" altLang="en-US" sz="1600" dirty="0"/>
          </a:p>
        </p:txBody>
      </p:sp>
      <p:sp>
        <p:nvSpPr>
          <p:cNvPr id="30" name="流程图: 终止 29"/>
          <p:cNvSpPr/>
          <p:nvPr/>
        </p:nvSpPr>
        <p:spPr>
          <a:xfrm>
            <a:off x="1541187" y="4653136"/>
            <a:ext cx="2022701" cy="4866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锁定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地址命令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WebSocket</a:t>
            </a:r>
            <a:endParaRPr lang="zh-CN" altLang="en-US" sz="1600" dirty="0"/>
          </a:p>
        </p:txBody>
      </p:sp>
      <p:sp>
        <p:nvSpPr>
          <p:cNvPr id="42" name="流程图: 终止 41"/>
          <p:cNvSpPr/>
          <p:nvPr/>
        </p:nvSpPr>
        <p:spPr>
          <a:xfrm>
            <a:off x="6244084" y="3429000"/>
            <a:ext cx="2000324" cy="4866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3. </a:t>
            </a:r>
            <a:r>
              <a:rPr lang="zh-CN" altLang="en-US" sz="1600" dirty="0" smtClean="0"/>
              <a:t>静态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地址模式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Intent</a:t>
            </a:r>
            <a:endParaRPr lang="zh-CN" altLang="en-US" sz="1600" dirty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实现方法（网络结构）</a:t>
            </a:r>
            <a:endParaRPr lang="zh-CN" altLang="en-US" sz="2400" b="1" dirty="0"/>
          </a:p>
        </p:txBody>
      </p:sp>
      <p:sp>
        <p:nvSpPr>
          <p:cNvPr id="21" name="TextBox 29"/>
          <p:cNvSpPr txBox="1"/>
          <p:nvPr/>
        </p:nvSpPr>
        <p:spPr>
          <a:xfrm>
            <a:off x="0" y="5953845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图文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屏采用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锁定静态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地址的方式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地图屏采用拨码板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设定</a:t>
            </a:r>
          </a:p>
        </p:txBody>
      </p:sp>
    </p:spTree>
    <p:extLst>
      <p:ext uri="{BB962C8B-B14F-4D97-AF65-F5344CB8AC3E}">
        <p14:creationId xmlns:p14="http://schemas.microsoft.com/office/powerpoint/2010/main" val="42860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地址设定步骤）</a:t>
            </a:r>
            <a:endParaRPr lang="zh-CN" altLang="en-US" sz="2400" b="1" dirty="0"/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412777"/>
            <a:ext cx="4824536" cy="2520280"/>
          </a:xfrm>
          <a:prstGeom prst="rect">
            <a:avLst/>
          </a:prstGeom>
        </p:spPr>
      </p:pic>
      <p:sp>
        <p:nvSpPr>
          <p:cNvPr id="22" name="TextBox 29"/>
          <p:cNvSpPr txBox="1"/>
          <p:nvPr/>
        </p:nvSpPr>
        <p:spPr>
          <a:xfrm>
            <a:off x="0" y="779220"/>
            <a:ext cx="9036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192.168.101.8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31642" y="4115937"/>
            <a:ext cx="9036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段设置（设置接入设备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，通过设置起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区间，调用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自动配置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35" y="4605880"/>
            <a:ext cx="5095985" cy="21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90800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功能范围描述（正常工作模式）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79512" y="3207713"/>
            <a:ext cx="203132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车头控制系统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6516216" y="3074706"/>
            <a:ext cx="110799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图文屏</a:t>
            </a:r>
            <a:endParaRPr lang="zh-CN" altLang="en-US" sz="2400" dirty="0"/>
          </a:p>
        </p:txBody>
      </p:sp>
      <p:sp>
        <p:nvSpPr>
          <p:cNvPr id="63" name="左右箭头 62"/>
          <p:cNvSpPr/>
          <p:nvPr/>
        </p:nvSpPr>
        <p:spPr>
          <a:xfrm>
            <a:off x="2228151" y="3242403"/>
            <a:ext cx="2084541" cy="351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346979" y="1956001"/>
            <a:ext cx="170311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broadcast:</a:t>
            </a:r>
            <a:br>
              <a:rPr lang="en-US" altLang="zh-CN" dirty="0" smtClean="0"/>
            </a:br>
            <a:r>
              <a:rPr lang="zh-CN" altLang="en-US" dirty="0" smtClean="0"/>
              <a:t>实时站点信息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流媒体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372200" y="1163913"/>
            <a:ext cx="258573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实时站点信息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接收固定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的固定端口</a:t>
            </a:r>
            <a:r>
              <a:rPr lang="en-US" altLang="zh-CN" dirty="0" smtClean="0"/>
              <a:t>Broadcast</a:t>
            </a:r>
            <a:r>
              <a:rPr lang="zh-CN" altLang="en-US" dirty="0" smtClean="0"/>
              <a:t>流媒体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时间信息</a:t>
            </a:r>
            <a:endParaRPr lang="en-US" altLang="zh-CN" dirty="0" smtClean="0"/>
          </a:p>
        </p:txBody>
      </p:sp>
      <p:cxnSp>
        <p:nvCxnSpPr>
          <p:cNvPr id="68" name="直接箭头连接符 67"/>
          <p:cNvCxnSpPr/>
          <p:nvPr/>
        </p:nvCxnSpPr>
        <p:spPr>
          <a:xfrm flipH="1">
            <a:off x="7194103" y="2376037"/>
            <a:ext cx="470962" cy="68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581530" y="4167632"/>
            <a:ext cx="110799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地图屏</a:t>
            </a:r>
            <a:endParaRPr lang="zh-CN" altLang="en-US" sz="2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4317976" y="3207600"/>
            <a:ext cx="147816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交换机</a:t>
            </a:r>
            <a:endParaRPr lang="zh-CN" altLang="en-US" sz="2400" dirty="0"/>
          </a:p>
        </p:txBody>
      </p:sp>
      <p:cxnSp>
        <p:nvCxnSpPr>
          <p:cNvPr id="75" name="直接箭头连接符 74"/>
          <p:cNvCxnSpPr>
            <a:stCxn id="73" idx="3"/>
            <a:endCxn id="62" idx="1"/>
          </p:cNvCxnSpPr>
          <p:nvPr/>
        </p:nvCxnSpPr>
        <p:spPr>
          <a:xfrm flipV="1">
            <a:off x="5796136" y="3305539"/>
            <a:ext cx="720080" cy="13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3" idx="3"/>
            <a:endCxn id="71" idx="1"/>
          </p:cNvCxnSpPr>
          <p:nvPr/>
        </p:nvCxnSpPr>
        <p:spPr>
          <a:xfrm>
            <a:off x="5796136" y="3438433"/>
            <a:ext cx="785394" cy="96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6581530" y="5055567"/>
            <a:ext cx="68800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…….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0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IP</a:t>
            </a:r>
            <a:r>
              <a:rPr lang="zh-CN" altLang="en-US" sz="2400" b="1" dirty="0" smtClean="0"/>
              <a:t>地址设定说明）</a:t>
            </a:r>
            <a:endParaRPr lang="zh-CN" altLang="en-US" sz="2400" b="1" dirty="0"/>
          </a:p>
        </p:txBody>
      </p:sp>
      <p:sp>
        <p:nvSpPr>
          <p:cNvPr id="22" name="TextBox 29"/>
          <p:cNvSpPr txBox="1"/>
          <p:nvPr/>
        </p:nvSpPr>
        <p:spPr>
          <a:xfrm>
            <a:off x="0" y="779220"/>
            <a:ext cx="903649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自动配置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179512" y="1556792"/>
            <a:ext cx="885698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阶段：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客户端在网络中广播发送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 DISCOVER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请求报文，发现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服务器，请求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租约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提供阶段：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服务器通过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 OFFER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报文向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客户端提供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预分配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选择阶段：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客户端通过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 REQUEST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报文确认选择第一个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服务器为它提供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地址自动分配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确认阶段：被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选择的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服务器通过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 ACK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报文把在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 OFFER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报文中准备的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地址租约给对应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667" y="4725144"/>
            <a:ext cx="31229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代码模块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dhcpd.jar</a:t>
            </a:r>
          </a:p>
        </p:txBody>
      </p:sp>
    </p:spTree>
    <p:extLst>
      <p:ext uri="{BB962C8B-B14F-4D97-AF65-F5344CB8AC3E}">
        <p14:creationId xmlns:p14="http://schemas.microsoft.com/office/powerpoint/2010/main" val="12399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功能范围描述（逻辑流程）</a:t>
            </a:r>
            <a:r>
              <a:rPr lang="en-US" altLang="zh-CN" sz="2400" b="1" dirty="0" smtClean="0">
                <a:latin typeface="+mn-ea"/>
              </a:rPr>
              <a:t>--</a:t>
            </a:r>
            <a:r>
              <a:rPr lang="en-US" altLang="zh-CN" sz="2400" b="1" dirty="0" smtClean="0">
                <a:latin typeface="+mn-ea"/>
              </a:rPr>
              <a:t>OTA</a:t>
            </a:r>
            <a:endParaRPr lang="zh-CN" altLang="en-US" sz="2400" b="1" dirty="0"/>
          </a:p>
        </p:txBody>
      </p:sp>
      <p:sp>
        <p:nvSpPr>
          <p:cNvPr id="10" name="TextBox 5"/>
          <p:cNvSpPr txBox="1"/>
          <p:nvPr/>
        </p:nvSpPr>
        <p:spPr>
          <a:xfrm>
            <a:off x="420932" y="90872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终端</a:t>
            </a:r>
            <a:r>
              <a:rPr lang="en-US" altLang="zh-CN" dirty="0" smtClean="0"/>
              <a:t>APK</a:t>
            </a:r>
            <a:r>
              <a:rPr lang="zh-CN" altLang="en-US" dirty="0" smtClean="0"/>
              <a:t>升级管理界面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80" y="1988840"/>
            <a:ext cx="8710404" cy="40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</a:t>
            </a:r>
            <a:r>
              <a:rPr lang="zh-CN" altLang="en-US" sz="2400" b="1" dirty="0">
                <a:latin typeface="+mn-ea"/>
                <a:ea typeface="+mn-ea"/>
              </a:rPr>
              <a:t>逻辑流程</a:t>
            </a:r>
            <a:r>
              <a:rPr lang="zh-CN" altLang="en-US" sz="2400" b="1" dirty="0" smtClean="0">
                <a:latin typeface="+mn-ea"/>
                <a:ea typeface="+mn-ea"/>
              </a:rPr>
              <a:t>）</a:t>
            </a:r>
            <a:r>
              <a:rPr lang="en-US" altLang="zh-CN" sz="2400" b="1" dirty="0" smtClean="0">
                <a:latin typeface="+mn-ea"/>
                <a:ea typeface="+mn-ea"/>
              </a:rPr>
              <a:t>--OTA</a:t>
            </a:r>
            <a:endParaRPr lang="zh-CN" altLang="en-US" sz="2400" b="1" dirty="0" smtClean="0">
              <a:latin typeface="+mn-ea"/>
              <a:ea typeface="+mn-ea"/>
            </a:endParaRPr>
          </a:p>
        </p:txBody>
      </p:sp>
      <p:sp>
        <p:nvSpPr>
          <p:cNvPr id="66" name="流程图: 可选过程 65"/>
          <p:cNvSpPr/>
          <p:nvPr/>
        </p:nvSpPr>
        <p:spPr>
          <a:xfrm>
            <a:off x="1259634" y="2564904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上</a:t>
            </a:r>
            <a:r>
              <a:rPr lang="zh-CN" altLang="en-US" sz="1400" dirty="0" smtClean="0"/>
              <a:t>传</a:t>
            </a:r>
            <a:r>
              <a:rPr lang="en-US" altLang="zh-CN" sz="1400" dirty="0" smtClean="0"/>
              <a:t>APK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67" name="流程图: 可选过程 66"/>
          <p:cNvSpPr/>
          <p:nvPr/>
        </p:nvSpPr>
        <p:spPr>
          <a:xfrm>
            <a:off x="1259633" y="3717032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升级</a:t>
            </a:r>
            <a:endParaRPr lang="zh-CN" altLang="en-US" sz="1400" dirty="0"/>
          </a:p>
        </p:txBody>
      </p:sp>
      <p:sp>
        <p:nvSpPr>
          <p:cNvPr id="19" name="流程图: 可选过程 18"/>
          <p:cNvSpPr/>
          <p:nvPr/>
        </p:nvSpPr>
        <p:spPr>
          <a:xfrm>
            <a:off x="1259632" y="1484784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进入</a:t>
            </a:r>
            <a:r>
              <a:rPr lang="zh-CN" altLang="en-US" sz="1400" dirty="0"/>
              <a:t>升级</a:t>
            </a:r>
            <a:r>
              <a:rPr lang="zh-CN" altLang="en-US" sz="1400" dirty="0" smtClean="0"/>
              <a:t>界面</a:t>
            </a:r>
            <a:endParaRPr lang="zh-CN" altLang="en-US" sz="1400" dirty="0"/>
          </a:p>
        </p:txBody>
      </p:sp>
      <p:sp>
        <p:nvSpPr>
          <p:cNvPr id="68" name="流程图: 可选过程 67"/>
          <p:cNvSpPr/>
          <p:nvPr/>
        </p:nvSpPr>
        <p:spPr>
          <a:xfrm>
            <a:off x="4228555" y="1268760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获得上传</a:t>
            </a:r>
            <a:r>
              <a:rPr lang="en-US" altLang="zh-CN" sz="1400" dirty="0" smtClean="0"/>
              <a:t>APK</a:t>
            </a:r>
            <a:r>
              <a:rPr lang="zh-CN" altLang="en-US" sz="1400" dirty="0" smtClean="0"/>
              <a:t>的信息</a:t>
            </a:r>
            <a:endParaRPr lang="zh-CN" altLang="en-US" sz="1400" dirty="0"/>
          </a:p>
        </p:txBody>
      </p:sp>
      <p:sp>
        <p:nvSpPr>
          <p:cNvPr id="75" name="流程图: 可选过程 74"/>
          <p:cNvSpPr/>
          <p:nvPr/>
        </p:nvSpPr>
        <p:spPr>
          <a:xfrm>
            <a:off x="5930118" y="1268760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拷贝文件到上传路径</a:t>
            </a:r>
            <a:endParaRPr lang="zh-CN" altLang="en-US" sz="14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3635897" y="5434664"/>
            <a:ext cx="4248471" cy="116268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19" idx="2"/>
            <a:endCxn id="66" idx="0"/>
          </p:cNvCxnSpPr>
          <p:nvPr/>
        </p:nvCxnSpPr>
        <p:spPr>
          <a:xfrm>
            <a:off x="1871701" y="1988840"/>
            <a:ext cx="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6" idx="2"/>
            <a:endCxn id="67" idx="0"/>
          </p:cNvCxnSpPr>
          <p:nvPr/>
        </p:nvCxnSpPr>
        <p:spPr>
          <a:xfrm flipH="1">
            <a:off x="1871702" y="3068960"/>
            <a:ext cx="1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66" idx="3"/>
            <a:endCxn id="47" idx="1"/>
          </p:cNvCxnSpPr>
          <p:nvPr/>
        </p:nvCxnSpPr>
        <p:spPr>
          <a:xfrm flipV="1">
            <a:off x="2483771" y="1520788"/>
            <a:ext cx="1160510" cy="1296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可选过程 38"/>
          <p:cNvSpPr/>
          <p:nvPr/>
        </p:nvSpPr>
        <p:spPr>
          <a:xfrm>
            <a:off x="1259631" y="4869160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取消升级</a:t>
            </a:r>
            <a:endParaRPr lang="zh-CN" altLang="en-US" sz="1400" dirty="0"/>
          </a:p>
        </p:txBody>
      </p:sp>
      <p:sp>
        <p:nvSpPr>
          <p:cNvPr id="24" name="流程图: 可选过程 23"/>
          <p:cNvSpPr/>
          <p:nvPr/>
        </p:nvSpPr>
        <p:spPr>
          <a:xfrm>
            <a:off x="1259632" y="6021288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删除</a:t>
            </a:r>
            <a:endParaRPr lang="zh-CN" altLang="en-US" sz="1400" dirty="0"/>
          </a:p>
        </p:txBody>
      </p:sp>
      <p:cxnSp>
        <p:nvCxnSpPr>
          <p:cNvPr id="25" name="直接箭头连接符 24"/>
          <p:cNvCxnSpPr>
            <a:stCxn id="67" idx="2"/>
            <a:endCxn id="39" idx="0"/>
          </p:cNvCxnSpPr>
          <p:nvPr/>
        </p:nvCxnSpPr>
        <p:spPr>
          <a:xfrm flipH="1">
            <a:off x="1871700" y="4221088"/>
            <a:ext cx="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2"/>
            <a:endCxn id="24" idx="0"/>
          </p:cNvCxnSpPr>
          <p:nvPr/>
        </p:nvCxnSpPr>
        <p:spPr>
          <a:xfrm>
            <a:off x="1871700" y="5373216"/>
            <a:ext cx="1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可选过程 46"/>
          <p:cNvSpPr/>
          <p:nvPr/>
        </p:nvSpPr>
        <p:spPr>
          <a:xfrm>
            <a:off x="3644281" y="980728"/>
            <a:ext cx="4248471" cy="10801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84" name="直接箭头连接符 16383"/>
          <p:cNvCxnSpPr>
            <a:stCxn id="68" idx="3"/>
            <a:endCxn id="75" idx="1"/>
          </p:cNvCxnSpPr>
          <p:nvPr/>
        </p:nvCxnSpPr>
        <p:spPr>
          <a:xfrm>
            <a:off x="5452692" y="1520788"/>
            <a:ext cx="477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9" name="肘形连接符 16388"/>
          <p:cNvCxnSpPr>
            <a:stCxn id="24" idx="3"/>
            <a:endCxn id="4" idx="1"/>
          </p:cNvCxnSpPr>
          <p:nvPr/>
        </p:nvCxnSpPr>
        <p:spPr>
          <a:xfrm flipV="1">
            <a:off x="2483769" y="6016008"/>
            <a:ext cx="1152128" cy="257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可选过程 53"/>
          <p:cNvSpPr/>
          <p:nvPr/>
        </p:nvSpPr>
        <p:spPr>
          <a:xfrm>
            <a:off x="4183036" y="5760587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删除</a:t>
            </a:r>
            <a:r>
              <a:rPr lang="en-US" altLang="zh-CN" sz="1400" dirty="0" smtClean="0"/>
              <a:t>APK</a:t>
            </a:r>
            <a:r>
              <a:rPr lang="zh-CN" altLang="en-US" sz="1400" dirty="0" smtClean="0"/>
              <a:t>文件</a:t>
            </a:r>
            <a:endParaRPr lang="zh-CN" altLang="en-US" sz="1400" dirty="0"/>
          </a:p>
        </p:txBody>
      </p:sp>
      <p:sp>
        <p:nvSpPr>
          <p:cNvPr id="56" name="流程图: 可选过程 55"/>
          <p:cNvSpPr/>
          <p:nvPr/>
        </p:nvSpPr>
        <p:spPr>
          <a:xfrm>
            <a:off x="6033702" y="5760587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删除数据库记录</a:t>
            </a:r>
            <a:endParaRPr lang="zh-CN" altLang="en-US" sz="1400" dirty="0"/>
          </a:p>
        </p:txBody>
      </p:sp>
      <p:sp>
        <p:nvSpPr>
          <p:cNvPr id="59" name="流程图: 可选过程 58"/>
          <p:cNvSpPr/>
          <p:nvPr/>
        </p:nvSpPr>
        <p:spPr>
          <a:xfrm>
            <a:off x="3635896" y="2500338"/>
            <a:ext cx="4248471" cy="264629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流程图: 可选过程 61"/>
          <p:cNvSpPr/>
          <p:nvPr/>
        </p:nvSpPr>
        <p:spPr>
          <a:xfrm>
            <a:off x="3996357" y="2788370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设置状态为可下载</a:t>
            </a:r>
            <a:endParaRPr lang="zh-CN" altLang="en-US" sz="1400" dirty="0"/>
          </a:p>
        </p:txBody>
      </p:sp>
      <p:sp>
        <p:nvSpPr>
          <p:cNvPr id="63" name="流程图: 可选过程 62"/>
          <p:cNvSpPr/>
          <p:nvPr/>
        </p:nvSpPr>
        <p:spPr>
          <a:xfrm>
            <a:off x="6033702" y="2788370"/>
            <a:ext cx="1224137" cy="64063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接受终端请求，发送文件版本信息</a:t>
            </a:r>
            <a:endParaRPr lang="zh-CN" altLang="en-US" sz="1400" dirty="0"/>
          </a:p>
        </p:txBody>
      </p:sp>
      <p:sp>
        <p:nvSpPr>
          <p:cNvPr id="64" name="流程图: 可选过程 63"/>
          <p:cNvSpPr/>
          <p:nvPr/>
        </p:nvSpPr>
        <p:spPr>
          <a:xfrm>
            <a:off x="4017054" y="4077072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终端请求文件下载</a:t>
            </a:r>
            <a:endParaRPr lang="zh-CN" altLang="en-US" sz="1400" dirty="0"/>
          </a:p>
        </p:txBody>
      </p:sp>
      <p:sp>
        <p:nvSpPr>
          <p:cNvPr id="65" name="流程图: 可选过程 64"/>
          <p:cNvSpPr/>
          <p:nvPr/>
        </p:nvSpPr>
        <p:spPr>
          <a:xfrm>
            <a:off x="6034153" y="4149080"/>
            <a:ext cx="1224137" cy="5040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进入文件下载流程</a:t>
            </a:r>
            <a:endParaRPr lang="zh-CN" altLang="en-US" sz="1400" dirty="0"/>
          </a:p>
        </p:txBody>
      </p:sp>
      <p:cxnSp>
        <p:nvCxnSpPr>
          <p:cNvPr id="16396" name="肘形连接符 16395"/>
          <p:cNvCxnSpPr>
            <a:stCxn id="62" idx="3"/>
            <a:endCxn id="63" idx="1"/>
          </p:cNvCxnSpPr>
          <p:nvPr/>
        </p:nvCxnSpPr>
        <p:spPr>
          <a:xfrm>
            <a:off x="5220494" y="3040398"/>
            <a:ext cx="813208" cy="68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8" name="肘形连接符 16397"/>
          <p:cNvCxnSpPr>
            <a:stCxn id="63" idx="2"/>
            <a:endCxn id="64" idx="0"/>
          </p:cNvCxnSpPr>
          <p:nvPr/>
        </p:nvCxnSpPr>
        <p:spPr>
          <a:xfrm rot="5400000">
            <a:off x="5313411" y="2744712"/>
            <a:ext cx="648072" cy="2016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0" name="肘形连接符 16399"/>
          <p:cNvCxnSpPr>
            <a:stCxn id="64" idx="3"/>
            <a:endCxn id="65" idx="1"/>
          </p:cNvCxnSpPr>
          <p:nvPr/>
        </p:nvCxnSpPr>
        <p:spPr>
          <a:xfrm>
            <a:off x="5241191" y="4329100"/>
            <a:ext cx="792962" cy="7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2" name="肘形连接符 16401"/>
          <p:cNvCxnSpPr>
            <a:stCxn id="67" idx="3"/>
            <a:endCxn id="59" idx="1"/>
          </p:cNvCxnSpPr>
          <p:nvPr/>
        </p:nvCxnSpPr>
        <p:spPr>
          <a:xfrm flipV="1">
            <a:off x="2483770" y="3823485"/>
            <a:ext cx="1152126" cy="145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4" name="直接箭头连接符 16403"/>
          <p:cNvCxnSpPr>
            <a:stCxn id="54" idx="3"/>
            <a:endCxn id="56" idx="1"/>
          </p:cNvCxnSpPr>
          <p:nvPr/>
        </p:nvCxnSpPr>
        <p:spPr>
          <a:xfrm>
            <a:off x="5407173" y="6012615"/>
            <a:ext cx="626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2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r>
              <a:rPr lang="en-US" altLang="zh-CN" sz="2400" b="1" dirty="0" smtClean="0"/>
              <a:t>--</a:t>
            </a:r>
            <a:r>
              <a:rPr lang="en-US" altLang="zh-CN" sz="2400" b="1" dirty="0"/>
              <a:t>OTA</a:t>
            </a:r>
            <a:endParaRPr lang="zh-CN" altLang="en-US" sz="2400" b="1" dirty="0"/>
          </a:p>
        </p:txBody>
      </p:sp>
      <p:sp>
        <p:nvSpPr>
          <p:cNvPr id="7" name="流程图: 过程 6"/>
          <p:cNvSpPr/>
          <p:nvPr/>
        </p:nvSpPr>
        <p:spPr>
          <a:xfrm>
            <a:off x="3258165" y="2060848"/>
            <a:ext cx="1457851" cy="61894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上传升级文件，并将文件信息保存到数据库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3258165" y="3068960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升级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467543" y="1052736"/>
            <a:ext cx="8352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一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、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Server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端实现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APK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文件的上传，并提供文件信息查询和下载接口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；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二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、终端实现定时请求升级文件信息，根据版本号判断是否需要下载；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三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、终端调用下载接口进入文件下载流程；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    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</p:txBody>
      </p:sp>
      <p:cxnSp>
        <p:nvCxnSpPr>
          <p:cNvPr id="3" name="直接箭头连接符 2"/>
          <p:cNvCxnSpPr>
            <a:stCxn id="7" idx="2"/>
            <a:endCxn id="8" idx="0"/>
          </p:cNvCxnSpPr>
          <p:nvPr/>
        </p:nvCxnSpPr>
        <p:spPr>
          <a:xfrm>
            <a:off x="3987091" y="2679793"/>
            <a:ext cx="0" cy="3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2"/>
            <a:endCxn id="30" idx="0"/>
          </p:cNvCxnSpPr>
          <p:nvPr/>
        </p:nvCxnSpPr>
        <p:spPr>
          <a:xfrm>
            <a:off x="3987091" y="3515241"/>
            <a:ext cx="0" cy="34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7164288" y="3068960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取消升级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323528" y="3068960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删除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流程图: 过程 25"/>
          <p:cNvSpPr/>
          <p:nvPr/>
        </p:nvSpPr>
        <p:spPr>
          <a:xfrm>
            <a:off x="323528" y="4005064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删除文件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流程图: 过程 26"/>
          <p:cNvSpPr/>
          <p:nvPr/>
        </p:nvSpPr>
        <p:spPr>
          <a:xfrm>
            <a:off x="323528" y="4941168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删除数据库相关记录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流程图: 过程 29"/>
          <p:cNvSpPr/>
          <p:nvPr/>
        </p:nvSpPr>
        <p:spPr>
          <a:xfrm>
            <a:off x="3258165" y="3861048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更新数据库信息，设置为可下载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流程图: 过程 30"/>
          <p:cNvSpPr/>
          <p:nvPr/>
        </p:nvSpPr>
        <p:spPr>
          <a:xfrm>
            <a:off x="7164288" y="4276461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更新数据库信息，设置为不可下载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3261815" y="4668475"/>
            <a:ext cx="1454201" cy="7360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终端请求升级文件信息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流程图: 过程 32"/>
          <p:cNvSpPr/>
          <p:nvPr/>
        </p:nvSpPr>
        <p:spPr>
          <a:xfrm>
            <a:off x="3258165" y="5863039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发送升级文件信息到终端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5508104" y="5863039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进入下载流程，发送文件内容到终端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7" idx="2"/>
            <a:endCxn id="23" idx="0"/>
          </p:cNvCxnSpPr>
          <p:nvPr/>
        </p:nvCxnSpPr>
        <p:spPr>
          <a:xfrm flipH="1">
            <a:off x="1052454" y="2679793"/>
            <a:ext cx="2934637" cy="3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21" idx="0"/>
          </p:cNvCxnSpPr>
          <p:nvPr/>
        </p:nvCxnSpPr>
        <p:spPr>
          <a:xfrm>
            <a:off x="3987091" y="2679793"/>
            <a:ext cx="3906123" cy="3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3" idx="2"/>
            <a:endCxn id="26" idx="0"/>
          </p:cNvCxnSpPr>
          <p:nvPr/>
        </p:nvCxnSpPr>
        <p:spPr>
          <a:xfrm>
            <a:off x="1052454" y="3515241"/>
            <a:ext cx="0" cy="4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6" idx="2"/>
            <a:endCxn id="27" idx="0"/>
          </p:cNvCxnSpPr>
          <p:nvPr/>
        </p:nvCxnSpPr>
        <p:spPr>
          <a:xfrm>
            <a:off x="1052454" y="4451345"/>
            <a:ext cx="0" cy="4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0" idx="2"/>
            <a:endCxn id="9" idx="0"/>
          </p:cNvCxnSpPr>
          <p:nvPr/>
        </p:nvCxnSpPr>
        <p:spPr>
          <a:xfrm>
            <a:off x="3987091" y="4307329"/>
            <a:ext cx="1825" cy="3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9" idx="2"/>
            <a:endCxn id="33" idx="0"/>
          </p:cNvCxnSpPr>
          <p:nvPr/>
        </p:nvCxnSpPr>
        <p:spPr>
          <a:xfrm flipH="1">
            <a:off x="3987091" y="5404513"/>
            <a:ext cx="1825" cy="45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菱形 72"/>
          <p:cNvSpPr/>
          <p:nvPr/>
        </p:nvSpPr>
        <p:spPr>
          <a:xfrm>
            <a:off x="5494063" y="4637178"/>
            <a:ext cx="1454201" cy="73603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终端请求升级文件内容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77" name="肘形连接符 76"/>
          <p:cNvCxnSpPr>
            <a:stCxn id="33" idx="2"/>
            <a:endCxn id="73" idx="0"/>
          </p:cNvCxnSpPr>
          <p:nvPr/>
        </p:nvCxnSpPr>
        <p:spPr>
          <a:xfrm rot="5400000" flipH="1" flipV="1">
            <a:off x="4268056" y="4356212"/>
            <a:ext cx="1672142" cy="2234073"/>
          </a:xfrm>
          <a:prstGeom prst="bentConnector5">
            <a:avLst>
              <a:gd name="adj1" fmla="val -13671"/>
              <a:gd name="adj2" fmla="val 50041"/>
              <a:gd name="adj3" fmla="val 113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2"/>
            <a:endCxn id="34" idx="0"/>
          </p:cNvCxnSpPr>
          <p:nvPr/>
        </p:nvCxnSpPr>
        <p:spPr>
          <a:xfrm>
            <a:off x="6221164" y="5373216"/>
            <a:ext cx="15866" cy="4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2"/>
            <a:endCxn id="31" idx="0"/>
          </p:cNvCxnSpPr>
          <p:nvPr/>
        </p:nvCxnSpPr>
        <p:spPr>
          <a:xfrm>
            <a:off x="7893214" y="3515241"/>
            <a:ext cx="0" cy="76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实现</a:t>
            </a:r>
            <a:r>
              <a:rPr lang="zh-CN" altLang="en-US" sz="2400" b="1" dirty="0" smtClean="0"/>
              <a:t>方法（具体描述）</a:t>
            </a:r>
            <a:r>
              <a:rPr lang="en-US" altLang="zh-CN" sz="2400" b="1" dirty="0" smtClean="0"/>
              <a:t>--</a:t>
            </a:r>
            <a:r>
              <a:rPr lang="en-US" altLang="zh-CN" sz="2400" b="1" dirty="0"/>
              <a:t>OTA</a:t>
            </a:r>
            <a:endParaRPr lang="zh-CN" altLang="en-US" sz="2400" b="1" dirty="0"/>
          </a:p>
        </p:txBody>
      </p:sp>
      <p:sp>
        <p:nvSpPr>
          <p:cNvPr id="51" name="圆角矩形 50"/>
          <p:cNvSpPr/>
          <p:nvPr/>
        </p:nvSpPr>
        <p:spPr>
          <a:xfrm>
            <a:off x="3941676" y="4095276"/>
            <a:ext cx="1296144" cy="5335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SmartMrt</a:t>
            </a:r>
            <a:endParaRPr lang="zh-CN" altLang="en-US" sz="1200" b="1" dirty="0"/>
          </a:p>
        </p:txBody>
      </p:sp>
      <p:sp>
        <p:nvSpPr>
          <p:cNvPr id="17" name="圆角矩形 16"/>
          <p:cNvSpPr/>
          <p:nvPr/>
        </p:nvSpPr>
        <p:spPr>
          <a:xfrm>
            <a:off x="2071514" y="3418255"/>
            <a:ext cx="1224136" cy="4467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Upgrade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755576" y="1844824"/>
            <a:ext cx="2088232" cy="1302546"/>
          </a:xfrm>
          <a:prstGeom prst="wedgeRoundRectCallout">
            <a:avLst>
              <a:gd name="adj1" fmla="val 43565"/>
              <a:gd name="adj2" fmla="val 699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MVC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模型中的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Controller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：</a:t>
            </a:r>
            <a:endParaRPr lang="en-US" altLang="zh-CN" sz="1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处理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Http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请求，调用具体的业务处理逻辑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；</a:t>
            </a:r>
            <a:endParaRPr lang="en-US" altLang="zh-CN" sz="1000" b="1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1000" b="1" dirty="0">
                <a:solidFill>
                  <a:srgbClr val="0000FF"/>
                </a:solidFill>
              </a:rPr>
              <a:t>2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处理如下接口：</a:t>
            </a:r>
            <a:r>
              <a:rPr lang="en-US" altLang="zh-CN" sz="1000" b="1" dirty="0" err="1" smtClean="0">
                <a:solidFill>
                  <a:srgbClr val="0000FF"/>
                </a:solidFill>
              </a:rPr>
              <a:t>listFile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（获得文件列表），</a:t>
            </a:r>
            <a:r>
              <a:rPr lang="en-US" altLang="zh-CN" sz="1000" b="1" dirty="0" err="1" smtClean="0">
                <a:solidFill>
                  <a:srgbClr val="0000FF"/>
                </a:solidFill>
              </a:rPr>
              <a:t>uploadFile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（上传文件），</a:t>
            </a:r>
            <a:r>
              <a:rPr lang="en-US" altLang="zh-CN" sz="1000" b="1" dirty="0" err="1" smtClean="0">
                <a:solidFill>
                  <a:srgbClr val="0000FF"/>
                </a:solidFill>
              </a:rPr>
              <a:t>deleteFile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（删除文件），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1000" b="1" dirty="0" err="1" smtClean="0">
                <a:solidFill>
                  <a:srgbClr val="0000FF"/>
                </a:solidFill>
              </a:rPr>
              <a:t>changeUpgradeStatus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（设置文件是否可以下载）；</a:t>
            </a:r>
            <a:endParaRPr lang="zh-CN" altLang="en-US" sz="1000" b="1" dirty="0">
              <a:solidFill>
                <a:srgbClr val="0000FF"/>
              </a:solidFill>
            </a:endParaRPr>
          </a:p>
        </p:txBody>
      </p:sp>
      <p:cxnSp>
        <p:nvCxnSpPr>
          <p:cNvPr id="14" name="直接箭头连接符 13"/>
          <p:cNvCxnSpPr>
            <a:stCxn id="51" idx="1"/>
            <a:endCxn id="17" idx="3"/>
          </p:cNvCxnSpPr>
          <p:nvPr/>
        </p:nvCxnSpPr>
        <p:spPr>
          <a:xfrm flipH="1" flipV="1">
            <a:off x="3295650" y="3641638"/>
            <a:ext cx="646026" cy="72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848350" y="3380158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UploadFileManager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6732240" y="2332731"/>
            <a:ext cx="1265392" cy="648072"/>
          </a:xfrm>
          <a:prstGeom prst="wedgeRoundRectCallout">
            <a:avLst>
              <a:gd name="adj1" fmla="val -74144"/>
              <a:gd name="adj2" fmla="val 10972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处理文件上传；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2.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处理文件删除；</a:t>
            </a:r>
            <a:endParaRPr lang="zh-CN" altLang="en-US" sz="1000" b="1" dirty="0">
              <a:solidFill>
                <a:srgbClr val="0000FF"/>
              </a:solidFill>
            </a:endParaRPr>
          </a:p>
        </p:txBody>
      </p:sp>
      <p:cxnSp>
        <p:nvCxnSpPr>
          <p:cNvPr id="7" name="直接箭头连接符 6"/>
          <p:cNvCxnSpPr>
            <a:stCxn id="51" idx="3"/>
            <a:endCxn id="20" idx="1"/>
          </p:cNvCxnSpPr>
          <p:nvPr/>
        </p:nvCxnSpPr>
        <p:spPr>
          <a:xfrm flipV="1">
            <a:off x="5237820" y="3584599"/>
            <a:ext cx="610530" cy="77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123728" y="5040524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/>
              <a:t>UpgradeManager</a:t>
            </a:r>
            <a:endParaRPr lang="en-US" altLang="zh-CN" sz="1000" dirty="0"/>
          </a:p>
          <a:p>
            <a:pPr algn="ctr"/>
            <a:r>
              <a:rPr lang="en-US" altLang="zh-CN" sz="1000" dirty="0" smtClean="0"/>
              <a:t>r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842960" y="4241528"/>
            <a:ext cx="1265392" cy="648072"/>
          </a:xfrm>
          <a:prstGeom prst="wedgeRoundRectCallout">
            <a:avLst>
              <a:gd name="adj1" fmla="val 53068"/>
              <a:gd name="adj2" fmla="val 1126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处理数据库操作 ；</a:t>
            </a:r>
            <a:endParaRPr lang="zh-CN" altLang="en-US" sz="1000" b="1" dirty="0">
              <a:solidFill>
                <a:srgbClr val="0000FF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868144" y="5108350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smtClean="0"/>
              <a:t>models/</a:t>
            </a:r>
            <a:r>
              <a:rPr lang="en-US" altLang="zh-CN" sz="1000" dirty="0" err="1" smtClean="0"/>
              <a:t>UpgradeMgmt</a:t>
            </a:r>
            <a:r>
              <a:rPr lang="en-US" altLang="zh-CN" sz="1000" dirty="0" smtClean="0"/>
              <a:t>/Upgrade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7071144" y="3861382"/>
            <a:ext cx="1573932" cy="1044217"/>
          </a:xfrm>
          <a:prstGeom prst="wedgeRoundRectCallout">
            <a:avLst>
              <a:gd name="adj1" fmla="val -89273"/>
              <a:gd name="adj2" fmla="val 704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定义了上传文件信息，与数据表对应；</a:t>
            </a:r>
            <a:endParaRPr lang="en-US" altLang="zh-CN" sz="1000" b="1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2.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定义相关数据库操作接口，供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UpgradeManager.java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调用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；</a:t>
            </a:r>
            <a:endParaRPr lang="zh-CN" altLang="en-US" sz="1000" b="1" dirty="0">
              <a:solidFill>
                <a:srgbClr val="0000FF"/>
              </a:solidFill>
            </a:endParaRPr>
          </a:p>
        </p:txBody>
      </p:sp>
      <p:cxnSp>
        <p:nvCxnSpPr>
          <p:cNvPr id="6" name="直接箭头连接符 5"/>
          <p:cNvCxnSpPr>
            <a:stCxn id="51" idx="1"/>
            <a:endCxn id="18" idx="3"/>
          </p:cNvCxnSpPr>
          <p:nvPr/>
        </p:nvCxnSpPr>
        <p:spPr>
          <a:xfrm flipH="1">
            <a:off x="3275856" y="4362046"/>
            <a:ext cx="665820" cy="88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23" idx="1"/>
          </p:cNvCxnSpPr>
          <p:nvPr/>
        </p:nvCxnSpPr>
        <p:spPr>
          <a:xfrm>
            <a:off x="5237820" y="4375697"/>
            <a:ext cx="630324" cy="9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6000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技术风险及解决方向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2728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车头控制系统依赖第三方厂商，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端根据通信协议与车头进行交互，每家厂商的技术方案差异多大是个未知数，由此带来的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端适配工作无法预估。</a:t>
            </a:r>
            <a:endParaRPr lang="zh-CN" altLang="en-US" dirty="0">
              <a:latin typeface="+mn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755576" y="2636912"/>
            <a:ext cx="72728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端图文屏和地图屏的部署，目前是根据</a:t>
            </a:r>
            <a:r>
              <a:rPr lang="en-US" altLang="zh-CN" dirty="0" smtClean="0">
                <a:latin typeface="+mn-ea"/>
              </a:rPr>
              <a:t>IP</a:t>
            </a:r>
            <a:r>
              <a:rPr lang="zh-CN" altLang="en-US" dirty="0" smtClean="0">
                <a:latin typeface="+mn-ea"/>
              </a:rPr>
              <a:t>地址进行区分和定位，实际使用场景如何部署是个未知数，可能带来的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端和</a:t>
            </a:r>
            <a:r>
              <a:rPr lang="en-US" altLang="zh-CN" dirty="0" smtClean="0">
                <a:latin typeface="+mn-ea"/>
              </a:rPr>
              <a:t>PC</a:t>
            </a:r>
            <a:r>
              <a:rPr lang="zh-CN" altLang="en-US" dirty="0" smtClean="0">
                <a:latin typeface="+mn-ea"/>
              </a:rPr>
              <a:t>端的修改工作无法预估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</a:t>
            </a:r>
            <a:r>
              <a:rPr lang="zh-CN" altLang="en-US" sz="2400" b="1" dirty="0"/>
              <a:t>关系图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085184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车头发布系统，开发过程用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VLC media player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模拟流媒体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broadcast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TW" altLang="en-US" sz="1600" dirty="0">
                <a:latin typeface="微软雅黑" pitchFamily="34" charset="-122"/>
                <a:ea typeface="微软雅黑" pitchFamily="34" charset="-122"/>
              </a:rPr>
              <a:t>網路調適</a:t>
            </a:r>
            <a:r>
              <a:rPr lang="zh-TW" altLang="en-US" sz="1600" dirty="0" smtClean="0">
                <a:latin typeface="微软雅黑" pitchFamily="34" charset="-122"/>
                <a:ea typeface="微软雅黑" pitchFamily="34" charset="-122"/>
              </a:rPr>
              <a:t>助手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模拟实时站点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broadcast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内网络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交换机，开发过程用普通路由器代替，各端配置静态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32454" y="997527"/>
            <a:ext cx="1671782" cy="7850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车头发布系统</a:t>
            </a:r>
            <a:r>
              <a:rPr lang="en-US" altLang="zh-CN" dirty="0" smtClean="0"/>
              <a:t>PIS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32454" y="2701636"/>
            <a:ext cx="1671782" cy="7850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(PC)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914604" y="1457035"/>
            <a:ext cx="2664692" cy="135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云形标注 34"/>
          <p:cNvSpPr/>
          <p:nvPr/>
        </p:nvSpPr>
        <p:spPr>
          <a:xfrm>
            <a:off x="2975654" y="2078182"/>
            <a:ext cx="2041236" cy="1182254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车内网络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交换机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32" idx="3"/>
          </p:cNvCxnSpPr>
          <p:nvPr/>
        </p:nvCxnSpPr>
        <p:spPr>
          <a:xfrm>
            <a:off x="1904236" y="1390073"/>
            <a:ext cx="1283854" cy="91901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</p:cNvCxnSpPr>
          <p:nvPr/>
        </p:nvCxnSpPr>
        <p:spPr>
          <a:xfrm flipV="1">
            <a:off x="1904236" y="2941781"/>
            <a:ext cx="1173018" cy="15240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6067004" y="1609435"/>
            <a:ext cx="2664692" cy="135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219404" y="1761835"/>
            <a:ext cx="2664692" cy="135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371804" y="1914235"/>
            <a:ext cx="2664692" cy="13508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车内</a:t>
            </a:r>
            <a:r>
              <a:rPr lang="en-US" altLang="zh-CN" dirty="0"/>
              <a:t>PD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smtClean="0"/>
              <a:t>16:9/32:9/…)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730563" y="2437245"/>
            <a:ext cx="1865746" cy="15240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249258" y="2754745"/>
            <a:ext cx="1560946" cy="434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内容呈现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7236296" y="3429000"/>
            <a:ext cx="1671782" cy="7850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party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7236296" y="4286827"/>
            <a:ext cx="1671782" cy="7850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</a:t>
            </a:r>
            <a:r>
              <a:rPr lang="en-US" altLang="zh-CN" dirty="0" smtClean="0"/>
              <a:t>TPV</a:t>
            </a:r>
            <a:r>
              <a:rPr lang="zh-CN" altLang="en-US" dirty="0" smtClean="0"/>
              <a:t>新开发模块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6000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性能设计目标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827584" y="98072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前台运行时，系统资源消耗目标（</a:t>
            </a:r>
            <a:r>
              <a:rPr lang="en-US" altLang="zh-CN" dirty="0" smtClean="0">
                <a:solidFill>
                  <a:schemeClr val="tx1"/>
                </a:solidFill>
              </a:rPr>
              <a:t>CPU %, Memory usage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7584" y="242088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后台运行时，系统资源消耗目标（</a:t>
            </a:r>
            <a:r>
              <a:rPr lang="en-US" altLang="zh-CN" dirty="0">
                <a:solidFill>
                  <a:schemeClr val="tx1"/>
                </a:solidFill>
              </a:rPr>
              <a:t>CPU %, Memory usage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3933056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其他关键指标（由本功能</a:t>
            </a:r>
            <a:r>
              <a:rPr lang="en-US" altLang="zh-CN" dirty="0" smtClean="0">
                <a:solidFill>
                  <a:schemeClr val="tx1"/>
                </a:solidFill>
              </a:rPr>
              <a:t>owner</a:t>
            </a:r>
            <a:r>
              <a:rPr lang="zh-CN" altLang="en-US" dirty="0" smtClean="0">
                <a:solidFill>
                  <a:schemeClr val="tx1"/>
                </a:solidFill>
              </a:rPr>
              <a:t>提出）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540" y="4544481"/>
            <a:ext cx="6628804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Android</a:t>
            </a:r>
            <a:r>
              <a:rPr lang="zh-CN" altLang="en-US" sz="1400" dirty="0" smtClean="0">
                <a:latin typeface="+mn-ea"/>
              </a:rPr>
              <a:t>端上线后</a:t>
            </a:r>
            <a:r>
              <a:rPr lang="en-US" altLang="zh-CN" sz="1400" dirty="0" smtClean="0">
                <a:latin typeface="+mn-ea"/>
              </a:rPr>
              <a:t>10</a:t>
            </a:r>
            <a:r>
              <a:rPr lang="zh-CN" altLang="en-US" sz="1400" dirty="0" smtClean="0">
                <a:latin typeface="+mn-ea"/>
              </a:rPr>
              <a:t>秒内，下线或异常离线后</a:t>
            </a:r>
            <a:r>
              <a:rPr lang="en-US" altLang="zh-CN" sz="1400" dirty="0" smtClean="0">
                <a:latin typeface="+mn-ea"/>
              </a:rPr>
              <a:t>60</a:t>
            </a:r>
            <a:r>
              <a:rPr lang="zh-CN" altLang="en-US" sz="1400" dirty="0" smtClean="0">
                <a:latin typeface="+mn-ea"/>
              </a:rPr>
              <a:t>秒内，</a:t>
            </a:r>
            <a:r>
              <a:rPr lang="en-US" altLang="zh-CN" sz="1400" dirty="0" smtClean="0">
                <a:latin typeface="+mn-ea"/>
              </a:rPr>
              <a:t>PC</a:t>
            </a:r>
            <a:r>
              <a:rPr lang="zh-CN" altLang="en-US" sz="1400" dirty="0" smtClean="0">
                <a:latin typeface="+mn-ea"/>
              </a:rPr>
              <a:t>端更新设备状态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PC</a:t>
            </a:r>
            <a:r>
              <a:rPr lang="zh-CN" altLang="en-US" sz="1400" dirty="0" smtClean="0">
                <a:latin typeface="+mn-ea"/>
              </a:rPr>
              <a:t>端发布节目后，</a:t>
            </a:r>
            <a:r>
              <a:rPr lang="en-US" altLang="zh-CN" sz="1400" dirty="0" smtClean="0">
                <a:latin typeface="+mn-ea"/>
              </a:rPr>
              <a:t>Android</a:t>
            </a:r>
            <a:r>
              <a:rPr lang="zh-CN" altLang="en-US" sz="1400" dirty="0" smtClean="0">
                <a:latin typeface="+mn-ea"/>
              </a:rPr>
              <a:t>端</a:t>
            </a:r>
            <a:r>
              <a:rPr lang="en-US" altLang="zh-CN" sz="1400" dirty="0" smtClean="0">
                <a:latin typeface="+mn-ea"/>
              </a:rPr>
              <a:t>20</a:t>
            </a:r>
            <a:r>
              <a:rPr lang="zh-CN" altLang="en-US" sz="1400" dirty="0" smtClean="0">
                <a:latin typeface="+mn-ea"/>
              </a:rPr>
              <a:t>秒内启动更新，然后</a:t>
            </a:r>
            <a:r>
              <a:rPr lang="en-US" altLang="zh-CN" sz="1400" dirty="0" smtClean="0">
                <a:latin typeface="+mn-ea"/>
              </a:rPr>
              <a:t>30</a:t>
            </a:r>
            <a:r>
              <a:rPr lang="zh-CN" altLang="en-US" sz="1400" dirty="0" smtClean="0">
                <a:latin typeface="+mn-ea"/>
              </a:rPr>
              <a:t>秒内更新完毕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3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PC</a:t>
            </a:r>
            <a:r>
              <a:rPr lang="zh-CN" altLang="en-US" sz="1400" dirty="0" smtClean="0">
                <a:latin typeface="+mn-ea"/>
              </a:rPr>
              <a:t>端远程控制，</a:t>
            </a:r>
            <a:r>
              <a:rPr lang="en-US" altLang="zh-CN" sz="1400" dirty="0" smtClean="0">
                <a:latin typeface="+mn-ea"/>
              </a:rPr>
              <a:t>Android</a:t>
            </a:r>
            <a:r>
              <a:rPr lang="zh-CN" altLang="en-US" sz="1400" dirty="0" smtClean="0">
                <a:latin typeface="+mn-ea"/>
              </a:rPr>
              <a:t>端</a:t>
            </a: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秒内响应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2996952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无后台运行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588670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地图屏：</a:t>
            </a:r>
            <a:r>
              <a:rPr lang="en-US" altLang="zh-CN" sz="1400" dirty="0" smtClean="0">
                <a:latin typeface="+mn-ea"/>
              </a:rPr>
              <a:t>CPU usage &lt; 10%  Memory usage &lt; 150MB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44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76000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功能实现所需的其他依赖 （</a:t>
            </a:r>
            <a:r>
              <a:rPr lang="en-US" altLang="zh-CN" sz="2400" b="1" dirty="0" smtClean="0"/>
              <a:t>Server/API/</a:t>
            </a:r>
            <a:r>
              <a:rPr lang="zh-CN" altLang="en-US" sz="2400" b="1" dirty="0" smtClean="0"/>
              <a:t>开源</a:t>
            </a:r>
            <a:r>
              <a:rPr lang="en-US" altLang="zh-CN" sz="2400" b="1" dirty="0" smtClean="0"/>
              <a:t>Lib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869236"/>
              </p:ext>
            </p:extLst>
          </p:nvPr>
        </p:nvGraphicFramePr>
        <p:xfrm>
          <a:off x="539552" y="1196750"/>
          <a:ext cx="8208912" cy="3674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77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90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49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7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联络窗口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收费状况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69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Libvlc</a:t>
                      </a:r>
                      <a:r>
                        <a:rPr lang="zh-CN" altLang="en-US" dirty="0" smtClean="0"/>
                        <a:t>开源库：流媒体直播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hlinkClick r:id="rId2"/>
                        </a:rPr>
                        <a:t>https://www.videolan.org/vlc/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免费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69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68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8880"/>
            <a:ext cx="9144000" cy="2376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763688" y="3140968"/>
            <a:ext cx="1152128" cy="1008111"/>
            <a:chOff x="1979712" y="3212976"/>
            <a:chExt cx="1152128" cy="1008111"/>
          </a:xfrm>
        </p:grpSpPr>
        <p:sp>
          <p:nvSpPr>
            <p:cNvPr id="6" name="空心弧 5"/>
            <p:cNvSpPr/>
            <p:nvPr/>
          </p:nvSpPr>
          <p:spPr>
            <a:xfrm rot="10800000">
              <a:off x="2051720" y="3284983"/>
              <a:ext cx="1080120" cy="936104"/>
            </a:xfrm>
            <a:prstGeom prst="blockArc">
              <a:avLst>
                <a:gd name="adj1" fmla="val 12314319"/>
                <a:gd name="adj2" fmla="val 20020536"/>
                <a:gd name="adj3" fmla="val 114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979712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843808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708920"/>
            <a:ext cx="4125144" cy="1872208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altLang="zh-CN" sz="8800" dirty="0" smtClean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79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</a:t>
            </a:r>
            <a:r>
              <a:rPr lang="zh-CN" altLang="en-US" sz="2400" b="1" dirty="0">
                <a:latin typeface="+mn-ea"/>
                <a:ea typeface="+mn-ea"/>
              </a:rPr>
              <a:t>工程</a:t>
            </a:r>
            <a:r>
              <a:rPr lang="zh-CN" altLang="en-US" sz="2400" b="1" dirty="0" smtClean="0">
                <a:latin typeface="+mn-ea"/>
                <a:ea typeface="+mn-ea"/>
              </a:rPr>
              <a:t>模式）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50386" y="3132730"/>
            <a:ext cx="110799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图文屏</a:t>
            </a:r>
            <a:endParaRPr lang="zh-CN" altLang="en-US" sz="2400" dirty="0"/>
          </a:p>
        </p:txBody>
      </p:sp>
      <p:sp>
        <p:nvSpPr>
          <p:cNvPr id="15" name="左右箭头 14"/>
          <p:cNvSpPr/>
          <p:nvPr/>
        </p:nvSpPr>
        <p:spPr>
          <a:xfrm>
            <a:off x="2629960" y="3171705"/>
            <a:ext cx="2055816" cy="351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806308" y="2802373"/>
            <a:ext cx="170311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CMS</a:t>
            </a:r>
            <a:r>
              <a:rPr lang="zh-CN" altLang="en-US" dirty="0" smtClean="0"/>
              <a:t>发布系统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24" idx="2"/>
          </p:cNvCxnSpPr>
          <p:nvPr/>
        </p:nvCxnSpPr>
        <p:spPr>
          <a:xfrm flipH="1">
            <a:off x="7819772" y="2268258"/>
            <a:ext cx="171369" cy="85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315700" y="4225656"/>
            <a:ext cx="110799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地图屏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757784" y="3096173"/>
            <a:ext cx="147816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交换机</a:t>
            </a:r>
            <a:endParaRPr lang="zh-CN" altLang="en-US" sz="2400" dirty="0"/>
          </a:p>
        </p:txBody>
      </p:sp>
      <p:cxnSp>
        <p:nvCxnSpPr>
          <p:cNvPr id="20" name="直接箭头连接符 19"/>
          <p:cNvCxnSpPr>
            <a:stCxn id="19" idx="3"/>
            <a:endCxn id="14" idx="1"/>
          </p:cNvCxnSpPr>
          <p:nvPr/>
        </p:nvCxnSpPr>
        <p:spPr>
          <a:xfrm>
            <a:off x="6235944" y="3327006"/>
            <a:ext cx="1014442" cy="36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3"/>
            <a:endCxn id="18" idx="1"/>
          </p:cNvCxnSpPr>
          <p:nvPr/>
        </p:nvCxnSpPr>
        <p:spPr>
          <a:xfrm>
            <a:off x="6235944" y="3327006"/>
            <a:ext cx="1079756" cy="11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315700" y="5113591"/>
            <a:ext cx="68800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…….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79512" y="3096650"/>
            <a:ext cx="241201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信发控制系统</a:t>
            </a:r>
            <a:r>
              <a:rPr lang="en-US" altLang="zh-CN" sz="2400" dirty="0" smtClean="0"/>
              <a:t>(pc)</a:t>
            </a:r>
            <a:endParaRPr lang="zh-CN" altLang="en-US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062040" y="1344928"/>
            <a:ext cx="185820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版面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背景版面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全部站点信息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9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4" idx="3"/>
            <a:endCxn id="8" idx="2"/>
          </p:cNvCxnSpPr>
          <p:nvPr/>
        </p:nvCxnSpPr>
        <p:spPr>
          <a:xfrm>
            <a:off x="1907704" y="2924944"/>
            <a:ext cx="2094709" cy="684076"/>
          </a:xfrm>
          <a:prstGeom prst="straightConnector1">
            <a:avLst/>
          </a:prstGeom>
          <a:ln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" idx="3"/>
            <a:endCxn id="8" idx="2"/>
          </p:cNvCxnSpPr>
          <p:nvPr/>
        </p:nvCxnSpPr>
        <p:spPr>
          <a:xfrm flipV="1">
            <a:off x="1907704" y="3609020"/>
            <a:ext cx="2094709" cy="59377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3"/>
            <a:endCxn id="8" idx="1"/>
          </p:cNvCxnSpPr>
          <p:nvPr/>
        </p:nvCxnSpPr>
        <p:spPr>
          <a:xfrm flipV="1">
            <a:off x="1907704" y="4291639"/>
            <a:ext cx="3132348" cy="1099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终止 39"/>
          <p:cNvSpPr/>
          <p:nvPr/>
        </p:nvSpPr>
        <p:spPr>
          <a:xfrm>
            <a:off x="2267744" y="2582321"/>
            <a:ext cx="1734669" cy="4866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UDP</a:t>
            </a:r>
            <a:br>
              <a:rPr lang="en-US" altLang="zh-CN" sz="1600" dirty="0" smtClean="0"/>
            </a:br>
            <a:r>
              <a:rPr lang="en-US" altLang="zh-CN" sz="1600" dirty="0" smtClean="0"/>
              <a:t>234.6.6.6</a:t>
            </a:r>
            <a:r>
              <a:rPr lang="en-US" altLang="zh-CN" sz="1600" dirty="0"/>
              <a:t>:</a:t>
            </a:r>
            <a:r>
              <a:rPr lang="en-US" altLang="zh-CN" sz="1600" dirty="0" smtClean="0"/>
              <a:t>20480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475656" y="230400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endParaRPr lang="zh-CN" altLang="en-US" sz="2400" b="1" dirty="0"/>
          </a:p>
        </p:txBody>
      </p:sp>
      <p:sp>
        <p:nvSpPr>
          <p:cNvPr id="2" name="流程图: 过程 1"/>
          <p:cNvSpPr/>
          <p:nvPr/>
        </p:nvSpPr>
        <p:spPr>
          <a:xfrm>
            <a:off x="251520" y="5085184"/>
            <a:ext cx="1656184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SmartMRT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信发系统</a:t>
            </a:r>
            <a:endParaRPr lang="zh-CN" altLang="en-US" dirty="0"/>
          </a:p>
        </p:txBody>
      </p:sp>
      <p:sp>
        <p:nvSpPr>
          <p:cNvPr id="3" name="流程图: 过程 2"/>
          <p:cNvSpPr/>
          <p:nvPr/>
        </p:nvSpPr>
        <p:spPr>
          <a:xfrm>
            <a:off x="251520" y="3896472"/>
            <a:ext cx="1656184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VLC</a:t>
            </a:r>
            <a:br>
              <a:rPr lang="en-US" altLang="zh-CN" dirty="0" smtClean="0"/>
            </a:br>
            <a:r>
              <a:rPr lang="zh-CN" altLang="en-US" dirty="0" smtClean="0"/>
              <a:t>流媒体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251520" y="2492896"/>
            <a:ext cx="1656184" cy="86409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網路調適</a:t>
            </a:r>
            <a:r>
              <a:rPr lang="zh-TW" altLang="en-US" dirty="0" smtClean="0"/>
              <a:t>助手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实时站点</a:t>
            </a:r>
            <a:endParaRPr lang="zh-CN" altLang="en-US" dirty="0"/>
          </a:p>
        </p:txBody>
      </p:sp>
      <p:sp>
        <p:nvSpPr>
          <p:cNvPr id="8" name="云形 7"/>
          <p:cNvSpPr/>
          <p:nvPr/>
        </p:nvSpPr>
        <p:spPr>
          <a:xfrm>
            <a:off x="3995936" y="2924944"/>
            <a:ext cx="2088232" cy="1368152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10" name="流程图: 过程 9"/>
          <p:cNvSpPr/>
          <p:nvPr/>
        </p:nvSpPr>
        <p:spPr>
          <a:xfrm>
            <a:off x="7308304" y="2780928"/>
            <a:ext cx="158417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图文屏客户端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7308304" y="4365104"/>
            <a:ext cx="158417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地图屏客户端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123728" y="836712"/>
            <a:ext cx="72008" cy="5904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88224" y="836712"/>
            <a:ext cx="72008" cy="5904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683568" y="1123871"/>
            <a:ext cx="914400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7308304" y="1128626"/>
            <a:ext cx="1321296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8" idx="0"/>
            <a:endCxn id="10" idx="1"/>
          </p:cNvCxnSpPr>
          <p:nvPr/>
        </p:nvCxnSpPr>
        <p:spPr>
          <a:xfrm flipV="1">
            <a:off x="6082428" y="3087252"/>
            <a:ext cx="1225876" cy="521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0"/>
            <a:endCxn id="11" idx="1"/>
          </p:cNvCxnSpPr>
          <p:nvPr/>
        </p:nvCxnSpPr>
        <p:spPr>
          <a:xfrm>
            <a:off x="6082428" y="3609020"/>
            <a:ext cx="1225876" cy="1062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终止 52"/>
          <p:cNvSpPr/>
          <p:nvPr/>
        </p:nvSpPr>
        <p:spPr>
          <a:xfrm>
            <a:off x="2267744" y="4022481"/>
            <a:ext cx="1734669" cy="4866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UDP</a:t>
            </a:r>
            <a:br>
              <a:rPr lang="en-US" altLang="zh-CN" sz="1600" dirty="0" smtClean="0"/>
            </a:br>
            <a:r>
              <a:rPr lang="en-US" altLang="zh-CN" sz="1600" dirty="0" smtClean="0"/>
              <a:t>239.5.5.5:5004</a:t>
            </a:r>
          </a:p>
        </p:txBody>
      </p:sp>
      <p:sp>
        <p:nvSpPr>
          <p:cNvPr id="54" name="流程图: 终止 53"/>
          <p:cNvSpPr/>
          <p:nvPr/>
        </p:nvSpPr>
        <p:spPr>
          <a:xfrm>
            <a:off x="2267744" y="5120311"/>
            <a:ext cx="2225771" cy="4866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HTTP &amp; WebSocket</a:t>
            </a:r>
            <a:br>
              <a:rPr lang="en-US" altLang="zh-CN" sz="1600" dirty="0" smtClean="0"/>
            </a:br>
            <a:r>
              <a:rPr lang="en-US" altLang="zh-CN" sz="1600" dirty="0" smtClean="0"/>
              <a:t>192.168.101.8:18888</a:t>
            </a:r>
          </a:p>
        </p:txBody>
      </p:sp>
      <p:sp>
        <p:nvSpPr>
          <p:cNvPr id="22" name="流程图: 终止 21"/>
          <p:cNvSpPr/>
          <p:nvPr/>
        </p:nvSpPr>
        <p:spPr>
          <a:xfrm>
            <a:off x="5475338" y="2195861"/>
            <a:ext cx="2225771" cy="48663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192.168.101.21 ~ 180</a:t>
            </a:r>
          </a:p>
        </p:txBody>
      </p:sp>
      <p:sp>
        <p:nvSpPr>
          <p:cNvPr id="23" name="矩形标注 22"/>
          <p:cNvSpPr/>
          <p:nvPr/>
        </p:nvSpPr>
        <p:spPr>
          <a:xfrm>
            <a:off x="2246040" y="1314315"/>
            <a:ext cx="1656184" cy="612648"/>
          </a:xfrm>
          <a:prstGeom prst="wedgeRectCallout">
            <a:avLst>
              <a:gd name="adj1" fmla="val 1640"/>
              <a:gd name="adj2" fmla="val 1516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UDP</a:t>
            </a:r>
            <a:r>
              <a:rPr lang="zh-CN" altLang="en-US" dirty="0" smtClean="0"/>
              <a:t>组播地址由车头决定</a:t>
            </a:r>
            <a:endParaRPr lang="zh-CN" altLang="en-US" dirty="0"/>
          </a:p>
        </p:txBody>
      </p:sp>
      <p:sp>
        <p:nvSpPr>
          <p:cNvPr id="24" name="矩形标注 23"/>
          <p:cNvSpPr/>
          <p:nvPr/>
        </p:nvSpPr>
        <p:spPr>
          <a:xfrm>
            <a:off x="4417132" y="1123871"/>
            <a:ext cx="2387116" cy="612648"/>
          </a:xfrm>
          <a:prstGeom prst="wedgeRectCallout">
            <a:avLst>
              <a:gd name="adj1" fmla="val 38894"/>
              <a:gd name="adj2" fmla="val 12042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r>
              <a:rPr lang="zh-CN" altLang="en-US" dirty="0" smtClean="0"/>
              <a:t>设备地址末段必须在</a:t>
            </a:r>
            <a:r>
              <a:rPr lang="en-US" altLang="zh-CN" dirty="0" smtClean="0"/>
              <a:t>21~180</a:t>
            </a:r>
            <a:r>
              <a:rPr lang="zh-CN" altLang="en-US" dirty="0" smtClean="0"/>
              <a:t>区间</a:t>
            </a:r>
            <a:endParaRPr lang="zh-CN" altLang="en-US" dirty="0"/>
          </a:p>
        </p:txBody>
      </p:sp>
      <p:sp>
        <p:nvSpPr>
          <p:cNvPr id="29" name="TextBox 29"/>
          <p:cNvSpPr txBox="1"/>
          <p:nvPr/>
        </p:nvSpPr>
        <p:spPr>
          <a:xfrm>
            <a:off x="35496" y="5838363"/>
            <a:ext cx="4458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服务地址通过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端设备管理界面，或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端设置界面配置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8477" y="5838363"/>
            <a:ext cx="4458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设备地址通过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端高级设置界面，或路由器配置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6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911356"/>
            <a:ext cx="3851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地铁系统分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PC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端和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端：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PC</a:t>
            </a: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端：</a:t>
            </a: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信息发布系统，主要包括地铁路线编辑，版面编辑和发布，终端状态查看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端：</a:t>
            </a: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版面显示，根据车头</a:t>
            </a:r>
            <a:r>
              <a:rPr lang="zh-CN" altLang="en-US" dirty="0">
                <a:latin typeface="新宋体" pitchFamily="49" charset="-122"/>
                <a:ea typeface="新宋体" pitchFamily="49" charset="-122"/>
              </a:rPr>
              <a:t>发送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的实时站点数据刷新界面，播放视频</a:t>
            </a:r>
            <a:endParaRPr lang="zh-CN" altLang="en-US" dirty="0"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7" name="圖片 24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4938514" cy="28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3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0" y="3888010"/>
            <a:ext cx="4993919" cy="28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5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端）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4091462" y="3111194"/>
            <a:ext cx="1944216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SmartMRT.exe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CEF3</a:t>
            </a:r>
            <a:endParaRPr lang="zh-CN" altLang="en-US" sz="2000" b="1" dirty="0"/>
          </a:p>
        </p:txBody>
      </p:sp>
      <p:sp>
        <p:nvSpPr>
          <p:cNvPr id="27" name="流程图: 过程 26"/>
          <p:cNvSpPr/>
          <p:nvPr/>
        </p:nvSpPr>
        <p:spPr>
          <a:xfrm>
            <a:off x="680018" y="3182912"/>
            <a:ext cx="2303912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</a:p>
          <a:p>
            <a:pPr algn="ctr"/>
            <a:r>
              <a:rPr lang="en-US" altLang="zh-CN" dirty="0" smtClean="0"/>
              <a:t>http://localhost:18888</a:t>
            </a:r>
            <a:endParaRPr lang="zh-CN" altLang="en-US" dirty="0"/>
          </a:p>
        </p:txBody>
      </p:sp>
      <p:sp>
        <p:nvSpPr>
          <p:cNvPr id="29" name="流程图: 过程 28"/>
          <p:cNvSpPr/>
          <p:nvPr/>
        </p:nvSpPr>
        <p:spPr>
          <a:xfrm>
            <a:off x="683912" y="5840688"/>
            <a:ext cx="2303912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en-US" altLang="zh-CN" dirty="0" smtClean="0"/>
              <a:t>localhost:33369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6712640" y="2132856"/>
            <a:ext cx="1944216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VLC media player</a:t>
            </a:r>
            <a:endParaRPr lang="zh-CN" altLang="en-US" sz="2000" b="1" dirty="0"/>
          </a:p>
        </p:txBody>
      </p:sp>
      <p:sp>
        <p:nvSpPr>
          <p:cNvPr id="31" name="圆角矩形 30"/>
          <p:cNvSpPr/>
          <p:nvPr/>
        </p:nvSpPr>
        <p:spPr>
          <a:xfrm>
            <a:off x="6737327" y="3867278"/>
            <a:ext cx="1944216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網路調適</a:t>
            </a:r>
            <a:r>
              <a:rPr lang="zh-TW" altLang="en-US" sz="2000" b="1" dirty="0" smtClean="0"/>
              <a:t>助手</a:t>
            </a:r>
            <a:endParaRPr lang="zh-CN" altLang="en-US" sz="2000" b="1" dirty="0"/>
          </a:p>
        </p:txBody>
      </p:sp>
      <p:sp>
        <p:nvSpPr>
          <p:cNvPr id="33" name="流程图: 过程 32"/>
          <p:cNvSpPr/>
          <p:nvPr/>
        </p:nvSpPr>
        <p:spPr>
          <a:xfrm>
            <a:off x="680018" y="1609506"/>
            <a:ext cx="2303912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HTML5</a:t>
            </a:r>
            <a:r>
              <a:rPr lang="zh-CN" altLang="en-US" dirty="0" smtClean="0"/>
              <a:t>节目模板</a:t>
            </a:r>
            <a:endParaRPr lang="en-US" altLang="zh-CN" dirty="0" smtClean="0"/>
          </a:p>
        </p:txBody>
      </p:sp>
      <p:cxnSp>
        <p:nvCxnSpPr>
          <p:cNvPr id="34" name="直接连接符 33"/>
          <p:cNvCxnSpPr/>
          <p:nvPr/>
        </p:nvCxnSpPr>
        <p:spPr>
          <a:xfrm>
            <a:off x="6372200" y="836712"/>
            <a:ext cx="72008" cy="5904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可选过程 34"/>
          <p:cNvSpPr/>
          <p:nvPr/>
        </p:nvSpPr>
        <p:spPr>
          <a:xfrm>
            <a:off x="7048787" y="1086156"/>
            <a:ext cx="1321296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模拟车头</a:t>
            </a:r>
            <a:endParaRPr lang="zh-CN" altLang="en-US" dirty="0"/>
          </a:p>
        </p:txBody>
      </p:sp>
      <p:sp>
        <p:nvSpPr>
          <p:cNvPr id="36" name="流程图: 可选过程 35"/>
          <p:cNvSpPr/>
          <p:nvPr/>
        </p:nvSpPr>
        <p:spPr>
          <a:xfrm>
            <a:off x="4446576" y="1086156"/>
            <a:ext cx="1321296" cy="61264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信发系统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1"/>
            <a:endCxn id="27" idx="3"/>
          </p:cNvCxnSpPr>
          <p:nvPr/>
        </p:nvCxnSpPr>
        <p:spPr>
          <a:xfrm flipH="1">
            <a:off x="2983930" y="3489236"/>
            <a:ext cx="1107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7" idx="0"/>
            <a:endCxn id="33" idx="2"/>
          </p:cNvCxnSpPr>
          <p:nvPr/>
        </p:nvCxnSpPr>
        <p:spPr>
          <a:xfrm flipV="1">
            <a:off x="1831974" y="2222154"/>
            <a:ext cx="0" cy="96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7" idx="2"/>
            <a:endCxn id="29" idx="0"/>
          </p:cNvCxnSpPr>
          <p:nvPr/>
        </p:nvCxnSpPr>
        <p:spPr>
          <a:xfrm>
            <a:off x="1831974" y="3795560"/>
            <a:ext cx="3894" cy="204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标注 40"/>
          <p:cNvSpPr/>
          <p:nvPr/>
        </p:nvSpPr>
        <p:spPr>
          <a:xfrm flipH="1">
            <a:off x="3635896" y="4112496"/>
            <a:ext cx="1640445" cy="612648"/>
          </a:xfrm>
          <a:prstGeom prst="wedgeRectCallout">
            <a:avLst>
              <a:gd name="adj1" fmla="val 48618"/>
              <a:gd name="adj2" fmla="val -1491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加载网页</a:t>
            </a:r>
            <a:endParaRPr lang="zh-CN" altLang="en-US" dirty="0"/>
          </a:p>
        </p:txBody>
      </p:sp>
      <p:sp>
        <p:nvSpPr>
          <p:cNvPr id="42" name="矩形标注 41"/>
          <p:cNvSpPr/>
          <p:nvPr/>
        </p:nvSpPr>
        <p:spPr>
          <a:xfrm>
            <a:off x="2555776" y="4970362"/>
            <a:ext cx="1656184" cy="612648"/>
          </a:xfrm>
          <a:prstGeom prst="wedgeRectCallout">
            <a:avLst>
              <a:gd name="adj1" fmla="val -91478"/>
              <a:gd name="adj2" fmla="val 469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数据持久化</a:t>
            </a:r>
            <a:endParaRPr lang="zh-CN" altLang="en-US" dirty="0"/>
          </a:p>
        </p:txBody>
      </p:sp>
      <p:sp>
        <p:nvSpPr>
          <p:cNvPr id="18" name="矩形标注 17"/>
          <p:cNvSpPr/>
          <p:nvPr/>
        </p:nvSpPr>
        <p:spPr>
          <a:xfrm>
            <a:off x="3164123" y="2201591"/>
            <a:ext cx="1656184" cy="612648"/>
          </a:xfrm>
          <a:prstGeom prst="wedgeRectCallout">
            <a:avLst>
              <a:gd name="adj1" fmla="val -126088"/>
              <a:gd name="adj2" fmla="val 6472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根据模板生成节目版面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652429"/>
              </p:ext>
            </p:extLst>
          </p:nvPr>
        </p:nvGraphicFramePr>
        <p:xfrm>
          <a:off x="7227548" y="2987303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文档" showAsIcon="1" r:id="rId3" imgW="914400" imgH="828720" progId="Word.Document.12">
                  <p:embed/>
                </p:oleObj>
              </mc:Choice>
              <mc:Fallback>
                <p:oleObj name="文档" showAsIcon="1" r:id="rId3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7548" y="2987303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476003"/>
              </p:ext>
            </p:extLst>
          </p:nvPr>
        </p:nvGraphicFramePr>
        <p:xfrm>
          <a:off x="7227548" y="475495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文档" showAsIcon="1" r:id="rId5" imgW="914400" imgH="828720" progId="Word.Document.12">
                  <p:embed/>
                </p:oleObj>
              </mc:Choice>
              <mc:Fallback>
                <p:oleObj name="文档" showAsIcon="1" r:id="rId5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7548" y="4754955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服务器）</a:t>
            </a:r>
          </a:p>
        </p:txBody>
      </p:sp>
      <p:pic>
        <p:nvPicPr>
          <p:cNvPr id="2050" name="Picture 2" descr="https://www.playframework.com/documentation/1.2.7/images/diagrams_mv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9" r="21456"/>
          <a:stretch/>
        </p:blipFill>
        <p:spPr bwMode="auto">
          <a:xfrm>
            <a:off x="251520" y="1124744"/>
            <a:ext cx="3672408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www.playframework.com/documentation/1.2.7/images/diagrams_pa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1" r="21213" b="3663"/>
          <a:stretch/>
        </p:blipFill>
        <p:spPr bwMode="auto">
          <a:xfrm>
            <a:off x="4932040" y="915496"/>
            <a:ext cx="3960441" cy="56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9"/>
          <p:cNvSpPr txBox="1"/>
          <p:nvPr/>
        </p:nvSpPr>
        <p:spPr>
          <a:xfrm>
            <a:off x="0" y="5085184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Play framework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包括：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controllers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models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views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jobs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用于后台计划任务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routes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配置地址路由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4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端）</a:t>
            </a:r>
            <a:endParaRPr lang="zh-CN" altLang="en-US" sz="2400" b="1" dirty="0"/>
          </a:p>
        </p:txBody>
      </p:sp>
      <p:sp>
        <p:nvSpPr>
          <p:cNvPr id="32" name="TextBox 29"/>
          <p:cNvSpPr txBox="1"/>
          <p:nvPr/>
        </p:nvSpPr>
        <p:spPr>
          <a:xfrm>
            <a:off x="0" y="779220"/>
            <a:ext cx="903649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节目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1886570" y="2132856"/>
            <a:ext cx="2232248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smartmrt</a:t>
            </a:r>
            <a:r>
              <a:rPr lang="en-US" altLang="zh-CN" dirty="0" smtClean="0"/>
              <a:t>\template</a:t>
            </a:r>
            <a:r>
              <a:rPr lang="zh-CN" altLang="en-US" dirty="0" smtClean="0"/>
              <a:t>基础节目资源</a:t>
            </a:r>
            <a:endParaRPr lang="en-US" altLang="zh-CN" dirty="0" smtClean="0"/>
          </a:p>
        </p:txBody>
      </p:sp>
      <p:sp>
        <p:nvSpPr>
          <p:cNvPr id="15" name="流程图: 过程 14"/>
          <p:cNvSpPr/>
          <p:nvPr/>
        </p:nvSpPr>
        <p:spPr>
          <a:xfrm>
            <a:off x="1886570" y="3320408"/>
            <a:ext cx="2232248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smartmrt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cms</a:t>
            </a:r>
            <a:r>
              <a:rPr lang="en-US" altLang="zh-CN" dirty="0" smtClean="0"/>
              <a:t>\group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公共属性资源</a:t>
            </a:r>
            <a:endParaRPr lang="en-US" altLang="zh-CN" dirty="0" smtClean="0"/>
          </a:p>
        </p:txBody>
      </p:sp>
      <p:sp>
        <p:nvSpPr>
          <p:cNvPr id="16" name="流程图: 过程 15"/>
          <p:cNvSpPr/>
          <p:nvPr/>
        </p:nvSpPr>
        <p:spPr>
          <a:xfrm>
            <a:off x="5364088" y="2725069"/>
            <a:ext cx="1739551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新版面</a:t>
            </a:r>
            <a:endParaRPr lang="en-US" altLang="zh-CN" dirty="0" smtClean="0"/>
          </a:p>
        </p:txBody>
      </p:sp>
      <p:sp>
        <p:nvSpPr>
          <p:cNvPr id="17" name="矩形标注 16"/>
          <p:cNvSpPr/>
          <p:nvPr/>
        </p:nvSpPr>
        <p:spPr>
          <a:xfrm>
            <a:off x="2462634" y="4221088"/>
            <a:ext cx="1980220" cy="612648"/>
          </a:xfrm>
          <a:prstGeom prst="wedgeRectCallout">
            <a:avLst>
              <a:gd name="adj1" fmla="val -47582"/>
              <a:gd name="adj2" fmla="val -9586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8" name="矩形标注 17"/>
          <p:cNvSpPr/>
          <p:nvPr/>
        </p:nvSpPr>
        <p:spPr>
          <a:xfrm>
            <a:off x="2876021" y="1187938"/>
            <a:ext cx="2304256" cy="612648"/>
          </a:xfrm>
          <a:prstGeom prst="wedgeRectCallout">
            <a:avLst>
              <a:gd name="adj1" fmla="val -42115"/>
              <a:gd name="adj2" fmla="val 10044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html…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7" idx="3"/>
            <a:endCxn id="16" idx="1"/>
          </p:cNvCxnSpPr>
          <p:nvPr/>
        </p:nvCxnSpPr>
        <p:spPr>
          <a:xfrm>
            <a:off x="4118818" y="2439180"/>
            <a:ext cx="1245270" cy="59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  <a:endCxn id="16" idx="1"/>
          </p:cNvCxnSpPr>
          <p:nvPr/>
        </p:nvCxnSpPr>
        <p:spPr>
          <a:xfrm flipV="1">
            <a:off x="4118818" y="3031393"/>
            <a:ext cx="1245270" cy="59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7616265" y="2725069"/>
            <a:ext cx="1354866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  <a:endParaRPr lang="en-US" altLang="zh-CN" dirty="0" smtClean="0"/>
          </a:p>
        </p:txBody>
      </p:sp>
      <p:sp>
        <p:nvSpPr>
          <p:cNvPr id="33" name="流程图: 过程 32"/>
          <p:cNvSpPr/>
          <p:nvPr/>
        </p:nvSpPr>
        <p:spPr>
          <a:xfrm>
            <a:off x="5364088" y="2725069"/>
            <a:ext cx="1811559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新版面</a:t>
            </a:r>
            <a:endParaRPr lang="en-US" altLang="zh-CN" dirty="0" smtClean="0"/>
          </a:p>
        </p:txBody>
      </p:sp>
      <p:sp>
        <p:nvSpPr>
          <p:cNvPr id="34" name="矩形标注 33"/>
          <p:cNvSpPr/>
          <p:nvPr/>
        </p:nvSpPr>
        <p:spPr>
          <a:xfrm>
            <a:off x="3128708" y="5301208"/>
            <a:ext cx="3315500" cy="612648"/>
          </a:xfrm>
          <a:prstGeom prst="wedgeRectCallout">
            <a:avLst>
              <a:gd name="adj1" fmla="val -38547"/>
              <a:gd name="adj2" fmla="val -11208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door.js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execmap.js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standard_elements_render.js…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509191" y="4635297"/>
            <a:ext cx="2001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</a:t>
            </a:r>
            <a:r>
              <a:rPr lang="zh-CN" altLang="en-US" dirty="0"/>
              <a:t>进行</a:t>
            </a:r>
            <a:r>
              <a:rPr lang="zh-CN" altLang="en-US" dirty="0" smtClean="0"/>
              <a:t>绘制线路、图片等操作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stCxn id="33" idx="3"/>
            <a:endCxn id="25" idx="1"/>
          </p:cNvCxnSpPr>
          <p:nvPr/>
        </p:nvCxnSpPr>
        <p:spPr>
          <a:xfrm>
            <a:off x="7175647" y="3031393"/>
            <a:ext cx="440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2" y="3859701"/>
            <a:ext cx="1403434" cy="158550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" y="1238128"/>
            <a:ext cx="1451896" cy="2327525"/>
          </a:xfrm>
          <a:prstGeom prst="rect">
            <a:avLst/>
          </a:prstGeom>
        </p:spPr>
      </p:pic>
      <p:cxnSp>
        <p:nvCxnSpPr>
          <p:cNvPr id="48" name="直接箭头连接符 47"/>
          <p:cNvCxnSpPr>
            <a:stCxn id="45" idx="3"/>
            <a:endCxn id="7" idx="1"/>
          </p:cNvCxnSpPr>
          <p:nvPr/>
        </p:nvCxnSpPr>
        <p:spPr>
          <a:xfrm>
            <a:off x="1526907" y="2401891"/>
            <a:ext cx="359663" cy="3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0"/>
            <a:endCxn id="15" idx="1"/>
          </p:cNvCxnSpPr>
          <p:nvPr/>
        </p:nvCxnSpPr>
        <p:spPr>
          <a:xfrm flipV="1">
            <a:off x="800959" y="3626732"/>
            <a:ext cx="1085611" cy="23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3547458" y="285398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复制、编辑</a:t>
            </a:r>
            <a:endParaRPr lang="zh-CN" altLang="en-US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33" y="3743216"/>
            <a:ext cx="1253550" cy="2430494"/>
          </a:xfrm>
          <a:prstGeom prst="rect">
            <a:avLst/>
          </a:prstGeom>
        </p:spPr>
      </p:pic>
      <p:cxnSp>
        <p:nvCxnSpPr>
          <p:cNvPr id="58" name="直接箭头连接符 57"/>
          <p:cNvCxnSpPr>
            <a:stCxn id="16" idx="2"/>
            <a:endCxn id="56" idx="1"/>
          </p:cNvCxnSpPr>
          <p:nvPr/>
        </p:nvCxnSpPr>
        <p:spPr>
          <a:xfrm>
            <a:off x="6233864" y="3337717"/>
            <a:ext cx="891469" cy="162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00" y="230400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端）</a:t>
            </a:r>
            <a:endParaRPr lang="zh-CN" altLang="en-US" sz="2400" b="1" dirty="0"/>
          </a:p>
        </p:txBody>
      </p:sp>
      <p:sp>
        <p:nvSpPr>
          <p:cNvPr id="32" name="TextBox 29"/>
          <p:cNvSpPr txBox="1"/>
          <p:nvPr/>
        </p:nvSpPr>
        <p:spPr>
          <a:xfrm>
            <a:off x="6403" y="5983593"/>
            <a:ext cx="913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模块代码：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Layout.java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customLayout.html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shapes.js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views/editor/…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javascripts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/editor/…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目录下各个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widget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资源代码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003" y="2841406"/>
            <a:ext cx="4981733" cy="2048248"/>
          </a:xfrm>
          <a:prstGeom prst="rect">
            <a:avLst/>
          </a:prstGeom>
        </p:spPr>
      </p:pic>
      <p:sp>
        <p:nvSpPr>
          <p:cNvPr id="6" name="TextBox 29"/>
          <p:cNvSpPr txBox="1"/>
          <p:nvPr/>
        </p:nvSpPr>
        <p:spPr>
          <a:xfrm>
            <a:off x="152400" y="931620"/>
            <a:ext cx="903649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节目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152400" y="1390528"/>
            <a:ext cx="8740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使用原有框架构建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Widgets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资源根据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udpvideo.html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mrt.html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等原有资源经行修改，新增了线路名、线路图等新的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widgets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资源，界面展示通过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shapes.js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进行动态绘制，并将绘制资源类型以及坐标等数据存贮在数据库以及本地文件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layout.json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。在发布界面时，通过读取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layout.json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文件，进行动态拼接构成新的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418" y="5082162"/>
            <a:ext cx="4478318" cy="7089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902" y="3356992"/>
            <a:ext cx="1253550" cy="2430494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3" idx="3"/>
            <a:endCxn id="9" idx="1"/>
          </p:cNvCxnSpPr>
          <p:nvPr/>
        </p:nvCxnSpPr>
        <p:spPr>
          <a:xfrm flipV="1">
            <a:off x="6085736" y="4572239"/>
            <a:ext cx="1283166" cy="86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2"/>
            <a:endCxn id="3" idx="0"/>
          </p:cNvCxnSpPr>
          <p:nvPr/>
        </p:nvCxnSpPr>
        <p:spPr>
          <a:xfrm>
            <a:off x="3594870" y="4889654"/>
            <a:ext cx="251707" cy="19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1664</Words>
  <Application>Microsoft Office PowerPoint</Application>
  <PresentationFormat>全屏显示(4:3)</PresentationFormat>
  <Paragraphs>253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新細明體</vt:lpstr>
      <vt:lpstr>宋体</vt:lpstr>
      <vt:lpstr>微软雅黑</vt:lpstr>
      <vt:lpstr>新宋体</vt:lpstr>
      <vt:lpstr>Arial</vt:lpstr>
      <vt:lpstr>Calibri</vt:lpstr>
      <vt:lpstr>Consolas</vt:lpstr>
      <vt:lpstr>Wingdings</vt:lpstr>
      <vt:lpstr>Office 主题</vt:lpstr>
      <vt:lpstr>文档</vt:lpstr>
      <vt:lpstr>PowerPoint 演示文稿</vt:lpstr>
      <vt:lpstr>功能范围描述（正常工作模式）</vt:lpstr>
      <vt:lpstr>功能范围描述（工程模式）</vt:lpstr>
      <vt:lpstr>PowerPoint 演示文稿</vt:lpstr>
      <vt:lpstr>PowerPoint 演示文稿</vt:lpstr>
      <vt:lpstr>实现方法（PC端）</vt:lpstr>
      <vt:lpstr>实现方法（Web服务器）</vt:lpstr>
      <vt:lpstr>实现方法（PC端）</vt:lpstr>
      <vt:lpstr>实现方法（PC端）</vt:lpstr>
      <vt:lpstr>实现方法（PC端）</vt:lpstr>
      <vt:lpstr>PowerPoint 演示文稿</vt:lpstr>
      <vt:lpstr>PowerPoint 演示文稿</vt:lpstr>
      <vt:lpstr>PowerPoint 演示文稿</vt:lpstr>
      <vt:lpstr>实现方法（Android端）</vt:lpstr>
      <vt:lpstr>实现方法（Android端关键技术）</vt:lpstr>
      <vt:lpstr>实现方法（Android端关键技术）</vt:lpstr>
      <vt:lpstr>实现方法（Android端关键技术）</vt:lpstr>
      <vt:lpstr>实现方法（网络结构）</vt:lpstr>
      <vt:lpstr>实现方法（IP地址设定步骤）</vt:lpstr>
      <vt:lpstr>实现方法（IP地址设定说明）</vt:lpstr>
      <vt:lpstr>PowerPoint 演示文稿</vt:lpstr>
      <vt:lpstr>功能范围描述（逻辑流程）--OTA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Liuhua Chen 陈柳华</dc:creator>
  <cp:lastModifiedBy>Ruiming Lv 吕瑞明</cp:lastModifiedBy>
  <cp:revision>246</cp:revision>
  <dcterms:modified xsi:type="dcterms:W3CDTF">2019-07-15T09:50:02Z</dcterms:modified>
</cp:coreProperties>
</file>