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67" r:id="rId4"/>
    <p:sldId id="266" r:id="rId5"/>
    <p:sldId id="275" r:id="rId6"/>
    <p:sldId id="276" r:id="rId7"/>
    <p:sldId id="277" r:id="rId8"/>
    <p:sldId id="278" r:id="rId9"/>
    <p:sldId id="279" r:id="rId10"/>
    <p:sldId id="281" r:id="rId11"/>
    <p:sldId id="280" r:id="rId12"/>
    <p:sldId id="282" r:id="rId13"/>
    <p:sldId id="274" r:id="rId14"/>
    <p:sldId id="268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08F8-889C-4627-A9FE-AD39448C9AE5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A6C13-E6D7-4F3D-BC51-13B7286B7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0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A6C13-E6D7-4F3D-BC51-13B7286B719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03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51520" y="2780928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/>
              <a:t>竖屏</a:t>
            </a:r>
            <a:r>
              <a:rPr lang="zh-CN" altLang="en-US" sz="4400" b="1" dirty="0" smtClean="0"/>
              <a:t>技术架构设计</a:t>
            </a:r>
            <a:endParaRPr lang="zh-CN" altLang="en-US" sz="4400" b="1" dirty="0"/>
          </a:p>
        </p:txBody>
      </p:sp>
      <p:sp>
        <p:nvSpPr>
          <p:cNvPr id="5" name="TextBox 2"/>
          <p:cNvSpPr txBox="1"/>
          <p:nvPr/>
        </p:nvSpPr>
        <p:spPr>
          <a:xfrm>
            <a:off x="5436096" y="5549205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Zhonglong Chen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实现方法（开机动画）</a:t>
            </a:r>
            <a:endParaRPr lang="zh-CN" altLang="en-US" sz="2400" b="1" dirty="0"/>
          </a:p>
        </p:txBody>
      </p:sp>
      <p:sp>
        <p:nvSpPr>
          <p:cNvPr id="27" name="TextBox 12"/>
          <p:cNvSpPr txBox="1"/>
          <p:nvPr/>
        </p:nvSpPr>
        <p:spPr>
          <a:xfrm>
            <a:off x="179512" y="980728"/>
            <a:ext cx="87484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AOC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：</a:t>
            </a:r>
            <a:r>
              <a:rPr lang="en-US" altLang="zh-CN" sz="1400" dirty="0">
                <a:latin typeface="新宋体" pitchFamily="49" charset="-122"/>
                <a:ea typeface="新宋体" pitchFamily="49" charset="-122"/>
              </a:rPr>
              <a:t>packages/apps/Settings/</a:t>
            </a:r>
            <a:r>
              <a:rPr lang="en-US" altLang="zh-CN" sz="1400" dirty="0" err="1">
                <a:latin typeface="新宋体" pitchFamily="49" charset="-122"/>
                <a:ea typeface="新宋体" pitchFamily="49" charset="-122"/>
              </a:rPr>
              <a:t>src</a:t>
            </a:r>
            <a:r>
              <a:rPr lang="en-US" altLang="zh-CN" sz="1400" dirty="0">
                <a:latin typeface="新宋体" pitchFamily="49" charset="-122"/>
                <a:ea typeface="新宋体" pitchFamily="49" charset="-122"/>
              </a:rPr>
              <a:t>/com/android/settings/FallbackHome.java</a:t>
            </a:r>
            <a:endParaRPr lang="en-US" altLang="zh-CN" sz="1400" dirty="0" smtClean="0">
              <a:latin typeface="新宋体" pitchFamily="49" charset="-122"/>
              <a:ea typeface="新宋体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PHP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：</a:t>
            </a:r>
            <a:r>
              <a:rPr lang="en-US" altLang="zh-CN" sz="1400" dirty="0">
                <a:latin typeface="新宋体" pitchFamily="49" charset="-122"/>
                <a:ea typeface="新宋体" pitchFamily="49" charset="-122"/>
              </a:rPr>
              <a:t>vendor/</a:t>
            </a:r>
            <a:r>
              <a:rPr lang="en-US" altLang="zh-CN" sz="1400" dirty="0" err="1">
                <a:latin typeface="新宋体" pitchFamily="49" charset="-122"/>
                <a:ea typeface="新宋体" pitchFamily="49" charset="-122"/>
              </a:rPr>
              <a:t>tpv</a:t>
            </a:r>
            <a:r>
              <a:rPr lang="en-US" altLang="zh-CN" sz="1400" dirty="0">
                <a:latin typeface="新宋体" pitchFamily="49" charset="-122"/>
                <a:ea typeface="新宋体" pitchFamily="49" charset="-122"/>
              </a:rPr>
              <a:t>/apps/</a:t>
            </a:r>
            <a:r>
              <a:rPr lang="en-US" altLang="zh-CN" sz="1400" dirty="0" err="1">
                <a:latin typeface="新宋体" pitchFamily="49" charset="-122"/>
                <a:ea typeface="新宋体" pitchFamily="49" charset="-122"/>
              </a:rPr>
              <a:t>tpvSettings</a:t>
            </a:r>
            <a:r>
              <a:rPr lang="en-US" altLang="zh-CN" sz="1400" dirty="0">
                <a:latin typeface="新宋体" pitchFamily="49" charset="-122"/>
                <a:ea typeface="新宋体" pitchFamily="49" charset="-122"/>
              </a:rPr>
              <a:t>/</a:t>
            </a:r>
            <a:r>
              <a:rPr lang="en-US" altLang="zh-CN" sz="1400" dirty="0" err="1">
                <a:latin typeface="新宋体" pitchFamily="49" charset="-122"/>
                <a:ea typeface="新宋体" pitchFamily="49" charset="-122"/>
              </a:rPr>
              <a:t>tpvSettings</a:t>
            </a:r>
            <a:r>
              <a:rPr lang="en-US" altLang="zh-CN" sz="1400" dirty="0">
                <a:latin typeface="新宋体" pitchFamily="49" charset="-122"/>
                <a:ea typeface="新宋体" pitchFamily="49" charset="-122"/>
              </a:rPr>
              <a:t>/</a:t>
            </a:r>
            <a:r>
              <a:rPr lang="en-US" altLang="zh-CN" sz="1400" dirty="0" err="1">
                <a:latin typeface="新宋体" pitchFamily="49" charset="-122"/>
                <a:ea typeface="新宋体" pitchFamily="49" charset="-122"/>
              </a:rPr>
              <a:t>src</a:t>
            </a:r>
            <a:r>
              <a:rPr lang="en-US" altLang="zh-CN" sz="1400" dirty="0">
                <a:latin typeface="新宋体" pitchFamily="49" charset="-122"/>
                <a:ea typeface="新宋体" pitchFamily="49" charset="-122"/>
              </a:rPr>
              <a:t>/com/android/settings/FallbackHome.java</a:t>
            </a:r>
            <a:endParaRPr lang="en-US" altLang="zh-CN" sz="1400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目标：开机动画完成后显示一张静态图，替换“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正在启动”提示语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因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Launcher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启动前，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屏幕一直都是横屏的，故需要读取用户设置的屏幕方向，设置对应角度旋转的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layout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布局。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 smtClean="0">
                <a:latin typeface="新宋体" pitchFamily="49" charset="-122"/>
                <a:ea typeface="新宋体" pitchFamily="49" charset="-122"/>
              </a:rPr>
              <a:t>108                  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String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screenorientation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 =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SystemProperties.get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("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persist.sys.screenorientation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", "");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109                  if ("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portrait".equals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screenorientation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110                     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setContentView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R.layout.fallback_home_portrait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111                  } else if ("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upsideDown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".equals(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screenorientation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112                     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setContentView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R.layout.fallback_home_upsidedown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113                  } else if ("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seascape".equals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screenorientation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))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114                     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setContentView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R.layout.fallback_home_seascape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115                  } else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116                     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setContentView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R.layout.fallback_home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117                  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118              }</a:t>
            </a:r>
            <a:endParaRPr lang="en-US" altLang="zh-CN" sz="1200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174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实现方法（硬鼠标）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 rot="19877237">
            <a:off x="2763440" y="3150968"/>
            <a:ext cx="3888581" cy="10652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林鹏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09712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实现方法（截屏）</a:t>
            </a:r>
            <a:endParaRPr lang="zh-CN" altLang="en-US" sz="2400" b="1" dirty="0"/>
          </a:p>
        </p:txBody>
      </p:sp>
      <p:sp>
        <p:nvSpPr>
          <p:cNvPr id="27" name="TextBox 12"/>
          <p:cNvSpPr txBox="1"/>
          <p:nvPr/>
        </p:nvSpPr>
        <p:spPr>
          <a:xfrm>
            <a:off x="179512" y="980728"/>
            <a:ext cx="87484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调用海思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SurfaceControl.screenshot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接口截屏，一直都是横屏的，故裁剪前需将图片旋转成对应的角度。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634      private static Bitmap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rotateBitmap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(Bitmap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bm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,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boolean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 r)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635         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int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 degree = 0;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636          if ("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portrait".equals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SystemProperties.get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("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persist.sys.screenorientation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", "")))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637              degree = -90;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638          } else if ("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upsideDown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".equals(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SystemProperties.get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("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persist.sys.screenorientation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", "")))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639              degree = 90;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640          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641  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642          if (r &amp;&amp; degree != 0)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643              Matrix m = new Matrix();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644             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m.setRotate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(degree, (float)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bm.getWidth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() / 2, (float)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bm.getHeight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() / 2);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645              return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Bitmap.createBitmap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bm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, 0, 0,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bm.getWidth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(),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bm.getHeight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(), m, true);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646          } else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647              return </a:t>
            </a:r>
            <a:r>
              <a:rPr lang="en-US" altLang="zh-CN" sz="1200" dirty="0" err="1">
                <a:latin typeface="新宋体" pitchFamily="49" charset="-122"/>
                <a:ea typeface="新宋体" pitchFamily="49" charset="-122"/>
              </a:rPr>
              <a:t>bm</a:t>
            </a: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648          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新宋体" pitchFamily="49" charset="-122"/>
                <a:ea typeface="新宋体" pitchFamily="49" charset="-122"/>
              </a:rPr>
              <a:t>649      }</a:t>
            </a:r>
            <a:endParaRPr lang="en-US" altLang="zh-CN" sz="1200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16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技术风险及解决方向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27280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   因开机过程在启动</a:t>
            </a:r>
            <a:r>
              <a:rPr lang="en-US" altLang="zh-CN" dirty="0" smtClean="0">
                <a:latin typeface="+mn-ea"/>
              </a:rPr>
              <a:t>Launcher</a:t>
            </a:r>
            <a:r>
              <a:rPr lang="zh-CN" altLang="en-US" dirty="0" smtClean="0">
                <a:latin typeface="+mn-ea"/>
              </a:rPr>
              <a:t>之前，</a:t>
            </a:r>
            <a:r>
              <a:rPr lang="en-US" altLang="zh-CN" dirty="0" smtClean="0">
                <a:latin typeface="+mn-ea"/>
              </a:rPr>
              <a:t>Android</a:t>
            </a:r>
            <a:r>
              <a:rPr lang="zh-CN" altLang="en-US" dirty="0" smtClean="0">
                <a:latin typeface="+mn-ea"/>
              </a:rPr>
              <a:t>一直都是横屏状态，直到开机完成才旋转成用户设置的方向，故开机动画结束前会看到画面旋转的过程，体验不佳，改用开机视频可以规避此问题。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性能设计目标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827584" y="98072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前台运行时，系统资源消耗目标（</a:t>
            </a:r>
            <a:r>
              <a:rPr lang="en-US" altLang="zh-CN" dirty="0" smtClean="0">
                <a:solidFill>
                  <a:schemeClr val="tx1"/>
                </a:solidFill>
              </a:rPr>
              <a:t>CPU %, Memory usage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7584" y="242088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后台运行时，系统资源消耗目标（</a:t>
            </a:r>
            <a:r>
              <a:rPr lang="en-US" altLang="zh-CN" dirty="0">
                <a:solidFill>
                  <a:schemeClr val="tx1"/>
                </a:solidFill>
              </a:rPr>
              <a:t>CPU %, Memory usage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3933056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其他关键指标（由本功能</a:t>
            </a:r>
            <a:r>
              <a:rPr lang="en-US" altLang="zh-CN" dirty="0" smtClean="0">
                <a:solidFill>
                  <a:schemeClr val="tx1"/>
                </a:solidFill>
              </a:rPr>
              <a:t>owner</a:t>
            </a:r>
            <a:r>
              <a:rPr lang="zh-CN" altLang="en-US" dirty="0" smtClean="0">
                <a:solidFill>
                  <a:schemeClr val="tx1"/>
                </a:solidFill>
              </a:rPr>
              <a:t>提出）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9540" y="4544481"/>
            <a:ext cx="6628804" cy="4154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、设置屏幕方向时，切换时间小于</a:t>
            </a: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秒；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2996952"/>
            <a:ext cx="6628804" cy="365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无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588670"/>
            <a:ext cx="6628804" cy="365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latin typeface="+mn-ea"/>
              </a:rPr>
              <a:t>无</a:t>
            </a: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功能实现所需的其他依赖 （</a:t>
            </a:r>
            <a:r>
              <a:rPr lang="en-US" altLang="zh-CN" sz="2400" b="1" dirty="0" smtClean="0"/>
              <a:t>Server/API/</a:t>
            </a:r>
            <a:r>
              <a:rPr lang="zh-CN" altLang="en-US" sz="2400" b="1" dirty="0" smtClean="0"/>
              <a:t>开源</a:t>
            </a:r>
            <a:r>
              <a:rPr lang="en-US" altLang="zh-CN" sz="2400" b="1" dirty="0" smtClean="0"/>
              <a:t>Lib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64116"/>
              </p:ext>
            </p:extLst>
          </p:nvPr>
        </p:nvGraphicFramePr>
        <p:xfrm>
          <a:off x="827584" y="1196750"/>
          <a:ext cx="7920880" cy="3674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/>
                <a:gridCol w="4032448"/>
                <a:gridCol w="1944216"/>
                <a:gridCol w="1512168"/>
              </a:tblGrid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联络窗口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收费状况</a:t>
                      </a:r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48880"/>
            <a:ext cx="9144000" cy="2376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1763688" y="3140968"/>
            <a:ext cx="1152128" cy="1008111"/>
            <a:chOff x="1979712" y="3212976"/>
            <a:chExt cx="1152128" cy="1008111"/>
          </a:xfrm>
        </p:grpSpPr>
        <p:sp>
          <p:nvSpPr>
            <p:cNvPr id="6" name="空心弧 5"/>
            <p:cNvSpPr/>
            <p:nvPr/>
          </p:nvSpPr>
          <p:spPr>
            <a:xfrm rot="10800000">
              <a:off x="2051720" y="3284983"/>
              <a:ext cx="1080120" cy="936104"/>
            </a:xfrm>
            <a:prstGeom prst="blockArc">
              <a:avLst>
                <a:gd name="adj1" fmla="val 12314319"/>
                <a:gd name="adj2" fmla="val 20020536"/>
                <a:gd name="adj3" fmla="val 114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979712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843808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2708920"/>
            <a:ext cx="4125144" cy="1872208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en-US" altLang="zh-CN" sz="8800" dirty="0" smtClean="0"/>
              <a:t>Thank you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795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附录 </a:t>
            </a:r>
            <a:r>
              <a:rPr lang="en-US" altLang="zh-CN" sz="2400" b="1" dirty="0" smtClean="0"/>
              <a:t>appendix</a:t>
            </a:r>
            <a:endParaRPr lang="zh-CN" altLang="en-US" sz="2400" b="1" dirty="0"/>
          </a:p>
        </p:txBody>
      </p:sp>
      <p:sp>
        <p:nvSpPr>
          <p:cNvPr id="2" name="矩形 1"/>
          <p:cNvSpPr/>
          <p:nvPr/>
        </p:nvSpPr>
        <p:spPr>
          <a:xfrm>
            <a:off x="611560" y="1172359"/>
            <a:ext cx="806489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设计时需提前考虑的可能使用</a:t>
            </a:r>
            <a:r>
              <a:rPr lang="zh-CN" altLang="zh-CN" sz="2400" b="1" dirty="0" smtClean="0"/>
              <a:t>场景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endParaRPr lang="zh-CN" altLang="zh-CN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锁屏时的情况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系统开机后</a:t>
            </a:r>
            <a:r>
              <a:rPr lang="en-US" altLang="zh-CN" dirty="0"/>
              <a:t>/</a:t>
            </a:r>
            <a:r>
              <a:rPr lang="zh-CN" altLang="zh-CN" dirty="0"/>
              <a:t>重新启动后的情况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是否支持悬浮窗的情况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多用户的情况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缩小屏幕情况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zh-CN" altLang="zh-CN" dirty="0"/>
              <a:t>被其他</a:t>
            </a:r>
            <a:r>
              <a:rPr lang="en-US" altLang="zh-CN" dirty="0"/>
              <a:t>app</a:t>
            </a:r>
            <a:r>
              <a:rPr lang="zh-CN" altLang="zh-CN" dirty="0"/>
              <a:t>弹出窗口中断的情况（来电，短信，后台</a:t>
            </a:r>
            <a:r>
              <a:rPr lang="en-US" altLang="zh-CN" dirty="0" err="1"/>
              <a:t>apk</a:t>
            </a:r>
            <a:r>
              <a:rPr lang="zh-CN" altLang="zh-CN" dirty="0"/>
              <a:t>安装窗口）</a:t>
            </a:r>
          </a:p>
        </p:txBody>
      </p:sp>
    </p:spTree>
    <p:extLst>
      <p:ext uri="{BB962C8B-B14F-4D97-AF65-F5344CB8AC3E}">
        <p14:creationId xmlns:p14="http://schemas.microsoft.com/office/powerpoint/2010/main" val="341593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488238" cy="50378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latin typeface="+mn-ea"/>
                <a:ea typeface="+mn-ea"/>
              </a:rPr>
              <a:t>功能范围描述（</a:t>
            </a:r>
            <a:r>
              <a:rPr lang="zh-CN" altLang="en-US" sz="2400" b="1" dirty="0">
                <a:latin typeface="+mn-ea"/>
                <a:ea typeface="+mn-ea"/>
              </a:rPr>
              <a:t>逻辑流程）</a:t>
            </a:r>
            <a:endParaRPr lang="zh-CN" altLang="en-US" sz="2400" b="1" dirty="0" smtClean="0">
              <a:latin typeface="+mn-ea"/>
              <a:ea typeface="+mn-ea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16012" y="3284538"/>
            <a:ext cx="115252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显示设置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611188" y="3500438"/>
            <a:ext cx="50482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2987675" y="5155982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270</a:t>
            </a:r>
            <a:r>
              <a:rPr lang="zh-CN" altLang="en-US" dirty="0" smtClean="0">
                <a:solidFill>
                  <a:schemeClr val="tx1"/>
                </a:solidFill>
              </a:rPr>
              <a:t>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2987675" y="386080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90</a:t>
            </a:r>
            <a:r>
              <a:rPr lang="zh-CN" altLang="en-US" dirty="0" smtClean="0">
                <a:solidFill>
                  <a:schemeClr val="tx1"/>
                </a:solidFill>
              </a:rPr>
              <a:t>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987675" y="2565400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180</a:t>
            </a:r>
            <a:r>
              <a:rPr lang="zh-CN" altLang="en-US" dirty="0" smtClean="0">
                <a:solidFill>
                  <a:schemeClr val="tx1"/>
                </a:solidFill>
              </a:rPr>
              <a:t>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2989490" y="1457766"/>
            <a:ext cx="1079500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0</a:t>
            </a:r>
            <a:r>
              <a:rPr lang="zh-CN" altLang="en-US" dirty="0" smtClean="0">
                <a:solidFill>
                  <a:schemeClr val="tx1"/>
                </a:solidFill>
              </a:rPr>
              <a:t>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4" idx="3"/>
            <a:endCxn id="21" idx="1"/>
          </p:cNvCxnSpPr>
          <p:nvPr/>
        </p:nvCxnSpPr>
        <p:spPr>
          <a:xfrm flipV="1">
            <a:off x="2268537" y="1673666"/>
            <a:ext cx="720953" cy="182677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4" idx="3"/>
            <a:endCxn id="20" idx="1"/>
          </p:cNvCxnSpPr>
          <p:nvPr/>
        </p:nvCxnSpPr>
        <p:spPr>
          <a:xfrm flipV="1">
            <a:off x="2268537" y="2781300"/>
            <a:ext cx="719138" cy="71913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4" idx="3"/>
            <a:endCxn id="19" idx="1"/>
          </p:cNvCxnSpPr>
          <p:nvPr/>
        </p:nvCxnSpPr>
        <p:spPr>
          <a:xfrm>
            <a:off x="2268537" y="3500438"/>
            <a:ext cx="719138" cy="5762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4" idx="3"/>
            <a:endCxn id="18" idx="1"/>
          </p:cNvCxnSpPr>
          <p:nvPr/>
        </p:nvCxnSpPr>
        <p:spPr>
          <a:xfrm>
            <a:off x="2268537" y="3500438"/>
            <a:ext cx="719138" cy="187144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 34"/>
          <p:cNvSpPr/>
          <p:nvPr/>
        </p:nvSpPr>
        <p:spPr>
          <a:xfrm>
            <a:off x="6084168" y="1418432"/>
            <a:ext cx="2016125" cy="55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Android</a:t>
            </a:r>
            <a:r>
              <a:rPr lang="zh-CN" altLang="en-US" dirty="0" smtClean="0">
                <a:solidFill>
                  <a:schemeClr val="tx1"/>
                </a:solidFill>
              </a:rPr>
              <a:t>系统旋转屏幕方向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652505" y="2924969"/>
            <a:ext cx="1152128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悬浮窗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圆角矩形 111"/>
          <p:cNvSpPr/>
          <p:nvPr/>
        </p:nvSpPr>
        <p:spPr>
          <a:xfrm>
            <a:off x="7524862" y="2924969"/>
            <a:ext cx="1150862" cy="4333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smtClean="0">
                <a:solidFill>
                  <a:schemeClr val="tx1"/>
                </a:solidFill>
              </a:rPr>
              <a:t>Activity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43" name="TextBox 151"/>
          <p:cNvSpPr txBox="1">
            <a:spLocks noChangeArrowheads="1"/>
          </p:cNvSpPr>
          <p:nvPr/>
        </p:nvSpPr>
        <p:spPr bwMode="auto">
          <a:xfrm>
            <a:off x="36513" y="3357563"/>
            <a:ext cx="6842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入口</a:t>
            </a:r>
            <a:endParaRPr lang="en-US" altLang="zh-CN" dirty="0" smtClean="0"/>
          </a:p>
        </p:txBody>
      </p:sp>
      <p:cxnSp>
        <p:nvCxnSpPr>
          <p:cNvPr id="31" name="直接箭头连接符 30"/>
          <p:cNvCxnSpPr>
            <a:stCxn id="21" idx="3"/>
            <a:endCxn id="35" idx="1"/>
          </p:cNvCxnSpPr>
          <p:nvPr/>
        </p:nvCxnSpPr>
        <p:spPr>
          <a:xfrm>
            <a:off x="4068990" y="1673666"/>
            <a:ext cx="2015178" cy="22579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20" idx="3"/>
            <a:endCxn id="35" idx="1"/>
          </p:cNvCxnSpPr>
          <p:nvPr/>
        </p:nvCxnSpPr>
        <p:spPr>
          <a:xfrm flipV="1">
            <a:off x="4067175" y="1696245"/>
            <a:ext cx="2016993" cy="1085055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19" idx="3"/>
            <a:endCxn id="35" idx="1"/>
          </p:cNvCxnSpPr>
          <p:nvPr/>
        </p:nvCxnSpPr>
        <p:spPr>
          <a:xfrm flipV="1">
            <a:off x="4067175" y="1696245"/>
            <a:ext cx="2016993" cy="2380455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18" idx="3"/>
            <a:endCxn id="35" idx="1"/>
          </p:cNvCxnSpPr>
          <p:nvPr/>
        </p:nvCxnSpPr>
        <p:spPr>
          <a:xfrm flipV="1">
            <a:off x="4067175" y="1696245"/>
            <a:ext cx="2016993" cy="3675637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>
            <a:endCxn id="36" idx="0"/>
          </p:cNvCxnSpPr>
          <p:nvPr/>
        </p:nvCxnSpPr>
        <p:spPr>
          <a:xfrm rot="5400000">
            <a:off x="6177705" y="2011824"/>
            <a:ext cx="964009" cy="862280"/>
          </a:xfrm>
          <a:prstGeom prst="bentConnector3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肘形连接符 99"/>
          <p:cNvCxnSpPr>
            <a:stCxn id="35" idx="2"/>
            <a:endCxn id="112" idx="0"/>
          </p:cNvCxnSpPr>
          <p:nvPr/>
        </p:nvCxnSpPr>
        <p:spPr>
          <a:xfrm rot="16200000" flipH="1">
            <a:off x="7120807" y="1945482"/>
            <a:ext cx="950911" cy="1008062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51"/>
          <p:cNvSpPr txBox="1">
            <a:spLocks noChangeArrowheads="1"/>
          </p:cNvSpPr>
          <p:nvPr/>
        </p:nvSpPr>
        <p:spPr bwMode="auto">
          <a:xfrm>
            <a:off x="5544493" y="3499114"/>
            <a:ext cx="13681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默认移动悬浮窗位置在屏幕可见范围内</a:t>
            </a:r>
            <a:endParaRPr lang="en-US" altLang="zh-CN" dirty="0" smtClean="0"/>
          </a:p>
        </p:txBody>
      </p:sp>
      <p:sp>
        <p:nvSpPr>
          <p:cNvPr id="105" name="TextBox 151"/>
          <p:cNvSpPr txBox="1">
            <a:spLocks noChangeArrowheads="1"/>
          </p:cNvSpPr>
          <p:nvPr/>
        </p:nvSpPr>
        <p:spPr bwMode="auto">
          <a:xfrm>
            <a:off x="7416217" y="3500438"/>
            <a:ext cx="13681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dirty="0" smtClean="0"/>
              <a:t>默认销毁重建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7604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36712"/>
            <a:ext cx="8316416" cy="412745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4016" y="4964975"/>
            <a:ext cx="8748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竖屏，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也就是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的旋转显示，主要运用于广告机。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的旋转，包括图形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UI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的旋转，鼠标和遥控器的旋转及媒体旋转。上图为竖屏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UI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的绘制坐标系和显示坐标系。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endParaRPr lang="zh-CN" altLang="en-US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2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实现方法（具体描述）</a:t>
            </a:r>
            <a:endParaRPr lang="zh-CN" altLang="en-US" sz="2400" b="1" dirty="0"/>
          </a:p>
        </p:txBody>
      </p:sp>
      <p:sp>
        <p:nvSpPr>
          <p:cNvPr id="27" name="TextBox 12"/>
          <p:cNvSpPr txBox="1"/>
          <p:nvPr/>
        </p:nvSpPr>
        <p:spPr>
          <a:xfrm>
            <a:off x="179512" y="980728"/>
            <a:ext cx="8748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方案依据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原生的旋转原理设计，在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启动时，根据设置旋转配置项，来设置旋转的方向和宽高比信息，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原生旋转系统根据这两个值，更新对应的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display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等信息，达到旋转的目的。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App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在竖屏绘制时，使用竖屏的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layout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布局和资源，按前图的坐标的坐标系；显示时，根据旋转后的方向和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display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等信息计算出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Device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的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tr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变换矩阵，根据变换矩阵进行坐标系变换，将多层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layer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叠加到屏幕上显示。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UI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及遥控器本身为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原生，不需做额外适配；硬鼠标是海思自研部分，需要适配，在显示时要根据变换矩阵进行坐标变换。</a:t>
            </a:r>
            <a:endParaRPr lang="zh-CN" altLang="en-US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141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实现方法（具体描述）</a:t>
            </a:r>
            <a:endParaRPr lang="zh-CN" altLang="en-US" sz="2400" b="1" dirty="0"/>
          </a:p>
        </p:txBody>
      </p:sp>
      <p:sp>
        <p:nvSpPr>
          <p:cNvPr id="27" name="TextBox 12"/>
          <p:cNvSpPr txBox="1"/>
          <p:nvPr/>
        </p:nvSpPr>
        <p:spPr>
          <a:xfrm>
            <a:off x="179512" y="980728"/>
            <a:ext cx="8748464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提供配置项，如下：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 smtClean="0">
                <a:latin typeface="新宋体" pitchFamily="49" charset="-122"/>
                <a:ea typeface="新宋体" pitchFamily="49" charset="-122"/>
              </a:rPr>
            </a:b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setprop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>
                <a:latin typeface="新宋体" pitchFamily="49" charset="-122"/>
                <a:ea typeface="新宋体" pitchFamily="49" charset="-122"/>
              </a:rPr>
              <a:t>persist.sys.screenorientation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landscape	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横屏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/0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度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>
                <a:latin typeface="新宋体" pitchFamily="49" charset="-122"/>
                <a:ea typeface="新宋体" pitchFamily="49" charset="-122"/>
              </a:rPr>
            </a:b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setprop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>
                <a:latin typeface="新宋体" pitchFamily="49" charset="-122"/>
                <a:ea typeface="新宋体" pitchFamily="49" charset="-122"/>
              </a:rPr>
              <a:t>persist.sys.screenorientation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portrait	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竖屏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/90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度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>
                <a:latin typeface="新宋体" pitchFamily="49" charset="-122"/>
                <a:ea typeface="新宋体" pitchFamily="49" charset="-122"/>
              </a:rPr>
            </a:b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setprop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>
                <a:latin typeface="新宋体" pitchFamily="49" charset="-122"/>
                <a:ea typeface="新宋体" pitchFamily="49" charset="-122"/>
              </a:rPr>
              <a:t>persist.sys.screenorientation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seascape	180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度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>
                <a:latin typeface="新宋体" pitchFamily="49" charset="-122"/>
                <a:ea typeface="新宋体" pitchFamily="49" charset="-122"/>
              </a:rPr>
            </a:b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setprop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>
                <a:latin typeface="新宋体" pitchFamily="49" charset="-122"/>
                <a:ea typeface="新宋体" pitchFamily="49" charset="-122"/>
              </a:rPr>
              <a:t>persist.sys.screenorientation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upsideDown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	270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度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 smtClean="0">
                <a:latin typeface="新宋体" pitchFamily="49" charset="-122"/>
                <a:ea typeface="新宋体" pitchFamily="49" charset="-122"/>
              </a:rPr>
            </a:b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注意：显示设置中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90/270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度配置与海思定义是相反的，系统设置是按逆时针方向旋转，海思是顺时针方向旋转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 smtClean="0">
                <a:latin typeface="新宋体" pitchFamily="49" charset="-122"/>
                <a:ea typeface="新宋体" pitchFamily="49" charset="-122"/>
              </a:rPr>
            </a:b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生效方式</a:t>
            </a: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重启</a:t>
            </a: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调用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内部接口：</a:t>
            </a:r>
            <a:r>
              <a:rPr lang="en-US" altLang="zh-CN" dirty="0" err="1">
                <a:latin typeface="新宋体" pitchFamily="49" charset="-122"/>
                <a:ea typeface="新宋体" pitchFamily="49" charset="-122"/>
              </a:rPr>
              <a:t>setprop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> </a:t>
            </a:r>
            <a:r>
              <a:rPr lang="en-US" altLang="zh-CN" dirty="0" err="1">
                <a:latin typeface="新宋体" pitchFamily="49" charset="-122"/>
                <a:ea typeface="新宋体" pitchFamily="49" charset="-122"/>
              </a:rPr>
              <a:t>persist.sys.screenorientation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> landscape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56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实现方法（具体描述）</a:t>
            </a:r>
            <a:endParaRPr lang="zh-CN" altLang="en-US" sz="2400" b="1" dirty="0"/>
          </a:p>
        </p:txBody>
      </p:sp>
      <p:sp>
        <p:nvSpPr>
          <p:cNvPr id="27" name="TextBox 12"/>
          <p:cNvSpPr txBox="1"/>
          <p:nvPr/>
        </p:nvSpPr>
        <p:spPr>
          <a:xfrm>
            <a:off x="179512" y="980728"/>
            <a:ext cx="874846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系统层修改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 smtClean="0">
                <a:latin typeface="新宋体" pitchFamily="49" charset="-122"/>
                <a:ea typeface="新宋体" pitchFamily="49" charset="-122"/>
              </a:rPr>
            </a:b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开机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LOGO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>
                <a:latin typeface="新宋体" pitchFamily="49" charset="-122"/>
                <a:ea typeface="新宋体" pitchFamily="49" charset="-122"/>
              </a:rPr>
            </a:b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开机视频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/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开机动画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 smtClean="0">
                <a:latin typeface="新宋体" pitchFamily="49" charset="-122"/>
                <a:ea typeface="新宋体" pitchFamily="49" charset="-122"/>
              </a:rPr>
            </a:b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硬鼠标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应用层修改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 smtClean="0">
                <a:latin typeface="新宋体" pitchFamily="49" charset="-122"/>
                <a:ea typeface="新宋体" pitchFamily="49" charset="-122"/>
              </a:rPr>
            </a:b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一般来说，各应用按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Android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原生做横竖屏适配就可以满足需求，部分应用有特殊修改的才在此说明。包括：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/>
            </a:r>
            <a:br>
              <a:rPr lang="en-US" altLang="zh-CN" dirty="0" smtClean="0">
                <a:latin typeface="新宋体" pitchFamily="49" charset="-122"/>
                <a:ea typeface="新宋体" pitchFamily="49" charset="-122"/>
              </a:rPr>
            </a:b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截屏</a:t>
            </a:r>
            <a:endParaRPr lang="en-US" altLang="zh-CN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06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实现方法（开机</a:t>
            </a:r>
            <a:r>
              <a:rPr lang="en-US" altLang="zh-CN" sz="2400" b="1" dirty="0" smtClean="0"/>
              <a:t>LOGO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 rot="19877237">
            <a:off x="2763440" y="3150968"/>
            <a:ext cx="3888581" cy="10652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林鹏</a:t>
            </a:r>
            <a:r>
              <a:rPr lang="en-US" altLang="zh-CN" sz="5400" dirty="0" smtClean="0"/>
              <a:t>/</a:t>
            </a:r>
            <a:r>
              <a:rPr lang="zh-CN" altLang="en-US" sz="5400" dirty="0" smtClean="0"/>
              <a:t>黄祥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1012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实现方法（开机视频）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 rot="19877237">
            <a:off x="2763440" y="3150968"/>
            <a:ext cx="3888581" cy="10652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林鹏</a:t>
            </a:r>
            <a:r>
              <a:rPr lang="en-US" altLang="zh-CN" sz="5400" dirty="0" smtClean="0"/>
              <a:t>/</a:t>
            </a:r>
            <a:r>
              <a:rPr lang="zh-CN" altLang="en-US" sz="5400" dirty="0" smtClean="0"/>
              <a:t>黄祥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7356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实现方法（开机动画）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 rot="19877237">
            <a:off x="2763440" y="3150968"/>
            <a:ext cx="3888581" cy="106521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 smtClean="0"/>
              <a:t>林鹏</a:t>
            </a:r>
            <a:r>
              <a:rPr lang="en-US" altLang="zh-CN" sz="5400" dirty="0" smtClean="0"/>
              <a:t>/</a:t>
            </a:r>
            <a:r>
              <a:rPr lang="zh-CN" altLang="en-US" sz="5400" dirty="0" smtClean="0"/>
              <a:t>黄祥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2366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737</Words>
  <Application>Microsoft Office PowerPoint</Application>
  <PresentationFormat>全屏显示(4:3)</PresentationFormat>
  <Paragraphs>105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宋体</vt:lpstr>
      <vt:lpstr>新宋体</vt:lpstr>
      <vt:lpstr>Arial</vt:lpstr>
      <vt:lpstr>Calibri</vt:lpstr>
      <vt:lpstr>Office 主题</vt:lpstr>
      <vt:lpstr>PowerPoint 演示文稿</vt:lpstr>
      <vt:lpstr>功能范围描述（逻辑流程）</vt:lpstr>
      <vt:lpstr>PowerPoint 演示文稿</vt:lpstr>
      <vt:lpstr>实现方法（具体描述）</vt:lpstr>
      <vt:lpstr>实现方法（具体描述）</vt:lpstr>
      <vt:lpstr>实现方法（具体描述）</vt:lpstr>
      <vt:lpstr>实现方法（开机LOGO）</vt:lpstr>
      <vt:lpstr>实现方法（开机视频）</vt:lpstr>
      <vt:lpstr>实现方法（开机动画）</vt:lpstr>
      <vt:lpstr>实现方法（开机动画）</vt:lpstr>
      <vt:lpstr>实现方法（硬鼠标）</vt:lpstr>
      <vt:lpstr>实现方法（截屏）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Liuhua Chen 陈柳华</dc:creator>
  <cp:lastModifiedBy>Zhonglong Chen 陈钟龙</cp:lastModifiedBy>
  <cp:revision>134</cp:revision>
  <dcterms:modified xsi:type="dcterms:W3CDTF">2020-09-29T07:27:46Z</dcterms:modified>
</cp:coreProperties>
</file>