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67" r:id="rId4"/>
    <p:sldId id="266" r:id="rId5"/>
    <p:sldId id="274" r:id="rId6"/>
    <p:sldId id="269" r:id="rId7"/>
    <p:sldId id="275" r:id="rId8"/>
    <p:sldId id="268" r:id="rId9"/>
    <p:sldId id="271" r:id="rId10"/>
    <p:sldId id="27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E08F8-889C-4627-A9FE-AD39448C9AE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A6C13-E6D7-4F3D-BC51-13B7286B7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0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 descr="PPT模板-英文原版内页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9525"/>
            <a:ext cx="914082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6804025" y="730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1423214-42E0-4DFA-AE34-4CB0BB041BE8}" type="slidenum">
              <a:rPr kumimoji="1" lang="en-US" altLang="zh-CN" sz="2400" b="1">
                <a:latin typeface="Arial" pitchFamily="34" charset="0"/>
                <a:ea typeface="宋体" pitchFamily="2" charset="-122"/>
              </a:rPr>
              <a:pPr algn="r">
                <a:defRPr/>
              </a:pPr>
              <a:t>‹#›</a:t>
            </a:fld>
            <a:endParaRPr kumimoji="1" lang="en-US" altLang="zh-CN" sz="2400" b="1" dirty="0">
              <a:latin typeface="Arial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41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41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51520" y="2780928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/>
              <a:t>童</a:t>
            </a:r>
            <a:r>
              <a:rPr lang="zh-CN" altLang="en-US" sz="4400" b="1" dirty="0" smtClean="0"/>
              <a:t>锁技术架构设计</a:t>
            </a:r>
            <a:endParaRPr lang="zh-CN" alt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36096" y="5549205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Zhonglong Chen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348880"/>
            <a:ext cx="9144000" cy="23762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1763688" y="3140968"/>
            <a:ext cx="1152128" cy="1008111"/>
            <a:chOff x="1979712" y="3212976"/>
            <a:chExt cx="1152128" cy="1008111"/>
          </a:xfrm>
        </p:grpSpPr>
        <p:sp>
          <p:nvSpPr>
            <p:cNvPr id="6" name="空心弧 5"/>
            <p:cNvSpPr/>
            <p:nvPr/>
          </p:nvSpPr>
          <p:spPr>
            <a:xfrm rot="10800000">
              <a:off x="2051720" y="3284983"/>
              <a:ext cx="1080120" cy="936104"/>
            </a:xfrm>
            <a:prstGeom prst="blockArc">
              <a:avLst>
                <a:gd name="adj1" fmla="val 12314319"/>
                <a:gd name="adj2" fmla="val 20020536"/>
                <a:gd name="adj3" fmla="val 1149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979712" y="3212976"/>
              <a:ext cx="288032" cy="28803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2843808" y="3212976"/>
              <a:ext cx="288032" cy="28803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2708920"/>
            <a:ext cx="4125144" cy="1872208"/>
          </a:xfrm>
        </p:spPr>
        <p:txBody>
          <a:bodyPr anchor="ctr">
            <a:normAutofit fontScale="77500" lnSpcReduction="20000"/>
          </a:bodyPr>
          <a:lstStyle/>
          <a:p>
            <a:pPr algn="ctr">
              <a:buNone/>
            </a:pPr>
            <a:r>
              <a:rPr lang="en-US" altLang="zh-CN" sz="8800" dirty="0" smtClean="0"/>
              <a:t>Thank you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795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476375" y="188913"/>
            <a:ext cx="7488238" cy="503783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latin typeface="+mn-ea"/>
                <a:ea typeface="+mn-ea"/>
              </a:rPr>
              <a:t>功能范围描述（</a:t>
            </a:r>
            <a:r>
              <a:rPr lang="zh-CN" altLang="en-US" sz="2400" b="1" dirty="0">
                <a:latin typeface="+mn-ea"/>
                <a:ea typeface="+mn-ea"/>
              </a:rPr>
              <a:t>逻辑流程）</a:t>
            </a:r>
            <a:endParaRPr lang="zh-CN" altLang="en-US" sz="2400" b="1" dirty="0" smtClean="0">
              <a:latin typeface="+mn-ea"/>
              <a:ea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19052" y="3284538"/>
            <a:ext cx="1008062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</a:rPr>
              <a:t>童锁标识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114227" y="3500438"/>
            <a:ext cx="50482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490714" y="3860800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</a:rPr>
              <a:t>按键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490714" y="2565400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</a:rPr>
              <a:t>触摸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4" idx="3"/>
            <a:endCxn id="20" idx="1"/>
          </p:cNvCxnSpPr>
          <p:nvPr/>
        </p:nvCxnSpPr>
        <p:spPr>
          <a:xfrm flipV="1">
            <a:off x="2627114" y="2781300"/>
            <a:ext cx="863600" cy="71913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3"/>
            <a:endCxn id="19" idx="1"/>
          </p:cNvCxnSpPr>
          <p:nvPr/>
        </p:nvCxnSpPr>
        <p:spPr>
          <a:xfrm>
            <a:off x="2627114" y="3500438"/>
            <a:ext cx="863600" cy="57626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435401" y="2565400"/>
            <a:ext cx="2664197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</a:rPr>
              <a:t>提示已锁定，请先解锁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435402" y="3860800"/>
            <a:ext cx="2664196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chemeClr val="tx1"/>
                </a:solidFill>
              </a:rPr>
              <a:t>V- V- V+ V+ </a:t>
            </a:r>
            <a:r>
              <a:rPr lang="zh-CN" altLang="en-US" sz="1400" dirty="0" smtClean="0">
                <a:solidFill>
                  <a:schemeClr val="tx1"/>
                </a:solidFill>
              </a:rPr>
              <a:t>解除锁定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20" idx="3"/>
            <a:endCxn id="34" idx="1"/>
          </p:cNvCxnSpPr>
          <p:nvPr/>
        </p:nvCxnSpPr>
        <p:spPr>
          <a:xfrm>
            <a:off x="4570214" y="2781300"/>
            <a:ext cx="86518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9" idx="3"/>
            <a:endCxn id="35" idx="1"/>
          </p:cNvCxnSpPr>
          <p:nvPr/>
        </p:nvCxnSpPr>
        <p:spPr>
          <a:xfrm>
            <a:off x="4570214" y="4076700"/>
            <a:ext cx="86518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43" name="TextBox 151"/>
          <p:cNvSpPr txBox="1">
            <a:spLocks noChangeArrowheads="1"/>
          </p:cNvSpPr>
          <p:nvPr/>
        </p:nvSpPr>
        <p:spPr bwMode="auto">
          <a:xfrm>
            <a:off x="539552" y="3357563"/>
            <a:ext cx="574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/>
              <a:t>启动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436096" y="1916832"/>
            <a:ext cx="2664197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chemeClr val="tx1"/>
                </a:solidFill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</a:rPr>
              <a:t>秒钟后解除锁定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肘形连接符 2"/>
          <p:cNvCxnSpPr>
            <a:stCxn id="20" idx="3"/>
            <a:endCxn id="14" idx="1"/>
          </p:cNvCxnSpPr>
          <p:nvPr/>
        </p:nvCxnSpPr>
        <p:spPr>
          <a:xfrm flipV="1">
            <a:off x="4570214" y="2132732"/>
            <a:ext cx="865882" cy="648568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51"/>
          <p:cNvSpPr txBox="1">
            <a:spLocks noChangeArrowheads="1"/>
          </p:cNvSpPr>
          <p:nvPr/>
        </p:nvSpPr>
        <p:spPr bwMode="auto">
          <a:xfrm>
            <a:off x="4502472" y="1815082"/>
            <a:ext cx="9329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 smtClean="0"/>
              <a:t>按住图标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60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75656" y="230446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实现方法（原理框图）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911356"/>
            <a:ext cx="874846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新宋体" pitchFamily="49" charset="-122"/>
                <a:ea typeface="新宋体" pitchFamily="49" charset="-122"/>
              </a:rPr>
              <a:t>童锁原理：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启动一个悬浮窗后台服务，悬浮窗全屏显示且在次顶层（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TYPE_KEYGUARD_DIALOG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，仅低于锁屏），通过悬浮窗拦截所有触摸和按键事件。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dirty="0" smtClean="0">
                <a:latin typeface="新宋体" pitchFamily="49" charset="-122"/>
                <a:ea typeface="新宋体" pitchFamily="49" charset="-122"/>
              </a:rPr>
            </a:b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针对触摸事件，显示用户提示；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针对按键事件，判断是否满足“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V- V- V+ V+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”序列，若满足则退出后台服务。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新宋体" pitchFamily="49" charset="-122"/>
                <a:ea typeface="新宋体" pitchFamily="49" charset="-122"/>
              </a:rPr>
              <a:t>悬浮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窗开关状态记录在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SystemProperties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中，每次开机或重启后检查是否启动童锁。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dirty="0" smtClean="0">
                <a:latin typeface="新宋体" pitchFamily="49" charset="-122"/>
                <a:ea typeface="新宋体" pitchFamily="49" charset="-122"/>
              </a:rPr>
            </a:br>
            <a:endParaRPr lang="en-US" altLang="zh-CN" dirty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解锁流程如下：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以状态机的形式，除结束状态外的每个状态处理音量减（黑色实线），音量加（蓝色实线）以及其它任意按键（黄色虚线）。</a:t>
            </a:r>
            <a:endParaRPr lang="en-US" altLang="zh-CN" dirty="0"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2" name="流程图: 准备 1"/>
          <p:cNvSpPr/>
          <p:nvPr/>
        </p:nvSpPr>
        <p:spPr>
          <a:xfrm>
            <a:off x="251520" y="4970242"/>
            <a:ext cx="1060704" cy="6126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开始</a:t>
            </a:r>
            <a:endParaRPr lang="zh-CN" altLang="en-US" sz="1600" dirty="0"/>
          </a:p>
        </p:txBody>
      </p:sp>
      <p:sp>
        <p:nvSpPr>
          <p:cNvPr id="3" name="流程图: 过程 2"/>
          <p:cNvSpPr/>
          <p:nvPr/>
        </p:nvSpPr>
        <p:spPr>
          <a:xfrm>
            <a:off x="2287462" y="4970242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V-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4177100" y="4970242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V-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6066738" y="4970242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V+</a:t>
            </a:r>
            <a:endParaRPr lang="zh-CN" altLang="en-US" dirty="0"/>
          </a:p>
        </p:txBody>
      </p:sp>
      <p:sp>
        <p:nvSpPr>
          <p:cNvPr id="4" name="流程图: 终止 3"/>
          <p:cNvSpPr/>
          <p:nvPr/>
        </p:nvSpPr>
        <p:spPr>
          <a:xfrm>
            <a:off x="7956376" y="512569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V+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2" idx="3"/>
            <a:endCxn id="3" idx="1"/>
          </p:cNvCxnSpPr>
          <p:nvPr/>
        </p:nvCxnSpPr>
        <p:spPr>
          <a:xfrm>
            <a:off x="1312224" y="5276566"/>
            <a:ext cx="975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3"/>
            <a:endCxn id="8" idx="1"/>
          </p:cNvCxnSpPr>
          <p:nvPr/>
        </p:nvCxnSpPr>
        <p:spPr>
          <a:xfrm>
            <a:off x="3201862" y="5276566"/>
            <a:ext cx="975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3"/>
            <a:endCxn id="9" idx="1"/>
          </p:cNvCxnSpPr>
          <p:nvPr/>
        </p:nvCxnSpPr>
        <p:spPr>
          <a:xfrm>
            <a:off x="5091500" y="5276566"/>
            <a:ext cx="975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4" idx="1"/>
          </p:cNvCxnSpPr>
          <p:nvPr/>
        </p:nvCxnSpPr>
        <p:spPr>
          <a:xfrm>
            <a:off x="6981138" y="5276566"/>
            <a:ext cx="975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8" idx="3"/>
            <a:endCxn id="8" idx="0"/>
          </p:cNvCxnSpPr>
          <p:nvPr/>
        </p:nvCxnSpPr>
        <p:spPr>
          <a:xfrm flipH="1" flipV="1">
            <a:off x="4634300" y="4970242"/>
            <a:ext cx="457200" cy="306324"/>
          </a:xfrm>
          <a:prstGeom prst="bentConnector4">
            <a:avLst>
              <a:gd name="adj1" fmla="val -50000"/>
              <a:gd name="adj2" fmla="val 1746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2"/>
            <a:endCxn id="3" idx="2"/>
          </p:cNvCxnSpPr>
          <p:nvPr/>
        </p:nvCxnSpPr>
        <p:spPr>
          <a:xfrm rot="5400000">
            <a:off x="4634300" y="3693252"/>
            <a:ext cx="12700" cy="37792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3" idx="2"/>
            <a:endCxn id="2" idx="2"/>
          </p:cNvCxnSpPr>
          <p:nvPr/>
        </p:nvCxnSpPr>
        <p:spPr>
          <a:xfrm rot="5400000">
            <a:off x="1763267" y="4601495"/>
            <a:ext cx="12700" cy="1962790"/>
          </a:xfrm>
          <a:prstGeom prst="curvedConnector3">
            <a:avLst>
              <a:gd name="adj1" fmla="val 4594031"/>
            </a:avLst>
          </a:prstGeom>
          <a:ln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8" idx="2"/>
            <a:endCxn id="2" idx="2"/>
          </p:cNvCxnSpPr>
          <p:nvPr/>
        </p:nvCxnSpPr>
        <p:spPr>
          <a:xfrm rot="5400000">
            <a:off x="2708086" y="3656676"/>
            <a:ext cx="12700" cy="3852428"/>
          </a:xfrm>
          <a:prstGeom prst="curvedConnector3">
            <a:avLst>
              <a:gd name="adj1" fmla="val 5991039"/>
            </a:avLst>
          </a:prstGeom>
          <a:ln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9" idx="2"/>
            <a:endCxn id="2" idx="2"/>
          </p:cNvCxnSpPr>
          <p:nvPr/>
        </p:nvCxnSpPr>
        <p:spPr>
          <a:xfrm rot="5400000">
            <a:off x="3652905" y="2711857"/>
            <a:ext cx="12700" cy="5742066"/>
          </a:xfrm>
          <a:prstGeom prst="curvedConnector3">
            <a:avLst>
              <a:gd name="adj1" fmla="val 6958205"/>
            </a:avLst>
          </a:prstGeom>
          <a:ln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实现方法（具体描述）</a:t>
            </a:r>
            <a:endParaRPr lang="zh-CN" altLang="en-US" sz="2400" b="1" dirty="0"/>
          </a:p>
        </p:txBody>
      </p:sp>
      <p:sp>
        <p:nvSpPr>
          <p:cNvPr id="4" name="圆角矩形 3"/>
          <p:cNvSpPr/>
          <p:nvPr/>
        </p:nvSpPr>
        <p:spPr>
          <a:xfrm>
            <a:off x="3314514" y="3039476"/>
            <a:ext cx="2016224" cy="7560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ChildlockService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4304624" y="4689140"/>
            <a:ext cx="2355608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SystemPropertiesUtils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599195" y="3790697"/>
            <a:ext cx="432048" cy="86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66242" y="2276872"/>
            <a:ext cx="1512168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TestActivity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2378410" y="2715440"/>
            <a:ext cx="936104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218033" y="4581956"/>
            <a:ext cx="2060612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BootReceiver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752427" y="3790697"/>
            <a:ext cx="620452" cy="776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88700" y="2749622"/>
            <a:ext cx="558062" cy="33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5546762" y="1728650"/>
            <a:ext cx="3129694" cy="16561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后台服务：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显示童锁标识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拦截触摸事件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按键解锁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4396082" y="5563368"/>
            <a:ext cx="1674186" cy="720080"/>
          </a:xfrm>
          <a:prstGeom prst="wedgeRoundRectCallout">
            <a:avLst>
              <a:gd name="adj1" fmla="val 4023"/>
              <a:gd name="adj2" fmla="val -8147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FF"/>
                </a:solidFill>
              </a:rPr>
              <a:t>辅助类</a:t>
            </a:r>
            <a:endParaRPr lang="en-US" altLang="zh-CN" sz="1400" b="1" dirty="0" smtClean="0">
              <a:solidFill>
                <a:srgbClr val="0000FF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274862" y="1083106"/>
            <a:ext cx="1620180" cy="720080"/>
          </a:xfrm>
          <a:prstGeom prst="wedgeRoundRectCallout">
            <a:avLst>
              <a:gd name="adj1" fmla="val 56705"/>
              <a:gd name="adj2" fmla="val 1079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FF"/>
                </a:solidFill>
              </a:rPr>
              <a:t>测试程序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47" name="圆角矩形标注 46"/>
          <p:cNvSpPr/>
          <p:nvPr/>
        </p:nvSpPr>
        <p:spPr>
          <a:xfrm>
            <a:off x="1259442" y="5565735"/>
            <a:ext cx="1620180" cy="720080"/>
          </a:xfrm>
          <a:prstGeom prst="wedgeRoundRectCallout">
            <a:avLst>
              <a:gd name="adj1" fmla="val 28934"/>
              <a:gd name="adj2" fmla="val -8147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FF"/>
                </a:solidFill>
              </a:rPr>
              <a:t>开机处理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/>
            </a:r>
            <a:br>
              <a:rPr lang="en-US" altLang="zh-CN" sz="1400" b="1" dirty="0" smtClean="0">
                <a:solidFill>
                  <a:srgbClr val="0000FF"/>
                </a:solidFill>
              </a:rPr>
            </a:br>
            <a:r>
              <a:rPr lang="zh-CN" altLang="en-US" sz="1400" b="1" dirty="0" smtClean="0">
                <a:solidFill>
                  <a:srgbClr val="0000FF"/>
                </a:solidFill>
              </a:rPr>
              <a:t>检查童锁开关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/>
            </a:r>
            <a:br>
              <a:rPr lang="en-US" altLang="zh-CN" sz="1400" b="1" dirty="0" smtClean="0">
                <a:solidFill>
                  <a:srgbClr val="0000FF"/>
                </a:solidFill>
              </a:rPr>
            </a:br>
            <a:r>
              <a:rPr lang="zh-CN" altLang="en-US" sz="1400" b="1" dirty="0" smtClean="0">
                <a:solidFill>
                  <a:srgbClr val="0000FF"/>
                </a:solidFill>
              </a:rPr>
              <a:t>启动童锁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技术风险及解决方向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268760"/>
            <a:ext cx="72728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无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79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外部模块依赖</a:t>
            </a:r>
            <a:r>
              <a:rPr lang="zh-CN" altLang="en-US" sz="2400" b="1" dirty="0"/>
              <a:t>关系图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40462" y="1457265"/>
            <a:ext cx="1080120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侧边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栏</a:t>
            </a:r>
            <a:r>
              <a:rPr lang="en-US" altLang="zh-CN" sz="1400" b="1" dirty="0" smtClean="0">
                <a:solidFill>
                  <a:schemeClr val="tx1"/>
                </a:solidFill>
              </a:rPr>
              <a:t/>
            </a:r>
            <a:br>
              <a:rPr lang="en-US" altLang="zh-CN" sz="1400" b="1" dirty="0" smtClean="0">
                <a:solidFill>
                  <a:schemeClr val="tx1"/>
                </a:solidFill>
              </a:rPr>
            </a:br>
            <a:r>
              <a:rPr lang="zh-CN" altLang="en-US" sz="1400" b="1" dirty="0" smtClean="0">
                <a:solidFill>
                  <a:schemeClr val="tx1"/>
                </a:solidFill>
              </a:rPr>
              <a:t>控制面板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63888" y="1457265"/>
            <a:ext cx="2160240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童锁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51520" y="2924944"/>
            <a:ext cx="853675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72400" y="1948770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</a:rPr>
              <a:t>App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44192" y="3460938"/>
            <a:ext cx="1392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</a:rPr>
              <a:t>Framework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3" y="5085184"/>
            <a:ext cx="888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控制面板以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startService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方式启动童锁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锁开关状态保存在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SystemProperties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中，童锁作为系统应用具有读写权限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锁以广播方式通知白板，当童锁开启时应避免触摸透传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644008" y="1961322"/>
            <a:ext cx="0" cy="20437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3670754" y="4050763"/>
            <a:ext cx="1837349" cy="5431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</a:rPr>
              <a:t>SystemProperties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44008" y="321297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读写系统属性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直接箭头连接符 2"/>
          <p:cNvCxnSpPr>
            <a:stCxn id="6" idx="3"/>
            <a:endCxn id="7" idx="1"/>
          </p:cNvCxnSpPr>
          <p:nvPr/>
        </p:nvCxnSpPr>
        <p:spPr>
          <a:xfrm>
            <a:off x="1820582" y="1709293"/>
            <a:ext cx="174330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01037" y="13653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启动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308304" y="1457265"/>
            <a:ext cx="1080120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白板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7" idx="3"/>
            <a:endCxn id="17" idx="1"/>
          </p:cNvCxnSpPr>
          <p:nvPr/>
        </p:nvCxnSpPr>
        <p:spPr>
          <a:xfrm>
            <a:off x="5724128" y="1709293"/>
            <a:ext cx="158417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4"/>
          <p:cNvSpPr txBox="1"/>
          <p:nvPr/>
        </p:nvSpPr>
        <p:spPr>
          <a:xfrm>
            <a:off x="6100855" y="14015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避免透传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</a:t>
            </a:r>
            <a:r>
              <a:rPr lang="zh-CN" altLang="en-US" sz="2400" b="1" dirty="0"/>
              <a:t>接口</a:t>
            </a:r>
            <a:endParaRPr lang="zh-CN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7503" y="980728"/>
            <a:ext cx="8885449" cy="152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/>
              <a:t>童锁与白板之间存在广播通信，因白板批注的触摸操作无法通过童锁拦截，故童锁开启和关闭需要通知白板做处理。</a:t>
            </a:r>
            <a:br>
              <a:rPr lang="zh-CN" altLang="en-US" sz="1600" dirty="0"/>
            </a:br>
            <a:r>
              <a:rPr lang="zh-CN" altLang="en-US" sz="1600" dirty="0"/>
              <a:t>广播</a:t>
            </a:r>
            <a:r>
              <a:rPr lang="en-US" altLang="zh-CN" sz="1600" dirty="0"/>
              <a:t>action</a:t>
            </a:r>
            <a:r>
              <a:rPr lang="zh-CN" altLang="en-US" sz="1600" dirty="0"/>
              <a:t>是：</a:t>
            </a:r>
            <a:r>
              <a:rPr lang="en-US" altLang="zh-CN" sz="1600" dirty="0" err="1"/>
              <a:t>android.intent.action.CHILDLOCK_STATE_CHANGED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带</a:t>
            </a:r>
            <a:r>
              <a:rPr lang="en-US" altLang="zh-CN" sz="1600" dirty="0"/>
              <a:t>state</a:t>
            </a:r>
            <a:r>
              <a:rPr lang="zh-CN" altLang="en-US" sz="1600" dirty="0"/>
              <a:t>整数参数，</a:t>
            </a:r>
            <a:r>
              <a:rPr lang="en-US" altLang="zh-CN" sz="1600" dirty="0"/>
              <a:t>1</a:t>
            </a:r>
            <a:r>
              <a:rPr lang="zh-CN" altLang="en-US" sz="1600" dirty="0"/>
              <a:t>表示童锁开，</a:t>
            </a:r>
            <a:r>
              <a:rPr lang="en-US" altLang="zh-CN" sz="1600" dirty="0"/>
              <a:t>0</a:t>
            </a:r>
            <a:r>
              <a:rPr lang="zh-CN" altLang="en-US" sz="1600" dirty="0"/>
              <a:t>表示童锁关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29"/>
          <p:cNvSpPr txBox="1"/>
          <p:nvPr/>
        </p:nvSpPr>
        <p:spPr>
          <a:xfrm>
            <a:off x="107504" y="2621611"/>
            <a:ext cx="8885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/>
              <a:t>参考朗国的设计，童锁开关状态记录在</a:t>
            </a:r>
            <a:r>
              <a:rPr lang="en-US" altLang="zh-CN" sz="1600" dirty="0" err="1"/>
              <a:t>SystemProperties</a:t>
            </a:r>
            <a:r>
              <a:rPr lang="zh-CN" altLang="en-US" sz="1600" dirty="0"/>
              <a:t>属性中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KEY</a:t>
            </a:r>
            <a:r>
              <a:rPr lang="zh-CN" altLang="en-US" sz="1600" dirty="0"/>
              <a:t>值是 </a:t>
            </a:r>
            <a:r>
              <a:rPr lang="en-US" altLang="zh-CN" sz="1600" dirty="0" err="1"/>
              <a:t>persist.product.childLock</a:t>
            </a:r>
            <a:r>
              <a:rPr lang="zh-CN" altLang="en-US" sz="1600" dirty="0"/>
              <a:t>，使用方式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err="1" smtClean="0"/>
              <a:t>SystemPropertiesUtils.set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persist.product.childLock</a:t>
            </a:r>
            <a:r>
              <a:rPr lang="en-US" altLang="zh-CN" sz="1600" dirty="0"/>
              <a:t>", "true</a:t>
            </a:r>
            <a:r>
              <a:rPr lang="en-US" altLang="zh-CN" sz="1600" dirty="0" smtClean="0"/>
              <a:t>");</a:t>
            </a:r>
            <a:br>
              <a:rPr lang="en-US" altLang="zh-CN" sz="1600" dirty="0" smtClean="0"/>
            </a:br>
            <a:r>
              <a:rPr lang="en-US" altLang="zh-CN" sz="1600" dirty="0" err="1" smtClean="0"/>
              <a:t>SystemPropertiesUtils.set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persist.product.childLock</a:t>
            </a:r>
            <a:r>
              <a:rPr lang="en-US" altLang="zh-CN" sz="1600" dirty="0"/>
              <a:t>", "false");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29"/>
          <p:cNvSpPr txBox="1"/>
          <p:nvPr/>
        </p:nvSpPr>
        <p:spPr>
          <a:xfrm>
            <a:off x="107504" y="4307612"/>
            <a:ext cx="88854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/>
              <a:t>非</a:t>
            </a:r>
            <a:r>
              <a:rPr lang="en-US" altLang="zh-CN" sz="1600" dirty="0"/>
              <a:t>Android</a:t>
            </a:r>
            <a:r>
              <a:rPr lang="zh-CN" altLang="en-US" sz="1600" dirty="0"/>
              <a:t>信号源下，若童锁打开，需通知底层，不要将触摸事件传给当前信号源（如</a:t>
            </a:r>
            <a:r>
              <a:rPr lang="en-US" altLang="zh-CN" sz="1600" dirty="0"/>
              <a:t>OPS</a:t>
            </a:r>
            <a:r>
              <a:rPr lang="zh-CN" altLang="en-US" sz="1600" dirty="0" smtClean="0"/>
              <a:t>），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KEY</a:t>
            </a:r>
            <a:r>
              <a:rPr lang="zh-CN" altLang="en-US" sz="1600" dirty="0"/>
              <a:t>值是 </a:t>
            </a:r>
            <a:r>
              <a:rPr lang="en-US" altLang="zh-CN" sz="1600" dirty="0"/>
              <a:t>tpv.fb1.floating.childlock</a:t>
            </a:r>
            <a:r>
              <a:rPr lang="zh-CN" altLang="en-US" sz="1600" dirty="0" smtClean="0"/>
              <a:t>，使用方式：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err="1" smtClean="0"/>
              <a:t>SystemPropertiesUtils.set</a:t>
            </a:r>
            <a:r>
              <a:rPr lang="en-US" altLang="zh-CN" sz="1600" dirty="0"/>
              <a:t>("tpv.fb1.floating.childlock", "1</a:t>
            </a:r>
            <a:r>
              <a:rPr lang="en-US" altLang="zh-CN" sz="1600" dirty="0" smtClean="0"/>
              <a:t>");</a:t>
            </a:r>
            <a:br>
              <a:rPr lang="en-US" altLang="zh-CN" sz="1600" dirty="0" smtClean="0"/>
            </a:br>
            <a:r>
              <a:rPr lang="en-US" altLang="zh-CN" sz="1600" dirty="0" err="1" smtClean="0"/>
              <a:t>SystemPropertiesUtils.set</a:t>
            </a:r>
            <a:r>
              <a:rPr lang="en-US" altLang="zh-CN" sz="1600" dirty="0"/>
              <a:t>("tpv.fb1.floating.childlock", "0");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6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性能设计目标</a:t>
            </a:r>
            <a:endParaRPr lang="zh-CN" altLang="en-US" sz="2400" b="1" dirty="0"/>
          </a:p>
        </p:txBody>
      </p:sp>
      <p:sp>
        <p:nvSpPr>
          <p:cNvPr id="5" name="圆角矩形 4"/>
          <p:cNvSpPr/>
          <p:nvPr/>
        </p:nvSpPr>
        <p:spPr>
          <a:xfrm>
            <a:off x="827584" y="980728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前台运行时，系统资源消耗目标（</a:t>
            </a:r>
            <a:r>
              <a:rPr lang="en-US" altLang="zh-CN" dirty="0" smtClean="0">
                <a:solidFill>
                  <a:schemeClr val="tx1"/>
                </a:solidFill>
              </a:rPr>
              <a:t>CPU %, Memory usage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27584" y="2420888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后台运行时，系统资源消耗目标（</a:t>
            </a:r>
            <a:r>
              <a:rPr lang="en-US" altLang="zh-CN" dirty="0">
                <a:solidFill>
                  <a:schemeClr val="tx1"/>
                </a:solidFill>
              </a:rPr>
              <a:t>CPU %, Memory usage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27584" y="3933056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其他关键指标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9540" y="4544481"/>
            <a:ext cx="66288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、从控制面板启动童锁后，</a:t>
            </a:r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秒钟内显示童锁标识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2</a:t>
            </a:r>
            <a:r>
              <a:rPr lang="zh-CN" altLang="en-US" sz="1400" dirty="0" smtClean="0">
                <a:latin typeface="+mn-ea"/>
              </a:rPr>
              <a:t>、若童锁已启用，则开机</a:t>
            </a:r>
            <a:r>
              <a:rPr lang="en-US" altLang="zh-CN" sz="1400" dirty="0" smtClean="0">
                <a:latin typeface="+mn-ea"/>
              </a:rPr>
              <a:t>/</a:t>
            </a:r>
            <a:r>
              <a:rPr lang="zh-CN" altLang="en-US" sz="1400" dirty="0" smtClean="0">
                <a:latin typeface="+mn-ea"/>
              </a:rPr>
              <a:t>重启完成后，</a:t>
            </a:r>
            <a:r>
              <a:rPr lang="en-US" altLang="zh-CN" sz="1400" dirty="0" smtClean="0">
                <a:latin typeface="+mn-ea"/>
              </a:rPr>
              <a:t>3</a:t>
            </a:r>
            <a:r>
              <a:rPr lang="zh-CN" altLang="en-US" sz="1400" dirty="0" smtClean="0">
                <a:latin typeface="+mn-ea"/>
              </a:rPr>
              <a:t>秒钟内显示童</a:t>
            </a:r>
            <a:r>
              <a:rPr lang="zh-CN" altLang="en-US" sz="1400" dirty="0">
                <a:latin typeface="+mn-ea"/>
              </a:rPr>
              <a:t>锁标识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2996952"/>
            <a:ext cx="66288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</a:rPr>
              <a:t>无后台运行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588670"/>
            <a:ext cx="66288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CPU usage &lt; 5%  Memory usage &lt; 32MB</a:t>
            </a: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49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功能实现所需的其他依赖 （</a:t>
            </a:r>
            <a:r>
              <a:rPr lang="en-US" altLang="zh-CN" sz="2400" b="1" dirty="0" smtClean="0"/>
              <a:t>Server/API/</a:t>
            </a:r>
            <a:r>
              <a:rPr lang="zh-CN" altLang="en-US" sz="2400" b="1" dirty="0" smtClean="0"/>
              <a:t>开源</a:t>
            </a:r>
            <a:r>
              <a:rPr lang="en-US" altLang="zh-CN" sz="2400" b="1" dirty="0" smtClean="0"/>
              <a:t>Lib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49973"/>
              </p:ext>
            </p:extLst>
          </p:nvPr>
        </p:nvGraphicFramePr>
        <p:xfrm>
          <a:off x="827584" y="1196750"/>
          <a:ext cx="7920880" cy="36749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"/>
                <a:gridCol w="4032448"/>
                <a:gridCol w="1944216"/>
                <a:gridCol w="1512168"/>
              </a:tblGrid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联络窗口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收费状况</a:t>
                      </a:r>
                      <a:endParaRPr lang="zh-CN" altLang="en-US" dirty="0"/>
                    </a:p>
                  </a:txBody>
                  <a:tcPr/>
                </a:tc>
              </a:tr>
              <a:tr h="6769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769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2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383</Words>
  <Application>Microsoft Office PowerPoint</Application>
  <PresentationFormat>全屏显示(4:3)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新宋体</vt:lpstr>
      <vt:lpstr>Arial</vt:lpstr>
      <vt:lpstr>Calibri</vt:lpstr>
      <vt:lpstr>Office 主题</vt:lpstr>
      <vt:lpstr>PowerPoint 演示文稿</vt:lpstr>
      <vt:lpstr>功能范围描述（逻辑流程）</vt:lpstr>
      <vt:lpstr>PowerPoint 演示文稿</vt:lpstr>
      <vt:lpstr>实现方法（具体描述）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Liuhua Chen 陈柳华</dc:creator>
  <cp:lastModifiedBy>Zhonglong Chen 陈钟龙</cp:lastModifiedBy>
  <cp:revision>144</cp:revision>
  <dcterms:modified xsi:type="dcterms:W3CDTF">2020-06-02T02:46:26Z</dcterms:modified>
</cp:coreProperties>
</file>