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67" r:id="rId4"/>
    <p:sldId id="276" r:id="rId5"/>
    <p:sldId id="266" r:id="rId6"/>
    <p:sldId id="275" r:id="rId7"/>
    <p:sldId id="274" r:id="rId8"/>
    <p:sldId id="269" r:id="rId9"/>
    <p:sldId id="268" r:id="rId10"/>
    <p:sldId id="271" r:id="rId11"/>
    <p:sldId id="27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08F8-889C-4627-A9FE-AD39448C9AE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A6C13-E6D7-4F3D-BC51-13B7286B7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0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PPT模板-英文原版内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1423214-42E0-4DFA-AE34-4CB0BB041BE8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51520" y="2780928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 smtClean="0"/>
              <a:t>系统更新技术架构设计</a:t>
            </a:r>
            <a:endParaRPr lang="zh-CN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5549205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Zhonglong Chen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功能实现所需的其他依赖 （</a:t>
            </a:r>
            <a:r>
              <a:rPr lang="en-US" altLang="zh-CN" sz="2400" b="1" dirty="0" smtClean="0"/>
              <a:t>Server/API/</a:t>
            </a:r>
            <a:r>
              <a:rPr lang="zh-CN" altLang="en-US" sz="2400" b="1" dirty="0" smtClean="0"/>
              <a:t>开源</a:t>
            </a:r>
            <a:r>
              <a:rPr lang="en-US" altLang="zh-CN" sz="2400" b="1" dirty="0" smtClean="0"/>
              <a:t>Lib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49973"/>
              </p:ext>
            </p:extLst>
          </p:nvPr>
        </p:nvGraphicFramePr>
        <p:xfrm>
          <a:off x="827584" y="1196750"/>
          <a:ext cx="7920880" cy="3674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/>
                <a:gridCol w="4032448"/>
                <a:gridCol w="1944216"/>
                <a:gridCol w="1512168"/>
              </a:tblGrid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联络窗口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收费状况</a:t>
                      </a:r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48880"/>
            <a:ext cx="9144000" cy="23762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1763688" y="3140968"/>
            <a:ext cx="1152128" cy="1008111"/>
            <a:chOff x="1979712" y="3212976"/>
            <a:chExt cx="1152128" cy="1008111"/>
          </a:xfrm>
        </p:grpSpPr>
        <p:sp>
          <p:nvSpPr>
            <p:cNvPr id="6" name="空心弧 5"/>
            <p:cNvSpPr/>
            <p:nvPr/>
          </p:nvSpPr>
          <p:spPr>
            <a:xfrm rot="10800000">
              <a:off x="2051720" y="3284983"/>
              <a:ext cx="1080120" cy="936104"/>
            </a:xfrm>
            <a:prstGeom prst="blockArc">
              <a:avLst>
                <a:gd name="adj1" fmla="val 12314319"/>
                <a:gd name="adj2" fmla="val 20020536"/>
                <a:gd name="adj3" fmla="val 114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979712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2843808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2708920"/>
            <a:ext cx="4125144" cy="1872208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en-US" altLang="zh-CN" sz="8800" dirty="0" smtClean="0"/>
              <a:t>Thank you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795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488238" cy="50378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latin typeface="+mn-ea"/>
                <a:ea typeface="+mn-ea"/>
              </a:rPr>
              <a:t>功能范围描述（</a:t>
            </a:r>
            <a:r>
              <a:rPr lang="zh-CN" altLang="en-US" sz="2400" b="1" dirty="0">
                <a:latin typeface="+mn-ea"/>
                <a:ea typeface="+mn-ea"/>
              </a:rPr>
              <a:t>逻辑流程）</a:t>
            </a:r>
            <a:endParaRPr lang="zh-CN" altLang="en-US" sz="2400" b="1" dirty="0" smtClean="0">
              <a:latin typeface="+mn-ea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19052" y="3284538"/>
            <a:ext cx="1296764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检查在线版本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114227" y="3500438"/>
            <a:ext cx="50482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</p:cNvCxnSpPr>
          <p:nvPr/>
        </p:nvCxnSpPr>
        <p:spPr>
          <a:xfrm>
            <a:off x="2915816" y="3500438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012259" y="2565400"/>
            <a:ext cx="2664197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启动在线升级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012260" y="3860800"/>
            <a:ext cx="2664196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启动本地升级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443" name="TextBox 151"/>
          <p:cNvSpPr txBox="1">
            <a:spLocks noChangeArrowheads="1"/>
          </p:cNvSpPr>
          <p:nvPr/>
        </p:nvSpPr>
        <p:spPr bwMode="auto">
          <a:xfrm>
            <a:off x="539552" y="3357563"/>
            <a:ext cx="574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/>
              <a:t>启动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477348" y="3284538"/>
            <a:ext cx="1296764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检查本地版本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肘形连接符 7"/>
          <p:cNvCxnSpPr>
            <a:stCxn id="17" idx="3"/>
            <a:endCxn id="34" idx="1"/>
          </p:cNvCxnSpPr>
          <p:nvPr/>
        </p:nvCxnSpPr>
        <p:spPr>
          <a:xfrm flipV="1">
            <a:off x="4774112" y="2781300"/>
            <a:ext cx="1238147" cy="71913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7" idx="3"/>
            <a:endCxn id="35" idx="1"/>
          </p:cNvCxnSpPr>
          <p:nvPr/>
        </p:nvCxnSpPr>
        <p:spPr>
          <a:xfrm>
            <a:off x="4774112" y="3500438"/>
            <a:ext cx="1238148" cy="57626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2"/>
          </p:cNvCxnSpPr>
          <p:nvPr/>
        </p:nvCxnSpPr>
        <p:spPr>
          <a:xfrm flipV="1">
            <a:off x="4125730" y="3716338"/>
            <a:ext cx="0" cy="13688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51"/>
          <p:cNvSpPr txBox="1">
            <a:spLocks noChangeArrowheads="1"/>
          </p:cNvSpPr>
          <p:nvPr/>
        </p:nvSpPr>
        <p:spPr bwMode="auto">
          <a:xfrm>
            <a:off x="3477348" y="5085184"/>
            <a:ext cx="13826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/>
              <a:t>U</a:t>
            </a:r>
            <a:r>
              <a:rPr lang="zh-CN" altLang="en-US" sz="1400" dirty="0" smtClean="0"/>
              <a:t>盘插入或拔出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60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实现方法（原理框图）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911356"/>
            <a:ext cx="8748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在线升级：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通过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XMOTA AIDL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接口，进行检查版本，下载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OTA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升级包和升级流程；检查版本时以品牌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/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机种名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/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版本号三者联合作为判断依据，以有线网卡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MAC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地址作为设备唯一标识。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本地升级：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检查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U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盘根目录是否存在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update.zip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，若存在则视为合法升级包，调用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HiSysManager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接口升级。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UX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流程如下：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默认加载检查版本界面，异步检查在线版本，再同步检查本地版本；根据版本情况跳转到在线升级或本地升级界面。</a:t>
            </a:r>
            <a:endParaRPr lang="en-US" altLang="zh-CN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2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实现方法（原理框图）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911356"/>
            <a:ext cx="8748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升级依赖海思芯片和系统层的两个接口，当两个接口都成功调用时，重启进入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recovery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模式，真正执行升级动作。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新宋体" pitchFamily="49" charset="-122"/>
                <a:ea typeface="新宋体" pitchFamily="49" charset="-122"/>
              </a:rPr>
              <a:t>HiSysManager#upgrade</a:t>
            </a: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：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在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misc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分区写入 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boot-recovery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标识，开机过程中检测到此标志则进入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recovery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模式；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 smtClean="0">
                <a:latin typeface="新宋体" pitchFamily="49" charset="-122"/>
                <a:ea typeface="新宋体" pitchFamily="49" charset="-122"/>
              </a:rPr>
              <a:t>RecoverySystem#installPackage</a:t>
            </a: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：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将升级包路径写入 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>/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cache/recovery/command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文件，然后重启系统，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recovery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模式后会从此文件中读取命令，开始升级；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2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实现方法（具体描述）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3563888" y="3039476"/>
            <a:ext cx="2198898" cy="7560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SystemUpdateChkFragment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5076056" y="4689140"/>
            <a:ext cx="201622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SystemUpdateNetFragment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18326" y="1492359"/>
            <a:ext cx="1690023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SystemUpdateFragment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95736" y="4617132"/>
            <a:ext cx="2023984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SystemUpdateLocFragment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7544" y="2960318"/>
            <a:ext cx="20162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LocalUpgradeInfoControl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282412" y="2960318"/>
            <a:ext cx="14401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SuManager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1" idx="2"/>
            <a:endCxn id="4" idx="0"/>
          </p:cNvCxnSpPr>
          <p:nvPr/>
        </p:nvCxnSpPr>
        <p:spPr>
          <a:xfrm flipH="1">
            <a:off x="4663337" y="2140431"/>
            <a:ext cx="1" cy="899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2"/>
            <a:endCxn id="20" idx="0"/>
          </p:cNvCxnSpPr>
          <p:nvPr/>
        </p:nvCxnSpPr>
        <p:spPr>
          <a:xfrm rot="5400000">
            <a:off x="2697183" y="2650976"/>
            <a:ext cx="2476701" cy="1455610"/>
          </a:xfrm>
          <a:prstGeom prst="bentConnector3">
            <a:avLst>
              <a:gd name="adj1" fmla="val 1541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1" idx="2"/>
            <a:endCxn id="8" idx="0"/>
          </p:cNvCxnSpPr>
          <p:nvPr/>
        </p:nvCxnSpPr>
        <p:spPr>
          <a:xfrm rot="16200000" flipH="1">
            <a:off x="4099399" y="2704370"/>
            <a:ext cx="2548709" cy="1420830"/>
          </a:xfrm>
          <a:prstGeom prst="bentConnector3">
            <a:avLst>
              <a:gd name="adj1" fmla="val 1487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5868144" y="1181270"/>
            <a:ext cx="1872208" cy="1095602"/>
          </a:xfrm>
          <a:prstGeom prst="wedgeRoundRectCallout">
            <a:avLst>
              <a:gd name="adj1" fmla="val -69124"/>
              <a:gd name="adj2" fmla="val 77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版本检查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本地升级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在线升级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4" idx="1"/>
            <a:endCxn id="9" idx="3"/>
          </p:cNvCxnSpPr>
          <p:nvPr/>
        </p:nvCxnSpPr>
        <p:spPr>
          <a:xfrm flipH="1">
            <a:off x="2483768" y="3417518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3"/>
            <a:endCxn id="22" idx="1"/>
          </p:cNvCxnSpPr>
          <p:nvPr/>
        </p:nvCxnSpPr>
        <p:spPr>
          <a:xfrm>
            <a:off x="5762786" y="3417518"/>
            <a:ext cx="1519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线形标注 3(无边框) 35"/>
          <p:cNvSpPr/>
          <p:nvPr/>
        </p:nvSpPr>
        <p:spPr>
          <a:xfrm>
            <a:off x="467543" y="3874718"/>
            <a:ext cx="2016225" cy="612648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本地升级控制</a:t>
            </a:r>
            <a:endParaRPr lang="zh-CN" altLang="en-US" dirty="0"/>
          </a:p>
        </p:txBody>
      </p:sp>
      <p:sp>
        <p:nvSpPr>
          <p:cNvPr id="40" name="线形标注 3(无边框) 39"/>
          <p:cNvSpPr/>
          <p:nvPr/>
        </p:nvSpPr>
        <p:spPr>
          <a:xfrm>
            <a:off x="6994379" y="3874718"/>
            <a:ext cx="2016225" cy="612648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在线升级控制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实现方法（具体描述）</a:t>
            </a:r>
            <a:endParaRPr lang="zh-CN" altLang="en-US" sz="2400" b="1" dirty="0"/>
          </a:p>
        </p:txBody>
      </p:sp>
      <p:sp>
        <p:nvSpPr>
          <p:cNvPr id="3" name="云形 2"/>
          <p:cNvSpPr/>
          <p:nvPr/>
        </p:nvSpPr>
        <p:spPr>
          <a:xfrm>
            <a:off x="2411760" y="1412776"/>
            <a:ext cx="3672408" cy="15624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TPV</a:t>
            </a:r>
            <a:r>
              <a:rPr lang="zh-CN" altLang="en-US" dirty="0" smtClean="0"/>
              <a:t>设备管理系统</a:t>
            </a:r>
            <a:endParaRPr lang="zh-CN" alt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3358716" y="5085184"/>
            <a:ext cx="1778496" cy="61264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XMOTA</a:t>
            </a:r>
          </a:p>
        </p:txBody>
      </p:sp>
      <p:cxnSp>
        <p:nvCxnSpPr>
          <p:cNvPr id="7" name="直接箭头连接符 6"/>
          <p:cNvCxnSpPr>
            <a:stCxn id="3" idx="1"/>
            <a:endCxn id="5" idx="0"/>
          </p:cNvCxnSpPr>
          <p:nvPr/>
        </p:nvCxnSpPr>
        <p:spPr>
          <a:xfrm>
            <a:off x="4247964" y="2973584"/>
            <a:ext cx="0" cy="21116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4932040" y="3861048"/>
            <a:ext cx="3240360" cy="1224136"/>
          </a:xfrm>
          <a:prstGeom prst="wedgeRoundRectCallout">
            <a:avLst>
              <a:gd name="adj1" fmla="val -71708"/>
              <a:gd name="adj2" fmla="val -335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上报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地址和：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品牌：</a:t>
            </a:r>
            <a:r>
              <a:rPr lang="en-US" altLang="zh-CN" dirty="0" err="1" smtClean="0"/>
              <a:t>ro.xmic.fota.brand</a:t>
            </a:r>
            <a:endParaRPr lang="en-US" altLang="zh-CN" dirty="0" smtClean="0"/>
          </a:p>
          <a:p>
            <a:r>
              <a:rPr lang="zh-CN" altLang="en-US" dirty="0"/>
              <a:t>机种</a:t>
            </a:r>
            <a:r>
              <a:rPr lang="zh-CN" altLang="en-US" dirty="0" smtClean="0"/>
              <a:t>名：</a:t>
            </a:r>
            <a:r>
              <a:rPr lang="en-US" altLang="zh-CN" dirty="0" err="1" smtClean="0"/>
              <a:t>ro.xmic.fota.model</a:t>
            </a:r>
            <a:endParaRPr lang="en-US" altLang="zh-CN" dirty="0" smtClean="0"/>
          </a:p>
          <a:p>
            <a:r>
              <a:rPr lang="zh-CN" altLang="en-US" dirty="0" smtClean="0"/>
              <a:t>版本号：</a:t>
            </a:r>
            <a:r>
              <a:rPr lang="en-US" altLang="zh-CN" dirty="0" err="1"/>
              <a:t>ro.xmic.fota.version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755576" y="2874640"/>
            <a:ext cx="2603140" cy="1058416"/>
          </a:xfrm>
          <a:prstGeom prst="wedgeRoundRectCallout">
            <a:avLst>
              <a:gd name="adj1" fmla="val 82977"/>
              <a:gd name="adj2" fmla="val 40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下发新版本，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当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地址在测试域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或版本状态为已发布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0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技术风险及解决方向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268760"/>
            <a:ext cx="7272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无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9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</a:t>
            </a:r>
            <a:r>
              <a:rPr lang="zh-CN" altLang="en-US" sz="2400" b="1" dirty="0"/>
              <a:t>关系图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563888" y="1457265"/>
            <a:ext cx="216024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系统更新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51520" y="2924944"/>
            <a:ext cx="853675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72400" y="194877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</a:rPr>
              <a:t>App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4192" y="3460938"/>
            <a:ext cx="1392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</a:rPr>
              <a:t>Framework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3" y="5085184"/>
            <a:ext cx="888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系统更新以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AIDL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方式与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XMOTA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通信，后者是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TV OTA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的完整功能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检查到新版本后以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SystemProperties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方式保存状态（小红点），升级后清除此状态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644008" y="1961322"/>
            <a:ext cx="0" cy="20437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670754" y="4050763"/>
            <a:ext cx="1837349" cy="5431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</a:rPr>
              <a:t>SystemProperties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4272" y="32306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读写系统属性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308304" y="1457265"/>
            <a:ext cx="108012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XMOTA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7" idx="3"/>
            <a:endCxn id="17" idx="1"/>
          </p:cNvCxnSpPr>
          <p:nvPr/>
        </p:nvCxnSpPr>
        <p:spPr>
          <a:xfrm>
            <a:off x="5724128" y="1709293"/>
            <a:ext cx="158417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"/>
          <p:cNvSpPr txBox="1"/>
          <p:nvPr/>
        </p:nvSpPr>
        <p:spPr>
          <a:xfrm>
            <a:off x="6201325" y="140151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AIDL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259632" y="3429000"/>
            <a:ext cx="1837349" cy="5431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</a:rPr>
              <a:t>HiSysManager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7" idx="2"/>
            <a:endCxn id="19" idx="0"/>
          </p:cNvCxnSpPr>
          <p:nvPr/>
        </p:nvCxnSpPr>
        <p:spPr>
          <a:xfrm rot="5400000">
            <a:off x="2677319" y="1462310"/>
            <a:ext cx="1467679" cy="24657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0"/>
          <p:cNvSpPr txBox="1"/>
          <p:nvPr/>
        </p:nvSpPr>
        <p:spPr>
          <a:xfrm>
            <a:off x="2211124" y="236513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海思升级接口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0199"/>
              </p:ext>
            </p:extLst>
          </p:nvPr>
        </p:nvGraphicFramePr>
        <p:xfrm>
          <a:off x="7433416" y="2034222"/>
          <a:ext cx="914400" cy="7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文档" showAsIcon="1" r:id="rId3" imgW="914400" imgH="787320" progId="Word.Document.12">
                  <p:embed/>
                </p:oleObj>
              </mc:Choice>
              <mc:Fallback>
                <p:oleObj name="文档" showAsIcon="1" r:id="rId3" imgW="914400" imgH="787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3416" y="2034222"/>
                        <a:ext cx="914400" cy="78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性能设计目标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827584" y="98072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前台运行时，系统资源消耗目标（</a:t>
            </a:r>
            <a:r>
              <a:rPr lang="en-US" altLang="zh-CN" dirty="0" smtClean="0">
                <a:solidFill>
                  <a:schemeClr val="tx1"/>
                </a:solidFill>
              </a:rPr>
              <a:t>CPU %, Memory usage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7584" y="242088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后台运行时，系统资源消耗目标（</a:t>
            </a:r>
            <a:r>
              <a:rPr lang="en-US" altLang="zh-CN" dirty="0">
                <a:solidFill>
                  <a:schemeClr val="tx1"/>
                </a:solidFill>
              </a:rPr>
              <a:t>CPU %, Memory usage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3933056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其他关键指标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9540" y="4544481"/>
            <a:ext cx="6628804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、检查版本，本地版本</a:t>
            </a: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秒内显示结果，在线版本依赖网速和服务器不做约束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、点击升级按钮后，</a:t>
            </a:r>
            <a:r>
              <a:rPr lang="en-US" altLang="zh-CN" sz="1400" dirty="0" smtClean="0">
                <a:latin typeface="+mn-ea"/>
              </a:rPr>
              <a:t>5</a:t>
            </a:r>
            <a:r>
              <a:rPr lang="zh-CN" altLang="en-US" sz="1400" dirty="0" smtClean="0">
                <a:latin typeface="+mn-ea"/>
              </a:rPr>
              <a:t>秒钟内重启进入升级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3. </a:t>
            </a:r>
            <a:r>
              <a:rPr lang="zh-CN" altLang="en-US" sz="1400" dirty="0" smtClean="0">
                <a:latin typeface="+mn-ea"/>
              </a:rPr>
              <a:t>升级过程耗时不超过</a:t>
            </a:r>
            <a:r>
              <a:rPr lang="en-US" altLang="zh-CN" sz="1400" dirty="0" smtClean="0">
                <a:latin typeface="+mn-ea"/>
              </a:rPr>
              <a:t>10</a:t>
            </a:r>
            <a:r>
              <a:rPr lang="zh-CN" altLang="en-US" sz="1400" dirty="0" smtClean="0">
                <a:latin typeface="+mn-ea"/>
              </a:rPr>
              <a:t>分钟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2996952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无后台运行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588670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CPU usage &lt; 5%  Memory usage &lt; 32MB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49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471</Words>
  <Application>Microsoft Office PowerPoint</Application>
  <PresentationFormat>全屏显示(4:3)</PresentationFormat>
  <Paragraphs>73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新宋体</vt:lpstr>
      <vt:lpstr>Arial</vt:lpstr>
      <vt:lpstr>Calibri</vt:lpstr>
      <vt:lpstr>Office 主题</vt:lpstr>
      <vt:lpstr>文档</vt:lpstr>
      <vt:lpstr>PowerPoint 演示文稿</vt:lpstr>
      <vt:lpstr>功能范围描述（逻辑流程）</vt:lpstr>
      <vt:lpstr>PowerPoint 演示文稿</vt:lpstr>
      <vt:lpstr>PowerPoint 演示文稿</vt:lpstr>
      <vt:lpstr>实现方法（具体描述）</vt:lpstr>
      <vt:lpstr>实现方法（具体描述）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Liuhua Chen 陈柳华</dc:creator>
  <cp:lastModifiedBy>Zhonglong Chen 陈钟龙</cp:lastModifiedBy>
  <cp:revision>153</cp:revision>
  <dcterms:modified xsi:type="dcterms:W3CDTF">2020-06-02T02:34:34Z</dcterms:modified>
</cp:coreProperties>
</file>