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0" r:id="rId3"/>
    <p:sldId id="267" r:id="rId4"/>
    <p:sldId id="276" r:id="rId5"/>
    <p:sldId id="274" r:id="rId6"/>
    <p:sldId id="269" r:id="rId7"/>
    <p:sldId id="277" r:id="rId8"/>
    <p:sldId id="268" r:id="rId9"/>
    <p:sldId id="271" r:id="rId10"/>
    <p:sldId id="272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E08F8-889C-4627-A9FE-AD39448C9AE5}" type="datetimeFigureOut">
              <a:rPr lang="zh-CN" altLang="en-US" smtClean="0"/>
              <a:t>2020/6/2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A6C13-E6D7-4F3D-BC51-13B7286B71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705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2020/6/2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8" descr="PPT模板-英文原版内页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88" y="9525"/>
            <a:ext cx="9140825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3"/>
          <p:cNvSpPr>
            <a:spLocks noChangeArrowheads="1"/>
          </p:cNvSpPr>
          <p:nvPr userDrawn="1"/>
        </p:nvSpPr>
        <p:spPr bwMode="auto">
          <a:xfrm>
            <a:off x="6804025" y="730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defRPr/>
            </a:pPr>
            <a:fld id="{E1423214-42E0-4DFA-AE34-4CB0BB041BE8}" type="slidenum">
              <a:rPr kumimoji="1" lang="en-US" altLang="zh-CN" sz="2400" b="1">
                <a:latin typeface="Arial" pitchFamily="34" charset="0"/>
                <a:ea typeface="宋体" pitchFamily="2" charset="-122"/>
              </a:rPr>
              <a:pPr algn="r">
                <a:defRPr/>
              </a:pPr>
              <a:t>‹#›</a:t>
            </a:fld>
            <a:endParaRPr kumimoji="1" lang="en-US" altLang="zh-CN" sz="2400" b="1" dirty="0">
              <a:latin typeface="Arial" pitchFamily="34" charset="0"/>
              <a:ea typeface="宋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4163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74163" cy="686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251520" y="2780928"/>
            <a:ext cx="864096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400" b="1" dirty="0"/>
              <a:t>锁屏</a:t>
            </a:r>
            <a:r>
              <a:rPr lang="zh-CN" altLang="en-US" sz="4400" b="1" dirty="0" smtClean="0"/>
              <a:t>技术架构设计</a:t>
            </a:r>
            <a:endParaRPr lang="zh-CN" altLang="en-US" sz="4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436096" y="5549205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Zhonglong Chen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348880"/>
            <a:ext cx="9144000" cy="237626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8"/>
          <p:cNvGrpSpPr/>
          <p:nvPr/>
        </p:nvGrpSpPr>
        <p:grpSpPr>
          <a:xfrm>
            <a:off x="1763688" y="3140968"/>
            <a:ext cx="1152128" cy="1008111"/>
            <a:chOff x="1979712" y="3212976"/>
            <a:chExt cx="1152128" cy="1008111"/>
          </a:xfrm>
        </p:grpSpPr>
        <p:sp>
          <p:nvSpPr>
            <p:cNvPr id="6" name="空心弧 5"/>
            <p:cNvSpPr/>
            <p:nvPr/>
          </p:nvSpPr>
          <p:spPr>
            <a:xfrm rot="10800000">
              <a:off x="2051720" y="3284983"/>
              <a:ext cx="1080120" cy="936104"/>
            </a:xfrm>
            <a:prstGeom prst="blockArc">
              <a:avLst>
                <a:gd name="adj1" fmla="val 12314319"/>
                <a:gd name="adj2" fmla="val 20020536"/>
                <a:gd name="adj3" fmla="val 11491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流程图: 联系 6"/>
            <p:cNvSpPr/>
            <p:nvPr/>
          </p:nvSpPr>
          <p:spPr>
            <a:xfrm>
              <a:off x="1979712" y="3212976"/>
              <a:ext cx="288032" cy="28803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流程图: 联系 7"/>
            <p:cNvSpPr/>
            <p:nvPr/>
          </p:nvSpPr>
          <p:spPr>
            <a:xfrm>
              <a:off x="2843808" y="3212976"/>
              <a:ext cx="288032" cy="288032"/>
            </a:xfrm>
            <a:prstGeom prst="flowChartConnector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7944" y="2708920"/>
            <a:ext cx="4125144" cy="1872208"/>
          </a:xfrm>
        </p:spPr>
        <p:txBody>
          <a:bodyPr anchor="ctr">
            <a:normAutofit fontScale="77500" lnSpcReduction="20000"/>
          </a:bodyPr>
          <a:lstStyle/>
          <a:p>
            <a:pPr algn="ctr">
              <a:buNone/>
            </a:pPr>
            <a:r>
              <a:rPr lang="en-US" altLang="zh-CN" sz="8800" dirty="0" smtClean="0"/>
              <a:t>Thank you</a:t>
            </a:r>
            <a:endParaRPr lang="zh-CN" altLang="en-US" sz="8800" dirty="0"/>
          </a:p>
        </p:txBody>
      </p:sp>
    </p:spTree>
    <p:extLst>
      <p:ext uri="{BB962C8B-B14F-4D97-AF65-F5344CB8AC3E}">
        <p14:creationId xmlns:p14="http://schemas.microsoft.com/office/powerpoint/2010/main" val="377951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1476375" y="188913"/>
            <a:ext cx="7488238" cy="503783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 smtClean="0">
                <a:latin typeface="+mn-ea"/>
                <a:ea typeface="+mn-ea"/>
              </a:rPr>
              <a:t>功能范围描述（</a:t>
            </a:r>
            <a:r>
              <a:rPr lang="zh-CN" altLang="en-US" sz="2400" b="1" dirty="0">
                <a:latin typeface="+mn-ea"/>
                <a:ea typeface="+mn-ea"/>
              </a:rPr>
              <a:t>逻辑流程）</a:t>
            </a:r>
            <a:endParaRPr lang="zh-CN" altLang="en-US" sz="2400" b="1" dirty="0" smtClean="0">
              <a:latin typeface="+mn-ea"/>
              <a:ea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114227" y="2852862"/>
            <a:ext cx="504825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4154583" y="1917824"/>
            <a:ext cx="1929585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tx1"/>
                </a:solidFill>
              </a:rPr>
              <a:t>图案解锁界面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4154584" y="3213224"/>
            <a:ext cx="1929584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tx1"/>
                </a:solidFill>
              </a:rPr>
              <a:t>密码解锁界面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443" name="TextBox 151"/>
          <p:cNvSpPr txBox="1">
            <a:spLocks noChangeArrowheads="1"/>
          </p:cNvSpPr>
          <p:nvPr/>
        </p:nvSpPr>
        <p:spPr bwMode="auto">
          <a:xfrm>
            <a:off x="539552" y="2709987"/>
            <a:ext cx="5746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 dirty="0"/>
              <a:t>启动</a:t>
            </a:r>
          </a:p>
        </p:txBody>
      </p:sp>
      <p:sp>
        <p:nvSpPr>
          <p:cNvPr id="17" name="圆角矩形 16"/>
          <p:cNvSpPr/>
          <p:nvPr/>
        </p:nvSpPr>
        <p:spPr>
          <a:xfrm>
            <a:off x="1619672" y="2636962"/>
            <a:ext cx="1296764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tx1"/>
                </a:solidFill>
              </a:rPr>
              <a:t>滑动解锁界面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肘形连接符 7"/>
          <p:cNvCxnSpPr>
            <a:stCxn id="17" idx="3"/>
            <a:endCxn id="34" idx="1"/>
          </p:cNvCxnSpPr>
          <p:nvPr/>
        </p:nvCxnSpPr>
        <p:spPr>
          <a:xfrm flipV="1">
            <a:off x="2916436" y="2133724"/>
            <a:ext cx="1238147" cy="719138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7" idx="3"/>
            <a:endCxn id="35" idx="1"/>
          </p:cNvCxnSpPr>
          <p:nvPr/>
        </p:nvCxnSpPr>
        <p:spPr>
          <a:xfrm>
            <a:off x="2916436" y="2852862"/>
            <a:ext cx="1238148" cy="576262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7884678" y="3665340"/>
            <a:ext cx="0" cy="1368846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151"/>
          <p:cNvSpPr txBox="1">
            <a:spLocks noChangeArrowheads="1"/>
          </p:cNvSpPr>
          <p:nvPr/>
        </p:nvSpPr>
        <p:spPr bwMode="auto">
          <a:xfrm>
            <a:off x="7438771" y="5043985"/>
            <a:ext cx="8918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1400" dirty="0" smtClean="0"/>
              <a:t>U</a:t>
            </a:r>
            <a:r>
              <a:rPr lang="zh-CN" altLang="en-US" sz="1400" dirty="0" smtClean="0"/>
              <a:t>盘解锁</a:t>
            </a:r>
            <a:endParaRPr lang="zh-CN" altLang="en-US" sz="1400" dirty="0"/>
          </a:p>
        </p:txBody>
      </p:sp>
      <p:sp>
        <p:nvSpPr>
          <p:cNvPr id="16" name="圆角矩形 15"/>
          <p:cNvSpPr/>
          <p:nvPr/>
        </p:nvSpPr>
        <p:spPr>
          <a:xfrm>
            <a:off x="7236296" y="3212976"/>
            <a:ext cx="1296764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tx1"/>
                </a:solidFill>
              </a:rPr>
              <a:t>解锁完成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肘形连接符 9"/>
          <p:cNvCxnSpPr>
            <a:stCxn id="35" idx="3"/>
            <a:endCxn id="16" idx="1"/>
          </p:cNvCxnSpPr>
          <p:nvPr/>
        </p:nvCxnSpPr>
        <p:spPr>
          <a:xfrm flipV="1">
            <a:off x="6084168" y="3428876"/>
            <a:ext cx="1152128" cy="248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34" idx="3"/>
            <a:endCxn id="16" idx="1"/>
          </p:cNvCxnSpPr>
          <p:nvPr/>
        </p:nvCxnSpPr>
        <p:spPr>
          <a:xfrm>
            <a:off x="6084168" y="2133724"/>
            <a:ext cx="1152128" cy="1295152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7" idx="3"/>
            <a:endCxn id="16" idx="1"/>
          </p:cNvCxnSpPr>
          <p:nvPr/>
        </p:nvCxnSpPr>
        <p:spPr>
          <a:xfrm>
            <a:off x="2916436" y="2852862"/>
            <a:ext cx="4319860" cy="576014"/>
          </a:xfrm>
          <a:prstGeom prst="bentConnector3">
            <a:avLst>
              <a:gd name="adj1" fmla="val 86764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/>
        </p:nvSpPr>
        <p:spPr>
          <a:xfrm>
            <a:off x="1619052" y="4365328"/>
            <a:ext cx="1296764" cy="431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dirty="0" smtClean="0">
                <a:solidFill>
                  <a:schemeClr val="tx1"/>
                </a:solidFill>
              </a:rPr>
              <a:t>定时锁屏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肘形连接符 18"/>
          <p:cNvCxnSpPr>
            <a:stCxn id="26" idx="0"/>
            <a:endCxn id="17" idx="2"/>
          </p:cNvCxnSpPr>
          <p:nvPr/>
        </p:nvCxnSpPr>
        <p:spPr>
          <a:xfrm rot="5400000" flipH="1" flipV="1">
            <a:off x="1619461" y="3716735"/>
            <a:ext cx="1296566" cy="620"/>
          </a:xfrm>
          <a:prstGeom prst="bentConnector3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V="1">
            <a:off x="2267434" y="4797128"/>
            <a:ext cx="0" cy="554634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51"/>
          <p:cNvSpPr txBox="1">
            <a:spLocks noChangeArrowheads="1"/>
          </p:cNvSpPr>
          <p:nvPr/>
        </p:nvSpPr>
        <p:spPr bwMode="auto">
          <a:xfrm>
            <a:off x="1907704" y="5299544"/>
            <a:ext cx="7920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 dirty="0" smtClean="0"/>
              <a:t>关背光</a:t>
            </a:r>
            <a:endParaRPr lang="zh-CN" altLang="en-US" sz="1400" dirty="0"/>
          </a:p>
        </p:txBody>
      </p:sp>
      <p:sp>
        <p:nvSpPr>
          <p:cNvPr id="36" name="TextBox 151"/>
          <p:cNvSpPr txBox="1">
            <a:spLocks noChangeArrowheads="1"/>
          </p:cNvSpPr>
          <p:nvPr/>
        </p:nvSpPr>
        <p:spPr bwMode="auto">
          <a:xfrm>
            <a:off x="3059832" y="5805264"/>
            <a:ext cx="9499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1400" dirty="0" smtClean="0"/>
              <a:t>锁屏方式</a:t>
            </a:r>
            <a:endParaRPr lang="zh-CN" altLang="en-US" sz="1400" dirty="0"/>
          </a:p>
        </p:txBody>
      </p:sp>
      <p:cxnSp>
        <p:nvCxnSpPr>
          <p:cNvPr id="40" name="直接箭头连接符 39"/>
          <p:cNvCxnSpPr/>
          <p:nvPr/>
        </p:nvCxnSpPr>
        <p:spPr>
          <a:xfrm flipV="1">
            <a:off x="3563888" y="3500884"/>
            <a:ext cx="0" cy="23763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6049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75656" y="230446"/>
            <a:ext cx="75243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实现方法（原理框图）</a:t>
            </a:r>
            <a:endParaRPr lang="zh-CN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911356"/>
            <a:ext cx="87484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新宋体" pitchFamily="49" charset="-122"/>
                <a:ea typeface="新宋体" pitchFamily="49" charset="-122"/>
              </a:rPr>
              <a:t>锁屏</a:t>
            </a:r>
            <a:r>
              <a:rPr lang="zh-CN" altLang="en-US" b="1" dirty="0" smtClean="0">
                <a:latin typeface="新宋体" pitchFamily="49" charset="-122"/>
                <a:ea typeface="新宋体" pitchFamily="49" charset="-122"/>
              </a:rPr>
              <a:t>原理</a:t>
            </a:r>
            <a:r>
              <a:rPr lang="zh-CN" altLang="en-US" b="1" dirty="0">
                <a:latin typeface="新宋体" pitchFamily="49" charset="-122"/>
                <a:ea typeface="新宋体" pitchFamily="49" charset="-122"/>
              </a:rPr>
              <a:t>：</a:t>
            </a:r>
            <a:r>
              <a:rPr lang="zh-CN" altLang="en-US" dirty="0">
                <a:latin typeface="新宋体" pitchFamily="49" charset="-122"/>
                <a:ea typeface="新宋体" pitchFamily="49" charset="-122"/>
              </a:rPr>
              <a:t>启动一个悬浮窗后台服务，悬浮窗全屏显示且在最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顶层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（</a:t>
            </a:r>
            <a:r>
              <a:rPr lang="en-US" altLang="zh-CN" dirty="0">
                <a:latin typeface="新宋体" pitchFamily="49" charset="-122"/>
                <a:ea typeface="新宋体" pitchFamily="49" charset="-122"/>
              </a:rPr>
              <a:t>TYPE_SYSTEM_ERROR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），</a:t>
            </a:r>
            <a:r>
              <a:rPr lang="zh-CN" altLang="en-US" dirty="0">
                <a:latin typeface="新宋体" pitchFamily="49" charset="-122"/>
                <a:ea typeface="新宋体" pitchFamily="49" charset="-122"/>
              </a:rPr>
              <a:t>通过悬浮窗拦截所有触摸和按键事件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。其中系统按键无法通过悬浮窗拦截的，由框架层（</a:t>
            </a:r>
            <a:r>
              <a:rPr lang="en-US" altLang="zh-CN" dirty="0" err="1" smtClean="0">
                <a:latin typeface="新宋体" pitchFamily="49" charset="-122"/>
                <a:ea typeface="新宋体" pitchFamily="49" charset="-122"/>
              </a:rPr>
              <a:t>PhoneWindowManager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）进行拦截。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锁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屏先显示滑动解锁界面，然后根据系统解锁方式，显示图案解锁或密码解锁界面，图案或密码以字符串形式保存。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背光关闭后也启动锁屏服务，根据锁屏时间进行倒计时，倒计时完成后显示锁屏界面。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启动锁屏有手动和自动两种方式，分别由侧边栏和</a:t>
            </a:r>
            <a:r>
              <a:rPr lang="en-US" altLang="zh-CN" dirty="0" err="1" smtClean="0">
                <a:latin typeface="新宋体" pitchFamily="49" charset="-122"/>
                <a:ea typeface="新宋体" pitchFamily="49" charset="-122"/>
              </a:rPr>
              <a:t>PowerManagerService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发广播启动。</a:t>
            </a:r>
            <a:endParaRPr lang="en-US" altLang="zh-CN" dirty="0" smtClean="0">
              <a:latin typeface="新宋体" pitchFamily="49" charset="-122"/>
              <a:ea typeface="新宋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关闭锁屏除了用户解锁，还有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U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盘解锁方式，由系统设置监听</a:t>
            </a:r>
            <a:r>
              <a:rPr lang="en-US" altLang="zh-CN" dirty="0" smtClean="0">
                <a:latin typeface="新宋体" pitchFamily="49" charset="-122"/>
                <a:ea typeface="新宋体" pitchFamily="49" charset="-122"/>
              </a:rPr>
              <a:t>U</a:t>
            </a:r>
            <a:r>
              <a:rPr lang="zh-CN" altLang="en-US" dirty="0" smtClean="0">
                <a:latin typeface="新宋体" pitchFamily="49" charset="-122"/>
                <a:ea typeface="新宋体" pitchFamily="49" charset="-122"/>
              </a:rPr>
              <a:t>盘事件，发广播解锁。</a:t>
            </a:r>
            <a:endParaRPr lang="en-US" altLang="zh-CN" dirty="0">
              <a:latin typeface="新宋体" pitchFamily="49" charset="-122"/>
              <a:ea typeface="新宋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129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11660" y="274638"/>
            <a:ext cx="7175140" cy="490066"/>
          </a:xfrm>
        </p:spPr>
        <p:txBody>
          <a:bodyPr>
            <a:normAutofit/>
          </a:bodyPr>
          <a:lstStyle/>
          <a:p>
            <a:pPr algn="l"/>
            <a:r>
              <a:rPr lang="zh-CN" altLang="en-US" sz="2400" b="1" dirty="0" smtClean="0"/>
              <a:t>实现方法（具体描述）</a:t>
            </a:r>
            <a:endParaRPr lang="zh-CN" altLang="en-US" sz="2400" b="1" dirty="0"/>
          </a:p>
        </p:txBody>
      </p:sp>
      <p:sp>
        <p:nvSpPr>
          <p:cNvPr id="4" name="圆角矩形 3"/>
          <p:cNvSpPr/>
          <p:nvPr/>
        </p:nvSpPr>
        <p:spPr>
          <a:xfrm>
            <a:off x="3314514" y="3206997"/>
            <a:ext cx="2016224" cy="75608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err="1"/>
              <a:t>MainService</a:t>
            </a:r>
            <a:endParaRPr lang="zh-CN" altLang="en-US" sz="2000" b="1" dirty="0"/>
          </a:p>
        </p:txBody>
      </p:sp>
      <p:sp>
        <p:nvSpPr>
          <p:cNvPr id="8" name="圆角矩形 7"/>
          <p:cNvSpPr/>
          <p:nvPr/>
        </p:nvSpPr>
        <p:spPr>
          <a:xfrm>
            <a:off x="4304624" y="4856661"/>
            <a:ext cx="2355608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GraphLockView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4599195" y="3958218"/>
            <a:ext cx="432048" cy="862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866242" y="2444393"/>
            <a:ext cx="1512168" cy="6480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MainActivity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2378410" y="2882961"/>
            <a:ext cx="936104" cy="3240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圆角矩形 19"/>
          <p:cNvSpPr/>
          <p:nvPr/>
        </p:nvSpPr>
        <p:spPr>
          <a:xfrm>
            <a:off x="1218033" y="4749477"/>
            <a:ext cx="2060612" cy="6480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MainReceiver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H="1">
            <a:off x="2752427" y="3958218"/>
            <a:ext cx="620452" cy="776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4988700" y="2917143"/>
            <a:ext cx="558062" cy="3317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圆角矩形 31"/>
          <p:cNvSpPr/>
          <p:nvPr/>
        </p:nvSpPr>
        <p:spPr>
          <a:xfrm>
            <a:off x="5546762" y="1896171"/>
            <a:ext cx="3129694" cy="165618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b="1" dirty="0" smtClean="0">
                <a:solidFill>
                  <a:schemeClr val="tx1"/>
                </a:solidFill>
              </a:rPr>
              <a:t>后台服务：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显示锁屏界面：滑动</a:t>
            </a:r>
            <a:r>
              <a:rPr lang="en-US" altLang="zh-CN" b="1" dirty="0" smtClean="0">
                <a:solidFill>
                  <a:schemeClr val="tx1"/>
                </a:solidFill>
              </a:rPr>
              <a:t>/</a:t>
            </a:r>
            <a:r>
              <a:rPr lang="zh-CN" altLang="en-US" b="1" dirty="0" smtClean="0">
                <a:solidFill>
                  <a:schemeClr val="tx1"/>
                </a:solidFill>
              </a:rPr>
              <a:t>图案</a:t>
            </a:r>
            <a:r>
              <a:rPr lang="en-US" altLang="zh-CN" b="1" dirty="0" smtClean="0">
                <a:solidFill>
                  <a:schemeClr val="tx1"/>
                </a:solidFill>
              </a:rPr>
              <a:t>/</a:t>
            </a:r>
            <a:r>
              <a:rPr lang="zh-CN" altLang="en-US" b="1" dirty="0" smtClean="0">
                <a:solidFill>
                  <a:schemeClr val="tx1"/>
                </a:solidFill>
              </a:rPr>
              <a:t>密码</a:t>
            </a:r>
            <a:endParaRPr lang="en-US" altLang="zh-CN" b="1" dirty="0" smtClean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自动锁屏倒计时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43" name="圆角矩形标注 42"/>
          <p:cNvSpPr/>
          <p:nvPr/>
        </p:nvSpPr>
        <p:spPr>
          <a:xfrm>
            <a:off x="7020273" y="5642229"/>
            <a:ext cx="1656184" cy="720080"/>
          </a:xfrm>
          <a:prstGeom prst="wedgeRoundRectCallout">
            <a:avLst>
              <a:gd name="adj1" fmla="val -66622"/>
              <a:gd name="adj2" fmla="val -8147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rgbClr val="0000FF"/>
                </a:solidFill>
              </a:rPr>
              <a:t>自定义视图</a:t>
            </a:r>
            <a:endParaRPr lang="en-US" altLang="zh-CN" sz="1400" b="1" dirty="0" smtClean="0">
              <a:solidFill>
                <a:srgbClr val="0000FF"/>
              </a:solidFill>
            </a:endParaRPr>
          </a:p>
        </p:txBody>
      </p:sp>
      <p:sp>
        <p:nvSpPr>
          <p:cNvPr id="46" name="圆角矩形标注 45"/>
          <p:cNvSpPr/>
          <p:nvPr/>
        </p:nvSpPr>
        <p:spPr>
          <a:xfrm>
            <a:off x="274862" y="1250627"/>
            <a:ext cx="1620180" cy="720080"/>
          </a:xfrm>
          <a:prstGeom prst="wedgeRoundRectCallout">
            <a:avLst>
              <a:gd name="adj1" fmla="val 56705"/>
              <a:gd name="adj2" fmla="val 107997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rgbClr val="0000FF"/>
                </a:solidFill>
              </a:rPr>
              <a:t>测试程序</a:t>
            </a:r>
            <a:endParaRPr lang="zh-CN" altLang="en-US" sz="1400" b="1" dirty="0">
              <a:solidFill>
                <a:srgbClr val="0000FF"/>
              </a:solidFill>
            </a:endParaRPr>
          </a:p>
        </p:txBody>
      </p:sp>
      <p:sp>
        <p:nvSpPr>
          <p:cNvPr id="47" name="圆角矩形标注 46"/>
          <p:cNvSpPr/>
          <p:nvPr/>
        </p:nvSpPr>
        <p:spPr>
          <a:xfrm>
            <a:off x="1259442" y="5733256"/>
            <a:ext cx="1620180" cy="720080"/>
          </a:xfrm>
          <a:prstGeom prst="wedgeRoundRectCallout">
            <a:avLst>
              <a:gd name="adj1" fmla="val 28934"/>
              <a:gd name="adj2" fmla="val -81473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rgbClr val="0000FF"/>
                </a:solidFill>
              </a:rPr>
              <a:t>入口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/>
            </a:r>
            <a:br>
              <a:rPr lang="en-US" altLang="zh-CN" sz="1400" b="1" dirty="0" smtClean="0">
                <a:solidFill>
                  <a:srgbClr val="0000FF"/>
                </a:solidFill>
              </a:rPr>
            </a:br>
            <a:r>
              <a:rPr lang="zh-CN" altLang="en-US" sz="1400" b="1" dirty="0" smtClean="0">
                <a:solidFill>
                  <a:srgbClr val="0000FF"/>
                </a:solidFill>
              </a:rPr>
              <a:t>启动或关闭锁屏</a:t>
            </a:r>
            <a:endParaRPr lang="zh-CN" altLang="en-US" sz="1400" b="1" dirty="0">
              <a:solidFill>
                <a:srgbClr val="0000FF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295637" y="5426205"/>
            <a:ext cx="2355608" cy="57606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NoKeyEventLayout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3206502" y="1826633"/>
            <a:ext cx="1512168" cy="6480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Util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4583708" y="1084975"/>
            <a:ext cx="1298933" cy="578812"/>
          </a:xfrm>
          <a:prstGeom prst="wedgeRoundRectCallout">
            <a:avLst>
              <a:gd name="adj1" fmla="val -91497"/>
              <a:gd name="adj2" fmla="val 7473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400" b="1" dirty="0" smtClean="0">
                <a:solidFill>
                  <a:srgbClr val="0000FF"/>
                </a:solidFill>
              </a:rPr>
              <a:t>辅助类</a:t>
            </a:r>
            <a:endParaRPr lang="zh-CN" altLang="en-US" sz="1400" b="1" dirty="0">
              <a:solidFill>
                <a:srgbClr val="0000FF"/>
              </a:solidFill>
            </a:endParaRPr>
          </a:p>
        </p:txBody>
      </p:sp>
      <p:cxnSp>
        <p:nvCxnSpPr>
          <p:cNvPr id="18" name="直接箭头连接符 17"/>
          <p:cNvCxnSpPr>
            <a:endCxn id="16" idx="2"/>
          </p:cNvCxnSpPr>
          <p:nvPr/>
        </p:nvCxnSpPr>
        <p:spPr>
          <a:xfrm flipH="1" flipV="1">
            <a:off x="3962586" y="2474705"/>
            <a:ext cx="360040" cy="7143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90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51529" y="229025"/>
            <a:ext cx="6980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技术风险及解决方向</a:t>
            </a:r>
            <a:endParaRPr lang="zh-CN" alt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1268760"/>
            <a:ext cx="72728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n-ea"/>
              </a:rPr>
              <a:t>无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794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5656" y="236266"/>
            <a:ext cx="75172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外部模块依赖</a:t>
            </a:r>
            <a:r>
              <a:rPr lang="zh-CN" altLang="en-US" sz="2400" b="1" dirty="0"/>
              <a:t>关系图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3563888" y="1457265"/>
            <a:ext cx="2160240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锁屏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251520" y="2924944"/>
            <a:ext cx="8536754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172400" y="1948770"/>
            <a:ext cx="61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C000"/>
                </a:solidFill>
              </a:rPr>
              <a:t>App</a:t>
            </a:r>
            <a:endParaRPr lang="zh-CN" altLang="en-US" sz="2000" b="1" dirty="0">
              <a:solidFill>
                <a:srgbClr val="FFC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691604" y="3112447"/>
            <a:ext cx="1392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rgbClr val="FFC000"/>
                </a:solidFill>
              </a:rPr>
              <a:t>Framework</a:t>
            </a:r>
            <a:endParaRPr lang="zh-CN" altLang="en-US" sz="2000" b="1" dirty="0">
              <a:solidFill>
                <a:srgbClr val="FFC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503" y="4797152"/>
            <a:ext cx="88854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侧边栏或系统设置通过广播来锁屏或解锁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锁屏状态和解锁方式保存在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SettingProvider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锁屏时由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PhoneWindowManager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负责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拦截遥控器系统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按键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PowerManagerService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关背光后通过广播触发自动锁屏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倒计时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锁屏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广播方式通知白板，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当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锁屏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开启</a:t>
            </a:r>
            <a:r>
              <a:rPr lang="zh-CN" altLang="en-US" sz="1600" dirty="0">
                <a:latin typeface="微软雅黑" pitchFamily="34" charset="-122"/>
                <a:ea typeface="微软雅黑" pitchFamily="34" charset="-122"/>
              </a:rPr>
              <a:t>时应避免触摸透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传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4644008" y="1961322"/>
            <a:ext cx="0" cy="204374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3670754" y="4050763"/>
            <a:ext cx="1837349" cy="5431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tx1"/>
                </a:solidFill>
              </a:rPr>
              <a:t>SettingProvider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013067" y="3219363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读写系统设置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7308304" y="1457265"/>
            <a:ext cx="1080120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白板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/>
          <p:cNvCxnSpPr>
            <a:stCxn id="7" idx="3"/>
            <a:endCxn id="17" idx="1"/>
          </p:cNvCxnSpPr>
          <p:nvPr/>
        </p:nvCxnSpPr>
        <p:spPr>
          <a:xfrm>
            <a:off x="5724128" y="1709293"/>
            <a:ext cx="158417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4"/>
          <p:cNvSpPr txBox="1"/>
          <p:nvPr/>
        </p:nvSpPr>
        <p:spPr>
          <a:xfrm>
            <a:off x="6064810" y="1440536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避免透传</a:t>
            </a:r>
            <a:endParaRPr lang="en-US" altLang="zh-CN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83568" y="3429000"/>
            <a:ext cx="2413413" cy="5431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tx1"/>
                </a:solidFill>
              </a:rPr>
              <a:t>PhoneWindowManager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10" name="肘形连接符 9"/>
          <p:cNvCxnSpPr>
            <a:stCxn id="7" idx="2"/>
            <a:endCxn id="19" idx="0"/>
          </p:cNvCxnSpPr>
          <p:nvPr/>
        </p:nvCxnSpPr>
        <p:spPr>
          <a:xfrm rot="5400000">
            <a:off x="2533303" y="1318294"/>
            <a:ext cx="1467679" cy="275373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60"/>
          <p:cNvSpPr txBox="1"/>
          <p:nvPr/>
        </p:nvSpPr>
        <p:spPr>
          <a:xfrm>
            <a:off x="2121361" y="2365139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拦截遥控器按键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447116" y="1844824"/>
            <a:ext cx="1080120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系统设置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23" name="直接箭头连接符 22"/>
          <p:cNvCxnSpPr>
            <a:stCxn id="20" idx="3"/>
            <a:endCxn id="7" idx="1"/>
          </p:cNvCxnSpPr>
          <p:nvPr/>
        </p:nvCxnSpPr>
        <p:spPr>
          <a:xfrm flipV="1">
            <a:off x="1527236" y="1709293"/>
            <a:ext cx="2036652" cy="38755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4"/>
          <p:cNvSpPr txBox="1"/>
          <p:nvPr/>
        </p:nvSpPr>
        <p:spPr>
          <a:xfrm>
            <a:off x="2320394" y="111746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手动锁屏</a:t>
            </a:r>
            <a:endParaRPr lang="en-US" altLang="zh-CN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947873" y="3597406"/>
            <a:ext cx="2183501" cy="5431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 smtClean="0">
                <a:solidFill>
                  <a:schemeClr val="tx1"/>
                </a:solidFill>
              </a:rPr>
              <a:t>PowerManagerService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7" name="肘形连接符 26"/>
          <p:cNvCxnSpPr>
            <a:stCxn id="25" idx="0"/>
            <a:endCxn id="7" idx="2"/>
          </p:cNvCxnSpPr>
          <p:nvPr/>
        </p:nvCxnSpPr>
        <p:spPr>
          <a:xfrm rot="16200000" flipV="1">
            <a:off x="5023774" y="1581556"/>
            <a:ext cx="1636085" cy="23956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0"/>
          <p:cNvSpPr txBox="1"/>
          <p:nvPr/>
        </p:nvSpPr>
        <p:spPr>
          <a:xfrm>
            <a:off x="5123377" y="2498928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关背光后自动锁屏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899592" y="957346"/>
            <a:ext cx="1080120" cy="5040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 smtClean="0">
                <a:solidFill>
                  <a:schemeClr val="tx1"/>
                </a:solidFill>
              </a:rPr>
              <a:t>侧边栏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stCxn id="32" idx="3"/>
            <a:endCxn id="7" idx="1"/>
          </p:cNvCxnSpPr>
          <p:nvPr/>
        </p:nvCxnSpPr>
        <p:spPr>
          <a:xfrm>
            <a:off x="1979712" y="1209374"/>
            <a:ext cx="1584176" cy="49991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4"/>
          <p:cNvSpPr txBox="1"/>
          <p:nvPr/>
        </p:nvSpPr>
        <p:spPr>
          <a:xfrm>
            <a:off x="2088894" y="189163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自动解锁</a:t>
            </a:r>
            <a:endParaRPr lang="en-US" altLang="zh-CN" sz="1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27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5656" y="236266"/>
            <a:ext cx="75172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外部接口</a:t>
            </a:r>
            <a:endParaRPr lang="zh-CN" altLang="en-US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07503" y="836712"/>
            <a:ext cx="8885449" cy="1158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/>
              <a:t>锁屏</a:t>
            </a:r>
            <a:r>
              <a:rPr lang="en-US" altLang="zh-CN" sz="1600" dirty="0" smtClean="0"/>
              <a:t>/</a:t>
            </a:r>
            <a:r>
              <a:rPr lang="zh-CN" altLang="en-US" sz="1600" dirty="0" smtClean="0"/>
              <a:t>解锁由</a:t>
            </a:r>
            <a:r>
              <a:rPr lang="zh-CN" altLang="en-US" sz="1600" dirty="0"/>
              <a:t> </a:t>
            </a:r>
            <a:r>
              <a:rPr lang="zh-CN" altLang="en-US" sz="1600" b="1" dirty="0"/>
              <a:t>侧边栏</a:t>
            </a:r>
            <a:r>
              <a:rPr lang="en-US" altLang="zh-CN" sz="1600" b="1" dirty="0"/>
              <a:t>-</a:t>
            </a:r>
            <a:r>
              <a:rPr lang="zh-CN" altLang="en-US" sz="1600" b="1" dirty="0"/>
              <a:t>控制面板</a:t>
            </a:r>
            <a:r>
              <a:rPr lang="en-US" altLang="zh-CN" sz="1600" b="1" dirty="0"/>
              <a:t>-</a:t>
            </a:r>
            <a:r>
              <a:rPr lang="zh-CN" altLang="en-US" sz="1600" b="1" dirty="0"/>
              <a:t>锁屏</a:t>
            </a:r>
            <a:r>
              <a:rPr lang="zh-CN" altLang="en-US" sz="1600" dirty="0"/>
              <a:t> 或 </a:t>
            </a:r>
            <a:r>
              <a:rPr lang="zh-CN" altLang="en-US" sz="1600" b="1" dirty="0"/>
              <a:t>系统设置</a:t>
            </a:r>
            <a:r>
              <a:rPr lang="en-US" altLang="zh-CN" sz="1600" b="1" dirty="0"/>
              <a:t>-</a:t>
            </a:r>
            <a:r>
              <a:rPr lang="zh-CN" altLang="en-US" sz="1600" b="1" dirty="0"/>
              <a:t>系统安全</a:t>
            </a:r>
            <a:r>
              <a:rPr lang="en-US" altLang="zh-CN" sz="1600" b="1" dirty="0"/>
              <a:t>-U</a:t>
            </a:r>
            <a:r>
              <a:rPr lang="zh-CN" altLang="en-US" sz="1600" b="1" dirty="0"/>
              <a:t>盘解锁</a:t>
            </a:r>
            <a:r>
              <a:rPr lang="zh-CN" altLang="en-US" sz="1600" dirty="0"/>
              <a:t> 触发，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广播</a:t>
            </a:r>
            <a:r>
              <a:rPr lang="en-US" altLang="zh-CN" sz="1600" dirty="0"/>
              <a:t>action</a:t>
            </a:r>
            <a:r>
              <a:rPr lang="zh-CN" altLang="en-US" sz="1600" dirty="0"/>
              <a:t>是：</a:t>
            </a:r>
            <a:r>
              <a:rPr lang="en-US" altLang="zh-CN" sz="1600" dirty="0" err="1"/>
              <a:t>com.tpv.intent.lock.RECEIVED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zh-CN" altLang="en-US" sz="1600" dirty="0"/>
              <a:t>带名为</a:t>
            </a:r>
            <a:r>
              <a:rPr lang="en-US" altLang="zh-CN" sz="1600" dirty="0"/>
              <a:t>action</a:t>
            </a:r>
            <a:r>
              <a:rPr lang="zh-CN" altLang="en-US" sz="1600" dirty="0"/>
              <a:t>的字符串参数，值为 </a:t>
            </a:r>
            <a:r>
              <a:rPr lang="en-US" altLang="zh-CN" sz="1600" dirty="0" err="1"/>
              <a:t>fromSystemOpen</a:t>
            </a:r>
            <a:r>
              <a:rPr lang="zh-CN" altLang="en-US" sz="1600" dirty="0"/>
              <a:t>（开） 或 </a:t>
            </a:r>
            <a:r>
              <a:rPr lang="en-US" altLang="zh-CN" sz="1600" dirty="0"/>
              <a:t>close</a:t>
            </a:r>
            <a:r>
              <a:rPr lang="zh-CN" altLang="en-US" sz="1600" dirty="0"/>
              <a:t>（关）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TextBox 29"/>
          <p:cNvSpPr txBox="1"/>
          <p:nvPr/>
        </p:nvSpPr>
        <p:spPr>
          <a:xfrm>
            <a:off x="107504" y="2132856"/>
            <a:ext cx="8885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1600" dirty="0" smtClean="0"/>
              <a:t>自动锁屏</a:t>
            </a:r>
            <a:r>
              <a:rPr lang="zh-CN" altLang="en-US" sz="1600" dirty="0"/>
              <a:t>由系统层 </a:t>
            </a:r>
            <a:r>
              <a:rPr lang="en-US" altLang="zh-CN" sz="1600" dirty="0" err="1"/>
              <a:t>PowerManagerService</a:t>
            </a:r>
            <a:r>
              <a:rPr lang="en-US" altLang="zh-CN" sz="1600" dirty="0"/>
              <a:t> </a:t>
            </a:r>
            <a:r>
              <a:rPr lang="zh-CN" altLang="en-US" sz="1600" dirty="0"/>
              <a:t>触发，在关背光时开启锁屏，</a:t>
            </a:r>
            <a:r>
              <a:rPr lang="zh-CN" altLang="en-US" sz="1600" dirty="0"/>
              <a:t/>
            </a:r>
            <a:br>
              <a:rPr lang="zh-CN" altLang="en-US" sz="1600" dirty="0"/>
            </a:br>
            <a:r>
              <a:rPr lang="zh-CN" altLang="en-US" sz="1600" dirty="0"/>
              <a:t>广播</a:t>
            </a:r>
            <a:r>
              <a:rPr lang="en-US" altLang="zh-CN" sz="1600" dirty="0"/>
              <a:t>action</a:t>
            </a:r>
            <a:r>
              <a:rPr lang="zh-CN" altLang="en-US" sz="1600" dirty="0"/>
              <a:t>是：</a:t>
            </a:r>
            <a:r>
              <a:rPr lang="en-US" altLang="zh-CN" sz="1600" dirty="0" err="1"/>
              <a:t>com.tpv.intent.autolock.RECEIVED</a:t>
            </a:r>
            <a:r>
              <a:rPr lang="en-US" altLang="zh-CN" sz="1600" dirty="0"/>
              <a:t/>
            </a:r>
            <a:br>
              <a:rPr lang="en-US" altLang="zh-CN" sz="1600" dirty="0"/>
            </a:br>
            <a:r>
              <a:rPr lang="zh-CN" altLang="en-US" sz="1600" dirty="0"/>
              <a:t>带名为</a:t>
            </a:r>
            <a:r>
              <a:rPr lang="en-US" altLang="zh-CN" sz="1600" dirty="0"/>
              <a:t>action</a:t>
            </a:r>
            <a:r>
              <a:rPr lang="zh-CN" altLang="en-US" sz="1600" dirty="0"/>
              <a:t>的字符串参数，值为 </a:t>
            </a:r>
            <a:r>
              <a:rPr lang="en-US" altLang="zh-CN" sz="1600" dirty="0"/>
              <a:t>open </a:t>
            </a:r>
            <a:r>
              <a:rPr lang="zh-CN" altLang="en-US" sz="1600" dirty="0"/>
              <a:t>或 </a:t>
            </a:r>
            <a:r>
              <a:rPr lang="en-US" altLang="zh-CN" sz="1600" dirty="0"/>
              <a:t>close</a:t>
            </a:r>
            <a:r>
              <a:rPr lang="zh-CN" altLang="en-US" sz="1600" dirty="0"/>
              <a:t>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TextBox 29"/>
          <p:cNvSpPr txBox="1"/>
          <p:nvPr/>
        </p:nvSpPr>
        <p:spPr>
          <a:xfrm>
            <a:off x="107504" y="3356992"/>
            <a:ext cx="88854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1600" dirty="0" err="1"/>
              <a:t>Settings.System</a:t>
            </a:r>
            <a:r>
              <a:rPr lang="en-US" altLang="zh-CN" sz="1600" dirty="0"/>
              <a:t> </a:t>
            </a:r>
            <a:r>
              <a:rPr lang="zh-CN" altLang="en-US" sz="1600" dirty="0"/>
              <a:t>数据库，参数为</a:t>
            </a:r>
            <a:r>
              <a:rPr lang="zh-CN" altLang="en-US" sz="1600" dirty="0" smtClean="0"/>
              <a:t>字符串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600" dirty="0" smtClean="0"/>
              <a:t>锁</a:t>
            </a:r>
            <a:r>
              <a:rPr lang="zh-CN" altLang="en-US" sz="1600" dirty="0"/>
              <a:t>屏开关</a:t>
            </a:r>
            <a:r>
              <a:rPr lang="zh-CN" altLang="en-US" sz="1600" dirty="0" smtClean="0"/>
              <a:t>状态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KEY</a:t>
            </a:r>
            <a:r>
              <a:rPr lang="zh-CN" altLang="en-US" sz="1600" dirty="0"/>
              <a:t>是”</a:t>
            </a:r>
            <a:r>
              <a:rPr lang="en-US" altLang="zh-CN" sz="1600" dirty="0" err="1"/>
              <a:t>latest_unlock_type</a:t>
            </a:r>
            <a:r>
              <a:rPr lang="en-US" altLang="zh-CN" sz="1600" dirty="0"/>
              <a:t>”</a:t>
            </a:r>
            <a:r>
              <a:rPr lang="zh-CN" altLang="en-US" sz="1600" dirty="0"/>
              <a:t>，值为”</a:t>
            </a:r>
            <a:r>
              <a:rPr lang="en-US" altLang="zh-CN" sz="1600" dirty="0"/>
              <a:t>1”</a:t>
            </a:r>
            <a:r>
              <a:rPr lang="zh-CN" altLang="en-US" sz="1600" dirty="0"/>
              <a:t>表示开，”</a:t>
            </a:r>
            <a:r>
              <a:rPr lang="en-US" altLang="zh-CN" sz="1600" dirty="0"/>
              <a:t>0”</a:t>
            </a:r>
            <a:r>
              <a:rPr lang="zh-CN" altLang="en-US" sz="1600" dirty="0"/>
              <a:t>表示关</a:t>
            </a:r>
            <a:r>
              <a:rPr lang="zh-CN" altLang="en-US" sz="1600" dirty="0" smtClean="0"/>
              <a:t>。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600" dirty="0" smtClean="0"/>
              <a:t>图案解锁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KEY</a:t>
            </a:r>
            <a:r>
              <a:rPr lang="zh-CN" altLang="en-US" sz="1600" dirty="0"/>
              <a:t>是”</a:t>
            </a:r>
            <a:r>
              <a:rPr lang="en-US" altLang="zh-CN" sz="1600" dirty="0" err="1"/>
              <a:t>tpv.screenlock.graphpsw</a:t>
            </a:r>
            <a:r>
              <a:rPr lang="en-US" altLang="zh-CN" sz="1600" dirty="0"/>
              <a:t>”</a:t>
            </a:r>
            <a:r>
              <a:rPr lang="zh-CN" altLang="en-US" sz="1600" dirty="0"/>
              <a:t>，值为空或”</a:t>
            </a:r>
            <a:r>
              <a:rPr lang="en-US" altLang="zh-CN" sz="1600" dirty="0"/>
              <a:t>-1”</a:t>
            </a:r>
            <a:r>
              <a:rPr lang="zh-CN" altLang="en-US" sz="1600" dirty="0"/>
              <a:t>表示关，其他值表示图形顺序</a:t>
            </a:r>
            <a:r>
              <a:rPr lang="zh-CN" altLang="en-US" sz="1600" dirty="0" smtClean="0"/>
              <a:t>。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600" dirty="0" smtClean="0"/>
              <a:t>密码解锁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KEY</a:t>
            </a:r>
            <a:r>
              <a:rPr lang="zh-CN" altLang="en-US" sz="1600" dirty="0"/>
              <a:t>是”</a:t>
            </a:r>
            <a:r>
              <a:rPr lang="en-US" altLang="zh-CN" sz="1600" dirty="0" err="1"/>
              <a:t>tpv.screenlock.numpsw</a:t>
            </a:r>
            <a:r>
              <a:rPr lang="en-US" altLang="zh-CN" sz="1600" dirty="0"/>
              <a:t>”</a:t>
            </a:r>
            <a:r>
              <a:rPr lang="zh-CN" altLang="en-US" sz="1600" dirty="0"/>
              <a:t>，值为空或”</a:t>
            </a:r>
            <a:r>
              <a:rPr lang="en-US" altLang="zh-CN" sz="1600" dirty="0"/>
              <a:t>-1”</a:t>
            </a:r>
            <a:r>
              <a:rPr lang="zh-CN" altLang="en-US" sz="1600" dirty="0"/>
              <a:t>表示关，其他值表示密码</a:t>
            </a:r>
            <a:r>
              <a:rPr lang="zh-CN" altLang="en-US" sz="1600" dirty="0" smtClean="0"/>
              <a:t>。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zh-CN" altLang="en-US" sz="1600" dirty="0" smtClean="0"/>
              <a:t>自动</a:t>
            </a:r>
            <a:r>
              <a:rPr lang="zh-CN" altLang="en-US" sz="1600" dirty="0"/>
              <a:t>锁屏</a:t>
            </a:r>
            <a:r>
              <a:rPr lang="zh-CN" altLang="en-US" sz="1600" dirty="0" smtClean="0"/>
              <a:t>时间</a:t>
            </a:r>
            <a:r>
              <a:rPr lang="en-US" altLang="zh-CN" sz="1600" dirty="0" smtClean="0"/>
              <a:t/>
            </a:r>
            <a:br>
              <a:rPr lang="en-US" altLang="zh-CN" sz="1600" dirty="0" smtClean="0"/>
            </a:br>
            <a:r>
              <a:rPr lang="en-US" altLang="zh-CN" sz="1600" dirty="0" smtClean="0"/>
              <a:t>KEY</a:t>
            </a:r>
            <a:r>
              <a:rPr lang="zh-CN" altLang="en-US" sz="1600" dirty="0"/>
              <a:t>是”</a:t>
            </a:r>
            <a:r>
              <a:rPr lang="en-US" altLang="zh-CN" sz="1600" dirty="0" err="1"/>
              <a:t>tpv.screenlock.autolock</a:t>
            </a:r>
            <a:r>
              <a:rPr lang="en-US" altLang="zh-CN" sz="1600" dirty="0"/>
              <a:t>”</a:t>
            </a:r>
            <a:r>
              <a:rPr lang="zh-CN" altLang="en-US" sz="1600" dirty="0"/>
              <a:t>，值为自动锁屏时间，单位秒，默认</a:t>
            </a:r>
            <a:r>
              <a:rPr lang="en-US" altLang="zh-CN" sz="1600" dirty="0"/>
              <a:t>0</a:t>
            </a:r>
            <a:r>
              <a:rPr lang="zh-CN" altLang="en-US" sz="1600" dirty="0"/>
              <a:t>。</a:t>
            </a:r>
            <a:endParaRPr lang="zh-CN" altLang="en-US" sz="16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110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51529" y="229025"/>
            <a:ext cx="6980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性能设计目标</a:t>
            </a:r>
            <a:endParaRPr lang="zh-CN" altLang="en-US" sz="2400" b="1" dirty="0"/>
          </a:p>
        </p:txBody>
      </p:sp>
      <p:sp>
        <p:nvSpPr>
          <p:cNvPr id="5" name="圆角矩形 4"/>
          <p:cNvSpPr/>
          <p:nvPr/>
        </p:nvSpPr>
        <p:spPr>
          <a:xfrm>
            <a:off x="827584" y="980728"/>
            <a:ext cx="6984776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1. </a:t>
            </a:r>
            <a:r>
              <a:rPr lang="zh-CN" altLang="en-US" dirty="0" smtClean="0">
                <a:solidFill>
                  <a:schemeClr val="tx1"/>
                </a:solidFill>
              </a:rPr>
              <a:t>前台运行时，系统资源消耗目标（</a:t>
            </a:r>
            <a:r>
              <a:rPr lang="en-US" altLang="zh-CN" dirty="0" smtClean="0">
                <a:solidFill>
                  <a:schemeClr val="tx1"/>
                </a:solidFill>
              </a:rPr>
              <a:t>CPU %, Memory usage</a:t>
            </a:r>
            <a:r>
              <a:rPr lang="zh-CN" altLang="en-US" dirty="0" smtClean="0">
                <a:solidFill>
                  <a:schemeClr val="tx1"/>
                </a:solidFill>
              </a:rPr>
              <a:t>）</a:t>
            </a:r>
            <a:r>
              <a:rPr lang="en-US" altLang="zh-CN" dirty="0" smtClean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827584" y="2420888"/>
            <a:ext cx="6984776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2. </a:t>
            </a:r>
            <a:r>
              <a:rPr lang="zh-CN" altLang="en-US" dirty="0">
                <a:solidFill>
                  <a:schemeClr val="tx1"/>
                </a:solidFill>
              </a:rPr>
              <a:t>后台运行时，系统资源消耗目标（</a:t>
            </a:r>
            <a:r>
              <a:rPr lang="en-US" altLang="zh-CN" dirty="0">
                <a:solidFill>
                  <a:schemeClr val="tx1"/>
                </a:solidFill>
              </a:rPr>
              <a:t>CPU %, Memory usage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27584" y="3933056"/>
            <a:ext cx="6984776" cy="5040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3. </a:t>
            </a:r>
            <a:r>
              <a:rPr lang="zh-CN" altLang="en-US" dirty="0" smtClean="0">
                <a:solidFill>
                  <a:schemeClr val="tx1"/>
                </a:solidFill>
              </a:rPr>
              <a:t>其他关键指标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9540" y="4544481"/>
            <a:ext cx="6628804" cy="1061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1</a:t>
            </a:r>
            <a:r>
              <a:rPr lang="zh-CN" altLang="en-US" sz="1400" dirty="0" smtClean="0">
                <a:latin typeface="+mn-ea"/>
              </a:rPr>
              <a:t>、从控制面板启动锁屏后，</a:t>
            </a:r>
            <a:r>
              <a:rPr lang="en-US" altLang="zh-CN" sz="1400" dirty="0" smtClean="0">
                <a:latin typeface="+mn-ea"/>
              </a:rPr>
              <a:t>1</a:t>
            </a:r>
            <a:r>
              <a:rPr lang="zh-CN" altLang="en-US" sz="1400" dirty="0" smtClean="0">
                <a:latin typeface="+mn-ea"/>
              </a:rPr>
              <a:t>秒钟内显示滑动解锁界面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2</a:t>
            </a:r>
            <a:r>
              <a:rPr lang="zh-CN" altLang="en-US" sz="1400" dirty="0" smtClean="0">
                <a:latin typeface="+mn-ea"/>
              </a:rPr>
              <a:t>、滑动解锁后，</a:t>
            </a:r>
            <a:r>
              <a:rPr lang="en-US" altLang="zh-CN" sz="1400" dirty="0" smtClean="0">
                <a:latin typeface="+mn-ea"/>
              </a:rPr>
              <a:t>1</a:t>
            </a:r>
            <a:r>
              <a:rPr lang="zh-CN" altLang="en-US" sz="1400" dirty="0" smtClean="0">
                <a:latin typeface="+mn-ea"/>
              </a:rPr>
              <a:t>秒钟内显示图案或密码解锁界面</a:t>
            </a:r>
            <a:endParaRPr lang="en-US" altLang="zh-CN" sz="1400" dirty="0" smtClean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3. </a:t>
            </a:r>
            <a:r>
              <a:rPr lang="zh-CN" altLang="en-US" sz="1400" dirty="0" smtClean="0">
                <a:latin typeface="+mn-ea"/>
              </a:rPr>
              <a:t>成功解锁后</a:t>
            </a:r>
            <a:r>
              <a:rPr lang="en-US" altLang="zh-CN" sz="1400" dirty="0" smtClean="0">
                <a:latin typeface="+mn-ea"/>
              </a:rPr>
              <a:t>1</a:t>
            </a:r>
            <a:r>
              <a:rPr lang="zh-CN" altLang="en-US" sz="1400" dirty="0" smtClean="0">
                <a:latin typeface="+mn-ea"/>
              </a:rPr>
              <a:t>秒钟内关闭所有锁屏界面</a:t>
            </a:r>
            <a:endParaRPr lang="en-US" altLang="zh-CN" sz="1400" dirty="0" smtClean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43608" y="2996952"/>
            <a:ext cx="6628804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+mn-ea"/>
              </a:rPr>
              <a:t>CPU usage &lt; </a:t>
            </a:r>
            <a:r>
              <a:rPr lang="en-US" altLang="zh-CN" sz="1400" dirty="0" smtClean="0">
                <a:latin typeface="+mn-ea"/>
              </a:rPr>
              <a:t>1%  </a:t>
            </a:r>
            <a:r>
              <a:rPr lang="en-US" altLang="zh-CN" sz="1400" dirty="0">
                <a:latin typeface="+mn-ea"/>
              </a:rPr>
              <a:t>Memory usage &lt; </a:t>
            </a:r>
            <a:r>
              <a:rPr lang="en-US" altLang="zh-CN" sz="1400" dirty="0" smtClean="0">
                <a:latin typeface="+mn-ea"/>
              </a:rPr>
              <a:t>32MB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</a:pPr>
            <a:endParaRPr lang="en-US" altLang="zh-CN" sz="1400" dirty="0" smtClean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608" y="1588670"/>
            <a:ext cx="6628804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smtClean="0">
                <a:latin typeface="+mn-ea"/>
              </a:rPr>
              <a:t>CPU usage &lt; 5%  Memory usage &lt; 64MB</a:t>
            </a:r>
          </a:p>
          <a:p>
            <a:pPr>
              <a:lnSpc>
                <a:spcPct val="150000"/>
              </a:lnSpc>
            </a:pPr>
            <a:endParaRPr lang="en-US" altLang="zh-CN" sz="14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3496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551529" y="229025"/>
            <a:ext cx="6980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功能实现所需的其他依赖 （</a:t>
            </a:r>
            <a:r>
              <a:rPr lang="en-US" altLang="zh-CN" sz="2400" b="1" dirty="0" smtClean="0"/>
              <a:t>Server/API/</a:t>
            </a:r>
            <a:r>
              <a:rPr lang="zh-CN" altLang="en-US" sz="2400" b="1" dirty="0" smtClean="0"/>
              <a:t>开源</a:t>
            </a:r>
            <a:r>
              <a:rPr lang="en-US" altLang="zh-CN" sz="2400" b="1" dirty="0" smtClean="0"/>
              <a:t>Lib</a:t>
            </a:r>
            <a:r>
              <a:rPr lang="zh-CN" altLang="en-US" sz="2400" b="1" dirty="0" smtClean="0"/>
              <a:t>）</a:t>
            </a:r>
            <a:endParaRPr lang="zh-CN" altLang="en-US" sz="2400" b="1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249973"/>
              </p:ext>
            </p:extLst>
          </p:nvPr>
        </p:nvGraphicFramePr>
        <p:xfrm>
          <a:off x="827584" y="1196750"/>
          <a:ext cx="7920880" cy="367497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2048"/>
                <a:gridCol w="4032448"/>
                <a:gridCol w="1944216"/>
                <a:gridCol w="1512168"/>
              </a:tblGrid>
              <a:tr h="38683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#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需求描述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联络窗口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收费状况</a:t>
                      </a:r>
                      <a:endParaRPr lang="zh-CN" altLang="en-US" dirty="0"/>
                    </a:p>
                  </a:txBody>
                  <a:tcPr/>
                </a:tc>
              </a:tr>
              <a:tr h="67696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无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868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76968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3868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68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683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86839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21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58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</TotalTime>
  <Words>493</Words>
  <Application>Microsoft Office PowerPoint</Application>
  <PresentationFormat>全屏显示(4:3)</PresentationFormat>
  <Paragraphs>77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宋体</vt:lpstr>
      <vt:lpstr>微软雅黑</vt:lpstr>
      <vt:lpstr>新宋体</vt:lpstr>
      <vt:lpstr>Arial</vt:lpstr>
      <vt:lpstr>Calibri</vt:lpstr>
      <vt:lpstr>Office 主题</vt:lpstr>
      <vt:lpstr>PowerPoint 演示文稿</vt:lpstr>
      <vt:lpstr>功能范围描述（逻辑流程）</vt:lpstr>
      <vt:lpstr>PowerPoint 演示文稿</vt:lpstr>
      <vt:lpstr>实现方法（具体描述）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Liuhua Chen 陈柳华</dc:creator>
  <cp:lastModifiedBy>Zhonglong Chen 陈钟龙</cp:lastModifiedBy>
  <cp:revision>193</cp:revision>
  <dcterms:modified xsi:type="dcterms:W3CDTF">2020-06-02T02:45:49Z</dcterms:modified>
</cp:coreProperties>
</file>