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8" r:id="rId2"/>
    <p:sldId id="402" r:id="rId3"/>
    <p:sldId id="404" r:id="rId4"/>
    <p:sldId id="405" r:id="rId5"/>
    <p:sldId id="415" r:id="rId6"/>
    <p:sldId id="418" r:id="rId7"/>
    <p:sldId id="406" r:id="rId8"/>
    <p:sldId id="408" r:id="rId9"/>
    <p:sldId id="409" r:id="rId10"/>
    <p:sldId id="411" r:id="rId11"/>
    <p:sldId id="413" r:id="rId12"/>
    <p:sldId id="414" r:id="rId13"/>
    <p:sldId id="410" r:id="rId14"/>
    <p:sldId id="412" r:id="rId15"/>
    <p:sldId id="417" r:id="rId16"/>
    <p:sldId id="41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B1E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86486" autoAdjust="0"/>
  </p:normalViewPr>
  <p:slideViewPr>
    <p:cSldViewPr>
      <p:cViewPr varScale="1">
        <p:scale>
          <a:sx n="64" d="100"/>
          <a:sy n="64" d="100"/>
        </p:scale>
        <p:origin x="14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352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ED541-AAEF-494E-97B8-CEFD92F31F01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18D78-90B3-4C9F-B4FD-96F64EDB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4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18D78-90B3-4C9F-B4FD-96F64EDB96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30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 descr="PPT模板-英文原版内页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9525"/>
            <a:ext cx="914082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04025" y="730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1423214-42E0-4DFA-AE34-4CB0BB041BE8}" type="slidenum">
              <a:rPr kumimoji="1" lang="en-US" altLang="zh-CN" sz="2400" b="1">
                <a:latin typeface="Arial" pitchFamily="34" charset="0"/>
                <a:ea typeface="宋体" pitchFamily="2" charset="-122"/>
              </a:rPr>
              <a:pPr algn="r">
                <a:defRPr/>
              </a:pPr>
              <a:t>‹#›</a:t>
            </a:fld>
            <a:endParaRPr kumimoji="1" lang="en-US" altLang="zh-CN" sz="2400" b="1" dirty="0">
              <a:latin typeface="Arial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2311391" y="4443091"/>
            <a:ext cx="1877060" cy="1326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smtClean="0"/>
              <a:t>Table: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b="1" dirty="0" smtClean="0"/>
              <a:t>Campaign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b="1" dirty="0" err="1" smtClean="0"/>
              <a:t>Lkcampaignlayout</a:t>
            </a:r>
            <a:endParaRPr lang="en-US" altLang="zh-CN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b="1" dirty="0" smtClean="0"/>
              <a:t>Notification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b="1" dirty="0" err="1"/>
              <a:t>lknotificationuser</a:t>
            </a:r>
            <a:endParaRPr lang="en-US" altLang="zh-CN" sz="1400" b="1" dirty="0" smtClean="0"/>
          </a:p>
        </p:txBody>
      </p:sp>
      <p:sp>
        <p:nvSpPr>
          <p:cNvPr id="88" name="流程图: 过程 87"/>
          <p:cNvSpPr/>
          <p:nvPr/>
        </p:nvSpPr>
        <p:spPr>
          <a:xfrm>
            <a:off x="6839452" y="3572002"/>
            <a:ext cx="2197043" cy="836413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 b="1" dirty="0" err="1" smtClean="0"/>
              <a:t>CampaignFactory.php</a:t>
            </a:r>
            <a:endParaRPr lang="en-US" altLang="zh-CN" sz="1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b="1" dirty="0" err="1" smtClean="0"/>
              <a:t>LayoutFactory.php</a:t>
            </a:r>
            <a:endParaRPr lang="en-US" altLang="zh-CN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b="1" dirty="0" err="1" smtClean="0"/>
              <a:t>NotificationFactory.php</a:t>
            </a:r>
            <a:endParaRPr lang="en-US" altLang="zh-CN" sz="1400" b="1" dirty="0" smtClean="0"/>
          </a:p>
        </p:txBody>
      </p:sp>
      <p:sp>
        <p:nvSpPr>
          <p:cNvPr id="81" name="矩形 80"/>
          <p:cNvSpPr/>
          <p:nvPr/>
        </p:nvSpPr>
        <p:spPr>
          <a:xfrm>
            <a:off x="6631224" y="1677675"/>
            <a:ext cx="1631017" cy="7522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endParaRPr lang="en-US" altLang="zh-CN" sz="1200" dirty="0" smtClean="0"/>
          </a:p>
          <a:p>
            <a:endParaRPr lang="en-US" altLang="zh-CN" sz="1400" b="1" dirty="0" smtClean="0"/>
          </a:p>
          <a:p>
            <a:r>
              <a:rPr lang="en-US" altLang="zh-CN" sz="1400" b="1" dirty="0" err="1" smtClean="0"/>
              <a:t>Campaign.php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200" dirty="0" smtClean="0"/>
          </a:p>
        </p:txBody>
      </p:sp>
      <p:sp>
        <p:nvSpPr>
          <p:cNvPr id="75" name="矩形 74"/>
          <p:cNvSpPr/>
          <p:nvPr/>
        </p:nvSpPr>
        <p:spPr>
          <a:xfrm>
            <a:off x="57341" y="2996952"/>
            <a:ext cx="2071395" cy="2160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sz="1400" b="1" dirty="0" smtClean="0"/>
              <a:t>Campaign-form-</a:t>
            </a:r>
            <a:r>
              <a:rPr lang="en-US" altLang="zh-CN" sz="1400" b="1" dirty="0" err="1" smtClean="0"/>
              <a:t>add.twig</a:t>
            </a:r>
            <a:endParaRPr lang="en-US" altLang="zh-CN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400" b="1" dirty="0" smtClean="0"/>
              <a:t>Campaign-form-</a:t>
            </a:r>
            <a:r>
              <a:rPr lang="en-US" altLang="zh-CN" sz="1400" b="1" dirty="0" err="1" smtClean="0"/>
              <a:t>edit.twig</a:t>
            </a:r>
            <a:endParaRPr lang="en-US" altLang="zh-CN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400" b="1" dirty="0" err="1" smtClean="0"/>
              <a:t>Campaign.twig</a:t>
            </a:r>
            <a:endParaRPr lang="en-US" altLang="zh-CN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400" b="1" dirty="0" smtClean="0"/>
              <a:t>Campaign-form-</a:t>
            </a:r>
            <a:r>
              <a:rPr lang="en-US" altLang="zh-CN" sz="1400" b="1" dirty="0" err="1" smtClean="0"/>
              <a:t>delete.twig</a:t>
            </a:r>
            <a:endParaRPr lang="en-US" altLang="zh-CN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400" b="1" dirty="0" smtClean="0"/>
              <a:t>Campaign-form-</a:t>
            </a:r>
            <a:r>
              <a:rPr lang="en-US" altLang="zh-CN" sz="1400" b="1" dirty="0" err="1" smtClean="0"/>
              <a:t>copy.twig</a:t>
            </a:r>
            <a:endParaRPr lang="en-US" altLang="zh-CN" sz="1400" b="1" dirty="0" smtClean="0"/>
          </a:p>
          <a:p>
            <a:pPr marL="171450" indent="-171450">
              <a:buFont typeface="Arial" pitchFamily="34" charset="0"/>
              <a:buChar char="•"/>
            </a:pPr>
            <a:endParaRPr lang="zh-CN" altLang="en-US" sz="1100" dirty="0"/>
          </a:p>
        </p:txBody>
      </p:sp>
      <p:sp>
        <p:nvSpPr>
          <p:cNvPr id="74" name="流程图: 过程 73"/>
          <p:cNvSpPr/>
          <p:nvPr/>
        </p:nvSpPr>
        <p:spPr>
          <a:xfrm>
            <a:off x="1696688" y="2897531"/>
            <a:ext cx="864096" cy="43204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Views</a:t>
            </a:r>
            <a:endParaRPr lang="zh-CN" altLang="en-US" dirty="0"/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2620289" y="2777982"/>
            <a:ext cx="487802" cy="276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331774" y="908720"/>
            <a:ext cx="1904744" cy="1521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err="1" smtClean="0"/>
              <a:t>Routes.php</a:t>
            </a:r>
            <a:endParaRPr lang="en-US" altLang="zh-CN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Campaign.add</a:t>
            </a:r>
            <a:endParaRPr lang="en-US" altLang="zh-CN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Campaign.edit</a:t>
            </a:r>
            <a:endParaRPr lang="en-US" altLang="zh-CN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Campaign.copy</a:t>
            </a:r>
            <a:endParaRPr lang="en-US" altLang="zh-CN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Campaign.delete</a:t>
            </a:r>
            <a:endParaRPr lang="en-US" altLang="zh-CN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/>
              <a:t>campaign.updateStatus</a:t>
            </a:r>
            <a:endParaRPr lang="en-US" altLang="zh-CN" sz="1200" b="1" dirty="0" smtClean="0"/>
          </a:p>
          <a:p>
            <a:endParaRPr lang="zh-CN" altLang="en-US" sz="1200" dirty="0"/>
          </a:p>
        </p:txBody>
      </p:sp>
      <p:sp>
        <p:nvSpPr>
          <p:cNvPr id="80" name="流程图: 过程 79"/>
          <p:cNvSpPr/>
          <p:nvPr/>
        </p:nvSpPr>
        <p:spPr>
          <a:xfrm>
            <a:off x="5870993" y="2309051"/>
            <a:ext cx="1224136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Lib/control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5832073" y="3329579"/>
            <a:ext cx="1219283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Lib/factory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864190" y="4077072"/>
            <a:ext cx="864097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106" name="流程图: 过程 105"/>
          <p:cNvSpPr/>
          <p:nvPr/>
        </p:nvSpPr>
        <p:spPr>
          <a:xfrm>
            <a:off x="4989729" y="4640916"/>
            <a:ext cx="1622578" cy="73231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400" b="1" dirty="0" smtClean="0"/>
          </a:p>
          <a:p>
            <a:r>
              <a:rPr lang="en-US" altLang="zh-CN" sz="1400" b="1" dirty="0" err="1" smtClean="0"/>
              <a:t>Campaign.php</a:t>
            </a:r>
            <a:endParaRPr lang="en-US" altLang="zh-CN" sz="1400" b="1" dirty="0" smtClean="0"/>
          </a:p>
          <a:p>
            <a:endParaRPr lang="en-US" altLang="zh-CN" sz="1400" b="1" dirty="0" smtClean="0"/>
          </a:p>
        </p:txBody>
      </p:sp>
      <p:sp>
        <p:nvSpPr>
          <p:cNvPr id="100" name="流程图: 过程 99"/>
          <p:cNvSpPr/>
          <p:nvPr/>
        </p:nvSpPr>
        <p:spPr>
          <a:xfrm>
            <a:off x="4860032" y="4151773"/>
            <a:ext cx="1296144" cy="582636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Lib/entity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507979" y="2620403"/>
            <a:ext cx="1204241" cy="16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397421" y="2835929"/>
            <a:ext cx="0" cy="433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801017" y="3845112"/>
            <a:ext cx="1968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963811" y="430631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205356" y="908720"/>
            <a:ext cx="1904744" cy="1521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smtClean="0"/>
              <a:t>Routes-</a:t>
            </a:r>
            <a:r>
              <a:rPr lang="en-US" altLang="zh-CN" sz="1400" b="1" dirty="0" err="1" smtClean="0"/>
              <a:t>web.php</a:t>
            </a:r>
            <a:endParaRPr lang="en-US" altLang="zh-CN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campaign.add.form</a:t>
            </a:r>
            <a:endParaRPr lang="en-US" altLang="zh-CN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campaign.edit.form</a:t>
            </a:r>
            <a:endParaRPr lang="en-US" altLang="zh-CN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Campaign.copy.form</a:t>
            </a:r>
            <a:endParaRPr lang="en-US" altLang="zh-CN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Campaign.delete.form</a:t>
            </a:r>
            <a:endParaRPr lang="en-US" altLang="zh-CN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/>
              <a:t>campaign</a:t>
            </a:r>
            <a:r>
              <a:rPr lang="en-US" altLang="zh-CN" sz="1200" b="1" dirty="0" smtClean="0"/>
              <a:t>. export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1" dirty="0" err="1" smtClean="0"/>
              <a:t>Campaign.import</a:t>
            </a:r>
            <a:endParaRPr lang="en-US" altLang="zh-CN" sz="1200" b="1" dirty="0" smtClean="0"/>
          </a:p>
          <a:p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3236518" y="2353122"/>
            <a:ext cx="864097" cy="4680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8010" y="219998"/>
            <a:ext cx="326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Architecture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163" y="16271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51520" y="2353122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err="1" smtClean="0"/>
              <a:t>Darknet</a:t>
            </a:r>
            <a:r>
              <a:rPr lang="en-US" altLang="zh-CN" sz="4400" b="1" dirty="0" smtClean="0"/>
              <a:t>-YOLO model training</a:t>
            </a:r>
            <a:endParaRPr lang="zh-CN" alt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08104" y="510623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Zhonglong Chen</a:t>
            </a:r>
          </a:p>
          <a:p>
            <a:pPr algn="r"/>
            <a:r>
              <a:rPr lang="en-US" altLang="zh-CN" dirty="0" smtClean="0"/>
              <a:t>2018/9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2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324" y="226747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(2) Labels</a:t>
            </a:r>
            <a:endParaRPr lang="en-US" altLang="zh-CN" sz="2400" dirty="0"/>
          </a:p>
        </p:txBody>
      </p:sp>
      <p:sp>
        <p:nvSpPr>
          <p:cNvPr id="32" name="TextBox 3"/>
          <p:cNvSpPr txBox="1"/>
          <p:nvPr/>
        </p:nvSpPr>
        <p:spPr>
          <a:xfrm>
            <a:off x="252000" y="1037890"/>
            <a:ext cx="8821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Now </a:t>
            </a:r>
            <a:r>
              <a:rPr lang="en-US" altLang="zh-CN" dirty="0"/>
              <a:t>we need to generate the label files that </a:t>
            </a:r>
            <a:r>
              <a:rPr lang="en-US" altLang="zh-CN" dirty="0" err="1"/>
              <a:t>Darknet</a:t>
            </a:r>
            <a:r>
              <a:rPr lang="en-US" altLang="zh-CN" dirty="0"/>
              <a:t> uses. </a:t>
            </a:r>
          </a:p>
          <a:p>
            <a:r>
              <a:rPr lang="en-US" altLang="zh-CN" dirty="0" err="1"/>
              <a:t>Darknet</a:t>
            </a:r>
            <a:r>
              <a:rPr lang="en-US" altLang="zh-CN" dirty="0"/>
              <a:t> wants a .txt file for each image with a line for each ground truth object in the image</a:t>
            </a:r>
          </a:p>
          <a:p>
            <a:r>
              <a:rPr lang="en-US" altLang="zh-CN" dirty="0"/>
              <a:t>that looks like: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/>
              <a:t>object-class&gt; &lt;x&gt; &lt;y&gt; &lt;width&gt; &lt;height&gt;</a:t>
            </a:r>
          </a:p>
          <a:p>
            <a:r>
              <a:rPr lang="en-US" altLang="zh-CN" dirty="0"/>
              <a:t>Where x, y, width, and height are relative to the image's width and height.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252000" y="2782669"/>
            <a:ext cx="591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Generate Labels for </a:t>
            </a:r>
            <a:r>
              <a:rPr lang="en-US" altLang="zh-CN" b="1" dirty="0" smtClean="0"/>
              <a:t>VOC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run the voc_label.py script in </a:t>
            </a:r>
            <a:r>
              <a:rPr lang="en-US" altLang="zh-CN" dirty="0" err="1"/>
              <a:t>Darknet's</a:t>
            </a:r>
            <a:r>
              <a:rPr lang="en-US" altLang="zh-CN" dirty="0"/>
              <a:t> scripts/ directory</a:t>
            </a:r>
            <a:endParaRPr lang="zh-CN" altLang="en-US" dirty="0"/>
          </a:p>
        </p:txBody>
      </p:sp>
      <p:sp>
        <p:nvSpPr>
          <p:cNvPr id="10" name="TextBox 3"/>
          <p:cNvSpPr txBox="1"/>
          <p:nvPr/>
        </p:nvSpPr>
        <p:spPr>
          <a:xfrm>
            <a:off x="252000" y="3502749"/>
            <a:ext cx="4546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Generate Labels for </a:t>
            </a:r>
            <a:r>
              <a:rPr lang="en-US" altLang="zh-CN" b="1" dirty="0" smtClean="0"/>
              <a:t>COCO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run the script scripts/get_coco_dataset.sh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88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324" y="226747"/>
            <a:ext cx="312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(3) </a:t>
            </a:r>
            <a:r>
              <a:rPr lang="en-US" altLang="zh-CN" sz="2400" dirty="0"/>
              <a:t>Modify </a:t>
            </a:r>
            <a:r>
              <a:rPr lang="en-US" altLang="zh-CN" sz="2400" dirty="0" err="1" smtClean="0"/>
              <a:t>Cfg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xxx.data</a:t>
            </a:r>
            <a:endParaRPr lang="en-US" altLang="zh-CN" sz="2400" dirty="0"/>
          </a:p>
        </p:txBody>
      </p:sp>
      <p:sp>
        <p:nvSpPr>
          <p:cNvPr id="32" name="TextBox 3"/>
          <p:cNvSpPr txBox="1"/>
          <p:nvPr/>
        </p:nvSpPr>
        <p:spPr>
          <a:xfrm>
            <a:off x="252000" y="3212976"/>
            <a:ext cx="34612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Pascal VOC</a:t>
            </a:r>
          </a:p>
          <a:p>
            <a:r>
              <a:rPr lang="en-US" altLang="zh-CN" dirty="0" smtClean="0"/>
              <a:t>classes= 20</a:t>
            </a:r>
          </a:p>
          <a:p>
            <a:r>
              <a:rPr lang="en-US" altLang="zh-CN" dirty="0" smtClean="0"/>
              <a:t>train  = &lt;path-to-</a:t>
            </a:r>
            <a:r>
              <a:rPr lang="en-US" altLang="zh-CN" dirty="0" err="1" smtClean="0"/>
              <a:t>voc</a:t>
            </a:r>
            <a:r>
              <a:rPr lang="en-US" altLang="zh-CN" dirty="0" smtClean="0"/>
              <a:t>&gt;/train.txt</a:t>
            </a:r>
          </a:p>
          <a:p>
            <a:r>
              <a:rPr lang="en-US" altLang="zh-CN" dirty="0" smtClean="0"/>
              <a:t>valid  = &lt;path-to-</a:t>
            </a:r>
            <a:r>
              <a:rPr lang="en-US" altLang="zh-CN" dirty="0" err="1" smtClean="0"/>
              <a:t>voc</a:t>
            </a:r>
            <a:r>
              <a:rPr lang="en-US" altLang="zh-CN" dirty="0" smtClean="0"/>
              <a:t>&gt;2007_test.txt</a:t>
            </a:r>
          </a:p>
          <a:p>
            <a:r>
              <a:rPr lang="en-US" altLang="zh-CN" dirty="0" smtClean="0"/>
              <a:t>names = data/</a:t>
            </a:r>
            <a:r>
              <a:rPr lang="en-US" altLang="zh-CN" dirty="0" err="1" smtClean="0"/>
              <a:t>voc.names</a:t>
            </a:r>
            <a:endParaRPr lang="en-US" altLang="zh-CN" dirty="0" smtClean="0"/>
          </a:p>
          <a:p>
            <a:r>
              <a:rPr lang="en-US" altLang="zh-CN" dirty="0" smtClean="0"/>
              <a:t>backup = backup</a:t>
            </a:r>
            <a:endParaRPr lang="zh-CN" alt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4359947" y="3214800"/>
            <a:ext cx="38844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MS COCO</a:t>
            </a:r>
          </a:p>
          <a:p>
            <a:r>
              <a:rPr lang="en-US" altLang="zh-CN" dirty="0"/>
              <a:t>classes= 80</a:t>
            </a:r>
          </a:p>
          <a:p>
            <a:r>
              <a:rPr lang="en-US" altLang="zh-CN" dirty="0"/>
              <a:t>train  = &lt;path-to-coco&gt;/trainvalno5k.txt</a:t>
            </a:r>
          </a:p>
          <a:p>
            <a:r>
              <a:rPr lang="en-US" altLang="zh-CN" dirty="0"/>
              <a:t>valid  = &lt;path-to-coco&gt;/5k.txt</a:t>
            </a:r>
          </a:p>
          <a:p>
            <a:r>
              <a:rPr lang="en-US" altLang="zh-CN" dirty="0"/>
              <a:t>names = data/</a:t>
            </a:r>
            <a:r>
              <a:rPr lang="en-US" altLang="zh-CN" dirty="0" err="1"/>
              <a:t>coco.names</a:t>
            </a:r>
            <a:endParaRPr lang="en-US" altLang="zh-CN" dirty="0"/>
          </a:p>
          <a:p>
            <a:r>
              <a:rPr lang="en-US" altLang="zh-CN" dirty="0"/>
              <a:t>backup = backup</a:t>
            </a:r>
            <a:endParaRPr lang="zh-CN" alt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252000" y="1037890"/>
            <a:ext cx="57715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</a:t>
            </a:r>
            <a:r>
              <a:rPr lang="en-US" altLang="zh-CN" sz="2000" b="1" dirty="0" smtClean="0"/>
              <a:t>lasses</a:t>
            </a:r>
            <a:r>
              <a:rPr lang="en-US" altLang="zh-CN" sz="2000" dirty="0" smtClean="0"/>
              <a:t>: kinds of objects</a:t>
            </a:r>
          </a:p>
          <a:p>
            <a:r>
              <a:rPr lang="en-US" altLang="zh-CN" sz="2000" b="1" dirty="0"/>
              <a:t>t</a:t>
            </a:r>
            <a:r>
              <a:rPr lang="en-US" altLang="zh-CN" sz="2000" b="1" dirty="0" smtClean="0"/>
              <a:t>rain</a:t>
            </a:r>
            <a:r>
              <a:rPr lang="en-US" altLang="zh-CN" sz="2000" dirty="0" smtClean="0"/>
              <a:t>: training image path list, one line for each image</a:t>
            </a:r>
          </a:p>
          <a:p>
            <a:r>
              <a:rPr lang="en-US" altLang="zh-CN" sz="2000" b="1" dirty="0"/>
              <a:t>v</a:t>
            </a:r>
            <a:r>
              <a:rPr lang="en-US" altLang="zh-CN" sz="2000" b="1" dirty="0" smtClean="0"/>
              <a:t>alid</a:t>
            </a:r>
            <a:r>
              <a:rPr lang="en-US" altLang="zh-CN" sz="2000" dirty="0" smtClean="0"/>
              <a:t>; test image path list, one line for each image</a:t>
            </a:r>
          </a:p>
          <a:p>
            <a:r>
              <a:rPr lang="en-US" altLang="zh-CN" sz="2000" b="1" dirty="0"/>
              <a:t>n</a:t>
            </a:r>
            <a:r>
              <a:rPr lang="en-US" altLang="zh-CN" sz="2000" b="1" dirty="0" smtClean="0"/>
              <a:t>ames</a:t>
            </a:r>
            <a:r>
              <a:rPr lang="en-US" altLang="zh-CN" sz="2000" dirty="0" smtClean="0"/>
              <a:t>: object name list, one line for each object</a:t>
            </a:r>
          </a:p>
          <a:p>
            <a:r>
              <a:rPr lang="en-US" altLang="zh-CN" sz="2000" b="1" dirty="0"/>
              <a:t>b</a:t>
            </a:r>
            <a:r>
              <a:rPr lang="en-US" altLang="zh-CN" sz="2000" b="1" dirty="0" smtClean="0"/>
              <a:t>ackup</a:t>
            </a:r>
            <a:r>
              <a:rPr lang="en-US" altLang="zh-CN" sz="2000" dirty="0" smtClean="0"/>
              <a:t>: directory to store model file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5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324" y="226747"/>
            <a:ext cx="2936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(3) </a:t>
            </a:r>
            <a:r>
              <a:rPr lang="en-US" altLang="zh-CN" sz="2400" dirty="0"/>
              <a:t>Modify </a:t>
            </a:r>
            <a:r>
              <a:rPr lang="en-US" altLang="zh-CN" sz="2400" dirty="0" err="1" smtClean="0"/>
              <a:t>Cfg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xxx.cfg</a:t>
            </a:r>
            <a:endParaRPr lang="en-US" altLang="zh-CN" sz="2400" dirty="0"/>
          </a:p>
        </p:txBody>
      </p:sp>
      <p:sp>
        <p:nvSpPr>
          <p:cNvPr id="11" name="TextBox 3"/>
          <p:cNvSpPr txBox="1"/>
          <p:nvPr/>
        </p:nvSpPr>
        <p:spPr>
          <a:xfrm>
            <a:off x="252000" y="1037890"/>
            <a:ext cx="7303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max_batches</a:t>
            </a:r>
            <a:r>
              <a:rPr lang="en-US" altLang="zh-CN" sz="2000" dirty="0"/>
              <a:t>: batches for training, </a:t>
            </a:r>
            <a:r>
              <a:rPr lang="en-US" altLang="zh-CN" sz="2000" dirty="0" smtClean="0"/>
              <a:t>at least 2000 times </a:t>
            </a:r>
            <a:r>
              <a:rPr lang="en-US" altLang="zh-CN" sz="2000" dirty="0"/>
              <a:t>for each class</a:t>
            </a:r>
          </a:p>
          <a:p>
            <a:r>
              <a:rPr lang="en-US" altLang="zh-CN" sz="2000" b="1" dirty="0"/>
              <a:t>steps</a:t>
            </a:r>
            <a:r>
              <a:rPr lang="en-US" altLang="zh-CN" sz="2000" dirty="0"/>
              <a:t>: decrease learning rate </a:t>
            </a:r>
            <a:r>
              <a:rPr lang="en-US" altLang="zh-CN" sz="2000" dirty="0"/>
              <a:t>gradually to </a:t>
            </a:r>
            <a:r>
              <a:rPr lang="en-US" altLang="zh-CN" sz="2000" dirty="0" smtClean="0"/>
              <a:t>the </a:t>
            </a:r>
            <a:r>
              <a:rPr lang="en-US" altLang="zh-CN" sz="2000" dirty="0"/>
              <a:t>end of training</a:t>
            </a:r>
          </a:p>
          <a:p>
            <a:r>
              <a:rPr lang="en-US" altLang="zh-CN" sz="2000" b="1" dirty="0"/>
              <a:t>filters</a:t>
            </a:r>
            <a:r>
              <a:rPr lang="en-US" altLang="zh-CN" sz="2000" dirty="0" smtClean="0"/>
              <a:t>: (</a:t>
            </a:r>
            <a:r>
              <a:rPr lang="en-US" altLang="zh-CN" sz="2000" dirty="0"/>
              <a:t>classes + 5) x </a:t>
            </a:r>
            <a:r>
              <a:rPr lang="en-US" altLang="zh-CN" sz="2000" dirty="0"/>
              <a:t>3, depend on classes</a:t>
            </a:r>
            <a:endParaRPr lang="en-US" altLang="zh-CN" sz="2000" dirty="0"/>
          </a:p>
          <a:p>
            <a:r>
              <a:rPr lang="en-US" altLang="zh-CN" sz="2000" b="1" dirty="0"/>
              <a:t>classes</a:t>
            </a:r>
            <a:r>
              <a:rPr lang="en-US" altLang="zh-CN" sz="2000" dirty="0"/>
              <a:t>: kinds of objects</a:t>
            </a: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87083"/>
              </p:ext>
            </p:extLst>
          </p:nvPr>
        </p:nvGraphicFramePr>
        <p:xfrm>
          <a:off x="1115616" y="2636912"/>
          <a:ext cx="6840759" cy="1943100"/>
        </p:xfrm>
        <a:graphic>
          <a:graphicData uri="http://schemas.openxmlformats.org/drawingml/2006/table">
            <a:tbl>
              <a:tblPr/>
              <a:tblGrid>
                <a:gridCol w="2280253"/>
                <a:gridCol w="2280253"/>
                <a:gridCol w="2280253"/>
              </a:tblGrid>
              <a:tr h="0">
                <a:tc>
                  <a:txBody>
                    <a:bodyPr/>
                    <a:lstStyle/>
                    <a:p>
                      <a:endParaRPr lang="zh-CN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Pascal VOC dataset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COCO dataset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max_batches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50200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500200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steps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40000,45000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400000,450000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filters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75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255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classes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324" y="226747"/>
            <a:ext cx="4787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(4) </a:t>
            </a:r>
            <a:r>
              <a:rPr lang="en-US" altLang="zh-CN" sz="2400" dirty="0" err="1"/>
              <a:t>Pretrained</a:t>
            </a:r>
            <a:r>
              <a:rPr lang="en-US" altLang="zh-CN" sz="2400" dirty="0"/>
              <a:t> Convolutional Weights</a:t>
            </a:r>
          </a:p>
        </p:txBody>
      </p:sp>
      <p:sp>
        <p:nvSpPr>
          <p:cNvPr id="32" name="TextBox 3"/>
          <p:cNvSpPr txBox="1"/>
          <p:nvPr/>
        </p:nvSpPr>
        <p:spPr>
          <a:xfrm>
            <a:off x="252000" y="1037890"/>
            <a:ext cx="728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training we use convolutional weights that are pre-trained on </a:t>
            </a:r>
            <a:r>
              <a:rPr lang="en-US" altLang="zh-CN" dirty="0" err="1"/>
              <a:t>Imagenet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252000" y="1628800"/>
            <a:ext cx="6388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YOLO </a:t>
            </a:r>
            <a:r>
              <a:rPr lang="en-US" altLang="zh-CN" b="1" dirty="0" smtClean="0"/>
              <a:t>v3</a:t>
            </a:r>
            <a:endParaRPr lang="en-US" altLang="zh-CN" dirty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use weights from the darknet53 model.</a:t>
            </a:r>
          </a:p>
          <a:p>
            <a:r>
              <a:rPr lang="en-US" altLang="zh-CN" dirty="0" smtClean="0"/>
              <a:t>We just </a:t>
            </a:r>
            <a:r>
              <a:rPr lang="en-US" altLang="zh-CN" dirty="0"/>
              <a:t>download the weights for the convolutional </a:t>
            </a:r>
            <a:r>
              <a:rPr lang="en-US" altLang="zh-CN" dirty="0" smtClean="0"/>
              <a:t>layers(76 </a:t>
            </a:r>
            <a:r>
              <a:rPr lang="en-US" altLang="zh-CN" dirty="0"/>
              <a:t>MB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wget</a:t>
            </a:r>
            <a:r>
              <a:rPr lang="en-US" altLang="zh-CN" dirty="0" smtClean="0"/>
              <a:t> </a:t>
            </a:r>
            <a:r>
              <a:rPr lang="en-US" altLang="zh-CN" dirty="0"/>
              <a:t>https://pjreddie.com/media/files/darknet53.conv.74</a:t>
            </a:r>
            <a:endParaRPr lang="zh-CN" altLang="en-US" dirty="0"/>
          </a:p>
        </p:txBody>
      </p:sp>
      <p:sp>
        <p:nvSpPr>
          <p:cNvPr id="10" name="TextBox 3"/>
          <p:cNvSpPr txBox="1"/>
          <p:nvPr/>
        </p:nvSpPr>
        <p:spPr>
          <a:xfrm>
            <a:off x="252000" y="2926685"/>
            <a:ext cx="7909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YOLO </a:t>
            </a:r>
            <a:r>
              <a:rPr lang="en-US" altLang="zh-CN" b="1" dirty="0" smtClean="0"/>
              <a:t>v3 tiny</a:t>
            </a:r>
            <a:endParaRPr lang="en-US" altLang="zh-CN" dirty="0"/>
          </a:p>
          <a:p>
            <a:r>
              <a:rPr lang="en-US" altLang="zh-CN" dirty="0" smtClean="0"/>
              <a:t>Get </a:t>
            </a:r>
            <a:r>
              <a:rPr lang="en-US" altLang="zh-CN" dirty="0"/>
              <a:t>pre-trained weights yolov3-tiny.conv.15 using command: </a:t>
            </a:r>
          </a:p>
          <a:p>
            <a:r>
              <a:rPr lang="en-US" altLang="zh-CN" dirty="0" smtClean="0"/>
              <a:t>        ./</a:t>
            </a:r>
            <a:r>
              <a:rPr lang="en-US" altLang="zh-CN" dirty="0" err="1"/>
              <a:t>darknet</a:t>
            </a:r>
            <a:r>
              <a:rPr lang="en-US" altLang="zh-CN" dirty="0"/>
              <a:t> partial </a:t>
            </a:r>
            <a:r>
              <a:rPr lang="en-US" altLang="zh-CN" dirty="0" err="1"/>
              <a:t>cfg</a:t>
            </a:r>
            <a:r>
              <a:rPr lang="en-US" altLang="zh-CN" dirty="0"/>
              <a:t>/yolov3-tiny.cfg yolov3-tiny.weights yolov3-tiny.conv.15 15</a:t>
            </a:r>
          </a:p>
        </p:txBody>
      </p:sp>
    </p:spTree>
    <p:extLst>
      <p:ext uri="{BB962C8B-B14F-4D97-AF65-F5344CB8AC3E}">
        <p14:creationId xmlns:p14="http://schemas.microsoft.com/office/powerpoint/2010/main" val="21075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324" y="226747"/>
            <a:ext cx="2623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(5) </a:t>
            </a:r>
            <a:r>
              <a:rPr lang="en-US" altLang="zh-CN" sz="2400" dirty="0"/>
              <a:t>Train The </a:t>
            </a:r>
            <a:r>
              <a:rPr lang="en-US" altLang="zh-CN" sz="2400" dirty="0" smtClean="0"/>
              <a:t>Model</a:t>
            </a:r>
            <a:endParaRPr lang="en-US" altLang="zh-CN" sz="2400" dirty="0"/>
          </a:p>
        </p:txBody>
      </p:sp>
      <p:sp>
        <p:nvSpPr>
          <p:cNvPr id="32" name="TextBox 3"/>
          <p:cNvSpPr txBox="1"/>
          <p:nvPr/>
        </p:nvSpPr>
        <p:spPr>
          <a:xfrm>
            <a:off x="994158" y="4653136"/>
            <a:ext cx="6576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It will take a very long time. Keep waiting.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252000" y="1124744"/>
            <a:ext cx="75921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YOLO </a:t>
            </a:r>
            <a:r>
              <a:rPr lang="en-US" altLang="zh-CN" b="1" dirty="0" smtClean="0"/>
              <a:t>v3</a:t>
            </a:r>
          </a:p>
          <a:p>
            <a:r>
              <a:rPr lang="en-US" altLang="zh-CN" dirty="0" smtClean="0"/>
              <a:t>Pascal VOC</a:t>
            </a:r>
            <a:endParaRPr lang="en-US" altLang="zh-CN" dirty="0"/>
          </a:p>
          <a:p>
            <a:r>
              <a:rPr lang="en-US" altLang="zh-CN" dirty="0" smtClean="0"/>
              <a:t>        ./</a:t>
            </a:r>
            <a:r>
              <a:rPr lang="en-US" altLang="zh-CN" dirty="0" err="1"/>
              <a:t>darknet</a:t>
            </a:r>
            <a:r>
              <a:rPr lang="en-US" altLang="zh-CN" dirty="0"/>
              <a:t> detector train </a:t>
            </a:r>
            <a:r>
              <a:rPr lang="en-US" altLang="zh-CN" dirty="0" err="1"/>
              <a:t>cfg</a:t>
            </a:r>
            <a:r>
              <a:rPr lang="en-US" altLang="zh-CN" dirty="0"/>
              <a:t>/</a:t>
            </a:r>
            <a:r>
              <a:rPr lang="en-US" altLang="zh-CN" dirty="0" err="1"/>
              <a:t>voc.data</a:t>
            </a:r>
            <a:r>
              <a:rPr lang="en-US" altLang="zh-CN" dirty="0"/>
              <a:t> </a:t>
            </a:r>
            <a:r>
              <a:rPr lang="en-US" altLang="zh-CN" dirty="0" err="1"/>
              <a:t>cfg</a:t>
            </a:r>
            <a:r>
              <a:rPr lang="en-US" altLang="zh-CN" dirty="0"/>
              <a:t>/yolov3-voc.cfg </a:t>
            </a:r>
            <a:r>
              <a:rPr lang="en-US" altLang="zh-CN" dirty="0" smtClean="0"/>
              <a:t>darknet53.conv.74</a:t>
            </a:r>
          </a:p>
          <a:p>
            <a:r>
              <a:rPr lang="en-US" altLang="zh-CN" dirty="0" smtClean="0"/>
              <a:t>MS COCO</a:t>
            </a:r>
            <a:endParaRPr lang="en-US" altLang="zh-CN" dirty="0"/>
          </a:p>
          <a:p>
            <a:r>
              <a:rPr lang="en-US" altLang="zh-CN" dirty="0" smtClean="0"/>
              <a:t>        ./</a:t>
            </a:r>
            <a:r>
              <a:rPr lang="en-US" altLang="zh-CN" dirty="0" err="1"/>
              <a:t>darknet</a:t>
            </a:r>
            <a:r>
              <a:rPr lang="en-US" altLang="zh-CN" dirty="0"/>
              <a:t> detector train </a:t>
            </a:r>
            <a:r>
              <a:rPr lang="en-US" altLang="zh-CN" dirty="0" err="1"/>
              <a:t>cfg</a:t>
            </a:r>
            <a:r>
              <a:rPr lang="en-US" altLang="zh-CN" dirty="0"/>
              <a:t>/</a:t>
            </a:r>
            <a:r>
              <a:rPr lang="en-US" altLang="zh-CN" dirty="0" err="1"/>
              <a:t>coco.data</a:t>
            </a:r>
            <a:r>
              <a:rPr lang="en-US" altLang="zh-CN" dirty="0"/>
              <a:t> </a:t>
            </a:r>
            <a:r>
              <a:rPr lang="en-US" altLang="zh-CN" dirty="0" err="1"/>
              <a:t>cfg</a:t>
            </a:r>
            <a:r>
              <a:rPr lang="en-US" altLang="zh-CN" dirty="0"/>
              <a:t>/yolov3.cfg darknet53.conv.74</a:t>
            </a:r>
            <a:endParaRPr lang="zh-CN" altLang="en-US" dirty="0"/>
          </a:p>
        </p:txBody>
      </p:sp>
      <p:sp>
        <p:nvSpPr>
          <p:cNvPr id="10" name="TextBox 3"/>
          <p:cNvSpPr txBox="1"/>
          <p:nvPr/>
        </p:nvSpPr>
        <p:spPr>
          <a:xfrm>
            <a:off x="252000" y="2649686"/>
            <a:ext cx="80604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YOLO </a:t>
            </a:r>
            <a:r>
              <a:rPr lang="en-US" altLang="zh-CN" b="1" dirty="0" smtClean="0"/>
              <a:t>v3 tiny</a:t>
            </a:r>
            <a:endParaRPr lang="en-US" altLang="zh-CN" dirty="0"/>
          </a:p>
          <a:p>
            <a:r>
              <a:rPr lang="en-US" altLang="zh-CN" dirty="0" smtClean="0"/>
              <a:t>Pascal VOC</a:t>
            </a:r>
          </a:p>
          <a:p>
            <a:r>
              <a:rPr lang="en-US" altLang="zh-CN" dirty="0" smtClean="0"/>
              <a:t>        ./</a:t>
            </a:r>
            <a:r>
              <a:rPr lang="en-US" altLang="zh-CN" dirty="0" err="1"/>
              <a:t>darknet</a:t>
            </a:r>
            <a:r>
              <a:rPr lang="en-US" altLang="zh-CN" dirty="0"/>
              <a:t> detector train </a:t>
            </a:r>
            <a:r>
              <a:rPr lang="en-US" altLang="zh-CN" dirty="0" err="1"/>
              <a:t>cfg</a:t>
            </a:r>
            <a:r>
              <a:rPr lang="en-US" altLang="zh-CN" dirty="0"/>
              <a:t>/</a:t>
            </a:r>
            <a:r>
              <a:rPr lang="en-US" altLang="zh-CN" dirty="0" err="1"/>
              <a:t>voc.data</a:t>
            </a:r>
            <a:r>
              <a:rPr lang="en-US" altLang="zh-CN" dirty="0"/>
              <a:t> </a:t>
            </a:r>
            <a:r>
              <a:rPr lang="en-US" altLang="zh-CN" dirty="0" err="1" smtClean="0"/>
              <a:t>cfg</a:t>
            </a:r>
            <a:r>
              <a:rPr lang="en-US" altLang="zh-CN" dirty="0" smtClean="0"/>
              <a:t>/yolov3-tiny-voc.cfg </a:t>
            </a:r>
            <a:r>
              <a:rPr lang="en-US" altLang="zh-CN" dirty="0"/>
              <a:t>yolov3-tiny.conv.15</a:t>
            </a:r>
          </a:p>
          <a:p>
            <a:r>
              <a:rPr lang="en-US" altLang="zh-CN" dirty="0" smtClean="0"/>
              <a:t>MS COCO</a:t>
            </a:r>
          </a:p>
          <a:p>
            <a:r>
              <a:rPr lang="en-US" altLang="zh-CN" dirty="0" smtClean="0"/>
              <a:t>        ./</a:t>
            </a:r>
            <a:r>
              <a:rPr lang="en-US" altLang="zh-CN" dirty="0" err="1"/>
              <a:t>darknet</a:t>
            </a:r>
            <a:r>
              <a:rPr lang="en-US" altLang="zh-CN" dirty="0"/>
              <a:t> detector train </a:t>
            </a:r>
            <a:r>
              <a:rPr lang="en-US" altLang="zh-CN" dirty="0" err="1"/>
              <a:t>cfg</a:t>
            </a:r>
            <a:r>
              <a:rPr lang="en-US" altLang="zh-CN" dirty="0"/>
              <a:t>/</a:t>
            </a:r>
            <a:r>
              <a:rPr lang="en-US" altLang="zh-CN" dirty="0" err="1"/>
              <a:t>coco.data</a:t>
            </a:r>
            <a:r>
              <a:rPr lang="en-US" altLang="zh-CN" dirty="0"/>
              <a:t> </a:t>
            </a:r>
            <a:r>
              <a:rPr lang="en-US" altLang="zh-CN" dirty="0" err="1"/>
              <a:t>cfg</a:t>
            </a:r>
            <a:r>
              <a:rPr lang="en-US" altLang="zh-CN" dirty="0"/>
              <a:t>/yolov3-tiny.cfg yolov3-tiny.conv.15</a:t>
            </a:r>
          </a:p>
        </p:txBody>
      </p:sp>
    </p:spTree>
    <p:extLst>
      <p:ext uri="{BB962C8B-B14F-4D97-AF65-F5344CB8AC3E}">
        <p14:creationId xmlns:p14="http://schemas.microsoft.com/office/powerpoint/2010/main" val="38994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324" y="226747"/>
            <a:ext cx="2901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Practice: YOLO v3 tiny</a:t>
            </a:r>
            <a:endParaRPr lang="en-US" altLang="zh-CN" sz="2400" dirty="0"/>
          </a:p>
        </p:txBody>
      </p:sp>
      <p:sp>
        <p:nvSpPr>
          <p:cNvPr id="9" name="TextBox 3"/>
          <p:cNvSpPr txBox="1"/>
          <p:nvPr/>
        </p:nvSpPr>
        <p:spPr>
          <a:xfrm>
            <a:off x="252000" y="1124744"/>
            <a:ext cx="7829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172.20.30.7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en-US" altLang="zh-CN" dirty="0" smtClean="0"/>
              <a:t> </a:t>
            </a:r>
            <a:r>
              <a:rPr lang="en-US" altLang="zh-CN" dirty="0"/>
              <a:t>O</a:t>
            </a:r>
            <a:r>
              <a:rPr lang="en-US" altLang="zh-CN" dirty="0" smtClean="0"/>
              <a:t>nly CPU </a:t>
            </a:r>
            <a:r>
              <a:rPr lang="en-US" altLang="zh-CN" dirty="0"/>
              <a:t>computation</a:t>
            </a:r>
            <a:endParaRPr lang="en-US" altLang="zh-CN" dirty="0" smtClean="0"/>
          </a:p>
          <a:p>
            <a:r>
              <a:rPr lang="en-US" altLang="zh-CN" dirty="0" smtClean="0"/>
              <a:t>        Each batch takes 30 ~ 90 seconds, depends on the dynamic image resolution.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We use </a:t>
            </a:r>
            <a:r>
              <a:rPr lang="en-US" altLang="zh-CN" dirty="0" smtClean="0"/>
              <a:t>over one </a:t>
            </a:r>
            <a:r>
              <a:rPr lang="en-US" altLang="zh-CN" dirty="0" smtClean="0"/>
              <a:t>day to train </a:t>
            </a:r>
            <a:r>
              <a:rPr lang="en-US" altLang="zh-CN" dirty="0" smtClean="0"/>
              <a:t>model </a:t>
            </a:r>
            <a:r>
              <a:rPr lang="en-US" altLang="zh-CN" dirty="0" smtClean="0"/>
              <a:t>for only one object.</a:t>
            </a:r>
            <a:endParaRPr lang="zh-CN" alt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251520" y="2444695"/>
            <a:ext cx="7862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172.20.30.50</a:t>
            </a:r>
          </a:p>
          <a:p>
            <a:r>
              <a:rPr lang="en-US" altLang="zh-CN" b="1" dirty="0" smtClean="0"/>
              <a:t>        </a:t>
            </a:r>
            <a:r>
              <a:rPr lang="en-US" altLang="zh-CN" dirty="0" smtClean="0"/>
              <a:t>With GPU </a:t>
            </a:r>
            <a:r>
              <a:rPr lang="en-US" altLang="zh-CN" dirty="0"/>
              <a:t>computation</a:t>
            </a:r>
            <a:endParaRPr lang="en-US" altLang="zh-CN" dirty="0" smtClean="0"/>
          </a:p>
          <a:p>
            <a:r>
              <a:rPr lang="en-US" altLang="zh-CN" dirty="0" smtClean="0"/>
              <a:t>        Each batch takes only one second, depends on the dynamic image resolution.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We use </a:t>
            </a:r>
            <a:r>
              <a:rPr lang="en-US" altLang="zh-CN" dirty="0" smtClean="0"/>
              <a:t>nearly one </a:t>
            </a:r>
            <a:r>
              <a:rPr lang="en-US" altLang="zh-CN" dirty="0" smtClean="0"/>
              <a:t>day to train model on Pascal VOC dataset.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324" y="226747"/>
            <a:ext cx="1440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Reference</a:t>
            </a:r>
            <a:endParaRPr lang="en-US" altLang="zh-CN" sz="2400" dirty="0"/>
          </a:p>
        </p:txBody>
      </p:sp>
      <p:sp>
        <p:nvSpPr>
          <p:cNvPr id="9" name="TextBox 3"/>
          <p:cNvSpPr txBox="1"/>
          <p:nvPr/>
        </p:nvSpPr>
        <p:spPr>
          <a:xfrm>
            <a:off x="252000" y="1124744"/>
            <a:ext cx="797571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Darknet</a:t>
            </a:r>
            <a:endParaRPr lang="en-US" altLang="zh-CN" b="1" dirty="0"/>
          </a:p>
          <a:p>
            <a:r>
              <a:rPr lang="en-US" altLang="zh-CN" dirty="0"/>
              <a:t>https://pjreddie.com/darknet/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YOLO</a:t>
            </a:r>
            <a:endParaRPr lang="en-US" altLang="zh-CN" b="1" dirty="0"/>
          </a:p>
          <a:p>
            <a:r>
              <a:rPr lang="en-US" altLang="zh-CN" dirty="0"/>
              <a:t>https://pjreddie.com/darknet/yolo</a:t>
            </a:r>
            <a:r>
              <a:rPr lang="en-US" altLang="zh-CN" dirty="0" smtClean="0"/>
              <a:t>/</a:t>
            </a:r>
          </a:p>
          <a:p>
            <a:endParaRPr lang="en-US" altLang="zh-CN" dirty="0" smtClean="0"/>
          </a:p>
          <a:p>
            <a:r>
              <a:rPr lang="en-US" altLang="zh-CN" b="1" dirty="0" err="1" smtClean="0"/>
              <a:t>Github</a:t>
            </a:r>
            <a:endParaRPr lang="en-US" altLang="zh-CN" b="1" dirty="0" smtClean="0"/>
          </a:p>
          <a:p>
            <a:r>
              <a:rPr lang="en-US" altLang="zh-CN" dirty="0"/>
              <a:t>https://</a:t>
            </a:r>
            <a:r>
              <a:rPr lang="en-US" altLang="zh-CN" dirty="0" smtClean="0"/>
              <a:t>github.com/pjreddie/darknet/</a:t>
            </a:r>
          </a:p>
          <a:p>
            <a:endParaRPr lang="en-US" altLang="zh-CN" dirty="0"/>
          </a:p>
          <a:p>
            <a:r>
              <a:rPr lang="en-US" altLang="zh-CN" b="1" dirty="0"/>
              <a:t>How to train</a:t>
            </a:r>
          </a:p>
          <a:p>
            <a:r>
              <a:rPr lang="en-US" altLang="zh-CN" dirty="0"/>
              <a:t>https://github.com/AlexeyAB/darknet#how-to-train-to-detect-your-custom-objects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0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324" y="226747"/>
            <a:ext cx="5639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Darknet</a:t>
            </a:r>
            <a:r>
              <a:rPr lang="en-US" altLang="zh-CN" sz="2400" dirty="0"/>
              <a:t>: Open Source Neural Networks in C</a:t>
            </a:r>
          </a:p>
        </p:txBody>
      </p:sp>
      <p:sp>
        <p:nvSpPr>
          <p:cNvPr id="32" name="TextBox 3"/>
          <p:cNvSpPr txBox="1"/>
          <p:nvPr/>
        </p:nvSpPr>
        <p:spPr>
          <a:xfrm>
            <a:off x="251520" y="1037890"/>
            <a:ext cx="7444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Darknet</a:t>
            </a:r>
            <a:r>
              <a:rPr lang="en-US" altLang="zh-CN" dirty="0"/>
              <a:t> is an open source neural network framework written in C and CUDA. 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is fast, easy to install, and supports CPU and GPU computation.</a:t>
            </a:r>
            <a:endParaRPr lang="zh-CN" altLang="en-US" dirty="0"/>
          </a:p>
        </p:txBody>
      </p:sp>
      <p:pic>
        <p:nvPicPr>
          <p:cNvPr id="1028" name="Picture 4" descr="https://pjreddie.com/static/img/darkn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8" y="2276872"/>
            <a:ext cx="4114809" cy="406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3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324" y="226747"/>
            <a:ext cx="4439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YOLO: Real-Time Object Detection</a:t>
            </a:r>
          </a:p>
        </p:txBody>
      </p:sp>
      <p:sp>
        <p:nvSpPr>
          <p:cNvPr id="32" name="TextBox 3"/>
          <p:cNvSpPr txBox="1"/>
          <p:nvPr/>
        </p:nvSpPr>
        <p:spPr>
          <a:xfrm>
            <a:off x="251520" y="1037890"/>
            <a:ext cx="781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You only look once (YOLO) is a state-of-the-art, real-time object detection system.</a:t>
            </a:r>
            <a:endParaRPr lang="zh-CN" altLang="en-US" dirty="0"/>
          </a:p>
        </p:txBody>
      </p:sp>
      <p:pic>
        <p:nvPicPr>
          <p:cNvPr id="2050" name="Picture 2" descr="https://pjreddie.com/media/image/Screen_Shot_2018-03-24_at_10.48.42_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78" y="1407222"/>
            <a:ext cx="6370320" cy="537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324" y="226747"/>
            <a:ext cx="3792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Why </a:t>
            </a:r>
            <a:r>
              <a:rPr lang="en-US" altLang="zh-CN" sz="2400" dirty="0" smtClean="0"/>
              <a:t>do we </a:t>
            </a:r>
            <a:r>
              <a:rPr lang="en-US" altLang="zh-CN" sz="2400" dirty="0" smtClean="0"/>
              <a:t>choose YOLO v3?</a:t>
            </a:r>
            <a:endParaRPr lang="en-US" altLang="zh-CN" sz="2400" dirty="0"/>
          </a:p>
        </p:txBody>
      </p:sp>
      <p:sp>
        <p:nvSpPr>
          <p:cNvPr id="32" name="TextBox 3"/>
          <p:cNvSpPr txBox="1"/>
          <p:nvPr/>
        </p:nvSpPr>
        <p:spPr>
          <a:xfrm>
            <a:off x="251520" y="1037890"/>
            <a:ext cx="528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Compatibility</a:t>
            </a:r>
            <a:endParaRPr lang="en-US" altLang="zh-CN" dirty="0" smtClean="0"/>
          </a:p>
          <a:p>
            <a:r>
              <a:rPr lang="en-US" altLang="zh-CN" dirty="0" smtClean="0"/>
              <a:t>        support Linux, Windows, Android</a:t>
            </a:r>
            <a:r>
              <a:rPr lang="en-US" altLang="zh-CN" dirty="0"/>
              <a:t>, </a:t>
            </a:r>
            <a:r>
              <a:rPr lang="en-US" altLang="zh-CN" dirty="0" smtClean="0"/>
              <a:t>Raspberry Pi, …</a:t>
            </a:r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252000" y="1774557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Performance</a:t>
            </a:r>
            <a:endParaRPr lang="en-US" altLang="zh-CN" dirty="0" smtClean="0"/>
          </a:p>
        </p:txBody>
      </p:sp>
      <p:pic>
        <p:nvPicPr>
          <p:cNvPr id="3074" name="Picture 2" descr="https://pjreddie.com/media/image/map50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160" y="2511224"/>
            <a:ext cx="6649965" cy="414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1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324" y="226747"/>
            <a:ext cx="3856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YOLO v3 tiny on X588/ARMv8</a:t>
            </a:r>
            <a:endParaRPr lang="en-US" altLang="zh-CN" sz="2400" dirty="0"/>
          </a:p>
        </p:txBody>
      </p:sp>
      <p:sp>
        <p:nvSpPr>
          <p:cNvPr id="32" name="TextBox 3"/>
          <p:cNvSpPr txBox="1"/>
          <p:nvPr/>
        </p:nvSpPr>
        <p:spPr>
          <a:xfrm>
            <a:off x="251520" y="1037890"/>
            <a:ext cx="8910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 have a very small model as well for constrained environments, </a:t>
            </a:r>
            <a:r>
              <a:rPr lang="en-US" altLang="zh-CN" dirty="0" smtClean="0"/>
              <a:t>yolov3-tiny.</a:t>
            </a:r>
            <a:endParaRPr lang="en-US" altLang="zh-CN" dirty="0"/>
          </a:p>
          <a:p>
            <a:r>
              <a:rPr lang="en-US" altLang="zh-CN" dirty="0" smtClean="0"/>
              <a:t>We can easily </a:t>
            </a:r>
            <a:r>
              <a:rPr lang="en-US" altLang="zh-CN" dirty="0"/>
              <a:t>tradeoff between speed and accuracy simply by changing the size of the model,</a:t>
            </a:r>
          </a:p>
          <a:p>
            <a:r>
              <a:rPr lang="en-US" altLang="zh-CN" dirty="0"/>
              <a:t>no retraining required!</a:t>
            </a:r>
            <a:endParaRPr lang="zh-CN" alt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251520" y="2145630"/>
            <a:ext cx="38600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 X588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CPU: MT6750</a:t>
            </a:r>
          </a:p>
          <a:p>
            <a:r>
              <a:rPr lang="en-US" altLang="zh-CN" dirty="0" smtClean="0"/>
              <a:t>        RAM: 3G</a:t>
            </a:r>
          </a:p>
          <a:p>
            <a:endParaRPr lang="en-US" altLang="zh-CN" dirty="0"/>
          </a:p>
          <a:p>
            <a:r>
              <a:rPr lang="en-US" altLang="zh-CN" dirty="0" smtClean="0"/>
              <a:t>Each image takes less than one second.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3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324" y="226747"/>
            <a:ext cx="3523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Darknet</a:t>
            </a:r>
            <a:r>
              <a:rPr lang="en-US" altLang="zh-CN" sz="2400" dirty="0" smtClean="0"/>
              <a:t>-YOLO source code</a:t>
            </a:r>
            <a:endParaRPr lang="en-US" altLang="zh-CN" sz="2400" dirty="0"/>
          </a:p>
        </p:txBody>
      </p:sp>
      <p:sp>
        <p:nvSpPr>
          <p:cNvPr id="32" name="TextBox 3"/>
          <p:cNvSpPr txBox="1"/>
          <p:nvPr/>
        </p:nvSpPr>
        <p:spPr>
          <a:xfrm>
            <a:off x="2995536" y="1036800"/>
            <a:ext cx="2537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cfg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voc.data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coco.data</a:t>
            </a:r>
            <a:endParaRPr lang="en-US" altLang="zh-CN" dirty="0" smtClean="0"/>
          </a:p>
          <a:p>
            <a:r>
              <a:rPr lang="en-US" altLang="zh-CN" dirty="0"/>
              <a:t>        yolov3-voc.cfg</a:t>
            </a:r>
            <a:endParaRPr lang="en-US" altLang="zh-CN" dirty="0" smtClean="0"/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yolov3.cfg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yolov3-tiny.cfg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yolov3-tiny-voc.cfg</a:t>
            </a:r>
          </a:p>
          <a:p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voc.names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coco.names</a:t>
            </a:r>
            <a:endParaRPr lang="en-US" altLang="zh-CN" dirty="0" smtClean="0"/>
          </a:p>
          <a:p>
            <a:r>
              <a:rPr lang="en-US" altLang="zh-CN" dirty="0" smtClean="0"/>
              <a:t>scripts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voc_label.py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get_coco_dataset.sh</a:t>
            </a:r>
          </a:p>
          <a:p>
            <a:r>
              <a:rPr lang="en-US" altLang="zh-CN" dirty="0" err="1" smtClean="0"/>
              <a:t>darknet</a:t>
            </a:r>
            <a:endParaRPr lang="en-US" altLang="zh-CN" dirty="0" smtClean="0"/>
          </a:p>
          <a:p>
            <a:r>
              <a:rPr lang="en-US" altLang="zh-CN" dirty="0"/>
              <a:t>darknet53.conv.74</a:t>
            </a:r>
            <a:endParaRPr lang="en-US" altLang="zh-CN" dirty="0" smtClean="0"/>
          </a:p>
          <a:p>
            <a:r>
              <a:rPr lang="en-US" altLang="zh-CN" dirty="0"/>
              <a:t>yolov3-tiny.conv.15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6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324" y="226747"/>
            <a:ext cx="3922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How to train a YOLO v3 model</a:t>
            </a:r>
            <a:endParaRPr lang="en-US" altLang="zh-CN" sz="2400" dirty="0"/>
          </a:p>
        </p:txBody>
      </p:sp>
      <p:sp>
        <p:nvSpPr>
          <p:cNvPr id="32" name="TextBox 3"/>
          <p:cNvSpPr txBox="1"/>
          <p:nvPr/>
        </p:nvSpPr>
        <p:spPr>
          <a:xfrm>
            <a:off x="252000" y="1037890"/>
            <a:ext cx="3671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 Get Data:</a:t>
            </a:r>
          </a:p>
          <a:p>
            <a:r>
              <a:rPr lang="en-US" altLang="zh-CN" dirty="0" smtClean="0"/>
              <a:t>        Pascal VOC, MS COCO, </a:t>
            </a:r>
            <a:r>
              <a:rPr lang="en-US" altLang="zh-CN" dirty="0" err="1" smtClean="0"/>
              <a:t>ImageNet</a:t>
            </a:r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252000" y="1785590"/>
            <a:ext cx="8052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 Generate Labels: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each image with a line for each ground truth object in the image that looks like:</a:t>
            </a:r>
            <a:endParaRPr lang="en-US" altLang="zh-CN" dirty="0" smtClean="0"/>
          </a:p>
          <a:p>
            <a:r>
              <a:rPr lang="en-US" altLang="zh-CN" dirty="0" smtClean="0"/>
              <a:t>        &lt;</a:t>
            </a:r>
            <a:r>
              <a:rPr lang="en-US" altLang="zh-CN" dirty="0"/>
              <a:t>object-class&gt; &lt;x&gt; &lt;y&gt; &lt;width&gt; &lt;height&gt;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252000" y="2782669"/>
            <a:ext cx="2115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(3) Modify </a:t>
            </a:r>
            <a:r>
              <a:rPr lang="en-US" altLang="zh-CN" dirty="0" err="1" smtClean="0"/>
              <a:t>Cfg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xxx.data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xxx.cfg</a:t>
            </a:r>
            <a:endParaRPr lang="zh-CN" altLang="en-US" dirty="0"/>
          </a:p>
        </p:txBody>
      </p:sp>
      <p:sp>
        <p:nvSpPr>
          <p:cNvPr id="10" name="TextBox 3"/>
          <p:cNvSpPr txBox="1"/>
          <p:nvPr/>
        </p:nvSpPr>
        <p:spPr>
          <a:xfrm>
            <a:off x="252000" y="3502749"/>
            <a:ext cx="465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(4) Download </a:t>
            </a:r>
            <a:r>
              <a:rPr lang="en-US" altLang="zh-CN" dirty="0" err="1"/>
              <a:t>Pretrained</a:t>
            </a:r>
            <a:r>
              <a:rPr lang="en-US" altLang="zh-CN" dirty="0"/>
              <a:t> Convolutional Weights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252000" y="3995772"/>
            <a:ext cx="20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(5) Train </a:t>
            </a:r>
            <a:r>
              <a:rPr lang="en-US" altLang="zh-CN" dirty="0"/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32272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324" y="226747"/>
            <a:ext cx="3072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(1) Dataset: Pascal VOC</a:t>
            </a:r>
          </a:p>
        </p:txBody>
      </p:sp>
      <p:sp>
        <p:nvSpPr>
          <p:cNvPr id="32" name="TextBox 3"/>
          <p:cNvSpPr txBox="1"/>
          <p:nvPr/>
        </p:nvSpPr>
        <p:spPr>
          <a:xfrm>
            <a:off x="252000" y="1037890"/>
            <a:ext cx="40897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classes</a:t>
            </a:r>
          </a:p>
          <a:p>
            <a:r>
              <a:rPr lang="en-US" altLang="zh-CN" dirty="0" smtClean="0"/>
              <a:t>        20</a:t>
            </a:r>
            <a:br>
              <a:rPr lang="en-US" altLang="zh-CN" dirty="0" smtClean="0"/>
            </a:br>
            <a:r>
              <a:rPr lang="en-US" altLang="zh-CN" dirty="0"/>
              <a:t>training </a:t>
            </a:r>
            <a:r>
              <a:rPr lang="en-US" altLang="zh-CN" dirty="0" smtClean="0"/>
              <a:t>set:</a:t>
            </a:r>
          </a:p>
          <a:p>
            <a:r>
              <a:rPr lang="en-US" altLang="zh-CN" dirty="0" smtClean="0"/>
              <a:t>        VOCtrainval_11-May-2012.tar(1.86G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smtClean="0"/>
              <a:t>        VOCtrainval_06-Nov-2007.tar(438M)</a:t>
            </a:r>
          </a:p>
          <a:p>
            <a:r>
              <a:rPr lang="en-US" altLang="zh-CN" dirty="0"/>
              <a:t>test </a:t>
            </a:r>
            <a:r>
              <a:rPr lang="en-US" altLang="zh-CN" dirty="0" smtClean="0"/>
              <a:t>set: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smtClean="0"/>
              <a:t>VOCtest_06-Nov-2007.tar(430M)</a:t>
            </a:r>
            <a:endParaRPr lang="en-US" altLang="zh-CN" dirty="0"/>
          </a:p>
          <a:p>
            <a:r>
              <a:rPr lang="en-US" altLang="zh-CN" dirty="0" smtClean="0"/>
              <a:t>Images: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training </a:t>
            </a:r>
            <a:r>
              <a:rPr lang="en-US" altLang="zh-CN" dirty="0" smtClean="0"/>
              <a:t>:16551</a:t>
            </a:r>
          </a:p>
          <a:p>
            <a:r>
              <a:rPr lang="en-US" altLang="zh-CN" dirty="0" smtClean="0"/>
              <a:t>        test: 4952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252000" y="4150821"/>
            <a:ext cx="6302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Official</a:t>
            </a:r>
            <a:r>
              <a:rPr lang="en-US" altLang="zh-CN" dirty="0"/>
              <a:t>: http://host.robots.ox.ac.uk/pascal/VOC/index.html</a:t>
            </a:r>
            <a:endParaRPr lang="en-US" altLang="zh-CN" dirty="0" smtClean="0"/>
          </a:p>
          <a:p>
            <a:r>
              <a:rPr lang="en-US" altLang="zh-CN" dirty="0"/>
              <a:t>Mirror: https://pjreddie.com/projects/pascal-voc-dataset-mirror/</a:t>
            </a:r>
          </a:p>
        </p:txBody>
      </p:sp>
      <p:pic>
        <p:nvPicPr>
          <p:cNvPr id="5122" name="Picture 2" descr="Pascal 2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36000"/>
            <a:ext cx="33337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9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324" y="226747"/>
            <a:ext cx="2902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(1) Dataset: </a:t>
            </a:r>
            <a:r>
              <a:rPr lang="en-US" altLang="zh-CN" sz="2400" dirty="0" smtClean="0"/>
              <a:t>MS COCO</a:t>
            </a:r>
            <a:endParaRPr lang="en-US" altLang="zh-CN" sz="2400" dirty="0"/>
          </a:p>
        </p:txBody>
      </p:sp>
      <p:sp>
        <p:nvSpPr>
          <p:cNvPr id="32" name="TextBox 3"/>
          <p:cNvSpPr txBox="1"/>
          <p:nvPr/>
        </p:nvSpPr>
        <p:spPr>
          <a:xfrm>
            <a:off x="252000" y="1037890"/>
            <a:ext cx="25342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classes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8</a:t>
            </a:r>
            <a:r>
              <a:rPr lang="en-US" altLang="zh-CN" dirty="0" smtClean="0"/>
              <a:t>0</a:t>
            </a:r>
            <a:br>
              <a:rPr lang="en-US" altLang="zh-CN" dirty="0" smtClean="0"/>
            </a:br>
            <a:r>
              <a:rPr lang="en-US" altLang="zh-CN" dirty="0"/>
              <a:t>training </a:t>
            </a:r>
            <a:r>
              <a:rPr lang="en-US" altLang="zh-CN" dirty="0" smtClean="0"/>
              <a:t>set: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train2014.zip(12.5G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test set: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val2014.zip(6.18G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Images: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training 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/>
              <a:t>117264</a:t>
            </a:r>
            <a:endParaRPr lang="en-US" altLang="zh-CN" dirty="0" smtClean="0"/>
          </a:p>
          <a:p>
            <a:r>
              <a:rPr lang="en-US" altLang="zh-CN" dirty="0" smtClean="0"/>
              <a:t>        test: </a:t>
            </a:r>
            <a:r>
              <a:rPr lang="en-US" altLang="zh-CN" dirty="0"/>
              <a:t>5000</a:t>
            </a:r>
            <a:endParaRPr lang="en-US" altLang="zh-CN" dirty="0" smtClean="0"/>
          </a:p>
        </p:txBody>
      </p:sp>
      <p:sp>
        <p:nvSpPr>
          <p:cNvPr id="12" name="TextBox 3"/>
          <p:cNvSpPr txBox="1"/>
          <p:nvPr/>
        </p:nvSpPr>
        <p:spPr>
          <a:xfrm>
            <a:off x="252000" y="4150821"/>
            <a:ext cx="499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Official</a:t>
            </a:r>
            <a:r>
              <a:rPr lang="en-US" altLang="zh-CN" dirty="0"/>
              <a:t>: http://mscoco.org/</a:t>
            </a:r>
            <a:endParaRPr lang="en-US" altLang="zh-CN" dirty="0" smtClean="0"/>
          </a:p>
          <a:p>
            <a:r>
              <a:rPr lang="en-US" altLang="zh-CN" dirty="0"/>
              <a:t>Mirror: https://pjreddie.com/projects/coco-mirror/</a:t>
            </a:r>
          </a:p>
        </p:txBody>
      </p:sp>
      <p:pic>
        <p:nvPicPr>
          <p:cNvPr id="6146" name="Picture 2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1836000"/>
            <a:ext cx="3177703" cy="98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1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7905</TotalTime>
  <Words>820</Words>
  <Application>Microsoft Office PowerPoint</Application>
  <PresentationFormat>全屏显示(4:3)</PresentationFormat>
  <Paragraphs>198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JP Chen 陈建平</dc:creator>
  <cp:lastModifiedBy>Zhonglong Chen 陈钟龙</cp:lastModifiedBy>
  <cp:revision>672</cp:revision>
  <dcterms:modified xsi:type="dcterms:W3CDTF">2018-09-21T06:02:17Z</dcterms:modified>
</cp:coreProperties>
</file>