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70" r:id="rId3"/>
    <p:sldId id="275" r:id="rId4"/>
    <p:sldId id="266" r:id="rId5"/>
    <p:sldId id="276" r:id="rId6"/>
    <p:sldId id="301" r:id="rId7"/>
    <p:sldId id="278" r:id="rId8"/>
    <p:sldId id="277" r:id="rId9"/>
    <p:sldId id="303" r:id="rId10"/>
    <p:sldId id="304" r:id="rId11"/>
    <p:sldId id="279" r:id="rId12"/>
    <p:sldId id="280" r:id="rId13"/>
    <p:sldId id="281" r:id="rId14"/>
    <p:sldId id="302" r:id="rId15"/>
    <p:sldId id="282" r:id="rId16"/>
    <p:sldId id="283" r:id="rId17"/>
    <p:sldId id="284" r:id="rId18"/>
    <p:sldId id="285" r:id="rId19"/>
    <p:sldId id="286" r:id="rId20"/>
    <p:sldId id="287" r:id="rId21"/>
    <p:sldId id="305" r:id="rId22"/>
    <p:sldId id="290" r:id="rId23"/>
    <p:sldId id="291" r:id="rId24"/>
    <p:sldId id="292" r:id="rId25"/>
    <p:sldId id="293" r:id="rId26"/>
    <p:sldId id="294" r:id="rId27"/>
    <p:sldId id="295" r:id="rId28"/>
    <p:sldId id="296" r:id="rId29"/>
    <p:sldId id="306" r:id="rId30"/>
    <p:sldId id="307" r:id="rId31"/>
    <p:sldId id="312" r:id="rId32"/>
    <p:sldId id="308" r:id="rId33"/>
    <p:sldId id="274" r:id="rId34"/>
    <p:sldId id="269" r:id="rId35"/>
    <p:sldId id="288" r:id="rId36"/>
    <p:sldId id="289" r:id="rId37"/>
    <p:sldId id="313" r:id="rId38"/>
    <p:sldId id="309" r:id="rId39"/>
    <p:sldId id="297" r:id="rId40"/>
    <p:sldId id="298" r:id="rId41"/>
    <p:sldId id="299" r:id="rId42"/>
    <p:sldId id="300" r:id="rId43"/>
    <p:sldId id="268" r:id="rId44"/>
    <p:sldId id="271" r:id="rId45"/>
    <p:sldId id="310" r:id="rId46"/>
    <p:sldId id="311" r:id="rId47"/>
    <p:sldId id="272"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06"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FE08F8-889C-4627-A9FE-AD39448C9AE5}" type="datetimeFigureOut">
              <a:rPr lang="zh-CN" altLang="en-US" smtClean="0"/>
              <a:t>2017/12/15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4A6C13-E6D7-4F3D-BC51-13B7286B719E}" type="slidenum">
              <a:rPr lang="zh-CN" altLang="en-US" smtClean="0"/>
              <a:t>‹#›</a:t>
            </a:fld>
            <a:endParaRPr lang="zh-CN" altLang="en-US"/>
          </a:p>
        </p:txBody>
      </p:sp>
    </p:spTree>
    <p:extLst>
      <p:ext uri="{BB962C8B-B14F-4D97-AF65-F5344CB8AC3E}">
        <p14:creationId xmlns:p14="http://schemas.microsoft.com/office/powerpoint/2010/main" val="1442705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4A6C13-E6D7-4F3D-BC51-13B7286B719E}" type="slidenum">
              <a:rPr lang="zh-CN" altLang="en-US" smtClean="0"/>
              <a:t>5</a:t>
            </a:fld>
            <a:endParaRPr lang="zh-CN" altLang="en-US"/>
          </a:p>
        </p:txBody>
      </p:sp>
    </p:spTree>
    <p:extLst>
      <p:ext uri="{BB962C8B-B14F-4D97-AF65-F5344CB8AC3E}">
        <p14:creationId xmlns:p14="http://schemas.microsoft.com/office/powerpoint/2010/main" val="4237447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4A6C13-E6D7-4F3D-BC51-13B7286B719E}" type="slidenum">
              <a:rPr lang="zh-CN" altLang="en-US" smtClean="0"/>
              <a:t>15</a:t>
            </a:fld>
            <a:endParaRPr lang="zh-CN" altLang="en-US"/>
          </a:p>
        </p:txBody>
      </p:sp>
    </p:spTree>
    <p:extLst>
      <p:ext uri="{BB962C8B-B14F-4D97-AF65-F5344CB8AC3E}">
        <p14:creationId xmlns:p14="http://schemas.microsoft.com/office/powerpoint/2010/main" val="189374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4A6C13-E6D7-4F3D-BC51-13B7286B719E}" type="slidenum">
              <a:rPr lang="zh-CN" altLang="en-US" smtClean="0"/>
              <a:t>16</a:t>
            </a:fld>
            <a:endParaRPr lang="zh-CN" altLang="en-US"/>
          </a:p>
        </p:txBody>
      </p:sp>
    </p:spTree>
    <p:extLst>
      <p:ext uri="{BB962C8B-B14F-4D97-AF65-F5344CB8AC3E}">
        <p14:creationId xmlns:p14="http://schemas.microsoft.com/office/powerpoint/2010/main" val="1639827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4A6C13-E6D7-4F3D-BC51-13B7286B719E}" type="slidenum">
              <a:rPr lang="zh-CN" altLang="en-US" smtClean="0"/>
              <a:t>17</a:t>
            </a:fld>
            <a:endParaRPr lang="zh-CN" altLang="en-US"/>
          </a:p>
        </p:txBody>
      </p:sp>
    </p:spTree>
    <p:extLst>
      <p:ext uri="{BB962C8B-B14F-4D97-AF65-F5344CB8AC3E}">
        <p14:creationId xmlns:p14="http://schemas.microsoft.com/office/powerpoint/2010/main" val="1983130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4A6C13-E6D7-4F3D-BC51-13B7286B719E}" type="slidenum">
              <a:rPr lang="zh-CN" altLang="en-US" smtClean="0"/>
              <a:t>18</a:t>
            </a:fld>
            <a:endParaRPr lang="zh-CN" altLang="en-US"/>
          </a:p>
        </p:txBody>
      </p:sp>
    </p:spTree>
    <p:extLst>
      <p:ext uri="{BB962C8B-B14F-4D97-AF65-F5344CB8AC3E}">
        <p14:creationId xmlns:p14="http://schemas.microsoft.com/office/powerpoint/2010/main" val="4180600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4A6C13-E6D7-4F3D-BC51-13B7286B719E}" type="slidenum">
              <a:rPr lang="zh-CN" altLang="en-US" smtClean="0"/>
              <a:t>19</a:t>
            </a:fld>
            <a:endParaRPr lang="zh-CN" altLang="en-US"/>
          </a:p>
        </p:txBody>
      </p:sp>
    </p:spTree>
    <p:extLst>
      <p:ext uri="{BB962C8B-B14F-4D97-AF65-F5344CB8AC3E}">
        <p14:creationId xmlns:p14="http://schemas.microsoft.com/office/powerpoint/2010/main" val="1617166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4A6C13-E6D7-4F3D-BC51-13B7286B719E}" type="slidenum">
              <a:rPr lang="zh-CN" altLang="en-US" smtClean="0"/>
              <a:t>20</a:t>
            </a:fld>
            <a:endParaRPr lang="zh-CN" altLang="en-US"/>
          </a:p>
        </p:txBody>
      </p:sp>
    </p:spTree>
    <p:extLst>
      <p:ext uri="{BB962C8B-B14F-4D97-AF65-F5344CB8AC3E}">
        <p14:creationId xmlns:p14="http://schemas.microsoft.com/office/powerpoint/2010/main" val="1233347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4A6C13-E6D7-4F3D-BC51-13B7286B719E}" type="slidenum">
              <a:rPr lang="zh-CN" altLang="en-US" smtClean="0"/>
              <a:t>21</a:t>
            </a:fld>
            <a:endParaRPr lang="zh-CN" altLang="en-US"/>
          </a:p>
        </p:txBody>
      </p:sp>
    </p:spTree>
    <p:extLst>
      <p:ext uri="{BB962C8B-B14F-4D97-AF65-F5344CB8AC3E}">
        <p14:creationId xmlns:p14="http://schemas.microsoft.com/office/powerpoint/2010/main" val="4024477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4A6C13-E6D7-4F3D-BC51-13B7286B719E}" type="slidenum">
              <a:rPr lang="zh-CN" altLang="en-US" smtClean="0"/>
              <a:t>22</a:t>
            </a:fld>
            <a:endParaRPr lang="zh-CN" altLang="en-US"/>
          </a:p>
        </p:txBody>
      </p:sp>
    </p:spTree>
    <p:extLst>
      <p:ext uri="{BB962C8B-B14F-4D97-AF65-F5344CB8AC3E}">
        <p14:creationId xmlns:p14="http://schemas.microsoft.com/office/powerpoint/2010/main" val="19414316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4A6C13-E6D7-4F3D-BC51-13B7286B719E}" type="slidenum">
              <a:rPr lang="zh-CN" altLang="en-US" smtClean="0"/>
              <a:t>23</a:t>
            </a:fld>
            <a:endParaRPr lang="zh-CN" altLang="en-US"/>
          </a:p>
        </p:txBody>
      </p:sp>
    </p:spTree>
    <p:extLst>
      <p:ext uri="{BB962C8B-B14F-4D97-AF65-F5344CB8AC3E}">
        <p14:creationId xmlns:p14="http://schemas.microsoft.com/office/powerpoint/2010/main" val="30900149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4A6C13-E6D7-4F3D-BC51-13B7286B719E}" type="slidenum">
              <a:rPr lang="zh-CN" altLang="en-US" smtClean="0"/>
              <a:t>24</a:t>
            </a:fld>
            <a:endParaRPr lang="zh-CN" altLang="en-US"/>
          </a:p>
        </p:txBody>
      </p:sp>
    </p:spTree>
    <p:extLst>
      <p:ext uri="{BB962C8B-B14F-4D97-AF65-F5344CB8AC3E}">
        <p14:creationId xmlns:p14="http://schemas.microsoft.com/office/powerpoint/2010/main" val="3368577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4A6C13-E6D7-4F3D-BC51-13B7286B719E}" type="slidenum">
              <a:rPr lang="zh-CN" altLang="en-US" smtClean="0"/>
              <a:t>6</a:t>
            </a:fld>
            <a:endParaRPr lang="zh-CN" altLang="en-US"/>
          </a:p>
        </p:txBody>
      </p:sp>
    </p:spTree>
    <p:extLst>
      <p:ext uri="{BB962C8B-B14F-4D97-AF65-F5344CB8AC3E}">
        <p14:creationId xmlns:p14="http://schemas.microsoft.com/office/powerpoint/2010/main" val="4275613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4A6C13-E6D7-4F3D-BC51-13B7286B719E}" type="slidenum">
              <a:rPr lang="zh-CN" altLang="en-US" smtClean="0"/>
              <a:t>25</a:t>
            </a:fld>
            <a:endParaRPr lang="zh-CN" altLang="en-US"/>
          </a:p>
        </p:txBody>
      </p:sp>
    </p:spTree>
    <p:extLst>
      <p:ext uri="{BB962C8B-B14F-4D97-AF65-F5344CB8AC3E}">
        <p14:creationId xmlns:p14="http://schemas.microsoft.com/office/powerpoint/2010/main" val="1178138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4A6C13-E6D7-4F3D-BC51-13B7286B719E}" type="slidenum">
              <a:rPr lang="zh-CN" altLang="en-US" smtClean="0"/>
              <a:t>26</a:t>
            </a:fld>
            <a:endParaRPr lang="zh-CN" altLang="en-US"/>
          </a:p>
        </p:txBody>
      </p:sp>
    </p:spTree>
    <p:extLst>
      <p:ext uri="{BB962C8B-B14F-4D97-AF65-F5344CB8AC3E}">
        <p14:creationId xmlns:p14="http://schemas.microsoft.com/office/powerpoint/2010/main" val="1178788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4A6C13-E6D7-4F3D-BC51-13B7286B719E}" type="slidenum">
              <a:rPr lang="zh-CN" altLang="en-US" smtClean="0"/>
              <a:t>27</a:t>
            </a:fld>
            <a:endParaRPr lang="zh-CN" altLang="en-US"/>
          </a:p>
        </p:txBody>
      </p:sp>
    </p:spTree>
    <p:extLst>
      <p:ext uri="{BB962C8B-B14F-4D97-AF65-F5344CB8AC3E}">
        <p14:creationId xmlns:p14="http://schemas.microsoft.com/office/powerpoint/2010/main" val="18607115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4A6C13-E6D7-4F3D-BC51-13B7286B719E}" type="slidenum">
              <a:rPr lang="zh-CN" altLang="en-US" smtClean="0"/>
              <a:t>28</a:t>
            </a:fld>
            <a:endParaRPr lang="zh-CN" altLang="en-US"/>
          </a:p>
        </p:txBody>
      </p:sp>
    </p:spTree>
    <p:extLst>
      <p:ext uri="{BB962C8B-B14F-4D97-AF65-F5344CB8AC3E}">
        <p14:creationId xmlns:p14="http://schemas.microsoft.com/office/powerpoint/2010/main" val="34042472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4A6C13-E6D7-4F3D-BC51-13B7286B719E}" type="slidenum">
              <a:rPr lang="zh-CN" altLang="en-US" smtClean="0"/>
              <a:t>29</a:t>
            </a:fld>
            <a:endParaRPr lang="zh-CN" altLang="en-US"/>
          </a:p>
        </p:txBody>
      </p:sp>
    </p:spTree>
    <p:extLst>
      <p:ext uri="{BB962C8B-B14F-4D97-AF65-F5344CB8AC3E}">
        <p14:creationId xmlns:p14="http://schemas.microsoft.com/office/powerpoint/2010/main" val="3151094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4A6C13-E6D7-4F3D-BC51-13B7286B719E}" type="slidenum">
              <a:rPr lang="zh-CN" altLang="en-US" smtClean="0"/>
              <a:t>30</a:t>
            </a:fld>
            <a:endParaRPr lang="zh-CN" altLang="en-US"/>
          </a:p>
        </p:txBody>
      </p:sp>
    </p:spTree>
    <p:extLst>
      <p:ext uri="{BB962C8B-B14F-4D97-AF65-F5344CB8AC3E}">
        <p14:creationId xmlns:p14="http://schemas.microsoft.com/office/powerpoint/2010/main" val="22052518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4A6C13-E6D7-4F3D-BC51-13B7286B719E}" type="slidenum">
              <a:rPr lang="zh-CN" altLang="en-US" smtClean="0"/>
              <a:t>31</a:t>
            </a:fld>
            <a:endParaRPr lang="zh-CN" altLang="en-US"/>
          </a:p>
        </p:txBody>
      </p:sp>
    </p:spTree>
    <p:extLst>
      <p:ext uri="{BB962C8B-B14F-4D97-AF65-F5344CB8AC3E}">
        <p14:creationId xmlns:p14="http://schemas.microsoft.com/office/powerpoint/2010/main" val="15751269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4A6C13-E6D7-4F3D-BC51-13B7286B719E}" type="slidenum">
              <a:rPr lang="zh-CN" altLang="en-US" smtClean="0"/>
              <a:t>32</a:t>
            </a:fld>
            <a:endParaRPr lang="zh-CN" altLang="en-US"/>
          </a:p>
        </p:txBody>
      </p:sp>
    </p:spTree>
    <p:extLst>
      <p:ext uri="{BB962C8B-B14F-4D97-AF65-F5344CB8AC3E}">
        <p14:creationId xmlns:p14="http://schemas.microsoft.com/office/powerpoint/2010/main" val="2722872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4A6C13-E6D7-4F3D-BC51-13B7286B719E}" type="slidenum">
              <a:rPr lang="zh-CN" altLang="en-US" smtClean="0"/>
              <a:t>35</a:t>
            </a:fld>
            <a:endParaRPr lang="zh-CN" altLang="en-US"/>
          </a:p>
        </p:txBody>
      </p:sp>
    </p:spTree>
    <p:extLst>
      <p:ext uri="{BB962C8B-B14F-4D97-AF65-F5344CB8AC3E}">
        <p14:creationId xmlns:p14="http://schemas.microsoft.com/office/powerpoint/2010/main" val="17301406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4A6C13-E6D7-4F3D-BC51-13B7286B719E}" type="slidenum">
              <a:rPr lang="zh-CN" altLang="en-US" smtClean="0"/>
              <a:t>36</a:t>
            </a:fld>
            <a:endParaRPr lang="zh-CN" altLang="en-US"/>
          </a:p>
        </p:txBody>
      </p:sp>
    </p:spTree>
    <p:extLst>
      <p:ext uri="{BB962C8B-B14F-4D97-AF65-F5344CB8AC3E}">
        <p14:creationId xmlns:p14="http://schemas.microsoft.com/office/powerpoint/2010/main" val="814796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4A6C13-E6D7-4F3D-BC51-13B7286B719E}" type="slidenum">
              <a:rPr lang="zh-CN" altLang="en-US" smtClean="0"/>
              <a:t>7</a:t>
            </a:fld>
            <a:endParaRPr lang="zh-CN" altLang="en-US"/>
          </a:p>
        </p:txBody>
      </p:sp>
    </p:spTree>
    <p:extLst>
      <p:ext uri="{BB962C8B-B14F-4D97-AF65-F5344CB8AC3E}">
        <p14:creationId xmlns:p14="http://schemas.microsoft.com/office/powerpoint/2010/main" val="571725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4A6C13-E6D7-4F3D-BC51-13B7286B719E}" type="slidenum">
              <a:rPr lang="zh-CN" altLang="en-US" smtClean="0"/>
              <a:t>37</a:t>
            </a:fld>
            <a:endParaRPr lang="zh-CN" altLang="en-US"/>
          </a:p>
        </p:txBody>
      </p:sp>
    </p:spTree>
    <p:extLst>
      <p:ext uri="{BB962C8B-B14F-4D97-AF65-F5344CB8AC3E}">
        <p14:creationId xmlns:p14="http://schemas.microsoft.com/office/powerpoint/2010/main" val="36252241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4A6C13-E6D7-4F3D-BC51-13B7286B719E}" type="slidenum">
              <a:rPr lang="zh-CN" altLang="en-US" smtClean="0"/>
              <a:t>38</a:t>
            </a:fld>
            <a:endParaRPr lang="zh-CN" altLang="en-US"/>
          </a:p>
        </p:txBody>
      </p:sp>
    </p:spTree>
    <p:extLst>
      <p:ext uri="{BB962C8B-B14F-4D97-AF65-F5344CB8AC3E}">
        <p14:creationId xmlns:p14="http://schemas.microsoft.com/office/powerpoint/2010/main" val="5401887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4A6C13-E6D7-4F3D-BC51-13B7286B719E}" type="slidenum">
              <a:rPr lang="zh-CN" altLang="en-US" smtClean="0"/>
              <a:t>40</a:t>
            </a:fld>
            <a:endParaRPr lang="zh-CN" altLang="en-US"/>
          </a:p>
        </p:txBody>
      </p:sp>
    </p:spTree>
    <p:extLst>
      <p:ext uri="{BB962C8B-B14F-4D97-AF65-F5344CB8AC3E}">
        <p14:creationId xmlns:p14="http://schemas.microsoft.com/office/powerpoint/2010/main" val="27279244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4A6C13-E6D7-4F3D-BC51-13B7286B719E}" type="slidenum">
              <a:rPr lang="zh-CN" altLang="en-US" smtClean="0"/>
              <a:t>41</a:t>
            </a:fld>
            <a:endParaRPr lang="zh-CN" altLang="en-US"/>
          </a:p>
        </p:txBody>
      </p:sp>
    </p:spTree>
    <p:extLst>
      <p:ext uri="{BB962C8B-B14F-4D97-AF65-F5344CB8AC3E}">
        <p14:creationId xmlns:p14="http://schemas.microsoft.com/office/powerpoint/2010/main" val="2680166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4A6C13-E6D7-4F3D-BC51-13B7286B719E}" type="slidenum">
              <a:rPr lang="zh-CN" altLang="en-US" smtClean="0"/>
              <a:t>42</a:t>
            </a:fld>
            <a:endParaRPr lang="zh-CN" altLang="en-US"/>
          </a:p>
        </p:txBody>
      </p:sp>
    </p:spTree>
    <p:extLst>
      <p:ext uri="{BB962C8B-B14F-4D97-AF65-F5344CB8AC3E}">
        <p14:creationId xmlns:p14="http://schemas.microsoft.com/office/powerpoint/2010/main" val="19235212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4A6C13-E6D7-4F3D-BC51-13B7286B719E}" type="slidenum">
              <a:rPr lang="zh-CN" altLang="en-US" smtClean="0"/>
              <a:t>45</a:t>
            </a:fld>
            <a:endParaRPr lang="zh-CN" altLang="en-US"/>
          </a:p>
        </p:txBody>
      </p:sp>
    </p:spTree>
    <p:extLst>
      <p:ext uri="{BB962C8B-B14F-4D97-AF65-F5344CB8AC3E}">
        <p14:creationId xmlns:p14="http://schemas.microsoft.com/office/powerpoint/2010/main" val="12285534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4A6C13-E6D7-4F3D-BC51-13B7286B719E}" type="slidenum">
              <a:rPr lang="zh-CN" altLang="en-US" smtClean="0"/>
              <a:t>46</a:t>
            </a:fld>
            <a:endParaRPr lang="zh-CN" altLang="en-US"/>
          </a:p>
        </p:txBody>
      </p:sp>
    </p:spTree>
    <p:extLst>
      <p:ext uri="{BB962C8B-B14F-4D97-AF65-F5344CB8AC3E}">
        <p14:creationId xmlns:p14="http://schemas.microsoft.com/office/powerpoint/2010/main" val="3100366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4A6C13-E6D7-4F3D-BC51-13B7286B719E}" type="slidenum">
              <a:rPr lang="zh-CN" altLang="en-US" smtClean="0"/>
              <a:t>8</a:t>
            </a:fld>
            <a:endParaRPr lang="zh-CN" altLang="en-US"/>
          </a:p>
        </p:txBody>
      </p:sp>
    </p:spTree>
    <p:extLst>
      <p:ext uri="{BB962C8B-B14F-4D97-AF65-F5344CB8AC3E}">
        <p14:creationId xmlns:p14="http://schemas.microsoft.com/office/powerpoint/2010/main" val="2352208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4A6C13-E6D7-4F3D-BC51-13B7286B719E}" type="slidenum">
              <a:rPr lang="zh-CN" altLang="en-US" smtClean="0"/>
              <a:t>9</a:t>
            </a:fld>
            <a:endParaRPr lang="zh-CN" altLang="en-US"/>
          </a:p>
        </p:txBody>
      </p:sp>
    </p:spTree>
    <p:extLst>
      <p:ext uri="{BB962C8B-B14F-4D97-AF65-F5344CB8AC3E}">
        <p14:creationId xmlns:p14="http://schemas.microsoft.com/office/powerpoint/2010/main" val="347343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4A6C13-E6D7-4F3D-BC51-13B7286B719E}" type="slidenum">
              <a:rPr lang="zh-CN" altLang="en-US" smtClean="0"/>
              <a:t>11</a:t>
            </a:fld>
            <a:endParaRPr lang="zh-CN" altLang="en-US"/>
          </a:p>
        </p:txBody>
      </p:sp>
    </p:spTree>
    <p:extLst>
      <p:ext uri="{BB962C8B-B14F-4D97-AF65-F5344CB8AC3E}">
        <p14:creationId xmlns:p14="http://schemas.microsoft.com/office/powerpoint/2010/main" val="4059849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4A6C13-E6D7-4F3D-BC51-13B7286B719E}" type="slidenum">
              <a:rPr lang="zh-CN" altLang="en-US" smtClean="0"/>
              <a:t>12</a:t>
            </a:fld>
            <a:endParaRPr lang="zh-CN" altLang="en-US"/>
          </a:p>
        </p:txBody>
      </p:sp>
    </p:spTree>
    <p:extLst>
      <p:ext uri="{BB962C8B-B14F-4D97-AF65-F5344CB8AC3E}">
        <p14:creationId xmlns:p14="http://schemas.microsoft.com/office/powerpoint/2010/main" val="1625994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4A6C13-E6D7-4F3D-BC51-13B7286B719E}" type="slidenum">
              <a:rPr lang="zh-CN" altLang="en-US" smtClean="0"/>
              <a:t>13</a:t>
            </a:fld>
            <a:endParaRPr lang="zh-CN" altLang="en-US"/>
          </a:p>
        </p:txBody>
      </p:sp>
    </p:spTree>
    <p:extLst>
      <p:ext uri="{BB962C8B-B14F-4D97-AF65-F5344CB8AC3E}">
        <p14:creationId xmlns:p14="http://schemas.microsoft.com/office/powerpoint/2010/main" val="84986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4A6C13-E6D7-4F3D-BC51-13B7286B719E}" type="slidenum">
              <a:rPr lang="zh-CN" altLang="en-US" smtClean="0"/>
              <a:t>14</a:t>
            </a:fld>
            <a:endParaRPr lang="zh-CN" altLang="en-US"/>
          </a:p>
        </p:txBody>
      </p:sp>
    </p:spTree>
    <p:extLst>
      <p:ext uri="{BB962C8B-B14F-4D97-AF65-F5344CB8AC3E}">
        <p14:creationId xmlns:p14="http://schemas.microsoft.com/office/powerpoint/2010/main" val="914106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2017/12/15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2017/12/15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2017/12/15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2017/12/15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pic>
        <p:nvPicPr>
          <p:cNvPr id="7" name="Picture 8" descr="PPT模板-英文原版内页"/>
          <p:cNvPicPr>
            <a:picLocks noChangeAspect="1" noChangeArrowheads="1"/>
          </p:cNvPicPr>
          <p:nvPr userDrawn="1"/>
        </p:nvPicPr>
        <p:blipFill>
          <a:blip r:embed="rId13" cstate="print"/>
          <a:srcRect/>
          <a:stretch>
            <a:fillRect/>
          </a:stretch>
        </p:blipFill>
        <p:spPr bwMode="auto">
          <a:xfrm>
            <a:off x="1588" y="9525"/>
            <a:ext cx="9140825" cy="6838950"/>
          </a:xfrm>
          <a:prstGeom prst="rect">
            <a:avLst/>
          </a:prstGeom>
          <a:noFill/>
          <a:ln w="9525">
            <a:noFill/>
            <a:miter lim="800000"/>
            <a:headEnd/>
            <a:tailEnd/>
          </a:ln>
        </p:spPr>
      </p:pic>
      <p:sp>
        <p:nvSpPr>
          <p:cNvPr id="8" name="Rectangle 13"/>
          <p:cNvSpPr>
            <a:spLocks noChangeArrowheads="1"/>
          </p:cNvSpPr>
          <p:nvPr userDrawn="1"/>
        </p:nvSpPr>
        <p:spPr bwMode="auto">
          <a:xfrm>
            <a:off x="6804025" y="73025"/>
            <a:ext cx="2133600" cy="476250"/>
          </a:xfrm>
          <a:prstGeom prst="rect">
            <a:avLst/>
          </a:prstGeom>
          <a:noFill/>
          <a:ln w="9525">
            <a:noFill/>
            <a:miter lim="800000"/>
            <a:headEnd/>
            <a:tailEnd/>
          </a:ln>
          <a:effectLst/>
        </p:spPr>
        <p:txBody>
          <a:bodyPr/>
          <a:lstStyle/>
          <a:p>
            <a:pPr algn="r">
              <a:defRPr/>
            </a:pPr>
            <a:fld id="{E1423214-42E0-4DFA-AE34-4CB0BB041BE8}" type="slidenum">
              <a:rPr kumimoji="1" lang="en-US" altLang="zh-CN" sz="2400" b="1">
                <a:latin typeface="Arial" pitchFamily="34" charset="0"/>
                <a:ea typeface="宋体" pitchFamily="2" charset="-122"/>
              </a:rPr>
              <a:pPr algn="r">
                <a:defRPr/>
              </a:pPr>
              <a:t>‹#›</a:t>
            </a:fld>
            <a:endParaRPr kumimoji="1" lang="en-US" altLang="zh-CN" sz="2400" b="1" dirty="0">
              <a:latin typeface="Arial" pitchFamily="34"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blog.csdn.net/yihongyuelan/article/details/19930861"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0" y="0"/>
            <a:ext cx="9174163" cy="6869113"/>
          </a:xfrm>
          <a:prstGeom prst="rect">
            <a:avLst/>
          </a:prstGeom>
          <a:noFill/>
          <a:ln w="9525">
            <a:noFill/>
            <a:miter lim="800000"/>
            <a:headEnd/>
            <a:tailEnd/>
          </a:ln>
          <a:effectLst/>
        </p:spPr>
      </p:pic>
      <p:pic>
        <p:nvPicPr>
          <p:cNvPr id="6" name="Picture 2"/>
          <p:cNvPicPr>
            <a:picLocks noChangeAspect="1" noChangeArrowheads="1"/>
          </p:cNvPicPr>
          <p:nvPr/>
        </p:nvPicPr>
        <p:blipFill>
          <a:blip r:embed="rId2" cstate="print"/>
          <a:srcRect/>
          <a:stretch>
            <a:fillRect/>
          </a:stretch>
        </p:blipFill>
        <p:spPr bwMode="auto">
          <a:xfrm>
            <a:off x="0" y="0"/>
            <a:ext cx="9174163" cy="6869113"/>
          </a:xfrm>
          <a:prstGeom prst="rect">
            <a:avLst/>
          </a:prstGeom>
          <a:noFill/>
          <a:ln w="9525">
            <a:noFill/>
            <a:miter lim="800000"/>
            <a:headEnd/>
            <a:tailEnd/>
          </a:ln>
          <a:effectLst/>
        </p:spPr>
      </p:pic>
      <p:sp>
        <p:nvSpPr>
          <p:cNvPr id="7" name="矩形 6"/>
          <p:cNvSpPr/>
          <p:nvPr/>
        </p:nvSpPr>
        <p:spPr>
          <a:xfrm>
            <a:off x="251520" y="2780928"/>
            <a:ext cx="8640960" cy="769441"/>
          </a:xfrm>
          <a:prstGeom prst="rect">
            <a:avLst/>
          </a:prstGeom>
        </p:spPr>
        <p:txBody>
          <a:bodyPr wrap="square">
            <a:spAutoFit/>
          </a:bodyPr>
          <a:lstStyle/>
          <a:p>
            <a:pPr algn="ctr"/>
            <a:r>
              <a:rPr lang="en-US" altLang="zh-CN" sz="4400" b="1" dirty="0" smtClean="0"/>
              <a:t>Dialer</a:t>
            </a:r>
            <a:r>
              <a:rPr lang="zh-CN" altLang="en-US" sz="4400" b="1" dirty="0" smtClean="0"/>
              <a:t>技术架构设计</a:t>
            </a:r>
            <a:endParaRPr lang="zh-CN" altLang="en-US" sz="4400" b="1" dirty="0"/>
          </a:p>
        </p:txBody>
      </p:sp>
      <p:sp>
        <p:nvSpPr>
          <p:cNvPr id="3" name="TextBox 2"/>
          <p:cNvSpPr txBox="1"/>
          <p:nvPr/>
        </p:nvSpPr>
        <p:spPr>
          <a:xfrm>
            <a:off x="5436096" y="5549205"/>
            <a:ext cx="2276457" cy="307777"/>
          </a:xfrm>
          <a:prstGeom prst="rect">
            <a:avLst/>
          </a:prstGeom>
          <a:noFill/>
        </p:spPr>
        <p:txBody>
          <a:bodyPr wrap="none" rtlCol="0">
            <a:spAutoFit/>
          </a:bodyPr>
          <a:lstStyle/>
          <a:p>
            <a:r>
              <a:rPr lang="en-US" altLang="zh-CN" sz="1400" dirty="0" err="1" smtClean="0"/>
              <a:t>Zhonglong.Chen</a:t>
            </a:r>
            <a:r>
              <a:rPr lang="en-US" altLang="zh-CN" sz="1400" dirty="0" smtClean="0"/>
              <a:t> ,ASC Mobile</a:t>
            </a:r>
            <a:endParaRPr lang="zh-CN" altLang="en-US"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圆角矩形 85"/>
          <p:cNvSpPr/>
          <p:nvPr/>
        </p:nvSpPr>
        <p:spPr>
          <a:xfrm>
            <a:off x="2843808" y="3861048"/>
            <a:ext cx="3240360" cy="27363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圆角矩形 84"/>
          <p:cNvSpPr/>
          <p:nvPr/>
        </p:nvSpPr>
        <p:spPr>
          <a:xfrm>
            <a:off x="2843808" y="908720"/>
            <a:ext cx="3240360" cy="2664296"/>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395536" y="3248980"/>
            <a:ext cx="1656184" cy="756084"/>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2000" b="1" dirty="0" err="1" smtClean="0"/>
              <a:t>InCallActivity</a:t>
            </a:r>
            <a:endParaRPr lang="zh-CN" altLang="en-US" sz="2000" b="1" dirty="0"/>
          </a:p>
        </p:txBody>
      </p:sp>
      <p:sp>
        <p:nvSpPr>
          <p:cNvPr id="8" name="圆角矩形 7"/>
          <p:cNvSpPr/>
          <p:nvPr/>
        </p:nvSpPr>
        <p:spPr>
          <a:xfrm>
            <a:off x="3203848" y="2960948"/>
            <a:ext cx="2592000" cy="432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solidFill>
                  <a:schemeClr val="tx1"/>
                </a:solidFill>
              </a:rPr>
              <a:t>DialpadFragment</a:t>
            </a:r>
            <a:endParaRPr lang="zh-CN" altLang="en-US" b="1" dirty="0">
              <a:solidFill>
                <a:schemeClr val="tx1"/>
              </a:solidFill>
            </a:endParaRPr>
          </a:p>
        </p:txBody>
      </p:sp>
      <p:sp>
        <p:nvSpPr>
          <p:cNvPr id="11" name="圆角矩形 10"/>
          <p:cNvSpPr/>
          <p:nvPr/>
        </p:nvSpPr>
        <p:spPr>
          <a:xfrm>
            <a:off x="3203848" y="1052736"/>
            <a:ext cx="2592000" cy="432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solidFill>
                  <a:schemeClr val="tx1"/>
                </a:solidFill>
              </a:rPr>
              <a:t>AnswerFragment</a:t>
            </a:r>
            <a:endParaRPr lang="zh-CN" altLang="en-US" b="1" dirty="0">
              <a:solidFill>
                <a:schemeClr val="tx1"/>
              </a:solidFill>
            </a:endParaRPr>
          </a:p>
        </p:txBody>
      </p:sp>
      <p:sp>
        <p:nvSpPr>
          <p:cNvPr id="14" name="圆角矩形 13"/>
          <p:cNvSpPr/>
          <p:nvPr/>
        </p:nvSpPr>
        <p:spPr>
          <a:xfrm>
            <a:off x="3203848" y="1664804"/>
            <a:ext cx="2592000" cy="432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solidFill>
                  <a:schemeClr val="tx1"/>
                </a:solidFill>
              </a:rPr>
              <a:t>CallCardFragment</a:t>
            </a:r>
            <a:endParaRPr lang="zh-CN" altLang="en-US" b="1" dirty="0">
              <a:solidFill>
                <a:schemeClr val="tx1"/>
              </a:solidFill>
            </a:endParaRPr>
          </a:p>
        </p:txBody>
      </p:sp>
      <p:sp>
        <p:nvSpPr>
          <p:cNvPr id="26" name="圆角矩形 25"/>
          <p:cNvSpPr/>
          <p:nvPr/>
        </p:nvSpPr>
        <p:spPr>
          <a:xfrm>
            <a:off x="3203848" y="2312876"/>
            <a:ext cx="2592000" cy="432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solidFill>
                  <a:schemeClr val="tx1"/>
                </a:solidFill>
              </a:rPr>
              <a:t>CallButtonFragment</a:t>
            </a:r>
            <a:endParaRPr lang="zh-CN" altLang="en-US" b="1" dirty="0">
              <a:solidFill>
                <a:schemeClr val="tx1"/>
              </a:solidFill>
            </a:endParaRPr>
          </a:p>
        </p:txBody>
      </p:sp>
      <p:sp>
        <p:nvSpPr>
          <p:cNvPr id="42" name="圆角矩形 41"/>
          <p:cNvSpPr/>
          <p:nvPr/>
        </p:nvSpPr>
        <p:spPr>
          <a:xfrm>
            <a:off x="3131840" y="5913276"/>
            <a:ext cx="2664000" cy="432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solidFill>
                  <a:schemeClr val="tx1"/>
                </a:solidFill>
              </a:rPr>
              <a:t>ElderDialpadFragment</a:t>
            </a:r>
            <a:endParaRPr lang="zh-CN" altLang="en-US" b="1" dirty="0">
              <a:solidFill>
                <a:schemeClr val="tx1"/>
              </a:solidFill>
            </a:endParaRPr>
          </a:p>
        </p:txBody>
      </p:sp>
      <p:sp>
        <p:nvSpPr>
          <p:cNvPr id="49" name="圆角矩形 48"/>
          <p:cNvSpPr/>
          <p:nvPr/>
        </p:nvSpPr>
        <p:spPr>
          <a:xfrm>
            <a:off x="3131840" y="4005064"/>
            <a:ext cx="2664000" cy="432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solidFill>
                  <a:schemeClr val="tx1"/>
                </a:solidFill>
              </a:rPr>
              <a:t>ElderAnswerFragment</a:t>
            </a:r>
            <a:endParaRPr lang="zh-CN" altLang="en-US" b="1" dirty="0">
              <a:solidFill>
                <a:schemeClr val="tx1"/>
              </a:solidFill>
            </a:endParaRPr>
          </a:p>
        </p:txBody>
      </p:sp>
      <p:sp>
        <p:nvSpPr>
          <p:cNvPr id="50" name="圆角矩形 49"/>
          <p:cNvSpPr/>
          <p:nvPr/>
        </p:nvSpPr>
        <p:spPr>
          <a:xfrm>
            <a:off x="3131840" y="4617132"/>
            <a:ext cx="2664000" cy="432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solidFill>
                  <a:schemeClr val="tx1"/>
                </a:solidFill>
              </a:rPr>
              <a:t>ElderCallCardFragment</a:t>
            </a:r>
            <a:endParaRPr lang="zh-CN" altLang="en-US" b="1" dirty="0">
              <a:solidFill>
                <a:schemeClr val="tx1"/>
              </a:solidFill>
            </a:endParaRPr>
          </a:p>
        </p:txBody>
      </p:sp>
      <p:sp>
        <p:nvSpPr>
          <p:cNvPr id="51" name="圆角矩形 50"/>
          <p:cNvSpPr/>
          <p:nvPr/>
        </p:nvSpPr>
        <p:spPr>
          <a:xfrm>
            <a:off x="3131840" y="5265204"/>
            <a:ext cx="2664000" cy="432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solidFill>
                  <a:schemeClr val="tx1"/>
                </a:solidFill>
              </a:rPr>
              <a:t>ElderCallButtonFragment</a:t>
            </a:r>
            <a:endParaRPr lang="zh-CN" altLang="en-US" b="1" dirty="0">
              <a:solidFill>
                <a:schemeClr val="tx1"/>
              </a:solidFill>
            </a:endParaRPr>
          </a:p>
        </p:txBody>
      </p:sp>
      <p:sp>
        <p:nvSpPr>
          <p:cNvPr id="52" name="圆角矩形 51"/>
          <p:cNvSpPr/>
          <p:nvPr/>
        </p:nvSpPr>
        <p:spPr>
          <a:xfrm>
            <a:off x="7092280" y="2024844"/>
            <a:ext cx="1656184" cy="756084"/>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2000" b="1" dirty="0" smtClean="0"/>
              <a:t>Answer</a:t>
            </a:r>
          </a:p>
          <a:p>
            <a:pPr algn="ctr"/>
            <a:r>
              <a:rPr lang="en-US" altLang="zh-CN" sz="2000" b="1" dirty="0" smtClean="0"/>
              <a:t>Presenter</a:t>
            </a:r>
            <a:endParaRPr lang="zh-CN" altLang="en-US" sz="2000" b="1" dirty="0"/>
          </a:p>
        </p:txBody>
      </p:sp>
      <p:sp>
        <p:nvSpPr>
          <p:cNvPr id="53" name="圆角矩形 52"/>
          <p:cNvSpPr/>
          <p:nvPr/>
        </p:nvSpPr>
        <p:spPr>
          <a:xfrm>
            <a:off x="7092280" y="2888940"/>
            <a:ext cx="1656184" cy="756084"/>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2000" b="1" dirty="0" err="1" smtClean="0"/>
              <a:t>CallCard</a:t>
            </a:r>
            <a:endParaRPr lang="en-US" altLang="zh-CN" sz="2000" b="1" dirty="0" smtClean="0"/>
          </a:p>
          <a:p>
            <a:pPr algn="ctr"/>
            <a:r>
              <a:rPr lang="en-US" altLang="zh-CN" sz="2000" b="1" dirty="0" smtClean="0"/>
              <a:t>Presenter</a:t>
            </a:r>
            <a:endParaRPr lang="zh-CN" altLang="en-US" sz="2000" b="1" dirty="0"/>
          </a:p>
        </p:txBody>
      </p:sp>
      <p:sp>
        <p:nvSpPr>
          <p:cNvPr id="54" name="圆角矩形 53"/>
          <p:cNvSpPr/>
          <p:nvPr/>
        </p:nvSpPr>
        <p:spPr>
          <a:xfrm>
            <a:off x="7092280" y="3753036"/>
            <a:ext cx="1656184" cy="756084"/>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2000" b="1" dirty="0" err="1" smtClean="0"/>
              <a:t>CallButton</a:t>
            </a:r>
            <a:endParaRPr lang="en-US" altLang="zh-CN" sz="2000" b="1" dirty="0" smtClean="0"/>
          </a:p>
          <a:p>
            <a:pPr algn="ctr"/>
            <a:r>
              <a:rPr lang="en-US" altLang="zh-CN" sz="2000" b="1" dirty="0" smtClean="0"/>
              <a:t>Presenter</a:t>
            </a:r>
            <a:endParaRPr lang="zh-CN" altLang="en-US" sz="2000" b="1" dirty="0"/>
          </a:p>
        </p:txBody>
      </p:sp>
      <p:sp>
        <p:nvSpPr>
          <p:cNvPr id="55" name="圆角矩形 54"/>
          <p:cNvSpPr/>
          <p:nvPr/>
        </p:nvSpPr>
        <p:spPr>
          <a:xfrm>
            <a:off x="7092280" y="4689140"/>
            <a:ext cx="1656184" cy="756084"/>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2000" b="1" dirty="0" err="1" smtClean="0"/>
              <a:t>Dialpad</a:t>
            </a:r>
            <a:endParaRPr lang="en-US" altLang="zh-CN" sz="2000" b="1" dirty="0" smtClean="0"/>
          </a:p>
          <a:p>
            <a:pPr algn="ctr"/>
            <a:r>
              <a:rPr lang="en-US" altLang="zh-CN" sz="2000" b="1" dirty="0" smtClean="0"/>
              <a:t>Presenter</a:t>
            </a:r>
            <a:endParaRPr lang="zh-CN" altLang="en-US" sz="2000" b="1" dirty="0"/>
          </a:p>
        </p:txBody>
      </p:sp>
      <p:cxnSp>
        <p:nvCxnSpPr>
          <p:cNvPr id="66" name="直接箭头连接符 65"/>
          <p:cNvCxnSpPr>
            <a:stCxn id="52" idx="1"/>
            <a:endCxn id="11" idx="3"/>
          </p:cNvCxnSpPr>
          <p:nvPr/>
        </p:nvCxnSpPr>
        <p:spPr>
          <a:xfrm flipH="1" flipV="1">
            <a:off x="5795848" y="1268736"/>
            <a:ext cx="1296432" cy="1134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52" idx="1"/>
            <a:endCxn id="49" idx="3"/>
          </p:cNvCxnSpPr>
          <p:nvPr/>
        </p:nvCxnSpPr>
        <p:spPr>
          <a:xfrm flipH="1">
            <a:off x="5795840" y="2402886"/>
            <a:ext cx="1296440" cy="18181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53" idx="1"/>
            <a:endCxn id="14" idx="3"/>
          </p:cNvCxnSpPr>
          <p:nvPr/>
        </p:nvCxnSpPr>
        <p:spPr>
          <a:xfrm flipH="1" flipV="1">
            <a:off x="5795848" y="1880804"/>
            <a:ext cx="1296432" cy="13861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53" idx="1"/>
            <a:endCxn id="50" idx="3"/>
          </p:cNvCxnSpPr>
          <p:nvPr/>
        </p:nvCxnSpPr>
        <p:spPr>
          <a:xfrm flipH="1">
            <a:off x="5795840" y="3266982"/>
            <a:ext cx="1296440" cy="1566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54" idx="1"/>
            <a:endCxn id="26" idx="3"/>
          </p:cNvCxnSpPr>
          <p:nvPr/>
        </p:nvCxnSpPr>
        <p:spPr>
          <a:xfrm flipH="1" flipV="1">
            <a:off x="5795848" y="2528876"/>
            <a:ext cx="1296432" cy="16022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54" idx="1"/>
            <a:endCxn id="51" idx="3"/>
          </p:cNvCxnSpPr>
          <p:nvPr/>
        </p:nvCxnSpPr>
        <p:spPr>
          <a:xfrm flipH="1">
            <a:off x="5795840" y="4131078"/>
            <a:ext cx="1296440" cy="13501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55" idx="1"/>
            <a:endCxn id="8" idx="3"/>
          </p:cNvCxnSpPr>
          <p:nvPr/>
        </p:nvCxnSpPr>
        <p:spPr>
          <a:xfrm flipH="1" flipV="1">
            <a:off x="5795848" y="3176948"/>
            <a:ext cx="1296432" cy="18902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55" idx="1"/>
            <a:endCxn id="42" idx="3"/>
          </p:cNvCxnSpPr>
          <p:nvPr/>
        </p:nvCxnSpPr>
        <p:spPr>
          <a:xfrm flipH="1">
            <a:off x="5795840" y="5067182"/>
            <a:ext cx="1296440" cy="10620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4" idx="3"/>
          </p:cNvCxnSpPr>
          <p:nvPr/>
        </p:nvCxnSpPr>
        <p:spPr>
          <a:xfrm flipV="1">
            <a:off x="2051720" y="3537012"/>
            <a:ext cx="72008" cy="900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4" idx="3"/>
            <a:endCxn id="85" idx="1"/>
          </p:cNvCxnSpPr>
          <p:nvPr/>
        </p:nvCxnSpPr>
        <p:spPr>
          <a:xfrm flipV="1">
            <a:off x="2051720" y="2240868"/>
            <a:ext cx="792088" cy="13861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4" idx="3"/>
            <a:endCxn id="86" idx="1"/>
          </p:cNvCxnSpPr>
          <p:nvPr/>
        </p:nvCxnSpPr>
        <p:spPr>
          <a:xfrm>
            <a:off x="2051720" y="3627022"/>
            <a:ext cx="792088" cy="160217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7" name="圆角矩形标注 96"/>
          <p:cNvSpPr/>
          <p:nvPr/>
        </p:nvSpPr>
        <p:spPr>
          <a:xfrm>
            <a:off x="1115616" y="1196752"/>
            <a:ext cx="1620180" cy="720080"/>
          </a:xfrm>
          <a:prstGeom prst="wedgeRoundRectCallout">
            <a:avLst>
              <a:gd name="adj1" fmla="val 56705"/>
              <a:gd name="adj2" fmla="val 10799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1" dirty="0">
                <a:solidFill>
                  <a:srgbClr val="0000FF"/>
                </a:solidFill>
              </a:rPr>
              <a:t>标准</a:t>
            </a:r>
            <a:r>
              <a:rPr lang="zh-CN" altLang="en-US" sz="1400" b="1" dirty="0" smtClean="0">
                <a:solidFill>
                  <a:srgbClr val="0000FF"/>
                </a:solidFill>
              </a:rPr>
              <a:t>模式</a:t>
            </a:r>
            <a:endParaRPr lang="zh-CN" altLang="en-US" sz="1400" b="1" dirty="0">
              <a:solidFill>
                <a:srgbClr val="0000FF"/>
              </a:solidFill>
            </a:endParaRPr>
          </a:p>
        </p:txBody>
      </p:sp>
      <p:sp>
        <p:nvSpPr>
          <p:cNvPr id="98" name="圆角矩形标注 97"/>
          <p:cNvSpPr/>
          <p:nvPr/>
        </p:nvSpPr>
        <p:spPr>
          <a:xfrm>
            <a:off x="1115616" y="5589240"/>
            <a:ext cx="1620180" cy="720080"/>
          </a:xfrm>
          <a:prstGeom prst="wedgeRoundRectCallout">
            <a:avLst>
              <a:gd name="adj1" fmla="val 56705"/>
              <a:gd name="adj2" fmla="val -11775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1" dirty="0" smtClean="0">
                <a:solidFill>
                  <a:srgbClr val="0000FF"/>
                </a:solidFill>
              </a:rPr>
              <a:t>简易模式</a:t>
            </a:r>
            <a:endParaRPr lang="zh-CN" altLang="en-US" sz="1400" b="1" dirty="0">
              <a:solidFill>
                <a:srgbClr val="0000FF"/>
              </a:solidFill>
            </a:endParaRPr>
          </a:p>
        </p:txBody>
      </p:sp>
      <p:sp>
        <p:nvSpPr>
          <p:cNvPr id="32" name="TextBox 8"/>
          <p:cNvSpPr txBox="1"/>
          <p:nvPr/>
        </p:nvSpPr>
        <p:spPr>
          <a:xfrm>
            <a:off x="1551529" y="229025"/>
            <a:ext cx="6980911" cy="461665"/>
          </a:xfrm>
          <a:prstGeom prst="rect">
            <a:avLst/>
          </a:prstGeom>
          <a:noFill/>
        </p:spPr>
        <p:txBody>
          <a:bodyPr wrap="square" rtlCol="0">
            <a:spAutoFit/>
          </a:bodyPr>
          <a:lstStyle/>
          <a:p>
            <a:r>
              <a:rPr lang="zh-CN" altLang="en-US" sz="2400" b="1" dirty="0"/>
              <a:t>实现</a:t>
            </a:r>
            <a:r>
              <a:rPr lang="zh-CN" altLang="en-US" sz="2400" b="1" dirty="0" smtClean="0"/>
              <a:t>方法（</a:t>
            </a:r>
            <a:r>
              <a:rPr lang="en-US" altLang="zh-CN" sz="2400" b="1" dirty="0" err="1" smtClean="0"/>
              <a:t>InCallUI</a:t>
            </a:r>
            <a:r>
              <a:rPr lang="zh-CN" altLang="en-US" sz="2400" b="1" dirty="0" smtClean="0"/>
              <a:t>）</a:t>
            </a:r>
            <a:endParaRPr lang="zh-CN" altLang="en-US" sz="2400" b="1" dirty="0"/>
          </a:p>
        </p:txBody>
      </p:sp>
    </p:spTree>
    <p:extLst>
      <p:ext uri="{BB962C8B-B14F-4D97-AF65-F5344CB8AC3E}">
        <p14:creationId xmlns:p14="http://schemas.microsoft.com/office/powerpoint/2010/main" val="2509473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a:t>实现</a:t>
            </a:r>
            <a:r>
              <a:rPr lang="zh-CN" altLang="en-US" sz="2400" b="1" dirty="0" smtClean="0"/>
              <a:t>方法（</a:t>
            </a:r>
            <a:r>
              <a:rPr lang="en-US" altLang="zh-CN" sz="2400" b="1" dirty="0" err="1" smtClean="0"/>
              <a:t>InCallUI</a:t>
            </a:r>
            <a:r>
              <a:rPr lang="zh-CN" altLang="en-US" sz="2400" b="1" dirty="0" smtClean="0"/>
              <a:t>客制化（</a:t>
            </a:r>
            <a:r>
              <a:rPr lang="en-US" altLang="zh-CN" sz="2400" b="1" dirty="0" smtClean="0"/>
              <a:t>1</a:t>
            </a:r>
            <a:r>
              <a:rPr lang="zh-CN" altLang="en-US" sz="2400" b="1" dirty="0" smtClean="0"/>
              <a:t>））</a:t>
            </a:r>
            <a:endParaRPr lang="zh-CN" altLang="en-US" sz="2400" b="1" dirty="0"/>
          </a:p>
        </p:txBody>
      </p:sp>
      <p:sp>
        <p:nvSpPr>
          <p:cNvPr id="2" name="矩形 1"/>
          <p:cNvSpPr/>
          <p:nvPr/>
        </p:nvSpPr>
        <p:spPr>
          <a:xfrm>
            <a:off x="611560" y="1172359"/>
            <a:ext cx="8064896" cy="1846659"/>
          </a:xfrm>
          <a:prstGeom prst="rect">
            <a:avLst/>
          </a:prstGeom>
        </p:spPr>
        <p:txBody>
          <a:bodyPr wrap="square">
            <a:spAutoFit/>
          </a:bodyPr>
          <a:lstStyle/>
          <a:p>
            <a:r>
              <a:rPr lang="zh-CN" altLang="en-US" sz="2400" b="1" dirty="0" smtClean="0"/>
              <a:t>来电界面</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smtClean="0"/>
              <a:t>CustomizedAnswerFragment</a:t>
            </a:r>
            <a:endParaRPr lang="en-US" altLang="zh-CN" dirty="0" smtClean="0"/>
          </a:p>
          <a:p>
            <a:pPr marL="285750" lvl="0" indent="-285750">
              <a:buFont typeface="Arial" pitchFamily="34" charset="0"/>
              <a:buChar char="•"/>
            </a:pPr>
            <a:r>
              <a:rPr lang="en-US" altLang="zh-CN" dirty="0" err="1"/>
              <a:t>AnswerFragment</a:t>
            </a:r>
            <a:endParaRPr lang="en-US" altLang="zh-CN" dirty="0" smtClean="0"/>
          </a:p>
          <a:p>
            <a:pPr marL="285750" lvl="0" indent="-285750">
              <a:buFont typeface="Arial" pitchFamily="34" charset="0"/>
              <a:buChar char="•"/>
            </a:pPr>
            <a:r>
              <a:rPr lang="en-US" altLang="zh-CN" dirty="0" err="1" smtClean="0"/>
              <a:t>HorizontalDragableView</a:t>
            </a:r>
            <a:endParaRPr lang="en-US" altLang="zh-CN" dirty="0" smtClean="0"/>
          </a:p>
          <a:p>
            <a:pPr marL="285750" lvl="0" indent="-285750">
              <a:buFont typeface="Arial" pitchFamily="34" charset="0"/>
              <a:buChar char="•"/>
            </a:pPr>
            <a:r>
              <a:rPr lang="en-US" altLang="zh-CN" dirty="0"/>
              <a:t>tpv_answer_fragment.xml</a:t>
            </a:r>
            <a:endParaRPr lang="en-US" altLang="zh-CN" dirty="0" smtClean="0"/>
          </a:p>
        </p:txBody>
      </p:sp>
      <p:sp>
        <p:nvSpPr>
          <p:cNvPr id="4" name="矩形 3"/>
          <p:cNvSpPr/>
          <p:nvPr/>
        </p:nvSpPr>
        <p:spPr>
          <a:xfrm>
            <a:off x="611560" y="3332599"/>
            <a:ext cx="8064896" cy="2400657"/>
          </a:xfrm>
          <a:prstGeom prst="rect">
            <a:avLst/>
          </a:prstGeom>
        </p:spPr>
        <p:txBody>
          <a:bodyPr wrap="square">
            <a:spAutoFit/>
          </a:bodyPr>
          <a:lstStyle/>
          <a:p>
            <a:r>
              <a:rPr lang="zh-CN" altLang="en-US" sz="2400" b="1" dirty="0"/>
              <a:t>通话中姓名，号码，头像和</a:t>
            </a:r>
            <a:r>
              <a:rPr lang="zh-CN" altLang="en-US" sz="2400" b="1" dirty="0" smtClean="0"/>
              <a:t>状态</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CallCardPresenter</a:t>
            </a:r>
            <a:endParaRPr lang="en-US" altLang="zh-CN" dirty="0" smtClean="0"/>
          </a:p>
          <a:p>
            <a:pPr marL="285750" lvl="0" indent="-285750">
              <a:buFont typeface="Arial" pitchFamily="34" charset="0"/>
              <a:buChar char="•"/>
            </a:pPr>
            <a:r>
              <a:rPr lang="en-US" altLang="zh-CN" dirty="0" err="1" smtClean="0"/>
              <a:t>CallCardFragment</a:t>
            </a:r>
            <a:endParaRPr lang="en-US" altLang="zh-CN" dirty="0" smtClean="0"/>
          </a:p>
          <a:p>
            <a:pPr marL="285750" lvl="0" indent="-285750">
              <a:buFont typeface="Arial" pitchFamily="34" charset="0"/>
              <a:buChar char="•"/>
            </a:pPr>
            <a:r>
              <a:rPr lang="en-US" altLang="zh-CN" dirty="0" err="1" smtClean="0"/>
              <a:t>ContactPhotoDrawable</a:t>
            </a:r>
            <a:endParaRPr lang="en-US" altLang="zh-CN" dirty="0" smtClean="0"/>
          </a:p>
          <a:p>
            <a:pPr marL="285750" lvl="0" indent="-285750">
              <a:buFont typeface="Arial" pitchFamily="34" charset="0"/>
              <a:buChar char="•"/>
            </a:pPr>
            <a:r>
              <a:rPr lang="en-US" altLang="zh-CN" dirty="0" smtClean="0"/>
              <a:t>call_card_fragment.xml</a:t>
            </a:r>
          </a:p>
          <a:p>
            <a:pPr marL="285750" lvl="0" indent="-285750">
              <a:buFont typeface="Arial" pitchFamily="34" charset="0"/>
              <a:buChar char="•"/>
            </a:pPr>
            <a:r>
              <a:rPr lang="en-US" altLang="zh-CN" dirty="0"/>
              <a:t>primary_call_info.xml</a:t>
            </a:r>
            <a:endParaRPr lang="en-US" altLang="zh-CN" dirty="0" smtClean="0"/>
          </a:p>
          <a:p>
            <a:pPr marL="285750" lvl="0" indent="-285750">
              <a:buFont typeface="Arial" pitchFamily="34" charset="0"/>
              <a:buChar char="•"/>
            </a:pPr>
            <a:endParaRPr lang="en-US" altLang="zh-CN" dirty="0" smtClean="0"/>
          </a:p>
        </p:txBody>
      </p:sp>
    </p:spTree>
    <p:extLst>
      <p:ext uri="{BB962C8B-B14F-4D97-AF65-F5344CB8AC3E}">
        <p14:creationId xmlns:p14="http://schemas.microsoft.com/office/powerpoint/2010/main" val="4228348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a:t>实现</a:t>
            </a:r>
            <a:r>
              <a:rPr lang="zh-CN" altLang="en-US" sz="2400" b="1" dirty="0" smtClean="0"/>
              <a:t>方法（</a:t>
            </a:r>
            <a:r>
              <a:rPr lang="en-US" altLang="zh-CN" sz="2400" b="1" dirty="0" err="1" smtClean="0"/>
              <a:t>InCallUI</a:t>
            </a:r>
            <a:r>
              <a:rPr lang="zh-CN" altLang="en-US" sz="2400" b="1" dirty="0" smtClean="0"/>
              <a:t>客制化（</a:t>
            </a:r>
            <a:r>
              <a:rPr lang="en-US" altLang="zh-CN" sz="2400" b="1" dirty="0" smtClean="0"/>
              <a:t>2</a:t>
            </a:r>
            <a:r>
              <a:rPr lang="zh-CN" altLang="en-US" sz="2400" b="1" dirty="0" smtClean="0"/>
              <a:t>））</a:t>
            </a:r>
            <a:endParaRPr lang="zh-CN" altLang="en-US" sz="2400" b="1" dirty="0"/>
          </a:p>
        </p:txBody>
      </p:sp>
      <p:sp>
        <p:nvSpPr>
          <p:cNvPr id="2" name="矩形 1"/>
          <p:cNvSpPr/>
          <p:nvPr/>
        </p:nvSpPr>
        <p:spPr>
          <a:xfrm>
            <a:off x="611560" y="1172359"/>
            <a:ext cx="8064896" cy="1569660"/>
          </a:xfrm>
          <a:prstGeom prst="rect">
            <a:avLst/>
          </a:prstGeom>
        </p:spPr>
        <p:txBody>
          <a:bodyPr wrap="square">
            <a:spAutoFit/>
          </a:bodyPr>
          <a:lstStyle/>
          <a:p>
            <a:r>
              <a:rPr lang="zh-CN" altLang="en-US" sz="2400" b="1" dirty="0"/>
              <a:t>通话</a:t>
            </a:r>
            <a:r>
              <a:rPr lang="zh-CN" altLang="en-US" sz="2400" b="1" dirty="0" smtClean="0"/>
              <a:t>中</a:t>
            </a:r>
            <a:r>
              <a:rPr lang="en-US" altLang="zh-CN" sz="2400" b="1" dirty="0" smtClean="0"/>
              <a:t>3x3</a:t>
            </a:r>
            <a:r>
              <a:rPr lang="zh-CN" altLang="en-US" sz="2400" b="1" dirty="0" smtClean="0"/>
              <a:t>按钮</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CallButtonPresenter</a:t>
            </a:r>
            <a:endParaRPr lang="en-US" altLang="zh-CN" dirty="0" smtClean="0"/>
          </a:p>
          <a:p>
            <a:pPr marL="285750" lvl="0" indent="-285750">
              <a:buFont typeface="Arial" pitchFamily="34" charset="0"/>
              <a:buChar char="•"/>
            </a:pPr>
            <a:r>
              <a:rPr lang="en-US" altLang="zh-CN" dirty="0" err="1"/>
              <a:t>CallButtonFragment</a:t>
            </a:r>
            <a:endParaRPr lang="en-US" altLang="zh-CN" dirty="0" smtClean="0"/>
          </a:p>
          <a:p>
            <a:pPr marL="285750" lvl="0" indent="-285750">
              <a:buFont typeface="Arial" pitchFamily="34" charset="0"/>
              <a:buChar char="•"/>
            </a:pPr>
            <a:r>
              <a:rPr lang="en-US" altLang="zh-CN" dirty="0"/>
              <a:t>call_button_fragment.xml</a:t>
            </a:r>
            <a:endParaRPr lang="en-US" altLang="zh-CN" dirty="0" smtClean="0"/>
          </a:p>
        </p:txBody>
      </p:sp>
      <p:sp>
        <p:nvSpPr>
          <p:cNvPr id="4" name="矩形 3"/>
          <p:cNvSpPr/>
          <p:nvPr/>
        </p:nvSpPr>
        <p:spPr>
          <a:xfrm>
            <a:off x="611560" y="3068960"/>
            <a:ext cx="8064896" cy="1569660"/>
          </a:xfrm>
          <a:prstGeom prst="rect">
            <a:avLst/>
          </a:prstGeom>
        </p:spPr>
        <p:txBody>
          <a:bodyPr wrap="square">
            <a:spAutoFit/>
          </a:bodyPr>
          <a:lstStyle/>
          <a:p>
            <a:r>
              <a:rPr lang="zh-CN" altLang="en-US" sz="2400" b="1" dirty="0" smtClean="0"/>
              <a:t>通话中键盘（</a:t>
            </a:r>
            <a:r>
              <a:rPr lang="en-US" altLang="zh-CN" sz="2400" b="1" dirty="0" smtClean="0"/>
              <a:t>DTMF</a:t>
            </a:r>
            <a:r>
              <a:rPr lang="zh-CN" altLang="en-US" sz="2400" b="1" dirty="0" smtClean="0"/>
              <a:t>音）</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DialpadFragment</a:t>
            </a:r>
            <a:endParaRPr lang="en-US" altLang="zh-CN" dirty="0" smtClean="0"/>
          </a:p>
          <a:p>
            <a:pPr marL="285750" lvl="0" indent="-285750">
              <a:buFont typeface="Arial" pitchFamily="34" charset="0"/>
              <a:buChar char="•"/>
            </a:pPr>
            <a:r>
              <a:rPr lang="en-US" altLang="zh-CN" dirty="0" err="1"/>
              <a:t>CallButtonHandler</a:t>
            </a:r>
            <a:endParaRPr lang="en-US" altLang="zh-CN" dirty="0" smtClean="0"/>
          </a:p>
          <a:p>
            <a:pPr marL="285750" lvl="0" indent="-285750">
              <a:buFont typeface="Arial" pitchFamily="34" charset="0"/>
              <a:buChar char="•"/>
            </a:pPr>
            <a:r>
              <a:rPr lang="en-US" altLang="zh-CN" dirty="0"/>
              <a:t>incall_dialpad_fragment.xml</a:t>
            </a:r>
            <a:endParaRPr lang="en-US" altLang="zh-CN" dirty="0" smtClean="0"/>
          </a:p>
        </p:txBody>
      </p:sp>
      <p:sp>
        <p:nvSpPr>
          <p:cNvPr id="5" name="矩形 4"/>
          <p:cNvSpPr/>
          <p:nvPr/>
        </p:nvSpPr>
        <p:spPr>
          <a:xfrm>
            <a:off x="611560" y="4944650"/>
            <a:ext cx="8064896" cy="1292662"/>
          </a:xfrm>
          <a:prstGeom prst="rect">
            <a:avLst/>
          </a:prstGeom>
        </p:spPr>
        <p:txBody>
          <a:bodyPr wrap="square">
            <a:spAutoFit/>
          </a:bodyPr>
          <a:lstStyle/>
          <a:p>
            <a:r>
              <a:rPr lang="zh-CN" altLang="en-US" sz="2400" b="1" dirty="0" smtClean="0"/>
              <a:t>来电全屏窗口</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StatusBarNotifier</a:t>
            </a:r>
            <a:endParaRPr lang="en-US" altLang="zh-CN" dirty="0" smtClean="0"/>
          </a:p>
          <a:p>
            <a:pPr marL="285750" lvl="0" indent="-285750">
              <a:buFont typeface="Arial" pitchFamily="34" charset="0"/>
              <a:buChar char="•"/>
            </a:pPr>
            <a:r>
              <a:rPr lang="en-US" altLang="zh-CN" dirty="0" err="1" smtClean="0"/>
              <a:t>InCallPresenter</a:t>
            </a:r>
            <a:endParaRPr lang="en-US" altLang="zh-CN" dirty="0" smtClean="0"/>
          </a:p>
        </p:txBody>
      </p:sp>
    </p:spTree>
    <p:extLst>
      <p:ext uri="{BB962C8B-B14F-4D97-AF65-F5344CB8AC3E}">
        <p14:creationId xmlns:p14="http://schemas.microsoft.com/office/powerpoint/2010/main" val="2318699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a:t>实现</a:t>
            </a:r>
            <a:r>
              <a:rPr lang="zh-CN" altLang="en-US" sz="2400" b="1" dirty="0" smtClean="0"/>
              <a:t>方法（</a:t>
            </a:r>
            <a:r>
              <a:rPr lang="en-US" altLang="zh-CN" sz="2400" b="1" dirty="0" err="1" smtClean="0"/>
              <a:t>InCallUI</a:t>
            </a:r>
            <a:r>
              <a:rPr lang="zh-CN" altLang="en-US" sz="2400" b="1" dirty="0" smtClean="0"/>
              <a:t>客制化（</a:t>
            </a:r>
            <a:r>
              <a:rPr lang="en-US" altLang="zh-CN" sz="2400" b="1" dirty="0" smtClean="0"/>
              <a:t>3</a:t>
            </a:r>
            <a:r>
              <a:rPr lang="zh-CN" altLang="en-US" sz="2400" b="1" dirty="0" smtClean="0"/>
              <a:t>））</a:t>
            </a:r>
            <a:endParaRPr lang="zh-CN" altLang="en-US" sz="2400" b="1" dirty="0"/>
          </a:p>
        </p:txBody>
      </p:sp>
      <p:sp>
        <p:nvSpPr>
          <p:cNvPr id="2" name="矩形 1"/>
          <p:cNvSpPr/>
          <p:nvPr/>
        </p:nvSpPr>
        <p:spPr>
          <a:xfrm>
            <a:off x="611560" y="1172359"/>
            <a:ext cx="8064896" cy="1015663"/>
          </a:xfrm>
          <a:prstGeom prst="rect">
            <a:avLst/>
          </a:prstGeom>
        </p:spPr>
        <p:txBody>
          <a:bodyPr wrap="square">
            <a:spAutoFit/>
          </a:bodyPr>
          <a:lstStyle/>
          <a:p>
            <a:r>
              <a:rPr lang="zh-CN" altLang="en-US" sz="2400" b="1" dirty="0"/>
              <a:t>距离</a:t>
            </a:r>
            <a:r>
              <a:rPr lang="zh-CN" altLang="en-US" sz="2400" b="1" dirty="0" smtClean="0"/>
              <a:t>传感器</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smtClean="0"/>
              <a:t>ProximitySensor</a:t>
            </a:r>
            <a:endParaRPr lang="en-US" altLang="zh-CN" dirty="0" smtClean="0"/>
          </a:p>
        </p:txBody>
      </p:sp>
      <p:sp>
        <p:nvSpPr>
          <p:cNvPr id="4" name="矩形 3"/>
          <p:cNvSpPr/>
          <p:nvPr/>
        </p:nvSpPr>
        <p:spPr>
          <a:xfrm>
            <a:off x="611560" y="2485345"/>
            <a:ext cx="8064896" cy="1015663"/>
          </a:xfrm>
          <a:prstGeom prst="rect">
            <a:avLst/>
          </a:prstGeom>
        </p:spPr>
        <p:txBody>
          <a:bodyPr wrap="square">
            <a:spAutoFit/>
          </a:bodyPr>
          <a:lstStyle/>
          <a:p>
            <a:r>
              <a:rPr lang="zh-CN" altLang="en-US" sz="2400" b="1" dirty="0"/>
              <a:t>来电应答</a:t>
            </a:r>
            <a:r>
              <a:rPr lang="zh-CN" altLang="en-US" sz="2400" b="1" dirty="0" smtClean="0"/>
              <a:t>震动</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CallCardFragment</a:t>
            </a:r>
            <a:endParaRPr lang="en-US" altLang="zh-CN" dirty="0" smtClean="0"/>
          </a:p>
        </p:txBody>
      </p:sp>
      <p:sp>
        <p:nvSpPr>
          <p:cNvPr id="5" name="矩形 4"/>
          <p:cNvSpPr/>
          <p:nvPr/>
        </p:nvSpPr>
        <p:spPr>
          <a:xfrm>
            <a:off x="611560" y="3925505"/>
            <a:ext cx="8064896" cy="1015663"/>
          </a:xfrm>
          <a:prstGeom prst="rect">
            <a:avLst/>
          </a:prstGeom>
        </p:spPr>
        <p:txBody>
          <a:bodyPr wrap="square">
            <a:spAutoFit/>
          </a:bodyPr>
          <a:lstStyle/>
          <a:p>
            <a:r>
              <a:rPr lang="zh-CN" altLang="en-US" sz="2400" b="1" dirty="0"/>
              <a:t>紧急呼救显示</a:t>
            </a:r>
            <a:r>
              <a:rPr lang="zh-CN" altLang="en-US" sz="2400" b="1" dirty="0" smtClean="0"/>
              <a:t>号码</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CallerInfoAsyncQuery</a:t>
            </a:r>
            <a:endParaRPr lang="en-US" altLang="zh-CN" dirty="0" smtClean="0"/>
          </a:p>
        </p:txBody>
      </p:sp>
      <p:sp>
        <p:nvSpPr>
          <p:cNvPr id="6" name="矩形 5"/>
          <p:cNvSpPr/>
          <p:nvPr/>
        </p:nvSpPr>
        <p:spPr>
          <a:xfrm>
            <a:off x="611560" y="5365665"/>
            <a:ext cx="8064896" cy="1015663"/>
          </a:xfrm>
          <a:prstGeom prst="rect">
            <a:avLst/>
          </a:prstGeom>
        </p:spPr>
        <p:txBody>
          <a:bodyPr wrap="square">
            <a:spAutoFit/>
          </a:bodyPr>
          <a:lstStyle/>
          <a:p>
            <a:r>
              <a:rPr lang="zh-CN" altLang="en-US" sz="2400" b="1" dirty="0" smtClean="0"/>
              <a:t>来电时收起通知栏</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AnswerFragment</a:t>
            </a:r>
            <a:endParaRPr lang="en-US" altLang="zh-CN" dirty="0" smtClean="0"/>
          </a:p>
        </p:txBody>
      </p:sp>
    </p:spTree>
    <p:extLst>
      <p:ext uri="{BB962C8B-B14F-4D97-AF65-F5344CB8AC3E}">
        <p14:creationId xmlns:p14="http://schemas.microsoft.com/office/powerpoint/2010/main" val="12655550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a:t>实现</a:t>
            </a:r>
            <a:r>
              <a:rPr lang="zh-CN" altLang="en-US" sz="2400" b="1" dirty="0" smtClean="0"/>
              <a:t>方法（</a:t>
            </a:r>
            <a:r>
              <a:rPr lang="en-US" altLang="zh-CN" sz="2400" b="1" dirty="0" smtClean="0"/>
              <a:t>Telecomm</a:t>
            </a:r>
            <a:r>
              <a:rPr lang="zh-CN" altLang="en-US" sz="2400" b="1" dirty="0" smtClean="0"/>
              <a:t>和</a:t>
            </a:r>
            <a:r>
              <a:rPr lang="en-US" altLang="zh-CN" sz="2400" b="1" dirty="0" smtClean="0"/>
              <a:t>Telephony</a:t>
            </a:r>
            <a:r>
              <a:rPr lang="zh-CN" altLang="en-US" sz="2400" b="1" dirty="0" smtClean="0"/>
              <a:t>）</a:t>
            </a:r>
            <a:endParaRPr lang="zh-CN" altLang="en-US" sz="2400" b="1" dirty="0"/>
          </a:p>
        </p:txBody>
      </p:sp>
      <p:sp>
        <p:nvSpPr>
          <p:cNvPr id="5" name="TextBox 29"/>
          <p:cNvSpPr txBox="1"/>
          <p:nvPr/>
        </p:nvSpPr>
        <p:spPr>
          <a:xfrm>
            <a:off x="-43543" y="1144800"/>
            <a:ext cx="9036496" cy="1569660"/>
          </a:xfrm>
          <a:prstGeom prst="rect">
            <a:avLst/>
          </a:prstGeom>
          <a:noFill/>
        </p:spPr>
        <p:txBody>
          <a:bodyPr wrap="square" rtlCol="0">
            <a:spAutoFit/>
          </a:bodyPr>
          <a:lstStyle/>
          <a:p>
            <a:pPr marL="742950" lvl="1" indent="-285750">
              <a:lnSpc>
                <a:spcPct val="150000"/>
              </a:lnSpc>
              <a:buFont typeface="Arial" pitchFamily="34" charset="0"/>
              <a:buChar char="•"/>
            </a:pPr>
            <a:r>
              <a:rPr lang="en-US" altLang="zh-CN" sz="1600" dirty="0">
                <a:latin typeface="微软雅黑" panose="020B0503020204020204" pitchFamily="34" charset="-122"/>
                <a:ea typeface="微软雅黑" panose="020B0503020204020204" pitchFamily="34" charset="-122"/>
              </a:rPr>
              <a:t>Telecomm</a:t>
            </a:r>
            <a:r>
              <a:rPr lang="zh-CN" altLang="en-US" sz="1600" dirty="0">
                <a:latin typeface="微软雅黑" panose="020B0503020204020204" pitchFamily="34" charset="-122"/>
                <a:ea typeface="微软雅黑" panose="020B0503020204020204" pitchFamily="34" charset="-122"/>
              </a:rPr>
              <a:t>（通话管理）和</a:t>
            </a:r>
            <a:r>
              <a:rPr lang="en-US" altLang="zh-CN" sz="1600" dirty="0">
                <a:latin typeface="微软雅黑" panose="020B0503020204020204" pitchFamily="34" charset="-122"/>
                <a:ea typeface="微软雅黑" panose="020B0503020204020204" pitchFamily="34" charset="-122"/>
              </a:rPr>
              <a:t>Telephony</a:t>
            </a:r>
            <a:r>
              <a:rPr lang="zh-CN" altLang="en-US" sz="1600" dirty="0">
                <a:latin typeface="微软雅黑" panose="020B0503020204020204" pitchFamily="34" charset="-122"/>
                <a:ea typeface="微软雅黑" panose="020B0503020204020204" pitchFamily="34" charset="-122"/>
              </a:rPr>
              <a:t>（电话服务</a:t>
            </a:r>
            <a:r>
              <a:rPr lang="zh-CN" altLang="en-US" sz="1600" dirty="0" smtClean="0">
                <a:latin typeface="微软雅黑" panose="020B0503020204020204" pitchFamily="34" charset="-122"/>
                <a:ea typeface="微软雅黑" panose="020B0503020204020204" pitchFamily="34" charset="-122"/>
              </a:rPr>
              <a:t>），用于管理</a:t>
            </a:r>
            <a:r>
              <a:rPr lang="zh-CN" altLang="en-US" sz="1600" dirty="0">
                <a:latin typeface="微软雅黑" panose="020B0503020204020204" pitchFamily="34" charset="-122"/>
                <a:ea typeface="微软雅黑" panose="020B0503020204020204" pitchFamily="34" charset="-122"/>
              </a:rPr>
              <a:t>整个通话流程，这两块只会针对</a:t>
            </a:r>
            <a:r>
              <a:rPr lang="en-US" altLang="zh-CN" sz="1600" dirty="0">
                <a:latin typeface="微软雅黑" panose="020B0503020204020204" pitchFamily="34" charset="-122"/>
                <a:ea typeface="微软雅黑" panose="020B0503020204020204" pitchFamily="34" charset="-122"/>
              </a:rPr>
              <a:t>UX/GUI</a:t>
            </a:r>
            <a:r>
              <a:rPr lang="zh-CN" altLang="en-US" sz="1600" dirty="0">
                <a:latin typeface="微软雅黑" panose="020B0503020204020204" pitchFamily="34" charset="-122"/>
                <a:ea typeface="微软雅黑" panose="020B0503020204020204" pitchFamily="34" charset="-122"/>
              </a:rPr>
              <a:t>需求做些小修改</a:t>
            </a:r>
            <a:endParaRPr lang="en-US" altLang="zh-CN" sz="1600" dirty="0">
              <a:latin typeface="微软雅黑" panose="020B0503020204020204" pitchFamily="34" charset="-122"/>
              <a:ea typeface="微软雅黑" panose="020B0503020204020204" pitchFamily="34" charset="-122"/>
            </a:endParaRPr>
          </a:p>
          <a:p>
            <a:pPr marL="742950" lvl="1" indent="-285750">
              <a:lnSpc>
                <a:spcPct val="150000"/>
              </a:lnSpc>
              <a:buFont typeface="Arial" pitchFamily="34" charset="0"/>
              <a:buChar char="•"/>
            </a:pPr>
            <a:r>
              <a:rPr lang="en-US" altLang="zh-CN" sz="1600" dirty="0">
                <a:latin typeface="微软雅黑" panose="020B0503020204020204" pitchFamily="34" charset="-122"/>
                <a:ea typeface="微软雅黑" panose="020B0503020204020204" pitchFamily="34" charset="-122"/>
              </a:rPr>
              <a:t>Telephony</a:t>
            </a:r>
            <a:r>
              <a:rPr lang="zh-CN" altLang="en-US" sz="1600" dirty="0">
                <a:latin typeface="微软雅黑" panose="020B0503020204020204" pitchFamily="34" charset="-122"/>
                <a:ea typeface="微软雅黑" panose="020B0503020204020204" pitchFamily="34" charset="-122"/>
              </a:rPr>
              <a:t>新增的</a:t>
            </a:r>
            <a:r>
              <a:rPr lang="en-US" altLang="zh-CN" sz="1600" dirty="0" err="1">
                <a:latin typeface="微软雅黑" panose="020B0503020204020204" pitchFamily="34" charset="-122"/>
                <a:ea typeface="微软雅黑" panose="020B0503020204020204" pitchFamily="34" charset="-122"/>
              </a:rPr>
              <a:t>MeidImeiActivity</a:t>
            </a:r>
            <a:r>
              <a:rPr lang="zh-CN" altLang="en-US" sz="1600" dirty="0">
                <a:latin typeface="微软雅黑" panose="020B0503020204020204" pitchFamily="34" charset="-122"/>
                <a:ea typeface="微软雅黑" panose="020B0503020204020204" pitchFamily="34" charset="-122"/>
              </a:rPr>
              <a:t>，用于显示</a:t>
            </a:r>
            <a:r>
              <a:rPr lang="en-US" altLang="zh-CN" sz="1600" dirty="0">
                <a:latin typeface="微软雅黑" panose="020B0503020204020204" pitchFamily="34" charset="-122"/>
                <a:ea typeface="微软雅黑" panose="020B0503020204020204" pitchFamily="34" charset="-122"/>
              </a:rPr>
              <a:t>IMEI</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MEID</a:t>
            </a:r>
            <a:r>
              <a:rPr lang="zh-CN" altLang="en-US" sz="1600" dirty="0">
                <a:latin typeface="微软雅黑" panose="020B0503020204020204" pitchFamily="34" charset="-122"/>
                <a:ea typeface="微软雅黑" panose="020B0503020204020204" pitchFamily="34" charset="-122"/>
              </a:rPr>
              <a:t>号码，因为获取这些信息必须</a:t>
            </a:r>
            <a:r>
              <a:rPr lang="zh-CN" altLang="en-US" sz="1600" dirty="0" smtClean="0">
                <a:latin typeface="微软雅黑" panose="020B0503020204020204" pitchFamily="34" charset="-122"/>
                <a:ea typeface="微软雅黑" panose="020B0503020204020204" pitchFamily="34" charset="-122"/>
              </a:rPr>
              <a:t>在 </a:t>
            </a:r>
            <a:r>
              <a:rPr lang="en-US" altLang="zh-CN" sz="1600" dirty="0" err="1" smtClean="0">
                <a:latin typeface="微软雅黑" panose="020B0503020204020204" pitchFamily="34" charset="-122"/>
                <a:ea typeface="微软雅黑" panose="020B0503020204020204" pitchFamily="34" charset="-122"/>
              </a:rPr>
              <a:t>com.android.phone</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进程</a:t>
            </a:r>
            <a:r>
              <a:rPr lang="zh-CN" altLang="en-US" sz="1600" dirty="0">
                <a:latin typeface="微软雅黑" panose="020B0503020204020204" pitchFamily="34" charset="-122"/>
                <a:ea typeface="微软雅黑" panose="020B0503020204020204" pitchFamily="34" charset="-122"/>
              </a:rPr>
              <a:t>中</a:t>
            </a:r>
          </a:p>
        </p:txBody>
      </p:sp>
    </p:spTree>
    <p:extLst>
      <p:ext uri="{BB962C8B-B14F-4D97-AF65-F5344CB8AC3E}">
        <p14:creationId xmlns:p14="http://schemas.microsoft.com/office/powerpoint/2010/main" val="1537179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a:t>实现</a:t>
            </a:r>
            <a:r>
              <a:rPr lang="zh-CN" altLang="en-US" sz="2400" b="1" dirty="0" smtClean="0"/>
              <a:t>方法（</a:t>
            </a:r>
            <a:r>
              <a:rPr lang="en-US" altLang="zh-CN" sz="2400" b="1" dirty="0" smtClean="0"/>
              <a:t>Telecomm</a:t>
            </a:r>
            <a:r>
              <a:rPr lang="zh-CN" altLang="en-US" sz="2400" b="1" dirty="0" smtClean="0"/>
              <a:t>客制化（</a:t>
            </a:r>
            <a:r>
              <a:rPr lang="en-US" altLang="zh-CN" sz="2400" b="1" dirty="0" smtClean="0"/>
              <a:t>1</a:t>
            </a:r>
            <a:r>
              <a:rPr lang="zh-CN" altLang="en-US" sz="2400" b="1" dirty="0" smtClean="0"/>
              <a:t>））</a:t>
            </a:r>
            <a:endParaRPr lang="zh-CN" altLang="en-US" sz="2400" b="1" dirty="0"/>
          </a:p>
        </p:txBody>
      </p:sp>
      <p:sp>
        <p:nvSpPr>
          <p:cNvPr id="2" name="矩形 1"/>
          <p:cNvSpPr/>
          <p:nvPr/>
        </p:nvSpPr>
        <p:spPr>
          <a:xfrm>
            <a:off x="611560" y="1172359"/>
            <a:ext cx="8064896" cy="2123658"/>
          </a:xfrm>
          <a:prstGeom prst="rect">
            <a:avLst/>
          </a:prstGeom>
        </p:spPr>
        <p:txBody>
          <a:bodyPr wrap="square">
            <a:spAutoFit/>
          </a:bodyPr>
          <a:lstStyle/>
          <a:p>
            <a:r>
              <a:rPr lang="zh-CN" altLang="en-US" sz="2400" b="1" dirty="0"/>
              <a:t>拒</a:t>
            </a:r>
            <a:r>
              <a:rPr lang="zh-CN" altLang="en-US" sz="2400" b="1" dirty="0" smtClean="0"/>
              <a:t>接短信管理</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QuickResponseUtils</a:t>
            </a:r>
            <a:endParaRPr lang="en-US" altLang="zh-CN" dirty="0" smtClean="0"/>
          </a:p>
          <a:p>
            <a:pPr marL="285750" lvl="0" indent="-285750">
              <a:buFont typeface="Arial" pitchFamily="34" charset="0"/>
              <a:buChar char="•"/>
            </a:pPr>
            <a:r>
              <a:rPr lang="en-US" altLang="zh-CN" dirty="0" err="1"/>
              <a:t>RespondViaSmsManager</a:t>
            </a:r>
            <a:endParaRPr lang="en-US" altLang="zh-CN" dirty="0" smtClean="0"/>
          </a:p>
          <a:p>
            <a:pPr marL="285750" lvl="0" indent="-285750">
              <a:buFont typeface="Arial" pitchFamily="34" charset="0"/>
              <a:buChar char="•"/>
            </a:pPr>
            <a:r>
              <a:rPr lang="en-US" altLang="zh-CN" dirty="0" err="1" smtClean="0"/>
              <a:t>CustomizedRespondViaSmsSettings</a:t>
            </a:r>
            <a:endParaRPr lang="en-US" altLang="zh-CN" dirty="0" smtClean="0"/>
          </a:p>
          <a:p>
            <a:pPr marL="285750" lvl="0" indent="-285750">
              <a:buFont typeface="Arial" pitchFamily="34" charset="0"/>
              <a:buChar char="•"/>
            </a:pPr>
            <a:r>
              <a:rPr lang="en-US" altLang="zh-CN" dirty="0" smtClean="0"/>
              <a:t>tpv_respond_via_sms_edittext.xml</a:t>
            </a:r>
          </a:p>
          <a:p>
            <a:pPr marL="285750" lvl="0" indent="-285750">
              <a:buFont typeface="Arial" pitchFamily="34" charset="0"/>
              <a:buChar char="•"/>
            </a:pPr>
            <a:r>
              <a:rPr lang="en-US" altLang="zh-CN" dirty="0"/>
              <a:t>tpv_simple_list_item_1.xml</a:t>
            </a:r>
            <a:endParaRPr lang="en-US" altLang="zh-CN" dirty="0" smtClean="0"/>
          </a:p>
        </p:txBody>
      </p:sp>
      <p:sp>
        <p:nvSpPr>
          <p:cNvPr id="5" name="矩形 4"/>
          <p:cNvSpPr/>
          <p:nvPr/>
        </p:nvSpPr>
        <p:spPr>
          <a:xfrm>
            <a:off x="611560" y="3717032"/>
            <a:ext cx="8064896" cy="1292662"/>
          </a:xfrm>
          <a:prstGeom prst="rect">
            <a:avLst/>
          </a:prstGeom>
        </p:spPr>
        <p:txBody>
          <a:bodyPr wrap="square">
            <a:spAutoFit/>
          </a:bodyPr>
          <a:lstStyle/>
          <a:p>
            <a:r>
              <a:rPr lang="zh-CN" altLang="en-US" sz="2400" b="1" dirty="0"/>
              <a:t>来电铃声渐</a:t>
            </a:r>
            <a:r>
              <a:rPr lang="zh-CN" altLang="en-US" sz="2400" b="1" dirty="0" smtClean="0"/>
              <a:t>强</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TelecomService</a:t>
            </a:r>
            <a:endParaRPr lang="en-US" altLang="zh-CN" dirty="0" smtClean="0"/>
          </a:p>
          <a:p>
            <a:pPr marL="285750" lvl="0" indent="-285750">
              <a:buFont typeface="Arial" pitchFamily="34" charset="0"/>
              <a:buChar char="•"/>
            </a:pPr>
            <a:r>
              <a:rPr lang="en-US" altLang="zh-CN" dirty="0" err="1"/>
              <a:t>AsyncRingtonePlayer</a:t>
            </a:r>
            <a:endParaRPr lang="en-US" altLang="zh-CN" dirty="0" smtClean="0"/>
          </a:p>
        </p:txBody>
      </p:sp>
      <p:sp>
        <p:nvSpPr>
          <p:cNvPr id="6" name="矩形 5"/>
          <p:cNvSpPr/>
          <p:nvPr/>
        </p:nvSpPr>
        <p:spPr>
          <a:xfrm>
            <a:off x="611560" y="5437673"/>
            <a:ext cx="8064896" cy="1015663"/>
          </a:xfrm>
          <a:prstGeom prst="rect">
            <a:avLst/>
          </a:prstGeom>
        </p:spPr>
        <p:txBody>
          <a:bodyPr wrap="square">
            <a:spAutoFit/>
          </a:bodyPr>
          <a:lstStyle/>
          <a:p>
            <a:r>
              <a:rPr lang="zh-CN" altLang="en-US" sz="2400" b="1" dirty="0"/>
              <a:t>双卡铃声</a:t>
            </a:r>
            <a:r>
              <a:rPr lang="zh-CN" altLang="en-US" sz="2400" b="1" dirty="0" smtClean="0"/>
              <a:t>和震动</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a:t>Ringer</a:t>
            </a:r>
            <a:endParaRPr lang="en-US" altLang="zh-CN" dirty="0" smtClean="0"/>
          </a:p>
        </p:txBody>
      </p:sp>
    </p:spTree>
    <p:extLst>
      <p:ext uri="{BB962C8B-B14F-4D97-AF65-F5344CB8AC3E}">
        <p14:creationId xmlns:p14="http://schemas.microsoft.com/office/powerpoint/2010/main" val="17634498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a:t>实现</a:t>
            </a:r>
            <a:r>
              <a:rPr lang="zh-CN" altLang="en-US" sz="2400" b="1" dirty="0" smtClean="0"/>
              <a:t>方法（</a:t>
            </a:r>
            <a:r>
              <a:rPr lang="en-US" altLang="zh-CN" sz="2400" b="1" dirty="0" smtClean="0"/>
              <a:t>Telecomm</a:t>
            </a:r>
            <a:r>
              <a:rPr lang="zh-CN" altLang="en-US" sz="2400" b="1" dirty="0" smtClean="0"/>
              <a:t>客制化（</a:t>
            </a:r>
            <a:r>
              <a:rPr lang="en-US" altLang="zh-CN" sz="2400" b="1" dirty="0" smtClean="0"/>
              <a:t>2</a:t>
            </a:r>
            <a:r>
              <a:rPr lang="zh-CN" altLang="en-US" sz="2400" b="1" dirty="0" smtClean="0"/>
              <a:t>））</a:t>
            </a:r>
            <a:endParaRPr lang="zh-CN" altLang="en-US" sz="2400" b="1" dirty="0"/>
          </a:p>
        </p:txBody>
      </p:sp>
      <p:sp>
        <p:nvSpPr>
          <p:cNvPr id="2" name="矩形 1"/>
          <p:cNvSpPr/>
          <p:nvPr/>
        </p:nvSpPr>
        <p:spPr>
          <a:xfrm>
            <a:off x="611560" y="1172359"/>
            <a:ext cx="8064896" cy="1015663"/>
          </a:xfrm>
          <a:prstGeom prst="rect">
            <a:avLst/>
          </a:prstGeom>
        </p:spPr>
        <p:txBody>
          <a:bodyPr wrap="square">
            <a:spAutoFit/>
          </a:bodyPr>
          <a:lstStyle/>
          <a:p>
            <a:r>
              <a:rPr lang="zh-CN" altLang="en-US" sz="2400" b="1" dirty="0"/>
              <a:t>陌生号码来电时自动静</a:t>
            </a:r>
            <a:r>
              <a:rPr lang="zh-CN" altLang="en-US" sz="2400" b="1" dirty="0" smtClean="0"/>
              <a:t>音</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a:t>Ringer</a:t>
            </a:r>
            <a:endParaRPr lang="en-US" altLang="zh-CN" dirty="0" smtClean="0"/>
          </a:p>
        </p:txBody>
      </p:sp>
      <p:sp>
        <p:nvSpPr>
          <p:cNvPr id="4" name="矩形 3"/>
          <p:cNvSpPr/>
          <p:nvPr/>
        </p:nvSpPr>
        <p:spPr>
          <a:xfrm>
            <a:off x="611560" y="2485345"/>
            <a:ext cx="8064896" cy="1015663"/>
          </a:xfrm>
          <a:prstGeom prst="rect">
            <a:avLst/>
          </a:prstGeom>
        </p:spPr>
        <p:txBody>
          <a:bodyPr wrap="square">
            <a:spAutoFit/>
          </a:bodyPr>
          <a:lstStyle/>
          <a:p>
            <a:r>
              <a:rPr lang="zh-CN" altLang="en-US" sz="2400" b="1" dirty="0"/>
              <a:t>通话记录中保存联系人</a:t>
            </a:r>
            <a:r>
              <a:rPr lang="zh-CN" altLang="en-US" sz="2400" b="1" dirty="0" smtClean="0"/>
              <a:t>信息</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CallLogManager</a:t>
            </a:r>
            <a:endParaRPr lang="en-US" altLang="zh-CN" dirty="0" smtClean="0"/>
          </a:p>
        </p:txBody>
      </p:sp>
      <p:sp>
        <p:nvSpPr>
          <p:cNvPr id="5" name="矩形 4"/>
          <p:cNvSpPr/>
          <p:nvPr/>
        </p:nvSpPr>
        <p:spPr>
          <a:xfrm>
            <a:off x="611560" y="3925505"/>
            <a:ext cx="8064896" cy="1015663"/>
          </a:xfrm>
          <a:prstGeom prst="rect">
            <a:avLst/>
          </a:prstGeom>
        </p:spPr>
        <p:txBody>
          <a:bodyPr wrap="square">
            <a:spAutoFit/>
          </a:bodyPr>
          <a:lstStyle/>
          <a:p>
            <a:r>
              <a:rPr lang="zh-CN" altLang="en-US" sz="2400" b="1" dirty="0"/>
              <a:t>未接电话响铃时</a:t>
            </a:r>
            <a:r>
              <a:rPr lang="zh-CN" altLang="en-US" sz="2400" b="1" dirty="0" smtClean="0"/>
              <a:t>长</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CallLogManager</a:t>
            </a:r>
            <a:endParaRPr lang="en-US" altLang="zh-CN" dirty="0" smtClean="0"/>
          </a:p>
        </p:txBody>
      </p:sp>
      <p:sp>
        <p:nvSpPr>
          <p:cNvPr id="6" name="矩形 5"/>
          <p:cNvSpPr/>
          <p:nvPr/>
        </p:nvSpPr>
        <p:spPr>
          <a:xfrm>
            <a:off x="611560" y="5365665"/>
            <a:ext cx="8064896" cy="1015663"/>
          </a:xfrm>
          <a:prstGeom prst="rect">
            <a:avLst/>
          </a:prstGeom>
        </p:spPr>
        <p:txBody>
          <a:bodyPr wrap="square">
            <a:spAutoFit/>
          </a:bodyPr>
          <a:lstStyle/>
          <a:p>
            <a:r>
              <a:rPr lang="zh-CN" altLang="en-US" sz="2400" b="1" dirty="0"/>
              <a:t>未接电话通知灯</a:t>
            </a:r>
            <a:r>
              <a:rPr lang="zh-CN" altLang="en-US" sz="2400" b="1" dirty="0" smtClean="0"/>
              <a:t>颜色</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MissedCallNotifierImpl</a:t>
            </a:r>
            <a:endParaRPr lang="en-US" altLang="zh-CN" dirty="0" smtClean="0"/>
          </a:p>
        </p:txBody>
      </p:sp>
    </p:spTree>
    <p:extLst>
      <p:ext uri="{BB962C8B-B14F-4D97-AF65-F5344CB8AC3E}">
        <p14:creationId xmlns:p14="http://schemas.microsoft.com/office/powerpoint/2010/main" val="12051121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a:t>实现</a:t>
            </a:r>
            <a:r>
              <a:rPr lang="zh-CN" altLang="en-US" sz="2400" b="1" dirty="0" smtClean="0"/>
              <a:t>方法（</a:t>
            </a:r>
            <a:r>
              <a:rPr lang="en-US" altLang="zh-CN" sz="2400" b="1" dirty="0" smtClean="0"/>
              <a:t>Telecomm</a:t>
            </a:r>
            <a:r>
              <a:rPr lang="zh-CN" altLang="en-US" sz="2400" b="1" dirty="0" smtClean="0"/>
              <a:t>客制化（</a:t>
            </a:r>
            <a:r>
              <a:rPr lang="en-US" altLang="zh-CN" sz="2400" b="1" dirty="0" smtClean="0"/>
              <a:t>3</a:t>
            </a:r>
            <a:r>
              <a:rPr lang="zh-CN" altLang="en-US" sz="2400" b="1" dirty="0" smtClean="0"/>
              <a:t>））</a:t>
            </a:r>
            <a:endParaRPr lang="zh-CN" altLang="en-US" sz="2400" b="1" dirty="0"/>
          </a:p>
        </p:txBody>
      </p:sp>
      <p:sp>
        <p:nvSpPr>
          <p:cNvPr id="2" name="矩形 1"/>
          <p:cNvSpPr/>
          <p:nvPr/>
        </p:nvSpPr>
        <p:spPr>
          <a:xfrm>
            <a:off x="611560" y="1172359"/>
            <a:ext cx="8064896" cy="1846659"/>
          </a:xfrm>
          <a:prstGeom prst="rect">
            <a:avLst/>
          </a:prstGeom>
        </p:spPr>
        <p:txBody>
          <a:bodyPr wrap="square">
            <a:spAutoFit/>
          </a:bodyPr>
          <a:lstStyle/>
          <a:p>
            <a:r>
              <a:rPr lang="zh-CN" altLang="en-US" sz="2400" b="1" dirty="0"/>
              <a:t>紧急呼救号码拨打和</a:t>
            </a:r>
            <a:r>
              <a:rPr lang="zh-CN" altLang="en-US" sz="2400" b="1" dirty="0" smtClean="0"/>
              <a:t>保存</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CallIntentProcessor</a:t>
            </a:r>
            <a:endParaRPr lang="en-US" altLang="zh-CN" dirty="0" smtClean="0"/>
          </a:p>
          <a:p>
            <a:pPr marL="285750" lvl="0" indent="-285750">
              <a:buFont typeface="Arial" pitchFamily="34" charset="0"/>
              <a:buChar char="•"/>
            </a:pPr>
            <a:r>
              <a:rPr lang="en-US" altLang="zh-CN" dirty="0" err="1"/>
              <a:t>NewOutgoingCallIntentBroadcaster</a:t>
            </a:r>
            <a:endParaRPr lang="en-US" altLang="zh-CN" dirty="0" smtClean="0"/>
          </a:p>
          <a:p>
            <a:pPr marL="285750" lvl="0" indent="-285750">
              <a:buFont typeface="Arial" pitchFamily="34" charset="0"/>
              <a:buChar char="•"/>
            </a:pPr>
            <a:r>
              <a:rPr lang="en-US" altLang="zh-CN" dirty="0" err="1"/>
              <a:t>CallLogManager</a:t>
            </a:r>
            <a:endParaRPr lang="en-US" altLang="zh-CN" dirty="0" smtClean="0"/>
          </a:p>
          <a:p>
            <a:pPr marL="285750" lvl="0" indent="-285750">
              <a:buFont typeface="Arial" pitchFamily="34" charset="0"/>
              <a:buChar char="•"/>
            </a:pPr>
            <a:r>
              <a:rPr lang="en-US" altLang="zh-CN" dirty="0" err="1" smtClean="0"/>
              <a:t>CallsManager</a:t>
            </a:r>
            <a:endParaRPr lang="en-US" altLang="zh-CN" dirty="0" smtClean="0"/>
          </a:p>
        </p:txBody>
      </p:sp>
      <p:sp>
        <p:nvSpPr>
          <p:cNvPr id="5" name="矩形 4"/>
          <p:cNvSpPr/>
          <p:nvPr/>
        </p:nvSpPr>
        <p:spPr>
          <a:xfrm>
            <a:off x="611560" y="3573016"/>
            <a:ext cx="8064896" cy="1292662"/>
          </a:xfrm>
          <a:prstGeom prst="rect">
            <a:avLst/>
          </a:prstGeom>
        </p:spPr>
        <p:txBody>
          <a:bodyPr wrap="square">
            <a:spAutoFit/>
          </a:bodyPr>
          <a:lstStyle/>
          <a:p>
            <a:r>
              <a:rPr lang="zh-CN" altLang="en-US" sz="2400" b="1" dirty="0"/>
              <a:t>通话</a:t>
            </a:r>
            <a:r>
              <a:rPr lang="zh-CN" altLang="en-US" sz="2400" b="1" dirty="0" smtClean="0"/>
              <a:t>录音</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PhoneRecorder</a:t>
            </a:r>
            <a:endParaRPr lang="en-US" altLang="zh-CN" dirty="0" smtClean="0"/>
          </a:p>
          <a:p>
            <a:pPr marL="285750" lvl="0" indent="-285750">
              <a:buFont typeface="Arial" pitchFamily="34" charset="0"/>
              <a:buChar char="•"/>
            </a:pPr>
            <a:r>
              <a:rPr lang="en-US" altLang="zh-CN" dirty="0"/>
              <a:t>Recorder</a:t>
            </a:r>
            <a:endParaRPr lang="en-US" altLang="zh-CN" dirty="0" smtClean="0"/>
          </a:p>
        </p:txBody>
      </p:sp>
    </p:spTree>
    <p:extLst>
      <p:ext uri="{BB962C8B-B14F-4D97-AF65-F5344CB8AC3E}">
        <p14:creationId xmlns:p14="http://schemas.microsoft.com/office/powerpoint/2010/main" val="14879759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a:t>实现</a:t>
            </a:r>
            <a:r>
              <a:rPr lang="zh-CN" altLang="en-US" sz="2400" b="1" dirty="0" smtClean="0"/>
              <a:t>方法（</a:t>
            </a:r>
            <a:r>
              <a:rPr lang="en-US" altLang="zh-CN" sz="2400" b="1" dirty="0" smtClean="0"/>
              <a:t>Telephony</a:t>
            </a:r>
            <a:r>
              <a:rPr lang="zh-CN" altLang="en-US" sz="2400" b="1" dirty="0" smtClean="0"/>
              <a:t>客制化（</a:t>
            </a:r>
            <a:r>
              <a:rPr lang="en-US" altLang="zh-CN" sz="2400" b="1" dirty="0" smtClean="0"/>
              <a:t>1</a:t>
            </a:r>
            <a:r>
              <a:rPr lang="zh-CN" altLang="en-US" sz="2400" b="1" dirty="0" smtClean="0"/>
              <a:t>））</a:t>
            </a:r>
            <a:endParaRPr lang="zh-CN" altLang="en-US" sz="2400" b="1" dirty="0"/>
          </a:p>
        </p:txBody>
      </p:sp>
      <p:sp>
        <p:nvSpPr>
          <p:cNvPr id="2" name="矩形 1"/>
          <p:cNvSpPr/>
          <p:nvPr/>
        </p:nvSpPr>
        <p:spPr>
          <a:xfrm>
            <a:off x="611560" y="1172359"/>
            <a:ext cx="8064896" cy="1846659"/>
          </a:xfrm>
          <a:prstGeom prst="rect">
            <a:avLst/>
          </a:prstGeom>
        </p:spPr>
        <p:txBody>
          <a:bodyPr wrap="square">
            <a:spAutoFit/>
          </a:bodyPr>
          <a:lstStyle/>
          <a:p>
            <a:r>
              <a:rPr lang="zh-CN" altLang="en-US" sz="2400" b="1" dirty="0"/>
              <a:t>紧急呼救和急救</a:t>
            </a:r>
            <a:r>
              <a:rPr lang="zh-CN" altLang="en-US" sz="2400" b="1" dirty="0" smtClean="0"/>
              <a:t>信息</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EmergencyDialer</a:t>
            </a:r>
            <a:endParaRPr lang="en-US" altLang="zh-CN" dirty="0" smtClean="0"/>
          </a:p>
          <a:p>
            <a:pPr marL="285750" lvl="0" indent="-285750">
              <a:buFont typeface="Arial" pitchFamily="34" charset="0"/>
              <a:buChar char="•"/>
            </a:pPr>
            <a:r>
              <a:rPr lang="en-US" altLang="zh-CN" dirty="0" err="1"/>
              <a:t>EmergencyActionGroup</a:t>
            </a:r>
            <a:endParaRPr lang="en-US" altLang="zh-CN" dirty="0" smtClean="0"/>
          </a:p>
          <a:p>
            <a:pPr marL="285750" lvl="0" indent="-285750">
              <a:buFont typeface="Arial" pitchFamily="34" charset="0"/>
              <a:buChar char="•"/>
            </a:pPr>
            <a:r>
              <a:rPr lang="en-US" altLang="zh-CN" dirty="0"/>
              <a:t>emergency_dialer.xml</a:t>
            </a:r>
            <a:endParaRPr lang="en-US" altLang="zh-CN" dirty="0" smtClean="0"/>
          </a:p>
          <a:p>
            <a:pPr marL="285750" lvl="0" indent="-285750">
              <a:buFont typeface="Arial" pitchFamily="34" charset="0"/>
              <a:buChar char="•"/>
            </a:pPr>
            <a:r>
              <a:rPr lang="en-US" altLang="zh-CN" dirty="0"/>
              <a:t>floating_action_button.xml</a:t>
            </a:r>
            <a:endParaRPr lang="en-US" altLang="zh-CN" dirty="0" smtClean="0"/>
          </a:p>
        </p:txBody>
      </p:sp>
      <p:sp>
        <p:nvSpPr>
          <p:cNvPr id="5" name="矩形 4"/>
          <p:cNvSpPr/>
          <p:nvPr/>
        </p:nvSpPr>
        <p:spPr>
          <a:xfrm>
            <a:off x="611560" y="3429000"/>
            <a:ext cx="8064896" cy="1015663"/>
          </a:xfrm>
          <a:prstGeom prst="rect">
            <a:avLst/>
          </a:prstGeom>
        </p:spPr>
        <p:txBody>
          <a:bodyPr wrap="square">
            <a:spAutoFit/>
          </a:bodyPr>
          <a:lstStyle/>
          <a:p>
            <a:r>
              <a:rPr lang="zh-CN" altLang="en-US" sz="2400" b="1" dirty="0"/>
              <a:t>锁屏下快捷</a:t>
            </a:r>
            <a:r>
              <a:rPr lang="zh-CN" altLang="en-US" sz="2400" b="1" dirty="0" smtClean="0"/>
              <a:t>通话</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EmergencyDialer</a:t>
            </a:r>
            <a:endParaRPr lang="en-US" altLang="zh-CN" dirty="0" smtClean="0"/>
          </a:p>
        </p:txBody>
      </p:sp>
      <p:sp>
        <p:nvSpPr>
          <p:cNvPr id="6" name="矩形 5"/>
          <p:cNvSpPr/>
          <p:nvPr/>
        </p:nvSpPr>
        <p:spPr>
          <a:xfrm>
            <a:off x="611560" y="5013176"/>
            <a:ext cx="8064896" cy="1015663"/>
          </a:xfrm>
          <a:prstGeom prst="rect">
            <a:avLst/>
          </a:prstGeom>
        </p:spPr>
        <p:txBody>
          <a:bodyPr wrap="square">
            <a:spAutoFit/>
          </a:bodyPr>
          <a:lstStyle/>
          <a:p>
            <a:r>
              <a:rPr lang="zh-CN" altLang="en-US" sz="2400" b="1" dirty="0"/>
              <a:t>紧急拨号在中文和俄文下默认显示</a:t>
            </a:r>
            <a:r>
              <a:rPr lang="en-US" altLang="zh-CN" sz="2400" b="1" dirty="0"/>
              <a:t>112 </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EmergencyDialer</a:t>
            </a:r>
            <a:endParaRPr lang="en-US" altLang="zh-CN" dirty="0" smtClean="0"/>
          </a:p>
        </p:txBody>
      </p:sp>
    </p:spTree>
    <p:extLst>
      <p:ext uri="{BB962C8B-B14F-4D97-AF65-F5344CB8AC3E}">
        <p14:creationId xmlns:p14="http://schemas.microsoft.com/office/powerpoint/2010/main" val="30183770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a:t>实现</a:t>
            </a:r>
            <a:r>
              <a:rPr lang="zh-CN" altLang="en-US" sz="2400" b="1" dirty="0" smtClean="0"/>
              <a:t>方法（</a:t>
            </a:r>
            <a:r>
              <a:rPr lang="en-US" altLang="zh-CN" sz="2400" b="1" dirty="0" smtClean="0"/>
              <a:t>Telephony</a:t>
            </a:r>
            <a:r>
              <a:rPr lang="zh-CN" altLang="en-US" sz="2400" b="1" dirty="0" smtClean="0"/>
              <a:t>客制化（</a:t>
            </a:r>
            <a:r>
              <a:rPr lang="en-US" altLang="zh-CN" sz="2400" b="1" dirty="0" smtClean="0"/>
              <a:t>2</a:t>
            </a:r>
            <a:r>
              <a:rPr lang="zh-CN" altLang="en-US" sz="2400" b="1" dirty="0" smtClean="0"/>
              <a:t>））</a:t>
            </a:r>
            <a:endParaRPr lang="zh-CN" altLang="en-US" sz="2400" b="1" dirty="0"/>
          </a:p>
        </p:txBody>
      </p:sp>
      <p:sp>
        <p:nvSpPr>
          <p:cNvPr id="2" name="矩形 1"/>
          <p:cNvSpPr/>
          <p:nvPr/>
        </p:nvSpPr>
        <p:spPr>
          <a:xfrm>
            <a:off x="611560" y="1172359"/>
            <a:ext cx="8064896" cy="1015663"/>
          </a:xfrm>
          <a:prstGeom prst="rect">
            <a:avLst/>
          </a:prstGeom>
        </p:spPr>
        <p:txBody>
          <a:bodyPr wrap="square">
            <a:spAutoFit/>
          </a:bodyPr>
          <a:lstStyle/>
          <a:p>
            <a:r>
              <a:rPr lang="zh-CN" altLang="en-US" sz="2400" b="1" dirty="0"/>
              <a:t>显示</a:t>
            </a:r>
            <a:r>
              <a:rPr lang="en-US" altLang="zh-CN" sz="2400" b="1" dirty="0"/>
              <a:t>IMEI</a:t>
            </a:r>
            <a:r>
              <a:rPr lang="zh-CN" altLang="en-US" sz="2400" b="1" dirty="0"/>
              <a:t>和</a:t>
            </a:r>
            <a:r>
              <a:rPr lang="en-US" altLang="zh-CN" sz="2400" b="1" dirty="0" smtClean="0"/>
              <a:t>MEID</a:t>
            </a:r>
          </a:p>
          <a:p>
            <a:r>
              <a:rPr lang="en-US" altLang="zh-CN" dirty="0" smtClean="0"/>
              <a:t>	</a:t>
            </a:r>
            <a:endParaRPr lang="zh-CN" altLang="zh-CN" dirty="0" smtClean="0"/>
          </a:p>
          <a:p>
            <a:pPr marL="285750" lvl="0" indent="-285750">
              <a:buFont typeface="Arial" pitchFamily="34" charset="0"/>
              <a:buChar char="•"/>
            </a:pPr>
            <a:r>
              <a:rPr lang="en-US" altLang="zh-CN" dirty="0" err="1" smtClean="0"/>
              <a:t>MeidImeiActivity</a:t>
            </a:r>
            <a:endParaRPr lang="en-US" altLang="zh-CN" dirty="0" smtClean="0"/>
          </a:p>
        </p:txBody>
      </p:sp>
      <p:sp>
        <p:nvSpPr>
          <p:cNvPr id="5" name="矩形 4"/>
          <p:cNvSpPr/>
          <p:nvPr/>
        </p:nvSpPr>
        <p:spPr>
          <a:xfrm>
            <a:off x="611560" y="2636912"/>
            <a:ext cx="8064896" cy="1015663"/>
          </a:xfrm>
          <a:prstGeom prst="rect">
            <a:avLst/>
          </a:prstGeom>
        </p:spPr>
        <p:txBody>
          <a:bodyPr wrap="square">
            <a:spAutoFit/>
          </a:bodyPr>
          <a:lstStyle/>
          <a:p>
            <a:r>
              <a:rPr lang="zh-CN" altLang="en-US" sz="2400" b="1" dirty="0"/>
              <a:t>卡</a:t>
            </a:r>
            <a:r>
              <a:rPr lang="en-US" altLang="zh-CN" sz="2400" b="1" dirty="0"/>
              <a:t>1/</a:t>
            </a:r>
            <a:r>
              <a:rPr lang="zh-CN" altLang="en-US" sz="2400" b="1" dirty="0"/>
              <a:t>卡</a:t>
            </a:r>
            <a:r>
              <a:rPr lang="en-US" altLang="zh-CN" sz="2400" b="1" dirty="0"/>
              <a:t>2</a:t>
            </a:r>
            <a:r>
              <a:rPr lang="zh-CN" altLang="en-US" sz="2400" b="1" dirty="0"/>
              <a:t>网络设置</a:t>
            </a:r>
            <a:r>
              <a:rPr lang="zh-CN" altLang="en-US" sz="2400" b="1" dirty="0" smtClean="0"/>
              <a:t>标题</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CallFeaturesSetting</a:t>
            </a:r>
            <a:endParaRPr lang="en-US" altLang="zh-CN" dirty="0" smtClean="0"/>
          </a:p>
        </p:txBody>
      </p:sp>
      <p:sp>
        <p:nvSpPr>
          <p:cNvPr id="6" name="矩形 5"/>
          <p:cNvSpPr/>
          <p:nvPr/>
        </p:nvSpPr>
        <p:spPr>
          <a:xfrm>
            <a:off x="611560" y="4008546"/>
            <a:ext cx="8064896" cy="1292662"/>
          </a:xfrm>
          <a:prstGeom prst="rect">
            <a:avLst/>
          </a:prstGeom>
        </p:spPr>
        <p:txBody>
          <a:bodyPr wrap="square">
            <a:spAutoFit/>
          </a:bodyPr>
          <a:lstStyle/>
          <a:p>
            <a:r>
              <a:rPr lang="zh-CN" altLang="en-US" sz="2400" b="1" dirty="0"/>
              <a:t>语音信箱选择</a:t>
            </a:r>
            <a:r>
              <a:rPr lang="zh-CN" altLang="en-US" sz="2400" b="1" dirty="0" smtClean="0"/>
              <a:t>联系人</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smtClean="0"/>
              <a:t>EditPhoneNumberPreference</a:t>
            </a:r>
            <a:endParaRPr lang="en-US" altLang="zh-CN" dirty="0" smtClean="0"/>
          </a:p>
          <a:p>
            <a:pPr marL="285750" lvl="0" indent="-285750">
              <a:buFont typeface="Arial" pitchFamily="34" charset="0"/>
              <a:buChar char="•"/>
            </a:pPr>
            <a:r>
              <a:rPr lang="en-US" altLang="zh-CN" dirty="0"/>
              <a:t>pref_dialog_editphonenumber.xml</a:t>
            </a:r>
            <a:endParaRPr lang="en-US" altLang="zh-CN" dirty="0" smtClean="0"/>
          </a:p>
        </p:txBody>
      </p:sp>
      <p:sp>
        <p:nvSpPr>
          <p:cNvPr id="7" name="矩形 6"/>
          <p:cNvSpPr/>
          <p:nvPr/>
        </p:nvSpPr>
        <p:spPr>
          <a:xfrm>
            <a:off x="611560" y="5653697"/>
            <a:ext cx="8064896" cy="1015663"/>
          </a:xfrm>
          <a:prstGeom prst="rect">
            <a:avLst/>
          </a:prstGeom>
        </p:spPr>
        <p:txBody>
          <a:bodyPr wrap="square">
            <a:spAutoFit/>
          </a:bodyPr>
          <a:lstStyle/>
          <a:p>
            <a:r>
              <a:rPr lang="en-US" altLang="zh-CN" sz="2400" b="1" dirty="0" smtClean="0"/>
              <a:t>IP</a:t>
            </a:r>
            <a:r>
              <a:rPr lang="zh-CN" altLang="en-US" sz="2400" b="1" dirty="0"/>
              <a:t>拨号</a:t>
            </a:r>
            <a:r>
              <a:rPr lang="zh-CN" altLang="en-US" sz="2400" b="1" dirty="0" smtClean="0"/>
              <a:t>前缀</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CallFeaturesSetting</a:t>
            </a:r>
            <a:endParaRPr lang="en-US" altLang="zh-CN" dirty="0" smtClean="0"/>
          </a:p>
        </p:txBody>
      </p:sp>
    </p:spTree>
    <p:extLst>
      <p:ext uri="{BB962C8B-B14F-4D97-AF65-F5344CB8AC3E}">
        <p14:creationId xmlns:p14="http://schemas.microsoft.com/office/powerpoint/2010/main" val="2195904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1476375" y="188913"/>
            <a:ext cx="7488238" cy="503783"/>
          </a:xfrm>
        </p:spPr>
        <p:txBody>
          <a:bodyPr>
            <a:noAutofit/>
          </a:bodyPr>
          <a:lstStyle/>
          <a:p>
            <a:pPr algn="l"/>
            <a:r>
              <a:rPr lang="zh-CN" altLang="en-US" sz="2400" b="1" dirty="0" smtClean="0">
                <a:latin typeface="+mn-ea"/>
                <a:ea typeface="+mn-ea"/>
              </a:rPr>
              <a:t>功能范围描述（</a:t>
            </a:r>
            <a:r>
              <a:rPr lang="zh-CN" altLang="en-US" sz="2400" b="1" dirty="0">
                <a:latin typeface="+mn-ea"/>
                <a:ea typeface="+mn-ea"/>
              </a:rPr>
              <a:t>逻辑流程）</a:t>
            </a:r>
            <a:endParaRPr lang="zh-CN" altLang="en-US" sz="2400" b="1" dirty="0" smtClean="0">
              <a:latin typeface="+mn-ea"/>
              <a:ea typeface="+mn-ea"/>
            </a:endParaRPr>
          </a:p>
        </p:txBody>
      </p:sp>
      <p:sp>
        <p:nvSpPr>
          <p:cNvPr id="4" name="圆角矩形 3"/>
          <p:cNvSpPr/>
          <p:nvPr/>
        </p:nvSpPr>
        <p:spPr>
          <a:xfrm>
            <a:off x="1044000" y="3573041"/>
            <a:ext cx="1080000" cy="43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dirty="0" smtClean="0">
                <a:solidFill>
                  <a:schemeClr val="tx1"/>
                </a:solidFill>
              </a:rPr>
              <a:t>通话记录</a:t>
            </a:r>
            <a:endParaRPr lang="zh-CN" altLang="en-US" sz="900" dirty="0">
              <a:solidFill>
                <a:schemeClr val="tx1"/>
              </a:solidFill>
            </a:endParaRPr>
          </a:p>
        </p:txBody>
      </p:sp>
      <p:cxnSp>
        <p:nvCxnSpPr>
          <p:cNvPr id="6" name="直接箭头连接符 5"/>
          <p:cNvCxnSpPr/>
          <p:nvPr/>
        </p:nvCxnSpPr>
        <p:spPr>
          <a:xfrm>
            <a:off x="611188" y="3788941"/>
            <a:ext cx="50482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1044000" y="5373266"/>
            <a:ext cx="1079500" cy="43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dirty="0">
                <a:solidFill>
                  <a:schemeClr val="tx1"/>
                </a:solidFill>
              </a:rPr>
              <a:t>信息</a:t>
            </a:r>
          </a:p>
        </p:txBody>
      </p:sp>
      <p:cxnSp>
        <p:nvCxnSpPr>
          <p:cNvPr id="9" name="直接箭头连接符 8"/>
          <p:cNvCxnSpPr>
            <a:stCxn id="4" idx="2"/>
            <a:endCxn id="7" idx="0"/>
          </p:cNvCxnSpPr>
          <p:nvPr/>
        </p:nvCxnSpPr>
        <p:spPr>
          <a:xfrm flipH="1">
            <a:off x="1583750" y="4004841"/>
            <a:ext cx="250" cy="136842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391" name="TextBox 10"/>
          <p:cNvSpPr txBox="1">
            <a:spLocks noChangeArrowheads="1"/>
          </p:cNvSpPr>
          <p:nvPr/>
        </p:nvSpPr>
        <p:spPr bwMode="auto">
          <a:xfrm>
            <a:off x="972096" y="4365203"/>
            <a:ext cx="863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900" dirty="0" smtClean="0"/>
              <a:t>左右滑动</a:t>
            </a:r>
            <a:endParaRPr lang="zh-CN" altLang="en-US" sz="900" dirty="0"/>
          </a:p>
        </p:txBody>
      </p:sp>
      <p:sp>
        <p:nvSpPr>
          <p:cNvPr id="13" name="圆角矩形 12"/>
          <p:cNvSpPr/>
          <p:nvPr/>
        </p:nvSpPr>
        <p:spPr>
          <a:xfrm>
            <a:off x="1042988" y="1845841"/>
            <a:ext cx="1081087" cy="43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dirty="0">
                <a:solidFill>
                  <a:schemeClr val="tx1"/>
                </a:solidFill>
              </a:rPr>
              <a:t>联系人</a:t>
            </a:r>
          </a:p>
        </p:txBody>
      </p:sp>
      <p:cxnSp>
        <p:nvCxnSpPr>
          <p:cNvPr id="15" name="直接箭头连接符 14"/>
          <p:cNvCxnSpPr>
            <a:stCxn id="4" idx="0"/>
            <a:endCxn id="13" idx="2"/>
          </p:cNvCxnSpPr>
          <p:nvPr/>
        </p:nvCxnSpPr>
        <p:spPr>
          <a:xfrm flipH="1" flipV="1">
            <a:off x="1583532" y="2277641"/>
            <a:ext cx="468" cy="12954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394" name="TextBox 15"/>
          <p:cNvSpPr txBox="1">
            <a:spLocks noChangeArrowheads="1"/>
          </p:cNvSpPr>
          <p:nvPr/>
        </p:nvSpPr>
        <p:spPr bwMode="auto">
          <a:xfrm>
            <a:off x="970509" y="2638003"/>
            <a:ext cx="86518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900" dirty="0" smtClean="0"/>
              <a:t>左右滑动</a:t>
            </a:r>
            <a:endParaRPr lang="zh-CN" altLang="en-US" sz="900" dirty="0"/>
          </a:p>
        </p:txBody>
      </p:sp>
      <p:sp>
        <p:nvSpPr>
          <p:cNvPr id="18" name="圆角矩形 17"/>
          <p:cNvSpPr/>
          <p:nvPr/>
        </p:nvSpPr>
        <p:spPr>
          <a:xfrm>
            <a:off x="2987675" y="5949528"/>
            <a:ext cx="1079500" cy="43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dirty="0" smtClean="0">
                <a:solidFill>
                  <a:schemeClr val="tx1"/>
                </a:solidFill>
              </a:rPr>
              <a:t>拦截骚扰</a:t>
            </a:r>
            <a:endParaRPr lang="zh-CN" altLang="en-US" sz="900" dirty="0">
              <a:solidFill>
                <a:schemeClr val="tx1"/>
              </a:solidFill>
            </a:endParaRPr>
          </a:p>
        </p:txBody>
      </p:sp>
      <p:sp>
        <p:nvSpPr>
          <p:cNvPr id="19" name="圆角矩形 18"/>
          <p:cNvSpPr/>
          <p:nvPr/>
        </p:nvSpPr>
        <p:spPr>
          <a:xfrm>
            <a:off x="2987675" y="4149303"/>
            <a:ext cx="1079500" cy="43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dirty="0" smtClean="0">
                <a:solidFill>
                  <a:schemeClr val="tx1"/>
                </a:solidFill>
              </a:rPr>
              <a:t>通话设置</a:t>
            </a:r>
            <a:endParaRPr lang="zh-CN" altLang="en-US" sz="900" dirty="0">
              <a:solidFill>
                <a:schemeClr val="tx1"/>
              </a:solidFill>
            </a:endParaRPr>
          </a:p>
        </p:txBody>
      </p:sp>
      <p:sp>
        <p:nvSpPr>
          <p:cNvPr id="20" name="圆角矩形 19"/>
          <p:cNvSpPr/>
          <p:nvPr/>
        </p:nvSpPr>
        <p:spPr>
          <a:xfrm>
            <a:off x="2987675" y="2709168"/>
            <a:ext cx="1079500" cy="43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dirty="0">
                <a:solidFill>
                  <a:schemeClr val="tx1"/>
                </a:solidFill>
              </a:rPr>
              <a:t>搜索</a:t>
            </a:r>
          </a:p>
        </p:txBody>
      </p:sp>
      <p:sp>
        <p:nvSpPr>
          <p:cNvPr id="21" name="圆角矩形 20"/>
          <p:cNvSpPr/>
          <p:nvPr/>
        </p:nvSpPr>
        <p:spPr>
          <a:xfrm>
            <a:off x="2987675" y="1845841"/>
            <a:ext cx="1079500" cy="43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dirty="0">
                <a:solidFill>
                  <a:schemeClr val="tx1"/>
                </a:solidFill>
              </a:rPr>
              <a:t>拨号盘</a:t>
            </a:r>
          </a:p>
        </p:txBody>
      </p:sp>
      <p:cxnSp>
        <p:nvCxnSpPr>
          <p:cNvPr id="23" name="直接箭头连接符 22"/>
          <p:cNvCxnSpPr>
            <a:stCxn id="4" idx="3"/>
            <a:endCxn id="21" idx="1"/>
          </p:cNvCxnSpPr>
          <p:nvPr/>
        </p:nvCxnSpPr>
        <p:spPr>
          <a:xfrm flipV="1">
            <a:off x="2124000" y="2061741"/>
            <a:ext cx="863675" cy="17272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4" idx="3"/>
            <a:endCxn id="20" idx="1"/>
          </p:cNvCxnSpPr>
          <p:nvPr/>
        </p:nvCxnSpPr>
        <p:spPr>
          <a:xfrm flipV="1">
            <a:off x="2124000" y="2925068"/>
            <a:ext cx="863675" cy="863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4" idx="3"/>
            <a:endCxn id="19" idx="1"/>
          </p:cNvCxnSpPr>
          <p:nvPr/>
        </p:nvCxnSpPr>
        <p:spPr>
          <a:xfrm>
            <a:off x="2124000" y="3788941"/>
            <a:ext cx="863675" cy="57626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4" idx="3"/>
            <a:endCxn id="18" idx="1"/>
          </p:cNvCxnSpPr>
          <p:nvPr/>
        </p:nvCxnSpPr>
        <p:spPr>
          <a:xfrm>
            <a:off x="2124000" y="3788941"/>
            <a:ext cx="863675" cy="237648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圆角矩形 33"/>
          <p:cNvSpPr/>
          <p:nvPr/>
        </p:nvSpPr>
        <p:spPr>
          <a:xfrm>
            <a:off x="4932363" y="1845295"/>
            <a:ext cx="1943100" cy="43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dirty="0" smtClean="0">
                <a:solidFill>
                  <a:schemeClr val="tx1"/>
                </a:solidFill>
              </a:rPr>
              <a:t>拨号和通话中</a:t>
            </a:r>
            <a:endParaRPr lang="zh-CN" altLang="en-US" sz="900" dirty="0">
              <a:solidFill>
                <a:schemeClr val="tx1"/>
              </a:solidFill>
            </a:endParaRPr>
          </a:p>
        </p:txBody>
      </p:sp>
      <p:sp>
        <p:nvSpPr>
          <p:cNvPr id="35" name="圆角矩形 34"/>
          <p:cNvSpPr/>
          <p:nvPr/>
        </p:nvSpPr>
        <p:spPr>
          <a:xfrm>
            <a:off x="4932000" y="2643580"/>
            <a:ext cx="1944000" cy="43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dirty="0" smtClean="0">
                <a:solidFill>
                  <a:schemeClr val="tx1"/>
                </a:solidFill>
              </a:rPr>
              <a:t>快捷呼叫设置</a:t>
            </a:r>
            <a:endParaRPr lang="zh-CN" altLang="en-US" sz="900" dirty="0">
              <a:solidFill>
                <a:schemeClr val="tx1"/>
              </a:solidFill>
            </a:endParaRPr>
          </a:p>
        </p:txBody>
      </p:sp>
      <p:cxnSp>
        <p:nvCxnSpPr>
          <p:cNvPr id="55" name="直接箭头连接符 54"/>
          <p:cNvCxnSpPr>
            <a:stCxn id="21" idx="3"/>
            <a:endCxn id="34" idx="1"/>
          </p:cNvCxnSpPr>
          <p:nvPr/>
        </p:nvCxnSpPr>
        <p:spPr>
          <a:xfrm flipV="1">
            <a:off x="4067175" y="2061195"/>
            <a:ext cx="865188" cy="54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19" idx="3"/>
            <a:endCxn id="35" idx="1"/>
          </p:cNvCxnSpPr>
          <p:nvPr/>
        </p:nvCxnSpPr>
        <p:spPr>
          <a:xfrm flipV="1">
            <a:off x="4067175" y="2859480"/>
            <a:ext cx="864825" cy="150572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2" name="圆角矩形 111"/>
          <p:cNvSpPr/>
          <p:nvPr/>
        </p:nvSpPr>
        <p:spPr>
          <a:xfrm>
            <a:off x="5004569" y="4797623"/>
            <a:ext cx="863600" cy="433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dirty="0">
                <a:solidFill>
                  <a:schemeClr val="tx1"/>
                </a:solidFill>
              </a:rPr>
              <a:t>删除</a:t>
            </a:r>
          </a:p>
        </p:txBody>
      </p:sp>
      <p:cxnSp>
        <p:nvCxnSpPr>
          <p:cNvPr id="119" name="直接箭头连接符 118"/>
          <p:cNvCxnSpPr/>
          <p:nvPr/>
        </p:nvCxnSpPr>
        <p:spPr>
          <a:xfrm>
            <a:off x="4017963" y="5230391"/>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443" name="TextBox 151"/>
          <p:cNvSpPr txBox="1">
            <a:spLocks noChangeArrowheads="1"/>
          </p:cNvSpPr>
          <p:nvPr/>
        </p:nvSpPr>
        <p:spPr bwMode="auto">
          <a:xfrm>
            <a:off x="179388" y="3646066"/>
            <a:ext cx="4318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900"/>
              <a:t>启动</a:t>
            </a:r>
          </a:p>
        </p:txBody>
      </p:sp>
      <p:sp>
        <p:nvSpPr>
          <p:cNvPr id="61" name="圆角矩形 60"/>
          <p:cNvSpPr/>
          <p:nvPr/>
        </p:nvSpPr>
        <p:spPr>
          <a:xfrm>
            <a:off x="2987824" y="5013647"/>
            <a:ext cx="1079500" cy="43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dirty="0" smtClean="0">
                <a:solidFill>
                  <a:schemeClr val="tx1"/>
                </a:solidFill>
              </a:rPr>
              <a:t>编辑</a:t>
            </a:r>
            <a:endParaRPr lang="zh-CN" altLang="en-US" sz="900" dirty="0">
              <a:solidFill>
                <a:schemeClr val="tx1"/>
              </a:solidFill>
            </a:endParaRPr>
          </a:p>
        </p:txBody>
      </p:sp>
      <p:sp>
        <p:nvSpPr>
          <p:cNvPr id="63" name="圆角矩形 62"/>
          <p:cNvSpPr/>
          <p:nvPr/>
        </p:nvSpPr>
        <p:spPr>
          <a:xfrm>
            <a:off x="5004048" y="5302423"/>
            <a:ext cx="863600" cy="433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dirty="0">
                <a:solidFill>
                  <a:schemeClr val="tx1"/>
                </a:solidFill>
              </a:rPr>
              <a:t>加</a:t>
            </a:r>
            <a:r>
              <a:rPr lang="zh-CN" altLang="en-US" sz="900" dirty="0" smtClean="0">
                <a:solidFill>
                  <a:schemeClr val="tx1"/>
                </a:solidFill>
              </a:rPr>
              <a:t>入黑名单</a:t>
            </a:r>
            <a:endParaRPr lang="zh-CN" altLang="en-US" sz="900" dirty="0">
              <a:solidFill>
                <a:schemeClr val="tx1"/>
              </a:solidFill>
            </a:endParaRPr>
          </a:p>
        </p:txBody>
      </p:sp>
      <p:cxnSp>
        <p:nvCxnSpPr>
          <p:cNvPr id="66" name="直接箭头连接符 65"/>
          <p:cNvCxnSpPr>
            <a:stCxn id="61" idx="3"/>
            <a:endCxn id="112" idx="1"/>
          </p:cNvCxnSpPr>
          <p:nvPr/>
        </p:nvCxnSpPr>
        <p:spPr>
          <a:xfrm flipV="1">
            <a:off x="4067324" y="5014317"/>
            <a:ext cx="937245" cy="21523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61" idx="3"/>
            <a:endCxn id="63" idx="1"/>
          </p:cNvCxnSpPr>
          <p:nvPr/>
        </p:nvCxnSpPr>
        <p:spPr>
          <a:xfrm>
            <a:off x="4067324" y="5229547"/>
            <a:ext cx="936724" cy="28957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圆角矩形 70"/>
          <p:cNvSpPr/>
          <p:nvPr/>
        </p:nvSpPr>
        <p:spPr>
          <a:xfrm>
            <a:off x="4932040" y="3141687"/>
            <a:ext cx="1944000" cy="43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dirty="0">
                <a:solidFill>
                  <a:schemeClr val="tx1"/>
                </a:solidFill>
              </a:rPr>
              <a:t>拒</a:t>
            </a:r>
            <a:r>
              <a:rPr lang="zh-CN" altLang="en-US" sz="900" dirty="0" smtClean="0">
                <a:solidFill>
                  <a:schemeClr val="tx1"/>
                </a:solidFill>
              </a:rPr>
              <a:t>接短信管理</a:t>
            </a:r>
            <a:endParaRPr lang="zh-CN" altLang="en-US" sz="900" dirty="0">
              <a:solidFill>
                <a:schemeClr val="tx1"/>
              </a:solidFill>
            </a:endParaRPr>
          </a:p>
        </p:txBody>
      </p:sp>
      <p:sp>
        <p:nvSpPr>
          <p:cNvPr id="73" name="圆角矩形 72"/>
          <p:cNvSpPr/>
          <p:nvPr/>
        </p:nvSpPr>
        <p:spPr>
          <a:xfrm>
            <a:off x="4932040" y="3645743"/>
            <a:ext cx="1944000" cy="43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dirty="0" smtClean="0">
                <a:solidFill>
                  <a:schemeClr val="tx1"/>
                </a:solidFill>
              </a:rPr>
              <a:t>通话录音管理</a:t>
            </a:r>
            <a:endParaRPr lang="zh-CN" altLang="en-US" sz="900" dirty="0">
              <a:solidFill>
                <a:schemeClr val="tx1"/>
              </a:solidFill>
            </a:endParaRPr>
          </a:p>
        </p:txBody>
      </p:sp>
      <p:sp>
        <p:nvSpPr>
          <p:cNvPr id="75" name="圆角矩形 74"/>
          <p:cNvSpPr/>
          <p:nvPr/>
        </p:nvSpPr>
        <p:spPr>
          <a:xfrm>
            <a:off x="4932040" y="4149799"/>
            <a:ext cx="1944000" cy="43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900" dirty="0" smtClean="0">
                <a:solidFill>
                  <a:schemeClr val="tx1"/>
                </a:solidFill>
              </a:rPr>
              <a:t>SIM</a:t>
            </a:r>
            <a:r>
              <a:rPr lang="zh-CN" altLang="en-US" sz="900" dirty="0" smtClean="0">
                <a:solidFill>
                  <a:schemeClr val="tx1"/>
                </a:solidFill>
              </a:rPr>
              <a:t>卡网络设置</a:t>
            </a:r>
            <a:endParaRPr lang="zh-CN" altLang="en-US" sz="900" dirty="0">
              <a:solidFill>
                <a:schemeClr val="tx1"/>
              </a:solidFill>
            </a:endParaRPr>
          </a:p>
        </p:txBody>
      </p:sp>
      <p:sp>
        <p:nvSpPr>
          <p:cNvPr id="77" name="圆角矩形 76"/>
          <p:cNvSpPr/>
          <p:nvPr/>
        </p:nvSpPr>
        <p:spPr>
          <a:xfrm>
            <a:off x="2987824" y="3213224"/>
            <a:ext cx="1079500" cy="43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dirty="0" smtClean="0">
                <a:solidFill>
                  <a:schemeClr val="tx1"/>
                </a:solidFill>
              </a:rPr>
              <a:t>联系人详情</a:t>
            </a:r>
            <a:endParaRPr lang="zh-CN" altLang="en-US" sz="900" dirty="0">
              <a:solidFill>
                <a:schemeClr val="tx1"/>
              </a:solidFill>
            </a:endParaRPr>
          </a:p>
        </p:txBody>
      </p:sp>
      <p:cxnSp>
        <p:nvCxnSpPr>
          <p:cNvPr id="78" name="直接箭头连接符 77"/>
          <p:cNvCxnSpPr>
            <a:stCxn id="4" idx="3"/>
            <a:endCxn id="77" idx="1"/>
          </p:cNvCxnSpPr>
          <p:nvPr/>
        </p:nvCxnSpPr>
        <p:spPr>
          <a:xfrm flipV="1">
            <a:off x="2124000" y="3429124"/>
            <a:ext cx="863824" cy="35981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4" idx="3"/>
            <a:endCxn id="61" idx="1"/>
          </p:cNvCxnSpPr>
          <p:nvPr/>
        </p:nvCxnSpPr>
        <p:spPr>
          <a:xfrm>
            <a:off x="2124000" y="3788941"/>
            <a:ext cx="863824" cy="144060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19" idx="3"/>
            <a:endCxn id="71" idx="1"/>
          </p:cNvCxnSpPr>
          <p:nvPr/>
        </p:nvCxnSpPr>
        <p:spPr>
          <a:xfrm flipV="1">
            <a:off x="4067175" y="3357587"/>
            <a:ext cx="864865" cy="100761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19" idx="3"/>
            <a:endCxn id="73" idx="1"/>
          </p:cNvCxnSpPr>
          <p:nvPr/>
        </p:nvCxnSpPr>
        <p:spPr>
          <a:xfrm flipV="1">
            <a:off x="4067175" y="3861643"/>
            <a:ext cx="864865" cy="50356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19" idx="3"/>
            <a:endCxn id="75" idx="1"/>
          </p:cNvCxnSpPr>
          <p:nvPr/>
        </p:nvCxnSpPr>
        <p:spPr>
          <a:xfrm>
            <a:off x="4067175" y="4365203"/>
            <a:ext cx="864865" cy="49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圆角矩形 90"/>
          <p:cNvSpPr/>
          <p:nvPr/>
        </p:nvSpPr>
        <p:spPr>
          <a:xfrm>
            <a:off x="5363121" y="908720"/>
            <a:ext cx="1081087" cy="43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dirty="0" smtClean="0">
                <a:solidFill>
                  <a:schemeClr val="tx1"/>
                </a:solidFill>
              </a:rPr>
              <a:t>紧急拨号</a:t>
            </a:r>
            <a:endParaRPr lang="zh-CN" altLang="en-US" sz="900" dirty="0">
              <a:solidFill>
                <a:schemeClr val="tx1"/>
              </a:solidFill>
            </a:endParaRPr>
          </a:p>
        </p:txBody>
      </p:sp>
      <p:cxnSp>
        <p:nvCxnSpPr>
          <p:cNvPr id="93" name="直接箭头连接符 92"/>
          <p:cNvCxnSpPr>
            <a:stCxn id="91" idx="2"/>
            <a:endCxn id="34" idx="0"/>
          </p:cNvCxnSpPr>
          <p:nvPr/>
        </p:nvCxnSpPr>
        <p:spPr>
          <a:xfrm>
            <a:off x="5903665" y="1340520"/>
            <a:ext cx="248" cy="50477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6" name="圆角矩形 95"/>
          <p:cNvSpPr/>
          <p:nvPr/>
        </p:nvSpPr>
        <p:spPr>
          <a:xfrm>
            <a:off x="7811393" y="1845072"/>
            <a:ext cx="1081087" cy="43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dirty="0" smtClean="0">
                <a:solidFill>
                  <a:schemeClr val="tx1"/>
                </a:solidFill>
              </a:rPr>
              <a:t>来电</a:t>
            </a:r>
            <a:endParaRPr lang="zh-CN" altLang="en-US" sz="900" dirty="0">
              <a:solidFill>
                <a:schemeClr val="tx1"/>
              </a:solidFill>
            </a:endParaRPr>
          </a:p>
        </p:txBody>
      </p:sp>
      <p:cxnSp>
        <p:nvCxnSpPr>
          <p:cNvPr id="97" name="直接箭头连接符 96"/>
          <p:cNvCxnSpPr>
            <a:stCxn id="96" idx="1"/>
            <a:endCxn id="34" idx="3"/>
          </p:cNvCxnSpPr>
          <p:nvPr/>
        </p:nvCxnSpPr>
        <p:spPr>
          <a:xfrm flipH="1">
            <a:off x="6875463" y="2060972"/>
            <a:ext cx="935930" cy="22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endCxn id="20" idx="0"/>
          </p:cNvCxnSpPr>
          <p:nvPr/>
        </p:nvCxnSpPr>
        <p:spPr>
          <a:xfrm>
            <a:off x="3527301" y="2278744"/>
            <a:ext cx="124" cy="43042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5" name="TextBox 15"/>
          <p:cNvSpPr txBox="1">
            <a:spLocks noChangeArrowheads="1"/>
          </p:cNvSpPr>
          <p:nvPr/>
        </p:nvSpPr>
        <p:spPr bwMode="auto">
          <a:xfrm>
            <a:off x="4264250" y="1830016"/>
            <a:ext cx="45176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900" dirty="0"/>
              <a:t>拨号</a:t>
            </a:r>
          </a:p>
        </p:txBody>
      </p:sp>
    </p:spTree>
    <p:extLst>
      <p:ext uri="{BB962C8B-B14F-4D97-AF65-F5344CB8AC3E}">
        <p14:creationId xmlns:p14="http://schemas.microsoft.com/office/powerpoint/2010/main" val="9760496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a:t>实现</a:t>
            </a:r>
            <a:r>
              <a:rPr lang="zh-CN" altLang="en-US" sz="2400" b="1" dirty="0" smtClean="0"/>
              <a:t>方法（</a:t>
            </a:r>
            <a:r>
              <a:rPr lang="en-US" altLang="zh-CN" sz="2400" b="1" dirty="0" smtClean="0"/>
              <a:t>Telephony</a:t>
            </a:r>
            <a:r>
              <a:rPr lang="zh-CN" altLang="en-US" sz="2400" b="1" dirty="0" smtClean="0"/>
              <a:t>客制化（</a:t>
            </a:r>
            <a:r>
              <a:rPr lang="en-US" altLang="zh-CN" sz="2400" b="1" dirty="0" smtClean="0"/>
              <a:t>3</a:t>
            </a:r>
            <a:r>
              <a:rPr lang="zh-CN" altLang="en-US" sz="2400" b="1" dirty="0" smtClean="0"/>
              <a:t>））</a:t>
            </a:r>
            <a:endParaRPr lang="zh-CN" altLang="en-US" sz="2400" b="1" dirty="0"/>
          </a:p>
        </p:txBody>
      </p:sp>
      <p:sp>
        <p:nvSpPr>
          <p:cNvPr id="2" name="矩形 1"/>
          <p:cNvSpPr/>
          <p:nvPr/>
        </p:nvSpPr>
        <p:spPr>
          <a:xfrm>
            <a:off x="611560" y="1172359"/>
            <a:ext cx="8064896" cy="1015663"/>
          </a:xfrm>
          <a:prstGeom prst="rect">
            <a:avLst/>
          </a:prstGeom>
        </p:spPr>
        <p:txBody>
          <a:bodyPr wrap="square">
            <a:spAutoFit/>
          </a:bodyPr>
          <a:lstStyle/>
          <a:p>
            <a:r>
              <a:rPr lang="zh-CN" altLang="en-US" sz="2400" b="1" dirty="0"/>
              <a:t>自动拒接来电显示</a:t>
            </a:r>
            <a:r>
              <a:rPr lang="zh-CN" altLang="en-US" sz="2400" b="1" dirty="0" smtClean="0"/>
              <a:t>通知</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PstnIncomingCallNotifier</a:t>
            </a:r>
            <a:endParaRPr lang="en-US" altLang="zh-CN" dirty="0" smtClean="0"/>
          </a:p>
        </p:txBody>
      </p:sp>
      <p:sp>
        <p:nvSpPr>
          <p:cNvPr id="5" name="矩形 4"/>
          <p:cNvSpPr/>
          <p:nvPr/>
        </p:nvSpPr>
        <p:spPr>
          <a:xfrm>
            <a:off x="611560" y="2636912"/>
            <a:ext cx="8064896" cy="1015663"/>
          </a:xfrm>
          <a:prstGeom prst="rect">
            <a:avLst/>
          </a:prstGeom>
        </p:spPr>
        <p:txBody>
          <a:bodyPr wrap="square">
            <a:spAutoFit/>
          </a:bodyPr>
          <a:lstStyle/>
          <a:p>
            <a:r>
              <a:rPr lang="zh-CN" altLang="en-US" sz="2400" b="1" dirty="0"/>
              <a:t>自动拒接来电</a:t>
            </a:r>
            <a:r>
              <a:rPr lang="zh-CN" altLang="en-US" sz="2400" b="1" dirty="0" smtClean="0"/>
              <a:t>类型</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DisconnectCauseUtil</a:t>
            </a:r>
            <a:endParaRPr lang="en-US" altLang="zh-CN" dirty="0" smtClean="0"/>
          </a:p>
        </p:txBody>
      </p:sp>
      <p:sp>
        <p:nvSpPr>
          <p:cNvPr id="6" name="矩形 5"/>
          <p:cNvSpPr/>
          <p:nvPr/>
        </p:nvSpPr>
        <p:spPr>
          <a:xfrm>
            <a:off x="611560" y="4008546"/>
            <a:ext cx="8064896" cy="1015663"/>
          </a:xfrm>
          <a:prstGeom prst="rect">
            <a:avLst/>
          </a:prstGeom>
        </p:spPr>
        <p:txBody>
          <a:bodyPr wrap="square">
            <a:spAutoFit/>
          </a:bodyPr>
          <a:lstStyle/>
          <a:p>
            <a:r>
              <a:rPr lang="zh-CN" altLang="en-US" sz="2400" b="1" dirty="0"/>
              <a:t>移</a:t>
            </a:r>
            <a:r>
              <a:rPr lang="zh-CN" altLang="en-US" sz="2400" b="1" dirty="0" smtClean="0"/>
              <a:t>除移动网络偏好设置</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MobileNetworkSettings</a:t>
            </a:r>
            <a:endParaRPr lang="en-US" altLang="zh-CN" dirty="0" smtClean="0"/>
          </a:p>
        </p:txBody>
      </p:sp>
      <p:sp>
        <p:nvSpPr>
          <p:cNvPr id="8" name="矩形 7"/>
          <p:cNvSpPr/>
          <p:nvPr/>
        </p:nvSpPr>
        <p:spPr>
          <a:xfrm>
            <a:off x="611560" y="5365665"/>
            <a:ext cx="8064896" cy="1015663"/>
          </a:xfrm>
          <a:prstGeom prst="rect">
            <a:avLst/>
          </a:prstGeom>
        </p:spPr>
        <p:txBody>
          <a:bodyPr wrap="square">
            <a:spAutoFit/>
          </a:bodyPr>
          <a:lstStyle/>
          <a:p>
            <a:r>
              <a:rPr lang="zh-CN" altLang="en-US" sz="2400" b="1" dirty="0"/>
              <a:t>移</a:t>
            </a:r>
            <a:r>
              <a:rPr lang="zh-CN" altLang="en-US" sz="2400" b="1" dirty="0" smtClean="0"/>
              <a:t>除视频通话</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CallFeaturesSetting</a:t>
            </a:r>
            <a:endParaRPr lang="en-US" altLang="zh-CN" dirty="0" smtClean="0"/>
          </a:p>
        </p:txBody>
      </p:sp>
    </p:spTree>
    <p:extLst>
      <p:ext uri="{BB962C8B-B14F-4D97-AF65-F5344CB8AC3E}">
        <p14:creationId xmlns:p14="http://schemas.microsoft.com/office/powerpoint/2010/main" val="12932599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a:t>实现</a:t>
            </a:r>
            <a:r>
              <a:rPr lang="zh-CN" altLang="en-US" sz="2400" b="1" dirty="0" smtClean="0"/>
              <a:t>方法（</a:t>
            </a:r>
            <a:r>
              <a:rPr lang="en-US" altLang="zh-CN" sz="2400" b="1" dirty="0" smtClean="0"/>
              <a:t>Dialer</a:t>
            </a:r>
            <a:r>
              <a:rPr lang="zh-CN" altLang="en-US" sz="2400" b="1" dirty="0" smtClean="0"/>
              <a:t>）</a:t>
            </a:r>
            <a:endParaRPr lang="zh-CN" altLang="en-US" sz="2400" b="1" dirty="0"/>
          </a:p>
        </p:txBody>
      </p:sp>
      <p:sp>
        <p:nvSpPr>
          <p:cNvPr id="5" name="TextBox 29"/>
          <p:cNvSpPr txBox="1"/>
          <p:nvPr/>
        </p:nvSpPr>
        <p:spPr>
          <a:xfrm>
            <a:off x="-43543" y="1144800"/>
            <a:ext cx="9036496" cy="1569660"/>
          </a:xfrm>
          <a:prstGeom prst="rect">
            <a:avLst/>
          </a:prstGeom>
          <a:noFill/>
        </p:spPr>
        <p:txBody>
          <a:bodyPr wrap="square" rtlCol="0">
            <a:spAutoFit/>
          </a:bodyPr>
          <a:lstStyle/>
          <a:p>
            <a:pPr marL="742950" lvl="1" indent="-285750">
              <a:lnSpc>
                <a:spcPct val="150000"/>
              </a:lnSpc>
              <a:buFont typeface="Arial" pitchFamily="34" charset="0"/>
              <a:buChar char="•"/>
            </a:pPr>
            <a:r>
              <a:rPr lang="en-US" altLang="zh-CN" sz="1600" dirty="0" smtClean="0">
                <a:latin typeface="微软雅黑" pitchFamily="34" charset="-122"/>
                <a:ea typeface="微软雅黑" pitchFamily="34" charset="-122"/>
              </a:rPr>
              <a:t>Dialer</a:t>
            </a:r>
            <a:r>
              <a:rPr lang="zh-CN" altLang="en-US" sz="1600" dirty="0" smtClean="0">
                <a:latin typeface="微软雅黑" pitchFamily="34" charset="-122"/>
                <a:ea typeface="微软雅黑" pitchFamily="34" charset="-122"/>
              </a:rPr>
              <a:t>是主要客制化的模块，几乎所有界面都做过调整，同时也新增了很多界面</a:t>
            </a:r>
            <a:endParaRPr lang="en-US" altLang="zh-CN" sz="1600" dirty="0" smtClean="0">
              <a:latin typeface="微软雅黑" pitchFamily="34" charset="-122"/>
              <a:ea typeface="微软雅黑" pitchFamily="34" charset="-122"/>
            </a:endParaRPr>
          </a:p>
          <a:p>
            <a:pPr marL="742950" lvl="1" indent="-285750">
              <a:lnSpc>
                <a:spcPct val="150000"/>
              </a:lnSpc>
              <a:buFont typeface="Arial" pitchFamily="34" charset="0"/>
              <a:buChar char="•"/>
            </a:pPr>
            <a:r>
              <a:rPr lang="zh-CN" altLang="en-US" sz="1600" dirty="0" smtClean="0">
                <a:latin typeface="微软雅黑" pitchFamily="34" charset="-122"/>
                <a:ea typeface="微软雅黑" pitchFamily="34" charset="-122"/>
              </a:rPr>
              <a:t>客制化的界面包括：三合一主界面，拨号盘，搜素，编辑</a:t>
            </a:r>
            <a:endParaRPr lang="en-US" altLang="zh-CN" sz="1600" dirty="0" smtClean="0">
              <a:latin typeface="微软雅黑" pitchFamily="34" charset="-122"/>
              <a:ea typeface="微软雅黑" pitchFamily="34" charset="-122"/>
            </a:endParaRPr>
          </a:p>
          <a:p>
            <a:pPr marL="742950" lvl="1" indent="-285750">
              <a:lnSpc>
                <a:spcPct val="150000"/>
              </a:lnSpc>
              <a:buFont typeface="Arial" pitchFamily="34" charset="0"/>
              <a:buChar char="•"/>
            </a:pPr>
            <a:r>
              <a:rPr lang="zh-CN" altLang="en-US" sz="1600" dirty="0" smtClean="0">
                <a:latin typeface="微软雅黑" pitchFamily="34" charset="-122"/>
                <a:ea typeface="微软雅黑" pitchFamily="34" charset="-122"/>
              </a:rPr>
              <a:t>全新开发的界面包括：所有通话设置，拦截骚扰</a:t>
            </a:r>
            <a:endParaRPr lang="en-US" altLang="zh-CN" sz="1600" dirty="0" smtClean="0">
              <a:latin typeface="微软雅黑" pitchFamily="34" charset="-122"/>
              <a:ea typeface="微软雅黑" pitchFamily="34" charset="-122"/>
            </a:endParaRPr>
          </a:p>
          <a:p>
            <a:pPr marL="742950" lvl="1" indent="-285750">
              <a:lnSpc>
                <a:spcPct val="150000"/>
              </a:lnSpc>
              <a:buFont typeface="Arial" pitchFamily="34" charset="0"/>
              <a:buChar char="•"/>
            </a:pPr>
            <a:r>
              <a:rPr lang="zh-CN" altLang="en-US" sz="1600" dirty="0" smtClean="0">
                <a:latin typeface="微软雅黑" pitchFamily="34" charset="-122"/>
                <a:ea typeface="微软雅黑" pitchFamily="34" charset="-122"/>
              </a:rPr>
              <a:t>通话设置中，快捷呼叫设置在</a:t>
            </a:r>
            <a:r>
              <a:rPr lang="en-US" altLang="zh-CN" sz="1600" dirty="0" smtClean="0">
                <a:latin typeface="微软雅黑" pitchFamily="34" charset="-122"/>
                <a:ea typeface="微软雅黑" pitchFamily="34" charset="-122"/>
              </a:rPr>
              <a:t>Telecomm</a:t>
            </a:r>
            <a:r>
              <a:rPr lang="zh-CN" altLang="en-US" sz="1600" dirty="0" smtClean="0">
                <a:latin typeface="微软雅黑" pitchFamily="34" charset="-122"/>
                <a:ea typeface="微软雅黑" pitchFamily="34" charset="-122"/>
              </a:rPr>
              <a:t>模块，</a:t>
            </a:r>
            <a:r>
              <a:rPr lang="en-US" altLang="zh-CN" sz="1600" dirty="0" smtClean="0">
                <a:latin typeface="微软雅黑" pitchFamily="34" charset="-122"/>
                <a:ea typeface="微软雅黑" pitchFamily="34" charset="-122"/>
              </a:rPr>
              <a:t>SIM</a:t>
            </a:r>
            <a:r>
              <a:rPr lang="zh-CN" altLang="en-US" sz="1600" dirty="0" smtClean="0">
                <a:latin typeface="微软雅黑" pitchFamily="34" charset="-122"/>
                <a:ea typeface="微软雅黑" pitchFamily="34" charset="-122"/>
              </a:rPr>
              <a:t>卡网络设置在</a:t>
            </a:r>
            <a:r>
              <a:rPr lang="en-US" altLang="zh-CN" sz="1600" dirty="0" smtClean="0">
                <a:latin typeface="微软雅黑" pitchFamily="34" charset="-122"/>
                <a:ea typeface="微软雅黑" pitchFamily="34" charset="-122"/>
              </a:rPr>
              <a:t>Telephony</a:t>
            </a:r>
            <a:r>
              <a:rPr lang="zh-CN" altLang="en-US" sz="1600" dirty="0" smtClean="0">
                <a:latin typeface="微软雅黑" pitchFamily="34" charset="-122"/>
                <a:ea typeface="微软雅黑" pitchFamily="34" charset="-122"/>
              </a:rPr>
              <a:t>模块</a:t>
            </a:r>
            <a:endParaRPr lang="zh-CN" altLang="en-US" sz="1600" dirty="0">
              <a:latin typeface="微软雅黑" pitchFamily="34" charset="-122"/>
              <a:ea typeface="微软雅黑" pitchFamily="34" charset="-122"/>
            </a:endParaRPr>
          </a:p>
        </p:txBody>
      </p:sp>
    </p:spTree>
    <p:extLst>
      <p:ext uri="{BB962C8B-B14F-4D97-AF65-F5344CB8AC3E}">
        <p14:creationId xmlns:p14="http://schemas.microsoft.com/office/powerpoint/2010/main" val="26159022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a:t>实现</a:t>
            </a:r>
            <a:r>
              <a:rPr lang="zh-CN" altLang="en-US" sz="2400" b="1" dirty="0" smtClean="0"/>
              <a:t>方法（</a:t>
            </a:r>
            <a:r>
              <a:rPr lang="en-US" altLang="zh-CN" sz="2400" b="1" dirty="0" smtClean="0"/>
              <a:t>Dialer</a:t>
            </a:r>
            <a:r>
              <a:rPr lang="zh-CN" altLang="en-US" sz="2400" b="1" dirty="0" smtClean="0"/>
              <a:t>客制化（</a:t>
            </a:r>
            <a:r>
              <a:rPr lang="en-US" altLang="zh-CN" sz="2400" b="1" dirty="0" smtClean="0"/>
              <a:t>1</a:t>
            </a:r>
            <a:r>
              <a:rPr lang="zh-CN" altLang="en-US" sz="2400" b="1" dirty="0" smtClean="0"/>
              <a:t>））</a:t>
            </a:r>
            <a:endParaRPr lang="zh-CN" altLang="en-US" sz="2400" b="1" dirty="0"/>
          </a:p>
        </p:txBody>
      </p:sp>
      <p:sp>
        <p:nvSpPr>
          <p:cNvPr id="2" name="矩形 1"/>
          <p:cNvSpPr/>
          <p:nvPr/>
        </p:nvSpPr>
        <p:spPr>
          <a:xfrm>
            <a:off x="611560" y="1172359"/>
            <a:ext cx="8064896" cy="1846659"/>
          </a:xfrm>
          <a:prstGeom prst="rect">
            <a:avLst/>
          </a:prstGeom>
        </p:spPr>
        <p:txBody>
          <a:bodyPr wrap="square">
            <a:spAutoFit/>
          </a:bodyPr>
          <a:lstStyle/>
          <a:p>
            <a:r>
              <a:rPr lang="zh-CN" altLang="en-US" sz="2400" b="1" dirty="0"/>
              <a:t>主</a:t>
            </a:r>
            <a:r>
              <a:rPr lang="zh-CN" altLang="en-US" sz="2400" b="1" dirty="0" smtClean="0"/>
              <a:t>界面</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DialtactsActivity</a:t>
            </a:r>
            <a:endParaRPr lang="en-US" altLang="zh-CN" dirty="0"/>
          </a:p>
          <a:p>
            <a:pPr marL="285750" lvl="0" indent="-285750">
              <a:buFont typeface="Arial" pitchFamily="34" charset="0"/>
              <a:buChar char="•"/>
            </a:pPr>
            <a:r>
              <a:rPr lang="en-US" altLang="zh-CN" dirty="0" err="1"/>
              <a:t>ListsFragment</a:t>
            </a:r>
            <a:endParaRPr lang="en-US" altLang="zh-CN" dirty="0"/>
          </a:p>
          <a:p>
            <a:pPr marL="285750" lvl="0" indent="-285750">
              <a:buFont typeface="Arial" pitchFamily="34" charset="0"/>
              <a:buChar char="•"/>
            </a:pPr>
            <a:r>
              <a:rPr lang="en-US" altLang="zh-CN" dirty="0"/>
              <a:t>dialtacts_activity.xml</a:t>
            </a:r>
          </a:p>
          <a:p>
            <a:pPr marL="285750" lvl="0" indent="-285750">
              <a:buFont typeface="Arial" pitchFamily="34" charset="0"/>
              <a:buChar char="•"/>
            </a:pPr>
            <a:r>
              <a:rPr lang="en-US" altLang="zh-CN" dirty="0"/>
              <a:t>lists_fragment.xml</a:t>
            </a:r>
            <a:endParaRPr lang="en-US" altLang="zh-CN" dirty="0" smtClean="0"/>
          </a:p>
        </p:txBody>
      </p:sp>
      <p:sp>
        <p:nvSpPr>
          <p:cNvPr id="5" name="矩形 4"/>
          <p:cNvSpPr/>
          <p:nvPr/>
        </p:nvSpPr>
        <p:spPr>
          <a:xfrm>
            <a:off x="611560" y="3356992"/>
            <a:ext cx="8064896" cy="3231654"/>
          </a:xfrm>
          <a:prstGeom prst="rect">
            <a:avLst/>
          </a:prstGeom>
        </p:spPr>
        <p:txBody>
          <a:bodyPr wrap="square">
            <a:spAutoFit/>
          </a:bodyPr>
          <a:lstStyle/>
          <a:p>
            <a:r>
              <a:rPr lang="zh-CN" altLang="en-US" sz="2400" b="1" dirty="0"/>
              <a:t>通话记录</a:t>
            </a:r>
            <a:r>
              <a:rPr lang="zh-CN" altLang="en-US" sz="2400" b="1" dirty="0" smtClean="0"/>
              <a:t>列表</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CallLogFragment</a:t>
            </a:r>
            <a:endParaRPr lang="en-US" altLang="zh-CN" dirty="0"/>
          </a:p>
          <a:p>
            <a:pPr marL="285750" lvl="0" indent="-285750">
              <a:buFont typeface="Arial" pitchFamily="34" charset="0"/>
              <a:buChar char="•"/>
            </a:pPr>
            <a:r>
              <a:rPr lang="en-US" altLang="zh-CN" dirty="0" err="1"/>
              <a:t>CallLogAdapter</a:t>
            </a:r>
            <a:endParaRPr lang="en-US" altLang="zh-CN" dirty="0"/>
          </a:p>
          <a:p>
            <a:pPr marL="285750" lvl="0" indent="-285750">
              <a:buFont typeface="Arial" pitchFamily="34" charset="0"/>
              <a:buChar char="•"/>
            </a:pPr>
            <a:r>
              <a:rPr lang="en-US" altLang="zh-CN" dirty="0" err="1"/>
              <a:t>ArrayAdapter</a:t>
            </a:r>
            <a:endParaRPr lang="en-US" altLang="zh-CN" dirty="0"/>
          </a:p>
          <a:p>
            <a:pPr marL="285750" lvl="0" indent="-285750">
              <a:buFont typeface="Arial" pitchFamily="34" charset="0"/>
              <a:buChar char="•"/>
            </a:pPr>
            <a:r>
              <a:rPr lang="en-US" altLang="zh-CN" dirty="0" err="1"/>
              <a:t>CallLogListItemViewHolder</a:t>
            </a:r>
            <a:endParaRPr lang="en-US" altLang="zh-CN" dirty="0"/>
          </a:p>
          <a:p>
            <a:pPr marL="285750" lvl="0" indent="-285750">
              <a:buFont typeface="Arial" pitchFamily="34" charset="0"/>
              <a:buChar char="•"/>
            </a:pPr>
            <a:r>
              <a:rPr lang="en-US" altLang="zh-CN" dirty="0" err="1"/>
              <a:t>PhoneCallDetailsHelper</a:t>
            </a:r>
            <a:endParaRPr lang="en-US" altLang="zh-CN" dirty="0"/>
          </a:p>
          <a:p>
            <a:pPr marL="285750" lvl="0" indent="-285750">
              <a:buFont typeface="Arial" pitchFamily="34" charset="0"/>
              <a:buChar char="•"/>
            </a:pPr>
            <a:r>
              <a:rPr lang="en-US" altLang="zh-CN" dirty="0" err="1"/>
              <a:t>PhoneAccountUtils</a:t>
            </a:r>
            <a:endParaRPr lang="en-US" altLang="zh-CN" dirty="0"/>
          </a:p>
          <a:p>
            <a:pPr marL="285750" lvl="0" indent="-285750">
              <a:buFont typeface="Arial" pitchFamily="34" charset="0"/>
              <a:buChar char="•"/>
            </a:pPr>
            <a:r>
              <a:rPr lang="en-US" altLang="zh-CN" dirty="0" err="1"/>
              <a:t>ContactInteractionUtil</a:t>
            </a:r>
            <a:endParaRPr lang="en-US" altLang="zh-CN" dirty="0"/>
          </a:p>
          <a:p>
            <a:pPr marL="285750" lvl="0" indent="-285750">
              <a:buFont typeface="Arial" pitchFamily="34" charset="0"/>
              <a:buChar char="•"/>
            </a:pPr>
            <a:r>
              <a:rPr lang="en-US" altLang="zh-CN" dirty="0"/>
              <a:t>call_log_fragment.xml</a:t>
            </a:r>
          </a:p>
          <a:p>
            <a:pPr marL="285750" lvl="0" indent="-285750">
              <a:buFont typeface="Arial" pitchFamily="34" charset="0"/>
              <a:buChar char="•"/>
            </a:pPr>
            <a:r>
              <a:rPr lang="en-US" altLang="zh-CN" dirty="0"/>
              <a:t>call_log_list_item.xml</a:t>
            </a:r>
            <a:endParaRPr lang="en-US" altLang="zh-CN" dirty="0" smtClean="0"/>
          </a:p>
        </p:txBody>
      </p:sp>
    </p:spTree>
    <p:extLst>
      <p:ext uri="{BB962C8B-B14F-4D97-AF65-F5344CB8AC3E}">
        <p14:creationId xmlns:p14="http://schemas.microsoft.com/office/powerpoint/2010/main" val="13534050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a:t>实现</a:t>
            </a:r>
            <a:r>
              <a:rPr lang="zh-CN" altLang="en-US" sz="2400" b="1" dirty="0" smtClean="0"/>
              <a:t>方法（</a:t>
            </a:r>
            <a:r>
              <a:rPr lang="en-US" altLang="zh-CN" sz="2400" b="1" dirty="0" smtClean="0"/>
              <a:t>Dialer</a:t>
            </a:r>
            <a:r>
              <a:rPr lang="zh-CN" altLang="en-US" sz="2400" b="1" dirty="0" smtClean="0"/>
              <a:t>客制化（</a:t>
            </a:r>
            <a:r>
              <a:rPr lang="en-US" altLang="zh-CN" sz="2400" b="1" dirty="0" smtClean="0"/>
              <a:t>2</a:t>
            </a:r>
            <a:r>
              <a:rPr lang="zh-CN" altLang="en-US" sz="2400" b="1" dirty="0" smtClean="0"/>
              <a:t>））</a:t>
            </a:r>
            <a:endParaRPr lang="zh-CN" altLang="en-US" sz="2400" b="1" dirty="0"/>
          </a:p>
        </p:txBody>
      </p:sp>
      <p:sp>
        <p:nvSpPr>
          <p:cNvPr id="2" name="矩形 1"/>
          <p:cNvSpPr/>
          <p:nvPr/>
        </p:nvSpPr>
        <p:spPr>
          <a:xfrm>
            <a:off x="611560" y="1172359"/>
            <a:ext cx="8064896" cy="1569660"/>
          </a:xfrm>
          <a:prstGeom prst="rect">
            <a:avLst/>
          </a:prstGeom>
        </p:spPr>
        <p:txBody>
          <a:bodyPr wrap="square">
            <a:spAutoFit/>
          </a:bodyPr>
          <a:lstStyle/>
          <a:p>
            <a:r>
              <a:rPr lang="zh-CN" altLang="en-US" sz="2400" b="1" dirty="0" smtClean="0"/>
              <a:t>拨号盘</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DialpadFragment</a:t>
            </a:r>
            <a:endParaRPr lang="en-US" altLang="zh-CN" dirty="0"/>
          </a:p>
          <a:p>
            <a:pPr marL="285750" lvl="0" indent="-285750">
              <a:buFont typeface="Arial" pitchFamily="34" charset="0"/>
              <a:buChar char="•"/>
            </a:pPr>
            <a:r>
              <a:rPr lang="en-US" altLang="zh-CN" dirty="0"/>
              <a:t>dialpad_fragment.xml</a:t>
            </a:r>
          </a:p>
          <a:p>
            <a:pPr marL="285750" lvl="0" indent="-285750">
              <a:buFont typeface="Arial" pitchFamily="34" charset="0"/>
              <a:buChar char="•"/>
            </a:pPr>
            <a:r>
              <a:rPr lang="en-US" altLang="zh-CN" dirty="0"/>
              <a:t>dialpad_options.xml</a:t>
            </a:r>
            <a:endParaRPr lang="en-US" altLang="zh-CN" dirty="0" smtClean="0"/>
          </a:p>
        </p:txBody>
      </p:sp>
      <p:sp>
        <p:nvSpPr>
          <p:cNvPr id="5" name="矩形 4"/>
          <p:cNvSpPr/>
          <p:nvPr/>
        </p:nvSpPr>
        <p:spPr>
          <a:xfrm>
            <a:off x="611560" y="3140968"/>
            <a:ext cx="8064896" cy="1015663"/>
          </a:xfrm>
          <a:prstGeom prst="rect">
            <a:avLst/>
          </a:prstGeom>
        </p:spPr>
        <p:txBody>
          <a:bodyPr wrap="square">
            <a:spAutoFit/>
          </a:bodyPr>
          <a:lstStyle/>
          <a:p>
            <a:r>
              <a:rPr lang="zh-CN" altLang="en-US" sz="2400" b="1" dirty="0"/>
              <a:t>拨号盘</a:t>
            </a:r>
            <a:r>
              <a:rPr lang="zh-CN" altLang="en-US" sz="2400" b="1" dirty="0" smtClean="0"/>
              <a:t>暗码</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SpecialCharSequenceMgr</a:t>
            </a:r>
            <a:endParaRPr lang="en-US" altLang="zh-CN" dirty="0" smtClean="0"/>
          </a:p>
        </p:txBody>
      </p:sp>
      <p:sp>
        <p:nvSpPr>
          <p:cNvPr id="6" name="矩形 5"/>
          <p:cNvSpPr/>
          <p:nvPr/>
        </p:nvSpPr>
        <p:spPr>
          <a:xfrm>
            <a:off x="611560" y="4667652"/>
            <a:ext cx="8064896" cy="1569660"/>
          </a:xfrm>
          <a:prstGeom prst="rect">
            <a:avLst/>
          </a:prstGeom>
        </p:spPr>
        <p:txBody>
          <a:bodyPr wrap="square">
            <a:spAutoFit/>
          </a:bodyPr>
          <a:lstStyle/>
          <a:p>
            <a:r>
              <a:rPr lang="zh-CN" altLang="en-US" sz="2400" b="1" dirty="0"/>
              <a:t>拦截</a:t>
            </a:r>
            <a:r>
              <a:rPr lang="zh-CN" altLang="en-US" sz="2400" b="1" dirty="0" smtClean="0"/>
              <a:t>骚扰</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RejectCallLogActivity</a:t>
            </a:r>
            <a:endParaRPr lang="en-US" altLang="zh-CN" dirty="0"/>
          </a:p>
          <a:p>
            <a:pPr marL="285750" lvl="0" indent="-285750">
              <a:buFont typeface="Arial" pitchFamily="34" charset="0"/>
              <a:buChar char="•"/>
            </a:pPr>
            <a:r>
              <a:rPr lang="en-US" altLang="zh-CN" dirty="0" err="1"/>
              <a:t>RejectCallLogAdapter</a:t>
            </a:r>
            <a:endParaRPr lang="en-US" altLang="zh-CN" dirty="0"/>
          </a:p>
          <a:p>
            <a:pPr marL="285750" lvl="0" indent="-285750">
              <a:buFont typeface="Arial" pitchFamily="34" charset="0"/>
              <a:buChar char="•"/>
            </a:pPr>
            <a:r>
              <a:rPr lang="en-US" altLang="zh-CN" dirty="0" err="1"/>
              <a:t>CallLogAdapter</a:t>
            </a:r>
            <a:endParaRPr lang="en-US" altLang="zh-CN" dirty="0" smtClean="0"/>
          </a:p>
        </p:txBody>
      </p:sp>
    </p:spTree>
    <p:extLst>
      <p:ext uri="{BB962C8B-B14F-4D97-AF65-F5344CB8AC3E}">
        <p14:creationId xmlns:p14="http://schemas.microsoft.com/office/powerpoint/2010/main" val="23451075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a:t>实现</a:t>
            </a:r>
            <a:r>
              <a:rPr lang="zh-CN" altLang="en-US" sz="2400" b="1" dirty="0" smtClean="0"/>
              <a:t>方法（</a:t>
            </a:r>
            <a:r>
              <a:rPr lang="en-US" altLang="zh-CN" sz="2400" b="1" dirty="0" smtClean="0"/>
              <a:t>Dialer</a:t>
            </a:r>
            <a:r>
              <a:rPr lang="zh-CN" altLang="en-US" sz="2400" b="1" dirty="0" smtClean="0"/>
              <a:t>客制化（</a:t>
            </a:r>
            <a:r>
              <a:rPr lang="en-US" altLang="zh-CN" sz="2400" b="1" dirty="0" smtClean="0"/>
              <a:t>3</a:t>
            </a:r>
            <a:r>
              <a:rPr lang="zh-CN" altLang="en-US" sz="2400" b="1" dirty="0" smtClean="0"/>
              <a:t>））</a:t>
            </a:r>
            <a:endParaRPr lang="zh-CN" altLang="en-US" sz="2400" b="1" dirty="0"/>
          </a:p>
        </p:txBody>
      </p:sp>
      <p:sp>
        <p:nvSpPr>
          <p:cNvPr id="2" name="矩形 1"/>
          <p:cNvSpPr/>
          <p:nvPr/>
        </p:nvSpPr>
        <p:spPr>
          <a:xfrm>
            <a:off x="611560" y="1172359"/>
            <a:ext cx="8064896" cy="1569660"/>
          </a:xfrm>
          <a:prstGeom prst="rect">
            <a:avLst/>
          </a:prstGeom>
        </p:spPr>
        <p:txBody>
          <a:bodyPr wrap="square">
            <a:spAutoFit/>
          </a:bodyPr>
          <a:lstStyle/>
          <a:p>
            <a:r>
              <a:rPr lang="zh-CN" altLang="en-US" sz="2400" b="1" dirty="0"/>
              <a:t>批量编辑</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CallLogMultipleDeleteActivity</a:t>
            </a:r>
            <a:endParaRPr lang="en-US" altLang="zh-CN" dirty="0"/>
          </a:p>
          <a:p>
            <a:pPr marL="285750" lvl="0" indent="-285750">
              <a:buFont typeface="Arial" pitchFamily="34" charset="0"/>
              <a:buChar char="•"/>
            </a:pPr>
            <a:r>
              <a:rPr lang="en-US" altLang="zh-CN" dirty="0" err="1"/>
              <a:t>CallLogMultipleDeleteFragment</a:t>
            </a:r>
            <a:endParaRPr lang="en-US" altLang="zh-CN" dirty="0"/>
          </a:p>
          <a:p>
            <a:pPr marL="285750" lvl="0" indent="-285750">
              <a:buFont typeface="Arial" pitchFamily="34" charset="0"/>
              <a:buChar char="•"/>
            </a:pPr>
            <a:r>
              <a:rPr lang="en-US" altLang="zh-CN" dirty="0" err="1"/>
              <a:t>CallLogMultipleDeleteAdapter</a:t>
            </a:r>
            <a:endParaRPr lang="en-US" altLang="zh-CN" dirty="0" smtClean="0"/>
          </a:p>
        </p:txBody>
      </p:sp>
      <p:sp>
        <p:nvSpPr>
          <p:cNvPr id="5" name="矩形 4"/>
          <p:cNvSpPr/>
          <p:nvPr/>
        </p:nvSpPr>
        <p:spPr>
          <a:xfrm>
            <a:off x="611560" y="2780928"/>
            <a:ext cx="8064896" cy="1015663"/>
          </a:xfrm>
          <a:prstGeom prst="rect">
            <a:avLst/>
          </a:prstGeom>
        </p:spPr>
        <p:txBody>
          <a:bodyPr wrap="square">
            <a:spAutoFit/>
          </a:bodyPr>
          <a:lstStyle/>
          <a:p>
            <a:r>
              <a:rPr lang="zh-CN" altLang="en-US" sz="2400" b="1" dirty="0"/>
              <a:t>快捷</a:t>
            </a:r>
            <a:r>
              <a:rPr lang="zh-CN" altLang="en-US" sz="2400" b="1" dirty="0" smtClean="0"/>
              <a:t>呼叫</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DialpadFragment</a:t>
            </a:r>
            <a:endParaRPr lang="en-US" altLang="zh-CN" dirty="0" smtClean="0"/>
          </a:p>
        </p:txBody>
      </p:sp>
      <p:sp>
        <p:nvSpPr>
          <p:cNvPr id="6" name="矩形 5"/>
          <p:cNvSpPr/>
          <p:nvPr/>
        </p:nvSpPr>
        <p:spPr>
          <a:xfrm>
            <a:off x="611560" y="5171708"/>
            <a:ext cx="8064896" cy="1569660"/>
          </a:xfrm>
          <a:prstGeom prst="rect">
            <a:avLst/>
          </a:prstGeom>
        </p:spPr>
        <p:txBody>
          <a:bodyPr wrap="square">
            <a:spAutoFit/>
          </a:bodyPr>
          <a:lstStyle/>
          <a:p>
            <a:r>
              <a:rPr lang="zh-CN" altLang="en-US" sz="2400" b="1" dirty="0" smtClean="0"/>
              <a:t>搜索</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SearchEditTextLayout</a:t>
            </a:r>
            <a:endParaRPr lang="en-US" altLang="zh-CN" dirty="0"/>
          </a:p>
          <a:p>
            <a:pPr marL="285750" lvl="0" indent="-285750">
              <a:buFont typeface="Arial" pitchFamily="34" charset="0"/>
              <a:buChar char="•"/>
            </a:pPr>
            <a:r>
              <a:rPr lang="en-US" altLang="zh-CN" dirty="0" err="1"/>
              <a:t>SearchFragment</a:t>
            </a:r>
            <a:endParaRPr lang="en-US" altLang="zh-CN" dirty="0"/>
          </a:p>
          <a:p>
            <a:pPr marL="285750" lvl="0" indent="-285750">
              <a:buFont typeface="Arial" pitchFamily="34" charset="0"/>
              <a:buChar char="•"/>
            </a:pPr>
            <a:r>
              <a:rPr lang="en-US" altLang="zh-CN" dirty="0" err="1"/>
              <a:t>DialerPhoneNumberListAdapter</a:t>
            </a:r>
            <a:endParaRPr lang="en-US" altLang="zh-CN" dirty="0" smtClean="0"/>
          </a:p>
        </p:txBody>
      </p:sp>
      <p:sp>
        <p:nvSpPr>
          <p:cNvPr id="7" name="矩形 6"/>
          <p:cNvSpPr/>
          <p:nvPr/>
        </p:nvSpPr>
        <p:spPr>
          <a:xfrm>
            <a:off x="611560" y="3861048"/>
            <a:ext cx="8064896" cy="1292662"/>
          </a:xfrm>
          <a:prstGeom prst="rect">
            <a:avLst/>
          </a:prstGeom>
        </p:spPr>
        <p:txBody>
          <a:bodyPr wrap="square">
            <a:spAutoFit/>
          </a:bodyPr>
          <a:lstStyle/>
          <a:p>
            <a:r>
              <a:rPr lang="en-US" altLang="zh-CN" sz="2400" b="1" dirty="0"/>
              <a:t>IP</a:t>
            </a:r>
            <a:r>
              <a:rPr lang="zh-CN" altLang="en-US" sz="2400" b="1" dirty="0" smtClean="0"/>
              <a:t>拨号</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DialpadFragment</a:t>
            </a:r>
            <a:endParaRPr lang="en-US" altLang="zh-CN" dirty="0"/>
          </a:p>
          <a:p>
            <a:pPr marL="285750" lvl="0" indent="-285750">
              <a:buFont typeface="Arial" pitchFamily="34" charset="0"/>
              <a:buChar char="•"/>
            </a:pPr>
            <a:r>
              <a:rPr lang="en-US" altLang="zh-CN" dirty="0" err="1"/>
              <a:t>DialerFeatureOptions</a:t>
            </a:r>
            <a:endParaRPr lang="en-US" altLang="zh-CN" dirty="0" smtClean="0"/>
          </a:p>
        </p:txBody>
      </p:sp>
    </p:spTree>
    <p:extLst>
      <p:ext uri="{BB962C8B-B14F-4D97-AF65-F5344CB8AC3E}">
        <p14:creationId xmlns:p14="http://schemas.microsoft.com/office/powerpoint/2010/main" val="31154814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a:t>实现</a:t>
            </a:r>
            <a:r>
              <a:rPr lang="zh-CN" altLang="en-US" sz="2400" b="1" dirty="0" smtClean="0"/>
              <a:t>方法（</a:t>
            </a:r>
            <a:r>
              <a:rPr lang="en-US" altLang="zh-CN" sz="2400" b="1" dirty="0" smtClean="0"/>
              <a:t>Dialer</a:t>
            </a:r>
            <a:r>
              <a:rPr lang="zh-CN" altLang="en-US" sz="2400" b="1" dirty="0" smtClean="0"/>
              <a:t>客制化（</a:t>
            </a:r>
            <a:r>
              <a:rPr lang="en-US" altLang="zh-CN" sz="2400" b="1" dirty="0" smtClean="0"/>
              <a:t>4</a:t>
            </a:r>
            <a:r>
              <a:rPr lang="zh-CN" altLang="en-US" sz="2400" b="1" dirty="0" smtClean="0"/>
              <a:t>））</a:t>
            </a:r>
            <a:endParaRPr lang="zh-CN" altLang="en-US" sz="2400" b="1" dirty="0"/>
          </a:p>
        </p:txBody>
      </p:sp>
      <p:sp>
        <p:nvSpPr>
          <p:cNvPr id="2" name="矩形 1"/>
          <p:cNvSpPr/>
          <p:nvPr/>
        </p:nvSpPr>
        <p:spPr>
          <a:xfrm>
            <a:off x="611560" y="1172359"/>
            <a:ext cx="8064896" cy="1292662"/>
          </a:xfrm>
          <a:prstGeom prst="rect">
            <a:avLst/>
          </a:prstGeom>
        </p:spPr>
        <p:txBody>
          <a:bodyPr wrap="square">
            <a:spAutoFit/>
          </a:bodyPr>
          <a:lstStyle/>
          <a:p>
            <a:r>
              <a:rPr lang="zh-CN" altLang="en-US" sz="2400" b="1" dirty="0"/>
              <a:t>通话</a:t>
            </a:r>
            <a:r>
              <a:rPr lang="zh-CN" altLang="en-US" sz="2400" b="1" dirty="0" smtClean="0"/>
              <a:t>设置</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CustomizedDialerSettingsActivity</a:t>
            </a:r>
            <a:endParaRPr lang="en-US" altLang="zh-CN" dirty="0"/>
          </a:p>
          <a:p>
            <a:pPr marL="285750" lvl="0" indent="-285750">
              <a:buFont typeface="Arial" pitchFamily="34" charset="0"/>
              <a:buChar char="•"/>
            </a:pPr>
            <a:r>
              <a:rPr lang="en-US" altLang="zh-CN" dirty="0" err="1"/>
              <a:t>AppCompatPreferenceActivity</a:t>
            </a:r>
            <a:endParaRPr lang="en-US" altLang="zh-CN" dirty="0" smtClean="0"/>
          </a:p>
        </p:txBody>
      </p:sp>
      <p:sp>
        <p:nvSpPr>
          <p:cNvPr id="5" name="矩形 4"/>
          <p:cNvSpPr/>
          <p:nvPr/>
        </p:nvSpPr>
        <p:spPr>
          <a:xfrm>
            <a:off x="611560" y="2917393"/>
            <a:ext cx="8064896" cy="1292662"/>
          </a:xfrm>
          <a:prstGeom prst="rect">
            <a:avLst/>
          </a:prstGeom>
        </p:spPr>
        <p:txBody>
          <a:bodyPr wrap="square">
            <a:spAutoFit/>
          </a:bodyPr>
          <a:lstStyle/>
          <a:p>
            <a:r>
              <a:rPr lang="zh-CN" altLang="en-US" sz="2400" b="1" dirty="0"/>
              <a:t>双卡</a:t>
            </a:r>
            <a:r>
              <a:rPr lang="zh-CN" altLang="en-US" sz="2400" b="1" dirty="0" smtClean="0"/>
              <a:t>铃声</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CustomizedDialerSettingsActivity</a:t>
            </a:r>
            <a:endParaRPr lang="en-US" altLang="zh-CN" dirty="0"/>
          </a:p>
          <a:p>
            <a:pPr marL="285750" lvl="0" indent="-285750">
              <a:buFont typeface="Arial" pitchFamily="34" charset="0"/>
              <a:buChar char="•"/>
            </a:pPr>
            <a:r>
              <a:rPr lang="en-US" altLang="zh-CN" dirty="0" err="1"/>
              <a:t>DefaultRingtonePreference</a:t>
            </a:r>
            <a:endParaRPr lang="en-US" altLang="zh-CN" dirty="0" smtClean="0"/>
          </a:p>
        </p:txBody>
      </p:sp>
      <p:sp>
        <p:nvSpPr>
          <p:cNvPr id="6" name="矩形 5"/>
          <p:cNvSpPr/>
          <p:nvPr/>
        </p:nvSpPr>
        <p:spPr>
          <a:xfrm>
            <a:off x="611560" y="4667652"/>
            <a:ext cx="8064896" cy="1015663"/>
          </a:xfrm>
          <a:prstGeom prst="rect">
            <a:avLst/>
          </a:prstGeom>
        </p:spPr>
        <p:txBody>
          <a:bodyPr wrap="square">
            <a:spAutoFit/>
          </a:bodyPr>
          <a:lstStyle/>
          <a:p>
            <a:r>
              <a:rPr lang="zh-CN" altLang="en-US" sz="2400" b="1" dirty="0"/>
              <a:t>快捷呼叫设置</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SpeedDialActivity</a:t>
            </a:r>
            <a:endParaRPr lang="en-US" altLang="zh-CN" dirty="0" smtClean="0"/>
          </a:p>
        </p:txBody>
      </p:sp>
    </p:spTree>
    <p:extLst>
      <p:ext uri="{BB962C8B-B14F-4D97-AF65-F5344CB8AC3E}">
        <p14:creationId xmlns:p14="http://schemas.microsoft.com/office/powerpoint/2010/main" val="12430386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a:t>实现</a:t>
            </a:r>
            <a:r>
              <a:rPr lang="zh-CN" altLang="en-US" sz="2400" b="1" dirty="0" smtClean="0"/>
              <a:t>方法（</a:t>
            </a:r>
            <a:r>
              <a:rPr lang="en-US" altLang="zh-CN" sz="2400" b="1" dirty="0" smtClean="0"/>
              <a:t>Dialer</a:t>
            </a:r>
            <a:r>
              <a:rPr lang="zh-CN" altLang="en-US" sz="2400" b="1" dirty="0" smtClean="0"/>
              <a:t>客制化（</a:t>
            </a:r>
            <a:r>
              <a:rPr lang="en-US" altLang="zh-CN" sz="2400" b="1" dirty="0" smtClean="0"/>
              <a:t>5</a:t>
            </a:r>
            <a:r>
              <a:rPr lang="zh-CN" altLang="en-US" sz="2400" b="1" dirty="0" smtClean="0"/>
              <a:t>））</a:t>
            </a:r>
            <a:endParaRPr lang="zh-CN" altLang="en-US" sz="2400" b="1" dirty="0"/>
          </a:p>
        </p:txBody>
      </p:sp>
      <p:sp>
        <p:nvSpPr>
          <p:cNvPr id="2" name="矩形 1"/>
          <p:cNvSpPr/>
          <p:nvPr/>
        </p:nvSpPr>
        <p:spPr>
          <a:xfrm>
            <a:off x="611560" y="1172359"/>
            <a:ext cx="8064896" cy="1292662"/>
          </a:xfrm>
          <a:prstGeom prst="rect">
            <a:avLst/>
          </a:prstGeom>
        </p:spPr>
        <p:txBody>
          <a:bodyPr wrap="square">
            <a:spAutoFit/>
          </a:bodyPr>
          <a:lstStyle/>
          <a:p>
            <a:r>
              <a:rPr lang="zh-CN" altLang="en-US" sz="2400" b="1" dirty="0"/>
              <a:t>通话自动</a:t>
            </a:r>
            <a:r>
              <a:rPr lang="zh-CN" altLang="en-US" sz="2400" b="1" dirty="0" smtClean="0"/>
              <a:t>录音</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CallRecordSettings</a:t>
            </a:r>
            <a:endParaRPr lang="en-US" altLang="zh-CN" dirty="0"/>
          </a:p>
          <a:p>
            <a:pPr marL="285750" lvl="0" indent="-285750">
              <a:buFont typeface="Arial" pitchFamily="34" charset="0"/>
              <a:buChar char="•"/>
            </a:pPr>
            <a:r>
              <a:rPr lang="en-US" altLang="zh-CN" dirty="0" err="1"/>
              <a:t>CallRecordProvider</a:t>
            </a:r>
            <a:endParaRPr lang="en-US" altLang="zh-CN" dirty="0" smtClean="0"/>
          </a:p>
        </p:txBody>
      </p:sp>
      <p:sp>
        <p:nvSpPr>
          <p:cNvPr id="5" name="矩形 4"/>
          <p:cNvSpPr/>
          <p:nvPr/>
        </p:nvSpPr>
        <p:spPr>
          <a:xfrm>
            <a:off x="611560" y="2917393"/>
            <a:ext cx="8064896" cy="2954655"/>
          </a:xfrm>
          <a:prstGeom prst="rect">
            <a:avLst/>
          </a:prstGeom>
        </p:spPr>
        <p:txBody>
          <a:bodyPr wrap="square">
            <a:spAutoFit/>
          </a:bodyPr>
          <a:lstStyle/>
          <a:p>
            <a:r>
              <a:rPr lang="zh-CN" altLang="en-US" sz="2400" b="1" dirty="0"/>
              <a:t>通话录音</a:t>
            </a:r>
            <a:r>
              <a:rPr lang="zh-CN" altLang="en-US" sz="2400" b="1" dirty="0" smtClean="0"/>
              <a:t>管理</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RecorderListSettings</a:t>
            </a:r>
            <a:endParaRPr lang="en-US" altLang="zh-CN" dirty="0"/>
          </a:p>
          <a:p>
            <a:pPr marL="285750" lvl="0" indent="-285750">
              <a:buFont typeface="Arial" pitchFamily="34" charset="0"/>
              <a:buChar char="•"/>
            </a:pPr>
            <a:r>
              <a:rPr lang="en-US" altLang="zh-CN" dirty="0" err="1"/>
              <a:t>RecorderListEditor</a:t>
            </a:r>
            <a:endParaRPr lang="en-US" altLang="zh-CN" dirty="0"/>
          </a:p>
          <a:p>
            <a:pPr marL="285750" lvl="0" indent="-285750">
              <a:buFont typeface="Arial" pitchFamily="34" charset="0"/>
              <a:buChar char="•"/>
            </a:pPr>
            <a:r>
              <a:rPr lang="en-US" altLang="zh-CN" dirty="0" err="1"/>
              <a:t>RecorderSubListSettings</a:t>
            </a:r>
            <a:endParaRPr lang="en-US" altLang="zh-CN" dirty="0"/>
          </a:p>
          <a:p>
            <a:pPr marL="285750" lvl="0" indent="-285750">
              <a:buFont typeface="Arial" pitchFamily="34" charset="0"/>
              <a:buChar char="•"/>
            </a:pPr>
            <a:r>
              <a:rPr lang="en-US" altLang="zh-CN" dirty="0" err="1"/>
              <a:t>RecorderSubListEditor</a:t>
            </a:r>
            <a:endParaRPr lang="en-US" altLang="zh-CN" dirty="0"/>
          </a:p>
          <a:p>
            <a:pPr marL="285750" lvl="0" indent="-285750">
              <a:buFont typeface="Arial" pitchFamily="34" charset="0"/>
              <a:buChar char="•"/>
            </a:pPr>
            <a:r>
              <a:rPr lang="en-US" altLang="zh-CN" dirty="0" err="1"/>
              <a:t>RecorderManager</a:t>
            </a:r>
            <a:endParaRPr lang="en-US" altLang="zh-CN" dirty="0"/>
          </a:p>
          <a:p>
            <a:pPr marL="285750" lvl="0" indent="-285750">
              <a:buFont typeface="Arial" pitchFamily="34" charset="0"/>
              <a:buChar char="•"/>
            </a:pPr>
            <a:r>
              <a:rPr lang="en-US" altLang="zh-CN" dirty="0"/>
              <a:t>Recorder</a:t>
            </a:r>
          </a:p>
          <a:p>
            <a:pPr marL="285750" lvl="0" indent="-285750">
              <a:buFont typeface="Arial" pitchFamily="34" charset="0"/>
              <a:buChar char="•"/>
            </a:pPr>
            <a:r>
              <a:rPr lang="en-US" altLang="zh-CN" dirty="0" err="1"/>
              <a:t>RecordPlayer</a:t>
            </a:r>
            <a:endParaRPr lang="en-US" altLang="zh-CN" dirty="0"/>
          </a:p>
          <a:p>
            <a:pPr marL="285750" lvl="0" indent="-285750">
              <a:buFont typeface="Arial" pitchFamily="34" charset="0"/>
              <a:buChar char="•"/>
            </a:pPr>
            <a:r>
              <a:rPr lang="en-US" altLang="zh-CN" dirty="0" err="1"/>
              <a:t>RecorderUtil</a:t>
            </a:r>
            <a:endParaRPr lang="en-US" altLang="zh-CN" dirty="0" smtClean="0"/>
          </a:p>
        </p:txBody>
      </p:sp>
    </p:spTree>
    <p:extLst>
      <p:ext uri="{BB962C8B-B14F-4D97-AF65-F5344CB8AC3E}">
        <p14:creationId xmlns:p14="http://schemas.microsoft.com/office/powerpoint/2010/main" val="715854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a:t>实现</a:t>
            </a:r>
            <a:r>
              <a:rPr lang="zh-CN" altLang="en-US" sz="2400" b="1" dirty="0" smtClean="0"/>
              <a:t>方法（</a:t>
            </a:r>
            <a:r>
              <a:rPr lang="en-US" altLang="zh-CN" sz="2400" b="1" dirty="0" smtClean="0"/>
              <a:t>Dialer</a:t>
            </a:r>
            <a:r>
              <a:rPr lang="zh-CN" altLang="en-US" sz="2400" b="1" dirty="0" smtClean="0"/>
              <a:t>客制化（</a:t>
            </a:r>
            <a:r>
              <a:rPr lang="en-US" altLang="zh-CN" sz="2400" b="1" dirty="0" smtClean="0"/>
              <a:t>6</a:t>
            </a:r>
            <a:r>
              <a:rPr lang="zh-CN" altLang="en-US" sz="2400" b="1" dirty="0" smtClean="0"/>
              <a:t>））</a:t>
            </a:r>
            <a:endParaRPr lang="zh-CN" altLang="en-US" sz="2400" b="1" dirty="0"/>
          </a:p>
        </p:txBody>
      </p:sp>
      <p:sp>
        <p:nvSpPr>
          <p:cNvPr id="2" name="矩形 1"/>
          <p:cNvSpPr/>
          <p:nvPr/>
        </p:nvSpPr>
        <p:spPr>
          <a:xfrm>
            <a:off x="611560" y="1172359"/>
            <a:ext cx="8064896" cy="1015663"/>
          </a:xfrm>
          <a:prstGeom prst="rect">
            <a:avLst/>
          </a:prstGeom>
        </p:spPr>
        <p:txBody>
          <a:bodyPr wrap="square">
            <a:spAutoFit/>
          </a:bodyPr>
          <a:lstStyle/>
          <a:p>
            <a:r>
              <a:rPr lang="zh-CN" altLang="en-US" sz="2400" b="1" dirty="0"/>
              <a:t>通话记录弹出</a:t>
            </a:r>
            <a:r>
              <a:rPr lang="zh-CN" altLang="en-US" sz="2400" b="1" dirty="0" smtClean="0"/>
              <a:t>菜单</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CallLogAdapter</a:t>
            </a:r>
            <a:endParaRPr lang="en-US" altLang="zh-CN" dirty="0" smtClean="0"/>
          </a:p>
        </p:txBody>
      </p:sp>
      <p:sp>
        <p:nvSpPr>
          <p:cNvPr id="5" name="矩形 4"/>
          <p:cNvSpPr/>
          <p:nvPr/>
        </p:nvSpPr>
        <p:spPr>
          <a:xfrm>
            <a:off x="611560" y="2636912"/>
            <a:ext cx="8064896" cy="1015663"/>
          </a:xfrm>
          <a:prstGeom prst="rect">
            <a:avLst/>
          </a:prstGeom>
        </p:spPr>
        <p:txBody>
          <a:bodyPr wrap="square">
            <a:spAutoFit/>
          </a:bodyPr>
          <a:lstStyle/>
          <a:p>
            <a:r>
              <a:rPr lang="zh-CN" altLang="en-US" sz="2400" b="1" dirty="0"/>
              <a:t>无通话记录时显示</a:t>
            </a:r>
            <a:r>
              <a:rPr lang="zh-CN" altLang="en-US" sz="2400" b="1" dirty="0" smtClean="0"/>
              <a:t>拨号盘</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CallLogFragment</a:t>
            </a:r>
            <a:endParaRPr lang="en-US" altLang="zh-CN" dirty="0" smtClean="0"/>
          </a:p>
        </p:txBody>
      </p:sp>
      <p:sp>
        <p:nvSpPr>
          <p:cNvPr id="6" name="矩形 5"/>
          <p:cNvSpPr/>
          <p:nvPr/>
        </p:nvSpPr>
        <p:spPr>
          <a:xfrm>
            <a:off x="611560" y="4008546"/>
            <a:ext cx="8064896" cy="1015663"/>
          </a:xfrm>
          <a:prstGeom prst="rect">
            <a:avLst/>
          </a:prstGeom>
        </p:spPr>
        <p:txBody>
          <a:bodyPr wrap="square">
            <a:spAutoFit/>
          </a:bodyPr>
          <a:lstStyle/>
          <a:p>
            <a:r>
              <a:rPr lang="zh-CN" altLang="en-US" sz="2400" b="1" dirty="0"/>
              <a:t>通话记录列表中</a:t>
            </a:r>
            <a:r>
              <a:rPr lang="en-US" altLang="zh-CN" sz="2400" b="1" dirty="0"/>
              <a:t>+7</a:t>
            </a:r>
            <a:r>
              <a:rPr lang="zh-CN" altLang="en-US" sz="2400" b="1" dirty="0"/>
              <a:t>和</a:t>
            </a:r>
            <a:r>
              <a:rPr lang="en-US" altLang="zh-CN" sz="2400" b="1" dirty="0"/>
              <a:t>8</a:t>
            </a:r>
            <a:r>
              <a:rPr lang="zh-CN" altLang="en-US" sz="2400" b="1" dirty="0"/>
              <a:t>开头的号码同</a:t>
            </a:r>
            <a:r>
              <a:rPr lang="zh-CN" altLang="en-US" sz="2400" b="1" dirty="0" smtClean="0"/>
              <a:t>组</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CallLogGroupBuilder</a:t>
            </a:r>
            <a:endParaRPr lang="en-US" altLang="zh-CN" dirty="0" smtClean="0"/>
          </a:p>
        </p:txBody>
      </p:sp>
      <p:sp>
        <p:nvSpPr>
          <p:cNvPr id="8" name="矩形 7"/>
          <p:cNvSpPr/>
          <p:nvPr/>
        </p:nvSpPr>
        <p:spPr>
          <a:xfrm>
            <a:off x="611560" y="5365665"/>
            <a:ext cx="8064896" cy="1015663"/>
          </a:xfrm>
          <a:prstGeom prst="rect">
            <a:avLst/>
          </a:prstGeom>
        </p:spPr>
        <p:txBody>
          <a:bodyPr wrap="square">
            <a:spAutoFit/>
          </a:bodyPr>
          <a:lstStyle/>
          <a:p>
            <a:r>
              <a:rPr lang="zh-CN" altLang="en-US" sz="2400" b="1" dirty="0"/>
              <a:t>未接电话通知亮屏</a:t>
            </a:r>
            <a:r>
              <a:rPr lang="en-US" altLang="zh-CN" sz="2400" b="1" dirty="0"/>
              <a:t>5</a:t>
            </a:r>
            <a:r>
              <a:rPr lang="zh-CN" altLang="en-US" sz="2400" b="1" dirty="0" smtClean="0"/>
              <a:t>秒</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CallLogNotificationsService</a:t>
            </a:r>
            <a:endParaRPr lang="en-US" altLang="zh-CN" dirty="0" smtClean="0"/>
          </a:p>
        </p:txBody>
      </p:sp>
    </p:spTree>
    <p:extLst>
      <p:ext uri="{BB962C8B-B14F-4D97-AF65-F5344CB8AC3E}">
        <p14:creationId xmlns:p14="http://schemas.microsoft.com/office/powerpoint/2010/main" val="39506992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a:t>实现</a:t>
            </a:r>
            <a:r>
              <a:rPr lang="zh-CN" altLang="en-US" sz="2400" b="1" dirty="0" smtClean="0"/>
              <a:t>方法（</a:t>
            </a:r>
            <a:r>
              <a:rPr lang="en-US" altLang="zh-CN" sz="2400" b="1" dirty="0" smtClean="0"/>
              <a:t>Dialer</a:t>
            </a:r>
            <a:r>
              <a:rPr lang="zh-CN" altLang="en-US" sz="2400" b="1" dirty="0" smtClean="0"/>
              <a:t>客制化（</a:t>
            </a:r>
            <a:r>
              <a:rPr lang="en-US" altLang="zh-CN" sz="2400" b="1" dirty="0" smtClean="0"/>
              <a:t>7</a:t>
            </a:r>
            <a:r>
              <a:rPr lang="zh-CN" altLang="en-US" sz="2400" b="1" dirty="0" smtClean="0"/>
              <a:t>））</a:t>
            </a:r>
            <a:endParaRPr lang="zh-CN" altLang="en-US" sz="2400" b="1" dirty="0"/>
          </a:p>
        </p:txBody>
      </p:sp>
      <p:sp>
        <p:nvSpPr>
          <p:cNvPr id="2" name="矩形 1"/>
          <p:cNvSpPr/>
          <p:nvPr/>
        </p:nvSpPr>
        <p:spPr>
          <a:xfrm>
            <a:off x="611560" y="1172359"/>
            <a:ext cx="8064896" cy="1015663"/>
          </a:xfrm>
          <a:prstGeom prst="rect">
            <a:avLst/>
          </a:prstGeom>
        </p:spPr>
        <p:txBody>
          <a:bodyPr wrap="square">
            <a:spAutoFit/>
          </a:bodyPr>
          <a:lstStyle/>
          <a:p>
            <a:r>
              <a:rPr lang="zh-CN" altLang="en-US" sz="2400" b="1" dirty="0"/>
              <a:t>双卡电话回</a:t>
            </a:r>
            <a:r>
              <a:rPr lang="zh-CN" altLang="en-US" sz="2400" b="1" dirty="0" smtClean="0"/>
              <a:t>拨</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IntentProvider</a:t>
            </a:r>
            <a:endParaRPr lang="en-US" altLang="zh-CN" dirty="0" smtClean="0"/>
          </a:p>
        </p:txBody>
      </p:sp>
      <p:sp>
        <p:nvSpPr>
          <p:cNvPr id="5" name="矩形 4"/>
          <p:cNvSpPr/>
          <p:nvPr/>
        </p:nvSpPr>
        <p:spPr>
          <a:xfrm>
            <a:off x="611560" y="2492896"/>
            <a:ext cx="8064896" cy="1015663"/>
          </a:xfrm>
          <a:prstGeom prst="rect">
            <a:avLst/>
          </a:prstGeom>
        </p:spPr>
        <p:txBody>
          <a:bodyPr wrap="square">
            <a:spAutoFit/>
          </a:bodyPr>
          <a:lstStyle/>
          <a:p>
            <a:r>
              <a:rPr lang="zh-CN" altLang="en-US" sz="2400" b="1" dirty="0"/>
              <a:t>访客模式下禁用未接电话</a:t>
            </a:r>
            <a:r>
              <a:rPr lang="zh-CN" altLang="en-US" sz="2400" b="1" dirty="0" smtClean="0"/>
              <a:t>通知</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MissedCallNotifier</a:t>
            </a:r>
            <a:endParaRPr lang="en-US" altLang="zh-CN" dirty="0" smtClean="0"/>
          </a:p>
        </p:txBody>
      </p:sp>
      <p:sp>
        <p:nvSpPr>
          <p:cNvPr id="6" name="矩形 5"/>
          <p:cNvSpPr/>
          <p:nvPr/>
        </p:nvSpPr>
        <p:spPr>
          <a:xfrm>
            <a:off x="611560" y="3861048"/>
            <a:ext cx="8064896" cy="1015663"/>
          </a:xfrm>
          <a:prstGeom prst="rect">
            <a:avLst/>
          </a:prstGeom>
        </p:spPr>
        <p:txBody>
          <a:bodyPr wrap="square">
            <a:spAutoFit/>
          </a:bodyPr>
          <a:lstStyle/>
          <a:p>
            <a:r>
              <a:rPr lang="zh-CN" altLang="en-US" sz="2400" b="1" dirty="0"/>
              <a:t>密码锁屏下未接电话的短信回复需弹出解锁</a:t>
            </a:r>
            <a:r>
              <a:rPr lang="zh-CN" altLang="en-US" sz="2400" b="1" dirty="0" smtClean="0"/>
              <a:t>界面</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MissedCallNotifier</a:t>
            </a:r>
            <a:endParaRPr lang="en-US" altLang="zh-CN" dirty="0" smtClean="0"/>
          </a:p>
        </p:txBody>
      </p:sp>
      <p:sp>
        <p:nvSpPr>
          <p:cNvPr id="8" name="矩形 7"/>
          <p:cNvSpPr/>
          <p:nvPr/>
        </p:nvSpPr>
        <p:spPr>
          <a:xfrm>
            <a:off x="611560" y="5157192"/>
            <a:ext cx="8064896" cy="1569660"/>
          </a:xfrm>
          <a:prstGeom prst="rect">
            <a:avLst/>
          </a:prstGeom>
        </p:spPr>
        <p:txBody>
          <a:bodyPr wrap="square">
            <a:spAutoFit/>
          </a:bodyPr>
          <a:lstStyle/>
          <a:p>
            <a:r>
              <a:rPr lang="zh-CN" altLang="en-US" sz="2400" b="1" dirty="0"/>
              <a:t>禁用视频</a:t>
            </a:r>
            <a:r>
              <a:rPr lang="zh-CN" altLang="en-US" sz="2400" b="1" dirty="0" smtClean="0"/>
              <a:t>电话</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PhoneCallDetailsHelper</a:t>
            </a:r>
            <a:endParaRPr lang="en-US" altLang="zh-CN" dirty="0"/>
          </a:p>
          <a:p>
            <a:pPr marL="285750" lvl="0" indent="-285750">
              <a:buFont typeface="Arial" pitchFamily="34" charset="0"/>
              <a:buChar char="•"/>
            </a:pPr>
            <a:r>
              <a:rPr lang="en-US" altLang="zh-CN" dirty="0" err="1"/>
              <a:t>CallTypeIconsView</a:t>
            </a:r>
            <a:endParaRPr lang="en-US" altLang="zh-CN" dirty="0"/>
          </a:p>
          <a:p>
            <a:pPr marL="285750" lvl="0" indent="-285750">
              <a:buFont typeface="Arial" pitchFamily="34" charset="0"/>
              <a:buChar char="•"/>
            </a:pPr>
            <a:r>
              <a:rPr lang="en-US" altLang="zh-CN" dirty="0" err="1"/>
              <a:t>DialpadFragment</a:t>
            </a:r>
            <a:endParaRPr lang="en-US" altLang="zh-CN" dirty="0" smtClean="0"/>
          </a:p>
        </p:txBody>
      </p:sp>
    </p:spTree>
    <p:extLst>
      <p:ext uri="{BB962C8B-B14F-4D97-AF65-F5344CB8AC3E}">
        <p14:creationId xmlns:p14="http://schemas.microsoft.com/office/powerpoint/2010/main" val="42407877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a:t>实现</a:t>
            </a:r>
            <a:r>
              <a:rPr lang="zh-CN" altLang="en-US" sz="2400" b="1" dirty="0" smtClean="0"/>
              <a:t>方法（</a:t>
            </a:r>
            <a:r>
              <a:rPr lang="en-US" altLang="zh-CN" sz="2400" b="1" dirty="0" smtClean="0"/>
              <a:t>Dialer</a:t>
            </a:r>
            <a:r>
              <a:rPr lang="zh-CN" altLang="en-US" sz="2400" b="1" dirty="0" smtClean="0"/>
              <a:t>暗码）</a:t>
            </a:r>
            <a:endParaRPr lang="zh-CN" altLang="en-US" sz="2400" b="1" dirty="0"/>
          </a:p>
        </p:txBody>
      </p:sp>
      <p:sp>
        <p:nvSpPr>
          <p:cNvPr id="5" name="TextBox 29"/>
          <p:cNvSpPr txBox="1"/>
          <p:nvPr/>
        </p:nvSpPr>
        <p:spPr>
          <a:xfrm>
            <a:off x="-43543" y="1144800"/>
            <a:ext cx="9036496" cy="830997"/>
          </a:xfrm>
          <a:prstGeom prst="rect">
            <a:avLst/>
          </a:prstGeom>
          <a:noFill/>
        </p:spPr>
        <p:txBody>
          <a:bodyPr wrap="square" rtlCol="0">
            <a:spAutoFit/>
          </a:bodyPr>
          <a:lstStyle/>
          <a:p>
            <a:pPr marL="742950" lvl="1" indent="-285750">
              <a:lnSpc>
                <a:spcPct val="150000"/>
              </a:lnSpc>
              <a:buFont typeface="Arial" pitchFamily="34" charset="0"/>
              <a:buChar char="•"/>
            </a:pPr>
            <a:r>
              <a:rPr lang="zh-CN" altLang="en-US" sz="1600" dirty="0" smtClean="0">
                <a:latin typeface="微软雅黑" pitchFamily="34" charset="-122"/>
                <a:ea typeface="微软雅黑" pitchFamily="34" charset="-122"/>
              </a:rPr>
              <a:t>暗码处理在</a:t>
            </a:r>
            <a:r>
              <a:rPr lang="en-US" altLang="zh-CN" sz="1600" dirty="0" smtClean="0">
                <a:latin typeface="微软雅黑" pitchFamily="34" charset="-122"/>
                <a:ea typeface="微软雅黑" pitchFamily="34" charset="-122"/>
              </a:rPr>
              <a:t>Dialer/</a:t>
            </a:r>
            <a:r>
              <a:rPr lang="en-US" altLang="zh-CN" sz="1600" dirty="0" err="1" smtClean="0">
                <a:latin typeface="微软雅黑" pitchFamily="34" charset="-122"/>
                <a:ea typeface="微软雅黑" pitchFamily="34" charset="-122"/>
              </a:rPr>
              <a:t>src</a:t>
            </a:r>
            <a:r>
              <a:rPr lang="en-US" altLang="zh-CN" sz="1600" dirty="0" smtClean="0">
                <a:latin typeface="微软雅黑" pitchFamily="34" charset="-122"/>
                <a:ea typeface="微软雅黑" pitchFamily="34" charset="-122"/>
              </a:rPr>
              <a:t>/com/android/dialer/SpecialCharSequenceMgr.java</a:t>
            </a:r>
            <a:r>
              <a:rPr lang="zh-CN" altLang="en-US" sz="1600" dirty="0" smtClean="0">
                <a:latin typeface="微软雅黑" pitchFamily="34" charset="-122"/>
                <a:ea typeface="微软雅黑" pitchFamily="34" charset="-122"/>
              </a:rPr>
              <a:t>，</a:t>
            </a:r>
            <a:r>
              <a:rPr lang="en-US" altLang="zh-CN" sz="1600" dirty="0" err="1">
                <a:latin typeface="微软雅黑" pitchFamily="34" charset="-122"/>
                <a:ea typeface="微软雅黑" pitchFamily="34" charset="-122"/>
              </a:rPr>
              <a:t>handleChars</a:t>
            </a:r>
            <a:r>
              <a:rPr lang="zh-CN" altLang="en-US" sz="1600" dirty="0" smtClean="0">
                <a:latin typeface="微软雅黑" pitchFamily="34" charset="-122"/>
                <a:ea typeface="微软雅黑" pitchFamily="34" charset="-122"/>
              </a:rPr>
              <a:t>函数，直接启动对应的</a:t>
            </a:r>
            <a:r>
              <a:rPr lang="en-US" altLang="zh-CN" sz="1600" dirty="0" smtClean="0">
                <a:latin typeface="微软雅黑" pitchFamily="34" charset="-122"/>
                <a:ea typeface="微软雅黑" pitchFamily="34" charset="-122"/>
              </a:rPr>
              <a:t>Activity</a:t>
            </a:r>
            <a:r>
              <a:rPr lang="zh-CN" altLang="en-US" sz="1600" dirty="0" smtClean="0">
                <a:latin typeface="微软雅黑" pitchFamily="34" charset="-122"/>
                <a:ea typeface="微软雅黑" pitchFamily="34" charset="-122"/>
              </a:rPr>
              <a:t>（或</a:t>
            </a:r>
            <a:r>
              <a:rPr lang="en-US" altLang="zh-CN" sz="1600" dirty="0" smtClean="0">
                <a:latin typeface="微软雅黑" pitchFamily="34" charset="-122"/>
                <a:ea typeface="微软雅黑" pitchFamily="34" charset="-122"/>
              </a:rPr>
              <a:t>Dialog</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926556171"/>
              </p:ext>
            </p:extLst>
          </p:nvPr>
        </p:nvGraphicFramePr>
        <p:xfrm>
          <a:off x="539552" y="2060848"/>
          <a:ext cx="8208912" cy="4498848"/>
        </p:xfrm>
        <a:graphic>
          <a:graphicData uri="http://schemas.openxmlformats.org/drawingml/2006/table">
            <a:tbl>
              <a:tblPr/>
              <a:tblGrid>
                <a:gridCol w="2736304"/>
                <a:gridCol w="1872209"/>
                <a:gridCol w="3600399"/>
              </a:tblGrid>
              <a:tr h="321717">
                <a:tc>
                  <a:txBody>
                    <a:bodyPr/>
                    <a:lstStyle/>
                    <a:p>
                      <a:pPr algn="l" fontAlgn="b"/>
                      <a:r>
                        <a:rPr lang="zh-CN" altLang="en-US" sz="1600" b="1" dirty="0">
                          <a:solidFill>
                            <a:schemeClr val="bg1"/>
                          </a:solidFill>
                          <a:effectLst/>
                        </a:rPr>
                        <a:t>暗码</a:t>
                      </a:r>
                    </a:p>
                  </a:txBody>
                  <a:tcPr marL="45034" marR="45034" marT="45034" marB="4503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0088CC"/>
                    </a:solidFill>
                  </a:tcPr>
                </a:tc>
                <a:tc>
                  <a:txBody>
                    <a:bodyPr/>
                    <a:lstStyle/>
                    <a:p>
                      <a:pPr algn="l" fontAlgn="b"/>
                      <a:r>
                        <a:rPr lang="zh-CN" altLang="en-US" sz="1600" b="1" dirty="0">
                          <a:solidFill>
                            <a:schemeClr val="bg1"/>
                          </a:solidFill>
                          <a:effectLst/>
                        </a:rPr>
                        <a:t>来源</a:t>
                      </a:r>
                    </a:p>
                  </a:txBody>
                  <a:tcPr marL="45034" marR="45034" marT="45034" marB="4503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0088CC"/>
                    </a:solidFill>
                  </a:tcPr>
                </a:tc>
                <a:tc>
                  <a:txBody>
                    <a:bodyPr/>
                    <a:lstStyle/>
                    <a:p>
                      <a:pPr algn="l" fontAlgn="b"/>
                      <a:r>
                        <a:rPr lang="zh-CN" altLang="en-US" sz="1600" b="1" dirty="0">
                          <a:solidFill>
                            <a:schemeClr val="bg1"/>
                          </a:solidFill>
                          <a:effectLst/>
                        </a:rPr>
                        <a:t>说明</a:t>
                      </a:r>
                    </a:p>
                  </a:txBody>
                  <a:tcPr marL="45034" marR="45034" marT="45034" marB="4503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0088CC"/>
                    </a:solidFill>
                  </a:tcPr>
                </a:tc>
              </a:tr>
              <a:tr h="321717">
                <a:tc>
                  <a:txBody>
                    <a:bodyPr/>
                    <a:lstStyle/>
                    <a:p>
                      <a:pPr algn="l" fontAlgn="t"/>
                      <a:r>
                        <a:rPr lang="zh-CN" altLang="en-US" sz="1600" dirty="0">
                          <a:effectLst/>
                        </a:rPr>
                        <a:t>*</a:t>
                      </a:r>
                      <a:r>
                        <a:rPr lang="en-US" altLang="zh-CN" sz="1600" dirty="0">
                          <a:effectLst/>
                        </a:rPr>
                        <a:t>#06#</a:t>
                      </a:r>
                    </a:p>
                  </a:txBody>
                  <a:tcPr marL="45034" marR="45034" marT="45034" marB="4503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5F5F5"/>
                    </a:solidFill>
                  </a:tcPr>
                </a:tc>
                <a:tc>
                  <a:txBody>
                    <a:bodyPr/>
                    <a:lstStyle/>
                    <a:p>
                      <a:pPr algn="l" fontAlgn="t"/>
                      <a:r>
                        <a:rPr lang="en-US" sz="1600" dirty="0">
                          <a:effectLst/>
                        </a:rPr>
                        <a:t>MTK</a:t>
                      </a:r>
                    </a:p>
                  </a:txBody>
                  <a:tcPr marL="45034" marR="45034" marT="45034" marB="4503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5F5F5"/>
                    </a:solidFill>
                  </a:tcPr>
                </a:tc>
                <a:tc>
                  <a:txBody>
                    <a:bodyPr/>
                    <a:lstStyle/>
                    <a:p>
                      <a:pPr algn="l" fontAlgn="t"/>
                      <a:r>
                        <a:rPr lang="zh-CN" altLang="en-US" sz="1600">
                          <a:effectLst/>
                        </a:rPr>
                        <a:t>显示</a:t>
                      </a:r>
                      <a:r>
                        <a:rPr lang="en-US" sz="1600">
                          <a:effectLst/>
                        </a:rPr>
                        <a:t>IMEI</a:t>
                      </a:r>
                      <a:r>
                        <a:rPr lang="zh-CN" altLang="en-US" sz="1600">
                          <a:effectLst/>
                        </a:rPr>
                        <a:t>和</a:t>
                      </a:r>
                      <a:r>
                        <a:rPr lang="en-US" sz="1600">
                          <a:effectLst/>
                        </a:rPr>
                        <a:t>MEID</a:t>
                      </a:r>
                    </a:p>
                  </a:txBody>
                  <a:tcPr marL="45034" marR="45034" marT="45034" marB="4503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5F5F5"/>
                    </a:solidFill>
                  </a:tcPr>
                </a:tc>
              </a:tr>
              <a:tr h="456896">
                <a:tc>
                  <a:txBody>
                    <a:bodyPr/>
                    <a:lstStyle/>
                    <a:p>
                      <a:pPr algn="l" fontAlgn="t"/>
                      <a:r>
                        <a:rPr lang="zh-CN" altLang="en-US" sz="1600">
                          <a:effectLst/>
                        </a:rPr>
                        <a:t>*</a:t>
                      </a:r>
                      <a:r>
                        <a:rPr lang="en-US" altLang="zh-CN" sz="1600">
                          <a:effectLst/>
                        </a:rPr>
                        <a:t>#*#3646633#*#*</a:t>
                      </a:r>
                    </a:p>
                  </a:txBody>
                  <a:tcPr marL="45034" marR="45034" marT="45034" marB="4503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effectLst/>
                        </a:rPr>
                        <a:t>MTK</a:t>
                      </a:r>
                    </a:p>
                  </a:txBody>
                  <a:tcPr marL="45034" marR="45034" marT="45034" marB="4503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zh-CN" altLang="en-US" sz="1600">
                          <a:effectLst/>
                        </a:rPr>
                        <a:t>工程模式</a:t>
                      </a:r>
                    </a:p>
                  </a:txBody>
                  <a:tcPr marL="45034" marR="45034" marT="45034" marB="4503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21717">
                <a:tc>
                  <a:txBody>
                    <a:bodyPr/>
                    <a:lstStyle/>
                    <a:p>
                      <a:pPr algn="l" fontAlgn="t"/>
                      <a:r>
                        <a:rPr lang="zh-CN" altLang="en-US" sz="1600">
                          <a:effectLst/>
                        </a:rPr>
                        <a:t>*</a:t>
                      </a:r>
                      <a:r>
                        <a:rPr lang="en-US" altLang="zh-CN" sz="1600">
                          <a:effectLst/>
                        </a:rPr>
                        <a:t>#3737#</a:t>
                      </a:r>
                    </a:p>
                  </a:txBody>
                  <a:tcPr marL="45034" marR="45034" marT="45034" marB="4503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SF</a:t>
                      </a:r>
                    </a:p>
                  </a:txBody>
                  <a:tcPr marL="45034" marR="45034" marT="45034" marB="4503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zh-CN" altLang="en-US" sz="1600">
                          <a:effectLst/>
                        </a:rPr>
                        <a:t>显示软硬件版本</a:t>
                      </a:r>
                    </a:p>
                  </a:txBody>
                  <a:tcPr marL="45034" marR="45034" marT="45034" marB="4503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21717">
                <a:tc>
                  <a:txBody>
                    <a:bodyPr/>
                    <a:lstStyle/>
                    <a:p>
                      <a:pPr algn="l" fontAlgn="t"/>
                      <a:r>
                        <a:rPr lang="zh-CN" altLang="en-US" sz="1600">
                          <a:effectLst/>
                        </a:rPr>
                        <a:t>*</a:t>
                      </a:r>
                      <a:r>
                        <a:rPr lang="en-US" altLang="zh-CN" sz="1600">
                          <a:effectLst/>
                        </a:rPr>
                        <a:t>#3338613#</a:t>
                      </a:r>
                    </a:p>
                  </a:txBody>
                  <a:tcPr marL="45034" marR="45034" marT="45034" marB="4503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SF</a:t>
                      </a:r>
                    </a:p>
                  </a:txBody>
                  <a:tcPr marL="45034" marR="45034" marT="45034" marB="4503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zh-CN" altLang="en-US" sz="1600">
                          <a:effectLst/>
                        </a:rPr>
                        <a:t>工程模式</a:t>
                      </a:r>
                    </a:p>
                  </a:txBody>
                  <a:tcPr marL="45034" marR="45034" marT="45034" marB="4503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21717">
                <a:tc>
                  <a:txBody>
                    <a:bodyPr/>
                    <a:lstStyle/>
                    <a:p>
                      <a:pPr algn="l" fontAlgn="t"/>
                      <a:r>
                        <a:rPr lang="zh-CN" altLang="en-US" sz="1600">
                          <a:effectLst/>
                        </a:rPr>
                        <a:t>*</a:t>
                      </a:r>
                      <a:r>
                        <a:rPr lang="en-US" altLang="zh-CN" sz="1600">
                          <a:effectLst/>
                        </a:rPr>
                        <a:t>#3333635#</a:t>
                      </a:r>
                    </a:p>
                  </a:txBody>
                  <a:tcPr marL="45034" marR="45034" marT="45034" marB="4503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effectLst/>
                        </a:rPr>
                        <a:t>SF</a:t>
                      </a:r>
                    </a:p>
                  </a:txBody>
                  <a:tcPr marL="45034" marR="45034" marT="45034" marB="4503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zh-CN" altLang="en-US" sz="1600">
                          <a:effectLst/>
                        </a:rPr>
                        <a:t>工厂模式</a:t>
                      </a:r>
                    </a:p>
                  </a:txBody>
                  <a:tcPr marL="45034" marR="45034" marT="45034" marB="4503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21717">
                <a:tc>
                  <a:txBody>
                    <a:bodyPr/>
                    <a:lstStyle/>
                    <a:p>
                      <a:pPr algn="l" fontAlgn="t"/>
                      <a:r>
                        <a:rPr lang="zh-CN" altLang="en-US" sz="1600">
                          <a:effectLst/>
                        </a:rPr>
                        <a:t>*</a:t>
                      </a:r>
                      <a:r>
                        <a:rPr lang="en-US" altLang="zh-CN" sz="1600">
                          <a:effectLst/>
                        </a:rPr>
                        <a:t>#2016#</a:t>
                      </a:r>
                    </a:p>
                  </a:txBody>
                  <a:tcPr marL="45034" marR="45034" marT="45034" marB="4503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effectLst/>
                        </a:rPr>
                        <a:t>IPRO</a:t>
                      </a:r>
                    </a:p>
                  </a:txBody>
                  <a:tcPr marL="45034" marR="45034" marT="45034" marB="4503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zh-CN" altLang="en-US" sz="1600">
                          <a:effectLst/>
                        </a:rPr>
                        <a:t>显示软件版本</a:t>
                      </a:r>
                    </a:p>
                  </a:txBody>
                  <a:tcPr marL="45034" marR="45034" marT="45034" marB="4503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21717">
                <a:tc>
                  <a:txBody>
                    <a:bodyPr/>
                    <a:lstStyle/>
                    <a:p>
                      <a:pPr algn="l" fontAlgn="t"/>
                      <a:r>
                        <a:rPr lang="zh-CN" altLang="en-US" sz="1600">
                          <a:effectLst/>
                        </a:rPr>
                        <a:t>*</a:t>
                      </a:r>
                      <a:r>
                        <a:rPr lang="en-US" altLang="zh-CN" sz="1600">
                          <a:effectLst/>
                        </a:rPr>
                        <a:t>#87#</a:t>
                      </a:r>
                    </a:p>
                  </a:txBody>
                  <a:tcPr marL="45034" marR="45034" marT="45034" marB="4503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TPE</a:t>
                      </a:r>
                    </a:p>
                  </a:txBody>
                  <a:tcPr marL="45034" marR="45034" marT="45034" marB="4503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zh-CN" altLang="en-US" sz="1600">
                          <a:effectLst/>
                        </a:rPr>
                        <a:t>工厂测试</a:t>
                      </a:r>
                    </a:p>
                  </a:txBody>
                  <a:tcPr marL="45034" marR="45034" marT="45034" marB="4503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456896">
                <a:tc>
                  <a:txBody>
                    <a:bodyPr/>
                    <a:lstStyle/>
                    <a:p>
                      <a:pPr algn="l" fontAlgn="t"/>
                      <a:r>
                        <a:rPr lang="zh-CN" altLang="en-US" sz="1600">
                          <a:effectLst/>
                        </a:rPr>
                        <a:t>*</a:t>
                      </a:r>
                      <a:r>
                        <a:rPr lang="en-US" altLang="zh-CN" sz="1600">
                          <a:effectLst/>
                        </a:rPr>
                        <a:t>#111#*</a:t>
                      </a:r>
                    </a:p>
                  </a:txBody>
                  <a:tcPr marL="45034" marR="45034" marT="45034" marB="4503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TPE</a:t>
                      </a:r>
                    </a:p>
                  </a:txBody>
                  <a:tcPr marL="45034" marR="45034" marT="45034" marB="4503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zh-CN" altLang="en-US" sz="1600" dirty="0" smtClean="0">
                          <a:effectLst/>
                        </a:rPr>
                        <a:t>触摸屏固件更新，</a:t>
                      </a:r>
                      <a:r>
                        <a:rPr lang="en-US" altLang="zh-CN" sz="1600" dirty="0" smtClean="0">
                          <a:effectLst/>
                        </a:rPr>
                        <a:t>Main Source</a:t>
                      </a:r>
                      <a:endParaRPr lang="en-US" altLang="zh-CN" sz="1600" dirty="0">
                        <a:effectLst/>
                      </a:endParaRPr>
                    </a:p>
                  </a:txBody>
                  <a:tcPr marL="45034" marR="45034" marT="45034" marB="4503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456896">
                <a:tc>
                  <a:txBody>
                    <a:bodyPr/>
                    <a:lstStyle/>
                    <a:p>
                      <a:pPr algn="l" fontAlgn="t"/>
                      <a:r>
                        <a:rPr lang="zh-CN" altLang="en-US" sz="1600">
                          <a:effectLst/>
                        </a:rPr>
                        <a:t>*</a:t>
                      </a:r>
                      <a:r>
                        <a:rPr lang="en-US" altLang="zh-CN" sz="1600">
                          <a:effectLst/>
                        </a:rPr>
                        <a:t>#222#*</a:t>
                      </a:r>
                    </a:p>
                  </a:txBody>
                  <a:tcPr marL="45034" marR="45034" marT="45034" marB="4503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TPE</a:t>
                      </a:r>
                    </a:p>
                  </a:txBody>
                  <a:tcPr marL="45034" marR="45034" marT="45034" marB="4503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zh-CN" altLang="en-US" sz="1600" dirty="0">
                          <a:effectLst/>
                        </a:rPr>
                        <a:t>触摸屏固件更新，</a:t>
                      </a:r>
                      <a:r>
                        <a:rPr lang="en-US" sz="1600" dirty="0">
                          <a:effectLst/>
                        </a:rPr>
                        <a:t>Second Source</a:t>
                      </a:r>
                    </a:p>
                  </a:txBody>
                  <a:tcPr marL="45034" marR="45034" marT="45034" marB="4503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456896">
                <a:tc>
                  <a:txBody>
                    <a:bodyPr/>
                    <a:lstStyle/>
                    <a:p>
                      <a:pPr algn="l" fontAlgn="t"/>
                      <a:r>
                        <a:rPr lang="zh-CN" altLang="en-US" sz="1600" dirty="0">
                          <a:effectLst/>
                        </a:rPr>
                        <a:t>*</a:t>
                      </a:r>
                      <a:r>
                        <a:rPr lang="en-US" altLang="zh-CN" sz="1600" dirty="0">
                          <a:effectLst/>
                        </a:rPr>
                        <a:t>#338#</a:t>
                      </a:r>
                    </a:p>
                  </a:txBody>
                  <a:tcPr marL="45034" marR="45034" marT="45034" marB="4503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ASC</a:t>
                      </a:r>
                    </a:p>
                  </a:txBody>
                  <a:tcPr marL="45034" marR="45034" marT="45034" marB="4503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zh-CN" altLang="en-US" sz="1600">
                          <a:effectLst/>
                        </a:rPr>
                        <a:t>开发者选项，如主题市场开关</a:t>
                      </a:r>
                    </a:p>
                  </a:txBody>
                  <a:tcPr marL="45034" marR="45034" marT="45034" marB="4503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155539">
                <a:tc>
                  <a:txBody>
                    <a:bodyPr/>
                    <a:lstStyle/>
                    <a:p>
                      <a:pPr algn="l" fontAlgn="t"/>
                      <a:r>
                        <a:rPr lang="zh-CN" altLang="en-US" sz="1600" dirty="0">
                          <a:effectLst/>
                        </a:rPr>
                        <a:t>*</a:t>
                      </a:r>
                      <a:r>
                        <a:rPr lang="en-US" altLang="zh-CN" sz="1600" dirty="0">
                          <a:effectLst/>
                        </a:rPr>
                        <a:t>#2255564#</a:t>
                      </a:r>
                    </a:p>
                  </a:txBody>
                  <a:tcPr marL="45034" marR="45034" marT="45034" marB="4503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ASC</a:t>
                      </a:r>
                    </a:p>
                  </a:txBody>
                  <a:tcPr marL="45034" marR="45034" marT="45034" marB="4503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zh-CN" altLang="en-US" sz="1600" dirty="0">
                          <a:effectLst/>
                        </a:rPr>
                        <a:t>批量生成通话记录</a:t>
                      </a:r>
                    </a:p>
                  </a:txBody>
                  <a:tcPr marL="45034" marR="45034" marT="45034" marB="4503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8789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75656" y="230446"/>
            <a:ext cx="7524328" cy="461665"/>
          </a:xfrm>
          <a:prstGeom prst="rect">
            <a:avLst/>
          </a:prstGeom>
        </p:spPr>
        <p:txBody>
          <a:bodyPr wrap="square">
            <a:spAutoFit/>
          </a:bodyPr>
          <a:lstStyle/>
          <a:p>
            <a:r>
              <a:rPr lang="zh-CN" altLang="en-US" sz="2400" b="1" dirty="0" smtClean="0"/>
              <a:t>实现方法（原理框图）</a:t>
            </a:r>
            <a:endParaRPr lang="zh-CN" altLang="en-US" sz="2400" b="1" dirty="0"/>
          </a:p>
        </p:txBody>
      </p:sp>
      <p:sp>
        <p:nvSpPr>
          <p:cNvPr id="13" name="TextBox 12"/>
          <p:cNvSpPr txBox="1"/>
          <p:nvPr/>
        </p:nvSpPr>
        <p:spPr>
          <a:xfrm>
            <a:off x="5076056" y="911356"/>
            <a:ext cx="3851920" cy="5493812"/>
          </a:xfrm>
          <a:prstGeom prst="rect">
            <a:avLst/>
          </a:prstGeom>
          <a:noFill/>
        </p:spPr>
        <p:txBody>
          <a:bodyPr wrap="square" rtlCol="0">
            <a:spAutoFit/>
          </a:bodyPr>
          <a:lstStyle/>
          <a:p>
            <a:pPr>
              <a:lnSpc>
                <a:spcPct val="150000"/>
              </a:lnSpc>
            </a:pPr>
            <a:r>
              <a:rPr lang="zh-CN" altLang="en-US" b="1" dirty="0" smtClean="0">
                <a:latin typeface="新宋体" pitchFamily="49" charset="-122"/>
                <a:ea typeface="新宋体" pitchFamily="49" charset="-122"/>
              </a:rPr>
              <a:t>三合一界面：</a:t>
            </a:r>
            <a:r>
              <a:rPr lang="zh-CN" altLang="en-US" dirty="0" smtClean="0">
                <a:latin typeface="新宋体" pitchFamily="49" charset="-122"/>
                <a:ea typeface="新宋体" pitchFamily="49" charset="-122"/>
              </a:rPr>
              <a:t>电话整体采用</a:t>
            </a:r>
            <a:r>
              <a:rPr lang="en-US" altLang="zh-CN" dirty="0" smtClean="0">
                <a:latin typeface="新宋体" pitchFamily="49" charset="-122"/>
                <a:ea typeface="新宋体" pitchFamily="49" charset="-122"/>
              </a:rPr>
              <a:t>packages/apps/Dialer</a:t>
            </a:r>
            <a:r>
              <a:rPr lang="zh-CN" altLang="en-US" dirty="0" smtClean="0">
                <a:latin typeface="新宋体" pitchFamily="49" charset="-122"/>
                <a:ea typeface="新宋体" pitchFamily="49" charset="-122"/>
              </a:rPr>
              <a:t>代码，新增联系人和信息页面分别由这两个</a:t>
            </a:r>
            <a:r>
              <a:rPr lang="en-US" altLang="zh-CN" dirty="0" smtClean="0">
                <a:latin typeface="新宋体" pitchFamily="49" charset="-122"/>
                <a:ea typeface="新宋体" pitchFamily="49" charset="-122"/>
              </a:rPr>
              <a:t>APK</a:t>
            </a:r>
            <a:r>
              <a:rPr lang="zh-CN" altLang="en-US" dirty="0" smtClean="0">
                <a:latin typeface="新宋体" pitchFamily="49" charset="-122"/>
                <a:ea typeface="新宋体" pitchFamily="49" charset="-122"/>
              </a:rPr>
              <a:t>提供列表</a:t>
            </a:r>
            <a:r>
              <a:rPr lang="en-US" altLang="zh-CN" dirty="0" smtClean="0">
                <a:latin typeface="新宋体" pitchFamily="49" charset="-122"/>
                <a:ea typeface="新宋体" pitchFamily="49" charset="-122"/>
              </a:rPr>
              <a:t>Fragment</a:t>
            </a:r>
            <a:r>
              <a:rPr lang="zh-CN" altLang="en-US" dirty="0" smtClean="0">
                <a:latin typeface="新宋体" pitchFamily="49" charset="-122"/>
                <a:ea typeface="新宋体" pitchFamily="49" charset="-122"/>
              </a:rPr>
              <a:t>，</a:t>
            </a:r>
            <a:r>
              <a:rPr lang="en-US" altLang="zh-CN" dirty="0" smtClean="0">
                <a:latin typeface="新宋体" pitchFamily="49" charset="-122"/>
                <a:ea typeface="新宋体" pitchFamily="49" charset="-122"/>
              </a:rPr>
              <a:t>Dialer</a:t>
            </a:r>
            <a:r>
              <a:rPr lang="zh-CN" altLang="en-US" dirty="0" smtClean="0">
                <a:latin typeface="新宋体" pitchFamily="49" charset="-122"/>
                <a:ea typeface="新宋体" pitchFamily="49" charset="-122"/>
              </a:rPr>
              <a:t>负责管理页面加载和切换</a:t>
            </a:r>
            <a:endParaRPr lang="en-US" altLang="zh-CN" dirty="0">
              <a:latin typeface="新宋体" pitchFamily="49" charset="-122"/>
              <a:ea typeface="新宋体" pitchFamily="49" charset="-122"/>
            </a:endParaRPr>
          </a:p>
          <a:p>
            <a:pPr>
              <a:lnSpc>
                <a:spcPct val="150000"/>
              </a:lnSpc>
            </a:pPr>
            <a:r>
              <a:rPr lang="zh-CN" altLang="en-US" b="1" dirty="0" smtClean="0">
                <a:latin typeface="新宋体" pitchFamily="49" charset="-122"/>
                <a:ea typeface="新宋体" pitchFamily="49" charset="-122"/>
              </a:rPr>
              <a:t>简易模式：</a:t>
            </a:r>
            <a:endParaRPr lang="en-US" altLang="zh-CN" b="1" dirty="0" smtClean="0">
              <a:latin typeface="新宋体" pitchFamily="49" charset="-122"/>
              <a:ea typeface="新宋体" pitchFamily="49" charset="-122"/>
            </a:endParaRPr>
          </a:p>
          <a:p>
            <a:pPr>
              <a:lnSpc>
                <a:spcPct val="150000"/>
              </a:lnSpc>
            </a:pPr>
            <a:r>
              <a:rPr lang="en-US" altLang="zh-CN" dirty="0" smtClean="0">
                <a:latin typeface="新宋体" pitchFamily="49" charset="-122"/>
                <a:ea typeface="新宋体" pitchFamily="49" charset="-122"/>
              </a:rPr>
              <a:t>1</a:t>
            </a:r>
            <a:r>
              <a:rPr lang="zh-CN" altLang="en-US" dirty="0" smtClean="0">
                <a:latin typeface="新宋体" pitchFamily="49" charset="-122"/>
                <a:ea typeface="新宋体" pitchFamily="49" charset="-122"/>
              </a:rPr>
              <a:t>、简易模式电话负责通话界面以外的所有功能和界面</a:t>
            </a:r>
            <a:endParaRPr lang="en-US" altLang="zh-CN" dirty="0" smtClean="0">
              <a:latin typeface="新宋体" pitchFamily="49" charset="-122"/>
              <a:ea typeface="新宋体" pitchFamily="49" charset="-122"/>
            </a:endParaRPr>
          </a:p>
          <a:p>
            <a:pPr>
              <a:lnSpc>
                <a:spcPct val="150000"/>
              </a:lnSpc>
            </a:pPr>
            <a:r>
              <a:rPr lang="en-US" altLang="zh-CN" dirty="0" smtClean="0">
                <a:latin typeface="新宋体" pitchFamily="49" charset="-122"/>
                <a:ea typeface="新宋体" pitchFamily="49" charset="-122"/>
              </a:rPr>
              <a:t>2</a:t>
            </a:r>
            <a:r>
              <a:rPr lang="zh-CN" altLang="en-US" dirty="0" smtClean="0">
                <a:latin typeface="新宋体" pitchFamily="49" charset="-122"/>
                <a:ea typeface="新宋体" pitchFamily="49" charset="-122"/>
              </a:rPr>
              <a:t>、因通话界面只能在默认电话应用中，因此通话过程中会根据当前是标准模式还是简易模式显示对应的界面</a:t>
            </a:r>
            <a:endParaRPr lang="en-US" altLang="zh-CN" dirty="0" smtClean="0">
              <a:latin typeface="新宋体" pitchFamily="49" charset="-122"/>
              <a:ea typeface="新宋体" pitchFamily="49" charset="-122"/>
            </a:endParaRPr>
          </a:p>
          <a:p>
            <a:pPr>
              <a:lnSpc>
                <a:spcPct val="150000"/>
              </a:lnSpc>
            </a:pPr>
            <a:r>
              <a:rPr lang="en-US" altLang="zh-CN" dirty="0" smtClean="0">
                <a:latin typeface="新宋体" pitchFamily="49" charset="-122"/>
                <a:ea typeface="新宋体" pitchFamily="49" charset="-122"/>
              </a:rPr>
              <a:t>3. Android</a:t>
            </a:r>
            <a:r>
              <a:rPr lang="zh-CN" altLang="en-US" dirty="0" smtClean="0">
                <a:latin typeface="新宋体" pitchFamily="49" charset="-122"/>
                <a:ea typeface="新宋体" pitchFamily="49" charset="-122"/>
              </a:rPr>
              <a:t>原生</a:t>
            </a:r>
            <a:r>
              <a:rPr lang="en-US" altLang="zh-CN" dirty="0" smtClean="0">
                <a:latin typeface="新宋体" pitchFamily="49" charset="-122"/>
                <a:ea typeface="新宋体" pitchFamily="49" charset="-122"/>
              </a:rPr>
              <a:t>MVP</a:t>
            </a:r>
            <a:r>
              <a:rPr lang="zh-CN" altLang="en-US" dirty="0" smtClean="0">
                <a:latin typeface="新宋体" pitchFamily="49" charset="-122"/>
                <a:ea typeface="新宋体" pitchFamily="49" charset="-122"/>
              </a:rPr>
              <a:t>架构可方便定制通话界面，无需修改通话控制逻辑</a:t>
            </a:r>
            <a:endParaRPr lang="zh-CN" altLang="en-US" dirty="0">
              <a:latin typeface="新宋体" pitchFamily="49" charset="-122"/>
              <a:ea typeface="新宋体" pitchFamily="49" charset="-122"/>
            </a:endParaRPr>
          </a:p>
        </p:txBody>
      </p:sp>
      <p:sp>
        <p:nvSpPr>
          <p:cNvPr id="7" name="圆角矩形 6"/>
          <p:cNvSpPr/>
          <p:nvPr/>
        </p:nvSpPr>
        <p:spPr>
          <a:xfrm>
            <a:off x="2123848" y="3933056"/>
            <a:ext cx="1080000" cy="43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smtClean="0">
                <a:solidFill>
                  <a:schemeClr val="tx1"/>
                </a:solidFill>
              </a:rPr>
              <a:t>电话</a:t>
            </a:r>
            <a:endParaRPr lang="zh-CN" altLang="en-US" sz="900" dirty="0">
              <a:solidFill>
                <a:schemeClr val="tx1"/>
              </a:solidFill>
            </a:endParaRPr>
          </a:p>
        </p:txBody>
      </p:sp>
      <p:sp>
        <p:nvSpPr>
          <p:cNvPr id="8" name="圆角矩形 7"/>
          <p:cNvSpPr/>
          <p:nvPr/>
        </p:nvSpPr>
        <p:spPr>
          <a:xfrm>
            <a:off x="755576" y="2204864"/>
            <a:ext cx="1080000" cy="43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smtClean="0">
                <a:solidFill>
                  <a:schemeClr val="tx1"/>
                </a:solidFill>
              </a:rPr>
              <a:t>联系人</a:t>
            </a:r>
            <a:endParaRPr lang="zh-CN" altLang="en-US" sz="1100" dirty="0">
              <a:solidFill>
                <a:schemeClr val="tx1"/>
              </a:solidFill>
            </a:endParaRPr>
          </a:p>
        </p:txBody>
      </p:sp>
      <p:sp>
        <p:nvSpPr>
          <p:cNvPr id="9" name="圆角矩形 8"/>
          <p:cNvSpPr/>
          <p:nvPr/>
        </p:nvSpPr>
        <p:spPr>
          <a:xfrm>
            <a:off x="3419992" y="2204864"/>
            <a:ext cx="1080000" cy="43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smtClean="0">
                <a:solidFill>
                  <a:schemeClr val="tx1"/>
                </a:solidFill>
              </a:rPr>
              <a:t>信息</a:t>
            </a:r>
            <a:endParaRPr lang="zh-CN" altLang="en-US" sz="900" dirty="0">
              <a:solidFill>
                <a:schemeClr val="tx1"/>
              </a:solidFill>
            </a:endParaRPr>
          </a:p>
        </p:txBody>
      </p:sp>
      <p:cxnSp>
        <p:nvCxnSpPr>
          <p:cNvPr id="10" name="直接箭头连接符 9"/>
          <p:cNvCxnSpPr>
            <a:stCxn id="8" idx="2"/>
            <a:endCxn id="7" idx="0"/>
          </p:cNvCxnSpPr>
          <p:nvPr/>
        </p:nvCxnSpPr>
        <p:spPr>
          <a:xfrm>
            <a:off x="1295576" y="2636664"/>
            <a:ext cx="1368272" cy="129639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9" idx="2"/>
            <a:endCxn id="7" idx="0"/>
          </p:cNvCxnSpPr>
          <p:nvPr/>
        </p:nvCxnSpPr>
        <p:spPr>
          <a:xfrm flipH="1">
            <a:off x="2663848" y="2636664"/>
            <a:ext cx="1296144" cy="129639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5"/>
          <p:cNvSpPr txBox="1">
            <a:spLocks noChangeArrowheads="1"/>
          </p:cNvSpPr>
          <p:nvPr/>
        </p:nvSpPr>
        <p:spPr bwMode="auto">
          <a:xfrm>
            <a:off x="1187624" y="2982144"/>
            <a:ext cx="15127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100" dirty="0" smtClean="0"/>
              <a:t>联系人列表</a:t>
            </a:r>
            <a:r>
              <a:rPr lang="en-US" altLang="zh-CN" sz="1100" dirty="0" smtClean="0"/>
              <a:t>Fragment</a:t>
            </a:r>
            <a:endParaRPr lang="zh-CN" altLang="en-US" sz="1100" dirty="0"/>
          </a:p>
        </p:txBody>
      </p:sp>
      <p:sp>
        <p:nvSpPr>
          <p:cNvPr id="16" name="TextBox 15"/>
          <p:cNvSpPr txBox="1">
            <a:spLocks noChangeArrowheads="1"/>
          </p:cNvSpPr>
          <p:nvPr/>
        </p:nvSpPr>
        <p:spPr bwMode="auto">
          <a:xfrm>
            <a:off x="3347318" y="4149080"/>
            <a:ext cx="122468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100" dirty="0" smtClean="0"/>
              <a:t>会话详情</a:t>
            </a:r>
            <a:r>
              <a:rPr lang="en-US" altLang="zh-CN" sz="1100" dirty="0" smtClean="0"/>
              <a:t/>
            </a:r>
            <a:br>
              <a:rPr lang="en-US" altLang="zh-CN" sz="1100" dirty="0" smtClean="0"/>
            </a:br>
            <a:r>
              <a:rPr lang="zh-CN" altLang="en-US" sz="1100" dirty="0" smtClean="0"/>
              <a:t>收藏</a:t>
            </a:r>
            <a:r>
              <a:rPr lang="en-US" altLang="zh-CN" sz="1100" dirty="0" smtClean="0"/>
              <a:t/>
            </a:r>
            <a:br>
              <a:rPr lang="en-US" altLang="zh-CN" sz="1100" dirty="0" smtClean="0"/>
            </a:br>
            <a:r>
              <a:rPr lang="zh-CN" altLang="en-US" sz="1100" dirty="0" smtClean="0"/>
              <a:t>批量编辑</a:t>
            </a:r>
            <a:r>
              <a:rPr lang="en-US" altLang="zh-CN" sz="1100" dirty="0" smtClean="0"/>
              <a:t/>
            </a:r>
            <a:br>
              <a:rPr lang="en-US" altLang="zh-CN" sz="1100" dirty="0" smtClean="0"/>
            </a:br>
            <a:r>
              <a:rPr lang="zh-CN" altLang="en-US" sz="1100" dirty="0" smtClean="0"/>
              <a:t>设置</a:t>
            </a:r>
            <a:endParaRPr lang="zh-CN" altLang="en-US" sz="1100" dirty="0"/>
          </a:p>
        </p:txBody>
      </p:sp>
      <p:cxnSp>
        <p:nvCxnSpPr>
          <p:cNvPr id="17" name="肘形连接符 16"/>
          <p:cNvCxnSpPr>
            <a:stCxn id="7" idx="1"/>
            <a:endCxn id="8" idx="1"/>
          </p:cNvCxnSpPr>
          <p:nvPr/>
        </p:nvCxnSpPr>
        <p:spPr>
          <a:xfrm rot="10800000">
            <a:off x="755576" y="2420764"/>
            <a:ext cx="1368272" cy="1728192"/>
          </a:xfrm>
          <a:prstGeom prst="bentConnector3">
            <a:avLst>
              <a:gd name="adj1" fmla="val 116707"/>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7" idx="3"/>
            <a:endCxn id="9" idx="3"/>
          </p:cNvCxnSpPr>
          <p:nvPr/>
        </p:nvCxnSpPr>
        <p:spPr>
          <a:xfrm flipV="1">
            <a:off x="3203848" y="2420764"/>
            <a:ext cx="1296144" cy="1728192"/>
          </a:xfrm>
          <a:prstGeom prst="bentConnector3">
            <a:avLst>
              <a:gd name="adj1" fmla="val 117637"/>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1" name="TextBox 15"/>
          <p:cNvSpPr txBox="1">
            <a:spLocks noChangeArrowheads="1"/>
          </p:cNvSpPr>
          <p:nvPr/>
        </p:nvSpPr>
        <p:spPr bwMode="auto">
          <a:xfrm>
            <a:off x="755576" y="4134272"/>
            <a:ext cx="129669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100" dirty="0" smtClean="0"/>
              <a:t>通话记录详情</a:t>
            </a:r>
            <a:r>
              <a:rPr lang="en-US" altLang="zh-CN" sz="1100" dirty="0" smtClean="0"/>
              <a:t/>
            </a:r>
            <a:br>
              <a:rPr lang="en-US" altLang="zh-CN" sz="1100" dirty="0" smtClean="0"/>
            </a:br>
            <a:r>
              <a:rPr lang="zh-CN" altLang="en-US" sz="1100" dirty="0" smtClean="0"/>
              <a:t>联系人详情</a:t>
            </a:r>
            <a:r>
              <a:rPr lang="en-US" altLang="zh-CN" sz="1100" dirty="0" smtClean="0"/>
              <a:t/>
            </a:r>
            <a:br>
              <a:rPr lang="en-US" altLang="zh-CN" sz="1100" dirty="0" smtClean="0"/>
            </a:br>
            <a:r>
              <a:rPr lang="zh-CN" altLang="en-US" sz="1100" dirty="0" smtClean="0"/>
              <a:t>群组</a:t>
            </a:r>
            <a:r>
              <a:rPr lang="en-US" altLang="zh-CN" sz="1100" dirty="0" smtClean="0"/>
              <a:t/>
            </a:r>
            <a:br>
              <a:rPr lang="en-US" altLang="zh-CN" sz="1100" dirty="0" smtClean="0"/>
            </a:br>
            <a:r>
              <a:rPr lang="zh-CN" altLang="en-US" sz="1100" dirty="0" smtClean="0"/>
              <a:t>要显示的联系人</a:t>
            </a:r>
            <a:r>
              <a:rPr lang="en-US" altLang="zh-CN" sz="1100" dirty="0" smtClean="0"/>
              <a:t/>
            </a:r>
            <a:br>
              <a:rPr lang="en-US" altLang="zh-CN" sz="1100" dirty="0" smtClean="0"/>
            </a:br>
            <a:r>
              <a:rPr lang="zh-CN" altLang="en-US" sz="1100" dirty="0" smtClean="0"/>
              <a:t>导入导出</a:t>
            </a:r>
            <a:r>
              <a:rPr lang="en-US" altLang="zh-CN" sz="1100" dirty="0" smtClean="0"/>
              <a:t/>
            </a:r>
            <a:br>
              <a:rPr lang="en-US" altLang="zh-CN" sz="1100" dirty="0" smtClean="0"/>
            </a:br>
            <a:r>
              <a:rPr lang="zh-CN" altLang="en-US" sz="1100" dirty="0" smtClean="0"/>
              <a:t>批量编辑</a:t>
            </a:r>
            <a:endParaRPr lang="zh-CN" altLang="en-US" sz="1100" dirty="0"/>
          </a:p>
        </p:txBody>
      </p:sp>
      <p:sp>
        <p:nvSpPr>
          <p:cNvPr id="23" name="TextBox 15"/>
          <p:cNvSpPr txBox="1">
            <a:spLocks noChangeArrowheads="1"/>
          </p:cNvSpPr>
          <p:nvPr/>
        </p:nvSpPr>
        <p:spPr bwMode="auto">
          <a:xfrm>
            <a:off x="2711780" y="3297605"/>
            <a:ext cx="142817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100" dirty="0" smtClean="0"/>
              <a:t>信息列表</a:t>
            </a:r>
            <a:r>
              <a:rPr lang="en-US" altLang="zh-CN" sz="1100" dirty="0" smtClean="0"/>
              <a:t>Fragment</a:t>
            </a:r>
            <a:endParaRPr lang="zh-CN" altLang="en-US" sz="1100" dirty="0"/>
          </a:p>
        </p:txBody>
      </p:sp>
    </p:spTree>
    <p:extLst>
      <p:ext uri="{BB962C8B-B14F-4D97-AF65-F5344CB8AC3E}">
        <p14:creationId xmlns:p14="http://schemas.microsoft.com/office/powerpoint/2010/main" val="31168039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a:t>实现</a:t>
            </a:r>
            <a:r>
              <a:rPr lang="zh-CN" altLang="en-US" sz="2400" b="1" dirty="0" smtClean="0"/>
              <a:t>方法（主题市场）</a:t>
            </a:r>
            <a:endParaRPr lang="zh-CN" altLang="en-US" sz="2400" b="1" dirty="0"/>
          </a:p>
        </p:txBody>
      </p:sp>
      <p:sp>
        <p:nvSpPr>
          <p:cNvPr id="5" name="TextBox 29"/>
          <p:cNvSpPr txBox="1"/>
          <p:nvPr/>
        </p:nvSpPr>
        <p:spPr>
          <a:xfrm>
            <a:off x="-43543" y="1144800"/>
            <a:ext cx="9036496" cy="2308324"/>
          </a:xfrm>
          <a:prstGeom prst="rect">
            <a:avLst/>
          </a:prstGeom>
          <a:noFill/>
        </p:spPr>
        <p:txBody>
          <a:bodyPr wrap="square" rtlCol="0">
            <a:spAutoFit/>
          </a:bodyPr>
          <a:lstStyle/>
          <a:p>
            <a:pPr marL="742950" lvl="1" indent="-285750">
              <a:lnSpc>
                <a:spcPct val="150000"/>
              </a:lnSpc>
              <a:buFont typeface="Arial" pitchFamily="34" charset="0"/>
              <a:buChar char="•"/>
            </a:pPr>
            <a:r>
              <a:rPr lang="zh-CN" altLang="en-US" sz="1600" dirty="0" smtClean="0">
                <a:latin typeface="微软雅黑" pitchFamily="34" charset="-122"/>
                <a:ea typeface="微软雅黑" pitchFamily="34" charset="-122"/>
              </a:rPr>
              <a:t>拨号三合一界面要求导入主题市场，</a:t>
            </a:r>
            <a:r>
              <a:rPr lang="en-US" altLang="zh-CN" sz="1600" dirty="0" smtClean="0">
                <a:latin typeface="微软雅黑" pitchFamily="34" charset="-122"/>
                <a:ea typeface="微软雅黑" pitchFamily="34" charset="-122"/>
              </a:rPr>
              <a:t>Java</a:t>
            </a:r>
            <a:r>
              <a:rPr lang="zh-CN" altLang="en-US" sz="1600" dirty="0" smtClean="0">
                <a:latin typeface="微软雅黑" pitchFamily="34" charset="-122"/>
                <a:ea typeface="微软雅黑" pitchFamily="34" charset="-122"/>
              </a:rPr>
              <a:t>代码只需要在</a:t>
            </a:r>
            <a:r>
              <a:rPr lang="en-US" altLang="zh-CN" sz="1600" dirty="0" smtClean="0">
                <a:latin typeface="微软雅黑" pitchFamily="34" charset="-122"/>
                <a:ea typeface="微软雅黑" pitchFamily="34" charset="-122"/>
              </a:rPr>
              <a:t>Application</a:t>
            </a:r>
            <a:r>
              <a:rPr lang="zh-CN" altLang="en-US" sz="1600" dirty="0" smtClean="0">
                <a:latin typeface="微软雅黑" pitchFamily="34" charset="-122"/>
                <a:ea typeface="微软雅黑" pitchFamily="34" charset="-122"/>
              </a:rPr>
              <a:t>和</a:t>
            </a:r>
            <a:r>
              <a:rPr lang="en-US" altLang="zh-CN" sz="1600" dirty="0" smtClean="0">
                <a:latin typeface="微软雅黑" pitchFamily="34" charset="-122"/>
                <a:ea typeface="微软雅黑" pitchFamily="34" charset="-122"/>
              </a:rPr>
              <a:t>Activity</a:t>
            </a:r>
            <a:r>
              <a:rPr lang="zh-CN" altLang="en-US" sz="1600" dirty="0" smtClean="0">
                <a:latin typeface="微软雅黑" pitchFamily="34" charset="-122"/>
                <a:ea typeface="微软雅黑" pitchFamily="34" charset="-122"/>
              </a:rPr>
              <a:t>中调用主题市场的接口</a:t>
            </a:r>
            <a:endParaRPr lang="en-US" altLang="zh-CN" sz="1600" dirty="0" smtClean="0">
              <a:latin typeface="微软雅黑" pitchFamily="34" charset="-122"/>
              <a:ea typeface="微软雅黑" pitchFamily="34" charset="-122"/>
            </a:endParaRPr>
          </a:p>
          <a:p>
            <a:pPr marL="742950" lvl="1" indent="-285750">
              <a:lnSpc>
                <a:spcPct val="150000"/>
              </a:lnSpc>
              <a:buFont typeface="Arial" pitchFamily="34" charset="0"/>
              <a:buChar char="•"/>
            </a:pPr>
            <a:r>
              <a:rPr lang="zh-CN" altLang="en-US" sz="1600" dirty="0" smtClean="0">
                <a:latin typeface="微软雅黑" pitchFamily="34" charset="-122"/>
                <a:ea typeface="微软雅黑" pitchFamily="34" charset="-122"/>
              </a:rPr>
              <a:t>资源文件只需要保证名称与主题包中文件名一致</a:t>
            </a:r>
            <a:endParaRPr lang="en-US" altLang="zh-CN" sz="1600" dirty="0" smtClean="0">
              <a:latin typeface="微软雅黑" pitchFamily="34" charset="-122"/>
              <a:ea typeface="微软雅黑" pitchFamily="34" charset="-122"/>
            </a:endParaRPr>
          </a:p>
          <a:p>
            <a:pPr marL="742950" lvl="1" indent="-285750">
              <a:lnSpc>
                <a:spcPct val="150000"/>
              </a:lnSpc>
              <a:buFont typeface="Arial" pitchFamily="34" charset="0"/>
              <a:buChar char="•"/>
            </a:pPr>
            <a:endParaRPr lang="en-US" altLang="zh-CN" sz="1600" dirty="0">
              <a:latin typeface="微软雅黑" pitchFamily="34" charset="-122"/>
              <a:ea typeface="微软雅黑" pitchFamily="34" charset="-122"/>
            </a:endParaRPr>
          </a:p>
          <a:p>
            <a:pPr marL="742950" lvl="1" indent="-285750">
              <a:lnSpc>
                <a:spcPct val="150000"/>
              </a:lnSpc>
              <a:buFont typeface="Arial" pitchFamily="34" charset="0"/>
              <a:buChar char="•"/>
            </a:pPr>
            <a:r>
              <a:rPr lang="zh-CN" altLang="en-US" sz="1600" dirty="0" smtClean="0">
                <a:latin typeface="微软雅黑" pitchFamily="34" charset="-122"/>
                <a:ea typeface="微软雅黑" pitchFamily="34" charset="-122"/>
              </a:rPr>
              <a:t>主题市场修改涉及到</a:t>
            </a:r>
            <a:r>
              <a:rPr lang="en-US" altLang="zh-CN" sz="1600" dirty="0" err="1" smtClean="0">
                <a:latin typeface="微软雅黑" pitchFamily="34" charset="-122"/>
                <a:ea typeface="微软雅黑" pitchFamily="34" charset="-122"/>
              </a:rPr>
              <a:t>PhoneCommon</a:t>
            </a:r>
            <a:r>
              <a:rPr lang="zh-CN" altLang="en-US" sz="1600" dirty="0" smtClean="0">
                <a:latin typeface="微软雅黑" pitchFamily="34" charset="-122"/>
                <a:ea typeface="微软雅黑" pitchFamily="34" charset="-122"/>
              </a:rPr>
              <a:t>，</a:t>
            </a:r>
            <a:r>
              <a:rPr lang="en-US" altLang="zh-CN" sz="1600" dirty="0" err="1" smtClean="0">
                <a:latin typeface="微软雅黑" pitchFamily="34" charset="-122"/>
                <a:ea typeface="微软雅黑" pitchFamily="34" charset="-122"/>
              </a:rPr>
              <a:t>ContactsCommon</a:t>
            </a:r>
            <a:r>
              <a:rPr lang="zh-CN" altLang="en-US" sz="1600" dirty="0" smtClean="0">
                <a:latin typeface="微软雅黑" pitchFamily="34" charset="-122"/>
                <a:ea typeface="微软雅黑" pitchFamily="34" charset="-122"/>
              </a:rPr>
              <a:t>和</a:t>
            </a:r>
            <a:r>
              <a:rPr lang="en-US" altLang="zh-CN" sz="1600" dirty="0" smtClean="0">
                <a:latin typeface="微软雅黑" pitchFamily="34" charset="-122"/>
                <a:ea typeface="微软雅黑" pitchFamily="34" charset="-122"/>
              </a:rPr>
              <a:t>Dialer</a:t>
            </a:r>
            <a:r>
              <a:rPr lang="zh-CN" altLang="en-US" sz="1600" dirty="0" smtClean="0">
                <a:latin typeface="微软雅黑" pitchFamily="34" charset="-122"/>
                <a:ea typeface="微软雅黑" pitchFamily="34" charset="-122"/>
              </a:rPr>
              <a:t>三个模块，查找以</a:t>
            </a:r>
            <a:r>
              <a:rPr lang="en-US" altLang="zh-CN" sz="1600" dirty="0" smtClean="0">
                <a:latin typeface="微软雅黑" pitchFamily="34" charset="-122"/>
                <a:ea typeface="微软雅黑" pitchFamily="34" charset="-122"/>
              </a:rPr>
              <a:t>LF</a:t>
            </a:r>
            <a:r>
              <a:rPr lang="zh-CN" altLang="en-US" sz="1600" dirty="0" smtClean="0">
                <a:latin typeface="微软雅黑" pitchFamily="34" charset="-122"/>
                <a:ea typeface="微软雅黑" pitchFamily="34" charset="-122"/>
              </a:rPr>
              <a:t>开头的注释</a:t>
            </a:r>
            <a:endParaRPr lang="en-US" altLang="zh-CN" sz="16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8814151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a:t>实现</a:t>
            </a:r>
            <a:r>
              <a:rPr lang="zh-CN" altLang="en-US" sz="2400" b="1" dirty="0" smtClean="0"/>
              <a:t>方法（</a:t>
            </a:r>
            <a:r>
              <a:rPr lang="en-US" altLang="zh-CN" sz="2400" b="1" dirty="0" smtClean="0"/>
              <a:t>MTK</a:t>
            </a:r>
            <a:r>
              <a:rPr lang="zh-CN" altLang="en-US" sz="2400" b="1" dirty="0" smtClean="0"/>
              <a:t>客制化）</a:t>
            </a:r>
            <a:endParaRPr lang="zh-CN" altLang="en-US" sz="2400" b="1" dirty="0"/>
          </a:p>
        </p:txBody>
      </p:sp>
      <p:sp>
        <p:nvSpPr>
          <p:cNvPr id="5" name="TextBox 29"/>
          <p:cNvSpPr txBox="1"/>
          <p:nvPr/>
        </p:nvSpPr>
        <p:spPr>
          <a:xfrm>
            <a:off x="-43543" y="1144800"/>
            <a:ext cx="9036496" cy="3046988"/>
          </a:xfrm>
          <a:prstGeom prst="rect">
            <a:avLst/>
          </a:prstGeom>
          <a:noFill/>
        </p:spPr>
        <p:txBody>
          <a:bodyPr wrap="square" rtlCol="0">
            <a:spAutoFit/>
          </a:bodyPr>
          <a:lstStyle/>
          <a:p>
            <a:pPr marL="742950" lvl="1" indent="-285750">
              <a:lnSpc>
                <a:spcPct val="150000"/>
              </a:lnSpc>
              <a:buFont typeface="Arial" pitchFamily="34" charset="0"/>
              <a:buChar char="•"/>
            </a:pPr>
            <a:r>
              <a:rPr lang="zh-CN" altLang="en-US" sz="1600" dirty="0" smtClean="0">
                <a:latin typeface="微软雅黑" pitchFamily="34" charset="-122"/>
                <a:ea typeface="微软雅黑" pitchFamily="34" charset="-122"/>
              </a:rPr>
              <a:t>有些功能属</a:t>
            </a:r>
            <a:r>
              <a:rPr lang="en-US" altLang="zh-CN" sz="1600" dirty="0" smtClean="0">
                <a:latin typeface="微软雅黑" pitchFamily="34" charset="-122"/>
                <a:ea typeface="微软雅黑" pitchFamily="34" charset="-122"/>
              </a:rPr>
              <a:t>MTK</a:t>
            </a:r>
            <a:r>
              <a:rPr lang="zh-CN" altLang="en-US" sz="1600" dirty="0" smtClean="0">
                <a:latin typeface="微软雅黑" pitchFamily="34" charset="-122"/>
                <a:ea typeface="微软雅黑" pitchFamily="34" charset="-122"/>
              </a:rPr>
              <a:t>客制化，非</a:t>
            </a:r>
            <a:r>
              <a:rPr lang="en-US" altLang="zh-CN" sz="1600" dirty="0" smtClean="0">
                <a:latin typeface="微软雅黑" pitchFamily="34" charset="-122"/>
                <a:ea typeface="微软雅黑" pitchFamily="34" charset="-122"/>
              </a:rPr>
              <a:t>Android</a:t>
            </a:r>
            <a:r>
              <a:rPr lang="zh-CN" altLang="en-US" sz="1600" dirty="0" smtClean="0">
                <a:latin typeface="微软雅黑" pitchFamily="34" charset="-122"/>
                <a:ea typeface="微软雅黑" pitchFamily="34" charset="-122"/>
              </a:rPr>
              <a:t>原生所有，但</a:t>
            </a:r>
            <a:r>
              <a:rPr lang="en-US" altLang="zh-CN" sz="1600" dirty="0" smtClean="0">
                <a:latin typeface="微软雅黑" pitchFamily="34" charset="-122"/>
                <a:ea typeface="微软雅黑" pitchFamily="34" charset="-122"/>
              </a:rPr>
              <a:t>TPV</a:t>
            </a:r>
            <a:r>
              <a:rPr lang="zh-CN" altLang="en-US" sz="1600" dirty="0" smtClean="0">
                <a:latin typeface="微软雅黑" pitchFamily="34" charset="-122"/>
                <a:ea typeface="微软雅黑" pitchFamily="34" charset="-122"/>
              </a:rPr>
              <a:t>又在</a:t>
            </a:r>
            <a:r>
              <a:rPr lang="en-US" altLang="zh-CN" sz="1600" dirty="0" smtClean="0">
                <a:latin typeface="微软雅黑" pitchFamily="34" charset="-122"/>
                <a:ea typeface="微软雅黑" pitchFamily="34" charset="-122"/>
              </a:rPr>
              <a:t>MTK</a:t>
            </a:r>
            <a:r>
              <a:rPr lang="zh-CN" altLang="en-US" sz="1600" dirty="0" smtClean="0">
                <a:latin typeface="微软雅黑" pitchFamily="34" charset="-122"/>
                <a:ea typeface="微软雅黑" pitchFamily="34" charset="-122"/>
              </a:rPr>
              <a:t>客制化基础上做二次开发，这些功能在移植到不同芯片上需特别留意，包括：</a:t>
            </a:r>
            <a:r>
              <a:rPr lang="en-US" altLang="zh-CN" sz="1600" dirty="0" smtClean="0">
                <a:latin typeface="微软雅黑" pitchFamily="34" charset="-122"/>
                <a:ea typeface="微软雅黑" pitchFamily="34" charset="-122"/>
              </a:rPr>
              <a:t/>
            </a:r>
            <a:br>
              <a:rPr lang="en-US" altLang="zh-CN" sz="1600" dirty="0" smtClean="0">
                <a:latin typeface="微软雅黑" pitchFamily="34" charset="-122"/>
                <a:ea typeface="微软雅黑" pitchFamily="34" charset="-122"/>
              </a:rPr>
            </a:br>
            <a:r>
              <a:rPr lang="en-US" altLang="zh-CN" sz="1600" dirty="0" smtClean="0">
                <a:latin typeface="微软雅黑" pitchFamily="34" charset="-122"/>
                <a:ea typeface="微软雅黑" pitchFamily="34" charset="-122"/>
              </a:rPr>
              <a:t>1. </a:t>
            </a:r>
            <a:r>
              <a:rPr lang="zh-CN" altLang="en-US" sz="1600" dirty="0" smtClean="0">
                <a:latin typeface="微软雅黑" pitchFamily="34" charset="-122"/>
                <a:ea typeface="微软雅黑" pitchFamily="34" charset="-122"/>
              </a:rPr>
              <a:t>编辑通话记录（</a:t>
            </a:r>
            <a:r>
              <a:rPr lang="en-US" altLang="zh-CN" sz="1600" dirty="0" smtClean="0">
                <a:latin typeface="微软雅黑" pitchFamily="34" charset="-122"/>
                <a:ea typeface="微软雅黑" pitchFamily="34" charset="-122"/>
              </a:rPr>
              <a:t>Dialer</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
            </a:r>
            <a:br>
              <a:rPr lang="en-US" altLang="zh-CN" sz="1600" dirty="0" smtClean="0">
                <a:latin typeface="微软雅黑" pitchFamily="34" charset="-122"/>
                <a:ea typeface="微软雅黑" pitchFamily="34" charset="-122"/>
              </a:rPr>
            </a:br>
            <a:r>
              <a:rPr lang="en-US" altLang="zh-CN" sz="1600" dirty="0" smtClean="0">
                <a:latin typeface="微软雅黑" pitchFamily="34" charset="-122"/>
                <a:ea typeface="微软雅黑" pitchFamily="34" charset="-122"/>
              </a:rPr>
              <a:t>2. </a:t>
            </a:r>
            <a:r>
              <a:rPr lang="zh-CN" altLang="en-US" sz="1600" dirty="0" smtClean="0">
                <a:latin typeface="微软雅黑" pitchFamily="34" charset="-122"/>
                <a:ea typeface="微软雅黑" pitchFamily="34" charset="-122"/>
              </a:rPr>
              <a:t>通话录音（</a:t>
            </a:r>
            <a:r>
              <a:rPr lang="en-US" altLang="zh-CN" sz="1600" dirty="0" smtClean="0">
                <a:latin typeface="微软雅黑" pitchFamily="34" charset="-122"/>
                <a:ea typeface="微软雅黑" pitchFamily="34" charset="-122"/>
              </a:rPr>
              <a:t>Dialer &amp; </a:t>
            </a:r>
            <a:r>
              <a:rPr lang="en-US" altLang="zh-CN" sz="1600" dirty="0" err="1" smtClean="0">
                <a:latin typeface="微软雅黑" pitchFamily="34" charset="-122"/>
                <a:ea typeface="微软雅黑" pitchFamily="34" charset="-122"/>
              </a:rPr>
              <a:t>InCallUI</a:t>
            </a:r>
            <a:r>
              <a:rPr lang="en-US" altLang="zh-CN" sz="1600" dirty="0" smtClean="0">
                <a:latin typeface="微软雅黑" pitchFamily="34" charset="-122"/>
                <a:ea typeface="微软雅黑" pitchFamily="34" charset="-122"/>
              </a:rPr>
              <a:t> &amp; Telecomm</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
            </a:r>
            <a:br>
              <a:rPr lang="en-US" altLang="zh-CN" sz="1600" dirty="0" smtClean="0">
                <a:latin typeface="微软雅黑" pitchFamily="34" charset="-122"/>
                <a:ea typeface="微软雅黑" pitchFamily="34" charset="-122"/>
              </a:rPr>
            </a:br>
            <a:r>
              <a:rPr lang="en-US" altLang="zh-CN" sz="1600" dirty="0" smtClean="0">
                <a:latin typeface="微软雅黑" pitchFamily="34" charset="-122"/>
                <a:ea typeface="微软雅黑" pitchFamily="34" charset="-122"/>
              </a:rPr>
              <a:t>3. </a:t>
            </a:r>
            <a:r>
              <a:rPr lang="zh-CN" altLang="en-US" sz="1600" dirty="0" smtClean="0">
                <a:latin typeface="微软雅黑" pitchFamily="34" charset="-122"/>
                <a:ea typeface="微软雅黑" pitchFamily="34" charset="-122"/>
              </a:rPr>
              <a:t>快捷呼叫（</a:t>
            </a:r>
            <a:r>
              <a:rPr lang="en-US" altLang="zh-CN" sz="1600" dirty="0" smtClean="0">
                <a:latin typeface="微软雅黑" pitchFamily="34" charset="-122"/>
                <a:ea typeface="微软雅黑" pitchFamily="34" charset="-122"/>
              </a:rPr>
              <a:t>Dialer &amp; Telephony</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
            </a:r>
            <a:br>
              <a:rPr lang="en-US" altLang="zh-CN" sz="1600" dirty="0" smtClean="0">
                <a:latin typeface="微软雅黑" pitchFamily="34" charset="-122"/>
                <a:ea typeface="微软雅黑" pitchFamily="34" charset="-122"/>
              </a:rPr>
            </a:br>
            <a:r>
              <a:rPr lang="en-US" altLang="zh-CN" sz="1600" dirty="0" smtClean="0">
                <a:latin typeface="微软雅黑" pitchFamily="34" charset="-122"/>
                <a:ea typeface="微软雅黑" pitchFamily="34" charset="-122"/>
              </a:rPr>
              <a:t>4. </a:t>
            </a:r>
            <a:r>
              <a:rPr lang="zh-CN" altLang="en-US" sz="1600" dirty="0" smtClean="0">
                <a:latin typeface="微软雅黑" pitchFamily="34" charset="-122"/>
                <a:ea typeface="微软雅黑" pitchFamily="34" charset="-122"/>
              </a:rPr>
              <a:t>双卡铃声（</a:t>
            </a:r>
            <a:r>
              <a:rPr lang="en-US" altLang="zh-CN" sz="1600" dirty="0" smtClean="0">
                <a:latin typeface="微软雅黑" pitchFamily="34" charset="-122"/>
                <a:ea typeface="微软雅黑" pitchFamily="34" charset="-122"/>
              </a:rPr>
              <a:t>Dialer &amp; Telecomm</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marL="742950" lvl="1" indent="-285750">
              <a:lnSpc>
                <a:spcPct val="150000"/>
              </a:lnSpc>
              <a:buFont typeface="Arial" pitchFamily="34" charset="0"/>
              <a:buChar char="•"/>
            </a:pPr>
            <a:endParaRPr lang="en-US" altLang="zh-CN" sz="1600" dirty="0" smtClean="0">
              <a:latin typeface="微软雅黑" pitchFamily="34" charset="-122"/>
              <a:ea typeface="微软雅黑" pitchFamily="34" charset="-122"/>
            </a:endParaRPr>
          </a:p>
          <a:p>
            <a:pPr marL="742950" lvl="1" indent="-285750">
              <a:lnSpc>
                <a:spcPct val="150000"/>
              </a:lnSpc>
              <a:buFont typeface="Arial" pitchFamily="34" charset="0"/>
              <a:buChar char="•"/>
            </a:pPr>
            <a:r>
              <a:rPr lang="zh-CN" altLang="en-US" sz="1600" dirty="0" smtClean="0">
                <a:latin typeface="微软雅黑" pitchFamily="34" charset="-122"/>
                <a:ea typeface="微软雅黑" pitchFamily="34" charset="-122"/>
              </a:rPr>
              <a:t>详见各功能对应的客制化文件列表</a:t>
            </a:r>
            <a:endParaRPr lang="en-US" altLang="zh-CN" sz="16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6716537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a:t>实现</a:t>
            </a:r>
            <a:r>
              <a:rPr lang="zh-CN" altLang="en-US" sz="2400" b="1" dirty="0" smtClean="0"/>
              <a:t>方法（俄罗斯销向规格）</a:t>
            </a:r>
            <a:endParaRPr lang="zh-CN" altLang="en-US" sz="2400" b="1" dirty="0"/>
          </a:p>
        </p:txBody>
      </p:sp>
      <p:sp>
        <p:nvSpPr>
          <p:cNvPr id="5" name="TextBox 29"/>
          <p:cNvSpPr txBox="1"/>
          <p:nvPr/>
        </p:nvSpPr>
        <p:spPr>
          <a:xfrm>
            <a:off x="-43543" y="1144800"/>
            <a:ext cx="9036496" cy="1895519"/>
          </a:xfrm>
          <a:prstGeom prst="rect">
            <a:avLst/>
          </a:prstGeom>
          <a:noFill/>
        </p:spPr>
        <p:txBody>
          <a:bodyPr wrap="square" rtlCol="0">
            <a:spAutoFit/>
          </a:bodyPr>
          <a:lstStyle/>
          <a:p>
            <a:pPr marL="742950" lvl="1" indent="-285750">
              <a:lnSpc>
                <a:spcPct val="150000"/>
              </a:lnSpc>
              <a:buFont typeface="Arial" pitchFamily="34" charset="0"/>
              <a:buChar char="•"/>
            </a:pPr>
            <a:r>
              <a:rPr lang="zh-CN" altLang="en-US" sz="1600" dirty="0">
                <a:latin typeface="微软雅黑" pitchFamily="34" charset="-122"/>
                <a:ea typeface="微软雅黑" pitchFamily="34" charset="-122"/>
              </a:rPr>
              <a:t>拨号盘，增加俄文字母；</a:t>
            </a:r>
          </a:p>
          <a:p>
            <a:pPr marL="742950" lvl="1" indent="-285750">
              <a:lnSpc>
                <a:spcPct val="150000"/>
              </a:lnSpc>
              <a:buFont typeface="Arial" pitchFamily="34" charset="0"/>
              <a:buChar char="•"/>
            </a:pPr>
            <a:r>
              <a:rPr lang="zh-CN" altLang="en-US" sz="1600" dirty="0">
                <a:latin typeface="微软雅黑" pitchFamily="34" charset="-122"/>
                <a:ea typeface="微软雅黑" pitchFamily="34" charset="-122"/>
              </a:rPr>
              <a:t>通话记录，</a:t>
            </a:r>
            <a:r>
              <a:rPr lang="en-US" altLang="zh-CN" sz="1600" dirty="0">
                <a:latin typeface="微软雅黑" pitchFamily="34" charset="-122"/>
                <a:ea typeface="微软雅黑" pitchFamily="34" charset="-122"/>
              </a:rPr>
              <a:t>+7 </a:t>
            </a:r>
            <a:r>
              <a:rPr lang="zh-CN" altLang="en-US" sz="1600" dirty="0">
                <a:latin typeface="微软雅黑" pitchFamily="34" charset="-122"/>
                <a:ea typeface="微软雅黑" pitchFamily="34" charset="-122"/>
              </a:rPr>
              <a:t>和 </a:t>
            </a:r>
            <a:r>
              <a:rPr lang="en-US" altLang="zh-CN" sz="1600" dirty="0">
                <a:latin typeface="微软雅黑" pitchFamily="34" charset="-122"/>
                <a:ea typeface="微软雅黑" pitchFamily="34" charset="-122"/>
              </a:rPr>
              <a:t>8 </a:t>
            </a:r>
            <a:r>
              <a:rPr lang="zh-CN" altLang="en-US" sz="1600" dirty="0">
                <a:latin typeface="微软雅黑" pitchFamily="34" charset="-122"/>
                <a:ea typeface="微软雅黑" pitchFamily="34" charset="-122"/>
              </a:rPr>
              <a:t>前缀视为同一号码；</a:t>
            </a:r>
          </a:p>
          <a:p>
            <a:pPr marL="742950" lvl="1" indent="-285750">
              <a:lnSpc>
                <a:spcPct val="150000"/>
              </a:lnSpc>
              <a:buFont typeface="Arial" pitchFamily="34" charset="0"/>
              <a:buChar char="•"/>
            </a:pPr>
            <a:r>
              <a:rPr lang="zh-CN" altLang="en-US" sz="1600" dirty="0">
                <a:latin typeface="微软雅黑" pitchFamily="34" charset="-122"/>
                <a:ea typeface="微软雅黑" pitchFamily="34" charset="-122"/>
              </a:rPr>
              <a:t>移除</a:t>
            </a:r>
            <a:r>
              <a:rPr lang="en-US" altLang="zh-CN" sz="1600" dirty="0">
                <a:latin typeface="微软雅黑" pitchFamily="34" charset="-122"/>
                <a:ea typeface="微软雅黑" pitchFamily="34" charset="-122"/>
              </a:rPr>
              <a:t>IP</a:t>
            </a:r>
            <a:r>
              <a:rPr lang="zh-CN" altLang="en-US" sz="1600" dirty="0">
                <a:latin typeface="微软雅黑" pitchFamily="34" charset="-122"/>
                <a:ea typeface="微软雅黑" pitchFamily="34" charset="-122"/>
              </a:rPr>
              <a:t>拨号功能，包括：拨号盘左上角菜单</a:t>
            </a:r>
            <a:r>
              <a:rPr lang="en-US" altLang="zh-CN" sz="1600" dirty="0">
                <a:latin typeface="微软雅黑" pitchFamily="34" charset="-122"/>
                <a:ea typeface="微软雅黑" pitchFamily="34" charset="-122"/>
              </a:rPr>
              <a:t>-IP</a:t>
            </a:r>
            <a:r>
              <a:rPr lang="zh-CN" altLang="en-US" sz="1600" dirty="0">
                <a:latin typeface="微软雅黑" pitchFamily="34" charset="-122"/>
                <a:ea typeface="微软雅黑" pitchFamily="34" charset="-122"/>
              </a:rPr>
              <a:t>拨号，以及通话设置</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卡</a:t>
            </a:r>
            <a:r>
              <a:rPr lang="en-US" altLang="zh-CN" sz="1600" dirty="0">
                <a:latin typeface="微软雅黑" pitchFamily="34" charset="-122"/>
                <a:ea typeface="微软雅黑" pitchFamily="34" charset="-122"/>
              </a:rPr>
              <a:t>1/2</a:t>
            </a:r>
            <a:r>
              <a:rPr lang="zh-CN" altLang="en-US" sz="1600" dirty="0">
                <a:latin typeface="微软雅黑" pitchFamily="34" charset="-122"/>
                <a:ea typeface="微软雅黑" pitchFamily="34" charset="-122"/>
              </a:rPr>
              <a:t>网络设置</a:t>
            </a:r>
            <a:r>
              <a:rPr lang="en-US" altLang="zh-CN" sz="1600" dirty="0">
                <a:latin typeface="微软雅黑" pitchFamily="34" charset="-122"/>
                <a:ea typeface="微软雅黑" pitchFamily="34" charset="-122"/>
              </a:rPr>
              <a:t>-IP</a:t>
            </a:r>
            <a:r>
              <a:rPr lang="zh-CN" altLang="en-US" sz="1600" dirty="0">
                <a:latin typeface="微软雅黑" pitchFamily="34" charset="-122"/>
                <a:ea typeface="微软雅黑" pitchFamily="34" charset="-122"/>
              </a:rPr>
              <a:t>拨号前缀；</a:t>
            </a:r>
          </a:p>
          <a:p>
            <a:pPr marL="742950" lvl="1" indent="-285750">
              <a:lnSpc>
                <a:spcPct val="150000"/>
              </a:lnSpc>
              <a:buFont typeface="Arial" pitchFamily="34" charset="0"/>
              <a:buChar char="•"/>
            </a:pPr>
            <a:r>
              <a:rPr lang="zh-CN" altLang="en-US" sz="1600" dirty="0">
                <a:latin typeface="微软雅黑" pitchFamily="34" charset="-122"/>
                <a:ea typeface="微软雅黑" pitchFamily="34" charset="-122"/>
              </a:rPr>
              <a:t>移除移动网络偏好设置，在设置</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更多</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移动网络</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偏好设置；</a:t>
            </a:r>
            <a:endParaRPr lang="en-US" altLang="zh-CN" sz="16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9219392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smtClean="0"/>
              <a:t>技术风险及解决方向</a:t>
            </a:r>
            <a:endParaRPr lang="zh-CN" altLang="en-US" sz="2400" b="1" dirty="0"/>
          </a:p>
        </p:txBody>
      </p:sp>
      <p:sp>
        <p:nvSpPr>
          <p:cNvPr id="6" name="TextBox 5"/>
          <p:cNvSpPr txBox="1"/>
          <p:nvPr/>
        </p:nvSpPr>
        <p:spPr>
          <a:xfrm>
            <a:off x="755576" y="1268760"/>
            <a:ext cx="7272808" cy="646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zh-CN" altLang="en-US" dirty="0" smtClean="0">
                <a:latin typeface="+mn-ea"/>
              </a:rPr>
              <a:t>电话必须基于</a:t>
            </a:r>
            <a:r>
              <a:rPr lang="en-US" altLang="zh-CN" dirty="0" smtClean="0">
                <a:latin typeface="+mn-ea"/>
              </a:rPr>
              <a:t>BSP</a:t>
            </a:r>
            <a:r>
              <a:rPr lang="zh-CN" altLang="en-US" dirty="0" smtClean="0">
                <a:latin typeface="+mn-ea"/>
              </a:rPr>
              <a:t>的代码做客制化，受</a:t>
            </a:r>
            <a:r>
              <a:rPr lang="en-US" altLang="zh-CN" dirty="0" smtClean="0">
                <a:latin typeface="+mn-ea"/>
              </a:rPr>
              <a:t>Android</a:t>
            </a:r>
            <a:r>
              <a:rPr lang="zh-CN" altLang="en-US" dirty="0" smtClean="0">
                <a:latin typeface="+mn-ea"/>
              </a:rPr>
              <a:t>版本和芯片厂商</a:t>
            </a:r>
            <a:r>
              <a:rPr lang="en-US" altLang="zh-CN" dirty="0" smtClean="0">
                <a:latin typeface="+mn-ea"/>
              </a:rPr>
              <a:t>patch</a:t>
            </a:r>
            <a:r>
              <a:rPr lang="zh-CN" altLang="en-US" dirty="0" smtClean="0">
                <a:latin typeface="+mn-ea"/>
              </a:rPr>
              <a:t>影响较大，每一代软体升级都有大量</a:t>
            </a:r>
            <a:r>
              <a:rPr lang="en-US" altLang="zh-CN" dirty="0" smtClean="0">
                <a:latin typeface="+mn-ea"/>
              </a:rPr>
              <a:t>porting</a:t>
            </a:r>
            <a:r>
              <a:rPr lang="zh-CN" altLang="en-US" dirty="0" smtClean="0">
                <a:latin typeface="+mn-ea"/>
              </a:rPr>
              <a:t>工作。</a:t>
            </a:r>
            <a:endParaRPr lang="zh-CN" altLang="en-US" dirty="0">
              <a:latin typeface="+mn-ea"/>
            </a:endParaRPr>
          </a:p>
        </p:txBody>
      </p:sp>
      <p:sp>
        <p:nvSpPr>
          <p:cNvPr id="4" name="TextBox 5"/>
          <p:cNvSpPr txBox="1"/>
          <p:nvPr/>
        </p:nvSpPr>
        <p:spPr>
          <a:xfrm>
            <a:off x="755576" y="2289646"/>
            <a:ext cx="7272808" cy="92333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zh-CN" altLang="en-US" dirty="0" smtClean="0">
                <a:latin typeface="+mn-ea"/>
              </a:rPr>
              <a:t>通话流程采用</a:t>
            </a:r>
            <a:r>
              <a:rPr lang="en-US" altLang="zh-CN" dirty="0" smtClean="0">
                <a:latin typeface="+mn-ea"/>
              </a:rPr>
              <a:t>Android</a:t>
            </a:r>
            <a:r>
              <a:rPr lang="zh-CN" altLang="en-US" dirty="0">
                <a:latin typeface="+mn-ea"/>
              </a:rPr>
              <a:t>原</a:t>
            </a:r>
            <a:r>
              <a:rPr lang="zh-CN" altLang="en-US" dirty="0" smtClean="0">
                <a:latin typeface="+mn-ea"/>
              </a:rPr>
              <a:t>生代码，但芯片厂商会做修改，</a:t>
            </a:r>
            <a:r>
              <a:rPr lang="zh-CN" altLang="en-US" dirty="0">
                <a:latin typeface="+mn-ea"/>
              </a:rPr>
              <a:t>又</a:t>
            </a:r>
            <a:r>
              <a:rPr lang="zh-CN" altLang="en-US" dirty="0" smtClean="0">
                <a:latin typeface="+mn-ea"/>
              </a:rPr>
              <a:t>受限于硬件与运营商网络质量，涉及通话流程与通话效果的问题点，需提交</a:t>
            </a:r>
            <a:r>
              <a:rPr lang="en-US" altLang="zh-CN" dirty="0" smtClean="0">
                <a:latin typeface="+mn-ea"/>
              </a:rPr>
              <a:t>eService</a:t>
            </a:r>
            <a:r>
              <a:rPr lang="zh-CN" altLang="en-US" dirty="0" smtClean="0">
                <a:latin typeface="+mn-ea"/>
              </a:rPr>
              <a:t>（</a:t>
            </a:r>
            <a:r>
              <a:rPr lang="en-US" altLang="zh-CN" dirty="0" smtClean="0">
                <a:latin typeface="+mn-ea"/>
              </a:rPr>
              <a:t>MTK</a:t>
            </a:r>
            <a:r>
              <a:rPr lang="zh-CN" altLang="en-US" dirty="0" smtClean="0">
                <a:latin typeface="+mn-ea"/>
              </a:rPr>
              <a:t>）请芯片厂商协助。</a:t>
            </a:r>
            <a:endParaRPr lang="zh-CN" altLang="en-US" dirty="0">
              <a:latin typeface="+mn-ea"/>
            </a:endParaRPr>
          </a:p>
        </p:txBody>
      </p:sp>
    </p:spTree>
    <p:extLst>
      <p:ext uri="{BB962C8B-B14F-4D97-AF65-F5344CB8AC3E}">
        <p14:creationId xmlns:p14="http://schemas.microsoft.com/office/powerpoint/2010/main" val="12779463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75656" y="236266"/>
            <a:ext cx="7517297" cy="461665"/>
          </a:xfrm>
          <a:prstGeom prst="rect">
            <a:avLst/>
          </a:prstGeom>
        </p:spPr>
        <p:txBody>
          <a:bodyPr wrap="square">
            <a:spAutoFit/>
          </a:bodyPr>
          <a:lstStyle/>
          <a:p>
            <a:r>
              <a:rPr lang="zh-CN" altLang="en-US" sz="2400" b="1" dirty="0" smtClean="0"/>
              <a:t>外部模块依赖</a:t>
            </a:r>
            <a:r>
              <a:rPr lang="zh-CN" altLang="en-US" sz="2400" b="1" dirty="0"/>
              <a:t>关系</a:t>
            </a:r>
            <a:r>
              <a:rPr lang="zh-CN" altLang="en-US" sz="2400" b="1" dirty="0" smtClean="0"/>
              <a:t>图（标准模式）</a:t>
            </a:r>
            <a:endParaRPr lang="zh-CN" altLang="en-US" sz="2400" b="1" dirty="0"/>
          </a:p>
        </p:txBody>
      </p:sp>
      <p:sp>
        <p:nvSpPr>
          <p:cNvPr id="6" name="圆角矩形 5"/>
          <p:cNvSpPr/>
          <p:nvPr/>
        </p:nvSpPr>
        <p:spPr>
          <a:xfrm>
            <a:off x="740462" y="2249353"/>
            <a:ext cx="1080120" cy="5040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rPr>
              <a:t>Settings</a:t>
            </a:r>
            <a:endParaRPr lang="zh-CN" altLang="en-US" sz="1400" b="1" dirty="0">
              <a:solidFill>
                <a:schemeClr val="tx1"/>
              </a:solidFill>
            </a:endParaRPr>
          </a:p>
        </p:txBody>
      </p:sp>
      <p:sp>
        <p:nvSpPr>
          <p:cNvPr id="7" name="圆角矩形 6"/>
          <p:cNvSpPr/>
          <p:nvPr/>
        </p:nvSpPr>
        <p:spPr>
          <a:xfrm>
            <a:off x="2987824" y="2236348"/>
            <a:ext cx="2594514" cy="5040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Diale</a:t>
            </a:r>
            <a:r>
              <a:rPr lang="en-US" altLang="zh-CN" sz="1400" b="1" dirty="0" smtClean="0">
                <a:solidFill>
                  <a:schemeClr val="tx1"/>
                </a:solidFill>
              </a:rPr>
              <a:t>r</a:t>
            </a:r>
            <a:endParaRPr lang="zh-CN" altLang="en-US" sz="1400" b="1" dirty="0">
              <a:solidFill>
                <a:schemeClr val="tx1"/>
              </a:solidFill>
            </a:endParaRPr>
          </a:p>
        </p:txBody>
      </p:sp>
      <p:sp>
        <p:nvSpPr>
          <p:cNvPr id="19" name="圆角矩形 18"/>
          <p:cNvSpPr/>
          <p:nvPr/>
        </p:nvSpPr>
        <p:spPr>
          <a:xfrm>
            <a:off x="1259632" y="3861404"/>
            <a:ext cx="2089379" cy="57606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smtClean="0">
                <a:solidFill>
                  <a:schemeClr val="tx1"/>
                </a:solidFill>
              </a:rPr>
              <a:t>SettingsProvider</a:t>
            </a:r>
            <a:endParaRPr lang="zh-CN" altLang="en-US" sz="1600" b="1" dirty="0">
              <a:solidFill>
                <a:schemeClr val="tx1"/>
              </a:solidFill>
            </a:endParaRPr>
          </a:p>
        </p:txBody>
      </p:sp>
      <p:cxnSp>
        <p:nvCxnSpPr>
          <p:cNvPr id="21" name="直接箭头连接符 20"/>
          <p:cNvCxnSpPr/>
          <p:nvPr/>
        </p:nvCxnSpPr>
        <p:spPr>
          <a:xfrm>
            <a:off x="1619672" y="2740404"/>
            <a:ext cx="0" cy="1076962"/>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51520" y="3140968"/>
            <a:ext cx="8536754"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172400" y="2501381"/>
            <a:ext cx="615874" cy="400110"/>
          </a:xfrm>
          <a:prstGeom prst="rect">
            <a:avLst/>
          </a:prstGeom>
          <a:noFill/>
        </p:spPr>
        <p:txBody>
          <a:bodyPr wrap="none" rtlCol="0">
            <a:spAutoFit/>
          </a:bodyPr>
          <a:lstStyle/>
          <a:p>
            <a:r>
              <a:rPr lang="en-US" altLang="zh-CN" sz="2000" b="1" dirty="0" smtClean="0">
                <a:solidFill>
                  <a:srgbClr val="FFC000"/>
                </a:solidFill>
              </a:rPr>
              <a:t>App</a:t>
            </a:r>
            <a:endParaRPr lang="zh-CN" altLang="en-US" sz="2000" b="1" dirty="0">
              <a:solidFill>
                <a:srgbClr val="FFC000"/>
              </a:solidFill>
            </a:endParaRPr>
          </a:p>
        </p:txBody>
      </p:sp>
      <p:sp>
        <p:nvSpPr>
          <p:cNvPr id="29" name="TextBox 28"/>
          <p:cNvSpPr txBox="1"/>
          <p:nvPr/>
        </p:nvSpPr>
        <p:spPr>
          <a:xfrm>
            <a:off x="7644192" y="3284984"/>
            <a:ext cx="1392304" cy="400110"/>
          </a:xfrm>
          <a:prstGeom prst="rect">
            <a:avLst/>
          </a:prstGeom>
          <a:noFill/>
        </p:spPr>
        <p:txBody>
          <a:bodyPr wrap="none" rtlCol="0">
            <a:spAutoFit/>
          </a:bodyPr>
          <a:lstStyle/>
          <a:p>
            <a:r>
              <a:rPr lang="en-US" altLang="zh-CN" sz="2000" b="1" dirty="0" smtClean="0">
                <a:solidFill>
                  <a:srgbClr val="FFC000"/>
                </a:solidFill>
              </a:rPr>
              <a:t>Framework</a:t>
            </a:r>
            <a:endParaRPr lang="zh-CN" altLang="en-US" sz="2000" b="1" dirty="0">
              <a:solidFill>
                <a:srgbClr val="FFC000"/>
              </a:solidFill>
            </a:endParaRPr>
          </a:p>
        </p:txBody>
      </p:sp>
      <p:cxnSp>
        <p:nvCxnSpPr>
          <p:cNvPr id="54" name="直接箭头连接符 53"/>
          <p:cNvCxnSpPr>
            <a:endCxn id="56" idx="0"/>
          </p:cNvCxnSpPr>
          <p:nvPr/>
        </p:nvCxnSpPr>
        <p:spPr>
          <a:xfrm>
            <a:off x="3995936" y="2753410"/>
            <a:ext cx="39862" cy="2364649"/>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圆角矩形 55"/>
          <p:cNvSpPr/>
          <p:nvPr/>
        </p:nvSpPr>
        <p:spPr>
          <a:xfrm>
            <a:off x="3203848" y="5118059"/>
            <a:ext cx="1663900" cy="54318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Frameworks</a:t>
            </a:r>
            <a:endParaRPr lang="zh-CN" altLang="en-US" sz="1600" b="1" dirty="0">
              <a:solidFill>
                <a:schemeClr val="tx1"/>
              </a:solidFill>
            </a:endParaRPr>
          </a:p>
        </p:txBody>
      </p:sp>
      <p:cxnSp>
        <p:nvCxnSpPr>
          <p:cNvPr id="63" name="直接箭头连接符 62"/>
          <p:cNvCxnSpPr/>
          <p:nvPr/>
        </p:nvCxnSpPr>
        <p:spPr>
          <a:xfrm flipV="1">
            <a:off x="5114934" y="2753411"/>
            <a:ext cx="0" cy="1644142"/>
          </a:xfrm>
          <a:prstGeom prst="straightConnector1">
            <a:avLst/>
          </a:prstGeom>
          <a:ln>
            <a:solidFill>
              <a:schemeClr val="tx1">
                <a:lumMod val="50000"/>
                <a:lumOff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679527" y="3645024"/>
            <a:ext cx="902811" cy="523220"/>
          </a:xfrm>
          <a:prstGeom prst="rect">
            <a:avLst/>
          </a:prstGeom>
          <a:noFill/>
        </p:spPr>
        <p:txBody>
          <a:bodyPr wrap="none" rtlCol="0">
            <a:spAutoFit/>
          </a:bodyPr>
          <a:lstStyle/>
          <a:p>
            <a:pPr algn="ctr"/>
            <a:r>
              <a:rPr lang="zh-CN" altLang="en-US" sz="1400" b="1" dirty="0" smtClean="0">
                <a:solidFill>
                  <a:schemeClr val="accent1">
                    <a:lumMod val="75000"/>
                  </a:schemeClr>
                </a:solidFill>
              </a:rPr>
              <a:t>通话记录</a:t>
            </a:r>
            <a:r>
              <a:rPr lang="en-US" altLang="zh-CN" sz="1400" b="1" dirty="0" smtClean="0">
                <a:solidFill>
                  <a:schemeClr val="accent1">
                    <a:lumMod val="75000"/>
                  </a:schemeClr>
                </a:solidFill>
              </a:rPr>
              <a:t/>
            </a:r>
            <a:br>
              <a:rPr lang="en-US" altLang="zh-CN" sz="1400" b="1" dirty="0" smtClean="0">
                <a:solidFill>
                  <a:schemeClr val="accent1">
                    <a:lumMod val="75000"/>
                  </a:schemeClr>
                </a:solidFill>
              </a:rPr>
            </a:br>
            <a:r>
              <a:rPr lang="zh-CN" altLang="en-US" sz="1400" b="1" dirty="0" smtClean="0">
                <a:solidFill>
                  <a:schemeClr val="accent1">
                    <a:lumMod val="75000"/>
                  </a:schemeClr>
                </a:solidFill>
              </a:rPr>
              <a:t>联系人</a:t>
            </a:r>
            <a:endParaRPr lang="zh-CN" altLang="en-US" sz="1400" b="1" dirty="0">
              <a:solidFill>
                <a:schemeClr val="accent1">
                  <a:lumMod val="75000"/>
                </a:schemeClr>
              </a:solidFill>
            </a:endParaRPr>
          </a:p>
        </p:txBody>
      </p:sp>
      <p:cxnSp>
        <p:nvCxnSpPr>
          <p:cNvPr id="3" name="直接箭头连接符 2"/>
          <p:cNvCxnSpPr>
            <a:endCxn id="7" idx="1"/>
          </p:cNvCxnSpPr>
          <p:nvPr/>
        </p:nvCxnSpPr>
        <p:spPr>
          <a:xfrm flipV="1">
            <a:off x="1835696" y="2488376"/>
            <a:ext cx="1152128" cy="26012"/>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797948" y="2185119"/>
            <a:ext cx="1261884" cy="307777"/>
          </a:xfrm>
          <a:prstGeom prst="rect">
            <a:avLst/>
          </a:prstGeom>
          <a:noFill/>
        </p:spPr>
        <p:txBody>
          <a:bodyPr wrap="none" rtlCol="0">
            <a:spAutoFit/>
          </a:bodyPr>
          <a:lstStyle/>
          <a:p>
            <a:r>
              <a:rPr lang="zh-CN" altLang="en-US" sz="1400" b="1" dirty="0" smtClean="0">
                <a:solidFill>
                  <a:schemeClr val="accent1">
                    <a:lumMod val="75000"/>
                  </a:schemeClr>
                </a:solidFill>
              </a:rPr>
              <a:t>开关状态同步</a:t>
            </a:r>
            <a:endParaRPr lang="zh-CN" altLang="en-US" sz="1400" b="1" dirty="0">
              <a:solidFill>
                <a:schemeClr val="accent1">
                  <a:lumMod val="75000"/>
                </a:schemeClr>
              </a:solidFill>
            </a:endParaRPr>
          </a:p>
        </p:txBody>
      </p:sp>
      <p:cxnSp>
        <p:nvCxnSpPr>
          <p:cNvPr id="32" name="直接箭头连接符 31"/>
          <p:cNvCxnSpPr/>
          <p:nvPr/>
        </p:nvCxnSpPr>
        <p:spPr>
          <a:xfrm>
            <a:off x="3203848" y="2784086"/>
            <a:ext cx="0" cy="1076962"/>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64"/>
          <p:cNvSpPr txBox="1"/>
          <p:nvPr/>
        </p:nvSpPr>
        <p:spPr>
          <a:xfrm>
            <a:off x="3635896" y="3874333"/>
            <a:ext cx="902811" cy="523220"/>
          </a:xfrm>
          <a:prstGeom prst="rect">
            <a:avLst/>
          </a:prstGeom>
          <a:noFill/>
        </p:spPr>
        <p:txBody>
          <a:bodyPr wrap="none" rtlCol="0">
            <a:spAutoFit/>
          </a:bodyPr>
          <a:lstStyle/>
          <a:p>
            <a:pPr algn="ctr"/>
            <a:r>
              <a:rPr lang="zh-CN" altLang="en-US" sz="1400" b="1" dirty="0" smtClean="0">
                <a:solidFill>
                  <a:schemeClr val="accent1">
                    <a:lumMod val="75000"/>
                  </a:schemeClr>
                </a:solidFill>
              </a:rPr>
              <a:t>双卡</a:t>
            </a:r>
            <a:r>
              <a:rPr lang="zh-CN" altLang="en-US" sz="1400" b="1" dirty="0" smtClean="0">
                <a:solidFill>
                  <a:schemeClr val="accent1">
                    <a:lumMod val="75000"/>
                  </a:schemeClr>
                </a:solidFill>
              </a:rPr>
              <a:t>铃声</a:t>
            </a:r>
            <a:r>
              <a:rPr lang="en-US" altLang="zh-CN" sz="1400" b="1" dirty="0" smtClean="0">
                <a:solidFill>
                  <a:schemeClr val="accent1">
                    <a:lumMod val="75000"/>
                  </a:schemeClr>
                </a:solidFill>
              </a:rPr>
              <a:t/>
            </a:r>
            <a:br>
              <a:rPr lang="en-US" altLang="zh-CN" sz="1400" b="1" dirty="0" smtClean="0">
                <a:solidFill>
                  <a:schemeClr val="accent1">
                    <a:lumMod val="75000"/>
                  </a:schemeClr>
                </a:solidFill>
              </a:rPr>
            </a:br>
            <a:r>
              <a:rPr lang="zh-CN" altLang="en-US" sz="1400" b="1" dirty="0" smtClean="0">
                <a:solidFill>
                  <a:schemeClr val="accent1">
                    <a:lumMod val="75000"/>
                  </a:schemeClr>
                </a:solidFill>
              </a:rPr>
              <a:t>主题市场</a:t>
            </a:r>
          </a:p>
        </p:txBody>
      </p:sp>
      <p:sp>
        <p:nvSpPr>
          <p:cNvPr id="34" name="圆角矩形 33"/>
          <p:cNvSpPr/>
          <p:nvPr/>
        </p:nvSpPr>
        <p:spPr>
          <a:xfrm>
            <a:off x="4427984" y="4437112"/>
            <a:ext cx="1944216" cy="57606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smtClean="0">
                <a:solidFill>
                  <a:schemeClr val="tx1"/>
                </a:solidFill>
              </a:rPr>
              <a:t>ContactsProvider</a:t>
            </a:r>
            <a:endParaRPr lang="zh-CN" altLang="en-US" sz="1600" b="1" dirty="0">
              <a:solidFill>
                <a:schemeClr val="tx1"/>
              </a:solidFill>
            </a:endParaRPr>
          </a:p>
        </p:txBody>
      </p:sp>
      <p:sp>
        <p:nvSpPr>
          <p:cNvPr id="38" name="圆角矩形 37"/>
          <p:cNvSpPr/>
          <p:nvPr/>
        </p:nvSpPr>
        <p:spPr>
          <a:xfrm>
            <a:off x="6372200" y="2492896"/>
            <a:ext cx="1080120" cy="5040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rPr>
              <a:t>Message</a:t>
            </a:r>
            <a:endParaRPr lang="zh-CN" altLang="en-US" sz="1400" b="1" dirty="0">
              <a:solidFill>
                <a:schemeClr val="tx1"/>
              </a:solidFill>
            </a:endParaRPr>
          </a:p>
        </p:txBody>
      </p:sp>
      <p:sp>
        <p:nvSpPr>
          <p:cNvPr id="39" name="圆角矩形 38"/>
          <p:cNvSpPr/>
          <p:nvPr/>
        </p:nvSpPr>
        <p:spPr>
          <a:xfrm>
            <a:off x="6372200" y="1916832"/>
            <a:ext cx="1080120" cy="5040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rPr>
              <a:t>Contacts</a:t>
            </a:r>
            <a:endParaRPr lang="zh-CN" altLang="en-US" sz="1400" b="1" dirty="0">
              <a:solidFill>
                <a:schemeClr val="tx1"/>
              </a:solidFill>
            </a:endParaRPr>
          </a:p>
        </p:txBody>
      </p:sp>
      <p:cxnSp>
        <p:nvCxnSpPr>
          <p:cNvPr id="40" name="直接箭头连接符 39"/>
          <p:cNvCxnSpPr>
            <a:stCxn id="7" idx="3"/>
            <a:endCxn id="39" idx="1"/>
          </p:cNvCxnSpPr>
          <p:nvPr/>
        </p:nvCxnSpPr>
        <p:spPr>
          <a:xfrm flipV="1">
            <a:off x="5582338" y="2168860"/>
            <a:ext cx="789862" cy="31951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7" idx="3"/>
            <a:endCxn id="38" idx="1"/>
          </p:cNvCxnSpPr>
          <p:nvPr/>
        </p:nvCxnSpPr>
        <p:spPr>
          <a:xfrm>
            <a:off x="5582338" y="2488376"/>
            <a:ext cx="789862" cy="256548"/>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TextBox 29"/>
          <p:cNvSpPr txBox="1"/>
          <p:nvPr/>
        </p:nvSpPr>
        <p:spPr>
          <a:xfrm>
            <a:off x="-43543" y="5910371"/>
            <a:ext cx="9036496" cy="830997"/>
          </a:xfrm>
          <a:prstGeom prst="rect">
            <a:avLst/>
          </a:prstGeom>
          <a:noFill/>
        </p:spPr>
        <p:txBody>
          <a:bodyPr wrap="square" rtlCol="0">
            <a:spAutoFit/>
          </a:bodyPr>
          <a:lstStyle/>
          <a:p>
            <a:pPr marL="742950" lvl="1" indent="-285750">
              <a:lnSpc>
                <a:spcPct val="150000"/>
              </a:lnSpc>
              <a:buFont typeface="Arial" pitchFamily="34" charset="0"/>
              <a:buChar char="•"/>
            </a:pPr>
            <a:r>
              <a:rPr lang="en-US" altLang="zh-CN" sz="1600" dirty="0" smtClean="0">
                <a:latin typeface="微软雅黑" pitchFamily="34" charset="-122"/>
                <a:ea typeface="微软雅黑" pitchFamily="34" charset="-122"/>
              </a:rPr>
              <a:t>Dialer</a:t>
            </a:r>
            <a:r>
              <a:rPr lang="zh-CN" altLang="en-US" sz="1600" dirty="0" smtClean="0">
                <a:latin typeface="微软雅黑" pitchFamily="34" charset="-122"/>
                <a:ea typeface="微软雅黑" pitchFamily="34" charset="-122"/>
              </a:rPr>
              <a:t>对</a:t>
            </a:r>
            <a:r>
              <a:rPr lang="en-US" altLang="zh-CN" sz="1600" dirty="0" smtClean="0">
                <a:latin typeface="微软雅黑" pitchFamily="34" charset="-122"/>
                <a:ea typeface="微软雅黑" pitchFamily="34" charset="-122"/>
              </a:rPr>
              <a:t>Frameworks</a:t>
            </a:r>
            <a:r>
              <a:rPr lang="zh-CN" altLang="en-US" sz="1600" dirty="0" smtClean="0">
                <a:latin typeface="微软雅黑" pitchFamily="34" charset="-122"/>
                <a:ea typeface="微软雅黑" pitchFamily="34" charset="-122"/>
              </a:rPr>
              <a:t>层的依赖（如主题市场），尽量以反射方式调用，减轻系统层变化对</a:t>
            </a:r>
            <a:r>
              <a:rPr lang="en-US" altLang="zh-CN" sz="1600" dirty="0" smtClean="0">
                <a:latin typeface="微软雅黑" pitchFamily="34" charset="-122"/>
                <a:ea typeface="微软雅黑" pitchFamily="34" charset="-122"/>
              </a:rPr>
              <a:t>APK</a:t>
            </a:r>
            <a:r>
              <a:rPr lang="zh-CN" altLang="en-US" sz="1600" dirty="0" smtClean="0">
                <a:latin typeface="微软雅黑" pitchFamily="34" charset="-122"/>
                <a:ea typeface="微软雅黑" pitchFamily="34" charset="-122"/>
              </a:rPr>
              <a:t>的影响</a:t>
            </a:r>
            <a:endParaRPr lang="zh-CN" altLang="en-US" sz="1600" dirty="0">
              <a:latin typeface="微软雅黑" pitchFamily="34" charset="-122"/>
              <a:ea typeface="微软雅黑" pitchFamily="34" charset="-122"/>
            </a:endParaRPr>
          </a:p>
        </p:txBody>
      </p:sp>
      <p:sp>
        <p:nvSpPr>
          <p:cNvPr id="24" name="圆角矩形 23"/>
          <p:cNvSpPr/>
          <p:nvPr/>
        </p:nvSpPr>
        <p:spPr>
          <a:xfrm>
            <a:off x="2987824" y="1221614"/>
            <a:ext cx="1080120" cy="5040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记事本</a:t>
            </a:r>
          </a:p>
        </p:txBody>
      </p:sp>
      <p:sp>
        <p:nvSpPr>
          <p:cNvPr id="25" name="圆角矩形 24"/>
          <p:cNvSpPr/>
          <p:nvPr/>
        </p:nvSpPr>
        <p:spPr>
          <a:xfrm>
            <a:off x="4741134" y="1027837"/>
            <a:ext cx="1317916" cy="5040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rPr>
              <a:t>OP01Plugin</a:t>
            </a:r>
            <a:endParaRPr lang="zh-CN" altLang="en-US" sz="1400" b="1" dirty="0">
              <a:solidFill>
                <a:schemeClr val="tx1"/>
              </a:solidFill>
            </a:endParaRPr>
          </a:p>
        </p:txBody>
      </p:sp>
      <p:cxnSp>
        <p:nvCxnSpPr>
          <p:cNvPr id="27" name="直接箭头连接符 26"/>
          <p:cNvCxnSpPr>
            <a:stCxn id="7" idx="0"/>
            <a:endCxn id="24" idx="2"/>
          </p:cNvCxnSpPr>
          <p:nvPr/>
        </p:nvCxnSpPr>
        <p:spPr>
          <a:xfrm flipH="1" flipV="1">
            <a:off x="3527884" y="1725670"/>
            <a:ext cx="757197" cy="510678"/>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7" idx="0"/>
            <a:endCxn id="25" idx="2"/>
          </p:cNvCxnSpPr>
          <p:nvPr/>
        </p:nvCxnSpPr>
        <p:spPr>
          <a:xfrm flipV="1">
            <a:off x="4285081" y="1531893"/>
            <a:ext cx="1115011" cy="704455"/>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5940152" y="3821915"/>
            <a:ext cx="1663900" cy="54318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smtClean="0">
                <a:solidFill>
                  <a:schemeClr val="tx1"/>
                </a:solidFill>
              </a:rPr>
              <a:t>tpv</a:t>
            </a:r>
            <a:r>
              <a:rPr lang="en-US" altLang="zh-CN" sz="1600" b="1" dirty="0" smtClean="0">
                <a:solidFill>
                  <a:schemeClr val="tx1"/>
                </a:solidFill>
              </a:rPr>
              <a:t>-res</a:t>
            </a:r>
            <a:endParaRPr lang="zh-CN" altLang="en-US" sz="1600" b="1" dirty="0">
              <a:solidFill>
                <a:schemeClr val="tx1"/>
              </a:solidFill>
            </a:endParaRPr>
          </a:p>
        </p:txBody>
      </p:sp>
      <p:cxnSp>
        <p:nvCxnSpPr>
          <p:cNvPr id="35" name="直接箭头连接符 34"/>
          <p:cNvCxnSpPr>
            <a:stCxn id="31" idx="0"/>
          </p:cNvCxnSpPr>
          <p:nvPr/>
        </p:nvCxnSpPr>
        <p:spPr>
          <a:xfrm flipH="1" flipV="1">
            <a:off x="5436096" y="2720962"/>
            <a:ext cx="1336006" cy="1100953"/>
          </a:xfrm>
          <a:prstGeom prst="straightConnector1">
            <a:avLst/>
          </a:prstGeom>
          <a:ln>
            <a:solidFill>
              <a:schemeClr val="tx1">
                <a:lumMod val="50000"/>
                <a:lumOff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6" name="TextBox 64"/>
          <p:cNvSpPr txBox="1"/>
          <p:nvPr/>
        </p:nvSpPr>
        <p:spPr>
          <a:xfrm>
            <a:off x="5719498" y="3337247"/>
            <a:ext cx="1266693" cy="307777"/>
          </a:xfrm>
          <a:prstGeom prst="rect">
            <a:avLst/>
          </a:prstGeom>
          <a:noFill/>
        </p:spPr>
        <p:txBody>
          <a:bodyPr wrap="none" rtlCol="0">
            <a:spAutoFit/>
          </a:bodyPr>
          <a:lstStyle/>
          <a:p>
            <a:pPr algn="ctr"/>
            <a:r>
              <a:rPr lang="en-US" altLang="zh-CN" sz="1400" b="1" dirty="0" smtClean="0">
                <a:solidFill>
                  <a:schemeClr val="accent1">
                    <a:lumMod val="75000"/>
                  </a:schemeClr>
                </a:solidFill>
              </a:rPr>
              <a:t>Common Style</a:t>
            </a:r>
            <a:endParaRPr lang="zh-CN" altLang="en-US" sz="1400" b="1" dirty="0" smtClean="0">
              <a:solidFill>
                <a:schemeClr val="accent1">
                  <a:lumMod val="75000"/>
                </a:schemeClr>
              </a:solidFill>
            </a:endParaRPr>
          </a:p>
        </p:txBody>
      </p:sp>
    </p:spTree>
    <p:extLst>
      <p:ext uri="{BB962C8B-B14F-4D97-AF65-F5344CB8AC3E}">
        <p14:creationId xmlns:p14="http://schemas.microsoft.com/office/powerpoint/2010/main" val="9682772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smtClean="0"/>
              <a:t>外部接口（</a:t>
            </a:r>
            <a:r>
              <a:rPr lang="en-US" altLang="zh-CN" sz="2400" b="1" dirty="0" smtClean="0"/>
              <a:t>Settings</a:t>
            </a:r>
            <a:r>
              <a:rPr lang="zh-CN" altLang="en-US" sz="2400" b="1" dirty="0" smtClean="0"/>
              <a:t>）</a:t>
            </a:r>
            <a:endParaRPr lang="zh-CN" altLang="en-US" sz="2400" b="1" dirty="0"/>
          </a:p>
        </p:txBody>
      </p:sp>
      <p:sp>
        <p:nvSpPr>
          <p:cNvPr id="2" name="矩形 1"/>
          <p:cNvSpPr/>
          <p:nvPr/>
        </p:nvSpPr>
        <p:spPr>
          <a:xfrm>
            <a:off x="611560" y="1172359"/>
            <a:ext cx="8064896" cy="1015663"/>
          </a:xfrm>
          <a:prstGeom prst="rect">
            <a:avLst/>
          </a:prstGeom>
        </p:spPr>
        <p:txBody>
          <a:bodyPr wrap="square">
            <a:spAutoFit/>
          </a:bodyPr>
          <a:lstStyle/>
          <a:p>
            <a:r>
              <a:rPr lang="zh-CN" altLang="en-US" sz="2400" b="1" dirty="0" smtClean="0"/>
              <a:t>来电铃声渐强（默认关）</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smtClean="0"/>
              <a:t>Settings.System.getInt</a:t>
            </a:r>
            <a:r>
              <a:rPr lang="en-US" altLang="zh-CN" dirty="0" smtClean="0"/>
              <a:t>(</a:t>
            </a:r>
            <a:r>
              <a:rPr lang="en-US" altLang="zh-CN" dirty="0" err="1" smtClean="0"/>
              <a:t>getContentResolver</a:t>
            </a:r>
            <a:r>
              <a:rPr lang="en-US" altLang="zh-CN" dirty="0"/>
              <a:t>(), "</a:t>
            </a:r>
            <a:r>
              <a:rPr lang="en-US" altLang="zh-CN" dirty="0" err="1"/>
              <a:t>increasing_ringtone</a:t>
            </a:r>
            <a:r>
              <a:rPr lang="en-US" altLang="zh-CN" dirty="0"/>
              <a:t>", 0)</a:t>
            </a:r>
            <a:endParaRPr lang="en-US" altLang="zh-CN" dirty="0" smtClean="0"/>
          </a:p>
        </p:txBody>
      </p:sp>
      <p:sp>
        <p:nvSpPr>
          <p:cNvPr id="5" name="矩形 4"/>
          <p:cNvSpPr/>
          <p:nvPr/>
        </p:nvSpPr>
        <p:spPr>
          <a:xfrm>
            <a:off x="611560" y="2636912"/>
            <a:ext cx="8064896" cy="1015663"/>
          </a:xfrm>
          <a:prstGeom prst="rect">
            <a:avLst/>
          </a:prstGeom>
        </p:spPr>
        <p:txBody>
          <a:bodyPr wrap="square">
            <a:spAutoFit/>
          </a:bodyPr>
          <a:lstStyle/>
          <a:p>
            <a:r>
              <a:rPr lang="zh-CN" altLang="en-US" sz="2400" b="1" dirty="0"/>
              <a:t>锁屏</a:t>
            </a:r>
            <a:r>
              <a:rPr lang="zh-CN" altLang="en-US" sz="2400" b="1" dirty="0" smtClean="0"/>
              <a:t>下快捷通话（默认关）</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Settings.Global.getInt</a:t>
            </a:r>
            <a:r>
              <a:rPr lang="en-US" altLang="zh-CN" dirty="0"/>
              <a:t>(</a:t>
            </a:r>
            <a:r>
              <a:rPr lang="en-US" altLang="zh-CN" dirty="0" err="1"/>
              <a:t>getContentResolver</a:t>
            </a:r>
            <a:r>
              <a:rPr lang="en-US" altLang="zh-CN" dirty="0"/>
              <a:t>(), "</a:t>
            </a:r>
            <a:r>
              <a:rPr lang="en-US" altLang="zh-CN" dirty="0" err="1"/>
              <a:t>keyguard_quick_dial</a:t>
            </a:r>
            <a:r>
              <a:rPr lang="en-US" altLang="zh-CN" dirty="0"/>
              <a:t>", 0)</a:t>
            </a:r>
            <a:endParaRPr lang="en-US" altLang="zh-CN" dirty="0" smtClean="0"/>
          </a:p>
        </p:txBody>
      </p:sp>
      <p:sp>
        <p:nvSpPr>
          <p:cNvPr id="6" name="矩形 5"/>
          <p:cNvSpPr/>
          <p:nvPr/>
        </p:nvSpPr>
        <p:spPr>
          <a:xfrm>
            <a:off x="611560" y="4008546"/>
            <a:ext cx="8064896" cy="1292662"/>
          </a:xfrm>
          <a:prstGeom prst="rect">
            <a:avLst/>
          </a:prstGeom>
        </p:spPr>
        <p:txBody>
          <a:bodyPr wrap="square">
            <a:spAutoFit/>
          </a:bodyPr>
          <a:lstStyle/>
          <a:p>
            <a:r>
              <a:rPr lang="zh-CN" altLang="en-US" sz="2400" b="1" dirty="0" smtClean="0"/>
              <a:t>标准模式和简易模式</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smtClean="0"/>
              <a:t>Settings.Global.getInt</a:t>
            </a:r>
            <a:r>
              <a:rPr lang="en-US" altLang="zh-CN" dirty="0" smtClean="0"/>
              <a:t>(</a:t>
            </a:r>
            <a:r>
              <a:rPr lang="en-US" altLang="zh-CN" dirty="0" err="1" smtClean="0"/>
              <a:t>getContentResolver</a:t>
            </a:r>
            <a:r>
              <a:rPr lang="en-US" altLang="zh-CN" dirty="0"/>
              <a:t>(), "</a:t>
            </a:r>
            <a:r>
              <a:rPr lang="en-US" altLang="zh-CN" dirty="0" err="1"/>
              <a:t>current_launcher</a:t>
            </a:r>
            <a:r>
              <a:rPr lang="en-US" altLang="zh-CN" dirty="0"/>
              <a:t>", 0</a:t>
            </a:r>
            <a:r>
              <a:rPr lang="en-US" altLang="zh-CN" dirty="0" smtClean="0"/>
              <a:t>)</a:t>
            </a:r>
          </a:p>
          <a:p>
            <a:pPr marL="285750" lvl="0" indent="-285750">
              <a:buFont typeface="Arial" pitchFamily="34" charset="0"/>
              <a:buChar char="•"/>
            </a:pPr>
            <a:r>
              <a:rPr lang="en-US" altLang="zh-CN" dirty="0" smtClean="0"/>
              <a:t>0</a:t>
            </a:r>
            <a:r>
              <a:rPr lang="zh-CN" altLang="en-US" dirty="0" smtClean="0"/>
              <a:t>是标准模式，</a:t>
            </a:r>
            <a:r>
              <a:rPr lang="en-US" altLang="zh-CN" dirty="0" smtClean="0"/>
              <a:t>1</a:t>
            </a:r>
            <a:r>
              <a:rPr lang="zh-CN" altLang="en-US" dirty="0" smtClean="0"/>
              <a:t>是简易模式</a:t>
            </a:r>
            <a:endParaRPr lang="en-US" altLang="zh-CN" dirty="0" smtClean="0"/>
          </a:p>
        </p:txBody>
      </p:sp>
    </p:spTree>
    <p:extLst>
      <p:ext uri="{BB962C8B-B14F-4D97-AF65-F5344CB8AC3E}">
        <p14:creationId xmlns:p14="http://schemas.microsoft.com/office/powerpoint/2010/main" val="7644664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smtClean="0"/>
              <a:t>外部接口（</a:t>
            </a:r>
            <a:r>
              <a:rPr lang="en-US" altLang="zh-CN" sz="2400" b="1" dirty="0" smtClean="0"/>
              <a:t>Frameworks</a:t>
            </a:r>
            <a:r>
              <a:rPr lang="zh-CN" altLang="en-US" sz="2400" b="1" dirty="0" smtClean="0"/>
              <a:t>）</a:t>
            </a:r>
            <a:endParaRPr lang="zh-CN" altLang="en-US" sz="2400" b="1" dirty="0"/>
          </a:p>
        </p:txBody>
      </p:sp>
      <p:sp>
        <p:nvSpPr>
          <p:cNvPr id="2" name="矩形 1"/>
          <p:cNvSpPr/>
          <p:nvPr/>
        </p:nvSpPr>
        <p:spPr>
          <a:xfrm>
            <a:off x="611560" y="1172359"/>
            <a:ext cx="8064896" cy="1292662"/>
          </a:xfrm>
          <a:prstGeom prst="rect">
            <a:avLst/>
          </a:prstGeom>
        </p:spPr>
        <p:txBody>
          <a:bodyPr wrap="square">
            <a:spAutoFit/>
          </a:bodyPr>
          <a:lstStyle/>
          <a:p>
            <a:r>
              <a:rPr lang="zh-CN" altLang="en-US" sz="2400" b="1" dirty="0"/>
              <a:t>双卡</a:t>
            </a:r>
            <a:r>
              <a:rPr lang="zh-CN" altLang="en-US" sz="2400" b="1" dirty="0" smtClean="0"/>
              <a:t>铃声</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smtClean="0"/>
              <a:t>com.mediatek.audioprofile.AudioProfileManager</a:t>
            </a:r>
            <a:endParaRPr lang="en-US" altLang="zh-CN" dirty="0" smtClean="0"/>
          </a:p>
          <a:p>
            <a:pPr marL="285750" lvl="0" indent="-285750">
              <a:buFont typeface="Arial" pitchFamily="34" charset="0"/>
              <a:buChar char="•"/>
            </a:pPr>
            <a:r>
              <a:rPr lang="en-US" altLang="zh-CN" dirty="0" smtClean="0"/>
              <a:t>(</a:t>
            </a:r>
            <a:r>
              <a:rPr lang="en-US" altLang="zh-CN" dirty="0" err="1"/>
              <a:t>AudioProfileManager</a:t>
            </a:r>
            <a:r>
              <a:rPr lang="en-US" altLang="zh-CN" dirty="0"/>
              <a:t>) </a:t>
            </a:r>
            <a:r>
              <a:rPr lang="en-US" altLang="zh-CN" dirty="0" err="1"/>
              <a:t>getSystemService</a:t>
            </a:r>
            <a:r>
              <a:rPr lang="en-US" altLang="zh-CN" dirty="0"/>
              <a:t>(</a:t>
            </a:r>
            <a:r>
              <a:rPr lang="en-US" altLang="zh-CN" dirty="0" err="1"/>
              <a:t>Context.AUDIO_PROFILE_SERVICE</a:t>
            </a:r>
            <a:r>
              <a:rPr lang="en-US" altLang="zh-CN" dirty="0"/>
              <a:t>)</a:t>
            </a:r>
            <a:endParaRPr lang="en-US" altLang="zh-CN" dirty="0" smtClean="0"/>
          </a:p>
        </p:txBody>
      </p:sp>
      <p:sp>
        <p:nvSpPr>
          <p:cNvPr id="5" name="矩形 4"/>
          <p:cNvSpPr/>
          <p:nvPr/>
        </p:nvSpPr>
        <p:spPr>
          <a:xfrm>
            <a:off x="611560" y="2773377"/>
            <a:ext cx="8064896" cy="1292662"/>
          </a:xfrm>
          <a:prstGeom prst="rect">
            <a:avLst/>
          </a:prstGeom>
        </p:spPr>
        <p:txBody>
          <a:bodyPr wrap="square">
            <a:spAutoFit/>
          </a:bodyPr>
          <a:lstStyle/>
          <a:p>
            <a:r>
              <a:rPr lang="zh-CN" altLang="en-US" sz="2400" b="1" dirty="0"/>
              <a:t>主题</a:t>
            </a:r>
            <a:r>
              <a:rPr lang="zh-CN" altLang="en-US" sz="2400" b="1" dirty="0" smtClean="0"/>
              <a:t>市场</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android.content.ResourceHelperTPV</a:t>
            </a:r>
            <a:endParaRPr lang="en-US" altLang="zh-CN" dirty="0"/>
          </a:p>
          <a:p>
            <a:pPr marL="285750" lvl="0" indent="-285750">
              <a:buFont typeface="Arial" pitchFamily="34" charset="0"/>
              <a:buChar char="•"/>
            </a:pPr>
            <a:r>
              <a:rPr lang="en-US" altLang="zh-CN" dirty="0" err="1"/>
              <a:t>android.content.StatusBarCompatTPV</a:t>
            </a:r>
            <a:endParaRPr lang="en-US" altLang="zh-CN" dirty="0" smtClean="0"/>
          </a:p>
        </p:txBody>
      </p:sp>
    </p:spTree>
    <p:extLst>
      <p:ext uri="{BB962C8B-B14F-4D97-AF65-F5344CB8AC3E}">
        <p14:creationId xmlns:p14="http://schemas.microsoft.com/office/powerpoint/2010/main" val="26410875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smtClean="0"/>
              <a:t>外部接口</a:t>
            </a:r>
            <a:r>
              <a:rPr lang="zh-CN" altLang="en-US" sz="2400" b="1" dirty="0" smtClean="0"/>
              <a:t>（</a:t>
            </a:r>
            <a:r>
              <a:rPr lang="en-US" altLang="zh-CN" sz="2400" b="1" dirty="0" err="1" smtClean="0"/>
              <a:t>tpv</a:t>
            </a:r>
            <a:r>
              <a:rPr lang="en-US" altLang="zh-CN" sz="2400" b="1" dirty="0" smtClean="0"/>
              <a:t>-res</a:t>
            </a:r>
            <a:r>
              <a:rPr lang="zh-CN" altLang="en-US" sz="2400" b="1" dirty="0" smtClean="0"/>
              <a:t>）</a:t>
            </a:r>
            <a:endParaRPr lang="zh-CN" altLang="en-US" sz="2400" b="1" dirty="0"/>
          </a:p>
        </p:txBody>
      </p:sp>
      <p:sp>
        <p:nvSpPr>
          <p:cNvPr id="2" name="矩形 1"/>
          <p:cNvSpPr/>
          <p:nvPr/>
        </p:nvSpPr>
        <p:spPr>
          <a:xfrm>
            <a:off x="611560" y="1172359"/>
            <a:ext cx="8064896" cy="2400657"/>
          </a:xfrm>
          <a:prstGeom prst="rect">
            <a:avLst/>
          </a:prstGeom>
        </p:spPr>
        <p:txBody>
          <a:bodyPr wrap="square">
            <a:spAutoFit/>
          </a:bodyPr>
          <a:lstStyle/>
          <a:p>
            <a:r>
              <a:rPr lang="en-US" altLang="zh-CN" sz="2400" b="1" dirty="0" smtClean="0"/>
              <a:t>Common Style</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smtClean="0"/>
              <a:t>Common Style</a:t>
            </a:r>
            <a:r>
              <a:rPr lang="zh-CN" altLang="en-US" dirty="0" smtClean="0"/>
              <a:t>作用于</a:t>
            </a:r>
            <a:r>
              <a:rPr lang="en-US" altLang="zh-CN" dirty="0" smtClean="0"/>
              <a:t>Activity</a:t>
            </a:r>
            <a:r>
              <a:rPr lang="zh-CN" altLang="en-US" dirty="0" smtClean="0"/>
              <a:t>，指定</a:t>
            </a:r>
            <a:r>
              <a:rPr lang="en-US" altLang="zh-CN" dirty="0" smtClean="0"/>
              <a:t>Activity</a:t>
            </a:r>
            <a:r>
              <a:rPr lang="zh-CN" altLang="en-US" dirty="0" smtClean="0"/>
              <a:t>主题如下：</a:t>
            </a:r>
            <a:endParaRPr lang="en-US" altLang="zh-CN" dirty="0"/>
          </a:p>
          <a:p>
            <a:pPr marL="285750" lvl="0" indent="-285750">
              <a:buFont typeface="Arial" pitchFamily="34" charset="0"/>
              <a:buChar char="•"/>
            </a:pPr>
            <a:endParaRPr lang="en-US" altLang="zh-CN" dirty="0" smtClean="0"/>
          </a:p>
          <a:p>
            <a:r>
              <a:rPr lang="en-US" altLang="zh-CN" dirty="0" smtClean="0"/>
              <a:t>&lt;</a:t>
            </a:r>
            <a:r>
              <a:rPr lang="en-US" altLang="zh-CN" dirty="0"/>
              <a:t>style name=</a:t>
            </a:r>
            <a:r>
              <a:rPr lang="en-US" altLang="zh-CN" i="1" dirty="0"/>
              <a:t>"</a:t>
            </a:r>
            <a:r>
              <a:rPr lang="en-US" altLang="zh-CN" i="1" dirty="0" err="1"/>
              <a:t>TpvTheme</a:t>
            </a:r>
            <a:r>
              <a:rPr lang="en-US" altLang="zh-CN" i="1" dirty="0"/>
              <a:t>" parent="@</a:t>
            </a:r>
            <a:r>
              <a:rPr lang="en-US" altLang="zh-CN" i="1" dirty="0" err="1"/>
              <a:t>com.tpv:style</a:t>
            </a:r>
            <a:r>
              <a:rPr lang="en-US" altLang="zh-CN" i="1" dirty="0"/>
              <a:t>/Theme.Tpv.Settings.V2.5"&gt;</a:t>
            </a:r>
          </a:p>
          <a:p>
            <a:r>
              <a:rPr lang="en-US" altLang="zh-CN" dirty="0"/>
              <a:t>        &lt;item name=</a:t>
            </a:r>
            <a:r>
              <a:rPr lang="en-US" altLang="zh-CN" i="1" dirty="0"/>
              <a:t>"</a:t>
            </a:r>
            <a:r>
              <a:rPr lang="en-US" altLang="zh-CN" i="1" dirty="0" err="1"/>
              <a:t>android:statusBarColor</a:t>
            </a:r>
            <a:r>
              <a:rPr lang="en-US" altLang="zh-CN" i="1" dirty="0"/>
              <a:t>"&gt;?</a:t>
            </a:r>
            <a:r>
              <a:rPr lang="en-US" altLang="zh-CN" i="1" dirty="0" err="1"/>
              <a:t>android:attr</a:t>
            </a:r>
            <a:r>
              <a:rPr lang="en-US" altLang="zh-CN" i="1" dirty="0"/>
              <a:t>/</a:t>
            </a:r>
            <a:r>
              <a:rPr lang="en-US" altLang="zh-CN" i="1" dirty="0" err="1"/>
              <a:t>colorPrimaryDark</a:t>
            </a:r>
            <a:r>
              <a:rPr lang="en-US" altLang="zh-CN" i="1" dirty="0"/>
              <a:t>&lt;/item&gt;</a:t>
            </a:r>
          </a:p>
          <a:p>
            <a:r>
              <a:rPr lang="en-US" altLang="zh-CN" dirty="0"/>
              <a:t>        &lt;item name=</a:t>
            </a:r>
            <a:r>
              <a:rPr lang="en-US" altLang="zh-CN" i="1" dirty="0"/>
              <a:t>"@</a:t>
            </a:r>
            <a:r>
              <a:rPr lang="en-US" altLang="zh-CN" i="1" dirty="0" err="1"/>
              <a:t>com.tpv:attr</a:t>
            </a:r>
            <a:r>
              <a:rPr lang="en-US" altLang="zh-CN" i="1" dirty="0"/>
              <a:t>/</a:t>
            </a:r>
            <a:r>
              <a:rPr lang="en-US" altLang="zh-CN" i="1" dirty="0" err="1"/>
              <a:t>statusBarGradient</a:t>
            </a:r>
            <a:r>
              <a:rPr lang="en-US" altLang="zh-CN" i="1" dirty="0"/>
              <a:t>"&gt;@null&lt;/item&gt;</a:t>
            </a:r>
          </a:p>
          <a:p>
            <a:r>
              <a:rPr lang="en-US" altLang="zh-CN" dirty="0" smtClean="0"/>
              <a:t>&lt;/</a:t>
            </a:r>
            <a:r>
              <a:rPr lang="en-US" altLang="zh-CN" dirty="0"/>
              <a:t>style&gt;</a:t>
            </a:r>
            <a:endParaRPr lang="en-US" altLang="zh-CN" dirty="0" smtClean="0"/>
          </a:p>
        </p:txBody>
      </p:sp>
    </p:spTree>
    <p:extLst>
      <p:ext uri="{BB962C8B-B14F-4D97-AF65-F5344CB8AC3E}">
        <p14:creationId xmlns:p14="http://schemas.microsoft.com/office/powerpoint/2010/main" val="1156800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smtClean="0"/>
              <a:t>外部接口（开关）</a:t>
            </a:r>
            <a:endParaRPr lang="zh-CN" altLang="en-US" sz="2400" b="1" dirty="0"/>
          </a:p>
        </p:txBody>
      </p:sp>
      <p:sp>
        <p:nvSpPr>
          <p:cNvPr id="2" name="矩形 1"/>
          <p:cNvSpPr/>
          <p:nvPr/>
        </p:nvSpPr>
        <p:spPr>
          <a:xfrm>
            <a:off x="611560" y="1172359"/>
            <a:ext cx="8064896" cy="1569660"/>
          </a:xfrm>
          <a:prstGeom prst="rect">
            <a:avLst/>
          </a:prstGeom>
        </p:spPr>
        <p:txBody>
          <a:bodyPr wrap="square">
            <a:spAutoFit/>
          </a:bodyPr>
          <a:lstStyle/>
          <a:p>
            <a:r>
              <a:rPr lang="en-US" altLang="zh-CN" sz="2400" b="1" dirty="0" smtClean="0"/>
              <a:t>IP</a:t>
            </a:r>
            <a:r>
              <a:rPr lang="zh-CN" altLang="en-US" sz="2400" b="1" dirty="0" smtClean="0"/>
              <a:t>拨号</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smtClean="0"/>
              <a:t>ro.asc.dialer.ipdial</a:t>
            </a:r>
            <a:endParaRPr lang="en-US" altLang="zh-CN" dirty="0" smtClean="0"/>
          </a:p>
          <a:p>
            <a:pPr marL="285750" lvl="0" indent="-285750">
              <a:buFont typeface="Arial" pitchFamily="34" charset="0"/>
              <a:buChar char="•"/>
            </a:pPr>
            <a:r>
              <a:rPr lang="zh-CN" altLang="en-US" dirty="0"/>
              <a:t>是否支持</a:t>
            </a:r>
            <a:r>
              <a:rPr lang="en-US" altLang="zh-CN" dirty="0"/>
              <a:t>IP</a:t>
            </a:r>
            <a:r>
              <a:rPr lang="zh-CN" altLang="en-US" dirty="0" smtClean="0"/>
              <a:t>拨号，</a:t>
            </a:r>
            <a:r>
              <a:rPr lang="en-US" altLang="zh-CN" dirty="0"/>
              <a:t>0</a:t>
            </a:r>
            <a:r>
              <a:rPr lang="zh-CN" altLang="en-US" dirty="0"/>
              <a:t>：不支持（海外向</a:t>
            </a:r>
            <a:r>
              <a:rPr lang="zh-CN" altLang="en-US" dirty="0" smtClean="0"/>
              <a:t>），</a:t>
            </a:r>
            <a:r>
              <a:rPr lang="en-US" altLang="zh-CN" dirty="0" smtClean="0"/>
              <a:t>1</a:t>
            </a:r>
            <a:r>
              <a:rPr lang="zh-CN" altLang="en-US" dirty="0"/>
              <a:t>：支持（</a:t>
            </a:r>
            <a:r>
              <a:rPr lang="en-US" altLang="zh-CN" dirty="0"/>
              <a:t>CN</a:t>
            </a:r>
            <a:r>
              <a:rPr lang="zh-CN" altLang="en-US" dirty="0"/>
              <a:t>向</a:t>
            </a:r>
            <a:r>
              <a:rPr lang="zh-CN" altLang="en-US" dirty="0" smtClean="0"/>
              <a:t>）</a:t>
            </a:r>
            <a:endParaRPr lang="en-US" altLang="zh-CN" dirty="0" smtClean="0"/>
          </a:p>
          <a:p>
            <a:pPr marL="285750" lvl="0" indent="-285750">
              <a:buFont typeface="Arial" pitchFamily="34" charset="0"/>
              <a:buChar char="•"/>
            </a:pPr>
            <a:r>
              <a:rPr lang="zh-CN" altLang="en-US" dirty="0"/>
              <a:t>默认</a:t>
            </a:r>
            <a:r>
              <a:rPr lang="zh-CN" altLang="en-US" dirty="0" smtClean="0"/>
              <a:t>值：</a:t>
            </a:r>
            <a:r>
              <a:rPr lang="en-US" altLang="zh-CN" dirty="0" smtClean="0"/>
              <a:t>0</a:t>
            </a:r>
          </a:p>
        </p:txBody>
      </p:sp>
    </p:spTree>
    <p:extLst>
      <p:ext uri="{BB962C8B-B14F-4D97-AF65-F5344CB8AC3E}">
        <p14:creationId xmlns:p14="http://schemas.microsoft.com/office/powerpoint/2010/main" val="42615611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75656" y="236266"/>
            <a:ext cx="7517297" cy="461665"/>
          </a:xfrm>
          <a:prstGeom prst="rect">
            <a:avLst/>
          </a:prstGeom>
        </p:spPr>
        <p:txBody>
          <a:bodyPr wrap="square">
            <a:spAutoFit/>
          </a:bodyPr>
          <a:lstStyle/>
          <a:p>
            <a:r>
              <a:rPr lang="zh-CN" altLang="en-US" sz="2400" b="1" dirty="0" smtClean="0"/>
              <a:t>外部模块依赖</a:t>
            </a:r>
            <a:r>
              <a:rPr lang="zh-CN" altLang="en-US" sz="2400" b="1" dirty="0"/>
              <a:t>关系</a:t>
            </a:r>
            <a:r>
              <a:rPr lang="zh-CN" altLang="en-US" sz="2400" b="1" dirty="0" smtClean="0"/>
              <a:t>图（简易模式）</a:t>
            </a:r>
            <a:endParaRPr lang="zh-CN" altLang="en-US" sz="2400" b="1" dirty="0"/>
          </a:p>
        </p:txBody>
      </p:sp>
      <p:sp>
        <p:nvSpPr>
          <p:cNvPr id="6" name="圆角矩形 5"/>
          <p:cNvSpPr/>
          <p:nvPr/>
        </p:nvSpPr>
        <p:spPr>
          <a:xfrm>
            <a:off x="740462" y="1457265"/>
            <a:ext cx="1080120" cy="5040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简易模式</a:t>
            </a:r>
          </a:p>
        </p:txBody>
      </p:sp>
      <p:sp>
        <p:nvSpPr>
          <p:cNvPr id="7" name="圆角矩形 6"/>
          <p:cNvSpPr/>
          <p:nvPr/>
        </p:nvSpPr>
        <p:spPr>
          <a:xfrm>
            <a:off x="2987824" y="1444260"/>
            <a:ext cx="2594514" cy="5040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smtClean="0">
                <a:solidFill>
                  <a:schemeClr val="tx1"/>
                </a:solidFill>
              </a:rPr>
              <a:t>ElderDiale</a:t>
            </a:r>
            <a:r>
              <a:rPr lang="en-US" altLang="zh-CN" sz="1400" b="1" dirty="0" err="1" smtClean="0">
                <a:solidFill>
                  <a:schemeClr val="tx1"/>
                </a:solidFill>
              </a:rPr>
              <a:t>r</a:t>
            </a:r>
            <a:endParaRPr lang="zh-CN" altLang="en-US" sz="1400" b="1" dirty="0">
              <a:solidFill>
                <a:schemeClr val="tx1"/>
              </a:solidFill>
            </a:endParaRPr>
          </a:p>
        </p:txBody>
      </p:sp>
      <p:sp>
        <p:nvSpPr>
          <p:cNvPr id="19" name="圆角矩形 18"/>
          <p:cNvSpPr/>
          <p:nvPr/>
        </p:nvSpPr>
        <p:spPr>
          <a:xfrm>
            <a:off x="1259632" y="3069316"/>
            <a:ext cx="2089379" cy="57606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smtClean="0">
                <a:solidFill>
                  <a:schemeClr val="tx1"/>
                </a:solidFill>
              </a:rPr>
              <a:t>SettingsProvider</a:t>
            </a:r>
            <a:endParaRPr lang="zh-CN" altLang="en-US" sz="1600" b="1" dirty="0">
              <a:solidFill>
                <a:schemeClr val="tx1"/>
              </a:solidFill>
            </a:endParaRPr>
          </a:p>
        </p:txBody>
      </p:sp>
      <p:cxnSp>
        <p:nvCxnSpPr>
          <p:cNvPr id="21" name="直接箭头连接符 20"/>
          <p:cNvCxnSpPr/>
          <p:nvPr/>
        </p:nvCxnSpPr>
        <p:spPr>
          <a:xfrm>
            <a:off x="1619672" y="1948316"/>
            <a:ext cx="0" cy="1076962"/>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51520" y="2348880"/>
            <a:ext cx="8536754"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172400" y="1709293"/>
            <a:ext cx="615874" cy="400110"/>
          </a:xfrm>
          <a:prstGeom prst="rect">
            <a:avLst/>
          </a:prstGeom>
          <a:noFill/>
        </p:spPr>
        <p:txBody>
          <a:bodyPr wrap="none" rtlCol="0">
            <a:spAutoFit/>
          </a:bodyPr>
          <a:lstStyle/>
          <a:p>
            <a:r>
              <a:rPr lang="en-US" altLang="zh-CN" sz="2000" b="1" dirty="0" smtClean="0">
                <a:solidFill>
                  <a:srgbClr val="FFC000"/>
                </a:solidFill>
              </a:rPr>
              <a:t>App</a:t>
            </a:r>
            <a:endParaRPr lang="zh-CN" altLang="en-US" sz="2000" b="1" dirty="0">
              <a:solidFill>
                <a:srgbClr val="FFC000"/>
              </a:solidFill>
            </a:endParaRPr>
          </a:p>
        </p:txBody>
      </p:sp>
      <p:sp>
        <p:nvSpPr>
          <p:cNvPr id="29" name="TextBox 28"/>
          <p:cNvSpPr txBox="1"/>
          <p:nvPr/>
        </p:nvSpPr>
        <p:spPr>
          <a:xfrm>
            <a:off x="7644192" y="2492896"/>
            <a:ext cx="1392304" cy="400110"/>
          </a:xfrm>
          <a:prstGeom prst="rect">
            <a:avLst/>
          </a:prstGeom>
          <a:noFill/>
        </p:spPr>
        <p:txBody>
          <a:bodyPr wrap="none" rtlCol="0">
            <a:spAutoFit/>
          </a:bodyPr>
          <a:lstStyle/>
          <a:p>
            <a:r>
              <a:rPr lang="en-US" altLang="zh-CN" sz="2000" b="1" dirty="0" smtClean="0">
                <a:solidFill>
                  <a:srgbClr val="FFC000"/>
                </a:solidFill>
              </a:rPr>
              <a:t>Framework</a:t>
            </a:r>
            <a:endParaRPr lang="zh-CN" altLang="en-US" sz="2000" b="1" dirty="0">
              <a:solidFill>
                <a:srgbClr val="FFC000"/>
              </a:solidFill>
            </a:endParaRPr>
          </a:p>
        </p:txBody>
      </p:sp>
      <p:cxnSp>
        <p:nvCxnSpPr>
          <p:cNvPr id="63" name="直接箭头连接符 62"/>
          <p:cNvCxnSpPr/>
          <p:nvPr/>
        </p:nvCxnSpPr>
        <p:spPr>
          <a:xfrm flipV="1">
            <a:off x="5114934" y="1961323"/>
            <a:ext cx="0" cy="1644142"/>
          </a:xfrm>
          <a:prstGeom prst="straightConnector1">
            <a:avLst/>
          </a:prstGeom>
          <a:ln>
            <a:solidFill>
              <a:schemeClr val="tx1">
                <a:lumMod val="50000"/>
                <a:lumOff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499991" y="2852936"/>
            <a:ext cx="1261885" cy="307777"/>
          </a:xfrm>
          <a:prstGeom prst="rect">
            <a:avLst/>
          </a:prstGeom>
          <a:noFill/>
        </p:spPr>
        <p:txBody>
          <a:bodyPr wrap="none" rtlCol="0">
            <a:spAutoFit/>
          </a:bodyPr>
          <a:lstStyle/>
          <a:p>
            <a:pPr algn="ctr"/>
            <a:r>
              <a:rPr lang="zh-CN" altLang="en-US" sz="1400" b="1" dirty="0" smtClean="0">
                <a:solidFill>
                  <a:schemeClr val="accent1">
                    <a:lumMod val="75000"/>
                  </a:schemeClr>
                </a:solidFill>
              </a:rPr>
              <a:t>未接来电角标</a:t>
            </a:r>
            <a:endParaRPr lang="zh-CN" altLang="en-US" sz="1400" b="1" dirty="0">
              <a:solidFill>
                <a:schemeClr val="accent1">
                  <a:lumMod val="75000"/>
                </a:schemeClr>
              </a:solidFill>
            </a:endParaRPr>
          </a:p>
        </p:txBody>
      </p:sp>
      <p:cxnSp>
        <p:nvCxnSpPr>
          <p:cNvPr id="3" name="直接箭头连接符 2"/>
          <p:cNvCxnSpPr>
            <a:endCxn id="7" idx="1"/>
          </p:cNvCxnSpPr>
          <p:nvPr/>
        </p:nvCxnSpPr>
        <p:spPr>
          <a:xfrm flipV="1">
            <a:off x="1835696" y="1696288"/>
            <a:ext cx="1152128" cy="26012"/>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123728" y="1393031"/>
            <a:ext cx="543739" cy="307777"/>
          </a:xfrm>
          <a:prstGeom prst="rect">
            <a:avLst/>
          </a:prstGeom>
          <a:noFill/>
        </p:spPr>
        <p:txBody>
          <a:bodyPr wrap="none" rtlCol="0">
            <a:spAutoFit/>
          </a:bodyPr>
          <a:lstStyle/>
          <a:p>
            <a:r>
              <a:rPr lang="zh-CN" altLang="en-US" sz="1400" b="1" dirty="0" smtClean="0">
                <a:solidFill>
                  <a:schemeClr val="accent1">
                    <a:lumMod val="75000"/>
                  </a:schemeClr>
                </a:solidFill>
              </a:rPr>
              <a:t>开启</a:t>
            </a:r>
            <a:endParaRPr lang="zh-CN" altLang="en-US" sz="1400" b="1" dirty="0">
              <a:solidFill>
                <a:schemeClr val="accent1">
                  <a:lumMod val="75000"/>
                </a:schemeClr>
              </a:solidFill>
            </a:endParaRPr>
          </a:p>
        </p:txBody>
      </p:sp>
      <p:cxnSp>
        <p:nvCxnSpPr>
          <p:cNvPr id="32" name="直接箭头连接符 31"/>
          <p:cNvCxnSpPr/>
          <p:nvPr/>
        </p:nvCxnSpPr>
        <p:spPr>
          <a:xfrm>
            <a:off x="3203848" y="1991998"/>
            <a:ext cx="0" cy="1076962"/>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圆角矩形 33"/>
          <p:cNvSpPr/>
          <p:nvPr/>
        </p:nvSpPr>
        <p:spPr>
          <a:xfrm>
            <a:off x="4427984" y="3645024"/>
            <a:ext cx="1944216" cy="57606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smtClean="0">
                <a:solidFill>
                  <a:schemeClr val="tx1"/>
                </a:solidFill>
              </a:rPr>
              <a:t>ContactsProvider</a:t>
            </a:r>
            <a:endParaRPr lang="zh-CN" altLang="en-US" sz="1600" b="1" dirty="0">
              <a:solidFill>
                <a:schemeClr val="tx1"/>
              </a:solidFill>
            </a:endParaRPr>
          </a:p>
        </p:txBody>
      </p:sp>
      <p:sp>
        <p:nvSpPr>
          <p:cNvPr id="48" name="TextBox 29"/>
          <p:cNvSpPr txBox="1"/>
          <p:nvPr/>
        </p:nvSpPr>
        <p:spPr>
          <a:xfrm>
            <a:off x="-43543" y="5085184"/>
            <a:ext cx="9036496" cy="461665"/>
          </a:xfrm>
          <a:prstGeom prst="rect">
            <a:avLst/>
          </a:prstGeom>
          <a:noFill/>
        </p:spPr>
        <p:txBody>
          <a:bodyPr wrap="square" rtlCol="0">
            <a:spAutoFit/>
          </a:bodyPr>
          <a:lstStyle/>
          <a:p>
            <a:pPr marL="742950" lvl="1" indent="-285750">
              <a:lnSpc>
                <a:spcPct val="150000"/>
              </a:lnSpc>
              <a:buFont typeface="Arial" pitchFamily="34" charset="0"/>
              <a:buChar char="•"/>
            </a:pPr>
            <a:r>
              <a:rPr lang="zh-CN" altLang="en-US" sz="1600" dirty="0" smtClean="0">
                <a:latin typeface="微软雅黑" pitchFamily="34" charset="-122"/>
                <a:ea typeface="微软雅黑" pitchFamily="34" charset="-122"/>
              </a:rPr>
              <a:t>简易模式增加语音播报功能，此部分实现集成在短信应用中，通过</a:t>
            </a:r>
            <a:r>
              <a:rPr lang="en-US" altLang="zh-CN" sz="1600" dirty="0" smtClean="0">
                <a:latin typeface="微软雅黑" pitchFamily="34" charset="-122"/>
                <a:ea typeface="微软雅黑" pitchFamily="34" charset="-122"/>
              </a:rPr>
              <a:t>AIDL</a:t>
            </a:r>
            <a:r>
              <a:rPr lang="zh-CN" altLang="en-US" sz="1600" dirty="0" smtClean="0">
                <a:latin typeface="微软雅黑" pitchFamily="34" charset="-122"/>
                <a:ea typeface="微软雅黑" pitchFamily="34" charset="-122"/>
              </a:rPr>
              <a:t>接口调用</a:t>
            </a:r>
            <a:endParaRPr lang="zh-CN" altLang="en-US" sz="1600" dirty="0">
              <a:latin typeface="微软雅黑" pitchFamily="34" charset="-122"/>
              <a:ea typeface="微软雅黑" pitchFamily="34" charset="-122"/>
            </a:endParaRPr>
          </a:p>
        </p:txBody>
      </p:sp>
      <p:sp>
        <p:nvSpPr>
          <p:cNvPr id="24" name="圆角矩形 23"/>
          <p:cNvSpPr/>
          <p:nvPr/>
        </p:nvSpPr>
        <p:spPr>
          <a:xfrm>
            <a:off x="6804248" y="1412776"/>
            <a:ext cx="1080120" cy="5040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rPr>
              <a:t>SMS</a:t>
            </a:r>
            <a:endParaRPr lang="zh-CN" altLang="en-US" sz="1400" b="1" dirty="0">
              <a:solidFill>
                <a:schemeClr val="tx1"/>
              </a:solidFill>
            </a:endParaRPr>
          </a:p>
        </p:txBody>
      </p:sp>
      <p:cxnSp>
        <p:nvCxnSpPr>
          <p:cNvPr id="25" name="直接箭头连接符 24"/>
          <p:cNvCxnSpPr/>
          <p:nvPr/>
        </p:nvCxnSpPr>
        <p:spPr>
          <a:xfrm flipV="1">
            <a:off x="5620086" y="1672483"/>
            <a:ext cx="1152128" cy="26012"/>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TextBox 4"/>
          <p:cNvSpPr txBox="1"/>
          <p:nvPr/>
        </p:nvSpPr>
        <p:spPr>
          <a:xfrm>
            <a:off x="5757421" y="1412776"/>
            <a:ext cx="902811" cy="307777"/>
          </a:xfrm>
          <a:prstGeom prst="rect">
            <a:avLst/>
          </a:prstGeom>
          <a:noFill/>
        </p:spPr>
        <p:txBody>
          <a:bodyPr wrap="none" rtlCol="0">
            <a:spAutoFit/>
          </a:bodyPr>
          <a:lstStyle/>
          <a:p>
            <a:r>
              <a:rPr lang="zh-CN" altLang="en-US" sz="1400" b="1" dirty="0" smtClean="0">
                <a:solidFill>
                  <a:schemeClr val="accent1">
                    <a:lumMod val="75000"/>
                  </a:schemeClr>
                </a:solidFill>
              </a:rPr>
              <a:t>语音接口</a:t>
            </a:r>
            <a:endParaRPr lang="zh-CN" altLang="en-US" sz="1400" b="1" dirty="0">
              <a:solidFill>
                <a:schemeClr val="accent1">
                  <a:lumMod val="75000"/>
                </a:schemeClr>
              </a:solidFill>
            </a:endParaRPr>
          </a:p>
        </p:txBody>
      </p:sp>
    </p:spTree>
    <p:extLst>
      <p:ext uri="{BB962C8B-B14F-4D97-AF65-F5344CB8AC3E}">
        <p14:creationId xmlns:p14="http://schemas.microsoft.com/office/powerpoint/2010/main" val="12138585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1660" y="230400"/>
            <a:ext cx="7175140" cy="490066"/>
          </a:xfrm>
        </p:spPr>
        <p:txBody>
          <a:bodyPr>
            <a:normAutofit/>
          </a:bodyPr>
          <a:lstStyle/>
          <a:p>
            <a:pPr algn="l"/>
            <a:r>
              <a:rPr lang="zh-CN" altLang="en-US" sz="2400" b="1" dirty="0" smtClean="0"/>
              <a:t>实现方法（具体描述）</a:t>
            </a:r>
            <a:endParaRPr lang="zh-CN" altLang="en-US" sz="2400" b="1" dirty="0"/>
          </a:p>
        </p:txBody>
      </p:sp>
      <p:sp>
        <p:nvSpPr>
          <p:cNvPr id="4" name="圆角矩形 3"/>
          <p:cNvSpPr/>
          <p:nvPr/>
        </p:nvSpPr>
        <p:spPr>
          <a:xfrm>
            <a:off x="3219164" y="3279005"/>
            <a:ext cx="1656184" cy="756084"/>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2000" b="1" dirty="0" smtClean="0"/>
              <a:t>Dialer</a:t>
            </a:r>
            <a:endParaRPr lang="zh-CN" altLang="en-US" sz="2000" b="1" dirty="0"/>
          </a:p>
        </p:txBody>
      </p:sp>
      <p:sp>
        <p:nvSpPr>
          <p:cNvPr id="8" name="圆角矩形 7"/>
          <p:cNvSpPr/>
          <p:nvPr/>
        </p:nvSpPr>
        <p:spPr>
          <a:xfrm>
            <a:off x="4767336" y="4892665"/>
            <a:ext cx="1476164" cy="57606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solidFill>
                  <a:schemeClr val="tx1"/>
                </a:solidFill>
              </a:rPr>
              <a:t>InCallUI</a:t>
            </a:r>
            <a:endParaRPr lang="zh-CN" altLang="en-US" b="1" dirty="0">
              <a:solidFill>
                <a:schemeClr val="tx1"/>
              </a:solidFill>
            </a:endParaRPr>
          </a:p>
        </p:txBody>
      </p:sp>
      <p:cxnSp>
        <p:nvCxnSpPr>
          <p:cNvPr id="10" name="直接箭头连接符 9"/>
          <p:cNvCxnSpPr>
            <a:endCxn id="8" idx="0"/>
          </p:cNvCxnSpPr>
          <p:nvPr/>
        </p:nvCxnSpPr>
        <p:spPr>
          <a:xfrm>
            <a:off x="4083260" y="4071706"/>
            <a:ext cx="1422158" cy="8209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770892" y="2276872"/>
            <a:ext cx="2013380" cy="64807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solidFill>
                  <a:schemeClr val="tx1"/>
                </a:solidFill>
              </a:rPr>
              <a:t>ContactsCommon</a:t>
            </a:r>
            <a:endParaRPr lang="zh-CN" altLang="en-US" b="1" dirty="0">
              <a:solidFill>
                <a:schemeClr val="tx1"/>
              </a:solidFill>
            </a:endParaRPr>
          </a:p>
        </p:txBody>
      </p:sp>
      <p:cxnSp>
        <p:nvCxnSpPr>
          <p:cNvPr id="13" name="直接箭头连接符 12"/>
          <p:cNvCxnSpPr>
            <a:endCxn id="11" idx="2"/>
          </p:cNvCxnSpPr>
          <p:nvPr/>
        </p:nvCxnSpPr>
        <p:spPr>
          <a:xfrm flipH="1" flipV="1">
            <a:off x="1777582" y="2924944"/>
            <a:ext cx="1499948" cy="3780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1059258" y="3553294"/>
            <a:ext cx="1362566" cy="64807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smtClean="0">
                <a:solidFill>
                  <a:schemeClr val="tx1"/>
                </a:solidFill>
              </a:rPr>
              <a:t>Telephony</a:t>
            </a:r>
            <a:endParaRPr lang="zh-CN" altLang="en-US" b="1" dirty="0">
              <a:solidFill>
                <a:schemeClr val="tx1"/>
              </a:solidFill>
            </a:endParaRPr>
          </a:p>
        </p:txBody>
      </p:sp>
      <p:cxnSp>
        <p:nvCxnSpPr>
          <p:cNvPr id="16" name="直接箭头连接符 15"/>
          <p:cNvCxnSpPr>
            <a:stCxn id="4" idx="1"/>
            <a:endCxn id="14" idx="3"/>
          </p:cNvCxnSpPr>
          <p:nvPr/>
        </p:nvCxnSpPr>
        <p:spPr>
          <a:xfrm flipH="1">
            <a:off x="2421824" y="3657047"/>
            <a:ext cx="797340" cy="2202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1619783" y="4809262"/>
            <a:ext cx="2060612" cy="64807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smtClean="0">
                <a:solidFill>
                  <a:schemeClr val="tx1"/>
                </a:solidFill>
              </a:rPr>
              <a:t>Telecomm</a:t>
            </a:r>
            <a:endParaRPr lang="zh-CN" altLang="en-US" b="1" dirty="0">
              <a:solidFill>
                <a:schemeClr val="tx1"/>
              </a:solidFill>
            </a:endParaRPr>
          </a:p>
        </p:txBody>
      </p:sp>
      <p:cxnSp>
        <p:nvCxnSpPr>
          <p:cNvPr id="21" name="直接箭头连接符 20"/>
          <p:cNvCxnSpPr/>
          <p:nvPr/>
        </p:nvCxnSpPr>
        <p:spPr>
          <a:xfrm flipH="1">
            <a:off x="2657077" y="4030226"/>
            <a:ext cx="620452" cy="776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25" idx="2"/>
          </p:cNvCxnSpPr>
          <p:nvPr/>
        </p:nvCxnSpPr>
        <p:spPr>
          <a:xfrm flipH="1" flipV="1">
            <a:off x="3349638" y="2060848"/>
            <a:ext cx="330757" cy="121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圆角矩形 24"/>
          <p:cNvSpPr/>
          <p:nvPr/>
        </p:nvSpPr>
        <p:spPr>
          <a:xfrm>
            <a:off x="2421824" y="1412776"/>
            <a:ext cx="1855628" cy="64807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solidFill>
                  <a:schemeClr val="tx1"/>
                </a:solidFill>
              </a:rPr>
              <a:t>PhoneCommon</a:t>
            </a:r>
            <a:endParaRPr lang="zh-CN" altLang="en-US" b="1" dirty="0">
              <a:solidFill>
                <a:schemeClr val="tx1"/>
              </a:solidFill>
            </a:endParaRPr>
          </a:p>
        </p:txBody>
      </p:sp>
      <p:sp>
        <p:nvSpPr>
          <p:cNvPr id="43" name="圆角矩形标注 42"/>
          <p:cNvSpPr/>
          <p:nvPr/>
        </p:nvSpPr>
        <p:spPr>
          <a:xfrm>
            <a:off x="4767336" y="5663503"/>
            <a:ext cx="1674186" cy="720080"/>
          </a:xfrm>
          <a:prstGeom prst="wedgeRoundRectCallout">
            <a:avLst>
              <a:gd name="adj1" fmla="val -7181"/>
              <a:gd name="adj2" fmla="val -7333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1" dirty="0" smtClean="0">
                <a:solidFill>
                  <a:srgbClr val="0000FF"/>
                </a:solidFill>
              </a:rPr>
              <a:t>通话界面</a:t>
            </a:r>
            <a:endParaRPr lang="en-US" altLang="zh-CN" sz="1400" b="1" dirty="0" smtClean="0">
              <a:solidFill>
                <a:srgbClr val="0000FF"/>
              </a:solidFill>
            </a:endParaRPr>
          </a:p>
          <a:p>
            <a:pPr algn="ctr">
              <a:defRPr/>
            </a:pPr>
            <a:r>
              <a:rPr lang="zh-CN" altLang="en-US" sz="1400" b="1" dirty="0" smtClean="0">
                <a:solidFill>
                  <a:srgbClr val="0000FF"/>
                </a:solidFill>
              </a:rPr>
              <a:t>来</a:t>
            </a:r>
            <a:r>
              <a:rPr lang="en-US" altLang="zh-CN" sz="1400" b="1" dirty="0" smtClean="0">
                <a:solidFill>
                  <a:srgbClr val="0000FF"/>
                </a:solidFill>
              </a:rPr>
              <a:t>/</a:t>
            </a:r>
            <a:r>
              <a:rPr lang="zh-CN" altLang="en-US" sz="1400" b="1" dirty="0" smtClean="0">
                <a:solidFill>
                  <a:srgbClr val="0000FF"/>
                </a:solidFill>
              </a:rPr>
              <a:t>去电</a:t>
            </a:r>
            <a:endParaRPr lang="zh-CN" altLang="en-US" sz="1400" b="1" dirty="0">
              <a:solidFill>
                <a:srgbClr val="0000FF"/>
              </a:solidFill>
            </a:endParaRPr>
          </a:p>
        </p:txBody>
      </p:sp>
      <p:sp>
        <p:nvSpPr>
          <p:cNvPr id="45" name="圆角矩形标注 44"/>
          <p:cNvSpPr/>
          <p:nvPr/>
        </p:nvSpPr>
        <p:spPr>
          <a:xfrm>
            <a:off x="49872" y="4405292"/>
            <a:ext cx="1461788" cy="967923"/>
          </a:xfrm>
          <a:prstGeom prst="wedgeRoundRectCallout">
            <a:avLst>
              <a:gd name="adj1" fmla="val 63818"/>
              <a:gd name="adj2" fmla="val -74690"/>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1" dirty="0" smtClean="0">
                <a:solidFill>
                  <a:srgbClr val="0000FF"/>
                </a:solidFill>
              </a:rPr>
              <a:t>电话服务</a:t>
            </a:r>
            <a:r>
              <a:rPr lang="en-US" altLang="zh-CN" sz="1400" b="1" dirty="0" smtClean="0">
                <a:solidFill>
                  <a:srgbClr val="0000FF"/>
                </a:solidFill>
              </a:rPr>
              <a:t/>
            </a:r>
            <a:br>
              <a:rPr lang="en-US" altLang="zh-CN" sz="1400" b="1" dirty="0" smtClean="0">
                <a:solidFill>
                  <a:srgbClr val="0000FF"/>
                </a:solidFill>
              </a:rPr>
            </a:br>
            <a:r>
              <a:rPr lang="zh-CN" altLang="en-US" sz="1400" b="1" dirty="0" smtClean="0">
                <a:solidFill>
                  <a:srgbClr val="0000FF"/>
                </a:solidFill>
              </a:rPr>
              <a:t>紧急拨号</a:t>
            </a:r>
            <a:endParaRPr lang="en-US" altLang="zh-CN" sz="1400" b="1" dirty="0" smtClean="0">
              <a:solidFill>
                <a:srgbClr val="0000FF"/>
              </a:solidFill>
            </a:endParaRPr>
          </a:p>
          <a:p>
            <a:pPr algn="ctr">
              <a:defRPr/>
            </a:pPr>
            <a:r>
              <a:rPr lang="en-US" altLang="zh-CN" sz="1400" b="1" dirty="0" smtClean="0">
                <a:solidFill>
                  <a:srgbClr val="0000FF"/>
                </a:solidFill>
              </a:rPr>
              <a:t>SIM</a:t>
            </a:r>
            <a:r>
              <a:rPr lang="zh-CN" altLang="en-US" sz="1400" b="1" dirty="0" smtClean="0">
                <a:solidFill>
                  <a:srgbClr val="0000FF"/>
                </a:solidFill>
              </a:rPr>
              <a:t>卡网络设置</a:t>
            </a:r>
            <a:endParaRPr lang="en-US" altLang="zh-CN" sz="1400" b="1" dirty="0">
              <a:solidFill>
                <a:srgbClr val="0000FF"/>
              </a:solidFill>
            </a:endParaRPr>
          </a:p>
          <a:p>
            <a:pPr algn="ctr">
              <a:defRPr/>
            </a:pPr>
            <a:r>
              <a:rPr lang="en-US" altLang="zh-CN" sz="1400" b="1" dirty="0" smtClean="0">
                <a:solidFill>
                  <a:srgbClr val="0000FF"/>
                </a:solidFill>
              </a:rPr>
              <a:t>IMEI</a:t>
            </a:r>
            <a:r>
              <a:rPr lang="zh-CN" altLang="en-US" sz="1400" b="1" dirty="0" smtClean="0">
                <a:solidFill>
                  <a:srgbClr val="0000FF"/>
                </a:solidFill>
              </a:rPr>
              <a:t>和</a:t>
            </a:r>
            <a:r>
              <a:rPr lang="en-US" altLang="zh-CN" sz="1400" b="1" dirty="0" smtClean="0">
                <a:solidFill>
                  <a:srgbClr val="0000FF"/>
                </a:solidFill>
              </a:rPr>
              <a:t>MEID</a:t>
            </a:r>
            <a:endParaRPr lang="zh-CN" altLang="en-US" sz="1400" b="1" dirty="0">
              <a:solidFill>
                <a:srgbClr val="0000FF"/>
              </a:solidFill>
            </a:endParaRPr>
          </a:p>
        </p:txBody>
      </p:sp>
      <p:sp>
        <p:nvSpPr>
          <p:cNvPr id="46" name="圆角矩形标注 45"/>
          <p:cNvSpPr/>
          <p:nvPr/>
        </p:nvSpPr>
        <p:spPr>
          <a:xfrm>
            <a:off x="179512" y="1322635"/>
            <a:ext cx="1620180" cy="720080"/>
          </a:xfrm>
          <a:prstGeom prst="wedgeRoundRectCallout">
            <a:avLst>
              <a:gd name="adj1" fmla="val 45128"/>
              <a:gd name="adj2" fmla="val 7706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1" dirty="0" smtClean="0">
                <a:solidFill>
                  <a:srgbClr val="0000FF"/>
                </a:solidFill>
              </a:rPr>
              <a:t>联系人头像</a:t>
            </a:r>
            <a:r>
              <a:rPr lang="en-US" altLang="zh-CN" sz="1400" b="1" dirty="0" smtClean="0">
                <a:solidFill>
                  <a:srgbClr val="0000FF"/>
                </a:solidFill>
              </a:rPr>
              <a:t/>
            </a:r>
            <a:br>
              <a:rPr lang="en-US" altLang="zh-CN" sz="1400" b="1" dirty="0" smtClean="0">
                <a:solidFill>
                  <a:srgbClr val="0000FF"/>
                </a:solidFill>
              </a:rPr>
            </a:br>
            <a:r>
              <a:rPr lang="zh-CN" altLang="en-US" sz="1400" b="1" dirty="0" smtClean="0">
                <a:solidFill>
                  <a:srgbClr val="0000FF"/>
                </a:solidFill>
              </a:rPr>
              <a:t>搜索结果列表</a:t>
            </a:r>
            <a:endParaRPr lang="en-US" altLang="zh-CN" sz="1400" b="1" dirty="0" smtClean="0">
              <a:solidFill>
                <a:srgbClr val="0000FF"/>
              </a:solidFill>
            </a:endParaRPr>
          </a:p>
          <a:p>
            <a:pPr algn="ctr">
              <a:defRPr/>
            </a:pPr>
            <a:r>
              <a:rPr lang="zh-CN" altLang="en-US" sz="1400" b="1" dirty="0">
                <a:solidFill>
                  <a:srgbClr val="0000FF"/>
                </a:solidFill>
              </a:rPr>
              <a:t>工具类</a:t>
            </a:r>
          </a:p>
        </p:txBody>
      </p:sp>
      <p:sp>
        <p:nvSpPr>
          <p:cNvPr id="47" name="圆角矩形标注 46"/>
          <p:cNvSpPr/>
          <p:nvPr/>
        </p:nvSpPr>
        <p:spPr>
          <a:xfrm>
            <a:off x="2539548" y="5739026"/>
            <a:ext cx="1620180" cy="1002342"/>
          </a:xfrm>
          <a:prstGeom prst="wedgeRoundRectCallout">
            <a:avLst>
              <a:gd name="adj1" fmla="val -45592"/>
              <a:gd name="adj2" fmla="val -79451"/>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1" dirty="0" smtClean="0">
                <a:solidFill>
                  <a:srgbClr val="0000FF"/>
                </a:solidFill>
              </a:rPr>
              <a:t>通话管理</a:t>
            </a:r>
            <a:r>
              <a:rPr lang="en-US" altLang="zh-CN" sz="1400" b="1" dirty="0" smtClean="0">
                <a:solidFill>
                  <a:srgbClr val="0000FF"/>
                </a:solidFill>
              </a:rPr>
              <a:t/>
            </a:r>
            <a:br>
              <a:rPr lang="en-US" altLang="zh-CN" sz="1400" b="1" dirty="0" smtClean="0">
                <a:solidFill>
                  <a:srgbClr val="0000FF"/>
                </a:solidFill>
              </a:rPr>
            </a:br>
            <a:r>
              <a:rPr lang="zh-CN" altLang="en-US" sz="1400" b="1" dirty="0" smtClean="0">
                <a:solidFill>
                  <a:srgbClr val="0000FF"/>
                </a:solidFill>
              </a:rPr>
              <a:t>通话录音</a:t>
            </a:r>
            <a:endParaRPr lang="en-US" altLang="zh-CN" sz="1400" b="1" dirty="0" smtClean="0">
              <a:solidFill>
                <a:srgbClr val="0000FF"/>
              </a:solidFill>
            </a:endParaRPr>
          </a:p>
          <a:p>
            <a:pPr algn="ctr">
              <a:defRPr/>
            </a:pPr>
            <a:r>
              <a:rPr lang="zh-CN" altLang="en-US" sz="1400" b="1" dirty="0">
                <a:solidFill>
                  <a:srgbClr val="0000FF"/>
                </a:solidFill>
              </a:rPr>
              <a:t>拒</a:t>
            </a:r>
            <a:r>
              <a:rPr lang="zh-CN" altLang="en-US" sz="1400" b="1" dirty="0" smtClean="0">
                <a:solidFill>
                  <a:srgbClr val="0000FF"/>
                </a:solidFill>
              </a:rPr>
              <a:t>接短信管理</a:t>
            </a:r>
            <a:endParaRPr lang="en-US" altLang="zh-CN" sz="1400" b="1" dirty="0" smtClean="0">
              <a:solidFill>
                <a:srgbClr val="0000FF"/>
              </a:solidFill>
            </a:endParaRPr>
          </a:p>
          <a:p>
            <a:pPr algn="ctr">
              <a:defRPr/>
            </a:pPr>
            <a:r>
              <a:rPr lang="zh-CN" altLang="en-US" sz="1400" b="1" dirty="0" smtClean="0">
                <a:solidFill>
                  <a:srgbClr val="0000FF"/>
                </a:solidFill>
              </a:rPr>
              <a:t>来电铃声</a:t>
            </a:r>
            <a:endParaRPr lang="zh-CN" altLang="en-US" sz="1400" b="1" dirty="0">
              <a:solidFill>
                <a:srgbClr val="0000FF"/>
              </a:solidFill>
            </a:endParaRPr>
          </a:p>
        </p:txBody>
      </p:sp>
      <p:sp>
        <p:nvSpPr>
          <p:cNvPr id="48" name="圆角矩形标注 47"/>
          <p:cNvSpPr/>
          <p:nvPr/>
        </p:nvSpPr>
        <p:spPr>
          <a:xfrm>
            <a:off x="4277452" y="915239"/>
            <a:ext cx="1931934" cy="528201"/>
          </a:xfrm>
          <a:prstGeom prst="wedgeRoundRectCallout">
            <a:avLst>
              <a:gd name="adj1" fmla="val -50809"/>
              <a:gd name="adj2" fmla="val 81795"/>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1" dirty="0" smtClean="0">
                <a:solidFill>
                  <a:srgbClr val="0000FF"/>
                </a:solidFill>
              </a:rPr>
              <a:t>工具类</a:t>
            </a:r>
            <a:endParaRPr lang="zh-CN" altLang="en-US" sz="1400" b="1" dirty="0">
              <a:solidFill>
                <a:srgbClr val="0000FF"/>
              </a:solidFill>
            </a:endParaRPr>
          </a:p>
        </p:txBody>
      </p:sp>
      <p:sp>
        <p:nvSpPr>
          <p:cNvPr id="27" name="圆角矩形 26"/>
          <p:cNvSpPr/>
          <p:nvPr/>
        </p:nvSpPr>
        <p:spPr>
          <a:xfrm>
            <a:off x="6315508" y="3308489"/>
            <a:ext cx="1656184" cy="756084"/>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2000" b="1" dirty="0" err="1" smtClean="0"/>
              <a:t>ElderDialer</a:t>
            </a:r>
            <a:endParaRPr lang="zh-CN" altLang="en-US" sz="2000" b="1" dirty="0"/>
          </a:p>
        </p:txBody>
      </p:sp>
      <p:cxnSp>
        <p:nvCxnSpPr>
          <p:cNvPr id="29" name="直接箭头连接符 28"/>
          <p:cNvCxnSpPr>
            <a:endCxn id="8" idx="0"/>
          </p:cNvCxnSpPr>
          <p:nvPr/>
        </p:nvCxnSpPr>
        <p:spPr>
          <a:xfrm flipH="1">
            <a:off x="5505418" y="4097116"/>
            <a:ext cx="1746194" cy="7955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圆角矩形标注 32"/>
          <p:cNvSpPr/>
          <p:nvPr/>
        </p:nvSpPr>
        <p:spPr>
          <a:xfrm>
            <a:off x="7328919" y="1830433"/>
            <a:ext cx="1674186" cy="720080"/>
          </a:xfrm>
          <a:prstGeom prst="wedgeRoundRectCallout">
            <a:avLst>
              <a:gd name="adj1" fmla="val -62499"/>
              <a:gd name="adj2" fmla="val 14970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1" dirty="0">
                <a:solidFill>
                  <a:srgbClr val="0000FF"/>
                </a:solidFill>
              </a:rPr>
              <a:t>通话</a:t>
            </a:r>
            <a:r>
              <a:rPr lang="zh-CN" altLang="en-US" sz="1400" b="1" dirty="0" smtClean="0">
                <a:solidFill>
                  <a:srgbClr val="0000FF"/>
                </a:solidFill>
              </a:rPr>
              <a:t>记录</a:t>
            </a:r>
            <a:r>
              <a:rPr lang="en-US" altLang="zh-CN" sz="1400" b="1" dirty="0" smtClean="0">
                <a:solidFill>
                  <a:srgbClr val="0000FF"/>
                </a:solidFill>
              </a:rPr>
              <a:t/>
            </a:r>
            <a:br>
              <a:rPr lang="en-US" altLang="zh-CN" sz="1400" b="1" dirty="0" smtClean="0">
                <a:solidFill>
                  <a:srgbClr val="0000FF"/>
                </a:solidFill>
              </a:rPr>
            </a:br>
            <a:r>
              <a:rPr lang="zh-CN" altLang="en-US" sz="1400" b="1" dirty="0" smtClean="0">
                <a:solidFill>
                  <a:srgbClr val="0000FF"/>
                </a:solidFill>
              </a:rPr>
              <a:t>拨号盘</a:t>
            </a:r>
            <a:r>
              <a:rPr lang="en-US" altLang="zh-CN" sz="1400" b="1" dirty="0" smtClean="0">
                <a:solidFill>
                  <a:srgbClr val="0000FF"/>
                </a:solidFill>
              </a:rPr>
              <a:t/>
            </a:r>
            <a:br>
              <a:rPr lang="en-US" altLang="zh-CN" sz="1400" b="1" dirty="0" smtClean="0">
                <a:solidFill>
                  <a:srgbClr val="0000FF"/>
                </a:solidFill>
              </a:rPr>
            </a:br>
            <a:r>
              <a:rPr lang="zh-CN" altLang="en-US" sz="1400" b="1" dirty="0" smtClean="0">
                <a:solidFill>
                  <a:srgbClr val="0000FF"/>
                </a:solidFill>
              </a:rPr>
              <a:t>来电语音播报</a:t>
            </a:r>
            <a:endParaRPr lang="zh-CN" altLang="en-US" sz="1400" b="1" dirty="0">
              <a:solidFill>
                <a:srgbClr val="0000FF"/>
              </a:solidFill>
            </a:endParaRPr>
          </a:p>
        </p:txBody>
      </p:sp>
      <p:sp>
        <p:nvSpPr>
          <p:cNvPr id="34" name="圆角矩形标注 33"/>
          <p:cNvSpPr/>
          <p:nvPr/>
        </p:nvSpPr>
        <p:spPr>
          <a:xfrm>
            <a:off x="4277452" y="1877193"/>
            <a:ext cx="2686127" cy="1207038"/>
          </a:xfrm>
          <a:prstGeom prst="wedgeRoundRectCallout">
            <a:avLst>
              <a:gd name="adj1" fmla="val -56389"/>
              <a:gd name="adj2" fmla="val 64238"/>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1" dirty="0" smtClean="0">
                <a:solidFill>
                  <a:srgbClr val="0000FF"/>
                </a:solidFill>
              </a:rPr>
              <a:t>三合一</a:t>
            </a:r>
            <a:r>
              <a:rPr lang="en-US" altLang="zh-CN" sz="1400" b="1" dirty="0" smtClean="0">
                <a:solidFill>
                  <a:srgbClr val="0000FF"/>
                </a:solidFill>
              </a:rPr>
              <a:t/>
            </a:r>
            <a:br>
              <a:rPr lang="en-US" altLang="zh-CN" sz="1400" b="1" dirty="0" smtClean="0">
                <a:solidFill>
                  <a:srgbClr val="0000FF"/>
                </a:solidFill>
              </a:rPr>
            </a:br>
            <a:r>
              <a:rPr lang="zh-CN" altLang="en-US" sz="1400" b="1" dirty="0" smtClean="0">
                <a:solidFill>
                  <a:srgbClr val="0000FF"/>
                </a:solidFill>
              </a:rPr>
              <a:t>通话记录</a:t>
            </a:r>
            <a:r>
              <a:rPr lang="en-US" altLang="zh-CN" sz="1400" b="1" dirty="0">
                <a:solidFill>
                  <a:srgbClr val="0000FF"/>
                </a:solidFill>
              </a:rPr>
              <a:t> </a:t>
            </a:r>
            <a:r>
              <a:rPr lang="en-US" altLang="zh-CN" sz="1400" b="1" dirty="0" smtClean="0">
                <a:solidFill>
                  <a:srgbClr val="0000FF"/>
                </a:solidFill>
              </a:rPr>
              <a:t>&amp; </a:t>
            </a:r>
            <a:r>
              <a:rPr lang="zh-CN" altLang="en-US" sz="1400" b="1" dirty="0" smtClean="0">
                <a:solidFill>
                  <a:srgbClr val="0000FF"/>
                </a:solidFill>
              </a:rPr>
              <a:t>拨号盘</a:t>
            </a:r>
            <a:r>
              <a:rPr lang="en-US" altLang="zh-CN" sz="1400" b="1" dirty="0" smtClean="0">
                <a:solidFill>
                  <a:srgbClr val="0000FF"/>
                </a:solidFill>
              </a:rPr>
              <a:t/>
            </a:r>
            <a:br>
              <a:rPr lang="en-US" altLang="zh-CN" sz="1400" b="1" dirty="0" smtClean="0">
                <a:solidFill>
                  <a:srgbClr val="0000FF"/>
                </a:solidFill>
              </a:rPr>
            </a:br>
            <a:r>
              <a:rPr lang="zh-CN" altLang="en-US" sz="1400" b="1" dirty="0" smtClean="0">
                <a:solidFill>
                  <a:srgbClr val="0000FF"/>
                </a:solidFill>
              </a:rPr>
              <a:t>拦截骚扰</a:t>
            </a:r>
            <a:endParaRPr lang="en-US" altLang="zh-CN" sz="1400" b="1" dirty="0" smtClean="0">
              <a:solidFill>
                <a:srgbClr val="0000FF"/>
              </a:solidFill>
            </a:endParaRPr>
          </a:p>
          <a:p>
            <a:pPr algn="ctr">
              <a:defRPr/>
            </a:pPr>
            <a:r>
              <a:rPr lang="zh-CN" altLang="en-US" sz="1400" b="1" dirty="0" smtClean="0">
                <a:solidFill>
                  <a:srgbClr val="0000FF"/>
                </a:solidFill>
              </a:rPr>
              <a:t>通话设置</a:t>
            </a:r>
            <a:r>
              <a:rPr lang="en-US" altLang="zh-CN" sz="1400" b="1" dirty="0" smtClean="0">
                <a:solidFill>
                  <a:srgbClr val="0000FF"/>
                </a:solidFill>
              </a:rPr>
              <a:t/>
            </a:r>
            <a:br>
              <a:rPr lang="en-US" altLang="zh-CN" sz="1400" b="1" dirty="0" smtClean="0">
                <a:solidFill>
                  <a:srgbClr val="0000FF"/>
                </a:solidFill>
              </a:rPr>
            </a:br>
            <a:r>
              <a:rPr lang="zh-CN" altLang="en-US" sz="1400" b="1" dirty="0" smtClean="0">
                <a:solidFill>
                  <a:srgbClr val="0000FF"/>
                </a:solidFill>
              </a:rPr>
              <a:t>快捷呼叫</a:t>
            </a:r>
            <a:endParaRPr lang="zh-CN" altLang="en-US" sz="1400" b="1" dirty="0">
              <a:solidFill>
                <a:srgbClr val="0000FF"/>
              </a:solidFill>
            </a:endParaRPr>
          </a:p>
        </p:txBody>
      </p:sp>
    </p:spTree>
    <p:extLst>
      <p:ext uri="{BB962C8B-B14F-4D97-AF65-F5344CB8AC3E}">
        <p14:creationId xmlns:p14="http://schemas.microsoft.com/office/powerpoint/2010/main" val="11014176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smtClean="0"/>
              <a:t>外部接口（</a:t>
            </a:r>
            <a:r>
              <a:rPr lang="en-US" altLang="zh-CN" sz="2400" b="1" dirty="0" smtClean="0"/>
              <a:t>Settings</a:t>
            </a:r>
            <a:r>
              <a:rPr lang="zh-CN" altLang="en-US" sz="2400" b="1" dirty="0" smtClean="0"/>
              <a:t>）</a:t>
            </a:r>
            <a:endParaRPr lang="zh-CN" altLang="en-US" sz="2400" b="1" dirty="0"/>
          </a:p>
        </p:txBody>
      </p:sp>
      <p:sp>
        <p:nvSpPr>
          <p:cNvPr id="2" name="矩形 1"/>
          <p:cNvSpPr/>
          <p:nvPr/>
        </p:nvSpPr>
        <p:spPr>
          <a:xfrm>
            <a:off x="611560" y="1172359"/>
            <a:ext cx="8064896" cy="1015663"/>
          </a:xfrm>
          <a:prstGeom prst="rect">
            <a:avLst/>
          </a:prstGeom>
        </p:spPr>
        <p:txBody>
          <a:bodyPr wrap="square">
            <a:spAutoFit/>
          </a:bodyPr>
          <a:lstStyle/>
          <a:p>
            <a:r>
              <a:rPr lang="zh-CN" altLang="en-US" sz="2400" b="1" dirty="0"/>
              <a:t>语音</a:t>
            </a:r>
            <a:r>
              <a:rPr lang="zh-CN" altLang="en-US" sz="2400" b="1" dirty="0" smtClean="0"/>
              <a:t>播报（默认开）</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smtClean="0"/>
              <a:t>Settings.System.getInt</a:t>
            </a:r>
            <a:r>
              <a:rPr lang="en-US" altLang="zh-CN" dirty="0" smtClean="0"/>
              <a:t>(</a:t>
            </a:r>
            <a:r>
              <a:rPr lang="en-US" altLang="zh-CN" dirty="0" err="1" smtClean="0"/>
              <a:t>getContentResolver</a:t>
            </a:r>
            <a:r>
              <a:rPr lang="en-US" altLang="zh-CN" dirty="0"/>
              <a:t>(), "VOICE_ANNOUNCEMENTS", 0)</a:t>
            </a:r>
            <a:endParaRPr lang="en-US" altLang="zh-CN" dirty="0" smtClean="0"/>
          </a:p>
        </p:txBody>
      </p:sp>
      <p:sp>
        <p:nvSpPr>
          <p:cNvPr id="5" name="矩形 4"/>
          <p:cNvSpPr/>
          <p:nvPr/>
        </p:nvSpPr>
        <p:spPr>
          <a:xfrm>
            <a:off x="611560" y="2636912"/>
            <a:ext cx="8064896" cy="1015663"/>
          </a:xfrm>
          <a:prstGeom prst="rect">
            <a:avLst/>
          </a:prstGeom>
        </p:spPr>
        <p:txBody>
          <a:bodyPr wrap="square">
            <a:spAutoFit/>
          </a:bodyPr>
          <a:lstStyle/>
          <a:p>
            <a:r>
              <a:rPr lang="zh-CN" altLang="en-US" sz="2400" b="1" dirty="0" smtClean="0"/>
              <a:t>拨号提示音（默认开）</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smtClean="0"/>
              <a:t>Settings.System.getInt</a:t>
            </a:r>
            <a:r>
              <a:rPr lang="en-US" altLang="zh-CN" dirty="0" smtClean="0"/>
              <a:t>(</a:t>
            </a:r>
            <a:r>
              <a:rPr lang="en-US" altLang="zh-CN" dirty="0" err="1" smtClean="0"/>
              <a:t>getContentResolver</a:t>
            </a:r>
            <a:r>
              <a:rPr lang="en-US" altLang="zh-CN" dirty="0"/>
              <a:t>(), "DIAL_TONE", 0)</a:t>
            </a:r>
            <a:endParaRPr lang="en-US" altLang="zh-CN" dirty="0" smtClean="0"/>
          </a:p>
        </p:txBody>
      </p:sp>
    </p:spTree>
    <p:extLst>
      <p:ext uri="{BB962C8B-B14F-4D97-AF65-F5344CB8AC3E}">
        <p14:creationId xmlns:p14="http://schemas.microsoft.com/office/powerpoint/2010/main" val="18396219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smtClean="0"/>
              <a:t>外部接口（</a:t>
            </a:r>
            <a:r>
              <a:rPr lang="en-US" altLang="zh-CN" sz="2400" b="1" dirty="0" smtClean="0"/>
              <a:t>AIDL</a:t>
            </a:r>
            <a:r>
              <a:rPr lang="zh-CN" altLang="en-US" sz="2400" b="1" dirty="0" smtClean="0"/>
              <a:t>）</a:t>
            </a:r>
            <a:endParaRPr lang="zh-CN" altLang="en-US" sz="2400" b="1" dirty="0"/>
          </a:p>
        </p:txBody>
      </p:sp>
      <p:sp>
        <p:nvSpPr>
          <p:cNvPr id="2" name="矩形 1"/>
          <p:cNvSpPr/>
          <p:nvPr/>
        </p:nvSpPr>
        <p:spPr>
          <a:xfrm>
            <a:off x="611560" y="1172359"/>
            <a:ext cx="8064896" cy="1015663"/>
          </a:xfrm>
          <a:prstGeom prst="rect">
            <a:avLst/>
          </a:prstGeom>
        </p:spPr>
        <p:txBody>
          <a:bodyPr wrap="square">
            <a:spAutoFit/>
          </a:bodyPr>
          <a:lstStyle/>
          <a:p>
            <a:r>
              <a:rPr lang="zh-CN" altLang="en-US" sz="2400" b="1" dirty="0" smtClean="0"/>
              <a:t>文本转语音接口</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com.tpv.xmic.voiceassistant.speechfunction.ITTSAidlInterface</a:t>
            </a:r>
            <a:endParaRPr lang="en-US" altLang="zh-CN" dirty="0" smtClean="0"/>
          </a:p>
        </p:txBody>
      </p:sp>
    </p:spTree>
    <p:extLst>
      <p:ext uri="{BB962C8B-B14F-4D97-AF65-F5344CB8AC3E}">
        <p14:creationId xmlns:p14="http://schemas.microsoft.com/office/powerpoint/2010/main" val="16221497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smtClean="0"/>
              <a:t>外部接口（</a:t>
            </a:r>
            <a:r>
              <a:rPr lang="en-US" altLang="zh-CN" sz="2400" b="1" dirty="0" err="1" smtClean="0"/>
              <a:t>ContactsProvider</a:t>
            </a:r>
            <a:r>
              <a:rPr lang="zh-CN" altLang="en-US" sz="2400" b="1" dirty="0" smtClean="0"/>
              <a:t>）</a:t>
            </a:r>
            <a:endParaRPr lang="zh-CN" altLang="en-US" sz="2400" b="1" dirty="0"/>
          </a:p>
        </p:txBody>
      </p:sp>
      <p:sp>
        <p:nvSpPr>
          <p:cNvPr id="2" name="矩形 1"/>
          <p:cNvSpPr/>
          <p:nvPr/>
        </p:nvSpPr>
        <p:spPr>
          <a:xfrm>
            <a:off x="611560" y="1172359"/>
            <a:ext cx="8064896" cy="2400657"/>
          </a:xfrm>
          <a:prstGeom prst="rect">
            <a:avLst/>
          </a:prstGeom>
        </p:spPr>
        <p:txBody>
          <a:bodyPr wrap="square">
            <a:spAutoFit/>
          </a:bodyPr>
          <a:lstStyle/>
          <a:p>
            <a:r>
              <a:rPr lang="zh-CN" altLang="en-US" sz="2400" b="1" dirty="0" smtClean="0"/>
              <a:t>未接来电角标（广播）</a:t>
            </a:r>
            <a:endParaRPr lang="en-US" altLang="zh-CN" sz="2400" b="1" dirty="0" smtClean="0"/>
          </a:p>
          <a:p>
            <a:r>
              <a:rPr lang="en-US" altLang="zh-CN" dirty="0" smtClean="0"/>
              <a:t>	</a:t>
            </a:r>
          </a:p>
          <a:p>
            <a:pPr marL="285750" lvl="0" indent="-285750">
              <a:buFont typeface="Arial" pitchFamily="34" charset="0"/>
              <a:buChar char="•"/>
            </a:pPr>
            <a:r>
              <a:rPr lang="en-US" altLang="zh-CN" dirty="0"/>
              <a:t>Intent </a:t>
            </a:r>
            <a:r>
              <a:rPr lang="en-US" altLang="zh-CN" dirty="0" err="1"/>
              <a:t>elderIntent</a:t>
            </a:r>
            <a:r>
              <a:rPr lang="en-US" altLang="zh-CN" dirty="0"/>
              <a:t> = new Intent(</a:t>
            </a:r>
            <a:r>
              <a:rPr lang="en-US" altLang="zh-CN" dirty="0" err="1"/>
              <a:t>Intent.ACTION_UNREAD_CHANGED</a:t>
            </a:r>
            <a:r>
              <a:rPr lang="en-US" altLang="zh-CN" dirty="0"/>
              <a:t>);</a:t>
            </a:r>
          </a:p>
          <a:p>
            <a:pPr marL="285750" lvl="0" indent="-285750">
              <a:buFont typeface="Arial" pitchFamily="34" charset="0"/>
              <a:buChar char="•"/>
            </a:pPr>
            <a:r>
              <a:rPr lang="en-US" altLang="zh-CN" dirty="0" err="1"/>
              <a:t>elderIntent.putExtra</a:t>
            </a:r>
            <a:r>
              <a:rPr lang="en-US" altLang="zh-CN" dirty="0"/>
              <a:t>(</a:t>
            </a:r>
            <a:r>
              <a:rPr lang="en-US" altLang="zh-CN" dirty="0" err="1"/>
              <a:t>Intent.EXTRA_UNREAD_NUMBER</a:t>
            </a:r>
            <a:r>
              <a:rPr lang="en-US" altLang="zh-CN" dirty="0"/>
              <a:t>, </a:t>
            </a:r>
            <a:r>
              <a:rPr lang="en-US" altLang="zh-CN" dirty="0" err="1"/>
              <a:t>newCallsCount</a:t>
            </a:r>
            <a:r>
              <a:rPr lang="en-US" altLang="zh-CN" dirty="0"/>
              <a:t>);</a:t>
            </a:r>
          </a:p>
          <a:p>
            <a:pPr marL="285750" lvl="0" indent="-285750">
              <a:buFont typeface="Arial" pitchFamily="34" charset="0"/>
              <a:buChar char="•"/>
            </a:pPr>
            <a:r>
              <a:rPr lang="en-US" altLang="zh-CN" dirty="0" err="1"/>
              <a:t>elderIntent.putExtra</a:t>
            </a:r>
            <a:r>
              <a:rPr lang="en-US" altLang="zh-CN" dirty="0"/>
              <a:t>(</a:t>
            </a:r>
            <a:r>
              <a:rPr lang="en-US" altLang="zh-CN" dirty="0" err="1"/>
              <a:t>Intent.EXTRA_UNREAD_COMPONENT</a:t>
            </a:r>
            <a:r>
              <a:rPr lang="en-US" altLang="zh-CN" dirty="0"/>
              <a:t>,</a:t>
            </a:r>
          </a:p>
          <a:p>
            <a:pPr marL="285750" lvl="0" indent="-285750">
              <a:buFont typeface="Arial" pitchFamily="34" charset="0"/>
              <a:buChar char="•"/>
            </a:pPr>
            <a:r>
              <a:rPr lang="en-US" altLang="zh-CN" dirty="0"/>
              <a:t>        new </a:t>
            </a:r>
            <a:r>
              <a:rPr lang="en-US" altLang="zh-CN" dirty="0" err="1"/>
              <a:t>ComponentName</a:t>
            </a:r>
            <a:r>
              <a:rPr lang="en-US" altLang="zh-CN" dirty="0"/>
              <a:t>("</a:t>
            </a:r>
            <a:r>
              <a:rPr lang="en-US" altLang="zh-CN" dirty="0" err="1"/>
              <a:t>com.tpvasc.dialer.elder</a:t>
            </a:r>
            <a:r>
              <a:rPr lang="en-US" altLang="zh-CN" dirty="0"/>
              <a:t>",</a:t>
            </a:r>
          </a:p>
          <a:p>
            <a:pPr marL="285750" lvl="0" indent="-285750">
              <a:buFont typeface="Arial" pitchFamily="34" charset="0"/>
              <a:buChar char="•"/>
            </a:pPr>
            <a:r>
              <a:rPr lang="en-US" altLang="zh-CN" dirty="0"/>
              <a:t>        "</a:t>
            </a:r>
            <a:r>
              <a:rPr lang="en-US" altLang="zh-CN" dirty="0" err="1"/>
              <a:t>com.tpvasc.dialer.elder.CallLogActivity</a:t>
            </a:r>
            <a:r>
              <a:rPr lang="en-US" altLang="zh-CN" dirty="0"/>
              <a:t>"));</a:t>
            </a:r>
          </a:p>
          <a:p>
            <a:pPr marL="285750" lvl="0" indent="-285750">
              <a:buFont typeface="Arial" pitchFamily="34" charset="0"/>
              <a:buChar char="•"/>
            </a:pPr>
            <a:r>
              <a:rPr lang="en-US" altLang="zh-CN" dirty="0" err="1"/>
              <a:t>context.sendBroadcast</a:t>
            </a:r>
            <a:r>
              <a:rPr lang="en-US" altLang="zh-CN" dirty="0"/>
              <a:t>(</a:t>
            </a:r>
            <a:r>
              <a:rPr lang="en-US" altLang="zh-CN" dirty="0" err="1"/>
              <a:t>elderIntent</a:t>
            </a:r>
            <a:r>
              <a:rPr lang="en-US" altLang="zh-CN" dirty="0"/>
              <a:t>);</a:t>
            </a:r>
            <a:endParaRPr lang="en-US" altLang="zh-CN" dirty="0" smtClean="0"/>
          </a:p>
        </p:txBody>
      </p:sp>
    </p:spTree>
    <p:extLst>
      <p:ext uri="{BB962C8B-B14F-4D97-AF65-F5344CB8AC3E}">
        <p14:creationId xmlns:p14="http://schemas.microsoft.com/office/powerpoint/2010/main" val="33146346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smtClean="0"/>
              <a:t>性能设计目标</a:t>
            </a:r>
            <a:endParaRPr lang="zh-CN" altLang="en-US" sz="2400" b="1" dirty="0"/>
          </a:p>
        </p:txBody>
      </p:sp>
      <p:sp>
        <p:nvSpPr>
          <p:cNvPr id="5" name="圆角矩形 4"/>
          <p:cNvSpPr/>
          <p:nvPr/>
        </p:nvSpPr>
        <p:spPr>
          <a:xfrm>
            <a:off x="827584" y="980728"/>
            <a:ext cx="6984776" cy="5040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dirty="0" smtClean="0">
                <a:solidFill>
                  <a:schemeClr val="tx1"/>
                </a:solidFill>
              </a:rPr>
              <a:t>1. </a:t>
            </a:r>
            <a:r>
              <a:rPr lang="zh-CN" altLang="en-US" dirty="0" smtClean="0">
                <a:solidFill>
                  <a:schemeClr val="tx1"/>
                </a:solidFill>
              </a:rPr>
              <a:t>前台运行时，系统资源消耗目标（</a:t>
            </a:r>
            <a:r>
              <a:rPr lang="en-US" altLang="zh-CN" dirty="0" smtClean="0">
                <a:solidFill>
                  <a:schemeClr val="tx1"/>
                </a:solidFill>
              </a:rPr>
              <a:t>CPU %, Memory usage</a:t>
            </a:r>
            <a:r>
              <a:rPr lang="zh-CN" altLang="en-US" dirty="0" smtClean="0">
                <a:solidFill>
                  <a:schemeClr val="tx1"/>
                </a:solidFill>
              </a:rPr>
              <a:t>）</a:t>
            </a:r>
            <a:r>
              <a:rPr lang="en-US" altLang="zh-CN" dirty="0" smtClean="0">
                <a:solidFill>
                  <a:schemeClr val="tx1"/>
                </a:solidFill>
              </a:rPr>
              <a:t> </a:t>
            </a:r>
            <a:endParaRPr lang="zh-CN" altLang="en-US" dirty="0">
              <a:solidFill>
                <a:schemeClr val="tx1"/>
              </a:solidFill>
            </a:endParaRPr>
          </a:p>
        </p:txBody>
      </p:sp>
      <p:sp>
        <p:nvSpPr>
          <p:cNvPr id="17" name="圆角矩形 16"/>
          <p:cNvSpPr/>
          <p:nvPr/>
        </p:nvSpPr>
        <p:spPr>
          <a:xfrm>
            <a:off x="827584" y="2420888"/>
            <a:ext cx="6984776" cy="5040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dirty="0">
                <a:solidFill>
                  <a:schemeClr val="tx1"/>
                </a:solidFill>
              </a:rPr>
              <a:t>2. </a:t>
            </a:r>
            <a:r>
              <a:rPr lang="zh-CN" altLang="en-US" dirty="0">
                <a:solidFill>
                  <a:schemeClr val="tx1"/>
                </a:solidFill>
              </a:rPr>
              <a:t>后台运行时，系统资源消耗目标（</a:t>
            </a:r>
            <a:r>
              <a:rPr lang="en-US" altLang="zh-CN" dirty="0">
                <a:solidFill>
                  <a:schemeClr val="tx1"/>
                </a:solidFill>
              </a:rPr>
              <a:t>CPU %, Memory usage</a:t>
            </a:r>
            <a:r>
              <a:rPr lang="zh-CN" altLang="en-US" dirty="0">
                <a:solidFill>
                  <a:schemeClr val="tx1"/>
                </a:solidFill>
              </a:rPr>
              <a:t>）</a:t>
            </a:r>
            <a:r>
              <a:rPr lang="en-US" altLang="zh-CN" dirty="0">
                <a:solidFill>
                  <a:schemeClr val="tx1"/>
                </a:solidFill>
              </a:rPr>
              <a:t> </a:t>
            </a:r>
            <a:endParaRPr lang="zh-CN" altLang="en-US" dirty="0">
              <a:solidFill>
                <a:schemeClr val="tx1"/>
              </a:solidFill>
            </a:endParaRPr>
          </a:p>
        </p:txBody>
      </p:sp>
      <p:sp>
        <p:nvSpPr>
          <p:cNvPr id="18" name="圆角矩形 17"/>
          <p:cNvSpPr/>
          <p:nvPr/>
        </p:nvSpPr>
        <p:spPr>
          <a:xfrm>
            <a:off x="827584" y="3933056"/>
            <a:ext cx="6984776" cy="5040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dirty="0" smtClean="0">
                <a:solidFill>
                  <a:schemeClr val="tx1"/>
                </a:solidFill>
              </a:rPr>
              <a:t>3. </a:t>
            </a:r>
            <a:r>
              <a:rPr lang="zh-CN" altLang="en-US" dirty="0" smtClean="0">
                <a:solidFill>
                  <a:schemeClr val="tx1"/>
                </a:solidFill>
              </a:rPr>
              <a:t>其他关键指标（由本功能</a:t>
            </a:r>
            <a:r>
              <a:rPr lang="en-US" altLang="zh-CN" dirty="0" smtClean="0">
                <a:solidFill>
                  <a:schemeClr val="tx1"/>
                </a:solidFill>
              </a:rPr>
              <a:t>owner</a:t>
            </a:r>
            <a:r>
              <a:rPr lang="zh-CN" altLang="en-US" dirty="0" smtClean="0">
                <a:solidFill>
                  <a:schemeClr val="tx1"/>
                </a:solidFill>
              </a:rPr>
              <a:t>提出）</a:t>
            </a:r>
            <a:r>
              <a:rPr lang="en-US" altLang="zh-CN" dirty="0" smtClean="0">
                <a:solidFill>
                  <a:schemeClr val="tx1"/>
                </a:solidFill>
              </a:rPr>
              <a:t> </a:t>
            </a:r>
            <a:endParaRPr lang="zh-CN" altLang="en-US" dirty="0">
              <a:solidFill>
                <a:schemeClr val="tx1"/>
              </a:solidFill>
            </a:endParaRPr>
          </a:p>
        </p:txBody>
      </p:sp>
      <p:sp>
        <p:nvSpPr>
          <p:cNvPr id="19" name="TextBox 18"/>
          <p:cNvSpPr txBox="1"/>
          <p:nvPr/>
        </p:nvSpPr>
        <p:spPr>
          <a:xfrm>
            <a:off x="1039540" y="4544481"/>
            <a:ext cx="6628804" cy="1384995"/>
          </a:xfrm>
          <a:prstGeom prst="rect">
            <a:avLst/>
          </a:prstGeom>
          <a:solidFill>
            <a:schemeClr val="accent1">
              <a:lumMod val="20000"/>
              <a:lumOff val="80000"/>
            </a:schemeClr>
          </a:solidFill>
        </p:spPr>
        <p:txBody>
          <a:bodyPr wrap="square" rtlCol="0">
            <a:spAutoFit/>
          </a:bodyPr>
          <a:lstStyle/>
          <a:p>
            <a:pPr>
              <a:lnSpc>
                <a:spcPct val="150000"/>
              </a:lnSpc>
            </a:pPr>
            <a:r>
              <a:rPr lang="en-US" altLang="zh-CN" sz="1400" dirty="0" smtClean="0">
                <a:latin typeface="+mn-ea"/>
              </a:rPr>
              <a:t>1</a:t>
            </a:r>
            <a:r>
              <a:rPr lang="zh-CN" altLang="en-US" sz="1400" dirty="0" smtClean="0">
                <a:latin typeface="+mn-ea"/>
              </a:rPr>
              <a:t>、滑动浏览通话记录列表，显示流程不卡顿</a:t>
            </a:r>
            <a:endParaRPr lang="en-US" altLang="zh-CN" sz="1400" dirty="0" smtClean="0">
              <a:latin typeface="+mn-ea"/>
            </a:endParaRPr>
          </a:p>
          <a:p>
            <a:pPr>
              <a:lnSpc>
                <a:spcPct val="150000"/>
              </a:lnSpc>
            </a:pPr>
            <a:r>
              <a:rPr lang="en-US" altLang="zh-CN" sz="1400" dirty="0" smtClean="0">
                <a:latin typeface="+mn-ea"/>
              </a:rPr>
              <a:t>2</a:t>
            </a:r>
            <a:r>
              <a:rPr lang="zh-CN" altLang="en-US" sz="1400" dirty="0" smtClean="0">
                <a:latin typeface="+mn-ea"/>
              </a:rPr>
              <a:t>、通话过程中操作流畅不卡顿</a:t>
            </a:r>
            <a:endParaRPr lang="en-US" altLang="zh-CN" sz="1400" dirty="0" smtClean="0">
              <a:latin typeface="+mn-ea"/>
            </a:endParaRPr>
          </a:p>
          <a:p>
            <a:pPr>
              <a:lnSpc>
                <a:spcPct val="150000"/>
              </a:lnSpc>
            </a:pPr>
            <a:r>
              <a:rPr lang="en-US" altLang="zh-CN" sz="1400" dirty="0" smtClean="0">
                <a:latin typeface="+mn-ea"/>
              </a:rPr>
              <a:t>…</a:t>
            </a:r>
          </a:p>
          <a:p>
            <a:pPr>
              <a:lnSpc>
                <a:spcPct val="150000"/>
              </a:lnSpc>
            </a:pPr>
            <a:r>
              <a:rPr lang="en-US" altLang="zh-CN" sz="1400" dirty="0" smtClean="0">
                <a:latin typeface="+mn-ea"/>
              </a:rPr>
              <a:t>…</a:t>
            </a:r>
          </a:p>
        </p:txBody>
      </p:sp>
      <p:sp>
        <p:nvSpPr>
          <p:cNvPr id="20" name="TextBox 19"/>
          <p:cNvSpPr txBox="1"/>
          <p:nvPr/>
        </p:nvSpPr>
        <p:spPr>
          <a:xfrm>
            <a:off x="1043608" y="2996952"/>
            <a:ext cx="6628804" cy="738664"/>
          </a:xfrm>
          <a:prstGeom prst="rect">
            <a:avLst/>
          </a:prstGeom>
          <a:solidFill>
            <a:schemeClr val="accent1">
              <a:lumMod val="20000"/>
              <a:lumOff val="80000"/>
            </a:schemeClr>
          </a:solidFill>
        </p:spPr>
        <p:txBody>
          <a:bodyPr wrap="square" rtlCol="0">
            <a:spAutoFit/>
          </a:bodyPr>
          <a:lstStyle/>
          <a:p>
            <a:pPr>
              <a:lnSpc>
                <a:spcPct val="150000"/>
              </a:lnSpc>
            </a:pPr>
            <a:r>
              <a:rPr lang="en-US" altLang="zh-CN" sz="1400" dirty="0" smtClean="0">
                <a:latin typeface="+mn-ea"/>
              </a:rPr>
              <a:t>CPU usage = 0%  Memory usage &lt; 20MB</a:t>
            </a:r>
          </a:p>
          <a:p>
            <a:pPr>
              <a:lnSpc>
                <a:spcPct val="150000"/>
              </a:lnSpc>
            </a:pPr>
            <a:endParaRPr lang="en-US" altLang="zh-CN" sz="1400" dirty="0" smtClean="0">
              <a:latin typeface="+mn-ea"/>
            </a:endParaRPr>
          </a:p>
        </p:txBody>
      </p:sp>
      <p:sp>
        <p:nvSpPr>
          <p:cNvPr id="21" name="TextBox 20"/>
          <p:cNvSpPr txBox="1"/>
          <p:nvPr/>
        </p:nvSpPr>
        <p:spPr>
          <a:xfrm>
            <a:off x="1043608" y="1588670"/>
            <a:ext cx="6628804" cy="738664"/>
          </a:xfrm>
          <a:prstGeom prst="rect">
            <a:avLst/>
          </a:prstGeom>
          <a:solidFill>
            <a:schemeClr val="accent1">
              <a:lumMod val="20000"/>
              <a:lumOff val="80000"/>
            </a:schemeClr>
          </a:solidFill>
        </p:spPr>
        <p:txBody>
          <a:bodyPr wrap="square" rtlCol="0">
            <a:spAutoFit/>
          </a:bodyPr>
          <a:lstStyle/>
          <a:p>
            <a:pPr>
              <a:lnSpc>
                <a:spcPct val="150000"/>
              </a:lnSpc>
            </a:pPr>
            <a:r>
              <a:rPr lang="en-US" altLang="zh-CN" sz="1400" dirty="0" smtClean="0">
                <a:latin typeface="+mn-ea"/>
              </a:rPr>
              <a:t>CPU usage &lt; 20%  Memory usage &lt; 150MB</a:t>
            </a:r>
          </a:p>
          <a:p>
            <a:pPr>
              <a:lnSpc>
                <a:spcPct val="150000"/>
              </a:lnSpc>
            </a:pPr>
            <a:endParaRPr lang="en-US" altLang="zh-CN" sz="1400" dirty="0" smtClean="0">
              <a:latin typeface="+mn-ea"/>
            </a:endParaRPr>
          </a:p>
        </p:txBody>
      </p:sp>
    </p:spTree>
    <p:extLst>
      <p:ext uri="{BB962C8B-B14F-4D97-AF65-F5344CB8AC3E}">
        <p14:creationId xmlns:p14="http://schemas.microsoft.com/office/powerpoint/2010/main" val="30349604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smtClean="0"/>
              <a:t>功能实现所需的其他依赖 （</a:t>
            </a:r>
            <a:r>
              <a:rPr lang="en-US" altLang="zh-CN" sz="2400" b="1" dirty="0" smtClean="0"/>
              <a:t>Server/API/</a:t>
            </a:r>
            <a:r>
              <a:rPr lang="zh-CN" altLang="en-US" sz="2400" b="1" dirty="0" smtClean="0"/>
              <a:t>开源</a:t>
            </a:r>
            <a:r>
              <a:rPr lang="en-US" altLang="zh-CN" sz="2400" b="1" dirty="0" smtClean="0"/>
              <a:t>Lib</a:t>
            </a:r>
            <a:r>
              <a:rPr lang="zh-CN" altLang="en-US" sz="2400" b="1" dirty="0" smtClean="0"/>
              <a:t>）</a:t>
            </a:r>
            <a:endParaRPr lang="zh-CN" altLang="en-US" sz="2400" b="1" dirty="0"/>
          </a:p>
        </p:txBody>
      </p:sp>
      <p:graphicFrame>
        <p:nvGraphicFramePr>
          <p:cNvPr id="5" name="表格 4"/>
          <p:cNvGraphicFramePr>
            <a:graphicFrameLocks noGrp="1"/>
          </p:cNvGraphicFramePr>
          <p:nvPr>
            <p:extLst>
              <p:ext uri="{D42A27DB-BD31-4B8C-83A1-F6EECF244321}">
                <p14:modId xmlns:p14="http://schemas.microsoft.com/office/powerpoint/2010/main" val="1696958450"/>
              </p:ext>
            </p:extLst>
          </p:nvPr>
        </p:nvGraphicFramePr>
        <p:xfrm>
          <a:off x="827584" y="1196750"/>
          <a:ext cx="7920880" cy="3674970"/>
        </p:xfrm>
        <a:graphic>
          <a:graphicData uri="http://schemas.openxmlformats.org/drawingml/2006/table">
            <a:tbl>
              <a:tblPr firstRow="1" bandRow="1">
                <a:tableStyleId>{21E4AEA4-8DFA-4A89-87EB-49C32662AFE0}</a:tableStyleId>
              </a:tblPr>
              <a:tblGrid>
                <a:gridCol w="432048"/>
                <a:gridCol w="4032448"/>
                <a:gridCol w="1944216"/>
                <a:gridCol w="1512168"/>
              </a:tblGrid>
              <a:tr h="386839">
                <a:tc>
                  <a:txBody>
                    <a:bodyPr/>
                    <a:lstStyle/>
                    <a:p>
                      <a:r>
                        <a:rPr lang="en-US" altLang="zh-CN" dirty="0" smtClean="0"/>
                        <a:t>#</a:t>
                      </a:r>
                      <a:endParaRPr lang="zh-CN" altLang="en-US" dirty="0"/>
                    </a:p>
                  </a:txBody>
                  <a:tcPr/>
                </a:tc>
                <a:tc>
                  <a:txBody>
                    <a:bodyPr/>
                    <a:lstStyle/>
                    <a:p>
                      <a:r>
                        <a:rPr lang="zh-CN" altLang="en-US" dirty="0" smtClean="0"/>
                        <a:t>需求描述</a:t>
                      </a:r>
                      <a:endParaRPr lang="zh-CN" altLang="en-US" dirty="0"/>
                    </a:p>
                  </a:txBody>
                  <a:tcPr/>
                </a:tc>
                <a:tc>
                  <a:txBody>
                    <a:bodyPr/>
                    <a:lstStyle/>
                    <a:p>
                      <a:r>
                        <a:rPr lang="zh-CN" altLang="en-US" dirty="0" smtClean="0"/>
                        <a:t>联络窗口</a:t>
                      </a:r>
                      <a:endParaRPr lang="zh-CN" altLang="en-US" dirty="0"/>
                    </a:p>
                  </a:txBody>
                  <a:tcPr/>
                </a:tc>
                <a:tc>
                  <a:txBody>
                    <a:bodyPr/>
                    <a:lstStyle/>
                    <a:p>
                      <a:r>
                        <a:rPr lang="zh-CN" altLang="en-US" dirty="0" smtClean="0"/>
                        <a:t>收费状况</a:t>
                      </a:r>
                      <a:endParaRPr lang="zh-CN" altLang="en-US" dirty="0"/>
                    </a:p>
                  </a:txBody>
                  <a:tcPr/>
                </a:tc>
              </a:tr>
              <a:tr h="676968">
                <a:tc>
                  <a:txBody>
                    <a:bodyPr/>
                    <a:lstStyle/>
                    <a:p>
                      <a:r>
                        <a:rPr lang="en-US" altLang="zh-CN" dirty="0" smtClean="0"/>
                        <a:t>1</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86839">
                <a:tc>
                  <a:txBody>
                    <a:bodyPr/>
                    <a:lstStyle/>
                    <a:p>
                      <a:r>
                        <a:rPr lang="en-US" altLang="zh-CN" dirty="0" smtClean="0"/>
                        <a:t>2</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676968">
                <a:tc>
                  <a:txBody>
                    <a:bodyPr/>
                    <a:lstStyle/>
                    <a:p>
                      <a:r>
                        <a:rPr lang="en-US" altLang="zh-CN" dirty="0" smtClean="0"/>
                        <a:t>3</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86839">
                <a:tc>
                  <a:txBody>
                    <a:bodyPr/>
                    <a:lstStyle/>
                    <a:p>
                      <a:r>
                        <a:rPr lang="en-US" altLang="zh-CN" dirty="0" smtClean="0"/>
                        <a:t>4</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86839">
                <a:tc>
                  <a:txBody>
                    <a:bodyPr/>
                    <a:lstStyle/>
                    <a:p>
                      <a:r>
                        <a:rPr lang="en-US" altLang="zh-CN" dirty="0" smtClean="0"/>
                        <a:t>5</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86839">
                <a:tc>
                  <a:txBody>
                    <a:bodyPr/>
                    <a:lstStyle/>
                    <a:p>
                      <a:r>
                        <a:rPr lang="en-US" altLang="zh-CN" dirty="0" smtClean="0"/>
                        <a:t>6</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8683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12422101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a:t>附录（</a:t>
            </a:r>
            <a:r>
              <a:rPr lang="en-US" altLang="zh-CN" sz="2400" b="1" dirty="0"/>
              <a:t>1</a:t>
            </a:r>
            <a:r>
              <a:rPr lang="zh-CN" altLang="en-US" sz="2400" b="1" dirty="0"/>
              <a:t>）</a:t>
            </a:r>
          </a:p>
        </p:txBody>
      </p:sp>
      <p:sp>
        <p:nvSpPr>
          <p:cNvPr id="2" name="矩形 1"/>
          <p:cNvSpPr/>
          <p:nvPr/>
        </p:nvSpPr>
        <p:spPr>
          <a:xfrm>
            <a:off x="611560" y="1172359"/>
            <a:ext cx="8064896" cy="5170646"/>
          </a:xfrm>
          <a:prstGeom prst="rect">
            <a:avLst/>
          </a:prstGeom>
        </p:spPr>
        <p:txBody>
          <a:bodyPr wrap="square">
            <a:spAutoFit/>
          </a:bodyPr>
          <a:lstStyle/>
          <a:p>
            <a:r>
              <a:rPr lang="en-US" altLang="zh-CN" sz="2400" b="1" dirty="0"/>
              <a:t>Android 4.4 </a:t>
            </a:r>
            <a:r>
              <a:rPr lang="en-US" altLang="zh-CN" sz="2400" b="1" dirty="0" err="1" smtClean="0"/>
              <a:t>KitKat</a:t>
            </a:r>
            <a:r>
              <a:rPr lang="en-US" altLang="zh-CN" sz="2400" b="1" dirty="0" smtClean="0"/>
              <a:t> </a:t>
            </a:r>
            <a:r>
              <a:rPr lang="en-US" altLang="zh-CN" sz="2400" b="1" dirty="0"/>
              <a:t>Phone</a:t>
            </a:r>
            <a:r>
              <a:rPr lang="zh-CN" altLang="en-US" sz="2400" b="1" dirty="0"/>
              <a:t>工作流程</a:t>
            </a:r>
            <a:r>
              <a:rPr lang="zh-CN" altLang="en-US" sz="2400" b="1" dirty="0" smtClean="0"/>
              <a:t>浅析（</a:t>
            </a:r>
            <a:r>
              <a:rPr lang="en-US" altLang="zh-CN" sz="2400" b="1" dirty="0" smtClean="0"/>
              <a:t>MTK</a:t>
            </a:r>
            <a:r>
              <a:rPr lang="zh-CN" altLang="en-US" sz="2400" b="1" dirty="0" smtClean="0"/>
              <a:t>芯片）</a:t>
            </a:r>
            <a:endParaRPr lang="en-US" altLang="zh-CN" dirty="0" smtClean="0"/>
          </a:p>
          <a:p>
            <a:r>
              <a:rPr lang="en-US" altLang="zh-CN" dirty="0"/>
              <a:t>	</a:t>
            </a:r>
            <a:endParaRPr lang="zh-CN" altLang="zh-CN" dirty="0"/>
          </a:p>
          <a:p>
            <a:pPr marL="285750" lvl="0" indent="-285750">
              <a:buFont typeface="Arial" pitchFamily="34" charset="0"/>
              <a:buChar char="•"/>
            </a:pPr>
            <a:r>
              <a:rPr lang="en-US" altLang="zh-CN" dirty="0"/>
              <a:t>Android 4.4 </a:t>
            </a:r>
            <a:r>
              <a:rPr lang="en-US" altLang="zh-CN" dirty="0" err="1"/>
              <a:t>Kitkat</a:t>
            </a:r>
            <a:r>
              <a:rPr lang="en-US" altLang="zh-CN" dirty="0"/>
              <a:t> Phone</a:t>
            </a:r>
            <a:r>
              <a:rPr lang="zh-CN" altLang="en-US" dirty="0"/>
              <a:t>工作流程浅析</a:t>
            </a:r>
            <a:r>
              <a:rPr lang="en-US" altLang="zh-CN" dirty="0"/>
              <a:t>(</a:t>
            </a:r>
            <a:r>
              <a:rPr lang="zh-CN" altLang="en-US" dirty="0"/>
              <a:t>一</a:t>
            </a:r>
            <a:r>
              <a:rPr lang="en-US" altLang="zh-CN" dirty="0"/>
              <a:t>)__</a:t>
            </a:r>
            <a:r>
              <a:rPr lang="zh-CN" altLang="en-US" dirty="0"/>
              <a:t>概要和学习计划；</a:t>
            </a:r>
          </a:p>
          <a:p>
            <a:pPr marL="285750" lvl="0" indent="-285750">
              <a:buFont typeface="Arial" pitchFamily="34" charset="0"/>
              <a:buChar char="•"/>
            </a:pPr>
            <a:r>
              <a:rPr lang="en-US" altLang="zh-CN" dirty="0"/>
              <a:t>Android 4.4 </a:t>
            </a:r>
            <a:r>
              <a:rPr lang="en-US" altLang="zh-CN" dirty="0" err="1"/>
              <a:t>Kitkat</a:t>
            </a:r>
            <a:r>
              <a:rPr lang="en-US" altLang="zh-CN" dirty="0"/>
              <a:t> Phone</a:t>
            </a:r>
            <a:r>
              <a:rPr lang="zh-CN" altLang="en-US" dirty="0"/>
              <a:t>工作流程浅析</a:t>
            </a:r>
            <a:r>
              <a:rPr lang="en-US" altLang="zh-CN" dirty="0"/>
              <a:t>(</a:t>
            </a:r>
            <a:r>
              <a:rPr lang="zh-CN" altLang="en-US" dirty="0"/>
              <a:t>二</a:t>
            </a:r>
            <a:r>
              <a:rPr lang="en-US" altLang="zh-CN" dirty="0"/>
              <a:t>)__UI</a:t>
            </a:r>
            <a:r>
              <a:rPr lang="zh-CN" altLang="en-US" dirty="0"/>
              <a:t>分析；</a:t>
            </a:r>
          </a:p>
          <a:p>
            <a:pPr marL="285750" lvl="0" indent="-285750">
              <a:buFont typeface="Arial" pitchFamily="34" charset="0"/>
              <a:buChar char="•"/>
            </a:pPr>
            <a:r>
              <a:rPr lang="en-US" altLang="zh-CN" dirty="0"/>
              <a:t>Android 4.4 </a:t>
            </a:r>
            <a:r>
              <a:rPr lang="en-US" altLang="zh-CN" dirty="0" err="1"/>
              <a:t>Kitkat</a:t>
            </a:r>
            <a:r>
              <a:rPr lang="en-US" altLang="zh-CN" dirty="0"/>
              <a:t> Phone</a:t>
            </a:r>
            <a:r>
              <a:rPr lang="zh-CN" altLang="en-US" dirty="0"/>
              <a:t>工作流程浅析</a:t>
            </a:r>
            <a:r>
              <a:rPr lang="en-US" altLang="zh-CN" dirty="0"/>
              <a:t>(</a:t>
            </a:r>
            <a:r>
              <a:rPr lang="zh-CN" altLang="en-US" dirty="0"/>
              <a:t>三</a:t>
            </a:r>
            <a:r>
              <a:rPr lang="en-US" altLang="zh-CN" dirty="0"/>
              <a:t>)__MO(</a:t>
            </a:r>
            <a:r>
              <a:rPr lang="zh-CN" altLang="en-US" dirty="0"/>
              <a:t>去电</a:t>
            </a:r>
            <a:r>
              <a:rPr lang="en-US" altLang="zh-CN" dirty="0"/>
              <a:t>)</a:t>
            </a:r>
            <a:r>
              <a:rPr lang="zh-CN" altLang="en-US" dirty="0"/>
              <a:t>流程分析；</a:t>
            </a:r>
          </a:p>
          <a:p>
            <a:pPr marL="285750" lvl="0" indent="-285750">
              <a:buFont typeface="Arial" pitchFamily="34" charset="0"/>
              <a:buChar char="•"/>
            </a:pPr>
            <a:r>
              <a:rPr lang="en-US" altLang="zh-CN" dirty="0"/>
              <a:t>Android 4.4 </a:t>
            </a:r>
            <a:r>
              <a:rPr lang="en-US" altLang="zh-CN" dirty="0" err="1"/>
              <a:t>Kitkat</a:t>
            </a:r>
            <a:r>
              <a:rPr lang="en-US" altLang="zh-CN" dirty="0"/>
              <a:t> Phone</a:t>
            </a:r>
            <a:r>
              <a:rPr lang="zh-CN" altLang="en-US" dirty="0"/>
              <a:t>工作流程浅析</a:t>
            </a:r>
            <a:r>
              <a:rPr lang="en-US" altLang="zh-CN" dirty="0"/>
              <a:t>(</a:t>
            </a:r>
            <a:r>
              <a:rPr lang="zh-CN" altLang="en-US" dirty="0"/>
              <a:t>四</a:t>
            </a:r>
            <a:r>
              <a:rPr lang="en-US" altLang="zh-CN" dirty="0"/>
              <a:t>)__RILJ</a:t>
            </a:r>
            <a:r>
              <a:rPr lang="zh-CN" altLang="en-US" dirty="0"/>
              <a:t>工作流程简析；</a:t>
            </a:r>
          </a:p>
          <a:p>
            <a:pPr marL="285750" lvl="0" indent="-285750">
              <a:buFont typeface="Arial" pitchFamily="34" charset="0"/>
              <a:buChar char="•"/>
            </a:pPr>
            <a:r>
              <a:rPr lang="en-US" altLang="zh-CN" dirty="0"/>
              <a:t>Android 4.4 </a:t>
            </a:r>
            <a:r>
              <a:rPr lang="en-US" altLang="zh-CN" dirty="0" err="1"/>
              <a:t>Kitkat</a:t>
            </a:r>
            <a:r>
              <a:rPr lang="en-US" altLang="zh-CN" dirty="0"/>
              <a:t> Phone</a:t>
            </a:r>
            <a:r>
              <a:rPr lang="zh-CN" altLang="en-US" dirty="0"/>
              <a:t>工作流程浅析</a:t>
            </a:r>
            <a:r>
              <a:rPr lang="en-US" altLang="zh-CN" dirty="0"/>
              <a:t>(</a:t>
            </a:r>
            <a:r>
              <a:rPr lang="zh-CN" altLang="en-US" dirty="0"/>
              <a:t>五</a:t>
            </a:r>
            <a:r>
              <a:rPr lang="en-US" altLang="zh-CN" dirty="0"/>
              <a:t>)__MT(</a:t>
            </a:r>
            <a:r>
              <a:rPr lang="zh-CN" altLang="en-US" dirty="0"/>
              <a:t>来电</a:t>
            </a:r>
            <a:r>
              <a:rPr lang="en-US" altLang="zh-CN" dirty="0"/>
              <a:t>)</a:t>
            </a:r>
            <a:r>
              <a:rPr lang="zh-CN" altLang="en-US" dirty="0"/>
              <a:t>流程分析；</a:t>
            </a:r>
          </a:p>
          <a:p>
            <a:pPr marL="285750" lvl="0" indent="-285750">
              <a:buFont typeface="Arial" pitchFamily="34" charset="0"/>
              <a:buChar char="•"/>
            </a:pPr>
            <a:r>
              <a:rPr lang="en-US" altLang="zh-CN" dirty="0"/>
              <a:t>Android 4.4 </a:t>
            </a:r>
            <a:r>
              <a:rPr lang="en-US" altLang="zh-CN" dirty="0" err="1"/>
              <a:t>Kitkat</a:t>
            </a:r>
            <a:r>
              <a:rPr lang="en-US" altLang="zh-CN" dirty="0"/>
              <a:t> Phone</a:t>
            </a:r>
            <a:r>
              <a:rPr lang="zh-CN" altLang="en-US" dirty="0"/>
              <a:t>工作流程浅析</a:t>
            </a:r>
            <a:r>
              <a:rPr lang="en-US" altLang="zh-CN" dirty="0"/>
              <a:t>(</a:t>
            </a:r>
            <a:r>
              <a:rPr lang="zh-CN" altLang="en-US" dirty="0"/>
              <a:t>六</a:t>
            </a:r>
            <a:r>
              <a:rPr lang="en-US" altLang="zh-CN" dirty="0"/>
              <a:t>)__</a:t>
            </a:r>
            <a:r>
              <a:rPr lang="en-US" altLang="zh-CN" dirty="0" err="1"/>
              <a:t>InCallActivity</a:t>
            </a:r>
            <a:r>
              <a:rPr lang="zh-CN" altLang="en-US" dirty="0"/>
              <a:t>显示更新流程；</a:t>
            </a:r>
          </a:p>
          <a:p>
            <a:pPr marL="285750" lvl="0" indent="-285750">
              <a:buFont typeface="Arial" pitchFamily="34" charset="0"/>
              <a:buChar char="•"/>
            </a:pPr>
            <a:r>
              <a:rPr lang="en-US" altLang="zh-CN" dirty="0"/>
              <a:t>Android 4.4 </a:t>
            </a:r>
            <a:r>
              <a:rPr lang="en-US" altLang="zh-CN" dirty="0" err="1"/>
              <a:t>Kitkat</a:t>
            </a:r>
            <a:r>
              <a:rPr lang="en-US" altLang="zh-CN" dirty="0"/>
              <a:t> Phone</a:t>
            </a:r>
            <a:r>
              <a:rPr lang="zh-CN" altLang="en-US" dirty="0"/>
              <a:t>工作流程浅析</a:t>
            </a:r>
            <a:r>
              <a:rPr lang="en-US" altLang="zh-CN" dirty="0"/>
              <a:t>(</a:t>
            </a:r>
            <a:r>
              <a:rPr lang="zh-CN" altLang="en-US" dirty="0"/>
              <a:t>七</a:t>
            </a:r>
            <a:r>
              <a:rPr lang="en-US" altLang="zh-CN" dirty="0"/>
              <a:t>)__</a:t>
            </a:r>
            <a:r>
              <a:rPr lang="zh-CN" altLang="en-US" dirty="0"/>
              <a:t>来电</a:t>
            </a:r>
            <a:r>
              <a:rPr lang="en-US" altLang="zh-CN" dirty="0"/>
              <a:t>(MT)</a:t>
            </a:r>
            <a:r>
              <a:rPr lang="zh-CN" altLang="en-US" dirty="0"/>
              <a:t>响铃流程；</a:t>
            </a:r>
          </a:p>
          <a:p>
            <a:pPr marL="285750" lvl="0" indent="-285750">
              <a:buFont typeface="Arial" pitchFamily="34" charset="0"/>
              <a:buChar char="•"/>
            </a:pPr>
            <a:r>
              <a:rPr lang="en-US" altLang="zh-CN" dirty="0"/>
              <a:t>Android 4.4 </a:t>
            </a:r>
            <a:r>
              <a:rPr lang="en-US" altLang="zh-CN" dirty="0" err="1"/>
              <a:t>Kitkat</a:t>
            </a:r>
            <a:r>
              <a:rPr lang="en-US" altLang="zh-CN" dirty="0"/>
              <a:t> Phone</a:t>
            </a:r>
            <a:r>
              <a:rPr lang="zh-CN" altLang="en-US" dirty="0"/>
              <a:t>工作流程浅析</a:t>
            </a:r>
            <a:r>
              <a:rPr lang="en-US" altLang="zh-CN" dirty="0"/>
              <a:t>(</a:t>
            </a:r>
            <a:r>
              <a:rPr lang="zh-CN" altLang="en-US" dirty="0"/>
              <a:t>八</a:t>
            </a:r>
            <a:r>
              <a:rPr lang="en-US" altLang="zh-CN" dirty="0"/>
              <a:t>)__Phone</a:t>
            </a:r>
            <a:r>
              <a:rPr lang="zh-CN" altLang="en-US" dirty="0"/>
              <a:t>状态分析；</a:t>
            </a:r>
          </a:p>
          <a:p>
            <a:pPr marL="285750" lvl="0" indent="-285750">
              <a:buFont typeface="Arial" pitchFamily="34" charset="0"/>
              <a:buChar char="•"/>
            </a:pPr>
            <a:r>
              <a:rPr lang="en-US" altLang="zh-CN" dirty="0"/>
              <a:t>Android 4.4 </a:t>
            </a:r>
            <a:r>
              <a:rPr lang="en-US" altLang="zh-CN" dirty="0" err="1"/>
              <a:t>Kitkat</a:t>
            </a:r>
            <a:r>
              <a:rPr lang="en-US" altLang="zh-CN" dirty="0"/>
              <a:t> Phone</a:t>
            </a:r>
            <a:r>
              <a:rPr lang="zh-CN" altLang="en-US" dirty="0"/>
              <a:t>工作流程浅析</a:t>
            </a:r>
            <a:r>
              <a:rPr lang="en-US" altLang="zh-CN" dirty="0"/>
              <a:t>(</a:t>
            </a:r>
            <a:r>
              <a:rPr lang="zh-CN" altLang="en-US" dirty="0"/>
              <a:t>九</a:t>
            </a:r>
            <a:r>
              <a:rPr lang="en-US" altLang="zh-CN" dirty="0"/>
              <a:t>)__</a:t>
            </a:r>
            <a:r>
              <a:rPr lang="zh-CN" altLang="en-US" dirty="0"/>
              <a:t>状态通知流程分析；</a:t>
            </a:r>
          </a:p>
          <a:p>
            <a:pPr marL="285750" lvl="0" indent="-285750">
              <a:buFont typeface="Arial" pitchFamily="34" charset="0"/>
              <a:buChar char="•"/>
            </a:pPr>
            <a:r>
              <a:rPr lang="en-US" altLang="zh-CN" dirty="0"/>
              <a:t>Android 4.4 </a:t>
            </a:r>
            <a:r>
              <a:rPr lang="en-US" altLang="zh-CN" dirty="0" err="1"/>
              <a:t>Kitkat</a:t>
            </a:r>
            <a:r>
              <a:rPr lang="en-US" altLang="zh-CN" dirty="0"/>
              <a:t> Phone</a:t>
            </a:r>
            <a:r>
              <a:rPr lang="zh-CN" altLang="en-US" dirty="0"/>
              <a:t>工作流程浅析</a:t>
            </a:r>
            <a:r>
              <a:rPr lang="en-US" altLang="zh-CN" dirty="0"/>
              <a:t>(</a:t>
            </a:r>
            <a:r>
              <a:rPr lang="zh-CN" altLang="en-US" dirty="0"/>
              <a:t>十</a:t>
            </a:r>
            <a:r>
              <a:rPr lang="en-US" altLang="zh-CN" dirty="0"/>
              <a:t>)__"</a:t>
            </a:r>
            <a:r>
              <a:rPr lang="zh-CN" altLang="en-US" dirty="0"/>
              <a:t>通话显示</a:t>
            </a:r>
            <a:r>
              <a:rPr lang="en-US" altLang="zh-CN" dirty="0"/>
              <a:t>"</a:t>
            </a:r>
            <a:r>
              <a:rPr lang="zh-CN" altLang="en-US" dirty="0"/>
              <a:t>查询流程；</a:t>
            </a:r>
          </a:p>
          <a:p>
            <a:pPr marL="285750" lvl="0" indent="-285750">
              <a:buFont typeface="Arial" pitchFamily="34" charset="0"/>
              <a:buChar char="•"/>
            </a:pPr>
            <a:r>
              <a:rPr lang="en-US" altLang="zh-CN" dirty="0"/>
              <a:t>Android 4.4 </a:t>
            </a:r>
            <a:r>
              <a:rPr lang="en-US" altLang="zh-CN" dirty="0" err="1"/>
              <a:t>Kitkat</a:t>
            </a:r>
            <a:r>
              <a:rPr lang="en-US" altLang="zh-CN" dirty="0"/>
              <a:t> Phone</a:t>
            </a:r>
            <a:r>
              <a:rPr lang="zh-CN" altLang="en-US" dirty="0"/>
              <a:t>工作流程浅析</a:t>
            </a:r>
            <a:r>
              <a:rPr lang="en-US" altLang="zh-CN" dirty="0"/>
              <a:t>(</a:t>
            </a:r>
            <a:r>
              <a:rPr lang="zh-CN" altLang="en-US" dirty="0"/>
              <a:t>十一</a:t>
            </a:r>
            <a:r>
              <a:rPr lang="en-US" altLang="zh-CN" dirty="0"/>
              <a:t>)__</a:t>
            </a:r>
            <a:r>
              <a:rPr lang="en-US" altLang="zh-CN" dirty="0" err="1"/>
              <a:t>PSensor</a:t>
            </a:r>
            <a:r>
              <a:rPr lang="zh-CN" altLang="en-US" dirty="0"/>
              <a:t>工作流程浅析；</a:t>
            </a:r>
          </a:p>
          <a:p>
            <a:pPr marL="285750" lvl="0" indent="-285750">
              <a:buFont typeface="Arial" pitchFamily="34" charset="0"/>
              <a:buChar char="•"/>
            </a:pPr>
            <a:r>
              <a:rPr lang="en-US" altLang="zh-CN" dirty="0"/>
              <a:t>Android 4.4 </a:t>
            </a:r>
            <a:r>
              <a:rPr lang="en-US" altLang="zh-CN" dirty="0" err="1"/>
              <a:t>Kitkat</a:t>
            </a:r>
            <a:r>
              <a:rPr lang="en-US" altLang="zh-CN" dirty="0"/>
              <a:t> Phone</a:t>
            </a:r>
            <a:r>
              <a:rPr lang="zh-CN" altLang="en-US" dirty="0"/>
              <a:t>工作流程浅析</a:t>
            </a:r>
            <a:r>
              <a:rPr lang="en-US" altLang="zh-CN" dirty="0"/>
              <a:t>(</a:t>
            </a:r>
            <a:r>
              <a:rPr lang="zh-CN" altLang="en-US" dirty="0"/>
              <a:t>十二</a:t>
            </a:r>
            <a:r>
              <a:rPr lang="en-US" altLang="zh-CN" dirty="0"/>
              <a:t>)__4.4</a:t>
            </a:r>
            <a:r>
              <a:rPr lang="zh-CN" altLang="en-US" dirty="0"/>
              <a:t>小结与</a:t>
            </a:r>
            <a:r>
              <a:rPr lang="en-US" altLang="zh-CN" dirty="0"/>
              <a:t>5.0</a:t>
            </a:r>
            <a:r>
              <a:rPr lang="zh-CN" altLang="en-US" dirty="0"/>
              <a:t>概览；</a:t>
            </a:r>
          </a:p>
          <a:p>
            <a:pPr marL="285750" lvl="0" indent="-285750">
              <a:buFont typeface="Arial" pitchFamily="34" charset="0"/>
              <a:buChar char="•"/>
            </a:pPr>
            <a:r>
              <a:rPr lang="en-US" altLang="zh-CN" dirty="0"/>
              <a:t>Android 5.1 Lollipop Phone</a:t>
            </a:r>
            <a:r>
              <a:rPr lang="zh-CN" altLang="en-US" dirty="0"/>
              <a:t>工作流程浅析</a:t>
            </a:r>
            <a:r>
              <a:rPr lang="en-US" altLang="zh-CN" dirty="0"/>
              <a:t>(</a:t>
            </a:r>
            <a:r>
              <a:rPr lang="zh-CN" altLang="en-US" dirty="0"/>
              <a:t>十三</a:t>
            </a:r>
            <a:r>
              <a:rPr lang="en-US" altLang="zh-CN" dirty="0"/>
              <a:t>)__</a:t>
            </a:r>
            <a:r>
              <a:rPr lang="en-US" altLang="zh-CN" dirty="0" err="1"/>
              <a:t>InCallActivity</a:t>
            </a:r>
            <a:r>
              <a:rPr lang="zh-CN" altLang="en-US" dirty="0"/>
              <a:t>启动</a:t>
            </a:r>
            <a:r>
              <a:rPr lang="en-US" altLang="zh-CN" dirty="0"/>
              <a:t>Performance</a:t>
            </a:r>
            <a:r>
              <a:rPr lang="zh-CN" altLang="en-US" dirty="0" smtClean="0"/>
              <a:t>浅析</a:t>
            </a:r>
            <a:endParaRPr lang="en-US" altLang="zh-CN" dirty="0" smtClean="0"/>
          </a:p>
          <a:p>
            <a:pPr marL="285750" lvl="0" indent="-285750">
              <a:buFont typeface="Arial" pitchFamily="34" charset="0"/>
              <a:buChar char="•"/>
            </a:pPr>
            <a:endParaRPr lang="en-US" altLang="zh-CN" dirty="0"/>
          </a:p>
          <a:p>
            <a:pPr marL="285750" lvl="0" indent="-285750">
              <a:buFont typeface="Arial" pitchFamily="34" charset="0"/>
              <a:buChar char="•"/>
            </a:pPr>
            <a:r>
              <a:rPr lang="zh-CN" altLang="en-US" dirty="0" smtClean="0"/>
              <a:t>链接：</a:t>
            </a:r>
            <a:r>
              <a:rPr lang="en-US" altLang="zh-CN" dirty="0">
                <a:hlinkClick r:id="rId3"/>
              </a:rPr>
              <a:t>http://</a:t>
            </a:r>
            <a:r>
              <a:rPr lang="en-US" altLang="zh-CN" dirty="0" smtClean="0">
                <a:hlinkClick r:id="rId3"/>
              </a:rPr>
              <a:t>blog.csdn.net/yihongyuelan/article/details/19930861</a:t>
            </a:r>
            <a:r>
              <a:rPr lang="en-US" altLang="zh-CN" dirty="0" smtClean="0"/>
              <a:t> </a:t>
            </a:r>
            <a:endParaRPr lang="zh-CN" altLang="zh-CN" dirty="0"/>
          </a:p>
        </p:txBody>
      </p:sp>
    </p:spTree>
    <p:extLst>
      <p:ext uri="{BB962C8B-B14F-4D97-AF65-F5344CB8AC3E}">
        <p14:creationId xmlns:p14="http://schemas.microsoft.com/office/powerpoint/2010/main" val="56696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a:t>附录</a:t>
            </a:r>
            <a:r>
              <a:rPr lang="zh-CN" altLang="en-US" sz="2400" b="1" dirty="0" smtClean="0"/>
              <a:t>（</a:t>
            </a:r>
            <a:r>
              <a:rPr lang="en-US" altLang="zh-CN" sz="2400" b="1" dirty="0" smtClean="0"/>
              <a:t>2</a:t>
            </a:r>
            <a:r>
              <a:rPr lang="zh-CN" altLang="en-US" sz="2400" b="1" dirty="0" smtClean="0"/>
              <a:t>）</a:t>
            </a:r>
            <a:endParaRPr lang="zh-CN" altLang="en-US" sz="2400" b="1" dirty="0"/>
          </a:p>
        </p:txBody>
      </p:sp>
      <p:sp>
        <p:nvSpPr>
          <p:cNvPr id="2" name="矩形 1"/>
          <p:cNvSpPr/>
          <p:nvPr/>
        </p:nvSpPr>
        <p:spPr>
          <a:xfrm>
            <a:off x="611560" y="1172359"/>
            <a:ext cx="8064896" cy="1292662"/>
          </a:xfrm>
          <a:prstGeom prst="rect">
            <a:avLst/>
          </a:prstGeom>
        </p:spPr>
        <p:txBody>
          <a:bodyPr wrap="square">
            <a:spAutoFit/>
          </a:bodyPr>
          <a:lstStyle/>
          <a:p>
            <a:r>
              <a:rPr lang="zh-CN" altLang="en-US" sz="2400" b="1" dirty="0"/>
              <a:t>深入理解</a:t>
            </a:r>
            <a:r>
              <a:rPr lang="en-US" altLang="zh-CN" sz="2400" b="1" dirty="0"/>
              <a:t>Android</a:t>
            </a:r>
            <a:r>
              <a:rPr lang="zh-CN" altLang="en-US" sz="2400" b="1" dirty="0"/>
              <a:t>：</a:t>
            </a:r>
            <a:r>
              <a:rPr lang="en-US" altLang="zh-CN" sz="2400" b="1" dirty="0"/>
              <a:t>Telephony</a:t>
            </a:r>
            <a:r>
              <a:rPr lang="zh-CN" altLang="en-US" sz="2400" b="1" dirty="0"/>
              <a:t>原理剖析与最佳</a:t>
            </a:r>
            <a:r>
              <a:rPr lang="zh-CN" altLang="en-US" sz="2400" b="1" dirty="0" smtClean="0"/>
              <a:t>实践</a:t>
            </a:r>
            <a:endParaRPr lang="en-US" altLang="zh-CN" sz="2400" b="1" dirty="0" smtClean="0"/>
          </a:p>
          <a:p>
            <a:r>
              <a:rPr lang="en-US" altLang="zh-CN" dirty="0"/>
              <a:t>	</a:t>
            </a:r>
            <a:endParaRPr lang="zh-CN" altLang="zh-CN" dirty="0"/>
          </a:p>
          <a:p>
            <a:pPr marL="285750" lvl="0" indent="-285750">
              <a:buFont typeface="Arial" pitchFamily="34" charset="0"/>
              <a:buChar char="•"/>
            </a:pPr>
            <a:r>
              <a:rPr lang="zh-CN" altLang="en-US" dirty="0" smtClean="0"/>
              <a:t>杨青平 著</a:t>
            </a:r>
            <a:endParaRPr lang="en-US" altLang="zh-CN" dirty="0" smtClean="0"/>
          </a:p>
          <a:p>
            <a:pPr marL="285750" lvl="0" indent="-285750">
              <a:buFont typeface="Arial" pitchFamily="34" charset="0"/>
              <a:buChar char="•"/>
            </a:pPr>
            <a:r>
              <a:rPr lang="zh-CN" altLang="en-US" dirty="0"/>
              <a:t>机械工业出版社</a:t>
            </a:r>
            <a:endParaRPr lang="zh-CN" altLang="zh-CN" dirty="0"/>
          </a:p>
        </p:txBody>
      </p:sp>
    </p:spTree>
    <p:extLst>
      <p:ext uri="{BB962C8B-B14F-4D97-AF65-F5344CB8AC3E}">
        <p14:creationId xmlns:p14="http://schemas.microsoft.com/office/powerpoint/2010/main" val="28885322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348880"/>
            <a:ext cx="9144000" cy="2376264"/>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8"/>
          <p:cNvGrpSpPr/>
          <p:nvPr/>
        </p:nvGrpSpPr>
        <p:grpSpPr>
          <a:xfrm>
            <a:off x="1763688" y="3140968"/>
            <a:ext cx="1152128" cy="1008111"/>
            <a:chOff x="1979712" y="3212976"/>
            <a:chExt cx="1152128" cy="1008111"/>
          </a:xfrm>
        </p:grpSpPr>
        <p:sp>
          <p:nvSpPr>
            <p:cNvPr id="6" name="空心弧 5"/>
            <p:cNvSpPr/>
            <p:nvPr/>
          </p:nvSpPr>
          <p:spPr>
            <a:xfrm rot="10800000">
              <a:off x="2051720" y="3284983"/>
              <a:ext cx="1080120" cy="936104"/>
            </a:xfrm>
            <a:prstGeom prst="blockArc">
              <a:avLst>
                <a:gd name="adj1" fmla="val 12314319"/>
                <a:gd name="adj2" fmla="val 20020536"/>
                <a:gd name="adj3" fmla="val 114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流程图: 联系 6"/>
            <p:cNvSpPr/>
            <p:nvPr/>
          </p:nvSpPr>
          <p:spPr>
            <a:xfrm>
              <a:off x="1979712" y="3212976"/>
              <a:ext cx="288032" cy="288032"/>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联系 7"/>
            <p:cNvSpPr/>
            <p:nvPr/>
          </p:nvSpPr>
          <p:spPr>
            <a:xfrm>
              <a:off x="2843808" y="3212976"/>
              <a:ext cx="288032" cy="288032"/>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内容占位符 2"/>
          <p:cNvSpPr>
            <a:spLocks noGrp="1"/>
          </p:cNvSpPr>
          <p:nvPr>
            <p:ph idx="1"/>
          </p:nvPr>
        </p:nvSpPr>
        <p:spPr>
          <a:xfrm>
            <a:off x="4067944" y="2708920"/>
            <a:ext cx="4125144" cy="1872208"/>
          </a:xfrm>
        </p:spPr>
        <p:txBody>
          <a:bodyPr anchor="ctr">
            <a:normAutofit fontScale="77500" lnSpcReduction="20000"/>
          </a:bodyPr>
          <a:lstStyle/>
          <a:p>
            <a:pPr algn="ctr">
              <a:buNone/>
            </a:pPr>
            <a:r>
              <a:rPr lang="en-US" altLang="zh-CN" sz="8800" dirty="0" smtClean="0"/>
              <a:t>Thank you</a:t>
            </a:r>
            <a:endParaRPr lang="zh-CN" altLang="en-US" sz="8800" dirty="0"/>
          </a:p>
        </p:txBody>
      </p:sp>
    </p:spTree>
    <p:extLst>
      <p:ext uri="{BB962C8B-B14F-4D97-AF65-F5344CB8AC3E}">
        <p14:creationId xmlns:p14="http://schemas.microsoft.com/office/powerpoint/2010/main" val="37795133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a:t>实现</a:t>
            </a:r>
            <a:r>
              <a:rPr lang="zh-CN" altLang="en-US" sz="2400" b="1" dirty="0" smtClean="0"/>
              <a:t>方法</a:t>
            </a:r>
            <a:endParaRPr lang="zh-CN" altLang="en-US" sz="2400" b="1" dirty="0"/>
          </a:p>
        </p:txBody>
      </p:sp>
      <p:sp>
        <p:nvSpPr>
          <p:cNvPr id="2" name="矩形 1"/>
          <p:cNvSpPr/>
          <p:nvPr/>
        </p:nvSpPr>
        <p:spPr>
          <a:xfrm>
            <a:off x="611560" y="1172359"/>
            <a:ext cx="8064896" cy="2123658"/>
          </a:xfrm>
          <a:prstGeom prst="rect">
            <a:avLst/>
          </a:prstGeom>
        </p:spPr>
        <p:txBody>
          <a:bodyPr wrap="square">
            <a:spAutoFit/>
          </a:bodyPr>
          <a:lstStyle/>
          <a:p>
            <a:r>
              <a:rPr lang="zh-CN" altLang="en-US" sz="2400" b="1" dirty="0" smtClean="0"/>
              <a:t>标准模式下电话基于原生代码做客制化，包括：</a:t>
            </a:r>
            <a:endParaRPr lang="en-US" altLang="zh-CN" dirty="0" smtClean="0"/>
          </a:p>
          <a:p>
            <a:r>
              <a:rPr lang="en-US" altLang="zh-CN" dirty="0" smtClean="0"/>
              <a:t>	</a:t>
            </a:r>
            <a:endParaRPr lang="zh-CN" altLang="zh-CN" dirty="0" smtClean="0"/>
          </a:p>
          <a:p>
            <a:pPr marL="285750" lvl="0" indent="-285750">
              <a:buFont typeface="Arial" pitchFamily="34" charset="0"/>
              <a:buChar char="•"/>
            </a:pPr>
            <a:r>
              <a:rPr lang="en-US" altLang="zh-CN" dirty="0"/>
              <a:t>packages/apps/</a:t>
            </a:r>
            <a:r>
              <a:rPr lang="en-US" altLang="zh-CN" dirty="0" err="1"/>
              <a:t>PhoneCommon</a:t>
            </a:r>
            <a:r>
              <a:rPr lang="en-US" altLang="zh-CN" dirty="0"/>
              <a:t>/</a:t>
            </a:r>
            <a:endParaRPr lang="en-US" altLang="zh-CN" dirty="0" smtClean="0"/>
          </a:p>
          <a:p>
            <a:pPr marL="285750" lvl="0" indent="-285750">
              <a:buFont typeface="Arial" pitchFamily="34" charset="0"/>
              <a:buChar char="•"/>
            </a:pPr>
            <a:r>
              <a:rPr lang="en-US" altLang="zh-CN" dirty="0"/>
              <a:t>packages/apps/</a:t>
            </a:r>
            <a:r>
              <a:rPr lang="en-US" altLang="zh-CN" dirty="0" err="1"/>
              <a:t>ContactsCommon</a:t>
            </a:r>
            <a:r>
              <a:rPr lang="en-US" altLang="zh-CN" dirty="0"/>
              <a:t>/</a:t>
            </a:r>
            <a:endParaRPr lang="en-US" altLang="zh-CN" dirty="0" smtClean="0"/>
          </a:p>
          <a:p>
            <a:pPr marL="285750" lvl="0" indent="-285750">
              <a:buFont typeface="Arial" pitchFamily="34" charset="0"/>
              <a:buChar char="•"/>
            </a:pPr>
            <a:r>
              <a:rPr lang="en-US" altLang="zh-CN" dirty="0"/>
              <a:t>packages/apps/Dialer</a:t>
            </a:r>
            <a:r>
              <a:rPr lang="en-US" altLang="zh-CN" dirty="0" smtClean="0"/>
              <a:t>/</a:t>
            </a:r>
          </a:p>
          <a:p>
            <a:pPr marL="285750" lvl="0" indent="-285750">
              <a:buFont typeface="Arial" pitchFamily="34" charset="0"/>
              <a:buChar char="•"/>
            </a:pPr>
            <a:r>
              <a:rPr lang="en-US" altLang="zh-CN" dirty="0"/>
              <a:t>packages/services/Telecomm</a:t>
            </a:r>
            <a:r>
              <a:rPr lang="en-US" altLang="zh-CN" dirty="0" smtClean="0"/>
              <a:t>/</a:t>
            </a:r>
          </a:p>
          <a:p>
            <a:pPr marL="285750" lvl="0" indent="-285750">
              <a:buFont typeface="Arial" pitchFamily="34" charset="0"/>
              <a:buChar char="•"/>
            </a:pPr>
            <a:r>
              <a:rPr lang="en-US" altLang="zh-CN" dirty="0"/>
              <a:t>packages/services/Telephony/</a:t>
            </a:r>
            <a:endParaRPr lang="zh-CN" altLang="zh-CN" dirty="0"/>
          </a:p>
        </p:txBody>
      </p:sp>
      <p:sp>
        <p:nvSpPr>
          <p:cNvPr id="4" name="矩形 3"/>
          <p:cNvSpPr/>
          <p:nvPr/>
        </p:nvSpPr>
        <p:spPr>
          <a:xfrm>
            <a:off x="611560" y="3648506"/>
            <a:ext cx="8064896" cy="1292662"/>
          </a:xfrm>
          <a:prstGeom prst="rect">
            <a:avLst/>
          </a:prstGeom>
        </p:spPr>
        <p:txBody>
          <a:bodyPr wrap="square">
            <a:spAutoFit/>
          </a:bodyPr>
          <a:lstStyle/>
          <a:p>
            <a:r>
              <a:rPr lang="zh-CN" altLang="en-US" sz="2400" b="1" dirty="0" smtClean="0"/>
              <a:t>客制化注释</a:t>
            </a:r>
            <a:endParaRPr lang="en-US" altLang="zh-CN" dirty="0" smtClean="0"/>
          </a:p>
          <a:p>
            <a:r>
              <a:rPr lang="en-US" altLang="zh-CN" dirty="0" smtClean="0"/>
              <a:t>	</a:t>
            </a:r>
            <a:endParaRPr lang="zh-CN" altLang="zh-CN" dirty="0" smtClean="0"/>
          </a:p>
          <a:p>
            <a:pPr marL="285750" lvl="0" indent="-285750">
              <a:buFont typeface="Arial" pitchFamily="34" charset="0"/>
              <a:buChar char="•"/>
            </a:pPr>
            <a:r>
              <a:rPr lang="en-US" altLang="zh-CN" dirty="0"/>
              <a:t>Java</a:t>
            </a:r>
            <a:r>
              <a:rPr lang="zh-CN" altLang="en-US" dirty="0"/>
              <a:t>文件注释为：</a:t>
            </a:r>
            <a:r>
              <a:rPr lang="en-US" altLang="zh-CN" dirty="0"/>
              <a:t>// / C: </a:t>
            </a:r>
            <a:r>
              <a:rPr lang="zh-CN" altLang="en-US" dirty="0"/>
              <a:t>注释 </a:t>
            </a:r>
            <a:r>
              <a:rPr lang="en-US" altLang="zh-CN" dirty="0"/>
              <a:t>@{ </a:t>
            </a:r>
          </a:p>
          <a:p>
            <a:pPr marL="285750" lvl="0" indent="-285750">
              <a:buFont typeface="Arial" pitchFamily="34" charset="0"/>
              <a:buChar char="•"/>
            </a:pPr>
            <a:r>
              <a:rPr lang="en-US" altLang="zh-CN" dirty="0"/>
              <a:t>XML</a:t>
            </a:r>
            <a:r>
              <a:rPr lang="zh-CN" altLang="en-US" dirty="0"/>
              <a:t>文件注释为：</a:t>
            </a:r>
            <a:r>
              <a:rPr lang="en-US" altLang="zh-CN" dirty="0"/>
              <a:t>&lt;!-- C: </a:t>
            </a:r>
            <a:r>
              <a:rPr lang="zh-CN" altLang="en-US" dirty="0"/>
              <a:t>注释 </a:t>
            </a:r>
            <a:r>
              <a:rPr lang="en-US" altLang="zh-CN" dirty="0"/>
              <a:t>@{ --&gt;</a:t>
            </a:r>
            <a:endParaRPr lang="en-US" altLang="zh-CN" dirty="0" smtClean="0"/>
          </a:p>
        </p:txBody>
      </p:sp>
    </p:spTree>
    <p:extLst>
      <p:ext uri="{BB962C8B-B14F-4D97-AF65-F5344CB8AC3E}">
        <p14:creationId xmlns:p14="http://schemas.microsoft.com/office/powerpoint/2010/main" val="1862451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a:t>实现</a:t>
            </a:r>
            <a:r>
              <a:rPr lang="zh-CN" altLang="en-US" sz="2400" b="1" dirty="0" smtClean="0"/>
              <a:t>方法（</a:t>
            </a:r>
            <a:r>
              <a:rPr lang="en-US" altLang="zh-CN" sz="2400" b="1" dirty="0" err="1" smtClean="0"/>
              <a:t>PhoneCommon</a:t>
            </a:r>
            <a:r>
              <a:rPr lang="zh-CN" altLang="en-US" sz="2400" b="1" dirty="0" smtClean="0"/>
              <a:t>和</a:t>
            </a:r>
            <a:r>
              <a:rPr lang="en-US" altLang="zh-CN" sz="2400" b="1" dirty="0" err="1" smtClean="0"/>
              <a:t>ContactsCommon</a:t>
            </a:r>
            <a:r>
              <a:rPr lang="zh-CN" altLang="en-US" sz="2400" b="1" dirty="0" smtClean="0"/>
              <a:t>）</a:t>
            </a:r>
            <a:endParaRPr lang="zh-CN" altLang="en-US" sz="2400" b="1" dirty="0"/>
          </a:p>
        </p:txBody>
      </p:sp>
      <p:sp>
        <p:nvSpPr>
          <p:cNvPr id="5" name="TextBox 29"/>
          <p:cNvSpPr txBox="1"/>
          <p:nvPr/>
        </p:nvSpPr>
        <p:spPr>
          <a:xfrm>
            <a:off x="-43543" y="1144800"/>
            <a:ext cx="9036496" cy="1569660"/>
          </a:xfrm>
          <a:prstGeom prst="rect">
            <a:avLst/>
          </a:prstGeom>
          <a:noFill/>
        </p:spPr>
        <p:txBody>
          <a:bodyPr wrap="square" rtlCol="0">
            <a:spAutoFit/>
          </a:bodyPr>
          <a:lstStyle/>
          <a:p>
            <a:pPr marL="742950" lvl="1" indent="-285750">
              <a:lnSpc>
                <a:spcPct val="150000"/>
              </a:lnSpc>
              <a:buFont typeface="Arial" pitchFamily="34" charset="0"/>
              <a:buChar char="•"/>
            </a:pPr>
            <a:r>
              <a:rPr lang="en-US" altLang="zh-CN" sz="1600" dirty="0" err="1" smtClean="0">
                <a:latin typeface="微软雅黑" pitchFamily="34" charset="-122"/>
                <a:ea typeface="微软雅黑" pitchFamily="34" charset="-122"/>
              </a:rPr>
              <a:t>PhoneCommon</a:t>
            </a:r>
            <a:r>
              <a:rPr lang="zh-CN" altLang="en-US" sz="1600" dirty="0" smtClean="0">
                <a:latin typeface="微软雅黑" pitchFamily="34" charset="-122"/>
                <a:ea typeface="微软雅黑" pitchFamily="34" charset="-122"/>
              </a:rPr>
              <a:t>和</a:t>
            </a:r>
            <a:r>
              <a:rPr lang="en-US" altLang="zh-CN" sz="1600" dirty="0" err="1" smtClean="0">
                <a:latin typeface="微软雅黑" pitchFamily="34" charset="-122"/>
                <a:ea typeface="微软雅黑" pitchFamily="34" charset="-122"/>
              </a:rPr>
              <a:t>ContactsCommon</a:t>
            </a:r>
            <a:r>
              <a:rPr lang="zh-CN" altLang="en-US" sz="1600" dirty="0" smtClean="0">
                <a:latin typeface="微软雅黑" pitchFamily="34" charset="-122"/>
                <a:ea typeface="微软雅黑" pitchFamily="34" charset="-122"/>
              </a:rPr>
              <a:t>，顾名思义是电话和联系人共有的一些通用类和资源文件</a:t>
            </a:r>
            <a:endParaRPr lang="en-US" altLang="zh-CN" sz="1600" dirty="0" smtClean="0">
              <a:latin typeface="微软雅黑" pitchFamily="34" charset="-122"/>
              <a:ea typeface="微软雅黑" pitchFamily="34" charset="-122"/>
            </a:endParaRPr>
          </a:p>
          <a:p>
            <a:pPr marL="742950" lvl="1" indent="-285750">
              <a:lnSpc>
                <a:spcPct val="150000"/>
              </a:lnSpc>
              <a:buFont typeface="Arial" pitchFamily="34" charset="0"/>
              <a:buChar char="•"/>
            </a:pPr>
            <a:r>
              <a:rPr lang="en-US" altLang="zh-CN" sz="1600" dirty="0" smtClean="0">
                <a:latin typeface="微软雅黑" pitchFamily="34" charset="-122"/>
                <a:ea typeface="微软雅黑" pitchFamily="34" charset="-122"/>
              </a:rPr>
              <a:t>Dialer</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Telecomm</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Telephony</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Contacts</a:t>
            </a:r>
            <a:r>
              <a:rPr lang="zh-CN" altLang="en-US" sz="1600" dirty="0" smtClean="0">
                <a:latin typeface="微软雅黑" pitchFamily="34" charset="-122"/>
                <a:ea typeface="微软雅黑" pitchFamily="34" charset="-122"/>
              </a:rPr>
              <a:t>和</a:t>
            </a:r>
            <a:r>
              <a:rPr lang="en-US" altLang="zh-CN" sz="1600" dirty="0" smtClean="0">
                <a:latin typeface="微软雅黑" pitchFamily="34" charset="-122"/>
                <a:ea typeface="微软雅黑" pitchFamily="34" charset="-122"/>
              </a:rPr>
              <a:t>Message</a:t>
            </a:r>
            <a:r>
              <a:rPr lang="zh-CN" altLang="en-US" sz="1600" dirty="0" smtClean="0">
                <a:latin typeface="微软雅黑" pitchFamily="34" charset="-122"/>
                <a:ea typeface="微软雅黑" pitchFamily="34" charset="-122"/>
              </a:rPr>
              <a:t>等应用都会使用</a:t>
            </a:r>
            <a:endParaRPr lang="en-US" altLang="zh-CN" sz="1600" dirty="0" smtClean="0">
              <a:latin typeface="微软雅黑" pitchFamily="34" charset="-122"/>
              <a:ea typeface="微软雅黑" pitchFamily="34" charset="-122"/>
            </a:endParaRPr>
          </a:p>
          <a:p>
            <a:pPr marL="742950" lvl="1" indent="-285750">
              <a:lnSpc>
                <a:spcPct val="150000"/>
              </a:lnSpc>
              <a:buFont typeface="Arial" pitchFamily="34" charset="0"/>
              <a:buChar char="•"/>
            </a:pPr>
            <a:r>
              <a:rPr lang="zh-CN" altLang="en-US" sz="1600" dirty="0">
                <a:latin typeface="微软雅黑" pitchFamily="34" charset="-122"/>
                <a:ea typeface="微软雅黑" pitchFamily="34" charset="-122"/>
              </a:rPr>
              <a:t>这两</a:t>
            </a:r>
            <a:r>
              <a:rPr lang="zh-CN" altLang="en-US" sz="1600" dirty="0" smtClean="0">
                <a:latin typeface="微软雅黑" pitchFamily="34" charset="-122"/>
                <a:ea typeface="微软雅黑" pitchFamily="34" charset="-122"/>
              </a:rPr>
              <a:t>块主要针对</a:t>
            </a:r>
            <a:r>
              <a:rPr lang="en-US" altLang="zh-CN" sz="1600" dirty="0" smtClean="0">
                <a:latin typeface="微软雅黑" pitchFamily="34" charset="-122"/>
                <a:ea typeface="微软雅黑" pitchFamily="34" charset="-122"/>
              </a:rPr>
              <a:t>UX/GUI</a:t>
            </a:r>
            <a:r>
              <a:rPr lang="zh-CN" altLang="en-US" sz="1600" dirty="0" smtClean="0">
                <a:latin typeface="微软雅黑" pitchFamily="34" charset="-122"/>
                <a:ea typeface="微软雅黑" pitchFamily="34" charset="-122"/>
              </a:rPr>
              <a:t>需求，修改布局</a:t>
            </a:r>
            <a:endParaRPr lang="zh-CN" altLang="en-US" sz="1600" dirty="0">
              <a:latin typeface="微软雅黑" pitchFamily="34" charset="-122"/>
              <a:ea typeface="微软雅黑" pitchFamily="34" charset="-122"/>
            </a:endParaRPr>
          </a:p>
        </p:txBody>
      </p:sp>
    </p:spTree>
    <p:extLst>
      <p:ext uri="{BB962C8B-B14F-4D97-AF65-F5344CB8AC3E}">
        <p14:creationId xmlns:p14="http://schemas.microsoft.com/office/powerpoint/2010/main" val="3692922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a:t>实现</a:t>
            </a:r>
            <a:r>
              <a:rPr lang="zh-CN" altLang="en-US" sz="2400" b="1" dirty="0" smtClean="0"/>
              <a:t>方法（</a:t>
            </a:r>
            <a:r>
              <a:rPr lang="en-US" altLang="zh-CN" sz="2400" b="1" dirty="0" err="1" smtClean="0"/>
              <a:t>PhoneCommon</a:t>
            </a:r>
            <a:r>
              <a:rPr lang="zh-CN" altLang="en-US" sz="2400" b="1" dirty="0" smtClean="0"/>
              <a:t>客制化）</a:t>
            </a:r>
            <a:endParaRPr lang="zh-CN" altLang="en-US" sz="2400" b="1" dirty="0"/>
          </a:p>
        </p:txBody>
      </p:sp>
      <p:sp>
        <p:nvSpPr>
          <p:cNvPr id="2" name="矩形 1"/>
          <p:cNvSpPr/>
          <p:nvPr/>
        </p:nvSpPr>
        <p:spPr>
          <a:xfrm>
            <a:off x="611560" y="1172359"/>
            <a:ext cx="8064896" cy="1846659"/>
          </a:xfrm>
          <a:prstGeom prst="rect">
            <a:avLst/>
          </a:prstGeom>
        </p:spPr>
        <p:txBody>
          <a:bodyPr wrap="square">
            <a:spAutoFit/>
          </a:bodyPr>
          <a:lstStyle/>
          <a:p>
            <a:r>
              <a:rPr lang="zh-CN" altLang="en-US" sz="2400" b="1" dirty="0"/>
              <a:t>俄语和乌克兰语</a:t>
            </a:r>
            <a:r>
              <a:rPr lang="zh-CN" altLang="en-US" sz="2400" b="1" dirty="0" smtClean="0"/>
              <a:t>拨号盘</a:t>
            </a:r>
            <a:endParaRPr lang="en-US" altLang="zh-CN" dirty="0" smtClean="0"/>
          </a:p>
          <a:p>
            <a:r>
              <a:rPr lang="en-US" altLang="zh-CN" dirty="0" smtClean="0"/>
              <a:t>	</a:t>
            </a:r>
            <a:endParaRPr lang="zh-CN" altLang="zh-CN" dirty="0" smtClean="0"/>
          </a:p>
          <a:p>
            <a:pPr marL="285750" lvl="0" indent="-285750">
              <a:buFont typeface="Arial" pitchFamily="34" charset="0"/>
              <a:buChar char="•"/>
            </a:pPr>
            <a:r>
              <a:rPr lang="en-US" altLang="zh-CN" dirty="0" err="1" smtClean="0"/>
              <a:t>DialpadView</a:t>
            </a:r>
            <a:endParaRPr lang="en-US" altLang="zh-CN" dirty="0" smtClean="0"/>
          </a:p>
          <a:p>
            <a:pPr marL="285750" lvl="0" indent="-285750">
              <a:buFont typeface="Arial" pitchFamily="34" charset="0"/>
              <a:buChar char="•"/>
            </a:pPr>
            <a:r>
              <a:rPr lang="en-US" altLang="zh-CN" dirty="0" smtClean="0"/>
              <a:t>dialpad_key.xml</a:t>
            </a:r>
          </a:p>
          <a:p>
            <a:pPr marL="285750" lvl="0" indent="-285750">
              <a:buFont typeface="Arial" pitchFamily="34" charset="0"/>
              <a:buChar char="•"/>
            </a:pPr>
            <a:r>
              <a:rPr lang="en-US" altLang="zh-CN" dirty="0" smtClean="0"/>
              <a:t>dialpad_key_one.xml</a:t>
            </a:r>
          </a:p>
          <a:p>
            <a:pPr marL="285750" lvl="0" indent="-285750">
              <a:buFont typeface="Arial" pitchFamily="34" charset="0"/>
              <a:buChar char="•"/>
            </a:pPr>
            <a:r>
              <a:rPr lang="en-US" altLang="zh-CN" dirty="0" smtClean="0"/>
              <a:t>dialpad_key_zero.xml</a:t>
            </a:r>
            <a:endParaRPr lang="zh-CN" altLang="zh-CN" dirty="0"/>
          </a:p>
        </p:txBody>
      </p:sp>
      <p:sp>
        <p:nvSpPr>
          <p:cNvPr id="4" name="矩形 3"/>
          <p:cNvSpPr/>
          <p:nvPr/>
        </p:nvSpPr>
        <p:spPr>
          <a:xfrm>
            <a:off x="611560" y="3356992"/>
            <a:ext cx="8064896" cy="1292662"/>
          </a:xfrm>
          <a:prstGeom prst="rect">
            <a:avLst/>
          </a:prstGeom>
        </p:spPr>
        <p:txBody>
          <a:bodyPr wrap="square">
            <a:spAutoFit/>
          </a:bodyPr>
          <a:lstStyle/>
          <a:p>
            <a:r>
              <a:rPr lang="zh-CN" altLang="en-US" sz="2400" b="1" dirty="0" smtClean="0"/>
              <a:t>渐变背景</a:t>
            </a:r>
            <a:endParaRPr lang="en-US" altLang="zh-CN" dirty="0" smtClean="0"/>
          </a:p>
          <a:p>
            <a:r>
              <a:rPr lang="en-US" altLang="zh-CN" dirty="0" smtClean="0"/>
              <a:t>	</a:t>
            </a:r>
            <a:endParaRPr lang="zh-CN" altLang="zh-CN" dirty="0" smtClean="0"/>
          </a:p>
          <a:p>
            <a:pPr marL="285750" lvl="0" indent="-285750">
              <a:buFont typeface="Arial" pitchFamily="34" charset="0"/>
              <a:buChar char="•"/>
            </a:pPr>
            <a:r>
              <a:rPr lang="en-US" altLang="zh-CN" dirty="0"/>
              <a:t>tpv_window_background.xml</a:t>
            </a:r>
            <a:endParaRPr lang="en-US" altLang="zh-CN" dirty="0" smtClean="0"/>
          </a:p>
          <a:p>
            <a:pPr marL="285750" lvl="0" indent="-285750">
              <a:buFont typeface="Arial" pitchFamily="34" charset="0"/>
              <a:buChar char="•"/>
            </a:pPr>
            <a:r>
              <a:rPr lang="en-US" altLang="zh-CN" dirty="0" smtClean="0"/>
              <a:t>tpv_window_background_unthemed.xml</a:t>
            </a:r>
          </a:p>
        </p:txBody>
      </p:sp>
      <p:sp>
        <p:nvSpPr>
          <p:cNvPr id="5" name="矩形 4"/>
          <p:cNvSpPr/>
          <p:nvPr/>
        </p:nvSpPr>
        <p:spPr>
          <a:xfrm>
            <a:off x="611560" y="4944650"/>
            <a:ext cx="8064896" cy="1015663"/>
          </a:xfrm>
          <a:prstGeom prst="rect">
            <a:avLst/>
          </a:prstGeom>
        </p:spPr>
        <p:txBody>
          <a:bodyPr wrap="square">
            <a:spAutoFit/>
          </a:bodyPr>
          <a:lstStyle/>
          <a:p>
            <a:r>
              <a:rPr lang="zh-CN" altLang="en-US" sz="2400" b="1" dirty="0" smtClean="0"/>
              <a:t>双卡铃声名称</a:t>
            </a:r>
            <a:endParaRPr lang="en-US" altLang="zh-CN" dirty="0" smtClean="0"/>
          </a:p>
          <a:p>
            <a:r>
              <a:rPr lang="en-US" altLang="zh-CN" dirty="0" smtClean="0"/>
              <a:t>	</a:t>
            </a:r>
            <a:endParaRPr lang="zh-CN" altLang="zh-CN" dirty="0" smtClean="0"/>
          </a:p>
          <a:p>
            <a:pPr marL="285750" lvl="0" indent="-285750">
              <a:buFont typeface="Arial" pitchFamily="34" charset="0"/>
              <a:buChar char="•"/>
            </a:pPr>
            <a:r>
              <a:rPr lang="en-US" altLang="zh-CN" dirty="0" err="1" smtClean="0"/>
              <a:t>SettingsUtil</a:t>
            </a:r>
            <a:endParaRPr lang="en-US" altLang="zh-CN" dirty="0" smtClean="0"/>
          </a:p>
        </p:txBody>
      </p:sp>
    </p:spTree>
    <p:extLst>
      <p:ext uri="{BB962C8B-B14F-4D97-AF65-F5344CB8AC3E}">
        <p14:creationId xmlns:p14="http://schemas.microsoft.com/office/powerpoint/2010/main" val="15399464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a:t>实现</a:t>
            </a:r>
            <a:r>
              <a:rPr lang="zh-CN" altLang="en-US" sz="2400" b="1" dirty="0" smtClean="0"/>
              <a:t>方法（</a:t>
            </a:r>
            <a:r>
              <a:rPr lang="en-US" altLang="zh-CN" sz="2400" b="1" dirty="0" err="1" smtClean="0"/>
              <a:t>ContactsCommon</a:t>
            </a:r>
            <a:r>
              <a:rPr lang="zh-CN" altLang="en-US" sz="2400" b="1" dirty="0" smtClean="0"/>
              <a:t>客制化）</a:t>
            </a:r>
            <a:endParaRPr lang="zh-CN" altLang="en-US" sz="2400" b="1" dirty="0"/>
          </a:p>
        </p:txBody>
      </p:sp>
      <p:sp>
        <p:nvSpPr>
          <p:cNvPr id="2" name="矩形 1"/>
          <p:cNvSpPr/>
          <p:nvPr/>
        </p:nvSpPr>
        <p:spPr>
          <a:xfrm>
            <a:off x="611560" y="1172359"/>
            <a:ext cx="8064896" cy="1292662"/>
          </a:xfrm>
          <a:prstGeom prst="rect">
            <a:avLst/>
          </a:prstGeom>
        </p:spPr>
        <p:txBody>
          <a:bodyPr wrap="square">
            <a:spAutoFit/>
          </a:bodyPr>
          <a:lstStyle/>
          <a:p>
            <a:r>
              <a:rPr lang="zh-CN" altLang="en-US" sz="2400" b="1" dirty="0"/>
              <a:t>联系人默认</a:t>
            </a:r>
            <a:r>
              <a:rPr lang="zh-CN" altLang="en-US" sz="2400" b="1" dirty="0" smtClean="0"/>
              <a:t>头像</a:t>
            </a:r>
            <a:endParaRPr lang="en-US" altLang="zh-CN" sz="2400" b="1" dirty="0" smtClean="0"/>
          </a:p>
          <a:p>
            <a:r>
              <a:rPr lang="en-US" altLang="zh-CN" dirty="0" smtClean="0"/>
              <a:t>	</a:t>
            </a:r>
            <a:endParaRPr lang="zh-CN" altLang="zh-CN" dirty="0" smtClean="0"/>
          </a:p>
          <a:p>
            <a:pPr marL="285750" lvl="0" indent="-285750">
              <a:buFont typeface="Arial" pitchFamily="34" charset="0"/>
              <a:buChar char="•"/>
            </a:pPr>
            <a:r>
              <a:rPr lang="en-US" altLang="zh-CN" dirty="0" err="1"/>
              <a:t>LetterTileDrawable</a:t>
            </a:r>
            <a:endParaRPr lang="en-US" altLang="zh-CN" dirty="0" smtClean="0"/>
          </a:p>
          <a:p>
            <a:pPr marL="285750" lvl="0" indent="-285750">
              <a:buFont typeface="Arial" pitchFamily="34" charset="0"/>
              <a:buChar char="•"/>
            </a:pPr>
            <a:r>
              <a:rPr lang="en-US" altLang="zh-CN" dirty="0" smtClean="0"/>
              <a:t>tpv_head.png</a:t>
            </a:r>
          </a:p>
        </p:txBody>
      </p:sp>
      <p:sp>
        <p:nvSpPr>
          <p:cNvPr id="4" name="矩形 3"/>
          <p:cNvSpPr/>
          <p:nvPr/>
        </p:nvSpPr>
        <p:spPr>
          <a:xfrm>
            <a:off x="611560" y="2780928"/>
            <a:ext cx="8064896" cy="1292662"/>
          </a:xfrm>
          <a:prstGeom prst="rect">
            <a:avLst/>
          </a:prstGeom>
        </p:spPr>
        <p:txBody>
          <a:bodyPr wrap="square">
            <a:spAutoFit/>
          </a:bodyPr>
          <a:lstStyle/>
          <a:p>
            <a:r>
              <a:rPr lang="en-US" altLang="zh-CN" sz="2400" b="1" dirty="0" err="1"/>
              <a:t>ViewPagerTabs</a:t>
            </a:r>
            <a:r>
              <a:rPr lang="zh-CN" altLang="en-US" sz="2400" b="1" dirty="0"/>
              <a:t>控件</a:t>
            </a:r>
            <a:r>
              <a:rPr lang="zh-CN" altLang="en-US" sz="2400" b="1" dirty="0" smtClean="0"/>
              <a:t>定制</a:t>
            </a:r>
            <a:endParaRPr lang="en-US" altLang="zh-CN" dirty="0" smtClean="0"/>
          </a:p>
          <a:p>
            <a:r>
              <a:rPr lang="en-US" altLang="zh-CN" dirty="0" smtClean="0"/>
              <a:t>	</a:t>
            </a:r>
            <a:endParaRPr lang="zh-CN" altLang="zh-CN" dirty="0" smtClean="0"/>
          </a:p>
          <a:p>
            <a:pPr marL="285750" lvl="0" indent="-285750">
              <a:buFont typeface="Arial" pitchFamily="34" charset="0"/>
              <a:buChar char="•"/>
            </a:pPr>
            <a:r>
              <a:rPr lang="en-US" altLang="zh-CN" dirty="0" err="1" smtClean="0"/>
              <a:t>ViewPagerTabs</a:t>
            </a:r>
            <a:endParaRPr lang="en-US" altLang="zh-CN" dirty="0" smtClean="0"/>
          </a:p>
          <a:p>
            <a:pPr marL="285750" lvl="0" indent="-285750">
              <a:buFont typeface="Arial" pitchFamily="34" charset="0"/>
              <a:buChar char="•"/>
            </a:pPr>
            <a:r>
              <a:rPr lang="en-US" altLang="zh-CN" dirty="0" err="1"/>
              <a:t>ViewPagerTabStrip</a:t>
            </a:r>
            <a:endParaRPr lang="en-US" altLang="zh-CN" dirty="0" smtClean="0"/>
          </a:p>
        </p:txBody>
      </p:sp>
      <p:sp>
        <p:nvSpPr>
          <p:cNvPr id="5" name="矩形 4"/>
          <p:cNvSpPr/>
          <p:nvPr/>
        </p:nvSpPr>
        <p:spPr>
          <a:xfrm>
            <a:off x="611560" y="4437112"/>
            <a:ext cx="8064896" cy="1015663"/>
          </a:xfrm>
          <a:prstGeom prst="rect">
            <a:avLst/>
          </a:prstGeom>
        </p:spPr>
        <p:txBody>
          <a:bodyPr wrap="square">
            <a:spAutoFit/>
          </a:bodyPr>
          <a:lstStyle/>
          <a:p>
            <a:r>
              <a:rPr lang="zh-CN" altLang="en-US" sz="2400" b="1" dirty="0"/>
              <a:t>搜索结果联系人号码</a:t>
            </a:r>
            <a:r>
              <a:rPr lang="zh-CN" altLang="en-US" sz="2400" b="1" dirty="0" smtClean="0"/>
              <a:t>高亮</a:t>
            </a:r>
            <a:endParaRPr lang="en-US" altLang="zh-CN" dirty="0" smtClean="0"/>
          </a:p>
          <a:p>
            <a:r>
              <a:rPr lang="en-US" altLang="zh-CN" dirty="0" smtClean="0"/>
              <a:t>	</a:t>
            </a:r>
            <a:endParaRPr lang="zh-CN" altLang="zh-CN" dirty="0" smtClean="0"/>
          </a:p>
          <a:p>
            <a:pPr marL="285750" lvl="0" indent="-285750">
              <a:buFont typeface="Arial" pitchFamily="34" charset="0"/>
              <a:buChar char="•"/>
            </a:pPr>
            <a:r>
              <a:rPr lang="en-US" altLang="zh-CN" dirty="0" err="1"/>
              <a:t>ContactListItemView</a:t>
            </a:r>
            <a:endParaRPr lang="en-US" altLang="zh-CN" dirty="0" smtClean="0"/>
          </a:p>
        </p:txBody>
      </p:sp>
    </p:spTree>
    <p:extLst>
      <p:ext uri="{BB962C8B-B14F-4D97-AF65-F5344CB8AC3E}">
        <p14:creationId xmlns:p14="http://schemas.microsoft.com/office/powerpoint/2010/main" val="734468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51529" y="229025"/>
            <a:ext cx="6980911" cy="461665"/>
          </a:xfrm>
          <a:prstGeom prst="rect">
            <a:avLst/>
          </a:prstGeom>
          <a:noFill/>
        </p:spPr>
        <p:txBody>
          <a:bodyPr wrap="square" rtlCol="0">
            <a:spAutoFit/>
          </a:bodyPr>
          <a:lstStyle/>
          <a:p>
            <a:r>
              <a:rPr lang="zh-CN" altLang="en-US" sz="2400" b="1" dirty="0"/>
              <a:t>实现</a:t>
            </a:r>
            <a:r>
              <a:rPr lang="zh-CN" altLang="en-US" sz="2400" b="1" dirty="0" smtClean="0"/>
              <a:t>方法（</a:t>
            </a:r>
            <a:r>
              <a:rPr lang="en-US" altLang="zh-CN" sz="2400" b="1" dirty="0" err="1" smtClean="0"/>
              <a:t>InCallUI</a:t>
            </a:r>
            <a:r>
              <a:rPr lang="zh-CN" altLang="en-US" sz="2400" b="1" dirty="0" smtClean="0"/>
              <a:t>）</a:t>
            </a:r>
            <a:endParaRPr lang="zh-CN" altLang="en-US" sz="2400" b="1" dirty="0"/>
          </a:p>
        </p:txBody>
      </p:sp>
      <p:sp>
        <p:nvSpPr>
          <p:cNvPr id="5" name="TextBox 29"/>
          <p:cNvSpPr txBox="1"/>
          <p:nvPr/>
        </p:nvSpPr>
        <p:spPr>
          <a:xfrm>
            <a:off x="-43543" y="1144800"/>
            <a:ext cx="9036496" cy="1569660"/>
          </a:xfrm>
          <a:prstGeom prst="rect">
            <a:avLst/>
          </a:prstGeom>
          <a:noFill/>
        </p:spPr>
        <p:txBody>
          <a:bodyPr wrap="square" rtlCol="0">
            <a:spAutoFit/>
          </a:bodyPr>
          <a:lstStyle/>
          <a:p>
            <a:pPr marL="742950" lvl="1" indent="-285750">
              <a:lnSpc>
                <a:spcPct val="150000"/>
              </a:lnSpc>
              <a:buFont typeface="Arial" pitchFamily="34" charset="0"/>
              <a:buChar char="•"/>
            </a:pPr>
            <a:r>
              <a:rPr lang="en-US" altLang="zh-CN" sz="1600" dirty="0" err="1" smtClean="0">
                <a:latin typeface="微软雅黑" pitchFamily="34" charset="-122"/>
                <a:ea typeface="微软雅黑" pitchFamily="34" charset="-122"/>
              </a:rPr>
              <a:t>InCallUI</a:t>
            </a:r>
            <a:r>
              <a:rPr lang="zh-CN" altLang="en-US" sz="1600" dirty="0" smtClean="0">
                <a:latin typeface="微软雅黑" pitchFamily="34" charset="-122"/>
                <a:ea typeface="微软雅黑" pitchFamily="34" charset="-122"/>
              </a:rPr>
              <a:t>是来去电界面，本身没有独立</a:t>
            </a:r>
            <a:r>
              <a:rPr lang="en-US" altLang="zh-CN" sz="1600" dirty="0" smtClean="0">
                <a:latin typeface="微软雅黑" pitchFamily="34" charset="-122"/>
                <a:ea typeface="微软雅黑" pitchFamily="34" charset="-122"/>
              </a:rPr>
              <a:t>APK</a:t>
            </a:r>
            <a:r>
              <a:rPr lang="zh-CN" altLang="en-US" sz="1600" dirty="0" smtClean="0">
                <a:latin typeface="微软雅黑" pitchFamily="34" charset="-122"/>
                <a:ea typeface="微软雅黑" pitchFamily="34" charset="-122"/>
              </a:rPr>
              <a:t>，编译时合并到</a:t>
            </a:r>
            <a:r>
              <a:rPr lang="en-US" altLang="zh-CN" sz="1600" dirty="0" smtClean="0">
                <a:latin typeface="微软雅黑" pitchFamily="34" charset="-122"/>
                <a:ea typeface="微软雅黑" pitchFamily="34" charset="-122"/>
              </a:rPr>
              <a:t>Dialer</a:t>
            </a:r>
          </a:p>
          <a:p>
            <a:pPr marL="742950" lvl="1" indent="-285750">
              <a:lnSpc>
                <a:spcPct val="150000"/>
              </a:lnSpc>
              <a:buFont typeface="Arial" pitchFamily="34" charset="0"/>
              <a:buChar char="•"/>
            </a:pPr>
            <a:r>
              <a:rPr lang="zh-CN" altLang="en-US" sz="1600" dirty="0">
                <a:latin typeface="微软雅黑" pitchFamily="34" charset="-122"/>
                <a:ea typeface="微软雅黑" pitchFamily="34" charset="-122"/>
              </a:rPr>
              <a:t>通话</a:t>
            </a:r>
            <a:r>
              <a:rPr lang="zh-CN" altLang="en-US" sz="1600" dirty="0" smtClean="0">
                <a:latin typeface="微软雅黑" pitchFamily="34" charset="-122"/>
                <a:ea typeface="微软雅黑" pitchFamily="34" charset="-122"/>
              </a:rPr>
              <a:t>界面与原生相比，布局改动较大，近乎完全重写</a:t>
            </a:r>
            <a:endParaRPr lang="en-US" altLang="zh-CN" sz="1600" dirty="0" smtClean="0">
              <a:latin typeface="微软雅黑" pitchFamily="34" charset="-122"/>
              <a:ea typeface="微软雅黑" pitchFamily="34" charset="-122"/>
            </a:endParaRPr>
          </a:p>
          <a:p>
            <a:pPr marL="742950" lvl="1" indent="-285750">
              <a:lnSpc>
                <a:spcPct val="150000"/>
              </a:lnSpc>
              <a:buFont typeface="Arial" pitchFamily="34" charset="0"/>
              <a:buChar char="•"/>
            </a:pPr>
            <a:r>
              <a:rPr lang="zh-CN" altLang="en-US" sz="1600" dirty="0" smtClean="0">
                <a:latin typeface="微软雅黑" pitchFamily="34" charset="-122"/>
                <a:ea typeface="微软雅黑" pitchFamily="34" charset="-122"/>
              </a:rPr>
              <a:t>原生通话采用</a:t>
            </a:r>
            <a:r>
              <a:rPr lang="en-US" altLang="zh-CN" sz="1600" dirty="0" smtClean="0">
                <a:latin typeface="微软雅黑" pitchFamily="34" charset="-122"/>
                <a:ea typeface="微软雅黑" pitchFamily="34" charset="-122"/>
              </a:rPr>
              <a:t>MVP</a:t>
            </a:r>
            <a:r>
              <a:rPr lang="zh-CN" altLang="en-US" sz="1600" dirty="0" smtClean="0">
                <a:latin typeface="微软雅黑" pitchFamily="34" charset="-122"/>
                <a:ea typeface="微软雅黑" pitchFamily="34" charset="-122"/>
              </a:rPr>
              <a:t>模式，只改动</a:t>
            </a:r>
            <a:r>
              <a:rPr lang="en-US" altLang="zh-CN" sz="1600" dirty="0" smtClean="0">
                <a:latin typeface="微软雅黑" pitchFamily="34" charset="-122"/>
                <a:ea typeface="微软雅黑" pitchFamily="34" charset="-122"/>
              </a:rPr>
              <a:t>View</a:t>
            </a:r>
            <a:r>
              <a:rPr lang="zh-CN" altLang="en-US" sz="1600" dirty="0" smtClean="0">
                <a:latin typeface="微软雅黑" pitchFamily="34" charset="-122"/>
                <a:ea typeface="微软雅黑" pitchFamily="34" charset="-122"/>
              </a:rPr>
              <a:t>部分，</a:t>
            </a:r>
            <a:r>
              <a:rPr lang="en-US" altLang="zh-CN" sz="1600" dirty="0" smtClean="0">
                <a:latin typeface="微软雅黑" pitchFamily="34" charset="-122"/>
                <a:ea typeface="微软雅黑" pitchFamily="34" charset="-122"/>
              </a:rPr>
              <a:t>Presenter</a:t>
            </a:r>
            <a:r>
              <a:rPr lang="zh-CN" altLang="en-US" sz="1600" dirty="0" smtClean="0">
                <a:latin typeface="微软雅黑" pitchFamily="34" charset="-122"/>
                <a:ea typeface="微软雅黑" pitchFamily="34" charset="-122"/>
              </a:rPr>
              <a:t>几乎不做修改</a:t>
            </a:r>
            <a:endParaRPr lang="en-US" altLang="zh-CN" sz="1600" dirty="0" smtClean="0">
              <a:latin typeface="微软雅黑" pitchFamily="34" charset="-122"/>
              <a:ea typeface="微软雅黑" pitchFamily="34" charset="-122"/>
            </a:endParaRPr>
          </a:p>
          <a:p>
            <a:pPr marL="742950" lvl="1" indent="-285750">
              <a:lnSpc>
                <a:spcPct val="150000"/>
              </a:lnSpc>
              <a:buFont typeface="Arial" pitchFamily="34" charset="0"/>
              <a:buChar char="•"/>
            </a:pPr>
            <a:r>
              <a:rPr lang="zh-CN" altLang="en-US" sz="1600" dirty="0" smtClean="0">
                <a:latin typeface="微软雅黑" pitchFamily="34" charset="-122"/>
                <a:ea typeface="微软雅黑" pitchFamily="34" charset="-122"/>
              </a:rPr>
              <a:t>因为通话界面只能在默认电话应用中，所以</a:t>
            </a:r>
            <a:r>
              <a:rPr lang="en-US" altLang="zh-CN" sz="1600" dirty="0" err="1" smtClean="0">
                <a:latin typeface="微软雅黑" pitchFamily="34" charset="-122"/>
                <a:ea typeface="微软雅黑" pitchFamily="34" charset="-122"/>
              </a:rPr>
              <a:t>InCallUI</a:t>
            </a:r>
            <a:r>
              <a:rPr lang="zh-CN" altLang="en-US" sz="1600" dirty="0" smtClean="0">
                <a:latin typeface="微软雅黑" pitchFamily="34" charset="-122"/>
                <a:ea typeface="微软雅黑" pitchFamily="34" charset="-122"/>
              </a:rPr>
              <a:t>必须兼容标准模式和简易模式的布局</a:t>
            </a:r>
            <a:endParaRPr lang="zh-CN" altLang="en-US" sz="1600" dirty="0">
              <a:latin typeface="微软雅黑" pitchFamily="34" charset="-122"/>
              <a:ea typeface="微软雅黑" pitchFamily="34" charset="-122"/>
            </a:endParaRPr>
          </a:p>
        </p:txBody>
      </p:sp>
    </p:spTree>
    <p:extLst>
      <p:ext uri="{BB962C8B-B14F-4D97-AF65-F5344CB8AC3E}">
        <p14:creationId xmlns:p14="http://schemas.microsoft.com/office/powerpoint/2010/main" val="1455397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1889</TotalTime>
  <Words>1683</Words>
  <Application>Microsoft Office PowerPoint</Application>
  <PresentationFormat>全屏显示(4:3)</PresentationFormat>
  <Paragraphs>582</Paragraphs>
  <Slides>47</Slides>
  <Notes>36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47</vt:i4>
      </vt:variant>
    </vt:vector>
  </HeadingPairs>
  <TitlesOfParts>
    <vt:vector size="53" baseType="lpstr">
      <vt:lpstr>宋体</vt:lpstr>
      <vt:lpstr>微软雅黑</vt:lpstr>
      <vt:lpstr>新宋体</vt:lpstr>
      <vt:lpstr>Arial</vt:lpstr>
      <vt:lpstr>Calibri</vt:lpstr>
      <vt:lpstr>Office 主题</vt:lpstr>
      <vt:lpstr>PowerPoint 演示文稿</vt:lpstr>
      <vt:lpstr>功能范围描述（逻辑流程）</vt:lpstr>
      <vt:lpstr>PowerPoint 演示文稿</vt:lpstr>
      <vt:lpstr>实现方法（具体描述）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Liuhua Chen 陈柳华</dc:creator>
  <cp:lastModifiedBy>Zhonglong Chen 陈钟龙</cp:lastModifiedBy>
  <cp:revision>323</cp:revision>
  <dcterms:modified xsi:type="dcterms:W3CDTF">2017-12-15T06:13:06Z</dcterms:modified>
</cp:coreProperties>
</file>