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258" r:id="rId3"/>
    <p:sldId id="266" r:id="rId4"/>
    <p:sldId id="275" r:id="rId5"/>
    <p:sldId id="279" r:id="rId6"/>
    <p:sldId id="274" r:id="rId7"/>
    <p:sldId id="276" r:id="rId8"/>
    <p:sldId id="278" r:id="rId9"/>
    <p:sldId id="27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B40B5"/>
    <a:srgbClr val="0000FF"/>
    <a:srgbClr val="33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09" autoAdjust="0"/>
    <p:restoredTop sz="94459" autoAdjust="0"/>
  </p:normalViewPr>
  <p:slideViewPr>
    <p:cSldViewPr>
      <p:cViewPr varScale="1">
        <p:scale>
          <a:sx n="72" d="100"/>
          <a:sy n="72" d="100"/>
        </p:scale>
        <p:origin x="-7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4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76020-697F-46C3-A530-9089EEA7EB4A}" type="datetimeFigureOut">
              <a:rPr lang="zh-CN" altLang="en-US" smtClean="0"/>
              <a:pPr/>
              <a:t>2014-1-9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77863-6FA2-425C-9F95-D11593E095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CB8EE584-DDEE-43AC-99F1-94FFCCE34F4E}" type="datetimeFigureOut">
              <a:rPr lang="zh-CN" altLang="en-US"/>
              <a:pPr>
                <a:defRPr/>
              </a:pPr>
              <a:t>2014-1-9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AD7031C0-2DF2-44F2-87E9-C00D121D6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470025" y="20701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92ACA78-02FC-4203-9BB2-A9A95E27BCE1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E8E947-63FD-4603-9B0F-79466C0787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3463A-D77B-4431-BBC6-4792DB9CCC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ADE7E-4CCD-42ED-89FD-FC25C2BC06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0908F3-54DA-4B46-AD14-2E9B4A123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B640ACC-9417-4F32-A323-AD333D1687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6CED49C-6A35-4ACF-B497-3AB7300F4C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1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1690B93-BE5E-4839-8F61-B3F001129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F06A4BB-9828-48B8-B62E-DDD43C66A8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1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995B4DE-E6CE-41FE-AAD3-666F5227D9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B2CE182C-BF04-4EE1-ACCB-557D23DE9B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AEB7D-845E-4B43-B656-3F65062ED9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2" y="273053"/>
            <a:ext cx="5111751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7770017-FD41-496D-AA36-C26FAD09BB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26886AA-CF08-4D49-AF1D-17E54CACE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1"/>
            <a:ext cx="8229600" cy="6477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D2A027A-308E-4DCC-9EEF-F74C7E3923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5289" y="260352"/>
            <a:ext cx="2095500" cy="58658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2"/>
            <a:ext cx="6135688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1FBFE2F3-1E34-4B5F-BADF-7DE23211A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1" y="260352"/>
            <a:ext cx="8383588" cy="5865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1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83FFFB36-3818-487F-B315-D22B148AEC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18998-2FF1-4C1E-8327-18E20C83DD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D7851-787B-43D3-B3E4-7FF77E68B6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CC4A2-B21E-4A8A-AB2F-9272BEF0D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5EDF2-193F-4AFC-A0A4-0C250FB73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F45EE-6072-4F62-88AF-8244DC72C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C172F-0E45-4844-8163-5F03471A58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C979C-86BE-435E-8904-F3CD06DA6C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C21E9E2D-AA1A-4DB1-8672-82D8CBDBD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8" descr="PPT模板-英文原版内页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90" y="9526"/>
            <a:ext cx="9140825" cy="683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6804025" y="730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F7FD95D-26BA-4756-98C1-DC51484F2A1A}" type="slidenum">
              <a:rPr kumimoji="1" lang="en-US" altLang="zh-CN" sz="2400" b="1">
                <a:latin typeface="Arial" pitchFamily="34" charset="0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4" r:id="rId11"/>
    <p:sldLayoutId id="21474836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6804025" y="730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916375A-DE27-4062-9B71-57CFE62B57C4}" type="slidenum">
              <a:rPr kumimoji="1" lang="en-US" altLang="zh-CN" sz="2400" b="1">
                <a:latin typeface="Arial" pitchFamily="34" charset="0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4" descr="PPT模板-英文原版封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" y="0"/>
            <a:ext cx="9131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Text Box 3"/>
          <p:cNvSpPr txBox="1">
            <a:spLocks noChangeArrowheads="1"/>
          </p:cNvSpPr>
          <p:nvPr/>
        </p:nvSpPr>
        <p:spPr bwMode="auto">
          <a:xfrm>
            <a:off x="755576" y="1916832"/>
            <a:ext cx="7572375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altLang="zh-TW" sz="2800" b="1" dirty="0" smtClean="0">
              <a:solidFill>
                <a:schemeClr val="bg1"/>
              </a:solidFill>
            </a:endParaRPr>
          </a:p>
          <a:p>
            <a:pPr algn="ctr"/>
            <a:endParaRPr lang="en-US" altLang="zh-TW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4400" b="1" dirty="0" smtClean="0">
                <a:solidFill>
                  <a:schemeClr val="bg1"/>
                </a:solidFill>
              </a:rPr>
              <a:t>Media Scanner Service</a:t>
            </a:r>
          </a:p>
          <a:p>
            <a:pPr algn="ctr"/>
            <a:endParaRPr lang="en-US" altLang="zh-TW" sz="2800" b="1" dirty="0" smtClean="0">
              <a:solidFill>
                <a:schemeClr val="bg1"/>
              </a:solidFill>
            </a:endParaRPr>
          </a:p>
          <a:p>
            <a:pPr algn="ctr"/>
            <a:endParaRPr lang="en-US" altLang="zh-TW" sz="2800" b="1" dirty="0" smtClean="0">
              <a:solidFill>
                <a:schemeClr val="bg1"/>
              </a:solidFill>
            </a:endParaRPr>
          </a:p>
          <a:p>
            <a:pPr algn="ctr"/>
            <a:endParaRPr lang="en-US" altLang="zh-TW" sz="4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DM: </a:t>
            </a:r>
            <a:r>
              <a:rPr lang="en-US" altLang="zh-TW" sz="2400" b="1" dirty="0" err="1" smtClean="0">
                <a:solidFill>
                  <a:schemeClr val="bg1"/>
                </a:solidFill>
              </a:rPr>
              <a:t>zhonglong.chen</a:t>
            </a:r>
            <a:endParaRPr lang="en-US" altLang="zh-TW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sz="2400" b="1" dirty="0" smtClean="0">
                <a:solidFill>
                  <a:schemeClr val="bg1"/>
                </a:solidFill>
              </a:rPr>
              <a:t>DATE: </a:t>
            </a:r>
            <a:r>
              <a:rPr lang="en-US" altLang="zh-TW" sz="2400" b="1" dirty="0" smtClean="0">
                <a:solidFill>
                  <a:schemeClr val="bg1"/>
                </a:solidFill>
              </a:rPr>
              <a:t>2014-1-9</a:t>
            </a:r>
            <a:endParaRPr lang="en-US" altLang="zh-TW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27784" y="1177588"/>
            <a:ext cx="4498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TW" sz="2800" b="1" dirty="0" smtClean="0">
                <a:solidFill>
                  <a:schemeClr val="bg1"/>
                </a:solidFill>
              </a:rPr>
              <a:t>ICFW Oscar-</a:t>
            </a:r>
            <a:r>
              <a:rPr lang="en-US" altLang="zh-CN" sz="2800" dirty="0" smtClean="0">
                <a:solidFill>
                  <a:schemeClr val="bg1"/>
                </a:solidFill>
              </a:rPr>
              <a:t> Best Feature</a:t>
            </a:r>
            <a:endParaRPr lang="zh-CN" alt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 txBox="1">
            <a:spLocks noChangeArrowheads="1"/>
          </p:cNvSpPr>
          <p:nvPr/>
        </p:nvSpPr>
        <p:spPr bwMode="auto">
          <a:xfrm>
            <a:off x="432000" y="1080000"/>
            <a:ext cx="828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endParaRPr lang="en-US" altLang="zh-CN" sz="2000" u="sng" dirty="0" smtClean="0"/>
          </a:p>
          <a:p>
            <a:pPr marL="342900" indent="-342900" eaLnBrk="0" hangingPunct="0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b="1" u="sng" dirty="0" smtClean="0">
                <a:solidFill>
                  <a:schemeClr val="accent2"/>
                </a:solidFill>
              </a:rPr>
              <a:t>Overview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b="1" u="sng" dirty="0" smtClean="0">
                <a:solidFill>
                  <a:schemeClr val="accent2"/>
                </a:solidFill>
              </a:rPr>
              <a:t>Usage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TW" sz="2400" b="1" u="sng" dirty="0" smtClean="0">
                <a:solidFill>
                  <a:schemeClr val="accent2"/>
                </a:solidFill>
              </a:rPr>
              <a:t>Status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TW" sz="2400" b="1" u="sng" dirty="0" smtClean="0">
                <a:solidFill>
                  <a:schemeClr val="accent2"/>
                </a:solidFill>
              </a:rPr>
              <a:t>Profit &amp; Advantage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b="1" u="sng" dirty="0" smtClean="0">
                <a:solidFill>
                  <a:schemeClr val="accent2"/>
                </a:solidFill>
              </a:rPr>
              <a:t>Team member</a:t>
            </a:r>
          </a:p>
          <a:p>
            <a:pPr marL="457200" indent="-457200" eaLnBrk="0" hangingPunct="0">
              <a:defRPr/>
            </a:pPr>
            <a:endParaRPr lang="en-US" altLang="zh-CN" sz="2000" u="sng" dirty="0"/>
          </a:p>
          <a:p>
            <a:pPr marL="457200" indent="-457200" eaLnBrk="0" hangingPunct="0">
              <a:defRPr/>
            </a:pPr>
            <a:endParaRPr lang="en-US" altLang="zh-CN" sz="2000" u="sng" dirty="0"/>
          </a:p>
          <a:p>
            <a:pPr eaLnBrk="0" hangingPunct="0">
              <a:defRPr/>
            </a:pPr>
            <a:endParaRPr lang="en-US" altLang="zh-TW" sz="2000" u="sng" dirty="0"/>
          </a:p>
          <a:p>
            <a:pPr eaLnBrk="0" hangingPunct="0">
              <a:defRPr/>
            </a:pPr>
            <a:endParaRPr lang="en-US" altLang="zh-CN" sz="2000" u="sng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1720" y="44624"/>
            <a:ext cx="504056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ctr" eaLnBrk="0" hangingPunct="0">
              <a:defRPr/>
            </a:pPr>
            <a:r>
              <a:rPr lang="en-US" altLang="zh-CN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2051720" y="44624"/>
            <a:ext cx="504056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ctr" eaLnBrk="0" hangingPunct="0">
              <a:defRPr/>
            </a:pPr>
            <a:r>
              <a:rPr lang="en-US" altLang="zh-CN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Overview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432000" y="1080000"/>
            <a:ext cx="828092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kumimoji="0" lang="en-US" altLang="zh-CN" sz="2400" b="1" u="sng" dirty="0" smtClean="0">
                <a:solidFill>
                  <a:schemeClr val="accent2"/>
                </a:solidFill>
              </a:rPr>
              <a:t>Media Scanner Service (MSS)</a:t>
            </a:r>
            <a:r>
              <a:rPr kumimoji="0" lang="en-US" altLang="zh-TW" sz="2400" b="1" u="sng" dirty="0" smtClean="0">
                <a:solidFill>
                  <a:schemeClr val="accent2"/>
                </a:solidFill>
              </a:rPr>
              <a:t>:</a:t>
            </a:r>
            <a:r>
              <a:rPr lang="en-US" altLang="zh-TW" sz="2400" dirty="0" smtClean="0">
                <a:sym typeface="Wingdings" pitchFamily="2" charset="2"/>
              </a:rPr>
              <a:t> </a:t>
            </a:r>
          </a:p>
          <a:p>
            <a:pPr marL="342900" indent="357188" eaLnBrk="0" hangingPunct="0">
              <a:buClr>
                <a:srgbClr val="CC3300"/>
              </a:buClr>
              <a:defRPr/>
            </a:pPr>
            <a:r>
              <a:rPr lang="en-US" altLang="zh-CN" sz="2400" dirty="0" smtClean="0"/>
              <a:t>The media scanner service will read external storage and filter media files, retrieve them and save the media metadata to database.</a:t>
            </a:r>
          </a:p>
          <a:p>
            <a:pPr marL="342900" indent="357188" eaLnBrk="0" hangingPunct="0">
              <a:buClr>
                <a:srgbClr val="CC3300"/>
              </a:buClr>
              <a:defRPr/>
            </a:pPr>
            <a:endParaRPr lang="en-US" altLang="zh-CN" sz="2400" dirty="0" smtClean="0"/>
          </a:p>
          <a:p>
            <a:pPr marL="342900" indent="357188" eaLnBrk="0" hangingPunct="0">
              <a:buClr>
                <a:srgbClr val="CC3300"/>
              </a:buClr>
              <a:defRPr/>
            </a:pPr>
            <a:r>
              <a:rPr lang="en-US" altLang="zh-CN" sz="2400" dirty="0" smtClean="0"/>
              <a:t>It is designed to replace the native media scanner service in Android system, because the native service is not suitable for Smart TV platform:</a:t>
            </a:r>
          </a:p>
          <a:p>
            <a:pPr lvl="1" indent="357188" eaLnBrk="0" hangingPunct="0"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lang="en-US" altLang="zh-CN" sz="2400" dirty="0" smtClean="0"/>
              <a:t>Scanning large USB device make system response slow</a:t>
            </a:r>
          </a:p>
          <a:p>
            <a:pPr lvl="1" indent="357188" eaLnBrk="0" hangingPunct="0"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lang="en-US" altLang="zh-CN" sz="2400" dirty="0" smtClean="0">
                <a:sym typeface="Wingdings" pitchFamily="2" charset="2"/>
              </a:rPr>
              <a:t>Dismounting </a:t>
            </a:r>
            <a:r>
              <a:rPr lang="en-US" altLang="zh-CN" sz="2400" dirty="0" smtClean="0">
                <a:sym typeface="Wingdings" pitchFamily="2" charset="2"/>
              </a:rPr>
              <a:t>USB device </a:t>
            </a:r>
            <a:r>
              <a:rPr lang="en-US" altLang="zh-CN" sz="2400" dirty="0" smtClean="0">
                <a:sym typeface="Wingdings" pitchFamily="2" charset="2"/>
              </a:rPr>
              <a:t>make </a:t>
            </a:r>
            <a:r>
              <a:rPr lang="en-US" altLang="zh-CN" sz="2400" dirty="0" smtClean="0">
                <a:sym typeface="Wingdings" pitchFamily="2" charset="2"/>
              </a:rPr>
              <a:t>media server crash down </a:t>
            </a:r>
            <a:r>
              <a:rPr lang="en-US" altLang="zh-CN" sz="2400" dirty="0" smtClean="0">
                <a:sym typeface="Wingdings" pitchFamily="2" charset="2"/>
              </a:rPr>
              <a:t>while scanning</a:t>
            </a:r>
            <a:endParaRPr lang="en-US" altLang="zh-TW" sz="2400" dirty="0" smtClean="0">
              <a:sym typeface="Wingdings" pitchFamily="2" charset="2"/>
            </a:endParaRPr>
          </a:p>
          <a:p>
            <a:pPr marL="342900" indent="-342900" eaLnBrk="0" hangingPunct="0">
              <a:defRPr/>
            </a:pPr>
            <a:endParaRPr lang="en-US" altLang="zh-TW" sz="2400" b="1" dirty="0" smtClean="0">
              <a:sym typeface="Wingdings" pitchFamily="2" charset="2"/>
            </a:endParaRPr>
          </a:p>
          <a:p>
            <a:pPr marL="342900" indent="-342900" eaLnBrk="0" hangingPunct="0">
              <a:defRPr/>
            </a:pPr>
            <a:r>
              <a:rPr lang="zh-TW" altLang="en-US" sz="2400" b="1" dirty="0">
                <a:sym typeface="Wingdings" pitchFamily="2" charset="2"/>
              </a:rPr>
              <a:t/>
            </a:r>
            <a:br>
              <a:rPr lang="zh-TW" altLang="en-US" sz="2400" b="1" dirty="0">
                <a:sym typeface="Wingdings" pitchFamily="2" charset="2"/>
              </a:rPr>
            </a:br>
            <a:endParaRPr lang="en-US" altLang="zh-TW" sz="2400" b="1" dirty="0" smtClean="0">
              <a:sym typeface="Wingdings" pitchFamily="2" charset="2"/>
            </a:endParaRPr>
          </a:p>
          <a:p>
            <a:pPr marL="342900" indent="-342900" eaLnBrk="0" hangingPunct="0">
              <a:defRPr/>
            </a:pPr>
            <a:endParaRPr lang="en-US" altLang="zh-TW" sz="2400" b="1" dirty="0" smtClean="0">
              <a:sym typeface="Wingdings" pitchFamily="2" charset="2"/>
            </a:endParaRPr>
          </a:p>
          <a:p>
            <a:pPr marL="342900" indent="-342900">
              <a:defRPr/>
            </a:pPr>
            <a:r>
              <a:rPr kumimoji="0" lang="en-US" altLang="zh-TW" b="1" dirty="0" smtClean="0"/>
              <a:t>  </a:t>
            </a:r>
            <a:endParaRPr lang="en-US" altLang="zh-TW" b="1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051720" y="44624"/>
            <a:ext cx="504056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ctr" eaLnBrk="0" hangingPunct="0">
              <a:defRPr/>
            </a:pPr>
            <a:r>
              <a:rPr lang="en-US" altLang="zh-CN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Usage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2000" y="1080000"/>
            <a:ext cx="828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ym typeface="Wingdings" pitchFamily="2" charset="2"/>
              </a:rPr>
              <a:t>Usage:</a:t>
            </a:r>
          </a:p>
          <a:p>
            <a:pPr lvl="1" indent="357188" eaLnBrk="0" hangingPunct="0"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lang="en-US" altLang="zh-CN" sz="2400" dirty="0" err="1" smtClean="0"/>
              <a:t>MediaCenter</a:t>
            </a:r>
            <a:endParaRPr lang="en-US" altLang="zh-CN" sz="2400" dirty="0" smtClean="0"/>
          </a:p>
          <a:p>
            <a:pPr lvl="1" indent="357188" eaLnBrk="0" hangingPunct="0"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lang="en-US" altLang="zh-CN" sz="2400" dirty="0" err="1" smtClean="0"/>
              <a:t>UniSearch</a:t>
            </a:r>
            <a:endParaRPr lang="en-US" altLang="zh-CN" sz="2400" dirty="0" smtClean="0"/>
          </a:p>
          <a:p>
            <a:pPr lvl="1" indent="357188" eaLnBrk="0" hangingPunct="0">
              <a:buClr>
                <a:srgbClr val="CC3300"/>
              </a:buClr>
              <a:defRPr/>
            </a:pPr>
            <a:endParaRPr lang="en-US" altLang="zh-CN" sz="2400" dirty="0" smtClean="0"/>
          </a:p>
          <a:p>
            <a:pPr marL="342900" indent="-342900" eaLnBrk="0" hangingPunct="0">
              <a:defRPr/>
            </a:pPr>
            <a:endParaRPr lang="en-US" altLang="zh-TW" sz="2400" b="1" dirty="0" smtClean="0">
              <a:sym typeface="Wingdings" pitchFamily="2" charset="2"/>
            </a:endParaRPr>
          </a:p>
          <a:p>
            <a:pPr marL="342900" indent="-342900" eaLnBrk="0" hangingPunct="0">
              <a:defRPr/>
            </a:pPr>
            <a:r>
              <a:rPr lang="zh-TW" altLang="en-US" sz="2400" b="1" dirty="0">
                <a:sym typeface="Wingdings" pitchFamily="2" charset="2"/>
              </a:rPr>
              <a:t/>
            </a:r>
            <a:br>
              <a:rPr lang="zh-TW" altLang="en-US" sz="2400" b="1" dirty="0">
                <a:sym typeface="Wingdings" pitchFamily="2" charset="2"/>
              </a:rPr>
            </a:br>
            <a:endParaRPr lang="en-US" altLang="zh-TW" sz="2400" b="1" dirty="0" smtClean="0">
              <a:sym typeface="Wingdings" pitchFamily="2" charset="2"/>
            </a:endParaRPr>
          </a:p>
          <a:p>
            <a:pPr marL="342900" indent="-342900" eaLnBrk="0" hangingPunct="0">
              <a:defRPr/>
            </a:pPr>
            <a:endParaRPr lang="en-US" altLang="zh-TW" sz="2400" b="1" dirty="0" smtClean="0">
              <a:sym typeface="Wingdings" pitchFamily="2" charset="2"/>
            </a:endParaRPr>
          </a:p>
          <a:p>
            <a:pPr marL="342900" indent="-342900">
              <a:defRPr/>
            </a:pPr>
            <a:r>
              <a:rPr kumimoji="0" lang="en-US" altLang="zh-TW" b="1" dirty="0" smtClean="0"/>
              <a:t>  </a:t>
            </a:r>
            <a:endParaRPr lang="en-US" altLang="zh-TW" b="1" dirty="0">
              <a:sym typeface="Wingdings" pitchFamily="2" charset="2"/>
            </a:endParaRPr>
          </a:p>
        </p:txBody>
      </p:sp>
      <p:pic>
        <p:nvPicPr>
          <p:cNvPr id="4" name="图片 3" descr="0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2952000"/>
            <a:ext cx="4389120" cy="2468880"/>
          </a:xfrm>
          <a:prstGeom prst="rect">
            <a:avLst/>
          </a:prstGeom>
        </p:spPr>
      </p:pic>
      <p:pic>
        <p:nvPicPr>
          <p:cNvPr id="6" name="图片 5" descr="00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4000" y="2952000"/>
            <a:ext cx="4389120" cy="2468880"/>
          </a:xfrm>
          <a:prstGeom prst="rect">
            <a:avLst/>
          </a:prstGeom>
        </p:spPr>
      </p:pic>
      <p:sp>
        <p:nvSpPr>
          <p:cNvPr id="9" name="流程图: 过程 8"/>
          <p:cNvSpPr/>
          <p:nvPr/>
        </p:nvSpPr>
        <p:spPr>
          <a:xfrm>
            <a:off x="179992" y="5292000"/>
            <a:ext cx="4320000" cy="576000"/>
          </a:xfrm>
          <a:prstGeom prst="flowChartProcess">
            <a:avLst/>
          </a:prstGeom>
        </p:spPr>
        <p:txBody>
          <a:bodyPr wrap="square" rtlCol="0" anchor="ctr">
            <a:spAutoFit/>
          </a:bodyPr>
          <a:lstStyle/>
          <a:p>
            <a:pPr marL="342900" indent="-342900" algn="ctr" eaLnBrk="0" hangingPunct="0">
              <a:lnSpc>
                <a:spcPct val="150000"/>
              </a:lnSpc>
              <a:buClr>
                <a:srgbClr val="CC3300"/>
              </a:buClr>
            </a:pPr>
            <a:r>
              <a:rPr lang="en-US" altLang="zh-CN" sz="2400" i="1" dirty="0" err="1" smtClean="0">
                <a:sym typeface="Wingdings" pitchFamily="2" charset="2"/>
              </a:rPr>
              <a:t>MediaCenter</a:t>
            </a:r>
            <a:endParaRPr lang="zh-CN" altLang="en-US" sz="2400" i="1" dirty="0" smtClean="0">
              <a:sym typeface="Wingdings" pitchFamily="2" charset="2"/>
            </a:endParaRPr>
          </a:p>
        </p:txBody>
      </p:sp>
      <p:sp>
        <p:nvSpPr>
          <p:cNvPr id="10" name="流程图: 过程 9"/>
          <p:cNvSpPr/>
          <p:nvPr/>
        </p:nvSpPr>
        <p:spPr>
          <a:xfrm>
            <a:off x="4644008" y="5292000"/>
            <a:ext cx="4320000" cy="576000"/>
          </a:xfrm>
          <a:prstGeom prst="flowChartProcess">
            <a:avLst/>
          </a:prstGeom>
        </p:spPr>
        <p:txBody>
          <a:bodyPr wrap="square" rtlCol="0" anchor="ctr">
            <a:spAutoFit/>
          </a:bodyPr>
          <a:lstStyle/>
          <a:p>
            <a:pPr marL="342900" indent="-342900" algn="ctr" eaLnBrk="0" hangingPunct="0">
              <a:lnSpc>
                <a:spcPct val="150000"/>
              </a:lnSpc>
              <a:buClr>
                <a:srgbClr val="CC3300"/>
              </a:buClr>
            </a:pPr>
            <a:r>
              <a:rPr lang="en-US" altLang="zh-CN" sz="2400" i="1" dirty="0" err="1" smtClean="0">
                <a:sym typeface="Wingdings" pitchFamily="2" charset="2"/>
              </a:rPr>
              <a:t>UniSearch</a:t>
            </a:r>
            <a:endParaRPr lang="zh-CN" altLang="en-US" sz="2400" i="1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051720" y="44624"/>
            <a:ext cx="504056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ctr" eaLnBrk="0" hangingPunct="0">
              <a:defRPr/>
            </a:pPr>
            <a:r>
              <a:rPr lang="en-US" altLang="zh-CN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Status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2000" y="1080000"/>
            <a:ext cx="828000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ym typeface="Wingdings" pitchFamily="2" charset="2"/>
              </a:rPr>
              <a:t>Imported:</a:t>
            </a:r>
          </a:p>
          <a:p>
            <a:pPr lvl="1" indent="357188" eaLnBrk="0" hangingPunct="0"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lang="en-US" altLang="zh-CN" sz="2400" dirty="0" smtClean="0"/>
              <a:t>Ebony 8830</a:t>
            </a:r>
          </a:p>
          <a:p>
            <a:pPr lvl="1" indent="357188" eaLnBrk="0" hangingPunct="0"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lang="en-US" altLang="zh-CN" sz="2400" dirty="0" smtClean="0"/>
              <a:t>Ebony 9340</a:t>
            </a:r>
          </a:p>
          <a:p>
            <a:pPr lvl="1" indent="357188" eaLnBrk="0" hangingPunct="0"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lang="en-US" altLang="zh-CN" sz="2400" dirty="0" smtClean="0"/>
              <a:t>Ebony 6940</a:t>
            </a:r>
          </a:p>
          <a:p>
            <a:pPr marL="342900" lvl="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endParaRPr lang="en-US" altLang="zh-CN" sz="2400" dirty="0" smtClean="0">
              <a:sym typeface="Wingdings" pitchFamily="2" charset="2"/>
            </a:endParaRPr>
          </a:p>
          <a:p>
            <a:pPr marL="342900" lvl="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ym typeface="Wingdings" pitchFamily="2" charset="2"/>
              </a:rPr>
              <a:t>Importing:</a:t>
            </a:r>
          </a:p>
          <a:p>
            <a:pPr lvl="1" indent="357188" eaLnBrk="0" hangingPunct="0">
              <a:buClr>
                <a:srgbClr val="CC3300"/>
              </a:buClr>
              <a:buFont typeface="Wingdings" pitchFamily="2" charset="2"/>
              <a:buChar char="n"/>
              <a:defRPr/>
            </a:pPr>
            <a:r>
              <a:rPr lang="en-US" altLang="zh-CN" sz="2400" dirty="0" smtClean="0"/>
              <a:t>AOC Ots818</a:t>
            </a:r>
          </a:p>
          <a:p>
            <a:pPr marL="342900" indent="-342900" eaLnBrk="0" hangingPunct="0">
              <a:defRPr/>
            </a:pPr>
            <a:endParaRPr lang="en-US" altLang="zh-TW" sz="2400" b="1" dirty="0" smtClean="0">
              <a:sym typeface="Wingdings" pitchFamily="2" charset="2"/>
            </a:endParaRPr>
          </a:p>
          <a:p>
            <a:pPr marL="342900" indent="-342900" eaLnBrk="0" hangingPunct="0">
              <a:defRPr/>
            </a:pPr>
            <a:r>
              <a:rPr lang="zh-TW" altLang="en-US" sz="2400" b="1" dirty="0">
                <a:sym typeface="Wingdings" pitchFamily="2" charset="2"/>
              </a:rPr>
              <a:t/>
            </a:r>
            <a:br>
              <a:rPr lang="zh-TW" altLang="en-US" sz="2400" b="1" dirty="0">
                <a:sym typeface="Wingdings" pitchFamily="2" charset="2"/>
              </a:rPr>
            </a:br>
            <a:endParaRPr lang="en-US" altLang="zh-TW" sz="2400" b="1" dirty="0" smtClean="0">
              <a:sym typeface="Wingdings" pitchFamily="2" charset="2"/>
            </a:endParaRPr>
          </a:p>
          <a:p>
            <a:pPr marL="342900" indent="-342900" eaLnBrk="0" hangingPunct="0">
              <a:defRPr/>
            </a:pPr>
            <a:endParaRPr lang="en-US" altLang="zh-TW" sz="2400" b="1" dirty="0" smtClean="0">
              <a:sym typeface="Wingdings" pitchFamily="2" charset="2"/>
            </a:endParaRPr>
          </a:p>
          <a:p>
            <a:pPr marL="342900" indent="-342900">
              <a:defRPr/>
            </a:pPr>
            <a:r>
              <a:rPr kumimoji="0" lang="en-US" altLang="zh-TW" b="1" dirty="0" smtClean="0"/>
              <a:t>  </a:t>
            </a:r>
            <a:endParaRPr lang="en-US" altLang="zh-TW" b="1" dirty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051720" y="44624"/>
            <a:ext cx="504056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ctr" eaLnBrk="0" hangingPunct="0">
              <a:defRPr/>
            </a:pPr>
            <a:r>
              <a:rPr lang="en-US" altLang="zh-CN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Profit &amp; Advantage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2000" y="1080000"/>
            <a:ext cx="828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000" lvl="0" indent="-342900" eaLnBrk="0" hangingPunct="0">
              <a:buClr>
                <a:srgbClr val="CC3300"/>
              </a:buClr>
              <a:defRPr/>
            </a:pPr>
            <a:r>
              <a:rPr lang="en-US" altLang="zh-CN" sz="2400" dirty="0" smtClean="0">
                <a:sym typeface="Wingdings" pitchFamily="2" charset="2"/>
              </a:rPr>
              <a:t>Compared with native service, our media scanner service has more profit, such as:</a:t>
            </a:r>
          </a:p>
          <a:p>
            <a:pPr marL="342900" lvl="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b="1" u="sng" dirty="0" smtClean="0">
                <a:solidFill>
                  <a:schemeClr val="accent2"/>
                </a:solidFill>
                <a:sym typeface="Wingdings" pitchFamily="2" charset="2"/>
              </a:rPr>
              <a:t>Stability</a:t>
            </a:r>
            <a:r>
              <a:rPr lang="en-US" altLang="zh-CN" sz="2400" dirty="0" smtClean="0">
                <a:sym typeface="Wingdings" pitchFamily="2" charset="2"/>
              </a:rPr>
              <a:t>: Dismount USB will only kill our service, and other services and depended applications are OK.</a:t>
            </a:r>
          </a:p>
          <a:p>
            <a:pPr marL="342900" lvl="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b="1" u="sng" dirty="0" smtClean="0">
                <a:solidFill>
                  <a:schemeClr val="accent2"/>
                </a:solidFill>
                <a:sym typeface="Wingdings" pitchFamily="2" charset="2"/>
              </a:rPr>
              <a:t>Speed</a:t>
            </a:r>
            <a:r>
              <a:rPr lang="en-US" altLang="zh-CN" sz="2400" dirty="0" smtClean="0">
                <a:sym typeface="Wingdings" pitchFamily="2" charset="2"/>
              </a:rPr>
              <a:t>: Adjust scanner thread priority and idle time according to hardware performance and system loading.</a:t>
            </a:r>
          </a:p>
          <a:p>
            <a:pPr marL="342900" lvl="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b="1" u="sng" dirty="0" smtClean="0">
                <a:solidFill>
                  <a:schemeClr val="accent2"/>
                </a:solidFill>
                <a:sym typeface="Wingdings" pitchFamily="2" charset="2"/>
              </a:rPr>
              <a:t>Efficiency</a:t>
            </a:r>
            <a:r>
              <a:rPr lang="en-US" altLang="zh-CN" sz="2400" dirty="0" smtClean="0">
                <a:sym typeface="Wingdings" pitchFamily="2" charset="2"/>
              </a:rPr>
              <a:t>: Only retrieve necessary metadata of media file according to model function requirement.</a:t>
            </a:r>
          </a:p>
          <a:p>
            <a:pPr marL="342900" lvl="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b="1" u="sng" dirty="0" smtClean="0">
                <a:solidFill>
                  <a:schemeClr val="accent2"/>
                </a:solidFill>
                <a:sym typeface="Wingdings" pitchFamily="2" charset="2"/>
              </a:rPr>
              <a:t>Reusability</a:t>
            </a:r>
            <a:r>
              <a:rPr lang="en-US" altLang="zh-CN" sz="2400" dirty="0" smtClean="0">
                <a:sym typeface="Wingdings" pitchFamily="2" charset="2"/>
              </a:rPr>
              <a:t>: The media database is saved in external storage and will be reused next time.</a:t>
            </a:r>
          </a:p>
          <a:p>
            <a:pPr marL="342900" lvl="0" indent="-342900" eaLnBrk="0" hangingPunct="0">
              <a:buClr>
                <a:srgbClr val="CC3300"/>
              </a:buClr>
              <a:defRPr/>
            </a:pPr>
            <a:endParaRPr lang="en-US" altLang="zh-CN" sz="2400" dirty="0" smtClean="0">
              <a:sym typeface="Wingdings" pitchFamily="2" charset="2"/>
            </a:endParaRPr>
          </a:p>
          <a:p>
            <a:pPr marL="342900" lvl="0" indent="-342900" eaLnBrk="0" hangingPunct="0">
              <a:buClr>
                <a:srgbClr val="CC3300"/>
              </a:buClr>
              <a:defRPr/>
            </a:pPr>
            <a:r>
              <a:rPr lang="en-US" altLang="zh-CN" sz="2400" dirty="0" smtClean="0">
                <a:sym typeface="Wingdings" pitchFamily="2" charset="2"/>
              </a:rPr>
              <a:t>Of cause, modifying native service directly has the same effect. However, as an independent feature, it will be easier to maintain.</a:t>
            </a:r>
          </a:p>
          <a:p>
            <a:pPr marL="342900" lvl="0" indent="-342900" eaLnBrk="0" hangingPunct="0">
              <a:buClr>
                <a:srgbClr val="CC3300"/>
              </a:buClr>
              <a:buFont typeface="Wingdings" pitchFamily="2" charset="2"/>
              <a:buChar char="l"/>
              <a:defRPr/>
            </a:pPr>
            <a:endParaRPr lang="en-US" altLang="zh-CN" sz="2000" u="sng" dirty="0"/>
          </a:p>
          <a:p>
            <a:pPr marL="457200" indent="-457200" eaLnBrk="0" hangingPunct="0">
              <a:defRPr/>
            </a:pPr>
            <a:endParaRPr lang="en-US" altLang="zh-CN" sz="2000" u="sng" dirty="0"/>
          </a:p>
          <a:p>
            <a:pPr eaLnBrk="0" hangingPunct="0">
              <a:defRPr/>
            </a:pPr>
            <a:endParaRPr lang="en-US" altLang="zh-TW" sz="2000" u="sng" dirty="0"/>
          </a:p>
          <a:p>
            <a:pPr eaLnBrk="0" hangingPunct="0">
              <a:defRPr/>
            </a:pPr>
            <a:endParaRPr lang="en-US" altLang="zh-CN" sz="20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51720" y="44624"/>
            <a:ext cx="504056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14350" indent="-514350" algn="ctr" eaLnBrk="0" hangingPunct="0">
              <a:defRPr/>
            </a:pPr>
            <a:r>
              <a:rPr lang="en-US" altLang="zh-CN" sz="36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Team member</a:t>
            </a:r>
          </a:p>
        </p:txBody>
      </p:sp>
      <p:sp>
        <p:nvSpPr>
          <p:cNvPr id="3" name="矩形 2"/>
          <p:cNvSpPr/>
          <p:nvPr/>
        </p:nvSpPr>
        <p:spPr>
          <a:xfrm>
            <a:off x="1440000" y="1440000"/>
            <a:ext cx="5760000" cy="324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ym typeface="Wingdings" pitchFamily="2" charset="2"/>
              </a:rPr>
              <a:t>Owner: </a:t>
            </a:r>
            <a:r>
              <a:rPr lang="zh-CN" altLang="en-US" sz="2400" dirty="0" smtClean="0">
                <a:sym typeface="Wingdings" pitchFamily="2" charset="2"/>
              </a:rPr>
              <a:t>陈钟龙</a:t>
            </a:r>
            <a:r>
              <a:rPr lang="en-US" altLang="zh-CN" sz="2400" dirty="0" smtClean="0">
                <a:sym typeface="Wingdings" pitchFamily="2" charset="2"/>
              </a:rPr>
              <a:t>(</a:t>
            </a:r>
            <a:r>
              <a:rPr lang="en-US" altLang="zh-CN" sz="2400" dirty="0" err="1" smtClean="0">
                <a:sym typeface="Wingdings" pitchFamily="2" charset="2"/>
              </a:rPr>
              <a:t>zhonglong.chen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ym typeface="Wingdings" pitchFamily="2" charset="2"/>
              </a:rPr>
              <a:t>Design Team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ym typeface="Wingdings" pitchFamily="2" charset="2"/>
              </a:rPr>
              <a:t>APP Team: </a:t>
            </a:r>
            <a:r>
              <a:rPr lang="zh-CN" altLang="en-US" sz="2400" dirty="0" smtClean="0">
                <a:sym typeface="Wingdings" pitchFamily="2" charset="2"/>
              </a:rPr>
              <a:t>王月伟</a:t>
            </a:r>
            <a:r>
              <a:rPr lang="en-US" altLang="zh-CN" sz="2400" dirty="0" smtClean="0">
                <a:sym typeface="Wingdings" pitchFamily="2" charset="2"/>
              </a:rPr>
              <a:t>(</a:t>
            </a:r>
            <a:r>
              <a:rPr lang="en-US" altLang="zh-CN" sz="2400" dirty="0" err="1" smtClean="0">
                <a:sym typeface="Wingdings" pitchFamily="2" charset="2"/>
              </a:rPr>
              <a:t>yuewei.wang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  <a:br>
              <a:rPr lang="en-US" altLang="zh-CN" sz="2400" dirty="0" smtClean="0">
                <a:sym typeface="Wingdings" pitchFamily="2" charset="2"/>
              </a:rPr>
            </a:br>
            <a:r>
              <a:rPr lang="en-US" altLang="zh-CN" sz="2400" dirty="0" smtClean="0">
                <a:sym typeface="Wingdings" pitchFamily="2" charset="2"/>
              </a:rPr>
              <a:t>                   </a:t>
            </a:r>
            <a:r>
              <a:rPr lang="zh-CN" altLang="en-US" sz="2400" dirty="0" smtClean="0">
                <a:sym typeface="Wingdings" pitchFamily="2" charset="2"/>
              </a:rPr>
              <a:t>毛龙兴</a:t>
            </a:r>
            <a:r>
              <a:rPr lang="en-US" altLang="zh-CN" sz="2400" dirty="0" smtClean="0">
                <a:sym typeface="Wingdings" pitchFamily="2" charset="2"/>
              </a:rPr>
              <a:t>(lx.mao)</a:t>
            </a:r>
            <a:br>
              <a:rPr lang="en-US" altLang="zh-CN" sz="2400" dirty="0" smtClean="0">
                <a:sym typeface="Wingdings" pitchFamily="2" charset="2"/>
              </a:rPr>
            </a:br>
            <a:r>
              <a:rPr lang="en-US" altLang="zh-CN" sz="2400" dirty="0" smtClean="0">
                <a:sym typeface="Wingdings" pitchFamily="2" charset="2"/>
              </a:rPr>
              <a:t>                   </a:t>
            </a:r>
            <a:r>
              <a:rPr lang="zh-CN" altLang="en-US" sz="2400" dirty="0" smtClean="0">
                <a:sym typeface="Wingdings" pitchFamily="2" charset="2"/>
              </a:rPr>
              <a:t>郑镇明</a:t>
            </a:r>
            <a:r>
              <a:rPr lang="en-US" altLang="zh-CN" sz="2400" dirty="0" smtClean="0">
                <a:sym typeface="Wingdings" pitchFamily="2" charset="2"/>
              </a:rPr>
              <a:t>(</a:t>
            </a:r>
            <a:r>
              <a:rPr lang="en-US" altLang="zh-CN" sz="2400" dirty="0" err="1" smtClean="0">
                <a:sym typeface="Wingdings" pitchFamily="2" charset="2"/>
              </a:rPr>
              <a:t>zhengzhm.zheng</a:t>
            </a:r>
            <a:r>
              <a:rPr lang="en-US" altLang="zh-CN" sz="2400" dirty="0" smtClean="0">
                <a:sym typeface="Wingdings" pitchFamily="2" charset="2"/>
              </a:rPr>
              <a:t>)</a:t>
            </a:r>
          </a:p>
          <a:p>
            <a:pPr marL="342900" indent="-342900" eaLnBrk="0" hangingPunct="0">
              <a:lnSpc>
                <a:spcPct val="150000"/>
              </a:lnSpc>
              <a:buClr>
                <a:srgbClr val="CC3300"/>
              </a:buClr>
              <a:buFont typeface="Wingdings" pitchFamily="2" charset="2"/>
              <a:buChar char="l"/>
              <a:defRPr/>
            </a:pPr>
            <a:r>
              <a:rPr lang="en-US" altLang="zh-CN" sz="2400" dirty="0" smtClean="0">
                <a:sym typeface="Wingdings" pitchFamily="2" charset="2"/>
              </a:rPr>
              <a:t>Test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6" descr="C:\Documents and Settings\lucy.zhong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TextBox 6"/>
          <p:cNvSpPr txBox="1">
            <a:spLocks noChangeArrowheads="1"/>
          </p:cNvSpPr>
          <p:nvPr/>
        </p:nvSpPr>
        <p:spPr bwMode="auto">
          <a:xfrm>
            <a:off x="2214563" y="2857500"/>
            <a:ext cx="5072062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5000">
                <a:solidFill>
                  <a:srgbClr val="E6E6E6"/>
                </a:solidFill>
              </a:rPr>
              <a:t>Thank you!</a:t>
            </a:r>
            <a:endParaRPr lang="zh-CN" altLang="en-US" sz="5000">
              <a:solidFill>
                <a:srgbClr val="E6E6E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marL="342900" indent="-342900" eaLnBrk="0" hangingPunct="0">
          <a:lnSpc>
            <a:spcPct val="150000"/>
          </a:lnSpc>
          <a:buClr>
            <a:srgbClr val="CC3300"/>
          </a:buClr>
          <a:buFont typeface="Wingdings" pitchFamily="2" charset="2"/>
          <a:buChar char="l"/>
          <a:defRPr sz="2400" dirty="0" smtClean="0">
            <a:sym typeface="Wingdings" pitchFamily="2" charset="2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10316</TotalTime>
  <Words>254</Words>
  <Application>Microsoft Office PowerPoint</Application>
  <PresentationFormat>全屏显示(4:3)</PresentationFormat>
  <Paragraphs>69</Paragraphs>
  <Slides>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默认设计模板</vt:lpstr>
      <vt:lpstr>1_默认设计模板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user</cp:lastModifiedBy>
  <cp:revision>1140</cp:revision>
  <dcterms:created xsi:type="dcterms:W3CDTF">2010-10-20T08:36:06Z</dcterms:created>
  <dcterms:modified xsi:type="dcterms:W3CDTF">2014-01-09T00:43:11Z</dcterms:modified>
</cp:coreProperties>
</file>