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8" r:id="rId3"/>
    <p:sldId id="281" r:id="rId4"/>
    <p:sldId id="274" r:id="rId5"/>
    <p:sldId id="267" r:id="rId6"/>
    <p:sldId id="276" r:id="rId7"/>
    <p:sldId id="279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B40B5"/>
    <a:srgbClr val="0000FF"/>
    <a:srgbClr val="33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59" autoAdjust="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EED3492-8D5E-4917-91CD-D419A5A4E0A6}" type="datetimeFigureOut">
              <a:rPr lang="zh-CN" altLang="en-US"/>
              <a:pPr>
                <a:defRPr/>
              </a:pPr>
              <a:t>2013-6-18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E557816-98EB-4537-AA45-D750AAEFD4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7FFB1-E2A0-47FB-AA85-586B82F95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0CA1B-114F-4655-8BCF-637074F99F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4E635-FC1E-495C-8BA9-CF27A7D9F4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F27231C-988D-448D-BD34-45CA8832F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1F43FE4-2A99-4357-BCFD-F54CE2251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FC93884-E907-4D9F-AEC6-89C741A38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C9F0841-D42A-44D8-BD5D-A892437BD3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0847A1C-0F23-40A1-B6EB-8C5CE37F5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7DE9F05-2768-47CE-9CEC-5A6A17A72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A5AADE3-466C-4790-BA5B-F57B59F14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25519-04D6-4B4A-8497-E78039A2D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FD294EB-4F5F-481E-BAE3-1F02A56C8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9D3AD5E7-7C50-43D9-8B91-5484D072F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5D53BB-6FF6-4707-BDAC-C34CCEC62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5289" y="260351"/>
            <a:ext cx="2095500" cy="5865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1"/>
            <a:ext cx="6135688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F1DE6C7-8046-4B19-B5BF-A0B0BCAEE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1" y="260351"/>
            <a:ext cx="8383588" cy="5865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E497706-EFE6-48E0-8254-89667C510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77CA3-0313-4B2F-9E73-C62FD401BF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21B4F-7ED6-4783-82F2-D432A78B11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A03F2-1F89-4781-B0C9-5D12B61737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F12FF-7C33-44D5-9ABE-07E74F3A1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F512-07FA-4D2A-8D69-4D79529FF7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AF672-CB6C-43D5-AF48-6E71180F5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08674-14C5-496D-8B27-91E66A6FA5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F78108EE-E6F7-4BAA-9034-5CDB31D41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3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F5CD124C-65EB-41CA-9BD1-26BD51307E4E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11" r:id="rId2"/>
    <p:sldLayoutId id="2147484512" r:id="rId3"/>
    <p:sldLayoutId id="2147484513" r:id="rId4"/>
    <p:sldLayoutId id="2147484514" r:id="rId5"/>
    <p:sldLayoutId id="2147484515" r:id="rId6"/>
    <p:sldLayoutId id="2147484516" r:id="rId7"/>
    <p:sldLayoutId id="2147484517" r:id="rId8"/>
    <p:sldLayoutId id="2147484518" r:id="rId9"/>
    <p:sldLayoutId id="2147484519" r:id="rId10"/>
    <p:sldLayoutId id="2147484520" r:id="rId11"/>
    <p:sldLayoutId id="21474845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A4D3792-29AF-48DB-998D-E4ED719306D3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  <p:sldLayoutId id="2147484526" r:id="rId5"/>
    <p:sldLayoutId id="2147484527" r:id="rId6"/>
    <p:sldLayoutId id="2147484528" r:id="rId7"/>
    <p:sldLayoutId id="2147484529" r:id="rId8"/>
    <p:sldLayoutId id="2147484530" r:id="rId9"/>
    <p:sldLayoutId id="2147484531" r:id="rId10"/>
    <p:sldLayoutId id="2147484532" r:id="rId11"/>
    <p:sldLayoutId id="214748453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etter.yang@tpv-tech.com" TargetMode="External"/><Relationship Id="rId2" Type="http://schemas.openxmlformats.org/officeDocument/2006/relationships/hyperlink" Target="mailto:lingyan.zhong@tpv-tech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harley.huang@tpv-tech.com" TargetMode="External"/><Relationship Id="rId5" Type="http://schemas.openxmlformats.org/officeDocument/2006/relationships/hyperlink" Target="mailto:Agnes.xu@tpv-tech.com" TargetMode="External"/><Relationship Id="rId4" Type="http://schemas.openxmlformats.org/officeDocument/2006/relationships/hyperlink" Target="mailto:Lch.chen@tpv-tech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PPT模板-英文原版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71500" y="2357438"/>
            <a:ext cx="7572375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400" b="1" dirty="0" err="1" smtClean="0">
                <a:solidFill>
                  <a:schemeClr val="bg1"/>
                </a:solidFill>
              </a:rPr>
              <a:t>Ambisphere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 with hue</a:t>
            </a:r>
          </a:p>
          <a:p>
            <a:pPr algn="ctr"/>
            <a:r>
              <a:rPr lang="en-US" altLang="zh-TW" sz="4400" b="1" dirty="0" smtClean="0">
                <a:solidFill>
                  <a:schemeClr val="bg1"/>
                </a:solidFill>
              </a:rPr>
              <a:t>Project Plan</a:t>
            </a:r>
          </a:p>
          <a:p>
            <a:pPr algn="ctr"/>
            <a:endParaRPr lang="en-US" altLang="zh-TW" sz="4400" b="1" dirty="0" smtClean="0">
              <a:solidFill>
                <a:schemeClr val="bg1"/>
              </a:solidFill>
            </a:endParaRPr>
          </a:p>
          <a:p>
            <a:pPr algn="ctr"/>
            <a:endParaRPr lang="en-US" altLang="zh-TW" sz="4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DM: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zhonglong.chen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DATE: 2013-06-18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357188" y="1000125"/>
            <a:ext cx="864393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altLang="zh-CN" sz="2000" u="sng" dirty="0"/>
              <a:t>Project Purpose</a:t>
            </a:r>
          </a:p>
          <a:p>
            <a:pPr marL="457200" indent="-457200">
              <a:defRPr/>
            </a:pPr>
            <a:endParaRPr lang="en-US" altLang="zh-CN" sz="2000" u="sng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altLang="zh-CN" sz="2000" u="sng" dirty="0" smtClean="0"/>
              <a:t>Requirements</a:t>
            </a:r>
            <a:endParaRPr lang="en-US" altLang="zh-CN" sz="2000" u="sng" dirty="0"/>
          </a:p>
          <a:p>
            <a:pPr lvl="1" indent="-457200" eaLnBrk="0" hangingPunct="0">
              <a:buFont typeface="Arial" pitchFamily="34" charset="0"/>
              <a:buChar char="•"/>
              <a:defRPr/>
            </a:pPr>
            <a:endParaRPr lang="en-US" altLang="zh-TW" sz="2000" u="sng" dirty="0"/>
          </a:p>
          <a:p>
            <a:pPr marL="457200" indent="-457200" eaLnBrk="0" hangingPunct="0">
              <a:buFont typeface="Arial" pitchFamily="34" charset="0"/>
              <a:buChar char="•"/>
              <a:defRPr/>
            </a:pPr>
            <a:r>
              <a:rPr lang="en-US" altLang="zh-TW" sz="2000" u="sng" dirty="0"/>
              <a:t>Specification 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endParaRPr lang="en-US" altLang="zh-TW" sz="1600" dirty="0" smtClean="0">
              <a:ea typeface="新細明體" pitchFamily="18" charset="-120"/>
            </a:endParaRPr>
          </a:p>
          <a:p>
            <a:pPr marL="457200" indent="-457200" eaLnBrk="0" hangingPunct="0">
              <a:buFont typeface="Arial" pitchFamily="34" charset="0"/>
              <a:buChar char="•"/>
              <a:defRPr/>
            </a:pPr>
            <a:r>
              <a:rPr lang="en-US" altLang="zh-TW" sz="2000" u="sng" dirty="0" smtClean="0"/>
              <a:t>Support item in detail &amp; project expense</a:t>
            </a:r>
          </a:p>
          <a:p>
            <a:pPr marL="457200" indent="-457200" eaLnBrk="0" hangingPunct="0">
              <a:buFont typeface="Arial" pitchFamily="34" charset="0"/>
              <a:buChar char="•"/>
              <a:defRPr/>
            </a:pPr>
            <a:endParaRPr lang="en-US" altLang="zh-CN" sz="2000" u="sng" dirty="0" smtClean="0"/>
          </a:p>
          <a:p>
            <a:pPr marL="457200" indent="-457200" eaLnBrk="0" hangingPunct="0">
              <a:buFont typeface="Arial" pitchFamily="34" charset="0"/>
              <a:buChar char="•"/>
              <a:defRPr/>
            </a:pPr>
            <a:r>
              <a:rPr lang="en-US" altLang="zh-CN" sz="2000" u="sng" dirty="0" smtClean="0"/>
              <a:t>Project Schedule</a:t>
            </a:r>
          </a:p>
          <a:p>
            <a:pPr marL="457200" indent="-457200" eaLnBrk="0" hangingPunct="0">
              <a:defRPr/>
            </a:pPr>
            <a:endParaRPr lang="en-US" altLang="zh-CN" sz="2000" u="sng" dirty="0"/>
          </a:p>
          <a:p>
            <a:pPr marL="457200" indent="-457200" eaLnBrk="0" hangingPunct="0">
              <a:buFont typeface="Arial" pitchFamily="34" charset="0"/>
              <a:buChar char="•"/>
              <a:defRPr/>
            </a:pPr>
            <a:r>
              <a:rPr lang="en-US" altLang="zh-CN" sz="2000" u="sng" dirty="0"/>
              <a:t>Project support team</a:t>
            </a:r>
          </a:p>
          <a:p>
            <a:pPr eaLnBrk="0" hangingPunct="0">
              <a:defRPr/>
            </a:pPr>
            <a:endParaRPr lang="en-US" altLang="zh-TW" sz="2000" u="sng" dirty="0"/>
          </a:p>
          <a:p>
            <a:pPr eaLnBrk="0" hangingPunct="0">
              <a:defRPr/>
            </a:pPr>
            <a:endParaRPr lang="en-US" altLang="zh-CN" sz="2000" u="sng" dirty="0"/>
          </a:p>
          <a:p>
            <a:pPr eaLnBrk="0" hangingPunct="0">
              <a:defRPr/>
            </a:pPr>
            <a:endParaRPr lang="en-US" altLang="zh-CN" sz="2000" u="sng" dirty="0"/>
          </a:p>
          <a:p>
            <a:pPr eaLnBrk="0" hangingPunct="0">
              <a:defRPr/>
            </a:pPr>
            <a:endParaRPr lang="en-US" altLang="zh-CN" sz="2000" u="sng" dirty="0"/>
          </a:p>
          <a:p>
            <a:pPr eaLnBrk="0" hangingPunct="0">
              <a:defRPr/>
            </a:pPr>
            <a:endParaRPr lang="en-US" altLang="zh-CN" sz="2000" u="sng" dirty="0"/>
          </a:p>
          <a:p>
            <a:pPr eaLnBrk="0" hangingPunct="0">
              <a:defRPr/>
            </a:pPr>
            <a:endParaRPr lang="en-US" altLang="zh-CN" sz="1600" u="sng" dirty="0"/>
          </a:p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endParaRPr lang="en-US" altLang="zh-TW" sz="1600" dirty="0">
              <a:ea typeface="新細明體" pitchFamily="18" charset="-120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928813" y="109538"/>
            <a:ext cx="4071937" cy="461962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357188" y="1000125"/>
            <a:ext cx="8463283" cy="185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Control </a:t>
            </a:r>
            <a:r>
              <a:rPr lang="en-US" altLang="zh-CN" sz="2000" dirty="0" err="1" smtClean="0">
                <a:solidFill>
                  <a:srgbClr val="000066"/>
                </a:solidFill>
                <a:ea typeface="宋体" pitchFamily="2" charset="-122"/>
              </a:rPr>
              <a:t>Ambiglow</a:t>
            </a:r>
            <a:r>
              <a:rPr lang="zh-CN" altLang="en-US" sz="2000" dirty="0" smtClean="0">
                <a:solidFill>
                  <a:srgbClr val="000066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and Hue synchronously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rgbClr val="000066"/>
              </a:solidFill>
              <a:ea typeface="宋体" pitchFamily="2" charset="-122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Extend </a:t>
            </a:r>
            <a:r>
              <a:rPr lang="en-US" altLang="zh-CN" sz="2000" dirty="0" err="1" smtClean="0">
                <a:solidFill>
                  <a:srgbClr val="000066"/>
                </a:solidFill>
                <a:ea typeface="宋体" pitchFamily="2" charset="-122"/>
              </a:rPr>
              <a:t>Ambiglow</a:t>
            </a: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 to Hue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altLang="zh-CN" sz="2000" dirty="0" smtClean="0">
              <a:solidFill>
                <a:srgbClr val="000066"/>
              </a:solidFill>
              <a:ea typeface="宋体" pitchFamily="2" charset="-122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Extend </a:t>
            </a:r>
            <a:r>
              <a:rPr lang="en-US" altLang="zh-CN" sz="2000" dirty="0" err="1" smtClean="0">
                <a:solidFill>
                  <a:srgbClr val="000066"/>
                </a:solidFill>
                <a:ea typeface="宋体" pitchFamily="2" charset="-122"/>
              </a:rPr>
              <a:t>Ambimusic</a:t>
            </a:r>
            <a:r>
              <a:rPr lang="zh-CN" altLang="en-US" sz="2000" dirty="0" smtClean="0">
                <a:solidFill>
                  <a:srgbClr val="000066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and </a:t>
            </a:r>
            <a:r>
              <a:rPr lang="en-US" altLang="zh-CN" sz="2000" dirty="0" err="1" smtClean="0">
                <a:solidFill>
                  <a:srgbClr val="000066"/>
                </a:solidFill>
                <a:ea typeface="宋体" pitchFamily="2" charset="-122"/>
              </a:rPr>
              <a:t>Ambisphere</a:t>
            </a: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 to Hue</a:t>
            </a:r>
          </a:p>
          <a:p>
            <a:pPr marL="457200" indent="-457200">
              <a:defRPr/>
            </a:pPr>
            <a:endParaRPr lang="en-US" altLang="zh-CN" sz="2000" dirty="0">
              <a:solidFill>
                <a:srgbClr val="000066"/>
              </a:solidFill>
              <a:ea typeface="宋体" pitchFamily="2" charset="-122"/>
            </a:endParaRPr>
          </a:p>
          <a:p>
            <a:pPr marL="914400" lvl="1" indent="-457200">
              <a:defRPr/>
            </a:pP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 </a:t>
            </a:r>
            <a:endParaRPr lang="en-US" altLang="zh-CN" sz="2000" dirty="0">
              <a:solidFill>
                <a:srgbClr val="000066"/>
              </a:solidFill>
            </a:endParaRPr>
          </a:p>
          <a:p>
            <a:pPr marL="457200" indent="-457200">
              <a:defRPr/>
            </a:pPr>
            <a:endParaRPr lang="en-US" altLang="zh-TW" sz="2000" u="sng" dirty="0">
              <a:solidFill>
                <a:srgbClr val="000066"/>
              </a:solidFill>
              <a:ea typeface="宋体" pitchFamily="2" charset="-122"/>
            </a:endParaRPr>
          </a:p>
          <a:p>
            <a:pPr eaLnBrk="0" hangingPunct="0">
              <a:defRPr/>
            </a:pPr>
            <a:endParaRPr lang="en-US" altLang="zh-CN" sz="2000" u="sng" dirty="0">
              <a:solidFill>
                <a:srgbClr val="000066"/>
              </a:solidFill>
              <a:ea typeface="宋体" pitchFamily="2" charset="-122"/>
            </a:endParaRPr>
          </a:p>
          <a:p>
            <a:pPr eaLnBrk="0" hangingPunct="0">
              <a:defRPr/>
            </a:pPr>
            <a:endParaRPr lang="en-US" altLang="zh-CN" sz="2000" u="sng" dirty="0">
              <a:solidFill>
                <a:srgbClr val="000066"/>
              </a:solidFill>
              <a:ea typeface="宋体" pitchFamily="2" charset="-122"/>
            </a:endParaRPr>
          </a:p>
          <a:p>
            <a:pPr eaLnBrk="0" hangingPunct="0">
              <a:defRPr/>
            </a:pPr>
            <a:endParaRPr lang="en-US" altLang="zh-CN" sz="2000" u="sng" dirty="0">
              <a:solidFill>
                <a:srgbClr val="000066"/>
              </a:solidFill>
              <a:ea typeface="宋体" pitchFamily="2" charset="-122"/>
            </a:endParaRPr>
          </a:p>
          <a:p>
            <a:pPr eaLnBrk="0" hangingPunct="0">
              <a:defRPr/>
            </a:pPr>
            <a:endParaRPr lang="en-US" altLang="zh-CN" sz="2000" u="sng" dirty="0">
              <a:solidFill>
                <a:srgbClr val="000066"/>
              </a:solidFill>
              <a:ea typeface="宋体" pitchFamily="2" charset="-122"/>
            </a:endParaRPr>
          </a:p>
          <a:p>
            <a:pPr eaLnBrk="0" hangingPunct="0">
              <a:defRPr/>
            </a:pPr>
            <a:endParaRPr lang="en-US" altLang="zh-CN" sz="1600" u="sng" dirty="0">
              <a:solidFill>
                <a:srgbClr val="000066"/>
              </a:solidFill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endParaRPr lang="en-US" altLang="zh-TW" sz="1600" dirty="0">
              <a:ea typeface="新細明體" pitchFamily="18" charset="-120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928813" y="109538"/>
            <a:ext cx="4071937" cy="461962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Project Purpose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500063" y="1143000"/>
            <a:ext cx="8429625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dirty="0">
                <a:ea typeface="新細明體" pitchFamily="18" charset="-120"/>
              </a:rPr>
              <a:t>HW</a:t>
            </a:r>
          </a:p>
          <a:p>
            <a:pPr marL="1200150" lvl="2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smtClean="0">
                <a:ea typeface="新細明體" pitchFamily="18" charset="-120"/>
              </a:rPr>
              <a:t>Philips Hue</a:t>
            </a:r>
          </a:p>
          <a:p>
            <a:pPr marL="1200150" lvl="2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smtClean="0">
                <a:ea typeface="新細明體" pitchFamily="18" charset="-120"/>
              </a:rPr>
              <a:t>Android smart phone </a:t>
            </a:r>
          </a:p>
          <a:p>
            <a:pPr marL="1200150" lvl="2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smtClean="0">
                <a:ea typeface="新細明體" pitchFamily="18" charset="-120"/>
              </a:rPr>
              <a:t>Smart TV</a:t>
            </a:r>
            <a:endParaRPr lang="en-US" altLang="zh-CN" sz="1600" dirty="0">
              <a:ea typeface="新細明體" pitchFamily="18" charset="-120"/>
            </a:endParaRPr>
          </a:p>
          <a:p>
            <a:pPr marL="1657350" lvl="3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smtClean="0">
                <a:ea typeface="新細明體" pitchFamily="18" charset="-120"/>
              </a:rPr>
              <a:t>Panasonic sld3</a:t>
            </a:r>
          </a:p>
          <a:p>
            <a:pPr marL="1657350" lvl="3" indent="-285750" eaLnBrk="0" hangingPunct="0">
              <a:spcBef>
                <a:spcPct val="20000"/>
              </a:spcBef>
            </a:pPr>
            <a:endParaRPr lang="en-US" altLang="zh-CN" sz="1600" dirty="0">
              <a:ea typeface="新細明體" pitchFamily="18" charset="-120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dirty="0">
                <a:ea typeface="新細明體" pitchFamily="18" charset="-120"/>
              </a:rPr>
              <a:t>SW</a:t>
            </a:r>
          </a:p>
          <a:p>
            <a:pPr marL="1200150" lvl="2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/>
              <a:t>Smart TV Platform: </a:t>
            </a:r>
            <a:endParaRPr lang="en-US" altLang="zh-CN" sz="1600" dirty="0" smtClean="0"/>
          </a:p>
          <a:p>
            <a:pPr marL="1657350" lvl="3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smtClean="0"/>
              <a:t>Android 4.2</a:t>
            </a:r>
          </a:p>
          <a:p>
            <a:pPr marL="1657350" lvl="3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err="1" smtClean="0"/>
              <a:t>Ambiglow</a:t>
            </a:r>
            <a:r>
              <a:rPr lang="en-US" altLang="zh-CN" sz="1600" dirty="0" smtClean="0"/>
              <a:t> control 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, need TPE/vendor support</a:t>
            </a:r>
          </a:p>
          <a:p>
            <a:pPr marL="1657350" lvl="3" indent="-285750" eaLnBrk="0" hangingPunct="0">
              <a:spcBef>
                <a:spcPct val="20000"/>
              </a:spcBef>
            </a:pPr>
            <a:endParaRPr lang="en-US" altLang="zh-CN" sz="1600" dirty="0" smtClean="0"/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dirty="0" smtClean="0">
                <a:ea typeface="新細明體" pitchFamily="18" charset="-120"/>
              </a:rPr>
              <a:t>UI</a:t>
            </a:r>
          </a:p>
          <a:p>
            <a:pPr marL="1200150" lvl="2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smtClean="0">
                <a:ea typeface="新細明體" pitchFamily="18" charset="-120"/>
              </a:rPr>
              <a:t>UI design and resource</a:t>
            </a:r>
          </a:p>
          <a:p>
            <a:pPr marL="1200150" lvl="2" indent="-285750" eaLnBrk="0" hangingPunct="0">
              <a:spcBef>
                <a:spcPct val="20000"/>
              </a:spcBef>
            </a:pPr>
            <a:endParaRPr lang="en-US" altLang="zh-CN" sz="1600" dirty="0" smtClean="0">
              <a:ea typeface="新細明體" pitchFamily="18" charset="-120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dirty="0" smtClean="0">
                <a:ea typeface="新細明體" pitchFamily="18" charset="-120"/>
              </a:rPr>
              <a:t>Others</a:t>
            </a:r>
          </a:p>
          <a:p>
            <a:pPr marL="1200150" lvl="2" indent="-285750" eaLnBrk="0" hangingPunct="0">
              <a:spcBef>
                <a:spcPct val="20000"/>
              </a:spcBef>
              <a:buFont typeface="Arial" charset="0"/>
              <a:buChar char="•"/>
            </a:pPr>
            <a:endParaRPr lang="en-US" altLang="zh-CN" sz="1600" dirty="0" smtClean="0"/>
          </a:p>
          <a:p>
            <a:pPr marL="1657350" lvl="3" indent="-285750" eaLnBrk="0" hangingPunct="0">
              <a:spcBef>
                <a:spcPct val="20000"/>
              </a:spcBef>
              <a:buFont typeface="Arial" charset="0"/>
              <a:buChar char="•"/>
            </a:pPr>
            <a:endParaRPr lang="en-US" altLang="zh-CN" sz="1600" dirty="0" smtClean="0"/>
          </a:p>
          <a:p>
            <a:pPr marL="1657350" lvl="3" indent="-285750" eaLnBrk="0" hangingPunct="0">
              <a:spcBef>
                <a:spcPct val="20000"/>
              </a:spcBef>
              <a:buFont typeface="Arial" charset="0"/>
              <a:buChar char="•"/>
            </a:pPr>
            <a:endParaRPr lang="en-US" altLang="zh-CN" sz="1600" dirty="0" smtClean="0"/>
          </a:p>
          <a:p>
            <a:pPr marL="1657350" lvl="3" indent="-285750" eaLnBrk="0" hangingPunct="0">
              <a:spcBef>
                <a:spcPct val="20000"/>
              </a:spcBef>
              <a:buFont typeface="Arial" charset="0"/>
              <a:buChar char="•"/>
            </a:pPr>
            <a:endParaRPr lang="en-US" altLang="zh-CN" sz="1600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691680" y="71438"/>
            <a:ext cx="6531620" cy="461665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928813" y="71438"/>
            <a:ext cx="4071937" cy="461962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Specification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908720"/>
          <a:ext cx="7643869" cy="2749096"/>
        </p:xfrm>
        <a:graphic>
          <a:graphicData uri="http://schemas.openxmlformats.org/drawingml/2006/table">
            <a:tbl>
              <a:tblPr/>
              <a:tblGrid>
                <a:gridCol w="1189935"/>
                <a:gridCol w="2088233"/>
                <a:gridCol w="1368153"/>
                <a:gridCol w="2997548"/>
              </a:tblGrid>
              <a:tr h="273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Category</a:t>
                      </a: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Requirement</a:t>
                      </a: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Priority</a:t>
                      </a: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Description/Criteria</a:t>
                      </a: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33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 Hue via 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MyRemote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Hue feature, such as On/Off, brightness, Color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 Hue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via smart TV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Ambiglow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 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Ambiglow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via smart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TV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2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Ambiglow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feature, such as On/Off, brightness, Color etc.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 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Ambiglow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via 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2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yRemote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 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Ambilight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via 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MyRemote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server on smart TV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Extend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2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Ambiglow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to Hue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Change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Hue automatically according to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Ambiglow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Ambimusic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/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Ambisphere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Extend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2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Ambilmusic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to Hue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Extend 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Ambisphere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to Hue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95" marR="5195" marT="51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1196752"/>
          <a:ext cx="8064896" cy="2937234"/>
        </p:xfrm>
        <a:graphic>
          <a:graphicData uri="http://schemas.openxmlformats.org/drawingml/2006/table">
            <a:tbl>
              <a:tblPr/>
              <a:tblGrid>
                <a:gridCol w="1728192"/>
                <a:gridCol w="1800200"/>
                <a:gridCol w="4536504"/>
              </a:tblGrid>
              <a:tr h="435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Department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Man-power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683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FW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0.5</a:t>
                      </a:r>
                      <a:r>
                        <a:rPr lang="zh-CN" altLang="en-US" sz="1400" dirty="0" smtClean="0"/>
                        <a:t>人</a:t>
                      </a:r>
                      <a:r>
                        <a:rPr lang="en-US" altLang="zh-CN" sz="1400" dirty="0" smtClean="0"/>
                        <a:t>/month</a:t>
                      </a:r>
                      <a:endParaRPr lang="zh-CN" altLang="en-US" sz="14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Ambiglow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feature implement and 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0.5</a:t>
                      </a:r>
                      <a:r>
                        <a:rPr lang="zh-CN" altLang="en-US" sz="1400" dirty="0" smtClean="0"/>
                        <a:t>人</a:t>
                      </a:r>
                      <a:r>
                        <a:rPr lang="en-US" altLang="zh-CN" sz="1400" dirty="0" smtClean="0"/>
                        <a:t>/month</a:t>
                      </a:r>
                      <a:endParaRPr lang="zh-CN" altLang="en-US" sz="14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Hue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feature study and interface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人</a:t>
                      </a:r>
                      <a:r>
                        <a:rPr lang="en-US" altLang="zh-CN" sz="1400" dirty="0" smtClean="0"/>
                        <a:t>/month</a:t>
                      </a:r>
                      <a:endParaRPr lang="zh-CN" altLang="en-US" sz="14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Function on smart phone side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人</a:t>
                      </a:r>
                      <a:r>
                        <a:rPr lang="en-US" altLang="zh-CN" sz="1400" dirty="0" smtClean="0"/>
                        <a:t>/month</a:t>
                      </a:r>
                      <a:endParaRPr lang="zh-CN" altLang="en-US" sz="14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Function on TV side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UX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0.5</a:t>
                      </a:r>
                      <a:r>
                        <a:rPr lang="zh-CN" altLang="en-US" sz="1400" dirty="0" smtClean="0"/>
                        <a:t>人</a:t>
                      </a:r>
                      <a:r>
                        <a:rPr lang="en-US" altLang="zh-CN" sz="1400" dirty="0" smtClean="0"/>
                        <a:t>/month</a:t>
                      </a:r>
                      <a:endParaRPr lang="zh-CN" altLang="en-US" sz="14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UX design on smart TV and phone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UI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0.5</a:t>
                      </a:r>
                      <a:r>
                        <a:rPr lang="zh-CN" altLang="en-US" sz="1400" dirty="0" smtClean="0"/>
                        <a:t>人</a:t>
                      </a:r>
                      <a:r>
                        <a:rPr lang="en-US" altLang="zh-CN" sz="1400" dirty="0" smtClean="0"/>
                        <a:t>/month</a:t>
                      </a:r>
                      <a:endParaRPr lang="zh-CN" altLang="en-US" sz="14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rtl="0" fontAlgn="ctr"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Provide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image resource for application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928813" y="71438"/>
            <a:ext cx="6099571" cy="461962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Support item in detail &amp; project expense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504" y="4365104"/>
          <a:ext cx="8856984" cy="2376611"/>
        </p:xfrm>
        <a:graphic>
          <a:graphicData uri="http://schemas.openxmlformats.org/drawingml/2006/table">
            <a:tbl>
              <a:tblPr/>
              <a:tblGrid>
                <a:gridCol w="432047"/>
                <a:gridCol w="504056"/>
                <a:gridCol w="504056"/>
                <a:gridCol w="432048"/>
                <a:gridCol w="432048"/>
                <a:gridCol w="576064"/>
                <a:gridCol w="576064"/>
                <a:gridCol w="720080"/>
                <a:gridCol w="648072"/>
                <a:gridCol w="504056"/>
                <a:gridCol w="720080"/>
                <a:gridCol w="792088"/>
                <a:gridCol w="565885"/>
                <a:gridCol w="678799"/>
                <a:gridCol w="771541"/>
              </a:tblGrid>
              <a:tr h="318779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Manpower  Expense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Other Expense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2238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EE</a:t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(m*m)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Layout</a:t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(m*m)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DQE</a:t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(m*m)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UI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(m*m)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FW</a:t>
                      </a:r>
                      <a:b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(m*m)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</a:t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(m*m)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LCM (m*m)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TTL</a:t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(RMB)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Sample</a:t>
                      </a:r>
                      <a:b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(RMB)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Tooling</a:t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(RMB)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Biz Trip</a:t>
                      </a:r>
                      <a:b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(RMB)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Certification &amp; Royalty (RMB)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Training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(RMB)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XMIC Investment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7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36,000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2500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164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TTL= 9000RMB/man*man*month + Sample + Biz Trip+…=  38,500 RMB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1928813" y="71438"/>
            <a:ext cx="5286375" cy="461962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Project Schedule </a:t>
            </a:r>
          </a:p>
        </p:txBody>
      </p:sp>
      <p:sp>
        <p:nvSpPr>
          <p:cNvPr id="24579" name="Text Box 20"/>
          <p:cNvSpPr txBox="1">
            <a:spLocks noChangeArrowheads="1"/>
          </p:cNvSpPr>
          <p:nvPr/>
        </p:nvSpPr>
        <p:spPr bwMode="auto">
          <a:xfrm>
            <a:off x="166688" y="858838"/>
            <a:ext cx="364331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 b="1" i="1" dirty="0">
                <a:solidFill>
                  <a:srgbClr val="00529B"/>
                </a:solidFill>
                <a:ea typeface="MS PGothic" pitchFamily="34" charset="-128"/>
              </a:rPr>
              <a:t>milestone</a:t>
            </a:r>
            <a:endParaRPr lang="en-US" altLang="ja-JP" sz="16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cxnSp>
        <p:nvCxnSpPr>
          <p:cNvPr id="84" name="직선 연결선 4"/>
          <p:cNvCxnSpPr/>
          <p:nvPr/>
        </p:nvCxnSpPr>
        <p:spPr bwMode="auto">
          <a:xfrm flipV="1">
            <a:off x="467544" y="1557511"/>
            <a:ext cx="7947025" cy="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83" name="타원 24"/>
          <p:cNvSpPr>
            <a:spLocks noChangeArrowheads="1"/>
          </p:cNvSpPr>
          <p:nvPr/>
        </p:nvSpPr>
        <p:spPr bwMode="auto">
          <a:xfrm>
            <a:off x="6036419" y="1340892"/>
            <a:ext cx="215900" cy="215900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6" name="Text Box 75"/>
          <p:cNvSpPr txBox="1">
            <a:spLocks noChangeArrowheads="1"/>
          </p:cNvSpPr>
          <p:nvPr/>
        </p:nvSpPr>
        <p:spPr bwMode="auto">
          <a:xfrm>
            <a:off x="5652120" y="1558533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i="1" dirty="0" smtClean="0">
                <a:solidFill>
                  <a:srgbClr val="000000"/>
                </a:solidFill>
                <a:ea typeface="MS PGothic" pitchFamily="34" charset="-128"/>
              </a:rPr>
              <a:t>Release Version 3</a:t>
            </a:r>
            <a:endParaRPr lang="en-US" altLang="ja-JP" sz="1600" i="1" dirty="0">
              <a:solidFill>
                <a:srgbClr val="000000"/>
              </a:solidFill>
              <a:ea typeface="MS PGothic" pitchFamily="34" charset="-128"/>
            </a:endParaRPr>
          </a:p>
          <a:p>
            <a:r>
              <a:rPr lang="en-US" altLang="ja-JP" sz="1600" i="1" dirty="0" smtClean="0">
                <a:solidFill>
                  <a:srgbClr val="000000"/>
                </a:solidFill>
                <a:ea typeface="MS PGothic" pitchFamily="34" charset="-128"/>
              </a:rPr>
              <a:t>08/01</a:t>
            </a:r>
            <a:endParaRPr lang="en-US" altLang="ja-JP" sz="1600" i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87" name="Text Box 75"/>
          <p:cNvSpPr txBox="1">
            <a:spLocks noChangeArrowheads="1"/>
          </p:cNvSpPr>
          <p:nvPr/>
        </p:nvSpPr>
        <p:spPr bwMode="auto">
          <a:xfrm>
            <a:off x="683568" y="1711841"/>
            <a:ext cx="10715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 i="1" dirty="0">
                <a:solidFill>
                  <a:srgbClr val="000000"/>
                </a:solidFill>
                <a:ea typeface="MS PGothic" pitchFamily="34" charset="-128"/>
              </a:rPr>
              <a:t>KO </a:t>
            </a:r>
            <a:r>
              <a:rPr lang="en-US" altLang="ja-JP" sz="1600" i="1" dirty="0" smtClean="0">
                <a:solidFill>
                  <a:srgbClr val="000000"/>
                </a:solidFill>
                <a:ea typeface="MS PGothic" pitchFamily="34" charset="-128"/>
              </a:rPr>
              <a:t>05/21</a:t>
            </a:r>
            <a:endParaRPr lang="en-US" altLang="ja-JP" sz="1600" i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88" name="타원 24"/>
          <p:cNvSpPr>
            <a:spLocks noChangeArrowheads="1"/>
          </p:cNvSpPr>
          <p:nvPr/>
        </p:nvSpPr>
        <p:spPr bwMode="auto">
          <a:xfrm>
            <a:off x="1133922" y="1351235"/>
            <a:ext cx="215900" cy="215900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9" name="타원 24"/>
          <p:cNvSpPr>
            <a:spLocks noChangeArrowheads="1"/>
          </p:cNvSpPr>
          <p:nvPr/>
        </p:nvSpPr>
        <p:spPr bwMode="auto">
          <a:xfrm>
            <a:off x="2843808" y="1341487"/>
            <a:ext cx="215900" cy="215900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 Box 75"/>
          <p:cNvSpPr txBox="1">
            <a:spLocks noChangeArrowheads="1"/>
          </p:cNvSpPr>
          <p:nvPr/>
        </p:nvSpPr>
        <p:spPr bwMode="auto">
          <a:xfrm>
            <a:off x="2411363" y="1629519"/>
            <a:ext cx="11525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i="1" dirty="0">
                <a:solidFill>
                  <a:srgbClr val="000000"/>
                </a:solidFill>
                <a:ea typeface="MS PGothic" pitchFamily="34" charset="-128"/>
              </a:rPr>
              <a:t>Release Version 1</a:t>
            </a:r>
          </a:p>
          <a:p>
            <a:r>
              <a:rPr lang="en-US" altLang="ja-JP" sz="1600" i="1" dirty="0" smtClean="0">
                <a:solidFill>
                  <a:srgbClr val="000000"/>
                </a:solidFill>
                <a:ea typeface="MS PGothic" pitchFamily="34" charset="-128"/>
              </a:rPr>
              <a:t>06/01</a:t>
            </a:r>
            <a:endParaRPr lang="en-US" altLang="ja-JP" sz="1600" i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" name="타원 24"/>
          <p:cNvSpPr>
            <a:spLocks noChangeArrowheads="1"/>
          </p:cNvSpPr>
          <p:nvPr/>
        </p:nvSpPr>
        <p:spPr bwMode="auto">
          <a:xfrm>
            <a:off x="4428381" y="1340768"/>
            <a:ext cx="215900" cy="215900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75"/>
          <p:cNvSpPr txBox="1">
            <a:spLocks noChangeArrowheads="1"/>
          </p:cNvSpPr>
          <p:nvPr/>
        </p:nvSpPr>
        <p:spPr bwMode="auto">
          <a:xfrm>
            <a:off x="3995936" y="1628800"/>
            <a:ext cx="11525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i="1" dirty="0">
                <a:solidFill>
                  <a:srgbClr val="000000"/>
                </a:solidFill>
                <a:ea typeface="MS PGothic" pitchFamily="34" charset="-128"/>
              </a:rPr>
              <a:t>Release Version </a:t>
            </a:r>
            <a:r>
              <a:rPr lang="en-US" altLang="ja-JP" sz="1600" i="1" dirty="0" smtClean="0">
                <a:solidFill>
                  <a:srgbClr val="000000"/>
                </a:solidFill>
                <a:ea typeface="MS PGothic" pitchFamily="34" charset="-128"/>
              </a:rPr>
              <a:t>2</a:t>
            </a:r>
            <a:endParaRPr lang="en-US" altLang="ja-JP" sz="1600" i="1" dirty="0">
              <a:solidFill>
                <a:srgbClr val="000000"/>
              </a:solidFill>
              <a:ea typeface="MS PGothic" pitchFamily="34" charset="-128"/>
            </a:endParaRPr>
          </a:p>
          <a:p>
            <a:r>
              <a:rPr lang="en-US" altLang="ja-JP" sz="1600" i="1" dirty="0" smtClean="0">
                <a:solidFill>
                  <a:srgbClr val="000000"/>
                </a:solidFill>
                <a:ea typeface="MS PGothic" pitchFamily="34" charset="-128"/>
              </a:rPr>
              <a:t>07/01</a:t>
            </a:r>
            <a:endParaRPr lang="en-US" altLang="ja-JP" sz="1600" i="1" dirty="0">
              <a:solidFill>
                <a:srgbClr val="000000"/>
              </a:solidFill>
              <a:ea typeface="MS PGothic" pitchFamily="34" charset="-128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07504" y="2492899"/>
          <a:ext cx="9036494" cy="4176466"/>
        </p:xfrm>
        <a:graphic>
          <a:graphicData uri="http://schemas.openxmlformats.org/drawingml/2006/table">
            <a:tbl>
              <a:tblPr/>
              <a:tblGrid>
                <a:gridCol w="1079832"/>
                <a:gridCol w="1079832"/>
                <a:gridCol w="909332"/>
                <a:gridCol w="738834"/>
                <a:gridCol w="738834"/>
                <a:gridCol w="738834"/>
                <a:gridCol w="312583"/>
                <a:gridCol w="312583"/>
                <a:gridCol w="312583"/>
                <a:gridCol w="312583"/>
                <a:gridCol w="312583"/>
                <a:gridCol w="312583"/>
                <a:gridCol w="312583"/>
                <a:gridCol w="312583"/>
                <a:gridCol w="312583"/>
                <a:gridCol w="312583"/>
                <a:gridCol w="312583"/>
                <a:gridCol w="312583"/>
              </a:tblGrid>
              <a:tr h="181867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2013 June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2013 July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2013 August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1970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Ambisphere with Hue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1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Period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Task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Content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Owner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Start Date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Due date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UX/UI 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UX 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连成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GUI 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源远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111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Feature 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Function spec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钟龙 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1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Hue feature study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雯雯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1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Hue implement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Hue control API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雯雯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1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Ambiglow implement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Ambiglow control API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韦荣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1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Ambiglow with Hue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on MyRemote Server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钟龙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1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Ambimusic with Hue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钟龙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1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Ambisphere with Hue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钟龙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466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App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Hue and ambifamily Service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钟龙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1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TV App with Hue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钟龙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Phone App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雯雯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Self-test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471" marR="7471" marT="7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471" marR="7471" marT="7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928813" y="71438"/>
            <a:ext cx="4071937" cy="461962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Project Team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625" y="857250"/>
          <a:ext cx="8358248" cy="2848413"/>
        </p:xfrm>
        <a:graphic>
          <a:graphicData uri="http://schemas.openxmlformats.org/drawingml/2006/table">
            <a:tbl>
              <a:tblPr/>
              <a:tblGrid>
                <a:gridCol w="1485087"/>
                <a:gridCol w="1652158"/>
                <a:gridCol w="1656798"/>
                <a:gridCol w="816797"/>
                <a:gridCol w="2747408"/>
              </a:tblGrid>
              <a:tr h="2966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Dep.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Chinese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Mainly Task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6691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FW</a:t>
                      </a:r>
                      <a:endParaRPr lang="en-US" altLang="en-US" sz="14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陈钟龙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Project Leader </a:t>
                      </a:r>
                    </a:p>
                    <a:p>
                      <a:pPr algn="l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Smart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TV hue 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5754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  <a:hlinkClick r:id="rId2"/>
                        </a:rPr>
                        <a:t>Zhonglong.chen@tpv-tech.com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  <a:hlinkClick r:id="rId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蔡雯雯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Smart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phone hue control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8079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  <a:hlinkClick r:id="rId3"/>
                        </a:rPr>
                        <a:t>Wen.cai@tpv-tech.com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陈韦荣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Ambi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- interface implement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82-3431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  <a:hlinkClick r:id="rId3"/>
                        </a:rPr>
                        <a:t>Ronnie.chen@tpv-tech.com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6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UX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陈连成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UX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on smart TV and phone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5750</a:t>
                      </a:r>
                      <a:endParaRPr lang="zh-CN" altLang="zh-CN" sz="1400" b="0" i="0" u="none" strike="noStrike" kern="1200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dirty="0" smtClean="0">
                          <a:hlinkClick r:id="rId4"/>
                        </a:rPr>
                        <a:t>Lch.chen@tpv-tech.com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  <a:hlinkClick r:id="rId3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6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GUI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徐源远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Image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resource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8925</a:t>
                      </a:r>
                      <a:endParaRPr lang="zh-CN" altLang="zh-CN" sz="1400" b="0" i="0" u="none" strike="noStrike" kern="1200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hlinkClick r:id="rId5"/>
                        </a:rPr>
                        <a:t>Agnes.xu@tpv-tech.com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6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刘婷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5705</a:t>
                      </a:r>
                      <a:endParaRPr lang="zh-CN" altLang="zh-CN" sz="1400" b="0" i="0" u="none" strike="noStrike" kern="1200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dirty="0" smtClean="0">
                          <a:hlinkClick r:id="rId6"/>
                        </a:rPr>
                        <a:t>Tanya.liu@tpv-tech.com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  <a:hlinkClick r:id="rId3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C:\Documents and Settings\lucy.zhong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Box 6"/>
          <p:cNvSpPr txBox="1">
            <a:spLocks noChangeArrowheads="1"/>
          </p:cNvSpPr>
          <p:nvPr/>
        </p:nvSpPr>
        <p:spPr bwMode="auto">
          <a:xfrm>
            <a:off x="2214563" y="2857500"/>
            <a:ext cx="5072062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5000">
                <a:solidFill>
                  <a:srgbClr val="E6E6E6"/>
                </a:solidFill>
              </a:rPr>
              <a:t>Thank you!</a:t>
            </a:r>
            <a:endParaRPr lang="zh-CN" altLang="en-US" sz="5000">
              <a:solidFill>
                <a:srgbClr val="E6E6E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556</Words>
  <Application>Microsoft Office PowerPoint</Application>
  <PresentationFormat>全屏显示(4:3)</PresentationFormat>
  <Paragraphs>343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user</cp:lastModifiedBy>
  <cp:revision>551</cp:revision>
  <dcterms:created xsi:type="dcterms:W3CDTF">2010-10-20T08:36:06Z</dcterms:created>
  <dcterms:modified xsi:type="dcterms:W3CDTF">2013-06-18T06:25:21Z</dcterms:modified>
</cp:coreProperties>
</file>