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2" r:id="rId6"/>
    <p:sldId id="263" r:id="rId7"/>
    <p:sldId id="264" r:id="rId8"/>
    <p:sldId id="265" r:id="rId9"/>
    <p:sldId id="266" r:id="rId10"/>
    <p:sldId id="267" r:id="rId11"/>
    <p:sldId id="268"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65131"/>
  </p:normalViewPr>
  <p:slideViewPr>
    <p:cSldViewPr snapToGrid="0" snapToObjects="1">
      <p:cViewPr varScale="1">
        <p:scale>
          <a:sx n="94" d="100"/>
          <a:sy n="94" d="100"/>
        </p:scale>
        <p:origin x="21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bg2"/>
                </a:solidFill>
                <a:latin typeface="Times New Roman" charset="0"/>
                <a:ea typeface="Times New Roman" charset="0"/>
                <a:cs typeface="Times New Roman" charset="0"/>
              </a:defRPr>
            </a:pPr>
            <a:r>
              <a:rPr lang="en-US"/>
              <a:t>Accuracy</a:t>
            </a:r>
            <a:r>
              <a:rPr lang="zh-CN"/>
              <a:t> </a:t>
            </a:r>
            <a:r>
              <a:rPr lang="en-US"/>
              <a:t>of</a:t>
            </a:r>
            <a:r>
              <a:rPr lang="zh-CN"/>
              <a:t> </a:t>
            </a:r>
            <a:r>
              <a:rPr lang="en-US"/>
              <a:t>different</a:t>
            </a:r>
            <a:r>
              <a:rPr lang="zh-CN"/>
              <a:t> </a:t>
            </a:r>
            <a:r>
              <a:rPr lang="en-US"/>
              <a:t>algorithms</a:t>
            </a:r>
            <a:endParaRPr lang="zh-CN"/>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bg2"/>
              </a:solidFill>
              <a:latin typeface="Times New Roman" charset="0"/>
              <a:ea typeface="Times New Roman" charset="0"/>
              <a:cs typeface="Times New Roman" charset="0"/>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dLbl>
              <c:idx val="0"/>
              <c:layout/>
              <c:showLegendKey val="0"/>
              <c:showVal val="1"/>
              <c:showCatName val="0"/>
              <c:showSerName val="0"/>
              <c:showPercent val="0"/>
              <c:showBubbleSize val="0"/>
              <c:extLst>
                <c:ext xmlns:c15="http://schemas.microsoft.com/office/drawing/2012/chart" uri="{CE6537A1-D6FC-4f65-9D91-7224C49458BB}">
                  <c15:layout/>
                </c:ext>
              </c:extLst>
            </c:dLbl>
            <c:dLbl>
              <c:idx val="1"/>
              <c:layout/>
              <c:showLegendKey val="0"/>
              <c:showVal val="1"/>
              <c:showCatName val="0"/>
              <c:showSerName val="0"/>
              <c:showPercent val="0"/>
              <c:showBubbleSize val="0"/>
              <c:extLst>
                <c:ext xmlns:c15="http://schemas.microsoft.com/office/drawing/2012/chart" uri="{CE6537A1-D6FC-4f65-9D91-7224C49458BB}">
                  <c15:layout/>
                </c:ext>
              </c:extLst>
            </c:dLbl>
            <c:dLbl>
              <c:idx val="2"/>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anchor="ctr" anchorCtr="1"/>
              <a:lstStyle/>
              <a:p>
                <a:pPr>
                  <a:defRPr sz="1400" b="0" i="0" u="none" strike="noStrike" kern="1200" baseline="0">
                    <a:solidFill>
                      <a:schemeClr val="bg2"/>
                    </a:solidFill>
                    <a:latin typeface="Times New Roman" charset="0"/>
                    <a:ea typeface="Times New Roman" charset="0"/>
                    <a:cs typeface="Times New Roman" charset="0"/>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3"/>
              <c:pt idx="0">
                <c:v>KNN</c:v>
              </c:pt>
              <c:pt idx="1">
                <c:v> SVM</c:v>
              </c:pt>
              <c:pt idx="2">
                <c:v> Random Forest</c:v>
              </c:pt>
            </c:strLit>
          </c:cat>
          <c:val>
            <c:numRef>
              <c:f>工作表1!$A$1:$C$1</c:f>
              <c:numCache>
                <c:formatCode>General</c:formatCode>
                <c:ptCount val="3"/>
                <c:pt idx="0">
                  <c:v>0.84</c:v>
                </c:pt>
                <c:pt idx="1">
                  <c:v>0.894</c:v>
                </c:pt>
                <c:pt idx="2">
                  <c:v>0.906</c:v>
                </c:pt>
              </c:numCache>
            </c:numRef>
          </c:val>
        </c:ser>
        <c:dLbls>
          <c:showLegendKey val="0"/>
          <c:showVal val="0"/>
          <c:showCatName val="0"/>
          <c:showSerName val="0"/>
          <c:showPercent val="0"/>
          <c:showBubbleSize val="0"/>
        </c:dLbls>
        <c:gapWidth val="219"/>
        <c:overlap val="-27"/>
        <c:axId val="-183343120"/>
        <c:axId val="-194676784"/>
      </c:barChart>
      <c:catAx>
        <c:axId val="-183343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2"/>
                </a:solidFill>
                <a:latin typeface="Times New Roman" charset="0"/>
                <a:ea typeface="Times New Roman" charset="0"/>
                <a:cs typeface="Times New Roman" charset="0"/>
              </a:defRPr>
            </a:pPr>
            <a:endParaRPr lang="zh-CN"/>
          </a:p>
        </c:txPr>
        <c:crossAx val="-194676784"/>
        <c:crosses val="autoZero"/>
        <c:auto val="1"/>
        <c:lblAlgn val="ctr"/>
        <c:lblOffset val="100"/>
        <c:noMultiLvlLbl val="0"/>
      </c:catAx>
      <c:valAx>
        <c:axId val="-194676784"/>
        <c:scaling>
          <c:orientation val="minMax"/>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2"/>
                </a:solidFill>
                <a:latin typeface="Times New Roman" charset="0"/>
                <a:ea typeface="Times New Roman" charset="0"/>
                <a:cs typeface="Times New Roman" charset="0"/>
              </a:defRPr>
            </a:pPr>
            <a:endParaRPr lang="zh-CN"/>
          </a:p>
        </c:txPr>
        <c:crossAx val="-183343120"/>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bg2"/>
          </a:solidFill>
          <a:latin typeface="Times New Roman" charset="0"/>
          <a:ea typeface="Times New Roman" charset="0"/>
          <a:cs typeface="Times New Roman"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altLang="zh-CN" dirty="0"/>
              <a:t>The</a:t>
            </a:r>
            <a:r>
              <a:rPr lang="zh-CN" altLang="en-US" baseline="0" dirty="0"/>
              <a:t> </a:t>
            </a:r>
            <a:r>
              <a:rPr lang="en-US" altLang="zh-CN" baseline="0" dirty="0"/>
              <a:t>random</a:t>
            </a:r>
            <a:r>
              <a:rPr lang="zh-CN" altLang="en-US" baseline="0" dirty="0"/>
              <a:t> </a:t>
            </a:r>
            <a:r>
              <a:rPr lang="en-US" altLang="zh-CN" baseline="0" dirty="0"/>
              <a:t>forest</a:t>
            </a:r>
            <a:r>
              <a:rPr lang="zh-CN" altLang="en-US" baseline="0" dirty="0"/>
              <a:t> </a:t>
            </a:r>
            <a:r>
              <a:rPr lang="en-US" altLang="zh-CN" baseline="0" dirty="0"/>
              <a:t>can</a:t>
            </a:r>
            <a:r>
              <a:rPr lang="zh-CN" altLang="en-US" baseline="0" dirty="0"/>
              <a:t> </a:t>
            </a:r>
            <a:r>
              <a:rPr lang="en-US" altLang="zh-CN" baseline="0" dirty="0"/>
              <a:t>also</a:t>
            </a:r>
            <a:r>
              <a:rPr lang="zh-CN" altLang="en-US" baseline="0" dirty="0"/>
              <a:t> </a:t>
            </a:r>
            <a:r>
              <a:rPr lang="en-US" altLang="zh-CN" baseline="0" dirty="0"/>
              <a:t>be</a:t>
            </a:r>
            <a:r>
              <a:rPr lang="zh-CN" altLang="en-US" baseline="0" dirty="0"/>
              <a:t> </a:t>
            </a:r>
            <a:r>
              <a:rPr lang="en-US" altLang="zh-CN" baseline="0" dirty="0"/>
              <a:t>used</a:t>
            </a:r>
            <a:r>
              <a:rPr lang="zh-CN" altLang="en-US" baseline="0" dirty="0"/>
              <a:t> </a:t>
            </a:r>
            <a:r>
              <a:rPr lang="en-US" altLang="zh-CN" baseline="0" dirty="0"/>
              <a:t>in</a:t>
            </a:r>
            <a:r>
              <a:rPr lang="zh-CN" altLang="en-US" baseline="0" dirty="0"/>
              <a:t> </a:t>
            </a:r>
            <a:r>
              <a:rPr lang="en-US" altLang="zh-CN" baseline="0" dirty="0"/>
              <a:t>regression</a:t>
            </a:r>
            <a:r>
              <a:rPr lang="zh-CN" altLang="en-US" baseline="0" dirty="0"/>
              <a:t> </a:t>
            </a:r>
            <a:r>
              <a:rPr lang="en-US" altLang="zh-CN" baseline="0" dirty="0"/>
              <a:t>and</a:t>
            </a:r>
            <a:r>
              <a:rPr lang="zh-CN" altLang="en-US" baseline="0" dirty="0"/>
              <a:t> </a:t>
            </a:r>
            <a:r>
              <a:rPr lang="en-US" altLang="zh-CN" baseline="0" dirty="0"/>
              <a:t>finding</a:t>
            </a:r>
            <a:r>
              <a:rPr lang="zh-CN" altLang="en-US" baseline="0" dirty="0"/>
              <a:t> </a:t>
            </a:r>
            <a:r>
              <a:rPr lang="en-US" altLang="zh-CN" baseline="0" dirty="0"/>
              <a:t>the</a:t>
            </a:r>
            <a:r>
              <a:rPr lang="zh-CN" altLang="en-US" baseline="0" dirty="0"/>
              <a:t> </a:t>
            </a:r>
            <a:r>
              <a:rPr lang="en-US" altLang="zh-CN" baseline="0" dirty="0"/>
              <a:t>importance</a:t>
            </a:r>
            <a:r>
              <a:rPr lang="zh-CN" altLang="en-US" baseline="0" dirty="0"/>
              <a:t> </a:t>
            </a:r>
            <a:r>
              <a:rPr lang="en-US" altLang="zh-CN" baseline="0" dirty="0"/>
              <a:t>of</a:t>
            </a:r>
            <a:r>
              <a:rPr lang="zh-CN" altLang="en-US" baseline="0" dirty="0"/>
              <a:t> </a:t>
            </a:r>
            <a:r>
              <a:rPr lang="en-US" altLang="zh-CN" baseline="0" dirty="0"/>
              <a:t>each</a:t>
            </a:r>
            <a:r>
              <a:rPr lang="zh-CN" altLang="en-US" baseline="0" dirty="0"/>
              <a:t> </a:t>
            </a:r>
            <a:r>
              <a:rPr lang="en-US" altLang="zh-CN" baseline="0" dirty="0"/>
              <a:t>feature.</a:t>
            </a:r>
            <a:r>
              <a:rPr lang="zh-CN" altLang="en-US" baseline="0" dirty="0"/>
              <a:t> </a:t>
            </a:r>
            <a:r>
              <a:rPr lang="en-US" altLang="zh-CN" sz="1100" kern="1200" dirty="0">
                <a:solidFill>
                  <a:schemeClr val="tx1"/>
                </a:solidFill>
                <a:effectLst/>
                <a:latin typeface="+mn-lt"/>
                <a:ea typeface="+mn-ea"/>
                <a:cs typeface="+mn-cs"/>
              </a:rPr>
              <a:t>The mean square error of test samples is 0.7</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when</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predicting</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the</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wining</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share</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of</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each</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player.</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And</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This</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figure</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shows</a:t>
            </a:r>
            <a:r>
              <a:rPr lang="zh-CN" altLang="en-US" sz="1100" kern="1200" baseline="0" dirty="0">
                <a:solidFill>
                  <a:schemeClr val="tx1"/>
                </a:solidFill>
                <a:effectLst/>
                <a:latin typeface="+mn-lt"/>
                <a:ea typeface="+mn-ea"/>
                <a:cs typeface="+mn-cs"/>
              </a:rPr>
              <a:t> </a:t>
            </a:r>
            <a:r>
              <a:rPr lang="en-US" altLang="zh-CN" sz="1100" kern="1200" baseline="0" dirty="0">
                <a:solidFill>
                  <a:schemeClr val="tx1"/>
                </a:solidFill>
                <a:effectLst/>
                <a:latin typeface="+mn-lt"/>
                <a:ea typeface="+mn-ea"/>
                <a:cs typeface="+mn-cs"/>
              </a:rPr>
              <a:t>that</a:t>
            </a:r>
            <a:r>
              <a:rPr lang="en-US" altLang="zh-CN" sz="1100" kern="1200" dirty="0">
                <a:solidFill>
                  <a:schemeClr val="tx1"/>
                </a:solidFill>
                <a:effectLst/>
                <a:latin typeface="+mn-lt"/>
                <a:ea typeface="+mn-ea"/>
                <a:cs typeface="+mn-cs"/>
              </a:rPr>
              <a:t> the MP (Minute played), FG (Field Goal) and the overall points are the top 3 important features to consider the performance of the player.</a:t>
            </a:r>
            <a:endParaRPr lang="zh-CN" altLang="zh-CN" sz="1100" kern="1200" dirty="0">
              <a:solidFill>
                <a:schemeClr val="tx1"/>
              </a:solidFill>
              <a:effectLst/>
              <a:latin typeface="+mn-lt"/>
              <a:ea typeface="+mn-ea"/>
              <a:cs typeface="+mn-cs"/>
            </a:endParaRPr>
          </a:p>
          <a:p>
            <a:pPr lvl="0">
              <a:spcBef>
                <a:spcPts val="0"/>
              </a:spcBef>
              <a:buNone/>
            </a:pPr>
            <a:endParaRPr dirty="0"/>
          </a:p>
        </p:txBody>
      </p:sp>
    </p:spTree>
    <p:extLst>
      <p:ext uri="{BB962C8B-B14F-4D97-AF65-F5344CB8AC3E}">
        <p14:creationId xmlns:p14="http://schemas.microsoft.com/office/powerpoint/2010/main" val="187434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in the left picture, when k equals to 3, the green circle is assigned to the red triangles because there are 2 triangles and only 1 square inside the inner circle. But when k equals to 5, in the large dashed line circle, the green circle is classified to the blue square.  </a:t>
            </a:r>
          </a:p>
          <a:p>
            <a:pPr lvl="0">
              <a:spcBef>
                <a:spcPts val="0"/>
              </a:spcBef>
              <a:buNone/>
            </a:pPr>
            <a:endParaRPr dirty="0"/>
          </a:p>
        </p:txBody>
      </p:sp>
    </p:spTree>
    <p:extLst>
      <p:ext uri="{BB962C8B-B14F-4D97-AF65-F5344CB8AC3E}">
        <p14:creationId xmlns:p14="http://schemas.microsoft.com/office/powerpoint/2010/main" val="1835185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74719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dirty="0"/>
              <a:t>SVM </a:t>
            </a:r>
            <a:r>
              <a:rPr lang="en-US" altLang="zh-CN" dirty="0"/>
              <a:t>algorithm is very effective with very clear margin of separation because it finds a hyperplane that separates the classes. The hyperplane is chosen by maximizing the distance between the hyperplane and the nearest data point. Here, the data is two dimensional, but SVM allows the original finite-dimensional space be mapped into higher-dimensional space to simplify the separation.</a:t>
            </a:r>
          </a:p>
          <a:p>
            <a:r>
              <a:rPr lang="en-US" altLang="zh-CN" dirty="0"/>
              <a:t>How to tune parameters of SVM?</a:t>
            </a:r>
          </a:p>
          <a:p>
            <a:pPr>
              <a:buNone/>
            </a:pPr>
            <a:r>
              <a:rPr lang="en-US" altLang="zh-CN" dirty="0"/>
              <a:t> </a:t>
            </a:r>
            <a:r>
              <a:rPr lang="en-US" sz="1100" b="0" i="0" kern="1200" dirty="0">
                <a:solidFill>
                  <a:schemeClr val="tx1"/>
                </a:solidFill>
                <a:effectLst/>
                <a:latin typeface="+mn-lt"/>
                <a:ea typeface="+mn-ea"/>
                <a:cs typeface="+mn-cs"/>
              </a:rPr>
              <a:t>Tuning parameters value for machine learning algorithms effectively improves the model performance. They are calculated using cross validation method. </a:t>
            </a:r>
            <a:endParaRPr lang="en-US" dirty="0"/>
          </a:p>
        </p:txBody>
      </p:sp>
    </p:spTree>
    <p:extLst>
      <p:ext uri="{BB962C8B-B14F-4D97-AF65-F5344CB8AC3E}">
        <p14:creationId xmlns:p14="http://schemas.microsoft.com/office/powerpoint/2010/main" val="2767166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a:t>Random</a:t>
            </a:r>
            <a:r>
              <a:rPr lang="zh-CN" altLang="en-US" baseline="0" dirty="0"/>
              <a:t> </a:t>
            </a:r>
            <a:r>
              <a:rPr lang="en-US" altLang="zh-CN" baseline="0" dirty="0"/>
              <a:t>forest</a:t>
            </a:r>
            <a:r>
              <a:rPr lang="zh-CN" altLang="en-US" baseline="0" dirty="0"/>
              <a:t> </a:t>
            </a:r>
            <a:r>
              <a:rPr lang="en-US" altLang="zh-CN" baseline="0" dirty="0"/>
              <a:t>is</a:t>
            </a:r>
            <a:r>
              <a:rPr lang="zh-CN" altLang="en-US" baseline="0" dirty="0"/>
              <a:t> </a:t>
            </a:r>
            <a:r>
              <a:rPr lang="en-US" altLang="zh-CN" baseline="0" dirty="0"/>
              <a:t>an</a:t>
            </a:r>
            <a:r>
              <a:rPr lang="zh-CN" altLang="en-US" baseline="0" dirty="0"/>
              <a:t> </a:t>
            </a:r>
            <a:r>
              <a:rPr lang="en-US" altLang="zh-CN" baseline="0" dirty="0"/>
              <a:t>ensemble</a:t>
            </a:r>
            <a:r>
              <a:rPr lang="zh-CN" altLang="en-US" baseline="0" dirty="0"/>
              <a:t> </a:t>
            </a:r>
            <a:r>
              <a:rPr lang="en-US" altLang="zh-CN" baseline="0" dirty="0"/>
              <a:t>learning</a:t>
            </a:r>
            <a:r>
              <a:rPr lang="zh-CN" altLang="en-US" baseline="0" dirty="0"/>
              <a:t> </a:t>
            </a:r>
            <a:r>
              <a:rPr lang="en-US" altLang="zh-CN" baseline="0" dirty="0"/>
              <a:t>algorithm</a:t>
            </a:r>
            <a:r>
              <a:rPr lang="zh-CN" altLang="en-US" baseline="0" dirty="0"/>
              <a:t> </a:t>
            </a:r>
            <a:r>
              <a:rPr lang="en-US" altLang="zh-CN" baseline="0" dirty="0"/>
              <a:t>which</a:t>
            </a:r>
            <a:r>
              <a:rPr lang="zh-CN" altLang="en-US" baseline="0" dirty="0"/>
              <a:t> </a:t>
            </a:r>
            <a:r>
              <a:rPr lang="en-US" altLang="zh-CN" baseline="0" dirty="0"/>
              <a:t>can</a:t>
            </a:r>
            <a:r>
              <a:rPr lang="zh-CN" altLang="en-US" baseline="0" dirty="0"/>
              <a:t> </a:t>
            </a:r>
            <a:r>
              <a:rPr lang="en-US" altLang="zh-CN" baseline="0" dirty="0"/>
              <a:t>be</a:t>
            </a:r>
            <a:r>
              <a:rPr lang="zh-CN" altLang="en-US" baseline="0" dirty="0"/>
              <a:t> </a:t>
            </a:r>
            <a:r>
              <a:rPr lang="en-US" altLang="zh-CN" baseline="0" dirty="0"/>
              <a:t>used</a:t>
            </a:r>
            <a:r>
              <a:rPr lang="zh-CN" altLang="en-US" baseline="0" dirty="0"/>
              <a:t> </a:t>
            </a:r>
            <a:r>
              <a:rPr lang="en-US" altLang="zh-CN" baseline="0" dirty="0"/>
              <a:t>for</a:t>
            </a:r>
            <a:r>
              <a:rPr lang="zh-CN" altLang="en-US" baseline="0" dirty="0"/>
              <a:t> </a:t>
            </a:r>
            <a:r>
              <a:rPr lang="en-US" altLang="zh-CN" baseline="0" dirty="0"/>
              <a:t>classification</a:t>
            </a:r>
            <a:r>
              <a:rPr lang="zh-CN" altLang="en-US" baseline="0" dirty="0"/>
              <a:t> </a:t>
            </a:r>
            <a:r>
              <a:rPr lang="en-US" altLang="zh-CN" baseline="0" dirty="0"/>
              <a:t>and</a:t>
            </a:r>
            <a:r>
              <a:rPr lang="zh-CN" altLang="en-US" baseline="0" dirty="0"/>
              <a:t> </a:t>
            </a:r>
            <a:r>
              <a:rPr lang="en-US" altLang="zh-CN" baseline="0" dirty="0"/>
              <a:t>regression.</a:t>
            </a:r>
            <a:r>
              <a:rPr lang="zh-CN" altLang="en-US" baseline="0" dirty="0"/>
              <a:t> </a:t>
            </a:r>
            <a:r>
              <a:rPr lang="en-US" altLang="zh-CN" baseline="0" dirty="0"/>
              <a:t>The</a:t>
            </a:r>
            <a:r>
              <a:rPr lang="zh-CN" altLang="en-US" baseline="0" dirty="0"/>
              <a:t> </a:t>
            </a:r>
            <a:r>
              <a:rPr lang="en-US" altLang="zh-CN" baseline="0" dirty="0"/>
              <a:t>random</a:t>
            </a:r>
            <a:r>
              <a:rPr lang="zh-CN" altLang="en-US" baseline="0" dirty="0"/>
              <a:t> </a:t>
            </a:r>
            <a:r>
              <a:rPr lang="en-US" altLang="zh-CN" baseline="0" dirty="0"/>
              <a:t>forest</a:t>
            </a:r>
            <a:r>
              <a:rPr lang="zh-CN" altLang="en-US" baseline="0" dirty="0"/>
              <a:t> </a:t>
            </a:r>
            <a:r>
              <a:rPr lang="en-US" altLang="zh-CN" baseline="0" dirty="0"/>
              <a:t>contains</a:t>
            </a:r>
            <a:r>
              <a:rPr lang="zh-CN" altLang="en-US" baseline="0" dirty="0"/>
              <a:t> </a:t>
            </a:r>
            <a:r>
              <a:rPr lang="en-US" altLang="zh-CN" baseline="0" dirty="0"/>
              <a:t>multiple</a:t>
            </a:r>
            <a:r>
              <a:rPr lang="zh-CN" altLang="en-US" baseline="0" dirty="0"/>
              <a:t> </a:t>
            </a:r>
            <a:r>
              <a:rPr lang="en-US" altLang="zh-CN" baseline="0" dirty="0"/>
              <a:t>decision</a:t>
            </a:r>
            <a:r>
              <a:rPr lang="zh-CN" altLang="en-US" baseline="0" dirty="0"/>
              <a:t> </a:t>
            </a:r>
            <a:r>
              <a:rPr lang="en-US" altLang="zh-CN" baseline="0" dirty="0"/>
              <a:t>trees,</a:t>
            </a:r>
            <a:r>
              <a:rPr lang="zh-CN" altLang="en-US" baseline="0" dirty="0"/>
              <a:t> </a:t>
            </a:r>
            <a:r>
              <a:rPr lang="en-US" altLang="zh-CN" baseline="0" dirty="0"/>
              <a:t>each</a:t>
            </a:r>
            <a:r>
              <a:rPr lang="zh-CN" altLang="en-US" baseline="0" dirty="0"/>
              <a:t> </a:t>
            </a:r>
            <a:r>
              <a:rPr lang="en-US" altLang="zh-CN" baseline="0" dirty="0"/>
              <a:t>of</a:t>
            </a:r>
            <a:r>
              <a:rPr lang="zh-CN" altLang="en-US" baseline="0" dirty="0"/>
              <a:t> </a:t>
            </a:r>
            <a:r>
              <a:rPr lang="en-US" altLang="zh-CN" baseline="0" dirty="0"/>
              <a:t>which</a:t>
            </a:r>
            <a:r>
              <a:rPr lang="zh-CN" altLang="en-US" baseline="0" dirty="0"/>
              <a:t> </a:t>
            </a:r>
            <a:r>
              <a:rPr lang="en-US" altLang="zh-CN" baseline="0" dirty="0"/>
              <a:t>is</a:t>
            </a:r>
            <a:r>
              <a:rPr lang="zh-CN" altLang="en-US" baseline="0" dirty="0"/>
              <a:t> </a:t>
            </a:r>
            <a:r>
              <a:rPr lang="en-US" altLang="zh-CN" baseline="0" dirty="0"/>
              <a:t>generated</a:t>
            </a:r>
            <a:r>
              <a:rPr lang="zh-CN" altLang="en-US" baseline="0" dirty="0"/>
              <a:t> </a:t>
            </a:r>
            <a:r>
              <a:rPr lang="en-US" altLang="zh-CN" baseline="0" dirty="0"/>
              <a:t>by</a:t>
            </a:r>
            <a:r>
              <a:rPr lang="zh-CN" altLang="en-US" baseline="0" dirty="0"/>
              <a:t> </a:t>
            </a:r>
            <a:r>
              <a:rPr lang="en-US" altLang="zh-CN" baseline="0" dirty="0"/>
              <a:t>randomly</a:t>
            </a:r>
            <a:r>
              <a:rPr lang="zh-CN" altLang="en-US" baseline="0" dirty="0"/>
              <a:t> </a:t>
            </a:r>
            <a:r>
              <a:rPr lang="en-US" altLang="zh-CN" baseline="0" dirty="0"/>
              <a:t>chosen</a:t>
            </a:r>
            <a:r>
              <a:rPr lang="zh-CN" altLang="en-US" baseline="0" dirty="0"/>
              <a:t> </a:t>
            </a:r>
            <a:r>
              <a:rPr lang="en-US" altLang="zh-CN" baseline="0" dirty="0"/>
              <a:t>features.</a:t>
            </a:r>
            <a:r>
              <a:rPr lang="zh-CN" altLang="en-US" baseline="0" dirty="0"/>
              <a:t> </a:t>
            </a:r>
            <a:r>
              <a:rPr lang="en-US" altLang="zh-CN" baseline="0" dirty="0"/>
              <a:t>Random</a:t>
            </a:r>
            <a:r>
              <a:rPr lang="zh-CN" altLang="en-US" baseline="0" dirty="0"/>
              <a:t> </a:t>
            </a:r>
            <a:r>
              <a:rPr lang="en-US" altLang="zh-CN" baseline="0" dirty="0"/>
              <a:t>forest</a:t>
            </a:r>
            <a:r>
              <a:rPr lang="zh-CN" altLang="en-US" baseline="0" dirty="0"/>
              <a:t> </a:t>
            </a:r>
            <a:r>
              <a:rPr lang="en-US" altLang="zh-CN" baseline="0" dirty="0"/>
              <a:t>usually</a:t>
            </a:r>
            <a:r>
              <a:rPr lang="zh-CN" altLang="en-US" baseline="0" dirty="0"/>
              <a:t> </a:t>
            </a:r>
            <a:r>
              <a:rPr lang="en-US" altLang="zh-CN" baseline="0" dirty="0"/>
              <a:t>has</a:t>
            </a:r>
            <a:r>
              <a:rPr lang="zh-CN" altLang="en-US" baseline="0" dirty="0"/>
              <a:t> </a:t>
            </a:r>
            <a:r>
              <a:rPr lang="en-US" altLang="zh-CN" baseline="0" dirty="0"/>
              <a:t>more</a:t>
            </a:r>
            <a:r>
              <a:rPr lang="zh-CN" altLang="en-US" baseline="0" dirty="0"/>
              <a:t> </a:t>
            </a:r>
            <a:r>
              <a:rPr lang="en-US" altLang="zh-CN" baseline="0" dirty="0"/>
              <a:t>accuracy</a:t>
            </a:r>
            <a:r>
              <a:rPr lang="zh-CN" altLang="en-US" baseline="0" dirty="0"/>
              <a:t> </a:t>
            </a:r>
            <a:r>
              <a:rPr lang="en-US" altLang="zh-CN" baseline="0" dirty="0"/>
              <a:t>over</a:t>
            </a:r>
            <a:r>
              <a:rPr lang="zh-CN" altLang="en-US" baseline="0" dirty="0"/>
              <a:t> </a:t>
            </a:r>
            <a:r>
              <a:rPr lang="en-US" altLang="zh-CN" baseline="0" dirty="0"/>
              <a:t>single</a:t>
            </a:r>
            <a:r>
              <a:rPr lang="zh-CN" altLang="en-US" baseline="0" dirty="0"/>
              <a:t> </a:t>
            </a:r>
            <a:r>
              <a:rPr lang="en-US" altLang="zh-CN" baseline="0" dirty="0"/>
              <a:t>decision</a:t>
            </a:r>
            <a:r>
              <a:rPr lang="zh-CN" altLang="en-US" baseline="0" dirty="0"/>
              <a:t> </a:t>
            </a:r>
            <a:r>
              <a:rPr lang="en-US" altLang="zh-CN" baseline="0" dirty="0"/>
              <a:t>tree</a:t>
            </a:r>
            <a:r>
              <a:rPr lang="zh-CN" altLang="en-US" baseline="0" dirty="0"/>
              <a:t> </a:t>
            </a:r>
            <a:r>
              <a:rPr lang="en-US" altLang="zh-CN" baseline="0" dirty="0"/>
              <a:t>and</a:t>
            </a:r>
            <a:r>
              <a:rPr lang="zh-CN" altLang="en-US" baseline="0" dirty="0"/>
              <a:t> </a:t>
            </a:r>
            <a:r>
              <a:rPr lang="en-US" altLang="zh-CN" baseline="0" dirty="0"/>
              <a:t>it</a:t>
            </a:r>
            <a:r>
              <a:rPr lang="zh-CN" altLang="en-US" baseline="0" dirty="0"/>
              <a:t> </a:t>
            </a:r>
            <a:r>
              <a:rPr lang="en-US" altLang="zh-CN" baseline="0" dirty="0"/>
              <a:t>can</a:t>
            </a:r>
            <a:r>
              <a:rPr lang="zh-CN" altLang="en-US" baseline="0" dirty="0"/>
              <a:t> </a:t>
            </a:r>
            <a:r>
              <a:rPr lang="en-US" altLang="zh-CN" baseline="0" dirty="0"/>
              <a:t>avoid</a:t>
            </a:r>
            <a:r>
              <a:rPr lang="zh-CN" altLang="en-US" baseline="0" dirty="0"/>
              <a:t> </a:t>
            </a:r>
            <a:r>
              <a:rPr lang="en-US" altLang="zh-CN" baseline="0" dirty="0"/>
              <a:t>the</a:t>
            </a:r>
            <a:r>
              <a:rPr lang="zh-CN" altLang="en-US" baseline="0" dirty="0"/>
              <a:t> </a:t>
            </a:r>
            <a:r>
              <a:rPr lang="en-US" altLang="zh-CN" baseline="0" dirty="0"/>
              <a:t>overfitting</a:t>
            </a:r>
            <a:r>
              <a:rPr lang="zh-CN" altLang="en-US" baseline="0" dirty="0"/>
              <a:t> </a:t>
            </a:r>
            <a:r>
              <a:rPr lang="en-US" altLang="zh-CN" baseline="0" dirty="0"/>
              <a:t>problem</a:t>
            </a:r>
            <a:r>
              <a:rPr lang="zh-CN" altLang="en-US" baseline="0" dirty="0"/>
              <a:t> </a:t>
            </a:r>
            <a:r>
              <a:rPr lang="en-US" altLang="zh-CN" baseline="0" dirty="0"/>
              <a:t>bought</a:t>
            </a:r>
            <a:r>
              <a:rPr lang="zh-CN" altLang="en-US" baseline="0" dirty="0"/>
              <a:t> </a:t>
            </a:r>
            <a:r>
              <a:rPr lang="en-US" altLang="zh-CN" baseline="0" dirty="0"/>
              <a:t>by</a:t>
            </a:r>
            <a:r>
              <a:rPr lang="zh-CN" altLang="en-US" baseline="0" dirty="0"/>
              <a:t> </a:t>
            </a:r>
            <a:r>
              <a:rPr lang="en-US" altLang="zh-CN" baseline="0" dirty="0"/>
              <a:t>a</a:t>
            </a:r>
            <a:r>
              <a:rPr lang="zh-CN" altLang="en-US" baseline="0" dirty="0"/>
              <a:t> </a:t>
            </a:r>
            <a:r>
              <a:rPr lang="en-US" altLang="zh-CN" baseline="0" dirty="0"/>
              <a:t>single</a:t>
            </a:r>
            <a:r>
              <a:rPr lang="zh-CN" altLang="en-US" baseline="0" dirty="0"/>
              <a:t> </a:t>
            </a:r>
            <a:r>
              <a:rPr lang="en-US" altLang="zh-CN" baseline="0" dirty="0"/>
              <a:t>decision</a:t>
            </a:r>
            <a:r>
              <a:rPr lang="zh-CN" altLang="en-US" baseline="0" dirty="0"/>
              <a:t> </a:t>
            </a:r>
            <a:r>
              <a:rPr lang="en-US" altLang="zh-CN" baseline="0" dirty="0"/>
              <a:t>tree.</a:t>
            </a:r>
            <a:r>
              <a:rPr lang="zh-CN" altLang="en-US" baseline="0" dirty="0"/>
              <a:t> </a:t>
            </a:r>
            <a:r>
              <a:rPr lang="en-US" altLang="zh-CN" baseline="0" dirty="0"/>
              <a:t>Also,</a:t>
            </a:r>
            <a:r>
              <a:rPr lang="zh-CN" altLang="en-US" baseline="0" dirty="0"/>
              <a:t> </a:t>
            </a:r>
            <a:r>
              <a:rPr lang="en-US" altLang="zh-CN" baseline="0" dirty="0"/>
              <a:t>it’s</a:t>
            </a:r>
            <a:r>
              <a:rPr lang="zh-CN" altLang="en-US" baseline="0" dirty="0"/>
              <a:t> </a:t>
            </a:r>
            <a:r>
              <a:rPr lang="en-US" altLang="zh-CN" baseline="0" dirty="0"/>
              <a:t>efficient,</a:t>
            </a:r>
            <a:r>
              <a:rPr lang="zh-CN" altLang="en-US" baseline="0" dirty="0"/>
              <a:t> </a:t>
            </a:r>
            <a:r>
              <a:rPr lang="en-US" altLang="zh-CN" baseline="0" dirty="0"/>
              <a:t>so</a:t>
            </a:r>
            <a:r>
              <a:rPr lang="zh-CN" altLang="en-US" baseline="0" dirty="0"/>
              <a:t> </a:t>
            </a:r>
            <a:r>
              <a:rPr lang="en-US" altLang="zh-CN" baseline="0" dirty="0"/>
              <a:t>this</a:t>
            </a:r>
            <a:r>
              <a:rPr lang="zh-CN" altLang="en-US" baseline="0" dirty="0"/>
              <a:t> </a:t>
            </a:r>
            <a:r>
              <a:rPr lang="en-US" altLang="zh-CN" baseline="0" dirty="0"/>
              <a:t>algorithm</a:t>
            </a:r>
            <a:r>
              <a:rPr lang="zh-CN" altLang="en-US" baseline="0" dirty="0"/>
              <a:t> </a:t>
            </a:r>
            <a:r>
              <a:rPr lang="en-US" altLang="zh-CN" baseline="0" dirty="0"/>
              <a:t>is</a:t>
            </a:r>
            <a:r>
              <a:rPr lang="zh-CN" altLang="en-US" baseline="0" dirty="0"/>
              <a:t> </a:t>
            </a:r>
            <a:r>
              <a:rPr lang="en-US" altLang="zh-CN" baseline="0" dirty="0"/>
              <a:t>ideal</a:t>
            </a:r>
            <a:r>
              <a:rPr lang="zh-CN" altLang="en-US" baseline="0" dirty="0"/>
              <a:t> </a:t>
            </a:r>
            <a:r>
              <a:rPr lang="en-US" altLang="zh-CN" baseline="0" dirty="0"/>
              <a:t>of</a:t>
            </a:r>
            <a:r>
              <a:rPr lang="zh-CN" altLang="en-US" baseline="0" dirty="0"/>
              <a:t> </a:t>
            </a:r>
            <a:r>
              <a:rPr lang="en-US" altLang="zh-CN" baseline="0" dirty="0"/>
              <a:t>processing</a:t>
            </a:r>
            <a:r>
              <a:rPr lang="zh-CN" altLang="en-US" baseline="0" dirty="0"/>
              <a:t> </a:t>
            </a:r>
            <a:r>
              <a:rPr lang="en-US" altLang="zh-CN" baseline="0" dirty="0"/>
              <a:t>scalable</a:t>
            </a:r>
            <a:r>
              <a:rPr lang="zh-CN" altLang="en-US" baseline="0" dirty="0"/>
              <a:t> </a:t>
            </a:r>
            <a:r>
              <a:rPr lang="en-US" altLang="zh-CN" baseline="0" dirty="0"/>
              <a:t>data.</a:t>
            </a:r>
            <a:r>
              <a:rPr lang="zh-CN" altLang="en-US" baseline="0" dirty="0"/>
              <a:t> </a:t>
            </a:r>
            <a:endParaRPr dirty="0"/>
          </a:p>
        </p:txBody>
      </p:sp>
    </p:spTree>
    <p:extLst>
      <p:ext uri="{BB962C8B-B14F-4D97-AF65-F5344CB8AC3E}">
        <p14:creationId xmlns:p14="http://schemas.microsoft.com/office/powerpoint/2010/main" val="655782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altLang="zh-CN" dirty="0"/>
              <a:t>As</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figure,</a:t>
            </a:r>
            <a:r>
              <a:rPr lang="zh-CN" altLang="en-US" baseline="0" dirty="0"/>
              <a:t> </a:t>
            </a:r>
            <a:r>
              <a:rPr lang="en-US" altLang="zh-CN" baseline="0" dirty="0"/>
              <a:t>with</a:t>
            </a:r>
            <a:r>
              <a:rPr lang="zh-CN" altLang="en-US" baseline="0" dirty="0"/>
              <a:t> </a:t>
            </a:r>
            <a:r>
              <a:rPr lang="en-US" altLang="zh-CN" baseline="0" dirty="0"/>
              <a:t>the</a:t>
            </a:r>
            <a:r>
              <a:rPr lang="zh-CN" altLang="en-US" baseline="0" dirty="0"/>
              <a:t> </a:t>
            </a:r>
            <a:r>
              <a:rPr lang="en-US" altLang="zh-CN" baseline="0" dirty="0"/>
              <a:t>number</a:t>
            </a:r>
            <a:r>
              <a:rPr lang="zh-CN" altLang="en-US" baseline="0" dirty="0"/>
              <a:t> </a:t>
            </a:r>
            <a:r>
              <a:rPr lang="en-US" altLang="zh-CN" baseline="0" dirty="0"/>
              <a:t>of</a:t>
            </a:r>
            <a:r>
              <a:rPr lang="zh-CN" altLang="en-US" baseline="0" dirty="0"/>
              <a:t> </a:t>
            </a:r>
            <a:r>
              <a:rPr lang="en-US" altLang="zh-CN" baseline="0" dirty="0"/>
              <a:t>trees</a:t>
            </a:r>
            <a:r>
              <a:rPr lang="zh-CN" altLang="en-US" baseline="0" dirty="0"/>
              <a:t> </a:t>
            </a:r>
            <a:r>
              <a:rPr lang="en-US" altLang="zh-CN" baseline="0" dirty="0"/>
              <a:t>increase,</a:t>
            </a:r>
            <a:r>
              <a:rPr lang="zh-CN" altLang="en-US" baseline="0" dirty="0"/>
              <a:t> </a:t>
            </a:r>
            <a:r>
              <a:rPr lang="en-US" altLang="zh-CN" baseline="0" dirty="0"/>
              <a:t>more</a:t>
            </a:r>
            <a:r>
              <a:rPr lang="zh-CN" altLang="en-US" baseline="0" dirty="0"/>
              <a:t> </a:t>
            </a:r>
            <a:r>
              <a:rPr lang="en-US" altLang="zh-CN" baseline="0" dirty="0"/>
              <a:t>accuracy</a:t>
            </a:r>
            <a:r>
              <a:rPr lang="zh-CN" altLang="en-US" baseline="0" dirty="0"/>
              <a:t> </a:t>
            </a:r>
            <a:r>
              <a:rPr lang="en-US" altLang="zh-CN" baseline="0" dirty="0"/>
              <a:t>prediction</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get</a:t>
            </a:r>
            <a:r>
              <a:rPr lang="zh-CN" altLang="en-US" baseline="0" dirty="0"/>
              <a:t> </a:t>
            </a:r>
            <a:r>
              <a:rPr lang="en-US" altLang="zh-CN" baseline="0" dirty="0"/>
              <a:t>and</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get</a:t>
            </a:r>
            <a:r>
              <a:rPr lang="zh-CN" altLang="en-US" baseline="0" dirty="0"/>
              <a:t> </a:t>
            </a:r>
            <a:r>
              <a:rPr lang="en-US" altLang="zh-CN" baseline="0" dirty="0"/>
              <a:t>lower</a:t>
            </a:r>
            <a:r>
              <a:rPr lang="zh-CN" altLang="en-US" baseline="0" dirty="0"/>
              <a:t> </a:t>
            </a:r>
            <a:r>
              <a:rPr lang="en-US" altLang="zh-CN" baseline="0" dirty="0"/>
              <a:t>out-of-bag</a:t>
            </a:r>
            <a:r>
              <a:rPr lang="zh-CN" altLang="en-US" baseline="0" dirty="0"/>
              <a:t> </a:t>
            </a:r>
            <a:r>
              <a:rPr lang="en-US" altLang="zh-CN" baseline="0" dirty="0"/>
              <a:t>error.</a:t>
            </a:r>
            <a:r>
              <a:rPr lang="zh-CN" altLang="en-US" baseline="0" dirty="0"/>
              <a:t> </a:t>
            </a:r>
            <a:r>
              <a:rPr lang="en-US" altLang="zh-CN" baseline="0" dirty="0"/>
              <a:t>Since</a:t>
            </a:r>
            <a:r>
              <a:rPr lang="zh-CN" altLang="en-US" baseline="0" dirty="0"/>
              <a:t> </a:t>
            </a:r>
            <a:r>
              <a:rPr lang="en-US" altLang="zh-CN" baseline="0" dirty="0"/>
              <a:t>only</a:t>
            </a:r>
            <a:r>
              <a:rPr lang="zh-CN" altLang="en-US" baseline="0" dirty="0"/>
              <a:t> </a:t>
            </a:r>
            <a:r>
              <a:rPr lang="en-US" altLang="zh-CN" baseline="0" dirty="0"/>
              <a:t>35</a:t>
            </a:r>
            <a:r>
              <a:rPr lang="zh-CN" altLang="en-US" baseline="0" dirty="0"/>
              <a:t> </a:t>
            </a:r>
            <a:r>
              <a:rPr lang="en-US" altLang="zh-CN" baseline="0" dirty="0"/>
              <a:t>features</a:t>
            </a:r>
            <a:r>
              <a:rPr lang="zh-CN" altLang="en-US" baseline="0" dirty="0"/>
              <a:t> </a:t>
            </a:r>
            <a:r>
              <a:rPr lang="en-US" altLang="zh-CN" baseline="0" dirty="0"/>
              <a:t>is</a:t>
            </a:r>
            <a:r>
              <a:rPr lang="zh-CN" altLang="en-US" baseline="0" dirty="0"/>
              <a:t> </a:t>
            </a:r>
            <a:r>
              <a:rPr lang="en-US" altLang="zh-CN" baseline="0" dirty="0"/>
              <a:t>taking</a:t>
            </a:r>
            <a:r>
              <a:rPr lang="zh-CN" altLang="en-US" baseline="0" dirty="0"/>
              <a:t> </a:t>
            </a:r>
            <a:r>
              <a:rPr lang="en-US" altLang="zh-CN" baseline="0" dirty="0"/>
              <a:t>into</a:t>
            </a:r>
            <a:r>
              <a:rPr lang="zh-CN" altLang="en-US" baseline="0" dirty="0"/>
              <a:t> </a:t>
            </a:r>
            <a:r>
              <a:rPr lang="en-US" altLang="zh-CN" baseline="0" dirty="0"/>
              <a:t>account,</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see</a:t>
            </a:r>
            <a:r>
              <a:rPr lang="zh-CN" altLang="en-US" baseline="0" dirty="0"/>
              <a:t> </a:t>
            </a:r>
            <a:r>
              <a:rPr lang="en-US" altLang="zh-CN" baseline="0" dirty="0"/>
              <a:t>little</a:t>
            </a:r>
            <a:r>
              <a:rPr lang="zh-CN" altLang="en-US" baseline="0" dirty="0"/>
              <a:t> </a:t>
            </a:r>
            <a:r>
              <a:rPr lang="en-US" altLang="zh-CN" baseline="0" dirty="0"/>
              <a:t>change</a:t>
            </a:r>
            <a:r>
              <a:rPr lang="zh-CN" altLang="en-US" baseline="0" dirty="0"/>
              <a:t> </a:t>
            </a:r>
            <a:r>
              <a:rPr lang="en-US" altLang="zh-CN" baseline="0" dirty="0"/>
              <a:t>when</a:t>
            </a:r>
            <a:r>
              <a:rPr lang="zh-CN" altLang="en-US" baseline="0" dirty="0"/>
              <a:t> </a:t>
            </a:r>
            <a:r>
              <a:rPr lang="en-US" altLang="zh-CN" baseline="0" dirty="0"/>
              <a:t>we</a:t>
            </a:r>
            <a:r>
              <a:rPr lang="zh-CN" altLang="en-US" baseline="0" dirty="0"/>
              <a:t> </a:t>
            </a:r>
            <a:r>
              <a:rPr lang="en-US" altLang="zh-CN" baseline="0" dirty="0"/>
              <a:t>alter</a:t>
            </a:r>
            <a:r>
              <a:rPr lang="zh-CN" altLang="en-US" baseline="0" dirty="0"/>
              <a:t> </a:t>
            </a:r>
            <a:r>
              <a:rPr lang="en-US" altLang="zh-CN" baseline="0" dirty="0"/>
              <a:t>the</a:t>
            </a:r>
            <a:r>
              <a:rPr lang="zh-CN" altLang="en-US" baseline="0" dirty="0"/>
              <a:t> </a:t>
            </a:r>
            <a:r>
              <a:rPr lang="en-US" altLang="zh-CN" baseline="0" dirty="0"/>
              <a:t>feature</a:t>
            </a:r>
            <a:r>
              <a:rPr lang="zh-CN" altLang="en-US" baseline="0" dirty="0"/>
              <a:t> </a:t>
            </a:r>
            <a:r>
              <a:rPr lang="en-US" altLang="zh-CN" baseline="0" dirty="0"/>
              <a:t>count</a:t>
            </a:r>
            <a:r>
              <a:rPr lang="zh-CN" altLang="en-US" baseline="0" dirty="0"/>
              <a:t> </a:t>
            </a:r>
            <a:r>
              <a:rPr lang="en-US" altLang="zh-CN" baseline="0" dirty="0"/>
              <a:t>of</a:t>
            </a:r>
            <a:r>
              <a:rPr lang="zh-CN" altLang="en-US" baseline="0" dirty="0"/>
              <a:t> </a:t>
            </a:r>
            <a:r>
              <a:rPr lang="en-US" altLang="zh-CN" baseline="0" dirty="0"/>
              <a:t>constructing</a:t>
            </a:r>
            <a:r>
              <a:rPr lang="zh-CN" altLang="en-US" baseline="0" dirty="0"/>
              <a:t> </a:t>
            </a:r>
            <a:r>
              <a:rPr lang="en-US" altLang="zh-CN" baseline="0" dirty="0"/>
              <a:t>a</a:t>
            </a:r>
            <a:r>
              <a:rPr lang="zh-CN" altLang="en-US" baseline="0" dirty="0"/>
              <a:t> </a:t>
            </a:r>
            <a:r>
              <a:rPr lang="en-US" altLang="zh-CN" baseline="0" dirty="0"/>
              <a:t>single</a:t>
            </a:r>
            <a:r>
              <a:rPr lang="zh-CN" altLang="en-US" baseline="0" dirty="0"/>
              <a:t> </a:t>
            </a:r>
            <a:r>
              <a:rPr lang="en-US" altLang="zh-CN" baseline="0" dirty="0"/>
              <a:t>decision</a:t>
            </a:r>
            <a:r>
              <a:rPr lang="zh-CN" altLang="en-US" baseline="0" dirty="0"/>
              <a:t> </a:t>
            </a:r>
            <a:r>
              <a:rPr lang="en-US" altLang="zh-CN" baseline="0" dirty="0"/>
              <a:t>tree</a:t>
            </a:r>
            <a:r>
              <a:rPr lang="zh-CN" altLang="en-US" baseline="0" dirty="0"/>
              <a:t> </a:t>
            </a:r>
            <a:r>
              <a:rPr lang="en-US" altLang="zh-CN" baseline="0" dirty="0"/>
              <a:t>in</a:t>
            </a:r>
            <a:r>
              <a:rPr lang="zh-CN" altLang="en-US" baseline="0" dirty="0"/>
              <a:t> </a:t>
            </a:r>
            <a:r>
              <a:rPr lang="en-US" altLang="zh-CN" baseline="0" dirty="0"/>
              <a:t>the</a:t>
            </a:r>
            <a:r>
              <a:rPr lang="zh-CN" altLang="en-US" baseline="0" dirty="0"/>
              <a:t> </a:t>
            </a:r>
            <a:r>
              <a:rPr lang="en-US" altLang="zh-CN" baseline="0" dirty="0"/>
              <a:t>forest.</a:t>
            </a:r>
            <a:endParaRPr dirty="0"/>
          </a:p>
        </p:txBody>
      </p:sp>
    </p:spTree>
    <p:extLst>
      <p:ext uri="{BB962C8B-B14F-4D97-AF65-F5344CB8AC3E}">
        <p14:creationId xmlns:p14="http://schemas.microsoft.com/office/powerpoint/2010/main" val="99388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wrap="square"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chemeClr val="dk2"/>
              </a:buClr>
              <a:buSzPts val="12000"/>
              <a:buNone/>
              <a:defRPr sz="12000">
                <a:solidFill>
                  <a:schemeClr val="dk2"/>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a:spcBef>
                <a:spcPts val="0"/>
              </a:spcBef>
              <a:buSzPts val="4200"/>
              <a:buNone/>
              <a:defRPr sz="4200"/>
            </a:lvl1pPr>
            <a:lvl2pPr lvl="1">
              <a:spcBef>
                <a:spcPts val="0"/>
              </a:spcBef>
              <a:buSzPts val="4200"/>
              <a:buNone/>
              <a:defRPr sz="4200"/>
            </a:lvl2pPr>
            <a:lvl3pPr lvl="2">
              <a:spcBef>
                <a:spcPts val="0"/>
              </a:spcBef>
              <a:buSzPts val="4200"/>
              <a:buNone/>
              <a:defRPr sz="4200"/>
            </a:lvl3pPr>
            <a:lvl4pPr lvl="3">
              <a:spcBef>
                <a:spcPts val="0"/>
              </a:spcBef>
              <a:buSzPts val="4200"/>
              <a:buNone/>
              <a:defRPr sz="4200"/>
            </a:lvl4pPr>
            <a:lvl5pPr lvl="4">
              <a:spcBef>
                <a:spcPts val="0"/>
              </a:spcBef>
              <a:buSzPts val="4200"/>
              <a:buNone/>
              <a:defRPr sz="4200"/>
            </a:lvl5pPr>
            <a:lvl6pPr lvl="5">
              <a:spcBef>
                <a:spcPts val="0"/>
              </a:spcBef>
              <a:buSzPts val="4200"/>
              <a:buNone/>
              <a:defRPr sz="4200"/>
            </a:lvl6pPr>
            <a:lvl7pPr lvl="6">
              <a:spcBef>
                <a:spcPts val="0"/>
              </a:spcBef>
              <a:buSzPts val="4200"/>
              <a:buNone/>
              <a:defRPr sz="4200"/>
            </a:lvl7pPr>
            <a:lvl8pPr lvl="7">
              <a:spcBef>
                <a:spcPts val="0"/>
              </a:spcBef>
              <a:buSzPts val="4200"/>
              <a:buNone/>
              <a:defRPr sz="4200"/>
            </a:lvl8pPr>
            <a:lvl9pPr lvl="8">
              <a:spcBef>
                <a:spcPts val="0"/>
              </a:spcBef>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SzPts val="3200"/>
              <a:buNone/>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Clr>
                <a:schemeClr val="lt1"/>
              </a:buClr>
              <a:buSzPts val="1200"/>
              <a:buChar char="●"/>
              <a:defRPr sz="1200">
                <a:solidFill>
                  <a:schemeClr val="lt1"/>
                </a:solidFill>
              </a:defRPr>
            </a:lvl1pPr>
            <a:lvl2pPr lvl="1">
              <a:spcBef>
                <a:spcPts val="0"/>
              </a:spcBef>
              <a:buClr>
                <a:schemeClr val="lt1"/>
              </a:buClr>
              <a:buSzPts val="1200"/>
              <a:buChar char="○"/>
              <a:defRPr sz="1200">
                <a:solidFill>
                  <a:schemeClr val="lt1"/>
                </a:solidFill>
              </a:defRPr>
            </a:lvl2pPr>
            <a:lvl3pPr lvl="2">
              <a:spcBef>
                <a:spcPts val="0"/>
              </a:spcBef>
              <a:buClr>
                <a:schemeClr val="lt1"/>
              </a:buClr>
              <a:buSzPts val="1200"/>
              <a:buChar char="■"/>
              <a:defRPr sz="1200">
                <a:solidFill>
                  <a:schemeClr val="lt1"/>
                </a:solidFill>
              </a:defRPr>
            </a:lvl3pPr>
            <a:lvl4pPr lvl="3">
              <a:spcBef>
                <a:spcPts val="0"/>
              </a:spcBef>
              <a:buClr>
                <a:schemeClr val="lt1"/>
              </a:buClr>
              <a:buSzPts val="1200"/>
              <a:buChar char="●"/>
              <a:defRPr sz="1200">
                <a:solidFill>
                  <a:schemeClr val="lt1"/>
                </a:solidFill>
              </a:defRPr>
            </a:lvl4pPr>
            <a:lvl5pPr lvl="4">
              <a:spcBef>
                <a:spcPts val="0"/>
              </a:spcBef>
              <a:buClr>
                <a:schemeClr val="lt1"/>
              </a:buClr>
              <a:buSzPts val="1200"/>
              <a:buChar char="○"/>
              <a:defRPr sz="1200">
                <a:solidFill>
                  <a:schemeClr val="lt1"/>
                </a:solidFill>
              </a:defRPr>
            </a:lvl5pPr>
            <a:lvl6pPr lvl="5">
              <a:spcBef>
                <a:spcPts val="0"/>
              </a:spcBef>
              <a:buClr>
                <a:schemeClr val="lt1"/>
              </a:buClr>
              <a:buSzPts val="1200"/>
              <a:buChar char="■"/>
              <a:defRPr sz="1200">
                <a:solidFill>
                  <a:schemeClr val="lt1"/>
                </a:solidFill>
              </a:defRPr>
            </a:lvl6pPr>
            <a:lvl7pPr lvl="6">
              <a:spcBef>
                <a:spcPts val="0"/>
              </a:spcBef>
              <a:buClr>
                <a:schemeClr val="lt1"/>
              </a:buClr>
              <a:buSzPts val="1200"/>
              <a:buChar char="●"/>
              <a:defRPr sz="1200">
                <a:solidFill>
                  <a:schemeClr val="lt1"/>
                </a:solidFill>
              </a:defRPr>
            </a:lvl7pPr>
            <a:lvl8pPr lvl="7">
              <a:spcBef>
                <a:spcPts val="0"/>
              </a:spcBef>
              <a:buClr>
                <a:schemeClr val="lt1"/>
              </a:buClr>
              <a:buSzPts val="1200"/>
              <a:buChar char="○"/>
              <a:defRPr sz="1200">
                <a:solidFill>
                  <a:schemeClr val="lt1"/>
                </a:solidFill>
              </a:defRPr>
            </a:lvl8pPr>
            <a:lvl9pPr lvl="8">
              <a:spcBef>
                <a:spcPts val="0"/>
              </a:spcBef>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SzPts val="6000"/>
              <a:buNone/>
              <a:defRPr sz="6000"/>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chemeClr val="dk2"/>
              </a:buClr>
              <a:buSzPts val="4200"/>
              <a:buNone/>
              <a:defRPr sz="4200">
                <a:solidFill>
                  <a:schemeClr val="dk2"/>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wrap="square" lIns="91425" tIns="91425" rIns="91425" bIns="91425" anchor="ctr" anchorCtr="0"/>
          <a:lstStyle>
            <a:lvl1pPr lv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chemeClr val="lt1"/>
              </a:buClr>
              <a:buSzPts val="3200"/>
              <a:buFont typeface="Roboto"/>
              <a:buNone/>
              <a:defRPr sz="3200">
                <a:solidFill>
                  <a:schemeClr val="lt1"/>
                </a:solidFill>
                <a:latin typeface="Roboto"/>
                <a:ea typeface="Roboto"/>
                <a:cs typeface="Roboto"/>
                <a:sym typeface="Roboto"/>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lt2"/>
              </a:buClr>
              <a:buSzPts val="1800"/>
              <a:buFont typeface="Roboto"/>
              <a:buChar char="●"/>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tiff"/><Relationship Id="rId5" Type="http://schemas.openxmlformats.org/officeDocument/2006/relationships/image" Target="../media/image9.jp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wrap="square" lIns="91425" tIns="91425" rIns="91425" bIns="91425" anchor="b" anchorCtr="0">
            <a:noAutofit/>
          </a:bodyPr>
          <a:lstStyle/>
          <a:p>
            <a:pPr lvl="0">
              <a:spcBef>
                <a:spcPts val="0"/>
              </a:spcBef>
              <a:buNone/>
            </a:pPr>
            <a:r>
              <a:rPr lang="en"/>
              <a:t>Basketball Player Classification</a:t>
            </a:r>
          </a:p>
        </p:txBody>
      </p:sp>
      <p:sp>
        <p:nvSpPr>
          <p:cNvPr id="68" name="Shape 68"/>
          <p:cNvSpPr txBox="1">
            <a:spLocks noGrp="1"/>
          </p:cNvSpPr>
          <p:nvPr>
            <p:ph type="subTitle" idx="1"/>
          </p:nvPr>
        </p:nvSpPr>
        <p:spPr>
          <a:xfrm>
            <a:off x="390525" y="2789130"/>
            <a:ext cx="8222100" cy="432900"/>
          </a:xfrm>
          <a:prstGeom prst="rect">
            <a:avLst/>
          </a:prstGeom>
        </p:spPr>
        <p:txBody>
          <a:bodyPr wrap="square" lIns="91425" tIns="91425" rIns="91425" bIns="91425" anchor="t" anchorCtr="0">
            <a:noAutofit/>
          </a:bodyPr>
          <a:lstStyle/>
          <a:p>
            <a:pPr lvl="0">
              <a:spcBef>
                <a:spcPts val="0"/>
              </a:spcBef>
              <a:buNone/>
            </a:pPr>
            <a:r>
              <a:rPr lang="en" dirty="0"/>
              <a:t>Cheng Huang, Mangyue Sun, Yue Cheng, and </a:t>
            </a:r>
            <a:r>
              <a:rPr lang="en" dirty="0" err="1"/>
              <a:t>Zhongnan</a:t>
            </a:r>
            <a:r>
              <a:rPr lang="en" dirty="0"/>
              <a:t> Su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r>
              <a:rPr lang="en" dirty="0"/>
              <a:t>Classification Method</a:t>
            </a:r>
            <a:r>
              <a:rPr lang="zh-CN" altLang="en-US" dirty="0"/>
              <a:t> </a:t>
            </a:r>
            <a:r>
              <a:rPr lang="en-US" altLang="zh-CN" dirty="0"/>
              <a:t>---</a:t>
            </a:r>
            <a:r>
              <a:rPr lang="zh-CN" altLang="en-US" dirty="0"/>
              <a:t> </a:t>
            </a:r>
            <a:r>
              <a:rPr lang="en-US" altLang="zh-CN" dirty="0"/>
              <a:t>Random</a:t>
            </a:r>
            <a:r>
              <a:rPr lang="zh-CN" altLang="en-US" dirty="0"/>
              <a:t> </a:t>
            </a:r>
            <a:r>
              <a:rPr lang="en-US" altLang="zh-CN" dirty="0"/>
              <a:t>Forest</a:t>
            </a:r>
            <a:endParaRPr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464" y="1815422"/>
            <a:ext cx="5404971" cy="3193608"/>
          </a:xfrm>
          <a:prstGeom prst="rect">
            <a:avLst/>
          </a:prstGeom>
        </p:spPr>
      </p:pic>
    </p:spTree>
    <p:extLst>
      <p:ext uri="{BB962C8B-B14F-4D97-AF65-F5344CB8AC3E}">
        <p14:creationId xmlns:p14="http://schemas.microsoft.com/office/powerpoint/2010/main" val="946271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E08CBF-1248-4E75-A446-4FCAB38E9B42}"/>
              </a:ext>
            </a:extLst>
          </p:cNvPr>
          <p:cNvSpPr>
            <a:spLocks noGrp="1"/>
          </p:cNvSpPr>
          <p:nvPr>
            <p:ph type="title"/>
          </p:nvPr>
        </p:nvSpPr>
        <p:spPr/>
        <p:txBody>
          <a:bodyPr/>
          <a:lstStyle/>
          <a:p>
            <a:r>
              <a:rPr lang="en-US" dirty="0"/>
              <a:t>C</a:t>
            </a:r>
            <a:r>
              <a:rPr lang="en-US" altLang="zh-CN" dirty="0"/>
              <a:t>onclusion</a:t>
            </a:r>
            <a:endParaRPr lang="en-US" dirty="0"/>
          </a:p>
        </p:txBody>
      </p:sp>
      <p:sp>
        <p:nvSpPr>
          <p:cNvPr id="3" name="文本占位符 2">
            <a:extLst>
              <a:ext uri="{FF2B5EF4-FFF2-40B4-BE49-F238E27FC236}">
                <a16:creationId xmlns:a16="http://schemas.microsoft.com/office/drawing/2014/main" xmlns="" id="{E956F010-7E62-4DA6-B1D4-B562C6E28EE6}"/>
              </a:ext>
            </a:extLst>
          </p:cNvPr>
          <p:cNvSpPr>
            <a:spLocks noGrp="1"/>
          </p:cNvSpPr>
          <p:nvPr>
            <p:ph type="body" idx="1"/>
          </p:nvPr>
        </p:nvSpPr>
        <p:spPr>
          <a:xfrm>
            <a:off x="212592" y="1946370"/>
            <a:ext cx="8222100" cy="2710200"/>
          </a:xfrm>
        </p:spPr>
        <p:txBody>
          <a:bodyPr/>
          <a:lstStyle/>
          <a:p>
            <a:endParaRPr lang="en-US" dirty="0"/>
          </a:p>
        </p:txBody>
      </p:sp>
      <p:graphicFrame>
        <p:nvGraphicFramePr>
          <p:cNvPr id="5" name="图表 4"/>
          <p:cNvGraphicFramePr/>
          <p:nvPr>
            <p:extLst>
              <p:ext uri="{D42A27DB-BD31-4B8C-83A1-F6EECF244321}">
                <p14:modId xmlns:p14="http://schemas.microsoft.com/office/powerpoint/2010/main" val="902924764"/>
              </p:ext>
            </p:extLst>
          </p:nvPr>
        </p:nvGraphicFramePr>
        <p:xfrm>
          <a:off x="1998981" y="1758004"/>
          <a:ext cx="4988673" cy="30869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899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
              <a:t>Introduction and Incentive</a:t>
            </a:r>
          </a:p>
        </p:txBody>
      </p:sp>
      <p:sp>
        <p:nvSpPr>
          <p:cNvPr id="74" name="Shape 74"/>
          <p:cNvSpPr txBox="1">
            <a:spLocks noGrp="1"/>
          </p:cNvSpPr>
          <p:nvPr>
            <p:ph type="body" idx="1"/>
          </p:nvPr>
        </p:nvSpPr>
        <p:spPr>
          <a:xfrm>
            <a:off x="200966" y="1751923"/>
            <a:ext cx="7802855" cy="1397677"/>
          </a:xfrm>
          <a:prstGeom prst="rect">
            <a:avLst/>
          </a:prstGeom>
        </p:spPr>
        <p:txBody>
          <a:bodyPr wrap="square" lIns="91425" tIns="91425" rIns="91425" bIns="91425" anchor="t" anchorCtr="0">
            <a:noAutofit/>
          </a:bodyPr>
          <a:lstStyle/>
          <a:p>
            <a:pPr lvl="0">
              <a:spcBef>
                <a:spcPts val="0"/>
              </a:spcBef>
              <a:buNone/>
            </a:pPr>
            <a:r>
              <a:rPr lang="en" sz="2400" dirty="0">
                <a:solidFill>
                  <a:schemeClr val="bg2"/>
                </a:solidFill>
              </a:rPr>
              <a:t>Helps GMs decide whom to sign.</a:t>
            </a:r>
          </a:p>
          <a:p>
            <a:pPr lvl="0">
              <a:spcBef>
                <a:spcPts val="0"/>
              </a:spcBef>
              <a:buNone/>
            </a:pPr>
            <a:r>
              <a:rPr lang="en" sz="2400" dirty="0">
                <a:solidFill>
                  <a:schemeClr val="bg2"/>
                </a:solidFill>
              </a:rPr>
              <a:t>Fans see who are the best players in the league. </a:t>
            </a:r>
          </a:p>
          <a:p>
            <a:pPr lvl="0">
              <a:spcBef>
                <a:spcPts val="0"/>
              </a:spcBef>
              <a:buNone/>
            </a:pPr>
            <a:endParaRPr lang="en-US" sz="2400" dirty="0"/>
          </a:p>
          <a:p>
            <a:pPr lvl="0">
              <a:spcBef>
                <a:spcPts val="0"/>
              </a:spcBef>
              <a:buNone/>
            </a:pPr>
            <a:endParaRPr lang="en-US" sz="2400" dirty="0"/>
          </a:p>
        </p:txBody>
      </p:sp>
      <p:pic>
        <p:nvPicPr>
          <p:cNvPr id="1026" name="Picture 2" descr="irving hayward Kyrie Irving, Gordon Hayward Both Credit Brad Stevens As Draw To Boston During Celtics Introduction">
            <a:extLst>
              <a:ext uri="{FF2B5EF4-FFF2-40B4-BE49-F238E27FC236}">
                <a16:creationId xmlns:a16="http://schemas.microsoft.com/office/drawing/2014/main" xmlns="" id="{3204F585-A420-4EF3-84ED-6E42D5404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21" y="2925466"/>
            <a:ext cx="3704872" cy="208178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xmlns="" id="{3D7FB3E8-BEBD-4E48-9218-6C0D41D7F954}"/>
              </a:ext>
            </a:extLst>
          </p:cNvPr>
          <p:cNvSpPr txBox="1"/>
          <p:nvPr/>
        </p:nvSpPr>
        <p:spPr>
          <a:xfrm>
            <a:off x="4102393" y="4543274"/>
            <a:ext cx="4131734" cy="400110"/>
          </a:xfrm>
          <a:prstGeom prst="rect">
            <a:avLst/>
          </a:prstGeom>
          <a:noFill/>
        </p:spPr>
        <p:txBody>
          <a:bodyPr wrap="square" rtlCol="0">
            <a:spAutoFit/>
          </a:bodyPr>
          <a:lstStyle/>
          <a:p>
            <a:r>
              <a:rPr lang="en-US" sz="1000" dirty="0"/>
              <a:t> http://boston.cbslocal.com/2017/09/01/kyrie-irving-gordon-hayward-introductory-press-conference-brad-stevens/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US" dirty="0"/>
              <a:t>G</a:t>
            </a:r>
            <a:r>
              <a:rPr lang="en-US" altLang="zh-CN" dirty="0"/>
              <a:t>oal</a:t>
            </a:r>
            <a:endParaRPr dirty="0"/>
          </a:p>
        </p:txBody>
      </p:sp>
      <p:sp>
        <p:nvSpPr>
          <p:cNvPr id="80" name="Shape 80"/>
          <p:cNvSpPr txBox="1">
            <a:spLocks noGrp="1"/>
          </p:cNvSpPr>
          <p:nvPr>
            <p:ph type="body" idx="1"/>
          </p:nvPr>
        </p:nvSpPr>
        <p:spPr>
          <a:xfrm>
            <a:off x="471900" y="1919075"/>
            <a:ext cx="8222100" cy="2710200"/>
          </a:xfrm>
          <a:prstGeom prst="rect">
            <a:avLst/>
          </a:prstGeom>
        </p:spPr>
        <p:txBody>
          <a:bodyPr wrap="square" lIns="91425" tIns="91425" rIns="91425" bIns="91425" anchor="t" anchorCtr="0">
            <a:noAutofit/>
          </a:bodyPr>
          <a:lstStyle/>
          <a:p>
            <a:pPr lvl="0">
              <a:spcBef>
                <a:spcPts val="0"/>
              </a:spcBef>
              <a:buNone/>
            </a:pPr>
            <a:r>
              <a:rPr lang="en" dirty="0"/>
              <a:t>Three classification algorithms to separate players into three groups.</a:t>
            </a:r>
          </a:p>
          <a:p>
            <a:pPr lvl="0">
              <a:spcBef>
                <a:spcPts val="0"/>
              </a:spcBef>
              <a:buNone/>
            </a:pPr>
            <a:r>
              <a:rPr lang="en" dirty="0"/>
              <a:t>Compare the accuracy of the classification.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spcBef>
                <a:spcPts val="0"/>
              </a:spcBef>
              <a:buNone/>
            </a:pPr>
            <a:r>
              <a:rPr lang="en"/>
              <a:t>Data Processing</a:t>
            </a:r>
          </a:p>
        </p:txBody>
      </p:sp>
      <p:sp>
        <p:nvSpPr>
          <p:cNvPr id="86" name="Shape 86"/>
          <p:cNvSpPr txBox="1">
            <a:spLocks noGrp="1"/>
          </p:cNvSpPr>
          <p:nvPr>
            <p:ph type="body" idx="1"/>
          </p:nvPr>
        </p:nvSpPr>
        <p:spPr>
          <a:xfrm>
            <a:off x="471900" y="2047165"/>
            <a:ext cx="4420531" cy="1633356"/>
          </a:xfrm>
          <a:prstGeom prst="rect">
            <a:avLst/>
          </a:prstGeom>
        </p:spPr>
        <p:txBody>
          <a:bodyPr wrap="square" lIns="91425" tIns="91425" rIns="91425" bIns="91425" anchor="t" anchorCtr="0">
            <a:noAutofit/>
          </a:bodyPr>
          <a:lstStyle/>
          <a:p>
            <a:pPr lvl="0">
              <a:spcBef>
                <a:spcPts val="0"/>
              </a:spcBef>
              <a:buNone/>
            </a:pPr>
            <a:r>
              <a:rPr lang="en" dirty="0"/>
              <a:t>Principal Component Analysis(PCA) to reduce the feature dimension without loosing much accuracy. </a:t>
            </a:r>
          </a:p>
        </p:txBody>
      </p:sp>
      <p:pic>
        <p:nvPicPr>
          <p:cNvPr id="1026" name="Picture 2" descr="https://lh6.googleusercontent.com/kEnDUUw8qaBmFzBsIlOJXNkuazYZDUFt2XrdA6yUdFUvJRiAio6Ak9Ne5w2sfF8hq8wm9lsIefcpWt1y1UXeb4Mie6bWiaNnO-FyeQbVHRNKZ4HprWaVrVRJtTeHSvNy3odWQmq2FN8">
            <a:extLst>
              <a:ext uri="{FF2B5EF4-FFF2-40B4-BE49-F238E27FC236}">
                <a16:creationId xmlns:a16="http://schemas.microsoft.com/office/drawing/2014/main" xmlns="" id="{FF4B8C96-BDDC-46F4-8E55-5B9EAC09F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431" y="1694071"/>
            <a:ext cx="4040554" cy="3176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r>
              <a:rPr lang="en" dirty="0"/>
              <a:t>Classification Method</a:t>
            </a:r>
            <a:r>
              <a:rPr lang="zh-CN" altLang="en-US" dirty="0"/>
              <a:t> </a:t>
            </a:r>
            <a:r>
              <a:rPr lang="en-US" altLang="zh-CN" dirty="0"/>
              <a:t>---</a:t>
            </a:r>
            <a:r>
              <a:rPr lang="zh-CN" altLang="en-US" dirty="0"/>
              <a:t> </a:t>
            </a:r>
            <a:r>
              <a:rPr lang="en-US" altLang="zh-CN" dirty="0"/>
              <a:t>KNN</a:t>
            </a:r>
            <a:endParaRPr dirty="0"/>
          </a:p>
        </p:txBody>
      </p:sp>
      <p:pic>
        <p:nvPicPr>
          <p:cNvPr id="1026" name="Picture 2" descr="https://lh5.googleusercontent.com/ANdPLHN_3Qn_p4i9pjPPD3FsFggAQchUzucV-YW4l7sfVmtsUTXFbSeknGQ4ngkUXWUPLY-MODVcQgX8fmtevJg1TB0gDcXuG5lejLMV6ASXd-dPzqdNod72HpQcmGdsB9g0kUu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492" y="2063579"/>
            <a:ext cx="3144508" cy="2582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3729" y="2063579"/>
            <a:ext cx="5325763" cy="1815882"/>
          </a:xfrm>
          <a:prstGeom prst="rect">
            <a:avLst/>
          </a:prstGeom>
          <a:noFill/>
        </p:spPr>
        <p:txBody>
          <a:bodyPr wrap="square" rtlCol="0">
            <a:spAutoFit/>
          </a:bodyPr>
          <a:lstStyle/>
          <a:p>
            <a:r>
              <a:rPr lang="en-US" dirty="0"/>
              <a:t>In KNN, an object is classified by a majority vote of its neighbors. </a:t>
            </a:r>
          </a:p>
          <a:p>
            <a:endParaRPr lang="en-US" dirty="0"/>
          </a:p>
          <a:p>
            <a:r>
              <a:rPr lang="en-US" dirty="0"/>
              <a:t>The nearest-neighbor classifier relies on a metric or “distance” function between patterns.</a:t>
            </a:r>
          </a:p>
          <a:p>
            <a:endParaRPr lang="en-US" dirty="0"/>
          </a:p>
          <a:p>
            <a:endParaRPr lang="en-US" dirty="0"/>
          </a:p>
          <a:p>
            <a:endParaRPr lang="en-US" dirty="0"/>
          </a:p>
          <a:p>
            <a:endParaRPr lang="en-US"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2195" b="3979"/>
          <a:stretch/>
        </p:blipFill>
        <p:spPr>
          <a:xfrm>
            <a:off x="265305" y="3332870"/>
            <a:ext cx="2139679" cy="59643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6610" y="3283023"/>
            <a:ext cx="1876924" cy="596438"/>
          </a:xfrm>
          <a:prstGeom prst="rect">
            <a:avLst/>
          </a:prstGeom>
        </p:spPr>
      </p:pic>
    </p:spTree>
    <p:extLst>
      <p:ext uri="{BB962C8B-B14F-4D97-AF65-F5344CB8AC3E}">
        <p14:creationId xmlns:p14="http://schemas.microsoft.com/office/powerpoint/2010/main" val="37512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r>
              <a:rPr lang="en" dirty="0"/>
              <a:t>Classification Methods</a:t>
            </a:r>
            <a:r>
              <a:rPr lang="zh-CN" altLang="en-US" dirty="0"/>
              <a:t> </a:t>
            </a:r>
            <a:r>
              <a:rPr lang="en-US" altLang="zh-CN" dirty="0"/>
              <a:t>---</a:t>
            </a:r>
            <a:r>
              <a:rPr lang="zh-CN" altLang="en-US" dirty="0"/>
              <a:t> </a:t>
            </a:r>
            <a:r>
              <a:rPr lang="en-US" altLang="zh-CN" dirty="0"/>
              <a:t>KNN</a:t>
            </a:r>
            <a:endParaRPr dirty="0"/>
          </a:p>
        </p:txBody>
      </p:sp>
      <p:pic>
        <p:nvPicPr>
          <p:cNvPr id="5" name="Picture 2" descr="https://lh4.googleusercontent.com/Sfu1je09Xcyw6HDjxEqaom66qTZcWgKNyUSwSfOvuDssu26NsXcB-cwqgbfDB2CxyBVaryM3wJSqsPigwHaj1z9qtKdHMd7pqDXp9JWL8tm_NYhkbgudh9ZuztspGyNymzyDjB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523" y="1819855"/>
            <a:ext cx="4263201" cy="31104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1900" y="2036273"/>
            <a:ext cx="3856656" cy="1600438"/>
          </a:xfrm>
          <a:prstGeom prst="rect">
            <a:avLst/>
          </a:prstGeom>
          <a:noFill/>
        </p:spPr>
        <p:txBody>
          <a:bodyPr wrap="square" rtlCol="0">
            <a:spAutoFit/>
          </a:bodyPr>
          <a:lstStyle/>
          <a:p>
            <a:r>
              <a:rPr lang="en-US" dirty="0"/>
              <a:t>How to choose the value of K? </a:t>
            </a:r>
          </a:p>
          <a:p>
            <a:r>
              <a:rPr lang="en-US" dirty="0"/>
              <a:t>-Small K leads to higher noise on results.</a:t>
            </a:r>
          </a:p>
          <a:p>
            <a:r>
              <a:rPr lang="en-US" dirty="0"/>
              <a:t>-Large K makes it computationally expensive. </a:t>
            </a:r>
          </a:p>
          <a:p>
            <a:endParaRPr lang="en-US" dirty="0"/>
          </a:p>
          <a:p>
            <a:r>
              <a:rPr lang="en-US" dirty="0"/>
              <a:t>How to optimize value of K?</a:t>
            </a:r>
          </a:p>
          <a:p>
            <a:r>
              <a:rPr lang="en-US" dirty="0"/>
              <a:t/>
            </a:r>
            <a:br>
              <a:rPr lang="en-US" dirty="0"/>
            </a:br>
            <a:endParaRPr lang="en-US" dirty="0"/>
          </a:p>
        </p:txBody>
      </p:sp>
    </p:spTree>
    <p:extLst>
      <p:ext uri="{BB962C8B-B14F-4D97-AF65-F5344CB8AC3E}">
        <p14:creationId xmlns:p14="http://schemas.microsoft.com/office/powerpoint/2010/main" val="1477713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Classification</a:t>
            </a:r>
            <a:r>
              <a:rPr lang="zh-CN" altLang="en-US" dirty="0"/>
              <a:t> </a:t>
            </a:r>
            <a:r>
              <a:rPr lang="en-US" altLang="zh-CN" dirty="0"/>
              <a:t>Methods</a:t>
            </a:r>
            <a:r>
              <a:rPr lang="zh-CN" altLang="en-US" dirty="0"/>
              <a:t> </a:t>
            </a:r>
            <a:r>
              <a:rPr lang="en-US" altLang="zh-CN" dirty="0"/>
              <a:t>---</a:t>
            </a:r>
            <a:r>
              <a:rPr lang="zh-CN" altLang="en-US" dirty="0"/>
              <a:t> </a:t>
            </a:r>
            <a:r>
              <a:rPr lang="en-US" altLang="zh-CN" dirty="0"/>
              <a:t>SVM</a:t>
            </a:r>
            <a:endParaRPr lang="en-US" dirty="0"/>
          </a:p>
        </p:txBody>
      </p:sp>
      <p:sp>
        <p:nvSpPr>
          <p:cNvPr id="3" name="Text Placeholder 2"/>
          <p:cNvSpPr>
            <a:spLocks noGrp="1"/>
          </p:cNvSpPr>
          <p:nvPr>
            <p:ph type="body" idx="1"/>
          </p:nvPr>
        </p:nvSpPr>
        <p:spPr>
          <a:xfrm>
            <a:off x="87086" y="1724297"/>
            <a:ext cx="6156959" cy="3419203"/>
          </a:xfrm>
        </p:spPr>
        <p:txBody>
          <a:bodyPr/>
          <a:lstStyle/>
          <a:p>
            <a:pPr marL="285750" indent="-285750">
              <a:lnSpc>
                <a:spcPct val="100000"/>
              </a:lnSpc>
              <a:spcAft>
                <a:spcPts val="0"/>
              </a:spcAft>
              <a:buClrTx/>
              <a:buSzTx/>
            </a:pPr>
            <a:r>
              <a:rPr lang="en-US" sz="1400" dirty="0">
                <a:solidFill>
                  <a:schemeClr val="bg2">
                    <a:lumMod val="50000"/>
                  </a:schemeClr>
                </a:solidFill>
                <a:latin typeface="+mn-lt"/>
              </a:rPr>
              <a:t>Support vector machines (SVM) are supervised learning used fo</a:t>
            </a:r>
            <a:r>
              <a:rPr lang="en-US" altLang="zh-CN" sz="1400" dirty="0">
                <a:solidFill>
                  <a:schemeClr val="bg2">
                    <a:lumMod val="50000"/>
                  </a:schemeClr>
                </a:solidFill>
                <a:latin typeface="+mn-lt"/>
              </a:rPr>
              <a:t>r</a:t>
            </a:r>
            <a:r>
              <a:rPr lang="zh-CN" altLang="en-US" sz="1400" dirty="0">
                <a:solidFill>
                  <a:schemeClr val="bg2">
                    <a:lumMod val="50000"/>
                  </a:schemeClr>
                </a:solidFill>
                <a:latin typeface="+mn-lt"/>
              </a:rPr>
              <a:t> </a:t>
            </a:r>
            <a:r>
              <a:rPr lang="en-US" sz="1400" dirty="0">
                <a:solidFill>
                  <a:schemeClr val="bg2">
                    <a:lumMod val="50000"/>
                  </a:schemeClr>
                </a:solidFill>
                <a:latin typeface="+mn-lt"/>
              </a:rPr>
              <a:t>classification and regression analysis</a:t>
            </a:r>
          </a:p>
          <a:p>
            <a:pPr marL="285750" indent="-285750">
              <a:lnSpc>
                <a:spcPct val="100000"/>
              </a:lnSpc>
              <a:spcAft>
                <a:spcPts val="0"/>
              </a:spcAft>
              <a:buClrTx/>
              <a:buSzTx/>
            </a:pPr>
            <a:r>
              <a:rPr lang="en-US" altLang="zh-CN" sz="1400" dirty="0">
                <a:solidFill>
                  <a:schemeClr val="bg2">
                    <a:lumMod val="50000"/>
                  </a:schemeClr>
                </a:solidFill>
                <a:latin typeface="+mn-lt"/>
              </a:rPr>
              <a:t>The optimal hyperplane maximizes the margins between different classes</a:t>
            </a:r>
          </a:p>
          <a:p>
            <a:pPr marL="285750" indent="-285750">
              <a:lnSpc>
                <a:spcPct val="100000"/>
              </a:lnSpc>
              <a:spcAft>
                <a:spcPts val="0"/>
              </a:spcAft>
              <a:buClrTx/>
              <a:buSzTx/>
            </a:pPr>
            <a:r>
              <a:rPr lang="en-US" sz="1400" dirty="0">
                <a:solidFill>
                  <a:schemeClr val="bg2">
                    <a:lumMod val="50000"/>
                  </a:schemeClr>
                </a:solidFill>
                <a:latin typeface="+mn-lt"/>
              </a:rPr>
              <a:t>SVM allows the original finite-dimensional space be mapped into higher-dimensional space, which makes the separation easier</a:t>
            </a:r>
          </a:p>
          <a:p>
            <a:pPr marL="285750" indent="-285750">
              <a:lnSpc>
                <a:spcPct val="100000"/>
              </a:lnSpc>
              <a:spcAft>
                <a:spcPts val="0"/>
              </a:spcAft>
              <a:buClrTx/>
              <a:buSzTx/>
            </a:pPr>
            <a:r>
              <a:rPr lang="en-US" altLang="zh-CN" sz="1400" dirty="0">
                <a:solidFill>
                  <a:schemeClr val="bg2">
                    <a:lumMod val="50000"/>
                  </a:schemeClr>
                </a:solidFill>
                <a:latin typeface="+mn-lt"/>
              </a:rPr>
              <a:t>Kernel</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function</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selection</a:t>
            </a:r>
          </a:p>
          <a:p>
            <a:pPr marL="285750" indent="-285750">
              <a:lnSpc>
                <a:spcPct val="100000"/>
              </a:lnSpc>
              <a:spcAft>
                <a:spcPts val="0"/>
              </a:spcAft>
              <a:buClrTx/>
              <a:buSzTx/>
            </a:pPr>
            <a:endParaRPr lang="en-US" altLang="zh-CN" sz="1400" dirty="0">
              <a:solidFill>
                <a:schemeClr val="bg2">
                  <a:lumMod val="50000"/>
                </a:schemeClr>
              </a:solidFill>
              <a:latin typeface="+mn-lt"/>
            </a:endParaRPr>
          </a:p>
          <a:p>
            <a:pPr marL="285750" indent="-285750">
              <a:lnSpc>
                <a:spcPct val="100000"/>
              </a:lnSpc>
              <a:spcAft>
                <a:spcPts val="0"/>
              </a:spcAft>
              <a:buClrTx/>
              <a:buSzTx/>
            </a:pPr>
            <a:endParaRPr lang="en-US" altLang="zh-CN" sz="1400" dirty="0">
              <a:solidFill>
                <a:schemeClr val="bg2">
                  <a:lumMod val="50000"/>
                </a:schemeClr>
              </a:solidFill>
              <a:latin typeface="+mn-lt"/>
            </a:endParaRPr>
          </a:p>
          <a:p>
            <a:pPr marL="285750" indent="-285750">
              <a:lnSpc>
                <a:spcPct val="100000"/>
              </a:lnSpc>
              <a:spcAft>
                <a:spcPts val="0"/>
              </a:spcAft>
              <a:buClrTx/>
              <a:buSzTx/>
            </a:pPr>
            <a:endParaRPr lang="en-US" sz="1400" dirty="0">
              <a:solidFill>
                <a:schemeClr val="bg2">
                  <a:lumMod val="50000"/>
                </a:schemeClr>
              </a:solidFill>
              <a:latin typeface="+mn-lt"/>
            </a:endParaRPr>
          </a:p>
          <a:p>
            <a:pPr marL="285750" indent="-285750">
              <a:lnSpc>
                <a:spcPct val="100000"/>
              </a:lnSpc>
              <a:spcAft>
                <a:spcPts val="0"/>
              </a:spcAft>
              <a:buClrTx/>
              <a:buSzTx/>
            </a:pPr>
            <a:r>
              <a:rPr lang="en-US" altLang="zh-CN" sz="1400" dirty="0">
                <a:solidFill>
                  <a:schemeClr val="bg2">
                    <a:lumMod val="50000"/>
                  </a:schemeClr>
                </a:solidFill>
                <a:latin typeface="+mn-lt"/>
              </a:rPr>
              <a:t>Best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kernel</a:t>
            </a:r>
            <a:r>
              <a:rPr lang="zh-CN" altLang="en-US" sz="1400" dirty="0">
                <a:solidFill>
                  <a:schemeClr val="bg2">
                    <a:lumMod val="50000"/>
                  </a:schemeClr>
                </a:solidFill>
                <a:latin typeface="+mn-lt"/>
              </a:rPr>
              <a:t> </a:t>
            </a:r>
            <a:r>
              <a:rPr lang="en-US" sz="1400" dirty="0">
                <a:solidFill>
                  <a:schemeClr val="bg2">
                    <a:lumMod val="50000"/>
                  </a:schemeClr>
                </a:solidFill>
                <a:latin typeface="+mn-lt"/>
              </a:rPr>
              <a:t>parameter</a:t>
            </a:r>
            <a:r>
              <a:rPr lang="en-US" altLang="zh-CN" sz="1400" dirty="0">
                <a:solidFill>
                  <a:schemeClr val="bg2">
                    <a:lumMod val="50000"/>
                  </a:schemeClr>
                </a:solidFill>
                <a:latin typeface="+mn-lt"/>
              </a:rPr>
              <a:t>s</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are</a:t>
            </a:r>
            <a:r>
              <a:rPr lang="en-US" sz="1400" dirty="0">
                <a:solidFill>
                  <a:schemeClr val="bg2">
                    <a:lumMod val="50000"/>
                  </a:schemeClr>
                </a:solidFill>
                <a:latin typeface="+mn-lt"/>
              </a:rPr>
              <a:t> </a:t>
            </a:r>
            <a:r>
              <a:rPr lang="en-US" altLang="zh-CN" sz="1400" dirty="0">
                <a:solidFill>
                  <a:schemeClr val="bg2">
                    <a:lumMod val="50000"/>
                  </a:schemeClr>
                </a:solidFill>
                <a:latin typeface="+mn-lt"/>
              </a:rPr>
              <a:t>selected</a:t>
            </a:r>
            <a:r>
              <a:rPr lang="zh-CN" altLang="en-US" sz="1400" dirty="0">
                <a:solidFill>
                  <a:schemeClr val="bg2">
                    <a:lumMod val="50000"/>
                  </a:schemeClr>
                </a:solidFill>
                <a:latin typeface="+mn-lt"/>
              </a:rPr>
              <a:t> </a:t>
            </a:r>
            <a:r>
              <a:rPr lang="en-US" sz="1400" dirty="0">
                <a:solidFill>
                  <a:schemeClr val="bg2">
                    <a:lumMod val="50000"/>
                  </a:schemeClr>
                </a:solidFill>
                <a:latin typeface="+mn-lt"/>
              </a:rPr>
              <a:t>using </a:t>
            </a:r>
            <a:r>
              <a:rPr lang="en-US" altLang="zh-CN" sz="1400" dirty="0">
                <a:solidFill>
                  <a:schemeClr val="bg2">
                    <a:lumMod val="50000"/>
                  </a:schemeClr>
                </a:solidFill>
                <a:latin typeface="+mn-lt"/>
              </a:rPr>
              <a:t>10-fold</a:t>
            </a:r>
            <a:r>
              <a:rPr lang="zh-CN" altLang="en-US" sz="1400" dirty="0">
                <a:solidFill>
                  <a:schemeClr val="bg2">
                    <a:lumMod val="50000"/>
                  </a:schemeClr>
                </a:solidFill>
                <a:latin typeface="+mn-lt"/>
              </a:rPr>
              <a:t> </a:t>
            </a:r>
            <a:r>
              <a:rPr lang="en-US" sz="1400" dirty="0">
                <a:solidFill>
                  <a:schemeClr val="bg2">
                    <a:lumMod val="50000"/>
                  </a:schemeClr>
                </a:solidFill>
                <a:latin typeface="+mn-lt"/>
              </a:rPr>
              <a:t>cross validation</a:t>
            </a:r>
          </a:p>
          <a:p>
            <a:pPr marL="285750" indent="-285750">
              <a:lnSpc>
                <a:spcPct val="100000"/>
              </a:lnSpc>
              <a:spcAft>
                <a:spcPts val="0"/>
              </a:spcAft>
              <a:buClrTx/>
              <a:buSzTx/>
            </a:pPr>
            <a:r>
              <a:rPr lang="en-US" altLang="zh-CN" sz="1400" dirty="0">
                <a:solidFill>
                  <a:schemeClr val="bg2">
                    <a:lumMod val="50000"/>
                  </a:schemeClr>
                </a:solidFill>
                <a:latin typeface="+mn-lt"/>
              </a:rPr>
              <a:t>Training</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dataset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test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dataset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9</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a:t>
            </a:r>
            <a:r>
              <a:rPr lang="zh-CN" altLang="en-US" sz="1400" dirty="0">
                <a:solidFill>
                  <a:schemeClr val="bg2">
                    <a:lumMod val="50000"/>
                  </a:schemeClr>
                </a:solidFill>
                <a:latin typeface="+mn-lt"/>
              </a:rPr>
              <a:t> </a:t>
            </a:r>
            <a:r>
              <a:rPr lang="en-US" altLang="zh-CN" sz="1400" dirty="0">
                <a:solidFill>
                  <a:schemeClr val="bg2">
                    <a:lumMod val="50000"/>
                  </a:schemeClr>
                </a:solidFill>
                <a:latin typeface="+mn-lt"/>
              </a:rPr>
              <a:t>1</a:t>
            </a:r>
          </a:p>
          <a:p>
            <a:pPr marL="285750" indent="-285750">
              <a:lnSpc>
                <a:spcPct val="100000"/>
              </a:lnSpc>
              <a:spcAft>
                <a:spcPts val="0"/>
              </a:spcAft>
              <a:buClrTx/>
              <a:buSzTx/>
            </a:pPr>
            <a:endParaRPr lang="en-US" sz="1400" dirty="0">
              <a:solidFill>
                <a:schemeClr val="bg2">
                  <a:lumMod val="50000"/>
                </a:schemeClr>
              </a:solidFill>
              <a:latin typeface="+mn-lt"/>
            </a:endParaRPr>
          </a:p>
          <a:p>
            <a:pPr marL="285750" indent="-285750">
              <a:lnSpc>
                <a:spcPct val="100000"/>
              </a:lnSpc>
              <a:spcAft>
                <a:spcPts val="0"/>
              </a:spcAft>
              <a:buClrTx/>
              <a:buSzTx/>
            </a:pPr>
            <a:endParaRPr lang="en-US" sz="1400" dirty="0">
              <a:solidFill>
                <a:schemeClr val="bg2">
                  <a:lumMod val="50000"/>
                </a:schemeClr>
              </a:solidFill>
              <a:latin typeface="+mn-lt"/>
            </a:endParaRPr>
          </a:p>
        </p:txBody>
      </p:sp>
      <p:pic>
        <p:nvPicPr>
          <p:cNvPr id="1026" name="Picture 2" descr="https://lh5.googleusercontent.com/rMH9OdgmhUXTwKz2xDc1cNZWRvFJj04t2cDG2WD49S5jUBaXXSuO4GvC1FKsj03X7EgvnHxjmZFOmH7oV_-3YQ7SAzgVIE5vBTD4qBneZBWPr7lA-5OeE8WXA_di1b4tkmhw-f7J5s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5006" y="3289977"/>
            <a:ext cx="2619298" cy="18535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6531429" y="1724297"/>
            <a:ext cx="2162571" cy="16583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8332" y="3102429"/>
            <a:ext cx="2603863" cy="857239"/>
          </a:xfrm>
          <a:prstGeom prst="rect">
            <a:avLst/>
          </a:prstGeom>
        </p:spPr>
      </p:pic>
    </p:spTree>
    <p:extLst>
      <p:ext uri="{BB962C8B-B14F-4D97-AF65-F5344CB8AC3E}">
        <p14:creationId xmlns:p14="http://schemas.microsoft.com/office/powerpoint/2010/main" val="59732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r>
              <a:rPr lang="en" dirty="0"/>
              <a:t>Classification Method</a:t>
            </a:r>
            <a:r>
              <a:rPr lang="zh-CN" altLang="en-US" dirty="0"/>
              <a:t> </a:t>
            </a:r>
            <a:r>
              <a:rPr lang="en-US" altLang="zh-CN" dirty="0"/>
              <a:t>---</a:t>
            </a:r>
            <a:r>
              <a:rPr lang="zh-CN" altLang="en-US" dirty="0"/>
              <a:t> </a:t>
            </a:r>
            <a:r>
              <a:rPr lang="en-US" altLang="zh-CN" dirty="0"/>
              <a:t>Random</a:t>
            </a:r>
            <a:r>
              <a:rPr lang="zh-CN" altLang="en-US" dirty="0"/>
              <a:t> </a:t>
            </a:r>
            <a:r>
              <a:rPr lang="en-US" altLang="zh-CN" dirty="0"/>
              <a:t>Forest</a:t>
            </a:r>
            <a:endParaRPr dirty="0"/>
          </a:p>
        </p:txBody>
      </p:sp>
      <p:sp>
        <p:nvSpPr>
          <p:cNvPr id="2" name="TextBox 1"/>
          <p:cNvSpPr txBox="1"/>
          <p:nvPr/>
        </p:nvSpPr>
        <p:spPr>
          <a:xfrm>
            <a:off x="223729" y="2063579"/>
            <a:ext cx="5325763" cy="2677656"/>
          </a:xfrm>
          <a:prstGeom prst="rect">
            <a:avLst/>
          </a:prstGeom>
          <a:noFill/>
        </p:spPr>
        <p:txBody>
          <a:bodyPr wrap="square" rtlCol="0">
            <a:spAutoFit/>
          </a:bodyPr>
          <a:lstStyle/>
          <a:p>
            <a:endParaRPr lang="en-US" dirty="0"/>
          </a:p>
          <a:p>
            <a:endParaRPr lang="en-US" dirty="0"/>
          </a:p>
          <a:p>
            <a:r>
              <a:rPr lang="en-US" altLang="zh-CN" dirty="0"/>
              <a:t>Ensemble</a:t>
            </a:r>
            <a:r>
              <a:rPr lang="zh-CN" altLang="en-US" dirty="0"/>
              <a:t> </a:t>
            </a:r>
            <a:r>
              <a:rPr lang="en-US" altLang="zh-CN" dirty="0"/>
              <a:t>learning</a:t>
            </a:r>
            <a:r>
              <a:rPr lang="zh-CN" altLang="en-US" dirty="0"/>
              <a:t> </a:t>
            </a:r>
            <a:r>
              <a:rPr lang="en-US" altLang="zh-CN" dirty="0"/>
              <a:t>algorithm</a:t>
            </a:r>
          </a:p>
          <a:p>
            <a:endParaRPr lang="en-US" altLang="zh-CN" dirty="0"/>
          </a:p>
          <a:p>
            <a:endParaRPr lang="en-US" dirty="0"/>
          </a:p>
          <a:p>
            <a:r>
              <a:rPr lang="en-US" altLang="zh-CN" dirty="0"/>
              <a:t>Better</a:t>
            </a:r>
            <a:r>
              <a:rPr lang="zh-CN" altLang="en-US" dirty="0"/>
              <a:t> </a:t>
            </a:r>
            <a:r>
              <a:rPr lang="en-US" altLang="zh-CN" dirty="0"/>
              <a:t>than</a:t>
            </a:r>
            <a:r>
              <a:rPr lang="zh-CN" altLang="en-US" dirty="0"/>
              <a:t> </a:t>
            </a:r>
            <a:r>
              <a:rPr lang="en-US" altLang="zh-CN" dirty="0"/>
              <a:t>single</a:t>
            </a:r>
            <a:r>
              <a:rPr lang="zh-CN" altLang="en-US" dirty="0"/>
              <a:t> </a:t>
            </a:r>
            <a:r>
              <a:rPr lang="en-US" altLang="zh-CN" dirty="0"/>
              <a:t>decision</a:t>
            </a:r>
            <a:r>
              <a:rPr lang="zh-CN" altLang="en-US" dirty="0"/>
              <a:t> </a:t>
            </a:r>
            <a:r>
              <a:rPr lang="en-US" altLang="zh-CN" dirty="0"/>
              <a:t>tree</a:t>
            </a:r>
          </a:p>
          <a:p>
            <a:endParaRPr lang="en-US" altLang="zh-CN" dirty="0"/>
          </a:p>
          <a:p>
            <a:endParaRPr lang="en-US" altLang="zh-CN" dirty="0"/>
          </a:p>
          <a:p>
            <a:r>
              <a:rPr lang="en-US" altLang="zh-CN" dirty="0"/>
              <a:t>Avoid</a:t>
            </a:r>
            <a:r>
              <a:rPr lang="zh-CN" altLang="en-US" dirty="0"/>
              <a:t> </a:t>
            </a:r>
            <a:r>
              <a:rPr lang="en-US" altLang="zh-CN" dirty="0"/>
              <a:t>overfitting</a:t>
            </a:r>
          </a:p>
          <a:p>
            <a:endParaRPr lang="en-US" altLang="zh-CN" dirty="0"/>
          </a:p>
          <a:p>
            <a:endParaRPr lang="en-US" dirty="0"/>
          </a:p>
          <a:p>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635" y="1899252"/>
            <a:ext cx="4283365" cy="3041982"/>
          </a:xfrm>
          <a:prstGeom prst="rect">
            <a:avLst/>
          </a:prstGeom>
        </p:spPr>
      </p:pic>
    </p:spTree>
    <p:extLst>
      <p:ext uri="{BB962C8B-B14F-4D97-AF65-F5344CB8AC3E}">
        <p14:creationId xmlns:p14="http://schemas.microsoft.com/office/powerpoint/2010/main" val="88793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71900" y="738725"/>
            <a:ext cx="8222100" cy="767700"/>
          </a:xfrm>
          <a:prstGeom prst="rect">
            <a:avLst/>
          </a:prstGeom>
        </p:spPr>
        <p:txBody>
          <a:bodyPr wrap="square" lIns="91425" tIns="91425" rIns="91425" bIns="91425" anchor="b" anchorCtr="0">
            <a:noAutofit/>
          </a:bodyPr>
          <a:lstStyle/>
          <a:p>
            <a:pPr lvl="0"/>
            <a:r>
              <a:rPr lang="en" dirty="0"/>
              <a:t>Classification Method</a:t>
            </a:r>
            <a:r>
              <a:rPr lang="zh-CN" altLang="en-US" dirty="0"/>
              <a:t> </a:t>
            </a:r>
            <a:r>
              <a:rPr lang="en-US" altLang="zh-CN" dirty="0"/>
              <a:t>---</a:t>
            </a:r>
            <a:r>
              <a:rPr lang="zh-CN" altLang="en-US" dirty="0"/>
              <a:t> </a:t>
            </a:r>
            <a:r>
              <a:rPr lang="en-US" altLang="zh-CN" dirty="0"/>
              <a:t>Random</a:t>
            </a:r>
            <a:r>
              <a:rPr lang="zh-CN" altLang="en-US" dirty="0"/>
              <a:t> </a:t>
            </a:r>
            <a:r>
              <a:rPr lang="en-US" altLang="zh-CN" dirty="0"/>
              <a:t>Forest</a:t>
            </a:r>
            <a:endParaRPr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00" y="2061686"/>
            <a:ext cx="4077705" cy="256407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5023" y="2061686"/>
            <a:ext cx="3658977" cy="2563200"/>
          </a:xfrm>
          <a:prstGeom prst="rect">
            <a:avLst/>
          </a:prstGeom>
        </p:spPr>
      </p:pic>
    </p:spTree>
    <p:extLst>
      <p:ext uri="{BB962C8B-B14F-4D97-AF65-F5344CB8AC3E}">
        <p14:creationId xmlns:p14="http://schemas.microsoft.com/office/powerpoint/2010/main" val="85498940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596</Words>
  <Application>Microsoft Macintosh PowerPoint</Application>
  <PresentationFormat>全屏显示(16:9)</PresentationFormat>
  <Paragraphs>59</Paragraphs>
  <Slides>11</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Roboto</vt:lpstr>
      <vt:lpstr>Times New Roman</vt:lpstr>
      <vt:lpstr>宋体</vt:lpstr>
      <vt:lpstr>Arial</vt:lpstr>
      <vt:lpstr>Material</vt:lpstr>
      <vt:lpstr>Basketball Player Classification</vt:lpstr>
      <vt:lpstr>Introduction and Incentive</vt:lpstr>
      <vt:lpstr>Goal</vt:lpstr>
      <vt:lpstr>Data Processing</vt:lpstr>
      <vt:lpstr>Classification Method --- KNN</vt:lpstr>
      <vt:lpstr>Classification Methods --- KNN</vt:lpstr>
      <vt:lpstr>Classification Methods --- SVM</vt:lpstr>
      <vt:lpstr>Classification Method --- Random Forest</vt:lpstr>
      <vt:lpstr>Classification Method --- Random Forest</vt:lpstr>
      <vt:lpstr>Classification Method --- Random Forest</vt:lpstr>
      <vt:lpstr>Conclusion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Basketball Player Classification</dc:title>
  <dc:creator>Cheng Huang</dc:creator>
  <cp:lastModifiedBy>Mangyue Sun</cp:lastModifiedBy>
  <cp:revision>26</cp:revision>
  <dcterms:modified xsi:type="dcterms:W3CDTF">2017-12-05T15:16:07Z</dcterms:modified>
</cp:coreProperties>
</file>