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8450" lvl="1" marL="914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98450" lvl="2" marL="1371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298450" lvl="5" marL="27432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298450" lvl="6" marL="32004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298450" lvl="7" marL="36576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298450" lvl="8" marL="4114800" marR="0" rtl="0" algn="l">
              <a:spcBef>
                <a:spcPts val="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random forest can also be used in regression and finding the importance of each feature. The mean square error of test samples is 0.7 when predicting the wining share of each player. And This figure shows that the MP (Minute played), FG (Field Goal) and the overall points are the top 3 important features to consider the performance of the player.</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69850" lvl="0" marL="0">
              <a:spcBef>
                <a:spcPts val="0"/>
              </a:spcBef>
              <a:spcAft>
                <a:spcPts val="0"/>
              </a:spcAft>
              <a:buNone/>
            </a:pPr>
            <a:r>
              <a:t/>
            </a:r>
            <a:endParaRPr/>
          </a:p>
        </p:txBody>
      </p:sp>
      <p:sp>
        <p:nvSpPr>
          <p:cNvPr id="137" name="Shape 13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in the left picture, when k equals to 3, the green circle is assigned to the red triangles because there are 2 triangles and only 1 square inside the inner circle. But when k equals to 5, in the large dashed line circle, the green circle is classified to the blue square.  </a:t>
            </a:r>
            <a:endParaRPr/>
          </a:p>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SVM algorithm is very effective with very clear margin of separation because it finds a hyperplane that separates the classes. The hyperplane is chosen by maximizing the distance between the hyperplane and the nearest data point. Here, the data is two dimensional, but SVM allows the original finite-dimensional space be mapped into higher-dimensional space to simplify the separation.</a:t>
            </a:r>
            <a:endParaRPr/>
          </a:p>
          <a:p>
            <a:pPr indent="0" lvl="0" marL="0" marR="0" rtl="0" algn="l">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How to tune parameters of SVM?</a:t>
            </a:r>
            <a:endParaRPr/>
          </a:p>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 Tuning parameters value for machine learning algorithms effectively improves the model performance. They are calculated using cross validation method.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Random forest is an ensemble learning algorithm which can be used for classification and regression. The random forest contains multiple decision trees, each of which is generated by randomly chosen features. Random forest usually has more accuracy over single decision tree and it can avoid the overfitting problem bought by a single decision tree. Also, it’s efficient, so this algorithm is ideal of processing scalable data.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As we can see in the figure, with the number of trees increase, more accuracy prediction we will get and we will get lower out-of-bag error. Since only 35 features is taking into account, we can see little change when we alter the feature count of constructing a single decision tree in the forest.</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Shape 1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indent="0" lvl="1">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indent="0" lvl="2">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indent="0" lvl="3">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indent="0" lvl="4">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indent="0" lvl="5">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indent="0" lvl="6">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indent="0" lvl="7">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indent="0" lvl="8">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p:txBody>
      </p:sp>
      <p:sp>
        <p:nvSpPr>
          <p:cNvPr id="13" name="Shape 1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indent="0" lvl="1"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indent="0" lvl="2"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indent="0" lvl="3"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indent="0" lvl="4"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indent="0" lvl="5"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indent="0" lvl="6"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indent="0" lvl="7"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indent="0" lvl="8"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14" name="Shape 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1pPr>
            <a:lvl2pPr indent="0" lvl="1"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indent="0" lvl="2"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indent="0" lvl="3"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indent="0" lvl="4"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indent="0" lvl="5"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indent="0" lvl="6"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indent="0" lvl="7"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indent="0" lvl="8" algn="ctr">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p:txBody>
      </p:sp>
      <p:sp>
        <p:nvSpPr>
          <p:cNvPr id="59" name="Shape 59"/>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ctr">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ctr">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60" name="Shape 6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indent="0"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indent="0"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indent="0"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indent="0"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indent="0"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indent="0"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indent="0"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indent="0"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9" name="Shape 1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20" name="Shape 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indent="0" lvl="1">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indent="0" lvl="2">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indent="0" lvl="3">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indent="0" lvl="4">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indent="0" lvl="5">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indent="0" lvl="6">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indent="0" lvl="7">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indent="0" lvl="8">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p:txBody>
      </p:sp>
      <p:sp>
        <p:nvSpPr>
          <p:cNvPr id="23" name="Shape 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Arial"/>
              <a:buNone/>
            </a:pPr>
            <a:fld id="{00000000-1234-1234-1234-123412341234}" type="slidenum">
              <a:rPr b="0" i="0" lang="en"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indent="0"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indent="0"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indent="0"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indent="0"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indent="0"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indent="0"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indent="0"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indent="0"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28" name="Shape 28"/>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29" name="Shape 29"/>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2"/>
              </a:buClr>
              <a:buSzPts val="1200"/>
              <a:buFont typeface="Roboto"/>
              <a:buChar char="○"/>
              <a:defRPr b="0" i="0" sz="1200" u="none" cap="none" strike="noStrike">
                <a:solidFill>
                  <a:schemeClr val="lt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2"/>
              </a:buClr>
              <a:buSzPts val="1200"/>
              <a:buFont typeface="Roboto"/>
              <a:buChar char="■"/>
              <a:defRPr b="0" i="0" sz="1200" u="none" cap="none" strike="noStrike">
                <a:solidFill>
                  <a:schemeClr val="lt2"/>
                </a:solidFill>
                <a:latin typeface="Roboto"/>
                <a:ea typeface="Roboto"/>
                <a:cs typeface="Roboto"/>
                <a:sym typeface="Roboto"/>
              </a:defRPr>
            </a:lvl9pPr>
          </a:lstStyle>
          <a:p/>
        </p:txBody>
      </p:sp>
      <p:sp>
        <p:nvSpPr>
          <p:cNvPr id="30" name="Shape 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indent="0" lvl="1">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indent="0" lvl="2">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indent="0" lvl="3">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indent="0" lvl="4">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indent="0" lvl="5">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indent="0" lvl="6">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indent="0" lvl="7">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indent="0" lvl="8">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p:txBody>
      </p:sp>
      <p:sp>
        <p:nvSpPr>
          <p:cNvPr id="35" name="Shape 3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1pPr>
            <a:lvl2pPr indent="0" lvl="1">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2pPr>
            <a:lvl3pPr indent="0" lvl="2">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3pPr>
            <a:lvl4pPr indent="0" lvl="3">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4pPr>
            <a:lvl5pPr indent="0" lvl="4">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5pPr>
            <a:lvl6pPr indent="0" lvl="5">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6pPr>
            <a:lvl7pPr indent="0" lvl="6">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7pPr>
            <a:lvl8pPr indent="0" lvl="7">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8pPr>
            <a:lvl9pPr indent="0" lvl="8">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9pPr>
          </a:lstStyle>
          <a:p/>
        </p:txBody>
      </p:sp>
      <p:sp>
        <p:nvSpPr>
          <p:cNvPr id="40" name="Shape 40"/>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1pPr>
            <a:lvl2pPr indent="-304800" lvl="1" marL="914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2pPr>
            <a:lvl3pPr indent="-304800" lvl="2" marL="1371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3pPr>
            <a:lvl4pPr indent="-304800" lvl="3" marL="18288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4pPr>
            <a:lvl5pPr indent="-304800" lvl="4" marL="22860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5pPr>
            <a:lvl6pPr indent="-304800" lvl="5" marL="27432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6pPr>
            <a:lvl7pPr indent="-304800" lvl="6" marL="32004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7pPr>
            <a:lvl8pPr indent="-304800" lvl="7" marL="3657600" marR="0" rtl="0" algn="l">
              <a:lnSpc>
                <a:spcPct val="115000"/>
              </a:lnSpc>
              <a:spcBef>
                <a:spcPts val="1600"/>
              </a:spcBef>
              <a:spcAft>
                <a:spcPts val="0"/>
              </a:spcAft>
              <a:buClr>
                <a:schemeClr val="lt1"/>
              </a:buClr>
              <a:buSzPts val="1200"/>
              <a:buFont typeface="Roboto"/>
              <a:buChar char="○"/>
              <a:defRPr b="0" i="0" sz="1200" u="none" cap="none" strike="noStrike">
                <a:solidFill>
                  <a:schemeClr val="lt1"/>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lt1"/>
              </a:buClr>
              <a:buSzPts val="1200"/>
              <a:buFont typeface="Roboto"/>
              <a:buChar char="■"/>
              <a:defRPr b="0" i="0" sz="1200" u="none" cap="none" strike="noStrike">
                <a:solidFill>
                  <a:schemeClr val="lt1"/>
                </a:solidFill>
                <a:latin typeface="Roboto"/>
                <a:ea typeface="Roboto"/>
                <a:cs typeface="Roboto"/>
                <a:sym typeface="Roboto"/>
              </a:defRPr>
            </a:lvl9pPr>
          </a:lstStyle>
          <a:p/>
        </p:txBody>
      </p:sp>
      <p:sp>
        <p:nvSpPr>
          <p:cNvPr id="41" name="Shape 4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1pPr>
            <a:lvl2pPr indent="0" lvl="1">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2pPr>
            <a:lvl3pPr indent="0" lvl="2">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3pPr>
            <a:lvl4pPr indent="0" lvl="3">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4pPr>
            <a:lvl5pPr indent="0" lvl="4">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5pPr>
            <a:lvl6pPr indent="0" lvl="5">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6pPr>
            <a:lvl7pPr indent="0" lvl="6">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7pPr>
            <a:lvl8pPr indent="0" lvl="7">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8pPr>
            <a:lvl9pPr indent="0" lvl="8">
              <a:spcBef>
                <a:spcPts val="0"/>
              </a:spcBef>
              <a:spcAft>
                <a:spcPts val="0"/>
              </a:spcAft>
              <a:buClr>
                <a:schemeClr val="lt1"/>
              </a:buClr>
              <a:buSzPts val="6000"/>
              <a:buFont typeface="Roboto"/>
              <a:buNone/>
              <a:defRPr sz="6000">
                <a:solidFill>
                  <a:schemeClr val="lt1"/>
                </a:solidFill>
                <a:latin typeface="Roboto"/>
                <a:ea typeface="Roboto"/>
                <a:cs typeface="Roboto"/>
                <a:sym typeface="Roboto"/>
              </a:defRPr>
            </a:lvl9pPr>
          </a:lstStyle>
          <a:p/>
        </p:txBody>
      </p:sp>
      <p:sp>
        <p:nvSpPr>
          <p:cNvPr id="44" name="Shape 4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Arial"/>
              <a:buNone/>
            </a:pPr>
            <a:fld id="{00000000-1234-1234-1234-123412341234}" type="slidenum">
              <a:rPr b="0" i="0" lang="en"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Shape 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1pPr>
            <a:lvl2pPr indent="0" lvl="1"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indent="0" lvl="2"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indent="0" lvl="3"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indent="0" lvl="4"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indent="0" lvl="5"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indent="0" lvl="6"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indent="0" lvl="7"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indent="0" lvl="8" algn="ctr">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p:txBody>
      </p:sp>
      <p:sp>
        <p:nvSpPr>
          <p:cNvPr id="49" name="Shape 4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1pPr>
            <a:lvl2pPr indent="0" lvl="1"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indent="0" lvl="2"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indent="0" lvl="3"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indent="0" lvl="4"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indent="0" lvl="5"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indent="0" lvl="6"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indent="0" lvl="7"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indent="0" lvl="8" marL="0"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50" name="Shape 5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51" name="Shape 5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Arial"/>
              <a:buNone/>
            </a:pPr>
            <a:fld id="{00000000-1234-1234-1234-123412341234}" type="slidenum">
              <a:rPr b="0" i="0" lang="en"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Shape 55"/>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lt1"/>
              </a:buClr>
              <a:buSzPts val="1200"/>
              <a:buFont typeface="Roboto"/>
              <a:buNone/>
              <a:defRPr b="0" i="0" sz="1200" u="none" cap="none" strike="noStrike">
                <a:solidFill>
                  <a:schemeClr val="lt1"/>
                </a:solidFill>
                <a:latin typeface="Roboto"/>
                <a:ea typeface="Roboto"/>
                <a:cs typeface="Roboto"/>
                <a:sym typeface="Roboto"/>
              </a:defRPr>
            </a:lvl1pPr>
            <a:lvl2pPr indent="-317500" lvl="1" marL="914400" marR="0" rtl="0" algn="l">
              <a:lnSpc>
                <a:spcPct val="115000"/>
              </a:lnSpc>
              <a:spcBef>
                <a:spcPts val="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56" name="Shape 5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Arial"/>
              <a:buNone/>
            </a:pPr>
            <a:fld id="{00000000-1234-1234-1234-123412341234}" type="slidenum">
              <a:rPr b="0" i="0" lang="en"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indent="0"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indent="0"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indent="0"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indent="0"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indent="0"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indent="0"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indent="0"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indent="0"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lt2"/>
              </a:buClr>
              <a:buSzPts val="1000"/>
              <a:buFont typeface="Roboto"/>
              <a:buNone/>
            </a:pPr>
            <a:fld id="{00000000-1234-1234-1234-123412341234}" type="slidenum">
              <a:rPr b="0" i="0" lang="en" sz="1000" u="none" cap="none" strike="noStrike">
                <a:solidFill>
                  <a:schemeClr val="lt2"/>
                </a:solidFill>
                <a:latin typeface="Roboto"/>
                <a:ea typeface="Roboto"/>
                <a:cs typeface="Roboto"/>
                <a:sym typeface="Roboto"/>
              </a:rPr>
              <a:t>‹#›</a:t>
            </a:fld>
            <a:endParaRPr b="0" i="0" sz="1000" u="none" cap="none" strike="noStrike">
              <a:solidFill>
                <a:schemeClr val="lt2"/>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Roboto"/>
              <a:buNone/>
            </a:pPr>
            <a:r>
              <a:rPr b="0" i="0" lang="en" sz="4800" u="none" cap="none" strike="noStrike">
                <a:solidFill>
                  <a:schemeClr val="lt1"/>
                </a:solidFill>
                <a:latin typeface="Roboto"/>
                <a:ea typeface="Roboto"/>
                <a:cs typeface="Roboto"/>
                <a:sym typeface="Roboto"/>
              </a:rPr>
              <a:t>Basketball Player Classification</a:t>
            </a:r>
            <a:endParaRPr/>
          </a:p>
        </p:txBody>
      </p:sp>
      <p:sp>
        <p:nvSpPr>
          <p:cNvPr id="68" name="Shape 68"/>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Roboto"/>
              <a:buNone/>
            </a:pPr>
            <a:r>
              <a:rPr b="0" i="0" lang="en" sz="1800" u="none" cap="none" strike="noStrike">
                <a:solidFill>
                  <a:schemeClr val="lt1"/>
                </a:solidFill>
                <a:latin typeface="Roboto"/>
                <a:ea typeface="Roboto"/>
                <a:cs typeface="Roboto"/>
                <a:sym typeface="Roboto"/>
              </a:rPr>
              <a:t>Cheng Huang, Mangyue Sun, Yue Cheng, and Zhongnan Su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Classification Method --- Random Forest</a:t>
            </a:r>
            <a:endParaRPr b="0" i="0" sz="3200" u="none" cap="none" strike="noStrike">
              <a:solidFill>
                <a:schemeClr val="lt1"/>
              </a:solidFill>
              <a:latin typeface="Roboto"/>
              <a:ea typeface="Roboto"/>
              <a:cs typeface="Roboto"/>
              <a:sym typeface="Roboto"/>
            </a:endParaRPr>
          </a:p>
        </p:txBody>
      </p:sp>
      <p:pic>
        <p:nvPicPr>
          <p:cNvPr id="134" name="Shape 134"/>
          <p:cNvPicPr preferRelativeResize="0"/>
          <p:nvPr/>
        </p:nvPicPr>
        <p:blipFill rotWithShape="1">
          <a:blip r:embed="rId3">
            <a:alphaModFix/>
          </a:blip>
          <a:srcRect b="0" l="0" r="0" t="0"/>
          <a:stretch/>
        </p:blipFill>
        <p:spPr>
          <a:xfrm>
            <a:off x="1880464" y="1815422"/>
            <a:ext cx="5404971" cy="31936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Conclusion</a:t>
            </a:r>
            <a:endParaRPr b="0" i="0" sz="3200" u="none" cap="none" strike="noStrike">
              <a:solidFill>
                <a:schemeClr val="lt1"/>
              </a:solidFill>
              <a:latin typeface="Roboto"/>
              <a:ea typeface="Roboto"/>
              <a:cs typeface="Roboto"/>
              <a:sym typeface="Roboto"/>
            </a:endParaRPr>
          </a:p>
        </p:txBody>
      </p:sp>
      <p:sp>
        <p:nvSpPr>
          <p:cNvPr id="140" name="Shape 140"/>
          <p:cNvSpPr txBox="1"/>
          <p:nvPr>
            <p:ph idx="1" type="body"/>
          </p:nvPr>
        </p:nvSpPr>
        <p:spPr>
          <a:xfrm>
            <a:off x="212592" y="1946370"/>
            <a:ext cx="8222100" cy="2710200"/>
          </a:xfrm>
          <a:prstGeom prst="rect">
            <a:avLst/>
          </a:prstGeom>
          <a:noFill/>
          <a:ln>
            <a:noFill/>
          </a:ln>
        </p:spPr>
        <p:txBody>
          <a:bodyPr anchorCtr="0" anchor="t" bIns="91425" lIns="91425" spcFirstLastPara="1" rIns="91425" wrap="square" tIns="91425">
            <a:noAutofit/>
          </a:bodyPr>
          <a:lstStyle/>
          <a:p>
            <a:pPr indent="114300" lvl="0" marL="0" marR="0" rtl="0" algn="l">
              <a:lnSpc>
                <a:spcPct val="115000"/>
              </a:lnSpc>
              <a:spcBef>
                <a:spcPts val="0"/>
              </a:spcBef>
              <a:spcAft>
                <a:spcPts val="0"/>
              </a:spcAft>
              <a:buClr>
                <a:schemeClr val="lt2"/>
              </a:buClr>
              <a:buSzPts val="1800"/>
              <a:buFont typeface="Roboto"/>
              <a:buNone/>
            </a:pPr>
            <a:r>
              <a:t/>
            </a:r>
            <a:endParaRPr b="0" i="0" sz="1800" u="none" cap="none" strike="noStrike">
              <a:solidFill>
                <a:schemeClr val="lt2"/>
              </a:solidFill>
              <a:latin typeface="Roboto"/>
              <a:ea typeface="Roboto"/>
              <a:cs typeface="Roboto"/>
              <a:sym typeface="Roboto"/>
            </a:endParaRPr>
          </a:p>
        </p:txBody>
      </p:sp>
      <p:pic>
        <p:nvPicPr>
          <p:cNvPr id="141" name="Shape 141"/>
          <p:cNvPicPr preferRelativeResize="0"/>
          <p:nvPr/>
        </p:nvPicPr>
        <p:blipFill rotWithShape="1">
          <a:blip r:embed="rId3">
            <a:alphaModFix/>
          </a:blip>
          <a:srcRect b="0" l="0" r="0" t="0"/>
          <a:stretch/>
        </p:blipFill>
        <p:spPr>
          <a:xfrm>
            <a:off x="1998981" y="1758004"/>
            <a:ext cx="4988673" cy="3086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Introduction and Incentive</a:t>
            </a:r>
            <a:endParaRPr/>
          </a:p>
        </p:txBody>
      </p:sp>
      <p:sp>
        <p:nvSpPr>
          <p:cNvPr id="74" name="Shape 74"/>
          <p:cNvSpPr txBox="1"/>
          <p:nvPr>
            <p:ph idx="1" type="body"/>
          </p:nvPr>
        </p:nvSpPr>
        <p:spPr>
          <a:xfrm>
            <a:off x="200966" y="1751923"/>
            <a:ext cx="7802855" cy="1397677"/>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b="0" i="0" lang="en" sz="2400" u="none" cap="none" strike="noStrike">
                <a:solidFill>
                  <a:schemeClr val="dk2"/>
                </a:solidFill>
                <a:latin typeface="Roboto"/>
                <a:ea typeface="Roboto"/>
                <a:cs typeface="Roboto"/>
                <a:sym typeface="Roboto"/>
              </a:rPr>
              <a:t>Helps GMs decide whom to sign.</a:t>
            </a:r>
            <a:endParaRPr/>
          </a:p>
          <a:p>
            <a:pPr indent="0" lvl="0" marL="0" marR="0" rtl="0" algn="l">
              <a:lnSpc>
                <a:spcPct val="115000"/>
              </a:lnSpc>
              <a:spcBef>
                <a:spcPts val="1600"/>
              </a:spcBef>
              <a:spcAft>
                <a:spcPts val="0"/>
              </a:spcAft>
              <a:buClr>
                <a:schemeClr val="lt2"/>
              </a:buClr>
              <a:buSzPts val="1800"/>
              <a:buFont typeface="Roboto"/>
              <a:buNone/>
            </a:pPr>
            <a:r>
              <a:rPr b="0" i="0" lang="en" sz="2400" u="none" cap="none" strike="noStrike">
                <a:solidFill>
                  <a:schemeClr val="dk2"/>
                </a:solidFill>
                <a:latin typeface="Roboto"/>
                <a:ea typeface="Roboto"/>
                <a:cs typeface="Roboto"/>
                <a:sym typeface="Roboto"/>
              </a:rPr>
              <a:t>Fans see who are the best players in the league. </a:t>
            </a:r>
            <a:endParaRPr/>
          </a:p>
          <a:p>
            <a:pPr indent="0" lvl="0" marL="0" marR="0" rtl="0" algn="l">
              <a:lnSpc>
                <a:spcPct val="115000"/>
              </a:lnSpc>
              <a:spcBef>
                <a:spcPts val="1600"/>
              </a:spcBef>
              <a:spcAft>
                <a:spcPts val="0"/>
              </a:spcAft>
              <a:buClr>
                <a:schemeClr val="lt2"/>
              </a:buClr>
              <a:buSzPts val="1800"/>
              <a:buFont typeface="Roboto"/>
              <a:buNone/>
            </a:pPr>
            <a:r>
              <a:t/>
            </a:r>
            <a:endParaRPr b="0" i="0" sz="2400" u="none" cap="none" strike="noStrike">
              <a:solidFill>
                <a:schemeClr val="lt2"/>
              </a:solidFill>
              <a:latin typeface="Roboto"/>
              <a:ea typeface="Roboto"/>
              <a:cs typeface="Roboto"/>
              <a:sym typeface="Roboto"/>
            </a:endParaRPr>
          </a:p>
          <a:p>
            <a:pPr indent="0" lvl="0" marL="0" marR="0" rtl="0" algn="l">
              <a:lnSpc>
                <a:spcPct val="115000"/>
              </a:lnSpc>
              <a:spcBef>
                <a:spcPts val="1600"/>
              </a:spcBef>
              <a:spcAft>
                <a:spcPts val="0"/>
              </a:spcAft>
              <a:buClr>
                <a:schemeClr val="lt2"/>
              </a:buClr>
              <a:buSzPts val="1800"/>
              <a:buFont typeface="Roboto"/>
              <a:buNone/>
            </a:pPr>
            <a:r>
              <a:t/>
            </a:r>
            <a:endParaRPr b="0" i="0" sz="2400" u="none" cap="none" strike="noStrike">
              <a:solidFill>
                <a:schemeClr val="lt2"/>
              </a:solidFill>
              <a:latin typeface="Roboto"/>
              <a:ea typeface="Roboto"/>
              <a:cs typeface="Roboto"/>
              <a:sym typeface="Roboto"/>
            </a:endParaRPr>
          </a:p>
        </p:txBody>
      </p:sp>
      <p:pic>
        <p:nvPicPr>
          <p:cNvPr descr="irving hayward Kyrie Irving, Gordon Hayward Both Credit Brad Stevens As Draw To Boston During Celtics Introduction" id="75" name="Shape 75"/>
          <p:cNvPicPr preferRelativeResize="0"/>
          <p:nvPr/>
        </p:nvPicPr>
        <p:blipFill rotWithShape="1">
          <a:blip r:embed="rId3">
            <a:alphaModFix/>
          </a:blip>
          <a:srcRect b="0" l="0" r="0" t="0"/>
          <a:stretch/>
        </p:blipFill>
        <p:spPr>
          <a:xfrm>
            <a:off x="397521" y="2925466"/>
            <a:ext cx="3704872" cy="2081785"/>
          </a:xfrm>
          <a:prstGeom prst="rect">
            <a:avLst/>
          </a:prstGeom>
          <a:noFill/>
          <a:ln>
            <a:noFill/>
          </a:ln>
        </p:spPr>
      </p:pic>
      <p:sp>
        <p:nvSpPr>
          <p:cNvPr id="76" name="Shape 76"/>
          <p:cNvSpPr txBox="1"/>
          <p:nvPr/>
        </p:nvSpPr>
        <p:spPr>
          <a:xfrm>
            <a:off x="4102393" y="4543274"/>
            <a:ext cx="413173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http://boston.cbslocal.com/2017/09/01/kyrie-irving-gordon-hayward-introductory-press-conference-brad-stevens/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Goal</a:t>
            </a:r>
            <a:endParaRPr b="0" i="0" sz="3200" u="none" cap="none" strike="noStrike">
              <a:solidFill>
                <a:schemeClr val="lt1"/>
              </a:solidFill>
              <a:latin typeface="Roboto"/>
              <a:ea typeface="Roboto"/>
              <a:cs typeface="Roboto"/>
              <a:sym typeface="Roboto"/>
            </a:endParaRPr>
          </a:p>
        </p:txBody>
      </p:sp>
      <p:sp>
        <p:nvSpPr>
          <p:cNvPr id="82" name="Shape 8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Three classification algorithms to separate players into three groups.</a:t>
            </a:r>
            <a:endParaRPr/>
          </a:p>
          <a:p>
            <a:pPr indent="0" lvl="0" marL="0" marR="0" rtl="0" algn="l">
              <a:lnSpc>
                <a:spcPct val="115000"/>
              </a:lnSpc>
              <a:spcBef>
                <a:spcPts val="160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Compare the accuracy of the classification.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Data Processing</a:t>
            </a:r>
            <a:endParaRPr/>
          </a:p>
        </p:txBody>
      </p:sp>
      <p:sp>
        <p:nvSpPr>
          <p:cNvPr id="88" name="Shape 88"/>
          <p:cNvSpPr txBox="1"/>
          <p:nvPr>
            <p:ph idx="1" type="body"/>
          </p:nvPr>
        </p:nvSpPr>
        <p:spPr>
          <a:xfrm>
            <a:off x="471900" y="2047165"/>
            <a:ext cx="4420531" cy="163335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lt2"/>
              </a:buClr>
              <a:buSzPts val="1800"/>
              <a:buFont typeface="Roboto"/>
              <a:buNone/>
            </a:pPr>
            <a:r>
              <a:rPr b="0" i="0" lang="en" sz="1800" u="none" cap="none" strike="noStrike">
                <a:solidFill>
                  <a:schemeClr val="lt2"/>
                </a:solidFill>
                <a:latin typeface="Roboto"/>
                <a:ea typeface="Roboto"/>
                <a:cs typeface="Roboto"/>
                <a:sym typeface="Roboto"/>
              </a:rPr>
              <a:t>Principal Component Analysis(PCA) to reduce the feature dimension without loosing much accuracy. </a:t>
            </a:r>
            <a:endParaRPr/>
          </a:p>
        </p:txBody>
      </p:sp>
      <p:pic>
        <p:nvPicPr>
          <p:cNvPr descr="https://lh6.googleusercontent.com/kEnDUUw8qaBmFzBsIlOJXNkuazYZDUFt2XrdA6yUdFUvJRiAio6Ak9Ne5w2sfF8hq8wm9lsIefcpWt1y1UXeb4Mie6bWiaNnO-FyeQbVHRNKZ4HprWaVrVRJtTeHSvNy3odWQmq2FN8" id="89" name="Shape 89"/>
          <p:cNvPicPr preferRelativeResize="0"/>
          <p:nvPr/>
        </p:nvPicPr>
        <p:blipFill rotWithShape="1">
          <a:blip r:embed="rId3">
            <a:alphaModFix/>
          </a:blip>
          <a:srcRect b="0" l="0" r="0" t="0"/>
          <a:stretch/>
        </p:blipFill>
        <p:spPr>
          <a:xfrm>
            <a:off x="4892431" y="1694071"/>
            <a:ext cx="4040554" cy="31767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Classification Method --- KNN</a:t>
            </a:r>
            <a:endParaRPr b="0" i="0" sz="3200" u="none" cap="none" strike="noStrike">
              <a:solidFill>
                <a:schemeClr val="lt1"/>
              </a:solidFill>
              <a:latin typeface="Roboto"/>
              <a:ea typeface="Roboto"/>
              <a:cs typeface="Roboto"/>
              <a:sym typeface="Roboto"/>
            </a:endParaRPr>
          </a:p>
        </p:txBody>
      </p:sp>
      <p:pic>
        <p:nvPicPr>
          <p:cNvPr descr="https://lh5.googleusercontent.com/ANdPLHN_3Qn_p4i9pjPPD3FsFggAQchUzucV-YW4l7sfVmtsUTXFbSeknGQ4ngkUXWUPLY-MODVcQgX8fmtevJg1TB0gDcXuG5lejLMV6ASXd-dPzqdNod72HpQcmGdsB9g0kUuU" id="95" name="Shape 95"/>
          <p:cNvPicPr preferRelativeResize="0"/>
          <p:nvPr/>
        </p:nvPicPr>
        <p:blipFill rotWithShape="1">
          <a:blip r:embed="rId3">
            <a:alphaModFix/>
          </a:blip>
          <a:srcRect b="0" l="0" r="0" t="0"/>
          <a:stretch/>
        </p:blipFill>
        <p:spPr>
          <a:xfrm>
            <a:off x="5549492" y="2063579"/>
            <a:ext cx="3144508" cy="2582562"/>
          </a:xfrm>
          <a:prstGeom prst="rect">
            <a:avLst/>
          </a:prstGeom>
          <a:noFill/>
          <a:ln>
            <a:noFill/>
          </a:ln>
        </p:spPr>
      </p:pic>
      <p:sp>
        <p:nvSpPr>
          <p:cNvPr id="96" name="Shape 96"/>
          <p:cNvSpPr txBox="1"/>
          <p:nvPr/>
        </p:nvSpPr>
        <p:spPr>
          <a:xfrm>
            <a:off x="223729" y="2063579"/>
            <a:ext cx="5325763" cy="181588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 KNN, an object is classified by a majority vote of its neighbors.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nearest-neighbor classifier relies on a metric or “distance” function between patterns.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Shape 97"/>
          <p:cNvPicPr preferRelativeResize="0"/>
          <p:nvPr/>
        </p:nvPicPr>
        <p:blipFill rotWithShape="1">
          <a:blip r:embed="rId4">
            <a:alphaModFix/>
          </a:blip>
          <a:srcRect b="3978" l="0" r="2194" t="0"/>
          <a:stretch/>
        </p:blipFill>
        <p:spPr>
          <a:xfrm>
            <a:off x="265305" y="3332870"/>
            <a:ext cx="2139679" cy="596438"/>
          </a:xfrm>
          <a:prstGeom prst="rect">
            <a:avLst/>
          </a:prstGeom>
          <a:noFill/>
          <a:ln>
            <a:noFill/>
          </a:ln>
        </p:spPr>
      </p:pic>
      <p:pic>
        <p:nvPicPr>
          <p:cNvPr id="98" name="Shape 98"/>
          <p:cNvPicPr preferRelativeResize="0"/>
          <p:nvPr/>
        </p:nvPicPr>
        <p:blipFill rotWithShape="1">
          <a:blip r:embed="rId5">
            <a:alphaModFix/>
          </a:blip>
          <a:srcRect b="0" l="0" r="0" t="0"/>
          <a:stretch/>
        </p:blipFill>
        <p:spPr>
          <a:xfrm>
            <a:off x="2886610" y="3283023"/>
            <a:ext cx="1876924" cy="5964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Classification Methods --- KNN</a:t>
            </a:r>
            <a:endParaRPr b="0" i="0" sz="3200" u="none" cap="none" strike="noStrike">
              <a:solidFill>
                <a:schemeClr val="lt1"/>
              </a:solidFill>
              <a:latin typeface="Roboto"/>
              <a:ea typeface="Roboto"/>
              <a:cs typeface="Roboto"/>
              <a:sym typeface="Roboto"/>
            </a:endParaRPr>
          </a:p>
        </p:txBody>
      </p:sp>
      <p:pic>
        <p:nvPicPr>
          <p:cNvPr descr="https://lh4.googleusercontent.com/Sfu1je09Xcyw6HDjxEqaom66qTZcWgKNyUSwSfOvuDssu26NsXcB-cwqgbfDB2CxyBVaryM3wJSqsPigwHaj1z9qtKdHMd7pqDXp9JWL8tm_NYhkbgudh9ZuztspGyNymzyDjBFC" id="104" name="Shape 104"/>
          <p:cNvPicPr preferRelativeResize="0"/>
          <p:nvPr/>
        </p:nvPicPr>
        <p:blipFill rotWithShape="1">
          <a:blip r:embed="rId3">
            <a:alphaModFix/>
          </a:blip>
          <a:srcRect b="0" l="0" r="0" t="0"/>
          <a:stretch/>
        </p:blipFill>
        <p:spPr>
          <a:xfrm>
            <a:off x="4533523" y="1819855"/>
            <a:ext cx="4263201" cy="3110492"/>
          </a:xfrm>
          <a:prstGeom prst="rect">
            <a:avLst/>
          </a:prstGeom>
          <a:noFill/>
          <a:ln>
            <a:noFill/>
          </a:ln>
        </p:spPr>
      </p:pic>
      <p:sp>
        <p:nvSpPr>
          <p:cNvPr id="105" name="Shape 105"/>
          <p:cNvSpPr txBox="1"/>
          <p:nvPr/>
        </p:nvSpPr>
        <p:spPr>
          <a:xfrm>
            <a:off x="471900" y="2036273"/>
            <a:ext cx="3856656" cy="16004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How to choose the value of K? </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-Small K leads to higher noise on results.</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-Large K makes it computationally expensive.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How to optimize value of K?</a:t>
            </a:r>
            <a:endParaRPr/>
          </a:p>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Classification Methods --- SVM</a:t>
            </a:r>
            <a:endParaRPr b="0" i="0" sz="3200" u="none" cap="none" strike="noStrike">
              <a:solidFill>
                <a:schemeClr val="lt1"/>
              </a:solidFill>
              <a:latin typeface="Roboto"/>
              <a:ea typeface="Roboto"/>
              <a:cs typeface="Roboto"/>
              <a:sym typeface="Roboto"/>
            </a:endParaRPr>
          </a:p>
        </p:txBody>
      </p:sp>
      <p:sp>
        <p:nvSpPr>
          <p:cNvPr id="111" name="Shape 111"/>
          <p:cNvSpPr txBox="1"/>
          <p:nvPr>
            <p:ph idx="1" type="body"/>
          </p:nvPr>
        </p:nvSpPr>
        <p:spPr>
          <a:xfrm>
            <a:off x="87086" y="1724297"/>
            <a:ext cx="6156959" cy="3419203"/>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212121"/>
              </a:buClr>
              <a:buSzPts val="1400"/>
              <a:buFont typeface="Roboto"/>
              <a:buChar char="●"/>
            </a:pPr>
            <a:r>
              <a:rPr b="0" i="0" lang="en" sz="1400" u="none" cap="none" strike="noStrike">
                <a:solidFill>
                  <a:srgbClr val="212121"/>
                </a:solidFill>
                <a:latin typeface="Arial"/>
                <a:ea typeface="Arial"/>
                <a:cs typeface="Arial"/>
                <a:sym typeface="Arial"/>
              </a:rPr>
              <a:t>Support vector machines (SVM) are supervised learning used for classification and regression analysis</a:t>
            </a:r>
            <a:endParaRPr/>
          </a:p>
          <a:p>
            <a:pPr indent="-285750" lvl="0" marL="285750" marR="0" rtl="0" algn="l">
              <a:lnSpc>
                <a:spcPct val="100000"/>
              </a:lnSpc>
              <a:spcBef>
                <a:spcPts val="0"/>
              </a:spcBef>
              <a:spcAft>
                <a:spcPts val="0"/>
              </a:spcAft>
              <a:buClr>
                <a:srgbClr val="212121"/>
              </a:buClr>
              <a:buSzPts val="1400"/>
              <a:buFont typeface="Roboto"/>
              <a:buChar char="●"/>
            </a:pPr>
            <a:r>
              <a:rPr b="0" i="0" lang="en" sz="1400" u="none" cap="none" strike="noStrike">
                <a:solidFill>
                  <a:srgbClr val="212121"/>
                </a:solidFill>
                <a:latin typeface="Arial"/>
                <a:ea typeface="Arial"/>
                <a:cs typeface="Arial"/>
                <a:sym typeface="Arial"/>
              </a:rPr>
              <a:t>The optimal hyperplane maximizes the margins between different classes</a:t>
            </a:r>
            <a:endParaRPr/>
          </a:p>
          <a:p>
            <a:pPr indent="-285750" lvl="0" marL="285750" marR="0" rtl="0" algn="l">
              <a:lnSpc>
                <a:spcPct val="100000"/>
              </a:lnSpc>
              <a:spcBef>
                <a:spcPts val="0"/>
              </a:spcBef>
              <a:spcAft>
                <a:spcPts val="0"/>
              </a:spcAft>
              <a:buClr>
                <a:srgbClr val="212121"/>
              </a:buClr>
              <a:buSzPts val="1400"/>
              <a:buFont typeface="Roboto"/>
              <a:buChar char="●"/>
            </a:pPr>
            <a:r>
              <a:rPr b="0" i="0" lang="en" sz="1400" u="none" cap="none" strike="noStrike">
                <a:solidFill>
                  <a:srgbClr val="212121"/>
                </a:solidFill>
                <a:latin typeface="Arial"/>
                <a:ea typeface="Arial"/>
                <a:cs typeface="Arial"/>
                <a:sym typeface="Arial"/>
              </a:rPr>
              <a:t>SVM allows the original finite-dimensional space be mapped into higher-dimensional space, which makes the separation easier</a:t>
            </a:r>
            <a:endParaRPr/>
          </a:p>
          <a:p>
            <a:pPr indent="-285750" lvl="0" marL="285750" marR="0" rtl="0" algn="l">
              <a:lnSpc>
                <a:spcPct val="100000"/>
              </a:lnSpc>
              <a:spcBef>
                <a:spcPts val="0"/>
              </a:spcBef>
              <a:spcAft>
                <a:spcPts val="0"/>
              </a:spcAft>
              <a:buClr>
                <a:srgbClr val="212121"/>
              </a:buClr>
              <a:buSzPts val="1400"/>
              <a:buFont typeface="Roboto"/>
              <a:buChar char="●"/>
            </a:pPr>
            <a:r>
              <a:rPr b="0" i="0" lang="en" sz="1400" u="none" cap="none" strike="noStrike">
                <a:solidFill>
                  <a:srgbClr val="212121"/>
                </a:solidFill>
                <a:latin typeface="Arial"/>
                <a:ea typeface="Arial"/>
                <a:cs typeface="Arial"/>
                <a:sym typeface="Arial"/>
              </a:rPr>
              <a:t>Kernel function selection</a:t>
            </a:r>
            <a:endParaRPr/>
          </a:p>
          <a:p>
            <a:pPr indent="-196850" lvl="0" marL="285750" marR="0" rtl="0" algn="l">
              <a:lnSpc>
                <a:spcPct val="100000"/>
              </a:lnSpc>
              <a:spcBef>
                <a:spcPts val="0"/>
              </a:spcBef>
              <a:spcAft>
                <a:spcPts val="0"/>
              </a:spcAft>
              <a:buClr>
                <a:schemeClr val="lt2"/>
              </a:buClr>
              <a:buSzPts val="1400"/>
              <a:buFont typeface="Roboto"/>
              <a:buNone/>
            </a:pPr>
            <a:r>
              <a:t/>
            </a:r>
            <a:endParaRPr b="0" i="0" sz="1400" u="none" cap="none" strike="noStrike">
              <a:solidFill>
                <a:srgbClr val="212121"/>
              </a:solidFill>
              <a:latin typeface="Arial"/>
              <a:ea typeface="Arial"/>
              <a:cs typeface="Arial"/>
              <a:sym typeface="Arial"/>
            </a:endParaRPr>
          </a:p>
          <a:p>
            <a:pPr indent="-196850" lvl="0" marL="285750" marR="0" rtl="0" algn="l">
              <a:lnSpc>
                <a:spcPct val="100000"/>
              </a:lnSpc>
              <a:spcBef>
                <a:spcPts val="0"/>
              </a:spcBef>
              <a:spcAft>
                <a:spcPts val="0"/>
              </a:spcAft>
              <a:buClr>
                <a:schemeClr val="lt2"/>
              </a:buClr>
              <a:buSzPts val="1400"/>
              <a:buFont typeface="Roboto"/>
              <a:buNone/>
            </a:pPr>
            <a:r>
              <a:t/>
            </a:r>
            <a:endParaRPr b="0" i="0" sz="1400" u="none" cap="none" strike="noStrike">
              <a:solidFill>
                <a:srgbClr val="212121"/>
              </a:solidFill>
              <a:latin typeface="Arial"/>
              <a:ea typeface="Arial"/>
              <a:cs typeface="Arial"/>
              <a:sym typeface="Arial"/>
            </a:endParaRPr>
          </a:p>
          <a:p>
            <a:pPr indent="-196850" lvl="0" marL="285750" marR="0" rtl="0" algn="l">
              <a:lnSpc>
                <a:spcPct val="100000"/>
              </a:lnSpc>
              <a:spcBef>
                <a:spcPts val="0"/>
              </a:spcBef>
              <a:spcAft>
                <a:spcPts val="0"/>
              </a:spcAft>
              <a:buClr>
                <a:schemeClr val="lt2"/>
              </a:buClr>
              <a:buSzPts val="1400"/>
              <a:buFont typeface="Roboto"/>
              <a:buNone/>
            </a:pPr>
            <a:r>
              <a:t/>
            </a:r>
            <a:endParaRPr b="0" i="0" sz="1400" u="none" cap="none" strike="noStrike">
              <a:solidFill>
                <a:srgbClr val="212121"/>
              </a:solidFill>
              <a:latin typeface="Arial"/>
              <a:ea typeface="Arial"/>
              <a:cs typeface="Arial"/>
              <a:sym typeface="Arial"/>
            </a:endParaRPr>
          </a:p>
          <a:p>
            <a:pPr indent="-285750" lvl="0" marL="285750" marR="0" rtl="0" algn="l">
              <a:lnSpc>
                <a:spcPct val="100000"/>
              </a:lnSpc>
              <a:spcBef>
                <a:spcPts val="0"/>
              </a:spcBef>
              <a:spcAft>
                <a:spcPts val="0"/>
              </a:spcAft>
              <a:buClr>
                <a:srgbClr val="212121"/>
              </a:buClr>
              <a:buSzPts val="1400"/>
              <a:buFont typeface="Roboto"/>
              <a:buChar char="●"/>
            </a:pPr>
            <a:r>
              <a:rPr b="0" i="0" lang="en" sz="1400" u="none" cap="none" strike="noStrike">
                <a:solidFill>
                  <a:srgbClr val="212121"/>
                </a:solidFill>
                <a:latin typeface="Arial"/>
                <a:ea typeface="Arial"/>
                <a:cs typeface="Arial"/>
                <a:sym typeface="Arial"/>
              </a:rPr>
              <a:t>Best kernel parameters are selected using 10-fold cross validation</a:t>
            </a:r>
            <a:endParaRPr/>
          </a:p>
          <a:p>
            <a:pPr indent="-285750" lvl="0" marL="285750" marR="0" rtl="0" algn="l">
              <a:lnSpc>
                <a:spcPct val="100000"/>
              </a:lnSpc>
              <a:spcBef>
                <a:spcPts val="0"/>
              </a:spcBef>
              <a:spcAft>
                <a:spcPts val="0"/>
              </a:spcAft>
              <a:buClr>
                <a:srgbClr val="212121"/>
              </a:buClr>
              <a:buSzPts val="1400"/>
              <a:buFont typeface="Roboto"/>
              <a:buChar char="●"/>
            </a:pPr>
            <a:r>
              <a:rPr b="0" i="0" lang="en" sz="1400" u="none" cap="none" strike="noStrike">
                <a:solidFill>
                  <a:srgbClr val="212121"/>
                </a:solidFill>
                <a:latin typeface="Arial"/>
                <a:ea typeface="Arial"/>
                <a:cs typeface="Arial"/>
                <a:sym typeface="Arial"/>
              </a:rPr>
              <a:t>Training dataset : test dataset = 9 : 1</a:t>
            </a:r>
            <a:endParaRPr/>
          </a:p>
          <a:p>
            <a:pPr indent="-196850" lvl="0" marL="285750" marR="0" rtl="0" algn="l">
              <a:lnSpc>
                <a:spcPct val="100000"/>
              </a:lnSpc>
              <a:spcBef>
                <a:spcPts val="0"/>
              </a:spcBef>
              <a:spcAft>
                <a:spcPts val="0"/>
              </a:spcAft>
              <a:buClr>
                <a:schemeClr val="lt2"/>
              </a:buClr>
              <a:buSzPts val="1400"/>
              <a:buFont typeface="Roboto"/>
              <a:buNone/>
            </a:pPr>
            <a:r>
              <a:t/>
            </a:r>
            <a:endParaRPr b="0" i="0" sz="1400" u="none" cap="none" strike="noStrike">
              <a:solidFill>
                <a:srgbClr val="212121"/>
              </a:solidFill>
              <a:latin typeface="Arial"/>
              <a:ea typeface="Arial"/>
              <a:cs typeface="Arial"/>
              <a:sym typeface="Arial"/>
            </a:endParaRPr>
          </a:p>
          <a:p>
            <a:pPr indent="-196850" lvl="0" marL="285750" marR="0" rtl="0" algn="l">
              <a:lnSpc>
                <a:spcPct val="100000"/>
              </a:lnSpc>
              <a:spcBef>
                <a:spcPts val="0"/>
              </a:spcBef>
              <a:spcAft>
                <a:spcPts val="0"/>
              </a:spcAft>
              <a:buClr>
                <a:schemeClr val="lt2"/>
              </a:buClr>
              <a:buSzPts val="1400"/>
              <a:buFont typeface="Roboto"/>
              <a:buNone/>
            </a:pPr>
            <a:r>
              <a:t/>
            </a:r>
            <a:endParaRPr b="0" i="0" sz="1400" u="none" cap="none" strike="noStrike">
              <a:solidFill>
                <a:srgbClr val="212121"/>
              </a:solidFill>
              <a:latin typeface="Arial"/>
              <a:ea typeface="Arial"/>
              <a:cs typeface="Arial"/>
              <a:sym typeface="Arial"/>
            </a:endParaRPr>
          </a:p>
        </p:txBody>
      </p:sp>
      <p:pic>
        <p:nvPicPr>
          <p:cNvPr descr="https://lh5.googleusercontent.com/rMH9OdgmhUXTwKz2xDc1cNZWRvFJj04t2cDG2WD49S5jUBaXXSuO4GvC1FKsj03X7EgvnHxjmZFOmH7oV_-3YQ7SAzgVIE5vBTD4qBneZBWPr7lA-5OeE8WXA_di1b4tkmhw-f7J5sc" id="112" name="Shape 112"/>
          <p:cNvPicPr preferRelativeResize="0"/>
          <p:nvPr/>
        </p:nvPicPr>
        <p:blipFill rotWithShape="1">
          <a:blip r:embed="rId3">
            <a:alphaModFix/>
          </a:blip>
          <a:srcRect b="0" l="0" r="0" t="0"/>
          <a:stretch/>
        </p:blipFill>
        <p:spPr>
          <a:xfrm>
            <a:off x="6305006" y="3289977"/>
            <a:ext cx="2619298" cy="1853523"/>
          </a:xfrm>
          <a:prstGeom prst="rect">
            <a:avLst/>
          </a:prstGeom>
          <a:noFill/>
          <a:ln>
            <a:noFill/>
          </a:ln>
        </p:spPr>
      </p:pic>
      <p:pic>
        <p:nvPicPr>
          <p:cNvPr id="113" name="Shape 113"/>
          <p:cNvPicPr preferRelativeResize="0"/>
          <p:nvPr/>
        </p:nvPicPr>
        <p:blipFill rotWithShape="1">
          <a:blip r:embed="rId4">
            <a:alphaModFix/>
          </a:blip>
          <a:srcRect b="0" l="0" r="0" t="0"/>
          <a:stretch/>
        </p:blipFill>
        <p:spPr>
          <a:xfrm>
            <a:off x="6531429" y="1724297"/>
            <a:ext cx="2162571" cy="1658344"/>
          </a:xfrm>
          <a:prstGeom prst="rect">
            <a:avLst/>
          </a:prstGeom>
          <a:noFill/>
          <a:ln>
            <a:noFill/>
          </a:ln>
        </p:spPr>
      </p:pic>
      <p:pic>
        <p:nvPicPr>
          <p:cNvPr id="114" name="Shape 114"/>
          <p:cNvPicPr preferRelativeResize="0"/>
          <p:nvPr/>
        </p:nvPicPr>
        <p:blipFill rotWithShape="1">
          <a:blip r:embed="rId5">
            <a:alphaModFix/>
          </a:blip>
          <a:srcRect b="0" l="0" r="0" t="0"/>
          <a:stretch/>
        </p:blipFill>
        <p:spPr>
          <a:xfrm>
            <a:off x="2978332" y="3102429"/>
            <a:ext cx="2603863" cy="8572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Classification Method --- Random Forest</a:t>
            </a:r>
            <a:endParaRPr b="0" i="0" sz="3200" u="none" cap="none" strike="noStrike">
              <a:solidFill>
                <a:schemeClr val="lt1"/>
              </a:solidFill>
              <a:latin typeface="Roboto"/>
              <a:ea typeface="Roboto"/>
              <a:cs typeface="Roboto"/>
              <a:sym typeface="Roboto"/>
            </a:endParaRPr>
          </a:p>
        </p:txBody>
      </p:sp>
      <p:sp>
        <p:nvSpPr>
          <p:cNvPr id="120" name="Shape 120"/>
          <p:cNvSpPr txBox="1"/>
          <p:nvPr/>
        </p:nvSpPr>
        <p:spPr>
          <a:xfrm>
            <a:off x="223729" y="2063579"/>
            <a:ext cx="5325763" cy="267765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Ensemble learning algorithm</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Better than single decision tree</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Avoid overfitting</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 name="Shape 121"/>
          <p:cNvPicPr preferRelativeResize="0"/>
          <p:nvPr/>
        </p:nvPicPr>
        <p:blipFill rotWithShape="1">
          <a:blip r:embed="rId3">
            <a:alphaModFix/>
          </a:blip>
          <a:srcRect b="0" l="0" r="0" t="0"/>
          <a:stretch/>
        </p:blipFill>
        <p:spPr>
          <a:xfrm>
            <a:off x="4410635" y="1899252"/>
            <a:ext cx="4283365" cy="30419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Roboto"/>
              <a:buNone/>
            </a:pPr>
            <a:r>
              <a:rPr b="0" i="0" lang="en" sz="3200" u="none" cap="none" strike="noStrike">
                <a:solidFill>
                  <a:schemeClr val="lt1"/>
                </a:solidFill>
                <a:latin typeface="Roboto"/>
                <a:ea typeface="Roboto"/>
                <a:cs typeface="Roboto"/>
                <a:sym typeface="Roboto"/>
              </a:rPr>
              <a:t>Classification Method --- Random Forest</a:t>
            </a:r>
            <a:endParaRPr b="0" i="0" sz="3200" u="none" cap="none" strike="noStrike">
              <a:solidFill>
                <a:schemeClr val="lt1"/>
              </a:solidFill>
              <a:latin typeface="Roboto"/>
              <a:ea typeface="Roboto"/>
              <a:cs typeface="Roboto"/>
              <a:sym typeface="Roboto"/>
            </a:endParaRPr>
          </a:p>
        </p:txBody>
      </p:sp>
      <p:pic>
        <p:nvPicPr>
          <p:cNvPr id="127" name="Shape 127"/>
          <p:cNvPicPr preferRelativeResize="0"/>
          <p:nvPr/>
        </p:nvPicPr>
        <p:blipFill rotWithShape="1">
          <a:blip r:embed="rId3">
            <a:alphaModFix/>
          </a:blip>
          <a:srcRect b="0" l="0" r="0" t="0"/>
          <a:stretch/>
        </p:blipFill>
        <p:spPr>
          <a:xfrm>
            <a:off x="471900" y="2061686"/>
            <a:ext cx="4077705" cy="2564074"/>
          </a:xfrm>
          <a:prstGeom prst="rect">
            <a:avLst/>
          </a:prstGeom>
          <a:noFill/>
          <a:ln>
            <a:noFill/>
          </a:ln>
        </p:spPr>
      </p:pic>
      <p:pic>
        <p:nvPicPr>
          <p:cNvPr id="128" name="Shape 128"/>
          <p:cNvPicPr preferRelativeResize="0"/>
          <p:nvPr/>
        </p:nvPicPr>
        <p:blipFill rotWithShape="1">
          <a:blip r:embed="rId4">
            <a:alphaModFix/>
          </a:blip>
          <a:srcRect b="0" l="0" r="0" t="0"/>
          <a:stretch/>
        </p:blipFill>
        <p:spPr>
          <a:xfrm>
            <a:off x="5035023" y="2061686"/>
            <a:ext cx="3658977" cy="256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