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54AB8-1082-4863-B6CD-A0C7B7910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E46D6D-8F0D-455B-8836-54FC94041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9CA58-2CDC-4926-9415-38C3D68A8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A7A-8D67-4BB7-BB26-446725A75EA5}" type="datetimeFigureOut">
              <a:rPr lang="zh-CN" altLang="en-US" smtClean="0"/>
              <a:t>2019-10-25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D9FDC-F7D8-4D16-8A61-79C9AE81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104AB-53F0-4C21-A770-71C634A7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2D89-7886-4AEE-9D95-0AC37C366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09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06870-B45F-4B68-84CD-C5814C98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AA7EFC-074A-4FD5-AC07-C1C50DAC8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F47ED-2DED-4AB0-A6C3-7A56E526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A7A-8D67-4BB7-BB26-446725A75EA5}" type="datetimeFigureOut">
              <a:rPr lang="zh-CN" altLang="en-US" smtClean="0"/>
              <a:t>2019-10-25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A088E6-BA2A-4B6F-B8A3-5CC4A24D7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2015D7-CEA0-4325-91C6-A9C19A4F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2D89-7886-4AEE-9D95-0AC37C366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54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5FC8C7-59F9-4DAA-A774-7F2FFE971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95D172-2C59-43E2-A83E-34F7213FA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B61FBE-0F89-4082-939F-3ACBD8EE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A7A-8D67-4BB7-BB26-446725A75EA5}" type="datetimeFigureOut">
              <a:rPr lang="zh-CN" altLang="en-US" smtClean="0"/>
              <a:t>2019-10-25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24C036-57E2-448B-BB14-1EC89D24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8049C6-A30E-4921-9A3B-D71D274A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2D89-7886-4AEE-9D95-0AC37C366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58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69E72-B3D5-46BC-B3D0-252CC882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3C337-CA8B-4293-8B2B-0AB5FCA1B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130F9-5C88-4DC2-9452-004BB7F0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A7A-8D67-4BB7-BB26-446725A75EA5}" type="datetimeFigureOut">
              <a:rPr lang="zh-CN" altLang="en-US" smtClean="0"/>
              <a:t>2019-10-25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35FFBC-CDD9-4A02-8EC3-A0528DCB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8B5D68-2AF9-466B-BF9C-2E2D1555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2D89-7886-4AEE-9D95-0AC37C366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53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A9CEB-264F-4807-8ABC-62DDD0704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964B92-3B74-4D6B-A0A0-C740FD27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C7DB9A-2BFA-4748-B1D7-06837D59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A7A-8D67-4BB7-BB26-446725A75EA5}" type="datetimeFigureOut">
              <a:rPr lang="zh-CN" altLang="en-US" smtClean="0"/>
              <a:t>2019-10-25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C0021E-65EC-4F75-9065-3ECFC175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1C24FD-7FFA-459C-9627-3A67CC7E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2D89-7886-4AEE-9D95-0AC37C366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77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CF467-E162-4908-80E0-9D04C54A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EA5E6F-377C-499F-A939-3958DF33E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D89BF2-8AB0-4F8B-984E-317ED0B36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2A70E5-AF3C-4779-9247-DA97A3C0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A7A-8D67-4BB7-BB26-446725A75EA5}" type="datetimeFigureOut">
              <a:rPr lang="zh-CN" altLang="en-US" smtClean="0"/>
              <a:t>2019-10-25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BE735B-30F3-4889-8908-4B759473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267343-78EA-4802-B99D-DC00E345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2D89-7886-4AEE-9D95-0AC37C366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0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D00BC-AD24-4D36-A599-347BC72A0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72C0B8-230A-4AD5-A6DB-8D365DC72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BE0669-C8E7-45E9-9321-D60E5B3E9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5512F5-9DE5-485B-ABF0-4B43CF53B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A3B7A9-43AA-4405-B585-2F9AC28AA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0125FF-5319-4C77-A796-8FB38A0D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A7A-8D67-4BB7-BB26-446725A75EA5}" type="datetimeFigureOut">
              <a:rPr lang="zh-CN" altLang="en-US" smtClean="0"/>
              <a:t>2019-10-25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010EDE-267E-4CFC-A78B-ED34A840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243D18-45B8-4B07-898F-229C3904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2D89-7886-4AEE-9D95-0AC37C366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27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BF891-579C-4DCD-9495-1F041CF6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BDECED-28CA-4AC2-A6B5-F20ACD64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A7A-8D67-4BB7-BB26-446725A75EA5}" type="datetimeFigureOut">
              <a:rPr lang="zh-CN" altLang="en-US" smtClean="0"/>
              <a:t>2019-10-25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516E08-AAB4-4A61-9611-5418B48B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AAE5B3-0D9E-489F-AC49-6DEC31A8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2D89-7886-4AEE-9D95-0AC37C366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5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87829F-187B-4D7F-A07A-D7362FCE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A7A-8D67-4BB7-BB26-446725A75EA5}" type="datetimeFigureOut">
              <a:rPr lang="zh-CN" altLang="en-US" smtClean="0"/>
              <a:t>2019-10-25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ABE79A-36A2-4AC6-8933-A9E2B47F8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C44FA5-166A-41B9-9BC6-A69CCE46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2D89-7886-4AEE-9D95-0AC37C366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42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606D8-F5EB-47AB-B608-1C3F81625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CA8455-F485-48BD-BEB6-05C3FDC48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DFD92E-57EF-497E-9E6B-C013E71D1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CD44DD-6676-4D31-992A-9590D6FC8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A7A-8D67-4BB7-BB26-446725A75EA5}" type="datetimeFigureOut">
              <a:rPr lang="zh-CN" altLang="en-US" smtClean="0"/>
              <a:t>2019-10-25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2BD7E9-9AB6-47D6-A6CF-ABBD9044F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DA7BF0-9C92-47AE-B0AD-C9B5A51D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2D89-7886-4AEE-9D95-0AC37C366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30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84287-CCB1-4004-A517-0BC84808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406B95-9FEA-4F41-B917-110C0CE7C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13E232-2941-4E6F-A649-D53100FB7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684C7A-2618-4313-916B-7ACEE40C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A7A-8D67-4BB7-BB26-446725A75EA5}" type="datetimeFigureOut">
              <a:rPr lang="zh-CN" altLang="en-US" smtClean="0"/>
              <a:t>2019-10-25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821BD9-19A0-46C3-AAF5-D7983875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AF543F-8768-4986-B831-40E71C8B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2D89-7886-4AEE-9D95-0AC37C366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28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97488C-4CA4-416D-AB40-239565E0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24BD16-069B-4624-B468-C042BCC81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91F76-581D-4FE8-B9EE-6BF3D9FD8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ACA7A-8D67-4BB7-BB26-446725A75EA5}" type="datetimeFigureOut">
              <a:rPr lang="zh-CN" altLang="en-US" smtClean="0"/>
              <a:t>2019-10-25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51930-9951-46C5-9F79-FBEA78CA7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75226-FAE7-4D14-BDA4-353143E02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2D89-7886-4AEE-9D95-0AC37C366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98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CBB9965-A0DE-4330-915E-4E9F9924B200}"/>
              </a:ext>
            </a:extLst>
          </p:cNvPr>
          <p:cNvSpPr/>
          <p:nvPr/>
        </p:nvSpPr>
        <p:spPr>
          <a:xfrm>
            <a:off x="717452" y="2750234"/>
            <a:ext cx="2377441" cy="3235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证书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83AC974-3514-4E7C-BE8E-2681180720A1}"/>
              </a:ext>
            </a:extLst>
          </p:cNvPr>
          <p:cNvSpPr/>
          <p:nvPr/>
        </p:nvSpPr>
        <p:spPr>
          <a:xfrm>
            <a:off x="1153550" y="3094892"/>
            <a:ext cx="1505243" cy="129422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证书信息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16CA260-AC50-4193-AA99-510DFEFB9BFA}"/>
              </a:ext>
            </a:extLst>
          </p:cNvPr>
          <p:cNvSpPr/>
          <p:nvPr/>
        </p:nvSpPr>
        <p:spPr>
          <a:xfrm>
            <a:off x="1153550" y="5377374"/>
            <a:ext cx="1505243" cy="5240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签名值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41E4FA9-BEC8-47A4-B79E-B6A46D5F3DF3}"/>
              </a:ext>
            </a:extLst>
          </p:cNvPr>
          <p:cNvSpPr/>
          <p:nvPr/>
        </p:nvSpPr>
        <p:spPr>
          <a:xfrm>
            <a:off x="1370916" y="3930159"/>
            <a:ext cx="1005839" cy="2813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公钥</a:t>
            </a: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65503EA5-2F7B-43DC-8BB8-2B2DBA063B9A}"/>
              </a:ext>
            </a:extLst>
          </p:cNvPr>
          <p:cNvCxnSpPr>
            <a:cxnSpLocks/>
            <a:stCxn id="20" idx="3"/>
            <a:endCxn id="23" idx="0"/>
          </p:cNvCxnSpPr>
          <p:nvPr/>
        </p:nvCxnSpPr>
        <p:spPr>
          <a:xfrm>
            <a:off x="2658793" y="3742006"/>
            <a:ext cx="1371598" cy="17408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796CED44-7748-40D7-ACAC-960112B2BDBC}"/>
              </a:ext>
            </a:extLst>
          </p:cNvPr>
          <p:cNvSpPr/>
          <p:nvPr/>
        </p:nvSpPr>
        <p:spPr>
          <a:xfrm>
            <a:off x="3277769" y="3916091"/>
            <a:ext cx="1505243" cy="29542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HASH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1224C89-955C-45E9-8586-1109920C1478}"/>
              </a:ext>
            </a:extLst>
          </p:cNvPr>
          <p:cNvSpPr/>
          <p:nvPr/>
        </p:nvSpPr>
        <p:spPr>
          <a:xfrm>
            <a:off x="3277769" y="4855111"/>
            <a:ext cx="1505243" cy="72800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加密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4239FF7-4586-4070-A883-A4FEE361B0D3}"/>
              </a:ext>
            </a:extLst>
          </p:cNvPr>
          <p:cNvSpPr/>
          <p:nvPr/>
        </p:nvSpPr>
        <p:spPr>
          <a:xfrm>
            <a:off x="3587257" y="5180424"/>
            <a:ext cx="886266" cy="2954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密钥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E75A941-BBDB-44EC-AEB9-473D2D77C0EA}"/>
              </a:ext>
            </a:extLst>
          </p:cNvPr>
          <p:cNvSpPr/>
          <p:nvPr/>
        </p:nvSpPr>
        <p:spPr>
          <a:xfrm>
            <a:off x="1370916" y="3521316"/>
            <a:ext cx="1104999" cy="28135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签名算法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05A749A-B8BA-47BF-BD52-AB7C07C328CB}"/>
              </a:ext>
            </a:extLst>
          </p:cNvPr>
          <p:cNvSpPr/>
          <p:nvPr/>
        </p:nvSpPr>
        <p:spPr>
          <a:xfrm>
            <a:off x="1156040" y="4516607"/>
            <a:ext cx="1477353" cy="68316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签名算法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84B527C-C684-4FFE-84E2-B092CCCC1D48}"/>
              </a:ext>
            </a:extLst>
          </p:cNvPr>
          <p:cNvSpPr/>
          <p:nvPr/>
        </p:nvSpPr>
        <p:spPr>
          <a:xfrm>
            <a:off x="3587257" y="4389119"/>
            <a:ext cx="886266" cy="30157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摘要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CBC41E4-005A-4F09-A344-E0E1BCE2DDCE}"/>
              </a:ext>
            </a:extLst>
          </p:cNvPr>
          <p:cNvSpPr txBox="1"/>
          <p:nvPr/>
        </p:nvSpPr>
        <p:spPr>
          <a:xfrm>
            <a:off x="4783012" y="393895"/>
            <a:ext cx="220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自签名证书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A47C123-CEE0-4CFC-BB3F-7F85D27EF45F}"/>
              </a:ext>
            </a:extLst>
          </p:cNvPr>
          <p:cNvSpPr/>
          <p:nvPr/>
        </p:nvSpPr>
        <p:spPr>
          <a:xfrm>
            <a:off x="6239021" y="2488223"/>
            <a:ext cx="1505243" cy="5240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签名值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3DFE48D-7489-44F5-AFD5-1138868119EE}"/>
              </a:ext>
            </a:extLst>
          </p:cNvPr>
          <p:cNvSpPr/>
          <p:nvPr/>
        </p:nvSpPr>
        <p:spPr>
          <a:xfrm>
            <a:off x="6239021" y="3526150"/>
            <a:ext cx="1505243" cy="7772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解密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821B8AE-BF42-4BC9-BA6E-B54697160082}"/>
              </a:ext>
            </a:extLst>
          </p:cNvPr>
          <p:cNvSpPr/>
          <p:nvPr/>
        </p:nvSpPr>
        <p:spPr>
          <a:xfrm>
            <a:off x="6488722" y="3930159"/>
            <a:ext cx="1005839" cy="2813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公钥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EE72C4F-03C4-4397-A5B7-8808E36984E6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6991643" y="3012244"/>
            <a:ext cx="0" cy="51390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D46D5304-FE56-4891-B93F-D836221450E5}"/>
              </a:ext>
            </a:extLst>
          </p:cNvPr>
          <p:cNvSpPr/>
          <p:nvPr/>
        </p:nvSpPr>
        <p:spPr>
          <a:xfrm>
            <a:off x="6548508" y="4929402"/>
            <a:ext cx="886266" cy="30157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摘要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50A5DA1-3B6A-403F-8EDD-C9424F7FB81E}"/>
              </a:ext>
            </a:extLst>
          </p:cNvPr>
          <p:cNvSpPr/>
          <p:nvPr/>
        </p:nvSpPr>
        <p:spPr>
          <a:xfrm>
            <a:off x="9501945" y="4935112"/>
            <a:ext cx="886266" cy="30157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摘要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A3E5364-9D8A-41AE-9AB2-0B287287837D}"/>
              </a:ext>
            </a:extLst>
          </p:cNvPr>
          <p:cNvCxnSpPr>
            <a:cxnSpLocks/>
            <a:stCxn id="35" idx="2"/>
            <a:endCxn id="39" idx="0"/>
          </p:cNvCxnSpPr>
          <p:nvPr/>
        </p:nvCxnSpPr>
        <p:spPr>
          <a:xfrm flipH="1">
            <a:off x="6991641" y="4303390"/>
            <a:ext cx="2" cy="62601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66A89891-D369-4EB9-A9C6-79A2688A5D59}"/>
              </a:ext>
            </a:extLst>
          </p:cNvPr>
          <p:cNvSpPr/>
          <p:nvPr/>
        </p:nvSpPr>
        <p:spPr>
          <a:xfrm>
            <a:off x="9192458" y="2227089"/>
            <a:ext cx="1505243" cy="129422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证书信息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B847802-80D9-4DA2-A8D8-57355DC87466}"/>
              </a:ext>
            </a:extLst>
          </p:cNvPr>
          <p:cNvSpPr/>
          <p:nvPr/>
        </p:nvSpPr>
        <p:spPr>
          <a:xfrm>
            <a:off x="9192457" y="3914770"/>
            <a:ext cx="1505243" cy="29542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HASH</a:t>
            </a:r>
            <a:endParaRPr lang="zh-CN" altLang="en-US" dirty="0"/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B1344FEF-7294-42F0-93C2-324990F45DFC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rot="5400000">
            <a:off x="9748353" y="3718043"/>
            <a:ext cx="393454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26D05FDC-51D7-4453-9EFD-8DF254226310}"/>
              </a:ext>
            </a:extLst>
          </p:cNvPr>
          <p:cNvCxnSpPr>
            <a:cxnSpLocks/>
            <a:stCxn id="47" idx="2"/>
            <a:endCxn id="40" idx="0"/>
          </p:cNvCxnSpPr>
          <p:nvPr/>
        </p:nvCxnSpPr>
        <p:spPr>
          <a:xfrm rot="5400000">
            <a:off x="9582620" y="4572652"/>
            <a:ext cx="724919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决策 58">
            <a:extLst>
              <a:ext uri="{FF2B5EF4-FFF2-40B4-BE49-F238E27FC236}">
                <a16:creationId xmlns:a16="http://schemas.microsoft.com/office/drawing/2014/main" id="{4DB1EADA-BFF6-4781-A5CB-2245FB80D97F}"/>
              </a:ext>
            </a:extLst>
          </p:cNvPr>
          <p:cNvSpPr/>
          <p:nvPr/>
        </p:nvSpPr>
        <p:spPr>
          <a:xfrm>
            <a:off x="7804446" y="4767184"/>
            <a:ext cx="1354403" cy="6260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dirty="0"/>
              <a:t>相等？</a:t>
            </a: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0D6E5FB8-29B5-4DF9-98C8-7C8649EFBDB4}"/>
              </a:ext>
            </a:extLst>
          </p:cNvPr>
          <p:cNvCxnSpPr>
            <a:cxnSpLocks/>
            <a:stCxn id="39" idx="3"/>
            <a:endCxn id="59" idx="1"/>
          </p:cNvCxnSpPr>
          <p:nvPr/>
        </p:nvCxnSpPr>
        <p:spPr>
          <a:xfrm flipV="1">
            <a:off x="7434774" y="5080190"/>
            <a:ext cx="36967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04978641-2CDC-419C-8F4D-BA4A25B1C76A}"/>
              </a:ext>
            </a:extLst>
          </p:cNvPr>
          <p:cNvCxnSpPr>
            <a:cxnSpLocks/>
            <a:stCxn id="40" idx="1"/>
            <a:endCxn id="59" idx="3"/>
          </p:cNvCxnSpPr>
          <p:nvPr/>
        </p:nvCxnSpPr>
        <p:spPr>
          <a:xfrm flipH="1" flipV="1">
            <a:off x="9158849" y="5080190"/>
            <a:ext cx="343096" cy="5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E8FB14DC-AE69-44AF-9D7D-090DEADA8809}"/>
              </a:ext>
            </a:extLst>
          </p:cNvPr>
          <p:cNvSpPr txBox="1"/>
          <p:nvPr/>
        </p:nvSpPr>
        <p:spPr>
          <a:xfrm>
            <a:off x="1730326" y="6119446"/>
            <a:ext cx="237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证书生成过程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3D71B2C-67F3-45C9-B348-815EF54A03E6}"/>
              </a:ext>
            </a:extLst>
          </p:cNvPr>
          <p:cNvSpPr txBox="1"/>
          <p:nvPr/>
        </p:nvSpPr>
        <p:spPr>
          <a:xfrm>
            <a:off x="6921299" y="6119446"/>
            <a:ext cx="3776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证书验证过程，如果相等则证明公钥和私钥是匹配的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C233C4F-091C-42BE-98B7-104177DF0525}"/>
              </a:ext>
            </a:extLst>
          </p:cNvPr>
          <p:cNvSpPr/>
          <p:nvPr/>
        </p:nvSpPr>
        <p:spPr>
          <a:xfrm>
            <a:off x="9392578" y="3081257"/>
            <a:ext cx="1005839" cy="2813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公钥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C7658620-716C-45A2-93AD-8C11B337785E}"/>
              </a:ext>
            </a:extLst>
          </p:cNvPr>
          <p:cNvSpPr/>
          <p:nvPr/>
        </p:nvSpPr>
        <p:spPr>
          <a:xfrm>
            <a:off x="9392578" y="2672414"/>
            <a:ext cx="1104999" cy="28135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签名算法</a:t>
            </a: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20052955-903D-41CF-8A9C-AABB87A635A1}"/>
              </a:ext>
            </a:extLst>
          </p:cNvPr>
          <p:cNvCxnSpPr>
            <a:cxnSpLocks/>
            <a:stCxn id="78" idx="1"/>
            <a:endCxn id="36" idx="3"/>
          </p:cNvCxnSpPr>
          <p:nvPr/>
        </p:nvCxnSpPr>
        <p:spPr>
          <a:xfrm flipH="1">
            <a:off x="7494561" y="3221935"/>
            <a:ext cx="1898017" cy="848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D091585F-DB00-4FE4-9EE2-4F70F0D2AA87}"/>
              </a:ext>
            </a:extLst>
          </p:cNvPr>
          <p:cNvSpPr/>
          <p:nvPr/>
        </p:nvSpPr>
        <p:spPr>
          <a:xfrm>
            <a:off x="1139477" y="739830"/>
            <a:ext cx="1505243" cy="4501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公钥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E701C8E-1425-451C-A03E-DEBD51C71CBD}"/>
              </a:ext>
            </a:extLst>
          </p:cNvPr>
          <p:cNvSpPr/>
          <p:nvPr/>
        </p:nvSpPr>
        <p:spPr>
          <a:xfrm>
            <a:off x="1139477" y="1442364"/>
            <a:ext cx="1505243" cy="4501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密钥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D23FA2B-44D8-46CC-AAFE-AC59A65CCDF7}"/>
              </a:ext>
            </a:extLst>
          </p:cNvPr>
          <p:cNvSpPr txBox="1"/>
          <p:nvPr/>
        </p:nvSpPr>
        <p:spPr>
          <a:xfrm>
            <a:off x="302458" y="1087102"/>
            <a:ext cx="80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输入：</a:t>
            </a:r>
          </a:p>
        </p:txBody>
      </p: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6535FBEF-FED2-46FE-847F-971662DD5610}"/>
              </a:ext>
            </a:extLst>
          </p:cNvPr>
          <p:cNvCxnSpPr>
            <a:cxnSpLocks/>
            <a:stCxn id="27" idx="2"/>
            <a:endCxn id="12" idx="3"/>
          </p:cNvCxnSpPr>
          <p:nvPr/>
        </p:nvCxnSpPr>
        <p:spPr>
          <a:xfrm rot="5400000">
            <a:off x="3316456" y="4925450"/>
            <a:ext cx="56272" cy="1371598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796405DC-075B-48D5-B79A-A0E00AFDCD3E}"/>
              </a:ext>
            </a:extLst>
          </p:cNvPr>
          <p:cNvCxnSpPr>
            <a:cxnSpLocks/>
            <a:stCxn id="23" idx="2"/>
            <a:endCxn id="31" idx="0"/>
          </p:cNvCxnSpPr>
          <p:nvPr/>
        </p:nvCxnSpPr>
        <p:spPr>
          <a:xfrm flipH="1">
            <a:off x="4030390" y="4211514"/>
            <a:ext cx="1" cy="177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B51A9F82-B6B3-48FA-8D13-ED8260B2E24F}"/>
              </a:ext>
            </a:extLst>
          </p:cNvPr>
          <p:cNvCxnSpPr>
            <a:cxnSpLocks/>
            <a:stCxn id="31" idx="2"/>
            <a:endCxn id="27" idx="0"/>
          </p:cNvCxnSpPr>
          <p:nvPr/>
        </p:nvCxnSpPr>
        <p:spPr>
          <a:xfrm>
            <a:off x="4030390" y="4690696"/>
            <a:ext cx="1" cy="1644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69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B9067C0-1F5E-4614-96A5-0D06DB6B460B}"/>
              </a:ext>
            </a:extLst>
          </p:cNvPr>
          <p:cNvSpPr/>
          <p:nvPr/>
        </p:nvSpPr>
        <p:spPr>
          <a:xfrm>
            <a:off x="3179293" y="739830"/>
            <a:ext cx="1505243" cy="4501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公钥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CC6E683-44D3-4EAA-B90A-8FA87F265635}"/>
              </a:ext>
            </a:extLst>
          </p:cNvPr>
          <p:cNvSpPr/>
          <p:nvPr/>
        </p:nvSpPr>
        <p:spPr>
          <a:xfrm>
            <a:off x="3179293" y="1442364"/>
            <a:ext cx="1505243" cy="4501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密钥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BB9965-A0DE-4330-915E-4E9F9924B200}"/>
              </a:ext>
            </a:extLst>
          </p:cNvPr>
          <p:cNvSpPr/>
          <p:nvPr/>
        </p:nvSpPr>
        <p:spPr>
          <a:xfrm>
            <a:off x="717452" y="2750234"/>
            <a:ext cx="2377441" cy="3235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证书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83AC974-3514-4E7C-BE8E-2681180720A1}"/>
              </a:ext>
            </a:extLst>
          </p:cNvPr>
          <p:cNvSpPr/>
          <p:nvPr/>
        </p:nvSpPr>
        <p:spPr>
          <a:xfrm>
            <a:off x="1153550" y="3094892"/>
            <a:ext cx="1505243" cy="129422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证书信息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16CA260-AC50-4193-AA99-510DFEFB9BFA}"/>
              </a:ext>
            </a:extLst>
          </p:cNvPr>
          <p:cNvSpPr/>
          <p:nvPr/>
        </p:nvSpPr>
        <p:spPr>
          <a:xfrm>
            <a:off x="1153550" y="5377374"/>
            <a:ext cx="1505243" cy="5240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签名值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41E4FA9-BEC8-47A4-B79E-B6A46D5F3DF3}"/>
              </a:ext>
            </a:extLst>
          </p:cNvPr>
          <p:cNvSpPr/>
          <p:nvPr/>
        </p:nvSpPr>
        <p:spPr>
          <a:xfrm>
            <a:off x="1370916" y="3930159"/>
            <a:ext cx="1005839" cy="2813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公钥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96CED44-7748-40D7-ACAC-960112B2BDBC}"/>
              </a:ext>
            </a:extLst>
          </p:cNvPr>
          <p:cNvSpPr/>
          <p:nvPr/>
        </p:nvSpPr>
        <p:spPr>
          <a:xfrm>
            <a:off x="3277769" y="3916091"/>
            <a:ext cx="1505243" cy="29542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HASH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1224C89-955C-45E9-8586-1109920C1478}"/>
              </a:ext>
            </a:extLst>
          </p:cNvPr>
          <p:cNvSpPr/>
          <p:nvPr/>
        </p:nvSpPr>
        <p:spPr>
          <a:xfrm>
            <a:off x="3277769" y="4855111"/>
            <a:ext cx="1505243" cy="72800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加密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4239FF7-4586-4070-A883-A4FEE361B0D3}"/>
              </a:ext>
            </a:extLst>
          </p:cNvPr>
          <p:cNvSpPr/>
          <p:nvPr/>
        </p:nvSpPr>
        <p:spPr>
          <a:xfrm>
            <a:off x="3587256" y="5199769"/>
            <a:ext cx="1012877" cy="276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</a:t>
            </a:r>
            <a:r>
              <a:rPr lang="zh-CN" altLang="en-US" dirty="0"/>
              <a:t>密钥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E75A941-BBDB-44EC-AEB9-473D2D77C0EA}"/>
              </a:ext>
            </a:extLst>
          </p:cNvPr>
          <p:cNvSpPr/>
          <p:nvPr/>
        </p:nvSpPr>
        <p:spPr>
          <a:xfrm>
            <a:off x="1370916" y="3521316"/>
            <a:ext cx="1104999" cy="28135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签名算法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05A749A-B8BA-47BF-BD52-AB7C07C328CB}"/>
              </a:ext>
            </a:extLst>
          </p:cNvPr>
          <p:cNvSpPr/>
          <p:nvPr/>
        </p:nvSpPr>
        <p:spPr>
          <a:xfrm>
            <a:off x="1156040" y="4516607"/>
            <a:ext cx="1477353" cy="68316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签名算法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84B527C-C684-4FFE-84E2-B092CCCC1D48}"/>
              </a:ext>
            </a:extLst>
          </p:cNvPr>
          <p:cNvSpPr/>
          <p:nvPr/>
        </p:nvSpPr>
        <p:spPr>
          <a:xfrm>
            <a:off x="3587257" y="4375051"/>
            <a:ext cx="886266" cy="30157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摘要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CBC41E4-005A-4F09-A344-E0E1BCE2DDCE}"/>
              </a:ext>
            </a:extLst>
          </p:cNvPr>
          <p:cNvSpPr txBox="1"/>
          <p:nvPr/>
        </p:nvSpPr>
        <p:spPr>
          <a:xfrm>
            <a:off x="5346886" y="209208"/>
            <a:ext cx="220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非自签名证书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A47C123-CEE0-4CFC-BB3F-7F85D27EF45F}"/>
              </a:ext>
            </a:extLst>
          </p:cNvPr>
          <p:cNvSpPr/>
          <p:nvPr/>
        </p:nvSpPr>
        <p:spPr>
          <a:xfrm>
            <a:off x="7305816" y="2488223"/>
            <a:ext cx="1505243" cy="5240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签名值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3DFE48D-7489-44F5-AFD5-1138868119EE}"/>
              </a:ext>
            </a:extLst>
          </p:cNvPr>
          <p:cNvSpPr/>
          <p:nvPr/>
        </p:nvSpPr>
        <p:spPr>
          <a:xfrm>
            <a:off x="7305816" y="3526150"/>
            <a:ext cx="1505243" cy="7772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解密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821B8AE-BF42-4BC9-BA6E-B54697160082}"/>
              </a:ext>
            </a:extLst>
          </p:cNvPr>
          <p:cNvSpPr/>
          <p:nvPr/>
        </p:nvSpPr>
        <p:spPr>
          <a:xfrm>
            <a:off x="7555517" y="3930159"/>
            <a:ext cx="1005839" cy="2813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</a:t>
            </a:r>
            <a:r>
              <a:rPr lang="zh-CN" altLang="en-US" dirty="0"/>
              <a:t>公钥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EE72C4F-03C4-4397-A5B7-8808E36984E6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8058438" y="3012244"/>
            <a:ext cx="0" cy="51390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D46D5304-FE56-4891-B93F-D836221450E5}"/>
              </a:ext>
            </a:extLst>
          </p:cNvPr>
          <p:cNvSpPr/>
          <p:nvPr/>
        </p:nvSpPr>
        <p:spPr>
          <a:xfrm>
            <a:off x="7615303" y="4929402"/>
            <a:ext cx="886266" cy="30157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摘要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50A5DA1-3B6A-403F-8EDD-C9424F7FB81E}"/>
              </a:ext>
            </a:extLst>
          </p:cNvPr>
          <p:cNvSpPr/>
          <p:nvPr/>
        </p:nvSpPr>
        <p:spPr>
          <a:xfrm>
            <a:off x="10568740" y="4935112"/>
            <a:ext cx="886266" cy="30157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摘要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A3E5364-9D8A-41AE-9AB2-0B287287837D}"/>
              </a:ext>
            </a:extLst>
          </p:cNvPr>
          <p:cNvCxnSpPr>
            <a:cxnSpLocks/>
            <a:stCxn id="35" idx="2"/>
            <a:endCxn id="39" idx="0"/>
          </p:cNvCxnSpPr>
          <p:nvPr/>
        </p:nvCxnSpPr>
        <p:spPr>
          <a:xfrm flipH="1">
            <a:off x="8058436" y="4303390"/>
            <a:ext cx="2" cy="62601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66A89891-D369-4EB9-A9C6-79A2688A5D59}"/>
              </a:ext>
            </a:extLst>
          </p:cNvPr>
          <p:cNvSpPr/>
          <p:nvPr/>
        </p:nvSpPr>
        <p:spPr>
          <a:xfrm>
            <a:off x="10259253" y="2227089"/>
            <a:ext cx="1505243" cy="129422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证书信息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B847802-80D9-4DA2-A8D8-57355DC87466}"/>
              </a:ext>
            </a:extLst>
          </p:cNvPr>
          <p:cNvSpPr/>
          <p:nvPr/>
        </p:nvSpPr>
        <p:spPr>
          <a:xfrm>
            <a:off x="10259252" y="3914770"/>
            <a:ext cx="1505243" cy="29542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HASH</a:t>
            </a:r>
            <a:endParaRPr lang="zh-CN" altLang="en-US" dirty="0"/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B1344FEF-7294-42F0-93C2-324990F45DFC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rot="5400000">
            <a:off x="10815148" y="3718043"/>
            <a:ext cx="393454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26D05FDC-51D7-4453-9EFD-8DF254226310}"/>
              </a:ext>
            </a:extLst>
          </p:cNvPr>
          <p:cNvCxnSpPr>
            <a:cxnSpLocks/>
            <a:stCxn id="47" idx="2"/>
            <a:endCxn id="40" idx="0"/>
          </p:cNvCxnSpPr>
          <p:nvPr/>
        </p:nvCxnSpPr>
        <p:spPr>
          <a:xfrm rot="5400000">
            <a:off x="10649415" y="4572652"/>
            <a:ext cx="724919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决策 58">
            <a:extLst>
              <a:ext uri="{FF2B5EF4-FFF2-40B4-BE49-F238E27FC236}">
                <a16:creationId xmlns:a16="http://schemas.microsoft.com/office/drawing/2014/main" id="{4DB1EADA-BFF6-4781-A5CB-2245FB80D97F}"/>
              </a:ext>
            </a:extLst>
          </p:cNvPr>
          <p:cNvSpPr/>
          <p:nvPr/>
        </p:nvSpPr>
        <p:spPr>
          <a:xfrm>
            <a:off x="8871241" y="4767184"/>
            <a:ext cx="1354403" cy="6260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dirty="0"/>
              <a:t>相等？</a:t>
            </a: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0D6E5FB8-29B5-4DF9-98C8-7C8649EFBDB4}"/>
              </a:ext>
            </a:extLst>
          </p:cNvPr>
          <p:cNvCxnSpPr>
            <a:cxnSpLocks/>
            <a:stCxn id="39" idx="3"/>
            <a:endCxn id="59" idx="1"/>
          </p:cNvCxnSpPr>
          <p:nvPr/>
        </p:nvCxnSpPr>
        <p:spPr>
          <a:xfrm flipV="1">
            <a:off x="8501569" y="5080190"/>
            <a:ext cx="36967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04978641-2CDC-419C-8F4D-BA4A25B1C76A}"/>
              </a:ext>
            </a:extLst>
          </p:cNvPr>
          <p:cNvCxnSpPr>
            <a:cxnSpLocks/>
            <a:stCxn id="40" idx="1"/>
            <a:endCxn id="59" idx="3"/>
          </p:cNvCxnSpPr>
          <p:nvPr/>
        </p:nvCxnSpPr>
        <p:spPr>
          <a:xfrm flipH="1" flipV="1">
            <a:off x="10225644" y="5080190"/>
            <a:ext cx="343096" cy="5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E8FB14DC-AE69-44AF-9D7D-090DEADA8809}"/>
              </a:ext>
            </a:extLst>
          </p:cNvPr>
          <p:cNvSpPr txBox="1"/>
          <p:nvPr/>
        </p:nvSpPr>
        <p:spPr>
          <a:xfrm>
            <a:off x="1730326" y="6119446"/>
            <a:ext cx="237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证书签发过程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3D71B2C-67F3-45C9-B348-815EF54A03E6}"/>
              </a:ext>
            </a:extLst>
          </p:cNvPr>
          <p:cNvSpPr txBox="1"/>
          <p:nvPr/>
        </p:nvSpPr>
        <p:spPr>
          <a:xfrm>
            <a:off x="7555516" y="6094794"/>
            <a:ext cx="3783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证书验证过程，如果相等则证明公钥和私钥是匹配的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888BEA1-0D93-40A7-8F65-8AB851445EF4}"/>
              </a:ext>
            </a:extLst>
          </p:cNvPr>
          <p:cNvSpPr/>
          <p:nvPr/>
        </p:nvSpPr>
        <p:spPr>
          <a:xfrm>
            <a:off x="1294227" y="1393978"/>
            <a:ext cx="1505243" cy="4501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</a:t>
            </a:r>
            <a:r>
              <a:rPr lang="zh-CN" altLang="en-US" dirty="0"/>
              <a:t>密钥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6974038-B3E7-41D6-B40E-D677490305A8}"/>
              </a:ext>
            </a:extLst>
          </p:cNvPr>
          <p:cNvSpPr/>
          <p:nvPr/>
        </p:nvSpPr>
        <p:spPr>
          <a:xfrm>
            <a:off x="1294227" y="743292"/>
            <a:ext cx="1553802" cy="4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CA</a:t>
            </a:r>
            <a:r>
              <a:rPr lang="zh-CN" altLang="en-US" dirty="0"/>
              <a:t>证书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F1386A8-01B0-4298-93B9-F10556A0AC87}"/>
              </a:ext>
            </a:extLst>
          </p:cNvPr>
          <p:cNvSpPr/>
          <p:nvPr/>
        </p:nvSpPr>
        <p:spPr>
          <a:xfrm>
            <a:off x="5502311" y="3853224"/>
            <a:ext cx="1553802" cy="4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CA</a:t>
            </a:r>
            <a:r>
              <a:rPr lang="zh-CN" altLang="en-US" dirty="0"/>
              <a:t>证书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3C9998A-0A15-42C4-B311-BCBBC478D685}"/>
              </a:ext>
            </a:extLst>
          </p:cNvPr>
          <p:cNvCxnSpPr>
            <a:stCxn id="43" idx="3"/>
            <a:endCxn id="36" idx="1"/>
          </p:cNvCxnSpPr>
          <p:nvPr/>
        </p:nvCxnSpPr>
        <p:spPr>
          <a:xfrm flipV="1">
            <a:off x="7056113" y="4070837"/>
            <a:ext cx="499404" cy="7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641BDDC9-6561-4213-8EE0-1496C7FA581D}"/>
              </a:ext>
            </a:extLst>
          </p:cNvPr>
          <p:cNvSpPr/>
          <p:nvPr/>
        </p:nvSpPr>
        <p:spPr>
          <a:xfrm>
            <a:off x="10485950" y="3116433"/>
            <a:ext cx="1005839" cy="2813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公钥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88693BE-94F7-41B5-9541-083FFFB03BC0}"/>
              </a:ext>
            </a:extLst>
          </p:cNvPr>
          <p:cNvSpPr/>
          <p:nvPr/>
        </p:nvSpPr>
        <p:spPr>
          <a:xfrm>
            <a:off x="10485950" y="2707590"/>
            <a:ext cx="1104999" cy="28135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签名算法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92DFFC-0EC6-400F-9240-E0BA187B0A49}"/>
              </a:ext>
            </a:extLst>
          </p:cNvPr>
          <p:cNvSpPr txBox="1"/>
          <p:nvPr/>
        </p:nvSpPr>
        <p:spPr>
          <a:xfrm>
            <a:off x="302458" y="1087102"/>
            <a:ext cx="80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输入：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C73AB0FD-0039-43E2-89FC-A4C702E94195}"/>
              </a:ext>
            </a:extLst>
          </p:cNvPr>
          <p:cNvCxnSpPr>
            <a:stCxn id="20" idx="3"/>
            <a:endCxn id="23" idx="0"/>
          </p:cNvCxnSpPr>
          <p:nvPr/>
        </p:nvCxnSpPr>
        <p:spPr>
          <a:xfrm>
            <a:off x="2658793" y="3742006"/>
            <a:ext cx="1371598" cy="17408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DF085E3-C14A-4FFA-9C35-E2CAAD5DA90A}"/>
              </a:ext>
            </a:extLst>
          </p:cNvPr>
          <p:cNvCxnSpPr>
            <a:stCxn id="23" idx="2"/>
            <a:endCxn id="31" idx="0"/>
          </p:cNvCxnSpPr>
          <p:nvPr/>
        </p:nvCxnSpPr>
        <p:spPr>
          <a:xfrm flipH="1">
            <a:off x="4030390" y="4211514"/>
            <a:ext cx="1" cy="163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2BD7E5F-B653-4661-8212-271AF059B398}"/>
              </a:ext>
            </a:extLst>
          </p:cNvPr>
          <p:cNvCxnSpPr>
            <a:cxnSpLocks/>
            <a:stCxn id="31" idx="2"/>
            <a:endCxn id="27" idx="0"/>
          </p:cNvCxnSpPr>
          <p:nvPr/>
        </p:nvCxnSpPr>
        <p:spPr>
          <a:xfrm>
            <a:off x="4030390" y="4676628"/>
            <a:ext cx="1" cy="1784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F13EDB96-D6B3-41E2-98F9-52EF3016CC3E}"/>
              </a:ext>
            </a:extLst>
          </p:cNvPr>
          <p:cNvCxnSpPr>
            <a:cxnSpLocks/>
            <a:stCxn id="27" idx="2"/>
            <a:endCxn id="12" idx="3"/>
          </p:cNvCxnSpPr>
          <p:nvPr/>
        </p:nvCxnSpPr>
        <p:spPr>
          <a:xfrm rot="5400000">
            <a:off x="3316456" y="4925450"/>
            <a:ext cx="56272" cy="1371598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746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125</Words>
  <Application>Microsoft Office PowerPoint</Application>
  <PresentationFormat>宽屏</PresentationFormat>
  <Paragraphs>55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钟潘</dc:creator>
  <cp:lastModifiedBy>钟潘</cp:lastModifiedBy>
  <cp:revision>191</cp:revision>
  <dcterms:created xsi:type="dcterms:W3CDTF">2019-09-21T05:22:36Z</dcterms:created>
  <dcterms:modified xsi:type="dcterms:W3CDTF">2019-10-25T04:59:34Z</dcterms:modified>
</cp:coreProperties>
</file>