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30"/>
  </p:notesMasterIdLst>
  <p:handoutMasterIdLst>
    <p:handoutMasterId r:id="rId31"/>
  </p:handoutMasterIdLst>
  <p:sldIdLst>
    <p:sldId id="314" r:id="rId3"/>
    <p:sldId id="316" r:id="rId4"/>
    <p:sldId id="317" r:id="rId5"/>
    <p:sldId id="318" r:id="rId6"/>
    <p:sldId id="319" r:id="rId7"/>
    <p:sldId id="329" r:id="rId8"/>
    <p:sldId id="342" r:id="rId9"/>
    <p:sldId id="330" r:id="rId10"/>
    <p:sldId id="332" r:id="rId11"/>
    <p:sldId id="320" r:id="rId12"/>
    <p:sldId id="333" r:id="rId13"/>
    <p:sldId id="334" r:id="rId14"/>
    <p:sldId id="335" r:id="rId15"/>
    <p:sldId id="322" r:id="rId16"/>
    <p:sldId id="321" r:id="rId17"/>
    <p:sldId id="324" r:id="rId18"/>
    <p:sldId id="325" r:id="rId19"/>
    <p:sldId id="327" r:id="rId20"/>
    <p:sldId id="336" r:id="rId21"/>
    <p:sldId id="337" r:id="rId22"/>
    <p:sldId id="338" r:id="rId23"/>
    <p:sldId id="326" r:id="rId24"/>
    <p:sldId id="339" r:id="rId25"/>
    <p:sldId id="340" r:id="rId26"/>
    <p:sldId id="328" r:id="rId27"/>
    <p:sldId id="323" r:id="rId28"/>
    <p:sldId id="341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pitchFamily="1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53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36CAFA4-5272-4602-804D-3AB1A8F20F88}" type="datetimeFigureOut">
              <a:rPr lang="en-US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C4EEC92-DEE2-469A-AC50-7748C089CA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7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81BC710-BF50-4487-826C-7E5AB072390A}" type="datetimeFigureOut">
              <a:rPr lang="en-US"/>
              <a:pPr/>
              <a:t>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8B1012-C89F-4D5E-921A-84F48F896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7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4883150"/>
            <a:ext cx="15462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92517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0990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8431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4811713"/>
            <a:ext cx="20462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1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3150"/>
            <a:ext cx="15446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5474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0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4883150"/>
            <a:ext cx="15446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5587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3869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B3BAD1ED-4D74-4F46-BFA2-7402300E4CCF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795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875165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222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9933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9155113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" name="Picture 14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883150"/>
            <a:ext cx="15446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7" y="1538765"/>
            <a:ext cx="2954337" cy="92583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7" y="2571750"/>
            <a:ext cx="2954337" cy="9329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1535112"/>
            <a:ext cx="1951038" cy="195103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622088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4887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7700963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72321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7938"/>
            <a:ext cx="457200" cy="4572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itchFamily="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DA87AFE7-4E8F-440B-A040-D6134B9EE0AE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908685"/>
            <a:ext cx="3779838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0088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908685"/>
            <a:ext cx="7707862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7" y="2841313"/>
            <a:ext cx="7707313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8022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7" y="908685"/>
            <a:ext cx="3787775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2837497"/>
            <a:ext cx="3779838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501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359541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7" y="908686"/>
            <a:ext cx="3787775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7" y="2840613"/>
            <a:ext cx="3781425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908686"/>
            <a:ext cx="3779838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2840613"/>
            <a:ext cx="3779838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018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49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/>
          <a:lstStyle/>
          <a:p>
            <a:fld id="{7D14A50E-A6D8-4FAC-961D-AE9F1F262315}" type="datetimeFigureOut">
              <a:rPr lang="en-IN" smtClean="0"/>
              <a:t>05-01-2015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8403-7FDC-45B2-8718-69A1B97D1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1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9F7B345D-4713-41D3-B023-A0193AE170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9" r:id="rId9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358775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903288"/>
            <a:ext cx="7707313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3E3B182B-4DE3-4BE2-A027-CE411E8FD53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</a:endParaRPr>
          </a:p>
        </p:txBody>
      </p:sp>
      <p:pic>
        <p:nvPicPr>
          <p:cNvPr id="5126" name="Picture 7" descr="SUSig_Rev_WrdmrkOneLin8c151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4856163"/>
            <a:ext cx="15462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itchFamily="1" charset="0"/>
        <a:buChar char="›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itchFamily="1" charset="0"/>
        <a:buChar char="–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cs231a-win1415-staff@lists.stanford.edu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tservices.stanford.edu/service/softwarelic/matla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CS231A </a:t>
            </a:r>
            <a:r>
              <a:rPr lang="en-US" b="1" dirty="0" err="1" smtClean="0">
                <a:solidFill>
                  <a:schemeClr val="tx1"/>
                </a:solidFill>
              </a:rPr>
              <a:t>Matlab</a:t>
            </a:r>
            <a:r>
              <a:rPr lang="en-US" b="1" dirty="0" smtClean="0">
                <a:solidFill>
                  <a:schemeClr val="tx1"/>
                </a:solidFill>
              </a:rPr>
              <a:t> Tutorial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Philip Lee</a:t>
            </a:r>
          </a:p>
          <a:p>
            <a:endParaRPr lang="en-IN" dirty="0"/>
          </a:p>
          <a:p>
            <a:r>
              <a:rPr lang="en-IN" dirty="0" smtClean="0"/>
              <a:t>Winter 2015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1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Matlab</a:t>
            </a:r>
            <a:r>
              <a:rPr lang="en-US" dirty="0" smtClean="0"/>
              <a:t> Snippets – Matrix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908685"/>
            <a:ext cx="2899291" cy="3759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Tranpose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single quote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Indexing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Starts at 1</a:t>
            </a:r>
            <a:r>
              <a:rPr lang="en-US" dirty="0" smtClean="0"/>
              <a:t>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specify individual or group of values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use with multi-dimensional arrays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use end to denote end index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14" y="1127231"/>
            <a:ext cx="2185534" cy="25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503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Matlab</a:t>
            </a:r>
            <a:r>
              <a:rPr lang="en-US" dirty="0" smtClean="0"/>
              <a:t> Snippets </a:t>
            </a:r>
            <a:r>
              <a:rPr lang="en-US" dirty="0" smtClean="0"/>
              <a:t>– Vector Indexing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908685"/>
            <a:ext cx="2899291" cy="375904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8" y="1359456"/>
            <a:ext cx="2990850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65" y="1783318"/>
            <a:ext cx="2171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495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Matlab</a:t>
            </a:r>
            <a:r>
              <a:rPr lang="en-US" dirty="0" smtClean="0"/>
              <a:t> Snippets </a:t>
            </a:r>
            <a:r>
              <a:rPr lang="en-US" dirty="0" smtClean="0"/>
              <a:t>– Matrix Indexing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908685"/>
            <a:ext cx="2899291" cy="3759042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69" y="847565"/>
            <a:ext cx="2590800" cy="418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61" y="1592818"/>
            <a:ext cx="952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53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Operations </a:t>
            </a:r>
            <a:r>
              <a:rPr lang="en-US" dirty="0" err="1" smtClean="0"/>
              <a:t>vs</a:t>
            </a:r>
            <a:r>
              <a:rPr lang="en-US" dirty="0" smtClean="0"/>
              <a:t> Element-wise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3171155" cy="3759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Default </a:t>
            </a:r>
            <a:r>
              <a:rPr lang="en-US" dirty="0" smtClean="0"/>
              <a:t>operators are Matrix operations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+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*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/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^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Matrix-Matrix OR Matrix-vector operations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5642" y="908685"/>
            <a:ext cx="3171155" cy="3759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are analogous element-wise operators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+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-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.*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./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.^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Scalar-Scalar operations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18169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/>
              <a:t>Operations </a:t>
            </a:r>
            <a:r>
              <a:rPr lang="en-US" dirty="0" err="1" smtClean="0"/>
              <a:t>vs</a:t>
            </a:r>
            <a:r>
              <a:rPr lang="en-US" dirty="0" smtClean="0"/>
              <a:t> Element-wise Operations Examples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76" y="1054267"/>
            <a:ext cx="1619250" cy="3371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84" y="1073317"/>
            <a:ext cx="2181225" cy="2447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363" y="1073317"/>
            <a:ext cx="25812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088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908685"/>
            <a:ext cx="2929250" cy="3759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Comparison operators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&gt;, &gt;=, &lt;, &lt;=, ==, !=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If-</a:t>
            </a:r>
            <a:r>
              <a:rPr lang="en-US" dirty="0" err="1" smtClean="0"/>
              <a:t>elseif</a:t>
            </a:r>
            <a:r>
              <a:rPr lang="en-US" dirty="0" smtClean="0"/>
              <a:t>-else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While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loops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Can use logical </a:t>
            </a:r>
            <a:r>
              <a:rPr lang="en-US" dirty="0" smtClean="0"/>
              <a:t>values</a:t>
            </a:r>
          </a:p>
          <a:p>
            <a:pPr marL="0" indent="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41" y="847565"/>
            <a:ext cx="1896776" cy="2188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60" y="1052537"/>
            <a:ext cx="1950389" cy="11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60" y="2121456"/>
            <a:ext cx="2135266" cy="103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155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Function </a:t>
            </a:r>
            <a:r>
              <a:rPr lang="en-US" dirty="0" smtClean="0"/>
              <a:t>example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ones(M,N) or ones([M,N]) is an M-by-N matrix of ones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Function </a:t>
            </a:r>
            <a:r>
              <a:rPr lang="en-US" dirty="0" smtClean="0"/>
              <a:t>definitions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a separate file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Generally not needed for homework assignments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Help command is your friend!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following two syntaxes are equivalent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Function(‘</a:t>
            </a:r>
            <a:r>
              <a:rPr lang="en-US" dirty="0" err="1" smtClean="0"/>
              <a:t>arg</a:t>
            </a:r>
            <a:r>
              <a:rPr lang="en-US" dirty="0" smtClean="0"/>
              <a:t>’)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Function </a:t>
            </a:r>
            <a:r>
              <a:rPr lang="en-US" dirty="0" err="1" smtClean="0"/>
              <a:t>arg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53773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Ones / zeros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Create a matrix of ones or zeros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Size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Dimensions of the matrix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Diag</a:t>
            </a:r>
            <a:r>
              <a:rPr lang="en-US" dirty="0" smtClean="0"/>
              <a:t> (overloaded)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Diagonal elements </a:t>
            </a:r>
            <a:r>
              <a:rPr lang="en-US" dirty="0" smtClean="0"/>
              <a:t>of a matrix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/>
              <a:t>a diagonal </a:t>
            </a:r>
            <a:r>
              <a:rPr lang="en-US" dirty="0" smtClean="0"/>
              <a:t>matrix from a vector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Rand / </a:t>
            </a:r>
            <a:r>
              <a:rPr lang="en-US" dirty="0" err="1" smtClean="0"/>
              <a:t>randi</a:t>
            </a:r>
            <a:r>
              <a:rPr lang="en-US" dirty="0" smtClean="0"/>
              <a:t> / </a:t>
            </a:r>
            <a:r>
              <a:rPr lang="en-US" dirty="0" err="1" smtClean="0"/>
              <a:t>randn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Random generators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Max / min / sum / mean / median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Svd</a:t>
            </a:r>
            <a:r>
              <a:rPr lang="en-US" dirty="0" smtClean="0"/>
              <a:t>, </a:t>
            </a:r>
            <a:r>
              <a:rPr lang="en-US" dirty="0" err="1" smtClean="0"/>
              <a:t>eig</a:t>
            </a:r>
            <a:r>
              <a:rPr lang="en-US" dirty="0" smtClean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Much more…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182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Figures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Hold individual image / plot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Plots will overwrite each other unless you specify otherwise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the ‘hold’ command to lay plots on top of each other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Use the ‘figure’ command to specify which figure to use or if you should open a new figure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lvl="3"/>
            <a:r>
              <a:rPr lang="en-US" dirty="0" smtClean="0"/>
              <a:t>Use ‘title’ command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Label axes</a:t>
            </a:r>
            <a:endParaRPr lang="en-US" dirty="0"/>
          </a:p>
          <a:p>
            <a:pPr lvl="3"/>
            <a:r>
              <a:rPr lang="en-US" dirty="0" err="1"/>
              <a:t>x</a:t>
            </a:r>
            <a:r>
              <a:rPr lang="en-US" dirty="0" err="1" smtClean="0"/>
              <a:t>label</a:t>
            </a:r>
            <a:endParaRPr lang="en-US" dirty="0" smtClean="0"/>
          </a:p>
          <a:p>
            <a:pPr lvl="3"/>
            <a:r>
              <a:rPr lang="en-US" dirty="0" err="1" smtClean="0"/>
              <a:t>ylabel</a:t>
            </a:r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183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Various displaying functions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Plot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Scatter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Stem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 smtClean="0"/>
              <a:t>Imshow</a:t>
            </a:r>
            <a:endParaRPr lang="en-US" dirty="0" smtClean="0"/>
          </a:p>
          <a:p>
            <a:pPr lvl="3"/>
            <a:r>
              <a:rPr lang="en-US" dirty="0" smtClean="0"/>
              <a:t>Shows an image (see next section)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539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5900" y="1200150"/>
            <a:ext cx="571500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Goals</a:t>
            </a:r>
          </a:p>
          <a:p>
            <a:pPr lvl="2"/>
            <a:r>
              <a:rPr lang="en-US" sz="2400" dirty="0" smtClean="0"/>
              <a:t>Introduction to </a:t>
            </a:r>
            <a:r>
              <a:rPr lang="en-US" sz="2400" dirty="0" err="1" smtClean="0"/>
              <a:t>Matlab</a:t>
            </a:r>
            <a:endParaRPr lang="en-US" sz="2400" dirty="0" smtClean="0"/>
          </a:p>
          <a:p>
            <a:pPr lvl="2"/>
            <a:r>
              <a:rPr lang="en-US" sz="2400" dirty="0" err="1" smtClean="0"/>
              <a:t>Matlab</a:t>
            </a:r>
            <a:r>
              <a:rPr lang="en-US" sz="2400" dirty="0" smtClean="0"/>
              <a:t> Snippets</a:t>
            </a:r>
          </a:p>
          <a:p>
            <a:pPr lvl="2"/>
            <a:r>
              <a:rPr lang="en-US" sz="2400" dirty="0" smtClean="0"/>
              <a:t>Basic image manipulations</a:t>
            </a:r>
          </a:p>
          <a:p>
            <a:pPr lvl="2"/>
            <a:r>
              <a:rPr lang="en-US" sz="2400" dirty="0" smtClean="0"/>
              <a:t>Helpful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tips and tricks</a:t>
            </a:r>
          </a:p>
          <a:p>
            <a:pPr lvl="2"/>
            <a:endParaRPr lang="en-US" sz="2400" dirty="0" smtClean="0"/>
          </a:p>
          <a:p>
            <a:pPr marL="344488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54463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plot a vector as a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32" y="1447324"/>
            <a:ext cx="334327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462" y="1227411"/>
            <a:ext cx="3262316" cy="29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86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Examples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Can plot two vector as ordered pairs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693" y="1559481"/>
            <a:ext cx="3028950" cy="2457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43" y="1815929"/>
            <a:ext cx="2165612" cy="19445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616" y="1775938"/>
            <a:ext cx="2254686" cy="20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73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7" y="908685"/>
            <a:ext cx="3736639" cy="37590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Representation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Data type</a:t>
            </a:r>
          </a:p>
          <a:p>
            <a:pPr lvl="3"/>
            <a:r>
              <a:rPr lang="en-US" dirty="0" smtClean="0"/>
              <a:t>Float / Double</a:t>
            </a:r>
          </a:p>
          <a:p>
            <a:pPr lvl="4"/>
            <a:r>
              <a:rPr lang="en-US" dirty="0" smtClean="0"/>
              <a:t>0 is black</a:t>
            </a:r>
          </a:p>
          <a:p>
            <a:pPr lvl="4"/>
            <a:r>
              <a:rPr lang="en-US" dirty="0" smtClean="0"/>
              <a:t>1 is white (or saturated)</a:t>
            </a:r>
          </a:p>
          <a:p>
            <a:pPr lvl="3"/>
            <a:r>
              <a:rPr lang="en-US" dirty="0" err="1" smtClean="0"/>
              <a:t>Int</a:t>
            </a:r>
            <a:endParaRPr lang="en-US" dirty="0" smtClean="0"/>
          </a:p>
          <a:p>
            <a:pPr lvl="4"/>
            <a:r>
              <a:rPr lang="en-US" dirty="0" smtClean="0"/>
              <a:t>0 is black</a:t>
            </a:r>
          </a:p>
          <a:p>
            <a:pPr lvl="4"/>
            <a:r>
              <a:rPr lang="en-US" dirty="0" smtClean="0"/>
              <a:t>255 is white (or saturated)</a:t>
            </a:r>
          </a:p>
          <a:p>
            <a:pPr lvl="1"/>
            <a:r>
              <a:rPr lang="en-US" b="1" dirty="0" smtClean="0"/>
              <a:t>Can manipulate an image like any other matrix (after it’s read in)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9999" y="908685"/>
            <a:ext cx="3736639" cy="37590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itchFamily="1" charset="0"/>
              <a:buChar char="›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itchFamily="1" charset="0"/>
              <a:buChar char="–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Format</a:t>
            </a:r>
          </a:p>
          <a:p>
            <a:pPr lvl="3"/>
            <a:r>
              <a:rPr lang="en-US" dirty="0" smtClean="0"/>
              <a:t>RGB</a:t>
            </a:r>
          </a:p>
          <a:p>
            <a:pPr lvl="4"/>
            <a:r>
              <a:rPr lang="en-US" dirty="0" smtClean="0"/>
              <a:t>M x N x 3</a:t>
            </a:r>
          </a:p>
          <a:p>
            <a:pPr lvl="4"/>
            <a:r>
              <a:rPr lang="en-US" dirty="0" smtClean="0"/>
              <a:t>Can think of as R,G, and B images laid on top of each other</a:t>
            </a:r>
          </a:p>
          <a:p>
            <a:pPr lvl="4"/>
            <a:r>
              <a:rPr lang="en-US" dirty="0" smtClean="0"/>
              <a:t>Can be floats or </a:t>
            </a:r>
            <a:r>
              <a:rPr lang="en-US" dirty="0" err="1" smtClean="0"/>
              <a:t>ints</a:t>
            </a:r>
            <a:endParaRPr lang="en-US" dirty="0" smtClean="0"/>
          </a:p>
          <a:p>
            <a:pPr lvl="3"/>
            <a:r>
              <a:rPr lang="en-US" dirty="0" smtClean="0"/>
              <a:t>Grayscale</a:t>
            </a:r>
          </a:p>
          <a:p>
            <a:pPr lvl="4"/>
            <a:r>
              <a:rPr lang="en-US" dirty="0" smtClean="0"/>
              <a:t>M x N</a:t>
            </a:r>
          </a:p>
          <a:p>
            <a:pPr lvl="4"/>
            <a:r>
              <a:rPr lang="en-US" dirty="0" smtClean="0"/>
              <a:t>Can be floats or </a:t>
            </a:r>
            <a:r>
              <a:rPr lang="en-US" dirty="0" err="1" smtClean="0"/>
              <a:t>ints</a:t>
            </a:r>
            <a:endParaRPr lang="en-US" dirty="0" smtClean="0"/>
          </a:p>
          <a:p>
            <a:pPr lvl="3"/>
            <a:r>
              <a:rPr lang="en-US" dirty="0" smtClean="0"/>
              <a:t>Binary</a:t>
            </a:r>
          </a:p>
          <a:p>
            <a:pPr lvl="4"/>
            <a:r>
              <a:rPr lang="en-US" dirty="0" smtClean="0"/>
              <a:t>M x N</a:t>
            </a:r>
          </a:p>
          <a:p>
            <a:pPr lvl="4"/>
            <a:r>
              <a:rPr lang="en-US" dirty="0" smtClean="0"/>
              <a:t>Logical values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29082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4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Imread</a:t>
            </a:r>
            <a:r>
              <a:rPr lang="en-US" dirty="0" smtClean="0"/>
              <a:t>(‘filename’)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Reads in image as an RGB image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Saves image as a matrix representation (m x n x 3)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Imshow</a:t>
            </a:r>
            <a:r>
              <a:rPr lang="en-US" dirty="0" smtClean="0"/>
              <a:t>(matrix)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Displays matrix as if it were an image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Interprets scale (0 to 1 or 0 to 255) based on data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Interprets RGB </a:t>
            </a:r>
            <a:r>
              <a:rPr lang="en-US" dirty="0" err="1" smtClean="0"/>
              <a:t>vs</a:t>
            </a:r>
            <a:r>
              <a:rPr lang="en-US" dirty="0" smtClean="0"/>
              <a:t> Grayscale based on dimensionality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convert between image types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Rgb2gray</a:t>
            </a:r>
            <a:r>
              <a:rPr lang="en-US" dirty="0"/>
              <a:t>, </a:t>
            </a:r>
            <a:r>
              <a:rPr lang="en-US" dirty="0" smtClean="0"/>
              <a:t>gray2rgb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Cast data</a:t>
            </a:r>
          </a:p>
          <a:p>
            <a:pPr lvl="3"/>
            <a:r>
              <a:rPr lang="en-US" dirty="0" smtClean="0"/>
              <a:t>May need to scale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04" y="769409"/>
            <a:ext cx="2000918" cy="1988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174" y="2815779"/>
            <a:ext cx="2003748" cy="1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8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4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Imread</a:t>
            </a:r>
            <a:r>
              <a:rPr lang="en-US" dirty="0" smtClean="0"/>
              <a:t>(‘filename’)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Reads in image as an RGB image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Saves image as a matrix representation (m x n x 3)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Imshow</a:t>
            </a:r>
            <a:r>
              <a:rPr lang="en-US" dirty="0" smtClean="0"/>
              <a:t>(matrix)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Displays matrix as if it were an image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Interprets scale (0 to 1 or 0 to 255) based on data type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Interprets RGB </a:t>
            </a:r>
            <a:r>
              <a:rPr lang="en-US" dirty="0" err="1" smtClean="0"/>
              <a:t>vs</a:t>
            </a:r>
            <a:r>
              <a:rPr lang="en-US" dirty="0" smtClean="0"/>
              <a:t> Grayscale based on dimensionality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Can convert between image types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Rgb2gray</a:t>
            </a:r>
            <a:r>
              <a:rPr lang="en-US" dirty="0"/>
              <a:t>, </a:t>
            </a:r>
            <a:r>
              <a:rPr lang="en-US" dirty="0" smtClean="0"/>
              <a:t>gray2rgb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Cast data</a:t>
            </a:r>
          </a:p>
          <a:p>
            <a:pPr lvl="3"/>
            <a:r>
              <a:rPr lang="en-US" dirty="0" smtClean="0"/>
              <a:t>May need to scale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04" y="769409"/>
            <a:ext cx="2000918" cy="1988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174" y="2815779"/>
            <a:ext cx="2003748" cy="1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05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the publish command to submit your work</a:t>
            </a:r>
            <a:r>
              <a:rPr lang="en-US" b="1" dirty="0" smtClean="0"/>
              <a:t>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 smtClean="0"/>
              <a:t>We will expect work to be published when you submit to </a:t>
            </a:r>
            <a:r>
              <a:rPr lang="en-US" b="1" dirty="0" err="1" smtClean="0"/>
              <a:t>Scoryst</a:t>
            </a:r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Make </a:t>
            </a:r>
            <a:r>
              <a:rPr lang="en-US" dirty="0" smtClean="0"/>
              <a:t>sure your dimensions are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Element-wise </a:t>
            </a:r>
            <a:r>
              <a:rPr lang="en-US" dirty="0" err="1" smtClean="0"/>
              <a:t>vs</a:t>
            </a:r>
            <a:r>
              <a:rPr lang="en-US" dirty="0" smtClean="0"/>
              <a:t> matrix operators are the most common mistake by beginners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matrix operations instead of for loops. That’s what </a:t>
            </a:r>
            <a:r>
              <a:rPr lang="en-US" dirty="0" err="1" smtClean="0"/>
              <a:t>Matlab</a:t>
            </a:r>
            <a:r>
              <a:rPr lang="en-US" dirty="0" smtClean="0"/>
              <a:t> is for!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/>
              <a:t>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Functions when necessary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May be needed for your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10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http://web.stanford.edu/~wfsharpe/mia/mat/mia_mat3.htm</a:t>
            </a:r>
          </a:p>
        </p:txBody>
      </p:sp>
    </p:spTree>
    <p:extLst>
      <p:ext uri="{BB962C8B-B14F-4D97-AF65-F5344CB8AC3E}">
        <p14:creationId xmlns:p14="http://schemas.microsoft.com/office/powerpoint/2010/main" val="29275329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Please feel free to ask questions 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Class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Discussion sections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Prof. Office Hours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TA Office hours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Piazza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Email</a:t>
            </a:r>
          </a:p>
          <a:p>
            <a:pPr lvl="3"/>
            <a:r>
              <a:rPr lang="en-US" dirty="0" smtClean="0">
                <a:hlinkClick r:id="rId2"/>
              </a:rPr>
              <a:t>cs231a-win1415-staff@lists.stanford.edu</a:t>
            </a:r>
            <a:endParaRPr lang="en-US" dirty="0" smtClean="0"/>
          </a:p>
          <a:p>
            <a:pPr lvl="2"/>
            <a:r>
              <a:rPr lang="en-US" b="1" dirty="0" smtClean="0"/>
              <a:t>RIGHT NOW</a:t>
            </a:r>
          </a:p>
        </p:txBody>
      </p:sp>
    </p:spTree>
    <p:extLst>
      <p:ext uri="{BB962C8B-B14F-4D97-AF65-F5344CB8AC3E}">
        <p14:creationId xmlns:p14="http://schemas.microsoft.com/office/powerpoint/2010/main" val="4132886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Matlab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5900" y="847565"/>
            <a:ext cx="5715000" cy="395303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2"/>
            <a:r>
              <a:rPr lang="en-US" sz="2400" dirty="0" err="1" smtClean="0"/>
              <a:t>MAtrix</a:t>
            </a:r>
            <a:r>
              <a:rPr lang="en-US" sz="2400" dirty="0" smtClean="0"/>
              <a:t> </a:t>
            </a:r>
            <a:r>
              <a:rPr lang="en-US" sz="2400" dirty="0" err="1" smtClean="0"/>
              <a:t>LABratory</a:t>
            </a:r>
            <a:endParaRPr lang="en-US" sz="2400" dirty="0" smtClean="0"/>
          </a:p>
          <a:p>
            <a:pPr lvl="2"/>
            <a:r>
              <a:rPr lang="en-US" sz="2400" dirty="0" smtClean="0"/>
              <a:t>Scientific Tool</a:t>
            </a:r>
          </a:p>
          <a:p>
            <a:pPr lvl="2"/>
            <a:r>
              <a:rPr lang="en-US" sz="2400" dirty="0" smtClean="0"/>
              <a:t>Good for:</a:t>
            </a:r>
          </a:p>
          <a:p>
            <a:pPr lvl="3"/>
            <a:r>
              <a:rPr lang="en-US" sz="2400" dirty="0"/>
              <a:t>N</a:t>
            </a:r>
            <a:r>
              <a:rPr lang="en-US" sz="2400" dirty="0" smtClean="0"/>
              <a:t>umerical analysis</a:t>
            </a:r>
          </a:p>
          <a:p>
            <a:pPr lvl="3"/>
            <a:r>
              <a:rPr lang="en-US" sz="2400" dirty="0" smtClean="0"/>
              <a:t>Prototyping</a:t>
            </a:r>
          </a:p>
          <a:p>
            <a:pPr lvl="3"/>
            <a:r>
              <a:rPr lang="en-US" sz="2400" dirty="0" smtClean="0"/>
              <a:t>Scientific computations</a:t>
            </a:r>
          </a:p>
          <a:p>
            <a:pPr lvl="2"/>
            <a:r>
              <a:rPr lang="en-US" sz="2400" dirty="0" smtClean="0"/>
              <a:t>Not good for</a:t>
            </a:r>
          </a:p>
          <a:p>
            <a:pPr lvl="3"/>
            <a:r>
              <a:rPr lang="en-US" sz="2400" dirty="0"/>
              <a:t>S</a:t>
            </a:r>
            <a:r>
              <a:rPr lang="en-US" sz="2400" dirty="0" smtClean="0"/>
              <a:t>ymbolic analysis</a:t>
            </a:r>
          </a:p>
          <a:p>
            <a:pPr lvl="3"/>
            <a:r>
              <a:rPr lang="en-US" sz="2400" dirty="0" smtClean="0"/>
              <a:t>Large Systems</a:t>
            </a:r>
          </a:p>
          <a:p>
            <a:pPr lvl="3"/>
            <a:r>
              <a:rPr lang="en-US" sz="2400" dirty="0" smtClean="0"/>
              <a:t>Computational efficiency</a:t>
            </a:r>
          </a:p>
          <a:p>
            <a:pPr lvl="2"/>
            <a:endParaRPr lang="en-US" sz="2400" dirty="0" smtClean="0"/>
          </a:p>
          <a:p>
            <a:pPr marL="344488" lvl="2" indent="0">
              <a:buNone/>
            </a:pPr>
            <a:endParaRPr lang="en-US" sz="2400" dirty="0"/>
          </a:p>
        </p:txBody>
      </p:sp>
      <p:pic>
        <p:nvPicPr>
          <p:cNvPr id="1026" name="Picture 2" descr="http://cmc.edu/its/StudentGuide/WebSpace/images/matlab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94" y="1478397"/>
            <a:ext cx="2639096" cy="197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742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Get </a:t>
            </a:r>
            <a:r>
              <a:rPr lang="en-US" dirty="0" err="1" smtClean="0"/>
              <a:t>Matlab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85900" y="1200150"/>
            <a:ext cx="6859706" cy="36004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2"/>
            <a:r>
              <a:rPr lang="en-US" sz="2400" dirty="0" smtClean="0"/>
              <a:t>Buy through Stanford</a:t>
            </a:r>
          </a:p>
          <a:p>
            <a:pPr lvl="3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itservices.stanford.edu/service/softwarelic/matlab</a:t>
            </a:r>
            <a:endParaRPr lang="en-US" sz="2400" dirty="0"/>
          </a:p>
          <a:p>
            <a:pPr lvl="2"/>
            <a:r>
              <a:rPr lang="en-US" sz="2400" dirty="0" smtClean="0"/>
              <a:t>Use the corn cluster</a:t>
            </a:r>
          </a:p>
          <a:p>
            <a:pPr lvl="3"/>
            <a:r>
              <a:rPr lang="en-US" sz="2400" dirty="0" smtClean="0"/>
              <a:t>SSH into corn and use the following </a:t>
            </a:r>
            <a:r>
              <a:rPr lang="en-US" sz="2400" dirty="0" smtClean="0"/>
              <a:t>commands</a:t>
            </a:r>
          </a:p>
          <a:p>
            <a:pPr lvl="4"/>
            <a:r>
              <a:rPr lang="en-US" sz="2400" dirty="0" err="1" smtClean="0"/>
              <a:t>ssh</a:t>
            </a:r>
            <a:r>
              <a:rPr lang="en-US" sz="2400" dirty="0" smtClean="0"/>
              <a:t> &lt;</a:t>
            </a:r>
            <a:r>
              <a:rPr lang="en-US" sz="2400" dirty="0" err="1" smtClean="0"/>
              <a:t>suid</a:t>
            </a:r>
            <a:r>
              <a:rPr lang="en-US" sz="2400" dirty="0" smtClean="0"/>
              <a:t>&gt;@corn.stanford.edu</a:t>
            </a:r>
            <a:endParaRPr lang="en-US" sz="2400" dirty="0" smtClean="0"/>
          </a:p>
          <a:p>
            <a:pPr lvl="4"/>
            <a:r>
              <a:rPr lang="en-US" sz="2400" dirty="0" smtClean="0"/>
              <a:t>module load </a:t>
            </a:r>
            <a:r>
              <a:rPr lang="en-US" sz="2400" dirty="0" err="1" smtClean="0"/>
              <a:t>matlab</a:t>
            </a:r>
            <a:endParaRPr lang="en-US" sz="2400" dirty="0" smtClean="0"/>
          </a:p>
          <a:p>
            <a:pPr lvl="4"/>
            <a:r>
              <a:rPr lang="en-US" sz="2400" dirty="0" err="1" smtClean="0"/>
              <a:t>matlab</a:t>
            </a:r>
            <a:r>
              <a:rPr lang="en-US" sz="2400" dirty="0" smtClean="0"/>
              <a:t> &amp;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01918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Workspace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Files in directory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“.m”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ublish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909" y="359541"/>
            <a:ext cx="4244170" cy="45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72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Matlab</a:t>
            </a:r>
            <a:r>
              <a:rPr lang="en-US" dirty="0" smtClean="0"/>
              <a:t> Snippets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27439" y="991944"/>
            <a:ext cx="5150536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238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Publish your scripts!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makes it readable and </a:t>
            </a:r>
            <a:r>
              <a:rPr lang="en-US" dirty="0" err="1" smtClean="0"/>
              <a:t>inlines</a:t>
            </a:r>
            <a:r>
              <a:rPr lang="en-US" dirty="0" smtClean="0"/>
              <a:t> all of your plots/images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29" b="83053"/>
          <a:stretch/>
        </p:blipFill>
        <p:spPr>
          <a:xfrm>
            <a:off x="955677" y="1792706"/>
            <a:ext cx="7736038" cy="14197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89158" y="1925053"/>
            <a:ext cx="962526" cy="577516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43337" y="2221832"/>
            <a:ext cx="962526" cy="577516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40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Matlab</a:t>
            </a:r>
            <a:r>
              <a:rPr lang="en-US" dirty="0" smtClean="0"/>
              <a:t> Snippets – Matrices / Vector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908685"/>
            <a:ext cx="4326186" cy="3759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 variables in </a:t>
            </a:r>
            <a:r>
              <a:rPr lang="en-US" dirty="0" err="1" smtClean="0"/>
              <a:t>Matlab</a:t>
            </a:r>
            <a:r>
              <a:rPr lang="en-US" dirty="0" smtClean="0"/>
              <a:t> are matrices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Vectors are special cases of matrices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Case 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Int</a:t>
            </a:r>
            <a:r>
              <a:rPr lang="en-US" dirty="0" smtClean="0"/>
              <a:t>, float, double, char, logical data 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Variations of these, i.e. uint8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Semicolons suppress outputs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Surround chars with single quotes (e.g. ‘c’)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spaces or colons to delineate values horizontally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Use semicolons to delineate values vertically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2" y="907018"/>
            <a:ext cx="22764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895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Matlab</a:t>
            </a:r>
            <a:r>
              <a:rPr lang="en-US" dirty="0" smtClean="0"/>
              <a:t> Snippets – </a:t>
            </a:r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5678" y="908685"/>
            <a:ext cx="4326186" cy="3759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can make row vectors of sequences very easily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Forward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Backward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Skipping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69" y="1509939"/>
            <a:ext cx="4648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347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5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SU_Preso_16x9_v5</Template>
  <TotalTime>3996</TotalTime>
  <Words>829</Words>
  <Application>Microsoft Office PowerPoint</Application>
  <PresentationFormat>On-screen Show (16:9)</PresentationFormat>
  <Paragraphs>203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ＭＳ Ｐゴシック</vt:lpstr>
      <vt:lpstr>Arial</vt:lpstr>
      <vt:lpstr>Calibri</vt:lpstr>
      <vt:lpstr>Source Sans Pro</vt:lpstr>
      <vt:lpstr>Source Sans Pro Semibold</vt:lpstr>
      <vt:lpstr>Wingdings</vt:lpstr>
      <vt:lpstr>SU_Preso_16x9_v5</vt:lpstr>
      <vt:lpstr>SU_Template_TopBar</vt:lpstr>
      <vt:lpstr>CS231A Matlab Tutorial</vt:lpstr>
      <vt:lpstr>Overview</vt:lpstr>
      <vt:lpstr>What is Matlab?</vt:lpstr>
      <vt:lpstr>How to Get Matlab</vt:lpstr>
      <vt:lpstr>Matlab Screenshot</vt:lpstr>
      <vt:lpstr>Small Matlab Snippets</vt:lpstr>
      <vt:lpstr>Publishing Scripts</vt:lpstr>
      <vt:lpstr>Small Matlab Snippets – Matrices / Vector Definitions</vt:lpstr>
      <vt:lpstr>Small Matlab Snippets – Sequences</vt:lpstr>
      <vt:lpstr>Small Matlab Snippets – Matrix Manipulations</vt:lpstr>
      <vt:lpstr>Small Matlab Snippets – Vector Indexing Examples</vt:lpstr>
      <vt:lpstr>Small Matlab Snippets – Matrix Indexing Examples</vt:lpstr>
      <vt:lpstr>Matrix Operations vs Element-wise Operations</vt:lpstr>
      <vt:lpstr>Matrix Operations vs Element-wise Operations Examples</vt:lpstr>
      <vt:lpstr>Control Flow</vt:lpstr>
      <vt:lpstr>Functions</vt:lpstr>
      <vt:lpstr>Useful Functions</vt:lpstr>
      <vt:lpstr>Plotting</vt:lpstr>
      <vt:lpstr>Plotting (cont.)</vt:lpstr>
      <vt:lpstr>Plotting Examples</vt:lpstr>
      <vt:lpstr>Plotting Examples (cont.)</vt:lpstr>
      <vt:lpstr>Images</vt:lpstr>
      <vt:lpstr>Image functions</vt:lpstr>
      <vt:lpstr>Image functions</vt:lpstr>
      <vt:lpstr>Tips and Tricks</vt:lpstr>
      <vt:lpstr>More Text</vt:lpstr>
      <vt:lpstr>Questions?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binary descriptors from Images</dc:title>
  <dc:creator>Philip Lee</dc:creator>
  <dc:description>2012 PowerPoint template redesign</dc:description>
  <cp:lastModifiedBy>Philip Lee</cp:lastModifiedBy>
  <cp:revision>61</cp:revision>
  <dcterms:created xsi:type="dcterms:W3CDTF">2014-03-10T18:49:59Z</dcterms:created>
  <dcterms:modified xsi:type="dcterms:W3CDTF">2015-01-06T01:30:51Z</dcterms:modified>
</cp:coreProperties>
</file>