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29"/>
  </p:notesMasterIdLst>
  <p:sldIdLst>
    <p:sldId id="256" r:id="rId2"/>
    <p:sldId id="283" r:id="rId3"/>
    <p:sldId id="257" r:id="rId4"/>
    <p:sldId id="263" r:id="rId5"/>
    <p:sldId id="280" r:id="rId6"/>
    <p:sldId id="264" r:id="rId7"/>
    <p:sldId id="265" r:id="rId8"/>
    <p:sldId id="261" r:id="rId9"/>
    <p:sldId id="258" r:id="rId10"/>
    <p:sldId id="259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85" r:id="rId21"/>
    <p:sldId id="276" r:id="rId22"/>
    <p:sldId id="287" r:id="rId23"/>
    <p:sldId id="279" r:id="rId24"/>
    <p:sldId id="278" r:id="rId25"/>
    <p:sldId id="277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35F843-555A-48C7-AF35-4147885B7F30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B9A82B9B-9C6D-4DFC-94D9-34A9EAF518DE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线性化</a:t>
          </a:r>
        </a:p>
      </dgm:t>
    </dgm:pt>
    <dgm:pt modelId="{E1B43A63-665E-4586-9F74-BDE30B1815DC}" type="parTrans" cxnId="{C6064607-EEB5-4087-B886-38CEBAA941C1}">
      <dgm:prSet/>
      <dgm:spPr/>
      <dgm:t>
        <a:bodyPr/>
        <a:lstStyle/>
        <a:p>
          <a:endParaRPr lang="zh-CN" altLang="en-US"/>
        </a:p>
      </dgm:t>
    </dgm:pt>
    <dgm:pt modelId="{92ED8DBC-1403-48CE-B8EB-8BA079E80276}" type="sibTrans" cxnId="{C6064607-EEB5-4087-B886-38CEBAA941C1}">
      <dgm:prSet/>
      <dgm:spPr/>
      <dgm:t>
        <a:bodyPr/>
        <a:lstStyle/>
        <a:p>
          <a:endParaRPr lang="zh-CN" altLang="en-US"/>
        </a:p>
      </dgm:t>
    </dgm:pt>
    <dgm:pt modelId="{96221D11-59DE-4349-9497-2670FD85DFE9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离散化</a:t>
          </a:r>
        </a:p>
      </dgm:t>
    </dgm:pt>
    <dgm:pt modelId="{3AA635A8-FCCF-4A75-B333-DCA83C341247}" type="parTrans" cxnId="{16219790-F22F-4C12-9EDA-7A1E8793C32D}">
      <dgm:prSet/>
      <dgm:spPr/>
      <dgm:t>
        <a:bodyPr/>
        <a:lstStyle/>
        <a:p>
          <a:endParaRPr lang="zh-CN" altLang="en-US"/>
        </a:p>
      </dgm:t>
    </dgm:pt>
    <dgm:pt modelId="{FAFFC2F0-0DCB-44F5-9415-91B55331D820}" type="sibTrans" cxnId="{16219790-F22F-4C12-9EDA-7A1E8793C32D}">
      <dgm:prSet/>
      <dgm:spPr/>
      <dgm:t>
        <a:bodyPr/>
        <a:lstStyle/>
        <a:p>
          <a:endParaRPr lang="zh-CN" altLang="en-US"/>
        </a:p>
      </dgm:t>
    </dgm:pt>
    <dgm:pt modelId="{15527498-B536-4DF8-9F7F-8C4F39522574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迭代</a:t>
          </a:r>
        </a:p>
      </dgm:t>
    </dgm:pt>
    <dgm:pt modelId="{6A88718B-A07C-488C-B130-49282FB07924}" type="parTrans" cxnId="{E156BF2E-6E98-4013-A192-3B301F8AFC87}">
      <dgm:prSet/>
      <dgm:spPr/>
      <dgm:t>
        <a:bodyPr/>
        <a:lstStyle/>
        <a:p>
          <a:endParaRPr lang="zh-CN" altLang="en-US"/>
        </a:p>
      </dgm:t>
    </dgm:pt>
    <dgm:pt modelId="{B7E039F0-4152-4C89-BD5D-BAFA6CE7EE83}" type="sibTrans" cxnId="{E156BF2E-6E98-4013-A192-3B301F8AFC87}">
      <dgm:prSet/>
      <dgm:spPr/>
      <dgm:t>
        <a:bodyPr/>
        <a:lstStyle/>
        <a:p>
          <a:endParaRPr lang="zh-CN" altLang="en-US"/>
        </a:p>
      </dgm:t>
    </dgm:pt>
    <dgm:pt modelId="{B7968739-686C-4661-ACD0-4A08E5DB47BD}" type="pres">
      <dgm:prSet presAssocID="{E835F843-555A-48C7-AF35-4147885B7F30}" presName="Name0" presStyleCnt="0">
        <dgm:presLayoutVars>
          <dgm:dir/>
          <dgm:resizeHandles val="exact"/>
        </dgm:presLayoutVars>
      </dgm:prSet>
      <dgm:spPr/>
    </dgm:pt>
    <dgm:pt modelId="{EECF0CF2-9ADF-4CA9-8A31-D08E3A243BD2}" type="pres">
      <dgm:prSet presAssocID="{B9A82B9B-9C6D-4DFC-94D9-34A9EAF518DE}" presName="node" presStyleLbl="node1" presStyleIdx="0" presStyleCnt="3">
        <dgm:presLayoutVars>
          <dgm:bulletEnabled val="1"/>
        </dgm:presLayoutVars>
      </dgm:prSet>
      <dgm:spPr/>
    </dgm:pt>
    <dgm:pt modelId="{55C2C294-1D9D-42EF-A2C7-35A876D5A078}" type="pres">
      <dgm:prSet presAssocID="{92ED8DBC-1403-48CE-B8EB-8BA079E80276}" presName="sibTrans" presStyleLbl="sibTrans2D1" presStyleIdx="0" presStyleCnt="2"/>
      <dgm:spPr/>
    </dgm:pt>
    <dgm:pt modelId="{A98031D5-E9C5-4184-8F49-112C96BEF3F2}" type="pres">
      <dgm:prSet presAssocID="{92ED8DBC-1403-48CE-B8EB-8BA079E80276}" presName="connectorText" presStyleLbl="sibTrans2D1" presStyleIdx="0" presStyleCnt="2"/>
      <dgm:spPr/>
    </dgm:pt>
    <dgm:pt modelId="{966AC204-C125-4917-BD18-4ACAC97BC41A}" type="pres">
      <dgm:prSet presAssocID="{96221D11-59DE-4349-9497-2670FD85DFE9}" presName="node" presStyleLbl="node1" presStyleIdx="1" presStyleCnt="3">
        <dgm:presLayoutVars>
          <dgm:bulletEnabled val="1"/>
        </dgm:presLayoutVars>
      </dgm:prSet>
      <dgm:spPr/>
    </dgm:pt>
    <dgm:pt modelId="{13E53F40-D074-43B7-A8C0-6C3E44C1D04E}" type="pres">
      <dgm:prSet presAssocID="{FAFFC2F0-0DCB-44F5-9415-91B55331D820}" presName="sibTrans" presStyleLbl="sibTrans2D1" presStyleIdx="1" presStyleCnt="2"/>
      <dgm:spPr/>
    </dgm:pt>
    <dgm:pt modelId="{12AD2D27-2AEA-4105-81F0-B808ED1B3C7A}" type="pres">
      <dgm:prSet presAssocID="{FAFFC2F0-0DCB-44F5-9415-91B55331D820}" presName="connectorText" presStyleLbl="sibTrans2D1" presStyleIdx="1" presStyleCnt="2"/>
      <dgm:spPr/>
    </dgm:pt>
    <dgm:pt modelId="{8FB140BC-45E7-4CD4-974A-B79604381D34}" type="pres">
      <dgm:prSet presAssocID="{15527498-B536-4DF8-9F7F-8C4F39522574}" presName="node" presStyleLbl="node1" presStyleIdx="2" presStyleCnt="3">
        <dgm:presLayoutVars>
          <dgm:bulletEnabled val="1"/>
        </dgm:presLayoutVars>
      </dgm:prSet>
      <dgm:spPr/>
    </dgm:pt>
  </dgm:ptLst>
  <dgm:cxnLst>
    <dgm:cxn modelId="{C6064607-EEB5-4087-B886-38CEBAA941C1}" srcId="{E835F843-555A-48C7-AF35-4147885B7F30}" destId="{B9A82B9B-9C6D-4DFC-94D9-34A9EAF518DE}" srcOrd="0" destOrd="0" parTransId="{E1B43A63-665E-4586-9F74-BDE30B1815DC}" sibTransId="{92ED8DBC-1403-48CE-B8EB-8BA079E80276}"/>
    <dgm:cxn modelId="{5629F70C-AB4F-4CEC-9BBE-8FEA15ABC968}" type="presOf" srcId="{92ED8DBC-1403-48CE-B8EB-8BA079E80276}" destId="{A98031D5-E9C5-4184-8F49-112C96BEF3F2}" srcOrd="1" destOrd="0" presId="urn:microsoft.com/office/officeart/2005/8/layout/process1"/>
    <dgm:cxn modelId="{E156BF2E-6E98-4013-A192-3B301F8AFC87}" srcId="{E835F843-555A-48C7-AF35-4147885B7F30}" destId="{15527498-B536-4DF8-9F7F-8C4F39522574}" srcOrd="2" destOrd="0" parTransId="{6A88718B-A07C-488C-B130-49282FB07924}" sibTransId="{B7E039F0-4152-4C89-BD5D-BAFA6CE7EE83}"/>
    <dgm:cxn modelId="{EBEF9745-7094-45A8-A395-36F2CFDDFF5E}" type="presOf" srcId="{15527498-B536-4DF8-9F7F-8C4F39522574}" destId="{8FB140BC-45E7-4CD4-974A-B79604381D34}" srcOrd="0" destOrd="0" presId="urn:microsoft.com/office/officeart/2005/8/layout/process1"/>
    <dgm:cxn modelId="{16219790-F22F-4C12-9EDA-7A1E8793C32D}" srcId="{E835F843-555A-48C7-AF35-4147885B7F30}" destId="{96221D11-59DE-4349-9497-2670FD85DFE9}" srcOrd="1" destOrd="0" parTransId="{3AA635A8-FCCF-4A75-B333-DCA83C341247}" sibTransId="{FAFFC2F0-0DCB-44F5-9415-91B55331D820}"/>
    <dgm:cxn modelId="{CA697CA1-75C8-434D-B215-AAC6070E8D38}" type="presOf" srcId="{FAFFC2F0-0DCB-44F5-9415-91B55331D820}" destId="{12AD2D27-2AEA-4105-81F0-B808ED1B3C7A}" srcOrd="1" destOrd="0" presId="urn:microsoft.com/office/officeart/2005/8/layout/process1"/>
    <dgm:cxn modelId="{FAE15EBF-3E1A-46F0-986A-541F40896AF6}" type="presOf" srcId="{96221D11-59DE-4349-9497-2670FD85DFE9}" destId="{966AC204-C125-4917-BD18-4ACAC97BC41A}" srcOrd="0" destOrd="0" presId="urn:microsoft.com/office/officeart/2005/8/layout/process1"/>
    <dgm:cxn modelId="{996847C5-E8BF-446D-B729-44C217218558}" type="presOf" srcId="{E835F843-555A-48C7-AF35-4147885B7F30}" destId="{B7968739-686C-4661-ACD0-4A08E5DB47BD}" srcOrd="0" destOrd="0" presId="urn:microsoft.com/office/officeart/2005/8/layout/process1"/>
    <dgm:cxn modelId="{7BA903C7-40F0-4AC5-8D54-BB6C5D2D49B6}" type="presOf" srcId="{FAFFC2F0-0DCB-44F5-9415-91B55331D820}" destId="{13E53F40-D074-43B7-A8C0-6C3E44C1D04E}" srcOrd="0" destOrd="0" presId="urn:microsoft.com/office/officeart/2005/8/layout/process1"/>
    <dgm:cxn modelId="{6F957FEE-3DA7-4AAB-8714-F9459FA3F26E}" type="presOf" srcId="{92ED8DBC-1403-48CE-B8EB-8BA079E80276}" destId="{55C2C294-1D9D-42EF-A2C7-35A876D5A078}" srcOrd="0" destOrd="0" presId="urn:microsoft.com/office/officeart/2005/8/layout/process1"/>
    <dgm:cxn modelId="{D880BEFB-2F96-4585-AA42-20772548E5E4}" type="presOf" srcId="{B9A82B9B-9C6D-4DFC-94D9-34A9EAF518DE}" destId="{EECF0CF2-9ADF-4CA9-8A31-D08E3A243BD2}" srcOrd="0" destOrd="0" presId="urn:microsoft.com/office/officeart/2005/8/layout/process1"/>
    <dgm:cxn modelId="{C9EF7F8A-1406-4111-B7D9-38CF11CC5381}" type="presParOf" srcId="{B7968739-686C-4661-ACD0-4A08E5DB47BD}" destId="{EECF0CF2-9ADF-4CA9-8A31-D08E3A243BD2}" srcOrd="0" destOrd="0" presId="urn:microsoft.com/office/officeart/2005/8/layout/process1"/>
    <dgm:cxn modelId="{0E810D61-D54E-470D-B762-F64632B2AE2B}" type="presParOf" srcId="{B7968739-686C-4661-ACD0-4A08E5DB47BD}" destId="{55C2C294-1D9D-42EF-A2C7-35A876D5A078}" srcOrd="1" destOrd="0" presId="urn:microsoft.com/office/officeart/2005/8/layout/process1"/>
    <dgm:cxn modelId="{D455B403-E5B3-42E7-B8E4-C16B0D92521D}" type="presParOf" srcId="{55C2C294-1D9D-42EF-A2C7-35A876D5A078}" destId="{A98031D5-E9C5-4184-8F49-112C96BEF3F2}" srcOrd="0" destOrd="0" presId="urn:microsoft.com/office/officeart/2005/8/layout/process1"/>
    <dgm:cxn modelId="{D92CEA2C-67BD-4622-BB86-BAB835E10EA9}" type="presParOf" srcId="{B7968739-686C-4661-ACD0-4A08E5DB47BD}" destId="{966AC204-C125-4917-BD18-4ACAC97BC41A}" srcOrd="2" destOrd="0" presId="urn:microsoft.com/office/officeart/2005/8/layout/process1"/>
    <dgm:cxn modelId="{14D3D57C-7C6E-48F6-9B85-A327777116EF}" type="presParOf" srcId="{B7968739-686C-4661-ACD0-4A08E5DB47BD}" destId="{13E53F40-D074-43B7-A8C0-6C3E44C1D04E}" srcOrd="3" destOrd="0" presId="urn:microsoft.com/office/officeart/2005/8/layout/process1"/>
    <dgm:cxn modelId="{561484EF-D070-4499-B1D7-C75FFE24AD2E}" type="presParOf" srcId="{13E53F40-D074-43B7-A8C0-6C3E44C1D04E}" destId="{12AD2D27-2AEA-4105-81F0-B808ED1B3C7A}" srcOrd="0" destOrd="0" presId="urn:microsoft.com/office/officeart/2005/8/layout/process1"/>
    <dgm:cxn modelId="{B9E024AF-7CB9-47DD-B3DB-CC52F3159373}" type="presParOf" srcId="{B7968739-686C-4661-ACD0-4A08E5DB47BD}" destId="{8FB140BC-45E7-4CD4-974A-B79604381D3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F0CF2-9ADF-4CA9-8A31-D08E3A243BD2}">
      <dsp:nvSpPr>
        <dsp:cNvPr id="0" name=""/>
        <dsp:cNvSpPr/>
      </dsp:nvSpPr>
      <dsp:spPr>
        <a:xfrm>
          <a:off x="5304" y="1002828"/>
          <a:ext cx="1585543" cy="9513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>
              <a:solidFill>
                <a:schemeClr val="tx1"/>
              </a:solidFill>
            </a:rPr>
            <a:t>线性化</a:t>
          </a:r>
        </a:p>
      </dsp:txBody>
      <dsp:txXfrm>
        <a:off x="33167" y="1030691"/>
        <a:ext cx="1529817" cy="895600"/>
      </dsp:txXfrm>
    </dsp:sp>
    <dsp:sp modelId="{55C2C294-1D9D-42EF-A2C7-35A876D5A078}">
      <dsp:nvSpPr>
        <dsp:cNvPr id="0" name=""/>
        <dsp:cNvSpPr/>
      </dsp:nvSpPr>
      <dsp:spPr>
        <a:xfrm>
          <a:off x="1749402" y="1281884"/>
          <a:ext cx="336135" cy="393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1749402" y="1360527"/>
        <a:ext cx="235295" cy="235928"/>
      </dsp:txXfrm>
    </dsp:sp>
    <dsp:sp modelId="{966AC204-C125-4917-BD18-4ACAC97BC41A}">
      <dsp:nvSpPr>
        <dsp:cNvPr id="0" name=""/>
        <dsp:cNvSpPr/>
      </dsp:nvSpPr>
      <dsp:spPr>
        <a:xfrm>
          <a:off x="2225065" y="1002828"/>
          <a:ext cx="1585543" cy="9513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>
              <a:solidFill>
                <a:schemeClr val="tx1"/>
              </a:solidFill>
            </a:rPr>
            <a:t>离散化</a:t>
          </a:r>
        </a:p>
      </dsp:txBody>
      <dsp:txXfrm>
        <a:off x="2252928" y="1030691"/>
        <a:ext cx="1529817" cy="895600"/>
      </dsp:txXfrm>
    </dsp:sp>
    <dsp:sp modelId="{13E53F40-D074-43B7-A8C0-6C3E44C1D04E}">
      <dsp:nvSpPr>
        <dsp:cNvPr id="0" name=""/>
        <dsp:cNvSpPr/>
      </dsp:nvSpPr>
      <dsp:spPr>
        <a:xfrm>
          <a:off x="3969163" y="1281884"/>
          <a:ext cx="336135" cy="393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3969163" y="1360527"/>
        <a:ext cx="235295" cy="235928"/>
      </dsp:txXfrm>
    </dsp:sp>
    <dsp:sp modelId="{8FB140BC-45E7-4CD4-974A-B79604381D34}">
      <dsp:nvSpPr>
        <dsp:cNvPr id="0" name=""/>
        <dsp:cNvSpPr/>
      </dsp:nvSpPr>
      <dsp:spPr>
        <a:xfrm>
          <a:off x="4444826" y="1002828"/>
          <a:ext cx="1585543" cy="9513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>
              <a:solidFill>
                <a:schemeClr val="tx1"/>
              </a:solidFill>
            </a:rPr>
            <a:t>迭代</a:t>
          </a:r>
        </a:p>
      </dsp:txBody>
      <dsp:txXfrm>
        <a:off x="4472689" y="1030691"/>
        <a:ext cx="1529817" cy="895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CFB38-7650-4158-979C-05FF5ACDE6E8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897DA-6C88-486F-B757-688CE6E97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921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64B7B79-FB60-489C-95B9-E21E60B191F1}" type="datetime1">
              <a:rPr lang="zh-CN" altLang="en-US" smtClean="0"/>
              <a:t>2023/10/14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微分方程数值求解基础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A98C5E-E51D-43A3-BC9A-CCDB59FEE8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63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99C9-58E7-4AB9-982A-56A4664618CC}" type="datetime1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微分方程数值求解基础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8C5E-E51D-43A3-BC9A-CCDB59FEE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5F0F-B9CB-4748-99D2-AD6749D1DE8C}" type="datetime1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微分方程数值求解基础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8C5E-E51D-43A3-BC9A-CCDB59FEE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29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C08BADA-2A26-4650-9014-9B0BB09C9D53}" type="datetime1">
              <a:rPr lang="zh-CN" altLang="en-US" smtClean="0"/>
              <a:t>2023/10/14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微分方程数值求解基础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A98C5E-E51D-43A3-BC9A-CCDB59FEE8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54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032D-BA58-402E-9E2B-EE862613FAA7}" type="datetime1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微分方程数值求解基础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8C5E-E51D-43A3-BC9A-CCDB59FEE81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8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5D0F-FE55-462F-A500-4E0B9678F838}" type="datetime1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微分方程数值求解基础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8C5E-E51D-43A3-BC9A-CCDB59FEE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95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49A2-B15C-448D-9B32-33852B7BC982}" type="datetime1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微分方程数值求解基础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8C5E-E51D-43A3-BC9A-CCDB59FEE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45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481F-5BFD-493D-A1F0-FDF3D1F06CE8}" type="datetime1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微分方程数值求解基础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8C5E-E51D-43A3-BC9A-CCDB59FEE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63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54A9-6B80-4086-901B-2A4F648E9274}" type="datetime1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微分方程数值求解基础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8C5E-E51D-43A3-BC9A-CCDB59FEE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185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D9C25A-DF4E-4C17-ADD8-F146346F6F0F}" type="datetime1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微分方程数值求解基础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A98C5E-E51D-43A3-BC9A-CCDB59FEE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59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8CEE-0AD7-49DF-AEC4-65EB71EDA5B5}" type="datetime1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微分方程数值求解基础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8C5E-E51D-43A3-BC9A-CCDB59FEE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40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E9CCAF3-75D8-4C2C-A69D-EAC268105776}" type="datetime1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微分方程数值求解基础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7A98C5E-E51D-43A3-BC9A-CCDB59FEE81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61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E3E5A-B8C0-4563-917D-CE267F5D3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241423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/>
              <a:t>微分方程数值求解基础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44AE2B-9BB4-42A9-ABA3-8DFC6D288F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CN"/>
              <a:t>Zhongshan Xu</a:t>
            </a:r>
            <a:endParaRPr lang="en-US" altLang="zh-CN" dirty="0"/>
          </a:p>
          <a:p>
            <a:pPr algn="ctr"/>
            <a:r>
              <a:rPr lang="en-US" altLang="zh-CN" dirty="0"/>
              <a:t>2020/7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63848D-1A70-4AF8-AD6D-575FB462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微分方程数值求解基础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918934-C4D8-490B-8F3A-97E5695B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8C5E-E51D-43A3-BC9A-CCDB59FEE811}" type="slidenum">
              <a:rPr lang="zh-CN" altLang="en-US" smtClean="0"/>
              <a:t>0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9B5B4EF-E12A-42DD-96C5-AB430B13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9E83-E1FD-4DF2-A8DC-B9DF2FE1F987}" type="datetime1">
              <a:rPr lang="zh-CN" altLang="en-US" smtClean="0"/>
              <a:t>2023/10/14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989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2190F-4390-4B41-9246-6C9FD927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微分方程情形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F45C6A-2DDF-4E66-8225-1E7F069D95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364566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对方程作变分后线性化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altLang="zh-CN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altLang="zh-CN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altLang="zh-CN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limLow>
                        <m:limLow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CN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lim>
                      </m:limLow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i="1" dirty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例如非线性微分方程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i="1" dirty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变分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:r>
                  <a:rPr lang="en-US" altLang="zh-CN" b="0" i="1" dirty="0">
                    <a:latin typeface="Cambria Math" panose="02040503050406030204" pitchFamily="18" charset="0"/>
                  </a:rPr>
                  <a:t>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</m:func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num>
                              <m:den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b="0" i="1" dirty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线性化后的微分方程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F45C6A-2DDF-4E66-8225-1E7F069D95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364566"/>
              </a:xfrm>
              <a:blipFill>
                <a:blip r:embed="rId2"/>
                <a:stretch>
                  <a:fillRect l="-1333" t="-23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0274E6-5CDC-4E81-8974-8187D510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微分方程数值求解基础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3A9CAE-46AB-44E3-893A-DAE92405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8C5E-E51D-43A3-BC9A-CCDB59FEE81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DA48EED2-CCB9-4EE0-9F97-25A6539E7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2CB4-DA2B-4B00-8987-6F3B31C73CE9}" type="datetime1">
              <a:rPr lang="zh-CN" altLang="en-US" smtClean="0"/>
              <a:t>2023/10/14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407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8F446-80BA-4003-BB18-8829E17C9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非线性微分方程的求解过程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C8D452-8F94-48A8-B4D8-A72EC14FC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algn="ctr"/>
            <a:endParaRPr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A0B6F9F8-C271-4749-BC81-53669BD645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4714789"/>
              </p:ext>
            </p:extLst>
          </p:nvPr>
        </p:nvGraphicFramePr>
        <p:xfrm>
          <a:off x="3108642" y="2378922"/>
          <a:ext cx="6035675" cy="2956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8CAA65-33B2-4DD5-AC0B-1D125E10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微分方程数值求解基础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960087-78CD-44EF-A4CF-BAB16CCE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8C5E-E51D-43A3-BC9A-CCDB59FEE81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FFA647-1461-4460-B1F9-6AABC040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0502-455C-4F66-A62B-F1241F2CF842}" type="datetime1">
              <a:rPr lang="zh-CN" altLang="en-US" smtClean="0"/>
              <a:t>2023/10/14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379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6111F-2A4B-4DBC-8FBB-3D652C86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二维求导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805BA9-E902-445C-9CC9-5D2D1B73CF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383616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sz="2800" dirty="0"/>
                  <a:t>二维格点分布</a:t>
                </a:r>
                <a:endParaRPr lang="en-US" altLang="zh-CN" sz="2800" dirty="0"/>
              </a:p>
              <a:p>
                <a:pPr marL="0" indent="0">
                  <a:buNone/>
                </a:pPr>
                <a:endParaRPr lang="en-US" altLang="zh-CN" i="1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sz="3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3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3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kern="10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zh-CN" altLang="zh-CN" sz="32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zh-CN" sz="3200" i="1" kern="100" smtClean="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3200" i="1" kern="100">
                                              <a:latin typeface="Cambria Math" panose="02040503050406030204" pitchFamily="18" charset="0"/>
                                              <a:ea typeface="华文中宋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zh-CN" sz="3200" i="1" kern="100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 kern="10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 kern="10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altLang="zh-CN" sz="3200" b="0" i="1" kern="1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zh-CN" altLang="zh-CN" sz="32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zh-CN" sz="3200" i="1" kern="100" smtClean="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3200" i="1" kern="100">
                                              <a:latin typeface="Cambria Math" panose="02040503050406030204" pitchFamily="18" charset="0"/>
                                              <a:ea typeface="华文中宋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zh-CN" sz="3200" i="1" kern="100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 kern="10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 kern="10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kern="1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zh-CN" altLang="zh-CN" sz="32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zh-CN" sz="3200" i="1" kern="100" smtClean="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3200" i="1" kern="100">
                                              <a:latin typeface="Cambria Math" panose="02040503050406030204" pitchFamily="18" charset="0"/>
                                              <a:ea typeface="华文中宋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zh-CN" sz="3200" i="1" kern="100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 kern="10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 kern="10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altLang="zh-CN" sz="3200" b="0" i="1" kern="1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zh-CN" altLang="zh-CN" sz="32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zh-CN" sz="3200" i="1" kern="100" smtClean="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3200" i="1" kern="100">
                                              <a:latin typeface="Cambria Math" panose="02040503050406030204" pitchFamily="18" charset="0"/>
                                              <a:ea typeface="华文中宋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zh-CN" sz="3200" i="1" kern="100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 kern="10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 kern="10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3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3200" i="1" kern="100"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3200" b="0" i="1" kern="100" smtClean="0"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zh-CN" altLang="zh-CN" sz="32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zh-CN" sz="3200" i="1" kern="100" smtClean="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3200" i="1" kern="100">
                                              <a:latin typeface="Cambria Math" panose="02040503050406030204" pitchFamily="18" charset="0"/>
                                              <a:ea typeface="华文中宋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zh-CN" sz="3200" i="1" kern="100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 kern="10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 kern="10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i="1" kern="100"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3200" b="0" i="1" kern="100" smtClean="0"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zh-CN" altLang="zh-CN" sz="32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zh-CN" sz="3200" i="1" kern="100" smtClean="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3200" i="1" kern="100">
                                              <a:latin typeface="Cambria Math" panose="02040503050406030204" pitchFamily="18" charset="0"/>
                                              <a:ea typeface="华文中宋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zh-CN" sz="3200" i="1" kern="100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 kern="10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 kern="10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3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3200" i="1" kern="100"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3200" i="1" kern="100"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kern="100" smtClean="0"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zh-CN" altLang="zh-CN" sz="32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zh-CN" sz="3200" i="1" kern="100" smtClean="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3200" i="1" kern="100">
                                              <a:latin typeface="Cambria Math" panose="02040503050406030204" pitchFamily="18" charset="0"/>
                                              <a:ea typeface="华文中宋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zh-CN" sz="3200" i="1" kern="100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 kern="10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 kern="10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altLang="zh-CN" sz="3200" b="0" i="1" kern="1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zh-CN" altLang="zh-CN" sz="32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zh-CN" sz="3200" i="1" kern="100" smtClean="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3200" i="1" kern="100">
                                              <a:latin typeface="Cambria Math" panose="02040503050406030204" pitchFamily="18" charset="0"/>
                                              <a:ea typeface="华文中宋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zh-CN" sz="3200" i="1" kern="100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 kern="10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 kern="10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3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3200" i="1" kern="100"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3200" i="1" kern="100"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i="1" kern="100"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3200" b="0" i="1" kern="100" smtClean="0"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zh-CN" altLang="zh-CN" sz="32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zh-CN" sz="3200" i="1" kern="100" smtClean="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3200" i="1" kern="100">
                                              <a:latin typeface="Cambria Math" panose="02040503050406030204" pitchFamily="18" charset="0"/>
                                              <a:ea typeface="华文中宋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zh-CN" sz="3200" i="1" kern="100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 kern="10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 kern="10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3200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l"/>
                </a:pPr>
                <a:endParaRPr lang="en-US" altLang="zh-CN" sz="2800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sz="2800" kern="1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800" b="0" i="1" kern="10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800" kern="1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方向求偏导</a:t>
                </a:r>
                <a:endParaRPr lang="en-US" altLang="zh-CN" sz="2800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0" i="1" kern="100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 kern="100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800" b="0" i="1" kern="100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800" b="0" i="1" kern="100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kern="100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zh-CN" sz="2800" b="0" i="1" kern="100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</m:oMath>
                  </m:oMathPara>
                </a14:m>
                <a:endParaRPr lang="en-US" altLang="zh-CN" sz="2800" i="1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i="1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endParaRPr lang="zh-CN" altLang="zh-CN" sz="2800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805BA9-E902-445C-9CC9-5D2D1B73C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383616"/>
              </a:xfrm>
              <a:blipFill>
                <a:blip r:embed="rId2"/>
                <a:stretch>
                  <a:fillRect l="-1939" t="-30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AC9C60-2FC3-4616-AEA4-B8C99CCC5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微分方程数值求解基础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0E910C-A435-4A82-A484-C83DBF07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8C5E-E51D-43A3-BC9A-CCDB59FEE811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0D462DE-565D-4F51-B08C-CC379000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919A-C7D8-4788-85B1-8482E629E88E}" type="datetime1">
              <a:rPr lang="zh-CN" altLang="en-US" smtClean="0"/>
              <a:t>2023/10/14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2025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5A693-99B6-4363-988D-1CD04136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二维求导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D6B99D-A451-4894-8BC7-466EAAF422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45029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二维格点转置</a:t>
                </a:r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32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i="1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sz="3200" i="1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zh-CN" altLang="zh-CN" sz="3200" i="1">
                                            <a:solidFill>
                                              <a:srgbClr val="000000">
                                                <a:lumMod val="75000"/>
                                                <a:lumOff val="2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32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32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32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3200" i="1">
                                            <a:solidFill>
                                              <a:srgbClr val="000000">
                                                <a:lumMod val="75000"/>
                                                <a:lumOff val="2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32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32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32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zh-CN" altLang="zh-CN" sz="3200" i="1">
                                            <a:solidFill>
                                              <a:srgbClr val="000000">
                                                <a:lumMod val="75000"/>
                                                <a:lumOff val="2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32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32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32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3200" i="1">
                                            <a:solidFill>
                                              <a:srgbClr val="000000">
                                                <a:lumMod val="75000"/>
                                                <a:lumOff val="2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32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32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32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zh-CN" altLang="zh-CN" sz="3200" i="1">
                                            <a:solidFill>
                                              <a:srgbClr val="000000">
                                                <a:lumMod val="75000"/>
                                                <a:lumOff val="2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32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32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32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3200" i="1">
                                            <a:solidFill>
                                              <a:srgbClr val="000000">
                                                <a:lumMod val="75000"/>
                                                <a:lumOff val="2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32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32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32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zh-CN" altLang="zh-CN" sz="3200" i="1">
                                            <a:solidFill>
                                              <a:srgbClr val="000000">
                                                <a:lumMod val="75000"/>
                                                <a:lumOff val="2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32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32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32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3200" i="1">
                                            <a:solidFill>
                                              <a:srgbClr val="000000">
                                                <a:lumMod val="75000"/>
                                                <a:lumOff val="2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32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32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32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sz="3200" i="1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32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zh-CN" altLang="zh-CN" sz="3200" i="1">
                                            <a:solidFill>
                                              <a:srgbClr val="000000">
                                                <a:lumMod val="75000"/>
                                                <a:lumOff val="2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32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32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32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3200" i="1">
                                            <a:solidFill>
                                              <a:srgbClr val="000000">
                                                <a:lumMod val="75000"/>
                                                <a:lumOff val="2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32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32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32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zh-CN" altLang="zh-CN" sz="3200" i="1">
                                            <a:solidFill>
                                              <a:srgbClr val="000000">
                                                <a:lumMod val="75000"/>
                                                <a:lumOff val="2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32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32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32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3200" i="1">
                                            <a:solidFill>
                                              <a:srgbClr val="000000">
                                                <a:lumMod val="75000"/>
                                                <a:lumOff val="2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32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32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32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sz="3200" i="1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32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sz="32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zh-CN" altLang="zh-CN" sz="3200" i="1">
                                            <a:solidFill>
                                              <a:srgbClr val="000000">
                                                <a:lumMod val="75000"/>
                                                <a:lumOff val="2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32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32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32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3200" i="1">
                                            <a:solidFill>
                                              <a:srgbClr val="000000">
                                                <a:lumMod val="75000"/>
                                                <a:lumOff val="2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32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32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32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zh-CN" altLang="zh-CN" sz="3200" i="1">
                                            <a:solidFill>
                                              <a:srgbClr val="000000">
                                                <a:lumMod val="75000"/>
                                                <a:lumOff val="2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32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32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32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3200" i="1">
                                            <a:solidFill>
                                              <a:srgbClr val="000000">
                                                <a:lumMod val="75000"/>
                                                <a:lumOff val="2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32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32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32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sz="3200" i="1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32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zh-CN" sz="32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zh-CN" altLang="zh-CN" sz="3200" i="1">
                                            <a:solidFill>
                                              <a:srgbClr val="000000">
                                                <a:lumMod val="75000"/>
                                                <a:lumOff val="2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32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32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32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3200" i="1">
                                            <a:solidFill>
                                              <a:srgbClr val="000000">
                                                <a:lumMod val="75000"/>
                                                <a:lumOff val="2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32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32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32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方向求偏导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i="1" dirty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混合求导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⇒</m:t>
                      </m:r>
                      <m:sSubSup>
                        <m:sSub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b="1" i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D6B99D-A451-4894-8BC7-466EAAF422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450291"/>
              </a:xfrm>
              <a:blipFill>
                <a:blip r:embed="rId2"/>
                <a:stretch>
                  <a:fillRect l="-1455" t="-1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51B612-F970-4F19-825A-1993934BC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微分方程数值求解基础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DCD96B-6DE1-4341-A906-F0BC3F7CD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8C5E-E51D-43A3-BC9A-CCDB59FEE811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94E36257-A46E-4F6A-B0C6-F469371CF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2E81-DDFB-4DE5-8FA2-3D1D1EEBE8F7}" type="datetime1">
              <a:rPr lang="zh-CN" altLang="en-US" smtClean="0"/>
              <a:t>2023/10/14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346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1C10F-5A50-4603-B652-BDF19CEB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Poisson</a:t>
            </a:r>
            <a:r>
              <a:rPr lang="zh-CN" altLang="en-US" dirty="0"/>
              <a:t>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68C030-7CF8-454B-84D0-C6370AC1E7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288366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sz="2400" dirty="0"/>
                  <a:t>二维</a:t>
                </a:r>
                <a:r>
                  <a:rPr lang="en-US" altLang="zh-CN" sz="2400" dirty="0"/>
                  <a:t>Poisson</a:t>
                </a:r>
                <a:r>
                  <a:rPr lang="zh-CN" altLang="en-US" sz="2400" dirty="0"/>
                  <a:t>方程</a:t>
                </a: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altLang="zh-CN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𝑏𝑑𝑦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800" dirty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sz="2400" dirty="0"/>
                  <a:t>离散化</a:t>
                </a: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zh-CN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</m:e>
                      </m:groupChr>
                      <m:r>
                        <a:rPr lang="en-US" altLang="zh-CN" sz="28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altLang="zh-CN" sz="2800" i="1" dirty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sz="2400" dirty="0"/>
                  <a:t>采用二维格点离散化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无法将最终结果表示成常规线性系统的形式！</a:t>
                </a:r>
                <a:endParaRPr lang="en-US" altLang="zh-CN" sz="2400" dirty="0">
                  <a:solidFill>
                    <a:srgbClr val="FF0000"/>
                  </a:solidFill>
                </a:endParaRP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sz="2400" dirty="0"/>
                  <a:t>如何才能获得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zh-CN" altLang="en-US" sz="2400" dirty="0"/>
                  <a:t>的具体形式？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68C030-7CF8-454B-84D0-C6370AC1E7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288366"/>
              </a:xfrm>
              <a:blipFill>
                <a:blip r:embed="rId2"/>
                <a:stretch>
                  <a:fillRect l="-1697" t="-2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957AD1-78AF-46D7-9E0A-708EB2E6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微分方程数值求解基础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C6FE2E-E292-4E2D-81C1-3C382101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8C5E-E51D-43A3-BC9A-CCDB59FEE811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C114A512-F3BB-4F6E-9AFF-30BF12858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EA1B-3972-4781-A461-D39AC31AF682}" type="datetime1">
              <a:rPr lang="zh-CN" altLang="en-US" smtClean="0"/>
              <a:t>2023/10/14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8646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2F45A-E8AA-439E-9AD0-76FD66C7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按行展开（矢量化）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F8BA34-12ED-49B4-83AA-DAC33CFA5E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440766"/>
              </a:xfrm>
            </p:spPr>
            <p:txBody>
              <a:bodyPr>
                <a:normAutofit fontScale="85000" lnSpcReduction="10000"/>
              </a:bodyPr>
              <a:lstStyle/>
              <a:p>
                <a:endParaRPr lang="en-US" altLang="zh-CN" dirty="0"/>
              </a:p>
              <a:p>
                <a:pPr marL="0" lvl="0" indent="0" algn="ctr">
                  <a:buClr>
                    <a:srgbClr val="E48312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8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zh-CN" altLang="zh-CN" sz="28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zh-CN" sz="2800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800" i="1" kern="100">
                                              <a:latin typeface="Cambria Math" panose="02040503050406030204" pitchFamily="18" charset="0"/>
                                              <a:ea typeface="华文中宋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zh-CN" sz="2800" i="1" kern="10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 kern="10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 kern="10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altLang="zh-CN" sz="2800" i="1" kern="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zh-CN" altLang="zh-CN" sz="28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zh-CN" sz="2800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800" i="1" kern="100">
                                              <a:latin typeface="Cambria Math" panose="02040503050406030204" pitchFamily="18" charset="0"/>
                                              <a:ea typeface="华文中宋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zh-CN" sz="2800" i="1" kern="10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 kern="10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 kern="10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 kern="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zh-CN" altLang="zh-CN" sz="28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zh-CN" sz="2800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800" i="1" kern="100">
                                              <a:latin typeface="Cambria Math" panose="02040503050406030204" pitchFamily="18" charset="0"/>
                                              <a:ea typeface="华文中宋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zh-CN" sz="2800" i="1" kern="10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 kern="10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 kern="10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altLang="zh-CN" sz="2800" i="1" kern="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zh-CN" altLang="zh-CN" sz="28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zh-CN" sz="2800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800" i="1" kern="100">
                                              <a:latin typeface="Cambria Math" panose="02040503050406030204" pitchFamily="18" charset="0"/>
                                              <a:ea typeface="华文中宋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zh-CN" sz="2800" i="1" kern="10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 kern="10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 kern="10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8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800" i="1" kern="100"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800" i="1" kern="100"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zh-CN" altLang="zh-CN" sz="28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zh-CN" sz="2800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800" i="1" kern="100">
                                              <a:latin typeface="Cambria Math" panose="02040503050406030204" pitchFamily="18" charset="0"/>
                                              <a:ea typeface="华文中宋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zh-CN" sz="2800" i="1" kern="10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 kern="10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 kern="10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 kern="100"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800" i="1" kern="100"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zh-CN" altLang="zh-CN" sz="28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zh-CN" sz="2800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800" i="1" kern="100">
                                              <a:latin typeface="Cambria Math" panose="02040503050406030204" pitchFamily="18" charset="0"/>
                                              <a:ea typeface="华文中宋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zh-CN" sz="2800" i="1" kern="10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 kern="10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 kern="10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8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800" i="1" kern="100"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800" i="1" kern="100"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 kern="100"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zh-CN" altLang="zh-CN" sz="28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zh-CN" sz="2800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800" i="1" kern="100">
                                              <a:latin typeface="Cambria Math" panose="02040503050406030204" pitchFamily="18" charset="0"/>
                                              <a:ea typeface="华文中宋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zh-CN" sz="2800" i="1" kern="10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 kern="10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 kern="10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altLang="zh-CN" sz="2800" i="1" kern="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zh-CN" altLang="zh-CN" sz="28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zh-CN" sz="2800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800" i="1" kern="100">
                                              <a:latin typeface="Cambria Math" panose="02040503050406030204" pitchFamily="18" charset="0"/>
                                              <a:ea typeface="华文中宋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zh-CN" sz="2800" i="1" kern="10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 kern="10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 kern="10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8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800" i="1" kern="100"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2800" i="1" kern="100"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 kern="100"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800" i="1" kern="100"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zh-CN" altLang="zh-CN" sz="28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zh-CN" sz="2800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800" i="1" kern="100">
                                              <a:latin typeface="Cambria Math" panose="02040503050406030204" pitchFamily="18" charset="0"/>
                                              <a:ea typeface="华文中宋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zh-CN" sz="2800" i="1" kern="10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 kern="10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 kern="10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sty m:val="p"/>
                              <m:brk m:alnAt="2"/>
                            </m:rPr>
                            <a:rPr lang="en-US" altLang="zh-CN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latten</m:t>
                          </m:r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8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2800" i="1">
                                                      <a:solidFill>
                                                        <a:srgbClr val="000000">
                                                          <a:lumMod val="75000"/>
                                                          <a:lumOff val="25000"/>
                                                        </a:srgb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zh-CN" altLang="zh-CN" sz="2800" i="1">
                                                          <a:solidFill>
                                                            <a:srgbClr val="000000">
                                                              <a:lumMod val="75000"/>
                                                              <a:lumOff val="25000"/>
                                                            </a:srgb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zh-CN" altLang="zh-CN" sz="2800" i="1">
                                                              <a:solidFill>
                                                                <a:srgbClr val="0000FF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CN" sz="2800" i="1">
                                                              <a:solidFill>
                                                                <a:srgbClr val="0000FF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CN" sz="2800" i="1">
                                                              <a:solidFill>
                                                                <a:srgbClr val="0000FF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altLang="zh-CN" sz="2800" i="1">
                                                          <a:solidFill>
                                                            <a:srgbClr val="000000">
                                                              <a:lumMod val="75000"/>
                                                              <a:lumOff val="25000"/>
                                                            </a:srgb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zh-CN" altLang="zh-CN" sz="2800" i="1"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CN" sz="2800" i="1"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𝑦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CN" sz="2800" i="1"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800" i="1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华文中宋" panose="0201060004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zh-CN" altLang="zh-CN" sz="2800" i="1" kern="10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zh-CN" altLang="zh-CN" sz="2800" i="1" kern="100">
                                                              <a:solidFill>
                                                                <a:srgbClr val="0000FF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CN" sz="2800" i="1" kern="100">
                                                              <a:solidFill>
                                                                <a:srgbClr val="0000FF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华文中宋" panose="02010600040101010101" pitchFamily="2" charset="-122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CN" sz="2800" i="1" kern="100">
                                                              <a:solidFill>
                                                                <a:srgbClr val="0000FF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华文中宋" panose="02010600040101010101" pitchFamily="2" charset="-122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altLang="zh-CN" sz="2800" i="1" kern="100">
                                                          <a:latin typeface="Cambria Math" panose="02040503050406030204" pitchFamily="18" charset="0"/>
                                                          <a:ea typeface="华文中宋" panose="02010600040101010101" pitchFamily="2" charset="-122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zh-CN" altLang="zh-CN" sz="2800" i="1" kern="100"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CN" sz="2800" i="1" kern="100"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华文中宋" panose="02010600040101010101" pitchFamily="2" charset="-122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𝑦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CN" sz="2800" i="1" kern="100"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华文中宋" panose="02010600040101010101" pitchFamily="2" charset="-122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8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altLang="zh-CN" sz="2800" i="1" kern="100">
                                                      <a:latin typeface="Cambria Math" panose="02040503050406030204" pitchFamily="18" charset="0"/>
                                                      <a:ea typeface="华文中宋" panose="0201060004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800" i="1" kern="100">
                                                      <a:latin typeface="Cambria Math" panose="02040503050406030204" pitchFamily="18" charset="0"/>
                                                      <a:ea typeface="华文中宋" panose="0201060004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zh-CN" altLang="zh-CN" sz="2800" i="1" kern="10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zh-CN" altLang="zh-CN" sz="2800" i="1" kern="100">
                                                              <a:solidFill>
                                                                <a:srgbClr val="0000FF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CN" sz="2800" i="1" kern="100">
                                                              <a:solidFill>
                                                                <a:srgbClr val="0000FF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华文中宋" panose="02010600040101010101" pitchFamily="2" charset="-122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CN" sz="2800" i="1" kern="100">
                                                              <a:solidFill>
                                                                <a:srgbClr val="0000FF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华文中宋" panose="02010600040101010101" pitchFamily="2" charset="-122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altLang="zh-CN" sz="2800" i="1" kern="100">
                                                          <a:latin typeface="Cambria Math" panose="02040503050406030204" pitchFamily="18" charset="0"/>
                                                          <a:ea typeface="华文中宋" panose="02010600040101010101" pitchFamily="2" charset="-122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zh-CN" altLang="zh-CN" sz="2800" i="1" kern="100"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CN" sz="2800" i="1" kern="100"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华文中宋" panose="02010600040101010101" pitchFamily="2" charset="-122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𝑦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CN" sz="2800" i="1" kern="100"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华文中宋" panose="02010600040101010101" pitchFamily="2" charset="-122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𝑛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8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altLang="zh-CN" sz="2800" i="1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华文中宋" panose="0201060004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zh-CN" altLang="zh-CN" sz="2800" i="1" kern="10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zh-CN" altLang="zh-CN" sz="2800" i="1" kern="100">
                                                              <a:solidFill>
                                                                <a:srgbClr val="0000FF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CN" sz="2800" i="1" kern="100">
                                                              <a:solidFill>
                                                                <a:srgbClr val="0000FF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华文中宋" panose="02010600040101010101" pitchFamily="2" charset="-122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CN" sz="2800" i="1" kern="100">
                                                              <a:solidFill>
                                                                <a:srgbClr val="0000FF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华文中宋" panose="02010600040101010101" pitchFamily="2" charset="-122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altLang="zh-CN" sz="2800" i="1" kern="100">
                                                          <a:latin typeface="Cambria Math" panose="02040503050406030204" pitchFamily="18" charset="0"/>
                                                          <a:ea typeface="华文中宋" panose="02010600040101010101" pitchFamily="2" charset="-122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zh-CN" altLang="zh-CN" sz="2800" i="1" kern="100"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CN" sz="2800" i="1" kern="100"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华文中宋" panose="02010600040101010101" pitchFamily="2" charset="-122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𝑦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CN" sz="2800" i="1" kern="100"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华文中宋" panose="02010600040101010101" pitchFamily="2" charset="-122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800" i="1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华文中宋" panose="0201060004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zh-CN" altLang="zh-CN" sz="2800" i="1" kern="10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zh-CN" altLang="zh-CN" sz="2800" i="1" kern="100">
                                                              <a:solidFill>
                                                                <a:srgbClr val="0000FF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CN" sz="2800" i="1" kern="100">
                                                              <a:solidFill>
                                                                <a:srgbClr val="0000FF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华文中宋" panose="02010600040101010101" pitchFamily="2" charset="-122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CN" sz="2800" i="1" kern="100">
                                                              <a:solidFill>
                                                                <a:srgbClr val="0000FF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华文中宋" panose="02010600040101010101" pitchFamily="2" charset="-122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altLang="zh-CN" sz="2800" i="1" kern="100">
                                                          <a:latin typeface="Cambria Math" panose="02040503050406030204" pitchFamily="18" charset="0"/>
                                                          <a:ea typeface="华文中宋" panose="02010600040101010101" pitchFamily="2" charset="-122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zh-CN" altLang="zh-CN" sz="2800" i="1" kern="100"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CN" sz="2800" i="1" kern="100"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华文中宋" panose="02010600040101010101" pitchFamily="2" charset="-122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𝑦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CN" sz="2800" i="1" kern="100"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华文中宋" panose="02010600040101010101" pitchFamily="2" charset="-122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8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altLang="zh-CN" sz="2800" i="1" kern="100">
                                                      <a:latin typeface="Cambria Math" panose="02040503050406030204" pitchFamily="18" charset="0"/>
                                                      <a:ea typeface="华文中宋" panose="0201060004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800" i="1" kern="100">
                                                      <a:latin typeface="Cambria Math" panose="02040503050406030204" pitchFamily="18" charset="0"/>
                                                      <a:ea typeface="华文中宋" panose="0201060004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zh-CN" altLang="zh-CN" sz="2800" i="1" kern="10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zh-CN" altLang="zh-CN" sz="2800" i="1" kern="100">
                                                              <a:solidFill>
                                                                <a:srgbClr val="0000FF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CN" sz="2800" i="1" kern="100">
                                                              <a:solidFill>
                                                                <a:srgbClr val="0000FF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华文中宋" panose="02010600040101010101" pitchFamily="2" charset="-122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CN" sz="2800" i="1" kern="100">
                                                              <a:solidFill>
                                                                <a:srgbClr val="0000FF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华文中宋" panose="02010600040101010101" pitchFamily="2" charset="-122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altLang="zh-CN" sz="2800" i="1" kern="100">
                                                          <a:latin typeface="Cambria Math" panose="02040503050406030204" pitchFamily="18" charset="0"/>
                                                          <a:ea typeface="华文中宋" panose="02010600040101010101" pitchFamily="2" charset="-122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zh-CN" altLang="zh-CN" sz="2800" i="1" kern="100"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CN" sz="2800" i="1" kern="100"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华文中宋" panose="02010600040101010101" pitchFamily="2" charset="-122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𝑦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CN" sz="2800" i="1" kern="100"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华文中宋" panose="02010600040101010101" pitchFamily="2" charset="-122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𝑛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800" i="1" kern="100"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8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altLang="zh-CN" sz="2800" i="1" kern="100">
                                                      <a:latin typeface="Cambria Math" panose="02040503050406030204" pitchFamily="18" charset="0"/>
                                                      <a:ea typeface="华文中宋" panose="0201060004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zh-CN" altLang="zh-CN" sz="2800" i="1" kern="10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zh-CN" altLang="zh-CN" sz="2800" i="1" kern="100">
                                                              <a:solidFill>
                                                                <a:srgbClr val="0000FF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CN" sz="2800" i="1" kern="100">
                                                              <a:solidFill>
                                                                <a:srgbClr val="0000FF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华文中宋" panose="02010600040101010101" pitchFamily="2" charset="-122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CN" sz="2800" i="1" kern="100">
                                                              <a:solidFill>
                                                                <a:srgbClr val="0000FF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华文中宋" panose="02010600040101010101" pitchFamily="2" charset="-122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𝑚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altLang="zh-CN" sz="2800" i="1" kern="100">
                                                          <a:latin typeface="Cambria Math" panose="02040503050406030204" pitchFamily="18" charset="0"/>
                                                          <a:ea typeface="华文中宋" panose="02010600040101010101" pitchFamily="2" charset="-122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zh-CN" altLang="zh-CN" sz="2800" i="1" kern="100"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CN" sz="2800" i="1" kern="100"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华文中宋" panose="02010600040101010101" pitchFamily="2" charset="-122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𝑦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CN" sz="2800" i="1" kern="100"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华文中宋" panose="02010600040101010101" pitchFamily="2" charset="-122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800" i="1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华文中宋" panose="0201060004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zh-CN" altLang="zh-CN" sz="2800" i="1" kern="10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zh-CN" altLang="zh-CN" sz="2800" i="1" kern="100">
                                                              <a:solidFill>
                                                                <a:srgbClr val="0000FF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CN" sz="2800" i="1" kern="100">
                                                              <a:solidFill>
                                                                <a:srgbClr val="0000FF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华文中宋" panose="02010600040101010101" pitchFamily="2" charset="-122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CN" sz="2800" i="1" kern="100">
                                                              <a:solidFill>
                                                                <a:srgbClr val="0000FF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华文中宋" panose="02010600040101010101" pitchFamily="2" charset="-122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𝑚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altLang="zh-CN" sz="2800" i="1" kern="100">
                                                          <a:latin typeface="Cambria Math" panose="02040503050406030204" pitchFamily="18" charset="0"/>
                                                          <a:ea typeface="华文中宋" panose="02010600040101010101" pitchFamily="2" charset="-122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zh-CN" altLang="zh-CN" sz="2800" i="1" kern="100"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CN" sz="2800" i="1" kern="100"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华文中宋" panose="02010600040101010101" pitchFamily="2" charset="-122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𝑦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CN" sz="2800" i="1" kern="100"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华文中宋" panose="02010600040101010101" pitchFamily="2" charset="-122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8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altLang="zh-CN" sz="2800" i="1" kern="100">
                                                      <a:latin typeface="Cambria Math" panose="02040503050406030204" pitchFamily="18" charset="0"/>
                                                      <a:ea typeface="华文中宋" panose="0201060004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800" i="1" kern="100">
                                                      <a:latin typeface="Cambria Math" panose="02040503050406030204" pitchFamily="18" charset="0"/>
                                                      <a:ea typeface="华文中宋" panose="0201060004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zh-CN" altLang="zh-CN" sz="2800" i="1" kern="10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zh-CN" altLang="zh-CN" sz="2800" i="1" kern="100">
                                                              <a:solidFill>
                                                                <a:srgbClr val="0000FF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CN" sz="2800" i="1" kern="100">
                                                              <a:solidFill>
                                                                <a:srgbClr val="0000FF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华文中宋" panose="02010600040101010101" pitchFamily="2" charset="-122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CN" sz="2800" i="1" kern="100">
                                                              <a:solidFill>
                                                                <a:srgbClr val="0000FF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华文中宋" panose="02010600040101010101" pitchFamily="2" charset="-122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𝑚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altLang="zh-CN" sz="2800" i="1" kern="100">
                                                          <a:latin typeface="Cambria Math" panose="02040503050406030204" pitchFamily="18" charset="0"/>
                                                          <a:ea typeface="华文中宋" panose="02010600040101010101" pitchFamily="2" charset="-122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zh-CN" altLang="zh-CN" sz="2800" i="1" kern="100"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CN" sz="2800" i="1" kern="100"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华文中宋" panose="02010600040101010101" pitchFamily="2" charset="-122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𝑦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CN" sz="2800" i="1" kern="100"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华文中宋" panose="02010600040101010101" pitchFamily="2" charset="-122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𝑛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algn="ctr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F8BA34-12ED-49B4-83AA-DAC33CFA5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440766"/>
              </a:xfrm>
              <a:blipFill>
                <a:blip r:embed="rId2"/>
                <a:stretch>
                  <a:fillRect t="-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B86B42-32D2-4BFA-99EE-11EBAEC0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微分方程数值求解基础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666631-770E-4097-AE03-607D5145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8C5E-E51D-43A3-BC9A-CCDB59FEE811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A8714CB-39E7-4E05-8158-4F4E4C2E3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E612-5702-4D78-A9EC-E99975DC3547}" type="datetime1">
              <a:rPr lang="zh-CN" altLang="en-US" smtClean="0"/>
              <a:t>2023/10/14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88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3988F-31FB-4CC5-9702-C59EDCD2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微分矩阵的扩展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23845F-F35B-4361-9C27-D8A34BA8A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微分方程数值求解基础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FC43CA-C996-49A1-86C6-38699DD92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8C5E-E51D-43A3-BC9A-CCDB59FEE811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E220ED-ADB9-46B3-8985-CAE9B15C7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99EC-3D12-4F65-9315-DF0A46EB0D55}" type="datetime1">
              <a:rPr lang="zh-CN" altLang="en-US" smtClean="0"/>
              <a:t>2023/10/14</a:t>
            </a:fld>
            <a:endParaRPr lang="zh-CN" altLang="en-US" dirty="0"/>
          </a:p>
        </p:txBody>
      </p:sp>
      <p:pic>
        <p:nvPicPr>
          <p:cNvPr id="7" name="内容占位符 9">
            <a:extLst>
              <a:ext uri="{FF2B5EF4-FFF2-40B4-BE49-F238E27FC236}">
                <a16:creationId xmlns:a16="http://schemas.microsoft.com/office/drawing/2014/main" id="{3EBA56F8-9E75-4B3D-97A1-2D65B9956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81860"/>
            <a:ext cx="4926464" cy="446392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43862CA-16B7-48C3-8575-8B1D1F1C4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09" y="1781860"/>
            <a:ext cx="5289745" cy="446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14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1C10F-5A50-4603-B652-BDF19CEB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Poisson</a:t>
            </a:r>
            <a:r>
              <a:rPr lang="zh-CN" altLang="en-US" dirty="0"/>
              <a:t>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68C030-7CF8-454B-84D0-C6370AC1E7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326466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sz="2400" dirty="0"/>
                  <a:t>二维</a:t>
                </a:r>
                <a:r>
                  <a:rPr lang="en-US" altLang="zh-CN" sz="2400" dirty="0"/>
                  <a:t>Poisson</a:t>
                </a:r>
                <a:r>
                  <a:rPr lang="zh-CN" altLang="en-US" sz="2400" dirty="0"/>
                  <a:t>方程</a:t>
                </a: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bdy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dirty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sz="2400" dirty="0"/>
                  <a:t>离散化</a:t>
                </a: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𝛹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⨂</m:t>
                          </m:r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𝛹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⊗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⨂</m:t>
                                  </m:r>
                                  <m:sSubSup>
                                    <m:sSub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lim>
                      </m:limLow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𝛹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zh-CN" sz="2400" dirty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sz="2400" dirty="0"/>
                  <a:t>边界条件替换</a:t>
                </a:r>
                <a:endParaRPr lang="en-US" altLang="zh-CN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IndexBdy</m:t>
                          </m:r>
                          <m:r>
                            <a:rPr lang="en-US" altLang="zh-CN" sz="240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,:</m:t>
                          </m:r>
                        </m:e>
                      </m:d>
                      <m:r>
                        <a:rPr lang="en-US" altLang="zh-CN" sz="240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IndexBdt</m:t>
                          </m:r>
                          <m:r>
                            <a:rPr lang="en-US" altLang="zh-CN" sz="240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,:</m:t>
                          </m:r>
                        </m:e>
                      </m:d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IndexBdy</m:t>
                          </m:r>
                          <m:r>
                            <a:rPr lang="en-US" altLang="zh-CN" sz="24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,:</m:t>
                          </m:r>
                        </m:e>
                      </m:d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</m:oMath>
                  </m:oMathPara>
                </a14:m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68C030-7CF8-454B-84D0-C6370AC1E7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326466"/>
              </a:xfrm>
              <a:blipFill>
                <a:blip r:embed="rId2"/>
                <a:stretch>
                  <a:fillRect l="-1697" t="-25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4EE583-0381-4FC5-B357-CB25EF076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微分方程数值求解基础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ABE7F5-48A4-4FB3-AB8E-B9148330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8C5E-E51D-43A3-BC9A-CCDB59FEE811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B2AAB83C-8DB6-4741-9A62-FB360763E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7EB95-68E5-4F8C-84A6-6F3D491EF0BA}" type="datetime1">
              <a:rPr lang="zh-CN" altLang="en-US" smtClean="0"/>
              <a:t>2023/10/14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8739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04F60-8BCF-4A82-A557-8D66980E3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三维离散化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1267D6-9138-47D5-92F4-2B1897C27D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478866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张量缩并</a:t>
                </a:r>
                <a:endParaRPr lang="en-US" altLang="zh-CN" dirty="0"/>
              </a:p>
              <a:p>
                <a:pPr marL="201168" lvl="1" indent="0">
                  <a:buNone/>
                </a:pPr>
                <a:endParaRPr lang="en-US" altLang="zh-CN" sz="2000" dirty="0"/>
              </a:p>
              <a:p>
                <a:pPr marL="201168" lvl="1" indent="0">
                  <a:buNone/>
                </a:pPr>
                <a:endParaRPr lang="en-US" altLang="zh-CN" sz="2000" dirty="0"/>
              </a:p>
              <a:p>
                <a:pPr marL="201168" lvl="1" indent="0">
                  <a:buNone/>
                </a:pPr>
                <a:endParaRPr lang="en-US" altLang="zh-CN" sz="2000" dirty="0"/>
              </a:p>
              <a:p>
                <a:pPr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微分矩阵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altLang="zh-CN" sz="2400" b="0" i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Sup>
                        <m:sSubSupPr>
                          <m:ctrlPr>
                            <a:rPr lang="en-US" altLang="zh-CN" sz="24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altLang="zh-CN" sz="24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Sup>
                        <m:sSubSupPr>
                          <m:ctrlP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2400" dirty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先解决存储问题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方程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数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1267D6-9138-47D5-92F4-2B1897C27D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478866"/>
              </a:xfrm>
              <a:blipFill>
                <a:blip r:embed="rId2"/>
                <a:stretch>
                  <a:fillRect l="-1455" t="-1905" b="-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9322DF-6A8E-479F-ABC1-9C3BDAF9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微分方程数值求解基础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9FCE6B-0E9F-4A0C-AE6B-D4911193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8C5E-E51D-43A3-BC9A-CCDB59FEE811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44BA5C7-1E52-4B84-89F5-6532EA5E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68A4-C4C7-46EE-8497-4728AC24F767}" type="datetime1">
              <a:rPr lang="zh-CN" altLang="en-US" smtClean="0"/>
              <a:t>2023/10/14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7">
                <a:extLst>
                  <a:ext uri="{FF2B5EF4-FFF2-40B4-BE49-F238E27FC236}">
                    <a16:creationId xmlns:a16="http://schemas.microsoft.com/office/drawing/2014/main" id="{40610E21-7A61-4E3E-B1D0-DDF56FCD81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4458879"/>
                  </p:ext>
                </p:extLst>
              </p:nvPr>
            </p:nvGraphicFramePr>
            <p:xfrm>
              <a:off x="1809750" y="2268277"/>
              <a:ext cx="9220200" cy="15631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62275">
                      <a:extLst>
                        <a:ext uri="{9D8B030D-6E8A-4147-A177-3AD203B41FA5}">
                          <a16:colId xmlns:a16="http://schemas.microsoft.com/office/drawing/2014/main" val="2948409641"/>
                        </a:ext>
                      </a:extLst>
                    </a:gridCol>
                    <a:gridCol w="2962275">
                      <a:extLst>
                        <a:ext uri="{9D8B030D-6E8A-4147-A177-3AD203B41FA5}">
                          <a16:colId xmlns:a16="http://schemas.microsoft.com/office/drawing/2014/main" val="570385019"/>
                        </a:ext>
                      </a:extLst>
                    </a:gridCol>
                    <a:gridCol w="3295650">
                      <a:extLst>
                        <a:ext uri="{9D8B030D-6E8A-4147-A177-3AD203B41FA5}">
                          <a16:colId xmlns:a16="http://schemas.microsoft.com/office/drawing/2014/main" val="485762037"/>
                        </a:ext>
                      </a:extLst>
                    </a:gridCol>
                  </a:tblGrid>
                  <a:tr h="4397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/>
                            <a:t>对第一个指标缩并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/>
                            <a:t>对第二个指标缩并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/>
                            <a:t>对第三个指标缩并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0958449"/>
                      </a:ext>
                    </a:extLst>
                  </a:tr>
                  <a:tr h="10638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dirty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3200" b="0" i="1" dirty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altLang="zh-CN" sz="3200" b="0" i="1" dirty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32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32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3200" i="1" dirty="0"/>
                        </a:p>
                        <a:p>
                          <a:pPr algn="ctr"/>
                          <a:endParaRPr lang="zh-CN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i="1" dirty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32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limLow>
                                      <m:limLowPr>
                                        <m:ctrlPr>
                                          <a:rPr lang="en-US" altLang="zh-CN" sz="3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groupChr>
                                          <m:groupChrPr>
                                            <m:chr m:val="⏟"/>
                                            <m:ctrlPr>
                                              <a:rPr lang="en-US" altLang="zh-CN" sz="3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r>
                                              <a:rPr lang="en-US" altLang="zh-CN" sz="3200" b="0" i="1" dirty="0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zh-CN" sz="3200" b="0" i="1" dirty="0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groupChr>
                                      </m:e>
                                      <m:lim>
                                        <m:r>
                                          <a:rPr lang="en-US" altLang="zh-CN" sz="3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sz="32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↔</m:t>
                                        </m:r>
                                        <m:r>
                                          <a:rPr lang="en-US" altLang="zh-CN" sz="32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lim>
                                    </m:limLow>
                                    <m:r>
                                      <a:rPr lang="en-US" altLang="zh-CN" sz="32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limLow>
                                      <m:limLow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groupChr>
                                          <m:groupChrPr>
                                            <m:chr m:val="⏟"/>
                                            <m:ctrlP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r>
                                              <a:rPr lang="en-US" altLang="zh-CN" sz="32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zh-CN" sz="3200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zh-CN" sz="3200" b="0" i="1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groupChr>
                                      </m:e>
                                      <m:lim>
                                        <m: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↔</m:t>
                                        </m:r>
                                        <m: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lim>
                                    </m:limLow>
                                  </m:sub>
                                </m:s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or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3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altLang="zh-CN" sz="3200" b="0" i="1" dirty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32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32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32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3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32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𝑙𝑖</m:t>
                                    </m:r>
                                  </m:sub>
                                  <m:sup>
                                    <m:r>
                                      <a:rPr lang="en-US" altLang="zh-CN" sz="3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32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15786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7">
                <a:extLst>
                  <a:ext uri="{FF2B5EF4-FFF2-40B4-BE49-F238E27FC236}">
                    <a16:creationId xmlns:a16="http://schemas.microsoft.com/office/drawing/2014/main" id="{40610E21-7A61-4E3E-B1D0-DDF56FCD81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4458879"/>
                  </p:ext>
                </p:extLst>
              </p:nvPr>
            </p:nvGraphicFramePr>
            <p:xfrm>
              <a:off x="1809750" y="2268277"/>
              <a:ext cx="9220200" cy="15631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62275">
                      <a:extLst>
                        <a:ext uri="{9D8B030D-6E8A-4147-A177-3AD203B41FA5}">
                          <a16:colId xmlns:a16="http://schemas.microsoft.com/office/drawing/2014/main" val="2948409641"/>
                        </a:ext>
                      </a:extLst>
                    </a:gridCol>
                    <a:gridCol w="2962275">
                      <a:extLst>
                        <a:ext uri="{9D8B030D-6E8A-4147-A177-3AD203B41FA5}">
                          <a16:colId xmlns:a16="http://schemas.microsoft.com/office/drawing/2014/main" val="570385019"/>
                        </a:ext>
                      </a:extLst>
                    </a:gridCol>
                    <a:gridCol w="3295650">
                      <a:extLst>
                        <a:ext uri="{9D8B030D-6E8A-4147-A177-3AD203B41FA5}">
                          <a16:colId xmlns:a16="http://schemas.microsoft.com/office/drawing/2014/main" val="48576203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/>
                            <a:t>对第一个指标缩并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/>
                            <a:t>对第二个指标缩并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/>
                            <a:t>对第三个指标缩并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0958449"/>
                      </a:ext>
                    </a:extLst>
                  </a:tr>
                  <a:tr h="11059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6" t="-47802" r="-212346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47802" r="-111910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80037" t="-47802" r="-739" b="-10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15786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34935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C48A5-23EE-4A45-8494-FFB95CC2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0759CF-9AA1-4378-B1F4-D53B675404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421716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sz="2800" dirty="0"/>
                  <a:t>对于线性方程</a:t>
                </a:r>
                <a:endParaRPr lang="en-US" altLang="zh-CN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zh-CN" sz="2800" dirty="0">
                  <a:solidFill>
                    <a:srgbClr val="0000FF"/>
                  </a:solidFill>
                </a:endParaRP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sz="2800" dirty="0"/>
                  <a:t>显然，方满足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800" dirty="0"/>
                  <a:t>时，时间演化停止，将右端离散化（</a:t>
                </a:r>
                <a:r>
                  <a:rPr lang="zh-CN" altLang="en-US" sz="2800" dirty="0">
                    <a:solidFill>
                      <a:srgbClr val="0000FF"/>
                    </a:solidFill>
                  </a:rPr>
                  <a:t>时间导数采用单步向前欧拉法</a:t>
                </a:r>
                <a:r>
                  <a:rPr lang="zh-CN" altLang="en-US" sz="2800" dirty="0"/>
                  <a:t>）</a:t>
                </a:r>
                <a:endParaRPr lang="en-US" altLang="zh-CN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800" dirty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sz="2800" dirty="0"/>
                  <a:t>收敛分析</a:t>
                </a:r>
                <a:endParaRPr lang="en-US" altLang="zh-CN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br>
                  <a:rPr lang="en-US" altLang="zh-CN" sz="2800" b="1" i="1" dirty="0"/>
                </a:br>
                <a:r>
                  <a:rPr lang="en-US" altLang="zh-CN" sz="2800" b="1" i="1" dirty="0"/>
                  <a:t>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800" b="1" i="1" dirty="0"/>
              </a:p>
              <a:p>
                <a:pPr marL="0" indent="0">
                  <a:buNone/>
                </a:pPr>
                <a:r>
                  <a:rPr lang="zh-CN" altLang="en-US" sz="2800" b="1" dirty="0"/>
                  <a:t>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d>
                              <m:d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d>
                          </m:e>
                        </m:groupChr>
                      </m:e>
                      <m:li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lim>
                    </m:limLow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8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800" b="0" i="0" dirty="0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800" b="0" i="0" dirty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sz="28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&lt;1</m:t>
                          </m:r>
                        </m:e>
                      </m:func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正定</m:t>
                      </m:r>
                    </m:oMath>
                  </m:oMathPara>
                </a14:m>
                <a:endParaRPr lang="en-US" altLang="zh-CN" sz="2800" i="1" dirty="0"/>
              </a:p>
              <a:p>
                <a:pPr marL="0" indent="0">
                  <a:buNone/>
                </a:pPr>
                <a:endParaRPr lang="en-US" altLang="zh-CN" i="1" dirty="0"/>
              </a:p>
              <a:p>
                <a:pPr marL="0" indent="0">
                  <a:buNone/>
                </a:pPr>
                <a:endParaRPr lang="zh-CN" altLang="en-US" b="1" i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0759CF-9AA1-4378-B1F4-D53B675404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421716"/>
              </a:xfrm>
              <a:blipFill>
                <a:blip r:embed="rId2"/>
                <a:stretch>
                  <a:fillRect l="-1697" t="-3862" r="-1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36D68F-AB32-4D14-A328-C86EE2B17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微分方程数值求解基础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75F6E8-25FC-496C-9C7B-16BBF9CF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8C5E-E51D-43A3-BC9A-CCDB59FEE811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B7C1EC8C-D5BA-4494-B0BF-32BE4200B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F35E-E1C2-4929-8AF3-7ABF652AD39B}" type="datetime1">
              <a:rPr lang="zh-CN" altLang="en-US" smtClean="0"/>
              <a:t>2023/10/14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37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770DE-1D98-460E-98BB-C9BEC75F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微分方程的分类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B50830-28DE-4493-B877-F51CD68B49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lower</m:t>
                          </m:r>
                          <m:r>
                            <a:rPr lang="en-US" altLang="zh-CN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order</m:t>
                          </m:r>
                          <m:r>
                            <a:rPr lang="en-US" altLang="zh-CN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derivative</m:t>
                          </m:r>
                          <m:r>
                            <a:rPr lang="en-US" altLang="zh-CN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terms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dirty="0"/>
              </a:p>
              <a:p>
                <a:pPr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400" dirty="0"/>
                  <a:t>：</a:t>
                </a:r>
                <a:r>
                  <a:rPr lang="zh-CN" altLang="en-US" sz="2400" dirty="0">
                    <a:solidFill>
                      <a:srgbClr val="0000FF"/>
                    </a:solidFill>
                  </a:rPr>
                  <a:t>椭圆方程</a:t>
                </a:r>
                <a:r>
                  <a:rPr lang="zh-CN" altLang="en-US" sz="2400" dirty="0"/>
                  <a:t>（</a:t>
                </a:r>
                <a:r>
                  <a:rPr lang="en-US" altLang="zh-CN" sz="2400" dirty="0"/>
                  <a:t>elliptical equation</a:t>
                </a:r>
                <a:r>
                  <a:rPr lang="zh-CN" altLang="en-US" sz="2400" dirty="0"/>
                  <a:t>）</a:t>
                </a:r>
                <a:endParaRPr lang="en-US" altLang="zh-CN" sz="24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sz="2400" dirty="0"/>
                  <a:t>Poisson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equation</a:t>
                </a:r>
                <a:r>
                  <a:rPr lang="zh-CN" altLang="en-US" sz="24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sz="2400" dirty="0"/>
              </a:p>
              <a:p>
                <a:pPr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sz="2400" dirty="0">
                    <a:solidFill>
                      <a:srgbClr val="0000FF"/>
                    </a:solidFill>
                  </a:rPr>
                  <a:t>双曲方程</a:t>
                </a:r>
                <a:r>
                  <a:rPr lang="zh-CN" altLang="en-US" sz="2400" dirty="0"/>
                  <a:t>（</a:t>
                </a:r>
                <a:r>
                  <a:rPr lang="en-US" altLang="zh-CN" sz="2400" dirty="0"/>
                  <a:t>hyperbolic equation</a:t>
                </a:r>
                <a:r>
                  <a:rPr lang="zh-CN" altLang="en-US" sz="2400" dirty="0"/>
                  <a:t>）</a:t>
                </a:r>
                <a:endParaRPr lang="en-US" altLang="zh-CN" sz="24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sz="2400" dirty="0"/>
                  <a:t>Wave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equation</a:t>
                </a:r>
                <a:r>
                  <a:rPr lang="zh-CN" altLang="en-US" sz="24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400" dirty="0"/>
              </a:p>
              <a:p>
                <a:pPr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400" dirty="0"/>
                  <a:t>：</a:t>
                </a:r>
                <a:r>
                  <a:rPr lang="zh-CN" altLang="en-US" sz="2400" dirty="0">
                    <a:solidFill>
                      <a:srgbClr val="0000FF"/>
                    </a:solidFill>
                  </a:rPr>
                  <a:t>抛物方程</a:t>
                </a:r>
                <a:r>
                  <a:rPr lang="zh-CN" altLang="en-US" sz="2400" dirty="0"/>
                  <a:t>（</a:t>
                </a:r>
                <a:r>
                  <a:rPr lang="en-US" altLang="zh-CN" sz="2400" dirty="0"/>
                  <a:t>parabolic equation</a:t>
                </a:r>
                <a:r>
                  <a:rPr lang="zh-CN" altLang="en-US" sz="2400" dirty="0"/>
                  <a:t>）</a:t>
                </a:r>
                <a:endParaRPr lang="en-US" altLang="zh-CN" sz="24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sz="2400" dirty="0"/>
                  <a:t>Heat equation</a:t>
                </a:r>
                <a:r>
                  <a:rPr lang="zh-CN" altLang="en-US" sz="24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B50830-28DE-4493-B877-F51CD68B49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2DF75F-C174-431D-9341-55ABF688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微分方程数值求解基础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E4AF9B-F05C-4C47-B5F3-3BC34C37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8C5E-E51D-43A3-BC9A-CCDB59FEE811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2CBC721E-223D-45C3-BB2E-57AEAE6A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CDED-0C45-43BE-9C41-21C4819FBCDE}" type="datetime1">
              <a:rPr lang="zh-CN" altLang="en-US" smtClean="0"/>
              <a:t>2023/10/14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952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808C6-2988-4566-A60C-A62C5DB9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预处理（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preconditioning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CE0E48-4F78-4437-BCEB-39017BA943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316941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sz="2400" dirty="0"/>
                  <a:t>任何迭代法总要结合适当的预处理</a:t>
                </a:r>
                <a:endParaRPr lang="en-US" altLang="zh-CN" sz="2400" dirty="0"/>
              </a:p>
              <a:p>
                <a:pPr marL="266700" indent="0" algn="just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kern="100" smtClean="0"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2400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0" algn="just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b="0" i="1" kern="100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sz="2400" dirty="0"/>
                  <a:t>预处理的原则：</a:t>
                </a:r>
                <a:endParaRPr lang="en-US" altLang="zh-CN" sz="24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zh-CN" altLang="en-US" sz="2200" dirty="0"/>
                  <a:t>预处理子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200" dirty="0"/>
                  <a:t>较容易获得</a:t>
                </a:r>
                <a:endParaRPr lang="en-US" altLang="zh-CN" sz="2200" i="1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zh-CN" altLang="en-US" sz="2200" dirty="0"/>
                  <a:t>预处理后的矩阵条件数较小</a:t>
                </a:r>
                <a:endParaRPr lang="en-US" altLang="zh-CN" sz="22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zh-CN" altLang="en-US" sz="2200" dirty="0"/>
                  <a:t>一般来说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2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2200" dirty="0"/>
                  <a:t>的低阶近似</a:t>
                </a:r>
                <a:endParaRPr lang="en-US" altLang="zh-CN" sz="2200" dirty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sz="2400" dirty="0"/>
                  <a:t>预处理后的迭代</a:t>
                </a: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zh-CN" sz="2400" i="1"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𝜏</m:t>
                      </m:r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𝜏</m:t>
                      </m:r>
                      <m:limLow>
                        <m:limLow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limUpp>
                                <m:limUpp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limUppPr>
                                <m:e>
                                  <m:groupChr>
                                    <m:groupChrPr>
                                      <m:chr m:val="⏞"/>
                                      <m:pos m:val="top"/>
                                      <m:vertJc m:val="bot"/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groupChrPr>
                                    <m:e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华文中宋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华文中宋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华文中宋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华文中宋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𝐿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groupCh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altLang="zh-CN" sz="2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Upp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lim>
                      </m:limLow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CE0E48-4F78-4437-BCEB-39017BA943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316941"/>
              </a:xfrm>
              <a:blipFill>
                <a:blip r:embed="rId2"/>
                <a:stretch>
                  <a:fillRect l="-1697" t="-3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0E661C-7A4F-4514-91B1-839E6470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1096-03BB-4889-8DC4-E99C916A3DBD}" type="datetime1">
              <a:rPr lang="zh-CN" altLang="en-US" smtClean="0"/>
              <a:t>2023/10/14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C2094E-BDEC-4E7E-BE7B-B8712384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微分方程数值求解基础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4674E-9C20-454B-BA17-FF76C2FD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8C5E-E51D-43A3-BC9A-CCDB59FEE811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857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725B4-8553-4BFA-B6FA-74B9FE96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直线法（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of Lines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92C7FB-1570-4846-AFF5-DF8C3E4FD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352935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将空间导数离散化，时间方向导数采用步进的方式演化！</a:t>
                </a: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时间方向步进一般用</a:t>
                </a:r>
                <a:r>
                  <a:rPr lang="en-US" altLang="zh-CN" dirty="0"/>
                  <a:t>Runge–</a:t>
                </a:r>
                <a:r>
                  <a:rPr lang="en-US" altLang="zh-CN" dirty="0" err="1"/>
                  <a:t>Kutta</a:t>
                </a:r>
                <a:r>
                  <a:rPr lang="zh-CN" altLang="en-US" dirty="0"/>
                  <a:t>（如经典</a:t>
                </a:r>
                <a:r>
                  <a:rPr lang="en-US" altLang="zh-CN" dirty="0"/>
                  <a:t>RK4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考虑初值问题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100" dirty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CN" sz="2400" dirty="0"/>
                  <a:t>RK4</a:t>
                </a:r>
                <a:r>
                  <a:rPr lang="zh-CN" altLang="en-US" sz="2400" dirty="0"/>
                  <a:t>的演化步骤（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sz="2400" dirty="0"/>
                  <a:t>为演化步长）</a:t>
                </a:r>
                <a:endParaRPr lang="en-US" altLang="zh-CN" sz="2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1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1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1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1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1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1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1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1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1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21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altLang="zh-CN" sz="21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1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1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zh-CN" sz="21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1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zh-CN" sz="21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1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1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1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其中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1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1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1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21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CN" sz="2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1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1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1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1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1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1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21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sz="21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21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CN" sz="2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1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1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1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zh-CN" sz="2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2100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21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en-US" altLang="zh-CN" sz="21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1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1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1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zh-CN" sz="2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zh-CN" sz="2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100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1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altLang="zh-CN" sz="21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en-US" altLang="zh-CN" sz="21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1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1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1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21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CN" sz="2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1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1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1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zh-CN" sz="2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2100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21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en-US" altLang="zh-CN" sz="21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1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1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1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zh-CN" sz="2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zh-CN" sz="21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1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1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altLang="zh-CN" sz="21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en-US" altLang="zh-CN" sz="21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1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21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US" altLang="zh-CN" sz="21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21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CN" sz="2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1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1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1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sz="21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zh-CN" sz="21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1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1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1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sz="21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1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1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1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altLang="zh-CN" sz="21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21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zh-CN" altLang="en-US" sz="21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92C7FB-1570-4846-AFF5-DF8C3E4FD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352935"/>
              </a:xfrm>
              <a:blipFill>
                <a:blip r:embed="rId2"/>
                <a:stretch>
                  <a:fillRect l="-1576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3A5FAA-3A31-4572-A6E4-3DB315751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微分方程数值求解基础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460769-7345-4039-A9CB-D705584D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8C5E-E51D-43A3-BC9A-CCDB59FEE811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6B78A1F6-A4BC-488B-A8A0-11A5AF41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4DD4-3D31-45DF-99EF-04887445BC87}" type="datetime1">
              <a:rPr lang="zh-CN" altLang="en-US" smtClean="0"/>
              <a:t>2023/10/14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2889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BD714-E014-4798-96C2-7A8B8986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Runge-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F3A331-4172-4F00-B540-473401A1C8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429747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CN" sz="2200" dirty="0"/>
                  <a:t>Runge-</a:t>
                </a:r>
                <a:r>
                  <a:rPr lang="en-US" altLang="zh-CN" sz="2200" dirty="0" err="1"/>
                  <a:t>Kutta</a:t>
                </a:r>
                <a:r>
                  <a:rPr lang="zh-CN" altLang="en-US" sz="2200" dirty="0"/>
                  <a:t>的几何解释</a:t>
                </a:r>
                <a:endParaRPr lang="en-US" altLang="zh-CN" sz="2200" dirty="0"/>
              </a:p>
              <a:p>
                <a:pPr lvl="1">
                  <a:buClr>
                    <a:srgbClr val="E48312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baseline="-25000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处的斜率</a:t>
                </a:r>
                <a:endParaRPr lang="en-US" altLang="zh-CN" dirty="0">
                  <a:solidFill>
                    <a:srgbClr val="202122"/>
                  </a:solidFill>
                  <a:latin typeface="Arial" panose="020B0604020202020204" pitchFamily="34" charset="0"/>
                </a:endParaRPr>
              </a:p>
              <a:p>
                <a:pPr lvl="1">
                  <a:buClr>
                    <a:srgbClr val="E48312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dirty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中点的斜率，采用斜率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来决定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在中点值</a:t>
                </a: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lvl="1">
                  <a:buClr>
                    <a:srgbClr val="E48312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也是中点处的斜率，</a:t>
                </a:r>
                <a:r>
                  <a:rPr lang="zh-CN" altLang="en-US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但是这次采用斜率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baseline="-25000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决定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值</a:t>
                </a:r>
                <a:endParaRPr lang="en-US" altLang="zh-CN" dirty="0">
                  <a:solidFill>
                    <a:srgbClr val="202122"/>
                  </a:solidFill>
                  <a:latin typeface="Arial" panose="020B0604020202020204" pitchFamily="34" charset="0"/>
                </a:endParaRPr>
              </a:p>
              <a:p>
                <a:pPr lvl="1">
                  <a:buClr>
                    <a:srgbClr val="E48312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baseline="-25000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处的斜率，其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值用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baseline="-25000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决定</a:t>
                </a: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当四个斜率取平均时，中点的斜率有更大的权值：</a:t>
                </a:r>
                <a:endParaRPr lang="en-US" altLang="zh-CN" dirty="0">
                  <a:solidFill>
                    <a:srgbClr val="202122"/>
                  </a:solidFill>
                  <a:latin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202122"/>
                    </a:solidFill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3200" b="0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dirty="0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200" b="0" i="1" dirty="0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dirty="0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3200" b="0" i="1" dirty="0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3200" b="0" i="1" dirty="0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altLang="zh-CN" sz="3200" b="0" i="1" dirty="0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dirty="0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3200" b="0" i="1" dirty="0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3200" b="0" i="1" dirty="0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altLang="zh-CN" sz="3200" b="0" i="1" dirty="0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dirty="0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3200" b="0" i="1" dirty="0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3200" b="0" i="1" dirty="0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3200" b="0" i="1" dirty="0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dirty="0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3200" b="0" i="1" dirty="0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r>
                          <a:rPr lang="en-US" altLang="zh-CN" sz="3200" b="0" i="1" dirty="0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altLang="zh-CN" sz="3200" i="1" dirty="0"/>
              </a:p>
              <a:p>
                <a:pPr marL="0" indent="0">
                  <a:buNone/>
                </a:pPr>
                <a:r>
                  <a:rPr lang="en-US" altLang="zh-CN" sz="3200" b="0" dirty="0"/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zh-CN" sz="3200" i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F3A331-4172-4F00-B540-473401A1C8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429747"/>
              </a:xfrm>
              <a:blipFill>
                <a:blip r:embed="rId2"/>
                <a:stretch>
                  <a:fillRect l="-1576" t="-23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F9E776-7AC5-4BA3-B191-7589B8C0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6391-8BFB-4123-874E-1C3A4113DFB2}" type="datetime1">
              <a:rPr lang="zh-CN" altLang="en-US" smtClean="0"/>
              <a:t>2023/10/14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C0DBDE-B2B9-4D05-A288-1B4C1FC8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微分方程数值求解基础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C1B83F-097C-4241-8397-82AB0775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8C5E-E51D-43A3-BC9A-CCDB59FEE811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3AE653D-B2D7-4E87-828E-5ADA07465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75" y="1737360"/>
            <a:ext cx="4325908" cy="453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65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B71D-69D1-433E-AEC1-0B17F5F2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GPU</a:t>
            </a:r>
            <a:r>
              <a:rPr lang="zh-CN" altLang="en-US" dirty="0"/>
              <a:t>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ADA95D-93C7-4D99-90FA-4054E80BE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21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GPU </a:t>
            </a:r>
            <a:r>
              <a:rPr lang="zh-CN" altLang="en-US" dirty="0"/>
              <a:t>本身是一种并行架构，采用所谓的单程序多数据（</a:t>
            </a:r>
            <a:r>
              <a:rPr lang="en-US" altLang="zh-CN" dirty="0"/>
              <a:t>SPMD</a:t>
            </a:r>
            <a:r>
              <a:rPr lang="zh-CN" altLang="en-US" dirty="0"/>
              <a:t>）并行模式，特别适合做一些数据密集且宜并行的简单运算，如带批处理的矩阵乘法或者更一般的张量缩并、逐元（</a:t>
            </a:r>
            <a:r>
              <a:rPr lang="en-US" altLang="zh-CN" dirty="0"/>
              <a:t>element-wise</a:t>
            </a:r>
            <a:r>
              <a:rPr lang="zh-CN" altLang="en-US" dirty="0"/>
              <a:t>）数组运算等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对于较为复杂的操作，特别是涉及较多的分支（控制）时，</a:t>
            </a:r>
            <a:r>
              <a:rPr lang="en-US" altLang="zh-CN" dirty="0"/>
              <a:t>GPU </a:t>
            </a:r>
            <a:r>
              <a:rPr lang="zh-CN" altLang="en-US" dirty="0"/>
              <a:t>的计算效率是相对较低的，原因在于 </a:t>
            </a:r>
            <a:r>
              <a:rPr lang="en-US" altLang="zh-CN" dirty="0"/>
              <a:t>GPU</a:t>
            </a:r>
            <a:r>
              <a:rPr lang="zh-CN" altLang="en-US" dirty="0"/>
              <a:t>通常不像 </a:t>
            </a:r>
            <a:r>
              <a:rPr lang="en-US" altLang="zh-CN" dirty="0"/>
              <a:t>CPU </a:t>
            </a:r>
            <a:r>
              <a:rPr lang="zh-CN" altLang="en-US" dirty="0"/>
              <a:t>那样具有复杂的分支预测功能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市面上消费级别的显卡，典型的 </a:t>
            </a:r>
            <a:r>
              <a:rPr lang="en-US" altLang="zh-CN" dirty="0"/>
              <a:t>NVIDIA GeForce </a:t>
            </a:r>
            <a:r>
              <a:rPr lang="zh-CN" altLang="en-US" dirty="0"/>
              <a:t>系列是不具备双精度加速计算的能力，这类显卡主要用于图形渲染，本身不需要较高的双精度计算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为了做科学计算需要购买专门的计算卡，如我们这里的 </a:t>
            </a:r>
            <a:r>
              <a:rPr lang="en-US" altLang="zh-CN" dirty="0"/>
              <a:t>TITAN V </a:t>
            </a:r>
            <a:r>
              <a:rPr lang="zh-CN" altLang="en-US" dirty="0"/>
              <a:t>或者 </a:t>
            </a:r>
            <a:r>
              <a:rPr lang="en-US" altLang="zh-CN" dirty="0"/>
              <a:t>NVIDIA Tesla </a:t>
            </a:r>
            <a:r>
              <a:rPr lang="zh-CN" altLang="en-US" dirty="0"/>
              <a:t>系列显卡。尤其后者是专门为科学计算而设计，其显存具备纠错码（</a:t>
            </a:r>
            <a:r>
              <a:rPr lang="en-US" altLang="zh-CN" dirty="0"/>
              <a:t>ECC</a:t>
            </a:r>
            <a:r>
              <a:rPr lang="zh-CN" altLang="en-US" dirty="0"/>
              <a:t>）机制，可以有效降低因环境噪声导致的误码率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需要提醒的是，在测量 </a:t>
            </a:r>
            <a:r>
              <a:rPr lang="en-US" altLang="zh-CN" dirty="0"/>
              <a:t>GPU </a:t>
            </a:r>
            <a:r>
              <a:rPr lang="zh-CN" altLang="en-US" dirty="0"/>
              <a:t>执行计算时间时，要注意 </a:t>
            </a:r>
            <a:r>
              <a:rPr lang="en-US" altLang="zh-CN" dirty="0"/>
              <a:t>CPU </a:t>
            </a:r>
            <a:r>
              <a:rPr lang="zh-CN" altLang="en-US" dirty="0"/>
              <a:t>与 </a:t>
            </a:r>
            <a:r>
              <a:rPr lang="en-US" altLang="zh-CN" dirty="0"/>
              <a:t>GPU </a:t>
            </a:r>
            <a:r>
              <a:rPr lang="zh-CN" altLang="en-US" dirty="0"/>
              <a:t>的计算同步化（</a:t>
            </a:r>
            <a:r>
              <a:rPr lang="en-US" altLang="zh-CN" dirty="0"/>
              <a:t>synchronize</a:t>
            </a:r>
            <a:r>
              <a:rPr lang="zh-CN" altLang="en-US" dirty="0"/>
              <a:t>）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06774B-4075-4A35-A156-9C32D73D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微分方程数值求解基础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910D3E-2A0F-4263-9F64-E76D44F00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8C5E-E51D-43A3-BC9A-CCDB59FEE811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A39B40E-2664-4871-82C9-347E3BAE4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61EB-1458-4F4E-BA2D-1978CB43C765}" type="datetime1">
              <a:rPr lang="zh-CN" altLang="en-US" smtClean="0"/>
              <a:t>2023/10/14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308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BA2E3-41EE-4501-A86F-8472C15C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GPU</a:t>
            </a:r>
            <a:r>
              <a:rPr lang="zh-CN" altLang="en-US" dirty="0"/>
              <a:t>计算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92D811B-199B-4160-9C1F-8636EED2B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346" y="1846263"/>
            <a:ext cx="8917633" cy="4022725"/>
          </a:xfrm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A4789C-4A25-4A56-B238-15959C4B4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微分方程数值求解基础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EBC59C-8669-489E-9578-424BAD476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8C5E-E51D-43A3-BC9A-CCDB59FEE811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69C104F7-C571-4118-B6B2-C63E107A8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1589-71AE-4E69-B7ED-788833A2EB18}" type="datetime1">
              <a:rPr lang="zh-CN" altLang="en-US" smtClean="0"/>
              <a:t>2023/10/14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6627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D0D66-6E8A-4BFD-8380-E53B7915E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非精确牛顿迭代（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In-exact Newton Iteration</a:t>
            </a:r>
            <a:r>
              <a:rPr lang="zh-CN" altLang="en-US" sz="4000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841C2F-9DA9-4AB7-886F-ACD7EF9550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35504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牛顿迭代需要在每一步迭代求解线性方程组：</a:t>
                </a:r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zh-CN" altLang="zh-CN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 kern="1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kern="1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 kern="1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zh-CN" altLang="zh-CN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 kern="1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kern="1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 kern="1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i="1" kern="1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 kern="1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kern="1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 kern="1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 kern="1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altLang="zh-CN" b="1" i="1" kern="1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𝑭</m:t>
                    </m:r>
                    <m:d>
                      <m:dPr>
                        <m:ctrlPr>
                          <a:rPr lang="zh-CN" altLang="zh-CN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 kern="1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kern="1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 kern="1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 kern="1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 kern="1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Sup>
                      <m:sSubSupPr>
                        <m:ctrlPr>
                          <a:rPr lang="zh-CN" altLang="zh-CN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zh-CN" altLang="zh-CN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 kern="1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kern="1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 kern="1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 kern="1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altLang="zh-CN" b="1" i="1" kern="1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𝑭</m:t>
                    </m:r>
                    <m:d>
                      <m:dPr>
                        <m:ctrlPr>
                          <a:rPr lang="zh-CN" altLang="zh-CN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 kern="1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kern="1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 kern="1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kern="1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该线性方程组的求解，通常采用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高斯消元法直接求解</a:t>
                </a:r>
                <a:r>
                  <a:rPr lang="zh-CN" altLang="en-US" dirty="0"/>
                  <a:t>。实际上这种常规方法当矩阵规模 𝑁 很大时，计算代价是相当大的，我们知道高斯消元的计算复杂度为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而对于牛顿迭代内部的线性方程组，实际上我们没必要求其严格解，只需最终的迭代解收敛到要求精度范围内即可。因此，最好的办法是用迭代法去求近似解（如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GMRES</a:t>
                </a:r>
                <a:r>
                  <a:rPr lang="zh-CN" altLang="en-US" dirty="0"/>
                  <a:t>），即所谓的非精确牛顿迭代 </a:t>
                </a:r>
                <a:r>
                  <a:rPr lang="en-US" altLang="zh-CN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(Inexact Newton Iteration)</a:t>
                </a: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CN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Jacobi-free</a:t>
                </a:r>
                <a:r>
                  <a:rPr lang="zh-CN" altLang="en-US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算法</a:t>
                </a:r>
                <a:endParaRPr lang="en-US" altLang="zh-CN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l"/>
                </a:pPr>
                <a:endParaRPr lang="zh-CN" altLang="zh-CN" dirty="0"/>
              </a:p>
              <a:p>
                <a:pPr marL="0" indent="0">
                  <a:buNone/>
                </a:pPr>
                <a:endParaRPr lang="en-US" altLang="zh-CN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841C2F-9DA9-4AB7-886F-ACD7EF9550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355041"/>
              </a:xfrm>
              <a:blipFill>
                <a:blip r:embed="rId2"/>
                <a:stretch>
                  <a:fillRect l="-1455" t="-1961" r="-1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F23CB5-3194-42F8-B52E-4F3BCC5A8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微分方程数值求解基础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CF7B32-4341-4539-BA8F-71F7B5C7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8C5E-E51D-43A3-BC9A-CCDB59FEE811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A2504469-54FB-4B00-BE53-545398285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CF45-41C5-4331-8870-E67709D65CB2}" type="datetime1">
              <a:rPr lang="zh-CN" altLang="en-US" smtClean="0"/>
              <a:t>2023/10/14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931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15F4F-ACCB-4A1E-82AC-7F4FEF97C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准牛顿法（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quasi-Newton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6C6A0F-54CE-441E-A7F6-C8F8565F74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440766"/>
              </a:xfrm>
            </p:spPr>
            <p:txBody>
              <a:bodyPr>
                <a:normAutofit/>
              </a:bodyPr>
              <a:lstStyle/>
              <a:p>
                <a:pPr lvl="0">
                  <a:buClr>
                    <a:srgbClr val="E48312"/>
                  </a:buClr>
                  <a:buFont typeface="Wingdings" panose="05000000000000000000" pitchFamily="2" charset="2"/>
                  <a:buChar char="l"/>
                </a:pPr>
                <a:r>
                  <a:rPr lang="zh-CN" altLang="en-US" sz="22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另一种近似牛顿法是所谓的准牛顿法，该方法的核心是简化</a:t>
                </a:r>
                <a:r>
                  <a:rPr lang="en-US" altLang="zh-CN" sz="22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Jacobi</a:t>
                </a:r>
                <a:r>
                  <a:rPr lang="zh-CN" altLang="en-US" sz="22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矩阵的计算</a:t>
                </a:r>
                <a:endParaRPr lang="en-US" altLang="zh-CN" sz="2200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>
                  <a:buClr>
                    <a:srgbClr val="E48312"/>
                  </a:buClr>
                  <a:buFont typeface="Wingdings" panose="05000000000000000000" pitchFamily="2" charset="2"/>
                  <a:buChar char="l"/>
                </a:pPr>
                <a:r>
                  <a:rPr lang="zh-CN" altLang="en-US" sz="2200" dirty="0"/>
                  <a:t>用低阶法离散化</a:t>
                </a:r>
                <a:r>
                  <a:rPr lang="en-US" altLang="zh-CN" sz="2200" dirty="0"/>
                  <a:t>Jacobi</a:t>
                </a:r>
                <a:r>
                  <a:rPr lang="zh-CN" altLang="en-US" sz="2200" dirty="0"/>
                  <a:t>，高阶法离散化方程！</a:t>
                </a:r>
                <a:endParaRPr lang="en-US" altLang="zh-CN" sz="2200" dirty="0"/>
              </a:p>
              <a:p>
                <a:pPr marL="0" indent="0">
                  <a:buClr>
                    <a:srgbClr val="E48312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20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1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2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1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2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zh-CN" altLang="zh-CN" sz="2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zh-CN" sz="2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zh-CN" altLang="zh-CN" sz="2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2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1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2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2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altLang="zh-CN" sz="2200" b="1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𝑭</m:t>
                      </m:r>
                      <m:d>
                        <m:dPr>
                          <m:ctrlPr>
                            <a:rPr lang="zh-CN" altLang="zh-CN" sz="2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2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1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2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limLow>
                        <m:limLowPr>
                          <m:ctrlPr>
                            <a:rPr lang="en-US" altLang="zh-CN" sz="2200" b="1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⇐"/>
                              <m:vertJc m:val="bot"/>
                              <m:ctrlPr>
                                <a:rPr lang="en-US" altLang="zh-CN" sz="220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zh-CN" altLang="en-US" sz="220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一</m:t>
                              </m:r>
                              <m:r>
                                <a:rPr lang="zh-CN" altLang="en-US" sz="220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步向前</m:t>
                              </m:r>
                              <m:r>
                                <a:rPr lang="zh-CN" altLang="en-US" sz="22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欧拉</m:t>
                              </m:r>
                              <m:r>
                                <a:rPr lang="zh-CN" altLang="en-US" sz="220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法</m:t>
                              </m:r>
                            </m:e>
                          </m:groupChr>
                        </m:e>
                        <m:lim>
                          <m:r>
                            <a:rPr lang="zh-CN" altLang="en-US" sz="220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步长取</m:t>
                          </m:r>
                          <m:r>
                            <a:rPr lang="en-US" altLang="zh-CN" sz="22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lim>
                      </m:limLow>
                      <m:f>
                        <m:fPr>
                          <m:ctrlPr>
                            <a:rPr lang="en-US" altLang="zh-CN" sz="2200" b="1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sz="2200" b="1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n-US" altLang="zh-CN" sz="22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200" b="1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zh-CN" altLang="zh-CN" sz="2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zh-CN" sz="2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zh-CN" altLang="zh-CN" sz="2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2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1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2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2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altLang="zh-CN" sz="2200" b="1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𝑭</m:t>
                      </m:r>
                      <m:d>
                        <m:dPr>
                          <m:ctrlPr>
                            <a:rPr lang="zh-CN" altLang="zh-CN" sz="2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2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1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2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200" dirty="0">
                  <a:solidFill>
                    <a:schemeClr val="tx1"/>
                  </a:solidFill>
                </a:endParaRPr>
              </a:p>
              <a:p>
                <a:pPr marL="0" indent="0">
                  <a:buClr>
                    <a:srgbClr val="E48312"/>
                  </a:buClr>
                  <a:buNone/>
                </a:pPr>
                <a:endParaRPr lang="en-US" altLang="zh-CN" sz="2200" dirty="0">
                  <a:solidFill>
                    <a:schemeClr val="tx1"/>
                  </a:solidFill>
                </a:endParaRPr>
              </a:p>
              <a:p>
                <a:pPr marL="0" indent="0">
                  <a:buClr>
                    <a:srgbClr val="E48312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1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2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1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2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200" b="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𝜏</m:t>
                      </m:r>
                      <m:sSubSup>
                        <m:sSubSupPr>
                          <m:ctrlPr>
                            <a:rPr lang="zh-CN" altLang="zh-CN" sz="2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zh-CN" sz="2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zh-CN" altLang="zh-CN" sz="2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2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1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2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2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altLang="zh-CN" sz="2200" b="1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𝑭</m:t>
                      </m:r>
                      <m:d>
                        <m:dPr>
                          <m:ctrlPr>
                            <a:rPr lang="zh-CN" altLang="zh-CN" sz="2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2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1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2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200" dirty="0">
                  <a:solidFill>
                    <a:schemeClr val="tx1"/>
                  </a:solidFill>
                </a:endParaRPr>
              </a:p>
              <a:p>
                <a:pPr marL="0" lvl="0" indent="0">
                  <a:buClr>
                    <a:srgbClr val="E48312"/>
                  </a:buClr>
                  <a:buNone/>
                </a:pPr>
                <a:endParaRPr lang="en-US" altLang="zh-CN" sz="2200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0" lvl="0" indent="0">
                  <a:buClr>
                    <a:srgbClr val="E48312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zh-CN" sz="2200" i="1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zh-CN" altLang="zh-CN" sz="2200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limUpp>
                                <m:limUppPr>
                                  <m:ctrlPr>
                                    <a:rPr lang="zh-CN" altLang="zh-CN" sz="2200" i="1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UppPr>
                                <m:e>
                                  <m:groupChr>
                                    <m:groupChrPr>
                                      <m:chr m:val="⏞"/>
                                      <m:pos m:val="top"/>
                                      <m:vertJc m:val="bot"/>
                                      <m:ctrlPr>
                                        <a:rPr lang="zh-CN" altLang="zh-CN" sz="2200" i="1">
                                          <a:solidFill>
                                            <a:srgbClr val="000000">
                                              <a:lumMod val="75000"/>
                                              <a:lumOff val="2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groupChrPr>
                                    <m:e>
                                      <m:r>
                                        <a:rPr lang="en-US" altLang="zh-CN" sz="2200" i="1">
                                          <a:solidFill>
                                            <a:srgbClr val="000000">
                                              <a:lumMod val="75000"/>
                                              <a:lumOff val="2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d>
                                        <m:dPr>
                                          <m:ctrlPr>
                                            <a:rPr lang="zh-CN" altLang="zh-CN" sz="2200" i="1">
                                              <a:solidFill>
                                                <a:srgbClr val="000000">
                                                  <a:lumMod val="75000"/>
                                                  <a:lumOff val="2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zh-CN" sz="2200" i="1">
                                                  <a:solidFill>
                                                    <a:srgbClr val="000000">
                                                      <a:lumMod val="75000"/>
                                                      <a:lumOff val="2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200" b="1" i="1">
                                                  <a:solidFill>
                                                    <a:srgbClr val="000000">
                                                      <a:lumMod val="75000"/>
                                                      <a:lumOff val="2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200" i="1">
                                                  <a:solidFill>
                                                    <a:srgbClr val="000000">
                                                      <a:lumMod val="75000"/>
                                                      <a:lumOff val="2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groupCh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altLang="zh-CN" sz="220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Low</m:t>
                                  </m:r>
                                  <m:r>
                                    <a:rPr lang="en-US" altLang="zh-CN" sz="2200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20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Order</m:t>
                                  </m:r>
                                </m:lim>
                              </m:limUpp>
                            </m:e>
                          </m:groupChr>
                        </m:e>
                        <m:lim>
                          <m:r>
                            <a:rPr lang="en-US" altLang="zh-CN" sz="2200" i="1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lim>
                      </m:limLow>
                      <m:limLow>
                        <m:limLowPr>
                          <m:ctrlPr>
                            <a:rPr lang="zh-CN" altLang="zh-CN" sz="2200" i="1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zh-CN" altLang="zh-CN" sz="2200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zh-CN" altLang="zh-CN" sz="2200" i="1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200" i="1">
                                          <a:solidFill>
                                            <a:srgbClr val="000000">
                                              <a:lumMod val="75000"/>
                                              <a:lumOff val="2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1" i="1">
                                          <a:solidFill>
                                            <a:srgbClr val="000000">
                                              <a:lumMod val="75000"/>
                                              <a:lumOff val="2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solidFill>
                                            <a:srgbClr val="000000">
                                              <a:lumMod val="75000"/>
                                              <a:lumOff val="2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200" i="1">
                                          <a:solidFill>
                                            <a:srgbClr val="000000">
                                              <a:lumMod val="75000"/>
                                              <a:lumOff val="2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zh-CN" sz="2200" i="1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sz="2200" i="1">
                                          <a:solidFill>
                                            <a:srgbClr val="000000">
                                              <a:lumMod val="75000"/>
                                              <a:lumOff val="2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1" i="1">
                                          <a:solidFill>
                                            <a:srgbClr val="000000">
                                              <a:lumMod val="75000"/>
                                              <a:lumOff val="2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solidFill>
                                            <a:srgbClr val="000000">
                                              <a:lumMod val="75000"/>
                                              <a:lumOff val="2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2200" i="1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r>
                        <a:rPr lang="en-US" altLang="zh-CN" sz="2200" i="1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zh-CN" sz="2200" i="1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zh-CN" altLang="zh-CN" sz="2200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2200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200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limUpp>
                                <m:limUppPr>
                                  <m:ctrlPr>
                                    <a:rPr lang="zh-CN" altLang="zh-CN" sz="2200" i="1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UppPr>
                                <m:e>
                                  <m:groupChr>
                                    <m:groupChrPr>
                                      <m:chr m:val="⏞"/>
                                      <m:pos m:val="top"/>
                                      <m:vertJc m:val="bot"/>
                                      <m:ctrlPr>
                                        <a:rPr lang="zh-CN" altLang="zh-CN" sz="2200" i="1">
                                          <a:solidFill>
                                            <a:srgbClr val="000000">
                                              <a:lumMod val="75000"/>
                                              <a:lumOff val="2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groupChrPr>
                                    <m:e>
                                      <m:r>
                                        <a:rPr lang="en-US" altLang="zh-CN" sz="2200" i="1">
                                          <a:solidFill>
                                            <a:srgbClr val="000000">
                                              <a:lumMod val="75000"/>
                                              <a:lumOff val="2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zh-CN" altLang="zh-CN" sz="2200" i="1">
                                              <a:solidFill>
                                                <a:srgbClr val="000000">
                                                  <a:lumMod val="75000"/>
                                                  <a:lumOff val="2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zh-CN" sz="2200" i="1">
                                                  <a:solidFill>
                                                    <a:srgbClr val="000000">
                                                      <a:lumMod val="75000"/>
                                                      <a:lumOff val="2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200" b="1" i="1">
                                                  <a:solidFill>
                                                    <a:srgbClr val="000000">
                                                      <a:lumMod val="75000"/>
                                                      <a:lumOff val="2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200" i="1">
                                                  <a:solidFill>
                                                    <a:srgbClr val="000000">
                                                      <a:lumMod val="75000"/>
                                                      <a:lumOff val="2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groupCh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altLang="zh-CN" sz="220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High</m:t>
                                  </m:r>
                                  <m:r>
                                    <a:rPr lang="en-US" altLang="zh-CN" sz="2200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20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Order</m:t>
                                  </m:r>
                                </m:lim>
                              </m:limUpp>
                            </m:e>
                          </m:groupChr>
                        </m:e>
                        <m:lim>
                          <m:r>
                            <a:rPr lang="en-US" altLang="zh-CN" sz="2200" i="1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lim>
                      </m:limLow>
                    </m:oMath>
                  </m:oMathPara>
                </a14:m>
                <a:endParaRPr lang="en-US" altLang="zh-CN" sz="2200" dirty="0"/>
              </a:p>
              <a:p>
                <a:pPr lvl="0">
                  <a:buClr>
                    <a:srgbClr val="E48312"/>
                  </a:buClr>
                  <a:buFont typeface="Wingdings" panose="05000000000000000000" pitchFamily="2" charset="2"/>
                  <a:buChar char="l"/>
                </a:pPr>
                <a:r>
                  <a:rPr lang="zh-CN" altLang="en-US" sz="2200" dirty="0"/>
                  <a:t>最终的求解精度由高阶法决定！</a:t>
                </a:r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6C6A0F-54CE-441E-A7F6-C8F8565F74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440766"/>
              </a:xfrm>
              <a:blipFill>
                <a:blip r:embed="rId2"/>
                <a:stretch>
                  <a:fillRect l="-1576" t="-2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D1A4FD-388D-4A23-82C2-337E1DEDD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微分方程数值求解基础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23EBFB-70D7-4F10-BF85-8BB1BFB0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8C5E-E51D-43A3-BC9A-CCDB59FEE811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2FB6603-18ED-4AA5-A93A-426508CBB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E002-4FE5-444B-8550-2D320CBB1943}" type="datetime1">
              <a:rPr lang="zh-CN" altLang="en-US" smtClean="0"/>
              <a:t>2023/10/14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9773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9FDDF-C54A-4881-9E9E-2B649197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/>
              <a:t>域分解</a:t>
            </a:r>
            <a:r>
              <a:rPr lang="zh-CN" altLang="en-US" sz="30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Domain decomposition </a:t>
            </a:r>
            <a:r>
              <a:rPr lang="zh-CN" altLang="en-US" sz="30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3000" dirty="0"/>
              <a:t>与有限元</a:t>
            </a:r>
            <a:r>
              <a:rPr lang="zh-CN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finite element </a:t>
            </a:r>
            <a:r>
              <a:rPr lang="zh-CN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19E9D2-9E92-499D-94A5-16E6C10BB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有限差分一般只适用于形状规则的几何区域，实际的建模往往是较为复杂的几何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对于高阶方法（如伪谱法），当需要较大采点规模时，单域求解会使得最终的</a:t>
            </a:r>
            <a:r>
              <a:rPr lang="en-US" altLang="zh-CN" sz="2400" dirty="0"/>
              <a:t>Jacobi</a:t>
            </a:r>
            <a:r>
              <a:rPr lang="zh-CN" altLang="en-US" sz="2400" dirty="0"/>
              <a:t>矩阵较难处理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将区域分解为有限个部分，每一个部分称为一个</a:t>
            </a:r>
            <a:r>
              <a:rPr lang="en-US" altLang="zh-CN" sz="2400" dirty="0"/>
              <a:t>element</a:t>
            </a:r>
            <a:r>
              <a:rPr lang="zh-CN" altLang="en-US" sz="2400" dirty="0"/>
              <a:t>！用分片（</a:t>
            </a:r>
            <a:r>
              <a:rPr lang="en-US" altLang="zh-CN" sz="2400" dirty="0"/>
              <a:t>piece-wise</a:t>
            </a:r>
            <a:r>
              <a:rPr lang="zh-CN" altLang="en-US" sz="2400" dirty="0"/>
              <a:t>）多项式近似每个</a:t>
            </a:r>
            <a:r>
              <a:rPr lang="en-US" altLang="zh-CN" sz="2400" dirty="0"/>
              <a:t>element</a:t>
            </a:r>
            <a:r>
              <a:rPr lang="zh-CN" altLang="en-US" sz="2400" dirty="0"/>
              <a:t>中的未知函数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我国数学家冯康先生独立国外开创了有限元分析！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C9737B-D013-458E-8979-443BA2F3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微分方程数值求解基础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DDDC12-DCDC-477B-98E9-2E7E6702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8C5E-E51D-43A3-BC9A-CCDB59FEE811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5CA5D0E-BCEA-497C-9D42-97A3A99D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A411-2982-4EA0-B57F-02068C458E93}" type="datetime1">
              <a:rPr lang="zh-CN" altLang="en-US" smtClean="0"/>
              <a:t>2023/10/14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9217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5815C-A22A-4882-8A4B-1F9E41C3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微分方程转化为代数方程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07D183-8999-406C-A6E8-9B140DBA34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6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800" dirty="0"/>
                  <a:t>解微分方程最终转化为三类线性代数问题</a:t>
                </a:r>
              </a:p>
              <a:p>
                <a:pPr lvl="1">
                  <a:lnSpc>
                    <a:spcPct val="16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800" dirty="0"/>
                  <a:t>线性方程组求解：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800" dirty="0"/>
              </a:p>
              <a:p>
                <a:pPr lvl="3">
                  <a:lnSpc>
                    <a:spcPct val="16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400" dirty="0"/>
                  <a:t>直接法：</a:t>
                </a:r>
                <a:r>
                  <a:rPr lang="en-US" altLang="zh-CN" sz="2400" dirty="0"/>
                  <a:t>LU</a:t>
                </a:r>
                <a:r>
                  <a:rPr lang="zh-CN" altLang="en-US" sz="2400" dirty="0"/>
                  <a:t>分解（</a:t>
                </a:r>
                <a:r>
                  <a:rPr lang="en-US" altLang="zh-CN" sz="2400" dirty="0"/>
                  <a:t>Gauss </a:t>
                </a:r>
                <a:r>
                  <a:rPr lang="zh-CN" altLang="en-US" sz="2400" dirty="0"/>
                  <a:t>消元）</a:t>
                </a:r>
                <a:endParaRPr lang="en-US" altLang="zh-CN" sz="2400" dirty="0"/>
              </a:p>
              <a:p>
                <a:pPr lvl="3">
                  <a:lnSpc>
                    <a:spcPct val="16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400" dirty="0"/>
                  <a:t>迭代法：经典迭代（基于矩阵分裂）和现代迭代（基于</a:t>
                </a:r>
                <a:r>
                  <a:rPr lang="en-US" altLang="zh-CN" sz="2400" dirty="0" err="1"/>
                  <a:t>Krylov</a:t>
                </a:r>
                <a:r>
                  <a:rPr lang="zh-CN" altLang="en-US" sz="2400" dirty="0"/>
                  <a:t>子空间）</a:t>
                </a:r>
                <a:endParaRPr lang="en-US" altLang="zh-CN" sz="2400" dirty="0"/>
              </a:p>
              <a:p>
                <a:pPr lvl="1">
                  <a:lnSpc>
                    <a:spcPct val="16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800" dirty="0"/>
                  <a:t>线性本证值问题：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𝐵𝑥</m:t>
                    </m:r>
                  </m:oMath>
                </a14:m>
                <a:endParaRPr lang="en-US" altLang="zh-CN" sz="2800" i="1" dirty="0"/>
              </a:p>
              <a:p>
                <a:pPr lvl="1">
                  <a:lnSpc>
                    <a:spcPct val="16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800" dirty="0"/>
                  <a:t>矩阵乘法（张量缩并）和</a:t>
                </a:r>
                <a:r>
                  <a:rPr lang="en-US" altLang="zh-CN" sz="2800" dirty="0"/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element-wise operations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07D183-8999-406C-A6E8-9B140DBA34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18" b="-2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820591-C645-43E0-9436-5FA6B79F0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微分方程数值求解基础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CA4F9B-D255-4A15-BE9D-BC8B5A90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8C5E-E51D-43A3-BC9A-CCDB59FEE811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2AECDE69-6594-40DF-9D96-8C56806C3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012E-4E61-4BB6-B942-0E4D30595965}" type="datetime1">
              <a:rPr lang="zh-CN" altLang="en-US" smtClean="0"/>
              <a:t>2023/10/14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877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178FE-6027-4CE0-89F6-8E9B3153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4F7A72-E53A-47D1-92D0-647B4DD060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46934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sz="2200" dirty="0"/>
                  <a:t>变量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2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2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200" b="0" i="1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b="0" i="1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200" b="0" i="1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200" b="0" i="1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200" b="0" i="1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200" b="0" i="1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2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200" b="0" i="1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200" b="0" i="1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200" b="0" i="1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2200" i="1" dirty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sz="2200" dirty="0"/>
                  <a:t>函数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2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2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200" b="0" i="1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b="0" i="1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b="0" i="1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200" b="0" i="1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200" b="0" i="1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200" b="0" i="1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2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200" b="0" i="1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200" b="0" i="1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200" b="0" i="1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lit/>
                        </m:rPr>
                        <a:rPr lang="en-US" altLang="zh-C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200" dirty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sz="2200" dirty="0"/>
                  <a:t>导数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d>
                          <m:d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2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sz="2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sz="22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2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2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sz="2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sz="22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2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2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sz="2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sz="22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2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zh-CN" sz="22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zh-CN" i="1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i="1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zh-CN" i="1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i="1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zh-CN" i="1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i="1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zh-CN" i="1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i="1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m:rPr>
                          <m:lit/>
                        </m:rPr>
                        <a:rPr lang="en-US" altLang="zh-CN" i="1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i="1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i="1" dirty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sz="2200" dirty="0"/>
                  <a:t>有限差分法和伪谱法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(pseudo-spectral method )</a:t>
                </a:r>
                <a:r>
                  <a:rPr lang="zh-CN" altLang="en-US" sz="2200" dirty="0"/>
                  <a:t>通过格点函数值的线性组合来近似导数，即：</a:t>
                </a:r>
                <a:endParaRPr lang="en-US" altLang="zh-CN" sz="220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zh-CN" sz="2400" i="1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zh-CN" altLang="en-US" sz="2400" b="1" i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4F7A72-E53A-47D1-92D0-647B4DD060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469342"/>
              </a:xfrm>
              <a:blipFill>
                <a:blip r:embed="rId2"/>
                <a:stretch>
                  <a:fillRect l="-1576" t="-2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AA7274-8D6D-4878-AF0E-A3E85074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微分方程数值求解基础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9736F1-3792-4F9C-B45F-7354923C6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8C5E-E51D-43A3-BC9A-CCDB59FEE811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EE785029-4943-4FC7-9760-7BDA7D12C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3F05-37E9-4361-BF04-258A55CC8022}" type="datetime1">
              <a:rPr lang="zh-CN" altLang="en-US" smtClean="0"/>
              <a:t>2023/10/14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04981-0A49-4024-9067-4A908F4F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C28BD0-6DEC-40B9-A48A-D7234AE1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微分矩阵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061606-1CE2-44A5-A4C5-3443D7B9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70" y="2372677"/>
            <a:ext cx="9810750" cy="3209925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E03F90-18C2-4947-9829-341E1EF1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微分方程数值求解基础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0BFFE-B2FA-408A-A43B-14F28760D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8C5E-E51D-43A3-BC9A-CCDB59FEE81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993A88-BECD-474F-ADDC-71872F7A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52D-4D66-4F5D-B13D-392088EB396C}" type="datetime1">
              <a:rPr lang="zh-CN" altLang="en-US" smtClean="0"/>
              <a:t>2023/10/14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734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38164-CA57-4F48-8B3A-1C62B732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有限差分微分矩阵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43C534-F545-441B-8878-BFB0B69855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393141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sz="2800" dirty="0"/>
                  <a:t>一阶微分矩阵</a:t>
                </a:r>
                <a:endParaRPr lang="en-US" altLang="zh-CN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=2,3,⋯,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zh-CN" i="1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43C534-F545-441B-8878-BFB0B6985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393141"/>
              </a:xfrm>
              <a:blipFill>
                <a:blip r:embed="rId2"/>
                <a:stretch>
                  <a:fillRect l="-1697" t="-3889" b="-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4B2B6BD-A0A1-4D98-94A3-FE47A61A7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893" y="3801102"/>
            <a:ext cx="4450907" cy="1934568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FA530D-A1C5-4983-B0C2-64AE81A2B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微分方程数值求解基础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95C48F-72C4-4233-B23D-CFA8BD23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8C5E-E51D-43A3-BC9A-CCDB59FEE811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BAED34-2AF7-458B-A3E1-5FE83162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AD21-AF99-4244-8994-C25DF0646058}" type="datetime1">
              <a:rPr lang="zh-CN" altLang="en-US" smtClean="0"/>
              <a:t>2023/10/14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514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ADC0C-D30B-4755-912B-45BA23C6C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有限差分微分矩阵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438A04-4FAA-4DBB-90CA-694B667198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402666"/>
              </a:xfrm>
            </p:spPr>
            <p:txBody>
              <a:bodyPr>
                <a:normAutofit fontScale="55000" lnSpcReduction="20000"/>
              </a:bodyPr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sz="3400" dirty="0"/>
                  <a:t>二阶微分矩阵</a:t>
                </a:r>
                <a:endParaRPr lang="en-US" altLang="zh-CN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=2,3,⋯,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sz="3200" i="1" dirty="0"/>
              </a:p>
              <a:p>
                <a:pPr marL="0" indent="0">
                  <a:buNone/>
                </a:pPr>
                <a:endParaRPr lang="en-US" altLang="zh-CN" sz="3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3200" i="1" dirty="0"/>
              </a:p>
              <a:p>
                <a:pPr marL="0" indent="0">
                  <a:buNone/>
                </a:pPr>
                <a:endParaRPr lang="en-US" altLang="zh-CN" i="1" dirty="0"/>
              </a:p>
              <a:p>
                <a:pPr marL="0" indent="0">
                  <a:buNone/>
                </a:pPr>
                <a:endParaRPr lang="en-US" altLang="zh-CN" i="1" dirty="0"/>
              </a:p>
              <a:p>
                <a:pPr marL="0" indent="0">
                  <a:buNone/>
                </a:pPr>
                <a:endParaRPr lang="en-US" altLang="zh-CN" i="1" dirty="0"/>
              </a:p>
              <a:p>
                <a:pPr marL="0" indent="0">
                  <a:buNone/>
                </a:pPr>
                <a:endParaRPr lang="en-US" altLang="zh-CN" i="1" dirty="0"/>
              </a:p>
              <a:p>
                <a:pPr marL="0" indent="0">
                  <a:buNone/>
                </a:pPr>
                <a:endParaRPr lang="en-US" altLang="zh-CN" i="1" dirty="0"/>
              </a:p>
              <a:p>
                <a:pPr marL="0" indent="0">
                  <a:buNone/>
                </a:pPr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en-US" altLang="zh-CN" sz="3200" b="1" i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438A04-4FAA-4DBB-90CA-694B667198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402666"/>
              </a:xfrm>
              <a:blipFill>
                <a:blip r:embed="rId2"/>
                <a:stretch>
                  <a:fillRect l="-1333" t="-2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AAA7B94-3F43-44C7-8688-B7FC1DAD0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84" y="3600450"/>
            <a:ext cx="4514988" cy="1965515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53919D-F250-49B2-8858-EBF65B18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微分方程数值求解基础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9E80D2-BBC5-49CF-B067-46828905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8C5E-E51D-43A3-BC9A-CCDB59FEE81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2E6980-7F70-4CD1-BFD8-34A14A51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7BA2-B39B-4D68-A677-5B9FB4ED684B}" type="datetime1">
              <a:rPr lang="zh-CN" altLang="en-US" smtClean="0"/>
              <a:t>2023/10/14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141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4F4B1-1F27-412C-B57B-91FC84AE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微分方程离散化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88C6DC-126B-4428-8051-89FD783DDF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324060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一维线性微分方程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sSubSup>
                        <m:sSub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𝐶𝑓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altLang="zh-CN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altLang="zh-CN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altLang="zh-CN" i="1" dirty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离散化</a:t>
                </a:r>
                <a:endParaRPr lang="en-US" altLang="zh-CN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lim>
                      </m:limLow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altLang="zh-CN" b="1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altLang="zh-CN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altLang="zh-CN" b="1" i="1" dirty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边界条件替换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altLang="zh-CN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altLang="zh-CN" b="1" i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88C6DC-126B-4428-8051-89FD783DDF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324060"/>
              </a:xfrm>
              <a:blipFill>
                <a:blip r:embed="rId2"/>
                <a:stretch>
                  <a:fillRect l="-1455" t="-1975" b="-19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61BAA9-D7BC-4C01-AE50-866458DE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微分方程数值求解基础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50F599-7AA5-4F1A-8129-42E45224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8C5E-E51D-43A3-BC9A-CCDB59FEE81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DB72890-8591-4EBC-9510-7A81F0B36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EBD7F-98D9-4CD6-B912-3E0E835226F6}" type="datetime1">
              <a:rPr lang="zh-CN" altLang="en-US" smtClean="0"/>
              <a:t>2023/10/14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442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65A6D-B026-483A-BFBA-542F54B6B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牛顿迭代</a:t>
            </a:r>
            <a:r>
              <a:rPr lang="en-US" altLang="zh-CN" sz="4000" dirty="0"/>
              <a:t>——</a:t>
            </a:r>
            <a:r>
              <a:rPr lang="zh-CN" altLang="en-US" sz="4000" dirty="0"/>
              <a:t>将非线性问题转化为线性问题！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B7BEEA-0EB4-4607-A646-307E5A4F18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412191"/>
              </a:xfrm>
            </p:spPr>
            <p:txBody>
              <a:bodyPr>
                <a:normAutofit/>
              </a:bodyPr>
              <a:lstStyle/>
              <a:p>
                <a:pPr marL="342900" lvl="0" indent="-342900" algn="just">
                  <a:spcAft>
                    <a:spcPts val="0"/>
                  </a:spcAft>
                  <a:buSzPts val="1600"/>
                  <a:buFont typeface="Wingdings" panose="05000000000000000000" pitchFamily="2" charset="2"/>
                  <a:buChar char=""/>
                </a:pPr>
                <a:r>
                  <a:rPr lang="zh-CN" altLang="zh-CN" kern="1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牛顿迭代（</a:t>
                </a:r>
                <a:r>
                  <a:rPr lang="zh-CN" altLang="en-US" kern="1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本质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用线性化后方程的解去逐步逼近）</a:t>
                </a:r>
                <a:endParaRPr lang="zh-CN" altLang="zh-CN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635508" lvl="1" indent="-342900">
                  <a:spcAft>
                    <a:spcPts val="0"/>
                  </a:spcAft>
                  <a:buFont typeface="Wingdings" panose="05000000000000000000" pitchFamily="2" charset="2"/>
                  <a:buChar char=""/>
                </a:pPr>
                <a:r>
                  <a:rPr lang="zh-CN" altLang="zh-CN" kern="1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一维情形：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zh-CN" altLang="zh-CN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533400" indent="0">
                  <a:spcAft>
                    <a:spcPts val="0"/>
                  </a:spcAft>
                  <a:buNone/>
                </a:pPr>
                <a:r>
                  <a:rPr lang="zh-CN" altLang="zh-CN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行楷" panose="02010800040101010101" pitchFamily="2" charset="-122"/>
                    <a:cs typeface="Times New Roman" panose="02020603050405020304" pitchFamily="18" charset="0"/>
                  </a:rPr>
                  <a:t>线性化</a:t>
                </a:r>
                <a:endParaRPr lang="zh-CN" altLang="zh-CN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6670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kern="100"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=0</m:t>
                      </m:r>
                      <m:r>
                        <a:rPr lang="en-US" altLang="zh-CN" b="0" i="1" kern="1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kern="100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altLang="zh-CN" b="0" kern="1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</a:br>
                <a:r>
                  <a:rPr lang="en-US" altLang="zh-CN" b="0" kern="1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				                    </a:t>
                </a:r>
                <a14:m>
                  <m:oMath xmlns:m="http://schemas.openxmlformats.org/officeDocument/2006/math">
                    <m:r>
                      <a:rPr lang="en-US" altLang="zh-CN" b="0" i="1" kern="10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b="0" i="1" kern="10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kern="10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kern="10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 kern="10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kern="10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zh-CN" altLang="zh-CN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66700" indent="266700">
                  <a:spcAft>
                    <a:spcPts val="0"/>
                  </a:spcAft>
                </a:pPr>
                <a:r>
                  <a:rPr lang="zh-CN" altLang="zh-CN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行楷" panose="02010800040101010101" pitchFamily="2" charset="-122"/>
                    <a:cs typeface="Times New Roman" panose="02020603050405020304" pitchFamily="18" charset="0"/>
                  </a:rPr>
                  <a:t>逐步逼近</a:t>
                </a:r>
                <a:endParaRPr lang="zh-CN" altLang="zh-CN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6670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CN" altLang="en-US" i="1" kern="100"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635508" lvl="1" indent="-342900" algn="just">
                  <a:spcAft>
                    <a:spcPts val="0"/>
                  </a:spcAft>
                  <a:buFont typeface="Wingdings" panose="05000000000000000000" pitchFamily="2" charset="2"/>
                  <a:buChar char=""/>
                </a:pPr>
                <a:r>
                  <a:rPr lang="zh-CN" altLang="zh-CN" kern="1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高维情形：</a:t>
                </a:r>
                <a14:m>
                  <m:oMath xmlns:m="http://schemas.openxmlformats.org/officeDocument/2006/math">
                    <m:r>
                      <a:rPr lang="en-US" altLang="zh-CN" b="1" i="1" kern="10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𝑭</m:t>
                    </m:r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 kern="10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1" i="1" kern="10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endParaRPr lang="zh-CN" altLang="zh-CN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533400" indent="0" algn="just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i="1" kern="1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zh-CN" altLang="zh-CN" i="1" kern="1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kern="1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 kern="1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 kern="1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zh-CN" altLang="zh-CN" i="1" kern="1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kern="1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 kern="1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i="1" kern="1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 kern="1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 kern="1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kern="1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 kern="1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 kern="1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b="1" i="1" kern="1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𝑭</m:t>
                      </m:r>
                      <m:d>
                        <m:dPr>
                          <m:ctrlPr>
                            <a:rPr lang="zh-CN" altLang="zh-CN" i="1" kern="1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kern="1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 kern="1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533400" indent="0" algn="just">
                  <a:spcAft>
                    <a:spcPts val="0"/>
                  </a:spcAft>
                  <a:buNone/>
                </a:pPr>
                <a:endParaRPr lang="zh-CN" altLang="zh-CN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533400" indent="0" algn="just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kern="100"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kern="100"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 kern="100"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altLang="zh-CN" b="1" i="1" kern="100"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𝑭</m:t>
                      </m:r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533400" indent="266700" algn="just">
                  <a:spcAft>
                    <a:spcPts val="0"/>
                  </a:spcAft>
                </a:pPr>
                <a:r>
                  <a:rPr lang="en-US" altLang="zh-CN" b="0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kern="10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kern="10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 kern="10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kern="10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kern="10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kern="10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kern="10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→⋯</m:t>
                    </m:r>
                  </m:oMath>
                </a14:m>
                <a:endParaRPr lang="zh-CN" altLang="zh-CN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533400" indent="0" algn="ctr">
                  <a:spcAft>
                    <a:spcPts val="0"/>
                  </a:spcAft>
                  <a:buNone/>
                </a:pPr>
                <a:endParaRPr lang="en-US" altLang="zh-CN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B7BEEA-0EB4-4607-A646-307E5A4F18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412191"/>
              </a:xfrm>
              <a:blipFill>
                <a:blip r:embed="rId2"/>
                <a:stretch>
                  <a:fillRect l="-1152" t="-1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417B61-06FF-437F-9134-6A480A39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微分方程数值求解基础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2FE4D3-6451-47B8-8B8D-0D43B617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8C5E-E51D-43A3-BC9A-CCDB59FEE81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E6FB640-20BE-4E45-96E3-6FD935F7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6F86-0355-4FBB-A65B-6CFB4DC3F84E}" type="datetime1">
              <a:rPr lang="zh-CN" altLang="en-US" smtClean="0"/>
              <a:t>2023/10/14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34641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6905</TotalTime>
  <Words>1853</Words>
  <Application>Microsoft Office PowerPoint</Application>
  <PresentationFormat>宽屏</PresentationFormat>
  <Paragraphs>297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Arial</vt:lpstr>
      <vt:lpstr>Calibri</vt:lpstr>
      <vt:lpstr>Calibri Light</vt:lpstr>
      <vt:lpstr>Cambria Math</vt:lpstr>
      <vt:lpstr>Times New Roman</vt:lpstr>
      <vt:lpstr>Wingdings</vt:lpstr>
      <vt:lpstr>回顾</vt:lpstr>
      <vt:lpstr>微分方程数值求解基础</vt:lpstr>
      <vt:lpstr>微分方程的分类</vt:lpstr>
      <vt:lpstr>微分方程转化为代数方程</vt:lpstr>
      <vt:lpstr>离散化</vt:lpstr>
      <vt:lpstr>离散化</vt:lpstr>
      <vt:lpstr>有限差分微分矩阵</vt:lpstr>
      <vt:lpstr>有限差分微分矩阵</vt:lpstr>
      <vt:lpstr>微分方程离散化</vt:lpstr>
      <vt:lpstr>牛顿迭代——将非线性问题转化为线性问题！</vt:lpstr>
      <vt:lpstr>微分方程情形</vt:lpstr>
      <vt:lpstr>非线性微分方程的求解过程</vt:lpstr>
      <vt:lpstr>二维求导</vt:lpstr>
      <vt:lpstr>二维求导</vt:lpstr>
      <vt:lpstr>Poisson方程</vt:lpstr>
      <vt:lpstr>按行展开（矢量化）</vt:lpstr>
      <vt:lpstr>微分矩阵的扩展</vt:lpstr>
      <vt:lpstr>Poisson方程</vt:lpstr>
      <vt:lpstr>三维离散化</vt:lpstr>
      <vt:lpstr>迭代法</vt:lpstr>
      <vt:lpstr>预处理（preconditioning）</vt:lpstr>
      <vt:lpstr>直线法（Method of Lines）</vt:lpstr>
      <vt:lpstr>Runge-Kutta</vt:lpstr>
      <vt:lpstr>GPU计算</vt:lpstr>
      <vt:lpstr>GPU计算</vt:lpstr>
      <vt:lpstr>非精确牛顿迭代（In-exact Newton Iteration）</vt:lpstr>
      <vt:lpstr>准牛顿法（quasi-Newton）</vt:lpstr>
      <vt:lpstr>域分解（ Domain decomposition ）与有限元（ finite element 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Zhongshan</dc:creator>
  <cp:lastModifiedBy>zsxu</cp:lastModifiedBy>
  <cp:revision>385</cp:revision>
  <dcterms:created xsi:type="dcterms:W3CDTF">2020-06-30T02:51:25Z</dcterms:created>
  <dcterms:modified xsi:type="dcterms:W3CDTF">2023-10-14T04:28:57Z</dcterms:modified>
</cp:coreProperties>
</file>