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15"/>
  </p:notesMasterIdLst>
  <p:sldIdLst>
    <p:sldId id="258" r:id="rId3"/>
    <p:sldId id="257" r:id="rId4"/>
    <p:sldId id="288" r:id="rId5"/>
    <p:sldId id="259" r:id="rId6"/>
    <p:sldId id="289" r:id="rId7"/>
    <p:sldId id="291" r:id="rId8"/>
    <p:sldId id="292" r:id="rId9"/>
    <p:sldId id="293" r:id="rId10"/>
    <p:sldId id="294" r:id="rId11"/>
    <p:sldId id="290" r:id="rId12"/>
    <p:sldId id="295" r:id="rId13"/>
    <p:sldId id="29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7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47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303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6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2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03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NCTU</a:t>
            </a:r>
            <a:r>
              <a:rPr lang="zh-TW" altLang="en-US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DL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140968"/>
            <a:ext cx="6904856" cy="864096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2019Spring</a:t>
            </a:r>
          </a:p>
          <a:p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鍾嘉峻</a:t>
            </a:r>
            <a:endParaRPr lang="en-US" altLang="zh-TW" sz="2400" dirty="0" smtClean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 Mar 2019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TW" altLang="en-US" sz="2600" dirty="0" smtClean="0">
                <a:solidFill>
                  <a:schemeClr val="bg1">
                    <a:lumMod val="85000"/>
                  </a:schemeClr>
                </a:solidFill>
              </a:rPr>
              <a:t>基本規則</a:t>
            </a:r>
            <a:endParaRPr lang="en-US" altLang="zh-TW" sz="2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</a:rPr>
              <a:t>LAB</a:t>
            </a:r>
            <a:r>
              <a:rPr lang="zh-TW" altLang="en-US" sz="2600" dirty="0" smtClean="0">
                <a:solidFill>
                  <a:schemeClr val="bg1">
                    <a:lumMod val="85000"/>
                  </a:schemeClr>
                </a:solidFill>
              </a:rPr>
              <a:t>說明</a:t>
            </a:r>
            <a:endParaRPr lang="en-US" altLang="zh-TW" sz="2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Paper &amp; Final Project </a:t>
            </a: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26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分為以下兩次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Paper Proposal</a:t>
            </a:r>
          </a:p>
          <a:p>
            <a:pPr lvl="1"/>
            <a:r>
              <a:rPr lang="en-US" altLang="zh-TW" dirty="0" smtClean="0"/>
              <a:t>Paper Presentation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個</a:t>
            </a:r>
            <a:r>
              <a:rPr lang="zh-TW" altLang="en-US" dirty="0"/>
              <a:t>別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Paper Proposal </a:t>
            </a:r>
            <a:r>
              <a:rPr lang="zh-TW" altLang="en-US" dirty="0" smtClean="0"/>
              <a:t>僅需報告你想報哪篇</a:t>
            </a:r>
            <a:r>
              <a:rPr lang="en-US" altLang="zh-TW" dirty="0" smtClean="0"/>
              <a:t>paper</a:t>
            </a:r>
          </a:p>
          <a:p>
            <a:pPr lvl="1"/>
            <a:r>
              <a:rPr lang="en-US" altLang="zh-TW" dirty="0" smtClean="0"/>
              <a:t>Paper Presentation </a:t>
            </a:r>
            <a:r>
              <a:rPr lang="zh-TW" altLang="en-US" dirty="0" smtClean="0"/>
              <a:t>須完整的報告整篇</a:t>
            </a:r>
            <a:r>
              <a:rPr lang="en-US" altLang="zh-TW" dirty="0" smtClean="0"/>
              <a:t>paper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Paper 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我們提供名單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自己挑</a:t>
            </a:r>
            <a:r>
              <a:rPr lang="zh-TW" altLang="en-US" dirty="0"/>
              <a:t>選</a:t>
            </a:r>
          </a:p>
        </p:txBody>
      </p:sp>
    </p:spTree>
    <p:extLst>
      <p:ext uri="{BB962C8B-B14F-4D97-AF65-F5344CB8AC3E}">
        <p14:creationId xmlns:p14="http://schemas.microsoft.com/office/powerpoint/2010/main" val="170541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也</a:t>
            </a:r>
            <a:r>
              <a:rPr lang="zh-TW" altLang="en-US" dirty="0" smtClean="0"/>
              <a:t>分為以下兩次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Project Proposal</a:t>
            </a:r>
          </a:p>
          <a:p>
            <a:pPr lvl="1"/>
            <a:r>
              <a:rPr lang="en-US" altLang="zh-TW" dirty="0" smtClean="0"/>
              <a:t>Project Presentation (</a:t>
            </a:r>
            <a:r>
              <a:rPr lang="en-US" altLang="zh-TW" dirty="0" smtClean="0">
                <a:solidFill>
                  <a:srgbClr val="FF0000"/>
                </a:solidFill>
              </a:rPr>
              <a:t>7 </a:t>
            </a:r>
            <a:r>
              <a:rPr lang="zh-TW" altLang="en-US" dirty="0" smtClean="0">
                <a:solidFill>
                  <a:srgbClr val="FF0000"/>
                </a:solidFill>
              </a:rPr>
              <a:t>月份的</a:t>
            </a:r>
            <a:r>
              <a:rPr lang="en-US" altLang="zh-TW" dirty="0" smtClean="0">
                <a:solidFill>
                  <a:srgbClr val="FF0000"/>
                </a:solidFill>
              </a:rPr>
              <a:t>workshop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個</a:t>
            </a:r>
            <a:r>
              <a:rPr lang="zh-TW" altLang="en-US" dirty="0"/>
              <a:t>別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Project Proposal </a:t>
            </a:r>
            <a:r>
              <a:rPr lang="zh-TW" altLang="en-US" dirty="0" smtClean="0"/>
              <a:t>僅需報告你想用甚麼方法解決甚麼問題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TW" dirty="0" smtClean="0">
                <a:solidFill>
                  <a:srgbClr val="FF0000"/>
                </a:solidFill>
              </a:rPr>
              <a:t>Dataset</a:t>
            </a:r>
            <a:r>
              <a:rPr lang="zh-TW" altLang="en-US" dirty="0" smtClean="0">
                <a:solidFill>
                  <a:srgbClr val="FF0000"/>
                </a:solidFill>
              </a:rPr>
              <a:t>是否已經完善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自己能力許可與否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Project Presentation </a:t>
            </a:r>
            <a:r>
              <a:rPr lang="zh-TW" altLang="en-US" dirty="0" smtClean="0"/>
              <a:t>須完整的報告整個</a:t>
            </a:r>
            <a:r>
              <a:rPr lang="en-US" altLang="zh-TW" dirty="0" smtClean="0"/>
              <a:t>Project </a:t>
            </a:r>
            <a:r>
              <a:rPr lang="zh-TW" altLang="en-US" dirty="0" smtClean="0"/>
              <a:t>成果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海報、</a:t>
            </a:r>
            <a:r>
              <a:rPr lang="en-US" altLang="zh-TW" dirty="0" smtClean="0">
                <a:solidFill>
                  <a:srgbClr val="FF0000"/>
                </a:solidFill>
              </a:rPr>
              <a:t>Live Demo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Project 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我們提供名單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自己挑</a:t>
            </a:r>
            <a:r>
              <a:rPr lang="zh-TW" altLang="en-US" dirty="0"/>
              <a:t>選</a:t>
            </a:r>
          </a:p>
        </p:txBody>
      </p:sp>
    </p:spTree>
    <p:extLst>
      <p:ext uri="{BB962C8B-B14F-4D97-AF65-F5344CB8AC3E}">
        <p14:creationId xmlns:p14="http://schemas.microsoft.com/office/powerpoint/2010/main" val="3864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TW" altLang="en-US" sz="2600" dirty="0" smtClean="0"/>
              <a:t>基本規則</a:t>
            </a: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</a:t>
            </a:r>
            <a:r>
              <a:rPr lang="zh-TW" altLang="en-US" sz="2600" dirty="0" smtClean="0"/>
              <a:t>說明</a:t>
            </a: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Paper &amp; Final Project </a:t>
            </a: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TW" altLang="en-US" sz="2600" dirty="0" smtClean="0"/>
              <a:t>基本規則</a:t>
            </a: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</a:rPr>
              <a:t>LAB</a:t>
            </a:r>
            <a:r>
              <a:rPr lang="zh-TW" altLang="en-US" sz="2600" dirty="0" smtClean="0">
                <a:solidFill>
                  <a:schemeClr val="bg1">
                    <a:lumMod val="85000"/>
                  </a:schemeClr>
                </a:solidFill>
              </a:rPr>
              <a:t>說明</a:t>
            </a:r>
            <a:endParaRPr lang="en-US" altLang="zh-TW" sz="2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8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</a:rPr>
              <a:t>Paper &amp; Final Project </a:t>
            </a:r>
            <a:endParaRPr lang="en-US" altLang="zh-TW" sz="2600" dirty="0">
              <a:solidFill>
                <a:schemeClr val="bg1">
                  <a:lumMod val="8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20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基本規</a:t>
            </a:r>
            <a:r>
              <a:rPr lang="zh-TW" altLang="en-US" dirty="0"/>
              <a:t>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27513" y="1447800"/>
            <a:ext cx="10363200" cy="4572000"/>
          </a:xfrm>
        </p:spPr>
        <p:txBody>
          <a:bodyPr/>
          <a:lstStyle/>
          <a:p>
            <a:r>
              <a:rPr lang="zh-TW" altLang="en-US" dirty="0" smtClean="0"/>
              <a:t>請確認</a:t>
            </a:r>
            <a:r>
              <a:rPr lang="en-US" altLang="zh-TW" dirty="0" smtClean="0"/>
              <a:t>New E3</a:t>
            </a:r>
            <a:r>
              <a:rPr lang="zh-TW" altLang="en-US" dirty="0" smtClean="0"/>
              <a:t>聯絡信箱</a:t>
            </a:r>
            <a:endParaRPr lang="en-US" altLang="zh-TW" dirty="0" smtClean="0"/>
          </a:p>
          <a:p>
            <a:r>
              <a:rPr lang="zh-TW" altLang="en-US" dirty="0" smtClean="0"/>
              <a:t>禁止作弊抄襲，抓到嚴懲</a:t>
            </a:r>
            <a:endParaRPr lang="en-US" altLang="zh-TW" dirty="0" smtClean="0"/>
          </a:p>
          <a:p>
            <a:r>
              <a:rPr lang="zh-TW" altLang="en-US" dirty="0" smtClean="0"/>
              <a:t>若有被分配到機器，禁止做與課程無關的事情</a:t>
            </a:r>
            <a:endParaRPr lang="en-US" altLang="zh-TW" dirty="0" smtClean="0"/>
          </a:p>
          <a:p>
            <a:r>
              <a:rPr lang="zh-TW" altLang="en-US" dirty="0" smtClean="0"/>
              <a:t>寄信詢問與</a:t>
            </a:r>
            <a:r>
              <a:rPr lang="en-US" altLang="zh-TW" dirty="0" smtClean="0"/>
              <a:t>LAB</a:t>
            </a:r>
            <a:r>
              <a:rPr lang="zh-TW" altLang="en-US" dirty="0" smtClean="0"/>
              <a:t>無關問題請統一寄給所有助教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或教授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請用</a:t>
            </a:r>
            <a:r>
              <a:rPr lang="en-US" altLang="zh-TW" dirty="0" smtClean="0"/>
              <a:t>New E3</a:t>
            </a:r>
            <a:r>
              <a:rPr lang="zh-TW" altLang="en-US" dirty="0" smtClean="0"/>
              <a:t>寄信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標題請務必寫你的問</a:t>
            </a:r>
            <a:r>
              <a:rPr lang="zh-TW" altLang="en-US" dirty="0"/>
              <a:t>題</a:t>
            </a:r>
            <a:endParaRPr lang="en-US" altLang="zh-TW" dirty="0" smtClean="0"/>
          </a:p>
          <a:p>
            <a:r>
              <a:rPr lang="en-US" altLang="zh-TW" dirty="0" smtClean="0"/>
              <a:t>LAB</a:t>
            </a:r>
            <a:r>
              <a:rPr lang="zh-TW" altLang="en-US" dirty="0" smtClean="0"/>
              <a:t>問題請問當次負責助教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LAB</a:t>
            </a:r>
            <a:r>
              <a:rPr lang="zh-TW" altLang="en-US" dirty="0" smtClean="0"/>
              <a:t>原則上統一</a:t>
            </a:r>
            <a:r>
              <a:rPr lang="en-US" altLang="zh-TW" dirty="0" smtClean="0"/>
              <a:t>deadline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當天中午</a:t>
            </a:r>
            <a:r>
              <a:rPr lang="en-US" altLang="zh-TW" dirty="0" smtClean="0"/>
              <a:t>12:00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5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TW" altLang="en-US" sz="2600" dirty="0" smtClean="0">
                <a:solidFill>
                  <a:schemeClr val="bg1">
                    <a:lumMod val="85000"/>
                  </a:schemeClr>
                </a:solidFill>
              </a:rPr>
              <a:t>基本規則</a:t>
            </a:r>
            <a:endParaRPr lang="en-US" altLang="zh-TW" sz="2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</a:t>
            </a:r>
            <a:r>
              <a:rPr lang="zh-TW" altLang="en-US" sz="2600" dirty="0" smtClean="0"/>
              <a:t>說明</a:t>
            </a: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</a:rPr>
              <a:t>Paper &amp; Final Project </a:t>
            </a:r>
            <a:endParaRPr lang="en-US" altLang="zh-TW" sz="2600" dirty="0">
              <a:solidFill>
                <a:schemeClr val="bg1">
                  <a:lumMod val="8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793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r>
              <a:rPr lang="zh-TW" altLang="en-US" dirty="0" smtClean="0"/>
              <a:t>時間規畫表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2676768"/>
              </p:ext>
            </p:extLst>
          </p:nvPr>
        </p:nvGraphicFramePr>
        <p:xfrm>
          <a:off x="1219197" y="2021378"/>
          <a:ext cx="10363200" cy="2966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67604334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18126664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39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73158487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7772330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90043790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5474823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1624894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25932872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79321497"/>
                    </a:ext>
                  </a:extLst>
                </a:gridCol>
              </a:tblGrid>
              <a:tr h="98875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LAB1</a:t>
                      </a:r>
                    </a:p>
                    <a:p>
                      <a:r>
                        <a:rPr lang="en-US" altLang="zh-TW" dirty="0" smtClean="0"/>
                        <a:t>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LAB2</a:t>
                      </a:r>
                    </a:p>
                    <a:p>
                      <a:r>
                        <a:rPr lang="en-US" altLang="zh-TW" dirty="0" smtClean="0"/>
                        <a:t>CNN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LAB3</a:t>
                      </a:r>
                    </a:p>
                    <a:p>
                      <a:r>
                        <a:rPr lang="en-US" altLang="zh-TW" dirty="0" smtClean="0"/>
                        <a:t>CNN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LAB4</a:t>
                      </a:r>
                    </a:p>
                    <a:p>
                      <a:r>
                        <a:rPr lang="en-US" altLang="zh-TW" dirty="0" smtClean="0"/>
                        <a:t>RNN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LAB5</a:t>
                      </a:r>
                    </a:p>
                    <a:p>
                      <a:r>
                        <a:rPr lang="en-US" altLang="zh-TW" dirty="0" smtClean="0"/>
                        <a:t>VAE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LAB6</a:t>
                      </a:r>
                    </a:p>
                    <a:p>
                      <a:r>
                        <a:rPr lang="en-US" altLang="zh-TW" dirty="0" smtClean="0"/>
                        <a:t>GAN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LAB7</a:t>
                      </a:r>
                    </a:p>
                    <a:p>
                      <a:r>
                        <a:rPr lang="en-US" altLang="zh-TW" dirty="0" smtClean="0"/>
                        <a:t>RL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LAB8</a:t>
                      </a:r>
                    </a:p>
                    <a:p>
                      <a:r>
                        <a:rPr lang="en-US" altLang="zh-TW" dirty="0" smtClean="0"/>
                        <a:t>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LAB9</a:t>
                      </a:r>
                    </a:p>
                    <a:p>
                      <a:r>
                        <a:rPr lang="en-US" altLang="zh-TW" dirty="0" smtClean="0"/>
                        <a:t>RL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30949"/>
                  </a:ext>
                </a:extLst>
              </a:tr>
              <a:tr h="98875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公布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4/11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4/18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4/25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5/9</a:t>
                      </a:r>
                    </a:p>
                    <a:p>
                      <a:r>
                        <a:rPr lang="en-US" altLang="zh-TW" dirty="0" smtClean="0"/>
                        <a:t>(TBD)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46062"/>
                  </a:ext>
                </a:extLst>
              </a:tr>
              <a:tr h="98875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DEMO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4/11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4/18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4/25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TBD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TBD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46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LAB </a:t>
            </a:r>
            <a:r>
              <a:rPr lang="zh-TW" altLang="en-US" sz="3600" dirty="0" smtClean="0"/>
              <a:t>基本要求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lvl="1" indent="-457200">
              <a:spcBef>
                <a:spcPts val="580"/>
              </a:spcBef>
              <a:buClr>
                <a:schemeClr val="accent1"/>
              </a:buClr>
            </a:pPr>
            <a:r>
              <a:rPr lang="zh-TW" altLang="en-US" sz="2600" dirty="0" smtClean="0"/>
              <a:t>所有檔案請放入一個資料夾之後壓縮</a:t>
            </a:r>
            <a:endParaRPr lang="en-US" altLang="zh-TW" sz="2600" dirty="0" smtClean="0"/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</a:pPr>
            <a:r>
              <a:rPr lang="zh-TW" altLang="en-US" sz="2200" dirty="0" smtClean="0"/>
              <a:t>資料夾檔名 </a:t>
            </a:r>
            <a:r>
              <a:rPr lang="en-US" altLang="zh-TW" sz="2200" dirty="0" smtClean="0"/>
              <a:t>ex 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DLP_LAB1_0756172_</a:t>
            </a:r>
            <a:r>
              <a:rPr lang="zh-TW" altLang="en-US" sz="2200" dirty="0" smtClean="0"/>
              <a:t>鍾嘉峻</a:t>
            </a:r>
            <a:endParaRPr lang="en-US" altLang="zh-TW" sz="2200" dirty="0"/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</a:pPr>
            <a:r>
              <a:rPr lang="zh-TW" altLang="en-US" sz="2200" dirty="0" smtClean="0"/>
              <a:t>壓縮檔名 </a:t>
            </a:r>
            <a:r>
              <a:rPr lang="en-US" altLang="zh-TW" sz="2200" dirty="0" smtClean="0"/>
              <a:t>ex :</a:t>
            </a:r>
            <a:r>
              <a:rPr lang="zh-TW" altLang="en-US" sz="2200" dirty="0" smtClean="0"/>
              <a:t> </a:t>
            </a:r>
            <a:r>
              <a:rPr lang="en-US" altLang="zh-TW" sz="2200" dirty="0"/>
              <a:t>DLP_LAB1_0756172_</a:t>
            </a:r>
            <a:r>
              <a:rPr lang="zh-TW" altLang="en-US" sz="2200" dirty="0"/>
              <a:t>鍾嘉</a:t>
            </a:r>
            <a:r>
              <a:rPr lang="zh-TW" altLang="en-US" sz="2200" dirty="0" smtClean="0"/>
              <a:t>峻</a:t>
            </a:r>
            <a:r>
              <a:rPr lang="en-US" altLang="zh-TW" sz="2200" dirty="0" smtClean="0"/>
              <a:t>.zip</a:t>
            </a:r>
          </a:p>
          <a:p>
            <a:pPr marL="457200" lvl="1" indent="-45720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457200" lvl="1" indent="-457200">
              <a:spcBef>
                <a:spcPts val="580"/>
              </a:spcBef>
              <a:buClr>
                <a:schemeClr val="accent1"/>
              </a:buClr>
            </a:pPr>
            <a:r>
              <a:rPr lang="zh-TW" altLang="en-US" sz="2600" dirty="0" smtClean="0"/>
              <a:t>會做抄襲、細節檢查</a:t>
            </a:r>
            <a:endParaRPr lang="en-US" altLang="zh-TW" sz="2600" dirty="0" smtClean="0"/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</a:pPr>
            <a:r>
              <a:rPr lang="zh-TW" altLang="en-US" sz="2200" dirty="0" smtClean="0">
                <a:solidFill>
                  <a:srgbClr val="FF0000"/>
                </a:solidFill>
              </a:rPr>
              <a:t>抓到抄襲嚴懲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pPr marL="457200" lvl="1" indent="-45720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457200" lvl="1" indent="-45720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Report</a:t>
            </a:r>
            <a:r>
              <a:rPr lang="zh-TW" altLang="en-US" sz="2600" dirty="0" smtClean="0"/>
              <a:t>請用</a:t>
            </a:r>
            <a:r>
              <a:rPr lang="en-US" altLang="zh-TW" sz="2600" dirty="0" smtClean="0"/>
              <a:t>PDF</a:t>
            </a:r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</a:pPr>
            <a:r>
              <a:rPr lang="zh-TW" altLang="en-US" sz="2200" dirty="0" smtClean="0"/>
              <a:t>檔名 </a:t>
            </a:r>
            <a:r>
              <a:rPr lang="en-US" altLang="zh-TW" sz="2200" dirty="0" smtClean="0"/>
              <a:t>ex 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DLP_LAB1_0756172_Report.pdf</a:t>
            </a:r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457200" lvl="1" indent="-457200">
              <a:spcBef>
                <a:spcPts val="580"/>
              </a:spcBef>
              <a:buClr>
                <a:schemeClr val="accent1"/>
              </a:buClr>
            </a:pPr>
            <a:r>
              <a:rPr lang="zh-TW" altLang="en-US" sz="2600" dirty="0" smtClean="0">
                <a:solidFill>
                  <a:srgbClr val="FF0000"/>
                </a:solidFill>
              </a:rPr>
              <a:t>繳交格式有誤，輕則當次</a:t>
            </a:r>
            <a:r>
              <a:rPr lang="en-US" altLang="zh-TW" sz="2600" dirty="0" smtClean="0">
                <a:solidFill>
                  <a:srgbClr val="FF0000"/>
                </a:solidFill>
              </a:rPr>
              <a:t>LAB</a:t>
            </a:r>
            <a:r>
              <a:rPr lang="zh-TW" altLang="en-US" sz="2600" dirty="0" smtClean="0">
                <a:solidFill>
                  <a:srgbClr val="FF0000"/>
                </a:solidFill>
              </a:rPr>
              <a:t>總分扣</a:t>
            </a:r>
            <a:r>
              <a:rPr lang="en-US" altLang="zh-TW" sz="2600" dirty="0" smtClean="0">
                <a:solidFill>
                  <a:srgbClr val="FF0000"/>
                </a:solidFill>
              </a:rPr>
              <a:t>5</a:t>
            </a:r>
            <a:r>
              <a:rPr lang="zh-TW" altLang="en-US" sz="2600" dirty="0" smtClean="0">
                <a:solidFill>
                  <a:srgbClr val="FF0000"/>
                </a:solidFill>
              </a:rPr>
              <a:t>分，重則</a:t>
            </a:r>
            <a:r>
              <a:rPr lang="en-US" altLang="zh-TW" sz="2600" dirty="0" smtClean="0">
                <a:solidFill>
                  <a:srgbClr val="FF0000"/>
                </a:solidFill>
              </a:rPr>
              <a:t>0</a:t>
            </a:r>
            <a:r>
              <a:rPr lang="zh-TW" altLang="en-US" sz="2600" dirty="0" smtClean="0">
                <a:solidFill>
                  <a:srgbClr val="FF0000"/>
                </a:solidFill>
              </a:rPr>
              <a:t>分</a:t>
            </a:r>
            <a:r>
              <a:rPr lang="en-US" altLang="zh-TW" sz="2600" dirty="0" smtClean="0">
                <a:solidFill>
                  <a:srgbClr val="FF0000"/>
                </a:solidFill>
              </a:rPr>
              <a:t>(</a:t>
            </a:r>
            <a:r>
              <a:rPr lang="zh-TW" altLang="en-US" sz="2600" dirty="0" smtClean="0">
                <a:solidFill>
                  <a:srgbClr val="FF0000"/>
                </a:solidFill>
              </a:rPr>
              <a:t>看當次助教決定</a:t>
            </a:r>
            <a:endParaRPr lang="en-US" altLang="zh-TW" sz="2600" dirty="0">
              <a:solidFill>
                <a:srgbClr val="FF0000"/>
              </a:solidFill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82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LAB </a:t>
            </a:r>
            <a:r>
              <a:rPr lang="zh-TW" altLang="en-US" sz="3600" dirty="0" smtClean="0"/>
              <a:t>基本要求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/>
              <a:t>遲交扣分依助教</a:t>
            </a:r>
            <a:r>
              <a:rPr lang="zh-TW" altLang="en-US" dirty="0" smtClean="0"/>
              <a:t>決定</a:t>
            </a:r>
            <a:endParaRPr lang="en-US" altLang="zh-TW" dirty="0" smtClean="0"/>
          </a:p>
          <a:p>
            <a:pPr marL="617220" lvl="2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 smtClean="0">
                <a:cs typeface="Times New Roman" pitchFamily="18" charset="0"/>
              </a:rPr>
              <a:t>原則上</a:t>
            </a:r>
            <a:r>
              <a:rPr lang="zh-TW" altLang="en-US" dirty="0">
                <a:cs typeface="Times New Roman" pitchFamily="18" charset="0"/>
              </a:rPr>
              <a:t>你遲交但在當次</a:t>
            </a:r>
            <a:r>
              <a:rPr lang="en-US" altLang="zh-TW" dirty="0">
                <a:cs typeface="Times New Roman" pitchFamily="18" charset="0"/>
              </a:rPr>
              <a:t>LAB</a:t>
            </a:r>
            <a:r>
              <a:rPr lang="zh-TW" altLang="en-US" dirty="0">
                <a:cs typeface="Times New Roman" pitchFamily="18" charset="0"/>
              </a:rPr>
              <a:t>最後可繳交期限前繳交，該次</a:t>
            </a:r>
            <a:r>
              <a:rPr lang="en-US" altLang="zh-TW" dirty="0">
                <a:cs typeface="Times New Roman" pitchFamily="18" charset="0"/>
              </a:rPr>
              <a:t>LAB</a:t>
            </a:r>
            <a:r>
              <a:rPr lang="zh-TW" altLang="en-US" dirty="0">
                <a:cs typeface="Times New Roman" pitchFamily="18" charset="0"/>
              </a:rPr>
              <a:t>作業成績*</a:t>
            </a:r>
            <a:r>
              <a:rPr lang="en-US" altLang="zh-TW" dirty="0">
                <a:cs typeface="Times New Roman" pitchFamily="18" charset="0"/>
              </a:rPr>
              <a:t>0.7</a:t>
            </a:r>
          </a:p>
          <a:p>
            <a:pPr marL="731520" lvl="2" indent="-4572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endParaRPr lang="en-US" altLang="zh-TW" sz="2400" dirty="0">
              <a:cs typeface="Times New Roman" pitchFamily="18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/>
              <a:t>補</a:t>
            </a:r>
            <a:r>
              <a:rPr lang="en-US" altLang="zh-TW" dirty="0"/>
              <a:t>Demo</a:t>
            </a:r>
            <a:r>
              <a:rPr lang="zh-TW" altLang="en-US" dirty="0"/>
              <a:t>扣分依助教</a:t>
            </a:r>
            <a:r>
              <a:rPr lang="zh-TW" altLang="en-US" dirty="0" smtClean="0"/>
              <a:t>決定</a:t>
            </a:r>
            <a:endParaRPr lang="en-US" altLang="zh-TW" dirty="0" smtClean="0"/>
          </a:p>
          <a:p>
            <a:pPr marL="617220" lvl="2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 smtClean="0">
                <a:cs typeface="Times New Roman" pitchFamily="18" charset="0"/>
              </a:rPr>
              <a:t>原則上</a:t>
            </a:r>
            <a:r>
              <a:rPr lang="zh-TW" altLang="en-US" dirty="0">
                <a:cs typeface="Times New Roman" pitchFamily="18" charset="0"/>
              </a:rPr>
              <a:t>你補</a:t>
            </a:r>
            <a:r>
              <a:rPr lang="en-US" altLang="zh-TW" dirty="0">
                <a:cs typeface="Times New Roman" pitchFamily="18" charset="0"/>
              </a:rPr>
              <a:t>demo</a:t>
            </a:r>
            <a:r>
              <a:rPr lang="zh-TW" altLang="en-US" dirty="0">
                <a:cs typeface="Times New Roman" pitchFamily="18" charset="0"/>
              </a:rPr>
              <a:t>但在當次</a:t>
            </a:r>
            <a:r>
              <a:rPr lang="en-US" altLang="zh-TW" dirty="0">
                <a:cs typeface="Times New Roman" pitchFamily="18" charset="0"/>
              </a:rPr>
              <a:t>LAB</a:t>
            </a:r>
            <a:r>
              <a:rPr lang="zh-TW" altLang="en-US" dirty="0">
                <a:cs typeface="Times New Roman" pitchFamily="18" charset="0"/>
              </a:rPr>
              <a:t>最後可</a:t>
            </a:r>
            <a:r>
              <a:rPr lang="en-US" altLang="zh-TW" dirty="0">
                <a:cs typeface="Times New Roman" pitchFamily="18" charset="0"/>
              </a:rPr>
              <a:t>demo</a:t>
            </a:r>
            <a:r>
              <a:rPr lang="zh-TW" altLang="en-US" dirty="0">
                <a:cs typeface="Times New Roman" pitchFamily="18" charset="0"/>
              </a:rPr>
              <a:t>期限前完成</a:t>
            </a:r>
            <a:r>
              <a:rPr lang="en-US" altLang="zh-TW" dirty="0">
                <a:cs typeface="Times New Roman" pitchFamily="18" charset="0"/>
              </a:rPr>
              <a:t>demo</a:t>
            </a:r>
            <a:r>
              <a:rPr lang="zh-TW" altLang="en-US" dirty="0">
                <a:cs typeface="Times New Roman" pitchFamily="18" charset="0"/>
              </a:rPr>
              <a:t>，該次</a:t>
            </a:r>
            <a:r>
              <a:rPr lang="en-US" altLang="zh-TW" dirty="0">
                <a:cs typeface="Times New Roman" pitchFamily="18" charset="0"/>
              </a:rPr>
              <a:t>LAB</a:t>
            </a:r>
            <a:r>
              <a:rPr lang="zh-TW" altLang="en-US" dirty="0">
                <a:cs typeface="Times New Roman" pitchFamily="18" charset="0"/>
              </a:rPr>
              <a:t> </a:t>
            </a:r>
            <a:r>
              <a:rPr lang="en-US" altLang="zh-TW" dirty="0">
                <a:cs typeface="Times New Roman" pitchFamily="18" charset="0"/>
              </a:rPr>
              <a:t>demo</a:t>
            </a:r>
            <a:r>
              <a:rPr lang="zh-TW" altLang="en-US" dirty="0">
                <a:cs typeface="Times New Roman" pitchFamily="18" charset="0"/>
              </a:rPr>
              <a:t>成績*</a:t>
            </a:r>
            <a:r>
              <a:rPr lang="en-US" altLang="zh-TW" dirty="0">
                <a:cs typeface="Times New Roman" pitchFamily="18" charset="0"/>
              </a:rPr>
              <a:t>0.7</a:t>
            </a:r>
          </a:p>
          <a:p>
            <a:pPr marL="731520" lvl="2" indent="-4572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endParaRPr lang="en-US" altLang="zh-TW" sz="2400" dirty="0">
              <a:cs typeface="Times New Roman" pitchFamily="18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/>
              <a:t>該次</a:t>
            </a:r>
            <a:r>
              <a:rPr lang="en-US" altLang="zh-TW" dirty="0"/>
              <a:t>LAB</a:t>
            </a:r>
            <a:r>
              <a:rPr lang="zh-TW" altLang="en-US" dirty="0"/>
              <a:t>分數 </a:t>
            </a:r>
            <a:r>
              <a:rPr lang="en-US" altLang="zh-TW" dirty="0"/>
              <a:t>=</a:t>
            </a:r>
            <a:r>
              <a:rPr lang="zh-TW" altLang="en-US" dirty="0"/>
              <a:t> 該次</a:t>
            </a:r>
            <a:r>
              <a:rPr lang="en-US" altLang="zh-TW" dirty="0"/>
              <a:t>LAB</a:t>
            </a:r>
            <a:r>
              <a:rPr lang="zh-TW" altLang="en-US" dirty="0"/>
              <a:t>作業分數 </a:t>
            </a:r>
            <a:r>
              <a:rPr lang="en-US" altLang="zh-TW" dirty="0"/>
              <a:t>+</a:t>
            </a:r>
            <a:r>
              <a:rPr lang="zh-TW" altLang="en-US" dirty="0"/>
              <a:t> 該次</a:t>
            </a:r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r>
              <a:rPr lang="zh-TW" altLang="en-US" dirty="0"/>
              <a:t>分數</a:t>
            </a:r>
            <a:endParaRPr lang="en-US" altLang="zh-TW" dirty="0"/>
          </a:p>
          <a:p>
            <a:pPr marL="457200" lvl="1" indent="-4572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endParaRPr lang="en-US" altLang="zh-TW" dirty="0"/>
          </a:p>
          <a:p>
            <a:pPr marL="342900" lvl="1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/>
              <a:t>延後繳交</a:t>
            </a:r>
            <a:r>
              <a:rPr lang="zh-TW" altLang="en-US" dirty="0" smtClean="0"/>
              <a:t>期限</a:t>
            </a:r>
            <a:endParaRPr lang="en-US" altLang="zh-TW" dirty="0" smtClean="0"/>
          </a:p>
          <a:p>
            <a:pPr marL="617220" lvl="2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 smtClean="0">
                <a:cs typeface="Times New Roman" pitchFamily="18" charset="0"/>
              </a:rPr>
              <a:t>有</a:t>
            </a:r>
            <a:r>
              <a:rPr lang="zh-TW" altLang="en-US" dirty="0">
                <a:cs typeface="Times New Roman" pitchFamily="18" charset="0"/>
              </a:rPr>
              <a:t>特殊情況請盡快跟寫信給全體教授跟全體助教</a:t>
            </a:r>
            <a:r>
              <a:rPr lang="zh-TW" altLang="en-US" dirty="0" smtClean="0">
                <a:cs typeface="Times New Roman" pitchFamily="18" charset="0"/>
              </a:rPr>
              <a:t>說明</a:t>
            </a:r>
            <a:endParaRPr lang="en-US" altLang="zh-TW" dirty="0" smtClean="0">
              <a:cs typeface="Times New Roman" pitchFamily="18" charset="0"/>
            </a:endParaRPr>
          </a:p>
          <a:p>
            <a:pPr marL="617220" lvl="2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sz="2400" dirty="0" smtClean="0">
                <a:cs typeface="Times New Roman" pitchFamily="18" charset="0"/>
              </a:rPr>
              <a:t>請</a:t>
            </a:r>
            <a:r>
              <a:rPr lang="zh-TW" altLang="en-US" sz="2400" dirty="0">
                <a:cs typeface="Times New Roman" pitchFamily="18" charset="0"/>
              </a:rPr>
              <a:t>於作業</a:t>
            </a:r>
            <a:r>
              <a:rPr lang="en-US" altLang="zh-TW" sz="2400" dirty="0">
                <a:cs typeface="Times New Roman" pitchFamily="18" charset="0"/>
              </a:rPr>
              <a:t>deadline</a:t>
            </a:r>
            <a:r>
              <a:rPr lang="zh-TW" altLang="en-US" sz="2400" dirty="0">
                <a:cs typeface="Times New Roman" pitchFamily="18" charset="0"/>
              </a:rPr>
              <a:t>前一天中午</a:t>
            </a:r>
            <a:r>
              <a:rPr lang="en-US" altLang="zh-TW" sz="2400" dirty="0">
                <a:cs typeface="Times New Roman" pitchFamily="18" charset="0"/>
              </a:rPr>
              <a:t>12:00</a:t>
            </a:r>
            <a:r>
              <a:rPr lang="zh-TW" altLang="en-US" sz="2400" dirty="0">
                <a:cs typeface="Times New Roman" pitchFamily="18" charset="0"/>
              </a:rPr>
              <a:t>之前拿到延後繳交</a:t>
            </a:r>
            <a:r>
              <a:rPr lang="zh-TW" altLang="en-US" sz="2400" dirty="0" smtClean="0">
                <a:cs typeface="Times New Roman" pitchFamily="18" charset="0"/>
              </a:rPr>
              <a:t>許可</a:t>
            </a:r>
            <a:endParaRPr lang="en-US" altLang="zh-TW" sz="2400" dirty="0" smtClean="0">
              <a:cs typeface="Times New Roman" pitchFamily="18" charset="0"/>
            </a:endParaRPr>
          </a:p>
          <a:p>
            <a:pPr marL="617220" lvl="2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sz="2400" dirty="0" smtClean="0">
                <a:cs typeface="Times New Roman" pitchFamily="18" charset="0"/>
              </a:rPr>
              <a:t>在此</a:t>
            </a:r>
            <a:r>
              <a:rPr lang="zh-TW" altLang="en-US" sz="2400" dirty="0">
                <a:cs typeface="Times New Roman" pitchFamily="18" charset="0"/>
              </a:rPr>
              <a:t>之前沒有拿到延後繳交許可視同遲交</a:t>
            </a:r>
            <a:endParaRPr lang="en-US" altLang="zh-TW" sz="2400" dirty="0">
              <a:cs typeface="Times New Roman" pitchFamily="18" charset="0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79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LAB </a:t>
            </a:r>
            <a:r>
              <a:rPr lang="zh-TW" altLang="en-US" sz="3600" dirty="0" smtClean="0"/>
              <a:t>基本要求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/>
              <a:t>作業請交到</a:t>
            </a:r>
            <a:r>
              <a:rPr lang="en-US" altLang="zh-TW" dirty="0"/>
              <a:t>New </a:t>
            </a:r>
            <a:r>
              <a:rPr lang="en-US" altLang="zh-TW" dirty="0" smtClean="0"/>
              <a:t>E3</a:t>
            </a:r>
          </a:p>
          <a:p>
            <a:pPr marL="617220" lvl="2" indent="-3429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sz="2400" dirty="0" smtClean="0">
                <a:cs typeface="Times New Roman" pitchFamily="18" charset="0"/>
              </a:rPr>
              <a:t>不</a:t>
            </a:r>
            <a:r>
              <a:rPr lang="zh-TW" altLang="en-US" sz="2400" dirty="0">
                <a:cs typeface="Times New Roman" pitchFamily="18" charset="0"/>
              </a:rPr>
              <a:t>接受交錯檔案、交錯地方、忘記按確認</a:t>
            </a:r>
            <a:r>
              <a:rPr lang="zh-TW" altLang="en-US" sz="2400" dirty="0" smtClean="0">
                <a:cs typeface="Times New Roman" pitchFamily="18" charset="0"/>
              </a:rPr>
              <a:t>等等</a:t>
            </a:r>
            <a:endParaRPr lang="en-US" altLang="zh-TW" sz="2400" dirty="0" smtClean="0">
              <a:cs typeface="Times New Roman" pitchFamily="18" charset="0"/>
            </a:endParaRPr>
          </a:p>
          <a:p>
            <a:pPr marL="617220" lvl="2" indent="-3429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</a:pPr>
            <a:endParaRPr lang="en-US" altLang="zh-TW" sz="2400" dirty="0">
              <a:cs typeface="Times New Roman" pitchFamily="18" charset="0"/>
            </a:endParaRPr>
          </a:p>
          <a:p>
            <a:pPr marL="342900" lvl="1" indent="-3429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/>
              <a:t>作業請不要寄給</a:t>
            </a:r>
            <a:r>
              <a:rPr lang="zh-TW" altLang="en-US" dirty="0" smtClean="0"/>
              <a:t>助教</a:t>
            </a:r>
            <a:endParaRPr lang="en-US" altLang="zh-TW" dirty="0" smtClean="0"/>
          </a:p>
          <a:p>
            <a:pPr marL="617220" lvl="2" indent="-3429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sz="2400" dirty="0" smtClean="0">
                <a:cs typeface="Times New Roman" pitchFamily="18" charset="0"/>
              </a:rPr>
              <a:t>一律</a:t>
            </a:r>
            <a:r>
              <a:rPr lang="zh-TW" altLang="en-US" sz="2400" dirty="0">
                <a:cs typeface="Times New Roman" pitchFamily="18" charset="0"/>
              </a:rPr>
              <a:t>不算作業繳交</a:t>
            </a:r>
            <a:endParaRPr lang="en-US" altLang="zh-TW" sz="2400" dirty="0">
              <a:cs typeface="Times New Roman" pitchFamily="18" charset="0"/>
            </a:endParaRPr>
          </a:p>
          <a:p>
            <a:pPr marL="457200" lvl="1" indent="-4572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</a:pPr>
            <a:endParaRPr lang="en-US" altLang="zh-TW" dirty="0"/>
          </a:p>
          <a:p>
            <a:pPr marL="342900" lvl="1" indent="-3429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/>
              <a:t>作業請靠自己</a:t>
            </a:r>
            <a:r>
              <a:rPr lang="zh-TW" altLang="en-US" dirty="0" smtClean="0"/>
              <a:t>努力</a:t>
            </a:r>
            <a:endParaRPr lang="en-US" altLang="zh-TW" dirty="0"/>
          </a:p>
          <a:p>
            <a:pPr marL="617220" lvl="2" indent="-3429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sz="2400" dirty="0" smtClean="0">
                <a:cs typeface="Times New Roman" pitchFamily="18" charset="0"/>
              </a:rPr>
              <a:t>請</a:t>
            </a:r>
            <a:r>
              <a:rPr lang="zh-TW" altLang="en-US" sz="2400" dirty="0">
                <a:cs typeface="Times New Roman" pitchFamily="18" charset="0"/>
              </a:rPr>
              <a:t>不要來問助教基本程式</a:t>
            </a:r>
            <a:r>
              <a:rPr lang="zh-TW" altLang="en-US" sz="2400" dirty="0" smtClean="0">
                <a:cs typeface="Times New Roman" pitchFamily="18" charset="0"/>
              </a:rPr>
              <a:t>問題</a:t>
            </a:r>
            <a:endParaRPr lang="en-US" altLang="zh-TW" sz="2400" dirty="0" smtClean="0">
              <a:cs typeface="Times New Roman" pitchFamily="18" charset="0"/>
            </a:endParaRPr>
          </a:p>
          <a:p>
            <a:pPr marL="617220" lvl="2" indent="-3429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sz="2400" dirty="0">
                <a:cs typeface="Times New Roman" pitchFamily="18" charset="0"/>
              </a:rPr>
              <a:t>跟助教約時間來問問題前請先寄信給助教並把問題描述清楚</a:t>
            </a:r>
            <a:endParaRPr lang="en-US" altLang="zh-TW" sz="2400" dirty="0">
              <a:cs typeface="Times New Roman" pitchFamily="18" charset="0"/>
            </a:endParaRPr>
          </a:p>
          <a:p>
            <a:pPr marL="617220" lvl="2" indent="-3429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TW" altLang="en-US" sz="2400" dirty="0">
                <a:cs typeface="Times New Roman" pitchFamily="18" charset="0"/>
              </a:rPr>
              <a:t>請盡早開始寫</a:t>
            </a:r>
            <a:r>
              <a:rPr lang="en-US" altLang="zh-TW" sz="2400" dirty="0">
                <a:cs typeface="Times New Roman" pitchFamily="18" charset="0"/>
              </a:rPr>
              <a:t>LAB</a:t>
            </a:r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</a:pPr>
            <a:endParaRPr lang="en-US" altLang="zh-TW" sz="18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08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1389</Words>
  <Application>Microsoft Office PowerPoint</Application>
  <PresentationFormat>寬螢幕</PresentationFormat>
  <Paragraphs>292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微軟正黑體</vt:lpstr>
      <vt:lpstr>新細明體</vt:lpstr>
      <vt:lpstr>標楷體</vt:lpstr>
      <vt:lpstr>Calibri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NCTU DL</vt:lpstr>
      <vt:lpstr>Outline</vt:lpstr>
      <vt:lpstr>Outline</vt:lpstr>
      <vt:lpstr>基本規則</vt:lpstr>
      <vt:lpstr>Outline</vt:lpstr>
      <vt:lpstr>LAB時間規畫表</vt:lpstr>
      <vt:lpstr>LAB 基本要求</vt:lpstr>
      <vt:lpstr>LAB 基本要求</vt:lpstr>
      <vt:lpstr>LAB 基本要求</vt:lpstr>
      <vt:lpstr>Outline</vt:lpstr>
      <vt:lpstr>Paper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jiajun zhong</cp:lastModifiedBy>
  <cp:revision>35</cp:revision>
  <dcterms:created xsi:type="dcterms:W3CDTF">2019-01-24T07:30:16Z</dcterms:created>
  <dcterms:modified xsi:type="dcterms:W3CDTF">2019-04-11T09:23:27Z</dcterms:modified>
</cp:coreProperties>
</file>