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2" r:id="rId2"/>
    <p:sldId id="256" r:id="rId3"/>
    <p:sldId id="263" r:id="rId4"/>
    <p:sldId id="259" r:id="rId5"/>
    <p:sldId id="260" r:id="rId6"/>
    <p:sldId id="269" r:id="rId7"/>
    <p:sldId id="264" r:id="rId8"/>
    <p:sldId id="271" r:id="rId9"/>
    <p:sldId id="265" r:id="rId10"/>
    <p:sldId id="274" r:id="rId11"/>
    <p:sldId id="278" r:id="rId12"/>
    <p:sldId id="268" r:id="rId13"/>
    <p:sldId id="261" r:id="rId14"/>
    <p:sldId id="277"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907"/>
      </p:cViewPr>
      <p:guideLst>
        <p:guide orient="horz" pos="1591"/>
        <p:guide pos="2866"/>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11731-6BCB-49E9-BF67-77F6FE6B22C2}"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E1421-C21D-4014-9CAD-106CCB23AFCA}" type="slidenum">
              <a:rPr lang="zh-CN" altLang="en-US" smtClean="0"/>
              <a:t>‹#›</a:t>
            </a:fld>
            <a:endParaRPr lang="zh-CN" altLang="en-US"/>
          </a:p>
        </p:txBody>
      </p:sp>
    </p:spTree>
    <p:extLst>
      <p:ext uri="{BB962C8B-B14F-4D97-AF65-F5344CB8AC3E}">
        <p14:creationId xmlns:p14="http://schemas.microsoft.com/office/powerpoint/2010/main" val="363038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412526" y="2490757"/>
            <a:ext cx="1343594" cy="1610828"/>
          </a:xfrm>
          <a:prstGeom prst="rect">
            <a:avLst/>
          </a:prstGeom>
        </p:spPr>
      </p:pic>
      <p:sp>
        <p:nvSpPr>
          <p:cNvPr id="5" name="圆角矩形 4"/>
          <p:cNvSpPr/>
          <p:nvPr/>
        </p:nvSpPr>
        <p:spPr>
          <a:xfrm>
            <a:off x="3701210" y="953227"/>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690324" y="1745315"/>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712096" y="2490213"/>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701210" y="3282301"/>
            <a:ext cx="3672408" cy="576064"/>
          </a:xfrm>
          <a:prstGeom prst="roundRect">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2555776" y="1648919"/>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2</a:t>
            </a:r>
            <a:endParaRPr lang="zh-CN" altLang="en-US" sz="3200" dirty="0">
              <a:latin typeface="造字工房刻宋（非商用）粗体" pitchFamily="50" charset="-122"/>
              <a:ea typeface="造字工房刻宋（非商用）粗体" pitchFamily="50" charset="-122"/>
            </a:endParaRPr>
          </a:p>
        </p:txBody>
      </p:sp>
      <p:sp>
        <p:nvSpPr>
          <p:cNvPr id="10" name="菱形 9"/>
          <p:cNvSpPr/>
          <p:nvPr/>
        </p:nvSpPr>
        <p:spPr>
          <a:xfrm>
            <a:off x="2555776" y="85683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造字工房刻宋（非商用）粗体" pitchFamily="50" charset="-122"/>
                <a:ea typeface="造字工房刻宋（非商用）粗体" pitchFamily="50" charset="-122"/>
              </a:rPr>
              <a:t>1</a:t>
            </a:r>
            <a:endParaRPr lang="zh-CN" altLang="en-US" sz="3200" dirty="0">
              <a:latin typeface="造字工房刻宋（非商用）粗体" pitchFamily="50" charset="-122"/>
              <a:ea typeface="造字工房刻宋（非商用）粗体" pitchFamily="50" charset="-122"/>
            </a:endParaRPr>
          </a:p>
        </p:txBody>
      </p:sp>
      <p:sp>
        <p:nvSpPr>
          <p:cNvPr id="11" name="菱形 10"/>
          <p:cNvSpPr/>
          <p:nvPr/>
        </p:nvSpPr>
        <p:spPr>
          <a:xfrm>
            <a:off x="2555776" y="3267442"/>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4</a:t>
            </a:r>
            <a:endParaRPr lang="zh-CN" altLang="en-US" sz="3200" dirty="0">
              <a:latin typeface="造字工房刻宋（非商用）粗体" pitchFamily="50" charset="-122"/>
              <a:ea typeface="造字工房刻宋（非商用）粗体" pitchFamily="50" charset="-122"/>
            </a:endParaRPr>
          </a:p>
        </p:txBody>
      </p:sp>
      <p:sp>
        <p:nvSpPr>
          <p:cNvPr id="12" name="菱形 11"/>
          <p:cNvSpPr/>
          <p:nvPr/>
        </p:nvSpPr>
        <p:spPr>
          <a:xfrm>
            <a:off x="2555776" y="2448651"/>
            <a:ext cx="593996" cy="685733"/>
          </a:xfrm>
          <a:prstGeom prst="diamon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造字工房刻宋（非商用）粗体" pitchFamily="50" charset="-122"/>
                <a:ea typeface="造字工房刻宋（非商用）粗体" pitchFamily="50" charset="-122"/>
              </a:rPr>
              <a:t>3</a:t>
            </a:r>
            <a:endParaRPr lang="zh-CN" altLang="en-US" sz="3200" dirty="0">
              <a:latin typeface="造字工房刻宋（非商用）粗体" pitchFamily="50" charset="-122"/>
              <a:ea typeface="造字工房刻宋（非商用）粗体" pitchFamily="50" charset="-122"/>
            </a:endParaRPr>
          </a:p>
        </p:txBody>
      </p:sp>
      <p:sp>
        <p:nvSpPr>
          <p:cNvPr id="15" name="TextBox 14"/>
          <p:cNvSpPr txBox="1"/>
          <p:nvPr/>
        </p:nvSpPr>
        <p:spPr>
          <a:xfrm>
            <a:off x="4378749" y="1056593"/>
            <a:ext cx="1605280" cy="521970"/>
          </a:xfrm>
          <a:prstGeom prst="rect">
            <a:avLst/>
          </a:prstGeom>
          <a:noFill/>
        </p:spPr>
        <p:txBody>
          <a:bodyPr wrap="none" rtlCol="0">
            <a:spAutoFit/>
          </a:bodyPr>
          <a:lstStyle/>
          <a:p>
            <a:r>
              <a:rPr lang="zh-CN" altLang="en-US" sz="2800" dirty="0" smtClean="0">
                <a:latin typeface="造字工房刻宋（非商用）粗体" pitchFamily="50" charset="-122"/>
                <a:ea typeface="造字工房刻宋（非商用）粗体" pitchFamily="50" charset="-122"/>
              </a:rPr>
              <a:t>项目简介</a:t>
            </a:r>
            <a:endParaRPr lang="zh-CN" altLang="en-US" sz="2800" dirty="0">
              <a:latin typeface="造字工房刻宋（非商用）粗体" pitchFamily="50" charset="-122"/>
              <a:ea typeface="造字工房刻宋（非商用）粗体" pitchFamily="50" charset="-122"/>
            </a:endParaRPr>
          </a:p>
        </p:txBody>
      </p:sp>
      <p:sp>
        <p:nvSpPr>
          <p:cNvPr id="16" name="TextBox 15"/>
          <p:cNvSpPr txBox="1"/>
          <p:nvPr/>
        </p:nvSpPr>
        <p:spPr>
          <a:xfrm>
            <a:off x="4356977" y="1798159"/>
            <a:ext cx="2138680" cy="521970"/>
          </a:xfrm>
          <a:prstGeom prst="rect">
            <a:avLst/>
          </a:prstGeom>
          <a:noFill/>
        </p:spPr>
        <p:txBody>
          <a:bodyPr wrap="none" rtlCol="0">
            <a:spAutoFit/>
          </a:bodyPr>
          <a:lstStyle/>
          <a:p>
            <a:r>
              <a:rPr lang="en-US" altLang="zh-CN" sz="2800" dirty="0">
                <a:latin typeface="造字工房刻宋（非商用）粗体" pitchFamily="50" charset="-122"/>
                <a:ea typeface="造字工房刻宋（非商用）粗体" pitchFamily="50" charset="-122"/>
              </a:rPr>
              <a:t>Web</a:t>
            </a:r>
            <a:r>
              <a:rPr lang="zh-CN" altLang="en-US" sz="2800" dirty="0">
                <a:latin typeface="造字工房刻宋（非商用）粗体" pitchFamily="50" charset="-122"/>
                <a:ea typeface="造字工房刻宋（非商用）粗体" pitchFamily="50" charset="-122"/>
              </a:rPr>
              <a:t>应用建模</a:t>
            </a:r>
          </a:p>
        </p:txBody>
      </p:sp>
      <p:sp>
        <p:nvSpPr>
          <p:cNvPr id="17" name="TextBox 16"/>
          <p:cNvSpPr txBox="1"/>
          <p:nvPr/>
        </p:nvSpPr>
        <p:spPr>
          <a:xfrm>
            <a:off x="4378749" y="2571750"/>
            <a:ext cx="2849880" cy="521970"/>
          </a:xfrm>
          <a:prstGeom prst="rect">
            <a:avLst/>
          </a:prstGeom>
          <a:noFill/>
        </p:spPr>
        <p:txBody>
          <a:bodyPr wrap="none" rtlCol="0">
            <a:spAutoFit/>
          </a:bodyPr>
          <a:lstStyle/>
          <a:p>
            <a:r>
              <a:rPr lang="en-US" altLang="zh-CN" sz="2800" dirty="0" smtClean="0">
                <a:latin typeface="造字工房刻宋（非商用）粗体" pitchFamily="50" charset="-122"/>
                <a:ea typeface="造字工房刻宋（非商用）粗体" pitchFamily="50" charset="-122"/>
              </a:rPr>
              <a:t>Web</a:t>
            </a:r>
            <a:r>
              <a:rPr lang="zh-CN" altLang="en-US" sz="2800" dirty="0" smtClean="0">
                <a:latin typeface="造字工房刻宋（非商用）粗体" pitchFamily="50" charset="-122"/>
                <a:ea typeface="造字工房刻宋（非商用）粗体" pitchFamily="50" charset="-122"/>
              </a:rPr>
              <a:t>应用架构设计</a:t>
            </a:r>
          </a:p>
        </p:txBody>
      </p:sp>
      <p:sp>
        <p:nvSpPr>
          <p:cNvPr id="18" name="TextBox 17"/>
          <p:cNvSpPr txBox="1"/>
          <p:nvPr/>
        </p:nvSpPr>
        <p:spPr>
          <a:xfrm>
            <a:off x="4356977" y="3313316"/>
            <a:ext cx="2138680" cy="521970"/>
          </a:xfrm>
          <a:prstGeom prst="rect">
            <a:avLst/>
          </a:prstGeom>
          <a:noFill/>
        </p:spPr>
        <p:txBody>
          <a:bodyPr wrap="none" rtlCol="0">
            <a:spAutoFit/>
          </a:bodyPr>
          <a:lstStyle/>
          <a:p>
            <a:r>
              <a:rPr lang="en-US" altLang="zh-CN" sz="2800" dirty="0">
                <a:latin typeface="造字工房刻宋（非商用）粗体" pitchFamily="50" charset="-122"/>
                <a:ea typeface="造字工房刻宋（非商用）粗体" pitchFamily="50" charset="-122"/>
              </a:rPr>
              <a:t>Web</a:t>
            </a:r>
            <a:r>
              <a:rPr lang="zh-CN" altLang="en-US" sz="2800" dirty="0">
                <a:latin typeface="造字工房刻宋（非商用）粗体" pitchFamily="50" charset="-122"/>
                <a:ea typeface="造字工房刻宋（非商用）粗体" pitchFamily="50" charset="-122"/>
              </a:rPr>
              <a:t>应用设计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1000"/>
                                        <p:tgtEl>
                                          <p:spTgt spid="11"/>
                                        </p:tgtEl>
                                      </p:cBhvr>
                                    </p:animEffect>
                                    <p:anim calcmode="lin" valueType="num">
                                      <p:cBhvr>
                                        <p:cTn id="59" dur="1000" fill="hold"/>
                                        <p:tgtEl>
                                          <p:spTgt spid="11"/>
                                        </p:tgtEl>
                                        <p:attrNameLst>
                                          <p:attrName>ppt_x</p:attrName>
                                        </p:attrNameLst>
                                      </p:cBhvr>
                                      <p:tavLst>
                                        <p:tav tm="0">
                                          <p:val>
                                            <p:strVal val="#ppt_x"/>
                                          </p:val>
                                        </p:tav>
                                        <p:tav tm="100000">
                                          <p:val>
                                            <p:strVal val="#ppt_x"/>
                                          </p:val>
                                        </p:tav>
                                      </p:tavLst>
                                    </p:anim>
                                    <p:anim calcmode="lin" valueType="num">
                                      <p:cBhvr>
                                        <p:cTn id="60" dur="1000" fill="hold"/>
                                        <p:tgtEl>
                                          <p:spTgt spid="1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5" grpId="0"/>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2" cstate="screen"/>
          <a:srcRect/>
          <a:stretch>
            <a:fillRect/>
          </a:stretch>
        </p:blipFill>
        <p:spPr>
          <a:xfrm>
            <a:off x="225898" y="3483882"/>
            <a:ext cx="1343594" cy="1610828"/>
          </a:xfrm>
          <a:prstGeom prst="rect">
            <a:avLst/>
          </a:prstGeom>
        </p:spPr>
      </p:pic>
      <p:sp>
        <p:nvSpPr>
          <p:cNvPr id="100" name="文本框 99"/>
          <p:cNvSpPr txBox="1"/>
          <p:nvPr/>
        </p:nvSpPr>
        <p:spPr>
          <a:xfrm>
            <a:off x="1834515" y="1261427"/>
            <a:ext cx="5080000" cy="1476375"/>
          </a:xfrm>
          <a:prstGeom prst="rect">
            <a:avLst/>
          </a:prstGeom>
          <a:noFill/>
          <a:ln w="9525">
            <a:noFill/>
          </a:ln>
        </p:spPr>
        <p:txBody>
          <a:bodyPr wrap="square">
            <a:spAutoFit/>
          </a:bodyPr>
          <a:lstStyle/>
          <a:p>
            <a:pPr indent="0"/>
            <a:r>
              <a:rPr lang="zh-CN" b="0">
                <a:ea typeface="宋体" panose="02010600030101010101" pitchFamily="2" charset="-122"/>
              </a:rPr>
              <a:t>用户请求输入用户表示层，业务逻辑层接受从表示层输入将其转化为业务逻辑过程能够理解的方式，根据特定的业务逻辑有序地向数据层发送数据请求，并将数据层返回的数据解释及组合成用户所需信息，返回给表示层。</a:t>
            </a:r>
            <a:endParaRPr lang="zh-CN" alt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55526"/>
            <a:ext cx="1691745" cy="400110"/>
          </a:xfrm>
          <a:prstGeom prst="rect">
            <a:avLst/>
          </a:prstGeom>
          <a:noFill/>
        </p:spPr>
        <p:txBody>
          <a:bodyPr wrap="none" rtlCol="0">
            <a:spAutoFit/>
          </a:bodyPr>
          <a:lstStyle/>
          <a:p>
            <a:r>
              <a:rPr lang="en-US" altLang="zh-CN" sz="2000" dirty="0" smtClean="0"/>
              <a:t>Web</a:t>
            </a:r>
            <a:r>
              <a:rPr lang="zh-CN" altLang="en-US" sz="2000" dirty="0" smtClean="0"/>
              <a:t>应用架构</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0"/>
            <a:ext cx="4236830" cy="5143500"/>
          </a:xfrm>
          <a:prstGeom prst="rect">
            <a:avLst/>
          </a:prstGeom>
        </p:spPr>
      </p:pic>
    </p:spTree>
    <p:extLst>
      <p:ext uri="{BB962C8B-B14F-4D97-AF65-F5344CB8AC3E}">
        <p14:creationId xmlns:p14="http://schemas.microsoft.com/office/powerpoint/2010/main" val="153147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32" y="37371"/>
            <a:ext cx="5475605" cy="583565"/>
          </a:xfrm>
          <a:prstGeom prst="rect">
            <a:avLst/>
          </a:prstGeom>
          <a:noFill/>
        </p:spPr>
        <p:txBody>
          <a:bodyPr wrap="square" rtlCol="0">
            <a:spAutoFit/>
          </a:bodyPr>
          <a:lstStyle/>
          <a:p>
            <a:r>
              <a:rPr lang="en-US" altLang="zh-CN" sz="3200" dirty="0"/>
              <a:t>Web</a:t>
            </a:r>
            <a:r>
              <a:rPr lang="zh-CN" altLang="en-US" sz="3200" dirty="0"/>
              <a:t>应用设计</a:t>
            </a:r>
            <a:endParaRPr lang="en-US" altLang="zh-CN" sz="3200" dirty="0"/>
          </a:p>
        </p:txBody>
      </p:sp>
      <p:sp>
        <p:nvSpPr>
          <p:cNvPr id="3" name="文本框 2"/>
          <p:cNvSpPr txBox="1"/>
          <p:nvPr/>
        </p:nvSpPr>
        <p:spPr>
          <a:xfrm>
            <a:off x="971600" y="773073"/>
            <a:ext cx="6619875" cy="4370427"/>
          </a:xfrm>
          <a:prstGeom prst="rect">
            <a:avLst/>
          </a:prstGeom>
          <a:noFill/>
        </p:spPr>
        <p:txBody>
          <a:bodyPr wrap="square" rtlCol="0">
            <a:spAutoFit/>
          </a:bodyPr>
          <a:lstStyle/>
          <a:p>
            <a:r>
              <a:rPr lang="zh-CN" altLang="en-US" sz="2000" b="1" dirty="0" smtClean="0"/>
              <a:t>内容</a:t>
            </a:r>
            <a:r>
              <a:rPr lang="zh-CN" altLang="en-US" sz="2000" b="1" dirty="0"/>
              <a:t>设计</a:t>
            </a:r>
          </a:p>
          <a:p>
            <a:r>
              <a:rPr lang="zh-CN" altLang="en-US" dirty="0" smtClean="0"/>
              <a:t>* 使用</a:t>
            </a:r>
            <a:r>
              <a:rPr lang="zh-CN" altLang="en-US" dirty="0"/>
              <a:t>不同的小组件(插件)进行内容</a:t>
            </a:r>
            <a:r>
              <a:rPr lang="zh-CN" altLang="en-US" dirty="0" smtClean="0"/>
              <a:t>展示</a:t>
            </a:r>
            <a:r>
              <a:rPr lang="en-US" altLang="zh-CN" dirty="0" smtClean="0"/>
              <a:t>(</a:t>
            </a:r>
            <a:r>
              <a:rPr lang="zh-CN" altLang="en-US" dirty="0" smtClean="0"/>
              <a:t>组件化</a:t>
            </a:r>
            <a:r>
              <a:rPr lang="en-US" altLang="zh-CN" dirty="0" smtClean="0"/>
              <a:t>)</a:t>
            </a:r>
            <a:endParaRPr lang="zh-CN" altLang="en-US" dirty="0"/>
          </a:p>
          <a:p>
            <a:r>
              <a:rPr lang="zh-CN" altLang="en-US" dirty="0"/>
              <a:t>    * 轮播组件: 展示收藏数最多的卖品</a:t>
            </a:r>
          </a:p>
          <a:p>
            <a:r>
              <a:rPr lang="zh-CN" altLang="en-US" dirty="0"/>
              <a:t>    * 标签组件: 展示卖品数量最多的几个类别</a:t>
            </a:r>
          </a:p>
          <a:p>
            <a:r>
              <a:rPr lang="zh-CN" altLang="en-US" dirty="0"/>
              <a:t>    * 展示组件</a:t>
            </a:r>
          </a:p>
          <a:p>
            <a:r>
              <a:rPr lang="zh-CN" altLang="en-US" dirty="0"/>
              <a:t>        * 展示实时交易: 展示实时的成功交易的信息</a:t>
            </a:r>
          </a:p>
          <a:p>
            <a:r>
              <a:rPr lang="zh-CN" altLang="en-US" dirty="0"/>
              <a:t>        * 展示具体类别: 具体地展示几个最热的类别的一些物品信息</a:t>
            </a:r>
          </a:p>
          <a:p>
            <a:r>
              <a:rPr lang="zh-CN" altLang="en-US" dirty="0"/>
              <a:t>        * 网页背景/LOGO: 网站整个的背景页面, 网站的LOGO</a:t>
            </a:r>
          </a:p>
          <a:p>
            <a:r>
              <a:rPr lang="zh-CN" altLang="en-US" dirty="0"/>
              <a:t>    * 内容推荐组件: 根据用户的访问习惯, 推荐一些用户可能感兴趣的物品</a:t>
            </a:r>
          </a:p>
          <a:p>
            <a:endParaRPr lang="en-US" altLang="zh-CN" sz="2000" b="1" dirty="0"/>
          </a:p>
          <a:p>
            <a:r>
              <a:rPr lang="zh-CN" altLang="en-US" sz="2000" b="1" dirty="0" smtClean="0"/>
              <a:t>功能设计</a:t>
            </a:r>
            <a:endParaRPr lang="en-US" altLang="zh-CN" sz="2000" b="1" dirty="0" smtClean="0"/>
          </a:p>
          <a:p>
            <a:r>
              <a:rPr lang="zh-CN" altLang="en-US" dirty="0" smtClean="0"/>
              <a:t>* 登录、注册、交易、聊天等主流功能</a:t>
            </a:r>
            <a:endParaRPr lang="en-US" altLang="zh-CN" dirty="0"/>
          </a:p>
          <a:p>
            <a:endParaRPr lang="zh-CN" altLang="en-US" sz="2000" b="1" dirty="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476290" y="4443958"/>
            <a:ext cx="775136" cy="246221"/>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a:t>
            </a:r>
            <a:endParaRPr lang="en-US" altLang="zh-CN" sz="100" dirty="0">
              <a:solidFill>
                <a:schemeClr val="bg1">
                  <a:lumMod val="95000"/>
                </a:schemeClr>
              </a:solidFill>
            </a:endParaRPr>
          </a:p>
          <a:p>
            <a:pPr lvl="0"/>
            <a:r>
              <a:rPr lang="zh-CN" altLang="en-US" sz="100" dirty="0" smtClean="0">
                <a:solidFill>
                  <a:schemeClr val="bg1">
                    <a:lumMod val="95000"/>
                  </a:schemeClr>
                </a:solidFill>
              </a:rPr>
              <a:t>字体下载：</a:t>
            </a:r>
            <a:r>
              <a:rPr lang="en-US" altLang="zh-CN" sz="100" dirty="0" smtClean="0">
                <a:solidFill>
                  <a:schemeClr val="bg1">
                    <a:lumMod val="95000"/>
                  </a:schemeClr>
                </a:solidFill>
              </a:rPr>
              <a:t>www.1ppt.com/ziti/</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
        <p:nvSpPr>
          <p:cNvPr id="63" name="文本框 62"/>
          <p:cNvSpPr txBox="1"/>
          <p:nvPr/>
        </p:nvSpPr>
        <p:spPr>
          <a:xfrm>
            <a:off x="971600" y="339502"/>
            <a:ext cx="5479390" cy="4555093"/>
          </a:xfrm>
          <a:prstGeom prst="rect">
            <a:avLst/>
          </a:prstGeom>
          <a:noFill/>
        </p:spPr>
        <p:txBody>
          <a:bodyPr wrap="square" rtlCol="0">
            <a:spAutoFit/>
          </a:bodyPr>
          <a:lstStyle/>
          <a:p>
            <a:r>
              <a:rPr lang="zh-CN" altLang="en-US" sz="2000" b="1" dirty="0" smtClean="0"/>
              <a:t>展示设计</a:t>
            </a:r>
            <a:r>
              <a:rPr lang="en-US" altLang="zh-CN" sz="2000" b="1" dirty="0" smtClean="0"/>
              <a:t>(</a:t>
            </a:r>
            <a:r>
              <a:rPr lang="zh-CN" altLang="en-US" sz="2000" b="1" dirty="0" smtClean="0"/>
              <a:t>仿造主流的交易平台</a:t>
            </a:r>
            <a:r>
              <a:rPr lang="en-US" altLang="zh-CN" sz="2000" b="1" dirty="0" smtClean="0"/>
              <a:t>)</a:t>
            </a:r>
            <a:endParaRPr lang="zh-CN" altLang="en-US" sz="2000" b="1" dirty="0"/>
          </a:p>
          <a:p>
            <a:r>
              <a:rPr lang="zh-CN" altLang="en-US" dirty="0"/>
              <a:t>* 首页</a:t>
            </a:r>
          </a:p>
          <a:p>
            <a:r>
              <a:rPr lang="zh-CN" altLang="en-US" dirty="0"/>
              <a:t>    * 顶部</a:t>
            </a:r>
          </a:p>
          <a:p>
            <a:r>
              <a:rPr lang="zh-CN" altLang="en-US" dirty="0"/>
              <a:t>        * 左端: 登陆注册</a:t>
            </a:r>
          </a:p>
          <a:p>
            <a:r>
              <a:rPr lang="zh-CN" altLang="en-US" dirty="0"/>
              <a:t>        * 右端: 基础服务(购物车、收藏夹、商品分类)</a:t>
            </a:r>
          </a:p>
          <a:p>
            <a:r>
              <a:rPr lang="zh-CN" altLang="en-US" dirty="0"/>
              <a:t>        * 下部: 搜索组件</a:t>
            </a:r>
          </a:p>
          <a:p>
            <a:r>
              <a:rPr lang="zh-CN" altLang="en-US" dirty="0"/>
              <a:t>    * 中部</a:t>
            </a:r>
          </a:p>
          <a:p>
            <a:r>
              <a:rPr lang="zh-CN" altLang="en-US" dirty="0"/>
              <a:t>        * 左部: 标签组件</a:t>
            </a:r>
          </a:p>
          <a:p>
            <a:r>
              <a:rPr lang="zh-CN" altLang="en-US" dirty="0"/>
              <a:t>        * 中部: 轮播组件 </a:t>
            </a:r>
          </a:p>
          <a:p>
            <a:r>
              <a:rPr lang="zh-CN" altLang="en-US" dirty="0"/>
              <a:t>        * 右部: 实时交易的展示组件</a:t>
            </a:r>
          </a:p>
          <a:p>
            <a:r>
              <a:rPr lang="zh-CN" altLang="en-US" dirty="0"/>
              <a:t>    * 底部</a:t>
            </a:r>
          </a:p>
          <a:p>
            <a:r>
              <a:rPr lang="zh-CN" altLang="en-US" dirty="0"/>
              <a:t>        * 内容推荐组件</a:t>
            </a:r>
          </a:p>
          <a:p>
            <a:r>
              <a:rPr lang="zh-CN" altLang="en-US" dirty="0"/>
              <a:t>        * 具体类别的展示组件</a:t>
            </a:r>
          </a:p>
          <a:p>
            <a:r>
              <a:rPr lang="zh-CN" altLang="en-US" dirty="0">
                <a:sym typeface="+mn-ea"/>
              </a:rPr>
              <a:t>* 登陆/注册界面</a:t>
            </a:r>
            <a:endParaRPr lang="zh-CN" altLang="en-US" dirty="0"/>
          </a:p>
          <a:p>
            <a:r>
              <a:rPr lang="zh-CN" altLang="en-US" dirty="0" smtClean="0">
                <a:sym typeface="+mn-ea"/>
              </a:rPr>
              <a:t>* 评价</a:t>
            </a:r>
            <a:endParaRPr lang="en-US" altLang="zh-CN" dirty="0" smtClean="0">
              <a:sym typeface="+mn-ea"/>
            </a:endParaRPr>
          </a:p>
          <a:p>
            <a:r>
              <a:rPr lang="en-US" altLang="zh-CN" dirty="0"/>
              <a:t> </a:t>
            </a:r>
            <a:r>
              <a:rPr lang="en-US" altLang="zh-CN" dirty="0" smtClean="0"/>
              <a:t>   </a:t>
            </a:r>
            <a:r>
              <a:rPr lang="en-US" altLang="zh-CN" dirty="0" smtClean="0"/>
              <a:t>* </a:t>
            </a:r>
            <a:r>
              <a:rPr lang="zh-CN" altLang="en-US" dirty="0" smtClean="0"/>
              <a:t>富文本编辑器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srcRect/>
          <a:stretch>
            <a:fillRect/>
          </a:stretch>
        </p:blipFill>
        <p:spPr>
          <a:xfrm>
            <a:off x="1475656" y="1707654"/>
            <a:ext cx="1343594" cy="1610828"/>
          </a:xfrm>
          <a:prstGeom prst="rect">
            <a:avLst/>
          </a:prstGeom>
        </p:spPr>
      </p:pic>
      <p:sp>
        <p:nvSpPr>
          <p:cNvPr id="3" name="TextBox 2"/>
          <p:cNvSpPr txBox="1"/>
          <p:nvPr/>
        </p:nvSpPr>
        <p:spPr>
          <a:xfrm>
            <a:off x="2987824" y="2065222"/>
            <a:ext cx="3611880" cy="922020"/>
          </a:xfrm>
          <a:prstGeom prst="rect">
            <a:avLst/>
          </a:prstGeom>
          <a:noFill/>
        </p:spPr>
        <p:txBody>
          <a:bodyPr wrap="none" rtlCol="0">
            <a:spAutoFit/>
          </a:bodyPr>
          <a:lstStyle/>
          <a:p>
            <a:r>
              <a:rPr lang="zh-CN" altLang="en-US" sz="5400" dirty="0" smtClean="0">
                <a:solidFill>
                  <a:schemeClr val="tx1">
                    <a:lumMod val="75000"/>
                    <a:lumOff val="25000"/>
                  </a:schemeClr>
                </a:solidFill>
                <a:latin typeface="华文中宋" panose="02010600040101010101" pitchFamily="2" charset="-122"/>
                <a:ea typeface="华文中宋" panose="02010600040101010101" pitchFamily="2" charset="-122"/>
              </a:rPr>
              <a:t>感谢聆听！</a:t>
            </a:r>
            <a:endParaRPr lang="zh-CN" altLang="en-US" sz="5400" dirty="0">
              <a:solidFill>
                <a:schemeClr val="tx1">
                  <a:lumMod val="75000"/>
                  <a:lumOff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1288" y="375935"/>
            <a:ext cx="5758408" cy="1102519"/>
          </a:xfrm>
        </p:spPr>
        <p:txBody>
          <a:bodyPr>
            <a:normAutofit fontScale="90000"/>
          </a:bodyPr>
          <a:lstStyle/>
          <a:p>
            <a:pPr algn="l"/>
            <a:r>
              <a:rPr lang="en-US" altLang="zh-CN" dirty="0" smtClean="0">
                <a:solidFill>
                  <a:schemeClr val="accent5">
                    <a:lumMod val="50000"/>
                  </a:schemeClr>
                </a:solidFill>
                <a:latin typeface="时尚中黑简体" panose="01010104010101010101" pitchFamily="2" charset="-122"/>
                <a:ea typeface="时尚中黑简体" panose="01010104010101010101" pitchFamily="2" charset="-122"/>
              </a:rPr>
              <a:t/>
            </a:r>
            <a:br>
              <a:rPr lang="en-US" altLang="zh-CN" dirty="0" smtClean="0">
                <a:solidFill>
                  <a:schemeClr val="accent5">
                    <a:lumMod val="50000"/>
                  </a:schemeClr>
                </a:solidFill>
                <a:latin typeface="时尚中黑简体" panose="01010104010101010101" pitchFamily="2" charset="-122"/>
                <a:ea typeface="时尚中黑简体" panose="01010104010101010101" pitchFamily="2" charset="-122"/>
              </a:rPr>
            </a:br>
            <a:r>
              <a:rPr lang="zh-CN" altLang="en-US" sz="5300" dirty="0" smtClean="0">
                <a:solidFill>
                  <a:schemeClr val="accent5">
                    <a:lumMod val="50000"/>
                  </a:schemeClr>
                </a:solidFill>
                <a:latin typeface="时尚中黑简体" panose="01010104010101010101" pitchFamily="2" charset="-122"/>
                <a:ea typeface="时尚中黑简体" panose="01010104010101010101" pitchFamily="2" charset="-122"/>
              </a:rPr>
              <a:t>项目简介</a:t>
            </a:r>
            <a:r>
              <a:rPr lang="en-US" altLang="zh-CN" sz="5300" dirty="0" smtClean="0">
                <a:solidFill>
                  <a:schemeClr val="accent5">
                    <a:lumMod val="50000"/>
                  </a:schemeClr>
                </a:solidFill>
                <a:latin typeface="时尚中黑简体" panose="01010104010101010101" pitchFamily="2" charset="-122"/>
                <a:ea typeface="时尚中黑简体" panose="01010104010101010101" pitchFamily="2" charset="-122"/>
              </a:rPr>
              <a:t/>
            </a:r>
            <a:br>
              <a:rPr lang="en-US" altLang="zh-CN" sz="5300" dirty="0" smtClean="0">
                <a:solidFill>
                  <a:schemeClr val="accent5">
                    <a:lumMod val="50000"/>
                  </a:schemeClr>
                </a:solidFill>
                <a:latin typeface="时尚中黑简体" panose="01010104010101010101" pitchFamily="2" charset="-122"/>
                <a:ea typeface="时尚中黑简体" panose="01010104010101010101" pitchFamily="2" charset="-122"/>
              </a:rPr>
            </a:br>
            <a:endParaRPr lang="zh-CN" altLang="en-US" sz="4900" dirty="0">
              <a:solidFill>
                <a:schemeClr val="accent5">
                  <a:lumMod val="50000"/>
                </a:schemeClr>
              </a:solidFill>
              <a:latin typeface="时尚中黑简体" panose="01010104010101010101" pitchFamily="2" charset="-122"/>
              <a:ea typeface="时尚中黑简体" panose="01010104010101010101" pitchFamily="2" charset="-122"/>
            </a:endParaRPr>
          </a:p>
        </p:txBody>
      </p:sp>
      <p:sp>
        <p:nvSpPr>
          <p:cNvPr id="3" name="文本框 2"/>
          <p:cNvSpPr txBox="1"/>
          <p:nvPr/>
        </p:nvSpPr>
        <p:spPr>
          <a:xfrm>
            <a:off x="988695" y="1407795"/>
            <a:ext cx="7026910" cy="2306955"/>
          </a:xfrm>
          <a:prstGeom prst="rect">
            <a:avLst/>
          </a:prstGeom>
          <a:noFill/>
        </p:spPr>
        <p:txBody>
          <a:bodyPr wrap="square" rtlCol="0">
            <a:spAutoFit/>
          </a:bodyPr>
          <a:lstStyle/>
          <a:p>
            <a:r>
              <a:rPr lang="zh-CN" altLang="en-US"/>
              <a:t>为了更好的服务高校大学生，紧跟科技发展的步伐，坚持顺势而为的原则，逐步向互联网方向发展，有意搭建一个安全、快捷、方便的网络平台，该平台能够节省大学生时间，能够方便的处理手上的闲置物品，为大学生提供便利。同时也能方便部分商家的商品交易</a:t>
            </a:r>
          </a:p>
          <a:p>
            <a:r>
              <a:rPr lang="zh-CN" altLang="en-US"/>
              <a:t>  校园交易平台秉承“团结一切可以团结的力量，利用一切可以利用的资源，服务校园，造福商家”的经营理念，重品牌，讲诚信，用心服务，为大学生创造一个安全、实惠的交易平台，对大学生而言，这是安全方便省钱的平台；对商家来说，也是一个获取利益的途径。</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92275" y="398145"/>
            <a:ext cx="5758815" cy="583565"/>
          </a:xfrm>
          <a:prstGeom prst="rect">
            <a:avLst/>
          </a:prstGeom>
          <a:noFill/>
        </p:spPr>
        <p:txBody>
          <a:bodyPr wrap="square" rtlCol="0">
            <a:spAutoFit/>
          </a:bodyPr>
          <a:lstStyle/>
          <a:p>
            <a:pPr algn="ctr"/>
            <a:r>
              <a:rPr lang="zh-CN" altLang="en-US" sz="3200">
                <a:sym typeface="+mn-ea"/>
              </a:rPr>
              <a:t>采用</a:t>
            </a:r>
            <a:r>
              <a:rPr lang="en-US" altLang="zh-CN" sz="3200">
                <a:sym typeface="+mn-ea"/>
              </a:rPr>
              <a:t>UWE</a:t>
            </a:r>
            <a:r>
              <a:rPr lang="zh-CN" altLang="en-US" sz="3200">
                <a:sym typeface="+mn-ea"/>
              </a:rPr>
              <a:t>完成</a:t>
            </a:r>
            <a:r>
              <a:rPr lang="en-US" altLang="zh-CN" sz="3200">
                <a:sym typeface="+mn-ea"/>
              </a:rPr>
              <a:t>Web</a:t>
            </a:r>
            <a:r>
              <a:rPr lang="zh-CN" altLang="en-US" sz="3200">
                <a:sym typeface="+mn-ea"/>
              </a:rPr>
              <a:t>应用建模</a:t>
            </a:r>
            <a:endParaRPr lang="zh-CN" altLang="en-US" sz="3200"/>
          </a:p>
        </p:txBody>
      </p:sp>
      <p:sp>
        <p:nvSpPr>
          <p:cNvPr id="3" name="TextBox 2"/>
          <p:cNvSpPr txBox="1"/>
          <p:nvPr/>
        </p:nvSpPr>
        <p:spPr>
          <a:xfrm>
            <a:off x="2123728" y="1347613"/>
            <a:ext cx="2012089" cy="2800767"/>
          </a:xfrm>
          <a:prstGeom prst="rect">
            <a:avLst/>
          </a:prstGeom>
          <a:noFill/>
        </p:spPr>
        <p:txBody>
          <a:bodyPr wrap="none" rtlCol="0">
            <a:spAutoFit/>
          </a:bodyPr>
          <a:lstStyle/>
          <a:p>
            <a:endParaRPr lang="en-US" altLang="zh-CN" dirty="0" smtClean="0"/>
          </a:p>
          <a:p>
            <a:pPr marL="285750" indent="-285750">
              <a:buFont typeface="Arial" charset="0"/>
              <a:buChar char="•"/>
            </a:pPr>
            <a:r>
              <a:rPr lang="zh-CN" altLang="en-US" sz="2000" dirty="0" smtClean="0"/>
              <a:t>功能需求建模</a:t>
            </a:r>
            <a:endParaRPr lang="en-US" altLang="zh-CN" sz="2000" dirty="0" smtClean="0"/>
          </a:p>
          <a:p>
            <a:pPr marL="285750" indent="-285750">
              <a:buFont typeface="Arial" charset="0"/>
              <a:buChar char="•"/>
            </a:pPr>
            <a:endParaRPr lang="en-US" altLang="zh-CN" sz="2000" dirty="0" smtClean="0"/>
          </a:p>
          <a:p>
            <a:pPr marL="285750" indent="-285750">
              <a:buFont typeface="Arial" charset="0"/>
              <a:buChar char="•"/>
            </a:pPr>
            <a:r>
              <a:rPr lang="zh-CN" altLang="en-US" sz="2000" dirty="0" smtClean="0"/>
              <a:t>内容建模</a:t>
            </a:r>
            <a:endParaRPr lang="en-US" altLang="zh-CN" sz="2000" dirty="0" smtClean="0"/>
          </a:p>
          <a:p>
            <a:pPr marL="285750" indent="-285750">
              <a:buFont typeface="Arial" charset="0"/>
              <a:buChar char="•"/>
            </a:pPr>
            <a:endParaRPr lang="en-US" altLang="zh-CN" sz="2000" dirty="0" smtClean="0"/>
          </a:p>
          <a:p>
            <a:pPr marL="285750" indent="-285750">
              <a:buFont typeface="Arial" charset="0"/>
              <a:buChar char="•"/>
            </a:pPr>
            <a:r>
              <a:rPr lang="zh-CN" altLang="en-US" sz="2000" dirty="0" smtClean="0"/>
              <a:t>超文本建模</a:t>
            </a:r>
            <a:endParaRPr lang="en-US" altLang="zh-CN" sz="2000" dirty="0" smtClean="0"/>
          </a:p>
          <a:p>
            <a:pPr marL="285750" indent="-285750">
              <a:buFont typeface="Arial" charset="0"/>
              <a:buChar char="•"/>
            </a:pPr>
            <a:endParaRPr lang="en-US" altLang="zh-CN" sz="2000" dirty="0" smtClean="0"/>
          </a:p>
          <a:p>
            <a:pPr marL="285750" indent="-285750">
              <a:buFont typeface="Arial" charset="0"/>
              <a:buChar char="•"/>
            </a:pPr>
            <a:r>
              <a:rPr lang="zh-CN" altLang="en-US" sz="2000" dirty="0" smtClean="0"/>
              <a:t>适应性建模</a:t>
            </a:r>
            <a:endParaRPr lang="en-US" altLang="zh-CN" sz="2000" dirty="0" smtClean="0"/>
          </a:p>
          <a:p>
            <a:pPr marL="285750" indent="-285750">
              <a:buFont typeface="Arial" charset="0"/>
              <a:buChar char="•"/>
            </a:pPr>
            <a:endParaRPr lang="zh-CN" alt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rotWithShape="1">
          <a:blip r:embed="rId2" cstate="screen"/>
          <a:srcRect/>
          <a:stretch>
            <a:fillRect/>
          </a:stretch>
        </p:blipFill>
        <p:spPr>
          <a:xfrm>
            <a:off x="0" y="3472486"/>
            <a:ext cx="1343594" cy="161082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0"/>
            <a:ext cx="7681187" cy="5143500"/>
          </a:xfrm>
          <a:prstGeom prst="rect">
            <a:avLst/>
          </a:prstGeom>
        </p:spPr>
      </p:pic>
      <p:sp>
        <p:nvSpPr>
          <p:cNvPr id="4" name="TextBox 3"/>
          <p:cNvSpPr txBox="1"/>
          <p:nvPr/>
        </p:nvSpPr>
        <p:spPr>
          <a:xfrm>
            <a:off x="539552" y="339502"/>
            <a:ext cx="461665" cy="784830"/>
          </a:xfrm>
          <a:prstGeom prst="rect">
            <a:avLst/>
          </a:prstGeom>
          <a:noFill/>
        </p:spPr>
        <p:txBody>
          <a:bodyPr vert="eaVert" wrap="none" rtlCol="0">
            <a:spAutoFit/>
          </a:bodyPr>
          <a:lstStyle/>
          <a:p>
            <a:r>
              <a:rPr lang="zh-CN" altLang="en-US" dirty="0" smtClean="0"/>
              <a:t>活动图</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cstate="screen"/>
          <a:srcRect/>
          <a:stretch>
            <a:fillRect/>
          </a:stretch>
        </p:blipFill>
        <p:spPr>
          <a:xfrm>
            <a:off x="-25567" y="3605808"/>
            <a:ext cx="1343594" cy="1610828"/>
          </a:xfrm>
          <a:prstGeom prst="rect">
            <a:avLst/>
          </a:prstGeom>
        </p:spPr>
      </p:pic>
      <p:sp>
        <p:nvSpPr>
          <p:cNvPr id="4" name="TextBox 3"/>
          <p:cNvSpPr txBox="1"/>
          <p:nvPr/>
        </p:nvSpPr>
        <p:spPr>
          <a:xfrm>
            <a:off x="827584" y="411510"/>
            <a:ext cx="877163" cy="369332"/>
          </a:xfrm>
          <a:prstGeom prst="rect">
            <a:avLst/>
          </a:prstGeom>
          <a:noFill/>
        </p:spPr>
        <p:txBody>
          <a:bodyPr wrap="none" rtlCol="0">
            <a:spAutoFit/>
          </a:bodyPr>
          <a:lstStyle/>
          <a:p>
            <a:r>
              <a:rPr lang="zh-CN" altLang="en-US" dirty="0" smtClean="0"/>
              <a:t>用例图</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9792" y="0"/>
            <a:ext cx="3520512" cy="5143500"/>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cstate="screen"/>
          <a:srcRect/>
          <a:stretch>
            <a:fillRect/>
          </a:stretch>
        </p:blipFill>
        <p:spPr>
          <a:xfrm>
            <a:off x="179512" y="149533"/>
            <a:ext cx="1343594" cy="161082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0"/>
            <a:ext cx="6726115" cy="5143500"/>
          </a:xfrm>
          <a:prstGeom prst="rect">
            <a:avLst/>
          </a:prstGeom>
        </p:spPr>
      </p:pic>
      <p:sp>
        <p:nvSpPr>
          <p:cNvPr id="3" name="TextBox 2"/>
          <p:cNvSpPr txBox="1"/>
          <p:nvPr/>
        </p:nvSpPr>
        <p:spPr>
          <a:xfrm>
            <a:off x="942866" y="211455"/>
            <a:ext cx="697627" cy="400110"/>
          </a:xfrm>
          <a:prstGeom prst="rect">
            <a:avLst/>
          </a:prstGeom>
          <a:noFill/>
        </p:spPr>
        <p:txBody>
          <a:bodyPr wrap="none" rtlCol="0">
            <a:spAutoFit/>
          </a:bodyPr>
          <a:lstStyle/>
          <a:p>
            <a:r>
              <a:rPr lang="zh-CN" altLang="en-US" sz="2000" dirty="0" smtClean="0"/>
              <a:t>类图</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1084323" y="1461130"/>
            <a:ext cx="1343594" cy="161082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1131590"/>
            <a:ext cx="5059680" cy="3436620"/>
          </a:xfrm>
          <a:prstGeom prst="rect">
            <a:avLst/>
          </a:prstGeom>
        </p:spPr>
      </p:pic>
      <p:sp>
        <p:nvSpPr>
          <p:cNvPr id="3" name="TextBox 2"/>
          <p:cNvSpPr txBox="1"/>
          <p:nvPr/>
        </p:nvSpPr>
        <p:spPr>
          <a:xfrm>
            <a:off x="1005610" y="475478"/>
            <a:ext cx="1467068" cy="400110"/>
          </a:xfrm>
          <a:prstGeom prst="rect">
            <a:avLst/>
          </a:prstGeom>
          <a:noFill/>
        </p:spPr>
        <p:txBody>
          <a:bodyPr wrap="none" rtlCol="0">
            <a:spAutoFit/>
          </a:bodyPr>
          <a:lstStyle/>
          <a:p>
            <a:r>
              <a:rPr lang="zh-CN" altLang="en-US" sz="2000" dirty="0" smtClean="0"/>
              <a:t>订单状态图</a:t>
            </a:r>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rotWithShape="1">
          <a:blip r:embed="rId2" cstate="screen"/>
          <a:srcRect/>
          <a:stretch>
            <a:fillRect/>
          </a:stretch>
        </p:blipFill>
        <p:spPr>
          <a:xfrm>
            <a:off x="98037" y="3504474"/>
            <a:ext cx="1343594" cy="1610828"/>
          </a:xfrm>
          <a:prstGeom prst="rect">
            <a:avLst/>
          </a:prstGeom>
        </p:spPr>
      </p:pic>
      <p:sp>
        <p:nvSpPr>
          <p:cNvPr id="2" name="TextBox 1"/>
          <p:cNvSpPr txBox="1"/>
          <p:nvPr/>
        </p:nvSpPr>
        <p:spPr>
          <a:xfrm>
            <a:off x="971600" y="532210"/>
            <a:ext cx="1723549" cy="400110"/>
          </a:xfrm>
          <a:prstGeom prst="rect">
            <a:avLst/>
          </a:prstGeom>
          <a:noFill/>
        </p:spPr>
        <p:txBody>
          <a:bodyPr wrap="none" rtlCol="0">
            <a:spAutoFit/>
          </a:bodyPr>
          <a:lstStyle/>
          <a:p>
            <a:r>
              <a:rPr lang="zh-CN" altLang="en-US" sz="2000" dirty="0" smtClean="0"/>
              <a:t>退货单状态图</a:t>
            </a:r>
            <a:endParaRPr lang="zh-CN" altLang="en-US" sz="20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203598"/>
            <a:ext cx="6362700" cy="3451860"/>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9565" y="583565"/>
            <a:ext cx="5712460" cy="583565"/>
          </a:xfrm>
          <a:prstGeom prst="rect">
            <a:avLst/>
          </a:prstGeom>
          <a:noFill/>
        </p:spPr>
        <p:txBody>
          <a:bodyPr wrap="square" rtlCol="0">
            <a:spAutoFit/>
          </a:bodyPr>
          <a:lstStyle/>
          <a:p>
            <a:r>
              <a:rPr lang="en-US" altLang="zh-CN" sz="3200"/>
              <a:t>Web</a:t>
            </a:r>
            <a:r>
              <a:rPr lang="zh-CN" altLang="en-US" sz="3200"/>
              <a:t>应用架构</a:t>
            </a:r>
          </a:p>
        </p:txBody>
      </p:sp>
      <p:sp>
        <p:nvSpPr>
          <p:cNvPr id="3" name="文本框 2"/>
          <p:cNvSpPr txBox="1"/>
          <p:nvPr/>
        </p:nvSpPr>
        <p:spPr>
          <a:xfrm>
            <a:off x="1209675" y="1418590"/>
            <a:ext cx="6473825" cy="2584450"/>
          </a:xfrm>
          <a:prstGeom prst="rect">
            <a:avLst/>
          </a:prstGeom>
          <a:noFill/>
        </p:spPr>
        <p:txBody>
          <a:bodyPr wrap="square" rtlCol="0">
            <a:spAutoFit/>
          </a:bodyPr>
          <a:lstStyle/>
          <a:p>
            <a:r>
              <a:rPr lang="zh-CN" altLang="en-US"/>
              <a:t>基于MVC模式的三层架构，业务逻辑层由LAGIc bean ，data access， session bean构成，</a:t>
            </a:r>
          </a:p>
          <a:p>
            <a:r>
              <a:rPr lang="zh-CN" altLang="en-US"/>
              <a:t>session bean　提供了面向展示层的统一的业务逻辑调用接口，所有事务都由会话外观进行管理</a:t>
            </a:r>
          </a:p>
          <a:p>
            <a:r>
              <a:rPr lang="zh-CN" altLang="en-US"/>
              <a:t>LAGIc bean：可以直接被会话外观调用，实现会话外观所需的业务逻辑；可以被其他lagic Bean调用，logic bean </a:t>
            </a:r>
          </a:p>
          <a:p>
            <a:r>
              <a:rPr lang="zh-CN" altLang="en-US"/>
              <a:t>data access 提供了数据层的访问接口，通常采取单个数据表对应单个数据存取Bean的映射方式，由单个数据存取Bean包含对应单个数据表的所有相关数据访问操作。</a:t>
            </a: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592</Words>
  <Application>Microsoft Office PowerPoint</Application>
  <PresentationFormat>全屏显示(16:9)</PresentationFormat>
  <Paragraphs>72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PowerPoint 演示文稿</vt:lpstr>
      <vt:lpstr> 项目简介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夏日薄荷绿清新模板</dc:title>
  <dc:creator>第一PPT</dc:creator>
  <cp:keywords>www.1ppt.com</cp:keywords>
  <dc:description>www.1ppt.com</dc:description>
  <cp:lastModifiedBy>dell</cp:lastModifiedBy>
  <cp:revision>41</cp:revision>
  <dcterms:created xsi:type="dcterms:W3CDTF">2018-04-09T07:10:00Z</dcterms:created>
  <dcterms:modified xsi:type="dcterms:W3CDTF">2018-06-19T05:39:43Z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