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76" r:id="rId15"/>
  </p:sldIdLst>
  <p:sldSz cx="10080625" cy="7559675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333" autoAdjust="0"/>
    <p:restoredTop sz="86408" autoAdjust="0"/>
  </p:normalViewPr>
  <p:slideViewPr>
    <p:cSldViewPr>
      <p:cViewPr>
        <p:scale>
          <a:sx n="66" d="100"/>
          <a:sy n="66" d="100"/>
        </p:scale>
        <p:origin x="-636" y="-52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42" y="64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6922D38-E0D4-4D60-8728-B2171F04F0EC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3" name="Kopfzeilenplatzhalter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359" cy="534600"/>
          </a:xfrm>
          <a:prstGeom prst="rect">
            <a:avLst/>
          </a:prstGeom>
          <a:noFill/>
          <a:ln>
            <a:noFill/>
          </a:ln>
        </p:spPr>
        <p:txBody>
          <a:bodyPr wrap="square" lIns="94680" tIns="47520" rIns="94680" bIns="47520" anchor="t" anchorCtr="0"/>
          <a:lstStyle>
            <a:lvl1pPr marL="0" marR="0" lvl="0" indent="0" rtl="0" hangingPunct="0">
              <a:buNone/>
              <a:tabLst/>
              <a:defRPr lang="de-DE" sz="12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idx="1"/>
          </p:nvPr>
        </p:nvSpPr>
        <p:spPr>
          <a:xfrm>
            <a:off x="4283640" y="0"/>
            <a:ext cx="3276359" cy="534600"/>
          </a:xfrm>
          <a:prstGeom prst="rect">
            <a:avLst/>
          </a:prstGeom>
          <a:noFill/>
          <a:ln>
            <a:noFill/>
          </a:ln>
        </p:spPr>
        <p:txBody>
          <a:bodyPr wrap="square" lIns="94680" tIns="47520" rIns="94680" bIns="47520" anchor="t" anchorCtr="0"/>
          <a:lstStyle>
            <a:lvl1pPr marL="0" marR="0" lvl="0" indent="0" algn="r" rtl="0" hangingPunct="0">
              <a:buNone/>
              <a:tabLst/>
              <a:defRPr lang="de-DE" sz="12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 idx="2"/>
          </p:nvPr>
        </p:nvSpPr>
        <p:spPr>
          <a:xfrm>
            <a:off x="1055880" y="802080"/>
            <a:ext cx="544860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izenplatzhalter 5"/>
          <p:cNvSpPr txBox="1">
            <a:spLocks noGrp="1"/>
          </p:cNvSpPr>
          <p:nvPr>
            <p:ph type="body" sz="quarter" idx="3"/>
          </p:nvPr>
        </p:nvSpPr>
        <p:spPr>
          <a:xfrm>
            <a:off x="1007280" y="5078160"/>
            <a:ext cx="5545080" cy="4811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Verdana" pitchFamily="34"/>
              <a:buChar char="•"/>
            </a:lvl9pPr>
          </a:lstStyle>
          <a:p>
            <a:endParaRPr lang="de-DE"/>
          </a:p>
        </p:txBody>
      </p:sp>
      <p:sp>
        <p:nvSpPr>
          <p:cNvPr id="7" name="Fußzeilenplatzhalter 6"/>
          <p:cNvSpPr txBox="1">
            <a:spLocks noGrp="1"/>
          </p:cNvSpPr>
          <p:nvPr>
            <p:ph type="ftr" sz="quarter" idx="4"/>
          </p:nvPr>
        </p:nvSpPr>
        <p:spPr>
          <a:xfrm>
            <a:off x="0" y="10157040"/>
            <a:ext cx="3276359" cy="533880"/>
          </a:xfrm>
          <a:prstGeom prst="rect">
            <a:avLst/>
          </a:prstGeom>
          <a:noFill/>
          <a:ln>
            <a:noFill/>
          </a:ln>
        </p:spPr>
        <p:txBody>
          <a:bodyPr wrap="square" lIns="94680" tIns="47520" rIns="94680" bIns="47520" anchor="b" anchorCtr="0"/>
          <a:lstStyle>
            <a:lvl1pPr marL="0" marR="0" lvl="0" indent="0" rtl="0" hangingPunct="0">
              <a:lnSpc>
                <a:spcPct val="100000"/>
              </a:lnSpc>
              <a:buNone/>
              <a:tabLst/>
              <a:defRPr lang="de-DE" sz="12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Foliennummernplatzhalter 7"/>
          <p:cNvSpPr txBox="1">
            <a:spLocks noGrp="1"/>
          </p:cNvSpPr>
          <p:nvPr>
            <p:ph type="sldNum" sz="quarter" idx="5"/>
          </p:nvPr>
        </p:nvSpPr>
        <p:spPr>
          <a:xfrm>
            <a:off x="4283640" y="10157040"/>
            <a:ext cx="3276359" cy="533880"/>
          </a:xfrm>
          <a:prstGeom prst="rect">
            <a:avLst/>
          </a:prstGeom>
          <a:noFill/>
          <a:ln>
            <a:noFill/>
          </a:ln>
        </p:spPr>
        <p:txBody>
          <a:bodyPr wrap="square" lIns="94680" tIns="47520" rIns="94680" bIns="47520" anchor="b" anchorCtr="0"/>
          <a:lstStyle>
            <a:lvl1pPr marL="0" marR="0" lvl="0" indent="0" algn="r" rtl="0" hangingPunct="0">
              <a:lnSpc>
                <a:spcPct val="100000"/>
              </a:lnSpc>
              <a:buNone/>
              <a:tabLst/>
              <a:defRPr lang="de-DE" sz="12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03D170D-7028-4FA9-A9F9-F3F27945AA3F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kern="1200" baseline="0">
        <a:ln>
          <a:noFill/>
        </a:ln>
        <a:solidFill>
          <a:srgbClr val="000000"/>
        </a:solidFill>
        <a:latin typeface="Verdana" pitchFamily="34"/>
        <a:ea typeface="Tahoma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48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7FBE3C-22C8-4EEC-9F0A-E289943EFF11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20852A-9175-4CB9-B2A6-FED7094F9AAB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78713" y="1768475"/>
            <a:ext cx="2324100" cy="49895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6823075" cy="49895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02CA3-6D1C-4F4B-A105-3FBECCC25990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3263" y="1079500"/>
            <a:ext cx="38925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8213" y="1079500"/>
            <a:ext cx="38925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2ACD1A-5A44-4976-8A4E-F3F6D109C854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37475" y="0"/>
            <a:ext cx="2343150" cy="60690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03263" y="0"/>
            <a:ext cx="6881812" cy="60690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F64877-A56B-4082-95DF-C01C2119DAB6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A1C137-491B-40F2-9245-95DE2687AD86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123467-7E4B-4ED1-8B45-F4B007716772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B4626-918A-4886-8A9B-E7CAF649FBF3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3CF155C-8D38-49CE-9C24-31E50B4F1017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CB4F11-56D3-4C6E-BF51-0E84BD3F3230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8DA109-236E-40E3-BE76-C1B084D806EC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47479" y="1268640"/>
            <a:ext cx="5755680" cy="231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9A79B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594720" y="1268640"/>
            <a:ext cx="3475800" cy="2317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ihandform 3"/>
          <p:cNvSpPr/>
          <p:nvPr/>
        </p:nvSpPr>
        <p:spPr>
          <a:xfrm>
            <a:off x="4920840" y="2906640"/>
            <a:ext cx="7105320" cy="951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4882320" y="6299640"/>
            <a:ext cx="7105320" cy="63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920840" y="2906640"/>
            <a:ext cx="7105320" cy="951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7" name="Titelplatzhalter 6"/>
          <p:cNvSpPr txBox="1">
            <a:spLocks noGrp="1"/>
          </p:cNvSpPr>
          <p:nvPr>
            <p:ph type="title"/>
          </p:nvPr>
        </p:nvSpPr>
        <p:spPr>
          <a:xfrm>
            <a:off x="594720" y="3966840"/>
            <a:ext cx="9208440" cy="1073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6548040" y="218520"/>
            <a:ext cx="3248280" cy="859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platzhalter 8"/>
          <p:cNvSpPr txBox="1">
            <a:spLocks noGrp="1"/>
          </p:cNvSpPr>
          <p:nvPr>
            <p:ph type="body" idx="1"/>
          </p:nvPr>
        </p:nvSpPr>
        <p:spPr>
          <a:xfrm>
            <a:off x="503640" y="176868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marL="0" marR="0" lvl="0" indent="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8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defPPr>
            <a:lvl1pPr marL="0" marR="0" lvl="0" indent="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8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1pPr>
            <a:lvl2pPr marL="355320" marR="0" lvl="1" indent="-17604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4D4D4D"/>
              </a:buClr>
              <a:buSzPct val="90000"/>
              <a:buFont typeface="Verdana" pitchFamily="34"/>
              <a:buChar char="-"/>
              <a:tabLst>
                <a:tab pos="558720" algn="l"/>
                <a:tab pos="1473119" algn="l"/>
                <a:tab pos="2387520" algn="l"/>
                <a:tab pos="3301920" algn="l"/>
                <a:tab pos="4216320" algn="l"/>
                <a:tab pos="5130720" algn="l"/>
                <a:tab pos="6045119" algn="l"/>
                <a:tab pos="6959520" algn="l"/>
                <a:tab pos="7873920" algn="l"/>
                <a:tab pos="8788320" algn="l"/>
                <a:tab pos="9702720" algn="l"/>
              </a:tabLst>
              <a:defRPr lang="de-DE" sz="16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2pPr>
            <a:lvl3pPr marL="723600" marR="0" lvl="2" indent="-18864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4D4D4D"/>
              </a:buClr>
              <a:buSzPct val="90000"/>
              <a:buFont typeface="Verdana" pitchFamily="34"/>
              <a:buChar char="-"/>
              <a:tabLst>
                <a:tab pos="190440" algn="l"/>
                <a:tab pos="1104840" algn="l"/>
                <a:tab pos="2019240" algn="l"/>
                <a:tab pos="2933639" algn="l"/>
                <a:tab pos="3848040" algn="l"/>
                <a:tab pos="4762440" algn="l"/>
                <a:tab pos="5676840" algn="l"/>
                <a:tab pos="6591240" algn="l"/>
                <a:tab pos="7505640" algn="l"/>
                <a:tab pos="8420040" algn="l"/>
                <a:tab pos="933444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3pPr>
            <a:lvl4pPr marL="1079280" marR="0" lvl="3" indent="-17604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4D4D4D"/>
              </a:buClr>
              <a:buSzPct val="90000"/>
              <a:buFont typeface="Verdana" pitchFamily="34"/>
              <a:buChar char="-"/>
              <a:tabLst>
                <a:tab pos="749160" algn="l"/>
                <a:tab pos="1663559" algn="l"/>
                <a:tab pos="2577960" algn="l"/>
                <a:tab pos="3492359" algn="l"/>
                <a:tab pos="4406759" algn="l"/>
                <a:tab pos="5321160" algn="l"/>
                <a:tab pos="6235560" algn="l"/>
                <a:tab pos="7149960" algn="l"/>
                <a:tab pos="8064360" algn="l"/>
                <a:tab pos="897876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4pPr>
            <a:lvl5pPr marL="1434959" marR="0" lvl="4" indent="-17640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333333"/>
              </a:buClr>
              <a:buSzPct val="90000"/>
              <a:buFont typeface="Verdana" pitchFamily="34"/>
              <a:buChar char="-"/>
              <a:tabLst>
                <a:tab pos="393480" algn="l"/>
                <a:tab pos="1307880" algn="l"/>
                <a:tab pos="2222280" algn="l"/>
                <a:tab pos="3136679" algn="l"/>
                <a:tab pos="4051080" algn="l"/>
                <a:tab pos="4965480" algn="l"/>
                <a:tab pos="5879880" algn="l"/>
                <a:tab pos="6794280" algn="l"/>
                <a:tab pos="7708680" algn="l"/>
                <a:tab pos="862308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5pPr>
            <a:lvl6pPr marL="1434959" marR="0" lvl="5" indent="-17640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333333"/>
              </a:buClr>
              <a:buSzPct val="90000"/>
              <a:buFont typeface="Verdana" pitchFamily="34"/>
              <a:buChar char="-"/>
              <a:tabLst>
                <a:tab pos="393480" algn="l"/>
                <a:tab pos="1307880" algn="l"/>
                <a:tab pos="2222280" algn="l"/>
                <a:tab pos="3136679" algn="l"/>
                <a:tab pos="4051080" algn="l"/>
                <a:tab pos="4965480" algn="l"/>
                <a:tab pos="5879880" algn="l"/>
                <a:tab pos="6794280" algn="l"/>
                <a:tab pos="7708680" algn="l"/>
                <a:tab pos="862308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6pPr>
            <a:lvl7pPr marL="1434959" marR="0" lvl="6" indent="-17640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333333"/>
              </a:buClr>
              <a:buSzPct val="90000"/>
              <a:buFont typeface="Verdana" pitchFamily="34"/>
              <a:buChar char="-"/>
              <a:tabLst>
                <a:tab pos="393480" algn="l"/>
                <a:tab pos="1307880" algn="l"/>
                <a:tab pos="2222280" algn="l"/>
                <a:tab pos="3136679" algn="l"/>
                <a:tab pos="4051080" algn="l"/>
                <a:tab pos="4965480" algn="l"/>
                <a:tab pos="5879880" algn="l"/>
                <a:tab pos="6794280" algn="l"/>
                <a:tab pos="7708680" algn="l"/>
                <a:tab pos="862308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7pPr>
            <a:lvl8pPr marL="1434959" marR="0" lvl="7" indent="-17640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333333"/>
              </a:buClr>
              <a:buSzPct val="90000"/>
              <a:buFont typeface="Verdana" pitchFamily="34"/>
              <a:buChar char="-"/>
              <a:tabLst>
                <a:tab pos="393480" algn="l"/>
                <a:tab pos="1307880" algn="l"/>
                <a:tab pos="2222280" algn="l"/>
                <a:tab pos="3136679" algn="l"/>
                <a:tab pos="4051080" algn="l"/>
                <a:tab pos="4965480" algn="l"/>
                <a:tab pos="5879880" algn="l"/>
                <a:tab pos="6794280" algn="l"/>
                <a:tab pos="7708680" algn="l"/>
                <a:tab pos="862308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8pPr>
            <a:lvl9pPr marL="1434959" marR="0" lvl="8" indent="-17640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333333"/>
              </a:buClr>
              <a:buSzPct val="90000"/>
              <a:buFont typeface="Verdana" pitchFamily="34"/>
              <a:buChar char="-"/>
              <a:tabLst>
                <a:tab pos="393480" algn="l"/>
                <a:tab pos="1307880" algn="l"/>
                <a:tab pos="2222280" algn="l"/>
                <a:tab pos="3136679" algn="l"/>
                <a:tab pos="4051080" algn="l"/>
                <a:tab pos="4965480" algn="l"/>
                <a:tab pos="5879880" algn="l"/>
                <a:tab pos="6794280" algn="l"/>
                <a:tab pos="7708680" algn="l"/>
                <a:tab pos="862308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oliennummernplatzhalter 9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067A227-587C-4C07-A796-E5F6AB9D08CC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indent="0" algn="l" rtl="0" hangingPunct="1">
        <a:lnSpc>
          <a:spcPct val="85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2000" b="0" i="0" u="none" strike="noStrike" kern="1200" baseline="0">
          <a:ln>
            <a:noFill/>
          </a:ln>
          <a:solidFill>
            <a:srgbClr val="757575"/>
          </a:solidFill>
          <a:latin typeface="Verdana" pitchFamily="34"/>
          <a:ea typeface="Tahoma" pitchFamily="2"/>
          <a:cs typeface="Tahoma" pitchFamily="2"/>
        </a:defRPr>
      </a:lvl1pPr>
    </p:titleStyle>
    <p:bodyStyle>
      <a:lvl1pPr marL="0" marR="0" indent="0" algn="l" rtl="0" hangingPunct="1">
        <a:lnSpc>
          <a:spcPct val="102000"/>
        </a:lnSpc>
        <a:spcBef>
          <a:spcPts val="499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1800" b="0" i="0" u="none" strike="noStrike" kern="1200" baseline="0">
          <a:ln>
            <a:noFill/>
          </a:ln>
          <a:solidFill>
            <a:srgbClr val="333333"/>
          </a:solidFill>
          <a:latin typeface="Verdana" pitchFamily="34"/>
          <a:ea typeface="Tahoma" pitchFamily="2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flipV="1">
            <a:off x="0" y="682200"/>
            <a:ext cx="10080000" cy="40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CC33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3" name="Titelplatzhalter 2"/>
          <p:cNvSpPr txBox="1">
            <a:spLocks noGrp="1"/>
          </p:cNvSpPr>
          <p:nvPr>
            <p:ph type="title"/>
          </p:nvPr>
        </p:nvSpPr>
        <p:spPr>
          <a:xfrm>
            <a:off x="2577599" y="0"/>
            <a:ext cx="7502400" cy="924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4" name="Gerade Verbindung 3"/>
          <p:cNvSpPr/>
          <p:nvPr/>
        </p:nvSpPr>
        <p:spPr>
          <a:xfrm>
            <a:off x="0" y="7034760"/>
            <a:ext cx="10080000" cy="0"/>
          </a:xfrm>
          <a:prstGeom prst="line">
            <a:avLst/>
          </a:prstGeom>
          <a:noFill/>
          <a:ln w="12600">
            <a:solidFill>
              <a:srgbClr val="0033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4920840" y="2906640"/>
            <a:ext cx="7105320" cy="951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882320" y="6299640"/>
            <a:ext cx="7105320" cy="63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7" name="Freihandform 6"/>
          <p:cNvSpPr/>
          <p:nvPr/>
        </p:nvSpPr>
        <p:spPr>
          <a:xfrm>
            <a:off x="4920840" y="4681080"/>
            <a:ext cx="7105320" cy="1480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pic>
        <p:nvPicPr>
          <p:cNvPr id="8" name="Logo_RGB_150dpi-SMALL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6945480" y="127440"/>
            <a:ext cx="2927879" cy="7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platzhalter 8"/>
          <p:cNvSpPr txBox="1">
            <a:spLocks noGrp="1"/>
          </p:cNvSpPr>
          <p:nvPr>
            <p:ph type="body" idx="1"/>
          </p:nvPr>
        </p:nvSpPr>
        <p:spPr>
          <a:xfrm>
            <a:off x="703080" y="1080000"/>
            <a:ext cx="793692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2200" b="1" i="0" u="none" strike="noStrike" baseline="0">
          <a:ln>
            <a:noFill/>
          </a:ln>
          <a:solidFill>
            <a:srgbClr val="000000"/>
          </a:solidFill>
          <a:latin typeface="Verdana" pitchFamily="34"/>
          <a:ea typeface="Arial Unicode MS" pitchFamily="2"/>
          <a:cs typeface="Tahoma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2200" b="0" i="0" u="none" strike="noStrike" baseline="0">
          <a:ln>
            <a:noFill/>
          </a:ln>
          <a:solidFill>
            <a:srgbClr val="000000"/>
          </a:solidFill>
          <a:latin typeface="Verdana" pitchFamily="34"/>
          <a:ea typeface="Arial Unicode MS" pitchFamily="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793440" y="385740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 Übersetzerbau Sommer 2010</a:t>
            </a:r>
            <a:endParaRPr lang="de-DE" dirty="0"/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793440" y="4697640"/>
            <a:ext cx="7936920" cy="1716480"/>
          </a:xfrm>
        </p:spPr>
        <p:txBody>
          <a:bodyPr anchor="ctr"/>
          <a:lstStyle>
            <a:defPPr lvl="0">
              <a:buClr>
                <a:srgbClr val="00245B"/>
              </a:buClr>
              <a:buSzPct val="120000"/>
              <a:buFont typeface="Verdana" pitchFamily="34"/>
              <a:buNone/>
            </a:defPPr>
            <a:lvl1pPr lvl="0">
              <a:buClr>
                <a:srgbClr val="00245B"/>
              </a:buClr>
              <a:buSzPct val="120000"/>
              <a:buFont typeface="Verdana" pitchFamily="34"/>
              <a:buChar char="•"/>
            </a:lvl1pPr>
            <a:lvl2pPr lvl="1">
              <a:buClr>
                <a:srgbClr val="CC0000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99CC00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FF9933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Verdana" pitchFamily="34"/>
              <a:buChar char="-"/>
            </a:lvl5pPr>
            <a:lvl6pPr lvl="5">
              <a:buClr>
                <a:srgbClr val="000000"/>
              </a:buClr>
              <a:buSzPct val="100000"/>
              <a:buFont typeface="Verdana" pitchFamily="34"/>
              <a:buChar char="-"/>
            </a:lvl6pPr>
            <a:lvl7pPr lvl="6">
              <a:buClr>
                <a:srgbClr val="000000"/>
              </a:buClr>
              <a:buSzPct val="100000"/>
              <a:buFont typeface="Verdana" pitchFamily="34"/>
              <a:buChar char="-"/>
            </a:lvl7pPr>
            <a:lvl8pPr lvl="7">
              <a:buClr>
                <a:srgbClr val="000000"/>
              </a:buClr>
              <a:buSzPct val="100000"/>
              <a:buFont typeface="Verdana" pitchFamily="34"/>
              <a:buChar char="-"/>
            </a:lvl8pPr>
            <a:lvl9pPr lvl="8">
              <a:buClr>
                <a:srgbClr val="000000"/>
              </a:buClr>
              <a:buSzPct val="100000"/>
              <a:buFont typeface="Verdana" pitchFamily="34"/>
              <a:buChar char="-"/>
            </a:lvl9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800" dirty="0" smtClean="0"/>
              <a:t>Alexander Rau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800" dirty="0" smtClean="0"/>
              <a:t>Institut für Informatik </a:t>
            </a:r>
            <a:br>
              <a:rPr lang="de-DE" sz="1800" dirty="0" smtClean="0"/>
            </a:br>
            <a:r>
              <a:rPr lang="de-DE" sz="1800" dirty="0" smtClean="0"/>
              <a:t>FU Berlin</a:t>
            </a:r>
            <a:endParaRPr lang="de-DE" sz="1800" dirty="0"/>
          </a:p>
        </p:txBody>
      </p:sp>
      <p:sp>
        <p:nvSpPr>
          <p:cNvPr id="4" name="Freihandform 3"/>
          <p:cNvSpPr/>
          <p:nvPr/>
        </p:nvSpPr>
        <p:spPr>
          <a:xfrm>
            <a:off x="4047839" y="1269000"/>
            <a:ext cx="5755680" cy="231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9A79B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95080" y="1269000"/>
            <a:ext cx="3475800" cy="23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– </a:t>
            </a:r>
            <a:r>
              <a:rPr lang="de-DE" baseline="0" dirty="0" err="1" smtClean="0"/>
              <a:t>Syntaxbaum:get</a:t>
            </a:r>
            <a:r>
              <a:rPr lang="de-DE" baseline="0" dirty="0" smtClean="0"/>
              <a:t>-Methoden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3060000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Vervollständigung durch</a:t>
            </a:r>
            <a:r>
              <a:rPr lang="de-DE" baseline="0" dirty="0" smtClean="0"/>
              <a:t> Hinzufügung von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-Methoden</a:t>
            </a:r>
          </a:p>
          <a:p>
            <a:pPr lvl="0"/>
            <a:r>
              <a:rPr lang="de-DE" baseline="0" dirty="0" smtClean="0"/>
              <a:t>Dadurch Weiterverarbeitung durch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erleichtert</a:t>
            </a:r>
          </a:p>
          <a:p>
            <a:pPr lvl="0"/>
            <a:r>
              <a:rPr lang="de-DE" baseline="0" dirty="0" smtClean="0"/>
              <a:t>Konkreter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JavaBuilder</a:t>
            </a:r>
            <a:r>
              <a:rPr lang="de-DE" baseline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– </a:t>
            </a:r>
            <a:r>
              <a:rPr lang="de-DE" baseline="0" dirty="0" err="1" smtClean="0"/>
              <a:t>JavaBuilder:Einleitung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3060000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Aufgabenbeschreibung </a:t>
            </a:r>
            <a:r>
              <a:rPr lang="de-DE" dirty="0" err="1" smtClean="0"/>
              <a:t>JavaBuilder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Eingabe: Abstrakter Syntaxbaum</a:t>
            </a:r>
          </a:p>
          <a:p>
            <a:pPr lvl="1"/>
            <a:r>
              <a:rPr lang="de-DE" dirty="0" smtClean="0"/>
              <a:t>Ausgabe: korrekter </a:t>
            </a:r>
            <a:r>
              <a:rPr lang="de-DE" dirty="0" err="1" smtClean="0"/>
              <a:t>Javasource</a:t>
            </a:r>
            <a:r>
              <a:rPr lang="de-DE" dirty="0" smtClean="0"/>
              <a:t>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– </a:t>
            </a:r>
            <a:r>
              <a:rPr lang="de-DE" baseline="0" dirty="0" err="1" smtClean="0"/>
              <a:t>JavaBuilder:Grundprinzip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4724370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Grundprinzip:</a:t>
            </a:r>
          </a:p>
          <a:p>
            <a:pPr lvl="1"/>
            <a:r>
              <a:rPr lang="de-DE" dirty="0" smtClean="0"/>
              <a:t>Rufe </a:t>
            </a:r>
            <a:r>
              <a:rPr lang="de-DE" dirty="0" err="1" smtClean="0"/>
              <a:t>build</a:t>
            </a:r>
            <a:r>
              <a:rPr lang="de-DE" dirty="0" smtClean="0"/>
              <a:t>-Methode</a:t>
            </a:r>
            <a:r>
              <a:rPr lang="de-DE" baseline="0" dirty="0" smtClean="0"/>
              <a:t> mit Wurzel des Syntaxbaums als Parameter auf</a:t>
            </a:r>
          </a:p>
          <a:p>
            <a:pPr lvl="1"/>
            <a:r>
              <a:rPr lang="de-DE" baseline="0" dirty="0" smtClean="0"/>
              <a:t>Greife mit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-Methoden auf die Syntaxbaumelemente zu </a:t>
            </a:r>
          </a:p>
          <a:p>
            <a:pPr lvl="1"/>
            <a:r>
              <a:rPr lang="de-DE" dirty="0" smtClean="0"/>
              <a:t>Aufgrund der Java-Klasse eines Elements kann dieses näher differenziert/bestimmt werden</a:t>
            </a:r>
          </a:p>
          <a:p>
            <a:pPr lvl="1"/>
            <a:r>
              <a:rPr lang="de-DE" dirty="0" smtClean="0"/>
              <a:t>Zu jedem Sprachelement existiert eine implementierte </a:t>
            </a:r>
            <a:r>
              <a:rPr lang="de-DE" dirty="0" err="1" smtClean="0"/>
              <a:t>build</a:t>
            </a:r>
            <a:r>
              <a:rPr lang="de-DE" dirty="0" smtClean="0"/>
              <a:t>-Methode</a:t>
            </a:r>
          </a:p>
          <a:p>
            <a:pPr lvl="1"/>
            <a:r>
              <a:rPr lang="de-DE" dirty="0" smtClean="0"/>
              <a:t>Auf Grund der bekannten Java-Klasse kann korrekte </a:t>
            </a:r>
            <a:r>
              <a:rPr lang="de-DE" dirty="0" err="1" smtClean="0"/>
              <a:t>build</a:t>
            </a:r>
            <a:r>
              <a:rPr lang="de-DE" dirty="0" smtClean="0"/>
              <a:t>-Methode aufgerufen werden</a:t>
            </a:r>
          </a:p>
          <a:p>
            <a:pPr lvl="1"/>
            <a:r>
              <a:rPr lang="de-DE" dirty="0" smtClean="0"/>
              <a:t>Alle Syntaxbaumelemente werden besucht und entsprechender </a:t>
            </a:r>
            <a:r>
              <a:rPr lang="de-DE" dirty="0" err="1" smtClean="0"/>
              <a:t>Javasourcecode</a:t>
            </a:r>
            <a:r>
              <a:rPr lang="de-DE" dirty="0" smtClean="0"/>
              <a:t> in den </a:t>
            </a:r>
            <a:r>
              <a:rPr lang="de-DE" i="1" dirty="0" smtClean="0"/>
              <a:t>PrintStream</a:t>
            </a:r>
            <a:r>
              <a:rPr lang="de-DE" dirty="0" smtClean="0"/>
              <a:t> geschrieben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160000" y="3068280"/>
            <a:ext cx="5869080" cy="835559"/>
          </a:xfrm>
        </p:spPr>
        <p:txBody>
          <a:bodyPr wrap="square" lIns="90000" tIns="46800" rIns="90000" bIns="46800" anchor="b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sz="4800" dirty="0" smtClean="0"/>
              <a:t>Vielen Dank!</a:t>
            </a:r>
            <a:endParaRPr lang="de-DE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- Übersicht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3060000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Abstrakter Syntaxbaum</a:t>
            </a:r>
          </a:p>
          <a:p>
            <a:pPr lvl="0"/>
            <a:r>
              <a:rPr lang="de-DE" dirty="0" err="1" smtClean="0"/>
              <a:t>JavaBuilder</a:t>
            </a:r>
            <a:endParaRPr lang="de-DE" dirty="0" smtClean="0"/>
          </a:p>
          <a:p>
            <a:pPr lvl="0"/>
            <a:r>
              <a:rPr lang="de-DE" dirty="0" smtClean="0"/>
              <a:t>Optionales Feature „</a:t>
            </a:r>
            <a:r>
              <a:rPr lang="de-DE" dirty="0" err="1" smtClean="0"/>
              <a:t>stdlib</a:t>
            </a:r>
            <a:r>
              <a:rPr lang="de-DE" dirty="0" smtClean="0"/>
              <a:t>“</a:t>
            </a:r>
          </a:p>
          <a:p>
            <a:pPr lvl="0"/>
            <a:r>
              <a:rPr lang="de-DE" dirty="0" smtClean="0"/>
              <a:t>Fehlerbehebung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– </a:t>
            </a:r>
            <a:r>
              <a:rPr lang="de-DE" baseline="0" dirty="0" err="1" smtClean="0"/>
              <a:t>Syntaxbaum:Einleitung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1923604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de-DE" dirty="0" smtClean="0"/>
              <a:t>Aufgabenbeschreibung Syntaxbaum:</a:t>
            </a:r>
          </a:p>
          <a:p>
            <a:pPr lvl="0"/>
            <a:r>
              <a:rPr lang="de-DE" dirty="0" smtClean="0"/>
              <a:t>Eingabe: Verarbeitung des DOM-Baums</a:t>
            </a:r>
          </a:p>
          <a:p>
            <a:pPr lvl="0"/>
            <a:r>
              <a:rPr lang="de-DE" dirty="0" smtClean="0"/>
              <a:t>Dabei: Einhaltung der Sprachspezifikation</a:t>
            </a:r>
          </a:p>
          <a:p>
            <a:pPr lvl="0"/>
            <a:r>
              <a:rPr lang="de-DE" dirty="0" smtClean="0"/>
              <a:t>Ausgabe: Java-Objekte die Weiterverarbeitung zur Zielsprache</a:t>
            </a:r>
            <a:r>
              <a:rPr lang="de-DE" baseline="0" dirty="0" smtClean="0"/>
              <a:t> ermöglichen</a:t>
            </a:r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– </a:t>
            </a:r>
            <a:r>
              <a:rPr lang="de-DE" baseline="0" dirty="0" err="1" smtClean="0"/>
              <a:t>Syntaxbaum:Grundprinzip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3060000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Grundprinzip:</a:t>
            </a:r>
          </a:p>
          <a:p>
            <a:pPr lvl="1"/>
            <a:r>
              <a:rPr lang="de-DE" dirty="0" smtClean="0"/>
              <a:t>Jedes</a:t>
            </a:r>
            <a:r>
              <a:rPr lang="de-DE" baseline="0" dirty="0" smtClean="0"/>
              <a:t> XML Sprachelement (Statement) besitzt korrespondierende Java-Klasse</a:t>
            </a:r>
          </a:p>
          <a:p>
            <a:pPr lvl="1"/>
            <a:r>
              <a:rPr lang="de-DE" baseline="0" dirty="0" smtClean="0"/>
              <a:t>Die jeweiligen XML-Elementattribute werden zu Java-Klassenattributen</a:t>
            </a:r>
          </a:p>
          <a:p>
            <a:pPr lvl="1"/>
            <a:r>
              <a:rPr lang="de-DE" baseline="0" dirty="0" smtClean="0"/>
              <a:t>Mögliche eingeschlossene XML-Elemente werden zu entsprechenden Listenobjekten hinzugefügt</a:t>
            </a:r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– </a:t>
            </a:r>
            <a:r>
              <a:rPr lang="de-DE" baseline="0" dirty="0" err="1" smtClean="0"/>
              <a:t>Syntaxbaum:Aufbau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3060000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Aufbau des Syntaxbaums:</a:t>
            </a:r>
          </a:p>
          <a:p>
            <a:pPr lvl="1"/>
            <a:r>
              <a:rPr lang="de-DE" dirty="0" err="1" smtClean="0"/>
              <a:t>Konstruktor</a:t>
            </a:r>
            <a:r>
              <a:rPr lang="de-DE" dirty="0" smtClean="0"/>
              <a:t> der Java-Klasse (korrespondierend</a:t>
            </a:r>
            <a:r>
              <a:rPr lang="de-DE" baseline="0" dirty="0" smtClean="0"/>
              <a:t> zum XML-Element) wird mit entsprechendem </a:t>
            </a:r>
            <a:r>
              <a:rPr lang="de-DE" i="1" baseline="0" dirty="0" err="1" smtClean="0"/>
              <a:t>DomNode</a:t>
            </a:r>
            <a:r>
              <a:rPr lang="de-DE" i="0" baseline="0" dirty="0" smtClean="0"/>
              <a:t> als Parameter aufgerufen</a:t>
            </a:r>
          </a:p>
          <a:p>
            <a:pPr lvl="1"/>
            <a:r>
              <a:rPr lang="de-DE" i="0" baseline="0" dirty="0" smtClean="0"/>
              <a:t>Verarbeitung der Pflichtattribute</a:t>
            </a:r>
          </a:p>
          <a:p>
            <a:pPr lvl="1"/>
            <a:r>
              <a:rPr lang="de-DE" i="0" baseline="0" dirty="0" smtClean="0"/>
              <a:t>Verarbeitung möglicher optionaler Attribute</a:t>
            </a:r>
          </a:p>
          <a:p>
            <a:pPr lvl="1"/>
            <a:r>
              <a:rPr lang="de-DE" i="0" baseline="0" dirty="0" smtClean="0"/>
              <a:t>Verarbeitung möglicher Kinderknoten des </a:t>
            </a:r>
            <a:r>
              <a:rPr lang="de-DE" i="1" baseline="0" dirty="0" err="1" smtClean="0"/>
              <a:t>DomNode</a:t>
            </a:r>
            <a:r>
              <a:rPr lang="de-DE" i="0" baseline="0" dirty="0" smtClean="0"/>
              <a:t> indem erneut </a:t>
            </a:r>
            <a:r>
              <a:rPr lang="de-DE" i="0" baseline="0" dirty="0" err="1" smtClean="0"/>
              <a:t>Konstrukto</a:t>
            </a:r>
            <a:r>
              <a:rPr lang="de-DE" i="0" baseline="0" dirty="0" smtClean="0"/>
              <a:t> mit </a:t>
            </a:r>
            <a:r>
              <a:rPr lang="de-DE" i="0" baseline="0" dirty="0" err="1" smtClean="0"/>
              <a:t>Kindknoten</a:t>
            </a:r>
            <a:r>
              <a:rPr lang="de-DE" i="0" baseline="0" dirty="0" smtClean="0"/>
              <a:t> als Parameter aufgerufen wird</a:t>
            </a:r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– </a:t>
            </a:r>
            <a:r>
              <a:rPr lang="de-DE" baseline="0" dirty="0" err="1" smtClean="0"/>
              <a:t>Syntaxbaum:Bsp</a:t>
            </a:r>
            <a:r>
              <a:rPr lang="de-DE" baseline="0" dirty="0" smtClean="0"/>
              <a:t> Module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5940088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>
              <a:buNone/>
            </a:pPr>
            <a:r>
              <a:rPr lang="en-US" sz="1200" dirty="0"/>
              <a:t>public class Module extends </a:t>
            </a:r>
            <a:r>
              <a:rPr lang="en-US" sz="1200" dirty="0" err="1"/>
              <a:t>SyntaxTreeNode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	…</a:t>
            </a:r>
            <a:endParaRPr lang="en-US" sz="1200" dirty="0"/>
          </a:p>
          <a:p>
            <a:pPr>
              <a:buNone/>
            </a:pPr>
            <a:r>
              <a:rPr lang="en-US" sz="1200" dirty="0" smtClean="0"/>
              <a:t>	private </a:t>
            </a:r>
            <a:r>
              <a:rPr lang="en-US" sz="1200" dirty="0"/>
              <a:t>List&lt;Class&gt; classes = new </a:t>
            </a:r>
            <a:r>
              <a:rPr lang="en-US" sz="1200" dirty="0" err="1"/>
              <a:t>LinkedList</a:t>
            </a:r>
            <a:r>
              <a:rPr lang="en-US" sz="1200" dirty="0"/>
              <a:t>&lt;Class</a:t>
            </a:r>
            <a:r>
              <a:rPr lang="en-US" sz="1200" dirty="0" smtClean="0"/>
              <a:t>&gt;();</a:t>
            </a:r>
            <a:endParaRPr lang="de-DE" sz="1200" dirty="0"/>
          </a:p>
          <a:p>
            <a:pPr>
              <a:buNone/>
            </a:pPr>
            <a:r>
              <a:rPr lang="de-DE" sz="1200" dirty="0" err="1"/>
              <a:t>public</a:t>
            </a:r>
            <a:r>
              <a:rPr lang="de-DE" sz="1200" dirty="0"/>
              <a:t> Module(</a:t>
            </a:r>
            <a:r>
              <a:rPr lang="de-DE" sz="1200" dirty="0" err="1"/>
              <a:t>DomNode</a:t>
            </a:r>
            <a:r>
              <a:rPr lang="de-DE" sz="1200" dirty="0"/>
              <a:t> </a:t>
            </a:r>
            <a:r>
              <a:rPr lang="de-DE" sz="1200" dirty="0" err="1"/>
              <a:t>node</a:t>
            </a:r>
            <a:r>
              <a:rPr lang="de-DE" sz="1200" dirty="0"/>
              <a:t>) {</a:t>
            </a:r>
          </a:p>
          <a:p>
            <a:pPr>
              <a:buNone/>
            </a:pPr>
            <a:r>
              <a:rPr lang="de-DE" sz="1200" dirty="0" smtClean="0"/>
              <a:t>	// </a:t>
            </a:r>
            <a:r>
              <a:rPr lang="de-DE" sz="1200" dirty="0"/>
              <a:t>check </a:t>
            </a:r>
            <a:r>
              <a:rPr lang="de-DE" sz="1200" dirty="0" err="1"/>
              <a:t>needed</a:t>
            </a:r>
            <a:r>
              <a:rPr lang="de-DE" sz="1200" dirty="0"/>
              <a:t> </a:t>
            </a:r>
            <a:r>
              <a:rPr lang="de-DE" sz="1200" dirty="0" err="1"/>
              <a:t>attribute</a:t>
            </a:r>
            <a:r>
              <a:rPr lang="de-DE" sz="1200" dirty="0"/>
              <a:t>: </a:t>
            </a:r>
            <a:r>
              <a:rPr lang="de-DE" sz="1200" dirty="0" err="1"/>
              <a:t>name</a:t>
            </a:r>
            <a:endParaRPr lang="de-DE" sz="1200" dirty="0"/>
          </a:p>
          <a:p>
            <a:pPr>
              <a:buNone/>
            </a:pPr>
            <a:r>
              <a:rPr lang="de-DE" sz="1200" dirty="0" smtClean="0"/>
              <a:t>	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node.hasAttribute</a:t>
            </a:r>
            <a:r>
              <a:rPr lang="de-DE" sz="1200" dirty="0"/>
              <a:t>("</a:t>
            </a:r>
            <a:r>
              <a:rPr lang="de-DE" sz="1200" dirty="0" err="1" smtClean="0"/>
              <a:t>name</a:t>
            </a:r>
            <a:r>
              <a:rPr lang="de-DE" sz="1200" dirty="0" smtClean="0"/>
              <a:t>„)&amp;&amp; </a:t>
            </a:r>
            <a:r>
              <a:rPr lang="de-DE" sz="1200" dirty="0" err="1"/>
              <a:t>node.getAttributeValue</a:t>
            </a:r>
            <a:r>
              <a:rPr lang="de-DE" sz="1200" dirty="0"/>
              <a:t>("</a:t>
            </a:r>
            <a:r>
              <a:rPr lang="de-DE" sz="1200" dirty="0" err="1"/>
              <a:t>name</a:t>
            </a:r>
            <a:r>
              <a:rPr lang="de-DE" sz="1200" dirty="0"/>
              <a:t>").</a:t>
            </a:r>
            <a:r>
              <a:rPr lang="de-DE" sz="1200" dirty="0" err="1"/>
              <a:t>length</a:t>
            </a:r>
            <a:r>
              <a:rPr lang="de-DE" sz="1200" dirty="0"/>
              <a:t>() &gt; 0) {</a:t>
            </a:r>
          </a:p>
          <a:p>
            <a:pPr>
              <a:buNone/>
            </a:pPr>
            <a:r>
              <a:rPr lang="de-DE" sz="1200" dirty="0" smtClean="0"/>
              <a:t>		</a:t>
            </a:r>
            <a:r>
              <a:rPr lang="de-DE" sz="1200" dirty="0" err="1" smtClean="0"/>
              <a:t>name</a:t>
            </a:r>
            <a:r>
              <a:rPr lang="de-DE" sz="1200" dirty="0" smtClean="0"/>
              <a:t> </a:t>
            </a:r>
            <a:r>
              <a:rPr lang="de-DE" sz="1200" dirty="0"/>
              <a:t>= </a:t>
            </a:r>
            <a:r>
              <a:rPr lang="de-DE" sz="1200" dirty="0" err="1"/>
              <a:t>node.getAttribute</a:t>
            </a:r>
            <a:r>
              <a:rPr lang="de-DE" sz="1200" dirty="0"/>
              <a:t>("</a:t>
            </a:r>
            <a:r>
              <a:rPr lang="de-DE" sz="1200" dirty="0" err="1"/>
              <a:t>name</a:t>
            </a:r>
            <a:r>
              <a:rPr lang="de-DE" sz="1200" dirty="0"/>
              <a:t>");</a:t>
            </a:r>
          </a:p>
          <a:p>
            <a:pPr>
              <a:buNone/>
            </a:pPr>
            <a:r>
              <a:rPr lang="de-DE" sz="1200" dirty="0" smtClean="0"/>
              <a:t>	} </a:t>
            </a:r>
            <a:r>
              <a:rPr lang="de-DE" sz="1200" dirty="0" err="1"/>
              <a:t>else</a:t>
            </a:r>
            <a:r>
              <a:rPr lang="de-DE" sz="1200" dirty="0"/>
              <a:t> {</a:t>
            </a:r>
          </a:p>
          <a:p>
            <a:pPr>
              <a:buNone/>
            </a:pPr>
            <a:r>
              <a:rPr lang="de-DE" sz="1200" dirty="0" smtClean="0"/>
              <a:t>		</a:t>
            </a:r>
            <a:r>
              <a:rPr lang="de-DE" sz="1200" dirty="0" err="1" smtClean="0"/>
              <a:t>ErrorHandler.</a:t>
            </a:r>
            <a:r>
              <a:rPr lang="de-DE" sz="1200" i="1" dirty="0" err="1" smtClean="0"/>
              <a:t>error</a:t>
            </a:r>
            <a:r>
              <a:rPr lang="de-DE" sz="1200" i="1" dirty="0" smtClean="0"/>
              <a:t>(</a:t>
            </a:r>
            <a:r>
              <a:rPr lang="de-DE" sz="1200" i="1" dirty="0" err="1" smtClean="0"/>
              <a:t>node</a:t>
            </a:r>
            <a:r>
              <a:rPr lang="de-DE" sz="1200" i="1" dirty="0"/>
              <a:t>, "'</a:t>
            </a:r>
            <a:r>
              <a:rPr lang="de-DE" sz="1200" i="1" dirty="0" err="1"/>
              <a:t>name</a:t>
            </a:r>
            <a:r>
              <a:rPr lang="de-DE" sz="1200" i="1" dirty="0"/>
              <a:t>' </a:t>
            </a:r>
            <a:r>
              <a:rPr lang="de-DE" sz="1200" i="1" dirty="0" err="1"/>
              <a:t>attribute</a:t>
            </a:r>
            <a:r>
              <a:rPr lang="de-DE" sz="1200" i="1" dirty="0"/>
              <a:t> </a:t>
            </a:r>
            <a:r>
              <a:rPr lang="de-DE" sz="1200" i="1" dirty="0" err="1"/>
              <a:t>expected</a:t>
            </a:r>
            <a:r>
              <a:rPr lang="de-DE" sz="1200" i="1" dirty="0"/>
              <a:t>");</a:t>
            </a:r>
          </a:p>
          <a:p>
            <a:pPr>
              <a:buNone/>
            </a:pPr>
            <a:r>
              <a:rPr lang="de-DE" sz="1200" dirty="0" smtClean="0"/>
              <a:t>	}</a:t>
            </a:r>
            <a:endParaRPr lang="de-DE" sz="1200" dirty="0"/>
          </a:p>
          <a:p>
            <a:pPr>
              <a:buNone/>
            </a:pPr>
            <a:r>
              <a:rPr lang="de-DE" sz="1200" dirty="0" smtClean="0"/>
              <a:t>	// </a:t>
            </a:r>
            <a:r>
              <a:rPr lang="de-DE" sz="1200" dirty="0" err="1"/>
              <a:t>process</a:t>
            </a:r>
            <a:r>
              <a:rPr lang="de-DE" sz="1200" dirty="0"/>
              <a:t> </a:t>
            </a:r>
            <a:r>
              <a:rPr lang="de-DE" sz="1200" dirty="0" err="1"/>
              <a:t>child</a:t>
            </a:r>
            <a:r>
              <a:rPr lang="de-DE" sz="1200" dirty="0"/>
              <a:t> </a:t>
            </a:r>
            <a:r>
              <a:rPr lang="de-DE" sz="1200" dirty="0" err="1"/>
              <a:t>nodes</a:t>
            </a:r>
            <a:endParaRPr lang="de-DE" sz="1200" dirty="0"/>
          </a:p>
          <a:p>
            <a:pPr>
              <a:buNone/>
            </a:pPr>
            <a:r>
              <a:rPr lang="de-DE" sz="1200" dirty="0" smtClean="0"/>
              <a:t>	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DomNode</a:t>
            </a:r>
            <a:r>
              <a:rPr lang="de-DE" sz="1200" dirty="0"/>
              <a:t> </a:t>
            </a:r>
            <a:r>
              <a:rPr lang="de-DE" sz="1200" dirty="0" err="1"/>
              <a:t>child</a:t>
            </a:r>
            <a:r>
              <a:rPr lang="de-DE" sz="1200" dirty="0"/>
              <a:t> : </a:t>
            </a:r>
            <a:r>
              <a:rPr lang="de-DE" sz="1200" dirty="0" err="1"/>
              <a:t>node.getChilds</a:t>
            </a:r>
            <a:r>
              <a:rPr lang="de-DE" sz="1200" dirty="0"/>
              <a:t>()) {</a:t>
            </a:r>
          </a:p>
          <a:p>
            <a:pPr>
              <a:buNone/>
            </a:pPr>
            <a:r>
              <a:rPr lang="de-DE" sz="1200" dirty="0" smtClean="0"/>
              <a:t>		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child.getName</a:t>
            </a:r>
            <a:r>
              <a:rPr lang="de-DE" sz="1200" dirty="0"/>
              <a:t>().</a:t>
            </a:r>
            <a:r>
              <a:rPr lang="de-DE" sz="1200" dirty="0" err="1"/>
              <a:t>equals</a:t>
            </a:r>
            <a:r>
              <a:rPr lang="de-DE" sz="1200" dirty="0"/>
              <a:t>("</a:t>
            </a:r>
            <a:r>
              <a:rPr lang="de-DE" sz="1200" dirty="0" err="1"/>
              <a:t>import</a:t>
            </a:r>
            <a:r>
              <a:rPr lang="de-DE" sz="1200" dirty="0"/>
              <a:t>")) {</a:t>
            </a:r>
          </a:p>
          <a:p>
            <a:pPr>
              <a:buNone/>
            </a:pPr>
            <a:r>
              <a:rPr lang="de-DE" sz="1200" dirty="0" smtClean="0"/>
              <a:t>			imports.add(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/>
              <a:t>ImportStatement(</a:t>
            </a:r>
            <a:r>
              <a:rPr lang="de-DE" sz="1200" dirty="0" err="1"/>
              <a:t>child</a:t>
            </a:r>
            <a:r>
              <a:rPr lang="de-DE" sz="1200" dirty="0"/>
              <a:t>));</a:t>
            </a:r>
          </a:p>
          <a:p>
            <a:pPr>
              <a:buNone/>
            </a:pPr>
            <a:r>
              <a:rPr lang="de-DE" sz="1200" dirty="0" smtClean="0"/>
              <a:t>			</a:t>
            </a:r>
            <a:r>
              <a:rPr lang="de-DE" sz="1200" dirty="0" err="1" smtClean="0"/>
              <a:t>continue</a:t>
            </a:r>
            <a:r>
              <a:rPr lang="de-DE" sz="1200" dirty="0"/>
              <a:t>;</a:t>
            </a:r>
          </a:p>
          <a:p>
            <a:pPr>
              <a:buNone/>
            </a:pPr>
            <a:r>
              <a:rPr lang="en-US" sz="1200" dirty="0" smtClean="0"/>
              <a:t>		} </a:t>
            </a:r>
            <a:r>
              <a:rPr lang="en-US" sz="1200" dirty="0"/>
              <a:t>else if (</a:t>
            </a:r>
            <a:r>
              <a:rPr lang="en-US" sz="1200" dirty="0" err="1"/>
              <a:t>child.getName</a:t>
            </a:r>
            <a:r>
              <a:rPr lang="en-US" sz="1200" dirty="0"/>
              <a:t>().equals("class")) {</a:t>
            </a:r>
          </a:p>
          <a:p>
            <a:pPr>
              <a:buNone/>
            </a:pPr>
            <a:r>
              <a:rPr lang="de-DE" sz="1200" dirty="0" smtClean="0"/>
              <a:t>			classes.add(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/>
              <a:t>Class(</a:t>
            </a:r>
            <a:r>
              <a:rPr lang="de-DE" sz="1200" dirty="0" err="1"/>
              <a:t>child</a:t>
            </a:r>
            <a:r>
              <a:rPr lang="de-DE" sz="1200" dirty="0"/>
              <a:t>));</a:t>
            </a:r>
          </a:p>
          <a:p>
            <a:pPr>
              <a:buNone/>
            </a:pPr>
            <a:r>
              <a:rPr lang="de-DE" sz="1200" dirty="0" smtClean="0"/>
              <a:t>			</a:t>
            </a:r>
            <a:r>
              <a:rPr lang="de-DE" sz="1200" dirty="0" err="1" smtClean="0"/>
              <a:t>continue</a:t>
            </a:r>
            <a:r>
              <a:rPr lang="de-DE" sz="1200" dirty="0"/>
              <a:t>;</a:t>
            </a:r>
          </a:p>
          <a:p>
            <a:pPr>
              <a:buNone/>
            </a:pPr>
            <a:r>
              <a:rPr lang="en-US" sz="1200" dirty="0" smtClean="0"/>
              <a:t>		} </a:t>
            </a:r>
            <a:r>
              <a:rPr lang="en-US" sz="1200" dirty="0"/>
              <a:t>else if (</a:t>
            </a:r>
            <a:r>
              <a:rPr lang="en-US" sz="1200" dirty="0" err="1"/>
              <a:t>child.getName</a:t>
            </a:r>
            <a:r>
              <a:rPr lang="en-US" sz="1200" dirty="0"/>
              <a:t>().equals("interface")) {</a:t>
            </a:r>
          </a:p>
          <a:p>
            <a:pPr>
              <a:buNone/>
            </a:pPr>
            <a:r>
              <a:rPr lang="de-DE" sz="1200" dirty="0" smtClean="0"/>
              <a:t>			interfaces.add(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/>
              <a:t>Interface(</a:t>
            </a:r>
            <a:r>
              <a:rPr lang="de-DE" sz="1200" dirty="0" err="1"/>
              <a:t>child</a:t>
            </a:r>
            <a:r>
              <a:rPr lang="de-DE" sz="1200" dirty="0"/>
              <a:t>));</a:t>
            </a:r>
          </a:p>
          <a:p>
            <a:pPr>
              <a:buNone/>
            </a:pPr>
            <a:r>
              <a:rPr lang="de-DE" sz="1200" dirty="0" smtClean="0"/>
              <a:t>		} </a:t>
            </a:r>
            <a:r>
              <a:rPr lang="de-DE" sz="1200" dirty="0" err="1"/>
              <a:t>else</a:t>
            </a:r>
            <a:r>
              <a:rPr lang="de-DE" sz="1200" dirty="0"/>
              <a:t> {</a:t>
            </a:r>
          </a:p>
          <a:p>
            <a:pPr>
              <a:buNone/>
            </a:pPr>
            <a:r>
              <a:rPr lang="de-DE" sz="1200" dirty="0" smtClean="0"/>
              <a:t>			// </a:t>
            </a:r>
            <a:r>
              <a:rPr lang="de-DE" sz="1200" dirty="0"/>
              <a:t>ERROR</a:t>
            </a:r>
          </a:p>
          <a:p>
            <a:pPr>
              <a:buNone/>
            </a:pPr>
            <a:r>
              <a:rPr lang="de-DE" sz="1200" dirty="0" smtClean="0"/>
              <a:t>			...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6624488" y="4211885"/>
            <a:ext cx="3240360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&lt;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module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 </a:t>
            </a:r>
            <a:r>
              <a:rPr kumimoji="0" lang="de-DE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name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=</a:t>
            </a:r>
            <a:r>
              <a:rPr lang="de-DE" sz="1200" dirty="0" smtClean="0"/>
              <a:t>"</a:t>
            </a:r>
            <a:r>
              <a:rPr lang="de-DE" sz="1200" dirty="0" err="1" smtClean="0"/>
              <a:t>mathe</a:t>
            </a:r>
            <a:r>
              <a:rPr lang="de-DE" sz="1200" dirty="0" smtClean="0"/>
              <a:t>"&gt;</a:t>
            </a:r>
          </a:p>
          <a:p>
            <a:pPr>
              <a:buNone/>
            </a:pPr>
            <a:r>
              <a:rPr lang="de-DE" sz="1200" kern="0" dirty="0" smtClean="0"/>
              <a:t>&lt;</a:t>
            </a:r>
            <a:r>
              <a:rPr lang="de-DE" sz="1200" kern="0" dirty="0" err="1" smtClean="0"/>
              <a:t>import</a:t>
            </a:r>
            <a:r>
              <a:rPr lang="de-DE" sz="1200" kern="0" dirty="0" smtClean="0"/>
              <a:t> </a:t>
            </a:r>
            <a:r>
              <a:rPr lang="de-DE" sz="1200" kern="0" dirty="0" err="1"/>
              <a:t>name</a:t>
            </a:r>
            <a:r>
              <a:rPr lang="de-DE" sz="1200" kern="0" dirty="0" smtClean="0"/>
              <a:t>=</a:t>
            </a:r>
            <a:r>
              <a:rPr lang="de-DE" sz="1200" dirty="0" smtClean="0"/>
              <a:t>"</a:t>
            </a:r>
            <a:r>
              <a:rPr lang="de-DE" sz="1200" dirty="0" err="1" smtClean="0"/>
              <a:t>stdlib</a:t>
            </a:r>
            <a:r>
              <a:rPr lang="de-DE" sz="1200" dirty="0" smtClean="0"/>
              <a:t>"&gt;</a:t>
            </a:r>
          </a:p>
          <a:p>
            <a:pPr>
              <a:buNone/>
            </a:pPr>
            <a:r>
              <a:rPr lang="de-DE" sz="1200" dirty="0" smtClean="0"/>
              <a:t>&lt;</a:t>
            </a:r>
            <a:r>
              <a:rPr lang="de-DE" sz="1200" dirty="0" err="1" smtClean="0"/>
              <a:t>class</a:t>
            </a:r>
            <a:r>
              <a:rPr lang="de-DE" sz="1200" dirty="0" smtClean="0"/>
              <a:t> </a:t>
            </a:r>
            <a:r>
              <a:rPr lang="de-DE" sz="1200" dirty="0" err="1" smtClean="0"/>
              <a:t>name</a:t>
            </a:r>
            <a:r>
              <a:rPr lang="de-DE" sz="1200" dirty="0" smtClean="0"/>
              <a:t>=</a:t>
            </a:r>
            <a:r>
              <a:rPr lang="de-DE" sz="1200" dirty="0" smtClean="0"/>
              <a:t>"Klasse1"&gt;</a:t>
            </a:r>
          </a:p>
          <a:p>
            <a:pPr>
              <a:buNone/>
            </a:pPr>
            <a:r>
              <a:rPr lang="de-DE" sz="1200" dirty="0" smtClean="0"/>
              <a:t>...</a:t>
            </a:r>
          </a:p>
          <a:p>
            <a:pPr>
              <a:buNone/>
            </a:pPr>
            <a:r>
              <a:rPr lang="de-DE" sz="1200" dirty="0" smtClean="0"/>
              <a:t>&lt;/</a:t>
            </a:r>
            <a:r>
              <a:rPr lang="de-DE" sz="1200" dirty="0" err="1" smtClean="0"/>
              <a:t>class</a:t>
            </a:r>
            <a:r>
              <a:rPr lang="de-DE" sz="1200" dirty="0" smtClean="0"/>
              <a:t>&gt;</a:t>
            </a:r>
          </a:p>
          <a:p>
            <a:pPr>
              <a:buNone/>
            </a:pPr>
            <a:r>
              <a:rPr lang="de-DE" sz="1200" dirty="0" smtClean="0"/>
              <a:t>&lt;</a:t>
            </a:r>
            <a:r>
              <a:rPr lang="de-DE" sz="1200" dirty="0" err="1" smtClean="0"/>
              <a:t>class</a:t>
            </a:r>
            <a:r>
              <a:rPr lang="de-DE" sz="1200" dirty="0" smtClean="0"/>
              <a:t> </a:t>
            </a:r>
            <a:r>
              <a:rPr lang="de-DE" sz="1200" dirty="0" err="1" smtClean="0"/>
              <a:t>name</a:t>
            </a:r>
            <a:r>
              <a:rPr lang="de-DE" sz="1200" dirty="0" smtClean="0"/>
              <a:t>="Klasse2"&gt;</a:t>
            </a:r>
          </a:p>
          <a:p>
            <a:pPr>
              <a:buNone/>
            </a:pPr>
            <a:r>
              <a:rPr lang="de-DE" sz="1200" dirty="0" smtClean="0"/>
              <a:t>...</a:t>
            </a:r>
          </a:p>
          <a:p>
            <a:pPr>
              <a:buNone/>
            </a:pPr>
            <a:r>
              <a:rPr lang="de-DE" sz="1200" dirty="0" smtClean="0"/>
              <a:t>&lt;/</a:t>
            </a:r>
            <a:r>
              <a:rPr lang="de-DE" sz="1200" dirty="0" err="1" smtClean="0"/>
              <a:t>class</a:t>
            </a:r>
            <a:r>
              <a:rPr lang="de-DE" sz="1200" dirty="0" smtClean="0"/>
              <a:t>&gt;</a:t>
            </a:r>
          </a:p>
          <a:p>
            <a:pPr>
              <a:buNone/>
            </a:pPr>
            <a:r>
              <a:rPr lang="de-DE" sz="1200" dirty="0" smtClean="0"/>
              <a:t>&lt;/</a:t>
            </a:r>
            <a:r>
              <a:rPr lang="de-DE" sz="1200" dirty="0" err="1" smtClean="0"/>
              <a:t>module</a:t>
            </a:r>
            <a:r>
              <a:rPr lang="de-DE" sz="1200" dirty="0" smtClean="0"/>
              <a:t>&gt;</a:t>
            </a:r>
            <a:endParaRPr lang="de-DE" sz="1200" dirty="0" smtClean="0"/>
          </a:p>
          <a:p>
            <a:pPr>
              <a:buNone/>
            </a:pPr>
            <a:endParaRPr lang="de-DE" sz="1200" dirty="0" smtClean="0"/>
          </a:p>
          <a:p>
            <a:pPr lvl="0">
              <a:buNone/>
            </a:pP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– </a:t>
            </a:r>
            <a:r>
              <a:rPr lang="de-DE" baseline="0" dirty="0" err="1" smtClean="0"/>
              <a:t>Syntaxbaum:Übersicht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184666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>
              <a:buNone/>
            </a:pPr>
            <a:endParaRPr lang="de-DE" sz="1200" dirty="0" smtClean="0"/>
          </a:p>
        </p:txBody>
      </p:sp>
      <p:pic>
        <p:nvPicPr>
          <p:cNvPr id="5" name="Grafik 4" descr="Unbenannt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832" y="827509"/>
            <a:ext cx="8839121" cy="61977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– </a:t>
            </a:r>
            <a:r>
              <a:rPr lang="de-DE" baseline="0" dirty="0" err="1" smtClean="0"/>
              <a:t>Syntaxbaum:Grundgerüst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184666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>
              <a:buNone/>
            </a:pPr>
            <a:endParaRPr lang="de-DE" sz="1200" dirty="0" smtClean="0"/>
          </a:p>
        </p:txBody>
      </p:sp>
      <p:pic>
        <p:nvPicPr>
          <p:cNvPr id="6" name="Grafik 5" descr="Unbenannt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2000" y="755501"/>
            <a:ext cx="6570931" cy="62646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</a:t>
            </a:r>
            <a:r>
              <a:rPr lang="de-DE" baseline="0" dirty="0" smtClean="0"/>
              <a:t> Übersetzerbau – </a:t>
            </a:r>
            <a:r>
              <a:rPr lang="de-DE" baseline="0" dirty="0" err="1" smtClean="0"/>
              <a:t>Syntaxbaum:Statement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184666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>
              <a:buNone/>
            </a:pPr>
            <a:endParaRPr lang="de-DE" sz="1200" dirty="0" smtClean="0"/>
          </a:p>
        </p:txBody>
      </p:sp>
      <p:pic>
        <p:nvPicPr>
          <p:cNvPr id="5" name="Grafik 4" descr="Unbenannt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772" y="1722694"/>
            <a:ext cx="7365080" cy="41142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b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b_oo_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Bildschirmpräsentation (4:3)</PresentationFormat>
  <Paragraphs>77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fub_test</vt:lpstr>
      <vt:lpstr>fub_oo_template</vt:lpstr>
      <vt:lpstr>SWP Übersetzerbau Sommer 2010</vt:lpstr>
      <vt:lpstr>SWP Übersetzerbau - Übersicht</vt:lpstr>
      <vt:lpstr>SWP Übersetzerbau – Syntaxbaum:Einleitung</vt:lpstr>
      <vt:lpstr>SWP Übersetzerbau – Syntaxbaum:Grundprinzip</vt:lpstr>
      <vt:lpstr>SWP Übersetzerbau – Syntaxbaum:Aufbau</vt:lpstr>
      <vt:lpstr>SWP Übersetzerbau – Syntaxbaum:Bsp Module</vt:lpstr>
      <vt:lpstr>SWP Übersetzerbau – Syntaxbaum:Übersicht</vt:lpstr>
      <vt:lpstr>SWP Übersetzerbau – Syntaxbaum:Grundgerüst</vt:lpstr>
      <vt:lpstr>SWP Übersetzerbau – Syntaxbaum:Statement</vt:lpstr>
      <vt:lpstr>SWP Übersetzerbau – Syntaxbaum:get-Methoden</vt:lpstr>
      <vt:lpstr>SWP Übersetzerbau – JavaBuilder:Einleitung</vt:lpstr>
      <vt:lpstr>SWP Übersetzerbau – JavaBuilder:Grundprinzip</vt:lpstr>
      <vt:lpstr>Vielen Dank!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SWP Übersetzerbau Sommer 2010</dc:title>
  <dc:creator>Ansgar Schneider</dc:creator>
  <cp:lastModifiedBy>Sam</cp:lastModifiedBy>
  <cp:revision>86</cp:revision>
  <dcterms:created xsi:type="dcterms:W3CDTF">2010-06-02T14:50:09Z</dcterms:created>
  <dcterms:modified xsi:type="dcterms:W3CDTF">2010-06-29T21:10:14Z</dcterms:modified>
</cp:coreProperties>
</file>