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comments/comment2.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3.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iana Lin"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45924" autoAdjust="0"/>
  </p:normalViewPr>
  <p:slideViewPr>
    <p:cSldViewPr snapToGrid="0">
      <p:cViewPr varScale="1">
        <p:scale>
          <a:sx n="119" d="100"/>
          <a:sy n="119" d="100"/>
        </p:scale>
        <p:origin x="-4272"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commentAuthors" Target="commentAuthor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0" idx="3">
    <p:pos x="6000" y="0"/>
    <p:text>but not effect -&gt; but is not effective?</p:text>
  </p:cm>
</p:cmLst>
</file>

<file path=ppt/comments/comment2.xml><?xml version="1.0" encoding="utf-8"?>
<p:cmLst xmlns:a="http://schemas.openxmlformats.org/drawingml/2006/main" xmlns:r="http://schemas.openxmlformats.org/officeDocument/2006/relationships" xmlns:p="http://schemas.openxmlformats.org/presentationml/2006/main">
  <p:cm authorId="0" idx="2">
    <p:pos x="6000" y="0"/>
    <p:text>1) WE reduces, decreases. 2) performance is commonly referred to as correctness of student response in a given learning opportunity. I recommend using "but will not have impact on many other observation of student responses"</p:text>
  </p:cm>
</p:cmLst>
</file>

<file path=ppt/comments/comment3.xml><?xml version="1.0" encoding="utf-8"?>
<p:cmLst xmlns:a="http://schemas.openxmlformats.org/drawingml/2006/main" xmlns:r="http://schemas.openxmlformats.org/officeDocument/2006/relationships" xmlns:p="http://schemas.openxmlformats.org/presentationml/2006/main">
  <p:cm authorId="0" idx="1">
    <p:pos x="6000" y="0"/>
    <p:text>What is BKT scores? Is this the P(S_t = correct) for pretest?</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54184470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6430425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dirty="0"/>
              <a:t>To answer </a:t>
            </a:r>
            <a:r>
              <a:rPr lang="en" dirty="0" smtClean="0"/>
              <a:t>our first hypothesis, whether </a:t>
            </a:r>
            <a:r>
              <a:rPr lang="en" dirty="0"/>
              <a:t>presenting worked example will affect performance, we </a:t>
            </a:r>
            <a:r>
              <a:rPr lang="en" dirty="0" smtClean="0"/>
              <a:t>compared </a:t>
            </a:r>
            <a:r>
              <a:rPr lang="en" dirty="0"/>
              <a:t>between control and WE group on level1, where there is no proficiency track assigned and all students do the exact same </a:t>
            </a:r>
            <a:r>
              <a:rPr lang="en" dirty="0" smtClean="0"/>
              <a:t>problems. </a:t>
            </a:r>
          </a:p>
          <a:p>
            <a:pPr lvl="0" rtl="0">
              <a:spcBef>
                <a:spcPts val="0"/>
              </a:spcBef>
              <a:buNone/>
            </a:pPr>
            <a:endParaRPr lang="en" dirty="0" smtClean="0"/>
          </a:p>
          <a:p>
            <a:pPr lvl="0" rtl="0">
              <a:spcBef>
                <a:spcPts val="0"/>
              </a:spcBef>
              <a:buNone/>
            </a:pPr>
            <a:r>
              <a:rPr lang="en" dirty="0" smtClean="0"/>
              <a:t>To </a:t>
            </a:r>
            <a:r>
              <a:rPr lang="en" dirty="0"/>
              <a:t>answer our </a:t>
            </a:r>
            <a:r>
              <a:rPr lang="en" dirty="0" smtClean="0"/>
              <a:t>second</a:t>
            </a:r>
            <a:r>
              <a:rPr lang="en" baseline="0" dirty="0" smtClean="0"/>
              <a:t> </a:t>
            </a:r>
            <a:r>
              <a:rPr lang="en" dirty="0" smtClean="0"/>
              <a:t>hypothesis, </a:t>
            </a:r>
            <a:r>
              <a:rPr lang="en" dirty="0"/>
              <a:t>we </a:t>
            </a:r>
            <a:r>
              <a:rPr lang="en" dirty="0" smtClean="0"/>
              <a:t>compared </a:t>
            </a:r>
            <a:r>
              <a:rPr lang="en" dirty="0"/>
              <a:t>different numbers </a:t>
            </a:r>
            <a:r>
              <a:rPr lang="en" dirty="0" smtClean="0"/>
              <a:t>worked </a:t>
            </a:r>
            <a:r>
              <a:rPr lang="en" dirty="0"/>
              <a:t>example </a:t>
            </a:r>
            <a:r>
              <a:rPr lang="en" dirty="0" smtClean="0"/>
              <a:t>and their orderings on </a:t>
            </a:r>
            <a:r>
              <a:rPr lang="en" dirty="0"/>
              <a:t>level 2-6</a:t>
            </a:r>
            <a:r>
              <a:rPr lang="en" dirty="0" smtClean="0"/>
              <a:t>,</a:t>
            </a:r>
            <a:r>
              <a:rPr lang="en" baseline="0" dirty="0" smtClean="0"/>
              <a:t> with proficiency tracks controlled</a:t>
            </a:r>
            <a:r>
              <a:rPr lang="en" dirty="0" smtClean="0"/>
              <a:t>. </a:t>
            </a:r>
            <a:r>
              <a:rPr lang="en" dirty="0"/>
              <a:t>Unfortunately, for </a:t>
            </a:r>
            <a:r>
              <a:rPr lang="en" dirty="0" smtClean="0"/>
              <a:t>ordering, </a:t>
            </a:r>
            <a:r>
              <a:rPr lang="en" dirty="0"/>
              <a:t>we have to throw away low track because we have too few students with each order.</a:t>
            </a:r>
          </a:p>
        </p:txBody>
      </p:sp>
    </p:spTree>
    <p:extLst>
      <p:ext uri="{BB962C8B-B14F-4D97-AF65-F5344CB8AC3E}">
        <p14:creationId xmlns:p14="http://schemas.microsoft.com/office/powerpoint/2010/main" val="13257576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8" name="Shape 1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dirty="0"/>
              <a:t>We have four performance measurements: time cost to solve a problem. The accuracy: percentage of logic rule correctly applied out of all rules applied. The solution length difference, the number of steps students used over the shortest possible proof. And number of hint requested</a:t>
            </a:r>
            <a:r>
              <a:rPr lang="en" dirty="0" smtClean="0"/>
              <a:t>.</a:t>
            </a:r>
            <a:r>
              <a:rPr lang="en-US" dirty="0" smtClean="0"/>
              <a:t> We then compared performance with </a:t>
            </a:r>
            <a:r>
              <a:rPr lang="en-US" dirty="0" err="1" smtClean="0"/>
              <a:t>kruskal</a:t>
            </a:r>
            <a:r>
              <a:rPr lang="en-US" dirty="0" smtClean="0"/>
              <a:t> </a:t>
            </a:r>
            <a:r>
              <a:rPr lang="en-US" dirty="0" err="1" smtClean="0"/>
              <a:t>wallis</a:t>
            </a:r>
            <a:r>
              <a:rPr lang="en-US" baseline="0" dirty="0" smtClean="0"/>
              <a:t> Test, because performance measurements do not follow normal distributions. </a:t>
            </a:r>
          </a:p>
          <a:p>
            <a:pPr lvl="0" rtl="0">
              <a:spcBef>
                <a:spcPts val="0"/>
              </a:spcBef>
              <a:buNone/>
            </a:pPr>
            <a:endParaRPr lang="en" dirty="0"/>
          </a:p>
        </p:txBody>
      </p:sp>
    </p:spTree>
    <p:extLst>
      <p:ext uri="{BB962C8B-B14F-4D97-AF65-F5344CB8AC3E}">
        <p14:creationId xmlns:p14="http://schemas.microsoft.com/office/powerpoint/2010/main" val="11895527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dirty="0"/>
              <a:t>Now on understanding the experiment and method, lets proceed to result. </a:t>
            </a:r>
            <a:r>
              <a:rPr lang="en" dirty="0" smtClean="0"/>
              <a:t> First </a:t>
            </a:r>
            <a:r>
              <a:rPr lang="en-US" dirty="0" smtClean="0"/>
              <a:t>I</a:t>
            </a:r>
            <a:r>
              <a:rPr lang="en" dirty="0" smtClean="0"/>
              <a:t> would like to report the</a:t>
            </a:r>
            <a:r>
              <a:rPr lang="en" baseline="0" dirty="0" smtClean="0"/>
              <a:t> number and time cost of worked example and problem solving at each level. </a:t>
            </a:r>
            <a:r>
              <a:rPr lang="en" dirty="0" smtClean="0"/>
              <a:t>students </a:t>
            </a:r>
            <a:r>
              <a:rPr lang="en" dirty="0"/>
              <a:t>on average received 7.5 worked examples on 6 levels, which accounts of 38.2% of problem solving and worked example. Students spent an average of 10.02% tutoring time on worked example, with 5-10 second each step in worked example. </a:t>
            </a:r>
            <a:r>
              <a:rPr lang="en" dirty="0" smtClean="0"/>
              <a:t>These</a:t>
            </a:r>
            <a:r>
              <a:rPr lang="en" baseline="0" dirty="0" smtClean="0"/>
              <a:t> statistics </a:t>
            </a:r>
            <a:r>
              <a:rPr lang="en" dirty="0" smtClean="0"/>
              <a:t>show </a:t>
            </a:r>
            <a:r>
              <a:rPr lang="en" dirty="0"/>
              <a:t>that students are actually reading the worked example, especially in earlier levels. This fact allows us to proceed to further </a:t>
            </a:r>
            <a:r>
              <a:rPr lang="en" dirty="0" smtClean="0"/>
              <a:t>analysis</a:t>
            </a:r>
            <a:r>
              <a:rPr lang="en" baseline="0" dirty="0" smtClean="0"/>
              <a:t> on the effect of worked example</a:t>
            </a:r>
            <a:endParaRPr lang="en" dirty="0"/>
          </a:p>
        </p:txBody>
      </p:sp>
    </p:spTree>
    <p:extLst>
      <p:ext uri="{BB962C8B-B14F-4D97-AF65-F5344CB8AC3E}">
        <p14:creationId xmlns:p14="http://schemas.microsoft.com/office/powerpoint/2010/main" val="6951599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3" name="Shape 17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dirty="0"/>
              <a:t>For the first analysis, we compared performance between worked example group and control group on level1, where all students solve the same problems. We found </a:t>
            </a:r>
            <a:r>
              <a:rPr lang="en-US" dirty="0" smtClean="0"/>
              <a:t>students</a:t>
            </a:r>
            <a:r>
              <a:rPr lang="en-US" baseline="0" dirty="0" smtClean="0"/>
              <a:t> </a:t>
            </a:r>
            <a:r>
              <a:rPr lang="en" dirty="0" smtClean="0"/>
              <a:t>with </a:t>
            </a:r>
            <a:r>
              <a:rPr lang="en" dirty="0"/>
              <a:t>worked example </a:t>
            </a:r>
            <a:r>
              <a:rPr lang="en-US" dirty="0" smtClean="0"/>
              <a:t>tend</a:t>
            </a:r>
            <a:r>
              <a:rPr lang="en-US" baseline="0" dirty="0" smtClean="0"/>
              <a:t> to </a:t>
            </a:r>
            <a:r>
              <a:rPr lang="en" dirty="0" smtClean="0"/>
              <a:t>used </a:t>
            </a:r>
            <a:r>
              <a:rPr lang="en" dirty="0"/>
              <a:t>less hint, </a:t>
            </a:r>
            <a:r>
              <a:rPr lang="en" dirty="0" smtClean="0"/>
              <a:t>took </a:t>
            </a:r>
            <a:r>
              <a:rPr lang="en" dirty="0"/>
              <a:t>shorter time, and </a:t>
            </a:r>
            <a:r>
              <a:rPr lang="en" dirty="0" smtClean="0"/>
              <a:t>had </a:t>
            </a:r>
            <a:r>
              <a:rPr lang="en" dirty="0"/>
              <a:t>shorter solutions. However, the values are not significant. We conclude that learning may be more efficicent for some students, but the variance were too high to this effect to be significant</a:t>
            </a:r>
            <a:r>
              <a:rPr lang="en" dirty="0" smtClean="0"/>
              <a:t>.</a:t>
            </a:r>
          </a:p>
          <a:p>
            <a:pPr lvl="0">
              <a:spcBef>
                <a:spcPts val="0"/>
              </a:spcBef>
              <a:buNone/>
            </a:pPr>
            <a:endParaRPr lang="en" dirty="0"/>
          </a:p>
        </p:txBody>
      </p:sp>
    </p:spTree>
    <p:extLst>
      <p:ext uri="{BB962C8B-B14F-4D97-AF65-F5344CB8AC3E}">
        <p14:creationId xmlns:p14="http://schemas.microsoft.com/office/powerpoint/2010/main" val="14053554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 name="Shape 1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dirty="0"/>
              <a:t>This result may due to the availability of hints. As we see the median hint requested per problem is 3 hints more in control group than in experimental group. This may because students use hint to generate step-by-step worked examples. Thus, we conclude that at the beigning of using the tutor, students </a:t>
            </a:r>
            <a:r>
              <a:rPr lang="en" dirty="0" smtClean="0"/>
              <a:t>benefited </a:t>
            </a:r>
            <a:r>
              <a:rPr lang="en" dirty="0"/>
              <a:t>from either hints of worked example at the beginning of using the tutor</a:t>
            </a:r>
          </a:p>
        </p:txBody>
      </p:sp>
    </p:spTree>
    <p:extLst>
      <p:ext uri="{BB962C8B-B14F-4D97-AF65-F5344CB8AC3E}">
        <p14:creationId xmlns:p14="http://schemas.microsoft.com/office/powerpoint/2010/main" val="3877685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3" name="Shape 19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dirty="0" smtClean="0"/>
              <a:t>Next </a:t>
            </a:r>
            <a:r>
              <a:rPr lang="en" dirty="0"/>
              <a:t>we investigate into the effect of number of worked examples. </a:t>
            </a:r>
            <a:r>
              <a:rPr lang="en" dirty="0" smtClean="0"/>
              <a:t>This</a:t>
            </a:r>
            <a:r>
              <a:rPr lang="en" baseline="0" dirty="0" smtClean="0"/>
              <a:t> table report performance measurements of high and low tracks, with different number of worked example. The number n are not the number of students, but number of problems. </a:t>
            </a:r>
            <a:r>
              <a:rPr lang="en" dirty="0" smtClean="0"/>
              <a:t>High track with two worked example has hints/problem NA because the last problem at each level does not have hint, so it there’s two worked example, there’s no hint at that level. </a:t>
            </a:r>
            <a:r>
              <a:rPr lang="en-US" baseline="0" dirty="0" smtClean="0"/>
              <a:t>S</a:t>
            </a:r>
            <a:r>
              <a:rPr lang="en" baseline="0" dirty="0" smtClean="0"/>
              <a:t>ignificant values are makred with *, and marginal significant are marked with +. Here significance is result of comparing between 0,1 and 2 worked example, within each proficiency track.</a:t>
            </a:r>
            <a:endParaRPr lang="en" dirty="0" smtClean="0"/>
          </a:p>
          <a:p>
            <a:pPr lvl="0">
              <a:spcBef>
                <a:spcPts val="0"/>
              </a:spcBef>
              <a:buNone/>
            </a:pPr>
            <a:endParaRPr lang="en" dirty="0" smtClean="0"/>
          </a:p>
          <a:p>
            <a:pPr lvl="0">
              <a:spcBef>
                <a:spcPts val="0"/>
              </a:spcBef>
              <a:buNone/>
            </a:pPr>
            <a:r>
              <a:rPr lang="en" dirty="0" smtClean="0"/>
              <a:t>We can see that </a:t>
            </a:r>
            <a:r>
              <a:rPr lang="en" dirty="0"/>
              <a:t>for high track, worked example decreases the hint usage compared to no worked </a:t>
            </a:r>
            <a:r>
              <a:rPr lang="en" dirty="0" smtClean="0"/>
              <a:t>example, but the result is</a:t>
            </a:r>
            <a:r>
              <a:rPr lang="en" baseline="0" dirty="0" smtClean="0"/>
              <a:t> not significant</a:t>
            </a:r>
            <a:r>
              <a:rPr lang="en" dirty="0" smtClean="0"/>
              <a:t>. </a:t>
            </a:r>
            <a:endParaRPr dirty="0"/>
          </a:p>
        </p:txBody>
      </p:sp>
    </p:spTree>
    <p:extLst>
      <p:ext uri="{BB962C8B-B14F-4D97-AF65-F5344CB8AC3E}">
        <p14:creationId xmlns:p14="http://schemas.microsoft.com/office/powerpoint/2010/main" val="28480283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4" name="Shape 20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dirty="0" smtClean="0"/>
              <a:t>On the contrary,</a:t>
            </a:r>
            <a:r>
              <a:rPr lang="en" baseline="0" dirty="0" smtClean="0"/>
              <a:t> in </a:t>
            </a:r>
            <a:r>
              <a:rPr lang="en" dirty="0" smtClean="0"/>
              <a:t>low </a:t>
            </a:r>
            <a:r>
              <a:rPr lang="en" dirty="0"/>
              <a:t>track, students with worked example asked for more </a:t>
            </a:r>
            <a:r>
              <a:rPr lang="en" dirty="0" smtClean="0"/>
              <a:t>hint.</a:t>
            </a:r>
            <a:r>
              <a:rPr lang="en" baseline="0" dirty="0" smtClean="0"/>
              <a:t> Student with more worked examples also</a:t>
            </a:r>
            <a:r>
              <a:rPr lang="en" dirty="0" smtClean="0"/>
              <a:t> </a:t>
            </a:r>
            <a:r>
              <a:rPr lang="en" dirty="0"/>
              <a:t>had longer solution, and lower percentage of correct rule application. This implies that worked example may decrease self-regulation for low proficiency students solving simpler problem, in later </a:t>
            </a:r>
            <a:r>
              <a:rPr lang="en" dirty="0" smtClean="0"/>
              <a:t>levels (level 2-6).</a:t>
            </a:r>
            <a:endParaRPr lang="en" dirty="0"/>
          </a:p>
        </p:txBody>
      </p:sp>
    </p:spTree>
    <p:extLst>
      <p:ext uri="{BB962C8B-B14F-4D97-AF65-F5344CB8AC3E}">
        <p14:creationId xmlns:p14="http://schemas.microsoft.com/office/powerpoint/2010/main" val="9540584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6" name="Shape 21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dirty="0"/>
              <a:t>Last we compared the order or worked example and problem solving on high proficiency tracks. We found no significant differences on any performance </a:t>
            </a:r>
            <a:r>
              <a:rPr lang="en" dirty="0" smtClean="0"/>
              <a:t>measurements. </a:t>
            </a:r>
            <a:r>
              <a:rPr lang="en" dirty="0"/>
              <a:t>We conclude that worked example works as well as problem solving in later levels on high proficiency track.</a:t>
            </a:r>
          </a:p>
        </p:txBody>
      </p:sp>
    </p:spTree>
    <p:extLst>
      <p:ext uri="{BB962C8B-B14F-4D97-AF65-F5344CB8AC3E}">
        <p14:creationId xmlns:p14="http://schemas.microsoft.com/office/powerpoint/2010/main" val="4470480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Shape 2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3" name="Shape 22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dirty="0"/>
              <a:t>In conclusion, this study found that WE may be </a:t>
            </a:r>
            <a:r>
              <a:rPr lang="en" dirty="0" smtClean="0"/>
              <a:t>complex </a:t>
            </a:r>
            <a:r>
              <a:rPr lang="en" dirty="0"/>
              <a:t>and individual in </a:t>
            </a:r>
            <a:r>
              <a:rPr lang="en" dirty="0" smtClean="0"/>
              <a:t>environments </a:t>
            </a:r>
            <a:r>
              <a:rPr lang="en" dirty="0"/>
              <a:t>for open-ended problem solving. Early on, worked example </a:t>
            </a:r>
            <a:r>
              <a:rPr lang="en" dirty="0" smtClean="0"/>
              <a:t>seems to be valuable </a:t>
            </a:r>
            <a:r>
              <a:rPr lang="en" dirty="0"/>
              <a:t>for students to learn how to use interface and apply logic rules, but </a:t>
            </a:r>
            <a:r>
              <a:rPr lang="en" dirty="0" smtClean="0"/>
              <a:t>hints may </a:t>
            </a:r>
            <a:r>
              <a:rPr lang="en" dirty="0"/>
              <a:t>provide the same scaffolding. </a:t>
            </a:r>
            <a:r>
              <a:rPr lang="en" dirty="0" smtClean="0"/>
              <a:t>Later</a:t>
            </a:r>
            <a:r>
              <a:rPr lang="en" dirty="0"/>
              <a:t>, worked example </a:t>
            </a:r>
            <a:r>
              <a:rPr lang="en" dirty="0" smtClean="0"/>
              <a:t>reduced </a:t>
            </a:r>
            <a:r>
              <a:rPr lang="en" dirty="0"/>
              <a:t>the needed practice in problem solving, </a:t>
            </a:r>
            <a:r>
              <a:rPr lang="en" dirty="0" smtClean="0"/>
              <a:t>but </a:t>
            </a:r>
            <a:r>
              <a:rPr lang="en" dirty="0"/>
              <a:t>had negative impact on low-proficiency students.</a:t>
            </a:r>
          </a:p>
        </p:txBody>
      </p:sp>
    </p:spTree>
    <p:extLst>
      <p:ext uri="{BB962C8B-B14F-4D97-AF65-F5344CB8AC3E}">
        <p14:creationId xmlns:p14="http://schemas.microsoft.com/office/powerpoint/2010/main" val="20877985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0" name="Shape 23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dirty="0"/>
              <a:t>This result has several limitations. First, BKT assigns same scores to viewing/using rules, so worked example group are more likely to be assigned to higher proficiency track at lvl2-6 with more difficult problems. This result in small sample size in low proficiency track students, so we failed to compare how the order of worked example affect them. </a:t>
            </a:r>
            <a:r>
              <a:rPr lang="en-US" dirty="0" smtClean="0"/>
              <a:t>This</a:t>
            </a:r>
            <a:r>
              <a:rPr lang="en-US" baseline="0" dirty="0" smtClean="0"/>
              <a:t> also result in  same ability students in WE group compared to control group are more likely to be assigned to high proficiency path, and thus did harder problems. </a:t>
            </a:r>
            <a:r>
              <a:rPr lang="en" dirty="0" smtClean="0"/>
              <a:t>To </a:t>
            </a:r>
            <a:r>
              <a:rPr lang="en" dirty="0"/>
              <a:t>integrate worked example, we need better design to integrate worked example with BKT</a:t>
            </a:r>
          </a:p>
          <a:p>
            <a:pPr lvl="0">
              <a:spcBef>
                <a:spcPts val="0"/>
              </a:spcBef>
              <a:buNone/>
            </a:pPr>
            <a:r>
              <a:rPr lang="en" dirty="0"/>
              <a:t>Another limitation is that this study does not have </a:t>
            </a:r>
            <a:r>
              <a:rPr lang="en" dirty="0" smtClean="0"/>
              <a:t>pretest </a:t>
            </a:r>
            <a:r>
              <a:rPr lang="en" dirty="0"/>
              <a:t>and reliable posttest. Students test score is related to course grade so they may not be the result of this tutor only. Future work involves integrate pre/post test into the real classroom setting. The last problem at each level without hint, but different proficiency track make it an unfair post test comparing between students.</a:t>
            </a:r>
          </a:p>
        </p:txBody>
      </p:sp>
    </p:spTree>
    <p:extLst>
      <p:ext uri="{BB962C8B-B14F-4D97-AF65-F5344CB8AC3E}">
        <p14:creationId xmlns:p14="http://schemas.microsoft.com/office/powerpoint/2010/main" val="2388995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dirty="0"/>
              <a:t>The motivation of this study is a pedagogical decision in a complex data-driven logic proof tutor: either to provide a problem for </a:t>
            </a:r>
            <a:r>
              <a:rPr lang="en" dirty="0" smtClean="0"/>
              <a:t>students </a:t>
            </a:r>
            <a:r>
              <a:rPr lang="en" dirty="0"/>
              <a:t>to solve, or a complete solution for </a:t>
            </a:r>
            <a:r>
              <a:rPr lang="en" dirty="0" smtClean="0"/>
              <a:t>students </a:t>
            </a:r>
            <a:r>
              <a:rPr lang="en" dirty="0"/>
              <a:t>to review during the tutoring session</a:t>
            </a:r>
          </a:p>
          <a:p>
            <a:pPr lvl="0">
              <a:spcBef>
                <a:spcPts val="0"/>
              </a:spcBef>
              <a:buNone/>
            </a:pPr>
            <a:endParaRPr dirty="0"/>
          </a:p>
        </p:txBody>
      </p:sp>
    </p:spTree>
    <p:extLst>
      <p:ext uri="{BB962C8B-B14F-4D97-AF65-F5344CB8AC3E}">
        <p14:creationId xmlns:p14="http://schemas.microsoft.com/office/powerpoint/2010/main" val="25398896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7" name="Shape 23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68897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dirty="0"/>
              <a:t>To establish a base ground, i’m going to first introduce some related work on worked example. Decades of studies have shown that work example is pedagogically benefitcial. Among them, Kalyuga found inexperienced learners benefit most from worked example. </a:t>
            </a:r>
            <a:r>
              <a:rPr lang="en" dirty="0" smtClean="0"/>
              <a:t>Trafton </a:t>
            </a:r>
            <a:r>
              <a:rPr lang="en" dirty="0"/>
              <a:t>found that interleaving worked example and problem solving helped students solve post test problem faster and more accurate, compared with presenting problem solving and worked example in blocks</a:t>
            </a:r>
          </a:p>
          <a:p>
            <a:pPr lvl="0">
              <a:spcBef>
                <a:spcPts val="0"/>
              </a:spcBef>
              <a:buNone/>
            </a:pPr>
            <a:endParaRPr dirty="0"/>
          </a:p>
        </p:txBody>
      </p:sp>
    </p:spTree>
    <p:extLst>
      <p:ext uri="{BB962C8B-B14F-4D97-AF65-F5344CB8AC3E}">
        <p14:creationId xmlns:p14="http://schemas.microsoft.com/office/powerpoint/2010/main" val="4173229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dirty="0"/>
              <a:t>In intelligent tutor. McLaren has found that replacing problem solving with worked example does not increase learning </a:t>
            </a:r>
            <a:r>
              <a:rPr lang="en-US" dirty="0" smtClean="0"/>
              <a:t>gain,</a:t>
            </a:r>
            <a:r>
              <a:rPr lang="en" dirty="0" smtClean="0"/>
              <a:t> </a:t>
            </a:r>
            <a:r>
              <a:rPr lang="en" dirty="0"/>
              <a:t>but significantly increase learning efficiency. </a:t>
            </a:r>
            <a:r>
              <a:rPr lang="en" dirty="0" smtClean="0"/>
              <a:t>However, a recent literature review by Najar 2007 concludes that research on when to present worked example is still inconclusive. </a:t>
            </a:r>
            <a:endParaRPr lang="en" dirty="0"/>
          </a:p>
          <a:p>
            <a:pPr lvl="0">
              <a:spcBef>
                <a:spcPts val="0"/>
              </a:spcBef>
              <a:buNone/>
            </a:pPr>
            <a:r>
              <a:rPr lang="en" dirty="0" smtClean="0"/>
              <a:t>Additionally,</a:t>
            </a:r>
            <a:r>
              <a:rPr lang="en" baseline="0" dirty="0" smtClean="0"/>
              <a:t> WE has shown its potential in Deep thought. </a:t>
            </a:r>
            <a:r>
              <a:rPr lang="en" dirty="0" smtClean="0"/>
              <a:t>our </a:t>
            </a:r>
            <a:r>
              <a:rPr lang="en" dirty="0"/>
              <a:t>prior work with the same tutor in the study, we found WE reduce time spent by 27%, increase completion by </a:t>
            </a:r>
            <a:r>
              <a:rPr lang="en" dirty="0" smtClean="0"/>
              <a:t>14% </a:t>
            </a:r>
            <a:r>
              <a:rPr lang="en" dirty="0"/>
              <a:t>and increased retention by 35</a:t>
            </a:r>
            <a:r>
              <a:rPr lang="en" dirty="0" smtClean="0"/>
              <a:t>%. However, this analyses compared classes</a:t>
            </a:r>
            <a:r>
              <a:rPr lang="en" baseline="0" dirty="0" smtClean="0"/>
              <a:t> taught at different years, which show the potential of worked example, but the analyses are not scientifically strict.</a:t>
            </a:r>
            <a:endParaRPr dirty="0"/>
          </a:p>
        </p:txBody>
      </p:sp>
    </p:spTree>
    <p:extLst>
      <p:ext uri="{BB962C8B-B14F-4D97-AF65-F5344CB8AC3E}">
        <p14:creationId xmlns:p14="http://schemas.microsoft.com/office/powerpoint/2010/main" val="15153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dirty="0" smtClean="0"/>
              <a:t>In </a:t>
            </a:r>
            <a:r>
              <a:rPr lang="en" dirty="0"/>
              <a:t>this study, we evaluate the impact of worked example and problem solving in Deep thought - a logic proof tutor, in an authentic college classroom settings. Based on previous study, our first hypothesize is that worked example will reduce problem solving time, decrease students hint usage, but may not have impact on </a:t>
            </a:r>
            <a:r>
              <a:rPr lang="en" dirty="0" smtClean="0"/>
              <a:t>other performance measurements. </a:t>
            </a:r>
            <a:r>
              <a:rPr lang="en" dirty="0"/>
              <a:t>Our second hypothesize is that the number </a:t>
            </a:r>
            <a:r>
              <a:rPr lang="en" dirty="0" smtClean="0"/>
              <a:t>and </a:t>
            </a:r>
            <a:r>
              <a:rPr lang="en" dirty="0"/>
              <a:t>ordering of WE/PS matters. </a:t>
            </a:r>
            <a:r>
              <a:rPr lang="en-US" dirty="0" smtClean="0"/>
              <a:t>B</a:t>
            </a:r>
            <a:r>
              <a:rPr lang="en" dirty="0" smtClean="0"/>
              <a:t>ased on previous work, Interleaving </a:t>
            </a:r>
            <a:r>
              <a:rPr lang="en" dirty="0"/>
              <a:t>WE and PS result in better performance then presenting WE and PS in blocks</a:t>
            </a:r>
          </a:p>
        </p:txBody>
      </p:sp>
    </p:spTree>
    <p:extLst>
      <p:ext uri="{BB962C8B-B14F-4D97-AF65-F5344CB8AC3E}">
        <p14:creationId xmlns:p14="http://schemas.microsoft.com/office/powerpoint/2010/main" val="4181898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dirty="0" smtClean="0"/>
              <a:t>Now we</a:t>
            </a:r>
            <a:r>
              <a:rPr lang="en" baseline="0" dirty="0" smtClean="0"/>
              <a:t> understood the</a:t>
            </a:r>
            <a:r>
              <a:rPr lang="en" dirty="0" smtClean="0"/>
              <a:t> </a:t>
            </a:r>
            <a:r>
              <a:rPr lang="en" dirty="0"/>
              <a:t>research questions, </a:t>
            </a:r>
            <a:r>
              <a:rPr lang="en" dirty="0" smtClean="0"/>
              <a:t>let’s proceed</a:t>
            </a:r>
            <a:r>
              <a:rPr lang="en" baseline="0" dirty="0" smtClean="0"/>
              <a:t> to the</a:t>
            </a:r>
            <a:r>
              <a:rPr lang="en" dirty="0" smtClean="0"/>
              <a:t> </a:t>
            </a:r>
            <a:r>
              <a:rPr lang="en" dirty="0"/>
              <a:t>content of this study. This study is conducted in Deep Thought - a data-driven logic proof tutor. </a:t>
            </a:r>
          </a:p>
          <a:p>
            <a:pPr lvl="0">
              <a:spcBef>
                <a:spcPts val="0"/>
              </a:spcBef>
              <a:buNone/>
            </a:pPr>
            <a:r>
              <a:rPr lang="en" dirty="0" smtClean="0"/>
              <a:t>Here</a:t>
            </a:r>
            <a:r>
              <a:rPr lang="en" baseline="0" dirty="0" smtClean="0"/>
              <a:t> is an example of problem in deep thought</a:t>
            </a:r>
            <a:r>
              <a:rPr lang="en" dirty="0" smtClean="0"/>
              <a:t>(PS</a:t>
            </a:r>
            <a:r>
              <a:rPr lang="en" dirty="0"/>
              <a:t>). </a:t>
            </a:r>
            <a:r>
              <a:rPr lang="en" dirty="0" smtClean="0"/>
              <a:t>The</a:t>
            </a:r>
            <a:r>
              <a:rPr lang="en" baseline="0" dirty="0" smtClean="0"/>
              <a:t> problem is </a:t>
            </a:r>
            <a:r>
              <a:rPr lang="en" dirty="0" smtClean="0"/>
              <a:t>to </a:t>
            </a:r>
            <a:r>
              <a:rPr lang="en" dirty="0"/>
              <a:t>derive clause B from the three given Clause. Students solve the problem through highlighting </a:t>
            </a:r>
            <a:r>
              <a:rPr lang="en" dirty="0" smtClean="0"/>
              <a:t>existing clauses</a:t>
            </a:r>
            <a:r>
              <a:rPr lang="en" dirty="0"/>
              <a:t>, and apply logic </a:t>
            </a:r>
            <a:r>
              <a:rPr lang="en" dirty="0" smtClean="0"/>
              <a:t>rules to derive</a:t>
            </a:r>
            <a:r>
              <a:rPr lang="en" baseline="0" dirty="0" smtClean="0"/>
              <a:t> new clauses</a:t>
            </a:r>
            <a:r>
              <a:rPr lang="en" dirty="0" smtClean="0"/>
              <a:t>. </a:t>
            </a:r>
            <a:r>
              <a:rPr lang="en" dirty="0"/>
              <a:t>Students can click on logic rules and see a graphical description on the rules. Student can also request next step </a:t>
            </a:r>
            <a:r>
              <a:rPr lang="en" dirty="0" smtClean="0"/>
              <a:t>hints, which are </a:t>
            </a:r>
            <a:r>
              <a:rPr lang="en" dirty="0"/>
              <a:t>automatically generated from past student’s solutions. </a:t>
            </a:r>
          </a:p>
        </p:txBody>
      </p:sp>
    </p:spTree>
    <p:extLst>
      <p:ext uri="{BB962C8B-B14F-4D97-AF65-F5344CB8AC3E}">
        <p14:creationId xmlns:p14="http://schemas.microsoft.com/office/powerpoint/2010/main" val="3485922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dirty="0" smtClean="0"/>
              <a:t>here </a:t>
            </a:r>
            <a:r>
              <a:rPr lang="en" dirty="0"/>
              <a:t>is an example of worked example in Deep Thought. The interface is very similar to </a:t>
            </a:r>
            <a:r>
              <a:rPr lang="en" dirty="0" smtClean="0"/>
              <a:t>problem solving in </a:t>
            </a:r>
            <a:r>
              <a:rPr lang="en" dirty="0"/>
              <a:t>deep thought. </a:t>
            </a:r>
            <a:r>
              <a:rPr lang="en" dirty="0" smtClean="0"/>
              <a:t>However, instead of requesting</a:t>
            </a:r>
            <a:r>
              <a:rPr lang="en" baseline="0" dirty="0" smtClean="0"/>
              <a:t> hints, s</a:t>
            </a:r>
            <a:r>
              <a:rPr lang="en" dirty="0" smtClean="0"/>
              <a:t>tudents click to </a:t>
            </a:r>
            <a:r>
              <a:rPr lang="en" dirty="0"/>
              <a:t>see how logic clauses are derived step by step. These worked example are also automatically generated from past students solutions, and has been examined by expert. </a:t>
            </a:r>
          </a:p>
        </p:txBody>
      </p:sp>
    </p:spTree>
    <p:extLst>
      <p:ext uri="{BB962C8B-B14F-4D97-AF65-F5344CB8AC3E}">
        <p14:creationId xmlns:p14="http://schemas.microsoft.com/office/powerpoint/2010/main" val="17580488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dirty="0"/>
              <a:t>Now we’ve seen the deep thought interface, </a:t>
            </a:r>
            <a:r>
              <a:rPr lang="en" dirty="0" smtClean="0"/>
              <a:t>let</a:t>
            </a:r>
            <a:r>
              <a:rPr lang="en" baseline="0" dirty="0" smtClean="0"/>
              <a:t> me</a:t>
            </a:r>
            <a:r>
              <a:rPr lang="en" dirty="0" smtClean="0"/>
              <a:t> </a:t>
            </a:r>
            <a:r>
              <a:rPr lang="en" dirty="0"/>
              <a:t>introduce one key concepts in deep thought that is related to this </a:t>
            </a:r>
            <a:r>
              <a:rPr lang="en" dirty="0" smtClean="0"/>
              <a:t>study</a:t>
            </a:r>
            <a:r>
              <a:rPr lang="en" baseline="0" dirty="0" smtClean="0"/>
              <a:t> - </a:t>
            </a:r>
            <a:r>
              <a:rPr lang="en" dirty="0" smtClean="0"/>
              <a:t>proficiency </a:t>
            </a:r>
            <a:r>
              <a:rPr lang="en" dirty="0"/>
              <a:t>track. At the end of each level, Deep Thought assign students to easier or harder problems </a:t>
            </a:r>
            <a:r>
              <a:rPr lang="en" dirty="0" smtClean="0"/>
              <a:t>paths </a:t>
            </a:r>
            <a:r>
              <a:rPr lang="en" dirty="0"/>
              <a:t>based on their BKT scores on logic rules. </a:t>
            </a:r>
            <a:endParaRPr lang="en" dirty="0" smtClean="0"/>
          </a:p>
          <a:p>
            <a:pPr lvl="0">
              <a:spcBef>
                <a:spcPts val="0"/>
              </a:spcBef>
              <a:buNone/>
            </a:pPr>
            <a:r>
              <a:rPr lang="en" dirty="0" smtClean="0">
                <a:solidFill>
                  <a:schemeClr val="dk1"/>
                </a:solidFill>
              </a:rPr>
              <a:t>Deep </a:t>
            </a:r>
            <a:r>
              <a:rPr lang="en" dirty="0">
                <a:solidFill>
                  <a:schemeClr val="dk1"/>
                </a:solidFill>
              </a:rPr>
              <a:t>thought has 6 problem levels, with the upper levels requires longer solution and applying more logic rules to solve the problem.</a:t>
            </a:r>
            <a:r>
              <a:rPr lang="en" dirty="0"/>
              <a:t>Thus,all students start from the same problems on level1, and are divided into high or low proficiency tracks in level 2-6</a:t>
            </a:r>
          </a:p>
          <a:p>
            <a:pPr lvl="0" rtl="0">
              <a:spcBef>
                <a:spcPts val="0"/>
              </a:spcBef>
              <a:buNone/>
            </a:pPr>
            <a:r>
              <a:rPr lang="en" dirty="0"/>
              <a:t>Because </a:t>
            </a:r>
            <a:r>
              <a:rPr lang="en" dirty="0" smtClean="0"/>
              <a:t>proficiency </a:t>
            </a:r>
            <a:r>
              <a:rPr lang="en" dirty="0"/>
              <a:t>tracks </a:t>
            </a:r>
            <a:r>
              <a:rPr lang="en" dirty="0" smtClean="0"/>
              <a:t>have different </a:t>
            </a:r>
            <a:r>
              <a:rPr lang="en" dirty="0"/>
              <a:t>problems </a:t>
            </a:r>
            <a:r>
              <a:rPr lang="en" dirty="0" smtClean="0"/>
              <a:t>difficulties</a:t>
            </a:r>
            <a:r>
              <a:rPr lang="en" dirty="0"/>
              <a:t>, </a:t>
            </a:r>
            <a:r>
              <a:rPr lang="en" dirty="0" smtClean="0"/>
              <a:t>they</a:t>
            </a:r>
            <a:r>
              <a:rPr lang="en" baseline="0" dirty="0" smtClean="0"/>
              <a:t> are</a:t>
            </a:r>
            <a:r>
              <a:rPr lang="en" dirty="0" smtClean="0"/>
              <a:t> </a:t>
            </a:r>
            <a:r>
              <a:rPr lang="en" dirty="0"/>
              <a:t>controlled in our analysis. We only </a:t>
            </a:r>
            <a:r>
              <a:rPr lang="en" dirty="0" smtClean="0"/>
              <a:t>compared </a:t>
            </a:r>
            <a:r>
              <a:rPr lang="en" dirty="0"/>
              <a:t>between students on the same proficiency tracks</a:t>
            </a:r>
            <a:r>
              <a:rPr lang="en" dirty="0" smtClean="0"/>
              <a:t>.</a:t>
            </a:r>
            <a:endParaRPr lang="en-US" dirty="0" smtClean="0"/>
          </a:p>
          <a:p>
            <a:pPr lvl="0" rtl="0">
              <a:spcBef>
                <a:spcPts val="0"/>
              </a:spcBef>
              <a:buNone/>
            </a:pPr>
            <a:endParaRPr lang="en-US" dirty="0" smtClean="0"/>
          </a:p>
          <a:p>
            <a:pPr lvl="0" rtl="0">
              <a:spcBef>
                <a:spcPts val="0"/>
              </a:spcBef>
              <a:buNone/>
            </a:pPr>
            <a:endParaRPr lang="en-US" dirty="0" smtClean="0"/>
          </a:p>
          <a:p>
            <a:pPr lvl="0" rtl="0">
              <a:spcBef>
                <a:spcPts val="0"/>
              </a:spcBef>
              <a:buNone/>
            </a:pPr>
            <a:r>
              <a:rPr lang="en-US" dirty="0" smtClean="0"/>
              <a:t>You </a:t>
            </a:r>
            <a:r>
              <a:rPr lang="en-US" smtClean="0"/>
              <a:t>asked if BKT </a:t>
            </a:r>
            <a:r>
              <a:rPr lang="en-US" dirty="0" smtClean="0"/>
              <a:t>Is this the P(</a:t>
            </a:r>
            <a:r>
              <a:rPr lang="en-US" dirty="0" err="1" smtClean="0"/>
              <a:t>S_t</a:t>
            </a:r>
            <a:r>
              <a:rPr lang="en-US" dirty="0" smtClean="0"/>
              <a:t>=correct)</a:t>
            </a:r>
            <a:r>
              <a:rPr lang="en-US" baseline="0" dirty="0" smtClean="0"/>
              <a:t> for pretest? ------- Yes</a:t>
            </a:r>
            <a:endParaRPr lang="en" dirty="0"/>
          </a:p>
        </p:txBody>
      </p:sp>
    </p:spTree>
    <p:extLst>
      <p:ext uri="{BB962C8B-B14F-4D97-AF65-F5344CB8AC3E}">
        <p14:creationId xmlns:p14="http://schemas.microsoft.com/office/powerpoint/2010/main" val="2969233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dirty="0"/>
              <a:t>Our participants are undergraduates from Fall 2015 Computer Science class at nc state. Control group has 24 students who are supposed to solve all </a:t>
            </a:r>
            <a:r>
              <a:rPr lang="en" dirty="0" smtClean="0"/>
              <a:t>the</a:t>
            </a:r>
            <a:r>
              <a:rPr lang="en" baseline="0" dirty="0" smtClean="0"/>
              <a:t> problems</a:t>
            </a:r>
            <a:r>
              <a:rPr lang="en" dirty="0" smtClean="0"/>
              <a:t>. </a:t>
            </a:r>
            <a:r>
              <a:rPr lang="en" dirty="0"/>
              <a:t>Experimental group contains 51 students. The number is a little higher because it was designed to contain two groups distinguished by another feature, but the designers failed to </a:t>
            </a:r>
            <a:r>
              <a:rPr lang="en" dirty="0" smtClean="0"/>
              <a:t>complete</a:t>
            </a:r>
            <a:r>
              <a:rPr lang="en" baseline="0" dirty="0" smtClean="0"/>
              <a:t> </a:t>
            </a:r>
            <a:r>
              <a:rPr lang="en" dirty="0" smtClean="0"/>
              <a:t>the other feature </a:t>
            </a:r>
            <a:r>
              <a:rPr lang="en" dirty="0"/>
              <a:t>in time. In the experimental group, worked example is randomly assigned at each level. </a:t>
            </a:r>
            <a:r>
              <a:rPr lang="en" dirty="0" smtClean="0"/>
              <a:t>High</a:t>
            </a:r>
            <a:r>
              <a:rPr lang="en" baseline="0" dirty="0" smtClean="0"/>
              <a:t> proficiency track and level1 have 3</a:t>
            </a:r>
            <a:r>
              <a:rPr lang="en" dirty="0" smtClean="0"/>
              <a:t> problems each</a:t>
            </a:r>
            <a:r>
              <a:rPr lang="en" baseline="0" dirty="0" smtClean="0"/>
              <a:t> level</a:t>
            </a:r>
            <a:r>
              <a:rPr lang="en" dirty="0" smtClean="0"/>
              <a:t>, </a:t>
            </a:r>
            <a:r>
              <a:rPr lang="en" dirty="0"/>
              <a:t>and </a:t>
            </a:r>
            <a:r>
              <a:rPr lang="en" dirty="0" smtClean="0"/>
              <a:t>3 </a:t>
            </a:r>
            <a:r>
              <a:rPr lang="en" dirty="0"/>
              <a:t>possible orders of worked example and problem solving. </a:t>
            </a:r>
            <a:r>
              <a:rPr lang="en" dirty="0" smtClean="0"/>
              <a:t>Low</a:t>
            </a:r>
            <a:r>
              <a:rPr lang="en" baseline="0" dirty="0" smtClean="0"/>
              <a:t> proficiency track has 4 problems each level, with 6 </a:t>
            </a:r>
            <a:r>
              <a:rPr lang="en" dirty="0" smtClean="0"/>
              <a:t>possible </a:t>
            </a:r>
            <a:r>
              <a:rPr lang="en" dirty="0"/>
              <a:t>orders of worked example and problem solving. </a:t>
            </a:r>
            <a:r>
              <a:rPr lang="en" dirty="0" smtClean="0"/>
              <a:t>Remind</a:t>
            </a:r>
            <a:r>
              <a:rPr lang="en" baseline="0" dirty="0" smtClean="0"/>
              <a:t> that </a:t>
            </a:r>
            <a:r>
              <a:rPr lang="en" dirty="0" smtClean="0"/>
              <a:t>the </a:t>
            </a:r>
            <a:r>
              <a:rPr lang="en" dirty="0"/>
              <a:t>last problem at each </a:t>
            </a:r>
            <a:r>
              <a:rPr lang="en" dirty="0" smtClean="0"/>
              <a:t>level is designed to be problem</a:t>
            </a:r>
            <a:r>
              <a:rPr lang="en" baseline="0" dirty="0" smtClean="0"/>
              <a:t> solving without</a:t>
            </a:r>
            <a:r>
              <a:rPr lang="en" dirty="0" smtClean="0"/>
              <a:t> hints.</a:t>
            </a:r>
            <a:endParaRPr lang="en" dirty="0"/>
          </a:p>
          <a:p>
            <a:pPr lvl="0">
              <a:spcBef>
                <a:spcPts val="0"/>
              </a:spcBef>
              <a:buNone/>
            </a:pPr>
            <a:endParaRPr dirty="0"/>
          </a:p>
          <a:p>
            <a:pPr lvl="0">
              <a:spcBef>
                <a:spcPts val="0"/>
              </a:spcBef>
              <a:buNone/>
            </a:pPr>
            <a:r>
              <a:rPr lang="en" dirty="0"/>
              <a:t>Possible Q: if levels are of different ‘difficulties’, why you combine them. A: its is a limitation, but almost all students finished the tutor. So the result won’t be too affected by unbalanced number of data in different levels. Also, higher levels are not necessarily more difficult, they just request more rules when students are already gain more proficiency with logic proofs.</a:t>
            </a:r>
          </a:p>
        </p:txBody>
      </p:sp>
    </p:spTree>
    <p:extLst>
      <p:ext uri="{BB962C8B-B14F-4D97-AF65-F5344CB8AC3E}">
        <p14:creationId xmlns:p14="http://schemas.microsoft.com/office/powerpoint/2010/main" val="1313644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8"/>
        <p:cNvGrpSpPr/>
        <p:nvPr/>
      </p:nvGrpSpPr>
      <p:grpSpPr>
        <a:xfrm>
          <a:off x="0" y="0"/>
          <a:ext cx="0" cy="0"/>
          <a:chOff x="0" y="0"/>
          <a:chExt cx="0" cy="0"/>
        </a:xfrm>
      </p:grpSpPr>
      <p:pic>
        <p:nvPicPr>
          <p:cNvPr id="19" name="Shape 19"/>
          <p:cNvPicPr preferRelativeResize="0"/>
          <p:nvPr/>
        </p:nvPicPr>
        <p:blipFill>
          <a:blip r:embed="rId2">
            <a:alphaModFix/>
          </a:blip>
          <a:stretch>
            <a:fillRect/>
          </a:stretch>
        </p:blipFill>
        <p:spPr>
          <a:xfrm>
            <a:off x="609600" y="400050"/>
            <a:ext cx="8001000" cy="1593056"/>
          </a:xfrm>
          <a:prstGeom prst="rect">
            <a:avLst/>
          </a:prstGeom>
          <a:noFill/>
          <a:ln>
            <a:noFill/>
          </a:ln>
        </p:spPr>
      </p:pic>
      <p:sp>
        <p:nvSpPr>
          <p:cNvPr id="20" name="Shape 20"/>
          <p:cNvSpPr txBox="1">
            <a:spLocks noGrp="1"/>
          </p:cNvSpPr>
          <p:nvPr>
            <p:ph type="subTitle" idx="1"/>
          </p:nvPr>
        </p:nvSpPr>
        <p:spPr>
          <a:xfrm>
            <a:off x="1905000" y="2171700"/>
            <a:ext cx="5334000" cy="800100"/>
          </a:xfrm>
          <a:prstGeom prst="rect">
            <a:avLst/>
          </a:prstGeom>
        </p:spPr>
        <p:txBody>
          <a:bodyPr lIns="91425" tIns="91425" rIns="91425" bIns="91425" anchor="ctr" anchorCtr="0"/>
          <a:lstStyle>
            <a:lvl1pPr lvl="0" algn="ctr">
              <a:spcBef>
                <a:spcPts val="0"/>
              </a:spcBef>
              <a:buClr>
                <a:srgbClr val="000000"/>
              </a:buClr>
              <a:buSzPct val="100000"/>
              <a:buNone/>
              <a:defRPr sz="2800">
                <a:solidFill>
                  <a:srgbClr val="000000"/>
                </a:solidFill>
              </a:defRPr>
            </a:lvl1pPr>
            <a:lvl2pPr lvl="1" algn="ctr">
              <a:spcBef>
                <a:spcPts val="0"/>
              </a:spcBef>
              <a:buClr>
                <a:schemeClr val="dk2"/>
              </a:buClr>
              <a:buSzPct val="100000"/>
              <a:buNone/>
              <a:defRPr sz="3000">
                <a:solidFill>
                  <a:schemeClr val="dk2"/>
                </a:solidFill>
              </a:defRPr>
            </a:lvl2pPr>
            <a:lvl3pPr lvl="2" algn="ctr">
              <a:spcBef>
                <a:spcPts val="0"/>
              </a:spcBef>
              <a:buClr>
                <a:schemeClr val="dk2"/>
              </a:buClr>
              <a:buSzPct val="100000"/>
              <a:buNone/>
              <a:defRPr sz="3000">
                <a:solidFill>
                  <a:schemeClr val="dk2"/>
                </a:solidFill>
              </a:defRPr>
            </a:lvl3pPr>
            <a:lvl4pPr lvl="3" algn="ctr">
              <a:spcBef>
                <a:spcPts val="0"/>
              </a:spcBef>
              <a:buClr>
                <a:schemeClr val="dk2"/>
              </a:buClr>
              <a:buSzPct val="100000"/>
              <a:buNone/>
              <a:defRPr sz="3000">
                <a:solidFill>
                  <a:schemeClr val="dk2"/>
                </a:solidFill>
              </a:defRPr>
            </a:lvl4pPr>
            <a:lvl5pPr lvl="4" algn="ctr">
              <a:spcBef>
                <a:spcPts val="0"/>
              </a:spcBef>
              <a:buClr>
                <a:schemeClr val="dk2"/>
              </a:buClr>
              <a:buSzPct val="100000"/>
              <a:buNone/>
              <a:defRPr sz="3000">
                <a:solidFill>
                  <a:schemeClr val="dk2"/>
                </a:solidFill>
              </a:defRPr>
            </a:lvl5pPr>
            <a:lvl6pPr lvl="5" algn="ctr">
              <a:spcBef>
                <a:spcPts val="0"/>
              </a:spcBef>
              <a:buClr>
                <a:schemeClr val="dk2"/>
              </a:buClr>
              <a:buSzPct val="100000"/>
              <a:buNone/>
              <a:defRPr sz="3000">
                <a:solidFill>
                  <a:schemeClr val="dk2"/>
                </a:solidFill>
              </a:defRPr>
            </a:lvl6pPr>
            <a:lvl7pPr lvl="6" algn="ctr">
              <a:spcBef>
                <a:spcPts val="0"/>
              </a:spcBef>
              <a:buClr>
                <a:schemeClr val="dk2"/>
              </a:buClr>
              <a:buSzPct val="100000"/>
              <a:buNone/>
              <a:defRPr sz="3000">
                <a:solidFill>
                  <a:schemeClr val="dk2"/>
                </a:solidFill>
              </a:defRPr>
            </a:lvl7pPr>
            <a:lvl8pPr lvl="7" algn="ctr">
              <a:spcBef>
                <a:spcPts val="0"/>
              </a:spcBef>
              <a:buClr>
                <a:schemeClr val="dk2"/>
              </a:buClr>
              <a:buSzPct val="100000"/>
              <a:buNone/>
              <a:defRPr sz="3000">
                <a:solidFill>
                  <a:schemeClr val="dk2"/>
                </a:solidFill>
              </a:defRPr>
            </a:lvl8pPr>
            <a:lvl9pPr lvl="8" algn="ctr">
              <a:spcBef>
                <a:spcPts val="0"/>
              </a:spcBef>
              <a:buClr>
                <a:schemeClr val="dk2"/>
              </a:buClr>
              <a:buSzPct val="100000"/>
              <a:buNone/>
              <a:defRPr sz="3000">
                <a:solidFill>
                  <a:schemeClr val="dk2"/>
                </a:solidFill>
              </a:defRPr>
            </a:lvl9pPr>
          </a:lstStyle>
          <a:p>
            <a:endParaRPr/>
          </a:p>
        </p:txBody>
      </p:sp>
      <p:sp>
        <p:nvSpPr>
          <p:cNvPr id="21" name="Shape 21"/>
          <p:cNvSpPr txBox="1">
            <a:spLocks noGrp="1"/>
          </p:cNvSpPr>
          <p:nvPr>
            <p:ph type="ctrTitle"/>
          </p:nvPr>
        </p:nvSpPr>
        <p:spPr>
          <a:xfrm>
            <a:off x="685800" y="800100"/>
            <a:ext cx="7772400" cy="1086000"/>
          </a:xfrm>
          <a:prstGeom prst="rect">
            <a:avLst/>
          </a:prstGeom>
          <a:noFill/>
        </p:spPr>
        <p:txBody>
          <a:bodyPr lIns="91425" tIns="91425" rIns="91425" bIns="91425" anchor="ctr" anchorCtr="0"/>
          <a:lstStyle>
            <a:lvl1pPr lvl="0" algn="ctr" rtl="0">
              <a:spcBef>
                <a:spcPts val="0"/>
              </a:spcBef>
              <a:buClr>
                <a:srgbClr val="CC0000"/>
              </a:buClr>
              <a:buSzPct val="100000"/>
              <a:buFont typeface="Open Sans"/>
              <a:defRPr sz="4000" b="0">
                <a:solidFill>
                  <a:srgbClr val="CC0000"/>
                </a:solidFill>
                <a:latin typeface="Open Sans"/>
                <a:ea typeface="Open Sans"/>
                <a:cs typeface="Open Sans"/>
                <a:sym typeface="Open Sans"/>
              </a:defRPr>
            </a:lvl1pPr>
            <a:lvl2pPr lvl="1" algn="ctr" rtl="0">
              <a:spcBef>
                <a:spcPts val="0"/>
              </a:spcBef>
              <a:buSzPct val="100000"/>
              <a:defRPr sz="4800"/>
            </a:lvl2pPr>
            <a:lvl3pPr lvl="2" algn="ctr" rtl="0">
              <a:spcBef>
                <a:spcPts val="0"/>
              </a:spcBef>
              <a:buSzPct val="100000"/>
              <a:defRPr sz="4800"/>
            </a:lvl3pPr>
            <a:lvl4pPr lvl="3" algn="ctr" rtl="0">
              <a:spcBef>
                <a:spcPts val="0"/>
              </a:spcBef>
              <a:buSzPct val="100000"/>
              <a:defRPr sz="4800"/>
            </a:lvl4pPr>
            <a:lvl5pPr lvl="4" algn="ctr" rtl="0">
              <a:spcBef>
                <a:spcPts val="0"/>
              </a:spcBef>
              <a:buSzPct val="100000"/>
              <a:defRPr sz="4800"/>
            </a:lvl5pPr>
            <a:lvl6pPr lvl="5" algn="ctr" rtl="0">
              <a:spcBef>
                <a:spcPts val="0"/>
              </a:spcBef>
              <a:buSzPct val="100000"/>
              <a:defRPr sz="4800"/>
            </a:lvl6pPr>
            <a:lvl7pPr lvl="6" algn="ctr" rtl="0">
              <a:spcBef>
                <a:spcPts val="0"/>
              </a:spcBef>
              <a:buSzPct val="100000"/>
              <a:defRPr sz="4800"/>
            </a:lvl7pPr>
            <a:lvl8pPr lvl="7" algn="ctr" rtl="0">
              <a:spcBef>
                <a:spcPts val="0"/>
              </a:spcBef>
              <a:buSzPct val="100000"/>
              <a:defRPr sz="4800"/>
            </a:lvl8pPr>
            <a:lvl9pPr lvl="8" algn="ctr" rtl="0">
              <a:spcBef>
                <a:spcPts val="0"/>
              </a:spcBef>
              <a:buSzPct val="100000"/>
              <a:defRPr sz="4800"/>
            </a:lvl9pPr>
          </a:lstStyle>
          <a:p>
            <a:endParaRPr/>
          </a:p>
        </p:txBody>
      </p:sp>
      <p:sp>
        <p:nvSpPr>
          <p:cNvPr id="22" name="Shape 22"/>
          <p:cNvSpPr txBox="1">
            <a:spLocks noGrp="1"/>
          </p:cNvSpPr>
          <p:nvPr>
            <p:ph type="subTitle" idx="2"/>
          </p:nvPr>
        </p:nvSpPr>
        <p:spPr>
          <a:xfrm>
            <a:off x="1524000" y="3543300"/>
            <a:ext cx="6019800" cy="571500"/>
          </a:xfrm>
          <a:prstGeom prst="rect">
            <a:avLst/>
          </a:prstGeom>
        </p:spPr>
        <p:txBody>
          <a:bodyPr lIns="91425" tIns="91425" rIns="91425" bIns="91425" anchor="ctr" anchorCtr="0"/>
          <a:lstStyle>
            <a:lvl1pPr lvl="0" algn="ctr" rtl="0">
              <a:spcBef>
                <a:spcPts val="0"/>
              </a:spcBef>
              <a:buClr>
                <a:srgbClr val="000000"/>
              </a:buClr>
              <a:buSzPct val="100000"/>
              <a:buNone/>
              <a:defRPr sz="2800">
                <a:solidFill>
                  <a:srgbClr val="000000"/>
                </a:solidFill>
              </a:defRPr>
            </a:lvl1pPr>
            <a:lvl2pPr lvl="1" algn="ctr" rtl="0">
              <a:spcBef>
                <a:spcPts val="0"/>
              </a:spcBef>
              <a:buClr>
                <a:schemeClr val="dk2"/>
              </a:buClr>
              <a:buSzPct val="100000"/>
              <a:buNone/>
              <a:defRPr sz="3000">
                <a:solidFill>
                  <a:schemeClr val="dk2"/>
                </a:solidFill>
              </a:defRPr>
            </a:lvl2pPr>
            <a:lvl3pPr lvl="2" algn="ctr" rtl="0">
              <a:spcBef>
                <a:spcPts val="0"/>
              </a:spcBef>
              <a:buClr>
                <a:schemeClr val="dk2"/>
              </a:buClr>
              <a:buSzPct val="100000"/>
              <a:buNone/>
              <a:defRPr sz="3000">
                <a:solidFill>
                  <a:schemeClr val="dk2"/>
                </a:solidFill>
              </a:defRPr>
            </a:lvl3pPr>
            <a:lvl4pPr lvl="3" algn="ctr" rtl="0">
              <a:spcBef>
                <a:spcPts val="0"/>
              </a:spcBef>
              <a:buClr>
                <a:schemeClr val="dk2"/>
              </a:buClr>
              <a:buSzPct val="100000"/>
              <a:buNone/>
              <a:defRPr sz="3000">
                <a:solidFill>
                  <a:schemeClr val="dk2"/>
                </a:solidFill>
              </a:defRPr>
            </a:lvl4pPr>
            <a:lvl5pPr lvl="4" algn="ctr" rtl="0">
              <a:spcBef>
                <a:spcPts val="0"/>
              </a:spcBef>
              <a:buClr>
                <a:schemeClr val="dk2"/>
              </a:buClr>
              <a:buSzPct val="100000"/>
              <a:buNone/>
              <a:defRPr sz="3000">
                <a:solidFill>
                  <a:schemeClr val="dk2"/>
                </a:solidFill>
              </a:defRPr>
            </a:lvl5pPr>
            <a:lvl6pPr lvl="5" algn="ctr" rtl="0">
              <a:spcBef>
                <a:spcPts val="0"/>
              </a:spcBef>
              <a:buClr>
                <a:schemeClr val="dk2"/>
              </a:buClr>
              <a:buSzPct val="100000"/>
              <a:buNone/>
              <a:defRPr sz="3000">
                <a:solidFill>
                  <a:schemeClr val="dk2"/>
                </a:solidFill>
              </a:defRPr>
            </a:lvl6pPr>
            <a:lvl7pPr lvl="6" algn="ctr" rtl="0">
              <a:spcBef>
                <a:spcPts val="0"/>
              </a:spcBef>
              <a:buClr>
                <a:schemeClr val="dk2"/>
              </a:buClr>
              <a:buSzPct val="100000"/>
              <a:buNone/>
              <a:defRPr sz="3000">
                <a:solidFill>
                  <a:schemeClr val="dk2"/>
                </a:solidFill>
              </a:defRPr>
            </a:lvl7pPr>
            <a:lvl8pPr lvl="7" algn="ctr" rtl="0">
              <a:spcBef>
                <a:spcPts val="0"/>
              </a:spcBef>
              <a:buClr>
                <a:schemeClr val="dk2"/>
              </a:buClr>
              <a:buSzPct val="100000"/>
              <a:buNone/>
              <a:defRPr sz="3000">
                <a:solidFill>
                  <a:schemeClr val="dk2"/>
                </a:solidFill>
              </a:defRPr>
            </a:lvl8pPr>
            <a:lvl9pPr lvl="8" algn="ctr" rtl="0">
              <a:spcBef>
                <a:spcPts val="0"/>
              </a:spcBef>
              <a:buClr>
                <a:schemeClr val="dk2"/>
              </a:buClr>
              <a:buSzPct val="100000"/>
              <a:buNone/>
              <a:defRPr sz="3000">
                <a:solidFill>
                  <a:schemeClr val="dk2"/>
                </a:solidFill>
              </a:defRPr>
            </a:lvl9pPr>
          </a:lstStyle>
          <a:p>
            <a:endParaRPr/>
          </a:p>
        </p:txBody>
      </p:sp>
      <p:sp>
        <p:nvSpPr>
          <p:cNvPr id="23" name="Shape 23"/>
          <p:cNvSpPr txBox="1">
            <a:spLocks noGrp="1"/>
          </p:cNvSpPr>
          <p:nvPr>
            <p:ph type="subTitle" idx="3"/>
          </p:nvPr>
        </p:nvSpPr>
        <p:spPr>
          <a:xfrm>
            <a:off x="2133600" y="3028950"/>
            <a:ext cx="4876800" cy="457200"/>
          </a:xfrm>
          <a:prstGeom prst="rect">
            <a:avLst/>
          </a:prstGeom>
        </p:spPr>
        <p:txBody>
          <a:bodyPr lIns="91425" tIns="91425" rIns="91425" bIns="91425" anchor="ctr" anchorCtr="0"/>
          <a:lstStyle>
            <a:lvl1pPr lvl="0" algn="ctr" rtl="0">
              <a:spcBef>
                <a:spcPts val="0"/>
              </a:spcBef>
              <a:buNone/>
              <a:defRPr sz="1800"/>
            </a:lvl1pPr>
            <a:lvl2pPr lvl="1" algn="ctr" rtl="0">
              <a:spcBef>
                <a:spcPts val="0"/>
              </a:spcBef>
              <a:buNone/>
              <a:defRPr/>
            </a:lvl2pPr>
            <a:lvl3pPr lvl="2" algn="ctr" rtl="0">
              <a:spcBef>
                <a:spcPts val="0"/>
              </a:spcBef>
              <a:buNone/>
              <a:defRPr/>
            </a:lvl3pPr>
            <a:lvl4pPr lvl="3" algn="ctr" rtl="0">
              <a:spcBef>
                <a:spcPts val="0"/>
              </a:spcBef>
              <a:buNone/>
              <a:defRPr/>
            </a:lvl4pPr>
            <a:lvl5pPr lvl="4" algn="ctr" rtl="0">
              <a:spcBef>
                <a:spcPts val="0"/>
              </a:spcBef>
              <a:buNone/>
              <a:defRPr/>
            </a:lvl5pPr>
            <a:lvl6pPr lvl="5" algn="ctr" rtl="0">
              <a:spcBef>
                <a:spcPts val="0"/>
              </a:spcBef>
              <a:buNone/>
              <a:defRPr/>
            </a:lvl6pPr>
            <a:lvl7pPr lvl="6" algn="ctr" rtl="0">
              <a:spcBef>
                <a:spcPts val="0"/>
              </a:spcBef>
              <a:buNone/>
              <a:defRPr/>
            </a:lvl7pPr>
            <a:lvl8pPr lvl="7" algn="ctr" rtl="0">
              <a:spcBef>
                <a:spcPts val="0"/>
              </a:spcBef>
              <a:buNone/>
              <a:defRPr/>
            </a:lvl8pPr>
            <a:lvl9pPr lvl="8" algn="ctr">
              <a:spcBef>
                <a:spcPts val="0"/>
              </a:spcBef>
              <a:buNone/>
              <a:defRPr/>
            </a:lvl9pPr>
          </a:lstStyle>
          <a:p>
            <a:endParaRPr/>
          </a:p>
        </p:txBody>
      </p:sp>
      <p:sp>
        <p:nvSpPr>
          <p:cNvPr id="24" name="Shape 24"/>
          <p:cNvSpPr txBox="1">
            <a:spLocks noGrp="1"/>
          </p:cNvSpPr>
          <p:nvPr>
            <p:ph type="sldNum" idx="12"/>
          </p:nvPr>
        </p:nvSpPr>
        <p:spPr>
          <a:xfrm>
            <a:off x="8568225" y="4978575"/>
            <a:ext cx="575700" cy="165000"/>
          </a:xfrm>
          <a:prstGeom prst="rect">
            <a:avLst/>
          </a:prstGeom>
        </p:spPr>
        <p:txBody>
          <a:bodyPr lIns="91425" tIns="91425" rIns="91425" bIns="91425" anchor="ctr" anchorCtr="0">
            <a:noAutofit/>
          </a:bodyPr>
          <a:lstStyle/>
          <a:p>
            <a:pPr lvl="0" algn="ctr" rtl="0">
              <a:spcBef>
                <a:spcPts val="0"/>
              </a:spcBef>
              <a:buNone/>
            </a:pPr>
            <a:fld id="{00000000-1234-1234-1234-123412341234}" type="slidenum">
              <a:rPr lang="en" sz="1100">
                <a:solidFill>
                  <a:srgbClr val="980000"/>
                </a:solidFill>
                <a:latin typeface="Open Sans"/>
                <a:ea typeface="Open Sans"/>
                <a:cs typeface="Open Sans"/>
                <a:sym typeface="Open Sans"/>
              </a:rPr>
              <a:t>‹#›</a:t>
            </a:fld>
            <a:endParaRPr lang="en" sz="1100">
              <a:solidFill>
                <a:srgbClr val="980000"/>
              </a:solidFill>
              <a:latin typeface="Open Sans"/>
              <a:ea typeface="Open Sans"/>
              <a:cs typeface="Open Sans"/>
              <a:sym typeface="Open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slide 3">
    <p:spTree>
      <p:nvGrpSpPr>
        <p:cNvPr id="1" name="Shape 71"/>
        <p:cNvGrpSpPr/>
        <p:nvPr/>
      </p:nvGrpSpPr>
      <p:grpSpPr>
        <a:xfrm>
          <a:off x="0" y="0"/>
          <a:ext cx="0" cy="0"/>
          <a:chOff x="0" y="0"/>
          <a:chExt cx="0" cy="0"/>
        </a:xfrm>
      </p:grpSpPr>
      <p:sp>
        <p:nvSpPr>
          <p:cNvPr id="72" name="Shape 72"/>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rtl="0">
              <a:spcBef>
                <a:spcPts val="0"/>
              </a:spcBef>
              <a:buSzPct val="100000"/>
              <a:defRPr sz="5200"/>
            </a:lvl1pPr>
            <a:lvl2pPr lvl="1" algn="ctr" rtl="0">
              <a:spcBef>
                <a:spcPts val="0"/>
              </a:spcBef>
              <a:buSzPct val="100000"/>
              <a:defRPr sz="5200"/>
            </a:lvl2pPr>
            <a:lvl3pPr lvl="2" algn="ctr" rtl="0">
              <a:spcBef>
                <a:spcPts val="0"/>
              </a:spcBef>
              <a:buSzPct val="100000"/>
              <a:defRPr sz="5200"/>
            </a:lvl3pPr>
            <a:lvl4pPr lvl="3" algn="ctr" rtl="0">
              <a:spcBef>
                <a:spcPts val="0"/>
              </a:spcBef>
              <a:buSzPct val="100000"/>
              <a:defRPr sz="5200"/>
            </a:lvl4pPr>
            <a:lvl5pPr lvl="4" algn="ctr" rtl="0">
              <a:spcBef>
                <a:spcPts val="0"/>
              </a:spcBef>
              <a:buSzPct val="100000"/>
              <a:defRPr sz="5200"/>
            </a:lvl5pPr>
            <a:lvl6pPr lvl="5" algn="ctr" rtl="0">
              <a:spcBef>
                <a:spcPts val="0"/>
              </a:spcBef>
              <a:buSzPct val="100000"/>
              <a:defRPr sz="5200"/>
            </a:lvl6pPr>
            <a:lvl7pPr lvl="6" algn="ctr" rtl="0">
              <a:spcBef>
                <a:spcPts val="0"/>
              </a:spcBef>
              <a:buSzPct val="100000"/>
              <a:defRPr sz="5200"/>
            </a:lvl7pPr>
            <a:lvl8pPr lvl="7" algn="ctr" rtl="0">
              <a:spcBef>
                <a:spcPts val="0"/>
              </a:spcBef>
              <a:buSzPct val="100000"/>
              <a:defRPr sz="5200"/>
            </a:lvl8pPr>
            <a:lvl9pPr lvl="8" algn="ctr" rtl="0">
              <a:spcBef>
                <a:spcPts val="0"/>
              </a:spcBef>
              <a:buSzPct val="100000"/>
              <a:defRPr sz="5200"/>
            </a:lvl9pPr>
          </a:lstStyle>
          <a:p>
            <a:endParaRPr/>
          </a:p>
        </p:txBody>
      </p:sp>
      <p:sp>
        <p:nvSpPr>
          <p:cNvPr id="73" name="Shape 73"/>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rtl="0">
              <a:lnSpc>
                <a:spcPct val="100000"/>
              </a:lnSpc>
              <a:spcBef>
                <a:spcPts val="0"/>
              </a:spcBef>
              <a:spcAft>
                <a:spcPts val="0"/>
              </a:spcAft>
              <a:buSzPct val="100000"/>
              <a:buNone/>
              <a:defRPr sz="2800"/>
            </a:lvl1pPr>
            <a:lvl2pPr lvl="1" algn="ctr" rtl="0">
              <a:lnSpc>
                <a:spcPct val="100000"/>
              </a:lnSpc>
              <a:spcBef>
                <a:spcPts val="0"/>
              </a:spcBef>
              <a:spcAft>
                <a:spcPts val="0"/>
              </a:spcAft>
              <a:buSzPct val="100000"/>
              <a:buNone/>
              <a:defRPr sz="2800"/>
            </a:lvl2pPr>
            <a:lvl3pPr lvl="2" algn="ctr" rtl="0">
              <a:lnSpc>
                <a:spcPct val="100000"/>
              </a:lnSpc>
              <a:spcBef>
                <a:spcPts val="0"/>
              </a:spcBef>
              <a:spcAft>
                <a:spcPts val="0"/>
              </a:spcAft>
              <a:buSzPct val="100000"/>
              <a:buNone/>
              <a:defRPr sz="2800"/>
            </a:lvl3pPr>
            <a:lvl4pPr lvl="3" algn="ctr" rtl="0">
              <a:lnSpc>
                <a:spcPct val="100000"/>
              </a:lnSpc>
              <a:spcBef>
                <a:spcPts val="0"/>
              </a:spcBef>
              <a:spcAft>
                <a:spcPts val="0"/>
              </a:spcAft>
              <a:buSzPct val="100000"/>
              <a:buNone/>
              <a:defRPr sz="2800"/>
            </a:lvl4pPr>
            <a:lvl5pPr lvl="4" algn="ctr" rtl="0">
              <a:lnSpc>
                <a:spcPct val="100000"/>
              </a:lnSpc>
              <a:spcBef>
                <a:spcPts val="0"/>
              </a:spcBef>
              <a:spcAft>
                <a:spcPts val="0"/>
              </a:spcAft>
              <a:buSzPct val="100000"/>
              <a:buNone/>
              <a:defRPr sz="2800"/>
            </a:lvl5pPr>
            <a:lvl6pPr lvl="5" algn="ctr" rtl="0">
              <a:lnSpc>
                <a:spcPct val="100000"/>
              </a:lnSpc>
              <a:spcBef>
                <a:spcPts val="0"/>
              </a:spcBef>
              <a:spcAft>
                <a:spcPts val="0"/>
              </a:spcAft>
              <a:buSzPct val="100000"/>
              <a:buNone/>
              <a:defRPr sz="2800"/>
            </a:lvl6pPr>
            <a:lvl7pPr lvl="6" algn="ctr" rtl="0">
              <a:lnSpc>
                <a:spcPct val="100000"/>
              </a:lnSpc>
              <a:spcBef>
                <a:spcPts val="0"/>
              </a:spcBef>
              <a:spcAft>
                <a:spcPts val="0"/>
              </a:spcAft>
              <a:buSzPct val="100000"/>
              <a:buNone/>
              <a:defRPr sz="2800"/>
            </a:lvl7pPr>
            <a:lvl8pPr lvl="7" algn="ctr" rtl="0">
              <a:lnSpc>
                <a:spcPct val="100000"/>
              </a:lnSpc>
              <a:spcBef>
                <a:spcPts val="0"/>
              </a:spcBef>
              <a:spcAft>
                <a:spcPts val="0"/>
              </a:spcAft>
              <a:buSzPct val="100000"/>
              <a:buNone/>
              <a:defRPr sz="2800"/>
            </a:lvl8pPr>
            <a:lvl9pPr lvl="8" algn="ctr" rtl="0">
              <a:lnSpc>
                <a:spcPct val="100000"/>
              </a:lnSpc>
              <a:spcBef>
                <a:spcPts val="0"/>
              </a:spcBef>
              <a:spcAft>
                <a:spcPts val="0"/>
              </a:spcAft>
              <a:buSzPct val="100000"/>
              <a:buNone/>
              <a:defRPr sz="2800"/>
            </a:lvl9pPr>
          </a:lstStyle>
          <a:p>
            <a:endParaRPr/>
          </a:p>
        </p:txBody>
      </p:sp>
      <p:sp>
        <p:nvSpPr>
          <p:cNvPr id="74" name="Shape 7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5"/>
        <p:cNvGrpSpPr/>
        <p:nvPr/>
      </p:nvGrpSpPr>
      <p:grpSpPr>
        <a:xfrm>
          <a:off x="0" y="0"/>
          <a:ext cx="0" cy="0"/>
          <a:chOff x="0" y="0"/>
          <a:chExt cx="0" cy="0"/>
        </a:xfrm>
      </p:grpSpPr>
      <p:sp>
        <p:nvSpPr>
          <p:cNvPr id="26" name="Shape 26"/>
          <p:cNvSpPr/>
          <p:nvPr/>
        </p:nvSpPr>
        <p:spPr>
          <a:xfrm>
            <a:off x="0" y="228600"/>
            <a:ext cx="9144000" cy="742800"/>
          </a:xfrm>
          <a:prstGeom prst="rect">
            <a:avLst/>
          </a:prstGeom>
          <a:solidFill>
            <a:srgbClr val="EFEFEF"/>
          </a:solidFill>
          <a:ln>
            <a:noFill/>
          </a:ln>
        </p:spPr>
        <p:txBody>
          <a:bodyPr lIns="91425" tIns="91425" rIns="91425" bIns="91425" anchor="ctr" anchorCtr="0">
            <a:noAutofit/>
          </a:bodyPr>
          <a:lstStyle/>
          <a:p>
            <a:pPr lvl="0">
              <a:spcBef>
                <a:spcPts val="0"/>
              </a:spcBef>
              <a:buNone/>
            </a:pPr>
            <a:endParaRPr/>
          </a:p>
        </p:txBody>
      </p:sp>
      <p:sp>
        <p:nvSpPr>
          <p:cNvPr id="27" name="Shape 27"/>
          <p:cNvSpPr txBox="1">
            <a:spLocks noGrp="1"/>
          </p:cNvSpPr>
          <p:nvPr>
            <p:ph type="title"/>
          </p:nvPr>
        </p:nvSpPr>
        <p:spPr>
          <a:xfrm>
            <a:off x="152400" y="228600"/>
            <a:ext cx="8839200" cy="742800"/>
          </a:xfrm>
          <a:prstGeom prst="rect">
            <a:avLst/>
          </a:prstGeom>
        </p:spPr>
        <p:txBody>
          <a:bodyPr lIns="91425" tIns="91425" rIns="91425" bIns="91425" anchor="ctr" anchorCtr="0"/>
          <a:lstStyle>
            <a:lvl1pPr lvl="0">
              <a:spcBef>
                <a:spcPts val="0"/>
              </a:spcBef>
              <a:buClr>
                <a:srgbClr val="BD0000"/>
              </a:buClr>
              <a:defRPr>
                <a:solidFill>
                  <a:srgbClr val="BD0000"/>
                </a:solidFill>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 name="Shape 28"/>
          <p:cNvSpPr txBox="1">
            <a:spLocks noGrp="1"/>
          </p:cNvSpPr>
          <p:nvPr>
            <p:ph type="body" idx="1"/>
          </p:nvPr>
        </p:nvSpPr>
        <p:spPr>
          <a:xfrm>
            <a:off x="228600" y="1009650"/>
            <a:ext cx="8763000" cy="3486000"/>
          </a:xfrm>
          <a:prstGeom prst="rect">
            <a:avLst/>
          </a:prstGeom>
        </p:spPr>
        <p:txBody>
          <a:bodyPr lIns="91425" tIns="91425" rIns="91425" bIns="91425" anchor="t" anchorCtr="0"/>
          <a:lstStyle>
            <a:lvl1pPr lvl="0">
              <a:spcBef>
                <a:spcPts val="0"/>
              </a:spcBef>
              <a:defRPr/>
            </a:lvl1pPr>
            <a:lvl2pPr lvl="1">
              <a:spcBef>
                <a:spcPts val="0"/>
              </a:spcBef>
              <a:buSzPct val="100000"/>
              <a:defRPr sz="2000"/>
            </a:lvl2pPr>
            <a:lvl3pPr lvl="2">
              <a:spcBef>
                <a:spcPts val="0"/>
              </a:spcBef>
              <a:buSzPct val="100000"/>
              <a:defRPr sz="18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endParaRPr/>
          </a:p>
        </p:txBody>
      </p:sp>
      <p:sp>
        <p:nvSpPr>
          <p:cNvPr id="29" name="Shape 29"/>
          <p:cNvSpPr txBox="1">
            <a:spLocks noGrp="1"/>
          </p:cNvSpPr>
          <p:nvPr>
            <p:ph type="subTitle" idx="2"/>
          </p:nvPr>
        </p:nvSpPr>
        <p:spPr>
          <a:xfrm>
            <a:off x="3062700" y="4908150"/>
            <a:ext cx="3018600" cy="235500"/>
          </a:xfrm>
          <a:prstGeom prst="rect">
            <a:avLst/>
          </a:prstGeom>
        </p:spPr>
        <p:txBody>
          <a:bodyPr lIns="91425" tIns="91425" rIns="91425" bIns="91425" anchor="ctr" anchorCtr="0"/>
          <a:lstStyle>
            <a:lvl1pPr lvl="0" algn="ctr" rtl="0">
              <a:spcBef>
                <a:spcPts val="0"/>
              </a:spcBef>
              <a:buNone/>
              <a:defRPr sz="1100" b="1">
                <a:solidFill>
                  <a:srgbClr val="BD0000"/>
                </a:solidFill>
                <a:latin typeface="Arial"/>
                <a:ea typeface="Arial"/>
                <a:cs typeface="Arial"/>
                <a:sym typeface="Arial"/>
              </a:defRPr>
            </a:lvl1pPr>
            <a:lvl2pPr lvl="1" algn="r" rtl="0">
              <a:spcBef>
                <a:spcPts val="0"/>
              </a:spcBef>
              <a:buNone/>
              <a:defRPr/>
            </a:lvl2pPr>
            <a:lvl3pPr lvl="2" algn="r" rtl="0">
              <a:spcBef>
                <a:spcPts val="0"/>
              </a:spcBef>
              <a:buNone/>
              <a:defRPr/>
            </a:lvl3pPr>
            <a:lvl4pPr lvl="3" algn="r" rtl="0">
              <a:spcBef>
                <a:spcPts val="0"/>
              </a:spcBef>
              <a:buNone/>
              <a:defRPr/>
            </a:lvl4pPr>
            <a:lvl5pPr lvl="4" algn="r" rtl="0">
              <a:spcBef>
                <a:spcPts val="0"/>
              </a:spcBef>
              <a:buNone/>
              <a:defRPr/>
            </a:lvl5pPr>
            <a:lvl6pPr lvl="5" algn="r" rtl="0">
              <a:spcBef>
                <a:spcPts val="0"/>
              </a:spcBef>
              <a:buNone/>
              <a:defRPr/>
            </a:lvl6pPr>
            <a:lvl7pPr lvl="6" algn="r" rtl="0">
              <a:spcBef>
                <a:spcPts val="0"/>
              </a:spcBef>
              <a:buNone/>
              <a:defRPr/>
            </a:lvl7pPr>
            <a:lvl8pPr lvl="7" algn="r" rtl="0">
              <a:spcBef>
                <a:spcPts val="0"/>
              </a:spcBef>
              <a:buNone/>
              <a:defRPr/>
            </a:lvl8pPr>
            <a:lvl9pPr lvl="8" algn="r" rtl="0">
              <a:spcBef>
                <a:spcPts val="0"/>
              </a:spcBef>
              <a:buNone/>
              <a:defRPr/>
            </a:lvl9pPr>
          </a:lstStyle>
          <a:p>
            <a:endParaRPr/>
          </a:p>
        </p:txBody>
      </p:sp>
      <p:sp>
        <p:nvSpPr>
          <p:cNvPr id="30" name="Shape 30"/>
          <p:cNvSpPr txBox="1"/>
          <p:nvPr/>
        </p:nvSpPr>
        <p:spPr>
          <a:xfrm>
            <a:off x="0" y="4908150"/>
            <a:ext cx="2965500" cy="235500"/>
          </a:xfrm>
          <a:prstGeom prst="rect">
            <a:avLst/>
          </a:prstGeom>
          <a:noFill/>
          <a:ln>
            <a:noFill/>
          </a:ln>
        </p:spPr>
        <p:txBody>
          <a:bodyPr lIns="91425" tIns="91425" rIns="91425" bIns="91425" anchor="t" anchorCtr="0">
            <a:noAutofit/>
          </a:bodyPr>
          <a:lstStyle/>
          <a:p>
            <a:pPr lvl="0" algn="ctr">
              <a:spcBef>
                <a:spcPts val="0"/>
              </a:spcBef>
              <a:buNone/>
            </a:pPr>
            <a:r>
              <a:rPr lang="en" sz="1100">
                <a:solidFill>
                  <a:srgbClr val="FFFFFF"/>
                </a:solidFill>
              </a:rPr>
              <a:t>ITS 2016</a:t>
            </a:r>
          </a:p>
        </p:txBody>
      </p:sp>
      <p:sp>
        <p:nvSpPr>
          <p:cNvPr id="31" name="Shape 31"/>
          <p:cNvSpPr txBox="1">
            <a:spLocks noGrp="1"/>
          </p:cNvSpPr>
          <p:nvPr>
            <p:ph type="sldNum" idx="12"/>
          </p:nvPr>
        </p:nvSpPr>
        <p:spPr>
          <a:xfrm>
            <a:off x="8568225" y="4978575"/>
            <a:ext cx="575700" cy="165000"/>
          </a:xfrm>
          <a:prstGeom prst="rect">
            <a:avLst/>
          </a:prstGeom>
        </p:spPr>
        <p:txBody>
          <a:bodyPr lIns="91425" tIns="91425" rIns="91425" bIns="91425" anchor="ctr" anchorCtr="0">
            <a:noAutofit/>
          </a:bodyPr>
          <a:lstStyle/>
          <a:p>
            <a:pPr lvl="0" algn="ctr" rtl="0">
              <a:spcBef>
                <a:spcPts val="0"/>
              </a:spcBef>
              <a:buNone/>
            </a:pPr>
            <a:fld id="{00000000-1234-1234-1234-123412341234}" type="slidenum">
              <a:rPr lang="en" sz="1100">
                <a:solidFill>
                  <a:srgbClr val="980000"/>
                </a:solidFill>
                <a:latin typeface="Open Sans"/>
                <a:ea typeface="Open Sans"/>
                <a:cs typeface="Open Sans"/>
                <a:sym typeface="Open Sans"/>
              </a:rPr>
              <a:t>‹#›</a:t>
            </a:fld>
            <a:r>
              <a:rPr lang="en" sz="1100">
                <a:solidFill>
                  <a:srgbClr val="980000"/>
                </a:solidFill>
                <a:latin typeface="Open Sans"/>
                <a:ea typeface="Open Sans"/>
                <a:cs typeface="Open Sans"/>
                <a:sym typeface="Open Sans"/>
              </a:rPr>
              <a:t>/</a:t>
            </a:r>
            <a:r>
              <a:rPr lang="en"/>
              <a:t>20</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Body Centered">
    <p:spTree>
      <p:nvGrpSpPr>
        <p:cNvPr id="1" name="Shape 32"/>
        <p:cNvGrpSpPr/>
        <p:nvPr/>
      </p:nvGrpSpPr>
      <p:grpSpPr>
        <a:xfrm>
          <a:off x="0" y="0"/>
          <a:ext cx="0" cy="0"/>
          <a:chOff x="0" y="0"/>
          <a:chExt cx="0" cy="0"/>
        </a:xfrm>
      </p:grpSpPr>
      <p:sp>
        <p:nvSpPr>
          <p:cNvPr id="33" name="Shape 33"/>
          <p:cNvSpPr/>
          <p:nvPr/>
        </p:nvSpPr>
        <p:spPr>
          <a:xfrm>
            <a:off x="0" y="228600"/>
            <a:ext cx="9144000" cy="742800"/>
          </a:xfrm>
          <a:prstGeom prst="rect">
            <a:avLst/>
          </a:prstGeom>
          <a:solidFill>
            <a:srgbClr val="EFEFEF"/>
          </a:solidFill>
          <a:ln>
            <a:noFill/>
          </a:ln>
        </p:spPr>
        <p:txBody>
          <a:bodyPr lIns="91425" tIns="91425" rIns="91425" bIns="91425" anchor="ctr" anchorCtr="0">
            <a:noAutofit/>
          </a:bodyPr>
          <a:lstStyle/>
          <a:p>
            <a:pPr lvl="0">
              <a:spcBef>
                <a:spcPts val="0"/>
              </a:spcBef>
              <a:buNone/>
            </a:pPr>
            <a:endParaRPr/>
          </a:p>
        </p:txBody>
      </p:sp>
      <p:sp>
        <p:nvSpPr>
          <p:cNvPr id="34" name="Shape 34"/>
          <p:cNvSpPr txBox="1">
            <a:spLocks noGrp="1"/>
          </p:cNvSpPr>
          <p:nvPr>
            <p:ph type="title"/>
          </p:nvPr>
        </p:nvSpPr>
        <p:spPr>
          <a:xfrm>
            <a:off x="152400" y="228600"/>
            <a:ext cx="8839200" cy="742800"/>
          </a:xfrm>
          <a:prstGeom prst="rect">
            <a:avLst/>
          </a:prstGeom>
        </p:spPr>
        <p:txBody>
          <a:bodyPr lIns="91425" tIns="91425" rIns="91425" bIns="91425" anchor="ctr" anchorCtr="0"/>
          <a:lstStyle>
            <a:lvl1pPr lvl="0" rtl="0">
              <a:spcBef>
                <a:spcPts val="0"/>
              </a:spcBef>
              <a:buClr>
                <a:srgbClr val="BD0000"/>
              </a:buClr>
              <a:defRPr>
                <a:solidFill>
                  <a:srgbClr val="BD0000"/>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5" name="Shape 35"/>
          <p:cNvSpPr txBox="1">
            <a:spLocks noGrp="1"/>
          </p:cNvSpPr>
          <p:nvPr>
            <p:ph type="body" idx="1"/>
          </p:nvPr>
        </p:nvSpPr>
        <p:spPr>
          <a:xfrm>
            <a:off x="228600" y="971550"/>
            <a:ext cx="8763000" cy="3469200"/>
          </a:xfrm>
          <a:prstGeom prst="rect">
            <a:avLst/>
          </a:prstGeom>
        </p:spPr>
        <p:txBody>
          <a:bodyPr lIns="91425" tIns="91425" rIns="91425" bIns="91425" anchor="ctr" anchorCtr="0"/>
          <a:lstStyle>
            <a:lvl1pPr lvl="0" rtl="0">
              <a:spcBef>
                <a:spcPts val="0"/>
              </a:spcBef>
              <a:buSzPct val="100000"/>
              <a:defRPr sz="2600"/>
            </a:lvl1pPr>
            <a:lvl2pPr lvl="1" rtl="0">
              <a:spcBef>
                <a:spcPts val="0"/>
              </a:spcBef>
              <a:buSzPct val="100000"/>
              <a:defRPr sz="2000"/>
            </a:lvl2pPr>
            <a:lvl3pPr lvl="2" rtl="0">
              <a:spcBef>
                <a:spcPts val="0"/>
              </a:spcBef>
              <a:buSzPct val="100000"/>
              <a:defRPr sz="1800"/>
            </a:lvl3pPr>
            <a:lvl4pPr lvl="3" rtl="0">
              <a:spcBef>
                <a:spcPts val="0"/>
              </a:spcBef>
              <a:buSzPct val="100000"/>
              <a:defRPr sz="1600"/>
            </a:lvl4pPr>
            <a:lvl5pPr lvl="4" rtl="0">
              <a:spcBef>
                <a:spcPts val="0"/>
              </a:spcBef>
              <a:buSzPct val="100000"/>
              <a:defRPr sz="1600"/>
            </a:lvl5pPr>
            <a:lvl6pPr lvl="5" rtl="0">
              <a:spcBef>
                <a:spcPts val="0"/>
              </a:spcBef>
              <a:buSzPct val="100000"/>
              <a:defRPr sz="1600"/>
            </a:lvl6pPr>
            <a:lvl7pPr lvl="6" rtl="0">
              <a:spcBef>
                <a:spcPts val="0"/>
              </a:spcBef>
              <a:buSzPct val="100000"/>
              <a:defRPr sz="1600"/>
            </a:lvl7pPr>
            <a:lvl8pPr lvl="7" rtl="0">
              <a:spcBef>
                <a:spcPts val="0"/>
              </a:spcBef>
              <a:buSzPct val="100000"/>
              <a:defRPr sz="1600"/>
            </a:lvl8pPr>
            <a:lvl9pPr lvl="8" rtl="0">
              <a:spcBef>
                <a:spcPts val="0"/>
              </a:spcBef>
              <a:buSzPct val="100000"/>
              <a:defRPr sz="1600"/>
            </a:lvl9pPr>
          </a:lstStyle>
          <a:p>
            <a:endParaRPr/>
          </a:p>
        </p:txBody>
      </p:sp>
      <p:sp>
        <p:nvSpPr>
          <p:cNvPr id="36" name="Shape 36"/>
          <p:cNvSpPr txBox="1">
            <a:spLocks noGrp="1"/>
          </p:cNvSpPr>
          <p:nvPr>
            <p:ph type="subTitle" idx="2"/>
          </p:nvPr>
        </p:nvSpPr>
        <p:spPr>
          <a:xfrm>
            <a:off x="0" y="0"/>
            <a:ext cx="4572000" cy="199800"/>
          </a:xfrm>
          <a:prstGeom prst="rect">
            <a:avLst/>
          </a:prstGeom>
        </p:spPr>
        <p:txBody>
          <a:bodyPr lIns="91425" tIns="91425" rIns="91425" bIns="91425" anchor="ctr" anchorCtr="0"/>
          <a:lstStyle>
            <a:lvl1pPr lvl="0" algn="r" rtl="0">
              <a:spcBef>
                <a:spcPts val="0"/>
              </a:spcBef>
              <a:buNone/>
              <a:defRPr sz="1100">
                <a:solidFill>
                  <a:srgbClr val="FFFFFF"/>
                </a:solidFill>
              </a:defRPr>
            </a:lvl1pPr>
            <a:lvl2pPr lvl="1" algn="r" rtl="0">
              <a:spcBef>
                <a:spcPts val="0"/>
              </a:spcBef>
              <a:buNone/>
              <a:defRPr/>
            </a:lvl2pPr>
            <a:lvl3pPr lvl="2" algn="r" rtl="0">
              <a:spcBef>
                <a:spcPts val="0"/>
              </a:spcBef>
              <a:buNone/>
              <a:defRPr/>
            </a:lvl3pPr>
            <a:lvl4pPr lvl="3" algn="r" rtl="0">
              <a:spcBef>
                <a:spcPts val="0"/>
              </a:spcBef>
              <a:buNone/>
              <a:defRPr/>
            </a:lvl4pPr>
            <a:lvl5pPr lvl="4" algn="r" rtl="0">
              <a:spcBef>
                <a:spcPts val="0"/>
              </a:spcBef>
              <a:buNone/>
              <a:defRPr/>
            </a:lvl5pPr>
            <a:lvl6pPr lvl="5" algn="r" rtl="0">
              <a:spcBef>
                <a:spcPts val="0"/>
              </a:spcBef>
              <a:buNone/>
              <a:defRPr/>
            </a:lvl6pPr>
            <a:lvl7pPr lvl="6" algn="r" rtl="0">
              <a:spcBef>
                <a:spcPts val="0"/>
              </a:spcBef>
              <a:buNone/>
              <a:defRPr/>
            </a:lvl7pPr>
            <a:lvl8pPr lvl="7" algn="r" rtl="0">
              <a:spcBef>
                <a:spcPts val="0"/>
              </a:spcBef>
              <a:buNone/>
              <a:defRPr/>
            </a:lvl8pPr>
            <a:lvl9pPr lvl="8" algn="r" rtl="0">
              <a:spcBef>
                <a:spcPts val="0"/>
              </a:spcBef>
              <a:buNone/>
              <a:defRPr/>
            </a:lvl9pPr>
          </a:lstStyle>
          <a:p>
            <a:endParaRPr/>
          </a:p>
        </p:txBody>
      </p:sp>
      <p:sp>
        <p:nvSpPr>
          <p:cNvPr id="37" name="Shape 37"/>
          <p:cNvSpPr txBox="1">
            <a:spLocks noGrp="1"/>
          </p:cNvSpPr>
          <p:nvPr>
            <p:ph type="subTitle" idx="3"/>
          </p:nvPr>
        </p:nvSpPr>
        <p:spPr>
          <a:xfrm>
            <a:off x="4572000" y="0"/>
            <a:ext cx="4572000" cy="199800"/>
          </a:xfrm>
          <a:prstGeom prst="rect">
            <a:avLst/>
          </a:prstGeom>
        </p:spPr>
        <p:txBody>
          <a:bodyPr lIns="91425" tIns="91425" rIns="91425" bIns="91425" anchor="ctr" anchorCtr="0"/>
          <a:lstStyle>
            <a:lvl1pPr lvl="0" rtl="0">
              <a:spcBef>
                <a:spcPts val="0"/>
              </a:spcBef>
              <a:buNone/>
              <a:defRPr sz="1100">
                <a:solidFill>
                  <a:srgbClr val="BD0000"/>
                </a:solidFill>
              </a:defRPr>
            </a:lvl1pPr>
            <a:lvl2pPr lvl="1" algn="r" rtl="0">
              <a:spcBef>
                <a:spcPts val="0"/>
              </a:spcBef>
              <a:buNone/>
              <a:defRPr/>
            </a:lvl2pPr>
            <a:lvl3pPr lvl="2" algn="r" rtl="0">
              <a:spcBef>
                <a:spcPts val="0"/>
              </a:spcBef>
              <a:buNone/>
              <a:defRPr/>
            </a:lvl3pPr>
            <a:lvl4pPr lvl="3" algn="r" rtl="0">
              <a:spcBef>
                <a:spcPts val="0"/>
              </a:spcBef>
              <a:buNone/>
              <a:defRPr/>
            </a:lvl4pPr>
            <a:lvl5pPr lvl="4" algn="r" rtl="0">
              <a:spcBef>
                <a:spcPts val="0"/>
              </a:spcBef>
              <a:buNone/>
              <a:defRPr/>
            </a:lvl5pPr>
            <a:lvl6pPr lvl="5" algn="r" rtl="0">
              <a:spcBef>
                <a:spcPts val="0"/>
              </a:spcBef>
              <a:buNone/>
              <a:defRPr/>
            </a:lvl6pPr>
            <a:lvl7pPr lvl="6" algn="r" rtl="0">
              <a:spcBef>
                <a:spcPts val="0"/>
              </a:spcBef>
              <a:buNone/>
              <a:defRPr/>
            </a:lvl7pPr>
            <a:lvl8pPr lvl="7" algn="r" rtl="0">
              <a:spcBef>
                <a:spcPts val="0"/>
              </a:spcBef>
              <a:buNone/>
              <a:defRPr/>
            </a:lvl8pPr>
            <a:lvl9pPr lvl="8" algn="r" rtl="0">
              <a:spcBef>
                <a:spcPts val="0"/>
              </a:spcBef>
              <a:buNone/>
              <a:defRPr/>
            </a:lvl9pPr>
          </a:lstStyle>
          <a:p>
            <a:endParaRPr/>
          </a:p>
        </p:txBody>
      </p:sp>
      <p:sp>
        <p:nvSpPr>
          <p:cNvPr id="38" name="Shape 38"/>
          <p:cNvSpPr txBox="1">
            <a:spLocks noGrp="1"/>
          </p:cNvSpPr>
          <p:nvPr>
            <p:ph type="sldNum" idx="12"/>
          </p:nvPr>
        </p:nvSpPr>
        <p:spPr>
          <a:xfrm>
            <a:off x="8568225" y="4978575"/>
            <a:ext cx="575700" cy="1650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9"/>
        <p:cNvGrpSpPr/>
        <p:nvPr/>
      </p:nvGrpSpPr>
      <p:grpSpPr>
        <a:xfrm>
          <a:off x="0" y="0"/>
          <a:ext cx="0" cy="0"/>
          <a:chOff x="0" y="0"/>
          <a:chExt cx="0" cy="0"/>
        </a:xfrm>
      </p:grpSpPr>
      <p:sp>
        <p:nvSpPr>
          <p:cNvPr id="40" name="Shape 40"/>
          <p:cNvSpPr/>
          <p:nvPr/>
        </p:nvSpPr>
        <p:spPr>
          <a:xfrm>
            <a:off x="0" y="228600"/>
            <a:ext cx="9144000" cy="742800"/>
          </a:xfrm>
          <a:prstGeom prst="rect">
            <a:avLst/>
          </a:prstGeom>
          <a:solidFill>
            <a:srgbClr val="EFEFEF"/>
          </a:solidFill>
          <a:ln>
            <a:noFill/>
          </a:ln>
        </p:spPr>
        <p:txBody>
          <a:bodyPr lIns="91425" tIns="91425" rIns="91425" bIns="91425" anchor="ctr" anchorCtr="0">
            <a:noAutofit/>
          </a:bodyPr>
          <a:lstStyle/>
          <a:p>
            <a:pPr lvl="0">
              <a:spcBef>
                <a:spcPts val="0"/>
              </a:spcBef>
              <a:buNone/>
            </a:pPr>
            <a:endParaRPr/>
          </a:p>
        </p:txBody>
      </p:sp>
      <p:sp>
        <p:nvSpPr>
          <p:cNvPr id="41" name="Shape 41"/>
          <p:cNvSpPr txBox="1">
            <a:spLocks noGrp="1"/>
          </p:cNvSpPr>
          <p:nvPr>
            <p:ph type="title"/>
          </p:nvPr>
        </p:nvSpPr>
        <p:spPr>
          <a:xfrm>
            <a:off x="152400" y="228600"/>
            <a:ext cx="8839200" cy="742800"/>
          </a:xfrm>
          <a:prstGeom prst="rect">
            <a:avLst/>
          </a:prstGeom>
        </p:spPr>
        <p:txBody>
          <a:bodyPr lIns="91425" tIns="91425" rIns="91425" bIns="91425" anchor="ctr" anchorCtr="0"/>
          <a:lstStyle>
            <a:lvl1pPr lvl="0" rtl="0">
              <a:spcBef>
                <a:spcPts val="0"/>
              </a:spcBef>
              <a:buClr>
                <a:srgbClr val="BD0000"/>
              </a:buClr>
              <a:defRPr>
                <a:solidFill>
                  <a:srgbClr val="BD0000"/>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2" name="Shape 42"/>
          <p:cNvSpPr txBox="1">
            <a:spLocks noGrp="1"/>
          </p:cNvSpPr>
          <p:nvPr>
            <p:ph type="body" idx="1"/>
          </p:nvPr>
        </p:nvSpPr>
        <p:spPr>
          <a:xfrm>
            <a:off x="228600" y="1085850"/>
            <a:ext cx="4059900" cy="3486000"/>
          </a:xfrm>
          <a:prstGeom prst="rect">
            <a:avLst/>
          </a:prstGeom>
        </p:spPr>
        <p:txBody>
          <a:bodyPr lIns="91425" tIns="91425" rIns="91425" bIns="91425" anchor="t" anchorCtr="0"/>
          <a:lstStyle>
            <a:lvl1pPr lvl="0" rtl="0">
              <a:spcBef>
                <a:spcPts val="0"/>
              </a:spcBef>
              <a:buSzPct val="100000"/>
              <a:defRPr sz="2600"/>
            </a:lvl1pPr>
            <a:lvl2pPr lvl="1" rtl="0">
              <a:spcBef>
                <a:spcPts val="0"/>
              </a:spcBef>
              <a:buSzPct val="100000"/>
              <a:defRPr sz="2000"/>
            </a:lvl2pPr>
            <a:lvl3pPr lvl="2" rtl="0">
              <a:spcBef>
                <a:spcPts val="0"/>
              </a:spcBef>
              <a:buSzPct val="100000"/>
              <a:defRPr sz="1800"/>
            </a:lvl3pPr>
            <a:lvl4pPr lvl="3" rtl="0">
              <a:spcBef>
                <a:spcPts val="0"/>
              </a:spcBef>
              <a:buSzPct val="100000"/>
              <a:defRPr sz="1600"/>
            </a:lvl4pPr>
            <a:lvl5pPr lvl="4" rtl="0">
              <a:spcBef>
                <a:spcPts val="0"/>
              </a:spcBef>
              <a:buSzPct val="100000"/>
              <a:defRPr sz="1600"/>
            </a:lvl5pPr>
            <a:lvl6pPr lvl="5" rtl="0">
              <a:spcBef>
                <a:spcPts val="0"/>
              </a:spcBef>
              <a:buSzPct val="100000"/>
              <a:defRPr sz="1600"/>
            </a:lvl6pPr>
            <a:lvl7pPr lvl="6" rtl="0">
              <a:spcBef>
                <a:spcPts val="0"/>
              </a:spcBef>
              <a:buSzPct val="100000"/>
              <a:defRPr sz="1600"/>
            </a:lvl7pPr>
            <a:lvl8pPr lvl="7" rtl="0">
              <a:spcBef>
                <a:spcPts val="0"/>
              </a:spcBef>
              <a:buSzPct val="100000"/>
              <a:defRPr sz="1600"/>
            </a:lvl8pPr>
            <a:lvl9pPr lvl="8" rtl="0">
              <a:spcBef>
                <a:spcPts val="0"/>
              </a:spcBef>
              <a:buSzPct val="100000"/>
              <a:defRPr sz="1600"/>
            </a:lvl9pPr>
          </a:lstStyle>
          <a:p>
            <a:endParaRPr/>
          </a:p>
        </p:txBody>
      </p:sp>
      <p:sp>
        <p:nvSpPr>
          <p:cNvPr id="43" name="Shape 43"/>
          <p:cNvSpPr txBox="1">
            <a:spLocks noGrp="1"/>
          </p:cNvSpPr>
          <p:nvPr>
            <p:ph type="body" idx="2"/>
          </p:nvPr>
        </p:nvSpPr>
        <p:spPr>
          <a:xfrm>
            <a:off x="4648200" y="1085850"/>
            <a:ext cx="4059900" cy="3486000"/>
          </a:xfrm>
          <a:prstGeom prst="rect">
            <a:avLst/>
          </a:prstGeom>
        </p:spPr>
        <p:txBody>
          <a:bodyPr lIns="91425" tIns="91425" rIns="91425" bIns="91425" anchor="t" anchorCtr="0"/>
          <a:lstStyle>
            <a:lvl1pPr lvl="0" rtl="0">
              <a:spcBef>
                <a:spcPts val="0"/>
              </a:spcBef>
              <a:buSzPct val="100000"/>
              <a:defRPr sz="2600"/>
            </a:lvl1pPr>
            <a:lvl2pPr lvl="1" rtl="0">
              <a:spcBef>
                <a:spcPts val="0"/>
              </a:spcBef>
              <a:buSzPct val="100000"/>
              <a:defRPr sz="2000"/>
            </a:lvl2pPr>
            <a:lvl3pPr lvl="2" rtl="0">
              <a:spcBef>
                <a:spcPts val="0"/>
              </a:spcBef>
              <a:buSzPct val="100000"/>
              <a:defRPr sz="1800"/>
            </a:lvl3pPr>
            <a:lvl4pPr lvl="3" rtl="0">
              <a:spcBef>
                <a:spcPts val="0"/>
              </a:spcBef>
              <a:buSzPct val="100000"/>
              <a:defRPr sz="1600"/>
            </a:lvl4pPr>
            <a:lvl5pPr lvl="4" rtl="0">
              <a:spcBef>
                <a:spcPts val="0"/>
              </a:spcBef>
              <a:buSzPct val="100000"/>
              <a:defRPr sz="1600"/>
            </a:lvl5pPr>
            <a:lvl6pPr lvl="5" rtl="0">
              <a:spcBef>
                <a:spcPts val="0"/>
              </a:spcBef>
              <a:buSzPct val="100000"/>
              <a:defRPr sz="1600"/>
            </a:lvl6pPr>
            <a:lvl7pPr lvl="6" rtl="0">
              <a:spcBef>
                <a:spcPts val="0"/>
              </a:spcBef>
              <a:buSzPct val="100000"/>
              <a:defRPr sz="1600"/>
            </a:lvl7pPr>
            <a:lvl8pPr lvl="7" rtl="0">
              <a:spcBef>
                <a:spcPts val="0"/>
              </a:spcBef>
              <a:buSzPct val="100000"/>
              <a:defRPr sz="1600"/>
            </a:lvl8pPr>
            <a:lvl9pPr lvl="8" rtl="0">
              <a:spcBef>
                <a:spcPts val="0"/>
              </a:spcBef>
              <a:buSzPct val="100000"/>
              <a:defRPr sz="1600"/>
            </a:lvl9pPr>
          </a:lstStyle>
          <a:p>
            <a:endParaRPr/>
          </a:p>
        </p:txBody>
      </p:sp>
      <p:sp>
        <p:nvSpPr>
          <p:cNvPr id="44" name="Shape 44"/>
          <p:cNvSpPr txBox="1">
            <a:spLocks noGrp="1"/>
          </p:cNvSpPr>
          <p:nvPr>
            <p:ph type="subTitle" idx="3"/>
          </p:nvPr>
        </p:nvSpPr>
        <p:spPr>
          <a:xfrm>
            <a:off x="0" y="0"/>
            <a:ext cx="4572000" cy="199800"/>
          </a:xfrm>
          <a:prstGeom prst="rect">
            <a:avLst/>
          </a:prstGeom>
        </p:spPr>
        <p:txBody>
          <a:bodyPr lIns="91425" tIns="91425" rIns="91425" bIns="91425" anchor="ctr" anchorCtr="0"/>
          <a:lstStyle>
            <a:lvl1pPr lvl="0" algn="r" rtl="0">
              <a:spcBef>
                <a:spcPts val="0"/>
              </a:spcBef>
              <a:buNone/>
              <a:defRPr sz="1100">
                <a:solidFill>
                  <a:srgbClr val="FFFFFF"/>
                </a:solidFill>
              </a:defRPr>
            </a:lvl1pPr>
            <a:lvl2pPr lvl="1" algn="r" rtl="0">
              <a:spcBef>
                <a:spcPts val="0"/>
              </a:spcBef>
              <a:buNone/>
              <a:defRPr/>
            </a:lvl2pPr>
            <a:lvl3pPr lvl="2" algn="r" rtl="0">
              <a:spcBef>
                <a:spcPts val="0"/>
              </a:spcBef>
              <a:buNone/>
              <a:defRPr/>
            </a:lvl3pPr>
            <a:lvl4pPr lvl="3" algn="r" rtl="0">
              <a:spcBef>
                <a:spcPts val="0"/>
              </a:spcBef>
              <a:buNone/>
              <a:defRPr/>
            </a:lvl4pPr>
            <a:lvl5pPr lvl="4" algn="r" rtl="0">
              <a:spcBef>
                <a:spcPts val="0"/>
              </a:spcBef>
              <a:buNone/>
              <a:defRPr/>
            </a:lvl5pPr>
            <a:lvl6pPr lvl="5" algn="r" rtl="0">
              <a:spcBef>
                <a:spcPts val="0"/>
              </a:spcBef>
              <a:buNone/>
              <a:defRPr/>
            </a:lvl6pPr>
            <a:lvl7pPr lvl="6" algn="r" rtl="0">
              <a:spcBef>
                <a:spcPts val="0"/>
              </a:spcBef>
              <a:buNone/>
              <a:defRPr/>
            </a:lvl7pPr>
            <a:lvl8pPr lvl="7" algn="r" rtl="0">
              <a:spcBef>
                <a:spcPts val="0"/>
              </a:spcBef>
              <a:buNone/>
              <a:defRPr/>
            </a:lvl8pPr>
            <a:lvl9pPr lvl="8" algn="r" rtl="0">
              <a:spcBef>
                <a:spcPts val="0"/>
              </a:spcBef>
              <a:buNone/>
              <a:defRPr/>
            </a:lvl9pPr>
          </a:lstStyle>
          <a:p>
            <a:endParaRPr/>
          </a:p>
        </p:txBody>
      </p:sp>
      <p:sp>
        <p:nvSpPr>
          <p:cNvPr id="45" name="Shape 45"/>
          <p:cNvSpPr txBox="1">
            <a:spLocks noGrp="1"/>
          </p:cNvSpPr>
          <p:nvPr>
            <p:ph type="subTitle" idx="4"/>
          </p:nvPr>
        </p:nvSpPr>
        <p:spPr>
          <a:xfrm>
            <a:off x="4572000" y="0"/>
            <a:ext cx="4572000" cy="199800"/>
          </a:xfrm>
          <a:prstGeom prst="rect">
            <a:avLst/>
          </a:prstGeom>
        </p:spPr>
        <p:txBody>
          <a:bodyPr lIns="91425" tIns="91425" rIns="91425" bIns="91425" anchor="ctr" anchorCtr="0"/>
          <a:lstStyle>
            <a:lvl1pPr lvl="0" rtl="0">
              <a:spcBef>
                <a:spcPts val="0"/>
              </a:spcBef>
              <a:buNone/>
              <a:defRPr sz="1100">
                <a:solidFill>
                  <a:srgbClr val="BD0000"/>
                </a:solidFill>
              </a:defRPr>
            </a:lvl1pPr>
            <a:lvl2pPr lvl="1" algn="r" rtl="0">
              <a:spcBef>
                <a:spcPts val="0"/>
              </a:spcBef>
              <a:buNone/>
              <a:defRPr/>
            </a:lvl2pPr>
            <a:lvl3pPr lvl="2" algn="r" rtl="0">
              <a:spcBef>
                <a:spcPts val="0"/>
              </a:spcBef>
              <a:buNone/>
              <a:defRPr/>
            </a:lvl3pPr>
            <a:lvl4pPr lvl="3" algn="r" rtl="0">
              <a:spcBef>
                <a:spcPts val="0"/>
              </a:spcBef>
              <a:buNone/>
              <a:defRPr/>
            </a:lvl4pPr>
            <a:lvl5pPr lvl="4" algn="r" rtl="0">
              <a:spcBef>
                <a:spcPts val="0"/>
              </a:spcBef>
              <a:buNone/>
              <a:defRPr/>
            </a:lvl5pPr>
            <a:lvl6pPr lvl="5" algn="r" rtl="0">
              <a:spcBef>
                <a:spcPts val="0"/>
              </a:spcBef>
              <a:buNone/>
              <a:defRPr/>
            </a:lvl6pPr>
            <a:lvl7pPr lvl="6" algn="r" rtl="0">
              <a:spcBef>
                <a:spcPts val="0"/>
              </a:spcBef>
              <a:buNone/>
              <a:defRPr/>
            </a:lvl7pPr>
            <a:lvl8pPr lvl="7" algn="r" rtl="0">
              <a:spcBef>
                <a:spcPts val="0"/>
              </a:spcBef>
              <a:buNone/>
              <a:defRPr/>
            </a:lvl8pPr>
            <a:lvl9pPr lvl="8" algn="r" rtl="0">
              <a:spcBef>
                <a:spcPts val="0"/>
              </a:spcBef>
              <a:buNone/>
              <a:defRPr/>
            </a:lvl9pPr>
          </a:lstStyle>
          <a:p>
            <a:endParaRPr/>
          </a:p>
        </p:txBody>
      </p:sp>
      <p:sp>
        <p:nvSpPr>
          <p:cNvPr id="46" name="Shape 46"/>
          <p:cNvSpPr txBox="1">
            <a:spLocks noGrp="1"/>
          </p:cNvSpPr>
          <p:nvPr>
            <p:ph type="sldNum" idx="12"/>
          </p:nvPr>
        </p:nvSpPr>
        <p:spPr>
          <a:xfrm>
            <a:off x="8568225" y="4978575"/>
            <a:ext cx="575700" cy="1650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7"/>
        <p:cNvGrpSpPr/>
        <p:nvPr/>
      </p:nvGrpSpPr>
      <p:grpSpPr>
        <a:xfrm>
          <a:off x="0" y="0"/>
          <a:ext cx="0" cy="0"/>
          <a:chOff x="0" y="0"/>
          <a:chExt cx="0" cy="0"/>
        </a:xfrm>
      </p:grpSpPr>
      <p:sp>
        <p:nvSpPr>
          <p:cNvPr id="48" name="Shape 48"/>
          <p:cNvSpPr/>
          <p:nvPr/>
        </p:nvSpPr>
        <p:spPr>
          <a:xfrm>
            <a:off x="0" y="228600"/>
            <a:ext cx="9144000" cy="742800"/>
          </a:xfrm>
          <a:prstGeom prst="rect">
            <a:avLst/>
          </a:prstGeom>
          <a:solidFill>
            <a:srgbClr val="EFEFEF"/>
          </a:solidFill>
          <a:ln>
            <a:noFill/>
          </a:ln>
        </p:spPr>
        <p:txBody>
          <a:bodyPr lIns="91425" tIns="91425" rIns="91425" bIns="91425" anchor="ctr" anchorCtr="0">
            <a:noAutofit/>
          </a:bodyPr>
          <a:lstStyle/>
          <a:p>
            <a:pPr lvl="0">
              <a:spcBef>
                <a:spcPts val="0"/>
              </a:spcBef>
              <a:buNone/>
            </a:pPr>
            <a:endParaRPr/>
          </a:p>
        </p:txBody>
      </p:sp>
      <p:sp>
        <p:nvSpPr>
          <p:cNvPr id="49" name="Shape 49"/>
          <p:cNvSpPr txBox="1">
            <a:spLocks noGrp="1"/>
          </p:cNvSpPr>
          <p:nvPr>
            <p:ph type="title"/>
          </p:nvPr>
        </p:nvSpPr>
        <p:spPr>
          <a:xfrm>
            <a:off x="152400" y="228600"/>
            <a:ext cx="8839200" cy="742800"/>
          </a:xfrm>
          <a:prstGeom prst="rect">
            <a:avLst/>
          </a:prstGeom>
        </p:spPr>
        <p:txBody>
          <a:bodyPr lIns="91425" tIns="91425" rIns="91425" bIns="91425" anchor="ctr" anchorCtr="0"/>
          <a:lstStyle>
            <a:lvl1pPr lvl="0" rtl="0">
              <a:spcBef>
                <a:spcPts val="0"/>
              </a:spcBef>
              <a:buClr>
                <a:srgbClr val="BD0000"/>
              </a:buClr>
              <a:defRPr>
                <a:solidFill>
                  <a:srgbClr val="BD0000"/>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50" name="Shape 50"/>
          <p:cNvSpPr txBox="1">
            <a:spLocks noGrp="1"/>
          </p:cNvSpPr>
          <p:nvPr>
            <p:ph type="subTitle" idx="1"/>
          </p:nvPr>
        </p:nvSpPr>
        <p:spPr>
          <a:xfrm>
            <a:off x="0" y="0"/>
            <a:ext cx="4572000" cy="199800"/>
          </a:xfrm>
          <a:prstGeom prst="rect">
            <a:avLst/>
          </a:prstGeom>
        </p:spPr>
        <p:txBody>
          <a:bodyPr lIns="91425" tIns="91425" rIns="91425" bIns="91425" anchor="ctr" anchorCtr="0"/>
          <a:lstStyle>
            <a:lvl1pPr lvl="0" algn="r" rtl="0">
              <a:spcBef>
                <a:spcPts val="0"/>
              </a:spcBef>
              <a:buNone/>
              <a:defRPr sz="1100">
                <a:solidFill>
                  <a:srgbClr val="FFFFFF"/>
                </a:solidFill>
              </a:defRPr>
            </a:lvl1pPr>
            <a:lvl2pPr lvl="1" algn="r" rtl="0">
              <a:spcBef>
                <a:spcPts val="0"/>
              </a:spcBef>
              <a:buNone/>
              <a:defRPr/>
            </a:lvl2pPr>
            <a:lvl3pPr lvl="2" algn="r" rtl="0">
              <a:spcBef>
                <a:spcPts val="0"/>
              </a:spcBef>
              <a:buNone/>
              <a:defRPr/>
            </a:lvl3pPr>
            <a:lvl4pPr lvl="3" algn="r" rtl="0">
              <a:spcBef>
                <a:spcPts val="0"/>
              </a:spcBef>
              <a:buNone/>
              <a:defRPr/>
            </a:lvl4pPr>
            <a:lvl5pPr lvl="4" algn="r" rtl="0">
              <a:spcBef>
                <a:spcPts val="0"/>
              </a:spcBef>
              <a:buNone/>
              <a:defRPr/>
            </a:lvl5pPr>
            <a:lvl6pPr lvl="5" algn="r" rtl="0">
              <a:spcBef>
                <a:spcPts val="0"/>
              </a:spcBef>
              <a:buNone/>
              <a:defRPr/>
            </a:lvl6pPr>
            <a:lvl7pPr lvl="6" algn="r" rtl="0">
              <a:spcBef>
                <a:spcPts val="0"/>
              </a:spcBef>
              <a:buNone/>
              <a:defRPr/>
            </a:lvl7pPr>
            <a:lvl8pPr lvl="7" algn="r" rtl="0">
              <a:spcBef>
                <a:spcPts val="0"/>
              </a:spcBef>
              <a:buNone/>
              <a:defRPr/>
            </a:lvl8pPr>
            <a:lvl9pPr lvl="8" algn="r" rtl="0">
              <a:spcBef>
                <a:spcPts val="0"/>
              </a:spcBef>
              <a:buNone/>
              <a:defRPr/>
            </a:lvl9pPr>
          </a:lstStyle>
          <a:p>
            <a:endParaRPr/>
          </a:p>
        </p:txBody>
      </p:sp>
      <p:sp>
        <p:nvSpPr>
          <p:cNvPr id="51" name="Shape 51"/>
          <p:cNvSpPr txBox="1">
            <a:spLocks noGrp="1"/>
          </p:cNvSpPr>
          <p:nvPr>
            <p:ph type="subTitle" idx="2"/>
          </p:nvPr>
        </p:nvSpPr>
        <p:spPr>
          <a:xfrm>
            <a:off x="4572000" y="0"/>
            <a:ext cx="4572000" cy="199800"/>
          </a:xfrm>
          <a:prstGeom prst="rect">
            <a:avLst/>
          </a:prstGeom>
        </p:spPr>
        <p:txBody>
          <a:bodyPr lIns="91425" tIns="91425" rIns="91425" bIns="91425" anchor="ctr" anchorCtr="0"/>
          <a:lstStyle>
            <a:lvl1pPr lvl="0" rtl="0">
              <a:spcBef>
                <a:spcPts val="0"/>
              </a:spcBef>
              <a:buNone/>
              <a:defRPr sz="1100">
                <a:solidFill>
                  <a:srgbClr val="BD0000"/>
                </a:solidFill>
              </a:defRPr>
            </a:lvl1pPr>
            <a:lvl2pPr lvl="1" algn="r" rtl="0">
              <a:spcBef>
                <a:spcPts val="0"/>
              </a:spcBef>
              <a:buNone/>
              <a:defRPr/>
            </a:lvl2pPr>
            <a:lvl3pPr lvl="2" algn="r" rtl="0">
              <a:spcBef>
                <a:spcPts val="0"/>
              </a:spcBef>
              <a:buNone/>
              <a:defRPr/>
            </a:lvl3pPr>
            <a:lvl4pPr lvl="3" algn="r" rtl="0">
              <a:spcBef>
                <a:spcPts val="0"/>
              </a:spcBef>
              <a:buNone/>
              <a:defRPr/>
            </a:lvl4pPr>
            <a:lvl5pPr lvl="4" algn="r" rtl="0">
              <a:spcBef>
                <a:spcPts val="0"/>
              </a:spcBef>
              <a:buNone/>
              <a:defRPr/>
            </a:lvl5pPr>
            <a:lvl6pPr lvl="5" algn="r" rtl="0">
              <a:spcBef>
                <a:spcPts val="0"/>
              </a:spcBef>
              <a:buNone/>
              <a:defRPr/>
            </a:lvl6pPr>
            <a:lvl7pPr lvl="6" algn="r" rtl="0">
              <a:spcBef>
                <a:spcPts val="0"/>
              </a:spcBef>
              <a:buNone/>
              <a:defRPr/>
            </a:lvl7pPr>
            <a:lvl8pPr lvl="7" algn="r" rtl="0">
              <a:spcBef>
                <a:spcPts val="0"/>
              </a:spcBef>
              <a:buNone/>
              <a:defRPr/>
            </a:lvl8pPr>
            <a:lvl9pPr lvl="8" algn="r" rtl="0">
              <a:spcBef>
                <a:spcPts val="0"/>
              </a:spcBef>
              <a:buNone/>
              <a:defRPr/>
            </a:lvl9pPr>
          </a:lstStyle>
          <a:p>
            <a:endParaRPr/>
          </a:p>
        </p:txBody>
      </p:sp>
      <p:sp>
        <p:nvSpPr>
          <p:cNvPr id="52" name="Shape 52"/>
          <p:cNvSpPr txBox="1">
            <a:spLocks noGrp="1"/>
          </p:cNvSpPr>
          <p:nvPr>
            <p:ph type="sldNum" idx="12"/>
          </p:nvPr>
        </p:nvSpPr>
        <p:spPr>
          <a:xfrm>
            <a:off x="8568225" y="4978575"/>
            <a:ext cx="575700" cy="1650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aption">
    <p:spTree>
      <p:nvGrpSpPr>
        <p:cNvPr id="1" name="Shape 53"/>
        <p:cNvGrpSpPr/>
        <p:nvPr/>
      </p:nvGrpSpPr>
      <p:grpSpPr>
        <a:xfrm>
          <a:off x="0" y="0"/>
          <a:ext cx="0" cy="0"/>
          <a:chOff x="0" y="0"/>
          <a:chExt cx="0" cy="0"/>
        </a:xfrm>
      </p:grpSpPr>
      <p:sp>
        <p:nvSpPr>
          <p:cNvPr id="54" name="Shape 54"/>
          <p:cNvSpPr txBox="1">
            <a:spLocks noGrp="1"/>
          </p:cNvSpPr>
          <p:nvPr>
            <p:ph type="body" idx="1"/>
          </p:nvPr>
        </p:nvSpPr>
        <p:spPr>
          <a:xfrm>
            <a:off x="457200" y="4406309"/>
            <a:ext cx="8229600" cy="519600"/>
          </a:xfrm>
          <a:prstGeom prst="rect">
            <a:avLst/>
          </a:prstGeom>
        </p:spPr>
        <p:txBody>
          <a:bodyPr lIns="91425" tIns="91425" rIns="91425" bIns="91425" anchor="t" anchorCtr="0"/>
          <a:lstStyle>
            <a:lvl1pPr lvl="0" algn="ctr">
              <a:spcBef>
                <a:spcPts val="360"/>
              </a:spcBef>
              <a:buSzPct val="100000"/>
              <a:buNone/>
              <a:defRPr sz="1800"/>
            </a:lvl1pPr>
          </a:lstStyle>
          <a:p>
            <a:endParaRPr/>
          </a:p>
        </p:txBody>
      </p:sp>
      <p:sp>
        <p:nvSpPr>
          <p:cNvPr id="55" name="Shape 55"/>
          <p:cNvSpPr txBox="1">
            <a:spLocks noGrp="1"/>
          </p:cNvSpPr>
          <p:nvPr>
            <p:ph type="subTitle" idx="2"/>
          </p:nvPr>
        </p:nvSpPr>
        <p:spPr>
          <a:xfrm>
            <a:off x="0" y="0"/>
            <a:ext cx="4572000" cy="199800"/>
          </a:xfrm>
          <a:prstGeom prst="rect">
            <a:avLst/>
          </a:prstGeom>
        </p:spPr>
        <p:txBody>
          <a:bodyPr lIns="91425" tIns="91425" rIns="91425" bIns="91425" anchor="ctr" anchorCtr="0"/>
          <a:lstStyle>
            <a:lvl1pPr lvl="0" algn="r" rtl="0">
              <a:spcBef>
                <a:spcPts val="0"/>
              </a:spcBef>
              <a:buNone/>
              <a:defRPr sz="1100">
                <a:solidFill>
                  <a:srgbClr val="FFFFFF"/>
                </a:solidFill>
              </a:defRPr>
            </a:lvl1pPr>
            <a:lvl2pPr lvl="1" algn="r" rtl="0">
              <a:spcBef>
                <a:spcPts val="0"/>
              </a:spcBef>
              <a:buNone/>
              <a:defRPr/>
            </a:lvl2pPr>
            <a:lvl3pPr lvl="2" algn="r" rtl="0">
              <a:spcBef>
                <a:spcPts val="0"/>
              </a:spcBef>
              <a:buNone/>
              <a:defRPr/>
            </a:lvl3pPr>
            <a:lvl4pPr lvl="3" algn="r" rtl="0">
              <a:spcBef>
                <a:spcPts val="0"/>
              </a:spcBef>
              <a:buNone/>
              <a:defRPr/>
            </a:lvl4pPr>
            <a:lvl5pPr lvl="4" algn="r" rtl="0">
              <a:spcBef>
                <a:spcPts val="0"/>
              </a:spcBef>
              <a:buNone/>
              <a:defRPr/>
            </a:lvl5pPr>
            <a:lvl6pPr lvl="5" algn="r" rtl="0">
              <a:spcBef>
                <a:spcPts val="0"/>
              </a:spcBef>
              <a:buNone/>
              <a:defRPr/>
            </a:lvl6pPr>
            <a:lvl7pPr lvl="6" algn="r" rtl="0">
              <a:spcBef>
                <a:spcPts val="0"/>
              </a:spcBef>
              <a:buNone/>
              <a:defRPr/>
            </a:lvl7pPr>
            <a:lvl8pPr lvl="7" algn="r" rtl="0">
              <a:spcBef>
                <a:spcPts val="0"/>
              </a:spcBef>
              <a:buNone/>
              <a:defRPr/>
            </a:lvl8pPr>
            <a:lvl9pPr lvl="8" algn="r" rtl="0">
              <a:spcBef>
                <a:spcPts val="0"/>
              </a:spcBef>
              <a:buNone/>
              <a:defRPr/>
            </a:lvl9pPr>
          </a:lstStyle>
          <a:p>
            <a:endParaRPr/>
          </a:p>
        </p:txBody>
      </p:sp>
      <p:sp>
        <p:nvSpPr>
          <p:cNvPr id="56" name="Shape 56"/>
          <p:cNvSpPr txBox="1">
            <a:spLocks noGrp="1"/>
          </p:cNvSpPr>
          <p:nvPr>
            <p:ph type="subTitle" idx="3"/>
          </p:nvPr>
        </p:nvSpPr>
        <p:spPr>
          <a:xfrm>
            <a:off x="4572000" y="0"/>
            <a:ext cx="4572000" cy="199800"/>
          </a:xfrm>
          <a:prstGeom prst="rect">
            <a:avLst/>
          </a:prstGeom>
        </p:spPr>
        <p:txBody>
          <a:bodyPr lIns="91425" tIns="91425" rIns="91425" bIns="91425" anchor="ctr" anchorCtr="0"/>
          <a:lstStyle>
            <a:lvl1pPr lvl="0" rtl="0">
              <a:spcBef>
                <a:spcPts val="0"/>
              </a:spcBef>
              <a:buNone/>
              <a:defRPr sz="1100">
                <a:solidFill>
                  <a:srgbClr val="BD0000"/>
                </a:solidFill>
              </a:defRPr>
            </a:lvl1pPr>
            <a:lvl2pPr lvl="1" algn="r" rtl="0">
              <a:spcBef>
                <a:spcPts val="0"/>
              </a:spcBef>
              <a:buNone/>
              <a:defRPr/>
            </a:lvl2pPr>
            <a:lvl3pPr lvl="2" algn="r" rtl="0">
              <a:spcBef>
                <a:spcPts val="0"/>
              </a:spcBef>
              <a:buNone/>
              <a:defRPr/>
            </a:lvl3pPr>
            <a:lvl4pPr lvl="3" algn="r" rtl="0">
              <a:spcBef>
                <a:spcPts val="0"/>
              </a:spcBef>
              <a:buNone/>
              <a:defRPr/>
            </a:lvl4pPr>
            <a:lvl5pPr lvl="4" algn="r" rtl="0">
              <a:spcBef>
                <a:spcPts val="0"/>
              </a:spcBef>
              <a:buNone/>
              <a:defRPr/>
            </a:lvl5pPr>
            <a:lvl6pPr lvl="5" algn="r" rtl="0">
              <a:spcBef>
                <a:spcPts val="0"/>
              </a:spcBef>
              <a:buNone/>
              <a:defRPr/>
            </a:lvl6pPr>
            <a:lvl7pPr lvl="6" algn="r" rtl="0">
              <a:spcBef>
                <a:spcPts val="0"/>
              </a:spcBef>
              <a:buNone/>
              <a:defRPr/>
            </a:lvl7pPr>
            <a:lvl8pPr lvl="7" algn="r" rtl="0">
              <a:spcBef>
                <a:spcPts val="0"/>
              </a:spcBef>
              <a:buNone/>
              <a:defRPr/>
            </a:lvl8pPr>
            <a:lvl9pPr lvl="8" algn="r" rtl="0">
              <a:spcBef>
                <a:spcPts val="0"/>
              </a:spcBef>
              <a:buNone/>
              <a:defRPr/>
            </a:lvl9pPr>
          </a:lstStyle>
          <a:p>
            <a:endParaRPr/>
          </a:p>
        </p:txBody>
      </p:sp>
      <p:sp>
        <p:nvSpPr>
          <p:cNvPr id="57" name="Shape 57"/>
          <p:cNvSpPr txBox="1">
            <a:spLocks noGrp="1"/>
          </p:cNvSpPr>
          <p:nvPr>
            <p:ph type="sldNum" idx="12"/>
          </p:nvPr>
        </p:nvSpPr>
        <p:spPr>
          <a:xfrm>
            <a:off x="8568225" y="4978575"/>
            <a:ext cx="575700" cy="1650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8"/>
        <p:cNvGrpSpPr/>
        <p:nvPr/>
      </p:nvGrpSpPr>
      <p:grpSpPr>
        <a:xfrm>
          <a:off x="0" y="0"/>
          <a:ext cx="0" cy="0"/>
          <a:chOff x="0" y="0"/>
          <a:chExt cx="0" cy="0"/>
        </a:xfrm>
      </p:grpSpPr>
      <p:sp>
        <p:nvSpPr>
          <p:cNvPr id="59" name="Shape 59"/>
          <p:cNvSpPr txBox="1">
            <a:spLocks noGrp="1"/>
          </p:cNvSpPr>
          <p:nvPr>
            <p:ph type="subTitle" idx="1"/>
          </p:nvPr>
        </p:nvSpPr>
        <p:spPr>
          <a:xfrm>
            <a:off x="0" y="0"/>
            <a:ext cx="4572000" cy="199800"/>
          </a:xfrm>
          <a:prstGeom prst="rect">
            <a:avLst/>
          </a:prstGeom>
        </p:spPr>
        <p:txBody>
          <a:bodyPr lIns="91425" tIns="91425" rIns="91425" bIns="91425" anchor="ctr" anchorCtr="0"/>
          <a:lstStyle>
            <a:lvl1pPr lvl="0" algn="r" rtl="0">
              <a:spcBef>
                <a:spcPts val="0"/>
              </a:spcBef>
              <a:buNone/>
              <a:defRPr sz="1100">
                <a:solidFill>
                  <a:srgbClr val="FFFFFF"/>
                </a:solidFill>
              </a:defRPr>
            </a:lvl1pPr>
            <a:lvl2pPr lvl="1" algn="r" rtl="0">
              <a:spcBef>
                <a:spcPts val="0"/>
              </a:spcBef>
              <a:buNone/>
              <a:defRPr/>
            </a:lvl2pPr>
            <a:lvl3pPr lvl="2" algn="r" rtl="0">
              <a:spcBef>
                <a:spcPts val="0"/>
              </a:spcBef>
              <a:buNone/>
              <a:defRPr/>
            </a:lvl3pPr>
            <a:lvl4pPr lvl="3" algn="r" rtl="0">
              <a:spcBef>
                <a:spcPts val="0"/>
              </a:spcBef>
              <a:buNone/>
              <a:defRPr/>
            </a:lvl4pPr>
            <a:lvl5pPr lvl="4" algn="r" rtl="0">
              <a:spcBef>
                <a:spcPts val="0"/>
              </a:spcBef>
              <a:buNone/>
              <a:defRPr/>
            </a:lvl5pPr>
            <a:lvl6pPr lvl="5" algn="r" rtl="0">
              <a:spcBef>
                <a:spcPts val="0"/>
              </a:spcBef>
              <a:buNone/>
              <a:defRPr/>
            </a:lvl6pPr>
            <a:lvl7pPr lvl="6" algn="r" rtl="0">
              <a:spcBef>
                <a:spcPts val="0"/>
              </a:spcBef>
              <a:buNone/>
              <a:defRPr/>
            </a:lvl7pPr>
            <a:lvl8pPr lvl="7" algn="r" rtl="0">
              <a:spcBef>
                <a:spcPts val="0"/>
              </a:spcBef>
              <a:buNone/>
              <a:defRPr/>
            </a:lvl8pPr>
            <a:lvl9pPr lvl="8" algn="r" rtl="0">
              <a:spcBef>
                <a:spcPts val="0"/>
              </a:spcBef>
              <a:buNone/>
              <a:defRPr/>
            </a:lvl9pPr>
          </a:lstStyle>
          <a:p>
            <a:endParaRPr/>
          </a:p>
        </p:txBody>
      </p:sp>
      <p:sp>
        <p:nvSpPr>
          <p:cNvPr id="60" name="Shape 60"/>
          <p:cNvSpPr txBox="1">
            <a:spLocks noGrp="1"/>
          </p:cNvSpPr>
          <p:nvPr>
            <p:ph type="subTitle" idx="2"/>
          </p:nvPr>
        </p:nvSpPr>
        <p:spPr>
          <a:xfrm>
            <a:off x="4572000" y="0"/>
            <a:ext cx="4572000" cy="199800"/>
          </a:xfrm>
          <a:prstGeom prst="rect">
            <a:avLst/>
          </a:prstGeom>
        </p:spPr>
        <p:txBody>
          <a:bodyPr lIns="91425" tIns="91425" rIns="91425" bIns="91425" anchor="ctr" anchorCtr="0"/>
          <a:lstStyle>
            <a:lvl1pPr lvl="0" rtl="0">
              <a:spcBef>
                <a:spcPts val="0"/>
              </a:spcBef>
              <a:buNone/>
              <a:defRPr sz="1100">
                <a:solidFill>
                  <a:srgbClr val="BD0000"/>
                </a:solidFill>
              </a:defRPr>
            </a:lvl1pPr>
            <a:lvl2pPr lvl="1" algn="r" rtl="0">
              <a:spcBef>
                <a:spcPts val="0"/>
              </a:spcBef>
              <a:buNone/>
              <a:defRPr/>
            </a:lvl2pPr>
            <a:lvl3pPr lvl="2" algn="r" rtl="0">
              <a:spcBef>
                <a:spcPts val="0"/>
              </a:spcBef>
              <a:buNone/>
              <a:defRPr/>
            </a:lvl3pPr>
            <a:lvl4pPr lvl="3" algn="r" rtl="0">
              <a:spcBef>
                <a:spcPts val="0"/>
              </a:spcBef>
              <a:buNone/>
              <a:defRPr/>
            </a:lvl4pPr>
            <a:lvl5pPr lvl="4" algn="r" rtl="0">
              <a:spcBef>
                <a:spcPts val="0"/>
              </a:spcBef>
              <a:buNone/>
              <a:defRPr/>
            </a:lvl5pPr>
            <a:lvl6pPr lvl="5" algn="r" rtl="0">
              <a:spcBef>
                <a:spcPts val="0"/>
              </a:spcBef>
              <a:buNone/>
              <a:defRPr/>
            </a:lvl6pPr>
            <a:lvl7pPr lvl="6" algn="r" rtl="0">
              <a:spcBef>
                <a:spcPts val="0"/>
              </a:spcBef>
              <a:buNone/>
              <a:defRPr/>
            </a:lvl7pPr>
            <a:lvl8pPr lvl="7" algn="r" rtl="0">
              <a:spcBef>
                <a:spcPts val="0"/>
              </a:spcBef>
              <a:buNone/>
              <a:defRPr/>
            </a:lvl8pPr>
            <a:lvl9pPr lvl="8" algn="r" rtl="0">
              <a:spcBef>
                <a:spcPts val="0"/>
              </a:spcBef>
              <a:buNone/>
              <a:defRPr/>
            </a:lvl9pPr>
          </a:lstStyle>
          <a:p>
            <a:endParaRPr/>
          </a:p>
        </p:txBody>
      </p:sp>
      <p:sp>
        <p:nvSpPr>
          <p:cNvPr id="61" name="Shape 61"/>
          <p:cNvSpPr txBox="1">
            <a:spLocks noGrp="1"/>
          </p:cNvSpPr>
          <p:nvPr>
            <p:ph type="sldNum" idx="12"/>
          </p:nvPr>
        </p:nvSpPr>
        <p:spPr>
          <a:xfrm>
            <a:off x="8568225" y="4978575"/>
            <a:ext cx="575700" cy="1650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
        <p:nvSpPr>
          <p:cNvPr id="62" name="Shape 62"/>
          <p:cNvSpPr/>
          <p:nvPr/>
        </p:nvSpPr>
        <p:spPr>
          <a:xfrm>
            <a:off x="8120150" y="4297525"/>
            <a:ext cx="988500" cy="6447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slide 1">
    <p:spTree>
      <p:nvGrpSpPr>
        <p:cNvPr id="1" name="Shape 63"/>
        <p:cNvGrpSpPr/>
        <p:nvPr/>
      </p:nvGrpSpPr>
      <p:grpSpPr>
        <a:xfrm>
          <a:off x="0" y="0"/>
          <a:ext cx="0" cy="0"/>
          <a:chOff x="0" y="0"/>
          <a:chExt cx="0" cy="0"/>
        </a:xfrm>
      </p:grpSpPr>
      <p:sp>
        <p:nvSpPr>
          <p:cNvPr id="64" name="Shape 64"/>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rtl="0">
              <a:spcBef>
                <a:spcPts val="0"/>
              </a:spcBef>
              <a:buSzPct val="100000"/>
              <a:defRPr sz="5200"/>
            </a:lvl1pPr>
            <a:lvl2pPr lvl="1" algn="ctr" rtl="0">
              <a:spcBef>
                <a:spcPts val="0"/>
              </a:spcBef>
              <a:buSzPct val="100000"/>
              <a:defRPr sz="5200"/>
            </a:lvl2pPr>
            <a:lvl3pPr lvl="2" algn="ctr" rtl="0">
              <a:spcBef>
                <a:spcPts val="0"/>
              </a:spcBef>
              <a:buSzPct val="100000"/>
              <a:defRPr sz="5200"/>
            </a:lvl3pPr>
            <a:lvl4pPr lvl="3" algn="ctr" rtl="0">
              <a:spcBef>
                <a:spcPts val="0"/>
              </a:spcBef>
              <a:buSzPct val="100000"/>
              <a:defRPr sz="5200"/>
            </a:lvl4pPr>
            <a:lvl5pPr lvl="4" algn="ctr" rtl="0">
              <a:spcBef>
                <a:spcPts val="0"/>
              </a:spcBef>
              <a:buSzPct val="100000"/>
              <a:defRPr sz="5200"/>
            </a:lvl5pPr>
            <a:lvl6pPr lvl="5" algn="ctr" rtl="0">
              <a:spcBef>
                <a:spcPts val="0"/>
              </a:spcBef>
              <a:buSzPct val="100000"/>
              <a:defRPr sz="5200"/>
            </a:lvl6pPr>
            <a:lvl7pPr lvl="6" algn="ctr" rtl="0">
              <a:spcBef>
                <a:spcPts val="0"/>
              </a:spcBef>
              <a:buSzPct val="100000"/>
              <a:defRPr sz="5200"/>
            </a:lvl7pPr>
            <a:lvl8pPr lvl="7" algn="ctr" rtl="0">
              <a:spcBef>
                <a:spcPts val="0"/>
              </a:spcBef>
              <a:buSzPct val="100000"/>
              <a:defRPr sz="5200"/>
            </a:lvl8pPr>
            <a:lvl9pPr lvl="8" algn="ctr" rtl="0">
              <a:spcBef>
                <a:spcPts val="0"/>
              </a:spcBef>
              <a:buSzPct val="100000"/>
              <a:defRPr sz="5200"/>
            </a:lvl9pPr>
          </a:lstStyle>
          <a:p>
            <a:endParaRPr/>
          </a:p>
        </p:txBody>
      </p:sp>
      <p:sp>
        <p:nvSpPr>
          <p:cNvPr id="65" name="Shape 65"/>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rtl="0">
              <a:lnSpc>
                <a:spcPct val="100000"/>
              </a:lnSpc>
              <a:spcBef>
                <a:spcPts val="0"/>
              </a:spcBef>
              <a:spcAft>
                <a:spcPts val="0"/>
              </a:spcAft>
              <a:buSzPct val="100000"/>
              <a:buNone/>
              <a:defRPr sz="2800"/>
            </a:lvl1pPr>
            <a:lvl2pPr lvl="1" algn="ctr" rtl="0">
              <a:lnSpc>
                <a:spcPct val="100000"/>
              </a:lnSpc>
              <a:spcBef>
                <a:spcPts val="0"/>
              </a:spcBef>
              <a:spcAft>
                <a:spcPts val="0"/>
              </a:spcAft>
              <a:buSzPct val="100000"/>
              <a:buNone/>
              <a:defRPr sz="2800"/>
            </a:lvl2pPr>
            <a:lvl3pPr lvl="2" algn="ctr" rtl="0">
              <a:lnSpc>
                <a:spcPct val="100000"/>
              </a:lnSpc>
              <a:spcBef>
                <a:spcPts val="0"/>
              </a:spcBef>
              <a:spcAft>
                <a:spcPts val="0"/>
              </a:spcAft>
              <a:buSzPct val="100000"/>
              <a:buNone/>
              <a:defRPr sz="2800"/>
            </a:lvl3pPr>
            <a:lvl4pPr lvl="3" algn="ctr" rtl="0">
              <a:lnSpc>
                <a:spcPct val="100000"/>
              </a:lnSpc>
              <a:spcBef>
                <a:spcPts val="0"/>
              </a:spcBef>
              <a:spcAft>
                <a:spcPts val="0"/>
              </a:spcAft>
              <a:buSzPct val="100000"/>
              <a:buNone/>
              <a:defRPr sz="2800"/>
            </a:lvl4pPr>
            <a:lvl5pPr lvl="4" algn="ctr" rtl="0">
              <a:lnSpc>
                <a:spcPct val="100000"/>
              </a:lnSpc>
              <a:spcBef>
                <a:spcPts val="0"/>
              </a:spcBef>
              <a:spcAft>
                <a:spcPts val="0"/>
              </a:spcAft>
              <a:buSzPct val="100000"/>
              <a:buNone/>
              <a:defRPr sz="2800"/>
            </a:lvl5pPr>
            <a:lvl6pPr lvl="5" algn="ctr" rtl="0">
              <a:lnSpc>
                <a:spcPct val="100000"/>
              </a:lnSpc>
              <a:spcBef>
                <a:spcPts val="0"/>
              </a:spcBef>
              <a:spcAft>
                <a:spcPts val="0"/>
              </a:spcAft>
              <a:buSzPct val="100000"/>
              <a:buNone/>
              <a:defRPr sz="2800"/>
            </a:lvl6pPr>
            <a:lvl7pPr lvl="6" algn="ctr" rtl="0">
              <a:lnSpc>
                <a:spcPct val="100000"/>
              </a:lnSpc>
              <a:spcBef>
                <a:spcPts val="0"/>
              </a:spcBef>
              <a:spcAft>
                <a:spcPts val="0"/>
              </a:spcAft>
              <a:buSzPct val="100000"/>
              <a:buNone/>
              <a:defRPr sz="2800"/>
            </a:lvl7pPr>
            <a:lvl8pPr lvl="7" algn="ctr" rtl="0">
              <a:lnSpc>
                <a:spcPct val="100000"/>
              </a:lnSpc>
              <a:spcBef>
                <a:spcPts val="0"/>
              </a:spcBef>
              <a:spcAft>
                <a:spcPts val="0"/>
              </a:spcAft>
              <a:buSzPct val="100000"/>
              <a:buNone/>
              <a:defRPr sz="2800"/>
            </a:lvl8pPr>
            <a:lvl9pPr lvl="8" algn="ctr" rtl="0">
              <a:lnSpc>
                <a:spcPct val="100000"/>
              </a:lnSpc>
              <a:spcBef>
                <a:spcPts val="0"/>
              </a:spcBef>
              <a:spcAft>
                <a:spcPts val="0"/>
              </a:spcAft>
              <a:buSzPct val="100000"/>
              <a:buNone/>
              <a:defRPr sz="2800"/>
            </a:lvl9pPr>
          </a:lstStyle>
          <a:p>
            <a:endParaRPr/>
          </a:p>
        </p:txBody>
      </p:sp>
      <p:sp>
        <p:nvSpPr>
          <p:cNvPr id="66" name="Shape 66"/>
          <p:cNvSpPr txBox="1">
            <a:spLocks noGrp="1"/>
          </p:cNvSpPr>
          <p:nvPr>
            <p:ph type="sldNum" idx="12"/>
          </p:nvPr>
        </p:nvSpPr>
        <p:spPr>
          <a:xfrm>
            <a:off x="8568225" y="4978575"/>
            <a:ext cx="575700" cy="1650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slide 2">
    <p:spTree>
      <p:nvGrpSpPr>
        <p:cNvPr id="1" name="Shape 67"/>
        <p:cNvGrpSpPr/>
        <p:nvPr/>
      </p:nvGrpSpPr>
      <p:grpSpPr>
        <a:xfrm>
          <a:off x="0" y="0"/>
          <a:ext cx="0" cy="0"/>
          <a:chOff x="0" y="0"/>
          <a:chExt cx="0" cy="0"/>
        </a:xfrm>
      </p:grpSpPr>
      <p:sp>
        <p:nvSpPr>
          <p:cNvPr id="68" name="Shape 68"/>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rtl="0">
              <a:spcBef>
                <a:spcPts val="0"/>
              </a:spcBef>
              <a:buSzPct val="100000"/>
              <a:defRPr sz="5200"/>
            </a:lvl1pPr>
            <a:lvl2pPr lvl="1" algn="ctr" rtl="0">
              <a:spcBef>
                <a:spcPts val="0"/>
              </a:spcBef>
              <a:buSzPct val="100000"/>
              <a:defRPr sz="5200"/>
            </a:lvl2pPr>
            <a:lvl3pPr lvl="2" algn="ctr" rtl="0">
              <a:spcBef>
                <a:spcPts val="0"/>
              </a:spcBef>
              <a:buSzPct val="100000"/>
              <a:defRPr sz="5200"/>
            </a:lvl3pPr>
            <a:lvl4pPr lvl="3" algn="ctr" rtl="0">
              <a:spcBef>
                <a:spcPts val="0"/>
              </a:spcBef>
              <a:buSzPct val="100000"/>
              <a:defRPr sz="5200"/>
            </a:lvl4pPr>
            <a:lvl5pPr lvl="4" algn="ctr" rtl="0">
              <a:spcBef>
                <a:spcPts val="0"/>
              </a:spcBef>
              <a:buSzPct val="100000"/>
              <a:defRPr sz="5200"/>
            </a:lvl5pPr>
            <a:lvl6pPr lvl="5" algn="ctr" rtl="0">
              <a:spcBef>
                <a:spcPts val="0"/>
              </a:spcBef>
              <a:buSzPct val="100000"/>
              <a:defRPr sz="5200"/>
            </a:lvl6pPr>
            <a:lvl7pPr lvl="6" algn="ctr" rtl="0">
              <a:spcBef>
                <a:spcPts val="0"/>
              </a:spcBef>
              <a:buSzPct val="100000"/>
              <a:defRPr sz="5200"/>
            </a:lvl7pPr>
            <a:lvl8pPr lvl="7" algn="ctr" rtl="0">
              <a:spcBef>
                <a:spcPts val="0"/>
              </a:spcBef>
              <a:buSzPct val="100000"/>
              <a:defRPr sz="5200"/>
            </a:lvl8pPr>
            <a:lvl9pPr lvl="8" algn="ctr" rtl="0">
              <a:spcBef>
                <a:spcPts val="0"/>
              </a:spcBef>
              <a:buSzPct val="100000"/>
              <a:defRPr sz="5200"/>
            </a:lvl9pPr>
          </a:lstStyle>
          <a:p>
            <a:endParaRPr/>
          </a:p>
        </p:txBody>
      </p:sp>
      <p:sp>
        <p:nvSpPr>
          <p:cNvPr id="69" name="Shape 69"/>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rtl="0">
              <a:lnSpc>
                <a:spcPct val="100000"/>
              </a:lnSpc>
              <a:spcBef>
                <a:spcPts val="0"/>
              </a:spcBef>
              <a:spcAft>
                <a:spcPts val="0"/>
              </a:spcAft>
              <a:buSzPct val="100000"/>
              <a:buNone/>
              <a:defRPr sz="2800"/>
            </a:lvl1pPr>
            <a:lvl2pPr lvl="1" algn="ctr" rtl="0">
              <a:lnSpc>
                <a:spcPct val="100000"/>
              </a:lnSpc>
              <a:spcBef>
                <a:spcPts val="0"/>
              </a:spcBef>
              <a:spcAft>
                <a:spcPts val="0"/>
              </a:spcAft>
              <a:buSzPct val="100000"/>
              <a:buNone/>
              <a:defRPr sz="2800"/>
            </a:lvl2pPr>
            <a:lvl3pPr lvl="2" algn="ctr" rtl="0">
              <a:lnSpc>
                <a:spcPct val="100000"/>
              </a:lnSpc>
              <a:spcBef>
                <a:spcPts val="0"/>
              </a:spcBef>
              <a:spcAft>
                <a:spcPts val="0"/>
              </a:spcAft>
              <a:buSzPct val="100000"/>
              <a:buNone/>
              <a:defRPr sz="2800"/>
            </a:lvl3pPr>
            <a:lvl4pPr lvl="3" algn="ctr" rtl="0">
              <a:lnSpc>
                <a:spcPct val="100000"/>
              </a:lnSpc>
              <a:spcBef>
                <a:spcPts val="0"/>
              </a:spcBef>
              <a:spcAft>
                <a:spcPts val="0"/>
              </a:spcAft>
              <a:buSzPct val="100000"/>
              <a:buNone/>
              <a:defRPr sz="2800"/>
            </a:lvl4pPr>
            <a:lvl5pPr lvl="4" algn="ctr" rtl="0">
              <a:lnSpc>
                <a:spcPct val="100000"/>
              </a:lnSpc>
              <a:spcBef>
                <a:spcPts val="0"/>
              </a:spcBef>
              <a:spcAft>
                <a:spcPts val="0"/>
              </a:spcAft>
              <a:buSzPct val="100000"/>
              <a:buNone/>
              <a:defRPr sz="2800"/>
            </a:lvl5pPr>
            <a:lvl6pPr lvl="5" algn="ctr" rtl="0">
              <a:lnSpc>
                <a:spcPct val="100000"/>
              </a:lnSpc>
              <a:spcBef>
                <a:spcPts val="0"/>
              </a:spcBef>
              <a:spcAft>
                <a:spcPts val="0"/>
              </a:spcAft>
              <a:buSzPct val="100000"/>
              <a:buNone/>
              <a:defRPr sz="2800"/>
            </a:lvl6pPr>
            <a:lvl7pPr lvl="6" algn="ctr" rtl="0">
              <a:lnSpc>
                <a:spcPct val="100000"/>
              </a:lnSpc>
              <a:spcBef>
                <a:spcPts val="0"/>
              </a:spcBef>
              <a:spcAft>
                <a:spcPts val="0"/>
              </a:spcAft>
              <a:buSzPct val="100000"/>
              <a:buNone/>
              <a:defRPr sz="2800"/>
            </a:lvl7pPr>
            <a:lvl8pPr lvl="7" algn="ctr" rtl="0">
              <a:lnSpc>
                <a:spcPct val="100000"/>
              </a:lnSpc>
              <a:spcBef>
                <a:spcPts val="0"/>
              </a:spcBef>
              <a:spcAft>
                <a:spcPts val="0"/>
              </a:spcAft>
              <a:buSzPct val="100000"/>
              <a:buNone/>
              <a:defRPr sz="2800"/>
            </a:lvl8pPr>
            <a:lvl9pPr lvl="8" algn="ctr" rtl="0">
              <a:lnSpc>
                <a:spcPct val="100000"/>
              </a:lnSpc>
              <a:spcBef>
                <a:spcPts val="0"/>
              </a:spcBef>
              <a:spcAft>
                <a:spcPts val="0"/>
              </a:spcAft>
              <a:buSzPct val="100000"/>
              <a:buNone/>
              <a:defRPr sz="2800"/>
            </a:lvl9pPr>
          </a:lstStyle>
          <a:p>
            <a:endParaRPr/>
          </a:p>
        </p:txBody>
      </p:sp>
      <p:sp>
        <p:nvSpPr>
          <p:cNvPr id="70" name="Shape 70"/>
          <p:cNvSpPr txBox="1">
            <a:spLocks noGrp="1"/>
          </p:cNvSpPr>
          <p:nvPr>
            <p:ph type="sldNum" idx="12"/>
          </p:nvPr>
        </p:nvSpPr>
        <p:spPr>
          <a:xfrm>
            <a:off x="8568225" y="4978575"/>
            <a:ext cx="575700" cy="1650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lvl="0">
              <a:spcBef>
                <a:spcPts val="0"/>
              </a:spcBef>
              <a:buClr>
                <a:schemeClr val="dk1"/>
              </a:buClr>
              <a:buSzPct val="100000"/>
              <a:buFont typeface="Open Sans"/>
              <a:buNone/>
              <a:defRPr sz="3600">
                <a:solidFill>
                  <a:schemeClr val="dk1"/>
                </a:solidFill>
                <a:latin typeface="Open Sans"/>
                <a:ea typeface="Open Sans"/>
                <a:cs typeface="Open Sans"/>
                <a:sym typeface="Open Sans"/>
              </a:defRPr>
            </a:lvl1pPr>
            <a:lvl2pPr lvl="1">
              <a:spcBef>
                <a:spcPts val="0"/>
              </a:spcBef>
              <a:buClr>
                <a:schemeClr val="dk1"/>
              </a:buClr>
              <a:buSzPct val="100000"/>
              <a:buNone/>
              <a:defRPr sz="3600" b="1">
                <a:solidFill>
                  <a:schemeClr val="dk1"/>
                </a:solidFill>
              </a:defRPr>
            </a:lvl2pPr>
            <a:lvl3pPr lvl="2">
              <a:spcBef>
                <a:spcPts val="0"/>
              </a:spcBef>
              <a:buClr>
                <a:schemeClr val="dk1"/>
              </a:buClr>
              <a:buSzPct val="100000"/>
              <a:buNone/>
              <a:defRPr sz="3600" b="1">
                <a:solidFill>
                  <a:schemeClr val="dk1"/>
                </a:solidFill>
              </a:defRPr>
            </a:lvl3pPr>
            <a:lvl4pPr lvl="3">
              <a:spcBef>
                <a:spcPts val="0"/>
              </a:spcBef>
              <a:buClr>
                <a:schemeClr val="dk1"/>
              </a:buClr>
              <a:buSzPct val="100000"/>
              <a:buNone/>
              <a:defRPr sz="3600" b="1">
                <a:solidFill>
                  <a:schemeClr val="dk1"/>
                </a:solidFill>
              </a:defRPr>
            </a:lvl4pPr>
            <a:lvl5pPr lvl="4">
              <a:spcBef>
                <a:spcPts val="0"/>
              </a:spcBef>
              <a:buClr>
                <a:schemeClr val="dk1"/>
              </a:buClr>
              <a:buSzPct val="100000"/>
              <a:buNone/>
              <a:defRPr sz="3600" b="1">
                <a:solidFill>
                  <a:schemeClr val="dk1"/>
                </a:solidFill>
              </a:defRPr>
            </a:lvl5pPr>
            <a:lvl6pPr lvl="5">
              <a:spcBef>
                <a:spcPts val="0"/>
              </a:spcBef>
              <a:buClr>
                <a:schemeClr val="dk1"/>
              </a:buClr>
              <a:buSzPct val="100000"/>
              <a:buNone/>
              <a:defRPr sz="3600" b="1">
                <a:solidFill>
                  <a:schemeClr val="dk1"/>
                </a:solidFill>
              </a:defRPr>
            </a:lvl6pPr>
            <a:lvl7pPr lvl="6">
              <a:spcBef>
                <a:spcPts val="0"/>
              </a:spcBef>
              <a:buClr>
                <a:schemeClr val="dk1"/>
              </a:buClr>
              <a:buSzPct val="100000"/>
              <a:buNone/>
              <a:defRPr sz="3600" b="1">
                <a:solidFill>
                  <a:schemeClr val="dk1"/>
                </a:solidFill>
              </a:defRPr>
            </a:lvl7pPr>
            <a:lvl8pPr lvl="7">
              <a:spcBef>
                <a:spcPts val="0"/>
              </a:spcBef>
              <a:buClr>
                <a:schemeClr val="dk1"/>
              </a:buClr>
              <a:buSzPct val="100000"/>
              <a:buNone/>
              <a:defRPr sz="3600" b="1">
                <a:solidFill>
                  <a:schemeClr val="dk1"/>
                </a:solidFill>
              </a:defRPr>
            </a:lvl8pPr>
            <a:lvl9pPr lvl="8">
              <a:spcBef>
                <a:spcPts val="0"/>
              </a:spcBef>
              <a:buClr>
                <a:schemeClr val="dk1"/>
              </a:buClr>
              <a:buSzPct val="100000"/>
              <a:buNone/>
              <a:defRPr sz="3600" b="1">
                <a:solidFill>
                  <a:schemeClr val="dk1"/>
                </a:solidFill>
              </a:defRPr>
            </a:lvl9pPr>
          </a:lstStyle>
          <a:p>
            <a:endParaRPr/>
          </a:p>
        </p:txBody>
      </p:sp>
      <p:sp>
        <p:nvSpPr>
          <p:cNvPr id="7" name="Shape 7"/>
          <p:cNvSpPr txBox="1">
            <a:spLocks noGrp="1"/>
          </p:cNvSpPr>
          <p:nvPr>
            <p:ph type="body" idx="1"/>
          </p:nvPr>
        </p:nvSpPr>
        <p:spPr>
          <a:xfrm>
            <a:off x="457200" y="1123950"/>
            <a:ext cx="8229600" cy="3725700"/>
          </a:xfrm>
          <a:prstGeom prst="rect">
            <a:avLst/>
          </a:prstGeom>
          <a:noFill/>
          <a:ln>
            <a:noFill/>
          </a:ln>
        </p:spPr>
        <p:txBody>
          <a:bodyPr lIns="91425" tIns="91425" rIns="91425" bIns="91425" anchor="t" anchorCtr="0"/>
          <a:lstStyle>
            <a:lvl1pPr lvl="0">
              <a:spcBef>
                <a:spcPts val="600"/>
              </a:spcBef>
              <a:buClr>
                <a:schemeClr val="dk1"/>
              </a:buClr>
              <a:buSzPct val="100000"/>
              <a:buFont typeface="Open Sans"/>
              <a:buChar char="–"/>
              <a:defRPr sz="2400">
                <a:solidFill>
                  <a:schemeClr val="dk1"/>
                </a:solidFill>
                <a:latin typeface="Open Sans"/>
                <a:ea typeface="Open Sans"/>
                <a:cs typeface="Open Sans"/>
                <a:sym typeface="Open Sans"/>
              </a:defRPr>
            </a:lvl1pPr>
            <a:lvl2pPr lvl="1">
              <a:spcBef>
                <a:spcPts val="480"/>
              </a:spcBef>
              <a:buClr>
                <a:schemeClr val="dk1"/>
              </a:buClr>
              <a:buSzPct val="100000"/>
              <a:buFont typeface="Open Sans"/>
              <a:buChar char="–"/>
              <a:defRPr sz="2000">
                <a:solidFill>
                  <a:schemeClr val="dk1"/>
                </a:solidFill>
                <a:latin typeface="Open Sans"/>
                <a:ea typeface="Open Sans"/>
                <a:cs typeface="Open Sans"/>
                <a:sym typeface="Open Sans"/>
              </a:defRPr>
            </a:lvl2pPr>
            <a:lvl3pPr lvl="2">
              <a:spcBef>
                <a:spcPts val="480"/>
              </a:spcBef>
              <a:buClr>
                <a:schemeClr val="dk1"/>
              </a:buClr>
              <a:buSzPct val="100000"/>
              <a:buFont typeface="Open Sans"/>
              <a:buChar char="–"/>
              <a:defRPr sz="1800">
                <a:solidFill>
                  <a:schemeClr val="dk1"/>
                </a:solidFill>
                <a:latin typeface="Open Sans"/>
                <a:ea typeface="Open Sans"/>
                <a:cs typeface="Open Sans"/>
                <a:sym typeface="Open Sans"/>
              </a:defRPr>
            </a:lvl3pPr>
            <a:lvl4pPr lvl="3">
              <a:spcBef>
                <a:spcPts val="360"/>
              </a:spcBef>
              <a:buClr>
                <a:schemeClr val="dk1"/>
              </a:buClr>
              <a:buSzPct val="100000"/>
              <a:buFont typeface="Open Sans"/>
              <a:defRPr sz="1600">
                <a:solidFill>
                  <a:schemeClr val="dk1"/>
                </a:solidFill>
                <a:latin typeface="Open Sans"/>
                <a:ea typeface="Open Sans"/>
                <a:cs typeface="Open Sans"/>
                <a:sym typeface="Open Sans"/>
              </a:defRPr>
            </a:lvl4pPr>
            <a:lvl5pPr lvl="4">
              <a:spcBef>
                <a:spcPts val="360"/>
              </a:spcBef>
              <a:buClr>
                <a:schemeClr val="dk1"/>
              </a:buClr>
              <a:buSzPct val="100000"/>
              <a:buFont typeface="Open Sans"/>
              <a:defRPr sz="1600">
                <a:solidFill>
                  <a:schemeClr val="dk1"/>
                </a:solidFill>
                <a:latin typeface="Open Sans"/>
                <a:ea typeface="Open Sans"/>
                <a:cs typeface="Open Sans"/>
                <a:sym typeface="Open Sans"/>
              </a:defRPr>
            </a:lvl5pPr>
            <a:lvl6pPr lvl="5">
              <a:spcBef>
                <a:spcPts val="360"/>
              </a:spcBef>
              <a:buClr>
                <a:schemeClr val="dk1"/>
              </a:buClr>
              <a:buSzPct val="100000"/>
              <a:buFont typeface="Open Sans"/>
              <a:defRPr sz="1600">
                <a:solidFill>
                  <a:schemeClr val="dk1"/>
                </a:solidFill>
                <a:latin typeface="Open Sans"/>
                <a:ea typeface="Open Sans"/>
                <a:cs typeface="Open Sans"/>
                <a:sym typeface="Open Sans"/>
              </a:defRPr>
            </a:lvl6pPr>
            <a:lvl7pPr lvl="6">
              <a:spcBef>
                <a:spcPts val="360"/>
              </a:spcBef>
              <a:buClr>
                <a:schemeClr val="dk1"/>
              </a:buClr>
              <a:buSzPct val="100000"/>
              <a:buFont typeface="Open Sans"/>
              <a:defRPr sz="1600">
                <a:solidFill>
                  <a:schemeClr val="dk1"/>
                </a:solidFill>
                <a:latin typeface="Open Sans"/>
                <a:ea typeface="Open Sans"/>
                <a:cs typeface="Open Sans"/>
                <a:sym typeface="Open Sans"/>
              </a:defRPr>
            </a:lvl7pPr>
            <a:lvl8pPr lvl="7">
              <a:spcBef>
                <a:spcPts val="360"/>
              </a:spcBef>
              <a:buClr>
                <a:schemeClr val="dk1"/>
              </a:buClr>
              <a:buSzPct val="100000"/>
              <a:buFont typeface="Open Sans"/>
              <a:defRPr sz="1600">
                <a:solidFill>
                  <a:schemeClr val="dk1"/>
                </a:solidFill>
                <a:latin typeface="Open Sans"/>
                <a:ea typeface="Open Sans"/>
                <a:cs typeface="Open Sans"/>
                <a:sym typeface="Open Sans"/>
              </a:defRPr>
            </a:lvl8pPr>
            <a:lvl9pPr lvl="8">
              <a:spcBef>
                <a:spcPts val="360"/>
              </a:spcBef>
              <a:buClr>
                <a:schemeClr val="dk1"/>
              </a:buClr>
              <a:buSzPct val="100000"/>
              <a:buFont typeface="Open Sans"/>
              <a:defRPr sz="1600">
                <a:solidFill>
                  <a:schemeClr val="dk1"/>
                </a:solidFill>
                <a:latin typeface="Open Sans"/>
                <a:ea typeface="Open Sans"/>
                <a:cs typeface="Open Sans"/>
                <a:sym typeface="Open Sans"/>
              </a:defRPr>
            </a:lvl9pPr>
          </a:lstStyle>
          <a:p>
            <a:endParaRPr/>
          </a:p>
        </p:txBody>
      </p:sp>
      <p:sp>
        <p:nvSpPr>
          <p:cNvPr id="8" name="Shape 8"/>
          <p:cNvSpPr/>
          <p:nvPr/>
        </p:nvSpPr>
        <p:spPr>
          <a:xfrm>
            <a:off x="0" y="0"/>
            <a:ext cx="4572000" cy="228600"/>
          </a:xfrm>
          <a:prstGeom prst="rect">
            <a:avLst/>
          </a:prstGeom>
          <a:solidFill>
            <a:srgbClr val="990000"/>
          </a:solidFill>
          <a:ln>
            <a:noFill/>
          </a:ln>
        </p:spPr>
        <p:txBody>
          <a:bodyPr lIns="91425" tIns="91425" rIns="91425" bIns="91425" anchor="ctr" anchorCtr="0">
            <a:noAutofit/>
          </a:bodyPr>
          <a:lstStyle/>
          <a:p>
            <a:pPr lvl="0">
              <a:spcBef>
                <a:spcPts val="0"/>
              </a:spcBef>
              <a:buNone/>
            </a:pPr>
            <a:endParaRPr/>
          </a:p>
        </p:txBody>
      </p:sp>
      <p:sp>
        <p:nvSpPr>
          <p:cNvPr id="9" name="Shape 9"/>
          <p:cNvSpPr/>
          <p:nvPr/>
        </p:nvSpPr>
        <p:spPr>
          <a:xfrm>
            <a:off x="4572000" y="0"/>
            <a:ext cx="4572000" cy="228600"/>
          </a:xfrm>
          <a:prstGeom prst="rect">
            <a:avLst/>
          </a:prstGeom>
          <a:solidFill>
            <a:srgbClr val="CCCCCC"/>
          </a:solidFill>
          <a:ln>
            <a:noFill/>
          </a:ln>
        </p:spPr>
        <p:txBody>
          <a:bodyPr lIns="91425" tIns="91425" rIns="91425" bIns="91425" anchor="ctr" anchorCtr="0">
            <a:noAutofit/>
          </a:bodyPr>
          <a:lstStyle/>
          <a:p>
            <a:pPr lvl="0">
              <a:spcBef>
                <a:spcPts val="0"/>
              </a:spcBef>
              <a:buNone/>
            </a:pPr>
            <a:endParaRPr/>
          </a:p>
        </p:txBody>
      </p:sp>
      <p:sp>
        <p:nvSpPr>
          <p:cNvPr id="10" name="Shape 10"/>
          <p:cNvSpPr/>
          <p:nvPr/>
        </p:nvSpPr>
        <p:spPr>
          <a:xfrm>
            <a:off x="0" y="4972050"/>
            <a:ext cx="3048000" cy="171600"/>
          </a:xfrm>
          <a:prstGeom prst="rect">
            <a:avLst/>
          </a:prstGeom>
          <a:solidFill>
            <a:srgbClr val="980000"/>
          </a:solidFill>
          <a:ln>
            <a:noFill/>
          </a:ln>
        </p:spPr>
        <p:txBody>
          <a:bodyPr lIns="91425" tIns="91425" rIns="91425" bIns="91425" anchor="ctr" anchorCtr="0">
            <a:noAutofit/>
          </a:bodyPr>
          <a:lstStyle/>
          <a:p>
            <a:pPr lvl="0">
              <a:spcBef>
                <a:spcPts val="0"/>
              </a:spcBef>
              <a:buNone/>
            </a:pPr>
            <a:endParaRPr/>
          </a:p>
        </p:txBody>
      </p:sp>
      <p:sp>
        <p:nvSpPr>
          <p:cNvPr id="11" name="Shape 11"/>
          <p:cNvSpPr/>
          <p:nvPr/>
        </p:nvSpPr>
        <p:spPr>
          <a:xfrm>
            <a:off x="3048000" y="4972050"/>
            <a:ext cx="3048000" cy="171600"/>
          </a:xfrm>
          <a:prstGeom prst="rect">
            <a:avLst/>
          </a:prstGeom>
          <a:solidFill>
            <a:srgbClr val="EFEFEF"/>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a:off x="6096000" y="4972050"/>
            <a:ext cx="3048000" cy="171600"/>
          </a:xfrm>
          <a:prstGeom prst="rect">
            <a:avLst/>
          </a:prstGeom>
          <a:solidFill>
            <a:srgbClr val="B7B7B7"/>
          </a:solidFill>
          <a:ln>
            <a:noFill/>
          </a:ln>
        </p:spPr>
        <p:txBody>
          <a:bodyPr lIns="91425" tIns="91425" rIns="91425" bIns="91425" anchor="ctr" anchorCtr="0">
            <a:noAutofit/>
          </a:bodyPr>
          <a:lstStyle/>
          <a:p>
            <a:pPr lvl="0">
              <a:spcBef>
                <a:spcPts val="0"/>
              </a:spcBef>
              <a:buNone/>
            </a:pPr>
            <a:endParaRPr/>
          </a:p>
        </p:txBody>
      </p:sp>
      <p:sp>
        <p:nvSpPr>
          <p:cNvPr id="13" name="Shape 13"/>
          <p:cNvSpPr txBox="1"/>
          <p:nvPr/>
        </p:nvSpPr>
        <p:spPr>
          <a:xfrm>
            <a:off x="6172200" y="4972050"/>
            <a:ext cx="2590800" cy="171600"/>
          </a:xfrm>
          <a:prstGeom prst="rect">
            <a:avLst/>
          </a:prstGeom>
          <a:noFill/>
          <a:ln>
            <a:noFill/>
          </a:ln>
        </p:spPr>
        <p:txBody>
          <a:bodyPr lIns="91425" tIns="91425" rIns="91425" bIns="91425" anchor="ctr" anchorCtr="0">
            <a:noAutofit/>
          </a:bodyPr>
          <a:lstStyle/>
          <a:p>
            <a:pPr lvl="0" algn="l">
              <a:spcBef>
                <a:spcPts val="0"/>
              </a:spcBef>
              <a:buNone/>
            </a:pPr>
            <a:endParaRPr sz="1100">
              <a:solidFill>
                <a:srgbClr val="980000"/>
              </a:solidFill>
              <a:latin typeface="Open Sans"/>
              <a:ea typeface="Open Sans"/>
              <a:cs typeface="Open Sans"/>
              <a:sym typeface="Open Sans"/>
            </a:endParaRPr>
          </a:p>
        </p:txBody>
      </p:sp>
      <p:sp>
        <p:nvSpPr>
          <p:cNvPr id="14" name="Shape 14"/>
          <p:cNvSpPr txBox="1"/>
          <p:nvPr/>
        </p:nvSpPr>
        <p:spPr>
          <a:xfrm>
            <a:off x="3048000" y="4972050"/>
            <a:ext cx="3048000" cy="171600"/>
          </a:xfrm>
          <a:prstGeom prst="rect">
            <a:avLst/>
          </a:prstGeom>
          <a:noFill/>
          <a:ln>
            <a:noFill/>
          </a:ln>
        </p:spPr>
        <p:txBody>
          <a:bodyPr lIns="91425" tIns="91425" rIns="91425" bIns="91425" anchor="ctr" anchorCtr="0">
            <a:noAutofit/>
          </a:bodyPr>
          <a:lstStyle/>
          <a:p>
            <a:pPr lvl="0" algn="l" rtl="0">
              <a:spcBef>
                <a:spcPts val="0"/>
              </a:spcBef>
              <a:buNone/>
            </a:pPr>
            <a:endParaRPr sz="1100">
              <a:solidFill>
                <a:srgbClr val="980000"/>
              </a:solidFill>
              <a:latin typeface="Open Sans"/>
              <a:ea typeface="Open Sans"/>
              <a:cs typeface="Open Sans"/>
              <a:sym typeface="Open Sans"/>
            </a:endParaRPr>
          </a:p>
        </p:txBody>
      </p:sp>
      <p:sp>
        <p:nvSpPr>
          <p:cNvPr id="15" name="Shape 15"/>
          <p:cNvSpPr txBox="1"/>
          <p:nvPr/>
        </p:nvSpPr>
        <p:spPr>
          <a:xfrm>
            <a:off x="0" y="4972050"/>
            <a:ext cx="3048000" cy="171600"/>
          </a:xfrm>
          <a:prstGeom prst="rect">
            <a:avLst/>
          </a:prstGeom>
          <a:noFill/>
          <a:ln>
            <a:noFill/>
          </a:ln>
        </p:spPr>
        <p:txBody>
          <a:bodyPr lIns="91425" tIns="91425" rIns="91425" bIns="91425" anchor="ctr" anchorCtr="0">
            <a:noAutofit/>
          </a:bodyPr>
          <a:lstStyle/>
          <a:p>
            <a:pPr lvl="0" algn="ctr" rtl="0">
              <a:spcBef>
                <a:spcPts val="0"/>
              </a:spcBef>
              <a:buNone/>
            </a:pPr>
            <a:endParaRPr sz="1100">
              <a:solidFill>
                <a:srgbClr val="FFFFFF"/>
              </a:solidFill>
              <a:latin typeface="Open Sans"/>
              <a:ea typeface="Open Sans"/>
              <a:cs typeface="Open Sans"/>
              <a:sym typeface="Open Sans"/>
            </a:endParaRPr>
          </a:p>
        </p:txBody>
      </p:sp>
      <p:pic>
        <p:nvPicPr>
          <p:cNvPr id="16" name="Shape 16"/>
          <p:cNvPicPr preferRelativeResize="0"/>
          <p:nvPr/>
        </p:nvPicPr>
        <p:blipFill>
          <a:blip r:embed="rId12">
            <a:alphaModFix/>
          </a:blip>
          <a:stretch>
            <a:fillRect/>
          </a:stretch>
        </p:blipFill>
        <p:spPr>
          <a:xfrm>
            <a:off x="8166625" y="4485925"/>
            <a:ext cx="996525" cy="500074"/>
          </a:xfrm>
          <a:prstGeom prst="rect">
            <a:avLst/>
          </a:prstGeom>
          <a:noFill/>
          <a:ln>
            <a:noFill/>
          </a:ln>
        </p:spPr>
      </p:pic>
      <p:sp>
        <p:nvSpPr>
          <p:cNvPr id="17" name="Shape 17"/>
          <p:cNvSpPr txBox="1">
            <a:spLocks noGrp="1"/>
          </p:cNvSpPr>
          <p:nvPr>
            <p:ph type="sldNum" idx="12"/>
          </p:nvPr>
        </p:nvSpPr>
        <p:spPr>
          <a:xfrm>
            <a:off x="8568225" y="4978575"/>
            <a:ext cx="575700" cy="165000"/>
          </a:xfrm>
          <a:prstGeom prst="rect">
            <a:avLst/>
          </a:prstGeom>
          <a:noFill/>
          <a:ln>
            <a:noFill/>
          </a:ln>
        </p:spPr>
        <p:txBody>
          <a:bodyPr lIns="91425" tIns="91425" rIns="91425" bIns="91425" anchor="ctr" anchorCtr="0">
            <a:noAutofit/>
          </a:bodyPr>
          <a:lstStyle/>
          <a:p>
            <a:pPr lvl="0" algn="ctr" rtl="0">
              <a:spcBef>
                <a:spcPts val="0"/>
              </a:spcBef>
              <a:buNone/>
            </a:pPr>
            <a:fld id="{00000000-1234-1234-1234-123412341234}" type="slidenum">
              <a:rPr lang="en" sz="1100">
                <a:solidFill>
                  <a:srgbClr val="980000"/>
                </a:solidFill>
                <a:latin typeface="Open Sans"/>
                <a:ea typeface="Open Sans"/>
                <a:cs typeface="Open Sans"/>
                <a:sym typeface="Open Sans"/>
              </a:rPr>
              <a:t>‹#›</a:t>
            </a:fld>
            <a:r>
              <a:rPr lang="en" sz="1100">
                <a:solidFill>
                  <a:srgbClr val="980000"/>
                </a:solidFill>
                <a:latin typeface="Open Sans"/>
                <a:ea typeface="Open Sans"/>
                <a:cs typeface="Open Sans"/>
                <a:sym typeface="Open Sans"/>
              </a:rPr>
              <a:t>/86</a:t>
            </a: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omments" Target="../comments/commen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comments" Target="../comments/commen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ctrTitle"/>
          </p:nvPr>
        </p:nvSpPr>
        <p:spPr>
          <a:xfrm>
            <a:off x="311708" y="744575"/>
            <a:ext cx="8520600" cy="2052600"/>
          </a:xfrm>
          <a:prstGeom prst="rect">
            <a:avLst/>
          </a:prstGeom>
        </p:spPr>
        <p:txBody>
          <a:bodyPr lIns="91425" tIns="91425" rIns="91425" bIns="91425" anchor="b" anchorCtr="0">
            <a:noAutofit/>
          </a:bodyPr>
          <a:lstStyle/>
          <a:p>
            <a:pPr lvl="0">
              <a:spcBef>
                <a:spcPts val="0"/>
              </a:spcBef>
              <a:buNone/>
            </a:pPr>
            <a:r>
              <a:rPr lang="en" sz="4000" dirty="0"/>
              <a:t>Combining Worked Example and Problem Solving in a Data-driven Logic Tutor</a:t>
            </a:r>
          </a:p>
        </p:txBody>
      </p:sp>
      <p:sp>
        <p:nvSpPr>
          <p:cNvPr id="80" name="Shape 80"/>
          <p:cNvSpPr txBox="1">
            <a:spLocks noGrp="1"/>
          </p:cNvSpPr>
          <p:nvPr>
            <p:ph type="subTitle" idx="1"/>
          </p:nvPr>
        </p:nvSpPr>
        <p:spPr>
          <a:xfrm>
            <a:off x="311700" y="2834125"/>
            <a:ext cx="8520600" cy="792600"/>
          </a:xfrm>
          <a:prstGeom prst="rect">
            <a:avLst/>
          </a:prstGeom>
        </p:spPr>
        <p:txBody>
          <a:bodyPr lIns="91425" tIns="91425" rIns="91425" bIns="91425" anchor="t" anchorCtr="0">
            <a:noAutofit/>
          </a:bodyPr>
          <a:lstStyle/>
          <a:p>
            <a:pPr lvl="0">
              <a:spcBef>
                <a:spcPts val="0"/>
              </a:spcBef>
              <a:buNone/>
            </a:pPr>
            <a:r>
              <a:rPr lang="en"/>
              <a:t>Zhongxiu Liu, Behrooz Mostafavi, Tiffany Barnes</a:t>
            </a:r>
          </a:p>
          <a:p>
            <a:pPr lvl="0">
              <a:spcBef>
                <a:spcPts val="0"/>
              </a:spcBef>
              <a:buNone/>
            </a:pPr>
            <a:r>
              <a:rPr lang="en" i="1"/>
              <a:t>Presenter: Chen Lin</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152400" y="228600"/>
            <a:ext cx="8839200" cy="742800"/>
          </a:xfrm>
          <a:prstGeom prst="rect">
            <a:avLst/>
          </a:prstGeom>
        </p:spPr>
        <p:txBody>
          <a:bodyPr lIns="91425" tIns="91425" rIns="91425" bIns="91425" anchor="ctr" anchorCtr="0">
            <a:noAutofit/>
          </a:bodyPr>
          <a:lstStyle/>
          <a:p>
            <a:pPr lvl="0" rtl="0">
              <a:spcBef>
                <a:spcPts val="0"/>
              </a:spcBef>
              <a:buNone/>
            </a:pPr>
            <a:r>
              <a:rPr lang="en"/>
              <a:t>Method</a:t>
            </a:r>
          </a:p>
        </p:txBody>
      </p:sp>
      <p:sp>
        <p:nvSpPr>
          <p:cNvPr id="154" name="Shape 154"/>
          <p:cNvSpPr txBox="1">
            <a:spLocks noGrp="1"/>
          </p:cNvSpPr>
          <p:nvPr>
            <p:ph type="body" idx="1"/>
          </p:nvPr>
        </p:nvSpPr>
        <p:spPr>
          <a:xfrm>
            <a:off x="228600" y="1009650"/>
            <a:ext cx="8763000" cy="3486000"/>
          </a:xfrm>
          <a:prstGeom prst="rect">
            <a:avLst/>
          </a:prstGeom>
        </p:spPr>
        <p:txBody>
          <a:bodyPr lIns="91425" tIns="91425" rIns="91425" bIns="91425" anchor="t" anchorCtr="0">
            <a:noAutofit/>
          </a:bodyPr>
          <a:lstStyle/>
          <a:p>
            <a:pPr lvl="0" rtl="0">
              <a:spcBef>
                <a:spcPts val="0"/>
              </a:spcBef>
              <a:buNone/>
            </a:pPr>
            <a:r>
              <a:rPr lang="en" dirty="0"/>
              <a:t>H1: WE &amp; performance</a:t>
            </a:r>
          </a:p>
          <a:p>
            <a:pPr marL="457200" lvl="0" indent="-228600" rtl="0">
              <a:spcBef>
                <a:spcPts val="0"/>
              </a:spcBef>
            </a:pPr>
            <a:r>
              <a:rPr lang="en" dirty="0" smtClean="0"/>
              <a:t>Compared </a:t>
            </a:r>
            <a:r>
              <a:rPr lang="en" dirty="0"/>
              <a:t>control and WE group on level1</a:t>
            </a:r>
          </a:p>
          <a:p>
            <a:pPr lvl="0" rtl="0">
              <a:spcBef>
                <a:spcPts val="0"/>
              </a:spcBef>
              <a:buNone/>
            </a:pPr>
            <a:r>
              <a:rPr lang="en" dirty="0"/>
              <a:t>H2: number and order of worked example</a:t>
            </a:r>
          </a:p>
          <a:p>
            <a:pPr marL="457200" lvl="0" indent="-228600" rtl="0">
              <a:spcBef>
                <a:spcPts val="0"/>
              </a:spcBef>
            </a:pPr>
            <a:r>
              <a:rPr lang="en" dirty="0" smtClean="0"/>
              <a:t>Compared </a:t>
            </a:r>
            <a:r>
              <a:rPr lang="en" dirty="0"/>
              <a:t>different </a:t>
            </a:r>
            <a:r>
              <a:rPr lang="en" dirty="0" smtClean="0"/>
              <a:t>numbers of </a:t>
            </a:r>
            <a:r>
              <a:rPr lang="en" dirty="0"/>
              <a:t>worked </a:t>
            </a:r>
            <a:r>
              <a:rPr lang="en" dirty="0" smtClean="0"/>
              <a:t>examples and their ordering </a:t>
            </a:r>
            <a:r>
              <a:rPr lang="en" dirty="0"/>
              <a:t>on </a:t>
            </a:r>
            <a:r>
              <a:rPr lang="en" dirty="0" smtClean="0"/>
              <a:t>levels </a:t>
            </a:r>
            <a:r>
              <a:rPr lang="en" dirty="0"/>
              <a:t>2-6, </a:t>
            </a:r>
            <a:r>
              <a:rPr lang="en" dirty="0" smtClean="0"/>
              <a:t>with proficiency track controlled</a:t>
            </a:r>
            <a:endParaRPr lang="en" dirty="0"/>
          </a:p>
          <a:p>
            <a:pPr marL="914400" lvl="1" indent="-228600" rtl="0">
              <a:spcBef>
                <a:spcPts val="0"/>
              </a:spcBef>
            </a:pPr>
            <a:r>
              <a:rPr lang="en" dirty="0"/>
              <a:t>For </a:t>
            </a:r>
            <a:r>
              <a:rPr lang="en" dirty="0" smtClean="0"/>
              <a:t>ordering: </a:t>
            </a:r>
            <a:r>
              <a:rPr lang="en" dirty="0"/>
              <a:t>throw away low track because too few students</a:t>
            </a:r>
          </a:p>
          <a:p>
            <a:pPr lvl="0" rtl="0">
              <a:spcBef>
                <a:spcPts val="0"/>
              </a:spcBef>
              <a:buNone/>
            </a:pPr>
            <a:endParaRPr dirty="0"/>
          </a:p>
        </p:txBody>
      </p:sp>
      <p:sp>
        <p:nvSpPr>
          <p:cNvPr id="155" name="Shape 155"/>
          <p:cNvSpPr txBox="1">
            <a:spLocks noGrp="1"/>
          </p:cNvSpPr>
          <p:nvPr>
            <p:ph type="subTitle" idx="2"/>
          </p:nvPr>
        </p:nvSpPr>
        <p:spPr>
          <a:xfrm>
            <a:off x="3062700" y="4908150"/>
            <a:ext cx="3018600" cy="235500"/>
          </a:xfrm>
          <a:prstGeom prst="rect">
            <a:avLst/>
          </a:prstGeom>
        </p:spPr>
        <p:txBody>
          <a:bodyPr lIns="91425" tIns="91425" rIns="91425" bIns="91425" anchor="ctr" anchorCtr="0">
            <a:noAutofit/>
          </a:bodyPr>
          <a:lstStyle/>
          <a:p>
            <a:pPr lvl="0" rtl="0">
              <a:spcBef>
                <a:spcPts val="0"/>
              </a:spcBef>
              <a:buNone/>
            </a:pPr>
            <a:r>
              <a:rPr lang="en"/>
              <a:t>Method</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152400" y="228600"/>
            <a:ext cx="8839200" cy="742800"/>
          </a:xfrm>
          <a:prstGeom prst="rect">
            <a:avLst/>
          </a:prstGeom>
        </p:spPr>
        <p:txBody>
          <a:bodyPr lIns="91425" tIns="91425" rIns="91425" bIns="91425" anchor="ctr" anchorCtr="0">
            <a:noAutofit/>
          </a:bodyPr>
          <a:lstStyle/>
          <a:p>
            <a:pPr lvl="0" rtl="0">
              <a:spcBef>
                <a:spcPts val="0"/>
              </a:spcBef>
              <a:buNone/>
            </a:pPr>
            <a:r>
              <a:rPr lang="en"/>
              <a:t>Method</a:t>
            </a:r>
          </a:p>
        </p:txBody>
      </p:sp>
      <p:sp>
        <p:nvSpPr>
          <p:cNvPr id="161" name="Shape 161"/>
          <p:cNvSpPr txBox="1">
            <a:spLocks noGrp="1"/>
          </p:cNvSpPr>
          <p:nvPr>
            <p:ph type="body" idx="1"/>
          </p:nvPr>
        </p:nvSpPr>
        <p:spPr>
          <a:xfrm>
            <a:off x="228600" y="1009650"/>
            <a:ext cx="8763000" cy="3486000"/>
          </a:xfrm>
          <a:prstGeom prst="rect">
            <a:avLst/>
          </a:prstGeom>
        </p:spPr>
        <p:txBody>
          <a:bodyPr lIns="91425" tIns="91425" rIns="91425" bIns="91425" anchor="t" anchorCtr="0">
            <a:noAutofit/>
          </a:bodyPr>
          <a:lstStyle/>
          <a:p>
            <a:pPr marL="0" lvl="0" indent="0" rtl="0">
              <a:spcBef>
                <a:spcPts val="0"/>
              </a:spcBef>
              <a:buNone/>
            </a:pPr>
            <a:r>
              <a:rPr lang="en" dirty="0"/>
              <a:t>Performance </a:t>
            </a:r>
            <a:r>
              <a:rPr lang="en" dirty="0" smtClean="0"/>
              <a:t>Measurements (per problem solved):</a:t>
            </a:r>
            <a:endParaRPr lang="en" dirty="0"/>
          </a:p>
          <a:p>
            <a:pPr marL="457200" lvl="0" indent="-228600" rtl="0">
              <a:spcBef>
                <a:spcPts val="0"/>
              </a:spcBef>
            </a:pPr>
            <a:r>
              <a:rPr lang="en" dirty="0"/>
              <a:t>Time cost </a:t>
            </a:r>
            <a:endParaRPr lang="en" dirty="0" smtClean="0"/>
          </a:p>
          <a:p>
            <a:pPr marL="457200" lvl="0" indent="-228600" rtl="0">
              <a:spcBef>
                <a:spcPts val="0"/>
              </a:spcBef>
            </a:pPr>
            <a:r>
              <a:rPr lang="en" dirty="0" smtClean="0"/>
              <a:t>logic rule’s application </a:t>
            </a:r>
            <a:r>
              <a:rPr lang="en" dirty="0"/>
              <a:t>accuracy</a:t>
            </a:r>
          </a:p>
          <a:p>
            <a:pPr marL="457200" lvl="0" indent="-228600" rtl="0">
              <a:spcBef>
                <a:spcPts val="0"/>
              </a:spcBef>
            </a:pPr>
            <a:r>
              <a:rPr lang="en" dirty="0"/>
              <a:t>solution length difference: #steps students used over the shortest recorded proof </a:t>
            </a:r>
          </a:p>
          <a:p>
            <a:pPr marL="457200" lvl="0" indent="-228600" rtl="0">
              <a:spcBef>
                <a:spcPts val="0"/>
              </a:spcBef>
            </a:pPr>
            <a:r>
              <a:rPr lang="en" dirty="0"/>
              <a:t>#</a:t>
            </a:r>
            <a:r>
              <a:rPr lang="en" dirty="0" smtClean="0"/>
              <a:t>hints </a:t>
            </a:r>
            <a:r>
              <a:rPr lang="en" dirty="0"/>
              <a:t>requested</a:t>
            </a:r>
          </a:p>
          <a:p>
            <a:pPr lvl="0" rtl="0">
              <a:spcBef>
                <a:spcPts val="0"/>
              </a:spcBef>
              <a:buNone/>
            </a:pPr>
            <a:endParaRPr lang="en" dirty="0" smtClean="0"/>
          </a:p>
          <a:p>
            <a:pPr lvl="0" rtl="0">
              <a:spcBef>
                <a:spcPts val="0"/>
              </a:spcBef>
              <a:buNone/>
            </a:pPr>
            <a:r>
              <a:rPr lang="en" dirty="0" smtClean="0"/>
              <a:t>Compared performance using </a:t>
            </a:r>
            <a:r>
              <a:rPr lang="en" dirty="0"/>
              <a:t>Kruskal Wallis Test</a:t>
            </a:r>
          </a:p>
        </p:txBody>
      </p:sp>
      <p:sp>
        <p:nvSpPr>
          <p:cNvPr id="162" name="Shape 162"/>
          <p:cNvSpPr txBox="1">
            <a:spLocks noGrp="1"/>
          </p:cNvSpPr>
          <p:nvPr>
            <p:ph type="subTitle" idx="2"/>
          </p:nvPr>
        </p:nvSpPr>
        <p:spPr>
          <a:xfrm>
            <a:off x="3062700" y="4908150"/>
            <a:ext cx="3018600" cy="235500"/>
          </a:xfrm>
          <a:prstGeom prst="rect">
            <a:avLst/>
          </a:prstGeom>
        </p:spPr>
        <p:txBody>
          <a:bodyPr lIns="91425" tIns="91425" rIns="91425" bIns="91425" anchor="ctr" anchorCtr="0">
            <a:noAutofit/>
          </a:bodyPr>
          <a:lstStyle/>
          <a:p>
            <a:pPr lvl="0" rtl="0">
              <a:spcBef>
                <a:spcPts val="0"/>
              </a:spcBef>
              <a:buNone/>
            </a:pPr>
            <a:r>
              <a:rPr lang="en"/>
              <a:t>Method</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61">
                                            <p:txEl>
                                              <p:pRg st="6" end="6"/>
                                            </p:txEl>
                                          </p:spTgt>
                                        </p:tgtEl>
                                        <p:attrNameLst>
                                          <p:attrName>style.visibility</p:attrName>
                                        </p:attrNameLst>
                                      </p:cBhvr>
                                      <p:to>
                                        <p:strVal val="visible"/>
                                      </p:to>
                                    </p:set>
                                    <p:animEffect transition="in" filter="fade">
                                      <p:cBhvr>
                                        <p:cTn id="23" dur="500"/>
                                        <p:tgtEl>
                                          <p:spTgt spid="16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152400" y="228600"/>
            <a:ext cx="8839200" cy="742800"/>
          </a:xfrm>
          <a:prstGeom prst="rect">
            <a:avLst/>
          </a:prstGeom>
        </p:spPr>
        <p:txBody>
          <a:bodyPr lIns="91425" tIns="91425" rIns="91425" bIns="91425" anchor="ctr" anchorCtr="0">
            <a:noAutofit/>
          </a:bodyPr>
          <a:lstStyle/>
          <a:p>
            <a:pPr lvl="0">
              <a:spcBef>
                <a:spcPts val="0"/>
              </a:spcBef>
              <a:buNone/>
            </a:pPr>
            <a:r>
              <a:rPr lang="en"/>
              <a:t>Result</a:t>
            </a:r>
          </a:p>
        </p:txBody>
      </p:sp>
      <p:sp>
        <p:nvSpPr>
          <p:cNvPr id="168" name="Shape 168"/>
          <p:cNvSpPr txBox="1">
            <a:spLocks noGrp="1"/>
          </p:cNvSpPr>
          <p:nvPr>
            <p:ph type="body" idx="1"/>
          </p:nvPr>
        </p:nvSpPr>
        <p:spPr>
          <a:xfrm>
            <a:off x="228600" y="3194850"/>
            <a:ext cx="8763000" cy="1300800"/>
          </a:xfrm>
          <a:prstGeom prst="rect">
            <a:avLst/>
          </a:prstGeom>
        </p:spPr>
        <p:txBody>
          <a:bodyPr lIns="91425" tIns="91425" rIns="91425" bIns="91425" anchor="t" anchorCtr="0">
            <a:noAutofit/>
          </a:bodyPr>
          <a:lstStyle/>
          <a:p>
            <a:pPr lvl="0">
              <a:spcBef>
                <a:spcPts val="0"/>
              </a:spcBef>
              <a:buNone/>
            </a:pPr>
            <a:r>
              <a:rPr lang="en" dirty="0"/>
              <a:t># WE: </a:t>
            </a:r>
            <a:r>
              <a:rPr lang="en" dirty="0" smtClean="0"/>
              <a:t>7.5 WEs </a:t>
            </a:r>
            <a:r>
              <a:rPr lang="en" dirty="0"/>
              <a:t>for 6 levels, </a:t>
            </a:r>
            <a:r>
              <a:rPr lang="en" dirty="0" smtClean="0"/>
              <a:t>account </a:t>
            </a:r>
            <a:r>
              <a:rPr lang="en" dirty="0"/>
              <a:t>for 38.2% of PS+WE</a:t>
            </a:r>
          </a:p>
          <a:p>
            <a:pPr lvl="0">
              <a:spcBef>
                <a:spcPts val="0"/>
              </a:spcBef>
              <a:buNone/>
            </a:pPr>
            <a:r>
              <a:rPr lang="en" dirty="0"/>
              <a:t>Time spent: 10.02</a:t>
            </a:r>
            <a:r>
              <a:rPr lang="en" dirty="0" smtClean="0"/>
              <a:t>% of </a:t>
            </a:r>
            <a:r>
              <a:rPr lang="en" dirty="0"/>
              <a:t>tutoring time, 5-10 second each step</a:t>
            </a:r>
          </a:p>
          <a:p>
            <a:pPr lvl="0">
              <a:spcBef>
                <a:spcPts val="0"/>
              </a:spcBef>
              <a:buNone/>
            </a:pPr>
            <a:r>
              <a:rPr lang="en" dirty="0">
                <a:solidFill>
                  <a:schemeClr val="accent6"/>
                </a:solidFill>
              </a:rPr>
              <a:t>=&gt; </a:t>
            </a:r>
            <a:r>
              <a:rPr lang="en-US" dirty="0" smtClean="0">
                <a:solidFill>
                  <a:schemeClr val="accent6"/>
                </a:solidFill>
              </a:rPr>
              <a:t>S</a:t>
            </a:r>
            <a:r>
              <a:rPr lang="en" dirty="0" smtClean="0">
                <a:solidFill>
                  <a:schemeClr val="accent6"/>
                </a:solidFill>
              </a:rPr>
              <a:t>tudents </a:t>
            </a:r>
            <a:r>
              <a:rPr lang="en" dirty="0" smtClean="0">
                <a:solidFill>
                  <a:schemeClr val="accent6"/>
                </a:solidFill>
              </a:rPr>
              <a:t>were </a:t>
            </a:r>
            <a:r>
              <a:rPr lang="en" dirty="0">
                <a:solidFill>
                  <a:schemeClr val="accent6"/>
                </a:solidFill>
              </a:rPr>
              <a:t>actually reading the </a:t>
            </a:r>
            <a:r>
              <a:rPr lang="en" dirty="0" smtClean="0">
                <a:solidFill>
                  <a:schemeClr val="accent6"/>
                </a:solidFill>
              </a:rPr>
              <a:t>WEs </a:t>
            </a:r>
            <a:r>
              <a:rPr lang="en" dirty="0">
                <a:solidFill>
                  <a:schemeClr val="accent6"/>
                </a:solidFill>
              </a:rPr>
              <a:t>in this tutor, especially </a:t>
            </a:r>
            <a:r>
              <a:rPr lang="en" dirty="0" smtClean="0">
                <a:solidFill>
                  <a:schemeClr val="accent6"/>
                </a:solidFill>
              </a:rPr>
              <a:t>at </a:t>
            </a:r>
            <a:r>
              <a:rPr lang="en" dirty="0">
                <a:solidFill>
                  <a:schemeClr val="accent6"/>
                </a:solidFill>
              </a:rPr>
              <a:t>earlier levels</a:t>
            </a:r>
          </a:p>
          <a:p>
            <a:pPr lvl="0">
              <a:spcBef>
                <a:spcPts val="0"/>
              </a:spcBef>
              <a:buNone/>
            </a:pPr>
            <a:endParaRPr dirty="0"/>
          </a:p>
        </p:txBody>
      </p:sp>
      <p:sp>
        <p:nvSpPr>
          <p:cNvPr id="169" name="Shape 169"/>
          <p:cNvSpPr txBox="1">
            <a:spLocks noGrp="1"/>
          </p:cNvSpPr>
          <p:nvPr>
            <p:ph type="subTitle" idx="2"/>
          </p:nvPr>
        </p:nvSpPr>
        <p:spPr>
          <a:xfrm>
            <a:off x="3062700" y="4908150"/>
            <a:ext cx="3018600" cy="235500"/>
          </a:xfrm>
          <a:prstGeom prst="rect">
            <a:avLst/>
          </a:prstGeom>
        </p:spPr>
        <p:txBody>
          <a:bodyPr lIns="91425" tIns="91425" rIns="91425" bIns="91425" anchor="ctr" anchorCtr="0">
            <a:noAutofit/>
          </a:bodyPr>
          <a:lstStyle/>
          <a:p>
            <a:pPr lvl="0">
              <a:spcBef>
                <a:spcPts val="0"/>
              </a:spcBef>
              <a:buNone/>
            </a:pPr>
            <a:r>
              <a:rPr lang="en"/>
              <a:t>Result</a:t>
            </a:r>
          </a:p>
        </p:txBody>
      </p:sp>
      <p:pic>
        <p:nvPicPr>
          <p:cNvPr id="170" name="Shape 170"/>
          <p:cNvPicPr preferRelativeResize="0"/>
          <p:nvPr/>
        </p:nvPicPr>
        <p:blipFill>
          <a:blip r:embed="rId3">
            <a:alphaModFix/>
          </a:blip>
          <a:stretch>
            <a:fillRect/>
          </a:stretch>
        </p:blipFill>
        <p:spPr>
          <a:xfrm>
            <a:off x="1299099" y="1174650"/>
            <a:ext cx="6241751" cy="1991725"/>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152400" y="228600"/>
            <a:ext cx="8839200" cy="742800"/>
          </a:xfrm>
          <a:prstGeom prst="rect">
            <a:avLst/>
          </a:prstGeom>
        </p:spPr>
        <p:txBody>
          <a:bodyPr lIns="91425" tIns="91425" rIns="91425" bIns="91425" anchor="ctr" anchorCtr="0">
            <a:noAutofit/>
          </a:bodyPr>
          <a:lstStyle/>
          <a:p>
            <a:pPr lvl="0">
              <a:spcBef>
                <a:spcPts val="0"/>
              </a:spcBef>
              <a:buNone/>
            </a:pPr>
            <a:r>
              <a:rPr lang="en"/>
              <a:t>Result I: WE &amp; PS</a:t>
            </a:r>
          </a:p>
        </p:txBody>
      </p:sp>
      <p:sp>
        <p:nvSpPr>
          <p:cNvPr id="176" name="Shape 176"/>
          <p:cNvSpPr txBox="1">
            <a:spLocks noGrp="1"/>
          </p:cNvSpPr>
          <p:nvPr>
            <p:ph type="body" idx="1"/>
          </p:nvPr>
        </p:nvSpPr>
        <p:spPr>
          <a:xfrm>
            <a:off x="228600" y="1995054"/>
            <a:ext cx="8763000" cy="2500595"/>
          </a:xfrm>
          <a:prstGeom prst="rect">
            <a:avLst/>
          </a:prstGeom>
        </p:spPr>
        <p:txBody>
          <a:bodyPr lIns="91425" tIns="91425" rIns="91425" bIns="91425" anchor="t" anchorCtr="0">
            <a:noAutofit/>
          </a:bodyPr>
          <a:lstStyle/>
          <a:p>
            <a:pPr lvl="0">
              <a:spcBef>
                <a:spcPts val="0"/>
              </a:spcBef>
              <a:buNone/>
            </a:pPr>
            <a:endParaRPr dirty="0"/>
          </a:p>
          <a:p>
            <a:pPr lvl="0">
              <a:spcBef>
                <a:spcPts val="0"/>
              </a:spcBef>
              <a:buNone/>
            </a:pPr>
            <a:endParaRPr dirty="0"/>
          </a:p>
          <a:p>
            <a:pPr lvl="0">
              <a:spcBef>
                <a:spcPts val="0"/>
              </a:spcBef>
              <a:buNone/>
            </a:pPr>
            <a:endParaRPr dirty="0"/>
          </a:p>
          <a:p>
            <a:pPr lvl="0">
              <a:spcBef>
                <a:spcPts val="0"/>
              </a:spcBef>
              <a:buNone/>
            </a:pPr>
            <a:endParaRPr lang="en" dirty="0"/>
          </a:p>
          <a:p>
            <a:pPr lvl="0">
              <a:spcBef>
                <a:spcPts val="0"/>
              </a:spcBef>
              <a:buNone/>
            </a:pPr>
            <a:r>
              <a:rPr lang="en" dirty="0" smtClean="0">
                <a:solidFill>
                  <a:srgbClr val="963334"/>
                </a:solidFill>
              </a:rPr>
              <a:t>=&gt;Learning </a:t>
            </a:r>
            <a:r>
              <a:rPr lang="en" dirty="0">
                <a:solidFill>
                  <a:srgbClr val="963334"/>
                </a:solidFill>
              </a:rPr>
              <a:t>may be more efficient for some </a:t>
            </a:r>
            <a:r>
              <a:rPr lang="en" dirty="0" smtClean="0">
                <a:solidFill>
                  <a:srgbClr val="963334"/>
                </a:solidFill>
              </a:rPr>
              <a:t>students (less hints, shorter time, shorter solution), but the </a:t>
            </a:r>
            <a:r>
              <a:rPr lang="en" dirty="0">
                <a:solidFill>
                  <a:srgbClr val="963334"/>
                </a:solidFill>
              </a:rPr>
              <a:t>variance were too high for this effect to be significant</a:t>
            </a:r>
          </a:p>
          <a:p>
            <a:pPr lvl="0">
              <a:spcBef>
                <a:spcPts val="0"/>
              </a:spcBef>
              <a:buNone/>
            </a:pPr>
            <a:endParaRPr dirty="0"/>
          </a:p>
        </p:txBody>
      </p:sp>
      <p:sp>
        <p:nvSpPr>
          <p:cNvPr id="177" name="Shape 177"/>
          <p:cNvSpPr txBox="1">
            <a:spLocks noGrp="1"/>
          </p:cNvSpPr>
          <p:nvPr>
            <p:ph type="subTitle" idx="2"/>
          </p:nvPr>
        </p:nvSpPr>
        <p:spPr>
          <a:xfrm>
            <a:off x="3062700" y="4908150"/>
            <a:ext cx="3018600" cy="235500"/>
          </a:xfrm>
          <a:prstGeom prst="rect">
            <a:avLst/>
          </a:prstGeom>
        </p:spPr>
        <p:txBody>
          <a:bodyPr lIns="91425" tIns="91425" rIns="91425" bIns="91425" anchor="ctr" anchorCtr="0">
            <a:noAutofit/>
          </a:bodyPr>
          <a:lstStyle/>
          <a:p>
            <a:pPr lvl="0">
              <a:spcBef>
                <a:spcPts val="0"/>
              </a:spcBef>
              <a:buNone/>
            </a:pPr>
            <a:r>
              <a:rPr lang="en"/>
              <a:t>Result</a:t>
            </a:r>
          </a:p>
        </p:txBody>
      </p:sp>
      <p:pic>
        <p:nvPicPr>
          <p:cNvPr id="178" name="Shape 178"/>
          <p:cNvPicPr preferRelativeResize="0"/>
          <p:nvPr/>
        </p:nvPicPr>
        <p:blipFill>
          <a:blip r:embed="rId3">
            <a:alphaModFix/>
          </a:blip>
          <a:stretch>
            <a:fillRect/>
          </a:stretch>
        </p:blipFill>
        <p:spPr>
          <a:xfrm>
            <a:off x="318312" y="1060825"/>
            <a:ext cx="8507374" cy="2180900"/>
          </a:xfrm>
          <a:prstGeom prst="rect">
            <a:avLst/>
          </a:prstGeom>
          <a:noFill/>
          <a:ln>
            <a:noFill/>
          </a:ln>
        </p:spPr>
      </p:pic>
      <p:sp>
        <p:nvSpPr>
          <p:cNvPr id="179" name="Shape 179"/>
          <p:cNvSpPr txBox="1"/>
          <p:nvPr/>
        </p:nvSpPr>
        <p:spPr>
          <a:xfrm>
            <a:off x="3516267" y="1372850"/>
            <a:ext cx="1596833" cy="1930200"/>
          </a:xfrm>
          <a:prstGeom prst="rect">
            <a:avLst/>
          </a:prstGeom>
          <a:noFill/>
          <a:ln w="28575" cap="flat" cmpd="sng">
            <a:solidFill>
              <a:srgbClr val="93C47D"/>
            </a:solidFill>
            <a:prstDash val="solid"/>
            <a:round/>
            <a:headEnd type="none" w="med" len="med"/>
            <a:tailEnd type="none" w="med" len="med"/>
          </a:ln>
        </p:spPr>
        <p:txBody>
          <a:bodyPr lIns="91425" tIns="91425" rIns="91425" bIns="91425" anchor="t" anchorCtr="0">
            <a:noAutofit/>
          </a:bodyPr>
          <a:lstStyle/>
          <a:p>
            <a:pPr lvl="0">
              <a:spcBef>
                <a:spcPts val="0"/>
              </a:spcBef>
              <a:buNone/>
            </a:pPr>
            <a:endParaRPr/>
          </a:p>
        </p:txBody>
      </p:sp>
      <p:sp>
        <p:nvSpPr>
          <p:cNvPr id="180" name="Shape 180"/>
          <p:cNvSpPr txBox="1"/>
          <p:nvPr/>
        </p:nvSpPr>
        <p:spPr>
          <a:xfrm>
            <a:off x="6288314" y="1372850"/>
            <a:ext cx="1564086" cy="1930200"/>
          </a:xfrm>
          <a:prstGeom prst="rect">
            <a:avLst/>
          </a:prstGeom>
          <a:noFill/>
          <a:ln w="28575" cap="flat" cmpd="sng">
            <a:solidFill>
              <a:srgbClr val="CC0000"/>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152400" y="228600"/>
            <a:ext cx="8839200" cy="742800"/>
          </a:xfrm>
          <a:prstGeom prst="rect">
            <a:avLst/>
          </a:prstGeom>
        </p:spPr>
        <p:txBody>
          <a:bodyPr lIns="91425" tIns="91425" rIns="91425" bIns="91425" anchor="ctr" anchorCtr="0">
            <a:noAutofit/>
          </a:bodyPr>
          <a:lstStyle/>
          <a:p>
            <a:pPr lvl="0" rtl="0">
              <a:spcBef>
                <a:spcPts val="0"/>
              </a:spcBef>
              <a:buNone/>
            </a:pPr>
            <a:r>
              <a:rPr lang="en"/>
              <a:t>Result I: WE &amp; PS</a:t>
            </a:r>
          </a:p>
        </p:txBody>
      </p:sp>
      <p:sp>
        <p:nvSpPr>
          <p:cNvPr id="186" name="Shape 186"/>
          <p:cNvSpPr txBox="1">
            <a:spLocks noGrp="1"/>
          </p:cNvSpPr>
          <p:nvPr>
            <p:ph type="body" idx="1"/>
          </p:nvPr>
        </p:nvSpPr>
        <p:spPr>
          <a:xfrm>
            <a:off x="228600" y="1856508"/>
            <a:ext cx="8763000" cy="2639141"/>
          </a:xfrm>
          <a:prstGeom prst="rect">
            <a:avLst/>
          </a:prstGeom>
        </p:spPr>
        <p:txBody>
          <a:bodyPr lIns="91425" tIns="91425" rIns="91425" bIns="91425" anchor="t" anchorCtr="0">
            <a:noAutofit/>
          </a:bodyPr>
          <a:lstStyle/>
          <a:p>
            <a:pPr lvl="0" rtl="0">
              <a:spcBef>
                <a:spcPts val="0"/>
              </a:spcBef>
              <a:buNone/>
            </a:pPr>
            <a:endParaRPr dirty="0"/>
          </a:p>
          <a:p>
            <a:pPr lvl="0" rtl="0">
              <a:spcBef>
                <a:spcPts val="0"/>
              </a:spcBef>
              <a:buNone/>
            </a:pPr>
            <a:endParaRPr dirty="0"/>
          </a:p>
          <a:p>
            <a:pPr lvl="0" rtl="0">
              <a:spcBef>
                <a:spcPts val="0"/>
              </a:spcBef>
              <a:buNone/>
            </a:pPr>
            <a:endParaRPr dirty="0"/>
          </a:p>
          <a:p>
            <a:pPr lvl="0" rtl="0">
              <a:spcBef>
                <a:spcPts val="0"/>
              </a:spcBef>
              <a:buNone/>
            </a:pPr>
            <a:endParaRPr dirty="0"/>
          </a:p>
          <a:p>
            <a:pPr marL="228600" lvl="0" rtl="0">
              <a:spcBef>
                <a:spcPts val="0"/>
              </a:spcBef>
              <a:buNone/>
            </a:pPr>
            <a:r>
              <a:rPr lang="en" dirty="0" smtClean="0"/>
              <a:t>Result may </a:t>
            </a:r>
            <a:r>
              <a:rPr lang="en" dirty="0"/>
              <a:t>due </a:t>
            </a:r>
            <a:r>
              <a:rPr lang="en" dirty="0" smtClean="0"/>
              <a:t>to the </a:t>
            </a:r>
            <a:r>
              <a:rPr lang="en" dirty="0"/>
              <a:t>availability of hints, students </a:t>
            </a:r>
            <a:r>
              <a:rPr lang="en" dirty="0" smtClean="0"/>
              <a:t>may use </a:t>
            </a:r>
            <a:r>
              <a:rPr lang="en" dirty="0"/>
              <a:t>hint to generate step-by-step examples.</a:t>
            </a:r>
          </a:p>
          <a:p>
            <a:pPr marL="228600" lvl="0" rtl="0">
              <a:spcBef>
                <a:spcPts val="0"/>
              </a:spcBef>
              <a:buNone/>
            </a:pPr>
            <a:r>
              <a:rPr lang="en" dirty="0" smtClean="0">
                <a:solidFill>
                  <a:srgbClr val="963334"/>
                </a:solidFill>
              </a:rPr>
              <a:t>=</a:t>
            </a:r>
            <a:r>
              <a:rPr lang="en-US" dirty="0" smtClean="0">
                <a:solidFill>
                  <a:srgbClr val="963334"/>
                </a:solidFill>
              </a:rPr>
              <a:t>&gt; </a:t>
            </a:r>
            <a:r>
              <a:rPr lang="en" dirty="0" smtClean="0">
                <a:solidFill>
                  <a:srgbClr val="963334"/>
                </a:solidFill>
              </a:rPr>
              <a:t>Students </a:t>
            </a:r>
            <a:r>
              <a:rPr lang="en" dirty="0">
                <a:solidFill>
                  <a:srgbClr val="963334"/>
                </a:solidFill>
              </a:rPr>
              <a:t>benefited from either hints or WE at the beginning of using the tutor</a:t>
            </a:r>
          </a:p>
        </p:txBody>
      </p:sp>
      <p:sp>
        <p:nvSpPr>
          <p:cNvPr id="187" name="Shape 187"/>
          <p:cNvSpPr txBox="1">
            <a:spLocks noGrp="1"/>
          </p:cNvSpPr>
          <p:nvPr>
            <p:ph type="subTitle" idx="2"/>
          </p:nvPr>
        </p:nvSpPr>
        <p:spPr>
          <a:xfrm>
            <a:off x="3062700" y="4908150"/>
            <a:ext cx="3018600" cy="235500"/>
          </a:xfrm>
          <a:prstGeom prst="rect">
            <a:avLst/>
          </a:prstGeom>
        </p:spPr>
        <p:txBody>
          <a:bodyPr lIns="91425" tIns="91425" rIns="91425" bIns="91425" anchor="ctr" anchorCtr="0">
            <a:noAutofit/>
          </a:bodyPr>
          <a:lstStyle/>
          <a:p>
            <a:pPr lvl="0" rtl="0">
              <a:spcBef>
                <a:spcPts val="0"/>
              </a:spcBef>
              <a:buNone/>
            </a:pPr>
            <a:r>
              <a:rPr lang="en"/>
              <a:t>Result</a:t>
            </a:r>
          </a:p>
        </p:txBody>
      </p:sp>
      <p:pic>
        <p:nvPicPr>
          <p:cNvPr id="188" name="Shape 188"/>
          <p:cNvPicPr preferRelativeResize="0"/>
          <p:nvPr/>
        </p:nvPicPr>
        <p:blipFill>
          <a:blip r:embed="rId3">
            <a:alphaModFix/>
          </a:blip>
          <a:stretch>
            <a:fillRect/>
          </a:stretch>
        </p:blipFill>
        <p:spPr>
          <a:xfrm>
            <a:off x="318312" y="1060825"/>
            <a:ext cx="8507374" cy="2180900"/>
          </a:xfrm>
          <a:prstGeom prst="rect">
            <a:avLst/>
          </a:prstGeom>
          <a:noFill/>
          <a:ln>
            <a:noFill/>
          </a:ln>
        </p:spPr>
      </p:pic>
      <p:sp>
        <p:nvSpPr>
          <p:cNvPr id="189" name="Shape 189"/>
          <p:cNvSpPr txBox="1"/>
          <p:nvPr/>
        </p:nvSpPr>
        <p:spPr>
          <a:xfrm>
            <a:off x="3556100" y="1677450"/>
            <a:ext cx="1557000" cy="257100"/>
          </a:xfrm>
          <a:prstGeom prst="rect">
            <a:avLst/>
          </a:prstGeom>
          <a:noFill/>
          <a:ln w="28575" cap="flat" cmpd="sng">
            <a:solidFill>
              <a:srgbClr val="93C47D"/>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a:p>
        </p:txBody>
      </p:sp>
      <p:sp>
        <p:nvSpPr>
          <p:cNvPr id="190" name="Shape 190"/>
          <p:cNvSpPr txBox="1"/>
          <p:nvPr/>
        </p:nvSpPr>
        <p:spPr>
          <a:xfrm>
            <a:off x="6295475" y="1677350"/>
            <a:ext cx="1557000" cy="257100"/>
          </a:xfrm>
          <a:prstGeom prst="rect">
            <a:avLst/>
          </a:prstGeom>
          <a:noFill/>
          <a:ln w="28575" cap="flat" cmpd="sng">
            <a:solidFill>
              <a:srgbClr val="CC0000"/>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6">
                                            <p:txEl>
                                              <p:pRg st="5" end="5"/>
                                            </p:txEl>
                                          </p:spTgt>
                                        </p:tgtEl>
                                        <p:attrNameLst>
                                          <p:attrName>style.visibility</p:attrName>
                                        </p:attrNameLst>
                                      </p:cBhvr>
                                      <p:to>
                                        <p:strVal val="visible"/>
                                      </p:to>
                                    </p:set>
                                    <p:animEffect transition="in" filter="fade">
                                      <p:cBhvr>
                                        <p:cTn id="7" dur="500"/>
                                        <p:tgtEl>
                                          <p:spTgt spid="18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52400" y="228600"/>
            <a:ext cx="8839200" cy="742800"/>
          </a:xfrm>
          <a:prstGeom prst="rect">
            <a:avLst/>
          </a:prstGeom>
        </p:spPr>
        <p:txBody>
          <a:bodyPr lIns="91425" tIns="91425" rIns="91425" bIns="91425" anchor="ctr" anchorCtr="0">
            <a:noAutofit/>
          </a:bodyPr>
          <a:lstStyle/>
          <a:p>
            <a:pPr lvl="0" rtl="0">
              <a:spcBef>
                <a:spcPts val="0"/>
              </a:spcBef>
              <a:buNone/>
            </a:pPr>
            <a:r>
              <a:rPr lang="en"/>
              <a:t>Result II: Number of Worked Example</a:t>
            </a:r>
          </a:p>
        </p:txBody>
      </p:sp>
      <p:sp>
        <p:nvSpPr>
          <p:cNvPr id="196" name="Shape 196"/>
          <p:cNvSpPr txBox="1">
            <a:spLocks noGrp="1"/>
          </p:cNvSpPr>
          <p:nvPr>
            <p:ph type="body" idx="1"/>
          </p:nvPr>
        </p:nvSpPr>
        <p:spPr>
          <a:xfrm>
            <a:off x="5244550" y="1009650"/>
            <a:ext cx="3747000" cy="3486000"/>
          </a:xfrm>
          <a:prstGeom prst="rect">
            <a:avLst/>
          </a:prstGeom>
        </p:spPr>
        <p:txBody>
          <a:bodyPr lIns="91425" tIns="91425" rIns="91425" bIns="91425" anchor="t" anchorCtr="0">
            <a:noAutofit/>
          </a:bodyPr>
          <a:lstStyle/>
          <a:p>
            <a:pPr lvl="0" rtl="0">
              <a:spcBef>
                <a:spcPts val="0"/>
              </a:spcBef>
              <a:buNone/>
            </a:pPr>
            <a:r>
              <a:rPr lang="en" dirty="0"/>
              <a:t>High track: 1 WE </a:t>
            </a:r>
            <a:r>
              <a:rPr lang="en" dirty="0" smtClean="0"/>
              <a:t>used less hint per problem compared </a:t>
            </a:r>
            <a:r>
              <a:rPr lang="en" dirty="0"/>
              <a:t>to no WE</a:t>
            </a:r>
          </a:p>
        </p:txBody>
      </p:sp>
      <p:sp>
        <p:nvSpPr>
          <p:cNvPr id="197" name="Shape 197"/>
          <p:cNvSpPr txBox="1">
            <a:spLocks noGrp="1"/>
          </p:cNvSpPr>
          <p:nvPr>
            <p:ph type="subTitle" idx="2"/>
          </p:nvPr>
        </p:nvSpPr>
        <p:spPr>
          <a:xfrm>
            <a:off x="3062700" y="4908150"/>
            <a:ext cx="3018600" cy="235500"/>
          </a:xfrm>
          <a:prstGeom prst="rect">
            <a:avLst/>
          </a:prstGeom>
        </p:spPr>
        <p:txBody>
          <a:bodyPr lIns="91425" tIns="91425" rIns="91425" bIns="91425" anchor="ctr" anchorCtr="0">
            <a:noAutofit/>
          </a:bodyPr>
          <a:lstStyle/>
          <a:p>
            <a:pPr lvl="0" rtl="0">
              <a:spcBef>
                <a:spcPts val="0"/>
              </a:spcBef>
              <a:buNone/>
            </a:pPr>
            <a:r>
              <a:rPr lang="en"/>
              <a:t>Result</a:t>
            </a:r>
          </a:p>
        </p:txBody>
      </p:sp>
      <p:pic>
        <p:nvPicPr>
          <p:cNvPr id="198" name="Shape 198"/>
          <p:cNvPicPr preferRelativeResize="0"/>
          <p:nvPr/>
        </p:nvPicPr>
        <p:blipFill>
          <a:blip r:embed="rId3">
            <a:alphaModFix/>
          </a:blip>
          <a:stretch>
            <a:fillRect/>
          </a:stretch>
        </p:blipFill>
        <p:spPr>
          <a:xfrm>
            <a:off x="101874" y="828450"/>
            <a:ext cx="5101675" cy="4023275"/>
          </a:xfrm>
          <a:prstGeom prst="rect">
            <a:avLst/>
          </a:prstGeom>
          <a:noFill/>
          <a:ln>
            <a:noFill/>
          </a:ln>
        </p:spPr>
      </p:pic>
      <p:sp>
        <p:nvSpPr>
          <p:cNvPr id="199" name="Shape 199"/>
          <p:cNvSpPr txBox="1"/>
          <p:nvPr/>
        </p:nvSpPr>
        <p:spPr>
          <a:xfrm>
            <a:off x="2021025" y="1699800"/>
            <a:ext cx="1586400" cy="199800"/>
          </a:xfrm>
          <a:prstGeom prst="rect">
            <a:avLst/>
          </a:prstGeom>
          <a:noFill/>
          <a:ln w="28575" cap="flat" cmpd="sng">
            <a:solidFill>
              <a:srgbClr val="E06666"/>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a:p>
        </p:txBody>
      </p:sp>
      <p:sp>
        <p:nvSpPr>
          <p:cNvPr id="200" name="Shape 200"/>
          <p:cNvSpPr txBox="1"/>
          <p:nvPr/>
        </p:nvSpPr>
        <p:spPr>
          <a:xfrm>
            <a:off x="1960500" y="828450"/>
            <a:ext cx="1586400" cy="242700"/>
          </a:xfrm>
          <a:prstGeom prst="rect">
            <a:avLst/>
          </a:prstGeom>
          <a:noFill/>
          <a:ln w="28575" cap="flat" cmpd="sng">
            <a:solidFill>
              <a:srgbClr val="E06666"/>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a:p>
        </p:txBody>
      </p:sp>
      <p:sp>
        <p:nvSpPr>
          <p:cNvPr id="201" name="Shape 201"/>
          <p:cNvSpPr txBox="1"/>
          <p:nvPr/>
        </p:nvSpPr>
        <p:spPr>
          <a:xfrm>
            <a:off x="2021025" y="1895100"/>
            <a:ext cx="2991000" cy="199800"/>
          </a:xfrm>
          <a:prstGeom prst="rect">
            <a:avLst/>
          </a:prstGeom>
          <a:noFill/>
          <a:ln w="28575" cap="flat" cmpd="sng">
            <a:solidFill>
              <a:srgbClr val="E06666"/>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a:spLocks noGrp="1"/>
          </p:cNvSpPr>
          <p:nvPr>
            <p:ph type="title"/>
          </p:nvPr>
        </p:nvSpPr>
        <p:spPr>
          <a:xfrm>
            <a:off x="152400" y="228600"/>
            <a:ext cx="8839200" cy="742800"/>
          </a:xfrm>
          <a:prstGeom prst="rect">
            <a:avLst/>
          </a:prstGeom>
        </p:spPr>
        <p:txBody>
          <a:bodyPr lIns="91425" tIns="91425" rIns="91425" bIns="91425" anchor="ctr" anchorCtr="0">
            <a:noAutofit/>
          </a:bodyPr>
          <a:lstStyle/>
          <a:p>
            <a:pPr lvl="0">
              <a:spcBef>
                <a:spcPts val="0"/>
              </a:spcBef>
              <a:buNone/>
            </a:pPr>
            <a:r>
              <a:rPr lang="en"/>
              <a:t>Result II: Number of Worked Example</a:t>
            </a:r>
          </a:p>
        </p:txBody>
      </p:sp>
      <p:sp>
        <p:nvSpPr>
          <p:cNvPr id="207" name="Shape 207"/>
          <p:cNvSpPr txBox="1">
            <a:spLocks noGrp="1"/>
          </p:cNvSpPr>
          <p:nvPr>
            <p:ph type="body" idx="1"/>
          </p:nvPr>
        </p:nvSpPr>
        <p:spPr>
          <a:xfrm>
            <a:off x="5203549" y="1009650"/>
            <a:ext cx="3940451" cy="3486000"/>
          </a:xfrm>
          <a:prstGeom prst="rect">
            <a:avLst/>
          </a:prstGeom>
        </p:spPr>
        <p:txBody>
          <a:bodyPr lIns="91425" tIns="91425" rIns="91425" bIns="91425" anchor="t" anchorCtr="0">
            <a:noAutofit/>
          </a:bodyPr>
          <a:lstStyle/>
          <a:p>
            <a:pPr lvl="0">
              <a:spcBef>
                <a:spcPts val="0"/>
              </a:spcBef>
              <a:buNone/>
            </a:pPr>
            <a:r>
              <a:rPr lang="en" dirty="0"/>
              <a:t>Low track with WE asked more hints, had longer </a:t>
            </a:r>
            <a:r>
              <a:rPr lang="en" dirty="0" smtClean="0"/>
              <a:t>solution </a:t>
            </a:r>
            <a:r>
              <a:rPr lang="en" dirty="0"/>
              <a:t>and </a:t>
            </a:r>
            <a:r>
              <a:rPr lang="en" dirty="0" smtClean="0"/>
              <a:t>lower </a:t>
            </a:r>
            <a:r>
              <a:rPr lang="en" dirty="0"/>
              <a:t>percentage of correct application </a:t>
            </a:r>
            <a:endParaRPr lang="en-US" dirty="0" smtClean="0"/>
          </a:p>
          <a:p>
            <a:pPr lvl="0">
              <a:spcBef>
                <a:spcPts val="0"/>
              </a:spcBef>
              <a:buNone/>
            </a:pPr>
            <a:r>
              <a:rPr lang="en" dirty="0" smtClean="0">
                <a:solidFill>
                  <a:srgbClr val="963334"/>
                </a:solidFill>
              </a:rPr>
              <a:t>=&gt; </a:t>
            </a:r>
            <a:r>
              <a:rPr lang="en" dirty="0">
                <a:solidFill>
                  <a:srgbClr val="963334"/>
                </a:solidFill>
              </a:rPr>
              <a:t>WE </a:t>
            </a:r>
            <a:r>
              <a:rPr lang="en" dirty="0" smtClean="0">
                <a:solidFill>
                  <a:srgbClr val="963334"/>
                </a:solidFill>
              </a:rPr>
              <a:t>decreases </a:t>
            </a:r>
            <a:r>
              <a:rPr lang="en" dirty="0">
                <a:solidFill>
                  <a:srgbClr val="963334"/>
                </a:solidFill>
              </a:rPr>
              <a:t>self-regulation for low-proficiency students solving simpler </a:t>
            </a:r>
            <a:r>
              <a:rPr lang="en" dirty="0" smtClean="0">
                <a:solidFill>
                  <a:srgbClr val="963334"/>
                </a:solidFill>
              </a:rPr>
              <a:t>problems</a:t>
            </a:r>
            <a:endParaRPr lang="en" dirty="0">
              <a:solidFill>
                <a:srgbClr val="963334"/>
              </a:solidFill>
            </a:endParaRPr>
          </a:p>
        </p:txBody>
      </p:sp>
      <p:sp>
        <p:nvSpPr>
          <p:cNvPr id="208" name="Shape 208"/>
          <p:cNvSpPr txBox="1">
            <a:spLocks noGrp="1"/>
          </p:cNvSpPr>
          <p:nvPr>
            <p:ph type="subTitle" idx="2"/>
          </p:nvPr>
        </p:nvSpPr>
        <p:spPr>
          <a:xfrm>
            <a:off x="3062700" y="4908150"/>
            <a:ext cx="3018600" cy="235500"/>
          </a:xfrm>
          <a:prstGeom prst="rect">
            <a:avLst/>
          </a:prstGeom>
        </p:spPr>
        <p:txBody>
          <a:bodyPr lIns="91425" tIns="91425" rIns="91425" bIns="91425" anchor="ctr" anchorCtr="0">
            <a:noAutofit/>
          </a:bodyPr>
          <a:lstStyle/>
          <a:p>
            <a:pPr lvl="0">
              <a:spcBef>
                <a:spcPts val="0"/>
              </a:spcBef>
              <a:buNone/>
            </a:pPr>
            <a:r>
              <a:rPr lang="en"/>
              <a:t>Result</a:t>
            </a:r>
          </a:p>
        </p:txBody>
      </p:sp>
      <p:pic>
        <p:nvPicPr>
          <p:cNvPr id="209" name="Shape 209"/>
          <p:cNvPicPr preferRelativeResize="0"/>
          <p:nvPr/>
        </p:nvPicPr>
        <p:blipFill>
          <a:blip r:embed="rId3">
            <a:alphaModFix/>
          </a:blip>
          <a:stretch>
            <a:fillRect/>
          </a:stretch>
        </p:blipFill>
        <p:spPr>
          <a:xfrm>
            <a:off x="101874" y="828450"/>
            <a:ext cx="5101675" cy="4023275"/>
          </a:xfrm>
          <a:prstGeom prst="rect">
            <a:avLst/>
          </a:prstGeom>
          <a:noFill/>
          <a:ln>
            <a:noFill/>
          </a:ln>
        </p:spPr>
      </p:pic>
      <p:sp>
        <p:nvSpPr>
          <p:cNvPr id="210" name="Shape 210"/>
          <p:cNvSpPr txBox="1"/>
          <p:nvPr/>
        </p:nvSpPr>
        <p:spPr>
          <a:xfrm>
            <a:off x="3546900" y="1667350"/>
            <a:ext cx="1586400" cy="242700"/>
          </a:xfrm>
          <a:prstGeom prst="rect">
            <a:avLst/>
          </a:prstGeom>
          <a:noFill/>
          <a:ln w="28575" cap="flat" cmpd="sng">
            <a:solidFill>
              <a:srgbClr val="E06666"/>
            </a:solidFill>
            <a:prstDash val="solid"/>
            <a:round/>
            <a:headEnd type="none" w="med" len="med"/>
            <a:tailEnd type="none" w="med" len="med"/>
          </a:ln>
        </p:spPr>
        <p:txBody>
          <a:bodyPr lIns="91425" tIns="91425" rIns="91425" bIns="91425" anchor="t" anchorCtr="0">
            <a:noAutofit/>
          </a:bodyPr>
          <a:lstStyle/>
          <a:p>
            <a:pPr lvl="0">
              <a:spcBef>
                <a:spcPts val="0"/>
              </a:spcBef>
              <a:buNone/>
            </a:pPr>
            <a:endParaRPr/>
          </a:p>
        </p:txBody>
      </p:sp>
      <p:sp>
        <p:nvSpPr>
          <p:cNvPr id="211" name="Shape 211"/>
          <p:cNvSpPr txBox="1"/>
          <p:nvPr/>
        </p:nvSpPr>
        <p:spPr>
          <a:xfrm>
            <a:off x="3546900" y="2527100"/>
            <a:ext cx="1586400" cy="242700"/>
          </a:xfrm>
          <a:prstGeom prst="rect">
            <a:avLst/>
          </a:prstGeom>
          <a:noFill/>
          <a:ln w="28575" cap="flat" cmpd="sng">
            <a:solidFill>
              <a:srgbClr val="E06666"/>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a:p>
        </p:txBody>
      </p:sp>
      <p:sp>
        <p:nvSpPr>
          <p:cNvPr id="212" name="Shape 212"/>
          <p:cNvSpPr txBox="1"/>
          <p:nvPr/>
        </p:nvSpPr>
        <p:spPr>
          <a:xfrm>
            <a:off x="3546900" y="3326250"/>
            <a:ext cx="1586400" cy="242700"/>
          </a:xfrm>
          <a:prstGeom prst="rect">
            <a:avLst/>
          </a:prstGeom>
          <a:noFill/>
          <a:ln w="28575" cap="flat" cmpd="sng">
            <a:solidFill>
              <a:srgbClr val="E06666"/>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a:p>
        </p:txBody>
      </p:sp>
      <p:sp>
        <p:nvSpPr>
          <p:cNvPr id="213" name="Shape 213"/>
          <p:cNvSpPr txBox="1"/>
          <p:nvPr/>
        </p:nvSpPr>
        <p:spPr>
          <a:xfrm>
            <a:off x="3546900" y="868875"/>
            <a:ext cx="1586400" cy="242700"/>
          </a:xfrm>
          <a:prstGeom prst="rect">
            <a:avLst/>
          </a:prstGeom>
          <a:noFill/>
          <a:ln w="28575" cap="flat" cmpd="sng">
            <a:solidFill>
              <a:srgbClr val="E06666"/>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a:spLocks noGrp="1"/>
          </p:cNvSpPr>
          <p:nvPr>
            <p:ph type="title"/>
          </p:nvPr>
        </p:nvSpPr>
        <p:spPr>
          <a:xfrm>
            <a:off x="152400" y="228600"/>
            <a:ext cx="8839200" cy="742800"/>
          </a:xfrm>
          <a:prstGeom prst="rect">
            <a:avLst/>
          </a:prstGeom>
        </p:spPr>
        <p:txBody>
          <a:bodyPr lIns="91425" tIns="91425" rIns="91425" bIns="91425" anchor="ctr" anchorCtr="0">
            <a:noAutofit/>
          </a:bodyPr>
          <a:lstStyle/>
          <a:p>
            <a:pPr lvl="0">
              <a:spcBef>
                <a:spcPts val="0"/>
              </a:spcBef>
              <a:buNone/>
            </a:pPr>
            <a:r>
              <a:rPr lang="en"/>
              <a:t>Result III: Order of Worked Example</a:t>
            </a:r>
          </a:p>
        </p:txBody>
      </p:sp>
      <p:sp>
        <p:nvSpPr>
          <p:cNvPr id="219" name="Shape 219"/>
          <p:cNvSpPr txBox="1">
            <a:spLocks noGrp="1"/>
          </p:cNvSpPr>
          <p:nvPr>
            <p:ph type="body" idx="1"/>
          </p:nvPr>
        </p:nvSpPr>
        <p:spPr>
          <a:xfrm>
            <a:off x="228600" y="1009650"/>
            <a:ext cx="8763000" cy="3486000"/>
          </a:xfrm>
          <a:prstGeom prst="rect">
            <a:avLst/>
          </a:prstGeom>
        </p:spPr>
        <p:txBody>
          <a:bodyPr lIns="91425" tIns="91425" rIns="91425" bIns="91425" anchor="t" anchorCtr="0">
            <a:noAutofit/>
          </a:bodyPr>
          <a:lstStyle/>
          <a:p>
            <a:pPr lvl="0">
              <a:spcBef>
                <a:spcPts val="0"/>
              </a:spcBef>
              <a:buNone/>
            </a:pPr>
            <a:r>
              <a:rPr lang="en" dirty="0">
                <a:solidFill>
                  <a:srgbClr val="000000"/>
                </a:solidFill>
              </a:rPr>
              <a:t>Compare</a:t>
            </a:r>
            <a:r>
              <a:rPr lang="en" dirty="0">
                <a:solidFill>
                  <a:srgbClr val="990000"/>
                </a:solidFill>
              </a:rPr>
              <a:t> performance on </a:t>
            </a:r>
            <a:r>
              <a:rPr lang="en" dirty="0">
                <a:solidFill>
                  <a:srgbClr val="000000"/>
                </a:solidFill>
              </a:rPr>
              <a:t>the last problem (has no hint) of orders </a:t>
            </a:r>
            <a:r>
              <a:rPr lang="en" dirty="0">
                <a:solidFill>
                  <a:srgbClr val="990000"/>
                </a:solidFill>
              </a:rPr>
              <a:t>EE</a:t>
            </a:r>
            <a:r>
              <a:rPr lang="en" b="1" dirty="0"/>
              <a:t>S</a:t>
            </a:r>
            <a:r>
              <a:rPr lang="en" dirty="0"/>
              <a:t>, </a:t>
            </a:r>
            <a:r>
              <a:rPr lang="en" dirty="0">
                <a:solidFill>
                  <a:srgbClr val="990000"/>
                </a:solidFill>
              </a:rPr>
              <a:t>ES</a:t>
            </a:r>
            <a:r>
              <a:rPr lang="en" b="1" dirty="0"/>
              <a:t>S</a:t>
            </a:r>
            <a:r>
              <a:rPr lang="en" dirty="0"/>
              <a:t>, </a:t>
            </a:r>
            <a:r>
              <a:rPr lang="en" dirty="0">
                <a:solidFill>
                  <a:srgbClr val="990000"/>
                </a:solidFill>
              </a:rPr>
              <a:t>SE</a:t>
            </a:r>
            <a:r>
              <a:rPr lang="en" b="1" dirty="0"/>
              <a:t>S</a:t>
            </a:r>
            <a:r>
              <a:rPr lang="en" dirty="0"/>
              <a:t> on high proficiency track (low proficiency track has too small sample size)</a:t>
            </a:r>
          </a:p>
          <a:p>
            <a:pPr lvl="0">
              <a:spcBef>
                <a:spcPts val="0"/>
              </a:spcBef>
              <a:buNone/>
            </a:pPr>
            <a:endParaRPr dirty="0"/>
          </a:p>
          <a:p>
            <a:pPr lvl="0">
              <a:spcBef>
                <a:spcPts val="0"/>
              </a:spcBef>
              <a:buNone/>
            </a:pPr>
            <a:r>
              <a:rPr lang="en" dirty="0"/>
              <a:t>No significant </a:t>
            </a:r>
            <a:r>
              <a:rPr lang="en" dirty="0" smtClean="0"/>
              <a:t>differences </a:t>
            </a:r>
            <a:r>
              <a:rPr lang="en" dirty="0"/>
              <a:t>in the performance </a:t>
            </a:r>
            <a:r>
              <a:rPr lang="en" dirty="0">
                <a:solidFill>
                  <a:srgbClr val="963334"/>
                </a:solidFill>
              </a:rPr>
              <a:t>=&gt; WE work as well as PS for learning on later levels</a:t>
            </a:r>
          </a:p>
        </p:txBody>
      </p:sp>
      <p:sp>
        <p:nvSpPr>
          <p:cNvPr id="220" name="Shape 220"/>
          <p:cNvSpPr txBox="1">
            <a:spLocks noGrp="1"/>
          </p:cNvSpPr>
          <p:nvPr>
            <p:ph type="subTitle" idx="2"/>
          </p:nvPr>
        </p:nvSpPr>
        <p:spPr>
          <a:xfrm>
            <a:off x="3062700" y="4908150"/>
            <a:ext cx="3018600" cy="235500"/>
          </a:xfrm>
          <a:prstGeom prst="rect">
            <a:avLst/>
          </a:prstGeom>
        </p:spPr>
        <p:txBody>
          <a:bodyPr lIns="91425" tIns="91425" rIns="91425" bIns="91425" anchor="ctr" anchorCtr="0">
            <a:noAutofit/>
          </a:bodyPr>
          <a:lstStyle/>
          <a:p>
            <a:pPr lvl="0">
              <a:spcBef>
                <a:spcPts val="0"/>
              </a:spcBef>
              <a:buNone/>
            </a:pPr>
            <a:r>
              <a:rPr lang="en"/>
              <a:t>Result</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Shape 225"/>
          <p:cNvSpPr txBox="1">
            <a:spLocks noGrp="1"/>
          </p:cNvSpPr>
          <p:nvPr>
            <p:ph type="title"/>
          </p:nvPr>
        </p:nvSpPr>
        <p:spPr>
          <a:xfrm>
            <a:off x="152400" y="228600"/>
            <a:ext cx="8839200" cy="742800"/>
          </a:xfrm>
          <a:prstGeom prst="rect">
            <a:avLst/>
          </a:prstGeom>
        </p:spPr>
        <p:txBody>
          <a:bodyPr lIns="91425" tIns="91425" rIns="91425" bIns="91425" anchor="ctr" anchorCtr="0">
            <a:noAutofit/>
          </a:bodyPr>
          <a:lstStyle/>
          <a:p>
            <a:pPr lvl="0">
              <a:spcBef>
                <a:spcPts val="0"/>
              </a:spcBef>
              <a:buNone/>
            </a:pPr>
            <a:r>
              <a:rPr lang="en"/>
              <a:t>Conclusion</a:t>
            </a:r>
          </a:p>
        </p:txBody>
      </p:sp>
      <p:sp>
        <p:nvSpPr>
          <p:cNvPr id="226" name="Shape 226"/>
          <p:cNvSpPr txBox="1">
            <a:spLocks noGrp="1"/>
          </p:cNvSpPr>
          <p:nvPr>
            <p:ph type="body" idx="1"/>
          </p:nvPr>
        </p:nvSpPr>
        <p:spPr>
          <a:xfrm>
            <a:off x="228600" y="1009650"/>
            <a:ext cx="8763000" cy="3486000"/>
          </a:xfrm>
          <a:prstGeom prst="rect">
            <a:avLst/>
          </a:prstGeom>
        </p:spPr>
        <p:txBody>
          <a:bodyPr lIns="91425" tIns="91425" rIns="91425" bIns="91425" anchor="t" anchorCtr="0">
            <a:noAutofit/>
          </a:bodyPr>
          <a:lstStyle/>
          <a:p>
            <a:pPr lvl="0">
              <a:spcBef>
                <a:spcPts val="0"/>
              </a:spcBef>
              <a:buNone/>
            </a:pPr>
            <a:r>
              <a:rPr lang="en" dirty="0"/>
              <a:t>WE may be complex and individual in environments for open-ended complex problem solving</a:t>
            </a:r>
          </a:p>
          <a:p>
            <a:pPr lvl="0">
              <a:spcBef>
                <a:spcPts val="0"/>
              </a:spcBef>
              <a:buNone/>
            </a:pPr>
            <a:endParaRPr dirty="0"/>
          </a:p>
          <a:p>
            <a:pPr lvl="0">
              <a:spcBef>
                <a:spcPts val="0"/>
              </a:spcBef>
              <a:buNone/>
            </a:pPr>
            <a:r>
              <a:rPr lang="en" dirty="0"/>
              <a:t>Early on, WE seems to be valuable for students, to learn how to use interface and apply logic rules</a:t>
            </a:r>
          </a:p>
          <a:p>
            <a:pPr marL="457200" lvl="0" indent="-228600">
              <a:spcBef>
                <a:spcPts val="0"/>
              </a:spcBef>
            </a:pPr>
            <a:r>
              <a:rPr lang="en" dirty="0"/>
              <a:t>Hint can provide same scaffolding</a:t>
            </a:r>
          </a:p>
          <a:p>
            <a:pPr lvl="0">
              <a:spcBef>
                <a:spcPts val="0"/>
              </a:spcBef>
              <a:buNone/>
            </a:pPr>
            <a:endParaRPr dirty="0"/>
          </a:p>
          <a:p>
            <a:pPr lvl="0">
              <a:spcBef>
                <a:spcPts val="0"/>
              </a:spcBef>
              <a:buNone/>
            </a:pPr>
            <a:r>
              <a:rPr lang="en" dirty="0"/>
              <a:t>Later, WE reduces needed practice in PS, </a:t>
            </a:r>
            <a:r>
              <a:rPr lang="en" dirty="0" smtClean="0"/>
              <a:t>but </a:t>
            </a:r>
            <a:r>
              <a:rPr lang="en" dirty="0"/>
              <a:t>had negative impact on low-proficiency students.</a:t>
            </a:r>
          </a:p>
          <a:p>
            <a:pPr lvl="0">
              <a:spcBef>
                <a:spcPts val="0"/>
              </a:spcBef>
              <a:buNone/>
            </a:pPr>
            <a:endParaRPr dirty="0"/>
          </a:p>
        </p:txBody>
      </p:sp>
      <p:sp>
        <p:nvSpPr>
          <p:cNvPr id="227" name="Shape 227"/>
          <p:cNvSpPr txBox="1">
            <a:spLocks noGrp="1"/>
          </p:cNvSpPr>
          <p:nvPr>
            <p:ph type="subTitle" idx="2"/>
          </p:nvPr>
        </p:nvSpPr>
        <p:spPr>
          <a:xfrm>
            <a:off x="3062700" y="4908150"/>
            <a:ext cx="3018600" cy="235500"/>
          </a:xfrm>
          <a:prstGeom prst="rect">
            <a:avLst/>
          </a:prstGeom>
        </p:spPr>
        <p:txBody>
          <a:bodyPr lIns="91425" tIns="91425" rIns="91425" bIns="91425" anchor="ctr" anchorCtr="0">
            <a:noAutofit/>
          </a:bodyPr>
          <a:lstStyle/>
          <a:p>
            <a:pPr lvl="0">
              <a:spcBef>
                <a:spcPts val="0"/>
              </a:spcBef>
              <a:buNone/>
            </a:pPr>
            <a:r>
              <a:rPr lang="en"/>
              <a:t>Conclusion</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6">
                                            <p:txEl>
                                              <p:pRg st="2" end="2"/>
                                            </p:txEl>
                                          </p:spTgt>
                                        </p:tgtEl>
                                        <p:attrNameLst>
                                          <p:attrName>style.visibility</p:attrName>
                                        </p:attrNameLst>
                                      </p:cBhvr>
                                      <p:to>
                                        <p:strVal val="visible"/>
                                      </p:to>
                                    </p:set>
                                    <p:animEffect transition="in" filter="fade">
                                      <p:cBhvr>
                                        <p:cTn id="7" dur="500"/>
                                        <p:tgtEl>
                                          <p:spTgt spid="226">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6">
                                            <p:txEl>
                                              <p:pRg st="3" end="3"/>
                                            </p:txEl>
                                          </p:spTgt>
                                        </p:tgtEl>
                                        <p:attrNameLst>
                                          <p:attrName>style.visibility</p:attrName>
                                        </p:attrNameLst>
                                      </p:cBhvr>
                                      <p:to>
                                        <p:strVal val="visible"/>
                                      </p:to>
                                    </p:set>
                                    <p:animEffect transition="in" filter="fade">
                                      <p:cBhvr>
                                        <p:cTn id="10" dur="500"/>
                                        <p:tgtEl>
                                          <p:spTgt spid="226">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26">
                                            <p:txEl>
                                              <p:pRg st="5" end="5"/>
                                            </p:txEl>
                                          </p:spTgt>
                                        </p:tgtEl>
                                        <p:attrNameLst>
                                          <p:attrName>style.visibility</p:attrName>
                                        </p:attrNameLst>
                                      </p:cBhvr>
                                      <p:to>
                                        <p:strVal val="visible"/>
                                      </p:to>
                                    </p:set>
                                    <p:animEffect transition="in" filter="fade">
                                      <p:cBhvr>
                                        <p:cTn id="15" dur="500"/>
                                        <p:tgtEl>
                                          <p:spTgt spid="22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a:spLocks noGrp="1"/>
          </p:cNvSpPr>
          <p:nvPr>
            <p:ph type="title"/>
          </p:nvPr>
        </p:nvSpPr>
        <p:spPr>
          <a:xfrm>
            <a:off x="152400" y="228600"/>
            <a:ext cx="8839200" cy="742800"/>
          </a:xfrm>
          <a:prstGeom prst="rect">
            <a:avLst/>
          </a:prstGeom>
        </p:spPr>
        <p:txBody>
          <a:bodyPr lIns="91425" tIns="91425" rIns="91425" bIns="91425" anchor="ctr" anchorCtr="0">
            <a:noAutofit/>
          </a:bodyPr>
          <a:lstStyle/>
          <a:p>
            <a:pPr lvl="0">
              <a:spcBef>
                <a:spcPts val="0"/>
              </a:spcBef>
              <a:buNone/>
            </a:pPr>
            <a:r>
              <a:rPr lang="en"/>
              <a:t>Limitation</a:t>
            </a:r>
          </a:p>
        </p:txBody>
      </p:sp>
      <p:sp>
        <p:nvSpPr>
          <p:cNvPr id="233" name="Shape 233"/>
          <p:cNvSpPr txBox="1">
            <a:spLocks noGrp="1"/>
          </p:cNvSpPr>
          <p:nvPr>
            <p:ph type="body" idx="1"/>
          </p:nvPr>
        </p:nvSpPr>
        <p:spPr>
          <a:xfrm>
            <a:off x="228600" y="1009650"/>
            <a:ext cx="8763000" cy="3486000"/>
          </a:xfrm>
          <a:prstGeom prst="rect">
            <a:avLst/>
          </a:prstGeom>
        </p:spPr>
        <p:txBody>
          <a:bodyPr lIns="91425" tIns="91425" rIns="91425" bIns="91425" anchor="t" anchorCtr="0">
            <a:noAutofit/>
          </a:bodyPr>
          <a:lstStyle/>
          <a:p>
            <a:pPr lvl="0">
              <a:spcBef>
                <a:spcPts val="0"/>
              </a:spcBef>
              <a:buNone/>
            </a:pPr>
            <a:r>
              <a:rPr lang="en" dirty="0"/>
              <a:t>BKT assigns same score to viewing/using rules, WE group are more likely to be assigned to higher proficiency track at lvl2-6 with more difficult problems</a:t>
            </a:r>
          </a:p>
          <a:p>
            <a:pPr marL="457200" lvl="0" indent="-342900" rtl="0">
              <a:spcBef>
                <a:spcPts val="0"/>
              </a:spcBef>
              <a:buSzPct val="100000"/>
            </a:pPr>
            <a:r>
              <a:rPr lang="en" sz="1800" dirty="0"/>
              <a:t>Drawback: small sample size on low proficiency track to compare WE, PS </a:t>
            </a:r>
            <a:r>
              <a:rPr lang="en" sz="1800" dirty="0" smtClean="0"/>
              <a:t>ordering; </a:t>
            </a:r>
            <a:r>
              <a:rPr lang="en-US" sz="1800" dirty="0" smtClean="0"/>
              <a:t>same ability students are more likely to do harder problems in WE group</a:t>
            </a:r>
            <a:endParaRPr lang="en-US" sz="1800" dirty="0"/>
          </a:p>
          <a:p>
            <a:pPr marL="457200" lvl="0" indent="-342900" rtl="0">
              <a:spcBef>
                <a:spcPts val="0"/>
              </a:spcBef>
              <a:buSzPct val="100000"/>
            </a:pPr>
            <a:r>
              <a:rPr lang="en" sz="1800" dirty="0" smtClean="0"/>
              <a:t>Future </a:t>
            </a:r>
            <a:r>
              <a:rPr lang="en" sz="1800" dirty="0"/>
              <a:t>work: Need better design to integrate worked example with BKT</a:t>
            </a:r>
          </a:p>
          <a:p>
            <a:pPr marR="0" lvl="0" algn="l" rtl="0">
              <a:lnSpc>
                <a:spcPct val="100000"/>
              </a:lnSpc>
              <a:spcBef>
                <a:spcPts val="600"/>
              </a:spcBef>
              <a:spcAft>
                <a:spcPts val="0"/>
              </a:spcAft>
              <a:buNone/>
            </a:pPr>
            <a:endParaRPr dirty="0"/>
          </a:p>
          <a:p>
            <a:pPr marR="0" lvl="0" algn="l" rtl="0">
              <a:lnSpc>
                <a:spcPct val="100000"/>
              </a:lnSpc>
              <a:spcBef>
                <a:spcPts val="600"/>
              </a:spcBef>
              <a:spcAft>
                <a:spcPts val="0"/>
              </a:spcAft>
              <a:buNone/>
            </a:pPr>
            <a:r>
              <a:rPr lang="en" dirty="0"/>
              <a:t>No pretest, unreliable posttest </a:t>
            </a:r>
          </a:p>
        </p:txBody>
      </p:sp>
      <p:sp>
        <p:nvSpPr>
          <p:cNvPr id="234" name="Shape 234"/>
          <p:cNvSpPr txBox="1">
            <a:spLocks noGrp="1"/>
          </p:cNvSpPr>
          <p:nvPr>
            <p:ph type="subTitle" idx="2"/>
          </p:nvPr>
        </p:nvSpPr>
        <p:spPr>
          <a:xfrm>
            <a:off x="3062700" y="4908150"/>
            <a:ext cx="3018600" cy="235500"/>
          </a:xfrm>
          <a:prstGeom prst="rect">
            <a:avLst/>
          </a:prstGeom>
        </p:spPr>
        <p:txBody>
          <a:bodyPr lIns="91425" tIns="91425" rIns="91425" bIns="91425" anchor="ctr" anchorCtr="0">
            <a:noAutofit/>
          </a:bodyPr>
          <a:lstStyle/>
          <a:p>
            <a:pPr lvl="0">
              <a:spcBef>
                <a:spcPts val="0"/>
              </a:spcBef>
              <a:buNone/>
            </a:pPr>
            <a:r>
              <a:rPr lang="en"/>
              <a:t>Limitation</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152400" y="228600"/>
            <a:ext cx="8839200" cy="742800"/>
          </a:xfrm>
          <a:prstGeom prst="rect">
            <a:avLst/>
          </a:prstGeom>
        </p:spPr>
        <p:txBody>
          <a:bodyPr lIns="91425" tIns="91425" rIns="91425" bIns="91425" anchor="ctr" anchorCtr="0">
            <a:noAutofit/>
          </a:bodyPr>
          <a:lstStyle/>
          <a:p>
            <a:pPr lvl="0">
              <a:spcBef>
                <a:spcPts val="0"/>
              </a:spcBef>
              <a:buNone/>
            </a:pPr>
            <a:r>
              <a:rPr lang="en"/>
              <a:t>Motivation</a:t>
            </a:r>
          </a:p>
        </p:txBody>
      </p:sp>
      <p:sp>
        <p:nvSpPr>
          <p:cNvPr id="86" name="Shape 86"/>
          <p:cNvSpPr txBox="1">
            <a:spLocks noGrp="1"/>
          </p:cNvSpPr>
          <p:nvPr>
            <p:ph type="body" idx="1"/>
          </p:nvPr>
        </p:nvSpPr>
        <p:spPr>
          <a:xfrm>
            <a:off x="228600" y="1009650"/>
            <a:ext cx="8763000" cy="3486000"/>
          </a:xfrm>
          <a:prstGeom prst="rect">
            <a:avLst/>
          </a:prstGeom>
        </p:spPr>
        <p:txBody>
          <a:bodyPr lIns="91425" tIns="91425" rIns="91425" bIns="91425" anchor="t" anchorCtr="0">
            <a:noAutofit/>
          </a:bodyPr>
          <a:lstStyle/>
          <a:p>
            <a:pPr lvl="0">
              <a:spcBef>
                <a:spcPts val="0"/>
              </a:spcBef>
              <a:buNone/>
            </a:pPr>
            <a:r>
              <a:rPr lang="en-US" altLang="zh-CN" dirty="0" smtClean="0"/>
              <a:t>A </a:t>
            </a:r>
            <a:r>
              <a:rPr lang="en" dirty="0" smtClean="0"/>
              <a:t>Pedagogical </a:t>
            </a:r>
            <a:r>
              <a:rPr lang="en" dirty="0"/>
              <a:t>decision in a complex data-driven logic proof tutor:</a:t>
            </a:r>
          </a:p>
          <a:p>
            <a:pPr marL="457200" lvl="0" indent="-228600">
              <a:spcBef>
                <a:spcPts val="0"/>
              </a:spcBef>
            </a:pPr>
            <a:r>
              <a:rPr lang="en" dirty="0"/>
              <a:t>When to provide a problem to solve (PS) or worked example (WE)</a:t>
            </a:r>
          </a:p>
        </p:txBody>
      </p:sp>
      <p:sp>
        <p:nvSpPr>
          <p:cNvPr id="87" name="Shape 87"/>
          <p:cNvSpPr txBox="1">
            <a:spLocks noGrp="1"/>
          </p:cNvSpPr>
          <p:nvPr>
            <p:ph type="subTitle" idx="2"/>
          </p:nvPr>
        </p:nvSpPr>
        <p:spPr>
          <a:xfrm>
            <a:off x="3062700" y="4908150"/>
            <a:ext cx="3018600" cy="235500"/>
          </a:xfrm>
          <a:prstGeom prst="rect">
            <a:avLst/>
          </a:prstGeom>
        </p:spPr>
        <p:txBody>
          <a:bodyPr lIns="91425" tIns="91425" rIns="91425" bIns="91425" anchor="ctr" anchorCtr="0">
            <a:noAutofit/>
          </a:bodyPr>
          <a:lstStyle/>
          <a:p>
            <a:pPr lvl="0">
              <a:spcBef>
                <a:spcPts val="0"/>
              </a:spcBef>
              <a:buNone/>
            </a:pPr>
            <a:r>
              <a:rPr lang="en"/>
              <a:t>Introduction</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Shape 239"/>
          <p:cNvSpPr txBox="1">
            <a:spLocks noGrp="1"/>
          </p:cNvSpPr>
          <p:nvPr>
            <p:ph type="title"/>
          </p:nvPr>
        </p:nvSpPr>
        <p:spPr>
          <a:xfrm>
            <a:off x="152400" y="228600"/>
            <a:ext cx="8839200" cy="742800"/>
          </a:xfrm>
          <a:prstGeom prst="rect">
            <a:avLst/>
          </a:prstGeom>
        </p:spPr>
        <p:txBody>
          <a:bodyPr lIns="91425" tIns="91425" rIns="91425" bIns="91425" anchor="ctr" anchorCtr="0">
            <a:noAutofit/>
          </a:bodyPr>
          <a:lstStyle/>
          <a:p>
            <a:pPr lvl="0">
              <a:spcBef>
                <a:spcPts val="0"/>
              </a:spcBef>
              <a:buNone/>
            </a:pPr>
            <a:r>
              <a:rPr lang="en"/>
              <a:t>Thank you!</a:t>
            </a:r>
          </a:p>
        </p:txBody>
      </p:sp>
      <p:sp>
        <p:nvSpPr>
          <p:cNvPr id="240" name="Shape 240"/>
          <p:cNvSpPr txBox="1">
            <a:spLocks noGrp="1"/>
          </p:cNvSpPr>
          <p:nvPr>
            <p:ph type="body" idx="1"/>
          </p:nvPr>
        </p:nvSpPr>
        <p:spPr>
          <a:xfrm>
            <a:off x="228600" y="1009650"/>
            <a:ext cx="8763000" cy="3486000"/>
          </a:xfrm>
          <a:prstGeom prst="rect">
            <a:avLst/>
          </a:prstGeom>
        </p:spPr>
        <p:txBody>
          <a:bodyPr lIns="91425" tIns="91425" rIns="91425" bIns="91425" anchor="t" anchorCtr="0">
            <a:noAutofit/>
          </a:bodyPr>
          <a:lstStyle/>
          <a:p>
            <a:pPr lvl="0">
              <a:spcBef>
                <a:spcPts val="0"/>
              </a:spcBef>
              <a:buNone/>
            </a:pPr>
            <a:endParaRPr dirty="0"/>
          </a:p>
        </p:txBody>
      </p:sp>
      <p:sp>
        <p:nvSpPr>
          <p:cNvPr id="241" name="Shape 241"/>
          <p:cNvSpPr txBox="1">
            <a:spLocks noGrp="1"/>
          </p:cNvSpPr>
          <p:nvPr>
            <p:ph type="subTitle" idx="2"/>
          </p:nvPr>
        </p:nvSpPr>
        <p:spPr>
          <a:xfrm>
            <a:off x="3062700" y="4908150"/>
            <a:ext cx="3018600" cy="235500"/>
          </a:xfrm>
          <a:prstGeom prst="rect">
            <a:avLst/>
          </a:prstGeom>
        </p:spPr>
        <p:txBody>
          <a:bodyPr lIns="91425" tIns="91425" rIns="91425" bIns="91425" anchor="ctr" anchorCtr="0">
            <a:noAutofit/>
          </a:bodyPr>
          <a:lstStyle/>
          <a:p>
            <a:pPr lvl="0">
              <a:spcBef>
                <a:spcPts val="0"/>
              </a:spcBef>
              <a:buNone/>
            </a:pPr>
            <a:endParaRPr/>
          </a:p>
        </p:txBody>
      </p:sp>
      <p:pic>
        <p:nvPicPr>
          <p:cNvPr id="242" name="Shape 242"/>
          <p:cNvPicPr preferRelativeResize="0"/>
          <p:nvPr/>
        </p:nvPicPr>
        <p:blipFill>
          <a:blip r:embed="rId3">
            <a:alphaModFix/>
          </a:blip>
          <a:stretch>
            <a:fillRect/>
          </a:stretch>
        </p:blipFill>
        <p:spPr>
          <a:xfrm>
            <a:off x="6101052" y="1107473"/>
            <a:ext cx="2066925" cy="2148075"/>
          </a:xfrm>
          <a:prstGeom prst="rect">
            <a:avLst/>
          </a:prstGeom>
          <a:noFill/>
          <a:ln>
            <a:noFill/>
          </a:ln>
        </p:spPr>
      </p:pic>
      <p:pic>
        <p:nvPicPr>
          <p:cNvPr id="244" name="Shape 244"/>
          <p:cNvPicPr preferRelativeResize="0"/>
          <p:nvPr/>
        </p:nvPicPr>
        <p:blipFill>
          <a:blip r:embed="rId4">
            <a:alphaModFix/>
          </a:blip>
          <a:stretch>
            <a:fillRect/>
          </a:stretch>
        </p:blipFill>
        <p:spPr>
          <a:xfrm>
            <a:off x="3221456" y="1121142"/>
            <a:ext cx="2359700" cy="2148075"/>
          </a:xfrm>
          <a:prstGeom prst="rect">
            <a:avLst/>
          </a:prstGeom>
          <a:noFill/>
          <a:ln>
            <a:noFill/>
          </a:ln>
        </p:spPr>
      </p:pic>
      <p:pic>
        <p:nvPicPr>
          <p:cNvPr id="2" name="Picture 1" descr="Screen Shot 2016-06-08 at 8.54.04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5686" y="1103769"/>
            <a:ext cx="2295668" cy="2189570"/>
          </a:xfrm>
          <a:prstGeom prst="rect">
            <a:avLst/>
          </a:prstGeom>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152400" y="228600"/>
            <a:ext cx="8839200" cy="742800"/>
          </a:xfrm>
          <a:prstGeom prst="rect">
            <a:avLst/>
          </a:prstGeom>
        </p:spPr>
        <p:txBody>
          <a:bodyPr lIns="91425" tIns="91425" rIns="91425" bIns="91425" anchor="ctr" anchorCtr="0">
            <a:noAutofit/>
          </a:bodyPr>
          <a:lstStyle/>
          <a:p>
            <a:pPr lvl="0">
              <a:spcBef>
                <a:spcPts val="0"/>
              </a:spcBef>
              <a:buNone/>
            </a:pPr>
            <a:r>
              <a:rPr lang="en"/>
              <a:t>Related Work - Worked Example (WE) </a:t>
            </a:r>
          </a:p>
        </p:txBody>
      </p:sp>
      <p:sp>
        <p:nvSpPr>
          <p:cNvPr id="93" name="Shape 93"/>
          <p:cNvSpPr txBox="1">
            <a:spLocks noGrp="1"/>
          </p:cNvSpPr>
          <p:nvPr>
            <p:ph type="body" idx="1"/>
          </p:nvPr>
        </p:nvSpPr>
        <p:spPr>
          <a:xfrm>
            <a:off x="228600" y="1009650"/>
            <a:ext cx="8763000" cy="3486000"/>
          </a:xfrm>
          <a:prstGeom prst="rect">
            <a:avLst/>
          </a:prstGeom>
        </p:spPr>
        <p:txBody>
          <a:bodyPr lIns="91425" tIns="91425" rIns="91425" bIns="91425" anchor="t" anchorCtr="0">
            <a:noAutofit/>
          </a:bodyPr>
          <a:lstStyle/>
          <a:p>
            <a:pPr lvl="0" rtl="0">
              <a:spcBef>
                <a:spcPts val="0"/>
              </a:spcBef>
              <a:buNone/>
            </a:pPr>
            <a:r>
              <a:rPr lang="en" dirty="0"/>
              <a:t>Inexperienced learners benefit most from worked example (Kalyuga, 2001)</a:t>
            </a:r>
          </a:p>
          <a:p>
            <a:pPr lvl="0" rtl="0">
              <a:spcBef>
                <a:spcPts val="0"/>
              </a:spcBef>
              <a:buNone/>
            </a:pPr>
            <a:endParaRPr dirty="0"/>
          </a:p>
          <a:p>
            <a:pPr lvl="0" rtl="0">
              <a:spcBef>
                <a:spcPts val="0"/>
              </a:spcBef>
              <a:buNone/>
            </a:pPr>
            <a:r>
              <a:rPr lang="en" dirty="0"/>
              <a:t>Interleaving WE and PS helps solve problem faster and more </a:t>
            </a:r>
            <a:r>
              <a:rPr lang="en" dirty="0" smtClean="0"/>
              <a:t>accurate </a:t>
            </a:r>
            <a:r>
              <a:rPr lang="en" dirty="0"/>
              <a:t>than blocked PS WE (trafton, 1993)</a:t>
            </a:r>
          </a:p>
        </p:txBody>
      </p:sp>
      <p:sp>
        <p:nvSpPr>
          <p:cNvPr id="94" name="Shape 94"/>
          <p:cNvSpPr txBox="1">
            <a:spLocks noGrp="1"/>
          </p:cNvSpPr>
          <p:nvPr>
            <p:ph type="subTitle" idx="2"/>
          </p:nvPr>
        </p:nvSpPr>
        <p:spPr>
          <a:xfrm>
            <a:off x="3062700" y="4908150"/>
            <a:ext cx="3018600" cy="235500"/>
          </a:xfrm>
          <a:prstGeom prst="rect">
            <a:avLst/>
          </a:prstGeom>
        </p:spPr>
        <p:txBody>
          <a:bodyPr lIns="91425" tIns="91425" rIns="91425" bIns="91425" anchor="ctr" anchorCtr="0">
            <a:noAutofit/>
          </a:bodyPr>
          <a:lstStyle/>
          <a:p>
            <a:pPr lvl="0">
              <a:spcBef>
                <a:spcPts val="0"/>
              </a:spcBef>
              <a:buNone/>
            </a:pPr>
            <a:r>
              <a:rPr lang="en"/>
              <a:t>Introduction</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152400" y="228600"/>
            <a:ext cx="8839200" cy="742800"/>
          </a:xfrm>
          <a:prstGeom prst="rect">
            <a:avLst/>
          </a:prstGeom>
        </p:spPr>
        <p:txBody>
          <a:bodyPr lIns="91425" tIns="91425" rIns="91425" bIns="91425" anchor="ctr" anchorCtr="0">
            <a:noAutofit/>
          </a:bodyPr>
          <a:lstStyle/>
          <a:p>
            <a:pPr lvl="0" rtl="0">
              <a:spcBef>
                <a:spcPts val="0"/>
              </a:spcBef>
              <a:buNone/>
            </a:pPr>
            <a:r>
              <a:rPr lang="en"/>
              <a:t>Related Work - Worked Example (WE) </a:t>
            </a:r>
          </a:p>
        </p:txBody>
      </p:sp>
      <p:sp>
        <p:nvSpPr>
          <p:cNvPr id="100" name="Shape 100"/>
          <p:cNvSpPr txBox="1">
            <a:spLocks noGrp="1"/>
          </p:cNvSpPr>
          <p:nvPr>
            <p:ph type="body" idx="1"/>
          </p:nvPr>
        </p:nvSpPr>
        <p:spPr>
          <a:xfrm>
            <a:off x="228600" y="1009650"/>
            <a:ext cx="8763000" cy="3486000"/>
          </a:xfrm>
          <a:prstGeom prst="rect">
            <a:avLst/>
          </a:prstGeom>
        </p:spPr>
        <p:txBody>
          <a:bodyPr lIns="91425" tIns="91425" rIns="91425" bIns="91425" anchor="t" anchorCtr="0">
            <a:noAutofit/>
          </a:bodyPr>
          <a:lstStyle/>
          <a:p>
            <a:pPr lvl="0" rtl="0">
              <a:spcBef>
                <a:spcPts val="0"/>
              </a:spcBef>
              <a:buNone/>
            </a:pPr>
            <a:r>
              <a:rPr lang="en" dirty="0"/>
              <a:t>In tutor: replacing PS with WE increases learning efficiency but not </a:t>
            </a:r>
            <a:r>
              <a:rPr lang="en-US" dirty="0" smtClean="0"/>
              <a:t>learning gain</a:t>
            </a:r>
            <a:r>
              <a:rPr lang="en" dirty="0" smtClean="0"/>
              <a:t> </a:t>
            </a:r>
            <a:r>
              <a:rPr lang="en" dirty="0"/>
              <a:t>(Mclaren, 2008</a:t>
            </a:r>
            <a:r>
              <a:rPr lang="en" dirty="0" smtClean="0"/>
              <a:t>)</a:t>
            </a:r>
          </a:p>
          <a:p>
            <a:pPr lvl="0" rtl="0">
              <a:spcBef>
                <a:spcPts val="0"/>
              </a:spcBef>
              <a:buNone/>
            </a:pPr>
            <a:endParaRPr lang="en" dirty="0" smtClean="0"/>
          </a:p>
          <a:p>
            <a:pPr>
              <a:buNone/>
            </a:pPr>
            <a:r>
              <a:rPr lang="en" dirty="0" smtClean="0"/>
              <a:t>However</a:t>
            </a:r>
            <a:r>
              <a:rPr lang="en" dirty="0"/>
              <a:t>, when to present and how to </a:t>
            </a:r>
            <a:r>
              <a:rPr lang="en" dirty="0" smtClean="0"/>
              <a:t>design </a:t>
            </a:r>
            <a:r>
              <a:rPr lang="en" dirty="0"/>
              <a:t>WE in tutor is still not clear (Najar, 2007</a:t>
            </a:r>
            <a:r>
              <a:rPr lang="en" dirty="0" smtClean="0"/>
              <a:t>)</a:t>
            </a:r>
            <a:endParaRPr lang="en-US" dirty="0" smtClean="0"/>
          </a:p>
          <a:p>
            <a:pPr marL="457200" lvl="0" indent="0" rtl="0">
              <a:spcBef>
                <a:spcPts val="0"/>
              </a:spcBef>
              <a:buNone/>
            </a:pPr>
            <a:endParaRPr dirty="0"/>
          </a:p>
          <a:p>
            <a:pPr lvl="0" rtl="0">
              <a:spcBef>
                <a:spcPts val="0"/>
              </a:spcBef>
              <a:buNone/>
            </a:pPr>
            <a:r>
              <a:rPr lang="en" dirty="0"/>
              <a:t>I</a:t>
            </a:r>
            <a:r>
              <a:rPr lang="en" dirty="0" smtClean="0"/>
              <a:t>n our tutor: previously, worked example reduces </a:t>
            </a:r>
            <a:r>
              <a:rPr lang="en" dirty="0"/>
              <a:t>time spent by 27%, </a:t>
            </a:r>
            <a:r>
              <a:rPr lang="en" dirty="0" smtClean="0"/>
              <a:t>increases </a:t>
            </a:r>
            <a:r>
              <a:rPr lang="en" dirty="0"/>
              <a:t>completion by </a:t>
            </a:r>
            <a:r>
              <a:rPr lang="en" dirty="0" smtClean="0"/>
              <a:t>14% and retention </a:t>
            </a:r>
            <a:r>
              <a:rPr lang="en" dirty="0"/>
              <a:t>by 35% (Mostafavi, 2015</a:t>
            </a:r>
            <a:r>
              <a:rPr lang="en" dirty="0" smtClean="0"/>
              <a:t>)</a:t>
            </a:r>
          </a:p>
          <a:p>
            <a:pPr lvl="1">
              <a:buNone/>
            </a:pPr>
            <a:r>
              <a:rPr lang="en" dirty="0" smtClean="0"/>
              <a:t>- however, this comparison is between classes taught at different years.</a:t>
            </a:r>
            <a:endParaRPr lang="en" dirty="0"/>
          </a:p>
          <a:p>
            <a:pPr marL="457200" lvl="0" indent="0" rtl="0">
              <a:spcBef>
                <a:spcPts val="0"/>
              </a:spcBef>
              <a:buNone/>
            </a:pPr>
            <a:endParaRPr dirty="0"/>
          </a:p>
        </p:txBody>
      </p:sp>
      <p:sp>
        <p:nvSpPr>
          <p:cNvPr id="101" name="Shape 101"/>
          <p:cNvSpPr txBox="1">
            <a:spLocks noGrp="1"/>
          </p:cNvSpPr>
          <p:nvPr>
            <p:ph type="subTitle" idx="2"/>
          </p:nvPr>
        </p:nvSpPr>
        <p:spPr>
          <a:xfrm>
            <a:off x="3062700" y="4908150"/>
            <a:ext cx="3018600" cy="235500"/>
          </a:xfrm>
          <a:prstGeom prst="rect">
            <a:avLst/>
          </a:prstGeom>
        </p:spPr>
        <p:txBody>
          <a:bodyPr lIns="91425" tIns="91425" rIns="91425" bIns="91425" anchor="ctr" anchorCtr="0">
            <a:noAutofit/>
          </a:bodyPr>
          <a:lstStyle/>
          <a:p>
            <a:pPr lvl="0" rtl="0">
              <a:spcBef>
                <a:spcPts val="0"/>
              </a:spcBef>
              <a:buNone/>
            </a:pPr>
            <a:r>
              <a:rPr lang="en"/>
              <a:t>Introduction</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0">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152400" y="228600"/>
            <a:ext cx="8839200" cy="742800"/>
          </a:xfrm>
          <a:prstGeom prst="rect">
            <a:avLst/>
          </a:prstGeom>
        </p:spPr>
        <p:txBody>
          <a:bodyPr lIns="91425" tIns="91425" rIns="91425" bIns="91425" anchor="ctr" anchorCtr="0">
            <a:noAutofit/>
          </a:bodyPr>
          <a:lstStyle/>
          <a:p>
            <a:pPr lvl="0">
              <a:spcBef>
                <a:spcPts val="0"/>
              </a:spcBef>
              <a:buNone/>
            </a:pPr>
            <a:r>
              <a:rPr lang="en"/>
              <a:t>This study</a:t>
            </a:r>
          </a:p>
        </p:txBody>
      </p:sp>
      <p:sp>
        <p:nvSpPr>
          <p:cNvPr id="107" name="Shape 107"/>
          <p:cNvSpPr txBox="1">
            <a:spLocks noGrp="1"/>
          </p:cNvSpPr>
          <p:nvPr>
            <p:ph type="body" idx="1"/>
          </p:nvPr>
        </p:nvSpPr>
        <p:spPr>
          <a:xfrm>
            <a:off x="73891" y="1009650"/>
            <a:ext cx="9070109" cy="3486000"/>
          </a:xfrm>
          <a:prstGeom prst="rect">
            <a:avLst/>
          </a:prstGeom>
        </p:spPr>
        <p:txBody>
          <a:bodyPr lIns="91425" tIns="91425" rIns="91425" bIns="91425" anchor="t" anchorCtr="0">
            <a:noAutofit/>
          </a:bodyPr>
          <a:lstStyle/>
          <a:p>
            <a:pPr lvl="0">
              <a:spcBef>
                <a:spcPts val="0"/>
              </a:spcBef>
              <a:buNone/>
            </a:pPr>
            <a:r>
              <a:rPr lang="en" dirty="0"/>
              <a:t>Evaluate the impact of WE and PS in a logic proof tutor, in authentic classroom settings.</a:t>
            </a:r>
          </a:p>
          <a:p>
            <a:pPr marL="457200" lvl="0" indent="-228600" rtl="0">
              <a:spcBef>
                <a:spcPts val="0"/>
              </a:spcBef>
            </a:pPr>
            <a:r>
              <a:rPr lang="en" dirty="0"/>
              <a:t>H1: WE </a:t>
            </a:r>
            <a:r>
              <a:rPr lang="en" dirty="0" smtClean="0"/>
              <a:t>reduces </a:t>
            </a:r>
            <a:r>
              <a:rPr lang="en" dirty="0"/>
              <a:t>problem-solving </a:t>
            </a:r>
            <a:r>
              <a:rPr lang="en" dirty="0" smtClean="0"/>
              <a:t>time and hint </a:t>
            </a:r>
            <a:r>
              <a:rPr lang="en" dirty="0"/>
              <a:t>usage, but will not </a:t>
            </a:r>
            <a:r>
              <a:rPr lang="en" dirty="0" smtClean="0"/>
              <a:t>impact other </a:t>
            </a:r>
            <a:r>
              <a:rPr lang="en-US" dirty="0" smtClean="0"/>
              <a:t>observation of students response</a:t>
            </a:r>
            <a:r>
              <a:rPr lang="en" dirty="0" smtClean="0"/>
              <a:t>s </a:t>
            </a:r>
            <a:r>
              <a:rPr lang="en" dirty="0"/>
              <a:t>(solution length/logic rule application accuracy)</a:t>
            </a:r>
          </a:p>
          <a:p>
            <a:pPr lvl="0" rtl="0">
              <a:spcBef>
                <a:spcPts val="0"/>
              </a:spcBef>
              <a:buNone/>
            </a:pPr>
            <a:endParaRPr dirty="0"/>
          </a:p>
          <a:p>
            <a:pPr marL="457200" lvl="0" indent="-228600">
              <a:spcBef>
                <a:spcPts val="0"/>
              </a:spcBef>
            </a:pPr>
            <a:r>
              <a:rPr lang="en" dirty="0"/>
              <a:t>H2: The </a:t>
            </a:r>
            <a:r>
              <a:rPr lang="en" dirty="0" smtClean="0"/>
              <a:t>number of WEs and their ordering with PS matters. </a:t>
            </a:r>
            <a:r>
              <a:rPr lang="en" dirty="0"/>
              <a:t>Interleaving WE and PS </a:t>
            </a:r>
            <a:r>
              <a:rPr lang="en" dirty="0" smtClean="0"/>
              <a:t>results </a:t>
            </a:r>
            <a:r>
              <a:rPr lang="en" dirty="0"/>
              <a:t>in better performance</a:t>
            </a:r>
          </a:p>
        </p:txBody>
      </p:sp>
      <p:sp>
        <p:nvSpPr>
          <p:cNvPr id="108" name="Shape 108"/>
          <p:cNvSpPr txBox="1">
            <a:spLocks noGrp="1"/>
          </p:cNvSpPr>
          <p:nvPr>
            <p:ph type="subTitle" idx="2"/>
          </p:nvPr>
        </p:nvSpPr>
        <p:spPr>
          <a:xfrm>
            <a:off x="3062700" y="4908150"/>
            <a:ext cx="3018600" cy="235500"/>
          </a:xfrm>
          <a:prstGeom prst="rect">
            <a:avLst/>
          </a:prstGeom>
        </p:spPr>
        <p:txBody>
          <a:bodyPr lIns="91425" tIns="91425" rIns="91425" bIns="91425" anchor="ctr" anchorCtr="0">
            <a:noAutofit/>
          </a:bodyPr>
          <a:lstStyle/>
          <a:p>
            <a:pPr lvl="0">
              <a:spcBef>
                <a:spcPts val="0"/>
              </a:spcBef>
              <a:buNone/>
            </a:pPr>
            <a:r>
              <a:rPr lang="en"/>
              <a:t>Introduction</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152400" y="228600"/>
            <a:ext cx="8839200" cy="742800"/>
          </a:xfrm>
          <a:prstGeom prst="rect">
            <a:avLst/>
          </a:prstGeom>
        </p:spPr>
        <p:txBody>
          <a:bodyPr lIns="91425" tIns="91425" rIns="91425" bIns="91425" anchor="ctr" anchorCtr="0">
            <a:noAutofit/>
          </a:bodyPr>
          <a:lstStyle/>
          <a:p>
            <a:pPr lvl="0">
              <a:spcBef>
                <a:spcPts val="0"/>
              </a:spcBef>
              <a:buNone/>
            </a:pPr>
            <a:r>
              <a:rPr lang="en"/>
              <a:t>Deep Thought - PS</a:t>
            </a:r>
          </a:p>
        </p:txBody>
      </p:sp>
      <p:sp>
        <p:nvSpPr>
          <p:cNvPr id="114" name="Shape 114"/>
          <p:cNvSpPr txBox="1">
            <a:spLocks noGrp="1"/>
          </p:cNvSpPr>
          <p:nvPr>
            <p:ph type="body" idx="1"/>
          </p:nvPr>
        </p:nvSpPr>
        <p:spPr>
          <a:xfrm>
            <a:off x="228600" y="1009650"/>
            <a:ext cx="8763000" cy="3486000"/>
          </a:xfrm>
          <a:prstGeom prst="rect">
            <a:avLst/>
          </a:prstGeom>
        </p:spPr>
        <p:txBody>
          <a:bodyPr lIns="91425" tIns="91425" rIns="91425" bIns="91425" anchor="t" anchorCtr="0">
            <a:noAutofit/>
          </a:bodyPr>
          <a:lstStyle/>
          <a:p>
            <a:pPr lvl="0">
              <a:spcBef>
                <a:spcPts val="0"/>
              </a:spcBef>
              <a:buNone/>
            </a:pPr>
            <a:endParaRPr/>
          </a:p>
        </p:txBody>
      </p:sp>
      <p:sp>
        <p:nvSpPr>
          <p:cNvPr id="115" name="Shape 115"/>
          <p:cNvSpPr txBox="1">
            <a:spLocks noGrp="1"/>
          </p:cNvSpPr>
          <p:nvPr>
            <p:ph type="subTitle" idx="2"/>
          </p:nvPr>
        </p:nvSpPr>
        <p:spPr>
          <a:xfrm>
            <a:off x="3062700" y="4908150"/>
            <a:ext cx="3018600" cy="235500"/>
          </a:xfrm>
          <a:prstGeom prst="rect">
            <a:avLst/>
          </a:prstGeom>
        </p:spPr>
        <p:txBody>
          <a:bodyPr lIns="91425" tIns="91425" rIns="91425" bIns="91425" anchor="ctr" anchorCtr="0">
            <a:noAutofit/>
          </a:bodyPr>
          <a:lstStyle/>
          <a:p>
            <a:pPr lvl="0">
              <a:spcBef>
                <a:spcPts val="0"/>
              </a:spcBef>
              <a:buNone/>
            </a:pPr>
            <a:r>
              <a:rPr lang="en"/>
              <a:t>Deep Thought Tutor</a:t>
            </a:r>
          </a:p>
        </p:txBody>
      </p:sp>
      <p:pic>
        <p:nvPicPr>
          <p:cNvPr id="116" name="Shape 116"/>
          <p:cNvPicPr preferRelativeResize="0"/>
          <p:nvPr/>
        </p:nvPicPr>
        <p:blipFill>
          <a:blip r:embed="rId3">
            <a:alphaModFix/>
          </a:blip>
          <a:stretch>
            <a:fillRect/>
          </a:stretch>
        </p:blipFill>
        <p:spPr>
          <a:xfrm>
            <a:off x="1242950" y="924000"/>
            <a:ext cx="6538825" cy="3689224"/>
          </a:xfrm>
          <a:prstGeom prst="rect">
            <a:avLst/>
          </a:prstGeom>
          <a:noFill/>
          <a:ln>
            <a:noFill/>
          </a:ln>
        </p:spPr>
      </p:pic>
      <p:sp>
        <p:nvSpPr>
          <p:cNvPr id="117" name="Shape 117"/>
          <p:cNvSpPr/>
          <p:nvPr/>
        </p:nvSpPr>
        <p:spPr>
          <a:xfrm>
            <a:off x="59475" y="2224500"/>
            <a:ext cx="1972200" cy="6945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dirty="0"/>
              <a:t>I. The problem: Derive B from the three given </a:t>
            </a:r>
            <a:r>
              <a:rPr lang="en" dirty="0" smtClean="0"/>
              <a:t>clauses</a:t>
            </a:r>
            <a:endParaRPr lang="en" dirty="0"/>
          </a:p>
        </p:txBody>
      </p:sp>
      <p:cxnSp>
        <p:nvCxnSpPr>
          <p:cNvPr id="118" name="Shape 118"/>
          <p:cNvCxnSpPr>
            <a:stCxn id="117" idx="0"/>
          </p:cNvCxnSpPr>
          <p:nvPr/>
        </p:nvCxnSpPr>
        <p:spPr>
          <a:xfrm rot="10800000" flipH="1">
            <a:off x="1045575" y="1169400"/>
            <a:ext cx="381600" cy="1055100"/>
          </a:xfrm>
          <a:prstGeom prst="straightConnector1">
            <a:avLst/>
          </a:prstGeom>
          <a:noFill/>
          <a:ln w="9525" cap="flat" cmpd="sng">
            <a:solidFill>
              <a:schemeClr val="dk2"/>
            </a:solidFill>
            <a:prstDash val="solid"/>
            <a:round/>
            <a:headEnd type="none" w="lg" len="lg"/>
            <a:tailEnd type="triangle" w="lg" len="lg"/>
          </a:ln>
        </p:spPr>
      </p:cxnSp>
      <p:cxnSp>
        <p:nvCxnSpPr>
          <p:cNvPr id="119" name="Shape 119"/>
          <p:cNvCxnSpPr>
            <a:stCxn id="117" idx="2"/>
          </p:cNvCxnSpPr>
          <p:nvPr/>
        </p:nvCxnSpPr>
        <p:spPr>
          <a:xfrm>
            <a:off x="1045575" y="2919000"/>
            <a:ext cx="1441800" cy="470400"/>
          </a:xfrm>
          <a:prstGeom prst="straightConnector1">
            <a:avLst/>
          </a:prstGeom>
          <a:noFill/>
          <a:ln w="9525" cap="flat" cmpd="sng">
            <a:solidFill>
              <a:schemeClr val="dk2"/>
            </a:solidFill>
            <a:prstDash val="solid"/>
            <a:round/>
            <a:headEnd type="none" w="lg" len="lg"/>
            <a:tailEnd type="triangle" w="lg" len="lg"/>
          </a:ln>
        </p:spPr>
      </p:cxnSp>
      <p:sp>
        <p:nvSpPr>
          <p:cNvPr id="120" name="Shape 120"/>
          <p:cNvSpPr/>
          <p:nvPr/>
        </p:nvSpPr>
        <p:spPr>
          <a:xfrm>
            <a:off x="5457424" y="315150"/>
            <a:ext cx="3534175" cy="6945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dirty="0"/>
              <a:t>II. Students solve problem by highlighting </a:t>
            </a:r>
            <a:r>
              <a:rPr lang="en" dirty="0" smtClean="0"/>
              <a:t>existing clauses, </a:t>
            </a:r>
            <a:r>
              <a:rPr lang="en" dirty="0"/>
              <a:t>and applying logic </a:t>
            </a:r>
            <a:r>
              <a:rPr lang="en" dirty="0" smtClean="0"/>
              <a:t>rules to derive new clauses</a:t>
            </a:r>
            <a:endParaRPr lang="en" dirty="0"/>
          </a:p>
        </p:txBody>
      </p:sp>
      <p:cxnSp>
        <p:nvCxnSpPr>
          <p:cNvPr id="121" name="Shape 121"/>
          <p:cNvCxnSpPr>
            <a:stCxn id="120" idx="1"/>
          </p:cNvCxnSpPr>
          <p:nvPr/>
        </p:nvCxnSpPr>
        <p:spPr>
          <a:xfrm flipH="1">
            <a:off x="2259726" y="662400"/>
            <a:ext cx="3197698" cy="1131300"/>
          </a:xfrm>
          <a:prstGeom prst="straightConnector1">
            <a:avLst/>
          </a:prstGeom>
          <a:noFill/>
          <a:ln w="9525" cap="flat" cmpd="sng">
            <a:solidFill>
              <a:schemeClr val="dk2"/>
            </a:solidFill>
            <a:prstDash val="solid"/>
            <a:round/>
            <a:headEnd type="none" w="lg" len="lg"/>
            <a:tailEnd type="triangle" w="lg" len="lg"/>
          </a:ln>
        </p:spPr>
      </p:cxnSp>
      <p:cxnSp>
        <p:nvCxnSpPr>
          <p:cNvPr id="122" name="Shape 122"/>
          <p:cNvCxnSpPr>
            <a:stCxn id="120" idx="1"/>
          </p:cNvCxnSpPr>
          <p:nvPr/>
        </p:nvCxnSpPr>
        <p:spPr>
          <a:xfrm flipH="1">
            <a:off x="4984926" y="662400"/>
            <a:ext cx="472498" cy="298800"/>
          </a:xfrm>
          <a:prstGeom prst="straightConnector1">
            <a:avLst/>
          </a:prstGeom>
          <a:noFill/>
          <a:ln w="9525" cap="flat" cmpd="sng">
            <a:solidFill>
              <a:schemeClr val="dk2"/>
            </a:solidFill>
            <a:prstDash val="solid"/>
            <a:round/>
            <a:headEnd type="none" w="lg" len="lg"/>
            <a:tailEnd type="triangle" w="lg" len="lg"/>
          </a:ln>
        </p:spPr>
      </p:cxnSp>
      <p:sp>
        <p:nvSpPr>
          <p:cNvPr id="123" name="Shape 123"/>
          <p:cNvSpPr/>
          <p:nvPr/>
        </p:nvSpPr>
        <p:spPr>
          <a:xfrm>
            <a:off x="0" y="3449825"/>
            <a:ext cx="1324200" cy="11115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III. Students can request next step hint</a:t>
            </a:r>
          </a:p>
        </p:txBody>
      </p:sp>
      <p:cxnSp>
        <p:nvCxnSpPr>
          <p:cNvPr id="124" name="Shape 124"/>
          <p:cNvCxnSpPr>
            <a:stCxn id="123" idx="3"/>
          </p:cNvCxnSpPr>
          <p:nvPr/>
        </p:nvCxnSpPr>
        <p:spPr>
          <a:xfrm rot="10800000" flipH="1">
            <a:off x="1324200" y="3775775"/>
            <a:ext cx="400200" cy="229800"/>
          </a:xfrm>
          <a:prstGeom prst="straightConnector1">
            <a:avLst/>
          </a:prstGeom>
          <a:noFill/>
          <a:ln w="9525" cap="flat" cmpd="sng">
            <a:solidFill>
              <a:schemeClr val="dk2"/>
            </a:solidFill>
            <a:prstDash val="solid"/>
            <a:round/>
            <a:headEnd type="none" w="lg" len="lg"/>
            <a:tailEnd type="triangle" w="lg" len="lg"/>
          </a:ln>
        </p:spPr>
      </p:cxn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animBg="1"/>
      <p:bldP spid="120" grpId="0" animBg="1"/>
      <p:bldP spid="1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152400" y="228600"/>
            <a:ext cx="8839200" cy="742800"/>
          </a:xfrm>
          <a:prstGeom prst="rect">
            <a:avLst/>
          </a:prstGeom>
        </p:spPr>
        <p:txBody>
          <a:bodyPr lIns="91425" tIns="91425" rIns="91425" bIns="91425" anchor="ctr" anchorCtr="0">
            <a:noAutofit/>
          </a:bodyPr>
          <a:lstStyle/>
          <a:p>
            <a:pPr lvl="0">
              <a:spcBef>
                <a:spcPts val="0"/>
              </a:spcBef>
              <a:buNone/>
            </a:pPr>
            <a:r>
              <a:rPr lang="en"/>
              <a:t>Deep Thought - Worked Example</a:t>
            </a:r>
          </a:p>
        </p:txBody>
      </p:sp>
      <p:sp>
        <p:nvSpPr>
          <p:cNvPr id="130" name="Shape 130"/>
          <p:cNvSpPr txBox="1">
            <a:spLocks noGrp="1"/>
          </p:cNvSpPr>
          <p:nvPr>
            <p:ph type="body" idx="1"/>
          </p:nvPr>
        </p:nvSpPr>
        <p:spPr>
          <a:xfrm>
            <a:off x="228600" y="1009650"/>
            <a:ext cx="8763000" cy="3486000"/>
          </a:xfrm>
          <a:prstGeom prst="rect">
            <a:avLst/>
          </a:prstGeom>
        </p:spPr>
        <p:txBody>
          <a:bodyPr lIns="91425" tIns="91425" rIns="91425" bIns="91425" anchor="t" anchorCtr="0">
            <a:noAutofit/>
          </a:bodyPr>
          <a:lstStyle/>
          <a:p>
            <a:pPr lvl="0">
              <a:spcBef>
                <a:spcPts val="0"/>
              </a:spcBef>
              <a:buNone/>
            </a:pPr>
            <a:endParaRPr/>
          </a:p>
        </p:txBody>
      </p:sp>
      <p:sp>
        <p:nvSpPr>
          <p:cNvPr id="131" name="Shape 131"/>
          <p:cNvSpPr txBox="1">
            <a:spLocks noGrp="1"/>
          </p:cNvSpPr>
          <p:nvPr>
            <p:ph type="subTitle" idx="2"/>
          </p:nvPr>
        </p:nvSpPr>
        <p:spPr>
          <a:xfrm>
            <a:off x="3062700" y="4908150"/>
            <a:ext cx="3018600" cy="235500"/>
          </a:xfrm>
          <a:prstGeom prst="rect">
            <a:avLst/>
          </a:prstGeom>
        </p:spPr>
        <p:txBody>
          <a:bodyPr lIns="91425" tIns="91425" rIns="91425" bIns="91425" anchor="ctr" anchorCtr="0">
            <a:noAutofit/>
          </a:bodyPr>
          <a:lstStyle/>
          <a:p>
            <a:pPr lvl="0">
              <a:spcBef>
                <a:spcPts val="0"/>
              </a:spcBef>
              <a:buNone/>
            </a:pPr>
            <a:r>
              <a:rPr lang="en"/>
              <a:t>Deep Thought Tutor</a:t>
            </a:r>
          </a:p>
        </p:txBody>
      </p:sp>
      <p:pic>
        <p:nvPicPr>
          <p:cNvPr id="132" name="Shape 132"/>
          <p:cNvPicPr preferRelativeResize="0"/>
          <p:nvPr/>
        </p:nvPicPr>
        <p:blipFill>
          <a:blip r:embed="rId3">
            <a:alphaModFix/>
          </a:blip>
          <a:stretch>
            <a:fillRect/>
          </a:stretch>
        </p:blipFill>
        <p:spPr>
          <a:xfrm>
            <a:off x="1186075" y="971400"/>
            <a:ext cx="6771850" cy="3820699"/>
          </a:xfrm>
          <a:prstGeom prst="rect">
            <a:avLst/>
          </a:prstGeom>
          <a:noFill/>
          <a:ln>
            <a:noFill/>
          </a:ln>
        </p:spPr>
      </p:pic>
      <p:sp>
        <p:nvSpPr>
          <p:cNvPr id="133" name="Shape 133"/>
          <p:cNvSpPr/>
          <p:nvPr/>
        </p:nvSpPr>
        <p:spPr>
          <a:xfrm>
            <a:off x="69400" y="4097600"/>
            <a:ext cx="1972200" cy="6945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Step-by-step worked Example</a:t>
            </a:r>
          </a:p>
        </p:txBody>
      </p:sp>
      <p:cxnSp>
        <p:nvCxnSpPr>
          <p:cNvPr id="134" name="Shape 134"/>
          <p:cNvCxnSpPr>
            <a:stCxn id="133" idx="0"/>
          </p:cNvCxnSpPr>
          <p:nvPr/>
        </p:nvCxnSpPr>
        <p:spPr>
          <a:xfrm rot="10800000" flipH="1">
            <a:off x="1055500" y="3835400"/>
            <a:ext cx="540000" cy="262200"/>
          </a:xfrm>
          <a:prstGeom prst="straightConnector1">
            <a:avLst/>
          </a:prstGeom>
          <a:noFill/>
          <a:ln w="9525" cap="flat" cmpd="sng">
            <a:solidFill>
              <a:schemeClr val="dk2"/>
            </a:solidFill>
            <a:prstDash val="solid"/>
            <a:round/>
            <a:headEnd type="none" w="lg" len="lg"/>
            <a:tailEnd type="triangle" w="lg" len="lg"/>
          </a:ln>
        </p:spPr>
      </p:cxn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152400" y="228600"/>
            <a:ext cx="8839200" cy="742800"/>
          </a:xfrm>
          <a:prstGeom prst="rect">
            <a:avLst/>
          </a:prstGeom>
        </p:spPr>
        <p:txBody>
          <a:bodyPr lIns="91425" tIns="91425" rIns="91425" bIns="91425" anchor="ctr" anchorCtr="0">
            <a:noAutofit/>
          </a:bodyPr>
          <a:lstStyle/>
          <a:p>
            <a:pPr lvl="0" rtl="0">
              <a:spcBef>
                <a:spcPts val="0"/>
              </a:spcBef>
              <a:buNone/>
            </a:pPr>
            <a:r>
              <a:rPr lang="en" dirty="0"/>
              <a:t>Deep </a:t>
            </a:r>
            <a:r>
              <a:rPr lang="en" dirty="0" smtClean="0"/>
              <a:t>Thought – Key Concepts</a:t>
            </a:r>
            <a:endParaRPr lang="en" dirty="0"/>
          </a:p>
        </p:txBody>
      </p:sp>
      <p:sp>
        <p:nvSpPr>
          <p:cNvPr id="140" name="Shape 140"/>
          <p:cNvSpPr txBox="1">
            <a:spLocks noGrp="1"/>
          </p:cNvSpPr>
          <p:nvPr>
            <p:ph type="body" idx="1"/>
          </p:nvPr>
        </p:nvSpPr>
        <p:spPr>
          <a:xfrm>
            <a:off x="228600" y="1009650"/>
            <a:ext cx="8763000" cy="3486000"/>
          </a:xfrm>
          <a:prstGeom prst="rect">
            <a:avLst/>
          </a:prstGeom>
        </p:spPr>
        <p:txBody>
          <a:bodyPr lIns="91425" tIns="91425" rIns="91425" bIns="91425" anchor="t" anchorCtr="0">
            <a:noAutofit/>
          </a:bodyPr>
          <a:lstStyle/>
          <a:p>
            <a:pPr lvl="0" rtl="0">
              <a:spcBef>
                <a:spcPts val="0"/>
              </a:spcBef>
              <a:buNone/>
            </a:pPr>
            <a:r>
              <a:rPr lang="en" b="1" dirty="0"/>
              <a:t>Proficiency Track </a:t>
            </a:r>
          </a:p>
          <a:p>
            <a:pPr marL="457200" lvl="0" indent="-228600" rtl="0">
              <a:spcBef>
                <a:spcPts val="0"/>
              </a:spcBef>
            </a:pPr>
            <a:r>
              <a:rPr lang="en" dirty="0"/>
              <a:t>Proficiency track: </a:t>
            </a:r>
            <a:r>
              <a:rPr lang="en" dirty="0" smtClean="0"/>
              <a:t>DT assigns </a:t>
            </a:r>
            <a:r>
              <a:rPr lang="en" dirty="0"/>
              <a:t>students to </a:t>
            </a:r>
            <a:r>
              <a:rPr lang="en" dirty="0">
                <a:solidFill>
                  <a:srgbClr val="C00000"/>
                </a:solidFill>
              </a:rPr>
              <a:t>harder/easier problem paths </a:t>
            </a:r>
            <a:r>
              <a:rPr lang="en" dirty="0"/>
              <a:t>based on </a:t>
            </a:r>
            <a:r>
              <a:rPr lang="en" dirty="0" smtClean="0"/>
              <a:t>their BKT </a:t>
            </a:r>
            <a:r>
              <a:rPr lang="en" dirty="0"/>
              <a:t>scores, at the end of each level.(Behrooz, 2014)</a:t>
            </a:r>
          </a:p>
          <a:p>
            <a:pPr marL="457200" lvl="0" indent="-228600" rtl="0">
              <a:spcBef>
                <a:spcPts val="0"/>
              </a:spcBef>
            </a:pPr>
            <a:r>
              <a:rPr lang="en" dirty="0"/>
              <a:t>6 problem levels. </a:t>
            </a:r>
          </a:p>
          <a:p>
            <a:pPr marL="914400" lvl="1" indent="-228600" rtl="0">
              <a:spcBef>
                <a:spcPts val="0"/>
              </a:spcBef>
            </a:pPr>
            <a:r>
              <a:rPr lang="en" dirty="0"/>
              <a:t>Lvl1: single </a:t>
            </a:r>
            <a:r>
              <a:rPr lang="en" dirty="0" smtClean="0"/>
              <a:t>track (don’t know their BKT yet)</a:t>
            </a:r>
            <a:endParaRPr lang="en" dirty="0"/>
          </a:p>
          <a:p>
            <a:pPr marL="914400" lvl="1" indent="-228600" rtl="0">
              <a:spcBef>
                <a:spcPts val="0"/>
              </a:spcBef>
            </a:pPr>
            <a:r>
              <a:rPr lang="en" dirty="0"/>
              <a:t>Lvl2-6: </a:t>
            </a:r>
            <a:r>
              <a:rPr lang="en" dirty="0" smtClean="0"/>
              <a:t>high&amp;low </a:t>
            </a:r>
            <a:r>
              <a:rPr lang="en" dirty="0"/>
              <a:t>proficiency </a:t>
            </a:r>
            <a:r>
              <a:rPr lang="en" dirty="0" smtClean="0"/>
              <a:t>tracks</a:t>
            </a:r>
          </a:p>
          <a:p>
            <a:pPr marL="685800" lvl="1" rtl="0">
              <a:spcBef>
                <a:spcPts val="0"/>
              </a:spcBef>
              <a:buNone/>
            </a:pPr>
            <a:endParaRPr lang="en" dirty="0" smtClean="0"/>
          </a:p>
          <a:p>
            <a:pPr marL="228600" lvl="0" rtl="0">
              <a:spcBef>
                <a:spcPts val="0"/>
              </a:spcBef>
              <a:buNone/>
            </a:pPr>
            <a:r>
              <a:rPr lang="en" dirty="0" smtClean="0"/>
              <a:t>Proficiency Track is </a:t>
            </a:r>
            <a:r>
              <a:rPr lang="en" dirty="0">
                <a:solidFill>
                  <a:srgbClr val="C00000"/>
                </a:solidFill>
              </a:rPr>
              <a:t>c</a:t>
            </a:r>
            <a:r>
              <a:rPr lang="en" dirty="0" smtClean="0">
                <a:solidFill>
                  <a:srgbClr val="C00000"/>
                </a:solidFill>
              </a:rPr>
              <a:t>ontrolled</a:t>
            </a:r>
            <a:r>
              <a:rPr lang="en" dirty="0" smtClean="0"/>
              <a:t> in this study</a:t>
            </a:r>
            <a:endParaRPr lang="en" dirty="0"/>
          </a:p>
        </p:txBody>
      </p:sp>
      <p:sp>
        <p:nvSpPr>
          <p:cNvPr id="141" name="Shape 141"/>
          <p:cNvSpPr txBox="1">
            <a:spLocks noGrp="1"/>
          </p:cNvSpPr>
          <p:nvPr>
            <p:ph type="subTitle" idx="2"/>
          </p:nvPr>
        </p:nvSpPr>
        <p:spPr>
          <a:xfrm>
            <a:off x="3062700" y="4908150"/>
            <a:ext cx="3018600" cy="235500"/>
          </a:xfrm>
          <a:prstGeom prst="rect">
            <a:avLst/>
          </a:prstGeom>
        </p:spPr>
        <p:txBody>
          <a:bodyPr lIns="91425" tIns="91425" rIns="91425" bIns="91425" anchor="ctr" anchorCtr="0">
            <a:noAutofit/>
          </a:bodyPr>
          <a:lstStyle/>
          <a:p>
            <a:pPr lvl="0" rtl="0">
              <a:spcBef>
                <a:spcPts val="0"/>
              </a:spcBef>
              <a:buNone/>
            </a:pPr>
            <a:r>
              <a:rPr lang="en"/>
              <a:t>Deep Thought Tutor</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0">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0">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0" y="228600"/>
            <a:ext cx="9144000" cy="742800"/>
          </a:xfrm>
          <a:prstGeom prst="rect">
            <a:avLst/>
          </a:prstGeom>
        </p:spPr>
        <p:txBody>
          <a:bodyPr lIns="91425" tIns="91425" rIns="91425" bIns="91425" anchor="ctr" anchorCtr="0">
            <a:noAutofit/>
          </a:bodyPr>
          <a:lstStyle/>
          <a:p>
            <a:pPr lvl="0">
              <a:spcBef>
                <a:spcPts val="0"/>
              </a:spcBef>
              <a:buNone/>
            </a:pPr>
            <a:r>
              <a:rPr lang="en" dirty="0"/>
              <a:t>Experiment - authentic classroom setting</a:t>
            </a:r>
          </a:p>
        </p:txBody>
      </p:sp>
      <p:sp>
        <p:nvSpPr>
          <p:cNvPr id="147" name="Shape 147"/>
          <p:cNvSpPr txBox="1">
            <a:spLocks noGrp="1"/>
          </p:cNvSpPr>
          <p:nvPr>
            <p:ph type="body" idx="1"/>
          </p:nvPr>
        </p:nvSpPr>
        <p:spPr>
          <a:xfrm>
            <a:off x="228600" y="1009650"/>
            <a:ext cx="8763000" cy="3486000"/>
          </a:xfrm>
          <a:prstGeom prst="rect">
            <a:avLst/>
          </a:prstGeom>
        </p:spPr>
        <p:txBody>
          <a:bodyPr lIns="91425" tIns="91425" rIns="91425" bIns="91425" anchor="t" anchorCtr="0">
            <a:noAutofit/>
          </a:bodyPr>
          <a:lstStyle/>
          <a:p>
            <a:pPr lvl="0">
              <a:spcBef>
                <a:spcPts val="0"/>
              </a:spcBef>
              <a:buNone/>
            </a:pPr>
            <a:r>
              <a:rPr lang="en" dirty="0"/>
              <a:t>Participants: undergraduates from Fall 2015 computer science class @ NC State</a:t>
            </a:r>
          </a:p>
          <a:p>
            <a:pPr marL="457200" lvl="0" indent="-228600" rtl="0">
              <a:spcBef>
                <a:spcPts val="0"/>
              </a:spcBef>
            </a:pPr>
            <a:r>
              <a:rPr lang="en" dirty="0"/>
              <a:t>Control group (n=24) solve all problems</a:t>
            </a:r>
          </a:p>
          <a:p>
            <a:pPr marL="457200" lvl="0" indent="-228600" rtl="0">
              <a:spcBef>
                <a:spcPts val="0"/>
              </a:spcBef>
            </a:pPr>
            <a:r>
              <a:rPr lang="en" dirty="0"/>
              <a:t>WE group (n=51): randomly </a:t>
            </a:r>
            <a:r>
              <a:rPr lang="en" dirty="0" smtClean="0"/>
              <a:t>assigned </a:t>
            </a:r>
            <a:r>
              <a:rPr lang="en" dirty="0"/>
              <a:t>WE at each </a:t>
            </a:r>
            <a:r>
              <a:rPr lang="en" dirty="0" smtClean="0"/>
              <a:t>level</a:t>
            </a:r>
            <a:endParaRPr lang="en" dirty="0"/>
          </a:p>
          <a:p>
            <a:pPr marL="914400" lvl="1" indent="-228600" rtl="0">
              <a:spcBef>
                <a:spcPts val="0"/>
              </a:spcBef>
            </a:pPr>
            <a:r>
              <a:rPr lang="en" dirty="0" smtClean="0"/>
              <a:t>High track &amp; lvl1: </a:t>
            </a:r>
            <a:r>
              <a:rPr lang="en" dirty="0"/>
              <a:t>3 </a:t>
            </a:r>
            <a:r>
              <a:rPr lang="en" dirty="0" smtClean="0"/>
              <a:t>harder problems </a:t>
            </a:r>
            <a:r>
              <a:rPr lang="en" dirty="0"/>
              <a:t>- EE</a:t>
            </a:r>
            <a:r>
              <a:rPr lang="en" b="1" dirty="0"/>
              <a:t>S</a:t>
            </a:r>
            <a:r>
              <a:rPr lang="en" dirty="0"/>
              <a:t>, ES</a:t>
            </a:r>
            <a:r>
              <a:rPr lang="en" b="1" dirty="0"/>
              <a:t>S</a:t>
            </a:r>
            <a:r>
              <a:rPr lang="en" dirty="0"/>
              <a:t>, </a:t>
            </a:r>
            <a:r>
              <a:rPr lang="en" dirty="0" smtClean="0"/>
              <a:t>SE</a:t>
            </a:r>
            <a:r>
              <a:rPr lang="en" b="1" dirty="0" smtClean="0"/>
              <a:t>S</a:t>
            </a:r>
          </a:p>
          <a:p>
            <a:pPr marL="914400" lvl="1" indent="-228600"/>
            <a:r>
              <a:rPr lang="en" dirty="0"/>
              <a:t>Low track: 4 easier problems - EES</a:t>
            </a:r>
            <a:r>
              <a:rPr lang="en" b="1" dirty="0"/>
              <a:t>S</a:t>
            </a:r>
            <a:r>
              <a:rPr lang="en" dirty="0"/>
              <a:t>, ESE</a:t>
            </a:r>
            <a:r>
              <a:rPr lang="en" b="1" dirty="0"/>
              <a:t>S</a:t>
            </a:r>
            <a:r>
              <a:rPr lang="en" dirty="0"/>
              <a:t>, SEE</a:t>
            </a:r>
            <a:r>
              <a:rPr lang="en" b="1" dirty="0"/>
              <a:t>S</a:t>
            </a:r>
            <a:r>
              <a:rPr lang="en" dirty="0"/>
              <a:t>, ESS</a:t>
            </a:r>
            <a:r>
              <a:rPr lang="en" b="1" dirty="0"/>
              <a:t>S</a:t>
            </a:r>
            <a:r>
              <a:rPr lang="en" dirty="0"/>
              <a:t>, SES</a:t>
            </a:r>
            <a:r>
              <a:rPr lang="en" b="1" dirty="0"/>
              <a:t>S</a:t>
            </a:r>
            <a:r>
              <a:rPr lang="en" dirty="0"/>
              <a:t>, </a:t>
            </a:r>
            <a:r>
              <a:rPr lang="en" dirty="0" smtClean="0"/>
              <a:t>SSE</a:t>
            </a:r>
            <a:r>
              <a:rPr lang="en" b="1" dirty="0"/>
              <a:t>S</a:t>
            </a:r>
          </a:p>
          <a:p>
            <a:pPr marL="914400" lvl="1" indent="-228600">
              <a:spcBef>
                <a:spcPts val="0"/>
              </a:spcBef>
            </a:pPr>
            <a:r>
              <a:rPr lang="en" dirty="0"/>
              <a:t>The last problem </a:t>
            </a:r>
            <a:r>
              <a:rPr lang="en" dirty="0" smtClean="0"/>
              <a:t>at </a:t>
            </a:r>
            <a:r>
              <a:rPr lang="en" dirty="0"/>
              <a:t>each level </a:t>
            </a:r>
            <a:r>
              <a:rPr lang="en" dirty="0" smtClean="0"/>
              <a:t>is </a:t>
            </a:r>
            <a:r>
              <a:rPr lang="en" dirty="0"/>
              <a:t>a problem </a:t>
            </a:r>
            <a:r>
              <a:rPr lang="en" dirty="0" smtClean="0"/>
              <a:t>solving without hints</a:t>
            </a:r>
            <a:endParaRPr lang="en" dirty="0"/>
          </a:p>
        </p:txBody>
      </p:sp>
      <p:sp>
        <p:nvSpPr>
          <p:cNvPr id="148" name="Shape 148"/>
          <p:cNvSpPr txBox="1">
            <a:spLocks noGrp="1"/>
          </p:cNvSpPr>
          <p:nvPr>
            <p:ph type="subTitle" idx="2"/>
          </p:nvPr>
        </p:nvSpPr>
        <p:spPr>
          <a:xfrm>
            <a:off x="3062700" y="4908150"/>
            <a:ext cx="3018600" cy="235500"/>
          </a:xfrm>
          <a:prstGeom prst="rect">
            <a:avLst/>
          </a:prstGeom>
        </p:spPr>
        <p:txBody>
          <a:bodyPr lIns="91425" tIns="91425" rIns="91425" bIns="91425" anchor="ctr" anchorCtr="0">
            <a:noAutofit/>
          </a:bodyPr>
          <a:lstStyle/>
          <a:p>
            <a:pPr lvl="0">
              <a:spcBef>
                <a:spcPts val="0"/>
              </a:spcBef>
              <a:buNone/>
            </a:pPr>
            <a:r>
              <a:rPr lang="en"/>
              <a:t>Experiment</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eamer / Cambridg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3348</TotalTime>
  <Words>2668</Words>
  <Application>Microsoft Macintosh PowerPoint</Application>
  <PresentationFormat>On-screen Show (16:9)</PresentationFormat>
  <Paragraphs>147</Paragraphs>
  <Slides>20</Slides>
  <Notes>20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20</vt:i4>
      </vt:variant>
    </vt:vector>
  </HeadingPairs>
  <TitlesOfParts>
    <vt:vector size="22" baseType="lpstr">
      <vt:lpstr>Open Sans</vt:lpstr>
      <vt:lpstr>Beamer / Cambridge</vt:lpstr>
      <vt:lpstr>Combining Worked Example and Problem Solving in a Data-driven Logic Tutor</vt:lpstr>
      <vt:lpstr>Motivation</vt:lpstr>
      <vt:lpstr>Related Work - Worked Example (WE) </vt:lpstr>
      <vt:lpstr>Related Work - Worked Example (WE) </vt:lpstr>
      <vt:lpstr>This study</vt:lpstr>
      <vt:lpstr>Deep Thought - PS</vt:lpstr>
      <vt:lpstr>Deep Thought - Worked Example</vt:lpstr>
      <vt:lpstr>Deep Thought – Key Concepts</vt:lpstr>
      <vt:lpstr>Experiment - authentic classroom setting</vt:lpstr>
      <vt:lpstr>Method</vt:lpstr>
      <vt:lpstr>Method</vt:lpstr>
      <vt:lpstr>Result</vt:lpstr>
      <vt:lpstr>Result I: WE &amp; PS</vt:lpstr>
      <vt:lpstr>Result I: WE &amp; PS</vt:lpstr>
      <vt:lpstr>Result II: Number of Worked Example</vt:lpstr>
      <vt:lpstr>Result II: Number of Worked Example</vt:lpstr>
      <vt:lpstr>Result III: Order of Worked Example</vt:lpstr>
      <vt:lpstr>Conclusion</vt:lpstr>
      <vt:lpstr>Limitation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Combining Worked Example and Problem Solving in a Data-driven Logic Tutor</dc:title>
  <dc:creator>Zhongxiu Liu</dc:creator>
  <cp:lastModifiedBy>Zhongxiu(Aurora) Liu</cp:lastModifiedBy>
  <cp:revision>21</cp:revision>
  <dcterms:modified xsi:type="dcterms:W3CDTF">2016-06-08T13:12:58Z</dcterms:modified>
</cp:coreProperties>
</file>