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1" r:id="rId1"/>
  </p:sldMasterIdLst>
  <p:sldIdLst>
    <p:sldId id="256" r:id="rId2"/>
    <p:sldId id="257" r:id="rId3"/>
    <p:sldId id="258" r:id="rId4"/>
    <p:sldId id="259"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3/23/22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50108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94541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00269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95842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49677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3/23/22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90567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3/23/22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30176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79079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42671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6491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4842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3743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3/23/22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15899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3/23/22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879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3/23/22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6886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12430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23890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3/23/22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39515546"/>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sharansmenon/animals14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BAF8E-17B4-A545-9720-3C509802FB5E}"/>
              </a:ext>
            </a:extLst>
          </p:cNvPr>
          <p:cNvSpPr>
            <a:spLocks noGrp="1"/>
          </p:cNvSpPr>
          <p:nvPr>
            <p:ph type="ctrTitle"/>
          </p:nvPr>
        </p:nvSpPr>
        <p:spPr/>
        <p:txBody>
          <a:bodyPr/>
          <a:lstStyle/>
          <a:p>
            <a:r>
              <a:rPr lang="en-US" dirty="0"/>
              <a:t>Animal classification</a:t>
            </a:r>
          </a:p>
        </p:txBody>
      </p:sp>
      <p:sp>
        <p:nvSpPr>
          <p:cNvPr id="3" name="Subtitle 2">
            <a:extLst>
              <a:ext uri="{FF2B5EF4-FFF2-40B4-BE49-F238E27FC236}">
                <a16:creationId xmlns:a16="http://schemas.microsoft.com/office/drawing/2014/main" id="{E072285D-6B68-C54B-B7BC-EAD3DF63F0B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0338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18BC3-6615-A445-9D83-B0055C10F8F3}"/>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0B2B3D3B-9570-5F44-8C88-B953B4CFCF0D}"/>
              </a:ext>
            </a:extLst>
          </p:cNvPr>
          <p:cNvSpPr>
            <a:spLocks noGrp="1"/>
          </p:cNvSpPr>
          <p:nvPr>
            <p:ph idx="1"/>
          </p:nvPr>
        </p:nvSpPr>
        <p:spPr/>
        <p:txBody>
          <a:bodyPr/>
          <a:lstStyle/>
          <a:p>
            <a:r>
              <a:rPr lang="en-US" sz="1800" dirty="0">
                <a:solidFill>
                  <a:srgbClr val="000000"/>
                </a:solidFill>
                <a:latin typeface=".SFUI-Regular"/>
              </a:rPr>
              <a:t>Use animal 151 Dataset from </a:t>
            </a:r>
            <a:r>
              <a:rPr lang="en-US" sz="1800" dirty="0" err="1">
                <a:solidFill>
                  <a:srgbClr val="000000"/>
                </a:solidFill>
                <a:latin typeface=".SFUI-Regular"/>
              </a:rPr>
              <a:t>Kaggle</a:t>
            </a:r>
            <a:r>
              <a:rPr lang="en-US" sz="1800" dirty="0">
                <a:solidFill>
                  <a:srgbClr val="000000"/>
                </a:solidFill>
                <a:latin typeface=".SFUI-Regular"/>
              </a:rPr>
              <a:t>. Dataset link: </a:t>
            </a:r>
            <a:r>
              <a:rPr lang="en-US" sz="1800" dirty="0">
                <a:solidFill>
                  <a:srgbClr val="1976D2"/>
                </a:solidFill>
                <a:latin typeface=".SFUI-Regular"/>
                <a:hlinkClick r:id="rId2"/>
              </a:rPr>
              <a:t>https://</a:t>
            </a:r>
            <a:r>
              <a:rPr lang="en-US" sz="1800" dirty="0" err="1">
                <a:solidFill>
                  <a:srgbClr val="1976D2"/>
                </a:solidFill>
                <a:latin typeface=".SFUI-Regular"/>
                <a:hlinkClick r:id="rId2"/>
              </a:rPr>
              <a:t>www.kaggle.com</a:t>
            </a:r>
            <a:r>
              <a:rPr lang="en-US" sz="1800" dirty="0">
                <a:solidFill>
                  <a:srgbClr val="1976D2"/>
                </a:solidFill>
                <a:latin typeface=".SFUI-Regular"/>
                <a:hlinkClick r:id="rId2"/>
              </a:rPr>
              <a:t>/datasets/</a:t>
            </a:r>
            <a:r>
              <a:rPr lang="en-US" sz="1800" dirty="0" err="1">
                <a:solidFill>
                  <a:srgbClr val="1976D2"/>
                </a:solidFill>
                <a:latin typeface=".SFUI-Regular"/>
                <a:hlinkClick r:id="rId2"/>
              </a:rPr>
              <a:t>sharansmenon</a:t>
            </a:r>
            <a:r>
              <a:rPr lang="en-US" sz="1800" dirty="0">
                <a:solidFill>
                  <a:srgbClr val="1976D2"/>
                </a:solidFill>
                <a:latin typeface=".SFUI-Regular"/>
                <a:hlinkClick r:id="rId2"/>
              </a:rPr>
              <a:t>/animals141</a:t>
            </a:r>
            <a:endParaRPr lang="en-US" sz="1800" dirty="0">
              <a:solidFill>
                <a:srgbClr val="1976D2"/>
              </a:solidFill>
              <a:latin typeface=".SFUI-Regular"/>
            </a:endParaRPr>
          </a:p>
          <a:p>
            <a:endParaRPr lang="en-US" dirty="0">
              <a:solidFill>
                <a:srgbClr val="1976D2"/>
              </a:solidFill>
              <a:latin typeface=".SFUI-Regular"/>
            </a:endParaRPr>
          </a:p>
          <a:p>
            <a:r>
              <a:rPr lang="en-US" sz="1800" dirty="0">
                <a:solidFill>
                  <a:srgbClr val="000000"/>
                </a:solidFill>
                <a:latin typeface="Inter-Regular"/>
              </a:rPr>
              <a:t>Each class has a maximum of 60 images, with some classes having only 30 images; images are 224x224 RGB data. </a:t>
            </a:r>
            <a:endParaRPr lang="en-US" sz="1800" dirty="0">
              <a:solidFill>
                <a:srgbClr val="1976D2"/>
              </a:solidFill>
              <a:latin typeface=".SFUI-Regular"/>
            </a:endParaRPr>
          </a:p>
          <a:p>
            <a:endParaRPr lang="en-US" dirty="0">
              <a:solidFill>
                <a:schemeClr val="accent1"/>
              </a:solidFill>
              <a:latin typeface=".SFUI-Regular"/>
            </a:endParaRPr>
          </a:p>
        </p:txBody>
      </p:sp>
    </p:spTree>
    <p:extLst>
      <p:ext uri="{BB962C8B-B14F-4D97-AF65-F5344CB8AC3E}">
        <p14:creationId xmlns:p14="http://schemas.microsoft.com/office/powerpoint/2010/main" val="2168800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2CB02-68A9-7C4B-B2C4-1C941D75A0BA}"/>
              </a:ext>
            </a:extLst>
          </p:cNvPr>
          <p:cNvSpPr>
            <a:spLocks noGrp="1"/>
          </p:cNvSpPr>
          <p:nvPr>
            <p:ph type="title"/>
          </p:nvPr>
        </p:nvSpPr>
        <p:spPr>
          <a:xfrm>
            <a:off x="1154954" y="973668"/>
            <a:ext cx="8761413" cy="706964"/>
          </a:xfrm>
        </p:spPr>
        <p:txBody>
          <a:bodyPr>
            <a:normAutofit/>
          </a:bodyPr>
          <a:lstStyle/>
          <a:p>
            <a:r>
              <a:rPr lang="en-US">
                <a:solidFill>
                  <a:srgbClr val="EBEBEB"/>
                </a:solidFill>
              </a:rPr>
              <a:t>Model and Training</a:t>
            </a:r>
          </a:p>
        </p:txBody>
      </p:sp>
      <p:pic>
        <p:nvPicPr>
          <p:cNvPr id="4" name="Picture 4">
            <a:extLst>
              <a:ext uri="{FF2B5EF4-FFF2-40B4-BE49-F238E27FC236}">
                <a16:creationId xmlns:a16="http://schemas.microsoft.com/office/drawing/2014/main" id="{44BEF727-0B4D-DC4D-B44E-D5AA205EF238}"/>
              </a:ext>
            </a:extLst>
          </p:cNvPr>
          <p:cNvPicPr>
            <a:picLocks noChangeAspect="1"/>
          </p:cNvPicPr>
          <p:nvPr/>
        </p:nvPicPr>
        <p:blipFill>
          <a:blip r:embed="rId2"/>
          <a:stretch>
            <a:fillRect/>
          </a:stretch>
        </p:blipFill>
        <p:spPr>
          <a:xfrm>
            <a:off x="1151467" y="3310177"/>
            <a:ext cx="4345024" cy="1998710"/>
          </a:xfrm>
          <a:prstGeom prst="roundRect">
            <a:avLst>
              <a:gd name="adj" fmla="val 1858"/>
            </a:avLst>
          </a:prstGeom>
          <a:effectLst>
            <a:outerShdw blurRad="50800" dist="50800" dir="5400000" algn="tl" rotWithShape="0">
              <a:srgbClr val="000000">
                <a:alpha val="43000"/>
              </a:srgbClr>
            </a:outerShdw>
          </a:effectLst>
        </p:spPr>
      </p:pic>
      <p:sp>
        <p:nvSpPr>
          <p:cNvPr id="3" name="Content Placeholder 2">
            <a:extLst>
              <a:ext uri="{FF2B5EF4-FFF2-40B4-BE49-F238E27FC236}">
                <a16:creationId xmlns:a16="http://schemas.microsoft.com/office/drawing/2014/main" id="{D1A6D128-B375-1C4C-81A3-836E3A218297}"/>
              </a:ext>
            </a:extLst>
          </p:cNvPr>
          <p:cNvSpPr>
            <a:spLocks noGrp="1"/>
          </p:cNvSpPr>
          <p:nvPr>
            <p:ph idx="1"/>
          </p:nvPr>
        </p:nvSpPr>
        <p:spPr>
          <a:xfrm>
            <a:off x="5980954" y="2603500"/>
            <a:ext cx="5211979" cy="3416300"/>
          </a:xfrm>
        </p:spPr>
        <p:txBody>
          <a:bodyPr anchor="ctr">
            <a:normAutofit/>
          </a:bodyPr>
          <a:lstStyle/>
          <a:p>
            <a:pPr>
              <a:lnSpc>
                <a:spcPct val="90000"/>
              </a:lnSpc>
            </a:pPr>
            <a:r>
              <a:rPr lang="en-US">
                <a:latin typeface=".SFUI-Regular"/>
              </a:rPr>
              <a:t>Use functions to build the class of CNN. CNN has a deep structure and layers have similarity. Define a function to build layers by taking array of configuration parameter. For training,The data is preprocessed by randomized flip to increase the variety.To optimize model, use </a:t>
            </a:r>
            <a:r>
              <a:rPr lang="en-US" err="1">
                <a:latin typeface=".SFUI-Regular"/>
              </a:rPr>
              <a:t>crossentropyloss</a:t>
            </a:r>
            <a:r>
              <a:rPr lang="en-US">
                <a:latin typeface=".SFUI-Regular"/>
              </a:rPr>
              <a:t> and SGD method(set up with </a:t>
            </a:r>
            <a:r>
              <a:rPr lang="en-US" err="1">
                <a:latin typeface=".SFUI-Regular"/>
              </a:rPr>
              <a:t>lr</a:t>
            </a:r>
            <a:r>
              <a:rPr lang="en-US">
                <a:latin typeface=".SFUI-Regular"/>
              </a:rPr>
              <a:t>=0.01 and apply weight decay(L2 regularization) method. Apply a scheduler for adjusting learning rate during epochs. Trained models have different configurations of layers of convolution, output channels, kernel sizes. Try dropout2d in convolution stage.</a:t>
            </a:r>
            <a:endParaRPr lang="en-US"/>
          </a:p>
        </p:txBody>
      </p:sp>
    </p:spTree>
    <p:extLst>
      <p:ext uri="{BB962C8B-B14F-4D97-AF65-F5344CB8AC3E}">
        <p14:creationId xmlns:p14="http://schemas.microsoft.com/office/powerpoint/2010/main" val="614530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30381-97DD-B349-9FA3-081C7162EA2C}"/>
              </a:ext>
            </a:extLst>
          </p:cNvPr>
          <p:cNvSpPr>
            <a:spLocks noGrp="1"/>
          </p:cNvSpPr>
          <p:nvPr>
            <p:ph type="title"/>
          </p:nvPr>
        </p:nvSpPr>
        <p:spPr>
          <a:xfrm>
            <a:off x="1154954" y="973668"/>
            <a:ext cx="8761413" cy="706964"/>
          </a:xfrm>
        </p:spPr>
        <p:txBody>
          <a:bodyPr>
            <a:normAutofit/>
          </a:bodyPr>
          <a:lstStyle/>
          <a:p>
            <a:r>
              <a:rPr lang="en-US" dirty="0"/>
              <a:t>Results</a:t>
            </a:r>
          </a:p>
        </p:txBody>
      </p:sp>
      <p:pic>
        <p:nvPicPr>
          <p:cNvPr id="7" name="Picture 7">
            <a:extLst>
              <a:ext uri="{FF2B5EF4-FFF2-40B4-BE49-F238E27FC236}">
                <a16:creationId xmlns:a16="http://schemas.microsoft.com/office/drawing/2014/main" id="{786A08D9-BFB3-5948-9FCB-DE5C6684626D}"/>
              </a:ext>
            </a:extLst>
          </p:cNvPr>
          <p:cNvPicPr>
            <a:picLocks noChangeAspect="1"/>
          </p:cNvPicPr>
          <p:nvPr/>
        </p:nvPicPr>
        <p:blipFill rotWithShape="1">
          <a:blip r:embed="rId2"/>
          <a:srcRect l="2340" r="264" b="-3"/>
          <a:stretch/>
        </p:blipFill>
        <p:spPr>
          <a:xfrm>
            <a:off x="1151467" y="2775951"/>
            <a:ext cx="4527616" cy="3196055"/>
          </a:xfrm>
          <a:prstGeom prst="roundRect">
            <a:avLst>
              <a:gd name="adj" fmla="val 1858"/>
            </a:avLst>
          </a:prstGeom>
          <a:effectLst>
            <a:outerShdw blurRad="50800" dist="50800" dir="5400000" algn="tl" rotWithShape="0">
              <a:srgbClr val="000000">
                <a:alpha val="43000"/>
              </a:srgbClr>
            </a:outerShdw>
          </a:effectLst>
        </p:spPr>
      </p:pic>
      <p:pic>
        <p:nvPicPr>
          <p:cNvPr id="8" name="Picture 8">
            <a:extLst>
              <a:ext uri="{FF2B5EF4-FFF2-40B4-BE49-F238E27FC236}">
                <a16:creationId xmlns:a16="http://schemas.microsoft.com/office/drawing/2014/main" id="{7A41AF8F-F570-8746-91E7-670275B7BC40}"/>
              </a:ext>
            </a:extLst>
          </p:cNvPr>
          <p:cNvPicPr>
            <a:picLocks noGrp="1" noChangeAspect="1"/>
          </p:cNvPicPr>
          <p:nvPr>
            <p:ph idx="1"/>
          </p:nvPr>
        </p:nvPicPr>
        <p:blipFill>
          <a:blip r:embed="rId2"/>
          <a:stretch>
            <a:fillRect/>
          </a:stretch>
        </p:blipFill>
        <p:spPr>
          <a:xfrm>
            <a:off x="6103823" y="2603500"/>
            <a:ext cx="4967517" cy="3416300"/>
          </a:xfrm>
        </p:spPr>
      </p:pic>
    </p:spTree>
    <p:extLst>
      <p:ext uri="{BB962C8B-B14F-4D97-AF65-F5344CB8AC3E}">
        <p14:creationId xmlns:p14="http://schemas.microsoft.com/office/powerpoint/2010/main" val="3386790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F5D06-4A15-C34D-84E6-3288D4F70903}"/>
              </a:ext>
            </a:extLst>
          </p:cNvPr>
          <p:cNvSpPr>
            <a:spLocks noGrp="1"/>
          </p:cNvSpPr>
          <p:nvPr>
            <p:ph type="title"/>
          </p:nvPr>
        </p:nvSpPr>
        <p:spPr/>
        <p:txBody>
          <a:bodyPr/>
          <a:lstStyle/>
          <a:p>
            <a:r>
              <a:rPr lang="en-US" dirty="0"/>
              <a:t>Results </a:t>
            </a:r>
          </a:p>
        </p:txBody>
      </p:sp>
      <p:pic>
        <p:nvPicPr>
          <p:cNvPr id="6" name="Picture 6">
            <a:extLst>
              <a:ext uri="{FF2B5EF4-FFF2-40B4-BE49-F238E27FC236}">
                <a16:creationId xmlns:a16="http://schemas.microsoft.com/office/drawing/2014/main" id="{466ADD07-E80D-F14D-A141-D9801A16F0B8}"/>
              </a:ext>
            </a:extLst>
          </p:cNvPr>
          <p:cNvPicPr>
            <a:picLocks noGrp="1" noChangeAspect="1"/>
          </p:cNvPicPr>
          <p:nvPr>
            <p:ph idx="1"/>
          </p:nvPr>
        </p:nvPicPr>
        <p:blipFill>
          <a:blip r:embed="rId2"/>
          <a:stretch>
            <a:fillRect/>
          </a:stretch>
        </p:blipFill>
        <p:spPr>
          <a:xfrm>
            <a:off x="1155700" y="2900223"/>
            <a:ext cx="8824913" cy="2822854"/>
          </a:xfrm>
        </p:spPr>
      </p:pic>
    </p:spTree>
    <p:extLst>
      <p:ext uri="{BB962C8B-B14F-4D97-AF65-F5344CB8AC3E}">
        <p14:creationId xmlns:p14="http://schemas.microsoft.com/office/powerpoint/2010/main" val="1727345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DE59E-815A-D34A-ABD9-1240FD1B74FC}"/>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9A6B1B7D-D076-EF4E-93A3-C387F9FD38B6}"/>
              </a:ext>
            </a:extLst>
          </p:cNvPr>
          <p:cNvSpPr>
            <a:spLocks noGrp="1"/>
          </p:cNvSpPr>
          <p:nvPr>
            <p:ph idx="1"/>
          </p:nvPr>
        </p:nvSpPr>
        <p:spPr/>
        <p:txBody>
          <a:bodyPr/>
          <a:lstStyle/>
          <a:p>
            <a:r>
              <a:rPr lang="en-US" sz="1800" dirty="0">
                <a:solidFill>
                  <a:srgbClr val="212121"/>
                </a:solidFill>
                <a:latin typeface="Roboto-Regular"/>
              </a:rPr>
              <a:t>All the models show the trend of overfitting after 30 epochs. Apply with scheduler, weight </a:t>
            </a:r>
            <a:r>
              <a:rPr lang="en-US" dirty="0">
                <a:solidFill>
                  <a:srgbClr val="212121"/>
                </a:solidFill>
                <a:latin typeface="Roboto-Regular"/>
              </a:rPr>
              <a:t>decay</a:t>
            </a:r>
            <a:r>
              <a:rPr lang="en-US" sz="1800" dirty="0">
                <a:solidFill>
                  <a:srgbClr val="212121"/>
                </a:solidFill>
                <a:latin typeface="Roboto-Regular"/>
              </a:rPr>
              <a:t> and dropout in convolution cannot improve the result significantly. And the model A is the structure which earned the highest accuracy. It has only around 2 percent advantage compared with model B. However, it costs 30% more time for training and extra 300MB for saving the model; the model B only requires </a:t>
            </a:r>
            <a:r>
              <a:rPr lang="en-US" sz="1800">
                <a:solidFill>
                  <a:srgbClr val="212121"/>
                </a:solidFill>
                <a:latin typeface="Roboto-Regular"/>
              </a:rPr>
              <a:t>120MB storage.</a:t>
            </a:r>
            <a:endParaRPr lang="en-US" dirty="0"/>
          </a:p>
        </p:txBody>
      </p:sp>
    </p:spTree>
    <p:extLst>
      <p:ext uri="{BB962C8B-B14F-4D97-AF65-F5344CB8AC3E}">
        <p14:creationId xmlns:p14="http://schemas.microsoft.com/office/powerpoint/2010/main" val="3485301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48641-88AC-2A48-BA38-5C616E31B0D3}"/>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898C05F2-C854-E144-977E-03CD91C70C56}"/>
              </a:ext>
            </a:extLst>
          </p:cNvPr>
          <p:cNvSpPr>
            <a:spLocks noGrp="1"/>
          </p:cNvSpPr>
          <p:nvPr>
            <p:ph idx="1"/>
          </p:nvPr>
        </p:nvSpPr>
        <p:spPr/>
        <p:txBody>
          <a:bodyPr/>
          <a:lstStyle/>
          <a:p>
            <a:r>
              <a:rPr lang="en-US" sz="1800" dirty="0">
                <a:solidFill>
                  <a:srgbClr val="212121"/>
                </a:solidFill>
                <a:latin typeface="Roboto-Regular"/>
              </a:rPr>
              <a:t>Training the conventional CNN</a:t>
            </a:r>
          </a:p>
          <a:p>
            <a:r>
              <a:rPr lang="en-US" sz="1800" dirty="0">
                <a:solidFill>
                  <a:srgbClr val="212121"/>
                </a:solidFill>
                <a:latin typeface="Roboto-Regular"/>
              </a:rPr>
              <a:t> Advantage: compare with the new generation model, it is easy to implement. It's class only have two blocks. Can be adjusted for training data conveniently.With limited number of layers and parameters per layer, it may be trained faster.Conventional CNN </a:t>
            </a:r>
          </a:p>
          <a:p>
            <a:r>
              <a:rPr lang="en-US" sz="1800" dirty="0">
                <a:solidFill>
                  <a:srgbClr val="212121"/>
                </a:solidFill>
                <a:latin typeface="Roboto-Regular"/>
              </a:rPr>
              <a:t>Disadvantage:Amount of training parameter increases significantly with more layer. The size of parameter can increase by times; and the performance increment may not be significant. It could occupy large storage.Cannot update weights effectively. In very deep conventional CNN, this problem is severe and training these models requires more epochs. And the training time could be long.</a:t>
            </a:r>
            <a:endParaRPr lang="en-US" dirty="0"/>
          </a:p>
        </p:txBody>
      </p:sp>
    </p:spTree>
    <p:extLst>
      <p:ext uri="{BB962C8B-B14F-4D97-AF65-F5344CB8AC3E}">
        <p14:creationId xmlns:p14="http://schemas.microsoft.com/office/powerpoint/2010/main" val="10089913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Ion Boardroom</vt:lpstr>
      <vt:lpstr>Animal classification</vt:lpstr>
      <vt:lpstr>Dataset</vt:lpstr>
      <vt:lpstr>Model and Training</vt:lpstr>
      <vt:lpstr>Results</vt:lpstr>
      <vt:lpstr>Results </vt:lpstr>
      <vt:lpstr>Conclusion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Animal classification</dc:title>
  <dc:creator>2457854752@qq.com</dc:creator>
  <cp:lastModifiedBy>2457854752@qq.com</cp:lastModifiedBy>
  <cp:revision>7</cp:revision>
  <dcterms:created xsi:type="dcterms:W3CDTF">2022-03-23T17:17:08Z</dcterms:created>
  <dcterms:modified xsi:type="dcterms:W3CDTF">2022-03-23T18:00:15Z</dcterms:modified>
</cp:coreProperties>
</file>