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钟</a:t>
            </a:r>
            <a:r>
              <a:rPr lang="zh-CN" altLang="en-US" dirty="0" smtClean="0"/>
              <a:t>业弘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8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状态类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883" y="2160588"/>
            <a:ext cx="5992272" cy="3881437"/>
          </a:xfrm>
        </p:spPr>
      </p:pic>
    </p:spTree>
    <p:extLst>
      <p:ext uri="{BB962C8B-B14F-4D97-AF65-F5344CB8AC3E}">
        <p14:creationId xmlns:p14="http://schemas.microsoft.com/office/powerpoint/2010/main" val="3632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糖果类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08" y="1930400"/>
            <a:ext cx="3949190" cy="3996843"/>
          </a:xfrm>
        </p:spPr>
      </p:pic>
    </p:spTree>
    <p:extLst>
      <p:ext uri="{BB962C8B-B14F-4D97-AF65-F5344CB8AC3E}">
        <p14:creationId xmlns:p14="http://schemas.microsoft.com/office/powerpoint/2010/main" val="9056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的设计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售出状态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97" y="2160588"/>
            <a:ext cx="5501443" cy="3881437"/>
          </a:xfrm>
        </p:spPr>
      </p:pic>
    </p:spTree>
    <p:extLst>
      <p:ext uri="{BB962C8B-B14F-4D97-AF65-F5344CB8AC3E}">
        <p14:creationId xmlns:p14="http://schemas.microsoft.com/office/powerpoint/2010/main" val="305058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每个状态的行为局部化到自己的类里</a:t>
            </a:r>
            <a:endParaRPr lang="en-US" altLang="zh-CN" dirty="0" smtClean="0"/>
          </a:p>
          <a:p>
            <a:r>
              <a:rPr lang="zh-CN" altLang="en-US" dirty="0" smtClean="0"/>
              <a:t>将容易产生问题的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语句删除，方便日后维护</a:t>
            </a:r>
            <a:endParaRPr lang="en-US" altLang="zh-CN" dirty="0" smtClean="0"/>
          </a:p>
          <a:p>
            <a:r>
              <a:rPr lang="zh-CN" altLang="en-US" dirty="0" smtClean="0"/>
              <a:t>让每一个状态“对修改关闭”，让糖果机“对拓展开放”</a:t>
            </a:r>
            <a:endParaRPr lang="en-US" altLang="zh-CN" dirty="0" smtClean="0"/>
          </a:p>
          <a:p>
            <a:r>
              <a:rPr lang="zh-CN" altLang="en-US" dirty="0" smtClean="0"/>
              <a:t>创建一个新的类结构，更能映射糖果机的模型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24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应对需求变更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37" y="2160588"/>
            <a:ext cx="4115964" cy="3881437"/>
          </a:xfrm>
        </p:spPr>
      </p:pic>
    </p:spTree>
    <p:extLst>
      <p:ext uri="{BB962C8B-B14F-4D97-AF65-F5344CB8AC3E}">
        <p14:creationId xmlns:p14="http://schemas.microsoft.com/office/powerpoint/2010/main" val="318921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状态模式的应用场景是：</a:t>
            </a:r>
            <a:r>
              <a:rPr lang="zh-CN" altLang="en-US" dirty="0"/>
              <a:t>当一个对象的内在状态改变时允许改变其行为，这个对象看起来像是改变了其类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状态模式的解决方案是：封装基于状态的行为，并将行为委托于当前状态。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1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一个糖果机程序，它接受硬币，转动曲柄以吐出糖果，这样的一个糖果机有若干状态：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售罄状态（</a:t>
            </a:r>
            <a:r>
              <a:rPr lang="en-US" altLang="zh-CN" dirty="0"/>
              <a:t>SOLD_OUT</a:t>
            </a:r>
            <a:r>
              <a:rPr lang="zh-CN" altLang="en-US" dirty="0" smtClean="0"/>
              <a:t>）：糖果机里没有糖果了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无硬币状态（</a:t>
            </a:r>
            <a:r>
              <a:rPr lang="en-US" altLang="zh-CN" dirty="0" smtClean="0"/>
              <a:t>NO_QUARTER</a:t>
            </a:r>
            <a:r>
              <a:rPr lang="zh-CN" altLang="en-US" dirty="0" smtClean="0"/>
              <a:t>）：糖果机目前没有接受硬币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有硬币状态（</a:t>
            </a:r>
            <a:r>
              <a:rPr lang="en-US" altLang="zh-CN" dirty="0" smtClean="0"/>
              <a:t>HAS_QUARTER</a:t>
            </a:r>
            <a:r>
              <a:rPr lang="zh-CN" altLang="en-US" dirty="0" smtClean="0"/>
              <a:t>）：糖果机接受了硬币</a:t>
            </a:r>
            <a:endParaRPr lang="en-US" altLang="zh-CN" dirty="0" smtClean="0"/>
          </a:p>
          <a:p>
            <a:pPr lvl="1"/>
            <a:r>
              <a:rPr lang="zh-CN" altLang="en-US" dirty="0"/>
              <a:t>销售</a:t>
            </a:r>
            <a:r>
              <a:rPr lang="zh-CN" altLang="en-US" dirty="0" smtClean="0"/>
              <a:t>中（</a:t>
            </a:r>
            <a:r>
              <a:rPr lang="en-US" altLang="zh-CN" dirty="0" smtClean="0"/>
              <a:t>SOLD</a:t>
            </a:r>
            <a:r>
              <a:rPr lang="zh-CN" altLang="en-US" dirty="0" smtClean="0"/>
              <a:t>）：糖果机在吐出糖果，这是一个过程而不是一个瞬间，所以需要为其定义一个状态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1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状态图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12918" y="2794922"/>
            <a:ext cx="1197031" cy="879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SOLD_OUT</a:t>
            </a:r>
            <a:endParaRPr lang="zh-CN" altLang="en-US" sz="1050" dirty="0"/>
          </a:p>
        </p:txBody>
      </p:sp>
      <p:sp>
        <p:nvSpPr>
          <p:cNvPr id="5" name="椭圆 4"/>
          <p:cNvSpPr/>
          <p:nvPr/>
        </p:nvSpPr>
        <p:spPr>
          <a:xfrm>
            <a:off x="5239790" y="5162059"/>
            <a:ext cx="1197031" cy="879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SOLD</a:t>
            </a:r>
            <a:endParaRPr lang="zh-CN" altLang="en-US" sz="1050" dirty="0"/>
          </a:p>
        </p:txBody>
      </p:sp>
      <p:sp>
        <p:nvSpPr>
          <p:cNvPr id="9" name="椭圆 8"/>
          <p:cNvSpPr/>
          <p:nvPr/>
        </p:nvSpPr>
        <p:spPr>
          <a:xfrm>
            <a:off x="4794944" y="2589052"/>
            <a:ext cx="1197031" cy="879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HAS_QUARTER</a:t>
            </a:r>
            <a:endParaRPr lang="zh-CN" altLang="en-US" sz="1050" dirty="0"/>
          </a:p>
        </p:txBody>
      </p:sp>
      <p:sp>
        <p:nvSpPr>
          <p:cNvPr id="10" name="椭圆 9"/>
          <p:cNvSpPr/>
          <p:nvPr/>
        </p:nvSpPr>
        <p:spPr>
          <a:xfrm>
            <a:off x="3597913" y="3589350"/>
            <a:ext cx="1197031" cy="87930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NO_QUARTER</a:t>
            </a:r>
            <a:endParaRPr lang="zh-CN" altLang="en-US" sz="1050" dirty="0"/>
          </a:p>
        </p:txBody>
      </p:sp>
      <p:cxnSp>
        <p:nvCxnSpPr>
          <p:cNvPr id="14" name="曲线连接符 13"/>
          <p:cNvCxnSpPr>
            <a:stCxn id="9" idx="6"/>
            <a:endCxn id="5" idx="6"/>
          </p:cNvCxnSpPr>
          <p:nvPr/>
        </p:nvCxnSpPr>
        <p:spPr>
          <a:xfrm>
            <a:off x="5991975" y="3028704"/>
            <a:ext cx="444846" cy="2573007"/>
          </a:xfrm>
          <a:prstGeom prst="curvedConnector3">
            <a:avLst>
              <a:gd name="adj1" fmla="val 151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endCxn id="10" idx="6"/>
          </p:cNvCxnSpPr>
          <p:nvPr/>
        </p:nvCxnSpPr>
        <p:spPr>
          <a:xfrm rot="5400000">
            <a:off x="4791076" y="3472222"/>
            <a:ext cx="560648" cy="552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1"/>
            <a:endCxn id="9" idx="2"/>
          </p:cNvCxnSpPr>
          <p:nvPr/>
        </p:nvCxnSpPr>
        <p:spPr>
          <a:xfrm rot="5400000" flipH="1" flipV="1">
            <a:off x="3939371" y="2862548"/>
            <a:ext cx="689417" cy="10217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5" idx="2"/>
            <a:endCxn id="4" idx="2"/>
          </p:cNvCxnSpPr>
          <p:nvPr/>
        </p:nvCxnSpPr>
        <p:spPr>
          <a:xfrm rot="10800000">
            <a:off x="1512918" y="3234575"/>
            <a:ext cx="3726872" cy="2367137"/>
          </a:xfrm>
          <a:prstGeom prst="curvedConnector3">
            <a:avLst>
              <a:gd name="adj1" fmla="val 10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5" idx="2"/>
            <a:endCxn id="10" idx="3"/>
          </p:cNvCxnSpPr>
          <p:nvPr/>
        </p:nvCxnSpPr>
        <p:spPr>
          <a:xfrm rot="10800000">
            <a:off x="3773214" y="4339883"/>
            <a:ext cx="1466576" cy="1261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94516" y="3718122"/>
            <a:ext cx="820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转动曲柄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992514" y="5324713"/>
            <a:ext cx="820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糖果</a:t>
            </a:r>
            <a:r>
              <a:rPr lang="en-US" altLang="zh-CN" sz="1200" dirty="0" smtClean="0"/>
              <a:t>=0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138354" y="4896683"/>
            <a:ext cx="820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糖果</a:t>
            </a:r>
            <a:r>
              <a:rPr lang="en-US" altLang="zh-CN" sz="1200" dirty="0" smtClean="0"/>
              <a:t>&gt;0</a:t>
            </a:r>
            <a:endParaRPr lang="zh-CN" altLang="en-US" sz="1200" dirty="0"/>
          </a:p>
        </p:txBody>
      </p:sp>
      <p:sp>
        <p:nvSpPr>
          <p:cNvPr id="33" name="内容占位符 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转动曲柄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406717" y="2897078"/>
            <a:ext cx="820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投入硬币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178080" y="3658411"/>
            <a:ext cx="820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点击退币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60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定义一个糖果机类</a:t>
            </a:r>
            <a:endParaRPr lang="en-US" altLang="zh-CN" dirty="0" smtClean="0"/>
          </a:p>
          <a:p>
            <a:r>
              <a:rPr lang="zh-CN" altLang="en-US" dirty="0" smtClean="0"/>
              <a:t>糖果机类里有一个成员变量，标识糖果机的状态</a:t>
            </a:r>
            <a:endParaRPr lang="en-US" altLang="zh-CN" dirty="0" smtClean="0"/>
          </a:p>
          <a:p>
            <a:r>
              <a:rPr lang="zh-CN" altLang="en-US" dirty="0" smtClean="0"/>
              <a:t>为糖果积类定义若干成员函数，以表示用户操作，用户操作有投币，退币，转动曲柄三个</a:t>
            </a:r>
            <a:endParaRPr lang="en-US" altLang="zh-CN" dirty="0" smtClean="0"/>
          </a:p>
          <a:p>
            <a:r>
              <a:rPr lang="zh-CN" altLang="en-US" dirty="0" smtClean="0"/>
              <a:t>不同状态下的糖果机对用户操作的反应是不一样的，所以在每个函数里，需要对糖果机的状态进行判定，即每个函数里都会有很多的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语句（或是</a:t>
            </a:r>
            <a:r>
              <a:rPr lang="en-US" altLang="zh-CN" dirty="0" smtClean="0"/>
              <a:t>switch-case</a:t>
            </a:r>
            <a:r>
              <a:rPr lang="zh-CN" altLang="en-US" dirty="0" smtClean="0"/>
              <a:t>）去对状态进行判定以进行相应的操作（要对不同的状态作出不同反应以给用户提示，因为用户可能在任何状态下执行这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个操作）</a:t>
            </a:r>
            <a:endParaRPr lang="en-US" altLang="zh-CN" dirty="0" smtClean="0"/>
          </a:p>
          <a:p>
            <a:r>
              <a:rPr lang="zh-CN" altLang="en-US" dirty="0" smtClean="0"/>
              <a:t>在该例子里，除了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个用户操作，还定义了一个内部函数</a:t>
            </a:r>
            <a:r>
              <a:rPr lang="en-US" altLang="zh-CN" dirty="0" smtClean="0"/>
              <a:t>dispense</a:t>
            </a:r>
            <a:r>
              <a:rPr lang="zh-CN" altLang="en-US" dirty="0" smtClean="0"/>
              <a:t>，用来封装发放糖果的功能，由转动曲柄函数调用。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647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</a:t>
            </a:r>
            <a:r>
              <a:rPr lang="en-US" altLang="zh-CN" dirty="0" smtClean="0"/>
              <a:t>ublic void </a:t>
            </a:r>
            <a:r>
              <a:rPr lang="en-US" altLang="zh-CN" dirty="0" err="1" smtClean="0"/>
              <a:t>insertQuarter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(state == HAS_QUATER)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(“You can’t insert another quarter”);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else if (state == NO_QUATER)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state = HAS_QUATER;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(“You inserted a quarter”);</a:t>
            </a:r>
          </a:p>
          <a:p>
            <a:pPr marL="0" indent="0">
              <a:buNone/>
            </a:pPr>
            <a:r>
              <a:rPr lang="en-US" altLang="zh-CN" dirty="0" smtClean="0"/>
              <a:t> 	} else if (state == SOLD_OUT)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(“You can’t insert a quarter, the machine is sold out”);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else if (state == SOLD)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(“Please wait, we’re already giving you a gumball”);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684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p</a:t>
            </a:r>
            <a:r>
              <a:rPr lang="en-US" altLang="zh-CN" dirty="0" smtClean="0"/>
              <a:t>ublic void dispense()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(state == SOLD)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(“A gumball comes rolling out the slot”);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count = count-1;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if(count == 0)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/>
              <a:t>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(“Oops, out of gumballs!”);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state = SOLD_OUT;</a:t>
            </a:r>
          </a:p>
          <a:p>
            <a:pPr marL="0" indent="0">
              <a:buNone/>
            </a:pPr>
            <a:r>
              <a:rPr lang="en-US" altLang="zh-CN" dirty="0" smtClean="0"/>
              <a:t>		} else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 state = NO_QUARTER;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else if ····</a:t>
            </a:r>
          </a:p>
          <a:p>
            <a:pPr marL="0" indent="0">
              <a:buNone/>
            </a:pPr>
            <a:r>
              <a:rPr lang="en-US" altLang="zh-CN" dirty="0" smtClean="0"/>
              <a:t>·····</a:t>
            </a:r>
          </a:p>
          <a:p>
            <a:pPr marL="0" indent="0">
              <a:buNone/>
            </a:pPr>
            <a:r>
              <a:rPr lang="en-US" altLang="zh-CN" dirty="0" smtClean="0"/>
              <a:t>·····</a:t>
            </a:r>
            <a:r>
              <a:rPr lang="zh-CN" altLang="en-US" dirty="0" smtClean="0"/>
              <a:t>（在代码的逻辑里，这里别的状态不会发生，但在本例子中依然对其进行判断并打印错误信息）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164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售出糖果时，有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的概率中奖，如果糖果机里有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个以上的糖果，就吐出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个糖果。</a:t>
            </a:r>
            <a:endParaRPr lang="en-US" altLang="zh-CN" dirty="0" smtClean="0"/>
          </a:p>
          <a:p>
            <a:r>
              <a:rPr lang="zh-CN" altLang="en-US" dirty="0" smtClean="0"/>
              <a:t>办法一：修改</a:t>
            </a:r>
            <a:r>
              <a:rPr lang="en-US" altLang="zh-CN" dirty="0" smtClean="0"/>
              <a:t>dispense</a:t>
            </a:r>
            <a:r>
              <a:rPr lang="zh-CN" altLang="en-US" dirty="0" smtClean="0"/>
              <a:t>，在其中加入判断中奖的逻辑。这么做的缺点是没有体现中奖这一状态，这不</a:t>
            </a:r>
            <a:r>
              <a:rPr lang="en-US" altLang="zh-CN" dirty="0"/>
              <a:t>OO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办法二：增加一个中奖状态，在转动曲柄动作发生时判断是否中奖决定进入普通售出状态（</a:t>
            </a:r>
            <a:r>
              <a:rPr lang="en-US" altLang="zh-CN" dirty="0" smtClean="0"/>
              <a:t>SOLD</a:t>
            </a:r>
            <a:r>
              <a:rPr lang="zh-CN" altLang="en-US" dirty="0" smtClean="0"/>
              <a:t>）或是中奖售出状态（</a:t>
            </a:r>
            <a:r>
              <a:rPr lang="en-US" altLang="zh-CN" dirty="0" smtClean="0"/>
              <a:t>WINNER</a:t>
            </a:r>
            <a:r>
              <a:rPr lang="zh-CN" altLang="en-US" dirty="0" smtClean="0"/>
              <a:t>），在</a:t>
            </a:r>
            <a:r>
              <a:rPr lang="en-US" altLang="zh-CN" dirty="0" smtClean="0"/>
              <a:t>dispense</a:t>
            </a:r>
            <a:r>
              <a:rPr lang="zh-CN" altLang="en-US" dirty="0" smtClean="0"/>
              <a:t>的时候对状态进行判断。这么做的缺点是要为其他函数也增加对</a:t>
            </a:r>
            <a:r>
              <a:rPr lang="en-US" altLang="zh-CN" dirty="0" smtClean="0"/>
              <a:t>WINNER</a:t>
            </a:r>
            <a:r>
              <a:rPr lang="zh-CN" altLang="en-US" dirty="0" smtClean="0"/>
              <a:t>状态的判断，正如前面所说，对不同的状态要有不同反应，为了维持整体设计，应当对其进行判断（哪怕其行为与</a:t>
            </a:r>
            <a:r>
              <a:rPr lang="en-US" altLang="zh-CN" dirty="0" smtClean="0"/>
              <a:t>SOLD</a:t>
            </a:r>
            <a:r>
              <a:rPr lang="zh-CN" altLang="en-US" dirty="0" smtClean="0"/>
              <a:t>状态一致）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592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正如上面需求变更所暴露的问题，当需求发生变动时，如增加一个新的状态，则需要对现有的这几个函数都进行修改，加入对新状态的判断及相应逻辑。</a:t>
            </a:r>
            <a:endParaRPr lang="en-US" altLang="zh-CN" dirty="0" smtClean="0"/>
          </a:p>
          <a:p>
            <a:r>
              <a:rPr lang="zh-CN" altLang="en-US" dirty="0" smtClean="0"/>
              <a:t>状态转换被隐藏在条件语句中，使得这不清晰</a:t>
            </a:r>
            <a:endParaRPr lang="en-US" altLang="zh-CN" dirty="0" smtClean="0"/>
          </a:p>
          <a:p>
            <a:r>
              <a:rPr lang="zh-CN" altLang="en-US" dirty="0" smtClean="0"/>
              <a:t>一个实现好的函数在新的需求加入后需要频繁的修改，不遵守开放封闭原则（对扩展开放，对修改封闭）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定义一个状态接口，接口定义了糖果机所有的操作</a:t>
            </a:r>
            <a:endParaRPr lang="en-US" altLang="zh-CN" dirty="0" smtClean="0"/>
          </a:p>
          <a:p>
            <a:r>
              <a:rPr lang="zh-CN" altLang="en-US" dirty="0" smtClean="0"/>
              <a:t>对每一个状态，实现一个状态类，这个状态类实现状态接口，并加入该状态对应这些操作的逻辑</a:t>
            </a:r>
            <a:endParaRPr lang="en-US" altLang="zh-CN" dirty="0" smtClean="0"/>
          </a:p>
          <a:p>
            <a:r>
              <a:rPr lang="zh-CN" altLang="en-US" dirty="0" smtClean="0"/>
              <a:t>在糖果机类里，定义一个实例变量来存储当前状态，在调用糖果机的函数时，会调用该状态对应的函数，而无需进行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判断。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8" y="3811883"/>
            <a:ext cx="7706676" cy="21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749</Words>
  <Application>Microsoft Office PowerPoint</Application>
  <PresentationFormat>宽屏</PresentationFormat>
  <Paragraphs>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方正姚体</vt:lpstr>
      <vt:lpstr>华文新魏</vt:lpstr>
      <vt:lpstr>Arial</vt:lpstr>
      <vt:lpstr>Trebuchet MS</vt:lpstr>
      <vt:lpstr>Wingdings 3</vt:lpstr>
      <vt:lpstr>平面</vt:lpstr>
      <vt:lpstr>状态模式</vt:lpstr>
      <vt:lpstr>场景</vt:lpstr>
      <vt:lpstr>状态图</vt:lpstr>
      <vt:lpstr>传统做法</vt:lpstr>
      <vt:lpstr>代码示例</vt:lpstr>
      <vt:lpstr>代码示例</vt:lpstr>
      <vt:lpstr>需求变更</vt:lpstr>
      <vt:lpstr>设计的缺陷</vt:lpstr>
      <vt:lpstr>新的设计</vt:lpstr>
      <vt:lpstr>新的设计——状态类</vt:lpstr>
      <vt:lpstr>新的设计——糖果类</vt:lpstr>
      <vt:lpstr>新的设计——售出状态</vt:lpstr>
      <vt:lpstr>设计的优点</vt:lpstr>
      <vt:lpstr>应对需求变更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状态模式</dc:title>
  <dc:creator>Windows 用户</dc:creator>
  <cp:lastModifiedBy>Windows 用户</cp:lastModifiedBy>
  <cp:revision>9</cp:revision>
  <dcterms:created xsi:type="dcterms:W3CDTF">2017-05-25T04:24:42Z</dcterms:created>
  <dcterms:modified xsi:type="dcterms:W3CDTF">2017-05-25T07:01:48Z</dcterms:modified>
</cp:coreProperties>
</file>