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73" r:id="rId4"/>
    <p:sldId id="276" r:id="rId5"/>
    <p:sldId id="259" r:id="rId6"/>
    <p:sldId id="274" r:id="rId7"/>
    <p:sldId id="292" r:id="rId8"/>
    <p:sldId id="279" r:id="rId9"/>
    <p:sldId id="280" r:id="rId10"/>
    <p:sldId id="281" r:id="rId11"/>
    <p:sldId id="282" r:id="rId12"/>
    <p:sldId id="283" r:id="rId13"/>
    <p:sldId id="285" r:id="rId14"/>
    <p:sldId id="293" r:id="rId15"/>
    <p:sldId id="287" r:id="rId16"/>
    <p:sldId id="294" r:id="rId17"/>
    <p:sldId id="286" r:id="rId18"/>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3" autoAdjust="0"/>
    <p:restoredTop sz="68621" autoAdjust="0"/>
  </p:normalViewPr>
  <p:slideViewPr>
    <p:cSldViewPr>
      <p:cViewPr varScale="1">
        <p:scale>
          <a:sx n="112" d="100"/>
          <a:sy n="112" d="100"/>
        </p:scale>
        <p:origin x="-2032" y="-10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02D35D-AEBB-4440-A492-C0536A197E95}" type="datetimeFigureOut">
              <a:rPr lang="en-US" smtClean="0"/>
              <a:t>1/22/14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40AD90-E6F2-4D30-A2A3-0B060A6E58B6}" type="slidenum">
              <a:rPr lang="en-US" smtClean="0"/>
              <a:t>‹#›</a:t>
            </a:fld>
            <a:endParaRPr lang="en-US"/>
          </a:p>
        </p:txBody>
      </p:sp>
    </p:spTree>
    <p:extLst>
      <p:ext uri="{BB962C8B-B14F-4D97-AF65-F5344CB8AC3E}">
        <p14:creationId xmlns:p14="http://schemas.microsoft.com/office/powerpoint/2010/main" val="299989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  Use a</a:t>
            </a:r>
            <a:r>
              <a:rPr lang="en-US" baseline="0" dirty="0" smtClean="0"/>
              <a:t> queue to represent the simulated stations.  Say, a factory with conveyer belts and parts that are moved from one belt to the next.  These are typically simulated as DES where time is not represented explicitly  as clock time, but as events that are created, arrive and leave at designated times.  Simulation, therefore is about queuing up events, processing them one at a time.</a:t>
            </a:r>
          </a:p>
          <a:p>
            <a:endParaRPr lang="en-US" baseline="0" dirty="0" smtClean="0"/>
          </a:p>
          <a:p>
            <a:r>
              <a:rPr lang="en-US" baseline="0" dirty="0" smtClean="0"/>
              <a:t>Operating Systems make heavy use of queues as buffers to hold jobs waiting to be serviced.  A perfect example is the print queue.</a:t>
            </a:r>
          </a:p>
          <a:p>
            <a:endParaRPr lang="en-US" baseline="0" dirty="0" smtClean="0"/>
          </a:p>
          <a:p>
            <a:r>
              <a:rPr lang="en-US" baseline="0" dirty="0" smtClean="0"/>
              <a:t>Generally:  Good for situations where need to store things in order they arrived!</a:t>
            </a:r>
            <a:endParaRPr lang="en-US" dirty="0"/>
          </a:p>
        </p:txBody>
      </p:sp>
      <p:sp>
        <p:nvSpPr>
          <p:cNvPr id="4" name="Slide Number Placeholder 3"/>
          <p:cNvSpPr>
            <a:spLocks noGrp="1"/>
          </p:cNvSpPr>
          <p:nvPr>
            <p:ph type="sldNum" sz="quarter" idx="10"/>
          </p:nvPr>
        </p:nvSpPr>
        <p:spPr/>
        <p:txBody>
          <a:bodyPr/>
          <a:lstStyle/>
          <a:p>
            <a:fld id="{6B40AD90-E6F2-4D30-A2A3-0B060A6E58B6}" type="slidenum">
              <a:rPr lang="en-US" smtClean="0"/>
              <a:t>3</a:t>
            </a:fld>
            <a:endParaRPr lang="en-US"/>
          </a:p>
        </p:txBody>
      </p:sp>
    </p:spTree>
    <p:extLst>
      <p:ext uri="{BB962C8B-B14F-4D97-AF65-F5344CB8AC3E}">
        <p14:creationId xmlns:p14="http://schemas.microsoft.com/office/powerpoint/2010/main" val="1740726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Stack</a:t>
            </a:r>
            <a:r>
              <a:rPr lang="en-US" baseline="0" dirty="0" smtClean="0"/>
              <a:t> grew down and was O(1)</a:t>
            </a:r>
          </a:p>
          <a:p>
            <a:endParaRPr lang="en-US" baseline="0" dirty="0" smtClean="0"/>
          </a:p>
          <a:p>
            <a:r>
              <a:rPr lang="en-US" baseline="0" dirty="0" smtClean="0"/>
              <a:t>Implementing queue requires remove from front – 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B40AD90-E6F2-4D30-A2A3-0B060A6E58B6}" type="slidenum">
              <a:rPr lang="en-US" smtClean="0"/>
              <a:t>4</a:t>
            </a:fld>
            <a:endParaRPr lang="en-US"/>
          </a:p>
        </p:txBody>
      </p:sp>
    </p:spTree>
    <p:extLst>
      <p:ext uri="{BB962C8B-B14F-4D97-AF65-F5344CB8AC3E}">
        <p14:creationId xmlns:p14="http://schemas.microsoft.com/office/powerpoint/2010/main" val="269710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We’re not going to implement a queue with the</a:t>
            </a:r>
            <a:r>
              <a:rPr lang="en-US" baseline="0" dirty="0" smtClean="0">
                <a:ea typeface="ＭＳ Ｐゴシック" charset="0"/>
                <a:cs typeface="ＭＳ Ｐゴシック" charset="0"/>
              </a:rPr>
              <a:t> dynamic array, but will introduce and implement a new ADT, the DEQUE</a:t>
            </a:r>
            <a:endParaRPr lang="en-US" dirty="0" smtClean="0">
              <a:ea typeface="ＭＳ Ｐゴシック" charset="0"/>
              <a:cs typeface="ＭＳ Ｐゴシック" charset="0"/>
            </a:endParaRP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Now let’s introduce a new ADT – the </a:t>
            </a:r>
            <a:r>
              <a:rPr lang="en-US" dirty="0" err="1" smtClean="0">
                <a:ea typeface="ＭＳ Ｐゴシック" charset="0"/>
                <a:cs typeface="ＭＳ Ｐゴシック" charset="0"/>
              </a:rPr>
              <a:t>Deque</a:t>
            </a:r>
            <a:r>
              <a:rPr lang="en-US" dirty="0" smtClean="0">
                <a:ea typeface="ＭＳ Ｐゴシック" charset="0"/>
                <a:cs typeface="ＭＳ Ｐゴシック" charset="0"/>
              </a:rPr>
              <a:t>.</a:t>
            </a:r>
          </a:p>
          <a:p>
            <a:endParaRPr lang="en-US" dirty="0" smtClean="0">
              <a:ea typeface="ＭＳ Ｐゴシック" charset="0"/>
              <a:cs typeface="ＭＳ Ｐゴシック" charset="0"/>
            </a:endParaRPr>
          </a:p>
          <a:p>
            <a:r>
              <a:rPr lang="en-US" dirty="0" smtClean="0">
                <a:ea typeface="ＭＳ Ｐゴシック" charset="0"/>
                <a:cs typeface="ＭＳ Ｐゴシック" charset="0"/>
              </a:rPr>
              <a:t>Both the</a:t>
            </a:r>
            <a:r>
              <a:rPr lang="en-US" baseline="0" dirty="0" smtClean="0">
                <a:ea typeface="ＭＳ Ｐゴシック" charset="0"/>
                <a:cs typeface="ＭＳ Ｐゴシック" charset="0"/>
              </a:rPr>
              <a:t> stack and queue interfaces combined.</a:t>
            </a:r>
            <a:endParaRPr lang="en-US" dirty="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a STACK, but don</a:t>
            </a:r>
            <a:r>
              <a:rPr lang="fr-FR" dirty="0" smtClean="0"/>
              <a:t>’</a:t>
            </a:r>
            <a:r>
              <a:rPr lang="en-US" dirty="0" smtClean="0"/>
              <a:t>t’ really</a:t>
            </a:r>
            <a:r>
              <a:rPr lang="en-US" baseline="0" dirty="0" smtClean="0"/>
              <a:t> want to keep them all around indefinitely.  So, which do you get rid of and when?</a:t>
            </a:r>
          </a:p>
          <a:p>
            <a:endParaRPr lang="en-US" dirty="0" smtClean="0"/>
          </a:p>
          <a:p>
            <a:r>
              <a:rPr lang="en-US" dirty="0" smtClean="0"/>
              <a:t>Can’t really keep ALL operations</a:t>
            </a:r>
          </a:p>
          <a:p>
            <a:r>
              <a:rPr lang="en-US" dirty="0" smtClean="0"/>
              <a:t>Want</a:t>
            </a:r>
            <a:r>
              <a:rPr lang="en-US" baseline="0" dirty="0" smtClean="0"/>
              <a:t> to throw out old…or allow user to determine their undo buffer</a:t>
            </a:r>
          </a:p>
          <a:p>
            <a:r>
              <a:rPr lang="en-US" baseline="0" dirty="0" smtClean="0"/>
              <a:t>Add to end</a:t>
            </a:r>
          </a:p>
          <a:p>
            <a:r>
              <a:rPr lang="en-US" baseline="0" dirty="0" smtClean="0"/>
              <a:t>Throw out of the front (add/remove back…remove front)</a:t>
            </a:r>
          </a:p>
          <a:p>
            <a:endParaRPr lang="en-US" baseline="0" dirty="0" smtClean="0"/>
          </a:p>
          <a:p>
            <a:r>
              <a:rPr lang="en-US" baseline="0" smtClean="0"/>
              <a:t>Also: A-Steal Job scheduling algorithm</a:t>
            </a:r>
            <a:endParaRPr lang="en-US" dirty="0"/>
          </a:p>
        </p:txBody>
      </p:sp>
      <p:sp>
        <p:nvSpPr>
          <p:cNvPr id="4" name="Slide Number Placeholder 3"/>
          <p:cNvSpPr>
            <a:spLocks noGrp="1"/>
          </p:cNvSpPr>
          <p:nvPr>
            <p:ph type="sldNum" sz="quarter" idx="10"/>
          </p:nvPr>
        </p:nvSpPr>
        <p:spPr/>
        <p:txBody>
          <a:bodyPr/>
          <a:lstStyle/>
          <a:p>
            <a:fld id="{6B40AD90-E6F2-4D30-A2A3-0B060A6E58B6}" type="slidenum">
              <a:rPr lang="en-US" smtClean="0"/>
              <a:t>6</a:t>
            </a:fld>
            <a:endParaRPr lang="en-US"/>
          </a:p>
        </p:txBody>
      </p:sp>
    </p:spTree>
    <p:extLst>
      <p:ext uri="{BB962C8B-B14F-4D97-AF65-F5344CB8AC3E}">
        <p14:creationId xmlns:p14="http://schemas.microsoft.com/office/powerpoint/2010/main" val="109243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some additional bookkeeping to track beg and additional</a:t>
            </a:r>
            <a:r>
              <a:rPr lang="en-US" baseline="0" dirty="0" smtClean="0"/>
              <a:t> logic as you’ll see shortly.</a:t>
            </a:r>
            <a:endParaRPr lang="en-US" dirty="0" smtClean="0"/>
          </a:p>
          <a:p>
            <a:endParaRPr lang="en-US" dirty="0" smtClean="0"/>
          </a:p>
          <a:p>
            <a:r>
              <a:rPr lang="en-US" dirty="0" smtClean="0"/>
              <a:t>See Java </a:t>
            </a:r>
            <a:r>
              <a:rPr lang="en-US" dirty="0" err="1" smtClean="0"/>
              <a:t>ArrayDeque</a:t>
            </a:r>
            <a:r>
              <a:rPr lang="en-US" dirty="0" smtClean="0"/>
              <a:t> for an example.</a:t>
            </a:r>
            <a:endParaRPr lang="en-US" dirty="0"/>
          </a:p>
        </p:txBody>
      </p:sp>
      <p:sp>
        <p:nvSpPr>
          <p:cNvPr id="4" name="Slide Number Placeholder 3"/>
          <p:cNvSpPr>
            <a:spLocks noGrp="1"/>
          </p:cNvSpPr>
          <p:nvPr>
            <p:ph type="sldNum" sz="quarter" idx="10"/>
          </p:nvPr>
        </p:nvSpPr>
        <p:spPr/>
        <p:txBody>
          <a:bodyPr/>
          <a:lstStyle/>
          <a:p>
            <a:fld id="{6B40AD90-E6F2-4D30-A2A3-0B060A6E58B6}" type="slidenum">
              <a:rPr lang="en-US" smtClean="0"/>
              <a:t>7</a:t>
            </a:fld>
            <a:endParaRPr lang="en-US"/>
          </a:p>
        </p:txBody>
      </p:sp>
    </p:spTree>
    <p:extLst>
      <p:ext uri="{BB962C8B-B14F-4D97-AF65-F5344CB8AC3E}">
        <p14:creationId xmlns:p14="http://schemas.microsoft.com/office/powerpoint/2010/main" val="12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decrement</a:t>
            </a:r>
            <a:r>
              <a:rPr lang="en-US" baseline="0" dirty="0" smtClean="0"/>
              <a:t> beg</a:t>
            </a:r>
          </a:p>
          <a:p>
            <a:r>
              <a:rPr lang="en-US" baseline="0" dirty="0" smtClean="0"/>
              <a:t>Increase size</a:t>
            </a:r>
          </a:p>
          <a:p>
            <a:endParaRPr lang="en-US" baseline="0" dirty="0" smtClean="0"/>
          </a:p>
          <a:p>
            <a:endParaRPr lang="en-US" baseline="0" dirty="0" smtClean="0"/>
          </a:p>
          <a:p>
            <a:r>
              <a:rPr lang="en-US" baseline="0" dirty="0" smtClean="0"/>
              <a:t>increment beg</a:t>
            </a:r>
          </a:p>
          <a:p>
            <a:r>
              <a:rPr lang="en-US" baseline="0" dirty="0" smtClean="0"/>
              <a:t>decrease size</a:t>
            </a:r>
          </a:p>
          <a:p>
            <a:endParaRPr lang="en-US" baseline="0" dirty="0" smtClean="0"/>
          </a:p>
          <a:p>
            <a:r>
              <a:rPr lang="en-US" baseline="0" dirty="0" smtClean="0"/>
              <a:t>beg must be wrapped around though!</a:t>
            </a:r>
            <a:endParaRPr lang="en-US" dirty="0"/>
          </a:p>
        </p:txBody>
      </p:sp>
      <p:sp>
        <p:nvSpPr>
          <p:cNvPr id="4" name="Slide Number Placeholder 3"/>
          <p:cNvSpPr>
            <a:spLocks noGrp="1"/>
          </p:cNvSpPr>
          <p:nvPr>
            <p:ph type="sldNum" sz="quarter" idx="10"/>
          </p:nvPr>
        </p:nvSpPr>
        <p:spPr/>
        <p:txBody>
          <a:bodyPr/>
          <a:lstStyle/>
          <a:p>
            <a:fld id="{6B40AD90-E6F2-4D30-A2A3-0B060A6E58B6}" type="slidenum">
              <a:rPr lang="en-US" smtClean="0"/>
              <a:t>10</a:t>
            </a:fld>
            <a:endParaRPr lang="en-US"/>
          </a:p>
        </p:txBody>
      </p:sp>
    </p:spTree>
    <p:extLst>
      <p:ext uri="{BB962C8B-B14F-4D97-AF65-F5344CB8AC3E}">
        <p14:creationId xmlns:p14="http://schemas.microsoft.com/office/powerpoint/2010/main" val="1412894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Say beg = 15,</a:t>
            </a:r>
            <a:r>
              <a:rPr lang="en-US" baseline="0" dirty="0" smtClean="0"/>
              <a:t>  logical = 0, </a:t>
            </a:r>
            <a:r>
              <a:rPr lang="en-US" baseline="0" dirty="0" err="1" smtClean="0"/>
              <a:t>abso</a:t>
            </a:r>
            <a:r>
              <a:rPr lang="en-US" baseline="0" dirty="0" smtClean="0"/>
              <a:t> = (0+15) % 8 = 7</a:t>
            </a:r>
          </a:p>
          <a:p>
            <a:r>
              <a:rPr lang="en-US" baseline="0" dirty="0" smtClean="0"/>
              <a:t>With offset:  offset = 15 + 0; its &gt; cap so abs = 15 – 8 = 7</a:t>
            </a:r>
          </a:p>
          <a:p>
            <a:r>
              <a:rPr lang="en-US" baseline="0" dirty="0" smtClean="0"/>
              <a:t>Say beg = 23; offset = 23+0; it’s  &gt; cap, so abs = 23 – 8 = 15  !!!!!!  Does NOT WORK!!! [could modify to abs = offset – cap*(beg/cap)   because beg/cap tells you how many </a:t>
            </a:r>
            <a:r>
              <a:rPr lang="en-US" baseline="0" dirty="0" err="1" smtClean="0"/>
              <a:t>tiems</a:t>
            </a:r>
            <a:r>
              <a:rPr lang="en-US" baseline="0" dirty="0" smtClean="0"/>
              <a:t> to subtract off capacity (in this case == 2)</a:t>
            </a:r>
          </a:p>
          <a:p>
            <a:endParaRPr lang="en-US" baseline="0" dirty="0" smtClean="0"/>
          </a:p>
          <a:p>
            <a:r>
              <a:rPr lang="en-US" baseline="0" dirty="0" err="1" smtClean="0"/>
              <a:t>Alterantively</a:t>
            </a:r>
            <a:r>
              <a:rPr lang="en-US" baseline="0" dirty="0" smtClean="0"/>
              <a:t>, you can write your code to make sure beg always falls in the bounds:  e.g. wrap beg as well !  In my solution, beg can go well beyond the bounds and float in either direction</a:t>
            </a:r>
          </a:p>
          <a:p>
            <a:endParaRPr lang="en-US" baseline="0" dirty="0" smtClean="0"/>
          </a:p>
          <a:p>
            <a:r>
              <a:rPr lang="en-US" baseline="0" dirty="0" smtClean="0"/>
              <a:t>Alternatively  (this is my current version!):  Wrap beg around so that it’s always within capacity! </a:t>
            </a:r>
          </a:p>
        </p:txBody>
      </p:sp>
      <p:sp>
        <p:nvSpPr>
          <p:cNvPr id="4" name="Slide Number Placeholder 3"/>
          <p:cNvSpPr>
            <a:spLocks noGrp="1"/>
          </p:cNvSpPr>
          <p:nvPr>
            <p:ph type="sldNum" sz="quarter" idx="10"/>
          </p:nvPr>
        </p:nvSpPr>
        <p:spPr/>
        <p:txBody>
          <a:bodyPr/>
          <a:lstStyle/>
          <a:p>
            <a:fld id="{6B40AD90-E6F2-4D30-A2A3-0B060A6E58B6}" type="slidenum">
              <a:rPr lang="en-US" smtClean="0"/>
              <a:t>12</a:t>
            </a:fld>
            <a:endParaRPr lang="en-US"/>
          </a:p>
        </p:txBody>
      </p:sp>
    </p:spTree>
    <p:extLst>
      <p:ext uri="{BB962C8B-B14F-4D97-AF65-F5344CB8AC3E}">
        <p14:creationId xmlns:p14="http://schemas.microsoft.com/office/powerpoint/2010/main" val="113963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Time – worksheet #20</a:t>
            </a:r>
          </a:p>
          <a:p>
            <a:r>
              <a:rPr lang="en-US" dirty="0" smtClean="0"/>
              <a:t>Finish</a:t>
            </a:r>
            <a:r>
              <a:rPr lang="en-US" baseline="0" dirty="0" smtClean="0"/>
              <a:t> the implementation…</a:t>
            </a:r>
          </a:p>
          <a:p>
            <a:r>
              <a:rPr lang="en-US" baseline="0" dirty="0" smtClean="0"/>
              <a:t>1+ is amortized constant time</a:t>
            </a:r>
          </a:p>
          <a:p>
            <a:endParaRPr lang="en-US" baseline="0" dirty="0" smtClean="0"/>
          </a:p>
          <a:p>
            <a:endParaRPr lang="en-US" baseline="0" dirty="0" smtClean="0"/>
          </a:p>
          <a:p>
            <a:r>
              <a:rPr lang="en-US" baseline="0" dirty="0" smtClean="0"/>
              <a:t>As you’re seeing in your homework, </a:t>
            </a:r>
            <a:r>
              <a:rPr lang="en-US" baseline="0" dirty="0" err="1" smtClean="0"/>
              <a:t>keepin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B40AD90-E6F2-4D30-A2A3-0B060A6E58B6}" type="slidenum">
              <a:rPr lang="en-US" smtClean="0"/>
              <a:t>17</a:t>
            </a:fld>
            <a:endParaRPr lang="en-US"/>
          </a:p>
        </p:txBody>
      </p:sp>
    </p:spTree>
    <p:extLst>
      <p:ext uri="{BB962C8B-B14F-4D97-AF65-F5344CB8AC3E}">
        <p14:creationId xmlns:p14="http://schemas.microsoft.com/office/powerpoint/2010/main" val="262088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
            <a:ext cx="71628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143000" y="11430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D31539-1AF0-49D7-8A78-C3E266A9192F}"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266601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31539-1AF0-49D7-8A78-C3E266A9192F}"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49715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D31539-1AF0-49D7-8A78-C3E266A9192F}"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234801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D31539-1AF0-49D7-8A78-C3E266A9192F}"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9223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D31539-1AF0-49D7-8A78-C3E266A9192F}"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141096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D31539-1AF0-49D7-8A78-C3E266A9192F}"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276986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D31539-1AF0-49D7-8A78-C3E266A9192F}"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303685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D31539-1AF0-49D7-8A78-C3E266A9192F}"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75316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31539-1AF0-49D7-8A78-C3E266A9192F}"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354078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008313" cy="704850"/>
          </a:xfrm>
        </p:spPr>
        <p:txBody>
          <a:bodyPr anchor="b"/>
          <a:lstStyle>
            <a:lvl1pPr algn="l">
              <a:defRPr sz="20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81400" y="1219200"/>
            <a:ext cx="5111750" cy="5029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05000"/>
            <a:ext cx="3008313" cy="4343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31539-1AF0-49D7-8A78-C3E266A9192F}"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28031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D31539-1AF0-49D7-8A78-C3E266A9192F}"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71994-65AB-493E-9636-B3905E619301}" type="slidenum">
              <a:rPr lang="en-US" smtClean="0"/>
              <a:t>‹#›</a:t>
            </a:fld>
            <a:endParaRPr lang="en-US"/>
          </a:p>
        </p:txBody>
      </p:sp>
    </p:spTree>
    <p:extLst>
      <p:ext uri="{BB962C8B-B14F-4D97-AF65-F5344CB8AC3E}">
        <p14:creationId xmlns:p14="http://schemas.microsoft.com/office/powerpoint/2010/main" val="351859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24063"/>
            <a:ext cx="7543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31539-1AF0-49D7-8A78-C3E266A9192F}" type="datetimeFigureOut">
              <a:rPr lang="en-US" smtClean="0"/>
              <a:t>1/22/14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71994-65AB-493E-9636-B3905E619301}" type="slidenum">
              <a:rPr lang="en-US" smtClean="0"/>
              <a:t>‹#›</a:t>
            </a:fld>
            <a:endParaRPr lang="en-US"/>
          </a:p>
        </p:txBody>
      </p:sp>
    </p:spTree>
    <p:extLst>
      <p:ext uri="{BB962C8B-B14F-4D97-AF65-F5344CB8AC3E}">
        <p14:creationId xmlns:p14="http://schemas.microsoft.com/office/powerpoint/2010/main" val="2352195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7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CS261 Data Structures</a:t>
            </a:r>
            <a:endParaRPr lang="en-US" dirty="0"/>
          </a:p>
        </p:txBody>
      </p:sp>
      <p:sp>
        <p:nvSpPr>
          <p:cNvPr id="3" name="Content Placeholder 2"/>
          <p:cNvSpPr>
            <a:spLocks noGrp="1"/>
          </p:cNvSpPr>
          <p:nvPr>
            <p:ph idx="1"/>
          </p:nvPr>
        </p:nvSpPr>
        <p:spPr/>
        <p:txBody>
          <a:bodyPr anchor="ctr"/>
          <a:lstStyle/>
          <a:p>
            <a:pPr marL="0" indent="0" algn="ctr">
              <a:buNone/>
            </a:pPr>
            <a:r>
              <a:rPr lang="en-US" dirty="0" smtClean="0"/>
              <a:t>Dynamic Array Queue and </a:t>
            </a:r>
            <a:r>
              <a:rPr lang="en-US" dirty="0" err="1" smtClean="0"/>
              <a:t>Deque</a:t>
            </a:r>
            <a:endParaRPr lang="en-US" dirty="0"/>
          </a:p>
        </p:txBody>
      </p:sp>
    </p:spTree>
    <p:extLst>
      <p:ext uri="{BB962C8B-B14F-4D97-AF65-F5344CB8AC3E}">
        <p14:creationId xmlns:p14="http://schemas.microsoft.com/office/powerpoint/2010/main" val="35431256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body" idx="1"/>
          </p:nvPr>
        </p:nvSpPr>
        <p:spPr>
          <a:xfrm>
            <a:off x="457200" y="1143000"/>
            <a:ext cx="8229600" cy="4525963"/>
          </a:xfrm>
        </p:spPr>
        <p:txBody>
          <a:bodyPr/>
          <a:lstStyle/>
          <a:p>
            <a:pPr>
              <a:buFontTx/>
              <a:buNone/>
            </a:pPr>
            <a:r>
              <a:rPr lang="en-US" sz="3200" dirty="0">
                <a:latin typeface="Times New Roman" charset="0"/>
                <a:ea typeface="ＭＳ Ｐゴシック" charset="0"/>
                <a:cs typeface="ＭＳ Ｐゴシック" charset="0"/>
              </a:rPr>
              <a:t>	</a:t>
            </a:r>
          </a:p>
        </p:txBody>
      </p:sp>
      <p:grpSp>
        <p:nvGrpSpPr>
          <p:cNvPr id="29699" name="Group 61"/>
          <p:cNvGrpSpPr>
            <a:grpSpLocks/>
          </p:cNvGrpSpPr>
          <p:nvPr/>
        </p:nvGrpSpPr>
        <p:grpSpPr bwMode="auto">
          <a:xfrm>
            <a:off x="609600" y="3733800"/>
            <a:ext cx="3657600" cy="457200"/>
            <a:chOff x="432" y="2544"/>
            <a:chExt cx="2304" cy="288"/>
          </a:xfrm>
        </p:grpSpPr>
        <p:sp>
          <p:nvSpPr>
            <p:cNvPr id="29745" name="Rectangle 62"/>
            <p:cNvSpPr>
              <a:spLocks noChangeArrowheads="1"/>
            </p:cNvSpPr>
            <p:nvPr/>
          </p:nvSpPr>
          <p:spPr bwMode="auto">
            <a:xfrm>
              <a:off x="1008"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46" name="Rectangle 63"/>
            <p:cNvSpPr>
              <a:spLocks noChangeArrowheads="1"/>
            </p:cNvSpPr>
            <p:nvPr/>
          </p:nvSpPr>
          <p:spPr bwMode="auto">
            <a:xfrm>
              <a:off x="1296"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47" name="Rectangle 64"/>
            <p:cNvSpPr>
              <a:spLocks noChangeArrowheads="1"/>
            </p:cNvSpPr>
            <p:nvPr/>
          </p:nvSpPr>
          <p:spPr bwMode="auto">
            <a:xfrm>
              <a:off x="1584"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48" name="Rectangle 65"/>
            <p:cNvSpPr>
              <a:spLocks noChangeArrowheads="1"/>
            </p:cNvSpPr>
            <p:nvPr/>
          </p:nvSpPr>
          <p:spPr bwMode="auto">
            <a:xfrm>
              <a:off x="1872"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49" name="Rectangle 66"/>
            <p:cNvSpPr>
              <a:spLocks noChangeArrowheads="1"/>
            </p:cNvSpPr>
            <p:nvPr/>
          </p:nvSpPr>
          <p:spPr bwMode="auto">
            <a:xfrm>
              <a:off x="2160"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50" name="Rectangle 67"/>
            <p:cNvSpPr>
              <a:spLocks noChangeArrowheads="1"/>
            </p:cNvSpPr>
            <p:nvPr/>
          </p:nvSpPr>
          <p:spPr bwMode="auto">
            <a:xfrm>
              <a:off x="2448" y="2544"/>
              <a:ext cx="288" cy="288"/>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51" name="Rectangle 68"/>
            <p:cNvSpPr>
              <a:spLocks noChangeArrowheads="1"/>
            </p:cNvSpPr>
            <p:nvPr/>
          </p:nvSpPr>
          <p:spPr bwMode="auto">
            <a:xfrm>
              <a:off x="432" y="2544"/>
              <a:ext cx="288" cy="288"/>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52" name="Rectangle 69"/>
            <p:cNvSpPr>
              <a:spLocks noChangeArrowheads="1"/>
            </p:cNvSpPr>
            <p:nvPr/>
          </p:nvSpPr>
          <p:spPr bwMode="auto">
            <a:xfrm>
              <a:off x="720" y="2544"/>
              <a:ext cx="288" cy="288"/>
            </a:xfrm>
            <a:prstGeom prst="rect">
              <a:avLst/>
            </a:prstGeom>
            <a:solidFill>
              <a:schemeClr val="bg1"/>
            </a:solidFill>
            <a:ln w="28575">
              <a:solidFill>
                <a:srgbClr val="8C4600"/>
              </a:solidFill>
              <a:miter lim="800000"/>
              <a:headEnd/>
              <a:tailEnd/>
            </a:ln>
          </p:spPr>
          <p:txBody>
            <a:bodyPr wrap="none" anchor="ctr"/>
            <a:lstStyle/>
            <a:p>
              <a:endParaRPr lang="en-US"/>
            </a:p>
          </p:txBody>
        </p:sp>
      </p:grpSp>
      <p:sp>
        <p:nvSpPr>
          <p:cNvPr id="29700" name="Line 70"/>
          <p:cNvSpPr>
            <a:spLocks noChangeShapeType="1"/>
          </p:cNvSpPr>
          <p:nvPr/>
        </p:nvSpPr>
        <p:spPr bwMode="auto">
          <a:xfrm>
            <a:off x="1752600" y="30480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1" name="Line 71"/>
          <p:cNvSpPr>
            <a:spLocks noChangeShapeType="1"/>
          </p:cNvSpPr>
          <p:nvPr/>
        </p:nvSpPr>
        <p:spPr bwMode="auto">
          <a:xfrm>
            <a:off x="1752600" y="3429000"/>
            <a:ext cx="20574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2" name="Text Box 72"/>
          <p:cNvSpPr txBox="1">
            <a:spLocks noChangeArrowheads="1"/>
          </p:cNvSpPr>
          <p:nvPr/>
        </p:nvSpPr>
        <p:spPr bwMode="auto">
          <a:xfrm>
            <a:off x="1219200" y="27178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9703" name="Text Box 73"/>
          <p:cNvSpPr txBox="1">
            <a:spLocks noChangeArrowheads="1"/>
          </p:cNvSpPr>
          <p:nvPr/>
        </p:nvSpPr>
        <p:spPr bwMode="auto">
          <a:xfrm>
            <a:off x="2286000" y="30226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size</a:t>
            </a:r>
            <a:endParaRPr lang="en-US" sz="1800">
              <a:solidFill>
                <a:srgbClr val="A05000"/>
              </a:solidFill>
              <a:latin typeface="Times New Roman" charset="0"/>
            </a:endParaRPr>
          </a:p>
        </p:txBody>
      </p:sp>
      <p:sp>
        <p:nvSpPr>
          <p:cNvPr id="29704" name="Rectangle 74"/>
          <p:cNvSpPr>
            <a:spLocks noChangeArrowheads="1"/>
          </p:cNvSpPr>
          <p:nvPr/>
        </p:nvSpPr>
        <p:spPr bwMode="auto">
          <a:xfrm>
            <a:off x="5867400" y="3733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05" name="Rectangle 75"/>
          <p:cNvSpPr>
            <a:spLocks noChangeArrowheads="1"/>
          </p:cNvSpPr>
          <p:nvPr/>
        </p:nvSpPr>
        <p:spPr bwMode="auto">
          <a:xfrm>
            <a:off x="6324600" y="3733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06" name="Rectangle 76"/>
          <p:cNvSpPr>
            <a:spLocks noChangeArrowheads="1"/>
          </p:cNvSpPr>
          <p:nvPr/>
        </p:nvSpPr>
        <p:spPr bwMode="auto">
          <a:xfrm>
            <a:off x="6781800" y="3733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07" name="Rectangle 77"/>
          <p:cNvSpPr>
            <a:spLocks noChangeArrowheads="1"/>
          </p:cNvSpPr>
          <p:nvPr/>
        </p:nvSpPr>
        <p:spPr bwMode="auto">
          <a:xfrm>
            <a:off x="7239000" y="3733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08" name="Rectangle 78"/>
          <p:cNvSpPr>
            <a:spLocks noChangeArrowheads="1"/>
          </p:cNvSpPr>
          <p:nvPr/>
        </p:nvSpPr>
        <p:spPr bwMode="auto">
          <a:xfrm>
            <a:off x="7696200" y="3733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09" name="Rectangle 79"/>
          <p:cNvSpPr>
            <a:spLocks noChangeArrowheads="1"/>
          </p:cNvSpPr>
          <p:nvPr/>
        </p:nvSpPr>
        <p:spPr bwMode="auto">
          <a:xfrm>
            <a:off x="8153400" y="37338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10" name="Rectangle 80"/>
          <p:cNvSpPr>
            <a:spLocks noChangeArrowheads="1"/>
          </p:cNvSpPr>
          <p:nvPr/>
        </p:nvSpPr>
        <p:spPr bwMode="auto">
          <a:xfrm>
            <a:off x="4953000" y="37338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11" name="Rectangle 81"/>
          <p:cNvSpPr>
            <a:spLocks noChangeArrowheads="1"/>
          </p:cNvSpPr>
          <p:nvPr/>
        </p:nvSpPr>
        <p:spPr bwMode="auto">
          <a:xfrm>
            <a:off x="5410200" y="37338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12" name="Line 82"/>
          <p:cNvSpPr>
            <a:spLocks noChangeShapeType="1"/>
          </p:cNvSpPr>
          <p:nvPr/>
        </p:nvSpPr>
        <p:spPr bwMode="auto">
          <a:xfrm>
            <a:off x="6096000" y="30480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3" name="Line 83"/>
          <p:cNvSpPr>
            <a:spLocks noChangeShapeType="1"/>
          </p:cNvSpPr>
          <p:nvPr/>
        </p:nvSpPr>
        <p:spPr bwMode="auto">
          <a:xfrm>
            <a:off x="6096000" y="3429000"/>
            <a:ext cx="20574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4" name="Text Box 84"/>
          <p:cNvSpPr txBox="1">
            <a:spLocks noChangeArrowheads="1"/>
          </p:cNvSpPr>
          <p:nvPr/>
        </p:nvSpPr>
        <p:spPr bwMode="auto">
          <a:xfrm>
            <a:off x="5562600" y="27178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9715" name="Text Box 85"/>
          <p:cNvSpPr txBox="1">
            <a:spLocks noChangeArrowheads="1"/>
          </p:cNvSpPr>
          <p:nvPr/>
        </p:nvSpPr>
        <p:spPr bwMode="auto">
          <a:xfrm>
            <a:off x="6629400" y="30226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size</a:t>
            </a:r>
            <a:endParaRPr lang="en-US" sz="1800">
              <a:solidFill>
                <a:srgbClr val="A05000"/>
              </a:solidFill>
              <a:latin typeface="Times New Roman" charset="0"/>
            </a:endParaRPr>
          </a:p>
        </p:txBody>
      </p:sp>
      <p:sp>
        <p:nvSpPr>
          <p:cNvPr id="29716" name="Rectangle 86"/>
          <p:cNvSpPr>
            <a:spLocks noChangeArrowheads="1"/>
          </p:cNvSpPr>
          <p:nvPr/>
        </p:nvSpPr>
        <p:spPr bwMode="auto">
          <a:xfrm>
            <a:off x="1524000" y="5486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17" name="Rectangle 87"/>
          <p:cNvSpPr>
            <a:spLocks noChangeArrowheads="1"/>
          </p:cNvSpPr>
          <p:nvPr/>
        </p:nvSpPr>
        <p:spPr bwMode="auto">
          <a:xfrm>
            <a:off x="1981200" y="5486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18" name="Rectangle 88"/>
          <p:cNvSpPr>
            <a:spLocks noChangeArrowheads="1"/>
          </p:cNvSpPr>
          <p:nvPr/>
        </p:nvSpPr>
        <p:spPr bwMode="auto">
          <a:xfrm>
            <a:off x="2438400" y="5486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19" name="Rectangle 89"/>
          <p:cNvSpPr>
            <a:spLocks noChangeArrowheads="1"/>
          </p:cNvSpPr>
          <p:nvPr/>
        </p:nvSpPr>
        <p:spPr bwMode="auto">
          <a:xfrm>
            <a:off x="2895600" y="5486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20" name="Rectangle 90"/>
          <p:cNvSpPr>
            <a:spLocks noChangeArrowheads="1"/>
          </p:cNvSpPr>
          <p:nvPr/>
        </p:nvSpPr>
        <p:spPr bwMode="auto">
          <a:xfrm>
            <a:off x="3352800" y="5486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21" name="Rectangle 91"/>
          <p:cNvSpPr>
            <a:spLocks noChangeArrowheads="1"/>
          </p:cNvSpPr>
          <p:nvPr/>
        </p:nvSpPr>
        <p:spPr bwMode="auto">
          <a:xfrm>
            <a:off x="3810000" y="54864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22" name="Rectangle 92"/>
          <p:cNvSpPr>
            <a:spLocks noChangeArrowheads="1"/>
          </p:cNvSpPr>
          <p:nvPr/>
        </p:nvSpPr>
        <p:spPr bwMode="auto">
          <a:xfrm>
            <a:off x="609600" y="54864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23" name="Rectangle 93"/>
          <p:cNvSpPr>
            <a:spLocks noChangeArrowheads="1"/>
          </p:cNvSpPr>
          <p:nvPr/>
        </p:nvSpPr>
        <p:spPr bwMode="auto">
          <a:xfrm>
            <a:off x="1066800" y="5486400"/>
            <a:ext cx="457200" cy="457200"/>
          </a:xfrm>
          <a:prstGeom prst="rect">
            <a:avLst/>
          </a:prstGeom>
          <a:solidFill>
            <a:srgbClr val="8C4600"/>
          </a:solidFill>
          <a:ln w="28575">
            <a:solidFill>
              <a:srgbClr val="8C4600"/>
            </a:solidFill>
            <a:miter lim="800000"/>
            <a:headEnd/>
            <a:tailEnd/>
          </a:ln>
        </p:spPr>
        <p:txBody>
          <a:bodyPr wrap="none" anchor="ctr"/>
          <a:lstStyle/>
          <a:p>
            <a:endParaRPr lang="en-US"/>
          </a:p>
        </p:txBody>
      </p:sp>
      <p:sp>
        <p:nvSpPr>
          <p:cNvPr id="29724" name="Line 94"/>
          <p:cNvSpPr>
            <a:spLocks noChangeShapeType="1"/>
          </p:cNvSpPr>
          <p:nvPr/>
        </p:nvSpPr>
        <p:spPr bwMode="auto">
          <a:xfrm>
            <a:off x="1295400" y="48006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5" name="Line 95"/>
          <p:cNvSpPr>
            <a:spLocks noChangeShapeType="1"/>
          </p:cNvSpPr>
          <p:nvPr/>
        </p:nvSpPr>
        <p:spPr bwMode="auto">
          <a:xfrm>
            <a:off x="1295400" y="5181600"/>
            <a:ext cx="25146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6" name="Text Box 96"/>
          <p:cNvSpPr txBox="1">
            <a:spLocks noChangeArrowheads="1"/>
          </p:cNvSpPr>
          <p:nvPr/>
        </p:nvSpPr>
        <p:spPr bwMode="auto">
          <a:xfrm>
            <a:off x="762000" y="44704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9727" name="Text Box 97"/>
          <p:cNvSpPr txBox="1">
            <a:spLocks noChangeArrowheads="1"/>
          </p:cNvSpPr>
          <p:nvPr/>
        </p:nvSpPr>
        <p:spPr bwMode="auto">
          <a:xfrm>
            <a:off x="2133600" y="4800600"/>
            <a:ext cx="54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a:solidFill>
                  <a:srgbClr val="A05000"/>
                </a:solidFill>
                <a:latin typeface="Times New Roman" charset="0"/>
              </a:rPr>
              <a:t>size</a:t>
            </a:r>
          </a:p>
        </p:txBody>
      </p:sp>
      <p:sp>
        <p:nvSpPr>
          <p:cNvPr id="29728" name="Text Box 98"/>
          <p:cNvSpPr txBox="1">
            <a:spLocks noChangeArrowheads="1"/>
          </p:cNvSpPr>
          <p:nvPr/>
        </p:nvSpPr>
        <p:spPr bwMode="auto">
          <a:xfrm>
            <a:off x="2065338" y="2209800"/>
            <a:ext cx="74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400" b="1" u="sng">
                <a:solidFill>
                  <a:srgbClr val="00008C"/>
                </a:solidFill>
                <a:latin typeface="Times New Roman" charset="0"/>
              </a:rPr>
              <a:t>Add</a:t>
            </a:r>
            <a:endParaRPr lang="en-US" sz="2000" b="1" u="sng">
              <a:solidFill>
                <a:srgbClr val="A05000"/>
              </a:solidFill>
              <a:latin typeface="Times New Roman" charset="0"/>
            </a:endParaRPr>
          </a:p>
        </p:txBody>
      </p:sp>
      <p:sp>
        <p:nvSpPr>
          <p:cNvPr id="29729" name="Line 99"/>
          <p:cNvSpPr>
            <a:spLocks noChangeShapeType="1"/>
          </p:cNvSpPr>
          <p:nvPr/>
        </p:nvSpPr>
        <p:spPr bwMode="auto">
          <a:xfrm>
            <a:off x="4572000" y="2286000"/>
            <a:ext cx="0" cy="4038600"/>
          </a:xfrm>
          <a:prstGeom prst="line">
            <a:avLst/>
          </a:prstGeom>
          <a:noFill/>
          <a:ln w="28575">
            <a:solidFill>
              <a:srgbClr val="8C4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30" name="Text Box 100"/>
          <p:cNvSpPr txBox="1">
            <a:spLocks noChangeArrowheads="1"/>
          </p:cNvSpPr>
          <p:nvPr/>
        </p:nvSpPr>
        <p:spPr bwMode="auto">
          <a:xfrm>
            <a:off x="6164263" y="2209800"/>
            <a:ext cx="123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400" b="1" u="sng">
                <a:solidFill>
                  <a:srgbClr val="00008C"/>
                </a:solidFill>
                <a:latin typeface="Times New Roman" charset="0"/>
              </a:rPr>
              <a:t>Remove</a:t>
            </a:r>
            <a:endParaRPr lang="en-US" sz="2000" b="1" u="sng">
              <a:solidFill>
                <a:srgbClr val="A05000"/>
              </a:solidFill>
              <a:latin typeface="Times New Roman" charset="0"/>
            </a:endParaRPr>
          </a:p>
        </p:txBody>
      </p:sp>
      <p:sp>
        <p:nvSpPr>
          <p:cNvPr id="29731" name="Rectangle 101"/>
          <p:cNvSpPr>
            <a:spLocks noChangeArrowheads="1"/>
          </p:cNvSpPr>
          <p:nvPr/>
        </p:nvSpPr>
        <p:spPr bwMode="auto">
          <a:xfrm>
            <a:off x="5867400" y="5410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32" name="Rectangle 102"/>
          <p:cNvSpPr>
            <a:spLocks noChangeArrowheads="1"/>
          </p:cNvSpPr>
          <p:nvPr/>
        </p:nvSpPr>
        <p:spPr bwMode="auto">
          <a:xfrm>
            <a:off x="6324600" y="5410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33" name="Rectangle 103"/>
          <p:cNvSpPr>
            <a:spLocks noChangeArrowheads="1"/>
          </p:cNvSpPr>
          <p:nvPr/>
        </p:nvSpPr>
        <p:spPr bwMode="auto">
          <a:xfrm>
            <a:off x="6781800" y="5410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34" name="Rectangle 104"/>
          <p:cNvSpPr>
            <a:spLocks noChangeArrowheads="1"/>
          </p:cNvSpPr>
          <p:nvPr/>
        </p:nvSpPr>
        <p:spPr bwMode="auto">
          <a:xfrm>
            <a:off x="7239000" y="5410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35" name="Rectangle 105"/>
          <p:cNvSpPr>
            <a:spLocks noChangeArrowheads="1"/>
          </p:cNvSpPr>
          <p:nvPr/>
        </p:nvSpPr>
        <p:spPr bwMode="auto">
          <a:xfrm>
            <a:off x="7696200" y="5410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9736" name="Rectangle 106"/>
          <p:cNvSpPr>
            <a:spLocks noChangeArrowheads="1"/>
          </p:cNvSpPr>
          <p:nvPr/>
        </p:nvSpPr>
        <p:spPr bwMode="auto">
          <a:xfrm>
            <a:off x="8153400" y="5410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37" name="Rectangle 107"/>
          <p:cNvSpPr>
            <a:spLocks noChangeArrowheads="1"/>
          </p:cNvSpPr>
          <p:nvPr/>
        </p:nvSpPr>
        <p:spPr bwMode="auto">
          <a:xfrm>
            <a:off x="4953000" y="5410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38" name="Rectangle 108"/>
          <p:cNvSpPr>
            <a:spLocks noChangeArrowheads="1"/>
          </p:cNvSpPr>
          <p:nvPr/>
        </p:nvSpPr>
        <p:spPr bwMode="auto">
          <a:xfrm>
            <a:off x="5410200" y="5410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9739" name="Line 109"/>
          <p:cNvSpPr>
            <a:spLocks noChangeShapeType="1"/>
          </p:cNvSpPr>
          <p:nvPr/>
        </p:nvSpPr>
        <p:spPr bwMode="auto">
          <a:xfrm>
            <a:off x="6553200" y="47244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40" name="Line 110"/>
          <p:cNvSpPr>
            <a:spLocks noChangeShapeType="1"/>
          </p:cNvSpPr>
          <p:nvPr/>
        </p:nvSpPr>
        <p:spPr bwMode="auto">
          <a:xfrm>
            <a:off x="6553200" y="5105400"/>
            <a:ext cx="16002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41" name="Text Box 111"/>
          <p:cNvSpPr txBox="1">
            <a:spLocks noChangeArrowheads="1"/>
          </p:cNvSpPr>
          <p:nvPr/>
        </p:nvSpPr>
        <p:spPr bwMode="auto">
          <a:xfrm>
            <a:off x="6019800" y="43942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9742" name="Text Box 112"/>
          <p:cNvSpPr txBox="1">
            <a:spLocks noChangeArrowheads="1"/>
          </p:cNvSpPr>
          <p:nvPr/>
        </p:nvSpPr>
        <p:spPr bwMode="auto">
          <a:xfrm>
            <a:off x="6856413" y="4699000"/>
            <a:ext cx="738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size</a:t>
            </a:r>
            <a:endParaRPr lang="en-US" sz="1800">
              <a:solidFill>
                <a:srgbClr val="A05000"/>
              </a:solidFill>
              <a:latin typeface="Times New Roman" charset="0"/>
            </a:endParaRPr>
          </a:p>
        </p:txBody>
      </p:sp>
      <p:sp>
        <p:nvSpPr>
          <p:cNvPr id="29743" name="Line 113"/>
          <p:cNvSpPr>
            <a:spLocks noChangeShapeType="1"/>
          </p:cNvSpPr>
          <p:nvPr/>
        </p:nvSpPr>
        <p:spPr bwMode="auto">
          <a:xfrm>
            <a:off x="5867400" y="5410200"/>
            <a:ext cx="457200" cy="457200"/>
          </a:xfrm>
          <a:prstGeom prst="line">
            <a:avLst/>
          </a:prstGeom>
          <a:noFill/>
          <a:ln w="28575">
            <a:solidFill>
              <a:srgbClr val="8C4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4" name="Line 114"/>
          <p:cNvSpPr>
            <a:spLocks noChangeShapeType="1"/>
          </p:cNvSpPr>
          <p:nvPr/>
        </p:nvSpPr>
        <p:spPr bwMode="auto">
          <a:xfrm flipV="1">
            <a:off x="5867400" y="5410200"/>
            <a:ext cx="457200" cy="457200"/>
          </a:xfrm>
          <a:prstGeom prst="line">
            <a:avLst/>
          </a:prstGeom>
          <a:noFill/>
          <a:ln w="28575">
            <a:solidFill>
              <a:srgbClr val="8C4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lstStyle/>
          <a:p>
            <a:r>
              <a:rPr lang="en-US" dirty="0" smtClean="0"/>
              <a:t>Adding/Removing from Front</a:t>
            </a:r>
            <a:endParaRPr lang="en-US" dirty="0"/>
          </a:p>
        </p:txBody>
      </p:sp>
    </p:spTree>
    <p:extLst>
      <p:ext uri="{BB962C8B-B14F-4D97-AF65-F5344CB8AC3E}">
        <p14:creationId xmlns:p14="http://schemas.microsoft.com/office/powerpoint/2010/main" val="150779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body" idx="1"/>
          </p:nvPr>
        </p:nvSpPr>
        <p:spPr/>
        <p:txBody>
          <a:bodyPr/>
          <a:lstStyle/>
          <a:p>
            <a:pPr>
              <a:buFontTx/>
              <a:buNone/>
            </a:pPr>
            <a:endParaRPr lang="en-US" dirty="0">
              <a:latin typeface="Times New Roman" charset="0"/>
              <a:ea typeface="ＭＳ Ｐゴシック" charset="0"/>
              <a:cs typeface="ＭＳ Ｐゴシック" charset="0"/>
            </a:endParaRPr>
          </a:p>
          <a:p>
            <a:pPr>
              <a:buFontTx/>
              <a:buNone/>
            </a:pPr>
            <a:r>
              <a:rPr lang="en-US" dirty="0">
                <a:latin typeface="Times New Roman" charset="0"/>
                <a:ea typeface="ＭＳ Ｐゴシック" charset="0"/>
                <a:cs typeface="ＭＳ Ｐゴシック" charset="0"/>
              </a:rPr>
              <a:t>	</a:t>
            </a:r>
            <a:r>
              <a:rPr lang="en-US" dirty="0" smtClean="0">
                <a:solidFill>
                  <a:srgbClr val="00008C"/>
                </a:solidFill>
                <a:latin typeface="Times New Roman" charset="0"/>
                <a:ea typeface="ＭＳ Ｐゴシック" charset="0"/>
                <a:cs typeface="ＭＳ Ｐゴシック" charset="0"/>
              </a:rPr>
              <a:t>Elements </a:t>
            </a:r>
            <a:r>
              <a:rPr lang="en-US" dirty="0">
                <a:solidFill>
                  <a:srgbClr val="00008C"/>
                </a:solidFill>
                <a:latin typeface="Times New Roman" charset="0"/>
                <a:ea typeface="ＭＳ Ｐゴシック" charset="0"/>
                <a:cs typeface="ＭＳ Ｐゴシック" charset="0"/>
              </a:rPr>
              <a:t>can wrap around from </a:t>
            </a:r>
            <a:r>
              <a:rPr lang="en-US" dirty="0" smtClean="0">
                <a:solidFill>
                  <a:srgbClr val="00008C"/>
                </a:solidFill>
                <a:latin typeface="Times New Roman" charset="0"/>
                <a:ea typeface="ＭＳ Ｐゴシック" charset="0"/>
                <a:cs typeface="ＭＳ Ｐゴシック" charset="0"/>
              </a:rPr>
              <a:t>beg </a:t>
            </a:r>
            <a:r>
              <a:rPr lang="en-US" dirty="0">
                <a:solidFill>
                  <a:srgbClr val="00008C"/>
                </a:solidFill>
                <a:latin typeface="Times New Roman" charset="0"/>
                <a:ea typeface="ＭＳ Ｐゴシック" charset="0"/>
                <a:cs typeface="ＭＳ Ｐゴシック" charset="0"/>
              </a:rPr>
              <a:t>to end</a:t>
            </a:r>
          </a:p>
        </p:txBody>
      </p:sp>
      <p:grpSp>
        <p:nvGrpSpPr>
          <p:cNvPr id="26627" name="Group 38"/>
          <p:cNvGrpSpPr>
            <a:grpSpLocks/>
          </p:cNvGrpSpPr>
          <p:nvPr/>
        </p:nvGrpSpPr>
        <p:grpSpPr bwMode="auto">
          <a:xfrm>
            <a:off x="2438400" y="2870200"/>
            <a:ext cx="4267200" cy="1549400"/>
            <a:chOff x="720" y="1808"/>
            <a:chExt cx="2688" cy="976"/>
          </a:xfrm>
        </p:grpSpPr>
        <p:sp>
          <p:nvSpPr>
            <p:cNvPr id="26629" name="Rectangle 23"/>
            <p:cNvSpPr>
              <a:spLocks noChangeArrowheads="1"/>
            </p:cNvSpPr>
            <p:nvPr/>
          </p:nvSpPr>
          <p:spPr bwMode="auto">
            <a:xfrm>
              <a:off x="2736" y="2448"/>
              <a:ext cx="336" cy="336"/>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6630" name="Rectangle 24"/>
            <p:cNvSpPr>
              <a:spLocks noChangeArrowheads="1"/>
            </p:cNvSpPr>
            <p:nvPr/>
          </p:nvSpPr>
          <p:spPr bwMode="auto">
            <a:xfrm>
              <a:off x="3072" y="2448"/>
              <a:ext cx="336" cy="336"/>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6631" name="Rectangle 25"/>
            <p:cNvSpPr>
              <a:spLocks noChangeArrowheads="1"/>
            </p:cNvSpPr>
            <p:nvPr/>
          </p:nvSpPr>
          <p:spPr bwMode="auto">
            <a:xfrm>
              <a:off x="720" y="2448"/>
              <a:ext cx="336" cy="336"/>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6632" name="Rectangle 26"/>
            <p:cNvSpPr>
              <a:spLocks noChangeArrowheads="1"/>
            </p:cNvSpPr>
            <p:nvPr/>
          </p:nvSpPr>
          <p:spPr bwMode="auto">
            <a:xfrm>
              <a:off x="1056" y="2448"/>
              <a:ext cx="336" cy="336"/>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6633" name="Rectangle 27"/>
            <p:cNvSpPr>
              <a:spLocks noChangeArrowheads="1"/>
            </p:cNvSpPr>
            <p:nvPr/>
          </p:nvSpPr>
          <p:spPr bwMode="auto">
            <a:xfrm>
              <a:off x="1392" y="2448"/>
              <a:ext cx="336" cy="336"/>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6634" name="Rectangle 28"/>
            <p:cNvSpPr>
              <a:spLocks noChangeArrowheads="1"/>
            </p:cNvSpPr>
            <p:nvPr/>
          </p:nvSpPr>
          <p:spPr bwMode="auto">
            <a:xfrm>
              <a:off x="1728" y="2448"/>
              <a:ext cx="336" cy="336"/>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6635" name="Rectangle 29"/>
            <p:cNvSpPr>
              <a:spLocks noChangeArrowheads="1"/>
            </p:cNvSpPr>
            <p:nvPr/>
          </p:nvSpPr>
          <p:spPr bwMode="auto">
            <a:xfrm>
              <a:off x="2064" y="2448"/>
              <a:ext cx="336" cy="336"/>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6636" name="Rectangle 30"/>
            <p:cNvSpPr>
              <a:spLocks noChangeArrowheads="1"/>
            </p:cNvSpPr>
            <p:nvPr/>
          </p:nvSpPr>
          <p:spPr bwMode="auto">
            <a:xfrm>
              <a:off x="2400" y="2448"/>
              <a:ext cx="336" cy="336"/>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6637" name="Line 31"/>
            <p:cNvSpPr>
              <a:spLocks noChangeShapeType="1"/>
            </p:cNvSpPr>
            <p:nvPr/>
          </p:nvSpPr>
          <p:spPr bwMode="auto">
            <a:xfrm>
              <a:off x="2784" y="2016"/>
              <a:ext cx="0" cy="432"/>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8" name="Line 32"/>
            <p:cNvSpPr>
              <a:spLocks noChangeShapeType="1"/>
            </p:cNvSpPr>
            <p:nvPr/>
          </p:nvSpPr>
          <p:spPr bwMode="auto">
            <a:xfrm>
              <a:off x="2784" y="2256"/>
              <a:ext cx="624"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9" name="Text Box 33"/>
            <p:cNvSpPr txBox="1">
              <a:spLocks noChangeArrowheads="1"/>
            </p:cNvSpPr>
            <p:nvPr/>
          </p:nvSpPr>
          <p:spPr bwMode="auto">
            <a:xfrm>
              <a:off x="2448" y="1808"/>
              <a:ext cx="3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dirty="0">
                  <a:solidFill>
                    <a:srgbClr val="A05000"/>
                  </a:solidFill>
                  <a:latin typeface="Courier New" charset="0"/>
                </a:rPr>
                <a:t>beg</a:t>
              </a:r>
              <a:endParaRPr lang="en-US" sz="1800" dirty="0">
                <a:solidFill>
                  <a:srgbClr val="A05000"/>
                </a:solidFill>
                <a:latin typeface="Times New Roman" charset="0"/>
              </a:endParaRPr>
            </a:p>
          </p:txBody>
        </p:sp>
        <p:sp>
          <p:nvSpPr>
            <p:cNvPr id="26640" name="Line 36"/>
            <p:cNvSpPr>
              <a:spLocks noChangeShapeType="1"/>
            </p:cNvSpPr>
            <p:nvPr/>
          </p:nvSpPr>
          <p:spPr bwMode="auto">
            <a:xfrm>
              <a:off x="720" y="2256"/>
              <a:ext cx="1008"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1" name="Text Box 37"/>
            <p:cNvSpPr txBox="1">
              <a:spLocks noChangeArrowheads="1"/>
            </p:cNvSpPr>
            <p:nvPr/>
          </p:nvSpPr>
          <p:spPr bwMode="auto">
            <a:xfrm>
              <a:off x="767" y="2000"/>
              <a:ext cx="4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size</a:t>
              </a:r>
              <a:endParaRPr lang="en-US" sz="1800">
                <a:solidFill>
                  <a:srgbClr val="A05000"/>
                </a:solidFill>
                <a:latin typeface="Times New Roman" charset="0"/>
              </a:endParaRPr>
            </a:p>
          </p:txBody>
        </p:sp>
      </p:grpSp>
      <p:sp>
        <p:nvSpPr>
          <p:cNvPr id="2" name="Title 1"/>
          <p:cNvSpPr>
            <a:spLocks noGrp="1"/>
          </p:cNvSpPr>
          <p:nvPr>
            <p:ph type="title"/>
          </p:nvPr>
        </p:nvSpPr>
        <p:spPr/>
        <p:txBody>
          <a:bodyPr/>
          <a:lstStyle/>
          <a:p>
            <a:r>
              <a:rPr lang="en-US" dirty="0" smtClean="0"/>
              <a:t>Wrapping Around – Circular Buffer</a:t>
            </a:r>
            <a:endParaRPr lang="en-US" dirty="0"/>
          </a:p>
        </p:txBody>
      </p:sp>
    </p:spTree>
    <p:extLst>
      <p:ext uri="{BB962C8B-B14F-4D97-AF65-F5344CB8AC3E}">
        <p14:creationId xmlns:p14="http://schemas.microsoft.com/office/powerpoint/2010/main" val="178896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txBox="1">
            <a:spLocks noChangeArrowheads="1"/>
          </p:cNvSpPr>
          <p:nvPr/>
        </p:nvSpPr>
        <p:spPr bwMode="auto">
          <a:xfrm>
            <a:off x="228600" y="1219200"/>
            <a:ext cx="8686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tabLst>
                <a:tab pos="1885950" algn="l"/>
              </a:tabLst>
              <a:defRPr sz="1600">
                <a:solidFill>
                  <a:schemeClr val="tx1"/>
                </a:solidFill>
                <a:latin typeface="Times" charset="0"/>
                <a:ea typeface="ＭＳ Ｐゴシック" charset="0"/>
                <a:cs typeface="ＭＳ Ｐゴシック" charset="0"/>
              </a:defRPr>
            </a:lvl1pPr>
            <a:lvl2pPr marL="571500" indent="-228600">
              <a:tabLst>
                <a:tab pos="1885950" algn="l"/>
              </a:tabLst>
              <a:defRPr sz="1600">
                <a:solidFill>
                  <a:schemeClr val="tx1"/>
                </a:solidFill>
                <a:latin typeface="Times" charset="0"/>
                <a:ea typeface="ＭＳ Ｐゴシック" charset="0"/>
              </a:defRPr>
            </a:lvl2pPr>
            <a:lvl3pPr marL="1143000" indent="-228600">
              <a:tabLst>
                <a:tab pos="1885950" algn="l"/>
              </a:tabLst>
              <a:defRPr sz="1600">
                <a:solidFill>
                  <a:schemeClr val="tx1"/>
                </a:solidFill>
                <a:latin typeface="Times" charset="0"/>
                <a:ea typeface="ＭＳ Ｐゴシック" charset="0"/>
              </a:defRPr>
            </a:lvl3pPr>
            <a:lvl4pPr marL="1600200" indent="-228600">
              <a:tabLst>
                <a:tab pos="1885950" algn="l"/>
              </a:tabLst>
              <a:defRPr sz="1600">
                <a:solidFill>
                  <a:schemeClr val="tx1"/>
                </a:solidFill>
                <a:latin typeface="Times" charset="0"/>
                <a:ea typeface="ＭＳ Ｐゴシック" charset="0"/>
              </a:defRPr>
            </a:lvl4pPr>
            <a:lvl5pPr marL="2057400" indent="-228600">
              <a:tabLst>
                <a:tab pos="1885950" algn="l"/>
              </a:tabLst>
              <a:defRPr sz="1600">
                <a:solidFill>
                  <a:schemeClr val="tx1"/>
                </a:solidFill>
                <a:latin typeface="Times" charset="0"/>
                <a:ea typeface="ＭＳ Ｐゴシック" charset="0"/>
              </a:defRPr>
            </a:lvl5pPr>
            <a:lvl6pPr marL="2514600" indent="-228600" eaLnBrk="0" fontAlgn="base" hangingPunct="0">
              <a:spcBef>
                <a:spcPct val="0"/>
              </a:spcBef>
              <a:spcAft>
                <a:spcPct val="0"/>
              </a:spcAft>
              <a:tabLst>
                <a:tab pos="1885950" algn="l"/>
              </a:tabLst>
              <a:defRPr sz="1600">
                <a:solidFill>
                  <a:schemeClr val="tx1"/>
                </a:solidFill>
                <a:latin typeface="Times" charset="0"/>
                <a:ea typeface="ＭＳ Ｐゴシック" charset="0"/>
              </a:defRPr>
            </a:lvl6pPr>
            <a:lvl7pPr marL="2971800" indent="-228600" eaLnBrk="0" fontAlgn="base" hangingPunct="0">
              <a:spcBef>
                <a:spcPct val="0"/>
              </a:spcBef>
              <a:spcAft>
                <a:spcPct val="0"/>
              </a:spcAft>
              <a:tabLst>
                <a:tab pos="1885950" algn="l"/>
              </a:tabLst>
              <a:defRPr sz="1600">
                <a:solidFill>
                  <a:schemeClr val="tx1"/>
                </a:solidFill>
                <a:latin typeface="Times" charset="0"/>
                <a:ea typeface="ＭＳ Ｐゴシック" charset="0"/>
              </a:defRPr>
            </a:lvl7pPr>
            <a:lvl8pPr marL="3429000" indent="-228600" eaLnBrk="0" fontAlgn="base" hangingPunct="0">
              <a:spcBef>
                <a:spcPct val="0"/>
              </a:spcBef>
              <a:spcAft>
                <a:spcPct val="0"/>
              </a:spcAft>
              <a:tabLst>
                <a:tab pos="1885950" algn="l"/>
              </a:tabLst>
              <a:defRPr sz="1600">
                <a:solidFill>
                  <a:schemeClr val="tx1"/>
                </a:solidFill>
                <a:latin typeface="Times" charset="0"/>
                <a:ea typeface="ＭＳ Ｐゴシック" charset="0"/>
              </a:defRPr>
            </a:lvl8pPr>
            <a:lvl9pPr marL="3886200" indent="-228600" eaLnBrk="0" fontAlgn="base" hangingPunct="0">
              <a:spcBef>
                <a:spcPct val="0"/>
              </a:spcBef>
              <a:spcAft>
                <a:spcPct val="0"/>
              </a:spcAft>
              <a:tabLst>
                <a:tab pos="1885950" algn="l"/>
              </a:tabLst>
              <a:defRPr sz="1600">
                <a:solidFill>
                  <a:schemeClr val="tx1"/>
                </a:solidFill>
                <a:latin typeface="Times" charset="0"/>
                <a:ea typeface="ＭＳ Ｐゴシック" charset="0"/>
              </a:defRPr>
            </a:lvl9pPr>
          </a:lstStyle>
          <a:p>
            <a:pPr>
              <a:spcBef>
                <a:spcPct val="50000"/>
              </a:spcBef>
              <a:buFontTx/>
              <a:buChar char="•"/>
            </a:pPr>
            <a:r>
              <a:rPr lang="en-US" sz="2000" dirty="0">
                <a:solidFill>
                  <a:srgbClr val="000000"/>
                </a:solidFill>
                <a:latin typeface="Times New Roman" charset="0"/>
              </a:rPr>
              <a:t>Calculate offset: </a:t>
            </a:r>
            <a:r>
              <a:rPr lang="en-US" sz="2000" dirty="0">
                <a:solidFill>
                  <a:srgbClr val="00008C"/>
                </a:solidFill>
                <a:latin typeface="Times New Roman" charset="0"/>
              </a:rPr>
              <a:t>add logical (element) index to start </a:t>
            </a:r>
            <a:r>
              <a:rPr lang="en-US" sz="2000" dirty="0">
                <a:solidFill>
                  <a:srgbClr val="8C3C00"/>
                </a:solidFill>
                <a:latin typeface="Times New Roman" charset="0"/>
              </a:rPr>
              <a:t>(</a:t>
            </a:r>
            <a:r>
              <a:rPr lang="en-US" sz="2000" b="1" dirty="0">
                <a:solidFill>
                  <a:srgbClr val="8C3C00"/>
                </a:solidFill>
                <a:latin typeface="Courier New" charset="0"/>
              </a:rPr>
              <a:t>beg</a:t>
            </a:r>
            <a:r>
              <a:rPr lang="en-US" sz="2000" dirty="0">
                <a:solidFill>
                  <a:srgbClr val="8C3C00"/>
                </a:solidFill>
                <a:latin typeface="Times New Roman" charset="0"/>
              </a:rPr>
              <a:t>)</a:t>
            </a:r>
          </a:p>
          <a:p>
            <a:pPr>
              <a:spcBef>
                <a:spcPct val="50000"/>
              </a:spcBef>
            </a:pPr>
            <a:r>
              <a:rPr lang="en-US" sz="2000" dirty="0">
                <a:solidFill>
                  <a:srgbClr val="8C3C00"/>
                </a:solidFill>
                <a:latin typeface="Times New Roman" charset="0"/>
              </a:rPr>
              <a:t>	 offset = beg + </a:t>
            </a:r>
            <a:r>
              <a:rPr lang="en-US" sz="2000" dirty="0" err="1">
                <a:solidFill>
                  <a:srgbClr val="8C3C00"/>
                </a:solidFill>
                <a:latin typeface="Times New Roman" charset="0"/>
              </a:rPr>
              <a:t>logicalIndex</a:t>
            </a:r>
            <a:r>
              <a:rPr lang="en-US" sz="2000" dirty="0">
                <a:solidFill>
                  <a:srgbClr val="8C3C00"/>
                </a:solidFill>
                <a:latin typeface="Times New Roman" charset="0"/>
              </a:rPr>
              <a:t>;  /* </a:t>
            </a:r>
            <a:r>
              <a:rPr lang="en-US" sz="2000" dirty="0" err="1">
                <a:solidFill>
                  <a:srgbClr val="8C3C00"/>
                </a:solidFill>
                <a:latin typeface="Times New Roman" charset="0"/>
              </a:rPr>
              <a:t>logIndex</a:t>
            </a:r>
            <a:r>
              <a:rPr lang="en-US" sz="2000" dirty="0">
                <a:solidFill>
                  <a:srgbClr val="8C3C00"/>
                </a:solidFill>
                <a:latin typeface="Times New Roman" charset="0"/>
              </a:rPr>
              <a:t> = 3, offset = 9 */</a:t>
            </a:r>
          </a:p>
          <a:p>
            <a:pPr>
              <a:spcBef>
                <a:spcPct val="50000"/>
              </a:spcBef>
              <a:buFontTx/>
              <a:buChar char="•"/>
            </a:pPr>
            <a:r>
              <a:rPr lang="en-US" sz="2000" dirty="0">
                <a:solidFill>
                  <a:srgbClr val="000000"/>
                </a:solidFill>
                <a:latin typeface="Times New Roman" charset="0"/>
              </a:rPr>
              <a:t>If larger </a:t>
            </a:r>
            <a:r>
              <a:rPr lang="en-US" sz="2000" dirty="0" smtClean="0">
                <a:solidFill>
                  <a:srgbClr val="000000"/>
                </a:solidFill>
                <a:latin typeface="Times New Roman" charset="0"/>
              </a:rPr>
              <a:t>than or </a:t>
            </a:r>
            <a:r>
              <a:rPr lang="en-US" sz="2000" dirty="0" err="1" smtClean="0">
                <a:solidFill>
                  <a:srgbClr val="000000"/>
                </a:solidFill>
                <a:latin typeface="Times New Roman" charset="0"/>
              </a:rPr>
              <a:t>eq</a:t>
            </a:r>
            <a:r>
              <a:rPr lang="en-US" sz="2000" dirty="0" smtClean="0">
                <a:solidFill>
                  <a:srgbClr val="000000"/>
                </a:solidFill>
                <a:latin typeface="Times New Roman" charset="0"/>
              </a:rPr>
              <a:t> to </a:t>
            </a:r>
            <a:r>
              <a:rPr lang="en-US" sz="2000" dirty="0">
                <a:solidFill>
                  <a:srgbClr val="000000"/>
                </a:solidFill>
                <a:latin typeface="Times New Roman" charset="0"/>
              </a:rPr>
              <a:t>capacity, subtract capacity</a:t>
            </a:r>
          </a:p>
          <a:p>
            <a:pPr>
              <a:spcBef>
                <a:spcPct val="50000"/>
              </a:spcBef>
            </a:pPr>
            <a:r>
              <a:rPr lang="en-US" sz="2000" dirty="0">
                <a:solidFill>
                  <a:srgbClr val="8C3C00"/>
                </a:solidFill>
                <a:latin typeface="Times New Roman" charset="0"/>
              </a:rPr>
              <a:t>	 if (offset  &gt;= cap)</a:t>
            </a:r>
          </a:p>
          <a:p>
            <a:pPr>
              <a:spcBef>
                <a:spcPct val="50000"/>
              </a:spcBef>
            </a:pPr>
            <a:r>
              <a:rPr lang="en-US" sz="2000" dirty="0">
                <a:solidFill>
                  <a:srgbClr val="8C3C00"/>
                </a:solidFill>
                <a:latin typeface="Times New Roman" charset="0"/>
              </a:rPr>
              <a:t>	    </a:t>
            </a:r>
            <a:r>
              <a:rPr lang="en-US" sz="2000" dirty="0" err="1">
                <a:solidFill>
                  <a:srgbClr val="8C3C00"/>
                </a:solidFill>
                <a:latin typeface="Times New Roman" charset="0"/>
              </a:rPr>
              <a:t>absoluteIndex</a:t>
            </a:r>
            <a:r>
              <a:rPr lang="en-US" sz="2000" dirty="0">
                <a:solidFill>
                  <a:srgbClr val="8C3C00"/>
                </a:solidFill>
                <a:latin typeface="Times New Roman" charset="0"/>
              </a:rPr>
              <a:t> = offset – cap;</a:t>
            </a:r>
            <a:endParaRPr lang="en-US" sz="2000" dirty="0">
              <a:solidFill>
                <a:srgbClr val="000000"/>
              </a:solidFill>
              <a:latin typeface="Times New Roman" charset="0"/>
            </a:endParaRPr>
          </a:p>
          <a:p>
            <a:pPr marL="0" indent="0">
              <a:spcBef>
                <a:spcPct val="50000"/>
              </a:spcBef>
            </a:pPr>
            <a:endParaRPr lang="en-US" sz="2000" dirty="0" smtClean="0">
              <a:solidFill>
                <a:srgbClr val="000000"/>
              </a:solidFill>
              <a:latin typeface="Times New Roman" charset="0"/>
            </a:endParaRPr>
          </a:p>
          <a:p>
            <a:pPr marL="0" indent="0">
              <a:spcBef>
                <a:spcPct val="50000"/>
              </a:spcBef>
            </a:pPr>
            <a:endParaRPr lang="en-US" sz="2000" dirty="0">
              <a:solidFill>
                <a:srgbClr val="000000"/>
              </a:solidFill>
              <a:latin typeface="Times New Roman" charset="0"/>
            </a:endParaRPr>
          </a:p>
          <a:p>
            <a:pPr marL="0" indent="0">
              <a:spcBef>
                <a:spcPct val="50000"/>
              </a:spcBef>
            </a:pPr>
            <a:endParaRPr lang="en-US" sz="2000" dirty="0">
              <a:solidFill>
                <a:srgbClr val="000000"/>
              </a:solidFill>
              <a:latin typeface="Times New Roman" charset="0"/>
            </a:endParaRPr>
          </a:p>
          <a:p>
            <a:pPr>
              <a:spcBef>
                <a:spcPct val="50000"/>
              </a:spcBef>
              <a:buFontTx/>
              <a:buChar char="•"/>
            </a:pPr>
            <a:r>
              <a:rPr lang="en-US" sz="2000" dirty="0" smtClean="0">
                <a:solidFill>
                  <a:srgbClr val="000000"/>
                </a:solidFill>
                <a:latin typeface="Times New Roman" charset="0"/>
              </a:rPr>
              <a:t>Alternatively,  use mod</a:t>
            </a:r>
            <a:r>
              <a:rPr lang="en-US" sz="2000" dirty="0">
                <a:solidFill>
                  <a:srgbClr val="000000"/>
                </a:solidFill>
                <a:latin typeface="Times New Roman" charset="0"/>
              </a:rPr>
              <a:t>:</a:t>
            </a:r>
          </a:p>
          <a:p>
            <a:pPr lvl="1">
              <a:spcBef>
                <a:spcPct val="50000"/>
              </a:spcBef>
            </a:pPr>
            <a:r>
              <a:rPr lang="en-US" sz="2000" dirty="0">
                <a:solidFill>
                  <a:srgbClr val="8C4600"/>
                </a:solidFill>
                <a:latin typeface="Times New Roman" charset="0"/>
              </a:rPr>
              <a:t>/* Convert logical index to absolute index. */</a:t>
            </a:r>
            <a:endParaRPr lang="en-US" sz="2000" b="1" dirty="0">
              <a:solidFill>
                <a:srgbClr val="00008C"/>
              </a:solidFill>
              <a:latin typeface="Courier New" charset="0"/>
            </a:endParaRPr>
          </a:p>
          <a:p>
            <a:pPr lvl="1">
              <a:spcBef>
                <a:spcPct val="10000"/>
              </a:spcBef>
            </a:pPr>
            <a:r>
              <a:rPr lang="en-US" sz="2400" b="1" dirty="0" err="1">
                <a:solidFill>
                  <a:srgbClr val="00008C"/>
                </a:solidFill>
                <a:latin typeface="Courier New" charset="0"/>
              </a:rPr>
              <a:t>absIdx</a:t>
            </a:r>
            <a:r>
              <a:rPr lang="en-US" sz="2400" b="1" dirty="0">
                <a:solidFill>
                  <a:srgbClr val="00008C"/>
                </a:solidFill>
                <a:latin typeface="Courier New" charset="0"/>
              </a:rPr>
              <a:t> = (</a:t>
            </a:r>
            <a:r>
              <a:rPr lang="en-US" sz="2400" b="1" dirty="0" err="1">
                <a:solidFill>
                  <a:srgbClr val="00008C"/>
                </a:solidFill>
                <a:latin typeface="Courier New" charset="0"/>
              </a:rPr>
              <a:t>logicalIdx</a:t>
            </a:r>
            <a:r>
              <a:rPr lang="en-US" sz="2400" b="1" dirty="0">
                <a:solidFill>
                  <a:srgbClr val="00008C"/>
                </a:solidFill>
                <a:latin typeface="Courier New" charset="0"/>
              </a:rPr>
              <a:t> + beg) % cap;</a:t>
            </a:r>
            <a:r>
              <a:rPr lang="en-US" sz="2400" dirty="0">
                <a:solidFill>
                  <a:srgbClr val="00008C"/>
                </a:solidFill>
                <a:latin typeface="Times New Roman" charset="0"/>
              </a:rPr>
              <a:t>    </a:t>
            </a:r>
          </a:p>
        </p:txBody>
      </p:sp>
      <p:sp>
        <p:nvSpPr>
          <p:cNvPr id="32771" name="Text Box 17"/>
          <p:cNvSpPr txBox="1">
            <a:spLocks noChangeArrowheads="1"/>
          </p:cNvSpPr>
          <p:nvPr/>
        </p:nvSpPr>
        <p:spPr bwMode="auto">
          <a:xfrm>
            <a:off x="7924800" y="2071688"/>
            <a:ext cx="593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32772" name="Text Box 20"/>
          <p:cNvSpPr txBox="1">
            <a:spLocks noChangeArrowheads="1"/>
          </p:cNvSpPr>
          <p:nvPr/>
        </p:nvSpPr>
        <p:spPr bwMode="auto">
          <a:xfrm>
            <a:off x="7467600" y="1295400"/>
            <a:ext cx="795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a:t>beg = 6</a:t>
            </a:r>
          </a:p>
          <a:p>
            <a:r>
              <a:rPr lang="en-US"/>
              <a:t>cap = 8</a:t>
            </a:r>
          </a:p>
        </p:txBody>
      </p:sp>
      <p:grpSp>
        <p:nvGrpSpPr>
          <p:cNvPr id="32773" name="Group 36"/>
          <p:cNvGrpSpPr>
            <a:grpSpLocks/>
          </p:cNvGrpSpPr>
          <p:nvPr/>
        </p:nvGrpSpPr>
        <p:grpSpPr bwMode="auto">
          <a:xfrm>
            <a:off x="5410200" y="2286000"/>
            <a:ext cx="3733800" cy="1158875"/>
            <a:chOff x="3168" y="1248"/>
            <a:chExt cx="2592" cy="936"/>
          </a:xfrm>
        </p:grpSpPr>
        <p:sp>
          <p:nvSpPr>
            <p:cNvPr id="32788" name="Rectangle 7"/>
            <p:cNvSpPr>
              <a:spLocks noChangeArrowheads="1"/>
            </p:cNvSpPr>
            <p:nvPr/>
          </p:nvSpPr>
          <p:spPr bwMode="auto">
            <a:xfrm>
              <a:off x="5004" y="1655"/>
              <a:ext cx="306" cy="253"/>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89" name="Rectangle 8"/>
            <p:cNvSpPr>
              <a:spLocks noChangeArrowheads="1"/>
            </p:cNvSpPr>
            <p:nvPr/>
          </p:nvSpPr>
          <p:spPr bwMode="auto">
            <a:xfrm>
              <a:off x="5310" y="1655"/>
              <a:ext cx="306" cy="253"/>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90" name="Rectangle 9"/>
            <p:cNvSpPr>
              <a:spLocks noChangeArrowheads="1"/>
            </p:cNvSpPr>
            <p:nvPr/>
          </p:nvSpPr>
          <p:spPr bwMode="auto">
            <a:xfrm>
              <a:off x="3168" y="1655"/>
              <a:ext cx="306" cy="253"/>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91" name="Rectangle 10"/>
            <p:cNvSpPr>
              <a:spLocks noChangeArrowheads="1"/>
            </p:cNvSpPr>
            <p:nvPr/>
          </p:nvSpPr>
          <p:spPr bwMode="auto">
            <a:xfrm>
              <a:off x="3474" y="1655"/>
              <a:ext cx="306" cy="253"/>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92" name="Rectangle 11"/>
            <p:cNvSpPr>
              <a:spLocks noChangeArrowheads="1"/>
            </p:cNvSpPr>
            <p:nvPr/>
          </p:nvSpPr>
          <p:spPr bwMode="auto">
            <a:xfrm>
              <a:off x="3780" y="1655"/>
              <a:ext cx="306" cy="253"/>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93" name="Rectangle 12"/>
            <p:cNvSpPr>
              <a:spLocks noChangeArrowheads="1"/>
            </p:cNvSpPr>
            <p:nvPr/>
          </p:nvSpPr>
          <p:spPr bwMode="auto">
            <a:xfrm>
              <a:off x="4086" y="1655"/>
              <a:ext cx="306" cy="253"/>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32794" name="Rectangle 13"/>
            <p:cNvSpPr>
              <a:spLocks noChangeArrowheads="1"/>
            </p:cNvSpPr>
            <p:nvPr/>
          </p:nvSpPr>
          <p:spPr bwMode="auto">
            <a:xfrm>
              <a:off x="4392" y="1655"/>
              <a:ext cx="306" cy="253"/>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32795" name="Rectangle 14"/>
            <p:cNvSpPr>
              <a:spLocks noChangeArrowheads="1"/>
            </p:cNvSpPr>
            <p:nvPr/>
          </p:nvSpPr>
          <p:spPr bwMode="auto">
            <a:xfrm>
              <a:off x="4698" y="1655"/>
              <a:ext cx="306" cy="253"/>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32796" name="Line 15"/>
            <p:cNvSpPr>
              <a:spLocks noChangeShapeType="1"/>
            </p:cNvSpPr>
            <p:nvPr/>
          </p:nvSpPr>
          <p:spPr bwMode="auto">
            <a:xfrm>
              <a:off x="5136" y="1329"/>
              <a:ext cx="0" cy="326"/>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7" name="Line 16"/>
            <p:cNvSpPr>
              <a:spLocks noChangeShapeType="1"/>
            </p:cNvSpPr>
            <p:nvPr/>
          </p:nvSpPr>
          <p:spPr bwMode="auto">
            <a:xfrm>
              <a:off x="5144" y="1510"/>
              <a:ext cx="568"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8" name="Line 18"/>
            <p:cNvSpPr>
              <a:spLocks noChangeShapeType="1"/>
            </p:cNvSpPr>
            <p:nvPr/>
          </p:nvSpPr>
          <p:spPr bwMode="auto">
            <a:xfrm>
              <a:off x="3168" y="1510"/>
              <a:ext cx="918"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9" name="Text Box 19"/>
            <p:cNvSpPr txBox="1">
              <a:spLocks noChangeArrowheads="1"/>
            </p:cNvSpPr>
            <p:nvPr/>
          </p:nvSpPr>
          <p:spPr bwMode="auto">
            <a:xfrm>
              <a:off x="3211" y="1248"/>
              <a:ext cx="51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size</a:t>
              </a:r>
              <a:endParaRPr lang="en-US" sz="1800">
                <a:solidFill>
                  <a:srgbClr val="A05000"/>
                </a:solidFill>
                <a:latin typeface="Times New Roman" charset="0"/>
              </a:endParaRPr>
            </a:p>
          </p:txBody>
        </p:sp>
        <p:sp>
          <p:nvSpPr>
            <p:cNvPr id="32800" name="Text Box 21"/>
            <p:cNvSpPr txBox="1">
              <a:spLocks noChangeArrowheads="1"/>
            </p:cNvSpPr>
            <p:nvPr/>
          </p:nvSpPr>
          <p:spPr bwMode="auto">
            <a:xfrm>
              <a:off x="3168" y="1912"/>
              <a:ext cx="259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pPr>
                <a:spcBef>
                  <a:spcPct val="50000"/>
                </a:spcBef>
              </a:pPr>
              <a:r>
                <a:rPr lang="en-US"/>
                <a:t>  0       1      2      3      4       5        6        7 </a:t>
              </a:r>
            </a:p>
          </p:txBody>
        </p:sp>
      </p:grpSp>
      <p:sp>
        <p:nvSpPr>
          <p:cNvPr id="32774" name="Text Box 37"/>
          <p:cNvSpPr txBox="1">
            <a:spLocks noChangeArrowheads="1"/>
          </p:cNvSpPr>
          <p:nvPr/>
        </p:nvSpPr>
        <p:spPr bwMode="auto">
          <a:xfrm>
            <a:off x="5121275" y="3810000"/>
            <a:ext cx="593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32775" name="Rectangle 39"/>
          <p:cNvSpPr>
            <a:spLocks noChangeArrowheads="1"/>
          </p:cNvSpPr>
          <p:nvPr/>
        </p:nvSpPr>
        <p:spPr bwMode="auto">
          <a:xfrm>
            <a:off x="7902575" y="4602163"/>
            <a:ext cx="441325" cy="314325"/>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6" name="Rectangle 40"/>
          <p:cNvSpPr>
            <a:spLocks noChangeArrowheads="1"/>
          </p:cNvSpPr>
          <p:nvPr/>
        </p:nvSpPr>
        <p:spPr bwMode="auto">
          <a:xfrm>
            <a:off x="8343900" y="4602163"/>
            <a:ext cx="439738" cy="314325"/>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7" name="Rectangle 41"/>
          <p:cNvSpPr>
            <a:spLocks noChangeArrowheads="1"/>
          </p:cNvSpPr>
          <p:nvPr/>
        </p:nvSpPr>
        <p:spPr bwMode="auto">
          <a:xfrm>
            <a:off x="5257800" y="4602163"/>
            <a:ext cx="441325" cy="314325"/>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78" name="Rectangle 42"/>
          <p:cNvSpPr>
            <a:spLocks noChangeArrowheads="1"/>
          </p:cNvSpPr>
          <p:nvPr/>
        </p:nvSpPr>
        <p:spPr bwMode="auto">
          <a:xfrm>
            <a:off x="5699125" y="4602163"/>
            <a:ext cx="439738" cy="314325"/>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79" name="Rectangle 43"/>
          <p:cNvSpPr>
            <a:spLocks noChangeArrowheads="1"/>
          </p:cNvSpPr>
          <p:nvPr/>
        </p:nvSpPr>
        <p:spPr bwMode="auto">
          <a:xfrm>
            <a:off x="6138863" y="4602163"/>
            <a:ext cx="441325" cy="314325"/>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32780" name="Rectangle 44"/>
          <p:cNvSpPr>
            <a:spLocks noChangeArrowheads="1"/>
          </p:cNvSpPr>
          <p:nvPr/>
        </p:nvSpPr>
        <p:spPr bwMode="auto">
          <a:xfrm>
            <a:off x="6580188" y="4602163"/>
            <a:ext cx="441325" cy="314325"/>
          </a:xfrm>
          <a:prstGeom prst="rect">
            <a:avLst/>
          </a:prstGeom>
          <a:solidFill>
            <a:srgbClr val="000080"/>
          </a:solidFill>
          <a:ln w="28575">
            <a:solidFill>
              <a:srgbClr val="8C4600"/>
            </a:solidFill>
            <a:miter lim="800000"/>
            <a:headEnd/>
            <a:tailEnd/>
          </a:ln>
        </p:spPr>
        <p:txBody>
          <a:bodyPr wrap="none" anchor="ctr"/>
          <a:lstStyle/>
          <a:p>
            <a:endParaRPr lang="en-US"/>
          </a:p>
        </p:txBody>
      </p:sp>
      <p:sp>
        <p:nvSpPr>
          <p:cNvPr id="32781" name="Rectangle 45"/>
          <p:cNvSpPr>
            <a:spLocks noChangeArrowheads="1"/>
          </p:cNvSpPr>
          <p:nvPr/>
        </p:nvSpPr>
        <p:spPr bwMode="auto">
          <a:xfrm>
            <a:off x="7021513" y="4602163"/>
            <a:ext cx="439737" cy="314325"/>
          </a:xfrm>
          <a:prstGeom prst="rect">
            <a:avLst/>
          </a:prstGeom>
          <a:solidFill>
            <a:srgbClr val="000080"/>
          </a:solidFill>
          <a:ln w="28575">
            <a:solidFill>
              <a:srgbClr val="8C4600"/>
            </a:solidFill>
            <a:miter lim="800000"/>
            <a:headEnd/>
            <a:tailEnd/>
          </a:ln>
        </p:spPr>
        <p:txBody>
          <a:bodyPr wrap="none" anchor="ctr"/>
          <a:lstStyle/>
          <a:p>
            <a:endParaRPr lang="en-US"/>
          </a:p>
        </p:txBody>
      </p:sp>
      <p:sp>
        <p:nvSpPr>
          <p:cNvPr id="32782" name="Rectangle 46"/>
          <p:cNvSpPr>
            <a:spLocks noChangeArrowheads="1"/>
          </p:cNvSpPr>
          <p:nvPr/>
        </p:nvSpPr>
        <p:spPr bwMode="auto">
          <a:xfrm>
            <a:off x="7461250" y="4602163"/>
            <a:ext cx="441325" cy="314325"/>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32783" name="Line 47"/>
          <p:cNvSpPr>
            <a:spLocks noChangeShapeType="1"/>
          </p:cNvSpPr>
          <p:nvPr/>
        </p:nvSpPr>
        <p:spPr bwMode="auto">
          <a:xfrm>
            <a:off x="5410200" y="4191000"/>
            <a:ext cx="0" cy="403225"/>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4" name="Line 48"/>
          <p:cNvSpPr>
            <a:spLocks noChangeShapeType="1"/>
          </p:cNvSpPr>
          <p:nvPr/>
        </p:nvSpPr>
        <p:spPr bwMode="auto">
          <a:xfrm>
            <a:off x="5410200" y="4343400"/>
            <a:ext cx="13716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5" name="Text Box 50"/>
          <p:cNvSpPr txBox="1">
            <a:spLocks noChangeArrowheads="1"/>
          </p:cNvSpPr>
          <p:nvPr/>
        </p:nvSpPr>
        <p:spPr bwMode="auto">
          <a:xfrm>
            <a:off x="6400800" y="3886200"/>
            <a:ext cx="738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size</a:t>
            </a:r>
            <a:endParaRPr lang="en-US" sz="1800">
              <a:solidFill>
                <a:srgbClr val="A05000"/>
              </a:solidFill>
              <a:latin typeface="Times New Roman" charset="0"/>
            </a:endParaRPr>
          </a:p>
        </p:txBody>
      </p:sp>
      <p:sp>
        <p:nvSpPr>
          <p:cNvPr id="32786" name="Text Box 51"/>
          <p:cNvSpPr txBox="1">
            <a:spLocks noChangeArrowheads="1"/>
          </p:cNvSpPr>
          <p:nvPr/>
        </p:nvSpPr>
        <p:spPr bwMode="auto">
          <a:xfrm>
            <a:off x="5257800" y="4921250"/>
            <a:ext cx="3733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pPr>
              <a:spcBef>
                <a:spcPct val="50000"/>
              </a:spcBef>
            </a:pPr>
            <a:r>
              <a:rPr lang="en-US"/>
              <a:t>  0       1      2      3      4       5        6        7 </a:t>
            </a:r>
          </a:p>
        </p:txBody>
      </p:sp>
      <p:sp>
        <p:nvSpPr>
          <p:cNvPr id="32787" name="Text Box 52"/>
          <p:cNvSpPr txBox="1">
            <a:spLocks noChangeArrowheads="1"/>
          </p:cNvSpPr>
          <p:nvPr/>
        </p:nvSpPr>
        <p:spPr bwMode="auto">
          <a:xfrm>
            <a:off x="7620000" y="3581400"/>
            <a:ext cx="795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a:t>beg = 0</a:t>
            </a:r>
          </a:p>
          <a:p>
            <a:r>
              <a:rPr lang="en-US"/>
              <a:t>cap = 8</a:t>
            </a:r>
          </a:p>
        </p:txBody>
      </p:sp>
      <p:sp>
        <p:nvSpPr>
          <p:cNvPr id="36" name="Title 1"/>
          <p:cNvSpPr txBox="1">
            <a:spLocks/>
          </p:cNvSpPr>
          <p:nvPr/>
        </p:nvSpPr>
        <p:spPr>
          <a:xfrm>
            <a:off x="1143000" y="152400"/>
            <a:ext cx="7543800" cy="1143000"/>
          </a:xfrm>
          <a:prstGeom prst="rect">
            <a:avLst/>
          </a:prstGeom>
        </p:spPr>
        <p:txBody>
          <a:bodyPr/>
          <a:lstStyle>
            <a:lvl1pPr algn="l" defTabSz="914400" rtl="0" eaLnBrk="1" latinLnBrk="0" hangingPunct="1">
              <a:spcBef>
                <a:spcPct val="0"/>
              </a:spcBef>
              <a:buNone/>
              <a:defRPr sz="3700" kern="1200">
                <a:solidFill>
                  <a:schemeClr val="bg1"/>
                </a:solidFill>
                <a:latin typeface="+mj-lt"/>
                <a:ea typeface="+mj-ea"/>
                <a:cs typeface="+mj-cs"/>
              </a:defRPr>
            </a:lvl1pPr>
          </a:lstStyle>
          <a:p>
            <a:r>
              <a:rPr lang="en-US" smtClean="0"/>
              <a:t>Wrapping Around</a:t>
            </a:r>
            <a:endParaRPr lang="en-US" dirty="0"/>
          </a:p>
        </p:txBody>
      </p:sp>
    </p:spTree>
    <p:extLst>
      <p:ext uri="{BB962C8B-B14F-4D97-AF65-F5344CB8AC3E}">
        <p14:creationId xmlns:p14="http://schemas.microsoft.com/office/powerpoint/2010/main" val="387274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r>
              <a:rPr lang="en-US" sz="3200">
                <a:latin typeface="Times New Roman" charset="0"/>
                <a:ea typeface="ＭＳ Ｐゴシック" charset="0"/>
                <a:cs typeface="ＭＳ Ｐゴシック" charset="0"/>
              </a:rPr>
              <a:t>Can we simply copy the elements to a larger array?</a:t>
            </a:r>
          </a:p>
          <a:p>
            <a:r>
              <a:rPr lang="en-US" sz="3200">
                <a:latin typeface="Times New Roman" charset="0"/>
                <a:ea typeface="ＭＳ Ｐゴシック" charset="0"/>
                <a:cs typeface="ＭＳ Ｐゴシック" charset="0"/>
              </a:rPr>
              <a:t>Have to be careful because the wrapping is dependent on the ‘capacity’</a:t>
            </a:r>
          </a:p>
          <a:p>
            <a:endParaRPr lang="en-US" sz="3200">
              <a:latin typeface="Times New Roman" charset="0"/>
              <a:ea typeface="ＭＳ Ｐゴシック" charset="0"/>
              <a:cs typeface="ＭＳ Ｐゴシック" charset="0"/>
            </a:endParaRPr>
          </a:p>
        </p:txBody>
      </p:sp>
      <p:sp>
        <p:nvSpPr>
          <p:cNvPr id="2" name="Title 1"/>
          <p:cNvSpPr>
            <a:spLocks noGrp="1"/>
          </p:cNvSpPr>
          <p:nvPr>
            <p:ph type="title"/>
          </p:nvPr>
        </p:nvSpPr>
        <p:spPr/>
        <p:txBody>
          <a:bodyPr/>
          <a:lstStyle/>
          <a:p>
            <a:r>
              <a:rPr lang="en-US" dirty="0" smtClean="0"/>
              <a:t>Resizing?</a:t>
            </a:r>
            <a:endParaRPr lang="en-US" dirty="0"/>
          </a:p>
        </p:txBody>
      </p:sp>
    </p:spTree>
    <p:extLst>
      <p:ext uri="{BB962C8B-B14F-4D97-AF65-F5344CB8AC3E}">
        <p14:creationId xmlns:p14="http://schemas.microsoft.com/office/powerpoint/2010/main" val="210790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Changes from Dynamic Array</a:t>
            </a:r>
            <a:endParaRPr lang="en-US" dirty="0"/>
          </a:p>
        </p:txBody>
      </p:sp>
      <p:sp>
        <p:nvSpPr>
          <p:cNvPr id="3" name="Content Placeholder 2"/>
          <p:cNvSpPr>
            <a:spLocks noGrp="1"/>
          </p:cNvSpPr>
          <p:nvPr>
            <p:ph idx="1"/>
          </p:nvPr>
        </p:nvSpPr>
        <p:spPr/>
        <p:txBody>
          <a:bodyPr/>
          <a:lstStyle/>
          <a:p>
            <a:r>
              <a:rPr lang="en-US" dirty="0" smtClean="0"/>
              <a:t>Keep track of floating data  with </a:t>
            </a:r>
            <a:r>
              <a:rPr lang="en-US" b="1" i="1" dirty="0" smtClean="0"/>
              <a:t>beg</a:t>
            </a:r>
            <a:r>
              <a:rPr lang="en-US" dirty="0" smtClean="0"/>
              <a:t> &amp; </a:t>
            </a:r>
            <a:r>
              <a:rPr lang="en-US" b="1" i="1" dirty="0" smtClean="0"/>
              <a:t>size</a:t>
            </a:r>
          </a:p>
          <a:p>
            <a:r>
              <a:rPr lang="en-US" dirty="0" smtClean="0"/>
              <a:t>Wrap </a:t>
            </a:r>
            <a:r>
              <a:rPr lang="en-US" b="1" i="1" dirty="0" smtClean="0"/>
              <a:t>beg</a:t>
            </a:r>
            <a:r>
              <a:rPr lang="en-US" dirty="0" smtClean="0"/>
              <a:t> as necessary</a:t>
            </a:r>
          </a:p>
          <a:p>
            <a:r>
              <a:rPr lang="en-US" dirty="0" smtClean="0"/>
              <a:t>Whenever accessing a logical index, convert to absolute first</a:t>
            </a:r>
          </a:p>
          <a:p>
            <a:r>
              <a:rPr lang="en-US" dirty="0" smtClean="0"/>
              <a:t>On resize, copy to start of the new array and reset </a:t>
            </a:r>
            <a:r>
              <a:rPr lang="en-US" b="1" i="1" dirty="0" smtClean="0"/>
              <a:t>beg</a:t>
            </a:r>
            <a:endParaRPr lang="en-US" b="1" i="1" dirty="0"/>
          </a:p>
        </p:txBody>
      </p:sp>
    </p:spTree>
    <p:extLst>
      <p:ext uri="{BB962C8B-B14F-4D97-AF65-F5344CB8AC3E}">
        <p14:creationId xmlns:p14="http://schemas.microsoft.com/office/powerpoint/2010/main" val="4067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code…</a:t>
            </a:r>
            <a:endParaRPr lang="en-US" dirty="0"/>
          </a:p>
        </p:txBody>
      </p:sp>
      <p:sp>
        <p:nvSpPr>
          <p:cNvPr id="3" name="Rectangle 2"/>
          <p:cNvSpPr/>
          <p:nvPr/>
        </p:nvSpPr>
        <p:spPr>
          <a:xfrm>
            <a:off x="1524000" y="1752600"/>
            <a:ext cx="6934200" cy="4524315"/>
          </a:xfrm>
          <a:prstGeom prst="rect">
            <a:avLst/>
          </a:prstGeom>
        </p:spPr>
        <p:txBody>
          <a:bodyPr wrap="square">
            <a:spAutoFit/>
          </a:bodyPr>
          <a:lstStyle/>
          <a:p>
            <a:r>
              <a:rPr lang="en-US" sz="2400" b="1" dirty="0"/>
              <a:t>void </a:t>
            </a:r>
            <a:r>
              <a:rPr lang="en-US" sz="2400" b="1" dirty="0" err="1"/>
              <a:t>addFrontDynArr</a:t>
            </a:r>
            <a:r>
              <a:rPr lang="en-US" sz="2400" b="1" dirty="0"/>
              <a:t>(</a:t>
            </a:r>
            <a:r>
              <a:rPr lang="en-US" sz="2400" b="1" dirty="0" err="1"/>
              <a:t>DynArr</a:t>
            </a:r>
            <a:r>
              <a:rPr lang="en-US" sz="2400" b="1" dirty="0"/>
              <a:t> *v, TYPE </a:t>
            </a:r>
            <a:r>
              <a:rPr lang="en-US" sz="2400" b="1" dirty="0" err="1"/>
              <a:t>val</a:t>
            </a:r>
            <a:r>
              <a:rPr lang="en-US" sz="2400" b="1" dirty="0"/>
              <a:t>){</a:t>
            </a:r>
          </a:p>
          <a:p>
            <a:r>
              <a:rPr lang="en-US" sz="2400" b="1" dirty="0"/>
              <a:t> </a:t>
            </a:r>
            <a:r>
              <a:rPr lang="en-US" sz="2400" b="1" dirty="0" smtClean="0"/>
              <a:t>      if </a:t>
            </a:r>
            <a:r>
              <a:rPr lang="en-US" sz="2400" b="1" dirty="0"/>
              <a:t>(v-&gt;size &gt;= v-&gt;capacity)</a:t>
            </a:r>
          </a:p>
          <a:p>
            <a:r>
              <a:rPr lang="en-US" sz="2400" b="1" dirty="0" smtClean="0"/>
              <a:t>	_</a:t>
            </a:r>
            <a:r>
              <a:rPr lang="en-US" sz="2400" b="1" dirty="0" err="1" smtClean="0"/>
              <a:t>dynArrSetCapacity</a:t>
            </a:r>
            <a:r>
              <a:rPr lang="en-US" sz="2400" b="1" dirty="0"/>
              <a:t>(v, 2*v-&gt;capacity);</a:t>
            </a:r>
          </a:p>
          <a:p>
            <a:endParaRPr lang="en-US" sz="2400" b="1" dirty="0"/>
          </a:p>
          <a:p>
            <a:r>
              <a:rPr lang="en-US" sz="2400" b="1" dirty="0" smtClean="0"/>
              <a:t>       v</a:t>
            </a:r>
            <a:r>
              <a:rPr lang="en-US" sz="2400" b="1" dirty="0"/>
              <a:t>-&gt;beg = v-&gt;beg - 1; </a:t>
            </a:r>
            <a:endParaRPr lang="en-US" sz="2400" b="1" dirty="0" smtClean="0"/>
          </a:p>
          <a:p>
            <a:r>
              <a:rPr lang="en-US" sz="2400" b="1" dirty="0"/>
              <a:t> </a:t>
            </a:r>
            <a:r>
              <a:rPr lang="en-US" sz="2400" b="1" dirty="0" smtClean="0"/>
              <a:t>      if</a:t>
            </a:r>
            <a:r>
              <a:rPr lang="en-US" sz="2400" b="1" dirty="0"/>
              <a:t>(v-&gt;beg &lt; 0)</a:t>
            </a:r>
          </a:p>
          <a:p>
            <a:r>
              <a:rPr lang="en-US" sz="2400" b="1" dirty="0"/>
              <a:t>      </a:t>
            </a:r>
            <a:r>
              <a:rPr lang="en-US" sz="2400" b="1" dirty="0" smtClean="0"/>
              <a:t>	v</a:t>
            </a:r>
            <a:r>
              <a:rPr lang="en-US" sz="2400" b="1" dirty="0"/>
              <a:t>-&gt;beg = v-&gt;capacity-1;</a:t>
            </a:r>
          </a:p>
          <a:p>
            <a:endParaRPr lang="en-US" sz="2400" b="1" dirty="0"/>
          </a:p>
          <a:p>
            <a:r>
              <a:rPr lang="en-US" sz="2400" b="1" dirty="0"/>
              <a:t> </a:t>
            </a:r>
            <a:r>
              <a:rPr lang="en-US" sz="2400" b="1" dirty="0" smtClean="0"/>
              <a:t>      v</a:t>
            </a:r>
            <a:r>
              <a:rPr lang="en-US" sz="2400" b="1" dirty="0"/>
              <a:t>-&gt;data[_</a:t>
            </a:r>
            <a:r>
              <a:rPr lang="en-US" sz="2400" b="1" dirty="0" err="1"/>
              <a:t>absoluteIndex</a:t>
            </a:r>
            <a:r>
              <a:rPr lang="en-US" sz="2400" b="1" dirty="0"/>
              <a:t>(v, 0)] = </a:t>
            </a:r>
            <a:r>
              <a:rPr lang="en-US" sz="2400" b="1" dirty="0" err="1"/>
              <a:t>val</a:t>
            </a:r>
            <a:r>
              <a:rPr lang="en-US" sz="2400" b="1" dirty="0"/>
              <a:t>; </a:t>
            </a:r>
            <a:endParaRPr lang="en-US" sz="2400" b="1" dirty="0" smtClean="0"/>
          </a:p>
          <a:p>
            <a:r>
              <a:rPr lang="en-US" sz="2400" b="1" dirty="0"/>
              <a:t> </a:t>
            </a:r>
            <a:r>
              <a:rPr lang="en-US" sz="2400" b="1" dirty="0" smtClean="0"/>
              <a:t>      v</a:t>
            </a:r>
            <a:r>
              <a:rPr lang="en-US" sz="2400" b="1" dirty="0"/>
              <a:t>-&gt;size++;</a:t>
            </a:r>
          </a:p>
          <a:p>
            <a:endParaRPr lang="en-US" sz="2400" b="1" dirty="0"/>
          </a:p>
          <a:p>
            <a:r>
              <a:rPr lang="en-US" sz="2400" b="1" dirty="0"/>
              <a:t>}</a:t>
            </a:r>
          </a:p>
        </p:txBody>
      </p:sp>
      <p:sp>
        <p:nvSpPr>
          <p:cNvPr id="5" name="Rounded Rectangle 4"/>
          <p:cNvSpPr/>
          <p:nvPr/>
        </p:nvSpPr>
        <p:spPr>
          <a:xfrm>
            <a:off x="228600" y="22098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Always make sure you have space</a:t>
            </a:r>
            <a:endParaRPr lang="en-US" sz="1200" dirty="0"/>
          </a:p>
        </p:txBody>
      </p:sp>
      <p:cxnSp>
        <p:nvCxnSpPr>
          <p:cNvPr id="6" name="Straight Arrow Connector 5"/>
          <p:cNvCxnSpPr>
            <a:stCxn id="5" idx="3"/>
          </p:cNvCxnSpPr>
          <p:nvPr/>
        </p:nvCxnSpPr>
        <p:spPr>
          <a:xfrm>
            <a:off x="1371600" y="2552700"/>
            <a:ext cx="762000" cy="114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867400" y="30480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Update beg</a:t>
            </a:r>
            <a:endParaRPr lang="en-US" sz="1200" dirty="0"/>
          </a:p>
        </p:txBody>
      </p:sp>
      <p:cxnSp>
        <p:nvCxnSpPr>
          <p:cNvPr id="11" name="Straight Arrow Connector 10"/>
          <p:cNvCxnSpPr>
            <a:stCxn id="10" idx="1"/>
          </p:cNvCxnSpPr>
          <p:nvPr/>
        </p:nvCxnSpPr>
        <p:spPr>
          <a:xfrm flipH="1">
            <a:off x="4572000" y="3390900"/>
            <a:ext cx="1295400" cy="114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304800" y="36576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Wrap beg as necessary</a:t>
            </a:r>
            <a:endParaRPr lang="en-US" sz="1200" dirty="0"/>
          </a:p>
        </p:txBody>
      </p:sp>
      <p:cxnSp>
        <p:nvCxnSpPr>
          <p:cNvPr id="15" name="Straight Arrow Connector 14"/>
          <p:cNvCxnSpPr>
            <a:stCxn id="14" idx="3"/>
          </p:cNvCxnSpPr>
          <p:nvPr/>
        </p:nvCxnSpPr>
        <p:spPr>
          <a:xfrm>
            <a:off x="1447800" y="4000500"/>
            <a:ext cx="914400" cy="114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019800" y="5867400"/>
            <a:ext cx="16002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front is at logical index = 0</a:t>
            </a:r>
            <a:endParaRPr lang="en-US" sz="1200" dirty="0"/>
          </a:p>
        </p:txBody>
      </p:sp>
      <p:cxnSp>
        <p:nvCxnSpPr>
          <p:cNvPr id="19" name="Straight Arrow Connector 18"/>
          <p:cNvCxnSpPr>
            <a:stCxn id="18" idx="1"/>
          </p:cNvCxnSpPr>
          <p:nvPr/>
        </p:nvCxnSpPr>
        <p:spPr>
          <a:xfrm flipH="1" flipV="1">
            <a:off x="5562600" y="5105400"/>
            <a:ext cx="457200" cy="11049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895600" y="5905500"/>
            <a:ext cx="1524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convert to proper absolute index</a:t>
            </a:r>
            <a:endParaRPr lang="en-US" sz="1200" dirty="0"/>
          </a:p>
        </p:txBody>
      </p:sp>
      <p:cxnSp>
        <p:nvCxnSpPr>
          <p:cNvPr id="23" name="Straight Arrow Connector 22"/>
          <p:cNvCxnSpPr>
            <a:stCxn id="22" idx="0"/>
          </p:cNvCxnSpPr>
          <p:nvPr/>
        </p:nvCxnSpPr>
        <p:spPr>
          <a:xfrm flipV="1">
            <a:off x="3657600" y="5105400"/>
            <a:ext cx="76200" cy="800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228600" y="54102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Don’t forget to increment size</a:t>
            </a:r>
            <a:endParaRPr lang="en-US" sz="1200" dirty="0"/>
          </a:p>
        </p:txBody>
      </p:sp>
      <p:cxnSp>
        <p:nvCxnSpPr>
          <p:cNvPr id="31" name="Straight Arrow Connector 30"/>
          <p:cNvCxnSpPr>
            <a:stCxn id="30" idx="3"/>
          </p:cNvCxnSpPr>
          <p:nvPr/>
        </p:nvCxnSpPr>
        <p:spPr>
          <a:xfrm flipV="1">
            <a:off x="1371600" y="5410200"/>
            <a:ext cx="914400" cy="3429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23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8" grpId="0" animBg="1"/>
      <p:bldP spid="22"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some code…</a:t>
            </a:r>
            <a:endParaRPr lang="en-US" dirty="0"/>
          </a:p>
        </p:txBody>
      </p:sp>
      <p:sp>
        <p:nvSpPr>
          <p:cNvPr id="3" name="Rectangle 2"/>
          <p:cNvSpPr/>
          <p:nvPr/>
        </p:nvSpPr>
        <p:spPr>
          <a:xfrm>
            <a:off x="1524000" y="1752600"/>
            <a:ext cx="6934200" cy="4524315"/>
          </a:xfrm>
          <a:prstGeom prst="rect">
            <a:avLst/>
          </a:prstGeom>
        </p:spPr>
        <p:txBody>
          <a:bodyPr wrap="square">
            <a:spAutoFit/>
          </a:bodyPr>
          <a:lstStyle/>
          <a:p>
            <a:r>
              <a:rPr lang="en-US" sz="2400" b="1" dirty="0"/>
              <a:t>void </a:t>
            </a:r>
            <a:r>
              <a:rPr lang="en-US" sz="2400" b="1" dirty="0" err="1"/>
              <a:t>addFrontDynArr</a:t>
            </a:r>
            <a:r>
              <a:rPr lang="en-US" sz="2400" b="1" dirty="0"/>
              <a:t>(</a:t>
            </a:r>
            <a:r>
              <a:rPr lang="en-US" sz="2400" b="1" dirty="0" err="1"/>
              <a:t>DynArr</a:t>
            </a:r>
            <a:r>
              <a:rPr lang="en-US" sz="2400" b="1" dirty="0"/>
              <a:t> *v, TYPE </a:t>
            </a:r>
            <a:r>
              <a:rPr lang="en-US" sz="2400" b="1" dirty="0" err="1"/>
              <a:t>val</a:t>
            </a:r>
            <a:r>
              <a:rPr lang="en-US" sz="2400" b="1" dirty="0"/>
              <a:t>){</a:t>
            </a:r>
          </a:p>
          <a:p>
            <a:r>
              <a:rPr lang="en-US" sz="2400" b="1" dirty="0"/>
              <a:t> </a:t>
            </a:r>
            <a:r>
              <a:rPr lang="en-US" sz="2400" b="1" dirty="0" smtClean="0"/>
              <a:t>      if </a:t>
            </a:r>
            <a:r>
              <a:rPr lang="en-US" sz="2400" b="1" dirty="0"/>
              <a:t>(v-&gt;size &gt;= v-&gt;capacity)</a:t>
            </a:r>
          </a:p>
          <a:p>
            <a:r>
              <a:rPr lang="en-US" sz="2400" b="1" dirty="0" smtClean="0"/>
              <a:t>	_</a:t>
            </a:r>
            <a:r>
              <a:rPr lang="en-US" sz="2400" b="1" dirty="0" err="1" smtClean="0"/>
              <a:t>dynArrSetCapacity</a:t>
            </a:r>
            <a:r>
              <a:rPr lang="en-US" sz="2400" b="1" dirty="0"/>
              <a:t>(v, 2*v-&gt;capacity);</a:t>
            </a:r>
          </a:p>
          <a:p>
            <a:endParaRPr lang="en-US" sz="2400" b="1" dirty="0"/>
          </a:p>
          <a:p>
            <a:r>
              <a:rPr lang="en-US" sz="2400" b="1" dirty="0" smtClean="0"/>
              <a:t>       v</a:t>
            </a:r>
            <a:r>
              <a:rPr lang="en-US" sz="2400" b="1" dirty="0"/>
              <a:t>-&gt;beg = v-&gt;beg - 1; </a:t>
            </a:r>
            <a:endParaRPr lang="en-US" sz="2400" b="1" dirty="0" smtClean="0"/>
          </a:p>
          <a:p>
            <a:r>
              <a:rPr lang="en-US" sz="2400" b="1" dirty="0"/>
              <a:t> </a:t>
            </a:r>
            <a:r>
              <a:rPr lang="en-US" sz="2400" b="1" dirty="0" smtClean="0"/>
              <a:t>      if</a:t>
            </a:r>
            <a:r>
              <a:rPr lang="en-US" sz="2400" b="1" dirty="0"/>
              <a:t>(v-&gt;beg &lt; 0)</a:t>
            </a:r>
          </a:p>
          <a:p>
            <a:r>
              <a:rPr lang="en-US" sz="2400" b="1" dirty="0"/>
              <a:t>      </a:t>
            </a:r>
            <a:r>
              <a:rPr lang="en-US" sz="2400" b="1" dirty="0" smtClean="0"/>
              <a:t>	v</a:t>
            </a:r>
            <a:r>
              <a:rPr lang="en-US" sz="2400" b="1" dirty="0"/>
              <a:t>-&gt;beg = v-&gt;capacity-1;</a:t>
            </a:r>
          </a:p>
          <a:p>
            <a:endParaRPr lang="en-US" sz="2400" b="1" dirty="0"/>
          </a:p>
          <a:p>
            <a:r>
              <a:rPr lang="en-US" sz="2400" b="1" dirty="0"/>
              <a:t> </a:t>
            </a:r>
            <a:r>
              <a:rPr lang="en-US" sz="2400" b="1" dirty="0" smtClean="0"/>
              <a:t>      v</a:t>
            </a:r>
            <a:r>
              <a:rPr lang="en-US" sz="2400" b="1" dirty="0"/>
              <a:t>-&gt;data[_</a:t>
            </a:r>
            <a:r>
              <a:rPr lang="en-US" sz="2400" b="1" dirty="0" err="1"/>
              <a:t>absoluteIndex</a:t>
            </a:r>
            <a:r>
              <a:rPr lang="en-US" sz="2400" b="1" dirty="0"/>
              <a:t>(v, 0)] = </a:t>
            </a:r>
            <a:r>
              <a:rPr lang="en-US" sz="2400" b="1" dirty="0" err="1"/>
              <a:t>val</a:t>
            </a:r>
            <a:r>
              <a:rPr lang="en-US" sz="2400" b="1" dirty="0"/>
              <a:t>; </a:t>
            </a:r>
            <a:endParaRPr lang="en-US" sz="2400" b="1" dirty="0" smtClean="0"/>
          </a:p>
          <a:p>
            <a:r>
              <a:rPr lang="en-US" sz="2400" b="1" dirty="0"/>
              <a:t> </a:t>
            </a:r>
            <a:r>
              <a:rPr lang="en-US" sz="2400" b="1" dirty="0" smtClean="0"/>
              <a:t>      v</a:t>
            </a:r>
            <a:r>
              <a:rPr lang="en-US" sz="2400" b="1" dirty="0"/>
              <a:t>-&gt;size++;</a:t>
            </a:r>
          </a:p>
          <a:p>
            <a:endParaRPr lang="en-US" sz="2400" b="1" dirty="0"/>
          </a:p>
          <a:p>
            <a:r>
              <a:rPr lang="en-US" sz="2400" b="1" dirty="0"/>
              <a:t>}</a:t>
            </a:r>
          </a:p>
        </p:txBody>
      </p:sp>
      <p:sp>
        <p:nvSpPr>
          <p:cNvPr id="5" name="Rounded Rectangle 4"/>
          <p:cNvSpPr/>
          <p:nvPr/>
        </p:nvSpPr>
        <p:spPr>
          <a:xfrm>
            <a:off x="228600" y="22098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Always make sure you have space</a:t>
            </a:r>
            <a:endParaRPr lang="en-US" sz="1200" dirty="0"/>
          </a:p>
        </p:txBody>
      </p:sp>
      <p:cxnSp>
        <p:nvCxnSpPr>
          <p:cNvPr id="6" name="Straight Arrow Connector 5"/>
          <p:cNvCxnSpPr>
            <a:stCxn id="5" idx="3"/>
          </p:cNvCxnSpPr>
          <p:nvPr/>
        </p:nvCxnSpPr>
        <p:spPr>
          <a:xfrm>
            <a:off x="1371600" y="2552700"/>
            <a:ext cx="762000" cy="114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867400" y="30480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Update beg</a:t>
            </a:r>
            <a:endParaRPr lang="en-US" sz="1200" dirty="0"/>
          </a:p>
        </p:txBody>
      </p:sp>
      <p:cxnSp>
        <p:nvCxnSpPr>
          <p:cNvPr id="11" name="Straight Arrow Connector 10"/>
          <p:cNvCxnSpPr>
            <a:stCxn id="10" idx="1"/>
          </p:cNvCxnSpPr>
          <p:nvPr/>
        </p:nvCxnSpPr>
        <p:spPr>
          <a:xfrm flipH="1">
            <a:off x="4572000" y="3390900"/>
            <a:ext cx="1295400" cy="114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304800" y="36576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Wrap beg as necessary</a:t>
            </a:r>
            <a:endParaRPr lang="en-US" sz="1200" dirty="0"/>
          </a:p>
        </p:txBody>
      </p:sp>
      <p:cxnSp>
        <p:nvCxnSpPr>
          <p:cNvPr id="15" name="Straight Arrow Connector 14"/>
          <p:cNvCxnSpPr>
            <a:stCxn id="14" idx="3"/>
          </p:cNvCxnSpPr>
          <p:nvPr/>
        </p:nvCxnSpPr>
        <p:spPr>
          <a:xfrm>
            <a:off x="1447800" y="4000500"/>
            <a:ext cx="914400" cy="1143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6019800" y="5867400"/>
            <a:ext cx="16002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front is at logical index = 0</a:t>
            </a:r>
            <a:endParaRPr lang="en-US" sz="1200" dirty="0"/>
          </a:p>
        </p:txBody>
      </p:sp>
      <p:cxnSp>
        <p:nvCxnSpPr>
          <p:cNvPr id="19" name="Straight Arrow Connector 18"/>
          <p:cNvCxnSpPr>
            <a:stCxn id="18" idx="1"/>
          </p:cNvCxnSpPr>
          <p:nvPr/>
        </p:nvCxnSpPr>
        <p:spPr>
          <a:xfrm flipH="1" flipV="1">
            <a:off x="5562600" y="5105400"/>
            <a:ext cx="457200" cy="11049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2895600" y="5905500"/>
            <a:ext cx="1524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convert to proper absolute index</a:t>
            </a:r>
            <a:endParaRPr lang="en-US" sz="1200" dirty="0"/>
          </a:p>
        </p:txBody>
      </p:sp>
      <p:cxnSp>
        <p:nvCxnSpPr>
          <p:cNvPr id="23" name="Straight Arrow Connector 22"/>
          <p:cNvCxnSpPr>
            <a:stCxn id="22" idx="0"/>
          </p:cNvCxnSpPr>
          <p:nvPr/>
        </p:nvCxnSpPr>
        <p:spPr>
          <a:xfrm flipV="1">
            <a:off x="3657600" y="5105400"/>
            <a:ext cx="76200" cy="800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228600" y="5410200"/>
            <a:ext cx="11430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Don’t forget to increment size</a:t>
            </a:r>
            <a:endParaRPr lang="en-US" sz="1200" dirty="0"/>
          </a:p>
        </p:txBody>
      </p:sp>
      <p:cxnSp>
        <p:nvCxnSpPr>
          <p:cNvPr id="31" name="Straight Arrow Connector 30"/>
          <p:cNvCxnSpPr>
            <a:stCxn id="30" idx="3"/>
          </p:cNvCxnSpPr>
          <p:nvPr/>
        </p:nvCxnSpPr>
        <p:spPr>
          <a:xfrm flipV="1">
            <a:off x="1371600" y="5410200"/>
            <a:ext cx="914400" cy="3429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1447800" y="1524000"/>
            <a:ext cx="6172200" cy="419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smtClean="0"/>
              <a:t>Full implementation is in </a:t>
            </a:r>
            <a:r>
              <a:rPr lang="en-US" sz="3600" dirty="0" err="1" smtClean="0"/>
              <a:t>dynamicArrayDeque.c</a:t>
            </a:r>
            <a:endParaRPr lang="en-US" sz="3600" dirty="0"/>
          </a:p>
        </p:txBody>
      </p:sp>
    </p:spTree>
    <p:extLst>
      <p:ext uri="{BB962C8B-B14F-4D97-AF65-F5344CB8AC3E}">
        <p14:creationId xmlns:p14="http://schemas.microsoft.com/office/powerpoint/2010/main" val="45789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P spid="18" grpId="0" animBg="1"/>
      <p:bldP spid="22" grpId="0" animBg="1"/>
      <p:bldP spid="30"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Analysis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13811636"/>
              </p:ext>
            </p:extLst>
          </p:nvPr>
        </p:nvGraphicFramePr>
        <p:xfrm>
          <a:off x="990600" y="1625598"/>
          <a:ext cx="7315200" cy="3788835"/>
        </p:xfrm>
        <a:graphic>
          <a:graphicData uri="http://schemas.openxmlformats.org/drawingml/2006/table">
            <a:tbl>
              <a:tblPr firstRow="1" bandRow="1">
                <a:tableStyleId>{5C22544A-7EE6-4342-B048-85BDC9FD1C3A}</a:tableStyleId>
              </a:tblPr>
              <a:tblGrid>
                <a:gridCol w="2133600"/>
                <a:gridCol w="1752600"/>
                <a:gridCol w="1828800"/>
                <a:gridCol w="1600200"/>
              </a:tblGrid>
              <a:tr h="757767">
                <a:tc>
                  <a:txBody>
                    <a:bodyPr/>
                    <a:lstStyle/>
                    <a:p>
                      <a:pPr algn="ctr"/>
                      <a:r>
                        <a:rPr lang="en-US" sz="2400" dirty="0" smtClean="0"/>
                        <a:t>Operation</a:t>
                      </a:r>
                      <a:endParaRPr lang="en-US" sz="2400" dirty="0"/>
                    </a:p>
                  </a:txBody>
                  <a:tcPr/>
                </a:tc>
                <a:tc>
                  <a:txBody>
                    <a:bodyPr/>
                    <a:lstStyle/>
                    <a:p>
                      <a:pPr algn="ctr"/>
                      <a:r>
                        <a:rPr lang="en-US" sz="2400" dirty="0" smtClean="0"/>
                        <a:t>Best</a:t>
                      </a:r>
                      <a:endParaRPr lang="en-US" sz="2400" dirty="0"/>
                    </a:p>
                  </a:txBody>
                  <a:tcPr/>
                </a:tc>
                <a:tc>
                  <a:txBody>
                    <a:bodyPr/>
                    <a:lstStyle/>
                    <a:p>
                      <a:pPr algn="ctr"/>
                      <a:r>
                        <a:rPr lang="en-US" sz="2400" dirty="0" smtClean="0"/>
                        <a:t>Worst</a:t>
                      </a:r>
                      <a:endParaRPr lang="en-US" sz="2400" dirty="0"/>
                    </a:p>
                  </a:txBody>
                  <a:tcPr/>
                </a:tc>
                <a:tc>
                  <a:txBody>
                    <a:bodyPr/>
                    <a:lstStyle/>
                    <a:p>
                      <a:pPr algn="ctr"/>
                      <a:r>
                        <a:rPr lang="en-US" sz="2400" dirty="0" smtClean="0"/>
                        <a:t>Ave</a:t>
                      </a:r>
                      <a:endParaRPr lang="en-US" sz="2400" dirty="0"/>
                    </a:p>
                  </a:txBody>
                  <a:tcPr/>
                </a:tc>
              </a:tr>
              <a:tr h="757767">
                <a:tc>
                  <a:txBody>
                    <a:bodyPr/>
                    <a:lstStyle/>
                    <a:p>
                      <a:r>
                        <a:rPr lang="en-US" sz="2400" dirty="0" err="1" smtClean="0"/>
                        <a:t>AddBack</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n</a:t>
                      </a:r>
                      <a:endParaRPr lang="en-US" sz="2400" dirty="0"/>
                    </a:p>
                  </a:txBody>
                  <a:tcPr/>
                </a:tc>
                <a:tc>
                  <a:txBody>
                    <a:bodyPr/>
                    <a:lstStyle/>
                    <a:p>
                      <a:pPr algn="ctr"/>
                      <a:r>
                        <a:rPr lang="en-US" sz="2400" dirty="0" smtClean="0"/>
                        <a:t>1+</a:t>
                      </a:r>
                      <a:endParaRPr lang="en-US" sz="2400" dirty="0"/>
                    </a:p>
                  </a:txBody>
                  <a:tcPr/>
                </a:tc>
              </a:tr>
              <a:tr h="757767">
                <a:tc>
                  <a:txBody>
                    <a:bodyPr/>
                    <a:lstStyle/>
                    <a:p>
                      <a:r>
                        <a:rPr lang="en-US" sz="2400" dirty="0" err="1" smtClean="0"/>
                        <a:t>RemoveBack</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757767">
                <a:tc>
                  <a:txBody>
                    <a:bodyPr/>
                    <a:lstStyle/>
                    <a:p>
                      <a:r>
                        <a:rPr lang="en-US" sz="2400" dirty="0" err="1" smtClean="0"/>
                        <a:t>AddFront</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n</a:t>
                      </a:r>
                      <a:endParaRPr lang="en-US" sz="2400" dirty="0"/>
                    </a:p>
                  </a:txBody>
                  <a:tcPr/>
                </a:tc>
                <a:tc>
                  <a:txBody>
                    <a:bodyPr/>
                    <a:lstStyle/>
                    <a:p>
                      <a:pPr algn="ctr"/>
                      <a:r>
                        <a:rPr lang="en-US" sz="2400" dirty="0" smtClean="0"/>
                        <a:t>1+</a:t>
                      </a:r>
                      <a:endParaRPr lang="en-US" sz="2400" dirty="0"/>
                    </a:p>
                  </a:txBody>
                  <a:tcPr/>
                </a:tc>
              </a:tr>
              <a:tr h="757767">
                <a:tc>
                  <a:txBody>
                    <a:bodyPr/>
                    <a:lstStyle/>
                    <a:p>
                      <a:r>
                        <a:rPr lang="en-US" sz="2400" dirty="0" err="1" smtClean="0"/>
                        <a:t>RemoveFront</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bl>
          </a:graphicData>
        </a:graphic>
      </p:graphicFrame>
    </p:spTree>
    <p:extLst>
      <p:ext uri="{BB962C8B-B14F-4D97-AF65-F5344CB8AC3E}">
        <p14:creationId xmlns:p14="http://schemas.microsoft.com/office/powerpoint/2010/main" val="422834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1600201"/>
            <a:ext cx="8229600" cy="1828800"/>
          </a:xfrm>
        </p:spPr>
        <p:txBody>
          <a:bodyPr>
            <a:normAutofit/>
          </a:bodyPr>
          <a:lstStyle/>
          <a:p>
            <a:pPr eaLnBrk="1" hangingPunct="1">
              <a:spcBef>
                <a:spcPct val="0"/>
              </a:spcBef>
              <a:buFontTx/>
              <a:buNone/>
              <a:tabLst>
                <a:tab pos="457200" algn="l"/>
                <a:tab pos="914400" algn="l"/>
                <a:tab pos="1371600" algn="l"/>
                <a:tab pos="1714500" algn="r"/>
                <a:tab pos="1889125" algn="l"/>
              </a:tabLst>
            </a:pPr>
            <a:endParaRPr lang="en-US" sz="2000" b="1" dirty="0">
              <a:solidFill>
                <a:srgbClr val="000099"/>
              </a:solidFill>
              <a:latin typeface="Courier New" charset="0"/>
              <a:ea typeface="ＭＳ Ｐゴシック" charset="0"/>
              <a:cs typeface="ＭＳ Ｐゴシック" charset="0"/>
            </a:endParaRP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a:t>
            </a:r>
            <a:r>
              <a:rPr lang="en-US" sz="2000" b="1" dirty="0" err="1">
                <a:solidFill>
                  <a:srgbClr val="000099"/>
                </a:solidFill>
                <a:latin typeface="Courier New" charset="0"/>
                <a:ea typeface="ＭＳ Ｐゴシック" charset="0"/>
                <a:cs typeface="ＭＳ Ｐゴシック" charset="0"/>
              </a:rPr>
              <a:t>int</a:t>
            </a:r>
            <a:r>
              <a:rPr lang="en-US" sz="2000" b="1" dirty="0">
                <a:solidFill>
                  <a:srgbClr val="000099"/>
                </a:solidFill>
                <a:latin typeface="Courier New" charset="0"/>
                <a:ea typeface="ＭＳ Ｐゴシック" charset="0"/>
                <a:cs typeface="ＭＳ Ｐゴシック" charset="0"/>
              </a:rPr>
              <a:t>      </a:t>
            </a:r>
            <a:r>
              <a:rPr lang="en-US" sz="2000" b="1" dirty="0" err="1">
                <a:solidFill>
                  <a:srgbClr val="000099"/>
                </a:solidFill>
                <a:latin typeface="Courier New" charset="0"/>
                <a:ea typeface="ＭＳ Ｐゴシック" charset="0"/>
                <a:cs typeface="ＭＳ Ｐゴシック" charset="0"/>
              </a:rPr>
              <a:t>isEmpty</a:t>
            </a:r>
            <a:r>
              <a:rPr lang="en-US" sz="2000" b="1" dirty="0">
                <a:solidFill>
                  <a:srgbClr val="000099"/>
                </a:solidFill>
                <a:latin typeface="Courier New" charset="0"/>
                <a:ea typeface="ＭＳ Ｐゴシック" charset="0"/>
                <a:cs typeface="ＭＳ Ｐゴシック" charset="0"/>
              </a:rPr>
              <a:t>();</a:t>
            </a:r>
            <a:endParaRPr lang="en-US" sz="2000" dirty="0">
              <a:solidFill>
                <a:srgbClr val="A05000"/>
              </a:solidFill>
              <a:latin typeface="Times New Roman" charset="0"/>
              <a:ea typeface="ＭＳ Ｐゴシック" charset="0"/>
              <a:cs typeface="ＭＳ Ｐゴシック" charset="0"/>
            </a:endParaRPr>
          </a:p>
          <a:p>
            <a:pPr eaLnBrk="1" hangingPunct="1">
              <a:spcBef>
                <a:spcPct val="3500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void     </a:t>
            </a:r>
            <a:r>
              <a:rPr lang="en-US" sz="2000" b="1" dirty="0" err="1">
                <a:solidFill>
                  <a:srgbClr val="000099"/>
                </a:solidFill>
                <a:latin typeface="Courier New" charset="0"/>
                <a:ea typeface="ＭＳ Ｐゴシック" charset="0"/>
                <a:cs typeface="ＭＳ Ｐゴシック" charset="0"/>
              </a:rPr>
              <a:t>addBack</a:t>
            </a:r>
            <a:r>
              <a:rPr lang="en-US" sz="2000" b="1" dirty="0">
                <a:solidFill>
                  <a:srgbClr val="000099"/>
                </a:solidFill>
                <a:latin typeface="Courier New" charset="0"/>
                <a:ea typeface="ＭＳ Ｐゴシック" charset="0"/>
                <a:cs typeface="ＭＳ Ｐゴシック" charset="0"/>
              </a:rPr>
              <a:t>(TYPE </a:t>
            </a:r>
            <a:r>
              <a:rPr lang="en-US" sz="2000" b="1" dirty="0" err="1">
                <a:solidFill>
                  <a:srgbClr val="000099"/>
                </a:solidFill>
                <a:latin typeface="Courier New" charset="0"/>
                <a:ea typeface="ＭＳ Ｐゴシック" charset="0"/>
                <a:cs typeface="ＭＳ Ｐゴシック" charset="0"/>
              </a:rPr>
              <a:t>val</a:t>
            </a:r>
            <a:r>
              <a:rPr lang="en-US" sz="2000" b="1" dirty="0">
                <a:solidFill>
                  <a:srgbClr val="000099"/>
                </a:solidFill>
                <a:latin typeface="Courier New" charset="0"/>
                <a:ea typeface="ＭＳ Ｐゴシック" charset="0"/>
                <a:cs typeface="ＭＳ Ｐゴシック" charset="0"/>
              </a:rPr>
              <a:t>);  </a:t>
            </a:r>
            <a:r>
              <a:rPr lang="en-US" sz="2000" dirty="0">
                <a:solidFill>
                  <a:srgbClr val="A05000"/>
                </a:solidFill>
                <a:latin typeface="Times New Roman" charset="0"/>
                <a:ea typeface="ＭＳ Ｐゴシック" charset="0"/>
                <a:cs typeface="ＭＳ Ｐゴシック" charset="0"/>
              </a:rPr>
              <a:t>// Add value at end of queue.</a:t>
            </a: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TYPE       front();          </a:t>
            </a:r>
            <a:r>
              <a:rPr lang="en-US" sz="2000" dirty="0">
                <a:solidFill>
                  <a:srgbClr val="A05000"/>
                </a:solidFill>
                <a:latin typeface="Times New Roman" charset="0"/>
                <a:ea typeface="ＭＳ Ｐゴシック" charset="0"/>
                <a:cs typeface="ＭＳ Ｐゴシック" charset="0"/>
              </a:rPr>
              <a:t>// Get value at front of queue.</a:t>
            </a: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void </a:t>
            </a:r>
            <a:r>
              <a:rPr lang="en-US" sz="2000" b="1" dirty="0" err="1">
                <a:solidFill>
                  <a:srgbClr val="000099"/>
                </a:solidFill>
                <a:latin typeface="Courier New" charset="0"/>
                <a:ea typeface="ＭＳ Ｐゴシック" charset="0"/>
                <a:cs typeface="ＭＳ Ｐゴシック" charset="0"/>
              </a:rPr>
              <a:t>removeFront</a:t>
            </a:r>
            <a:r>
              <a:rPr lang="en-US" sz="2000" b="1" dirty="0">
                <a:solidFill>
                  <a:srgbClr val="000099"/>
                </a:solidFill>
                <a:latin typeface="Courier New"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 </a:t>
            </a:r>
            <a:r>
              <a:rPr lang="en-US" sz="2000" dirty="0" smtClean="0">
                <a:solidFill>
                  <a:srgbClr val="A05000"/>
                </a:solidFill>
                <a:latin typeface="Times New Roman" charset="0"/>
                <a:ea typeface="ＭＳ Ｐゴシック" charset="0"/>
                <a:cs typeface="ＭＳ Ｐゴシック" charset="0"/>
              </a:rPr>
              <a:t>/</a:t>
            </a:r>
            <a:r>
              <a:rPr lang="en-US" sz="2000" dirty="0">
                <a:solidFill>
                  <a:srgbClr val="A05000"/>
                </a:solidFill>
                <a:latin typeface="Times New Roman" charset="0"/>
                <a:ea typeface="ＭＳ Ｐゴシック" charset="0"/>
                <a:cs typeface="ＭＳ Ｐゴシック" charset="0"/>
              </a:rPr>
              <a:t>/ Remove value at front.</a:t>
            </a:r>
            <a:endParaRPr lang="en-US" sz="2000" b="1" dirty="0">
              <a:solidFill>
                <a:srgbClr val="000099"/>
              </a:solidFill>
              <a:latin typeface="Courier New" charset="0"/>
              <a:ea typeface="ＭＳ Ｐゴシック" charset="0"/>
              <a:cs typeface="ＭＳ Ｐゴシック" charset="0"/>
            </a:endParaRPr>
          </a:p>
          <a:p>
            <a:pPr marL="457200" lvl="1" indent="0">
              <a:buNone/>
              <a:tabLst>
                <a:tab pos="457200" algn="l"/>
                <a:tab pos="914400" algn="l"/>
                <a:tab pos="1371600" algn="l"/>
                <a:tab pos="1714500" algn="r"/>
                <a:tab pos="1889125" algn="l"/>
              </a:tabLst>
            </a:pPr>
            <a:endParaRPr lang="en-US" dirty="0">
              <a:solidFill>
                <a:srgbClr val="000099"/>
              </a:solidFill>
              <a:latin typeface="Times New Roman" charset="0"/>
              <a:ea typeface="ＭＳ Ｐゴシック" charset="0"/>
            </a:endParaRPr>
          </a:p>
        </p:txBody>
      </p:sp>
      <p:sp>
        <p:nvSpPr>
          <p:cNvPr id="2" name="Title 1"/>
          <p:cNvSpPr>
            <a:spLocks noGrp="1"/>
          </p:cNvSpPr>
          <p:nvPr>
            <p:ph type="title"/>
          </p:nvPr>
        </p:nvSpPr>
        <p:spPr/>
        <p:txBody>
          <a:bodyPr/>
          <a:lstStyle/>
          <a:p>
            <a:r>
              <a:rPr lang="en-US" dirty="0" smtClean="0"/>
              <a:t>Queues</a:t>
            </a:r>
            <a:endParaRPr lang="en-US" dirty="0"/>
          </a:p>
        </p:txBody>
      </p:sp>
      <p:pic>
        <p:nvPicPr>
          <p:cNvPr id="3" name="Picture 2" descr="queu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810000"/>
            <a:ext cx="2858616" cy="1905000"/>
          </a:xfrm>
          <a:prstGeom prst="rect">
            <a:avLst/>
          </a:prstGeom>
        </p:spPr>
      </p:pic>
      <p:cxnSp>
        <p:nvCxnSpPr>
          <p:cNvPr id="5" name="Straight Arrow Connector 4"/>
          <p:cNvCxnSpPr/>
          <p:nvPr/>
        </p:nvCxnSpPr>
        <p:spPr>
          <a:xfrm flipH="1">
            <a:off x="5715000" y="48768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990600" y="48006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400800" y="5181600"/>
            <a:ext cx="1641232" cy="369332"/>
          </a:xfrm>
          <a:prstGeom prst="rect">
            <a:avLst/>
          </a:prstGeom>
          <a:noFill/>
        </p:spPr>
        <p:txBody>
          <a:bodyPr wrap="none" rtlCol="0">
            <a:spAutoFit/>
          </a:bodyPr>
          <a:lstStyle/>
          <a:p>
            <a:r>
              <a:rPr lang="en-US" dirty="0" smtClean="0"/>
              <a:t>add to the back</a:t>
            </a:r>
            <a:endParaRPr lang="en-US" dirty="0"/>
          </a:p>
        </p:txBody>
      </p:sp>
      <p:sp>
        <p:nvSpPr>
          <p:cNvPr id="9" name="TextBox 8"/>
          <p:cNvSpPr txBox="1"/>
          <p:nvPr/>
        </p:nvSpPr>
        <p:spPr>
          <a:xfrm>
            <a:off x="533400" y="4953000"/>
            <a:ext cx="2303523" cy="369332"/>
          </a:xfrm>
          <a:prstGeom prst="rect">
            <a:avLst/>
          </a:prstGeom>
          <a:noFill/>
        </p:spPr>
        <p:txBody>
          <a:bodyPr wrap="none" rtlCol="0">
            <a:spAutoFit/>
          </a:bodyPr>
          <a:lstStyle/>
          <a:p>
            <a:r>
              <a:rPr lang="en-US" dirty="0" smtClean="0"/>
              <a:t>remove from the front</a:t>
            </a:r>
            <a:endParaRPr lang="en-US" dirty="0"/>
          </a:p>
        </p:txBody>
      </p:sp>
    </p:spTree>
    <p:extLst>
      <p:ext uri="{BB962C8B-B14F-4D97-AF65-F5344CB8AC3E}">
        <p14:creationId xmlns:p14="http://schemas.microsoft.com/office/powerpoint/2010/main" val="159355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Applications</a:t>
            </a:r>
            <a:endParaRPr lang="en-US" dirty="0"/>
          </a:p>
        </p:txBody>
      </p:sp>
      <p:pic>
        <p:nvPicPr>
          <p:cNvPr id="6" name="Picture 5"/>
          <p:cNvPicPr>
            <a:picLocks noChangeAspect="1"/>
          </p:cNvPicPr>
          <p:nvPr/>
        </p:nvPicPr>
        <p:blipFill>
          <a:blip r:embed="rId3"/>
          <a:stretch>
            <a:fillRect/>
          </a:stretch>
        </p:blipFill>
        <p:spPr>
          <a:xfrm rot="10800000" flipV="1">
            <a:off x="609600" y="1752600"/>
            <a:ext cx="1117600" cy="1377563"/>
          </a:xfrm>
          <a:prstGeom prst="rect">
            <a:avLst/>
          </a:prstGeom>
        </p:spPr>
      </p:pic>
      <p:pic>
        <p:nvPicPr>
          <p:cNvPr id="7" name="Picture 6"/>
          <p:cNvPicPr>
            <a:picLocks noChangeAspect="1"/>
          </p:cNvPicPr>
          <p:nvPr/>
        </p:nvPicPr>
        <p:blipFill>
          <a:blip r:embed="rId3"/>
          <a:stretch>
            <a:fillRect/>
          </a:stretch>
        </p:blipFill>
        <p:spPr>
          <a:xfrm rot="10800000" flipV="1">
            <a:off x="533400" y="2971800"/>
            <a:ext cx="1117600" cy="1377563"/>
          </a:xfrm>
          <a:prstGeom prst="rect">
            <a:avLst/>
          </a:prstGeom>
        </p:spPr>
      </p:pic>
      <p:pic>
        <p:nvPicPr>
          <p:cNvPr id="8" name="Picture 7"/>
          <p:cNvPicPr>
            <a:picLocks noChangeAspect="1"/>
          </p:cNvPicPr>
          <p:nvPr/>
        </p:nvPicPr>
        <p:blipFill>
          <a:blip r:embed="rId3"/>
          <a:stretch>
            <a:fillRect/>
          </a:stretch>
        </p:blipFill>
        <p:spPr>
          <a:xfrm rot="10800000" flipV="1">
            <a:off x="533400" y="4343400"/>
            <a:ext cx="1117600" cy="1377563"/>
          </a:xfrm>
          <a:prstGeom prst="rect">
            <a:avLst/>
          </a:prstGeom>
        </p:spPr>
      </p:pic>
      <p:pic>
        <p:nvPicPr>
          <p:cNvPr id="9" name="Picture 8"/>
          <p:cNvPicPr>
            <a:picLocks noChangeAspect="1"/>
          </p:cNvPicPr>
          <p:nvPr/>
        </p:nvPicPr>
        <p:blipFill>
          <a:blip r:embed="rId4"/>
          <a:stretch>
            <a:fillRect/>
          </a:stretch>
        </p:blipFill>
        <p:spPr>
          <a:xfrm>
            <a:off x="7391400" y="3200400"/>
            <a:ext cx="1368641" cy="939800"/>
          </a:xfrm>
          <a:prstGeom prst="rect">
            <a:avLst/>
          </a:prstGeom>
        </p:spPr>
      </p:pic>
      <p:cxnSp>
        <p:nvCxnSpPr>
          <p:cNvPr id="11" name="Elbow Connector 10"/>
          <p:cNvCxnSpPr/>
          <p:nvPr/>
        </p:nvCxnSpPr>
        <p:spPr>
          <a:xfrm>
            <a:off x="1676400" y="2286000"/>
            <a:ext cx="1828800" cy="13716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flipV="1">
            <a:off x="1642380" y="3657600"/>
            <a:ext cx="1862820" cy="137160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76400" y="3657600"/>
            <a:ext cx="1828800" cy="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19"/>
          <p:cNvSpPr>
            <a:spLocks noChangeArrowheads="1"/>
          </p:cNvSpPr>
          <p:nvPr/>
        </p:nvSpPr>
        <p:spPr bwMode="auto">
          <a:xfrm>
            <a:off x="3733800" y="3429000"/>
            <a:ext cx="381000" cy="381000"/>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26" name="Rectangle 20"/>
          <p:cNvSpPr>
            <a:spLocks noChangeArrowheads="1"/>
          </p:cNvSpPr>
          <p:nvPr/>
        </p:nvSpPr>
        <p:spPr bwMode="auto">
          <a:xfrm>
            <a:off x="4114800" y="3429000"/>
            <a:ext cx="381000" cy="381000"/>
          </a:xfrm>
          <a:prstGeom prst="rect">
            <a:avLst/>
          </a:prstGeom>
          <a:noFill/>
          <a:ln w="28575">
            <a:solidFill>
              <a:schemeClr val="tx1"/>
            </a:solidFill>
            <a:miter lim="800000"/>
            <a:headEnd/>
            <a:tailEnd/>
          </a:ln>
        </p:spPr>
        <p:txBody>
          <a:bodyPr wrap="none" anchor="ctr"/>
          <a:lstStyle/>
          <a:p>
            <a:endParaRPr lang="en-US"/>
          </a:p>
        </p:txBody>
      </p:sp>
      <p:sp>
        <p:nvSpPr>
          <p:cNvPr id="27" name="Rectangle 21"/>
          <p:cNvSpPr>
            <a:spLocks noChangeArrowheads="1"/>
          </p:cNvSpPr>
          <p:nvPr/>
        </p:nvSpPr>
        <p:spPr bwMode="auto">
          <a:xfrm>
            <a:off x="4495800" y="34290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28" name="Rectangle 22"/>
          <p:cNvSpPr>
            <a:spLocks noChangeArrowheads="1"/>
          </p:cNvSpPr>
          <p:nvPr/>
        </p:nvSpPr>
        <p:spPr bwMode="auto">
          <a:xfrm>
            <a:off x="4876800" y="34290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29" name="Rectangle 23"/>
          <p:cNvSpPr>
            <a:spLocks noChangeArrowheads="1"/>
          </p:cNvSpPr>
          <p:nvPr/>
        </p:nvSpPr>
        <p:spPr bwMode="auto">
          <a:xfrm>
            <a:off x="5257800" y="34290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30" name="Rectangle 24"/>
          <p:cNvSpPr>
            <a:spLocks noChangeArrowheads="1"/>
          </p:cNvSpPr>
          <p:nvPr/>
        </p:nvSpPr>
        <p:spPr bwMode="auto">
          <a:xfrm>
            <a:off x="5638800" y="3429000"/>
            <a:ext cx="381000" cy="381000"/>
          </a:xfrm>
          <a:prstGeom prst="rect">
            <a:avLst/>
          </a:prstGeom>
          <a:solidFill>
            <a:schemeClr val="accent2"/>
          </a:solidFill>
          <a:ln w="28575">
            <a:solidFill>
              <a:schemeClr val="tx1"/>
            </a:solidFill>
            <a:miter lim="800000"/>
            <a:headEnd/>
            <a:tailEnd/>
          </a:ln>
          <a:extLst/>
        </p:spPr>
        <p:txBody>
          <a:bodyPr wrap="none" anchor="ctr"/>
          <a:lstStyle/>
          <a:p>
            <a:endParaRPr lang="en-US"/>
          </a:p>
        </p:txBody>
      </p:sp>
      <p:sp>
        <p:nvSpPr>
          <p:cNvPr id="31" name="Rectangle 25"/>
          <p:cNvSpPr>
            <a:spLocks noChangeArrowheads="1"/>
          </p:cNvSpPr>
          <p:nvPr/>
        </p:nvSpPr>
        <p:spPr bwMode="auto">
          <a:xfrm>
            <a:off x="6019800" y="3429000"/>
            <a:ext cx="381000" cy="381000"/>
          </a:xfrm>
          <a:prstGeom prst="rect">
            <a:avLst/>
          </a:prstGeom>
          <a:solidFill>
            <a:schemeClr val="accent2"/>
          </a:solidFill>
          <a:ln w="28575">
            <a:solidFill>
              <a:schemeClr val="tx1"/>
            </a:solidFill>
            <a:miter lim="800000"/>
            <a:headEnd/>
            <a:tailEnd/>
          </a:ln>
          <a:extLst/>
        </p:spPr>
        <p:txBody>
          <a:bodyPr wrap="none" anchor="ctr"/>
          <a:lstStyle/>
          <a:p>
            <a:endParaRPr lang="en-US"/>
          </a:p>
        </p:txBody>
      </p:sp>
      <p:sp>
        <p:nvSpPr>
          <p:cNvPr id="38" name="TextBox 37"/>
          <p:cNvSpPr txBox="1"/>
          <p:nvPr/>
        </p:nvSpPr>
        <p:spPr>
          <a:xfrm>
            <a:off x="-1973097" y="-102062"/>
            <a:ext cx="184666" cy="369332"/>
          </a:xfrm>
          <a:prstGeom prst="rect">
            <a:avLst/>
          </a:prstGeom>
          <a:solidFill>
            <a:schemeClr val="accent2"/>
          </a:solidFill>
        </p:spPr>
        <p:txBody>
          <a:bodyPr wrap="none" rtlCol="0">
            <a:spAutoFit/>
          </a:bodyPr>
          <a:lstStyle/>
          <a:p>
            <a:endParaRPr lang="en-US" dirty="0"/>
          </a:p>
        </p:txBody>
      </p:sp>
      <p:cxnSp>
        <p:nvCxnSpPr>
          <p:cNvPr id="39" name="Straight Arrow Connector 38"/>
          <p:cNvCxnSpPr/>
          <p:nvPr/>
        </p:nvCxnSpPr>
        <p:spPr>
          <a:xfrm flipV="1">
            <a:off x="6629400" y="3657600"/>
            <a:ext cx="609600" cy="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280149" y="2971800"/>
            <a:ext cx="1511051" cy="369332"/>
          </a:xfrm>
          <a:prstGeom prst="rect">
            <a:avLst/>
          </a:prstGeom>
          <a:noFill/>
        </p:spPr>
        <p:txBody>
          <a:bodyPr wrap="none" rtlCol="0">
            <a:spAutoFit/>
          </a:bodyPr>
          <a:lstStyle/>
          <a:p>
            <a:r>
              <a:rPr lang="en-US" dirty="0" smtClean="0"/>
              <a:t>Printer Queue</a:t>
            </a:r>
            <a:endParaRPr lang="en-US" dirty="0"/>
          </a:p>
        </p:txBody>
      </p:sp>
      <p:pic>
        <p:nvPicPr>
          <p:cNvPr id="43" name="Picture 42"/>
          <p:cNvPicPr>
            <a:picLocks noChangeAspect="1"/>
          </p:cNvPicPr>
          <p:nvPr/>
        </p:nvPicPr>
        <p:blipFill>
          <a:blip r:embed="rId5"/>
          <a:stretch>
            <a:fillRect/>
          </a:stretch>
        </p:blipFill>
        <p:spPr>
          <a:xfrm>
            <a:off x="5638800" y="4800600"/>
            <a:ext cx="2775857" cy="1727200"/>
          </a:xfrm>
          <a:prstGeom prst="rect">
            <a:avLst/>
          </a:prstGeom>
        </p:spPr>
      </p:pic>
      <p:sp>
        <p:nvSpPr>
          <p:cNvPr id="44" name="TextBox 43"/>
          <p:cNvSpPr txBox="1"/>
          <p:nvPr/>
        </p:nvSpPr>
        <p:spPr>
          <a:xfrm>
            <a:off x="4572000" y="5867400"/>
            <a:ext cx="1911062" cy="646331"/>
          </a:xfrm>
          <a:prstGeom prst="rect">
            <a:avLst/>
          </a:prstGeom>
          <a:noFill/>
        </p:spPr>
        <p:txBody>
          <a:bodyPr wrap="none" rtlCol="0">
            <a:spAutoFit/>
          </a:bodyPr>
          <a:lstStyle/>
          <a:p>
            <a:r>
              <a:rPr lang="en-US" dirty="0" smtClean="0"/>
              <a:t>What nodes are</a:t>
            </a:r>
          </a:p>
          <a:p>
            <a:r>
              <a:rPr lang="en-US" dirty="0" smtClean="0"/>
              <a:t>reachable from A?</a:t>
            </a:r>
            <a:endParaRPr lang="en-US" dirty="0"/>
          </a:p>
        </p:txBody>
      </p:sp>
    </p:spTree>
    <p:extLst>
      <p:ext uri="{BB962C8B-B14F-4D97-AF65-F5344CB8AC3E}">
        <p14:creationId xmlns:p14="http://schemas.microsoft.com/office/powerpoint/2010/main" val="287735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with Dynamic Array</a:t>
            </a:r>
            <a:endParaRPr lang="en-US" dirty="0"/>
          </a:p>
        </p:txBody>
      </p:sp>
      <p:sp>
        <p:nvSpPr>
          <p:cNvPr id="4" name="Rectangle 9"/>
          <p:cNvSpPr>
            <a:spLocks noChangeArrowheads="1"/>
          </p:cNvSpPr>
          <p:nvPr/>
        </p:nvSpPr>
        <p:spPr bwMode="auto">
          <a:xfrm>
            <a:off x="2503517" y="32004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5" name="Rectangle 19"/>
          <p:cNvSpPr>
            <a:spLocks noChangeArrowheads="1"/>
          </p:cNvSpPr>
          <p:nvPr/>
        </p:nvSpPr>
        <p:spPr bwMode="auto">
          <a:xfrm>
            <a:off x="2884517" y="32004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6" name="Rectangle 20"/>
          <p:cNvSpPr>
            <a:spLocks noChangeArrowheads="1"/>
          </p:cNvSpPr>
          <p:nvPr/>
        </p:nvSpPr>
        <p:spPr bwMode="auto">
          <a:xfrm>
            <a:off x="3265517" y="32004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7" name="Rectangle 21"/>
          <p:cNvSpPr>
            <a:spLocks noChangeArrowheads="1"/>
          </p:cNvSpPr>
          <p:nvPr/>
        </p:nvSpPr>
        <p:spPr bwMode="auto">
          <a:xfrm>
            <a:off x="3646517" y="32004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8" name="Rectangle 22"/>
          <p:cNvSpPr>
            <a:spLocks noChangeArrowheads="1"/>
          </p:cNvSpPr>
          <p:nvPr/>
        </p:nvSpPr>
        <p:spPr bwMode="auto">
          <a:xfrm>
            <a:off x="4027517" y="32004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9" name="Rectangle 23"/>
          <p:cNvSpPr>
            <a:spLocks noChangeArrowheads="1"/>
          </p:cNvSpPr>
          <p:nvPr/>
        </p:nvSpPr>
        <p:spPr bwMode="auto">
          <a:xfrm>
            <a:off x="4408517" y="3200400"/>
            <a:ext cx="381000" cy="381000"/>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10" name="Rectangle 24"/>
          <p:cNvSpPr>
            <a:spLocks noChangeArrowheads="1"/>
          </p:cNvSpPr>
          <p:nvPr/>
        </p:nvSpPr>
        <p:spPr bwMode="auto">
          <a:xfrm>
            <a:off x="4789517" y="3200400"/>
            <a:ext cx="381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Rectangle 25"/>
          <p:cNvSpPr>
            <a:spLocks noChangeArrowheads="1"/>
          </p:cNvSpPr>
          <p:nvPr/>
        </p:nvSpPr>
        <p:spPr bwMode="auto">
          <a:xfrm>
            <a:off x="5170517" y="3200400"/>
            <a:ext cx="381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Box 11"/>
          <p:cNvSpPr txBox="1"/>
          <p:nvPr/>
        </p:nvSpPr>
        <p:spPr>
          <a:xfrm>
            <a:off x="2057400" y="2667000"/>
            <a:ext cx="659155" cy="369332"/>
          </a:xfrm>
          <a:prstGeom prst="rect">
            <a:avLst/>
          </a:prstGeom>
          <a:noFill/>
        </p:spPr>
        <p:txBody>
          <a:bodyPr wrap="none" rtlCol="0">
            <a:spAutoFit/>
          </a:bodyPr>
          <a:lstStyle/>
          <a:p>
            <a:r>
              <a:rPr lang="en-US" dirty="0" smtClean="0"/>
              <a:t>front</a:t>
            </a:r>
            <a:endParaRPr lang="en-US" dirty="0"/>
          </a:p>
        </p:txBody>
      </p:sp>
      <p:sp>
        <p:nvSpPr>
          <p:cNvPr id="13" name="TextBox 12"/>
          <p:cNvSpPr txBox="1"/>
          <p:nvPr/>
        </p:nvSpPr>
        <p:spPr>
          <a:xfrm>
            <a:off x="5334000" y="2678668"/>
            <a:ext cx="620683" cy="369332"/>
          </a:xfrm>
          <a:prstGeom prst="rect">
            <a:avLst/>
          </a:prstGeom>
          <a:noFill/>
        </p:spPr>
        <p:txBody>
          <a:bodyPr wrap="none" rtlCol="0">
            <a:spAutoFit/>
          </a:bodyPr>
          <a:lstStyle/>
          <a:p>
            <a:r>
              <a:rPr lang="en-US" dirty="0" smtClean="0"/>
              <a:t>back</a:t>
            </a:r>
            <a:endParaRPr lang="en-US" dirty="0"/>
          </a:p>
        </p:txBody>
      </p:sp>
      <p:sp>
        <p:nvSpPr>
          <p:cNvPr id="14" name="Rectangle 3"/>
          <p:cNvSpPr txBox="1">
            <a:spLocks noChangeArrowheads="1"/>
          </p:cNvSpPr>
          <p:nvPr/>
        </p:nvSpPr>
        <p:spPr>
          <a:xfrm>
            <a:off x="457200" y="4191000"/>
            <a:ext cx="82296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tabLst>
                <a:tab pos="457200" algn="l"/>
                <a:tab pos="914400" algn="l"/>
                <a:tab pos="1371600" algn="l"/>
                <a:tab pos="1714500" algn="r"/>
                <a:tab pos="1889125" algn="l"/>
              </a:tabLst>
            </a:pPr>
            <a:endParaRPr lang="en-US" sz="2000" b="1" dirty="0" smtClean="0">
              <a:solidFill>
                <a:srgbClr val="000099"/>
              </a:solidFill>
              <a:latin typeface="Courier New" charset="0"/>
              <a:ea typeface="ＭＳ Ｐゴシック" charset="0"/>
              <a:cs typeface="ＭＳ Ｐゴシック" charset="0"/>
            </a:endParaRPr>
          </a:p>
          <a:p>
            <a:pPr>
              <a:spcBef>
                <a:spcPct val="0"/>
              </a:spcBef>
              <a:buFontTx/>
              <a:buNone/>
              <a:tabLst>
                <a:tab pos="457200" algn="l"/>
                <a:tab pos="914400" algn="l"/>
                <a:tab pos="1371600" algn="l"/>
                <a:tab pos="1714500" algn="r"/>
                <a:tab pos="1889125" algn="l"/>
              </a:tabLst>
            </a:pPr>
            <a:r>
              <a:rPr lang="en-US" sz="2000" b="1" dirty="0" smtClean="0">
                <a:solidFill>
                  <a:srgbClr val="000099"/>
                </a:solidFill>
                <a:latin typeface="Courier New" charset="0"/>
                <a:ea typeface="ＭＳ Ｐゴシック" charset="0"/>
                <a:cs typeface="ＭＳ Ｐゴシック" charset="0"/>
              </a:rPr>
              <a:t>  </a:t>
            </a:r>
            <a:r>
              <a:rPr lang="en-US" sz="2000" b="1" dirty="0" err="1" smtClean="0">
                <a:solidFill>
                  <a:srgbClr val="000099"/>
                </a:solidFill>
                <a:latin typeface="Courier New" charset="0"/>
                <a:ea typeface="ＭＳ Ｐゴシック" charset="0"/>
                <a:cs typeface="ＭＳ Ｐゴシック" charset="0"/>
              </a:rPr>
              <a:t>int</a:t>
            </a:r>
            <a:r>
              <a:rPr lang="en-US" sz="2000" b="1" dirty="0" smtClean="0">
                <a:solidFill>
                  <a:srgbClr val="000099"/>
                </a:solidFill>
                <a:latin typeface="Courier New" charset="0"/>
                <a:ea typeface="ＭＳ Ｐゴシック" charset="0"/>
                <a:cs typeface="ＭＳ Ｐゴシック" charset="0"/>
              </a:rPr>
              <a:t>      </a:t>
            </a:r>
            <a:r>
              <a:rPr lang="en-US" sz="2000" b="1" dirty="0" err="1" smtClean="0">
                <a:solidFill>
                  <a:srgbClr val="000099"/>
                </a:solidFill>
                <a:latin typeface="Courier New" charset="0"/>
                <a:ea typeface="ＭＳ Ｐゴシック" charset="0"/>
                <a:cs typeface="ＭＳ Ｐゴシック" charset="0"/>
              </a:rPr>
              <a:t>isEmpty</a:t>
            </a:r>
            <a:r>
              <a:rPr lang="en-US" sz="2000" b="1" dirty="0" smtClean="0">
                <a:solidFill>
                  <a:srgbClr val="000099"/>
                </a:solidFill>
                <a:latin typeface="Courier New" charset="0"/>
                <a:ea typeface="ＭＳ Ｐゴシック" charset="0"/>
                <a:cs typeface="ＭＳ Ｐゴシック" charset="0"/>
              </a:rPr>
              <a:t>();</a:t>
            </a:r>
            <a:endParaRPr lang="en-US" sz="2000" dirty="0" smtClean="0">
              <a:solidFill>
                <a:srgbClr val="A05000"/>
              </a:solidFill>
              <a:latin typeface="Times New Roman" charset="0"/>
              <a:ea typeface="ＭＳ Ｐゴシック" charset="0"/>
              <a:cs typeface="ＭＳ Ｐゴシック" charset="0"/>
            </a:endParaRPr>
          </a:p>
          <a:p>
            <a:pPr>
              <a:spcBef>
                <a:spcPct val="35000"/>
              </a:spcBef>
              <a:buFontTx/>
              <a:buNone/>
              <a:tabLst>
                <a:tab pos="457200" algn="l"/>
                <a:tab pos="914400" algn="l"/>
                <a:tab pos="1371600" algn="l"/>
                <a:tab pos="1714500" algn="r"/>
                <a:tab pos="1889125" algn="l"/>
              </a:tabLst>
            </a:pPr>
            <a:r>
              <a:rPr lang="en-US" sz="2000" b="1" dirty="0" smtClean="0">
                <a:solidFill>
                  <a:srgbClr val="000099"/>
                </a:solidFill>
                <a:latin typeface="Courier New" charset="0"/>
                <a:ea typeface="ＭＳ Ｐゴシック" charset="0"/>
                <a:cs typeface="ＭＳ Ｐゴシック" charset="0"/>
              </a:rPr>
              <a:t>  void     </a:t>
            </a:r>
            <a:r>
              <a:rPr lang="en-US" sz="2000" b="1" dirty="0" err="1" smtClean="0">
                <a:solidFill>
                  <a:srgbClr val="000099"/>
                </a:solidFill>
                <a:latin typeface="Courier New" charset="0"/>
                <a:ea typeface="ＭＳ Ｐゴシック" charset="0"/>
                <a:cs typeface="ＭＳ Ｐゴシック" charset="0"/>
              </a:rPr>
              <a:t>addBack</a:t>
            </a:r>
            <a:r>
              <a:rPr lang="en-US" sz="2000" b="1" dirty="0" smtClean="0">
                <a:solidFill>
                  <a:srgbClr val="000099"/>
                </a:solidFill>
                <a:latin typeface="Courier New" charset="0"/>
                <a:ea typeface="ＭＳ Ｐゴシック" charset="0"/>
                <a:cs typeface="ＭＳ Ｐゴシック" charset="0"/>
              </a:rPr>
              <a:t>(TYPE </a:t>
            </a:r>
            <a:r>
              <a:rPr lang="en-US" sz="2000" b="1" dirty="0" err="1" smtClean="0">
                <a:solidFill>
                  <a:srgbClr val="000099"/>
                </a:solidFill>
                <a:latin typeface="Courier New" charset="0"/>
                <a:ea typeface="ＭＳ Ｐゴシック" charset="0"/>
                <a:cs typeface="ＭＳ Ｐゴシック" charset="0"/>
              </a:rPr>
              <a:t>val</a:t>
            </a:r>
            <a:r>
              <a:rPr lang="en-US" sz="2000" b="1" dirty="0" smtClean="0">
                <a:solidFill>
                  <a:srgbClr val="000099"/>
                </a:solidFill>
                <a:latin typeface="Courier New" charset="0"/>
                <a:ea typeface="ＭＳ Ｐゴシック" charset="0"/>
                <a:cs typeface="ＭＳ Ｐゴシック" charset="0"/>
              </a:rPr>
              <a:t>);  </a:t>
            </a:r>
            <a:r>
              <a:rPr lang="en-US" sz="2000" dirty="0" smtClean="0">
                <a:solidFill>
                  <a:srgbClr val="A05000"/>
                </a:solidFill>
                <a:latin typeface="Times New Roman" charset="0"/>
                <a:ea typeface="ＭＳ Ｐゴシック" charset="0"/>
                <a:cs typeface="ＭＳ Ｐゴシック" charset="0"/>
              </a:rPr>
              <a:t>// Add value at end of queue.</a:t>
            </a:r>
          </a:p>
          <a:p>
            <a:pPr>
              <a:spcBef>
                <a:spcPct val="0"/>
              </a:spcBef>
              <a:buFontTx/>
              <a:buNone/>
              <a:tabLst>
                <a:tab pos="457200" algn="l"/>
                <a:tab pos="914400" algn="l"/>
                <a:tab pos="1371600" algn="l"/>
                <a:tab pos="1714500" algn="r"/>
                <a:tab pos="1889125" algn="l"/>
              </a:tabLst>
            </a:pPr>
            <a:r>
              <a:rPr lang="en-US" sz="2000" b="1" dirty="0" smtClean="0">
                <a:solidFill>
                  <a:srgbClr val="000099"/>
                </a:solidFill>
                <a:latin typeface="Courier New" charset="0"/>
                <a:ea typeface="ＭＳ Ｐゴシック" charset="0"/>
                <a:cs typeface="ＭＳ Ｐゴシック" charset="0"/>
              </a:rPr>
              <a:t>  TYPE       front();          </a:t>
            </a:r>
            <a:r>
              <a:rPr lang="en-US" sz="2000" dirty="0" smtClean="0">
                <a:solidFill>
                  <a:srgbClr val="A05000"/>
                </a:solidFill>
                <a:latin typeface="Times New Roman" charset="0"/>
                <a:ea typeface="ＭＳ Ｐゴシック" charset="0"/>
                <a:cs typeface="ＭＳ Ｐゴシック" charset="0"/>
              </a:rPr>
              <a:t>// Get value at front of queue.</a:t>
            </a:r>
          </a:p>
          <a:p>
            <a:pPr>
              <a:spcBef>
                <a:spcPct val="0"/>
              </a:spcBef>
              <a:buFontTx/>
              <a:buNone/>
              <a:tabLst>
                <a:tab pos="457200" algn="l"/>
                <a:tab pos="914400" algn="l"/>
                <a:tab pos="1371600" algn="l"/>
                <a:tab pos="1714500" algn="r"/>
                <a:tab pos="1889125" algn="l"/>
              </a:tabLst>
            </a:pPr>
            <a:r>
              <a:rPr lang="en-US" sz="2000" b="1" dirty="0" smtClean="0">
                <a:solidFill>
                  <a:srgbClr val="000099"/>
                </a:solidFill>
                <a:latin typeface="Courier New" charset="0"/>
                <a:ea typeface="ＭＳ Ｐゴシック" charset="0"/>
                <a:cs typeface="ＭＳ Ｐゴシック" charset="0"/>
              </a:rPr>
              <a:t>  void </a:t>
            </a:r>
            <a:r>
              <a:rPr lang="en-US" sz="2000" b="1" dirty="0" err="1" smtClean="0">
                <a:solidFill>
                  <a:srgbClr val="000099"/>
                </a:solidFill>
                <a:latin typeface="Courier New" charset="0"/>
                <a:ea typeface="ＭＳ Ｐゴシック" charset="0"/>
                <a:cs typeface="ＭＳ Ｐゴシック" charset="0"/>
              </a:rPr>
              <a:t>removeFront</a:t>
            </a:r>
            <a:r>
              <a:rPr lang="en-US" sz="2000" b="1" dirty="0" smtClean="0">
                <a:solidFill>
                  <a:srgbClr val="000099"/>
                </a:solidFill>
                <a:latin typeface="Courier New" charset="0"/>
                <a:ea typeface="ＭＳ Ｐゴシック" charset="0"/>
                <a:cs typeface="ＭＳ Ｐゴシック" charset="0"/>
              </a:rPr>
              <a:t>();         </a:t>
            </a:r>
            <a:r>
              <a:rPr lang="en-US" sz="2000" dirty="0" smtClean="0">
                <a:solidFill>
                  <a:srgbClr val="A05000"/>
                </a:solidFill>
                <a:latin typeface="Times New Roman" charset="0"/>
                <a:ea typeface="ＭＳ Ｐゴシック" charset="0"/>
                <a:cs typeface="ＭＳ Ｐゴシック" charset="0"/>
              </a:rPr>
              <a:t>// Remove value at front.</a:t>
            </a:r>
            <a:endParaRPr lang="en-US" sz="2000" b="1" dirty="0" smtClean="0">
              <a:solidFill>
                <a:srgbClr val="000099"/>
              </a:solidFill>
              <a:latin typeface="Courier New" charset="0"/>
              <a:ea typeface="ＭＳ Ｐゴシック" charset="0"/>
              <a:cs typeface="ＭＳ Ｐゴシック" charset="0"/>
            </a:endParaRPr>
          </a:p>
          <a:p>
            <a:pPr marL="457200" lvl="1" indent="0">
              <a:buFont typeface="Arial" pitchFamily="34" charset="0"/>
              <a:buNone/>
              <a:tabLst>
                <a:tab pos="457200" algn="l"/>
                <a:tab pos="914400" algn="l"/>
                <a:tab pos="1371600" algn="l"/>
                <a:tab pos="1714500" algn="r"/>
                <a:tab pos="1889125" algn="l"/>
              </a:tabLst>
            </a:pPr>
            <a:endParaRPr lang="en-US" dirty="0">
              <a:solidFill>
                <a:srgbClr val="000099"/>
              </a:solidFill>
              <a:latin typeface="Times New Roman" charset="0"/>
              <a:ea typeface="ＭＳ Ｐゴシック" charset="0"/>
            </a:endParaRPr>
          </a:p>
        </p:txBody>
      </p:sp>
      <p:cxnSp>
        <p:nvCxnSpPr>
          <p:cNvPr id="15" name="Elbow Connector 14"/>
          <p:cNvCxnSpPr/>
          <p:nvPr/>
        </p:nvCxnSpPr>
        <p:spPr>
          <a:xfrm rot="10800000">
            <a:off x="5791200" y="3429000"/>
            <a:ext cx="609600" cy="304800"/>
          </a:xfrm>
          <a:prstGeom prst="bentConnector3">
            <a:avLst>
              <a:gd name="adj1" fmla="val 116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1524000" y="3352800"/>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3124200" y="1219200"/>
            <a:ext cx="3124200" cy="1143000"/>
          </a:xfrm>
          <a:prstGeom prst="roundRect">
            <a:avLst/>
          </a:prstGeom>
          <a:solidFill>
            <a:srgbClr val="F8E3BB"/>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Removal from front is expensive!</a:t>
            </a:r>
            <a:endParaRPr lang="en-US" dirty="0">
              <a:solidFill>
                <a:schemeClr val="tx1"/>
              </a:solidFill>
            </a:endParaRPr>
          </a:p>
        </p:txBody>
      </p:sp>
      <p:cxnSp>
        <p:nvCxnSpPr>
          <p:cNvPr id="21" name="Straight Arrow Connector 20"/>
          <p:cNvCxnSpPr>
            <a:stCxn id="19" idx="2"/>
          </p:cNvCxnSpPr>
          <p:nvPr/>
        </p:nvCxnSpPr>
        <p:spPr>
          <a:xfrm flipH="1">
            <a:off x="2895600" y="2362200"/>
            <a:ext cx="17907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1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normAutofit/>
          </a:bodyPr>
          <a:lstStyle/>
          <a:p>
            <a:pPr eaLnBrk="1" hangingPunct="1">
              <a:spcBef>
                <a:spcPct val="0"/>
              </a:spcBef>
              <a:buFontTx/>
              <a:buNone/>
              <a:tabLst>
                <a:tab pos="457200" algn="l"/>
                <a:tab pos="914400" algn="l"/>
                <a:tab pos="1371600" algn="l"/>
                <a:tab pos="1714500" algn="r"/>
                <a:tab pos="1889125" algn="l"/>
              </a:tabLst>
            </a:pPr>
            <a:endParaRPr lang="en-US" sz="2000" b="1" dirty="0">
              <a:solidFill>
                <a:srgbClr val="000099"/>
              </a:solidFill>
              <a:latin typeface="Courier New" charset="0"/>
              <a:ea typeface="ＭＳ Ｐゴシック" charset="0"/>
              <a:cs typeface="ＭＳ Ｐゴシック" charset="0"/>
            </a:endParaRPr>
          </a:p>
          <a:p>
            <a:pPr eaLnBrk="1" hangingPunct="1">
              <a:spcBef>
                <a:spcPct val="0"/>
              </a:spcBef>
              <a:buFontTx/>
              <a:buNone/>
              <a:tabLst>
                <a:tab pos="457200" algn="l"/>
                <a:tab pos="914400" algn="l"/>
                <a:tab pos="1371600" algn="l"/>
                <a:tab pos="1714500" algn="r"/>
                <a:tab pos="1889125" algn="l"/>
              </a:tabLst>
            </a:pPr>
            <a:r>
              <a:rPr lang="en-US" sz="2000" b="1" dirty="0" smtClean="0">
                <a:solidFill>
                  <a:srgbClr val="A05000"/>
                </a:solidFill>
                <a:latin typeface="Times New Roman"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void   </a:t>
            </a:r>
            <a:r>
              <a:rPr lang="en-US" sz="2000" b="1" dirty="0" err="1">
                <a:solidFill>
                  <a:srgbClr val="000099"/>
                </a:solidFill>
                <a:latin typeface="Courier New" charset="0"/>
                <a:ea typeface="ＭＳ Ｐゴシック" charset="0"/>
                <a:cs typeface="ＭＳ Ｐゴシック" charset="0"/>
              </a:rPr>
              <a:t>addFront</a:t>
            </a:r>
            <a:r>
              <a:rPr lang="en-US" sz="2000" b="1" dirty="0">
                <a:solidFill>
                  <a:srgbClr val="000099"/>
                </a:solidFill>
                <a:latin typeface="Courier New" charset="0"/>
                <a:ea typeface="ＭＳ Ｐゴシック" charset="0"/>
                <a:cs typeface="ＭＳ Ｐゴシック" charset="0"/>
              </a:rPr>
              <a:t>(TYPE </a:t>
            </a:r>
            <a:r>
              <a:rPr lang="en-US" sz="2000" b="1" dirty="0" err="1">
                <a:solidFill>
                  <a:srgbClr val="000099"/>
                </a:solidFill>
                <a:latin typeface="Courier New" charset="0"/>
                <a:ea typeface="ＭＳ Ｐゴシック" charset="0"/>
                <a:cs typeface="ＭＳ Ｐゴシック" charset="0"/>
              </a:rPr>
              <a:t>val</a:t>
            </a:r>
            <a:r>
              <a:rPr lang="en-US" sz="2000" b="1" dirty="0">
                <a:solidFill>
                  <a:srgbClr val="000099"/>
                </a:solidFill>
                <a:latin typeface="Courier New" charset="0"/>
                <a:ea typeface="ＭＳ Ｐゴシック" charset="0"/>
                <a:cs typeface="ＭＳ Ｐゴシック" charset="0"/>
              </a:rPr>
              <a:t>);</a:t>
            </a: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	void   	</a:t>
            </a:r>
            <a:r>
              <a:rPr lang="en-US" sz="2000" b="1" dirty="0" err="1" smtClean="0">
                <a:solidFill>
                  <a:srgbClr val="000099"/>
                </a:solidFill>
                <a:latin typeface="Courier New" charset="0"/>
                <a:ea typeface="ＭＳ Ｐゴシック" charset="0"/>
                <a:cs typeface="ＭＳ Ｐゴシック" charset="0"/>
              </a:rPr>
              <a:t>removeFront</a:t>
            </a:r>
            <a:r>
              <a:rPr lang="en-US" sz="2000" b="1" dirty="0">
                <a:solidFill>
                  <a:srgbClr val="000099"/>
                </a:solidFill>
                <a:latin typeface="Courier New" charset="0"/>
                <a:ea typeface="ＭＳ Ｐゴシック" charset="0"/>
                <a:cs typeface="ＭＳ Ｐゴシック" charset="0"/>
              </a:rPr>
              <a:t>();</a:t>
            </a: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	TYPE  	front</a:t>
            </a:r>
            <a:r>
              <a:rPr lang="en-US" sz="2000" b="1" dirty="0">
                <a:solidFill>
                  <a:srgbClr val="000099"/>
                </a:solidFill>
                <a:latin typeface="Courier New" charset="0"/>
                <a:ea typeface="ＭＳ Ｐゴシック" charset="0"/>
                <a:cs typeface="ＭＳ Ｐゴシック" charset="0"/>
              </a:rPr>
              <a:t>();</a:t>
            </a: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	void   </a:t>
            </a:r>
            <a:r>
              <a:rPr lang="en-US" sz="2000" b="1" dirty="0" err="1">
                <a:solidFill>
                  <a:srgbClr val="000099"/>
                </a:solidFill>
                <a:latin typeface="Courier New" charset="0"/>
                <a:ea typeface="ＭＳ Ｐゴシック" charset="0"/>
                <a:cs typeface="ＭＳ Ｐゴシック" charset="0"/>
              </a:rPr>
              <a:t>addBack</a:t>
            </a:r>
            <a:r>
              <a:rPr lang="en-US" sz="2000" b="1" dirty="0">
                <a:solidFill>
                  <a:srgbClr val="000099"/>
                </a:solidFill>
                <a:latin typeface="Courier New" charset="0"/>
                <a:ea typeface="ＭＳ Ｐゴシック" charset="0"/>
                <a:cs typeface="ＭＳ Ｐゴシック" charset="0"/>
              </a:rPr>
              <a:t>(TYPE </a:t>
            </a:r>
            <a:r>
              <a:rPr lang="en-US" sz="2000" b="1" dirty="0" err="1">
                <a:solidFill>
                  <a:srgbClr val="000099"/>
                </a:solidFill>
                <a:latin typeface="Courier New" charset="0"/>
                <a:ea typeface="ＭＳ Ｐゴシック" charset="0"/>
                <a:cs typeface="ＭＳ Ｐゴシック" charset="0"/>
              </a:rPr>
              <a:t>val</a:t>
            </a:r>
            <a:r>
              <a:rPr lang="en-US" sz="2000" b="1" dirty="0">
                <a:solidFill>
                  <a:srgbClr val="000099"/>
                </a:solidFill>
                <a:latin typeface="Courier New" charset="0"/>
                <a:ea typeface="ＭＳ Ｐゴシック" charset="0"/>
                <a:cs typeface="ＭＳ Ｐゴシック" charset="0"/>
              </a:rPr>
              <a:t>);</a:t>
            </a:r>
          </a:p>
          <a:p>
            <a:pPr eaLnBrk="1" hangingPunct="1">
              <a:spcBef>
                <a:spcPct val="0"/>
              </a:spcBef>
              <a:buFontTx/>
              <a:buNone/>
              <a:tabLst>
                <a:tab pos="457200" algn="l"/>
                <a:tab pos="914400" algn="l"/>
                <a:tab pos="1371600" algn="l"/>
                <a:tab pos="1714500" algn="r"/>
                <a:tab pos="1889125" algn="l"/>
              </a:tabLst>
            </a:pPr>
            <a:r>
              <a:rPr lang="en-US" sz="2000" b="1" dirty="0">
                <a:solidFill>
                  <a:srgbClr val="000099"/>
                </a:solidFill>
                <a:latin typeface="Courier New"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	void</a:t>
            </a:r>
            <a:r>
              <a:rPr lang="en-US" sz="2000" b="1" dirty="0">
                <a:solidFill>
                  <a:srgbClr val="000099"/>
                </a:solidFill>
                <a:latin typeface="Courier New" charset="0"/>
                <a:ea typeface="ＭＳ Ｐゴシック" charset="0"/>
                <a:cs typeface="ＭＳ Ｐゴシック" charset="0"/>
              </a:rPr>
              <a:t>		</a:t>
            </a:r>
            <a:r>
              <a:rPr lang="en-US" sz="2000" b="1" dirty="0" err="1" smtClean="0">
                <a:solidFill>
                  <a:srgbClr val="000099"/>
                </a:solidFill>
                <a:latin typeface="Courier New" charset="0"/>
                <a:ea typeface="ＭＳ Ｐゴシック" charset="0"/>
                <a:cs typeface="ＭＳ Ｐゴシック" charset="0"/>
              </a:rPr>
              <a:t>removeBack</a:t>
            </a:r>
            <a:r>
              <a:rPr lang="en-US" sz="2000" b="1" dirty="0" smtClean="0">
                <a:solidFill>
                  <a:srgbClr val="000099"/>
                </a:solidFill>
                <a:latin typeface="Courier New" charset="0"/>
                <a:ea typeface="ＭＳ Ｐゴシック" charset="0"/>
                <a:cs typeface="ＭＳ Ｐゴシック" charset="0"/>
              </a:rPr>
              <a:t> </a:t>
            </a:r>
            <a:r>
              <a:rPr lang="en-US" sz="2000" b="1" dirty="0">
                <a:solidFill>
                  <a:srgbClr val="000099"/>
                </a:solidFill>
                <a:latin typeface="Courier New" charset="0"/>
                <a:ea typeface="ＭＳ Ｐゴシック" charset="0"/>
                <a:cs typeface="ＭＳ Ｐゴシック" charset="0"/>
              </a:rPr>
              <a:t>()</a:t>
            </a:r>
          </a:p>
          <a:p>
            <a:pPr eaLnBrk="1" hangingPunct="1">
              <a:spcBef>
                <a:spcPct val="0"/>
              </a:spcBef>
              <a:buFontTx/>
              <a:buNone/>
              <a:tabLst>
                <a:tab pos="457200" algn="l"/>
                <a:tab pos="914400" algn="l"/>
                <a:tab pos="1371600" algn="l"/>
                <a:tab pos="1714500" algn="r"/>
                <a:tab pos="1889125" algn="l"/>
              </a:tabLst>
            </a:pPr>
            <a:r>
              <a:rPr lang="en-US" sz="2000" b="1" dirty="0" smtClean="0">
                <a:solidFill>
                  <a:srgbClr val="000099"/>
                </a:solidFill>
                <a:latin typeface="Courier New" charset="0"/>
                <a:ea typeface="ＭＳ Ｐゴシック" charset="0"/>
                <a:cs typeface="ＭＳ Ｐゴシック" charset="0"/>
              </a:rPr>
              <a:t>	TYPE</a:t>
            </a:r>
            <a:r>
              <a:rPr lang="en-US" sz="2000" b="1" dirty="0">
                <a:solidFill>
                  <a:srgbClr val="000099"/>
                </a:solidFill>
                <a:latin typeface="Courier New" charset="0"/>
                <a:ea typeface="ＭＳ Ｐゴシック" charset="0"/>
                <a:cs typeface="ＭＳ Ｐゴシック" charset="0"/>
              </a:rPr>
              <a:t>		</a:t>
            </a:r>
            <a:r>
              <a:rPr lang="en-US" sz="2000" b="1" dirty="0" smtClean="0">
                <a:solidFill>
                  <a:srgbClr val="000099"/>
                </a:solidFill>
                <a:latin typeface="Courier New" charset="0"/>
                <a:ea typeface="ＭＳ Ｐゴシック" charset="0"/>
                <a:cs typeface="ＭＳ Ｐゴシック" charset="0"/>
              </a:rPr>
              <a:t>back</a:t>
            </a:r>
            <a:r>
              <a:rPr lang="en-US" sz="2000" b="1" dirty="0">
                <a:solidFill>
                  <a:srgbClr val="000099"/>
                </a:solidFill>
                <a:latin typeface="Courier New" charset="0"/>
                <a:ea typeface="ＭＳ Ｐゴシック" charset="0"/>
                <a:cs typeface="ＭＳ Ｐゴシック" charset="0"/>
              </a:rPr>
              <a:t>();</a:t>
            </a:r>
            <a:endParaRPr lang="en-US" sz="2000" dirty="0">
              <a:solidFill>
                <a:srgbClr val="000099"/>
              </a:solidFill>
              <a:latin typeface="Times New Roman" charset="0"/>
              <a:ea typeface="ＭＳ Ｐゴシック" charset="0"/>
              <a:cs typeface="ＭＳ Ｐゴシック" charset="0"/>
            </a:endParaRPr>
          </a:p>
          <a:p>
            <a:pPr marL="342900" lvl="1" indent="0">
              <a:buFontTx/>
              <a:buNone/>
              <a:tabLst>
                <a:tab pos="457200" algn="l"/>
                <a:tab pos="914400" algn="l"/>
                <a:tab pos="1371600" algn="l"/>
                <a:tab pos="1714500" algn="r"/>
                <a:tab pos="1889125" algn="l"/>
              </a:tabLst>
            </a:pPr>
            <a:endParaRPr lang="en-US" sz="2000" dirty="0" smtClean="0">
              <a:solidFill>
                <a:srgbClr val="000099"/>
              </a:solidFill>
              <a:latin typeface="Times New Roman" charset="0"/>
              <a:ea typeface="ＭＳ Ｐゴシック" charset="0"/>
            </a:endParaRPr>
          </a:p>
          <a:p>
            <a:pPr marL="342900" lvl="1" indent="0">
              <a:buFontTx/>
              <a:buNone/>
              <a:tabLst>
                <a:tab pos="457200" algn="l"/>
                <a:tab pos="914400" algn="l"/>
                <a:tab pos="1371600" algn="l"/>
                <a:tab pos="1714500" algn="r"/>
                <a:tab pos="1889125" algn="l"/>
              </a:tabLst>
            </a:pPr>
            <a:endParaRPr lang="en-US" sz="2000" dirty="0">
              <a:solidFill>
                <a:srgbClr val="000099"/>
              </a:solidFill>
              <a:latin typeface="Times New Roman" charset="0"/>
              <a:ea typeface="ＭＳ Ｐゴシック" charset="0"/>
            </a:endParaRPr>
          </a:p>
        </p:txBody>
      </p:sp>
      <p:sp>
        <p:nvSpPr>
          <p:cNvPr id="2" name="Title 1"/>
          <p:cNvSpPr>
            <a:spLocks noGrp="1"/>
          </p:cNvSpPr>
          <p:nvPr>
            <p:ph type="title"/>
          </p:nvPr>
        </p:nvSpPr>
        <p:spPr/>
        <p:txBody>
          <a:bodyPr/>
          <a:lstStyle/>
          <a:p>
            <a:r>
              <a:rPr lang="en-US" dirty="0" err="1" smtClean="0"/>
              <a:t>Deque</a:t>
            </a:r>
            <a:r>
              <a:rPr lang="en-US" dirty="0" smtClean="0"/>
              <a:t> (Double Ended Queue) ADT</a:t>
            </a:r>
            <a:endParaRPr lang="en-US" dirty="0"/>
          </a:p>
        </p:txBody>
      </p:sp>
      <p:sp>
        <p:nvSpPr>
          <p:cNvPr id="6" name="Rectangle 9"/>
          <p:cNvSpPr>
            <a:spLocks noChangeArrowheads="1"/>
          </p:cNvSpPr>
          <p:nvPr/>
        </p:nvSpPr>
        <p:spPr bwMode="auto">
          <a:xfrm>
            <a:off x="3886200" y="4572000"/>
            <a:ext cx="381000" cy="381000"/>
          </a:xfrm>
          <a:prstGeom prst="rect">
            <a:avLst/>
          </a:prstGeom>
          <a:noFill/>
          <a:ln w="28575">
            <a:solidFill>
              <a:schemeClr val="tx1"/>
            </a:solidFill>
            <a:miter lim="800000"/>
            <a:headEnd/>
            <a:tailEnd/>
          </a:ln>
        </p:spPr>
        <p:txBody>
          <a:bodyPr wrap="none" anchor="ctr"/>
          <a:lstStyle/>
          <a:p>
            <a:endParaRPr lang="en-US"/>
          </a:p>
        </p:txBody>
      </p:sp>
      <p:sp>
        <p:nvSpPr>
          <p:cNvPr id="7" name="Rectangle 19"/>
          <p:cNvSpPr>
            <a:spLocks noChangeArrowheads="1"/>
          </p:cNvSpPr>
          <p:nvPr/>
        </p:nvSpPr>
        <p:spPr bwMode="auto">
          <a:xfrm>
            <a:off x="4267200" y="4572000"/>
            <a:ext cx="381000" cy="381000"/>
          </a:xfrm>
          <a:prstGeom prst="rect">
            <a:avLst/>
          </a:prstGeom>
          <a:noFill/>
          <a:ln w="28575">
            <a:solidFill>
              <a:schemeClr val="tx1"/>
            </a:solidFill>
            <a:miter lim="800000"/>
            <a:headEnd/>
            <a:tailEnd/>
          </a:ln>
        </p:spPr>
        <p:txBody>
          <a:bodyPr wrap="none" anchor="ctr"/>
          <a:lstStyle/>
          <a:p>
            <a:endParaRPr lang="en-US"/>
          </a:p>
        </p:txBody>
      </p:sp>
      <p:sp>
        <p:nvSpPr>
          <p:cNvPr id="8" name="Rectangle 20"/>
          <p:cNvSpPr>
            <a:spLocks noChangeArrowheads="1"/>
          </p:cNvSpPr>
          <p:nvPr/>
        </p:nvSpPr>
        <p:spPr bwMode="auto">
          <a:xfrm>
            <a:off x="4648200" y="4572000"/>
            <a:ext cx="381000" cy="381000"/>
          </a:xfrm>
          <a:prstGeom prst="rect">
            <a:avLst/>
          </a:prstGeom>
          <a:noFill/>
          <a:ln w="28575">
            <a:solidFill>
              <a:schemeClr val="tx1"/>
            </a:solidFill>
            <a:miter lim="800000"/>
            <a:headEnd/>
            <a:tailEnd/>
          </a:ln>
        </p:spPr>
        <p:txBody>
          <a:bodyPr wrap="none" anchor="ctr"/>
          <a:lstStyle/>
          <a:p>
            <a:endParaRPr lang="en-US"/>
          </a:p>
        </p:txBody>
      </p:sp>
      <p:sp>
        <p:nvSpPr>
          <p:cNvPr id="9" name="Rectangle 21"/>
          <p:cNvSpPr>
            <a:spLocks noChangeArrowheads="1"/>
          </p:cNvSpPr>
          <p:nvPr/>
        </p:nvSpPr>
        <p:spPr bwMode="auto">
          <a:xfrm>
            <a:off x="5029200" y="4572000"/>
            <a:ext cx="381000" cy="381000"/>
          </a:xfrm>
          <a:prstGeom prst="rect">
            <a:avLst/>
          </a:prstGeom>
          <a:noFill/>
          <a:ln w="28575">
            <a:solidFill>
              <a:schemeClr val="tx1"/>
            </a:solidFill>
            <a:miter lim="800000"/>
            <a:headEnd/>
            <a:tailEnd/>
          </a:ln>
        </p:spPr>
        <p:txBody>
          <a:bodyPr wrap="none" anchor="ctr"/>
          <a:lstStyle/>
          <a:p>
            <a:r>
              <a:rPr lang="en-US" dirty="0" smtClean="0"/>
              <a:t>5</a:t>
            </a:r>
            <a:endParaRPr lang="en-US" dirty="0"/>
          </a:p>
        </p:txBody>
      </p:sp>
      <p:sp>
        <p:nvSpPr>
          <p:cNvPr id="10" name="Rectangle 22"/>
          <p:cNvSpPr>
            <a:spLocks noChangeArrowheads="1"/>
          </p:cNvSpPr>
          <p:nvPr/>
        </p:nvSpPr>
        <p:spPr bwMode="auto">
          <a:xfrm>
            <a:off x="5410200" y="4572000"/>
            <a:ext cx="381000" cy="381000"/>
          </a:xfrm>
          <a:prstGeom prst="rect">
            <a:avLst/>
          </a:prstGeom>
          <a:noFill/>
          <a:ln w="28575">
            <a:solidFill>
              <a:schemeClr val="tx1"/>
            </a:solidFill>
            <a:miter lim="800000"/>
            <a:headEnd/>
            <a:tailEnd/>
          </a:ln>
        </p:spPr>
        <p:txBody>
          <a:bodyPr wrap="none" anchor="ctr"/>
          <a:lstStyle/>
          <a:p>
            <a:r>
              <a:rPr lang="en-US" dirty="0" smtClean="0"/>
              <a:t>22</a:t>
            </a:r>
            <a:endParaRPr lang="en-US" dirty="0"/>
          </a:p>
        </p:txBody>
      </p:sp>
      <p:sp>
        <p:nvSpPr>
          <p:cNvPr id="11" name="Rectangle 23"/>
          <p:cNvSpPr>
            <a:spLocks noChangeArrowheads="1"/>
          </p:cNvSpPr>
          <p:nvPr/>
        </p:nvSpPr>
        <p:spPr bwMode="auto">
          <a:xfrm>
            <a:off x="5791200" y="4572000"/>
            <a:ext cx="381000" cy="381000"/>
          </a:xfrm>
          <a:prstGeom prst="rect">
            <a:avLst/>
          </a:prstGeom>
          <a:noFill/>
          <a:ln w="28575">
            <a:solidFill>
              <a:schemeClr val="tx1"/>
            </a:solidFill>
            <a:miter lim="800000"/>
            <a:headEnd/>
            <a:tailEnd/>
          </a:ln>
        </p:spPr>
        <p:txBody>
          <a:bodyPr wrap="none" anchor="ctr"/>
          <a:lstStyle/>
          <a:p>
            <a:r>
              <a:rPr lang="en-US" dirty="0" smtClean="0"/>
              <a:t>8</a:t>
            </a:r>
            <a:endParaRPr lang="en-US" dirty="0"/>
          </a:p>
        </p:txBody>
      </p:sp>
      <p:sp>
        <p:nvSpPr>
          <p:cNvPr id="12" name="Rectangle 24"/>
          <p:cNvSpPr>
            <a:spLocks noChangeArrowheads="1"/>
          </p:cNvSpPr>
          <p:nvPr/>
        </p:nvSpPr>
        <p:spPr bwMode="auto">
          <a:xfrm>
            <a:off x="6172200" y="4572000"/>
            <a:ext cx="381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Rectangle 25"/>
          <p:cNvSpPr>
            <a:spLocks noChangeArrowheads="1"/>
          </p:cNvSpPr>
          <p:nvPr/>
        </p:nvSpPr>
        <p:spPr bwMode="auto">
          <a:xfrm>
            <a:off x="6553200" y="4572000"/>
            <a:ext cx="381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TextBox 2"/>
          <p:cNvSpPr txBox="1"/>
          <p:nvPr/>
        </p:nvSpPr>
        <p:spPr>
          <a:xfrm>
            <a:off x="3912845" y="4038600"/>
            <a:ext cx="659155" cy="369332"/>
          </a:xfrm>
          <a:prstGeom prst="rect">
            <a:avLst/>
          </a:prstGeom>
          <a:noFill/>
        </p:spPr>
        <p:txBody>
          <a:bodyPr wrap="none" rtlCol="0">
            <a:spAutoFit/>
          </a:bodyPr>
          <a:lstStyle/>
          <a:p>
            <a:r>
              <a:rPr lang="en-US" dirty="0" smtClean="0"/>
              <a:t>front</a:t>
            </a:r>
            <a:endParaRPr lang="en-US" dirty="0"/>
          </a:p>
        </p:txBody>
      </p:sp>
      <p:sp>
        <p:nvSpPr>
          <p:cNvPr id="29" name="TextBox 28"/>
          <p:cNvSpPr txBox="1"/>
          <p:nvPr/>
        </p:nvSpPr>
        <p:spPr>
          <a:xfrm>
            <a:off x="6172200" y="4126468"/>
            <a:ext cx="620683" cy="369332"/>
          </a:xfrm>
          <a:prstGeom prst="rect">
            <a:avLst/>
          </a:prstGeom>
          <a:noFill/>
        </p:spPr>
        <p:txBody>
          <a:bodyPr wrap="none" rtlCol="0">
            <a:spAutoFit/>
          </a:bodyPr>
          <a:lstStyle/>
          <a:p>
            <a:r>
              <a:rPr lang="en-US" dirty="0" smtClean="0"/>
              <a:t>back</a:t>
            </a:r>
            <a:endParaRPr lang="en-US" dirty="0"/>
          </a:p>
        </p:txBody>
      </p:sp>
      <p:sp>
        <p:nvSpPr>
          <p:cNvPr id="28" name="Bent-Up Arrow 27"/>
          <p:cNvSpPr/>
          <p:nvPr/>
        </p:nvSpPr>
        <p:spPr>
          <a:xfrm>
            <a:off x="7086600" y="4267200"/>
            <a:ext cx="685800" cy="38100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Bent-Up Arrow 30"/>
          <p:cNvSpPr/>
          <p:nvPr/>
        </p:nvSpPr>
        <p:spPr>
          <a:xfrm rot="10800000">
            <a:off x="3124201" y="4800600"/>
            <a:ext cx="685800" cy="38100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Bent-Up Arrow 29"/>
          <p:cNvSpPr/>
          <p:nvPr/>
        </p:nvSpPr>
        <p:spPr>
          <a:xfrm rot="5400000">
            <a:off x="3276600" y="4191000"/>
            <a:ext cx="381000" cy="68580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Bent-Up Arrow 31"/>
          <p:cNvSpPr/>
          <p:nvPr/>
        </p:nvSpPr>
        <p:spPr>
          <a:xfrm rot="16200000">
            <a:off x="7239000" y="4648200"/>
            <a:ext cx="380999" cy="685800"/>
          </a:xfrm>
          <a:prstGeom prst="bentUp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315200" y="5334000"/>
            <a:ext cx="979755" cy="369332"/>
          </a:xfrm>
          <a:prstGeom prst="rect">
            <a:avLst/>
          </a:prstGeom>
          <a:noFill/>
        </p:spPr>
        <p:txBody>
          <a:bodyPr wrap="none" rtlCol="0">
            <a:spAutoFit/>
          </a:bodyPr>
          <a:lstStyle/>
          <a:p>
            <a:r>
              <a:rPr lang="en-US" dirty="0" err="1" smtClean="0"/>
              <a:t>addBack</a:t>
            </a:r>
            <a:endParaRPr lang="en-US" dirty="0"/>
          </a:p>
        </p:txBody>
      </p:sp>
      <p:sp>
        <p:nvSpPr>
          <p:cNvPr id="36" name="TextBox 35"/>
          <p:cNvSpPr txBox="1"/>
          <p:nvPr/>
        </p:nvSpPr>
        <p:spPr>
          <a:xfrm>
            <a:off x="7162800" y="3810000"/>
            <a:ext cx="1343900" cy="369332"/>
          </a:xfrm>
          <a:prstGeom prst="rect">
            <a:avLst/>
          </a:prstGeom>
          <a:noFill/>
        </p:spPr>
        <p:txBody>
          <a:bodyPr wrap="none" rtlCol="0">
            <a:spAutoFit/>
          </a:bodyPr>
          <a:lstStyle/>
          <a:p>
            <a:r>
              <a:rPr lang="en-US" dirty="0" err="1" smtClean="0"/>
              <a:t>removeBack</a:t>
            </a:r>
            <a:endParaRPr lang="en-US" dirty="0"/>
          </a:p>
        </p:txBody>
      </p:sp>
      <p:sp>
        <p:nvSpPr>
          <p:cNvPr id="37" name="TextBox 36"/>
          <p:cNvSpPr txBox="1"/>
          <p:nvPr/>
        </p:nvSpPr>
        <p:spPr>
          <a:xfrm>
            <a:off x="2667000" y="3962400"/>
            <a:ext cx="1044652" cy="369332"/>
          </a:xfrm>
          <a:prstGeom prst="rect">
            <a:avLst/>
          </a:prstGeom>
          <a:noFill/>
        </p:spPr>
        <p:txBody>
          <a:bodyPr wrap="none" rtlCol="0">
            <a:spAutoFit/>
          </a:bodyPr>
          <a:lstStyle/>
          <a:p>
            <a:r>
              <a:rPr lang="en-US" dirty="0" err="1" smtClean="0"/>
              <a:t>addFront</a:t>
            </a:r>
            <a:endParaRPr lang="en-US" dirty="0"/>
          </a:p>
        </p:txBody>
      </p:sp>
      <p:sp>
        <p:nvSpPr>
          <p:cNvPr id="38" name="TextBox 37"/>
          <p:cNvSpPr txBox="1"/>
          <p:nvPr/>
        </p:nvSpPr>
        <p:spPr>
          <a:xfrm>
            <a:off x="2895600" y="5257800"/>
            <a:ext cx="1415772" cy="646331"/>
          </a:xfrm>
          <a:prstGeom prst="rect">
            <a:avLst/>
          </a:prstGeom>
          <a:noFill/>
        </p:spPr>
        <p:txBody>
          <a:bodyPr wrap="none" rtlCol="0">
            <a:spAutoFit/>
          </a:bodyPr>
          <a:lstStyle/>
          <a:p>
            <a:r>
              <a:rPr lang="en-US" dirty="0" err="1" smtClean="0"/>
              <a:t>removeFront</a:t>
            </a:r>
            <a:endParaRPr lang="en-US" dirty="0" smtClean="0"/>
          </a:p>
          <a:p>
            <a:endParaRPr lang="en-US" dirty="0"/>
          </a:p>
        </p:txBody>
      </p:sp>
    </p:spTree>
    <p:extLst>
      <p:ext uri="{BB962C8B-B14F-4D97-AF65-F5344CB8AC3E}">
        <p14:creationId xmlns:p14="http://schemas.microsoft.com/office/powerpoint/2010/main" val="351795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r>
              <a:rPr lang="en-US" dirty="0" smtClean="0"/>
              <a:t> Application</a:t>
            </a:r>
            <a:endParaRPr lang="en-US" dirty="0"/>
          </a:p>
        </p:txBody>
      </p:sp>
      <p:sp>
        <p:nvSpPr>
          <p:cNvPr id="3" name="Content Placeholder 2"/>
          <p:cNvSpPr>
            <a:spLocks noGrp="1"/>
          </p:cNvSpPr>
          <p:nvPr>
            <p:ph idx="1"/>
          </p:nvPr>
        </p:nvSpPr>
        <p:spPr/>
        <p:txBody>
          <a:bodyPr>
            <a:normAutofit/>
          </a:bodyPr>
          <a:lstStyle/>
          <a:p>
            <a:r>
              <a:rPr lang="en-US" dirty="0" smtClean="0"/>
              <a:t>Finite Length Undo</a:t>
            </a:r>
          </a:p>
          <a:p>
            <a:endParaRPr lang="en-US" dirty="0"/>
          </a:p>
          <a:p>
            <a:endParaRPr lang="en-US" dirty="0" smtClean="0"/>
          </a:p>
          <a:p>
            <a:endParaRPr lang="en-US" dirty="0"/>
          </a:p>
          <a:p>
            <a:pPr marL="0" indent="0">
              <a:buNone/>
            </a:pPr>
            <a:endParaRPr lang="en-US" dirty="0" smtClean="0"/>
          </a:p>
          <a:p>
            <a:r>
              <a:rPr lang="en-US" dirty="0" smtClean="0"/>
              <a:t>Palindrome Checker ( e.g. radar)</a:t>
            </a:r>
          </a:p>
        </p:txBody>
      </p:sp>
      <p:pic>
        <p:nvPicPr>
          <p:cNvPr id="4" name="Picture 3" descr="und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95400"/>
            <a:ext cx="4343400" cy="3232140"/>
          </a:xfrm>
          <a:prstGeom prst="rect">
            <a:avLst/>
          </a:prstGeom>
        </p:spPr>
      </p:pic>
    </p:spTree>
    <p:extLst>
      <p:ext uri="{BB962C8B-B14F-4D97-AF65-F5344CB8AC3E}">
        <p14:creationId xmlns:p14="http://schemas.microsoft.com/office/powerpoint/2010/main" val="320546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 the partially filled block “float” &amp; “wrap”</a:t>
            </a:r>
            <a:endParaRPr lang="en-US" dirty="0"/>
          </a:p>
        </p:txBody>
      </p:sp>
      <p:sp>
        <p:nvSpPr>
          <p:cNvPr id="12" name="Rectangle 4"/>
          <p:cNvSpPr>
            <a:spLocks noChangeArrowheads="1"/>
          </p:cNvSpPr>
          <p:nvPr/>
        </p:nvSpPr>
        <p:spPr bwMode="auto">
          <a:xfrm>
            <a:off x="7620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Rectangle 5"/>
          <p:cNvSpPr>
            <a:spLocks noChangeArrowheads="1"/>
          </p:cNvSpPr>
          <p:nvPr/>
        </p:nvSpPr>
        <p:spPr bwMode="auto">
          <a:xfrm>
            <a:off x="12192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Rectangle 6"/>
          <p:cNvSpPr>
            <a:spLocks noChangeArrowheads="1"/>
          </p:cNvSpPr>
          <p:nvPr/>
        </p:nvSpPr>
        <p:spPr bwMode="auto">
          <a:xfrm>
            <a:off x="16764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Rectangle 7"/>
          <p:cNvSpPr>
            <a:spLocks noChangeArrowheads="1"/>
          </p:cNvSpPr>
          <p:nvPr/>
        </p:nvSpPr>
        <p:spPr bwMode="auto">
          <a:xfrm>
            <a:off x="21336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dirty="0"/>
          </a:p>
        </p:txBody>
      </p:sp>
      <p:sp>
        <p:nvSpPr>
          <p:cNvPr id="16" name="Rectangle 8"/>
          <p:cNvSpPr>
            <a:spLocks noChangeArrowheads="1"/>
          </p:cNvSpPr>
          <p:nvPr/>
        </p:nvSpPr>
        <p:spPr bwMode="auto">
          <a:xfrm>
            <a:off x="25908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17" name="Rectangle 9"/>
          <p:cNvSpPr>
            <a:spLocks noChangeArrowheads="1"/>
          </p:cNvSpPr>
          <p:nvPr/>
        </p:nvSpPr>
        <p:spPr bwMode="auto">
          <a:xfrm>
            <a:off x="30480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18" name="Rectangle 10"/>
          <p:cNvSpPr>
            <a:spLocks noChangeArrowheads="1"/>
          </p:cNvSpPr>
          <p:nvPr/>
        </p:nvSpPr>
        <p:spPr bwMode="auto">
          <a:xfrm>
            <a:off x="35052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19" name="Rectangle 11"/>
          <p:cNvSpPr>
            <a:spLocks noChangeArrowheads="1"/>
          </p:cNvSpPr>
          <p:nvPr/>
        </p:nvSpPr>
        <p:spPr bwMode="auto">
          <a:xfrm>
            <a:off x="39624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Rectangle 12"/>
          <p:cNvSpPr>
            <a:spLocks noChangeArrowheads="1"/>
          </p:cNvSpPr>
          <p:nvPr/>
        </p:nvSpPr>
        <p:spPr bwMode="auto">
          <a:xfrm>
            <a:off x="50292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1" name="Rectangle 13"/>
          <p:cNvSpPr>
            <a:spLocks noChangeArrowheads="1"/>
          </p:cNvSpPr>
          <p:nvPr/>
        </p:nvSpPr>
        <p:spPr bwMode="auto">
          <a:xfrm>
            <a:off x="54864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2" name="Rectangle 14"/>
          <p:cNvSpPr>
            <a:spLocks noChangeArrowheads="1"/>
          </p:cNvSpPr>
          <p:nvPr/>
        </p:nvSpPr>
        <p:spPr bwMode="auto">
          <a:xfrm>
            <a:off x="59436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Rectangle 15"/>
          <p:cNvSpPr>
            <a:spLocks noChangeArrowheads="1"/>
          </p:cNvSpPr>
          <p:nvPr/>
        </p:nvSpPr>
        <p:spPr bwMode="auto">
          <a:xfrm>
            <a:off x="64008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Rectangle 16"/>
          <p:cNvSpPr>
            <a:spLocks noChangeArrowheads="1"/>
          </p:cNvSpPr>
          <p:nvPr/>
        </p:nvSpPr>
        <p:spPr bwMode="auto">
          <a:xfrm>
            <a:off x="6858000" y="3657600"/>
            <a:ext cx="457200" cy="381000"/>
          </a:xfrm>
          <a:prstGeom prst="rect">
            <a:avLst/>
          </a:prstGeom>
          <a:noFill/>
          <a:ln w="28575">
            <a:solidFill>
              <a:srgbClr val="8C4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Rectangle 17"/>
          <p:cNvSpPr>
            <a:spLocks noChangeArrowheads="1"/>
          </p:cNvSpPr>
          <p:nvPr/>
        </p:nvSpPr>
        <p:spPr bwMode="auto">
          <a:xfrm>
            <a:off x="73152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6" name="Rectangle 18"/>
          <p:cNvSpPr>
            <a:spLocks noChangeArrowheads="1"/>
          </p:cNvSpPr>
          <p:nvPr/>
        </p:nvSpPr>
        <p:spPr bwMode="auto">
          <a:xfrm>
            <a:off x="77724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7" name="Rectangle 19"/>
          <p:cNvSpPr>
            <a:spLocks noChangeArrowheads="1"/>
          </p:cNvSpPr>
          <p:nvPr/>
        </p:nvSpPr>
        <p:spPr bwMode="auto">
          <a:xfrm>
            <a:off x="8229600" y="3657600"/>
            <a:ext cx="457200" cy="3810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8" name="Line 20"/>
          <p:cNvSpPr>
            <a:spLocks noChangeShapeType="1"/>
          </p:cNvSpPr>
          <p:nvPr/>
        </p:nvSpPr>
        <p:spPr bwMode="auto">
          <a:xfrm>
            <a:off x="2362200" y="2971800"/>
            <a:ext cx="0" cy="5334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1"/>
          <p:cNvSpPr>
            <a:spLocks noChangeShapeType="1"/>
          </p:cNvSpPr>
          <p:nvPr/>
        </p:nvSpPr>
        <p:spPr bwMode="auto">
          <a:xfrm>
            <a:off x="7543800" y="2971800"/>
            <a:ext cx="0" cy="5334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2"/>
          <p:cNvSpPr>
            <a:spLocks noChangeShapeType="1"/>
          </p:cNvSpPr>
          <p:nvPr/>
        </p:nvSpPr>
        <p:spPr bwMode="auto">
          <a:xfrm>
            <a:off x="2362200" y="3352800"/>
            <a:ext cx="16002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23"/>
          <p:cNvSpPr>
            <a:spLocks noChangeShapeType="1"/>
          </p:cNvSpPr>
          <p:nvPr/>
        </p:nvSpPr>
        <p:spPr bwMode="auto">
          <a:xfrm>
            <a:off x="5029200" y="3352800"/>
            <a:ext cx="11430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24"/>
          <p:cNvSpPr>
            <a:spLocks noChangeShapeType="1"/>
          </p:cNvSpPr>
          <p:nvPr/>
        </p:nvSpPr>
        <p:spPr bwMode="auto">
          <a:xfrm>
            <a:off x="7543800" y="3352800"/>
            <a:ext cx="11430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25"/>
          <p:cNvSpPr txBox="1">
            <a:spLocks noChangeArrowheads="1"/>
          </p:cNvSpPr>
          <p:nvPr/>
        </p:nvSpPr>
        <p:spPr bwMode="auto">
          <a:xfrm>
            <a:off x="1828800" y="2590800"/>
            <a:ext cx="954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b="1" dirty="0" smtClean="0">
                <a:solidFill>
                  <a:srgbClr val="A05000"/>
                </a:solidFill>
                <a:latin typeface="Courier New" charset="0"/>
              </a:rPr>
              <a:t>beg=3</a:t>
            </a:r>
            <a:endParaRPr lang="en-US" sz="2000" dirty="0">
              <a:solidFill>
                <a:srgbClr val="A05000"/>
              </a:solidFill>
              <a:latin typeface="Times New Roman" charset="0"/>
            </a:endParaRPr>
          </a:p>
        </p:txBody>
      </p:sp>
      <p:sp>
        <p:nvSpPr>
          <p:cNvPr id="34" name="Text Box 26"/>
          <p:cNvSpPr txBox="1">
            <a:spLocks noChangeArrowheads="1"/>
          </p:cNvSpPr>
          <p:nvPr/>
        </p:nvSpPr>
        <p:spPr bwMode="auto">
          <a:xfrm>
            <a:off x="2667000" y="2908300"/>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b="1">
                <a:solidFill>
                  <a:srgbClr val="A05000"/>
                </a:solidFill>
                <a:latin typeface="Courier New" charset="0"/>
              </a:rPr>
              <a:t>size</a:t>
            </a:r>
          </a:p>
        </p:txBody>
      </p:sp>
      <p:sp>
        <p:nvSpPr>
          <p:cNvPr id="35" name="Text Box 29"/>
          <p:cNvSpPr txBox="1">
            <a:spLocks noChangeArrowheads="1"/>
          </p:cNvSpPr>
          <p:nvPr/>
        </p:nvSpPr>
        <p:spPr bwMode="auto">
          <a:xfrm>
            <a:off x="7010400" y="2590800"/>
            <a:ext cx="9542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b="1" dirty="0" smtClean="0">
                <a:solidFill>
                  <a:srgbClr val="A05000"/>
                </a:solidFill>
                <a:latin typeface="Courier New" charset="0"/>
              </a:rPr>
              <a:t>beg=5</a:t>
            </a:r>
            <a:endParaRPr lang="en-US" sz="2000" dirty="0">
              <a:solidFill>
                <a:srgbClr val="A05000"/>
              </a:solidFill>
              <a:latin typeface="Times New Roman" charset="0"/>
            </a:endParaRPr>
          </a:p>
        </p:txBody>
      </p:sp>
      <p:sp>
        <p:nvSpPr>
          <p:cNvPr id="36" name="Text Box 30"/>
          <p:cNvSpPr txBox="1">
            <a:spLocks noChangeArrowheads="1"/>
          </p:cNvSpPr>
          <p:nvPr/>
        </p:nvSpPr>
        <p:spPr bwMode="auto">
          <a:xfrm>
            <a:off x="4724400" y="2908300"/>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b="1">
                <a:solidFill>
                  <a:srgbClr val="A05000"/>
                </a:solidFill>
                <a:latin typeface="Courier New" charset="0"/>
              </a:rPr>
              <a:t>size</a:t>
            </a:r>
            <a:endParaRPr lang="en-US" sz="2000">
              <a:solidFill>
                <a:srgbClr val="A05000"/>
              </a:solidFill>
              <a:latin typeface="Times New Roman" charset="0"/>
            </a:endParaRPr>
          </a:p>
        </p:txBody>
      </p:sp>
      <p:sp>
        <p:nvSpPr>
          <p:cNvPr id="3" name="Rounded Rectangle 2"/>
          <p:cNvSpPr/>
          <p:nvPr/>
        </p:nvSpPr>
        <p:spPr>
          <a:xfrm>
            <a:off x="1752600" y="1447800"/>
            <a:ext cx="6096000" cy="9906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Allow the starting index, beg, to “float” around the underlying array!  It’s no longer confined to index 0 </a:t>
            </a:r>
            <a:endParaRPr lang="en-US" dirty="0">
              <a:solidFill>
                <a:schemeClr val="tx1"/>
              </a:solidFill>
            </a:endParaRPr>
          </a:p>
        </p:txBody>
      </p:sp>
      <p:pic>
        <p:nvPicPr>
          <p:cNvPr id="4" name="Picture 3"/>
          <p:cNvPicPr>
            <a:picLocks noChangeAspect="1"/>
          </p:cNvPicPr>
          <p:nvPr/>
        </p:nvPicPr>
        <p:blipFill>
          <a:blip r:embed="rId3"/>
          <a:stretch>
            <a:fillRect/>
          </a:stretch>
        </p:blipFill>
        <p:spPr>
          <a:xfrm rot="10800000">
            <a:off x="5672794" y="4495800"/>
            <a:ext cx="2328206" cy="2322386"/>
          </a:xfrm>
          <a:prstGeom prst="rect">
            <a:avLst/>
          </a:prstGeom>
        </p:spPr>
      </p:pic>
      <p:sp>
        <p:nvSpPr>
          <p:cNvPr id="5" name="Rounded Rectangle 4"/>
          <p:cNvSpPr/>
          <p:nvPr/>
        </p:nvSpPr>
        <p:spPr>
          <a:xfrm>
            <a:off x="6248400" y="5181600"/>
            <a:ext cx="1295400" cy="838200"/>
          </a:xfrm>
          <a:prstGeom prst="roundRect">
            <a:avLst/>
          </a:prstGeom>
          <a:solidFill>
            <a:srgbClr val="F7964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rgbClr val="000000"/>
                </a:solidFill>
              </a:rPr>
              <a:t>Circular</a:t>
            </a:r>
          </a:p>
          <a:p>
            <a:pPr algn="ctr"/>
            <a:r>
              <a:rPr lang="en-US" dirty="0" smtClean="0">
                <a:solidFill>
                  <a:srgbClr val="000000"/>
                </a:solidFill>
              </a:rPr>
              <a:t>Buffer</a:t>
            </a:r>
            <a:endParaRPr lang="en-US" dirty="0">
              <a:solidFill>
                <a:srgbClr val="000000"/>
              </a:solidFill>
            </a:endParaRPr>
          </a:p>
        </p:txBody>
      </p:sp>
      <p:sp>
        <p:nvSpPr>
          <p:cNvPr id="6" name="Rounded Rectangle 5"/>
          <p:cNvSpPr/>
          <p:nvPr/>
        </p:nvSpPr>
        <p:spPr>
          <a:xfrm>
            <a:off x="1752600" y="4876800"/>
            <a:ext cx="3733800" cy="1447800"/>
          </a:xfrm>
          <a:prstGeom prst="roundRect">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How??</a:t>
            </a:r>
          </a:p>
          <a:p>
            <a:pPr algn="ctr"/>
            <a:endParaRPr lang="en-US" dirty="0">
              <a:solidFill>
                <a:srgbClr val="000000"/>
              </a:solidFill>
            </a:endParaRPr>
          </a:p>
          <a:p>
            <a:pPr algn="ctr"/>
            <a:r>
              <a:rPr lang="en-US" dirty="0" smtClean="0">
                <a:solidFill>
                  <a:srgbClr val="000000"/>
                </a:solidFill>
              </a:rPr>
              <a:t>Keep track of the data, arranged circularly and convert all indices into proper indices for the actual array!</a:t>
            </a:r>
            <a:endParaRPr lang="en-US" dirty="0">
              <a:solidFill>
                <a:srgbClr val="000000"/>
              </a:solidFill>
            </a:endParaRPr>
          </a:p>
        </p:txBody>
      </p:sp>
      <p:sp>
        <p:nvSpPr>
          <p:cNvPr id="7" name="TextBox 6"/>
          <p:cNvSpPr txBox="1"/>
          <p:nvPr/>
        </p:nvSpPr>
        <p:spPr>
          <a:xfrm>
            <a:off x="2240640" y="3414621"/>
            <a:ext cx="2819400" cy="276999"/>
          </a:xfrm>
          <a:prstGeom prst="rect">
            <a:avLst/>
          </a:prstGeom>
          <a:noFill/>
        </p:spPr>
        <p:txBody>
          <a:bodyPr wrap="square" rtlCol="0">
            <a:spAutoFit/>
          </a:bodyPr>
          <a:lstStyle/>
          <a:p>
            <a:r>
              <a:rPr lang="en-US" sz="1200" dirty="0" smtClean="0"/>
              <a:t>0           1            2          3</a:t>
            </a:r>
            <a:endParaRPr lang="en-US" sz="1200" dirty="0"/>
          </a:p>
        </p:txBody>
      </p:sp>
      <p:sp>
        <p:nvSpPr>
          <p:cNvPr id="37" name="TextBox 36"/>
          <p:cNvSpPr txBox="1"/>
          <p:nvPr/>
        </p:nvSpPr>
        <p:spPr>
          <a:xfrm>
            <a:off x="7425420" y="3414621"/>
            <a:ext cx="2819400" cy="276999"/>
          </a:xfrm>
          <a:prstGeom prst="rect">
            <a:avLst/>
          </a:prstGeom>
          <a:noFill/>
        </p:spPr>
        <p:txBody>
          <a:bodyPr wrap="square" rtlCol="0">
            <a:spAutoFit/>
          </a:bodyPr>
          <a:lstStyle/>
          <a:p>
            <a:r>
              <a:rPr lang="en-US" sz="1200" dirty="0" smtClean="0"/>
              <a:t>0           1            2</a:t>
            </a:r>
            <a:endParaRPr lang="en-US" sz="1200" dirty="0"/>
          </a:p>
        </p:txBody>
      </p:sp>
      <p:sp>
        <p:nvSpPr>
          <p:cNvPr id="38" name="TextBox 37"/>
          <p:cNvSpPr txBox="1"/>
          <p:nvPr/>
        </p:nvSpPr>
        <p:spPr>
          <a:xfrm>
            <a:off x="5029200" y="3352800"/>
            <a:ext cx="2819400" cy="276999"/>
          </a:xfrm>
          <a:prstGeom prst="rect">
            <a:avLst/>
          </a:prstGeom>
          <a:noFill/>
        </p:spPr>
        <p:txBody>
          <a:bodyPr wrap="square" rtlCol="0">
            <a:spAutoFit/>
          </a:bodyPr>
          <a:lstStyle/>
          <a:p>
            <a:r>
              <a:rPr lang="en-US" sz="1200" dirty="0" smtClean="0"/>
              <a:t>   3           4          </a:t>
            </a:r>
            <a:endParaRPr lang="en-US" sz="1200" dirty="0"/>
          </a:p>
        </p:txBody>
      </p:sp>
      <p:sp>
        <p:nvSpPr>
          <p:cNvPr id="39" name="TextBox 38"/>
          <p:cNvSpPr txBox="1"/>
          <p:nvPr/>
        </p:nvSpPr>
        <p:spPr>
          <a:xfrm>
            <a:off x="762000" y="4038600"/>
            <a:ext cx="3657600" cy="307777"/>
          </a:xfrm>
          <a:prstGeom prst="rect">
            <a:avLst/>
          </a:prstGeom>
          <a:noFill/>
        </p:spPr>
        <p:txBody>
          <a:bodyPr wrap="square" rtlCol="0">
            <a:spAutoFit/>
          </a:bodyPr>
          <a:lstStyle/>
          <a:p>
            <a:r>
              <a:rPr lang="en-US" sz="1400" dirty="0" smtClean="0"/>
              <a:t>0          1           2         3        4          5         6          7</a:t>
            </a:r>
            <a:endParaRPr lang="en-US" sz="1400" dirty="0"/>
          </a:p>
        </p:txBody>
      </p:sp>
      <p:sp>
        <p:nvSpPr>
          <p:cNvPr id="40" name="TextBox 39"/>
          <p:cNvSpPr txBox="1"/>
          <p:nvPr/>
        </p:nvSpPr>
        <p:spPr>
          <a:xfrm>
            <a:off x="5029200" y="4038600"/>
            <a:ext cx="3657600" cy="307777"/>
          </a:xfrm>
          <a:prstGeom prst="rect">
            <a:avLst/>
          </a:prstGeom>
          <a:noFill/>
        </p:spPr>
        <p:txBody>
          <a:bodyPr wrap="square" rtlCol="0">
            <a:spAutoFit/>
          </a:bodyPr>
          <a:lstStyle/>
          <a:p>
            <a:r>
              <a:rPr lang="en-US" sz="1400" dirty="0" smtClean="0"/>
              <a:t>0          1           2         3        4          5         6          7</a:t>
            </a:r>
            <a:endParaRPr lang="en-US" sz="1400" dirty="0"/>
          </a:p>
        </p:txBody>
      </p:sp>
      <p:sp>
        <p:nvSpPr>
          <p:cNvPr id="8" name="Rounded Rectangle 7"/>
          <p:cNvSpPr/>
          <p:nvPr/>
        </p:nvSpPr>
        <p:spPr>
          <a:xfrm>
            <a:off x="457200" y="2209800"/>
            <a:ext cx="9144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smtClean="0"/>
              <a:t>Logicalindex</a:t>
            </a:r>
            <a:endParaRPr lang="en-US" dirty="0"/>
          </a:p>
        </p:txBody>
      </p:sp>
      <p:sp>
        <p:nvSpPr>
          <p:cNvPr id="41" name="Rounded Rectangle 40"/>
          <p:cNvSpPr/>
          <p:nvPr/>
        </p:nvSpPr>
        <p:spPr>
          <a:xfrm>
            <a:off x="152400" y="4724400"/>
            <a:ext cx="1371600" cy="6858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Absolute index</a:t>
            </a:r>
            <a:endParaRPr lang="en-US" dirty="0"/>
          </a:p>
        </p:txBody>
      </p:sp>
      <p:cxnSp>
        <p:nvCxnSpPr>
          <p:cNvPr id="10" name="Straight Arrow Connector 9"/>
          <p:cNvCxnSpPr>
            <a:stCxn id="41" idx="0"/>
          </p:cNvCxnSpPr>
          <p:nvPr/>
        </p:nvCxnSpPr>
        <p:spPr>
          <a:xfrm flipV="1">
            <a:off x="838200" y="4343400"/>
            <a:ext cx="76200" cy="3810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8" idx="2"/>
            <a:endCxn id="7" idx="1"/>
          </p:cNvCxnSpPr>
          <p:nvPr/>
        </p:nvCxnSpPr>
        <p:spPr>
          <a:xfrm>
            <a:off x="914400" y="2895600"/>
            <a:ext cx="1326240" cy="65752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5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body" idx="1"/>
          </p:nvPr>
        </p:nvSpPr>
        <p:spPr/>
        <p:txBody>
          <a:bodyPr>
            <a:normAutofit lnSpcReduction="10000"/>
          </a:bodyPr>
          <a:lstStyle/>
          <a:p>
            <a:pPr lvl="1">
              <a:spcBef>
                <a:spcPct val="15000"/>
              </a:spcBef>
              <a:buFontTx/>
              <a:buNone/>
            </a:pPr>
            <a:r>
              <a:rPr lang="en-US" sz="2000" b="1" dirty="0" err="1">
                <a:latin typeface="Courier New" charset="0"/>
                <a:ea typeface="ＭＳ Ｐゴシック" charset="0"/>
              </a:rPr>
              <a:t>struct</a:t>
            </a:r>
            <a:r>
              <a:rPr lang="en-US" sz="2000" b="1" dirty="0">
                <a:latin typeface="Courier New" charset="0"/>
                <a:ea typeface="ＭＳ Ｐゴシック" charset="0"/>
              </a:rPr>
              <a:t> </a:t>
            </a:r>
            <a:r>
              <a:rPr lang="en-US" sz="2000" b="1" dirty="0" err="1">
                <a:latin typeface="Courier New" charset="0"/>
                <a:ea typeface="ＭＳ Ｐゴシック" charset="0"/>
              </a:rPr>
              <a:t>ArrDeque</a:t>
            </a:r>
            <a:r>
              <a:rPr lang="en-US" sz="2000" b="1" dirty="0">
                <a:latin typeface="Courier New" charset="0"/>
                <a:ea typeface="ＭＳ Ｐゴシック" charset="0"/>
              </a:rPr>
              <a:t> {</a:t>
            </a:r>
          </a:p>
          <a:p>
            <a:pPr lvl="1">
              <a:spcBef>
                <a:spcPct val="15000"/>
              </a:spcBef>
              <a:buFontTx/>
              <a:buNone/>
            </a:pPr>
            <a:r>
              <a:rPr lang="en-US" sz="2000" b="1" dirty="0">
                <a:latin typeface="Courier New" charset="0"/>
                <a:ea typeface="ＭＳ Ｐゴシック" charset="0"/>
              </a:rPr>
              <a:t>  TYPE *data;  </a:t>
            </a:r>
            <a:r>
              <a:rPr lang="en-US" sz="2000" dirty="0">
                <a:solidFill>
                  <a:srgbClr val="A05000"/>
                </a:solidFill>
                <a:latin typeface="Times New Roman" charset="0"/>
                <a:ea typeface="ＭＳ Ｐゴシック" charset="0"/>
              </a:rPr>
              <a:t>/* Pointer to data array. */</a:t>
            </a:r>
            <a:endParaRPr lang="en-US" sz="2000" b="1" dirty="0">
              <a:latin typeface="Courier New" charset="0"/>
              <a:ea typeface="ＭＳ Ｐゴシック" charset="0"/>
            </a:endParaRPr>
          </a:p>
          <a:p>
            <a:pPr lvl="1">
              <a:spcBef>
                <a:spcPct val="15000"/>
              </a:spcBef>
              <a:buFontTx/>
              <a:buNone/>
            </a:pPr>
            <a:r>
              <a:rPr lang="en-US" sz="2000" b="1" dirty="0">
                <a:latin typeface="Courier New"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size;   </a:t>
            </a:r>
            <a:r>
              <a:rPr lang="en-US" sz="2000" dirty="0">
                <a:solidFill>
                  <a:srgbClr val="A05000"/>
                </a:solidFill>
                <a:latin typeface="Times New Roman" charset="0"/>
                <a:ea typeface="ＭＳ Ｐゴシック" charset="0"/>
              </a:rPr>
              <a:t>/* Number of elements in collection. */</a:t>
            </a:r>
            <a:endParaRPr lang="en-US" sz="2000" b="1" dirty="0">
              <a:latin typeface="Courier New" charset="0"/>
              <a:ea typeface="ＭＳ Ｐゴシック" charset="0"/>
            </a:endParaRPr>
          </a:p>
          <a:p>
            <a:pPr lvl="1">
              <a:spcBef>
                <a:spcPct val="15000"/>
              </a:spcBef>
              <a:buFontTx/>
              <a:buNone/>
            </a:pPr>
            <a:r>
              <a:rPr lang="en-US" sz="2000" b="1" dirty="0">
                <a:latin typeface="Courier New"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beg;   </a:t>
            </a:r>
            <a:r>
              <a:rPr lang="en-US" sz="2000" dirty="0">
                <a:solidFill>
                  <a:srgbClr val="A05000"/>
                </a:solidFill>
                <a:latin typeface="Times New Roman" charset="0"/>
                <a:ea typeface="ＭＳ Ｐゴシック" charset="0"/>
              </a:rPr>
              <a:t>/* Index of first element. */</a:t>
            </a:r>
          </a:p>
          <a:p>
            <a:pPr lvl="1">
              <a:spcBef>
                <a:spcPct val="15000"/>
              </a:spcBef>
              <a:buFontTx/>
              <a:buNone/>
            </a:pPr>
            <a:r>
              <a:rPr lang="en-US" sz="2000" b="1" dirty="0">
                <a:latin typeface="Courier New" charset="0"/>
                <a:ea typeface="ＭＳ Ｐゴシック" charset="0"/>
              </a:rPr>
              <a:t>  </a:t>
            </a:r>
            <a:r>
              <a:rPr lang="en-US" sz="2000" b="1" dirty="0" err="1">
                <a:latin typeface="Courier New" charset="0"/>
                <a:ea typeface="ＭＳ Ｐゴシック" charset="0"/>
              </a:rPr>
              <a:t>int</a:t>
            </a:r>
            <a:r>
              <a:rPr lang="en-US" sz="2000" b="1" dirty="0">
                <a:latin typeface="Courier New" charset="0"/>
                <a:ea typeface="ＭＳ Ｐゴシック" charset="0"/>
              </a:rPr>
              <a:t>   cap;   </a:t>
            </a:r>
            <a:r>
              <a:rPr lang="en-US" sz="2000" dirty="0">
                <a:solidFill>
                  <a:srgbClr val="A05000"/>
                </a:solidFill>
                <a:latin typeface="Times New Roman" charset="0"/>
                <a:ea typeface="ＭＳ Ｐゴシック" charset="0"/>
              </a:rPr>
              <a:t>/* Capacity of array. */</a:t>
            </a:r>
          </a:p>
          <a:p>
            <a:pPr lvl="1">
              <a:spcBef>
                <a:spcPct val="15000"/>
              </a:spcBef>
              <a:buFontTx/>
              <a:buNone/>
            </a:pPr>
            <a:r>
              <a:rPr lang="en-US" sz="2000" b="1" dirty="0">
                <a:latin typeface="Courier New" charset="0"/>
                <a:ea typeface="ＭＳ Ｐゴシック" charset="0"/>
              </a:rPr>
              <a:t>};</a:t>
            </a:r>
          </a:p>
          <a:p>
            <a:pPr lvl="1">
              <a:spcBef>
                <a:spcPct val="15000"/>
              </a:spcBef>
              <a:buFontTx/>
              <a:buNone/>
            </a:pPr>
            <a:endParaRPr lang="en-US" sz="2000" b="1" dirty="0">
              <a:latin typeface="Courier New" charset="0"/>
              <a:ea typeface="ＭＳ Ｐゴシック" charset="0"/>
            </a:endParaRPr>
          </a:p>
          <a:p>
            <a:pPr lvl="1">
              <a:spcBef>
                <a:spcPct val="15000"/>
              </a:spcBef>
              <a:buFontTx/>
              <a:buNone/>
            </a:pPr>
            <a:r>
              <a:rPr lang="en-US" sz="2000" b="1" dirty="0">
                <a:latin typeface="Courier New" charset="0"/>
                <a:ea typeface="ＭＳ Ｐゴシック" charset="0"/>
              </a:rPr>
              <a:t>void </a:t>
            </a:r>
            <a:r>
              <a:rPr lang="en-US" sz="2000" b="1" dirty="0" err="1">
                <a:latin typeface="Courier New" charset="0"/>
                <a:ea typeface="ＭＳ Ｐゴシック" charset="0"/>
              </a:rPr>
              <a:t>initArrDeque</a:t>
            </a:r>
            <a:r>
              <a:rPr lang="en-US" sz="2000" b="1" dirty="0">
                <a:latin typeface="Courier New" charset="0"/>
                <a:ea typeface="ＭＳ Ｐゴシック" charset="0"/>
              </a:rPr>
              <a:t>(</a:t>
            </a:r>
            <a:r>
              <a:rPr lang="en-US" sz="2000" b="1" dirty="0" err="1">
                <a:latin typeface="Courier New" charset="0"/>
                <a:ea typeface="ＭＳ Ｐゴシック" charset="0"/>
              </a:rPr>
              <a:t>struct</a:t>
            </a:r>
            <a:r>
              <a:rPr lang="en-US" sz="2000" b="1" dirty="0">
                <a:latin typeface="Courier New" charset="0"/>
                <a:ea typeface="ＭＳ Ｐゴシック" charset="0"/>
              </a:rPr>
              <a:t> </a:t>
            </a:r>
            <a:r>
              <a:rPr lang="en-US" sz="2000" b="1" dirty="0" err="1">
                <a:latin typeface="Courier New" charset="0"/>
                <a:ea typeface="ＭＳ Ｐゴシック" charset="0"/>
              </a:rPr>
              <a:t>ArrDeque</a:t>
            </a:r>
            <a:r>
              <a:rPr lang="en-US" sz="2000" b="1" dirty="0">
                <a:latin typeface="Courier New" charset="0"/>
                <a:ea typeface="ＭＳ Ｐゴシック" charset="0"/>
              </a:rPr>
              <a:t> *d, </a:t>
            </a:r>
            <a:r>
              <a:rPr lang="en-US" sz="2000" b="1" dirty="0" err="1">
                <a:latin typeface="Courier New" charset="0"/>
                <a:ea typeface="ＭＳ Ｐゴシック" charset="0"/>
              </a:rPr>
              <a:t>int</a:t>
            </a:r>
            <a:r>
              <a:rPr lang="en-US" sz="2000" b="1" dirty="0">
                <a:latin typeface="Courier New" charset="0"/>
                <a:ea typeface="ＭＳ Ｐゴシック" charset="0"/>
              </a:rPr>
              <a:t> cap) {</a:t>
            </a:r>
          </a:p>
          <a:p>
            <a:pPr lvl="1">
              <a:spcBef>
                <a:spcPct val="15000"/>
              </a:spcBef>
              <a:buFontTx/>
              <a:buNone/>
            </a:pPr>
            <a:r>
              <a:rPr lang="en-US" sz="2000" b="1" dirty="0">
                <a:latin typeface="Courier New" charset="0"/>
                <a:ea typeface="ＭＳ Ｐゴシック" charset="0"/>
              </a:rPr>
              <a:t>  d-&gt;data = </a:t>
            </a:r>
            <a:r>
              <a:rPr lang="en-US" sz="2000" b="1" dirty="0" err="1" smtClean="0">
                <a:latin typeface="Courier New" charset="0"/>
                <a:ea typeface="ＭＳ Ｐゴシック" charset="0"/>
              </a:rPr>
              <a:t>malloc</a:t>
            </a:r>
            <a:r>
              <a:rPr lang="en-US" sz="2000" b="1" dirty="0">
                <a:latin typeface="Courier New" charset="0"/>
                <a:ea typeface="ＭＳ Ｐゴシック" charset="0"/>
              </a:rPr>
              <a:t>(cap * </a:t>
            </a:r>
            <a:r>
              <a:rPr lang="en-US" sz="2000" b="1" dirty="0" err="1" smtClean="0">
                <a:latin typeface="Courier New" charset="0"/>
                <a:ea typeface="ＭＳ Ｐゴシック" charset="0"/>
              </a:rPr>
              <a:t>sizeof</a:t>
            </a:r>
            <a:r>
              <a:rPr lang="en-US" sz="2000" b="1" dirty="0" smtClean="0">
                <a:latin typeface="Courier New" charset="0"/>
                <a:ea typeface="ＭＳ Ｐゴシック" charset="0"/>
              </a:rPr>
              <a:t>(TYPE))</a:t>
            </a:r>
            <a:r>
              <a:rPr lang="en-US" sz="2000" b="1" dirty="0">
                <a:latin typeface="Courier New" charset="0"/>
                <a:ea typeface="ＭＳ Ｐゴシック" charset="0"/>
              </a:rPr>
              <a:t>);</a:t>
            </a:r>
          </a:p>
          <a:p>
            <a:pPr lvl="1">
              <a:spcBef>
                <a:spcPct val="15000"/>
              </a:spcBef>
              <a:buFontTx/>
              <a:buNone/>
            </a:pPr>
            <a:r>
              <a:rPr lang="en-US" sz="2000" b="1" dirty="0">
                <a:latin typeface="Courier New" charset="0"/>
                <a:ea typeface="ＭＳ Ｐゴシック" charset="0"/>
              </a:rPr>
              <a:t>  assert(d-&gt;data != 0);</a:t>
            </a:r>
          </a:p>
          <a:p>
            <a:pPr lvl="1">
              <a:spcBef>
                <a:spcPct val="75000"/>
              </a:spcBef>
              <a:buFontTx/>
              <a:buNone/>
            </a:pPr>
            <a:r>
              <a:rPr lang="en-US" sz="2000" b="1" dirty="0">
                <a:latin typeface="Courier New" charset="0"/>
                <a:ea typeface="ＭＳ Ｐゴシック" charset="0"/>
              </a:rPr>
              <a:t>  d-&gt;size = d-&gt;beg = 0;</a:t>
            </a:r>
          </a:p>
          <a:p>
            <a:pPr lvl="1">
              <a:spcBef>
                <a:spcPct val="15000"/>
              </a:spcBef>
              <a:buFontTx/>
              <a:buNone/>
            </a:pPr>
            <a:r>
              <a:rPr lang="en-US" sz="2000" b="1" dirty="0">
                <a:latin typeface="Courier New" charset="0"/>
                <a:ea typeface="ＭＳ Ｐゴシック" charset="0"/>
              </a:rPr>
              <a:t>  d-&gt;cap = cap;</a:t>
            </a:r>
          </a:p>
          <a:p>
            <a:pPr lvl="1">
              <a:spcBef>
                <a:spcPct val="15000"/>
              </a:spcBef>
              <a:buFontTx/>
              <a:buNone/>
            </a:pPr>
            <a:r>
              <a:rPr lang="en-US" sz="2000" b="1" dirty="0">
                <a:latin typeface="Courier New" charset="0"/>
                <a:ea typeface="ＭＳ Ｐゴシック" charset="0"/>
              </a:rPr>
              <a:t>}</a:t>
            </a:r>
          </a:p>
        </p:txBody>
      </p:sp>
      <p:sp>
        <p:nvSpPr>
          <p:cNvPr id="2" name="Title 1"/>
          <p:cNvSpPr>
            <a:spLocks noGrp="1"/>
          </p:cNvSpPr>
          <p:nvPr>
            <p:ph type="title"/>
          </p:nvPr>
        </p:nvSpPr>
        <p:spPr/>
        <p:txBody>
          <a:bodyPr/>
          <a:lstStyle/>
          <a:p>
            <a:r>
              <a:rPr lang="en-US" dirty="0" err="1" smtClean="0"/>
              <a:t>ArrayDeque</a:t>
            </a:r>
            <a:r>
              <a:rPr lang="en-US" dirty="0" smtClean="0"/>
              <a:t> Structure</a:t>
            </a:r>
            <a:endParaRPr lang="en-US" dirty="0"/>
          </a:p>
        </p:txBody>
      </p:sp>
    </p:spTree>
    <p:extLst>
      <p:ext uri="{BB962C8B-B14F-4D97-AF65-F5344CB8AC3E}">
        <p14:creationId xmlns:p14="http://schemas.microsoft.com/office/powerpoint/2010/main" val="331236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body" idx="1"/>
          </p:nvPr>
        </p:nvSpPr>
        <p:spPr>
          <a:xfrm>
            <a:off x="457200" y="1189037"/>
            <a:ext cx="8229600" cy="4525963"/>
          </a:xfrm>
        </p:spPr>
        <p:txBody>
          <a:bodyPr/>
          <a:lstStyle/>
          <a:p>
            <a:pPr>
              <a:buFontTx/>
              <a:buNone/>
            </a:pPr>
            <a:r>
              <a:rPr lang="en-US" sz="3200" dirty="0">
                <a:latin typeface="Times New Roman" charset="0"/>
                <a:ea typeface="ＭＳ Ｐゴシック" charset="0"/>
                <a:cs typeface="ＭＳ Ｐゴシック" charset="0"/>
              </a:rPr>
              <a:t>	</a:t>
            </a:r>
            <a:endParaRPr lang="en-US" sz="2800" dirty="0">
              <a:latin typeface="Times New Roman" charset="0"/>
              <a:ea typeface="ＭＳ Ｐゴシック" charset="0"/>
            </a:endParaRPr>
          </a:p>
        </p:txBody>
      </p:sp>
      <p:grpSp>
        <p:nvGrpSpPr>
          <p:cNvPr id="25603" name="Group 57"/>
          <p:cNvGrpSpPr>
            <a:grpSpLocks/>
          </p:cNvGrpSpPr>
          <p:nvPr/>
        </p:nvGrpSpPr>
        <p:grpSpPr bwMode="auto">
          <a:xfrm>
            <a:off x="609600" y="3352800"/>
            <a:ext cx="3657600" cy="457200"/>
            <a:chOff x="432" y="2544"/>
            <a:chExt cx="2304" cy="288"/>
          </a:xfrm>
        </p:grpSpPr>
        <p:sp>
          <p:nvSpPr>
            <p:cNvPr id="25649" name="Rectangle 7"/>
            <p:cNvSpPr>
              <a:spLocks noChangeArrowheads="1"/>
            </p:cNvSpPr>
            <p:nvPr/>
          </p:nvSpPr>
          <p:spPr bwMode="auto">
            <a:xfrm>
              <a:off x="1008"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50" name="Rectangle 8"/>
            <p:cNvSpPr>
              <a:spLocks noChangeArrowheads="1"/>
            </p:cNvSpPr>
            <p:nvPr/>
          </p:nvSpPr>
          <p:spPr bwMode="auto">
            <a:xfrm>
              <a:off x="1296"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51" name="Rectangle 9"/>
            <p:cNvSpPr>
              <a:spLocks noChangeArrowheads="1"/>
            </p:cNvSpPr>
            <p:nvPr/>
          </p:nvSpPr>
          <p:spPr bwMode="auto">
            <a:xfrm>
              <a:off x="1584"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52" name="Rectangle 10"/>
            <p:cNvSpPr>
              <a:spLocks noChangeArrowheads="1"/>
            </p:cNvSpPr>
            <p:nvPr/>
          </p:nvSpPr>
          <p:spPr bwMode="auto">
            <a:xfrm>
              <a:off x="1872"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53" name="Rectangle 11"/>
            <p:cNvSpPr>
              <a:spLocks noChangeArrowheads="1"/>
            </p:cNvSpPr>
            <p:nvPr/>
          </p:nvSpPr>
          <p:spPr bwMode="auto">
            <a:xfrm>
              <a:off x="2160" y="2544"/>
              <a:ext cx="288" cy="288"/>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54" name="Rectangle 12"/>
            <p:cNvSpPr>
              <a:spLocks noChangeArrowheads="1"/>
            </p:cNvSpPr>
            <p:nvPr/>
          </p:nvSpPr>
          <p:spPr bwMode="auto">
            <a:xfrm>
              <a:off x="2448" y="2544"/>
              <a:ext cx="288" cy="288"/>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55" name="Rectangle 13"/>
            <p:cNvSpPr>
              <a:spLocks noChangeArrowheads="1"/>
            </p:cNvSpPr>
            <p:nvPr/>
          </p:nvSpPr>
          <p:spPr bwMode="auto">
            <a:xfrm>
              <a:off x="432" y="2544"/>
              <a:ext cx="288" cy="288"/>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56" name="Rectangle 14"/>
            <p:cNvSpPr>
              <a:spLocks noChangeArrowheads="1"/>
            </p:cNvSpPr>
            <p:nvPr/>
          </p:nvSpPr>
          <p:spPr bwMode="auto">
            <a:xfrm>
              <a:off x="720" y="2544"/>
              <a:ext cx="288" cy="288"/>
            </a:xfrm>
            <a:prstGeom prst="rect">
              <a:avLst/>
            </a:prstGeom>
            <a:solidFill>
              <a:schemeClr val="bg1"/>
            </a:solidFill>
            <a:ln w="28575">
              <a:solidFill>
                <a:srgbClr val="8C4600"/>
              </a:solidFill>
              <a:miter lim="800000"/>
              <a:headEnd/>
              <a:tailEnd/>
            </a:ln>
          </p:spPr>
          <p:txBody>
            <a:bodyPr wrap="none" anchor="ctr"/>
            <a:lstStyle/>
            <a:p>
              <a:endParaRPr lang="en-US"/>
            </a:p>
          </p:txBody>
        </p:sp>
      </p:grpSp>
      <p:sp>
        <p:nvSpPr>
          <p:cNvPr id="25604" name="Line 15"/>
          <p:cNvSpPr>
            <a:spLocks noChangeShapeType="1"/>
          </p:cNvSpPr>
          <p:nvPr/>
        </p:nvSpPr>
        <p:spPr bwMode="auto">
          <a:xfrm>
            <a:off x="1752600" y="26670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5" name="Line 16"/>
          <p:cNvSpPr>
            <a:spLocks noChangeShapeType="1"/>
          </p:cNvSpPr>
          <p:nvPr/>
        </p:nvSpPr>
        <p:spPr bwMode="auto">
          <a:xfrm>
            <a:off x="1752600" y="3048000"/>
            <a:ext cx="20574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6" name="Text Box 17"/>
          <p:cNvSpPr txBox="1">
            <a:spLocks noChangeArrowheads="1"/>
          </p:cNvSpPr>
          <p:nvPr/>
        </p:nvSpPr>
        <p:spPr bwMode="auto">
          <a:xfrm>
            <a:off x="1219200" y="23368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5607" name="Text Box 18"/>
          <p:cNvSpPr txBox="1">
            <a:spLocks noChangeArrowheads="1"/>
          </p:cNvSpPr>
          <p:nvPr/>
        </p:nvSpPr>
        <p:spPr bwMode="auto">
          <a:xfrm>
            <a:off x="2286000" y="2641600"/>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a:solidFill>
                  <a:srgbClr val="8C4600"/>
                </a:solidFill>
                <a:latin typeface="Times New Roman" charset="0"/>
              </a:rPr>
              <a:t>size</a:t>
            </a:r>
          </a:p>
        </p:txBody>
      </p:sp>
      <p:sp>
        <p:nvSpPr>
          <p:cNvPr id="25608" name="Rectangle 31"/>
          <p:cNvSpPr>
            <a:spLocks noChangeArrowheads="1"/>
          </p:cNvSpPr>
          <p:nvPr/>
        </p:nvSpPr>
        <p:spPr bwMode="auto">
          <a:xfrm>
            <a:off x="5867400" y="3352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09" name="Rectangle 32"/>
          <p:cNvSpPr>
            <a:spLocks noChangeArrowheads="1"/>
          </p:cNvSpPr>
          <p:nvPr/>
        </p:nvSpPr>
        <p:spPr bwMode="auto">
          <a:xfrm>
            <a:off x="6324600" y="3352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10" name="Rectangle 33"/>
          <p:cNvSpPr>
            <a:spLocks noChangeArrowheads="1"/>
          </p:cNvSpPr>
          <p:nvPr/>
        </p:nvSpPr>
        <p:spPr bwMode="auto">
          <a:xfrm>
            <a:off x="6781800" y="3352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11" name="Rectangle 34"/>
          <p:cNvSpPr>
            <a:spLocks noChangeArrowheads="1"/>
          </p:cNvSpPr>
          <p:nvPr/>
        </p:nvSpPr>
        <p:spPr bwMode="auto">
          <a:xfrm>
            <a:off x="7239000" y="3352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12" name="Rectangle 35"/>
          <p:cNvSpPr>
            <a:spLocks noChangeArrowheads="1"/>
          </p:cNvSpPr>
          <p:nvPr/>
        </p:nvSpPr>
        <p:spPr bwMode="auto">
          <a:xfrm>
            <a:off x="7696200" y="33528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13" name="Rectangle 36"/>
          <p:cNvSpPr>
            <a:spLocks noChangeArrowheads="1"/>
          </p:cNvSpPr>
          <p:nvPr/>
        </p:nvSpPr>
        <p:spPr bwMode="auto">
          <a:xfrm>
            <a:off x="8153400" y="33528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14" name="Rectangle 37"/>
          <p:cNvSpPr>
            <a:spLocks noChangeArrowheads="1"/>
          </p:cNvSpPr>
          <p:nvPr/>
        </p:nvSpPr>
        <p:spPr bwMode="auto">
          <a:xfrm>
            <a:off x="4953000" y="33528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15" name="Rectangle 38"/>
          <p:cNvSpPr>
            <a:spLocks noChangeArrowheads="1"/>
          </p:cNvSpPr>
          <p:nvPr/>
        </p:nvSpPr>
        <p:spPr bwMode="auto">
          <a:xfrm>
            <a:off x="5410200" y="33528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16" name="Line 39"/>
          <p:cNvSpPr>
            <a:spLocks noChangeShapeType="1"/>
          </p:cNvSpPr>
          <p:nvPr/>
        </p:nvSpPr>
        <p:spPr bwMode="auto">
          <a:xfrm>
            <a:off x="6096000" y="26670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7" name="Line 40"/>
          <p:cNvSpPr>
            <a:spLocks noChangeShapeType="1"/>
          </p:cNvSpPr>
          <p:nvPr/>
        </p:nvSpPr>
        <p:spPr bwMode="auto">
          <a:xfrm>
            <a:off x="6096000" y="3048000"/>
            <a:ext cx="20574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8" name="Text Box 41"/>
          <p:cNvSpPr txBox="1">
            <a:spLocks noChangeArrowheads="1"/>
          </p:cNvSpPr>
          <p:nvPr/>
        </p:nvSpPr>
        <p:spPr bwMode="auto">
          <a:xfrm>
            <a:off x="5562600" y="23368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5619" name="Text Box 42"/>
          <p:cNvSpPr txBox="1">
            <a:spLocks noChangeArrowheads="1"/>
          </p:cNvSpPr>
          <p:nvPr/>
        </p:nvSpPr>
        <p:spPr bwMode="auto">
          <a:xfrm>
            <a:off x="6629400" y="2641600"/>
            <a:ext cx="544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a:solidFill>
                  <a:srgbClr val="A05000"/>
                </a:solidFill>
                <a:latin typeface="Times New Roman" charset="0"/>
              </a:rPr>
              <a:t>size</a:t>
            </a:r>
          </a:p>
        </p:txBody>
      </p:sp>
      <p:sp>
        <p:nvSpPr>
          <p:cNvPr id="25620" name="Rectangle 43"/>
          <p:cNvSpPr>
            <a:spLocks noChangeArrowheads="1"/>
          </p:cNvSpPr>
          <p:nvPr/>
        </p:nvSpPr>
        <p:spPr bwMode="auto">
          <a:xfrm>
            <a:off x="1524000" y="5105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21" name="Rectangle 44"/>
          <p:cNvSpPr>
            <a:spLocks noChangeArrowheads="1"/>
          </p:cNvSpPr>
          <p:nvPr/>
        </p:nvSpPr>
        <p:spPr bwMode="auto">
          <a:xfrm>
            <a:off x="1981200" y="5105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22" name="Rectangle 45"/>
          <p:cNvSpPr>
            <a:spLocks noChangeArrowheads="1"/>
          </p:cNvSpPr>
          <p:nvPr/>
        </p:nvSpPr>
        <p:spPr bwMode="auto">
          <a:xfrm>
            <a:off x="2438400" y="5105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23" name="Rectangle 46"/>
          <p:cNvSpPr>
            <a:spLocks noChangeArrowheads="1"/>
          </p:cNvSpPr>
          <p:nvPr/>
        </p:nvSpPr>
        <p:spPr bwMode="auto">
          <a:xfrm>
            <a:off x="2895600" y="5105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24" name="Rectangle 47"/>
          <p:cNvSpPr>
            <a:spLocks noChangeArrowheads="1"/>
          </p:cNvSpPr>
          <p:nvPr/>
        </p:nvSpPr>
        <p:spPr bwMode="auto">
          <a:xfrm>
            <a:off x="3352800" y="51054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25" name="Rectangle 48"/>
          <p:cNvSpPr>
            <a:spLocks noChangeArrowheads="1"/>
          </p:cNvSpPr>
          <p:nvPr/>
        </p:nvSpPr>
        <p:spPr bwMode="auto">
          <a:xfrm>
            <a:off x="3810000" y="5105400"/>
            <a:ext cx="457200" cy="457200"/>
          </a:xfrm>
          <a:prstGeom prst="rect">
            <a:avLst/>
          </a:prstGeom>
          <a:solidFill>
            <a:srgbClr val="8C4600"/>
          </a:solidFill>
          <a:ln w="28575">
            <a:solidFill>
              <a:srgbClr val="8C4600"/>
            </a:solidFill>
            <a:miter lim="800000"/>
            <a:headEnd/>
            <a:tailEnd/>
          </a:ln>
        </p:spPr>
        <p:txBody>
          <a:bodyPr wrap="none" anchor="ctr"/>
          <a:lstStyle/>
          <a:p>
            <a:endParaRPr lang="en-US"/>
          </a:p>
        </p:txBody>
      </p:sp>
      <p:sp>
        <p:nvSpPr>
          <p:cNvPr id="25626" name="Rectangle 49"/>
          <p:cNvSpPr>
            <a:spLocks noChangeArrowheads="1"/>
          </p:cNvSpPr>
          <p:nvPr/>
        </p:nvSpPr>
        <p:spPr bwMode="auto">
          <a:xfrm>
            <a:off x="609600" y="51054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27" name="Rectangle 50"/>
          <p:cNvSpPr>
            <a:spLocks noChangeArrowheads="1"/>
          </p:cNvSpPr>
          <p:nvPr/>
        </p:nvSpPr>
        <p:spPr bwMode="auto">
          <a:xfrm>
            <a:off x="1066800" y="51054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28" name="Line 51"/>
          <p:cNvSpPr>
            <a:spLocks noChangeShapeType="1"/>
          </p:cNvSpPr>
          <p:nvPr/>
        </p:nvSpPr>
        <p:spPr bwMode="auto">
          <a:xfrm>
            <a:off x="1752600" y="44196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9" name="Line 52"/>
          <p:cNvSpPr>
            <a:spLocks noChangeShapeType="1"/>
          </p:cNvSpPr>
          <p:nvPr/>
        </p:nvSpPr>
        <p:spPr bwMode="auto">
          <a:xfrm>
            <a:off x="1752600" y="4800600"/>
            <a:ext cx="25146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0" name="Text Box 53"/>
          <p:cNvSpPr txBox="1">
            <a:spLocks noChangeArrowheads="1"/>
          </p:cNvSpPr>
          <p:nvPr/>
        </p:nvSpPr>
        <p:spPr bwMode="auto">
          <a:xfrm>
            <a:off x="1219200" y="40894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a:solidFill>
                  <a:srgbClr val="A05000"/>
                </a:solidFill>
                <a:latin typeface="Times New Roman" charset="0"/>
              </a:rPr>
              <a:t>beg</a:t>
            </a:r>
          </a:p>
        </p:txBody>
      </p:sp>
      <p:sp>
        <p:nvSpPr>
          <p:cNvPr id="25631" name="Text Box 54"/>
          <p:cNvSpPr txBox="1">
            <a:spLocks noChangeArrowheads="1"/>
          </p:cNvSpPr>
          <p:nvPr/>
        </p:nvSpPr>
        <p:spPr bwMode="auto">
          <a:xfrm>
            <a:off x="2590800" y="4419600"/>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a:solidFill>
                  <a:srgbClr val="8C4600"/>
                </a:solidFill>
                <a:latin typeface="Times New Roman" charset="0"/>
              </a:rPr>
              <a:t>size</a:t>
            </a:r>
            <a:endParaRPr lang="en-US" sz="1800">
              <a:solidFill>
                <a:srgbClr val="8C4600"/>
              </a:solidFill>
              <a:latin typeface="Times New Roman" charset="0"/>
            </a:endParaRPr>
          </a:p>
        </p:txBody>
      </p:sp>
      <p:sp>
        <p:nvSpPr>
          <p:cNvPr id="25632" name="Text Box 55"/>
          <p:cNvSpPr txBox="1">
            <a:spLocks noChangeArrowheads="1"/>
          </p:cNvSpPr>
          <p:nvPr/>
        </p:nvSpPr>
        <p:spPr bwMode="auto">
          <a:xfrm>
            <a:off x="2065338" y="1828800"/>
            <a:ext cx="744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400" b="1" u="sng">
                <a:solidFill>
                  <a:srgbClr val="00008C"/>
                </a:solidFill>
                <a:latin typeface="Times New Roman" charset="0"/>
              </a:rPr>
              <a:t>Add</a:t>
            </a:r>
            <a:endParaRPr lang="en-US" sz="2000" b="1" u="sng">
              <a:solidFill>
                <a:srgbClr val="A05000"/>
              </a:solidFill>
              <a:latin typeface="Times New Roman" charset="0"/>
            </a:endParaRPr>
          </a:p>
        </p:txBody>
      </p:sp>
      <p:sp>
        <p:nvSpPr>
          <p:cNvPr id="25633" name="Line 56"/>
          <p:cNvSpPr>
            <a:spLocks noChangeShapeType="1"/>
          </p:cNvSpPr>
          <p:nvPr/>
        </p:nvSpPr>
        <p:spPr bwMode="auto">
          <a:xfrm>
            <a:off x="4572000" y="1905000"/>
            <a:ext cx="0" cy="4038600"/>
          </a:xfrm>
          <a:prstGeom prst="line">
            <a:avLst/>
          </a:prstGeom>
          <a:noFill/>
          <a:ln w="28575">
            <a:solidFill>
              <a:srgbClr val="8C46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Text Box 58"/>
          <p:cNvSpPr txBox="1">
            <a:spLocks noChangeArrowheads="1"/>
          </p:cNvSpPr>
          <p:nvPr/>
        </p:nvSpPr>
        <p:spPr bwMode="auto">
          <a:xfrm>
            <a:off x="6164263" y="1828800"/>
            <a:ext cx="123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400" b="1" u="sng">
                <a:solidFill>
                  <a:srgbClr val="00008C"/>
                </a:solidFill>
                <a:latin typeface="Times New Roman" charset="0"/>
              </a:rPr>
              <a:t>Remove</a:t>
            </a:r>
            <a:endParaRPr lang="en-US" sz="2000" b="1" u="sng">
              <a:solidFill>
                <a:srgbClr val="A05000"/>
              </a:solidFill>
              <a:latin typeface="Times New Roman" charset="0"/>
            </a:endParaRPr>
          </a:p>
        </p:txBody>
      </p:sp>
      <p:sp>
        <p:nvSpPr>
          <p:cNvPr id="25635" name="Rectangle 60"/>
          <p:cNvSpPr>
            <a:spLocks noChangeArrowheads="1"/>
          </p:cNvSpPr>
          <p:nvPr/>
        </p:nvSpPr>
        <p:spPr bwMode="auto">
          <a:xfrm>
            <a:off x="5867400" y="5029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36" name="Rectangle 61"/>
          <p:cNvSpPr>
            <a:spLocks noChangeArrowheads="1"/>
          </p:cNvSpPr>
          <p:nvPr/>
        </p:nvSpPr>
        <p:spPr bwMode="auto">
          <a:xfrm>
            <a:off x="6324600" y="5029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37" name="Rectangle 62"/>
          <p:cNvSpPr>
            <a:spLocks noChangeArrowheads="1"/>
          </p:cNvSpPr>
          <p:nvPr/>
        </p:nvSpPr>
        <p:spPr bwMode="auto">
          <a:xfrm>
            <a:off x="6781800" y="5029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38" name="Rectangle 63"/>
          <p:cNvSpPr>
            <a:spLocks noChangeArrowheads="1"/>
          </p:cNvSpPr>
          <p:nvPr/>
        </p:nvSpPr>
        <p:spPr bwMode="auto">
          <a:xfrm>
            <a:off x="7239000" y="5029200"/>
            <a:ext cx="457200" cy="457200"/>
          </a:xfrm>
          <a:prstGeom prst="rect">
            <a:avLst/>
          </a:prstGeom>
          <a:solidFill>
            <a:srgbClr val="00008C"/>
          </a:solidFill>
          <a:ln w="28575">
            <a:solidFill>
              <a:srgbClr val="8C4600"/>
            </a:solidFill>
            <a:miter lim="800000"/>
            <a:headEnd/>
            <a:tailEnd/>
          </a:ln>
        </p:spPr>
        <p:txBody>
          <a:bodyPr wrap="none" anchor="ctr"/>
          <a:lstStyle/>
          <a:p>
            <a:endParaRPr lang="en-US"/>
          </a:p>
        </p:txBody>
      </p:sp>
      <p:sp>
        <p:nvSpPr>
          <p:cNvPr id="25639" name="Rectangle 64"/>
          <p:cNvSpPr>
            <a:spLocks noChangeArrowheads="1"/>
          </p:cNvSpPr>
          <p:nvPr/>
        </p:nvSpPr>
        <p:spPr bwMode="auto">
          <a:xfrm>
            <a:off x="7696200" y="5029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40" name="Rectangle 65"/>
          <p:cNvSpPr>
            <a:spLocks noChangeArrowheads="1"/>
          </p:cNvSpPr>
          <p:nvPr/>
        </p:nvSpPr>
        <p:spPr bwMode="auto">
          <a:xfrm>
            <a:off x="8153400" y="5029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41" name="Rectangle 66"/>
          <p:cNvSpPr>
            <a:spLocks noChangeArrowheads="1"/>
          </p:cNvSpPr>
          <p:nvPr/>
        </p:nvSpPr>
        <p:spPr bwMode="auto">
          <a:xfrm>
            <a:off x="4953000" y="5029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42" name="Rectangle 67"/>
          <p:cNvSpPr>
            <a:spLocks noChangeArrowheads="1"/>
          </p:cNvSpPr>
          <p:nvPr/>
        </p:nvSpPr>
        <p:spPr bwMode="auto">
          <a:xfrm>
            <a:off x="5410200" y="5029200"/>
            <a:ext cx="457200" cy="457200"/>
          </a:xfrm>
          <a:prstGeom prst="rect">
            <a:avLst/>
          </a:prstGeom>
          <a:solidFill>
            <a:schemeClr val="bg1"/>
          </a:solidFill>
          <a:ln w="28575">
            <a:solidFill>
              <a:srgbClr val="8C4600"/>
            </a:solidFill>
            <a:miter lim="800000"/>
            <a:headEnd/>
            <a:tailEnd/>
          </a:ln>
        </p:spPr>
        <p:txBody>
          <a:bodyPr wrap="none" anchor="ctr"/>
          <a:lstStyle/>
          <a:p>
            <a:endParaRPr lang="en-US"/>
          </a:p>
        </p:txBody>
      </p:sp>
      <p:sp>
        <p:nvSpPr>
          <p:cNvPr id="25643" name="Line 68"/>
          <p:cNvSpPr>
            <a:spLocks noChangeShapeType="1"/>
          </p:cNvSpPr>
          <p:nvPr/>
        </p:nvSpPr>
        <p:spPr bwMode="auto">
          <a:xfrm>
            <a:off x="6096000" y="4343400"/>
            <a:ext cx="0" cy="68580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4" name="Line 69"/>
          <p:cNvSpPr>
            <a:spLocks noChangeShapeType="1"/>
          </p:cNvSpPr>
          <p:nvPr/>
        </p:nvSpPr>
        <p:spPr bwMode="auto">
          <a:xfrm>
            <a:off x="6096000" y="4724400"/>
            <a:ext cx="1600200" cy="0"/>
          </a:xfrm>
          <a:prstGeom prst="line">
            <a:avLst/>
          </a:prstGeom>
          <a:noFill/>
          <a:ln w="38100">
            <a:solidFill>
              <a:srgbClr val="00008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45" name="Text Box 70"/>
          <p:cNvSpPr txBox="1">
            <a:spLocks noChangeArrowheads="1"/>
          </p:cNvSpPr>
          <p:nvPr/>
        </p:nvSpPr>
        <p:spPr bwMode="auto">
          <a:xfrm>
            <a:off x="5562600" y="4013200"/>
            <a:ext cx="60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1800" b="1">
                <a:solidFill>
                  <a:srgbClr val="A05000"/>
                </a:solidFill>
                <a:latin typeface="Courier New" charset="0"/>
              </a:rPr>
              <a:t>beg</a:t>
            </a:r>
            <a:endParaRPr lang="en-US" sz="1800">
              <a:solidFill>
                <a:srgbClr val="A05000"/>
              </a:solidFill>
              <a:latin typeface="Times New Roman" charset="0"/>
            </a:endParaRPr>
          </a:p>
        </p:txBody>
      </p:sp>
      <p:sp>
        <p:nvSpPr>
          <p:cNvPr id="25646" name="Text Box 71"/>
          <p:cNvSpPr txBox="1">
            <a:spLocks noChangeArrowheads="1"/>
          </p:cNvSpPr>
          <p:nvPr/>
        </p:nvSpPr>
        <p:spPr bwMode="auto">
          <a:xfrm>
            <a:off x="6399213" y="4318000"/>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charset="0"/>
                <a:ea typeface="ＭＳ Ｐゴシック" charset="0"/>
                <a:cs typeface="ＭＳ Ｐゴシック" charset="0"/>
              </a:defRPr>
            </a:lvl1pPr>
            <a:lvl2pPr marL="742950" indent="-285750">
              <a:defRPr sz="1600">
                <a:solidFill>
                  <a:schemeClr val="tx1"/>
                </a:solidFill>
                <a:latin typeface="Times" charset="0"/>
                <a:ea typeface="ＭＳ Ｐゴシック" charset="0"/>
              </a:defRPr>
            </a:lvl2pPr>
            <a:lvl3pPr marL="1143000" indent="-228600">
              <a:defRPr sz="1600">
                <a:solidFill>
                  <a:schemeClr val="tx1"/>
                </a:solidFill>
                <a:latin typeface="Times" charset="0"/>
                <a:ea typeface="ＭＳ Ｐゴシック" charset="0"/>
              </a:defRPr>
            </a:lvl3pPr>
            <a:lvl4pPr marL="1600200" indent="-228600">
              <a:defRPr sz="1600">
                <a:solidFill>
                  <a:schemeClr val="tx1"/>
                </a:solidFill>
                <a:latin typeface="Times" charset="0"/>
                <a:ea typeface="ＭＳ Ｐゴシック" charset="0"/>
              </a:defRPr>
            </a:lvl4pPr>
            <a:lvl5pPr marL="2057400" indent="-228600">
              <a:defRPr sz="1600">
                <a:solidFill>
                  <a:schemeClr val="tx1"/>
                </a:solidFill>
                <a:latin typeface="Times" charset="0"/>
                <a:ea typeface="ＭＳ Ｐゴシック" charset="0"/>
              </a:defRPr>
            </a:lvl5pPr>
            <a:lvl6pPr marL="2514600" indent="-228600" eaLnBrk="0" fontAlgn="base" hangingPunct="0">
              <a:spcBef>
                <a:spcPct val="0"/>
              </a:spcBef>
              <a:spcAft>
                <a:spcPct val="0"/>
              </a:spcAft>
              <a:defRPr sz="1600">
                <a:solidFill>
                  <a:schemeClr val="tx1"/>
                </a:solidFill>
                <a:latin typeface="Times" charset="0"/>
                <a:ea typeface="ＭＳ Ｐゴシック" charset="0"/>
              </a:defRPr>
            </a:lvl6pPr>
            <a:lvl7pPr marL="2971800" indent="-228600" eaLnBrk="0" fontAlgn="base" hangingPunct="0">
              <a:spcBef>
                <a:spcPct val="0"/>
              </a:spcBef>
              <a:spcAft>
                <a:spcPct val="0"/>
              </a:spcAft>
              <a:defRPr sz="1600">
                <a:solidFill>
                  <a:schemeClr val="tx1"/>
                </a:solidFill>
                <a:latin typeface="Times" charset="0"/>
                <a:ea typeface="ＭＳ Ｐゴシック" charset="0"/>
              </a:defRPr>
            </a:lvl7pPr>
            <a:lvl8pPr marL="3429000" indent="-228600" eaLnBrk="0" fontAlgn="base" hangingPunct="0">
              <a:spcBef>
                <a:spcPct val="0"/>
              </a:spcBef>
              <a:spcAft>
                <a:spcPct val="0"/>
              </a:spcAft>
              <a:defRPr sz="1600">
                <a:solidFill>
                  <a:schemeClr val="tx1"/>
                </a:solidFill>
                <a:latin typeface="Times" charset="0"/>
                <a:ea typeface="ＭＳ Ｐゴシック" charset="0"/>
              </a:defRPr>
            </a:lvl8pPr>
            <a:lvl9pPr marL="3886200" indent="-228600" eaLnBrk="0" fontAlgn="base" hangingPunct="0">
              <a:spcBef>
                <a:spcPct val="0"/>
              </a:spcBef>
              <a:spcAft>
                <a:spcPct val="0"/>
              </a:spcAft>
              <a:defRPr sz="1600">
                <a:solidFill>
                  <a:schemeClr val="tx1"/>
                </a:solidFill>
                <a:latin typeface="Times" charset="0"/>
                <a:ea typeface="ＭＳ Ｐゴシック" charset="0"/>
              </a:defRPr>
            </a:lvl9pPr>
          </a:lstStyle>
          <a:p>
            <a:r>
              <a:rPr lang="en-US" sz="2000">
                <a:solidFill>
                  <a:srgbClr val="8C4600"/>
                </a:solidFill>
                <a:latin typeface="Times New Roman" charset="0"/>
              </a:rPr>
              <a:t>s</a:t>
            </a:r>
            <a:r>
              <a:rPr lang="en-US" sz="1800">
                <a:solidFill>
                  <a:srgbClr val="8C4600"/>
                </a:solidFill>
                <a:latin typeface="Times New Roman" charset="0"/>
              </a:rPr>
              <a:t>ize</a:t>
            </a:r>
          </a:p>
        </p:txBody>
      </p:sp>
      <p:sp>
        <p:nvSpPr>
          <p:cNvPr id="25647" name="Line 72"/>
          <p:cNvSpPr>
            <a:spLocks noChangeShapeType="1"/>
          </p:cNvSpPr>
          <p:nvPr/>
        </p:nvSpPr>
        <p:spPr bwMode="auto">
          <a:xfrm>
            <a:off x="7696200" y="5029200"/>
            <a:ext cx="457200" cy="457200"/>
          </a:xfrm>
          <a:prstGeom prst="line">
            <a:avLst/>
          </a:prstGeom>
          <a:noFill/>
          <a:ln w="28575">
            <a:solidFill>
              <a:srgbClr val="8C4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Line 73"/>
          <p:cNvSpPr>
            <a:spLocks noChangeShapeType="1"/>
          </p:cNvSpPr>
          <p:nvPr/>
        </p:nvSpPr>
        <p:spPr bwMode="auto">
          <a:xfrm flipV="1">
            <a:off x="7696200" y="5029200"/>
            <a:ext cx="457200" cy="457200"/>
          </a:xfrm>
          <a:prstGeom prst="line">
            <a:avLst/>
          </a:prstGeom>
          <a:noFill/>
          <a:ln w="28575">
            <a:solidFill>
              <a:srgbClr val="8C4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lstStyle/>
          <a:p>
            <a:r>
              <a:rPr lang="en-US" dirty="0" smtClean="0"/>
              <a:t>Adding/Removing from Back</a:t>
            </a:r>
            <a:endParaRPr lang="en-US" dirty="0"/>
          </a:p>
        </p:txBody>
      </p:sp>
    </p:spTree>
    <p:extLst>
      <p:ext uri="{BB962C8B-B14F-4D97-AF65-F5344CB8AC3E}">
        <p14:creationId xmlns:p14="http://schemas.microsoft.com/office/powerpoint/2010/main" val="172139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CS261 Data Structures&amp;quot;&quot;/&gt;&lt;property id=&quot;20307&quot; value=&quot;256&quot;/&gt;&lt;/object&gt;&lt;object type=&quot;3&quot; unique_id=&quot;10010&quot;&gt;&lt;property id=&quot;20148&quot; value=&quot;5&quot;/&gt;&lt;property id=&quot;20300&quot; value=&quot;Slide 2 - &amp;quot;Queues&amp;quot;&quot;/&gt;&lt;property id=&quot;20307&quot; value=&quot;258&quot;/&gt;&lt;/object&gt;&lt;object type=&quot;3&quot; unique_id=&quot;10011&quot;&gt;&lt;property id=&quot;20148&quot; value=&quot;5&quot;/&gt;&lt;property id=&quot;20300&quot; value=&quot;Slide 3 - &amp;quot;Queue Applications&amp;quot;&quot;/&gt;&lt;property id=&quot;20307&quot; value=&quot;273&quot;/&gt;&lt;/object&gt;&lt;object type=&quot;3&quot; unique_id=&quot;10012&quot;&gt;&lt;property id=&quot;20148&quot; value=&quot;5&quot;/&gt;&lt;property id=&quot;20300&quot; value=&quot;Slide 4 - &amp;quot;Queue with Dynamic Array&amp;quot;&quot;/&gt;&lt;property id=&quot;20307&quot; value=&quot;276&quot;/&gt;&lt;/object&gt;&lt;object type=&quot;3&quot; unique_id=&quot;10013&quot;&gt;&lt;property id=&quot;20148&quot; value=&quot;5&quot;/&gt;&lt;property id=&quot;20300&quot; value=&quot;Slide 5 - &amp;quot;Deque (Double Ended Queue)&amp;quot;&quot;/&gt;&lt;property id=&quot;20307&quot; value=&quot;259&quot;/&gt;&lt;/object&gt;&lt;object type=&quot;3&quot; unique_id=&quot;10014&quot;&gt;&lt;property id=&quot;20148&quot; value=&quot;5&quot;/&gt;&lt;property id=&quot;20300&quot; value=&quot;Slide 6 - &amp;quot;Dynamic Array Deque&amp;quot;&quot;/&gt;&lt;property id=&quot;20307&quot; value=&quot;260&quot;/&gt;&lt;/object&gt;&lt;object type=&quot;3&quot; unique_id=&quot;10015&quot;&gt;&lt;property id=&quot;20148&quot; value=&quot;5&quot;/&gt;&lt;property id=&quot;20300&quot; value=&quot;Slide 7 - &amp;quot;Let the partially filled block “float”&amp;quot;&quot;/&gt;&lt;property id=&quot;20307&quot; value=&quot;261&quot;/&gt;&lt;/object&gt;&lt;object type=&quot;3&quot; unique_id=&quot;10016&quot;&gt;&lt;property id=&quot;20148&quot; value=&quot;5&quot;/&gt;&lt;property id=&quot;20300&quot; value=&quot;Slide 8 - &amp;quot;Dynamic Array Deque&amp;quot;&quot;/&gt;&lt;property id=&quot;20307&quot; value=&quot;262&quot;/&gt;&lt;/object&gt;&lt;object type=&quot;3&quot; unique_id=&quot;10017&quot;&gt;&lt;property id=&quot;20148&quot; value=&quot;5&quot;/&gt;&lt;property id=&quot;20300&quot; value=&quot;Slide 9 - &amp;quot;Deque Application&amp;quot;&quot;/&gt;&lt;property id=&quot;20307&quot; value=&quot;274&quot;/&gt;&lt;/object&gt;&lt;object type=&quot;3&quot; unique_id=&quot;10062&quot;&gt;&lt;property id=&quot;20148&quot; value=&quot;5&quot;/&gt;&lt;property id=&quot;20300&quot; value=&quot;Slide 10 - &amp;quot;Your Turn&amp;amp;#x09;&amp;amp;#x09;&amp;quot;&quot;/&gt;&lt;property id=&quot;20307&quot; value=&quot;277&quot;/&gt;&lt;/object&gt;&lt;/object&gt;&lt;object type=&quot;8&quot; unique_id=&quot;10006&quot;&gt;&lt;/object&gt;&lt;/object&gt;&lt;/database&gt;"/>
  <p:tag name="SECTOMILLISECCONVERTED" val="1"/>
</p:tagLst>
</file>

<file path=ppt/theme/theme1.xml><?xml version="1.0" encoding="utf-8"?>
<a:theme xmlns:a="http://schemas.openxmlformats.org/drawingml/2006/main" name="OSU-B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OSU-BW</Template>
  <TotalTime>776</TotalTime>
  <Words>1182</Words>
  <Application>Microsoft Macintosh PowerPoint</Application>
  <PresentationFormat>On-screen Show (4:3)</PresentationFormat>
  <Paragraphs>251</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OSU-BW</vt:lpstr>
      <vt:lpstr>CS261 Data Structures</vt:lpstr>
      <vt:lpstr>Queues</vt:lpstr>
      <vt:lpstr>Queue Applications</vt:lpstr>
      <vt:lpstr>Queue with Dynamic Array</vt:lpstr>
      <vt:lpstr>Deque (Double Ended Queue) ADT</vt:lpstr>
      <vt:lpstr>Deque Application</vt:lpstr>
      <vt:lpstr>Let the partially filled block “float” &amp; “wrap”</vt:lpstr>
      <vt:lpstr>ArrayDeque Structure</vt:lpstr>
      <vt:lpstr>Adding/Removing from Back</vt:lpstr>
      <vt:lpstr>Adding/Removing from Front</vt:lpstr>
      <vt:lpstr>Wrapping Around – Circular Buffer</vt:lpstr>
      <vt:lpstr>PowerPoint Presentation</vt:lpstr>
      <vt:lpstr>Resizing?</vt:lpstr>
      <vt:lpstr>Key Changes from Dynamic Array</vt:lpstr>
      <vt:lpstr>Let’s look at some code…</vt:lpstr>
      <vt:lpstr>Let’s look at some code…</vt:lpstr>
      <vt:lpstr>Operations Analysis</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Perry, Jonathan</dc:creator>
  <cp:lastModifiedBy>Ron Metoyer</cp:lastModifiedBy>
  <cp:revision>115</cp:revision>
  <dcterms:created xsi:type="dcterms:W3CDTF">2011-09-02T17:23:58Z</dcterms:created>
  <dcterms:modified xsi:type="dcterms:W3CDTF">2014-01-22T17:37:38Z</dcterms:modified>
</cp:coreProperties>
</file>