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13"/>
  </p:notesMasterIdLst>
  <p:handoutMasterIdLst>
    <p:handoutMasterId r:id="rId14"/>
  </p:handoutMasterIdLst>
  <p:sldIdLst>
    <p:sldId id="263" r:id="rId2"/>
    <p:sldId id="322" r:id="rId3"/>
    <p:sldId id="316" r:id="rId4"/>
    <p:sldId id="317" r:id="rId5"/>
    <p:sldId id="318" r:id="rId6"/>
    <p:sldId id="314" r:id="rId7"/>
    <p:sldId id="323" r:id="rId8"/>
    <p:sldId id="324" r:id="rId9"/>
    <p:sldId id="320" r:id="rId10"/>
    <p:sldId id="315" r:id="rId11"/>
    <p:sldId id="319"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6" autoAdjust="0"/>
    <p:restoredTop sz="67535" autoAdjust="0"/>
  </p:normalViewPr>
  <p:slideViewPr>
    <p:cSldViewPr snapToObjects="1">
      <p:cViewPr>
        <p:scale>
          <a:sx n="76" d="100"/>
          <a:sy n="76" d="100"/>
        </p:scale>
        <p:origin x="-2048" y="-5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A4F3D4E-B6A5-4C40-8D22-38EAD0A0BC88}" type="datetimeFigureOut">
              <a:rPr lang="en-US" smtClean="0"/>
              <a:pPr/>
              <a:t>9/25/13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D8419A-972E-C94D-8C1A-EF576930903B}" type="slidenum">
              <a:rPr lang="en-US" smtClean="0"/>
              <a:pPr/>
              <a:t>‹#›</a:t>
            </a:fld>
            <a:endParaRPr lang="en-US"/>
          </a:p>
        </p:txBody>
      </p:sp>
    </p:spTree>
    <p:extLst>
      <p:ext uri="{BB962C8B-B14F-4D97-AF65-F5344CB8AC3E}">
        <p14:creationId xmlns:p14="http://schemas.microsoft.com/office/powerpoint/2010/main" val="36367852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05FD90-5CF3-8E47-BAA2-F1C24D32FADE}" type="datetimeFigureOut">
              <a:rPr lang="en-US" smtClean="0"/>
              <a:pPr/>
              <a:t>9/25/13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B29A70-522C-3A41-B132-651B32078DD9}" type="slidenum">
              <a:rPr lang="en-US" smtClean="0"/>
              <a:pPr/>
              <a:t>‹#›</a:t>
            </a:fld>
            <a:endParaRPr lang="en-US"/>
          </a:p>
        </p:txBody>
      </p:sp>
    </p:spTree>
    <p:extLst>
      <p:ext uri="{BB962C8B-B14F-4D97-AF65-F5344CB8AC3E}">
        <p14:creationId xmlns:p14="http://schemas.microsoft.com/office/powerpoint/2010/main" val="242803990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a:ln/>
        </p:spPr>
      </p:sp>
      <p:sp>
        <p:nvSpPr>
          <p:cNvPr id="163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RAM</a:t>
            </a:r>
            <a:r>
              <a:rPr lang="en-US" dirty="0" smtClean="0">
                <a:latin typeface="Arial" charset="0"/>
                <a:cs typeface="Arial" charset="0"/>
              </a:rPr>
              <a:t>:  Redo and tie to </a:t>
            </a:r>
            <a:r>
              <a:rPr lang="en-US" dirty="0" err="1" smtClean="0">
                <a:latin typeface="Arial" charset="0"/>
                <a:cs typeface="Arial" charset="0"/>
              </a:rPr>
              <a:t>gcc</a:t>
            </a:r>
            <a:r>
              <a:rPr lang="en-US" dirty="0" smtClean="0">
                <a:latin typeface="Arial" charset="0"/>
                <a:cs typeface="Arial" charset="0"/>
              </a:rPr>
              <a:t> with actual </a:t>
            </a:r>
            <a:r>
              <a:rPr lang="en-US" dirty="0" err="1" smtClean="0">
                <a:latin typeface="Arial" charset="0"/>
                <a:cs typeface="Arial" charset="0"/>
              </a:rPr>
              <a:t>gcc</a:t>
            </a:r>
            <a:r>
              <a:rPr lang="en-US" dirty="0" smtClean="0">
                <a:latin typeface="Arial" charset="0"/>
                <a:cs typeface="Arial" charset="0"/>
              </a:rPr>
              <a:t> commands!</a:t>
            </a:r>
          </a:p>
          <a:p>
            <a:endParaRPr lang="en-US" dirty="0" smtClean="0">
              <a:latin typeface="Arial" charset="0"/>
              <a:cs typeface="Arial" charset="0"/>
            </a:endParaRPr>
          </a:p>
          <a:p>
            <a:r>
              <a:rPr lang="en-US" dirty="0" smtClean="0">
                <a:latin typeface="Arial" charset="0"/>
                <a:cs typeface="Arial" charset="0"/>
              </a:rPr>
              <a:t>Hello.</a:t>
            </a:r>
          </a:p>
          <a:p>
            <a:endParaRPr lang="en-US" dirty="0" smtClean="0">
              <a:latin typeface="Arial" charset="0"/>
              <a:cs typeface="Arial" charset="0"/>
            </a:endParaRPr>
          </a:p>
          <a:p>
            <a:r>
              <a:rPr lang="en-US" dirty="0" smtClean="0">
                <a:latin typeface="Arial" charset="0"/>
                <a:cs typeface="Arial" charset="0"/>
              </a:rPr>
              <a:t>In this lecture, we’re going to discuss the C compiling</a:t>
            </a:r>
            <a:r>
              <a:rPr lang="en-US" baseline="0" dirty="0" smtClean="0">
                <a:latin typeface="Arial" charset="0"/>
                <a:cs typeface="Arial" charset="0"/>
              </a:rPr>
              <a:t> process.  Our goal is to help you better understand what’s really going on when we invoke the compiler and talk about how we write programs within this process.</a:t>
            </a:r>
            <a:endParaRPr lang="en-US" dirty="0">
              <a:latin typeface="Arial" charset="0"/>
              <a:cs typeface="Arial" charset="0"/>
            </a:endParaRPr>
          </a:p>
        </p:txBody>
      </p:sp>
      <p:sp>
        <p:nvSpPr>
          <p:cNvPr id="163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482">
              <a:defRPr sz="1300">
                <a:solidFill>
                  <a:schemeClr val="tx1"/>
                </a:solidFill>
                <a:latin typeface="Times" charset="0"/>
                <a:ea typeface="ＭＳ Ｐゴシック" charset="0"/>
                <a:cs typeface="ＭＳ Ｐゴシック" charset="0"/>
              </a:defRPr>
            </a:lvl1pPr>
            <a:lvl2pPr marL="702756" indent="-270291" defTabSz="911482">
              <a:defRPr sz="1300">
                <a:solidFill>
                  <a:schemeClr val="tx1"/>
                </a:solidFill>
                <a:latin typeface="Times" charset="0"/>
                <a:ea typeface="ＭＳ Ｐゴシック" charset="0"/>
              </a:defRPr>
            </a:lvl2pPr>
            <a:lvl3pPr marL="1081164" indent="-216233" defTabSz="911482">
              <a:defRPr sz="1300">
                <a:solidFill>
                  <a:schemeClr val="tx1"/>
                </a:solidFill>
                <a:latin typeface="Times" charset="0"/>
                <a:ea typeface="ＭＳ Ｐゴシック" charset="0"/>
              </a:defRPr>
            </a:lvl3pPr>
            <a:lvl4pPr marL="1513629" indent="-216233" defTabSz="911482">
              <a:defRPr sz="1300">
                <a:solidFill>
                  <a:schemeClr val="tx1"/>
                </a:solidFill>
                <a:latin typeface="Times" charset="0"/>
                <a:ea typeface="ＭＳ Ｐゴシック" charset="0"/>
              </a:defRPr>
            </a:lvl4pPr>
            <a:lvl5pPr marL="1946095" indent="-216233" defTabSz="911482">
              <a:defRPr sz="1300">
                <a:solidFill>
                  <a:schemeClr val="tx1"/>
                </a:solidFill>
                <a:latin typeface="Times" charset="0"/>
                <a:ea typeface="ＭＳ Ｐゴシック" charset="0"/>
              </a:defRPr>
            </a:lvl5pPr>
            <a:lvl6pPr marL="2378560" indent="-216233" defTabSz="911482" eaLnBrk="0" fontAlgn="base" hangingPunct="0">
              <a:spcBef>
                <a:spcPct val="0"/>
              </a:spcBef>
              <a:spcAft>
                <a:spcPct val="0"/>
              </a:spcAft>
              <a:defRPr sz="1300">
                <a:solidFill>
                  <a:schemeClr val="tx1"/>
                </a:solidFill>
                <a:latin typeface="Times" charset="0"/>
                <a:ea typeface="ＭＳ Ｐゴシック" charset="0"/>
              </a:defRPr>
            </a:lvl6pPr>
            <a:lvl7pPr marL="2811026" indent="-216233" defTabSz="911482" eaLnBrk="0" fontAlgn="base" hangingPunct="0">
              <a:spcBef>
                <a:spcPct val="0"/>
              </a:spcBef>
              <a:spcAft>
                <a:spcPct val="0"/>
              </a:spcAft>
              <a:defRPr sz="1300">
                <a:solidFill>
                  <a:schemeClr val="tx1"/>
                </a:solidFill>
                <a:latin typeface="Times" charset="0"/>
                <a:ea typeface="ＭＳ Ｐゴシック" charset="0"/>
              </a:defRPr>
            </a:lvl7pPr>
            <a:lvl8pPr marL="3243491" indent="-216233" defTabSz="911482" eaLnBrk="0" fontAlgn="base" hangingPunct="0">
              <a:spcBef>
                <a:spcPct val="0"/>
              </a:spcBef>
              <a:spcAft>
                <a:spcPct val="0"/>
              </a:spcAft>
              <a:defRPr sz="1300">
                <a:solidFill>
                  <a:schemeClr val="tx1"/>
                </a:solidFill>
                <a:latin typeface="Times" charset="0"/>
                <a:ea typeface="ＭＳ Ｐゴシック" charset="0"/>
              </a:defRPr>
            </a:lvl8pPr>
            <a:lvl9pPr marL="3675957" indent="-216233" defTabSz="911482" eaLnBrk="0" fontAlgn="base" hangingPunct="0">
              <a:spcBef>
                <a:spcPct val="0"/>
              </a:spcBef>
              <a:spcAft>
                <a:spcPct val="0"/>
              </a:spcAft>
              <a:defRPr sz="1300">
                <a:solidFill>
                  <a:schemeClr val="tx1"/>
                </a:solidFill>
                <a:latin typeface="Times" charset="0"/>
                <a:ea typeface="ＭＳ Ｐゴシック" charset="0"/>
              </a:defRPr>
            </a:lvl9pPr>
          </a:lstStyle>
          <a:p>
            <a:fld id="{8C73EDD8-CBEB-E547-82E3-1A8448C50B4D}" type="slidenum">
              <a:rPr lang="en-US" sz="1100"/>
              <a:pPr/>
              <a:t>0</a:t>
            </a:fld>
            <a:endParaRPr lang="en-US"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RAM: Remove BIG_COMPLEX_NAME</a:t>
            </a:r>
            <a:r>
              <a:rPr lang="en-US" baseline="0" dirty="0" smtClean="0"/>
              <a:t> and replace </a:t>
            </a:r>
            <a:r>
              <a:rPr lang="en-US" baseline="0" dirty="0" err="1" smtClean="0"/>
              <a:t>ith</a:t>
            </a:r>
            <a:r>
              <a:rPr lang="en-US" baseline="0" dirty="0" smtClean="0"/>
              <a:t> FOO_H</a:t>
            </a:r>
            <a:endParaRPr lang="en-US" dirty="0" smtClean="0"/>
          </a:p>
          <a:p>
            <a:endParaRPr lang="en-US" dirty="0" smtClean="0"/>
          </a:p>
          <a:p>
            <a:r>
              <a:rPr lang="en-US" dirty="0" smtClean="0"/>
              <a:t>We will</a:t>
            </a:r>
            <a:r>
              <a:rPr lang="en-US" baseline="0" dirty="0" smtClean="0"/>
              <a:t> often use code that looks like this in your header files.  This is an example of conditional compilation.</a:t>
            </a:r>
          </a:p>
          <a:p>
            <a:endParaRPr lang="en-US" baseline="0" dirty="0" smtClean="0"/>
          </a:p>
          <a:p>
            <a:r>
              <a:rPr lang="en-US" baseline="0" dirty="0" smtClean="0"/>
              <a:t>The #</a:t>
            </a:r>
            <a:r>
              <a:rPr lang="en-US" baseline="0" dirty="0" err="1" smtClean="0"/>
              <a:t>ifndef</a:t>
            </a:r>
            <a:r>
              <a:rPr lang="en-US" baseline="0" dirty="0" smtClean="0"/>
              <a:t> is read   “If not defined”, BIG_COMPLEX_NAME</a:t>
            </a:r>
          </a:p>
          <a:p>
            <a:endParaRPr lang="en-US" baseline="0" dirty="0" smtClean="0"/>
          </a:p>
          <a:p>
            <a:r>
              <a:rPr lang="en-US" baseline="0" dirty="0" smtClean="0"/>
              <a:t>then let’s do everything between it and the #</a:t>
            </a:r>
            <a:r>
              <a:rPr lang="en-US" baseline="0" dirty="0" err="1" smtClean="0"/>
              <a:t>endif</a:t>
            </a:r>
            <a:endParaRPr lang="en-US" baseline="0" dirty="0" smtClean="0"/>
          </a:p>
          <a:p>
            <a:endParaRPr lang="en-US" baseline="0" dirty="0" smtClean="0"/>
          </a:p>
          <a:p>
            <a:r>
              <a:rPr lang="en-US" baseline="0" dirty="0" smtClean="0"/>
              <a:t>We use this to make sure that header files are only included in source files once.  This is useful because you may include multiple different header files that include the same header file in them, resulting in multiply declared variables and function prototypes.</a:t>
            </a:r>
          </a:p>
          <a:p>
            <a:endParaRPr lang="en-US" baseline="0" dirty="0" smtClean="0"/>
          </a:p>
          <a:p>
            <a:r>
              <a:rPr lang="en-US" baseline="0" dirty="0" smtClean="0"/>
              <a:t>If you use this tip, however, then we can ensure that this does not happen.</a:t>
            </a:r>
          </a:p>
          <a:p>
            <a:endParaRPr lang="en-US" baseline="0" dirty="0" smtClean="0"/>
          </a:p>
          <a:p>
            <a:r>
              <a:rPr lang="en-US" baseline="0" dirty="0" smtClean="0"/>
              <a:t>When the preprocessor sees the #</a:t>
            </a:r>
            <a:r>
              <a:rPr lang="en-US" baseline="0" dirty="0" err="1" smtClean="0"/>
              <a:t>ifndef</a:t>
            </a:r>
            <a:r>
              <a:rPr lang="en-US" baseline="0" dirty="0" smtClean="0"/>
              <a:t> for the first time, if </a:t>
            </a:r>
            <a:r>
              <a:rPr lang="en-US" baseline="0" dirty="0" err="1" smtClean="0"/>
              <a:t>evals</a:t>
            </a:r>
            <a:r>
              <a:rPr lang="en-US" baseline="0" dirty="0" smtClean="0"/>
              <a:t> to true since BIG COMPLEX NAME IS NOT DEFINED, so  it continues on and immediately defines BIG_COMPLEX_NAME, as well as include any other code between the #</a:t>
            </a:r>
            <a:r>
              <a:rPr lang="en-US" baseline="0" dirty="0" err="1" smtClean="0"/>
              <a:t>ifndef</a:t>
            </a:r>
            <a:r>
              <a:rPr lang="en-US" baseline="0" dirty="0" smtClean="0"/>
              <a:t> and the #</a:t>
            </a:r>
            <a:r>
              <a:rPr lang="en-US" baseline="0" dirty="0" err="1" smtClean="0"/>
              <a:t>endif</a:t>
            </a:r>
            <a:r>
              <a:rPr lang="en-US" baseline="0" dirty="0" smtClean="0"/>
              <a:t> [click]…this code is the conditionally compiled code</a:t>
            </a:r>
          </a:p>
          <a:p>
            <a:endParaRPr lang="en-US" baseline="0" dirty="0" smtClean="0"/>
          </a:p>
          <a:p>
            <a:r>
              <a:rPr lang="en-US" baseline="0" dirty="0" smtClean="0"/>
              <a:t>The next time the preprocessor sees this #</a:t>
            </a:r>
            <a:r>
              <a:rPr lang="en-US" baseline="0" dirty="0" err="1" smtClean="0"/>
              <a:t>ifndef</a:t>
            </a:r>
            <a:r>
              <a:rPr lang="en-US" baseline="0" dirty="0" smtClean="0"/>
              <a:t>  (say this header is included more than once), then this will evaluate to false and the code in-between will not be included!</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FB29A70-522C-3A41-B132-651B32078DD9}" type="slidenum">
              <a:rPr lang="en-US" smtClean="0"/>
              <a:pPr/>
              <a:t>9</a:t>
            </a:fld>
            <a:endParaRPr lang="en-US"/>
          </a:p>
        </p:txBody>
      </p:sp>
    </p:spTree>
    <p:extLst>
      <p:ext uri="{BB962C8B-B14F-4D97-AF65-F5344CB8AC3E}">
        <p14:creationId xmlns:p14="http://schemas.microsoft.com/office/powerpoint/2010/main" val="1406673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so we’ve talked a lot about compiling.  There’s a lot more you can learn by actually learning how to use a compiler explicitly.  In this class, we’ll be turning in code that ultimately must compile with the GCC compiler.</a:t>
            </a:r>
          </a:p>
          <a:p>
            <a:endParaRPr lang="en-US" baseline="0" dirty="0" smtClean="0"/>
          </a:p>
          <a:p>
            <a:r>
              <a:rPr lang="en-US" baseline="0" dirty="0" smtClean="0"/>
              <a:t>  Compilers can be fairly complex and so there are other tools to aid in setting up compile steps for code.  One  such tool is the Make utility.</a:t>
            </a:r>
          </a:p>
          <a:p>
            <a:endParaRPr lang="en-US" baseline="0" dirty="0" smtClean="0"/>
          </a:p>
          <a:p>
            <a:r>
              <a:rPr lang="en-US" baseline="0" dirty="0" smtClean="0"/>
              <a:t>We’ll provide </a:t>
            </a:r>
            <a:r>
              <a:rPr lang="en-US" baseline="0" dirty="0" err="1" smtClean="0"/>
              <a:t>Makefiles</a:t>
            </a:r>
            <a:r>
              <a:rPr lang="en-US" baseline="0" dirty="0" smtClean="0"/>
              <a:t> for all assignments and those </a:t>
            </a:r>
            <a:r>
              <a:rPr lang="en-US" baseline="0" dirty="0" err="1" smtClean="0"/>
              <a:t>makefiles</a:t>
            </a:r>
            <a:r>
              <a:rPr lang="en-US" baseline="0" dirty="0" smtClean="0"/>
              <a:t> will include all compile commands necessary to compile your code.  You can take a look inside them to see how things work.  You will find lots of</a:t>
            </a:r>
          </a:p>
          <a:p>
            <a:r>
              <a:rPr lang="en-US" baseline="0" dirty="0" smtClean="0"/>
              <a:t>information about GCC and the Make utility online and there are also good books out there such as the Make book by O-Reilly.</a:t>
            </a:r>
          </a:p>
          <a:p>
            <a:endParaRPr lang="en-US" dirty="0"/>
          </a:p>
        </p:txBody>
      </p:sp>
      <p:sp>
        <p:nvSpPr>
          <p:cNvPr id="4" name="Slide Number Placeholder 3"/>
          <p:cNvSpPr>
            <a:spLocks noGrp="1"/>
          </p:cNvSpPr>
          <p:nvPr>
            <p:ph type="sldNum" sz="quarter" idx="10"/>
          </p:nvPr>
        </p:nvSpPr>
        <p:spPr/>
        <p:txBody>
          <a:bodyPr/>
          <a:lstStyle/>
          <a:p>
            <a:fld id="{4FB29A70-522C-3A41-B132-651B32078DD9}" type="slidenum">
              <a:rPr lang="en-US" smtClean="0"/>
              <a:pPr/>
              <a:t>10</a:t>
            </a:fld>
            <a:endParaRPr lang="en-US"/>
          </a:p>
        </p:txBody>
      </p:sp>
    </p:spTree>
    <p:extLst>
      <p:ext uri="{BB962C8B-B14F-4D97-AF65-F5344CB8AC3E}">
        <p14:creationId xmlns:p14="http://schemas.microsoft.com/office/powerpoint/2010/main" val="1406673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t>
            </a:r>
            <a:r>
              <a:rPr lang="en-US" baseline="0" dirty="0" smtClean="0"/>
              <a:t> programs go through a 4-step compilation process.  The stages are the pre-processer, the compiler, the assembler, and the linker. </a:t>
            </a:r>
          </a:p>
          <a:p>
            <a:r>
              <a:rPr lang="en-US" baseline="0" dirty="0" smtClean="0"/>
              <a:t>[click]</a:t>
            </a:r>
          </a:p>
          <a:p>
            <a:r>
              <a:rPr lang="en-US" baseline="0" dirty="0" smtClean="0"/>
              <a:t>We’ll start with the Pre-Processor.  The pre-processor does a few important things.  It takes source files as input  (those are your .c and .h files …more on these later) and strips out comments and replaces pre-processor directives  (marked with the # sign).  For example, in this case, the pre-processor will remove the #include line and replace it with the contents of the </a:t>
            </a:r>
            <a:r>
              <a:rPr lang="en-US" baseline="0" dirty="0" err="1" smtClean="0"/>
              <a:t>stdio.h</a:t>
            </a:r>
            <a:r>
              <a:rPr lang="en-US" baseline="0" dirty="0" smtClean="0"/>
              <a:t> file.</a:t>
            </a:r>
          </a:p>
          <a:p>
            <a:endParaRPr lang="en-US" baseline="0" dirty="0" smtClean="0"/>
          </a:p>
          <a:p>
            <a:r>
              <a:rPr lang="en-US" baseline="0" dirty="0" smtClean="0"/>
              <a:t>The pre-processor also allows for conditional compilation – meaning, we can write code that compiles based on some condition – we’ll see how this can be useful later.</a:t>
            </a:r>
            <a:endParaRPr lang="en-US" dirty="0"/>
          </a:p>
        </p:txBody>
      </p:sp>
      <p:sp>
        <p:nvSpPr>
          <p:cNvPr id="4" name="Slide Number Placeholder 3"/>
          <p:cNvSpPr>
            <a:spLocks noGrp="1"/>
          </p:cNvSpPr>
          <p:nvPr>
            <p:ph type="sldNum" sz="quarter" idx="10"/>
          </p:nvPr>
        </p:nvSpPr>
        <p:spPr/>
        <p:txBody>
          <a:bodyPr/>
          <a:lstStyle/>
          <a:p>
            <a:fld id="{4FB29A70-522C-3A41-B132-651B32078DD9}" type="slidenum">
              <a:rPr lang="en-US" smtClean="0"/>
              <a:pPr/>
              <a:t>1</a:t>
            </a:fld>
            <a:endParaRPr lang="en-US"/>
          </a:p>
        </p:txBody>
      </p:sp>
    </p:spTree>
    <p:extLst>
      <p:ext uri="{BB962C8B-B14F-4D97-AF65-F5344CB8AC3E}">
        <p14:creationId xmlns:p14="http://schemas.microsoft.com/office/powerpoint/2010/main" val="1406673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output of the Pre-processor are modified source files.  These are then fed into the compiler which translates the source code into assembly code (these have a .s extension, but are typically not seen because they are used as a temporary file then discarded).  Assembly is a machine level (but still human readable) code that manipulates memory and the processor directly.  Here’s a snippet of the assembly produced from the simple </a:t>
            </a:r>
            <a:r>
              <a:rPr lang="en-US" baseline="0" dirty="0" err="1" smtClean="0"/>
              <a:t>HelloWorld</a:t>
            </a:r>
            <a:r>
              <a:rPr lang="en-US" baseline="0" dirty="0" smtClean="0"/>
              <a:t> example on the previous slide.</a:t>
            </a:r>
            <a:endParaRPr lang="en-US" dirty="0"/>
          </a:p>
        </p:txBody>
      </p:sp>
      <p:sp>
        <p:nvSpPr>
          <p:cNvPr id="4" name="Slide Number Placeholder 3"/>
          <p:cNvSpPr>
            <a:spLocks noGrp="1"/>
          </p:cNvSpPr>
          <p:nvPr>
            <p:ph type="sldNum" sz="quarter" idx="10"/>
          </p:nvPr>
        </p:nvSpPr>
        <p:spPr/>
        <p:txBody>
          <a:bodyPr/>
          <a:lstStyle/>
          <a:p>
            <a:fld id="{4FB29A70-522C-3A41-B132-651B32078DD9}" type="slidenum">
              <a:rPr lang="en-US" smtClean="0"/>
              <a:pPr/>
              <a:t>2</a:t>
            </a:fld>
            <a:endParaRPr lang="en-US"/>
          </a:p>
        </p:txBody>
      </p:sp>
    </p:spTree>
    <p:extLst>
      <p:ext uri="{BB962C8B-B14F-4D97-AF65-F5344CB8AC3E}">
        <p14:creationId xmlns:p14="http://schemas.microsoft.com/office/powerpoint/2010/main" val="1406673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next stage is the assembler.  The assembler takes the assembly code as input  and generates object code  (.o files) which are binary files that cannot be viewed by a simple text reader.  These are sometimes called  machine code.  </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4FB29A70-522C-3A41-B132-651B32078DD9}" type="slidenum">
              <a:rPr lang="en-US" smtClean="0"/>
              <a:pPr/>
              <a:t>3</a:t>
            </a:fld>
            <a:endParaRPr lang="en-US"/>
          </a:p>
        </p:txBody>
      </p:sp>
    </p:spTree>
    <p:extLst>
      <p:ext uri="{BB962C8B-B14F-4D97-AF65-F5344CB8AC3E}">
        <p14:creationId xmlns:p14="http://schemas.microsoft.com/office/powerpoint/2010/main" val="1406673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RAM:  May want to,</a:t>
            </a:r>
            <a:r>
              <a:rPr lang="en-US" baseline="0" dirty="0" smtClean="0"/>
              <a:t> at a high level, describe how linking puts the code in system memory, and replaces offsets for symbols with actual addresses [or maybe that’s too much right now!]</a:t>
            </a:r>
            <a:endParaRPr lang="en-US" dirty="0" smtClean="0"/>
          </a:p>
          <a:p>
            <a:endParaRPr lang="en-US" dirty="0" smtClean="0"/>
          </a:p>
          <a:p>
            <a:r>
              <a:rPr lang="en-US" dirty="0" smtClean="0"/>
              <a:t>Finally, the machine code is fed</a:t>
            </a:r>
            <a:r>
              <a:rPr lang="en-US" baseline="0" dirty="0" smtClean="0"/>
              <a:t> to the linker which combines it with any ‘other’ precompiled code (.o , libraries) that your program uses to produce the final executable file that you can then run!</a:t>
            </a:r>
          </a:p>
          <a:p>
            <a:endParaRPr lang="en-US" baseline="0" dirty="0" smtClean="0"/>
          </a:p>
          <a:p>
            <a:r>
              <a:rPr lang="en-US" baseline="0" dirty="0" smtClean="0"/>
              <a:t>In this particular example, we use the ‘</a:t>
            </a:r>
            <a:r>
              <a:rPr lang="en-US" baseline="0" dirty="0" err="1" smtClean="0"/>
              <a:t>printf</a:t>
            </a:r>
            <a:r>
              <a:rPr lang="en-US" baseline="0" dirty="0" smtClean="0"/>
              <a:t>’ function which is in the </a:t>
            </a:r>
            <a:r>
              <a:rPr lang="en-US" baseline="0" dirty="0" err="1" smtClean="0"/>
              <a:t>glibc</a:t>
            </a:r>
            <a:r>
              <a:rPr lang="en-US" baseline="0" dirty="0" smtClean="0"/>
              <a:t> library.  The compiler will automatically pull this library into the linker, however, most libraries are not automatically pulled so you have to tell the compiler which libraries to pull.  The math library is one example.  For all assignments in this class, we’ll provide the compiling rules in a ‘</a:t>
            </a:r>
            <a:r>
              <a:rPr lang="en-US" baseline="0" dirty="0" err="1" smtClean="0"/>
              <a:t>makefile</a:t>
            </a:r>
            <a:r>
              <a:rPr lang="en-US" baseline="0" dirty="0" smtClean="0"/>
              <a:t>’, which we’ll discuss shortly.</a:t>
            </a:r>
          </a:p>
          <a:p>
            <a:endParaRPr lang="en-US" baseline="0" dirty="0" smtClean="0"/>
          </a:p>
          <a:p>
            <a:endParaRPr lang="en-US" dirty="0" smtClean="0"/>
          </a:p>
          <a:p>
            <a:r>
              <a:rPr lang="en-US" dirty="0" smtClean="0"/>
              <a:t>[NOTE: In reality</a:t>
            </a:r>
            <a:r>
              <a:rPr lang="en-US" baseline="0" dirty="0" smtClean="0"/>
              <a:t> each function has an address relative to beginning of .o code called offsets that are generated by the assembler.  When multiple .</a:t>
            </a:r>
            <a:r>
              <a:rPr lang="en-US" baseline="0" dirty="0" err="1" smtClean="0"/>
              <a:t>os</a:t>
            </a:r>
            <a:r>
              <a:rPr lang="en-US" baseline="0" dirty="0" smtClean="0"/>
              <a:t> are </a:t>
            </a:r>
            <a:r>
              <a:rPr lang="en-US" baseline="0" dirty="0" err="1" smtClean="0"/>
              <a:t>loated</a:t>
            </a:r>
            <a:r>
              <a:rPr lang="en-US" baseline="0" dirty="0" smtClean="0"/>
              <a:t> into memory, those addresses resolved into absolutes by the </a:t>
            </a:r>
            <a:r>
              <a:rPr lang="en-US" baseline="0" dirty="0" err="1" smtClean="0"/>
              <a:t>linke</a:t>
            </a:r>
            <a:r>
              <a:rPr lang="en-US" baseline="0" dirty="0" smtClean="0"/>
              <a:t>/loader, code that refers to addresses is resolved, and references to external symbols are resolved]</a:t>
            </a:r>
            <a:endParaRPr lang="en-US" dirty="0"/>
          </a:p>
        </p:txBody>
      </p:sp>
      <p:sp>
        <p:nvSpPr>
          <p:cNvPr id="4" name="Slide Number Placeholder 3"/>
          <p:cNvSpPr>
            <a:spLocks noGrp="1"/>
          </p:cNvSpPr>
          <p:nvPr>
            <p:ph type="sldNum" sz="quarter" idx="10"/>
          </p:nvPr>
        </p:nvSpPr>
        <p:spPr/>
        <p:txBody>
          <a:bodyPr/>
          <a:lstStyle/>
          <a:p>
            <a:fld id="{4FB29A70-522C-3A41-B132-651B32078DD9}" type="slidenum">
              <a:rPr lang="en-US" smtClean="0"/>
              <a:pPr/>
              <a:t>4</a:t>
            </a:fld>
            <a:endParaRPr lang="en-US"/>
          </a:p>
        </p:txBody>
      </p:sp>
    </p:spTree>
    <p:extLst>
      <p:ext uri="{BB962C8B-B14F-4D97-AF65-F5344CB8AC3E}">
        <p14:creationId xmlns:p14="http://schemas.microsoft.com/office/powerpoint/2010/main" val="1406673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now that we’ve covered the compiling process, let’s revisit the C source code files  (those are the files with the .c and .h extensions).  </a:t>
            </a:r>
          </a:p>
          <a:p>
            <a:endParaRPr lang="en-US" baseline="0" dirty="0" smtClean="0"/>
          </a:p>
          <a:p>
            <a:r>
              <a:rPr lang="en-US" baseline="0" dirty="0" smtClean="0"/>
              <a:t>In C, we will typically put declarations and function prototypes [click]  in Header files  with the extension .h.    Function prototypes are essentially function </a:t>
            </a:r>
            <a:r>
              <a:rPr lang="en-US" baseline="0" dirty="0" err="1" smtClean="0"/>
              <a:t>signtures</a:t>
            </a:r>
            <a:r>
              <a:rPr lang="en-US" baseline="0" dirty="0" smtClean="0"/>
              <a:t> such as the one here, but with no actual implementation.  </a:t>
            </a:r>
          </a:p>
          <a:p>
            <a:endParaRPr lang="en-US" baseline="0" dirty="0" smtClean="0"/>
          </a:p>
          <a:p>
            <a:r>
              <a:rPr lang="en-US" baseline="0" dirty="0" smtClean="0"/>
              <a:t>The </a:t>
            </a:r>
            <a:r>
              <a:rPr lang="en-US" baseline="0" dirty="0" err="1" smtClean="0"/>
              <a:t>implemention</a:t>
            </a:r>
            <a:r>
              <a:rPr lang="en-US" baseline="0" dirty="0" smtClean="0"/>
              <a:t> goes in the source file (.c) and will have the same signature, but include the full implementation code.</a:t>
            </a:r>
          </a:p>
          <a:p>
            <a:endParaRPr lang="en-US" baseline="0" dirty="0" smtClean="0"/>
          </a:p>
          <a:p>
            <a:r>
              <a:rPr lang="en-US" dirty="0" smtClean="0"/>
              <a:t>So why do this?  This allows us to separate the interface</a:t>
            </a:r>
            <a:r>
              <a:rPr lang="en-US" baseline="0" dirty="0" smtClean="0"/>
              <a:t> to our code from the implementation.  This is nice because we can then precompile implementation code, for example, into .o files or libraries that are not readable by users of our code.  However, in order to use those libraries, they simply have to #include our header file for that implementation.  The function prototypes in the header are essentially promises to the compiler that “Yes, this function exists, so treat it as so…and it will be linked in later, during the linker stage”.  So, if you run code that compiles without error, however, produces a ‘link error’, that means you have not ‘linked’ to the proper .o files.  The linker must make good on your promises!</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FB29A70-522C-3A41-B132-651B32078DD9}" type="slidenum">
              <a:rPr lang="en-US" smtClean="0"/>
              <a:pPr/>
              <a:t>5</a:t>
            </a:fld>
            <a:endParaRPr lang="en-US"/>
          </a:p>
        </p:txBody>
      </p:sp>
    </p:spTree>
    <p:extLst>
      <p:ext uri="{BB962C8B-B14F-4D97-AF65-F5344CB8AC3E}">
        <p14:creationId xmlns:p14="http://schemas.microsoft.com/office/powerpoint/2010/main" val="1406673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FB29A70-522C-3A41-B132-651B32078DD9}" type="slidenum">
              <a:rPr lang="en-US" smtClean="0"/>
              <a:pPr/>
              <a:t>6</a:t>
            </a:fld>
            <a:endParaRPr lang="en-US"/>
          </a:p>
        </p:txBody>
      </p:sp>
    </p:spTree>
    <p:extLst>
      <p:ext uri="{BB962C8B-B14F-4D97-AF65-F5344CB8AC3E}">
        <p14:creationId xmlns:p14="http://schemas.microsoft.com/office/powerpoint/2010/main" val="1406673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FB29A70-522C-3A41-B132-651B32078DD9}" type="slidenum">
              <a:rPr lang="en-US" smtClean="0"/>
              <a:pPr/>
              <a:t>7</a:t>
            </a:fld>
            <a:endParaRPr lang="en-US"/>
          </a:p>
        </p:txBody>
      </p:sp>
    </p:spTree>
    <p:extLst>
      <p:ext uri="{BB962C8B-B14F-4D97-AF65-F5344CB8AC3E}">
        <p14:creationId xmlns:p14="http://schemas.microsoft.com/office/powerpoint/2010/main" val="1406673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example, let’s say you have built a useful data structure that someone else  (the client) wants to use in their code.  You provide your data structures as precompiled libraries  (.o files) that the client cannot see, and you give them the headers as well.</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FB29A70-522C-3A41-B132-651B32078DD9}" type="slidenum">
              <a:rPr lang="en-US" smtClean="0"/>
              <a:pPr/>
              <a:t>8</a:t>
            </a:fld>
            <a:endParaRPr lang="en-US"/>
          </a:p>
        </p:txBody>
      </p:sp>
    </p:spTree>
    <p:extLst>
      <p:ext uri="{BB962C8B-B14F-4D97-AF65-F5344CB8AC3E}">
        <p14:creationId xmlns:p14="http://schemas.microsoft.com/office/powerpoint/2010/main" val="1406673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Option 2">
    <p:bg>
      <p:bgPr>
        <a:blipFill rotWithShape="1">
          <a:blip r:embed="rId2"/>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130552" y="301752"/>
            <a:ext cx="6400800" cy="1371600"/>
          </a:xfrm>
        </p:spPr>
        <p:txBody>
          <a:bodyPr/>
          <a:lstStyle>
            <a:lvl1pPr algn="l">
              <a:defRPr sz="3600">
                <a:effectLs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130552" y="1828800"/>
            <a:ext cx="6400800" cy="685800"/>
          </a:xfrm>
        </p:spPr>
        <p:txBody>
          <a:bodyPr/>
          <a:lstStyle>
            <a:lvl1pPr marL="0" indent="0" algn="l">
              <a:buFont typeface="Times" pitchFamily="-96" charset="0"/>
              <a:buNone/>
              <a:defRPr kumimoji="0" lang="en-US" sz="1800" b="0" i="0" u="none" strike="noStrike" kern="0" cap="none" spc="0" normalizeH="0" baseline="0" noProof="0" dirty="0">
                <a:ln>
                  <a:noFill/>
                </a:ln>
                <a:solidFill>
                  <a:sysClr val="windowText" lastClr="000000">
                    <a:lumMod val="75000"/>
                    <a:lumOff val="25000"/>
                  </a:sysClr>
                </a:solidFill>
                <a:effectLst/>
                <a:uLnTx/>
                <a:uFillTx/>
                <a:latin typeface="Calibri"/>
                <a:ea typeface="+mn-ea"/>
                <a:cs typeface="Calibri"/>
              </a:defRPr>
            </a:lvl1pPr>
          </a:lstStyle>
          <a:p>
            <a:r>
              <a:rPr lang="en-US" dirty="0" smtClean="0"/>
              <a:t>Click to edit Master subtitle style</a:t>
            </a:r>
            <a:endParaRPr lang="en-US" dirty="0"/>
          </a:p>
        </p:txBody>
      </p:sp>
      <p:sp>
        <p:nvSpPr>
          <p:cNvPr id="9" name="Text Placeholder 9"/>
          <p:cNvSpPr>
            <a:spLocks noGrp="1"/>
          </p:cNvSpPr>
          <p:nvPr>
            <p:ph type="body" sz="quarter" idx="10"/>
          </p:nvPr>
        </p:nvSpPr>
        <p:spPr>
          <a:xfrm>
            <a:off x="4876800" y="2743200"/>
            <a:ext cx="3654552" cy="2743200"/>
          </a:xfrm>
        </p:spPr>
        <p:txBody>
          <a:bodyPr/>
          <a:lstStyle>
            <a:lvl1pPr>
              <a:lnSpc>
                <a:spcPct val="100000"/>
              </a:lnSpc>
              <a:spcBef>
                <a:spcPts val="1800"/>
              </a:spcBef>
              <a:spcAft>
                <a:spcPts val="0"/>
              </a:spcAft>
              <a:defRPr sz="1800" b="0" i="0">
                <a:latin typeface="Cambria"/>
                <a:cs typeface="Cambria"/>
              </a:defRPr>
            </a:lvl1pPr>
            <a:lvl2pPr>
              <a:lnSpc>
                <a:spcPct val="200000"/>
              </a:lnSpc>
              <a:spcBef>
                <a:spcPts val="0"/>
              </a:spcBef>
              <a:spcAft>
                <a:spcPts val="0"/>
              </a:spcAft>
              <a:buNone/>
              <a:defRPr sz="1800" b="0" i="0">
                <a:latin typeface="LeituraNews-Roman 2"/>
                <a:cs typeface="LeituraNews-Roman 2"/>
              </a:defRPr>
            </a:lvl2pPr>
            <a:lvl3pPr>
              <a:lnSpc>
                <a:spcPct val="200000"/>
              </a:lnSpc>
              <a:spcBef>
                <a:spcPts val="0"/>
              </a:spcBef>
              <a:spcAft>
                <a:spcPts val="0"/>
              </a:spcAft>
              <a:defRPr sz="1800" b="0" i="0">
                <a:latin typeface="LeituraNews-Roman 2"/>
                <a:cs typeface="LeituraNews-Roman 2"/>
              </a:defRPr>
            </a:lvl3pPr>
            <a:lvl4pPr>
              <a:lnSpc>
                <a:spcPct val="200000"/>
              </a:lnSpc>
              <a:spcBef>
                <a:spcPts val="0"/>
              </a:spcBef>
              <a:spcAft>
                <a:spcPts val="0"/>
              </a:spcAft>
              <a:defRPr sz="1800" b="0" i="0">
                <a:latin typeface="LeituraNews-Roman 2"/>
                <a:cs typeface="LeituraNews-Roman 2"/>
              </a:defRPr>
            </a:lvl4pPr>
            <a:lvl5pPr>
              <a:lnSpc>
                <a:spcPct val="200000"/>
              </a:lnSpc>
              <a:spcBef>
                <a:spcPts val="0"/>
              </a:spcBef>
              <a:spcAft>
                <a:spcPts val="0"/>
              </a:spcAft>
              <a:defRPr sz="1800" b="0" i="0">
                <a:latin typeface="LeituraNews-Roman 2"/>
                <a:cs typeface="LeituraNews-Roman 2"/>
              </a:defRPr>
            </a:lvl5pPr>
          </a:lstStyle>
          <a:p>
            <a:pPr lvl="0"/>
            <a:r>
              <a:rPr lang="en-US" dirty="0" smtClean="0"/>
              <a:t>Click to edit Master text styles</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1371600"/>
            <a:ext cx="41148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457200" y="457200"/>
            <a:ext cx="8229600" cy="685800"/>
          </a:xfrm>
        </p:spPr>
        <p:txBody>
          <a:bodyPr/>
          <a:lstStyle/>
          <a:p>
            <a:r>
              <a:rPr lang="en-US" smtClean="0"/>
              <a:t>Click to edit Master title style</a:t>
            </a:r>
            <a:endParaRPr lang="en-US" dirty="0"/>
          </a:p>
        </p:txBody>
      </p:sp>
      <p:sp>
        <p:nvSpPr>
          <p:cNvPr id="10" name="Picture Placeholder 7"/>
          <p:cNvSpPr>
            <a:spLocks noGrp="1"/>
          </p:cNvSpPr>
          <p:nvPr>
            <p:ph type="pic" sz="quarter" idx="10"/>
          </p:nvPr>
        </p:nvSpPr>
        <p:spPr>
          <a:xfrm>
            <a:off x="4800600" y="1371600"/>
            <a:ext cx="3886200" cy="4343400"/>
          </a:xfrm>
        </p:spPr>
        <p:txBody>
          <a:bodyPr/>
          <a:lstStyle/>
          <a:p>
            <a:r>
              <a:rPr lang="en-US" smtClean="0"/>
              <a:t>Click icon to add picture</a:t>
            </a:r>
            <a:endParaRPr lang="en-US"/>
          </a:p>
        </p:txBody>
      </p:sp>
      <p:sp>
        <p:nvSpPr>
          <p:cNvPr id="7" name="Slide Number Placeholder 6"/>
          <p:cNvSpPr>
            <a:spLocks noGrp="1"/>
          </p:cNvSpPr>
          <p:nvPr>
            <p:ph type="sldNum" sz="quarter" idx="12"/>
          </p:nvPr>
        </p:nvSpPr>
        <p:spPr/>
        <p:txBody>
          <a:bodyPr/>
          <a:lstStyle/>
          <a:p>
            <a:fld id="{43183C4C-EBF1-1A4D-90EC-74EBA7EEE60F}" type="slidenum">
              <a:rPr lang="en-US" smtClean="0"/>
              <a:pPr/>
              <a:t>‹#›</a:t>
            </a:fld>
            <a:endParaRPr lang="en-US" dirty="0"/>
          </a:p>
        </p:txBody>
      </p:sp>
      <p:sp>
        <p:nvSpPr>
          <p:cNvPr id="11" name="Footer Placeholder 10"/>
          <p:cNvSpPr>
            <a:spLocks noGrp="1"/>
          </p:cNvSpPr>
          <p:nvPr>
            <p:ph type="ftr" sz="quarter" idx="13"/>
          </p:nvPr>
        </p:nvSpPr>
        <p:spPr/>
        <p:txBody>
          <a:bodyPr/>
          <a:lstStyle/>
          <a:p>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column no bullets and thumbnail">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54864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457200" y="457200"/>
            <a:ext cx="82296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6172200" y="1371600"/>
            <a:ext cx="2514600" cy="2057400"/>
          </a:xfrm>
        </p:spPr>
        <p:txBody>
          <a:bodyPr/>
          <a:lstStyle/>
          <a:p>
            <a:r>
              <a:rPr lang="en-US" smtClean="0"/>
              <a:t>Click icon to add picture</a:t>
            </a:r>
            <a:endParaRPr lang="en-US"/>
          </a:p>
        </p:txBody>
      </p:sp>
      <p:sp>
        <p:nvSpPr>
          <p:cNvPr id="10" name="Picture Placeholder 9"/>
          <p:cNvSpPr>
            <a:spLocks noGrp="1"/>
          </p:cNvSpPr>
          <p:nvPr>
            <p:ph type="pic" sz="quarter" idx="11"/>
          </p:nvPr>
        </p:nvSpPr>
        <p:spPr>
          <a:xfrm>
            <a:off x="6172200" y="3657600"/>
            <a:ext cx="2514600" cy="2057400"/>
          </a:xfrm>
        </p:spPr>
        <p:txBody>
          <a:bodyPr/>
          <a:lstStyle/>
          <a:p>
            <a:r>
              <a:rPr lang="en-US" smtClean="0"/>
              <a:t>Click icon to add picture</a:t>
            </a:r>
            <a:endParaRPr lang="en-US"/>
          </a:p>
        </p:txBody>
      </p:sp>
      <p:sp>
        <p:nvSpPr>
          <p:cNvPr id="12" name="Slide Number Placeholder 11"/>
          <p:cNvSpPr>
            <a:spLocks noGrp="1"/>
          </p:cNvSpPr>
          <p:nvPr>
            <p:ph type="sldNum" sz="quarter" idx="13"/>
          </p:nvPr>
        </p:nvSpPr>
        <p:spPr/>
        <p:txBody>
          <a:bodyPr/>
          <a:lstStyle/>
          <a:p>
            <a:fld id="{43183C4C-EBF1-1A4D-90EC-74EBA7EEE60F}" type="slidenum">
              <a:rPr lang="en-US" smtClean="0"/>
              <a:pPr/>
              <a:t>‹#›</a:t>
            </a:fld>
            <a:endParaRPr lang="en-US" dirty="0"/>
          </a:p>
        </p:txBody>
      </p:sp>
      <p:sp>
        <p:nvSpPr>
          <p:cNvPr id="13" name="Footer Placeholder 12"/>
          <p:cNvSpPr>
            <a:spLocks noGrp="1"/>
          </p:cNvSpPr>
          <p:nvPr>
            <p:ph type="ftr" sz="quarter" idx="14"/>
          </p:nvPr>
        </p:nvSpPr>
        <p:spPr/>
        <p:txBody>
          <a:bodyPr/>
          <a:lstStyle/>
          <a:p>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column w/number and thumbnail">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1371600"/>
            <a:ext cx="54864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457200" y="457200"/>
            <a:ext cx="82296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6172200" y="1371600"/>
            <a:ext cx="2514600" cy="2057400"/>
          </a:xfrm>
        </p:spPr>
        <p:txBody>
          <a:bodyPr/>
          <a:lstStyle/>
          <a:p>
            <a:r>
              <a:rPr lang="en-US" smtClean="0"/>
              <a:t>Click icon to add picture</a:t>
            </a:r>
            <a:endParaRPr lang="en-US"/>
          </a:p>
        </p:txBody>
      </p:sp>
      <p:sp>
        <p:nvSpPr>
          <p:cNvPr id="10" name="Picture Placeholder 9"/>
          <p:cNvSpPr>
            <a:spLocks noGrp="1"/>
          </p:cNvSpPr>
          <p:nvPr>
            <p:ph type="pic" sz="quarter" idx="11"/>
          </p:nvPr>
        </p:nvSpPr>
        <p:spPr>
          <a:xfrm>
            <a:off x="6172200" y="3657600"/>
            <a:ext cx="2514600" cy="2057400"/>
          </a:xfrm>
        </p:spPr>
        <p:txBody>
          <a:bodyPr/>
          <a:lstStyle/>
          <a:p>
            <a:r>
              <a:rPr lang="en-US" smtClean="0"/>
              <a:t>Click icon to add picture</a:t>
            </a:r>
            <a:endParaRPr lang="en-US"/>
          </a:p>
        </p:txBody>
      </p:sp>
      <p:sp>
        <p:nvSpPr>
          <p:cNvPr id="12" name="Slide Number Placeholder 11"/>
          <p:cNvSpPr>
            <a:spLocks noGrp="1"/>
          </p:cNvSpPr>
          <p:nvPr>
            <p:ph type="sldNum" sz="quarter" idx="13"/>
          </p:nvPr>
        </p:nvSpPr>
        <p:spPr/>
        <p:txBody>
          <a:bodyPr/>
          <a:lstStyle/>
          <a:p>
            <a:fld id="{43183C4C-EBF1-1A4D-90EC-74EBA7EEE60F}" type="slidenum">
              <a:rPr lang="en-US" smtClean="0"/>
              <a:pPr/>
              <a:t>‹#›</a:t>
            </a:fld>
            <a:endParaRPr lang="en-US" dirty="0"/>
          </a:p>
        </p:txBody>
      </p:sp>
      <p:sp>
        <p:nvSpPr>
          <p:cNvPr id="13" name="Footer Placeholder 12"/>
          <p:cNvSpPr>
            <a:spLocks noGrp="1"/>
          </p:cNvSpPr>
          <p:nvPr>
            <p:ph type="ftr" sz="quarter" idx="14"/>
          </p:nvPr>
        </p:nvSpPr>
        <p:spPr/>
        <p:txBody>
          <a:bodyPr/>
          <a:lstStyle/>
          <a:p>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371600"/>
            <a:ext cx="4005072"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
          <p:cNvSpPr>
            <a:spLocks noGrp="1"/>
          </p:cNvSpPr>
          <p:nvPr>
            <p:ph idx="10"/>
          </p:nvPr>
        </p:nvSpPr>
        <p:spPr>
          <a:xfrm>
            <a:off x="4690872" y="1371600"/>
            <a:ext cx="4005072"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457200" y="457200"/>
            <a:ext cx="8229600" cy="685800"/>
          </a:xfrm>
        </p:spPr>
        <p:txBody>
          <a:bodyPr/>
          <a:lstStyle/>
          <a:p>
            <a:r>
              <a:rPr lang="en-US" smtClean="0"/>
              <a:t>Click to edit Master title style</a:t>
            </a:r>
            <a:endParaRPr lang="en-US" dirty="0"/>
          </a:p>
        </p:txBody>
      </p:sp>
      <p:sp>
        <p:nvSpPr>
          <p:cNvPr id="8" name="Slide Number Placeholder 7"/>
          <p:cNvSpPr>
            <a:spLocks noGrp="1"/>
          </p:cNvSpPr>
          <p:nvPr>
            <p:ph type="sldNum" sz="quarter" idx="12"/>
          </p:nvPr>
        </p:nvSpPr>
        <p:spPr/>
        <p:txBody>
          <a:bodyPr/>
          <a:lstStyle/>
          <a:p>
            <a:fld id="{43183C4C-EBF1-1A4D-90EC-74EBA7EEE60F}" type="slidenum">
              <a:rPr lang="en-US" smtClean="0"/>
              <a:pPr/>
              <a:t>‹#›</a:t>
            </a:fld>
            <a:endParaRPr lang="en-US" dirty="0"/>
          </a:p>
        </p:txBody>
      </p:sp>
      <p:sp>
        <p:nvSpPr>
          <p:cNvPr id="9" name="Footer Placeholder 8"/>
          <p:cNvSpPr>
            <a:spLocks noGrp="1"/>
          </p:cNvSpPr>
          <p:nvPr>
            <p:ph type="ftr" sz="quarter" idx="13"/>
          </p:nvPr>
        </p:nvSpPr>
        <p:spPr/>
        <p:txBody>
          <a:bodyPr/>
          <a:lstStyle/>
          <a:p>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4005072"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idx="10"/>
          </p:nvPr>
        </p:nvSpPr>
        <p:spPr>
          <a:xfrm>
            <a:off x="4690872" y="1371600"/>
            <a:ext cx="4005072"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457200" y="457200"/>
            <a:ext cx="8229600" cy="685800"/>
          </a:xfrm>
        </p:spPr>
        <p:txBody>
          <a:bodyPr/>
          <a:lstStyle/>
          <a:p>
            <a:r>
              <a:rPr lang="en-US" smtClean="0"/>
              <a:t>Click to edit Master title style</a:t>
            </a:r>
            <a:endParaRPr lang="en-US" dirty="0"/>
          </a:p>
        </p:txBody>
      </p:sp>
      <p:sp>
        <p:nvSpPr>
          <p:cNvPr id="7" name="Slide Number Placeholder 6"/>
          <p:cNvSpPr>
            <a:spLocks noGrp="1"/>
          </p:cNvSpPr>
          <p:nvPr>
            <p:ph type="sldNum" sz="quarter" idx="12"/>
          </p:nvPr>
        </p:nvSpPr>
        <p:spPr/>
        <p:txBody>
          <a:bodyPr/>
          <a:lstStyle/>
          <a:p>
            <a:fld id="{43183C4C-EBF1-1A4D-90EC-74EBA7EEE60F}" type="slidenum">
              <a:rPr lang="en-US" smtClean="0"/>
              <a:pPr/>
              <a:t>‹#›</a:t>
            </a:fld>
            <a:endParaRPr lang="en-US" dirty="0"/>
          </a:p>
        </p:txBody>
      </p:sp>
      <p:sp>
        <p:nvSpPr>
          <p:cNvPr id="10" name="Footer Placeholder 9"/>
          <p:cNvSpPr>
            <a:spLocks noGrp="1"/>
          </p:cNvSpPr>
          <p:nvPr>
            <p:ph type="ftr" sz="quarter" idx="13"/>
          </p:nvPr>
        </p:nvSpPr>
        <p:spPr/>
        <p:txBody>
          <a:bodyPr/>
          <a:lstStyle/>
          <a:p>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1371600"/>
            <a:ext cx="4005072"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0"/>
          </p:nvPr>
        </p:nvSpPr>
        <p:spPr>
          <a:xfrm>
            <a:off x="4690872" y="1371600"/>
            <a:ext cx="4005072"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457200"/>
            <a:ext cx="8229600" cy="685800"/>
          </a:xfrm>
        </p:spPr>
        <p:txBody>
          <a:bodyPr/>
          <a:lstStyle/>
          <a:p>
            <a:r>
              <a:rPr lang="en-US" smtClean="0"/>
              <a:t>Click to edit Master title style</a:t>
            </a:r>
            <a:endParaRPr lang="en-US" dirty="0"/>
          </a:p>
        </p:txBody>
      </p:sp>
      <p:sp>
        <p:nvSpPr>
          <p:cNvPr id="10" name="Slide Number Placeholder 9"/>
          <p:cNvSpPr>
            <a:spLocks noGrp="1"/>
          </p:cNvSpPr>
          <p:nvPr>
            <p:ph type="sldNum" sz="quarter" idx="12"/>
          </p:nvPr>
        </p:nvSpPr>
        <p:spPr/>
        <p:txBody>
          <a:bodyPr/>
          <a:lstStyle/>
          <a:p>
            <a:fld id="{43183C4C-EBF1-1A4D-90EC-74EBA7EEE60F}" type="slidenum">
              <a:rPr lang="en-US" smtClean="0"/>
              <a:pPr/>
              <a:t>‹#›</a:t>
            </a:fld>
            <a:endParaRPr lang="en-US" dirty="0"/>
          </a:p>
        </p:txBody>
      </p:sp>
      <p:sp>
        <p:nvSpPr>
          <p:cNvPr id="11" name="Footer Placeholder 10"/>
          <p:cNvSpPr>
            <a:spLocks noGrp="1"/>
          </p:cNvSpPr>
          <p:nvPr>
            <p:ph type="ftr" sz="quarter" idx="13"/>
          </p:nvPr>
        </p:nvSpPr>
        <p:spPr/>
        <p:txBody>
          <a:bodyPr/>
          <a:lstStyle/>
          <a:p>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3183C4C-EBF1-1A4D-90EC-74EBA7EEE60F}" type="slidenum">
              <a:rPr lang="en-US" smtClean="0"/>
              <a:pPr/>
              <a:t>‹#›</a:t>
            </a:fld>
            <a:endParaRPr lang="en-US" dirty="0"/>
          </a:p>
        </p:txBody>
      </p:sp>
      <p:sp>
        <p:nvSpPr>
          <p:cNvPr id="6" name="Footer Placeholder 5"/>
          <p:cNvSpPr>
            <a:spLocks noGrp="1"/>
          </p:cNvSpPr>
          <p:nvPr>
            <p:ph type="ftr" sz="quarter" idx="12"/>
          </p:nvPr>
        </p:nvSpPr>
        <p:spPr/>
        <p:txBody>
          <a:bodyPr/>
          <a:lstStyle/>
          <a:p>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Layout No Tag">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43183C4C-EBF1-1A4D-90EC-74EBA7EEE60F}"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09D37D0A-B1B9-4D4D-BA65-3BB675923075}" type="slidenum">
              <a:rPr lang="en-US"/>
              <a:pPr>
                <a:defRPr/>
              </a:pPr>
              <a:t>‹#›</a:t>
            </a:fld>
            <a:endParaRPr lang="en-US"/>
          </a:p>
        </p:txBody>
      </p:sp>
    </p:spTree>
    <p:extLst>
      <p:ext uri="{BB962C8B-B14F-4D97-AF65-F5344CB8AC3E}">
        <p14:creationId xmlns:p14="http://schemas.microsoft.com/office/powerpoint/2010/main" val="81470234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ull width w/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nchor="t"/>
          <a:lstStyle/>
          <a:p>
            <a:r>
              <a:rPr lang="en-US" smtClean="0"/>
              <a:t>Click to edit Master title style</a:t>
            </a:r>
            <a:endParaRPr lang="en-US" dirty="0"/>
          </a:p>
        </p:txBody>
      </p:sp>
      <p:sp>
        <p:nvSpPr>
          <p:cNvPr id="5" name="Content Placeholder 2"/>
          <p:cNvSpPr>
            <a:spLocks noGrp="1"/>
          </p:cNvSpPr>
          <p:nvPr>
            <p:ph idx="1"/>
          </p:nvPr>
        </p:nvSpPr>
        <p:spPr>
          <a:xfrm>
            <a:off x="457200" y="1371600"/>
            <a:ext cx="82296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defRPr/>
            </a:lvl4pPr>
            <a:lvl5pPr marL="1143000" indent="-2286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7"/>
          <p:cNvSpPr>
            <a:spLocks noGrp="1"/>
          </p:cNvSpPr>
          <p:nvPr>
            <p:ph type="sldNum" sz="quarter" idx="11"/>
          </p:nvPr>
        </p:nvSpPr>
        <p:spPr/>
        <p:txBody>
          <a:bodyPr/>
          <a:lstStyle/>
          <a:p>
            <a:fld id="{43183C4C-EBF1-1A4D-90EC-74EBA7EEE60F}" type="slidenum">
              <a:rPr lang="en-US" smtClean="0"/>
              <a:pPr/>
              <a:t>‹#›</a:t>
            </a:fld>
            <a:endParaRPr lang="en-US"/>
          </a:p>
        </p:txBody>
      </p:sp>
      <p:sp>
        <p:nvSpPr>
          <p:cNvPr id="9" name="Footer Placeholder 8"/>
          <p:cNvSpPr>
            <a:spLocks noGrp="1"/>
          </p:cNvSpPr>
          <p:nvPr>
            <p:ph type="ftr" sz="quarter" idx="12"/>
          </p:nvPr>
        </p:nvSpPr>
        <p:spPr/>
        <p:txBody>
          <a:bodyPr/>
          <a:lstStyle/>
          <a:p>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371600"/>
            <a:ext cx="41148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Picture Placeholder 7"/>
          <p:cNvSpPr>
            <a:spLocks noGrp="1"/>
          </p:cNvSpPr>
          <p:nvPr>
            <p:ph type="pic" sz="quarter" idx="10"/>
          </p:nvPr>
        </p:nvSpPr>
        <p:spPr>
          <a:xfrm>
            <a:off x="4800600" y="1371600"/>
            <a:ext cx="3886200" cy="4343400"/>
          </a:xfrm>
        </p:spPr>
        <p:txBody>
          <a:bodyPr/>
          <a:lstStyle/>
          <a:p>
            <a:r>
              <a:rPr lang="en-US" smtClean="0"/>
              <a:t>Click icon to add picture</a:t>
            </a:r>
            <a:endParaRPr lang="en-US"/>
          </a:p>
        </p:txBody>
      </p:sp>
      <p:sp>
        <p:nvSpPr>
          <p:cNvPr id="7" name="Title 1"/>
          <p:cNvSpPr>
            <a:spLocks noGrp="1"/>
          </p:cNvSpPr>
          <p:nvPr>
            <p:ph type="title"/>
          </p:nvPr>
        </p:nvSpPr>
        <p:spPr>
          <a:xfrm>
            <a:off x="457200" y="457200"/>
            <a:ext cx="8229600" cy="685800"/>
          </a:xfrm>
        </p:spPr>
        <p:txBody>
          <a:bodyPr/>
          <a:lstStyle/>
          <a:p>
            <a:r>
              <a:rPr lang="en-US" smtClean="0"/>
              <a:t>Click to edit Master title style</a:t>
            </a:r>
            <a:endParaRPr lang="en-US" dirty="0"/>
          </a:p>
        </p:txBody>
      </p:sp>
      <p:sp>
        <p:nvSpPr>
          <p:cNvPr id="11" name="Slide Number Placeholder 10"/>
          <p:cNvSpPr>
            <a:spLocks noGrp="1"/>
          </p:cNvSpPr>
          <p:nvPr>
            <p:ph type="sldNum" sz="quarter" idx="12"/>
          </p:nvPr>
        </p:nvSpPr>
        <p:spPr/>
        <p:txBody>
          <a:bodyPr/>
          <a:lstStyle/>
          <a:p>
            <a:fld id="{43183C4C-EBF1-1A4D-90EC-74EBA7EEE60F}" type="slidenum">
              <a:rPr lang="en-US" smtClean="0"/>
              <a:pPr/>
              <a:t>‹#›</a:t>
            </a:fld>
            <a:endParaRPr lang="en-US" dirty="0"/>
          </a:p>
        </p:txBody>
      </p:sp>
      <p:sp>
        <p:nvSpPr>
          <p:cNvPr id="12" name="Footer Placeholder 11"/>
          <p:cNvSpPr>
            <a:spLocks noGrp="1"/>
          </p:cNvSpPr>
          <p:nvPr>
            <p:ph type="ftr" sz="quarter" idx="13"/>
          </p:nvPr>
        </p:nvSpPr>
        <p:spPr/>
        <p:txBody>
          <a:bodyPr/>
          <a:lstStyle/>
          <a:p>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 column w/bullets and thumbnail">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p>
            <a:r>
              <a:rPr lang="en-US" smtClean="0"/>
              <a:t>Click to edit Master title style</a:t>
            </a:r>
            <a:endParaRPr lang="en-US" dirty="0"/>
          </a:p>
        </p:txBody>
      </p:sp>
      <p:sp>
        <p:nvSpPr>
          <p:cNvPr id="6" name="Content Placeholder 2"/>
          <p:cNvSpPr>
            <a:spLocks noGrp="1"/>
          </p:cNvSpPr>
          <p:nvPr>
            <p:ph idx="1"/>
          </p:nvPr>
        </p:nvSpPr>
        <p:spPr>
          <a:xfrm>
            <a:off x="457200" y="1371600"/>
            <a:ext cx="54864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Picture Placeholder 9"/>
          <p:cNvSpPr>
            <a:spLocks noGrp="1"/>
          </p:cNvSpPr>
          <p:nvPr>
            <p:ph type="pic" sz="quarter" idx="10"/>
          </p:nvPr>
        </p:nvSpPr>
        <p:spPr>
          <a:xfrm>
            <a:off x="6172200" y="1371600"/>
            <a:ext cx="2514600" cy="2057400"/>
          </a:xfrm>
        </p:spPr>
        <p:txBody>
          <a:bodyPr/>
          <a:lstStyle/>
          <a:p>
            <a:r>
              <a:rPr lang="en-US" smtClean="0"/>
              <a:t>Click icon to add picture</a:t>
            </a:r>
            <a:endParaRPr lang="en-US"/>
          </a:p>
        </p:txBody>
      </p:sp>
      <p:sp>
        <p:nvSpPr>
          <p:cNvPr id="11" name="Picture Placeholder 9"/>
          <p:cNvSpPr>
            <a:spLocks noGrp="1"/>
          </p:cNvSpPr>
          <p:nvPr>
            <p:ph type="pic" sz="quarter" idx="11"/>
          </p:nvPr>
        </p:nvSpPr>
        <p:spPr>
          <a:xfrm>
            <a:off x="6172200" y="3657600"/>
            <a:ext cx="2514600" cy="2057400"/>
          </a:xfrm>
        </p:spPr>
        <p:txBody>
          <a:bodyPr/>
          <a:lstStyle/>
          <a:p>
            <a:r>
              <a:rPr lang="en-US" smtClean="0"/>
              <a:t>Click icon to add picture</a:t>
            </a:r>
            <a:endParaRPr lang="en-US"/>
          </a:p>
        </p:txBody>
      </p:sp>
      <p:sp>
        <p:nvSpPr>
          <p:cNvPr id="9" name="Slide Number Placeholder 8"/>
          <p:cNvSpPr>
            <a:spLocks noGrp="1"/>
          </p:cNvSpPr>
          <p:nvPr>
            <p:ph type="sldNum" sz="quarter" idx="13"/>
          </p:nvPr>
        </p:nvSpPr>
        <p:spPr/>
        <p:txBody>
          <a:bodyPr/>
          <a:lstStyle/>
          <a:p>
            <a:fld id="{43183C4C-EBF1-1A4D-90EC-74EBA7EEE60F}" type="slidenum">
              <a:rPr lang="en-US" smtClean="0"/>
              <a:pPr/>
              <a:t>‹#›</a:t>
            </a:fld>
            <a:endParaRPr lang="en-US" dirty="0"/>
          </a:p>
        </p:txBody>
      </p:sp>
      <p:sp>
        <p:nvSpPr>
          <p:cNvPr id="12" name="Footer Placeholder 11"/>
          <p:cNvSpPr>
            <a:spLocks noGrp="1"/>
          </p:cNvSpPr>
          <p:nvPr>
            <p:ph type="ftr" sz="quarter" idx="14"/>
          </p:nvPr>
        </p:nvSpPr>
        <p:spPr/>
        <p:txBody>
          <a:bodyPr/>
          <a:lstStyle/>
          <a:p>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width pictur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nchor="t"/>
          <a:lstStyle/>
          <a:p>
            <a:r>
              <a:rPr lang="en-US" smtClean="0"/>
              <a:t>Click to edit Master title style</a:t>
            </a:r>
            <a:endParaRPr lang="en-US" dirty="0"/>
          </a:p>
        </p:txBody>
      </p:sp>
      <p:sp>
        <p:nvSpPr>
          <p:cNvPr id="6" name="Slide Number Placeholder 5"/>
          <p:cNvSpPr>
            <a:spLocks noGrp="1"/>
          </p:cNvSpPr>
          <p:nvPr>
            <p:ph type="sldNum" sz="quarter" idx="12"/>
          </p:nvPr>
        </p:nvSpPr>
        <p:spPr/>
        <p:txBody>
          <a:bodyPr/>
          <a:lstStyle/>
          <a:p>
            <a:fld id="{43183C4C-EBF1-1A4D-90EC-74EBA7EEE60F}" type="slidenum">
              <a:rPr lang="en-US" smtClean="0"/>
              <a:pPr/>
              <a:t>‹#›</a:t>
            </a:fld>
            <a:endParaRPr lang="en-US" dirty="0"/>
          </a:p>
        </p:txBody>
      </p:sp>
      <p:sp>
        <p:nvSpPr>
          <p:cNvPr id="8" name="Footer Placeholder 7"/>
          <p:cNvSpPr>
            <a:spLocks noGrp="1"/>
          </p:cNvSpPr>
          <p:nvPr>
            <p:ph type="ftr" sz="quarter" idx="13"/>
          </p:nvPr>
        </p:nvSpPr>
        <p:spPr/>
        <p:txBody>
          <a:bodyPr/>
          <a:lstStyle/>
          <a:p>
            <a:endParaRPr lang="en-US" dirty="0"/>
          </a:p>
        </p:txBody>
      </p:sp>
      <p:sp>
        <p:nvSpPr>
          <p:cNvPr id="9" name="Picture Placeholder 6"/>
          <p:cNvSpPr>
            <a:spLocks noGrp="1"/>
          </p:cNvSpPr>
          <p:nvPr>
            <p:ph type="pic" sz="quarter" idx="10"/>
          </p:nvPr>
        </p:nvSpPr>
        <p:spPr>
          <a:xfrm>
            <a:off x="457200" y="1371599"/>
            <a:ext cx="8229600" cy="4343400"/>
          </a:xfrm>
        </p:spPr>
        <p:txBody>
          <a:bodyPr>
            <a:normAutofit/>
          </a:bodyPr>
          <a:lstStyle>
            <a:lvl1pPr>
              <a:buNone/>
              <a:defRPr/>
            </a:lvl1pPr>
          </a:lstStyle>
          <a:p>
            <a:pPr lvl="0"/>
            <a:r>
              <a:rPr lang="en-US" noProof="0" smtClean="0"/>
              <a:t>Click icon to add picture</a:t>
            </a:r>
            <a:endParaRPr lang="en-US" noProof="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p>
            <a:r>
              <a:rPr lang="en-US" smtClean="0"/>
              <a:t>Click to edit Master title style</a:t>
            </a:r>
            <a:endParaRPr lang="en-US"/>
          </a:p>
        </p:txBody>
      </p:sp>
      <p:sp>
        <p:nvSpPr>
          <p:cNvPr id="6" name="Slide Number Placeholder 5"/>
          <p:cNvSpPr>
            <a:spLocks noGrp="1"/>
          </p:cNvSpPr>
          <p:nvPr>
            <p:ph type="sldNum" sz="quarter" idx="11"/>
          </p:nvPr>
        </p:nvSpPr>
        <p:spPr/>
        <p:txBody>
          <a:bodyPr/>
          <a:lstStyle/>
          <a:p>
            <a:fld id="{43183C4C-EBF1-1A4D-90EC-74EBA7EEE60F}" type="slidenum">
              <a:rPr lang="en-US" smtClean="0"/>
              <a:pPr/>
              <a:t>‹#›</a:t>
            </a:fld>
            <a:endParaRPr lang="en-US" dirty="0"/>
          </a:p>
        </p:txBody>
      </p:sp>
      <p:sp>
        <p:nvSpPr>
          <p:cNvPr id="7" name="Footer Placeholder 6"/>
          <p:cNvSpPr>
            <a:spLocks noGrp="1"/>
          </p:cNvSpPr>
          <p:nvPr>
            <p:ph type="ftr" sz="quarter" idx="12"/>
          </p:nvPr>
        </p:nvSpPr>
        <p:spPr/>
        <p:txBody>
          <a:bodyPr/>
          <a:lstStyle/>
          <a:p>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Full width 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371600"/>
            <a:ext cx="8229600" cy="4343400"/>
          </a:xfrm>
        </p:spPr>
        <p:txBody>
          <a:bodyPr/>
          <a:lstStyle>
            <a:lvl1pPr marL="0" indent="4763">
              <a:buNone/>
              <a:defRPr sz="2400"/>
            </a:lvl1pPr>
            <a:lvl2pPr marL="0" indent="0">
              <a:spcBef>
                <a:spcPts val="900"/>
              </a:spcBef>
              <a:buNone/>
              <a:defRPr sz="2000"/>
            </a:lvl2pPr>
            <a:lvl3pPr marL="0" indent="4763">
              <a:buNone/>
              <a:defRPr/>
            </a:lvl3pPr>
            <a:lvl4pPr marL="3175" indent="-3175">
              <a:buNone/>
              <a:defRPr/>
            </a:lvl4pPr>
            <a:lvl5pPr marL="0" indent="1588" defTabSz="919163">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1"/>
          </p:nvPr>
        </p:nvSpPr>
        <p:spPr/>
        <p:txBody>
          <a:bodyPr/>
          <a:lstStyle/>
          <a:p>
            <a:fld id="{43183C4C-EBF1-1A4D-90EC-74EBA7EEE60F}" type="slidenum">
              <a:rPr lang="en-US" smtClean="0"/>
              <a:pPr/>
              <a:t>‹#›</a:t>
            </a:fld>
            <a:endParaRPr lang="en-US" dirty="0"/>
          </a:p>
        </p:txBody>
      </p:sp>
      <p:sp>
        <p:nvSpPr>
          <p:cNvPr id="8" name="Footer Placeholder 7"/>
          <p:cNvSpPr>
            <a:spLocks noGrp="1"/>
          </p:cNvSpPr>
          <p:nvPr>
            <p:ph type="ftr" sz="quarter" idx="12"/>
          </p:nvPr>
        </p:nvSpPr>
        <p:spPr/>
        <p:txBody>
          <a:bodyPr/>
          <a:lstStyle/>
          <a:p>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width w/number">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nchor="t"/>
          <a:lstStyle/>
          <a:p>
            <a:r>
              <a:rPr lang="en-US" smtClean="0"/>
              <a:t>Click to edit Master title style</a:t>
            </a:r>
            <a:endParaRPr lang="en-US" dirty="0"/>
          </a:p>
        </p:txBody>
      </p:sp>
      <p:sp>
        <p:nvSpPr>
          <p:cNvPr id="5" name="Content Placeholder 2"/>
          <p:cNvSpPr>
            <a:spLocks noGrp="1"/>
          </p:cNvSpPr>
          <p:nvPr>
            <p:ph idx="1"/>
          </p:nvPr>
        </p:nvSpPr>
        <p:spPr>
          <a:xfrm>
            <a:off x="457200" y="1371600"/>
            <a:ext cx="82296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9"/>
          <p:cNvSpPr>
            <a:spLocks noGrp="1"/>
          </p:cNvSpPr>
          <p:nvPr>
            <p:ph type="sldNum" sz="quarter" idx="11"/>
          </p:nvPr>
        </p:nvSpPr>
        <p:spPr/>
        <p:txBody>
          <a:bodyPr/>
          <a:lstStyle/>
          <a:p>
            <a:fld id="{43183C4C-EBF1-1A4D-90EC-74EBA7EEE60F}" type="slidenum">
              <a:rPr lang="en-US" smtClean="0"/>
              <a:pPr/>
              <a:t>‹#›</a:t>
            </a:fld>
            <a:endParaRPr lang="en-US" dirty="0"/>
          </a:p>
        </p:txBody>
      </p:sp>
      <p:sp>
        <p:nvSpPr>
          <p:cNvPr id="11" name="Footer Placeholder 10"/>
          <p:cNvSpPr>
            <a:spLocks noGrp="1"/>
          </p:cNvSpPr>
          <p:nvPr>
            <p:ph type="ftr" sz="quarter" idx="12"/>
          </p:nvPr>
        </p:nvSpPr>
        <p:spPr/>
        <p:txBody>
          <a:bodyPr/>
          <a:lstStyle/>
          <a:p>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41148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457200" y="457200"/>
            <a:ext cx="8229600" cy="685800"/>
          </a:xfrm>
        </p:spPr>
        <p:txBody>
          <a:bodyPr/>
          <a:lstStyle/>
          <a:p>
            <a:r>
              <a:rPr lang="en-US" smtClean="0"/>
              <a:t>Click to edit Master title style</a:t>
            </a:r>
            <a:endParaRPr lang="en-US" dirty="0"/>
          </a:p>
        </p:txBody>
      </p:sp>
      <p:sp>
        <p:nvSpPr>
          <p:cNvPr id="12" name="Picture Placeholder 7"/>
          <p:cNvSpPr>
            <a:spLocks noGrp="1"/>
          </p:cNvSpPr>
          <p:nvPr>
            <p:ph type="pic" sz="quarter" idx="10"/>
          </p:nvPr>
        </p:nvSpPr>
        <p:spPr>
          <a:xfrm>
            <a:off x="4800600" y="1371600"/>
            <a:ext cx="3886200" cy="4343400"/>
          </a:xfrm>
        </p:spPr>
        <p:txBody>
          <a:bodyPr/>
          <a:lstStyle/>
          <a:p>
            <a:r>
              <a:rPr lang="en-US" smtClean="0"/>
              <a:t>Click icon to add picture</a:t>
            </a:r>
            <a:endParaRPr lang="en-US"/>
          </a:p>
        </p:txBody>
      </p:sp>
      <p:sp>
        <p:nvSpPr>
          <p:cNvPr id="7" name="Slide Number Placeholder 6"/>
          <p:cNvSpPr>
            <a:spLocks noGrp="1"/>
          </p:cNvSpPr>
          <p:nvPr>
            <p:ph type="sldNum" sz="quarter" idx="12"/>
          </p:nvPr>
        </p:nvSpPr>
        <p:spPr/>
        <p:txBody>
          <a:bodyPr/>
          <a:lstStyle/>
          <a:p>
            <a:fld id="{43183C4C-EBF1-1A4D-90EC-74EBA7EEE60F}" type="slidenum">
              <a:rPr lang="en-US" smtClean="0"/>
              <a:pPr/>
              <a:t>‹#›</a:t>
            </a:fld>
            <a:endParaRPr lang="en-US" dirty="0"/>
          </a:p>
        </p:txBody>
      </p:sp>
      <p:sp>
        <p:nvSpPr>
          <p:cNvPr id="8" name="Footer Placeholder 7"/>
          <p:cNvSpPr>
            <a:spLocks noGrp="1"/>
          </p:cNvSpPr>
          <p:nvPr>
            <p:ph type="ftr" sz="quarter" idx="13"/>
          </p:nvPr>
        </p:nvSpPr>
        <p:spPr/>
        <p:txBody>
          <a:bodyPr/>
          <a:lstStyle/>
          <a:p>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jpe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0"/>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502920"/>
            <a:ext cx="82296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57200" y="1371600"/>
            <a:ext cx="8229600"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233363" marR="0" lvl="0" indent="-233363" algn="l" defTabSz="914400" rtl="0" eaLnBrk="1" fontAlgn="base" latinLnBrk="0" hangingPunct="1">
              <a:lnSpc>
                <a:spcPct val="100000"/>
              </a:lnSpc>
              <a:spcBef>
                <a:spcPct val="20000"/>
              </a:spcBef>
              <a:spcAft>
                <a:spcPct val="0"/>
              </a:spcAft>
              <a:buClrTx/>
              <a:buSzTx/>
              <a:buFont typeface="Arial"/>
              <a:buChar char="•"/>
              <a:tabLst/>
              <a:defRPr/>
            </a:pPr>
            <a:r>
              <a:rPr lang="en-US" dirty="0" smtClean="0"/>
              <a:t>Click to edit Master text style</a:t>
            </a:r>
          </a:p>
          <a:p>
            <a:pPr marL="460375" marR="0" lvl="1" indent="-285750" algn="l" defTabSz="914400" rtl="0" eaLnBrk="1" fontAlgn="base" latinLnBrk="0" hangingPunct="1">
              <a:lnSpc>
                <a:spcPct val="100000"/>
              </a:lnSpc>
              <a:spcBef>
                <a:spcPct val="20000"/>
              </a:spcBef>
              <a:spcAft>
                <a:spcPct val="0"/>
              </a:spcAft>
              <a:buClrTx/>
              <a:buSzTx/>
              <a:buFont typeface="Arial"/>
              <a:buChar char="•"/>
              <a:tabLst/>
              <a:defRPr/>
            </a:pPr>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Footer Placeholder 10"/>
          <p:cNvSpPr>
            <a:spLocks noGrp="1"/>
          </p:cNvSpPr>
          <p:nvPr>
            <p:ph type="ftr" sz="quarter" idx="3"/>
          </p:nvPr>
        </p:nvSpPr>
        <p:spPr>
          <a:xfrm>
            <a:off x="457200" y="6355080"/>
            <a:ext cx="2895600" cy="182880"/>
          </a:xfrm>
          <a:prstGeom prst="rect">
            <a:avLst/>
          </a:prstGeom>
        </p:spPr>
        <p:txBody>
          <a:bodyPr vert="horz" lIns="91440" tIns="0" rIns="91440" bIns="0" rtlCol="0" anchor="ctr"/>
          <a:lstStyle>
            <a:lvl1pPr algn="l">
              <a:defRPr sz="1100" b="0" i="0">
                <a:solidFill>
                  <a:srgbClr val="717171"/>
                </a:solidFill>
                <a:latin typeface="Calibri"/>
                <a:cs typeface="Calibri"/>
              </a:defRPr>
            </a:lvl1pPr>
          </a:lstStyle>
          <a:p>
            <a:endParaRPr lang="en-US" dirty="0"/>
          </a:p>
        </p:txBody>
      </p:sp>
      <p:sp>
        <p:nvSpPr>
          <p:cNvPr id="13" name="Slide Number Placeholder 12"/>
          <p:cNvSpPr>
            <a:spLocks noGrp="1"/>
          </p:cNvSpPr>
          <p:nvPr>
            <p:ph type="sldNum" sz="quarter" idx="4"/>
          </p:nvPr>
        </p:nvSpPr>
        <p:spPr>
          <a:xfrm>
            <a:off x="457200" y="6144079"/>
            <a:ext cx="365760" cy="182880"/>
          </a:xfrm>
          <a:prstGeom prst="rect">
            <a:avLst/>
          </a:prstGeom>
        </p:spPr>
        <p:txBody>
          <a:bodyPr vert="horz" lIns="91440" tIns="0" rIns="0" bIns="0" rtlCol="0" anchor="t" anchorCtr="0"/>
          <a:lstStyle>
            <a:lvl1pPr algn="l">
              <a:defRPr sz="1100" b="0" i="0">
                <a:solidFill>
                  <a:srgbClr val="717171"/>
                </a:solidFill>
                <a:latin typeface="Calibri"/>
                <a:cs typeface="Calibri"/>
              </a:defRPr>
            </a:lvl1pPr>
          </a:lstStyle>
          <a:p>
            <a:fld id="{43183C4C-EBF1-1A4D-90EC-74EBA7EEE60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2" r:id="rId1"/>
    <p:sldLayoutId id="2147483665" r:id="rId2"/>
    <p:sldLayoutId id="2147483671" r:id="rId3"/>
    <p:sldLayoutId id="2147483668" r:id="rId4"/>
    <p:sldLayoutId id="2147483680" r:id="rId5"/>
    <p:sldLayoutId id="2147483677" r:id="rId6"/>
    <p:sldLayoutId id="2147483666" r:id="rId7"/>
    <p:sldLayoutId id="2147483667" r:id="rId8"/>
    <p:sldLayoutId id="2147483672" r:id="rId9"/>
    <p:sldLayoutId id="2147483673" r:id="rId10"/>
    <p:sldLayoutId id="2147483669" r:id="rId11"/>
    <p:sldLayoutId id="2147483670" r:id="rId12"/>
    <p:sldLayoutId id="2147483674" r:id="rId13"/>
    <p:sldLayoutId id="2147483675" r:id="rId14"/>
    <p:sldLayoutId id="2147483676" r:id="rId15"/>
    <p:sldLayoutId id="2147483678" r:id="rId16"/>
    <p:sldLayoutId id="2147483681" r:id="rId17"/>
    <p:sldLayoutId id="2147483682" r:id="rId18"/>
  </p:sldLayoutIdLst>
  <p:timing>
    <p:tnLst>
      <p:par>
        <p:cTn xmlns:p14="http://schemas.microsoft.com/office/powerpoint/2010/main" id="1" dur="indefinite" restart="never" nodeType="tmRoot"/>
      </p:par>
    </p:tnLst>
  </p:timing>
  <p:hf hdr="0" ftr="0"/>
  <p:txStyles>
    <p:titleStyle>
      <a:lvl1pPr algn="l" rtl="0" eaLnBrk="1" fontAlgn="base" hangingPunct="1">
        <a:spcBef>
          <a:spcPct val="0"/>
        </a:spcBef>
        <a:spcAft>
          <a:spcPct val="0"/>
        </a:spcAft>
        <a:defRPr kumimoji="0" lang="en-US" sz="3200" b="1" i="0" u="none" strike="noStrike" kern="1200" cap="none" spc="0" normalizeH="0" baseline="0" noProof="0" dirty="0" smtClean="0">
          <a:ln>
            <a:noFill/>
          </a:ln>
          <a:solidFill>
            <a:schemeClr val="bg1"/>
          </a:solidFill>
          <a:effectLst/>
          <a:uLnTx/>
          <a:uFillTx/>
          <a:latin typeface="Cambria"/>
          <a:ea typeface="+mn-ea"/>
          <a:cs typeface="Cambria"/>
        </a:defRPr>
      </a:lvl1pPr>
      <a:lvl2pPr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2pPr>
      <a:lvl3pPr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3pPr>
      <a:lvl4pPr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4pPr>
      <a:lvl5pPr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5pPr>
      <a:lvl6pPr marL="4572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6pPr>
      <a:lvl7pPr marL="9144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7pPr>
      <a:lvl8pPr marL="13716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8pPr>
      <a:lvl9pPr marL="18288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9pPr>
    </p:titleStyle>
    <p:bodyStyle>
      <a:lvl1pPr marL="233363" marR="0" indent="-233363" algn="l" defTabSz="914400" rtl="0" eaLnBrk="1" fontAlgn="base" latinLnBrk="0" hangingPunct="1">
        <a:lnSpc>
          <a:spcPct val="100000"/>
        </a:lnSpc>
        <a:spcBef>
          <a:spcPct val="20000"/>
        </a:spcBef>
        <a:spcAft>
          <a:spcPct val="0"/>
        </a:spcAft>
        <a:buClrTx/>
        <a:buSzTx/>
        <a:buFontTx/>
        <a:buNone/>
        <a:tabLst/>
        <a:defRPr kumimoji="0" lang="en-US" sz="2400" b="0" i="0" u="none" strike="noStrike" kern="1200" cap="none" spc="0" normalizeH="0" baseline="0" noProof="0" dirty="0" smtClean="0">
          <a:ln>
            <a:noFill/>
          </a:ln>
          <a:solidFill>
            <a:prstClr val="black">
              <a:lumMod val="65000"/>
              <a:lumOff val="35000"/>
            </a:prstClr>
          </a:solidFill>
          <a:effectLst/>
          <a:uLnTx/>
          <a:uFillTx/>
          <a:latin typeface="Calibri"/>
          <a:ea typeface="+mn-ea"/>
          <a:cs typeface="Calibri"/>
        </a:defRPr>
      </a:lvl1pPr>
      <a:lvl2pPr marL="460375" marR="0" indent="-285750" algn="l" defTabSz="914400" rtl="0" eaLnBrk="1" fontAlgn="base" latinLnBrk="0" hangingPunct="1">
        <a:lnSpc>
          <a:spcPct val="100000"/>
        </a:lnSpc>
        <a:spcBef>
          <a:spcPct val="20000"/>
        </a:spcBef>
        <a:spcAft>
          <a:spcPct val="0"/>
        </a:spcAft>
        <a:buClrTx/>
        <a:buSzTx/>
        <a:buFont typeface="Arial"/>
        <a:buChar char="•"/>
        <a:tabLst/>
        <a:defRPr kumimoji="0" lang="en-US" sz="1800" b="0" i="0" u="none" strike="noStrike" kern="1200" cap="none" spc="0" normalizeH="0" baseline="0" noProof="0" dirty="0" smtClean="0">
          <a:ln>
            <a:noFill/>
          </a:ln>
          <a:solidFill>
            <a:schemeClr val="bg1"/>
          </a:solidFill>
          <a:effectLst/>
          <a:uLnTx/>
          <a:uFillTx/>
          <a:latin typeface="Calibri"/>
          <a:ea typeface="+mn-ea"/>
          <a:cs typeface="Calibri"/>
        </a:defRPr>
      </a:lvl2pPr>
      <a:lvl3pPr marL="687388" indent="-228600" algn="l" rtl="0" eaLnBrk="1" fontAlgn="base" hangingPunct="1">
        <a:spcBef>
          <a:spcPct val="20000"/>
        </a:spcBef>
        <a:spcAft>
          <a:spcPct val="0"/>
        </a:spcAft>
        <a:buClrTx/>
        <a:buChar char="•"/>
        <a:defRPr kumimoji="0" lang="en-US" sz="1800" b="0" i="0" u="none" strike="noStrike" kern="1200" cap="none" spc="0" normalizeH="0" baseline="0" noProof="0" dirty="0" smtClean="0">
          <a:ln>
            <a:noFill/>
          </a:ln>
          <a:solidFill>
            <a:schemeClr val="accent2"/>
          </a:solidFill>
          <a:effectLst/>
          <a:uLnTx/>
          <a:uFillTx/>
          <a:latin typeface="Calibri"/>
          <a:ea typeface="+mn-ea"/>
          <a:cs typeface="Calibri"/>
        </a:defRPr>
      </a:lvl3pPr>
      <a:lvl4pPr marL="922338" indent="-228600" algn="l" rtl="0" eaLnBrk="1" fontAlgn="base" hangingPunct="1">
        <a:spcBef>
          <a:spcPct val="20000"/>
        </a:spcBef>
        <a:spcAft>
          <a:spcPct val="0"/>
        </a:spcAft>
        <a:buClrTx/>
        <a:buFont typeface="Arial"/>
        <a:buChar char="•"/>
        <a:defRPr kumimoji="0" lang="en-US" sz="1800" b="0" i="0" u="none" strike="noStrike" kern="1200" cap="none" spc="0" normalizeH="0" baseline="0" noProof="0" dirty="0" smtClean="0">
          <a:ln>
            <a:noFill/>
          </a:ln>
          <a:solidFill>
            <a:prstClr val="black">
              <a:lumMod val="65000"/>
              <a:lumOff val="35000"/>
            </a:prstClr>
          </a:solidFill>
          <a:effectLst/>
          <a:uLnTx/>
          <a:uFillTx/>
          <a:latin typeface="Calibri"/>
          <a:ea typeface="+mn-ea"/>
          <a:cs typeface="Calibri"/>
        </a:defRPr>
      </a:lvl4pPr>
      <a:lvl5pPr marL="1136650" marR="0" indent="-228600" algn="l" defTabSz="914400" rtl="0" eaLnBrk="1" fontAlgn="base" latinLnBrk="0" hangingPunct="1">
        <a:lnSpc>
          <a:spcPct val="100000"/>
        </a:lnSpc>
        <a:spcBef>
          <a:spcPct val="20000"/>
        </a:spcBef>
        <a:spcAft>
          <a:spcPct val="0"/>
        </a:spcAft>
        <a:buClrTx/>
        <a:buSzTx/>
        <a:buFont typeface="Arial"/>
        <a:buNone/>
        <a:tabLst/>
        <a:defRPr kumimoji="0" lang="en-US" sz="1800" b="0" i="0" u="none" strike="noStrike" kern="1200" cap="none" spc="0" normalizeH="0" baseline="0" noProof="0" dirty="0" smtClean="0">
          <a:ln>
            <a:noFill/>
          </a:ln>
          <a:solidFill>
            <a:prstClr val="black">
              <a:lumMod val="65000"/>
              <a:lumOff val="35000"/>
            </a:prstClr>
          </a:solidFill>
          <a:effectLst/>
          <a:uLnTx/>
          <a:uFillTx/>
          <a:latin typeface="Calibri"/>
          <a:ea typeface="+mn-ea"/>
          <a:cs typeface="Calibri"/>
        </a:defRPr>
      </a:lvl5pPr>
      <a:lvl6pPr marL="2228850" indent="-228600" algn="l" rtl="0" eaLnBrk="1" fontAlgn="base" hangingPunct="1">
        <a:spcBef>
          <a:spcPct val="20000"/>
        </a:spcBef>
        <a:spcAft>
          <a:spcPct val="0"/>
        </a:spcAft>
        <a:buChar char="»"/>
        <a:defRPr>
          <a:solidFill>
            <a:schemeClr val="tx1"/>
          </a:solidFill>
          <a:latin typeface="+mn-lt"/>
          <a:ea typeface="+mn-ea"/>
        </a:defRPr>
      </a:lvl6pPr>
      <a:lvl7pPr marL="2686050" indent="-228600" algn="l" rtl="0" eaLnBrk="1" fontAlgn="base" hangingPunct="1">
        <a:spcBef>
          <a:spcPct val="20000"/>
        </a:spcBef>
        <a:spcAft>
          <a:spcPct val="0"/>
        </a:spcAft>
        <a:buChar char="»"/>
        <a:defRPr>
          <a:solidFill>
            <a:schemeClr val="tx1"/>
          </a:solidFill>
          <a:latin typeface="+mn-lt"/>
          <a:ea typeface="+mn-ea"/>
        </a:defRPr>
      </a:lvl7pPr>
      <a:lvl8pPr marL="3143250" indent="-228600" algn="l" rtl="0" eaLnBrk="1" fontAlgn="base" hangingPunct="1">
        <a:spcBef>
          <a:spcPct val="20000"/>
        </a:spcBef>
        <a:spcAft>
          <a:spcPct val="0"/>
        </a:spcAft>
        <a:buChar char="»"/>
        <a:defRPr>
          <a:solidFill>
            <a:schemeClr val="tx1"/>
          </a:solidFill>
          <a:latin typeface="+mn-lt"/>
          <a:ea typeface="+mn-ea"/>
        </a:defRPr>
      </a:lvl8pPr>
      <a:lvl9pPr marL="360045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228600" y="2362200"/>
            <a:ext cx="8610600" cy="1143000"/>
          </a:xfrm>
        </p:spPr>
        <p:txBody>
          <a:bodyPr/>
          <a:lstStyle/>
          <a:p>
            <a:pPr algn="ctr"/>
            <a:r>
              <a:rPr lang="en-US" sz="4400" dirty="0">
                <a:latin typeface="Calibri" charset="0"/>
              </a:rPr>
              <a:t>CS 261 – Data Structures</a:t>
            </a:r>
          </a:p>
        </p:txBody>
      </p:sp>
      <p:sp>
        <p:nvSpPr>
          <p:cNvPr id="15362" name="Rectangle 3"/>
          <p:cNvSpPr>
            <a:spLocks noGrp="1" noChangeArrowheads="1"/>
          </p:cNvSpPr>
          <p:nvPr>
            <p:ph type="subTitle" idx="1"/>
          </p:nvPr>
        </p:nvSpPr>
        <p:spPr>
          <a:xfrm>
            <a:off x="1371600" y="3733800"/>
            <a:ext cx="6400800" cy="609600"/>
          </a:xfrm>
          <a:noFill/>
        </p:spPr>
        <p:txBody>
          <a:bodyPr/>
          <a:lstStyle/>
          <a:p>
            <a:r>
              <a:rPr lang="en-US" sz="3200" dirty="0" smtClean="0">
                <a:solidFill>
                  <a:srgbClr val="00008C"/>
                </a:solidFill>
                <a:latin typeface="Calibri" charset="0"/>
              </a:rPr>
              <a:t>C – Compilation Process</a:t>
            </a:r>
            <a:endParaRPr lang="en-US" sz="3200" dirty="0">
              <a:solidFill>
                <a:srgbClr val="00008C"/>
              </a:solidFill>
              <a:latin typeface="Calibri" charset="0"/>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a:cs typeface="Calibri"/>
              </a:rPr>
              <a:t>Tips: Ensuring Declarations Seen only Once</a:t>
            </a:r>
            <a:endParaRPr lang="en-US" dirty="0">
              <a:latin typeface="Calibri"/>
              <a:cs typeface="Calibri"/>
            </a:endParaRPr>
          </a:p>
        </p:txBody>
      </p:sp>
      <p:sp>
        <p:nvSpPr>
          <p:cNvPr id="3" name="Content Placeholder 2"/>
          <p:cNvSpPr>
            <a:spLocks noGrp="1"/>
          </p:cNvSpPr>
          <p:nvPr>
            <p:ph idx="1"/>
          </p:nvPr>
        </p:nvSpPr>
        <p:spPr>
          <a:xfrm>
            <a:off x="457200" y="1371600"/>
            <a:ext cx="8229600" cy="5105400"/>
          </a:xfrm>
        </p:spPr>
        <p:txBody>
          <a:bodyPr>
            <a:normAutofit/>
          </a:bodyPr>
          <a:lstStyle/>
          <a:p>
            <a:pPr>
              <a:spcBef>
                <a:spcPct val="50000"/>
              </a:spcBef>
              <a:defRPr/>
            </a:pPr>
            <a:r>
              <a:rPr lang="en-US" sz="2000" b="1" dirty="0" smtClean="0">
                <a:solidFill>
                  <a:schemeClr val="accent2"/>
                </a:solidFill>
                <a:latin typeface="Courier"/>
                <a:cs typeface="Courier"/>
              </a:rPr>
              <a:t>	/</a:t>
            </a:r>
            <a:r>
              <a:rPr lang="en-US" sz="2000" b="1" dirty="0">
                <a:solidFill>
                  <a:schemeClr val="accent2"/>
                </a:solidFill>
                <a:latin typeface="Courier"/>
                <a:cs typeface="Courier"/>
              </a:rPr>
              <a:t>* </a:t>
            </a:r>
            <a:r>
              <a:rPr lang="en-US" sz="2000" b="1" dirty="0" smtClean="0">
                <a:solidFill>
                  <a:schemeClr val="accent2"/>
                </a:solidFill>
                <a:latin typeface="Courier"/>
                <a:cs typeface="Courier"/>
              </a:rPr>
              <a:t>Header </a:t>
            </a:r>
            <a:r>
              <a:rPr lang="en-US" sz="2000" b="1" dirty="0">
                <a:solidFill>
                  <a:schemeClr val="accent2"/>
                </a:solidFill>
                <a:latin typeface="Courier"/>
                <a:cs typeface="Courier"/>
              </a:rPr>
              <a:t>file for </a:t>
            </a:r>
            <a:r>
              <a:rPr lang="en-US" sz="2000" b="1" dirty="0" err="1">
                <a:solidFill>
                  <a:schemeClr val="accent2"/>
                </a:solidFill>
                <a:latin typeface="Courier"/>
                <a:cs typeface="Courier"/>
              </a:rPr>
              <a:t>foo.h</a:t>
            </a:r>
            <a:r>
              <a:rPr lang="en-US" sz="2000" b="1" dirty="0">
                <a:solidFill>
                  <a:schemeClr val="accent2"/>
                </a:solidFill>
                <a:latin typeface="Courier"/>
                <a:cs typeface="Courier"/>
              </a:rPr>
              <a:t> */ </a:t>
            </a:r>
          </a:p>
          <a:p>
            <a:pPr>
              <a:spcBef>
                <a:spcPct val="50000"/>
              </a:spcBef>
              <a:defRPr/>
            </a:pPr>
            <a:r>
              <a:rPr lang="en-US" sz="2000" b="1" dirty="0" smtClean="0">
                <a:solidFill>
                  <a:schemeClr val="bg1"/>
                </a:solidFill>
                <a:latin typeface="Courier"/>
                <a:cs typeface="Courier"/>
              </a:rPr>
              <a:t>	#</a:t>
            </a:r>
            <a:r>
              <a:rPr lang="en-US" sz="2000" b="1" dirty="0" err="1">
                <a:solidFill>
                  <a:schemeClr val="bg1"/>
                </a:solidFill>
                <a:latin typeface="Courier"/>
                <a:cs typeface="Courier"/>
              </a:rPr>
              <a:t>ifndef</a:t>
            </a:r>
            <a:r>
              <a:rPr lang="en-US" sz="2000" b="1" dirty="0">
                <a:solidFill>
                  <a:schemeClr val="bg1"/>
                </a:solidFill>
                <a:latin typeface="Courier"/>
                <a:cs typeface="Courier"/>
              </a:rPr>
              <a:t> BIG_COMPLEX_NAME</a:t>
            </a:r>
          </a:p>
          <a:p>
            <a:pPr>
              <a:spcBef>
                <a:spcPct val="50000"/>
              </a:spcBef>
              <a:defRPr/>
            </a:pPr>
            <a:r>
              <a:rPr lang="en-US" sz="2000" b="1" dirty="0" smtClean="0">
                <a:solidFill>
                  <a:schemeClr val="bg1"/>
                </a:solidFill>
                <a:latin typeface="Courier"/>
                <a:cs typeface="Courier"/>
              </a:rPr>
              <a:t>	#</a:t>
            </a:r>
            <a:r>
              <a:rPr lang="en-US" sz="2000" b="1" dirty="0">
                <a:solidFill>
                  <a:schemeClr val="bg1"/>
                </a:solidFill>
                <a:latin typeface="Courier"/>
                <a:cs typeface="Courier"/>
              </a:rPr>
              <a:t>define BIG_COMPLEX_NAME</a:t>
            </a:r>
          </a:p>
          <a:p>
            <a:pPr>
              <a:spcBef>
                <a:spcPct val="50000"/>
              </a:spcBef>
              <a:defRPr/>
            </a:pPr>
            <a:r>
              <a:rPr lang="en-US" sz="2000" b="1" dirty="0" smtClean="0">
                <a:solidFill>
                  <a:schemeClr val="bg1"/>
                </a:solidFill>
                <a:latin typeface="Courier"/>
                <a:cs typeface="Courier"/>
              </a:rPr>
              <a:t>	…</a:t>
            </a:r>
          </a:p>
          <a:p>
            <a:pPr>
              <a:spcBef>
                <a:spcPct val="50000"/>
              </a:spcBef>
              <a:defRPr/>
            </a:pPr>
            <a:r>
              <a:rPr lang="en-US" sz="2000" b="1" dirty="0" smtClean="0">
                <a:solidFill>
                  <a:schemeClr val="accent2"/>
                </a:solidFill>
                <a:latin typeface="Courier"/>
                <a:cs typeface="Courier"/>
              </a:rPr>
              <a:t>  	/</a:t>
            </a:r>
            <a:r>
              <a:rPr lang="en-US" sz="2000" b="1" dirty="0">
                <a:solidFill>
                  <a:schemeClr val="accent2"/>
                </a:solidFill>
                <a:latin typeface="Courier"/>
                <a:cs typeface="Courier"/>
              </a:rPr>
              <a:t>* Rest of </a:t>
            </a:r>
            <a:r>
              <a:rPr lang="en-US" sz="2000" b="1" dirty="0" err="1">
                <a:solidFill>
                  <a:schemeClr val="accent2"/>
                </a:solidFill>
                <a:latin typeface="Courier"/>
                <a:cs typeface="Courier"/>
              </a:rPr>
              <a:t>foo.h</a:t>
            </a:r>
            <a:r>
              <a:rPr lang="en-US" sz="2000" b="1" dirty="0">
                <a:solidFill>
                  <a:schemeClr val="accent2"/>
                </a:solidFill>
                <a:latin typeface="Courier"/>
                <a:cs typeface="Courier"/>
              </a:rPr>
              <a:t> file. */</a:t>
            </a:r>
          </a:p>
          <a:p>
            <a:pPr>
              <a:spcBef>
                <a:spcPct val="50000"/>
              </a:spcBef>
              <a:defRPr/>
            </a:pPr>
            <a:r>
              <a:rPr lang="en-US" sz="2000" b="1" dirty="0" smtClean="0">
                <a:solidFill>
                  <a:schemeClr val="bg1"/>
                </a:solidFill>
                <a:latin typeface="Courier"/>
                <a:cs typeface="Courier"/>
              </a:rPr>
              <a:t>	#</a:t>
            </a:r>
            <a:r>
              <a:rPr lang="en-US" sz="2000" b="1" dirty="0" err="1">
                <a:solidFill>
                  <a:schemeClr val="bg1"/>
                </a:solidFill>
                <a:latin typeface="Courier"/>
                <a:cs typeface="Courier"/>
              </a:rPr>
              <a:t>endif</a:t>
            </a:r>
            <a:endParaRPr lang="en-US" sz="2000" b="1" dirty="0">
              <a:solidFill>
                <a:schemeClr val="bg1"/>
              </a:solidFill>
              <a:latin typeface="Courier"/>
              <a:cs typeface="Courier"/>
            </a:endParaRPr>
          </a:p>
          <a:p>
            <a:pPr>
              <a:spcBef>
                <a:spcPct val="50000"/>
              </a:spcBef>
              <a:defRPr/>
            </a:pPr>
            <a:endParaRPr lang="en-US" sz="2000" b="1" dirty="0">
              <a:solidFill>
                <a:schemeClr val="bg1"/>
              </a:solidFill>
              <a:latin typeface="Courier"/>
              <a:cs typeface="Courier"/>
            </a:endParaRPr>
          </a:p>
          <a:p>
            <a:pPr>
              <a:spcBef>
                <a:spcPct val="50000"/>
              </a:spcBef>
              <a:defRPr/>
            </a:pPr>
            <a:r>
              <a:rPr lang="en-US" b="1" dirty="0" smtClean="0">
                <a:solidFill>
                  <a:schemeClr val="tx1"/>
                </a:solidFill>
              </a:rPr>
              <a:t>If </a:t>
            </a:r>
            <a:r>
              <a:rPr lang="en-US" b="1" dirty="0" err="1">
                <a:solidFill>
                  <a:schemeClr val="accent2"/>
                </a:solidFill>
                <a:latin typeface="Courier"/>
                <a:cs typeface="Courier"/>
              </a:rPr>
              <a:t>foo.h</a:t>
            </a:r>
            <a:r>
              <a:rPr lang="en-US" b="1" dirty="0">
                <a:solidFill>
                  <a:schemeClr val="tx1"/>
                </a:solidFill>
              </a:rPr>
              <a:t> is included more than once (e.g., through other included files), it only gets </a:t>
            </a:r>
            <a:r>
              <a:rPr lang="en-US" b="1" dirty="0" smtClean="0">
                <a:solidFill>
                  <a:schemeClr val="tx1"/>
                </a:solidFill>
              </a:rPr>
              <a:t>inserted into the source (.c) file once</a:t>
            </a:r>
            <a:endParaRPr lang="en-US" b="1" dirty="0">
              <a:solidFill>
                <a:schemeClr val="tx1"/>
              </a:solidFill>
            </a:endParaRPr>
          </a:p>
          <a:p>
            <a:pPr>
              <a:spcBef>
                <a:spcPct val="50000"/>
              </a:spcBef>
              <a:defRPr/>
            </a:pPr>
            <a:endParaRPr lang="en-US" sz="2000" b="1" dirty="0">
              <a:solidFill>
                <a:schemeClr val="bg1"/>
              </a:solidFill>
              <a:latin typeface="Courier"/>
              <a:cs typeface="Courier"/>
            </a:endParaRPr>
          </a:p>
        </p:txBody>
      </p:sp>
      <p:sp>
        <p:nvSpPr>
          <p:cNvPr id="4" name="TextBox 3"/>
          <p:cNvSpPr txBox="1"/>
          <p:nvPr/>
        </p:nvSpPr>
        <p:spPr>
          <a:xfrm>
            <a:off x="6368078" y="2609165"/>
            <a:ext cx="1962747" cy="707886"/>
          </a:xfrm>
          <a:prstGeom prst="rect">
            <a:avLst/>
          </a:prstGeom>
          <a:noFill/>
        </p:spPr>
        <p:txBody>
          <a:bodyPr wrap="none" rtlCol="0">
            <a:spAutoFit/>
          </a:bodyPr>
          <a:lstStyle/>
          <a:p>
            <a:r>
              <a:rPr lang="en-US" sz="2000" dirty="0" smtClean="0">
                <a:latin typeface="Calibri"/>
                <a:cs typeface="Calibri"/>
              </a:rPr>
              <a:t>Conditionally</a:t>
            </a:r>
          </a:p>
          <a:p>
            <a:r>
              <a:rPr lang="en-US" sz="2000" dirty="0" smtClean="0">
                <a:latin typeface="Calibri"/>
                <a:cs typeface="Calibri"/>
              </a:rPr>
              <a:t>compiled code!!!</a:t>
            </a:r>
            <a:endParaRPr lang="en-US" sz="2000" dirty="0">
              <a:latin typeface="Calibri"/>
              <a:cs typeface="Calibri"/>
            </a:endParaRPr>
          </a:p>
        </p:txBody>
      </p:sp>
      <p:cxnSp>
        <p:nvCxnSpPr>
          <p:cNvPr id="6" name="Straight Arrow Connector 5"/>
          <p:cNvCxnSpPr/>
          <p:nvPr/>
        </p:nvCxnSpPr>
        <p:spPr bwMode="auto">
          <a:xfrm flipH="1">
            <a:off x="4267200" y="2971800"/>
            <a:ext cx="2100878" cy="34525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0820957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a:cs typeface="Calibri"/>
              </a:rPr>
              <a:t>GCC And Make</a:t>
            </a:r>
            <a:endParaRPr lang="en-US" dirty="0">
              <a:latin typeface="Calibri"/>
              <a:cs typeface="Calibri"/>
            </a:endParaRPr>
          </a:p>
        </p:txBody>
      </p:sp>
      <p:sp>
        <p:nvSpPr>
          <p:cNvPr id="3" name="Content Placeholder 2"/>
          <p:cNvSpPr>
            <a:spLocks noGrp="1"/>
          </p:cNvSpPr>
          <p:nvPr>
            <p:ph idx="1"/>
          </p:nvPr>
        </p:nvSpPr>
        <p:spPr>
          <a:xfrm>
            <a:off x="457200" y="1371600"/>
            <a:ext cx="8229600" cy="5105400"/>
          </a:xfrm>
        </p:spPr>
        <p:txBody>
          <a:bodyPr>
            <a:normAutofit/>
          </a:bodyPr>
          <a:lstStyle/>
          <a:p>
            <a:pPr>
              <a:spcBef>
                <a:spcPct val="50000"/>
              </a:spcBef>
              <a:defRPr/>
            </a:pPr>
            <a:r>
              <a:rPr lang="en-US" sz="2000" b="1" dirty="0" smtClean="0">
                <a:solidFill>
                  <a:schemeClr val="accent2"/>
                </a:solidFill>
                <a:latin typeface="Courier"/>
                <a:cs typeface="Courier"/>
              </a:rPr>
              <a:t>	</a:t>
            </a:r>
          </a:p>
          <a:p>
            <a:pPr>
              <a:spcBef>
                <a:spcPct val="50000"/>
              </a:spcBef>
              <a:defRPr/>
            </a:pPr>
            <a:endParaRPr lang="en-US" sz="2000" b="1" dirty="0">
              <a:solidFill>
                <a:schemeClr val="accent2"/>
              </a:solidFill>
              <a:latin typeface="Courier"/>
              <a:cs typeface="Courier"/>
            </a:endParaRPr>
          </a:p>
          <a:p>
            <a:pPr>
              <a:spcBef>
                <a:spcPct val="50000"/>
              </a:spcBef>
              <a:defRPr/>
            </a:pPr>
            <a:endParaRPr lang="en-US" sz="2000" b="1" dirty="0" smtClean="0">
              <a:solidFill>
                <a:schemeClr val="accent2"/>
              </a:solidFill>
              <a:latin typeface="Courier"/>
              <a:cs typeface="Courier"/>
            </a:endParaRPr>
          </a:p>
          <a:p>
            <a:pPr>
              <a:spcBef>
                <a:spcPct val="50000"/>
              </a:spcBef>
              <a:defRPr/>
            </a:pPr>
            <a:endParaRPr lang="en-US" sz="2000" b="1" dirty="0">
              <a:solidFill>
                <a:schemeClr val="accent2"/>
              </a:solidFill>
              <a:latin typeface="Courier"/>
              <a:cs typeface="Courier"/>
            </a:endParaRPr>
          </a:p>
          <a:p>
            <a:pPr>
              <a:spcBef>
                <a:spcPct val="50000"/>
              </a:spcBef>
              <a:defRPr/>
            </a:pPr>
            <a:endParaRPr lang="en-US" sz="2000" b="1" dirty="0" smtClean="0">
              <a:solidFill>
                <a:schemeClr val="accent2"/>
              </a:solidFill>
              <a:latin typeface="Courier"/>
              <a:cs typeface="Courier"/>
            </a:endParaRPr>
          </a:p>
          <a:p>
            <a:pPr>
              <a:spcBef>
                <a:spcPct val="50000"/>
              </a:spcBef>
              <a:defRPr/>
            </a:pPr>
            <a:endParaRPr lang="en-US" sz="2000" b="1" dirty="0">
              <a:solidFill>
                <a:schemeClr val="accent2"/>
              </a:solidFill>
              <a:latin typeface="Courier"/>
              <a:cs typeface="Courier"/>
            </a:endParaRPr>
          </a:p>
          <a:p>
            <a:pPr>
              <a:spcBef>
                <a:spcPct val="50000"/>
              </a:spcBef>
              <a:defRPr/>
            </a:pPr>
            <a:endParaRPr lang="en-US" sz="2000" b="1" dirty="0" smtClean="0">
              <a:solidFill>
                <a:schemeClr val="accent2"/>
              </a:solidFill>
              <a:latin typeface="Courier"/>
              <a:cs typeface="Courier"/>
            </a:endParaRPr>
          </a:p>
          <a:p>
            <a:pPr>
              <a:spcBef>
                <a:spcPct val="50000"/>
              </a:spcBef>
              <a:defRPr/>
            </a:pPr>
            <a:r>
              <a:rPr lang="en-US" sz="2000" b="1" dirty="0" smtClean="0">
                <a:solidFill>
                  <a:schemeClr val="accent2"/>
                </a:solidFill>
              </a:rPr>
              <a:t>Also, see the class website for much more on </a:t>
            </a:r>
            <a:r>
              <a:rPr lang="en-US" sz="2000" b="1" dirty="0" err="1" smtClean="0">
                <a:solidFill>
                  <a:schemeClr val="accent2"/>
                </a:solidFill>
              </a:rPr>
              <a:t>gcc</a:t>
            </a:r>
            <a:r>
              <a:rPr lang="en-US" sz="2000" b="1" dirty="0" smtClean="0">
                <a:solidFill>
                  <a:schemeClr val="accent2"/>
                </a:solidFill>
              </a:rPr>
              <a:t>, make and c-programming in general</a:t>
            </a:r>
            <a:endParaRPr lang="en-US" sz="2000" b="1" dirty="0">
              <a:solidFill>
                <a:schemeClr val="bg1"/>
              </a:solidFill>
            </a:endParaRPr>
          </a:p>
        </p:txBody>
      </p:sp>
      <p:pic>
        <p:nvPicPr>
          <p:cNvPr id="5" name="Picture 4"/>
          <p:cNvPicPr>
            <a:picLocks noChangeAspect="1"/>
          </p:cNvPicPr>
          <p:nvPr/>
        </p:nvPicPr>
        <p:blipFill>
          <a:blip r:embed="rId3"/>
          <a:stretch>
            <a:fillRect/>
          </a:stretch>
        </p:blipFill>
        <p:spPr>
          <a:xfrm>
            <a:off x="1143000" y="1676400"/>
            <a:ext cx="1828800" cy="2743200"/>
          </a:xfrm>
          <a:prstGeom prst="rect">
            <a:avLst/>
          </a:prstGeom>
        </p:spPr>
      </p:pic>
      <p:sp>
        <p:nvSpPr>
          <p:cNvPr id="7" name="Rectangle 6"/>
          <p:cNvSpPr/>
          <p:nvPr/>
        </p:nvSpPr>
        <p:spPr>
          <a:xfrm>
            <a:off x="3276600" y="1683276"/>
            <a:ext cx="4572000" cy="1754327"/>
          </a:xfrm>
          <a:prstGeom prst="rect">
            <a:avLst/>
          </a:prstGeom>
        </p:spPr>
        <p:txBody>
          <a:bodyPr>
            <a:spAutoFit/>
          </a:bodyPr>
          <a:lstStyle/>
          <a:p>
            <a:r>
              <a:rPr lang="en-US" dirty="0">
                <a:solidFill>
                  <a:srgbClr val="6B859E"/>
                </a:solidFill>
                <a:latin typeface="Calibri"/>
                <a:cs typeface="Calibri"/>
              </a:rPr>
              <a:t>Managing Projects with make, 2nd Edition</a:t>
            </a:r>
          </a:p>
          <a:p>
            <a:r>
              <a:rPr lang="en-US" dirty="0">
                <a:solidFill>
                  <a:srgbClr val="6B859E"/>
                </a:solidFill>
                <a:latin typeface="Calibri"/>
                <a:cs typeface="Calibri"/>
              </a:rPr>
              <a:t>The Power of GNU make for Building Anything</a:t>
            </a:r>
          </a:p>
          <a:p>
            <a:r>
              <a:rPr lang="en-US" dirty="0">
                <a:solidFill>
                  <a:srgbClr val="6B859E"/>
                </a:solidFill>
                <a:latin typeface="Calibri"/>
                <a:cs typeface="Calibri"/>
              </a:rPr>
              <a:t>By Andy </a:t>
            </a:r>
            <a:r>
              <a:rPr lang="en-US" dirty="0" err="1">
                <a:solidFill>
                  <a:srgbClr val="6B859E"/>
                </a:solidFill>
                <a:latin typeface="Calibri"/>
                <a:cs typeface="Calibri"/>
              </a:rPr>
              <a:t>Oram</a:t>
            </a:r>
            <a:r>
              <a:rPr lang="en-US" dirty="0">
                <a:solidFill>
                  <a:srgbClr val="6B859E"/>
                </a:solidFill>
                <a:latin typeface="Calibri"/>
                <a:cs typeface="Calibri"/>
              </a:rPr>
              <a:t>, Steve </a:t>
            </a:r>
            <a:r>
              <a:rPr lang="en-US" dirty="0" err="1">
                <a:solidFill>
                  <a:srgbClr val="6B859E"/>
                </a:solidFill>
                <a:latin typeface="Calibri"/>
                <a:cs typeface="Calibri"/>
              </a:rPr>
              <a:t>Talbott</a:t>
            </a:r>
            <a:endParaRPr lang="en-US" dirty="0">
              <a:solidFill>
                <a:srgbClr val="6B859E"/>
              </a:solidFill>
              <a:latin typeface="Calibri"/>
              <a:cs typeface="Calibri"/>
            </a:endParaRPr>
          </a:p>
          <a:p>
            <a:r>
              <a:rPr lang="en-US" dirty="0">
                <a:solidFill>
                  <a:srgbClr val="6B859E"/>
                </a:solidFill>
                <a:latin typeface="Calibri"/>
                <a:cs typeface="Calibri"/>
              </a:rPr>
              <a:t>Publisher: O'Reilly Media</a:t>
            </a:r>
          </a:p>
          <a:p>
            <a:r>
              <a:rPr lang="en-US" dirty="0">
                <a:solidFill>
                  <a:srgbClr val="6B859E"/>
                </a:solidFill>
                <a:latin typeface="Calibri"/>
                <a:cs typeface="Calibri"/>
              </a:rPr>
              <a:t>Released: October 1991</a:t>
            </a:r>
          </a:p>
          <a:p>
            <a:r>
              <a:rPr lang="en-US" dirty="0">
                <a:solidFill>
                  <a:srgbClr val="6B859E"/>
                </a:solidFill>
                <a:latin typeface="Calibri"/>
                <a:cs typeface="Calibri"/>
              </a:rPr>
              <a:t>Pages: 168</a:t>
            </a:r>
          </a:p>
        </p:txBody>
      </p:sp>
    </p:spTree>
    <p:extLst>
      <p:ext uri="{BB962C8B-B14F-4D97-AF65-F5344CB8AC3E}">
        <p14:creationId xmlns:p14="http://schemas.microsoft.com/office/powerpoint/2010/main" val="339561742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a:cs typeface="Calibri"/>
              </a:rPr>
              <a:t>Compilation Process</a:t>
            </a:r>
            <a:endParaRPr lang="en-US" dirty="0">
              <a:latin typeface="Calibri"/>
              <a:cs typeface="Calibri"/>
            </a:endParaRPr>
          </a:p>
        </p:txBody>
      </p:sp>
      <p:sp>
        <p:nvSpPr>
          <p:cNvPr id="4" name="Content Placeholder 3"/>
          <p:cNvSpPr>
            <a:spLocks noGrp="1"/>
          </p:cNvSpPr>
          <p:nvPr>
            <p:ph idx="1"/>
          </p:nvPr>
        </p:nvSpPr>
        <p:spPr>
          <a:xfrm>
            <a:off x="4724400" y="990600"/>
            <a:ext cx="3810000" cy="3276600"/>
          </a:xfrm>
        </p:spPr>
        <p:txBody>
          <a:bodyPr>
            <a:normAutofit lnSpcReduction="10000"/>
          </a:bodyPr>
          <a:lstStyle/>
          <a:p>
            <a:r>
              <a:rPr lang="en-US" smtClean="0"/>
              <a:t>Remove </a:t>
            </a:r>
            <a:r>
              <a:rPr lang="en-US" smtClean="0"/>
              <a:t>Comments</a:t>
            </a:r>
            <a:endParaRPr lang="en-US" dirty="0" smtClean="0"/>
          </a:p>
          <a:p>
            <a:r>
              <a:rPr lang="en-US" dirty="0" smtClean="0"/>
              <a:t>Replace Pre-processor directives  (#). </a:t>
            </a:r>
            <a:endParaRPr lang="en-US" dirty="0" smtClean="0"/>
          </a:p>
          <a:p>
            <a:endParaRPr lang="en-US" dirty="0"/>
          </a:p>
          <a:p>
            <a:r>
              <a:rPr lang="en-US" dirty="0" smtClean="0"/>
              <a:t> </a:t>
            </a:r>
            <a:r>
              <a:rPr lang="en-US" dirty="0" smtClean="0"/>
              <a:t>For example, </a:t>
            </a:r>
            <a:r>
              <a:rPr lang="en-US" b="1" dirty="0" smtClean="0"/>
              <a:t>#include </a:t>
            </a:r>
            <a:r>
              <a:rPr lang="en-US" dirty="0" smtClean="0"/>
              <a:t>gets replaced with the include file</a:t>
            </a:r>
            <a:endParaRPr lang="en-US" dirty="0" smtClean="0"/>
          </a:p>
          <a:p>
            <a:endParaRPr lang="en-US" dirty="0" smtClean="0"/>
          </a:p>
          <a:p>
            <a:r>
              <a:rPr lang="en-US" dirty="0" smtClean="0"/>
              <a:t>Conditional compilation</a:t>
            </a:r>
          </a:p>
          <a:p>
            <a:endParaRPr lang="en-US" dirty="0"/>
          </a:p>
        </p:txBody>
      </p:sp>
      <p:sp>
        <p:nvSpPr>
          <p:cNvPr id="5" name="Rounded Rectangle 4"/>
          <p:cNvSpPr/>
          <p:nvPr/>
        </p:nvSpPr>
        <p:spPr bwMode="auto">
          <a:xfrm>
            <a:off x="1787994" y="1530104"/>
            <a:ext cx="21336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accent6">
                    <a:lumMod val="50000"/>
                  </a:schemeClr>
                </a:solidFill>
                <a:effectLst/>
                <a:latin typeface="Arial" charset="0"/>
                <a:ea typeface="ＭＳ Ｐゴシック" pitchFamily="-96" charset="-128"/>
              </a:rPr>
              <a:t>Pre-Processor</a:t>
            </a:r>
          </a:p>
        </p:txBody>
      </p:sp>
      <p:sp>
        <p:nvSpPr>
          <p:cNvPr id="6" name="Line 6"/>
          <p:cNvSpPr>
            <a:spLocks noChangeShapeType="1"/>
          </p:cNvSpPr>
          <p:nvPr/>
        </p:nvSpPr>
        <p:spPr bwMode="auto">
          <a:xfrm flipH="1" flipV="1">
            <a:off x="2804841" y="1143000"/>
            <a:ext cx="0" cy="381000"/>
          </a:xfrm>
          <a:prstGeom prst="line">
            <a:avLst/>
          </a:prstGeom>
          <a:noFill/>
          <a:ln w="28575">
            <a:solidFill>
              <a:srgbClr val="A05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7" name="TextBox 6"/>
          <p:cNvSpPr txBox="1"/>
          <p:nvPr/>
        </p:nvSpPr>
        <p:spPr>
          <a:xfrm>
            <a:off x="1524001" y="1047690"/>
            <a:ext cx="2526002" cy="400110"/>
          </a:xfrm>
          <a:prstGeom prst="rect">
            <a:avLst/>
          </a:prstGeom>
          <a:noFill/>
        </p:spPr>
        <p:txBody>
          <a:bodyPr wrap="none" rtlCol="0">
            <a:spAutoFit/>
          </a:bodyPr>
          <a:lstStyle/>
          <a:p>
            <a:r>
              <a:rPr lang="en-US" sz="2000" dirty="0" smtClean="0">
                <a:latin typeface="Calibri"/>
                <a:cs typeface="Calibri"/>
              </a:rPr>
              <a:t>source  			.h, .c</a:t>
            </a:r>
            <a:endParaRPr lang="en-US" sz="2000" dirty="0">
              <a:latin typeface="Calibri"/>
              <a:cs typeface="Calibri"/>
            </a:endParaRPr>
          </a:p>
        </p:txBody>
      </p:sp>
      <p:sp>
        <p:nvSpPr>
          <p:cNvPr id="8" name="Rounded Rectangle 7"/>
          <p:cNvSpPr/>
          <p:nvPr/>
        </p:nvSpPr>
        <p:spPr bwMode="auto">
          <a:xfrm>
            <a:off x="1787994" y="2743200"/>
            <a:ext cx="21336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accent6">
                    <a:lumMod val="50000"/>
                  </a:schemeClr>
                </a:solidFill>
                <a:effectLst/>
                <a:latin typeface="Arial" charset="0"/>
                <a:ea typeface="ＭＳ Ｐゴシック" pitchFamily="-96" charset="-128"/>
              </a:rPr>
              <a:t>Compiler</a:t>
            </a:r>
          </a:p>
        </p:txBody>
      </p:sp>
      <p:sp>
        <p:nvSpPr>
          <p:cNvPr id="9" name="Line 6"/>
          <p:cNvSpPr>
            <a:spLocks noChangeShapeType="1"/>
          </p:cNvSpPr>
          <p:nvPr/>
        </p:nvSpPr>
        <p:spPr bwMode="auto">
          <a:xfrm flipH="1" flipV="1">
            <a:off x="2804841" y="2127496"/>
            <a:ext cx="0" cy="609600"/>
          </a:xfrm>
          <a:prstGeom prst="line">
            <a:avLst/>
          </a:prstGeom>
          <a:noFill/>
          <a:ln w="28575">
            <a:solidFill>
              <a:srgbClr val="A05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0" name="TextBox 9"/>
          <p:cNvSpPr txBox="1"/>
          <p:nvPr/>
        </p:nvSpPr>
        <p:spPr>
          <a:xfrm>
            <a:off x="1524001" y="2199751"/>
            <a:ext cx="2526002" cy="400110"/>
          </a:xfrm>
          <a:prstGeom prst="rect">
            <a:avLst/>
          </a:prstGeom>
          <a:noFill/>
        </p:spPr>
        <p:txBody>
          <a:bodyPr wrap="none" rtlCol="0">
            <a:spAutoFit/>
          </a:bodyPr>
          <a:lstStyle/>
          <a:p>
            <a:r>
              <a:rPr lang="en-US" sz="2000" dirty="0" smtClean="0">
                <a:latin typeface="Calibri"/>
                <a:cs typeface="Calibri"/>
              </a:rPr>
              <a:t>source  			.h, .c</a:t>
            </a:r>
            <a:endParaRPr lang="en-US" sz="2000" dirty="0">
              <a:latin typeface="Calibri"/>
              <a:cs typeface="Calibri"/>
            </a:endParaRPr>
          </a:p>
        </p:txBody>
      </p:sp>
      <p:sp>
        <p:nvSpPr>
          <p:cNvPr id="11" name="Rounded Rectangle 10"/>
          <p:cNvSpPr/>
          <p:nvPr/>
        </p:nvSpPr>
        <p:spPr bwMode="auto">
          <a:xfrm>
            <a:off x="1797358" y="3962400"/>
            <a:ext cx="21336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accent6">
                    <a:lumMod val="50000"/>
                  </a:schemeClr>
                </a:solidFill>
                <a:effectLst/>
                <a:latin typeface="Arial" charset="0"/>
                <a:ea typeface="ＭＳ Ｐゴシック" pitchFamily="-96" charset="-128"/>
              </a:rPr>
              <a:t>Assembler</a:t>
            </a:r>
          </a:p>
        </p:txBody>
      </p:sp>
      <p:sp>
        <p:nvSpPr>
          <p:cNvPr id="12" name="Line 6"/>
          <p:cNvSpPr>
            <a:spLocks noChangeShapeType="1"/>
          </p:cNvSpPr>
          <p:nvPr/>
        </p:nvSpPr>
        <p:spPr bwMode="auto">
          <a:xfrm flipH="1" flipV="1">
            <a:off x="2814205" y="3346696"/>
            <a:ext cx="0" cy="609600"/>
          </a:xfrm>
          <a:prstGeom prst="line">
            <a:avLst/>
          </a:prstGeom>
          <a:noFill/>
          <a:ln w="28575">
            <a:solidFill>
              <a:srgbClr val="A05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3" name="TextBox 12"/>
          <p:cNvSpPr txBox="1"/>
          <p:nvPr/>
        </p:nvSpPr>
        <p:spPr>
          <a:xfrm>
            <a:off x="1524001" y="3486090"/>
            <a:ext cx="2787958" cy="400110"/>
          </a:xfrm>
          <a:prstGeom prst="rect">
            <a:avLst/>
          </a:prstGeom>
          <a:noFill/>
        </p:spPr>
        <p:txBody>
          <a:bodyPr wrap="square" rtlCol="0">
            <a:spAutoFit/>
          </a:bodyPr>
          <a:lstStyle/>
          <a:p>
            <a:r>
              <a:rPr lang="en-US" sz="2000" dirty="0" smtClean="0">
                <a:latin typeface="Calibri"/>
                <a:cs typeface="Calibri"/>
              </a:rPr>
              <a:t>assembly 		.s</a:t>
            </a:r>
            <a:endParaRPr lang="en-US" sz="2000" dirty="0">
              <a:latin typeface="Calibri"/>
              <a:cs typeface="Calibri"/>
            </a:endParaRPr>
          </a:p>
        </p:txBody>
      </p:sp>
      <p:sp>
        <p:nvSpPr>
          <p:cNvPr id="14" name="Rounded Rectangle 13"/>
          <p:cNvSpPr/>
          <p:nvPr/>
        </p:nvSpPr>
        <p:spPr bwMode="auto">
          <a:xfrm>
            <a:off x="1757279" y="5181600"/>
            <a:ext cx="21336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accent6">
                    <a:lumMod val="50000"/>
                  </a:schemeClr>
                </a:solidFill>
                <a:effectLst/>
                <a:latin typeface="Arial" charset="0"/>
                <a:ea typeface="ＭＳ Ｐゴシック" pitchFamily="-96" charset="-128"/>
              </a:rPr>
              <a:t>Linker</a:t>
            </a:r>
          </a:p>
        </p:txBody>
      </p:sp>
      <p:sp>
        <p:nvSpPr>
          <p:cNvPr id="15" name="Line 6"/>
          <p:cNvSpPr>
            <a:spLocks noChangeShapeType="1"/>
          </p:cNvSpPr>
          <p:nvPr/>
        </p:nvSpPr>
        <p:spPr bwMode="auto">
          <a:xfrm flipH="1" flipV="1">
            <a:off x="2821550" y="4565896"/>
            <a:ext cx="0" cy="609600"/>
          </a:xfrm>
          <a:prstGeom prst="line">
            <a:avLst/>
          </a:prstGeom>
          <a:noFill/>
          <a:ln w="28575">
            <a:solidFill>
              <a:srgbClr val="A05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6" name="TextBox 15"/>
          <p:cNvSpPr txBox="1"/>
          <p:nvPr/>
        </p:nvSpPr>
        <p:spPr>
          <a:xfrm>
            <a:off x="1524000" y="4543079"/>
            <a:ext cx="2747879" cy="400110"/>
          </a:xfrm>
          <a:prstGeom prst="rect">
            <a:avLst/>
          </a:prstGeom>
          <a:noFill/>
        </p:spPr>
        <p:txBody>
          <a:bodyPr wrap="square" rtlCol="0">
            <a:spAutoFit/>
          </a:bodyPr>
          <a:lstStyle/>
          <a:p>
            <a:r>
              <a:rPr lang="en-US" sz="2000" dirty="0" smtClean="0">
                <a:latin typeface="Calibri"/>
                <a:cs typeface="Calibri"/>
              </a:rPr>
              <a:t>machine			  .o</a:t>
            </a:r>
            <a:endParaRPr lang="en-US" sz="2000" dirty="0">
              <a:latin typeface="Calibri"/>
              <a:cs typeface="Calibri"/>
            </a:endParaRPr>
          </a:p>
        </p:txBody>
      </p:sp>
      <p:sp>
        <p:nvSpPr>
          <p:cNvPr id="17" name="Line 6"/>
          <p:cNvSpPr>
            <a:spLocks noChangeShapeType="1"/>
          </p:cNvSpPr>
          <p:nvPr/>
        </p:nvSpPr>
        <p:spPr bwMode="auto">
          <a:xfrm flipH="1" flipV="1">
            <a:off x="2854794" y="5791200"/>
            <a:ext cx="0" cy="400110"/>
          </a:xfrm>
          <a:prstGeom prst="line">
            <a:avLst/>
          </a:prstGeom>
          <a:noFill/>
          <a:ln w="28575">
            <a:solidFill>
              <a:srgbClr val="A05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8" name="TextBox 17"/>
          <p:cNvSpPr txBox="1"/>
          <p:nvPr/>
        </p:nvSpPr>
        <p:spPr>
          <a:xfrm>
            <a:off x="1524001" y="5791200"/>
            <a:ext cx="2787958" cy="400110"/>
          </a:xfrm>
          <a:prstGeom prst="rect">
            <a:avLst/>
          </a:prstGeom>
          <a:noFill/>
        </p:spPr>
        <p:txBody>
          <a:bodyPr wrap="square" rtlCol="0">
            <a:spAutoFit/>
          </a:bodyPr>
          <a:lstStyle/>
          <a:p>
            <a:r>
              <a:rPr lang="en-US" sz="2000" dirty="0" smtClean="0">
                <a:latin typeface="Calibri"/>
                <a:cs typeface="Calibri"/>
              </a:rPr>
              <a:t>executable		.exe</a:t>
            </a:r>
            <a:endParaRPr lang="en-US" sz="2000" dirty="0">
              <a:latin typeface="Calibri"/>
              <a:cs typeface="Calibri"/>
            </a:endParaRPr>
          </a:p>
        </p:txBody>
      </p:sp>
      <p:sp>
        <p:nvSpPr>
          <p:cNvPr id="20" name="Rectangle 19"/>
          <p:cNvSpPr/>
          <p:nvPr/>
        </p:nvSpPr>
        <p:spPr bwMode="auto">
          <a:xfrm>
            <a:off x="1540709" y="1100515"/>
            <a:ext cx="2526002" cy="1152061"/>
          </a:xfrm>
          <a:prstGeom prst="rect">
            <a:avLst/>
          </a:prstGeom>
          <a:solidFill>
            <a:srgbClr val="6B859E">
              <a:alpha val="28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2" name="TextBox 21"/>
          <p:cNvSpPr txBox="1"/>
          <p:nvPr/>
        </p:nvSpPr>
        <p:spPr>
          <a:xfrm>
            <a:off x="4419600" y="4175373"/>
            <a:ext cx="4109381" cy="1615827"/>
          </a:xfrm>
          <a:prstGeom prst="rect">
            <a:avLst/>
          </a:prstGeom>
          <a:noFill/>
        </p:spPr>
        <p:txBody>
          <a:bodyPr wrap="none" rtlCol="0">
            <a:spAutoFit/>
          </a:bodyPr>
          <a:lstStyle/>
          <a:p>
            <a:pPr>
              <a:spcBef>
                <a:spcPct val="50000"/>
              </a:spcBef>
              <a:defRPr/>
            </a:pPr>
            <a:r>
              <a:rPr lang="en-US" b="1" dirty="0" smtClean="0">
                <a:solidFill>
                  <a:schemeClr val="bg1"/>
                </a:solidFill>
                <a:latin typeface="Courier New"/>
                <a:cs typeface="Courier New"/>
              </a:rPr>
              <a:t>#</a:t>
            </a:r>
            <a:r>
              <a:rPr lang="en-US" b="1" dirty="0">
                <a:solidFill>
                  <a:schemeClr val="bg1"/>
                </a:solidFill>
                <a:latin typeface="Courier New"/>
                <a:cs typeface="Courier New"/>
              </a:rPr>
              <a:t>include&lt;</a:t>
            </a:r>
            <a:r>
              <a:rPr lang="en-US" b="1" dirty="0" err="1">
                <a:solidFill>
                  <a:schemeClr val="bg1"/>
                </a:solidFill>
                <a:latin typeface="Courier New"/>
                <a:cs typeface="Courier New"/>
              </a:rPr>
              <a:t>stdio.h</a:t>
            </a:r>
            <a:r>
              <a:rPr lang="en-US" b="1" dirty="0">
                <a:solidFill>
                  <a:schemeClr val="bg1"/>
                </a:solidFill>
                <a:latin typeface="Courier New"/>
                <a:cs typeface="Courier New"/>
              </a:rPr>
              <a:t>&gt;</a:t>
            </a:r>
          </a:p>
          <a:p>
            <a:pPr>
              <a:spcBef>
                <a:spcPct val="50000"/>
              </a:spcBef>
              <a:defRPr/>
            </a:pPr>
            <a:r>
              <a:rPr lang="en-US" b="1" dirty="0" err="1">
                <a:solidFill>
                  <a:schemeClr val="bg1"/>
                </a:solidFill>
                <a:latin typeface="Courier New"/>
                <a:cs typeface="Courier New"/>
              </a:rPr>
              <a:t>int</a:t>
            </a:r>
            <a:r>
              <a:rPr lang="en-US" b="1" dirty="0">
                <a:solidFill>
                  <a:schemeClr val="bg1"/>
                </a:solidFill>
                <a:latin typeface="Courier New"/>
                <a:cs typeface="Courier New"/>
              </a:rPr>
              <a:t> main(void) {</a:t>
            </a:r>
          </a:p>
          <a:p>
            <a:pPr>
              <a:spcBef>
                <a:spcPct val="50000"/>
              </a:spcBef>
              <a:defRPr/>
            </a:pPr>
            <a:r>
              <a:rPr lang="en-US" b="1" dirty="0" smtClean="0">
                <a:solidFill>
                  <a:schemeClr val="bg1"/>
                </a:solidFill>
                <a:latin typeface="Courier New"/>
                <a:cs typeface="Courier New"/>
              </a:rPr>
              <a:t>	</a:t>
            </a:r>
            <a:r>
              <a:rPr lang="en-US" b="1" dirty="0" err="1" smtClean="0">
                <a:solidFill>
                  <a:schemeClr val="bg1"/>
                </a:solidFill>
                <a:latin typeface="Courier New"/>
                <a:cs typeface="Courier New"/>
              </a:rPr>
              <a:t>printf</a:t>
            </a:r>
            <a:r>
              <a:rPr lang="en-US" b="1" dirty="0">
                <a:solidFill>
                  <a:schemeClr val="bg1"/>
                </a:solidFill>
                <a:latin typeface="Courier New"/>
                <a:cs typeface="Courier New"/>
              </a:rPr>
              <a:t>("Hello world!\n");</a:t>
            </a:r>
          </a:p>
          <a:p>
            <a:pPr>
              <a:spcBef>
                <a:spcPct val="50000"/>
              </a:spcBef>
              <a:defRPr/>
            </a:pPr>
            <a:r>
              <a:rPr lang="en-US" b="1" dirty="0">
                <a:solidFill>
                  <a:schemeClr val="bg1"/>
                </a:solidFill>
                <a:latin typeface="Courier New"/>
                <a:cs typeface="Courier New"/>
              </a:rPr>
              <a:t>}</a:t>
            </a:r>
            <a:endParaRPr lang="en-US" dirty="0"/>
          </a:p>
        </p:txBody>
      </p:sp>
    </p:spTree>
    <p:extLst>
      <p:ext uri="{BB962C8B-B14F-4D97-AF65-F5344CB8AC3E}">
        <p14:creationId xmlns:p14="http://schemas.microsoft.com/office/powerpoint/2010/main" val="364169065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a:cs typeface="Calibri"/>
              </a:rPr>
              <a:t>Compilation Process</a:t>
            </a:r>
            <a:endParaRPr lang="en-US" dirty="0">
              <a:latin typeface="Calibri"/>
              <a:cs typeface="Calibri"/>
            </a:endParaRPr>
          </a:p>
        </p:txBody>
      </p:sp>
      <p:sp>
        <p:nvSpPr>
          <p:cNvPr id="4" name="Content Placeholder 3"/>
          <p:cNvSpPr>
            <a:spLocks noGrp="1"/>
          </p:cNvSpPr>
          <p:nvPr>
            <p:ph idx="1"/>
          </p:nvPr>
        </p:nvSpPr>
        <p:spPr>
          <a:xfrm>
            <a:off x="4800600" y="838200"/>
            <a:ext cx="3810000" cy="4343400"/>
          </a:xfrm>
        </p:spPr>
        <p:txBody>
          <a:bodyPr/>
          <a:lstStyle/>
          <a:p>
            <a:r>
              <a:rPr lang="en-US" dirty="0" smtClean="0"/>
              <a:t>Take resulting source code and compiles to assembly code  (.s) </a:t>
            </a:r>
          </a:p>
          <a:p>
            <a:endParaRPr lang="en-US" dirty="0"/>
          </a:p>
          <a:p>
            <a:r>
              <a:rPr lang="en-US" dirty="0" smtClean="0"/>
              <a:t>Machine level code that manipulates memory and processor</a:t>
            </a:r>
            <a:endParaRPr lang="en-US" dirty="0"/>
          </a:p>
        </p:txBody>
      </p:sp>
      <p:sp>
        <p:nvSpPr>
          <p:cNvPr id="5" name="Rounded Rectangle 4"/>
          <p:cNvSpPr/>
          <p:nvPr/>
        </p:nvSpPr>
        <p:spPr bwMode="auto">
          <a:xfrm>
            <a:off x="1787994" y="1530104"/>
            <a:ext cx="21336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accent6">
                    <a:lumMod val="50000"/>
                  </a:schemeClr>
                </a:solidFill>
                <a:effectLst/>
                <a:latin typeface="Arial" charset="0"/>
                <a:ea typeface="ＭＳ Ｐゴシック" pitchFamily="-96" charset="-128"/>
              </a:rPr>
              <a:t>Pre-Processor</a:t>
            </a:r>
          </a:p>
        </p:txBody>
      </p:sp>
      <p:sp>
        <p:nvSpPr>
          <p:cNvPr id="6" name="Line 6"/>
          <p:cNvSpPr>
            <a:spLocks noChangeShapeType="1"/>
          </p:cNvSpPr>
          <p:nvPr/>
        </p:nvSpPr>
        <p:spPr bwMode="auto">
          <a:xfrm flipH="1" flipV="1">
            <a:off x="2804841" y="1143000"/>
            <a:ext cx="0" cy="381000"/>
          </a:xfrm>
          <a:prstGeom prst="line">
            <a:avLst/>
          </a:prstGeom>
          <a:noFill/>
          <a:ln w="28575">
            <a:solidFill>
              <a:srgbClr val="A05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7" name="TextBox 6"/>
          <p:cNvSpPr txBox="1"/>
          <p:nvPr/>
        </p:nvSpPr>
        <p:spPr>
          <a:xfrm>
            <a:off x="1524001" y="1047690"/>
            <a:ext cx="2526002" cy="400110"/>
          </a:xfrm>
          <a:prstGeom prst="rect">
            <a:avLst/>
          </a:prstGeom>
          <a:noFill/>
        </p:spPr>
        <p:txBody>
          <a:bodyPr wrap="none" rtlCol="0">
            <a:spAutoFit/>
          </a:bodyPr>
          <a:lstStyle/>
          <a:p>
            <a:r>
              <a:rPr lang="en-US" sz="2000" dirty="0" smtClean="0">
                <a:latin typeface="Calibri"/>
                <a:cs typeface="Calibri"/>
              </a:rPr>
              <a:t>source  			.h, .c</a:t>
            </a:r>
            <a:endParaRPr lang="en-US" sz="2000" dirty="0">
              <a:latin typeface="Calibri"/>
              <a:cs typeface="Calibri"/>
            </a:endParaRPr>
          </a:p>
        </p:txBody>
      </p:sp>
      <p:sp>
        <p:nvSpPr>
          <p:cNvPr id="8" name="Rounded Rectangle 7"/>
          <p:cNvSpPr/>
          <p:nvPr/>
        </p:nvSpPr>
        <p:spPr bwMode="auto">
          <a:xfrm>
            <a:off x="1787994" y="2743200"/>
            <a:ext cx="21336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accent6">
                    <a:lumMod val="50000"/>
                  </a:schemeClr>
                </a:solidFill>
                <a:effectLst/>
                <a:latin typeface="Arial" charset="0"/>
                <a:ea typeface="ＭＳ Ｐゴシック" pitchFamily="-96" charset="-128"/>
              </a:rPr>
              <a:t>Compiler</a:t>
            </a:r>
          </a:p>
        </p:txBody>
      </p:sp>
      <p:sp>
        <p:nvSpPr>
          <p:cNvPr id="9" name="Line 6"/>
          <p:cNvSpPr>
            <a:spLocks noChangeShapeType="1"/>
          </p:cNvSpPr>
          <p:nvPr/>
        </p:nvSpPr>
        <p:spPr bwMode="auto">
          <a:xfrm flipH="1" flipV="1">
            <a:off x="2804841" y="2127496"/>
            <a:ext cx="0" cy="609600"/>
          </a:xfrm>
          <a:prstGeom prst="line">
            <a:avLst/>
          </a:prstGeom>
          <a:noFill/>
          <a:ln w="28575">
            <a:solidFill>
              <a:srgbClr val="A05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0" name="TextBox 9"/>
          <p:cNvSpPr txBox="1"/>
          <p:nvPr/>
        </p:nvSpPr>
        <p:spPr>
          <a:xfrm>
            <a:off x="1524001" y="2199751"/>
            <a:ext cx="2526002" cy="400110"/>
          </a:xfrm>
          <a:prstGeom prst="rect">
            <a:avLst/>
          </a:prstGeom>
          <a:noFill/>
        </p:spPr>
        <p:txBody>
          <a:bodyPr wrap="none" rtlCol="0">
            <a:spAutoFit/>
          </a:bodyPr>
          <a:lstStyle/>
          <a:p>
            <a:r>
              <a:rPr lang="en-US" sz="2000" dirty="0" smtClean="0">
                <a:latin typeface="Calibri"/>
                <a:cs typeface="Calibri"/>
              </a:rPr>
              <a:t>source  			.h, .c</a:t>
            </a:r>
            <a:endParaRPr lang="en-US" sz="2000" dirty="0">
              <a:latin typeface="Calibri"/>
              <a:cs typeface="Calibri"/>
            </a:endParaRPr>
          </a:p>
        </p:txBody>
      </p:sp>
      <p:sp>
        <p:nvSpPr>
          <p:cNvPr id="11" name="Rounded Rectangle 10"/>
          <p:cNvSpPr/>
          <p:nvPr/>
        </p:nvSpPr>
        <p:spPr bwMode="auto">
          <a:xfrm>
            <a:off x="1797358" y="3962400"/>
            <a:ext cx="21336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accent6">
                    <a:lumMod val="50000"/>
                  </a:schemeClr>
                </a:solidFill>
                <a:effectLst/>
                <a:latin typeface="Arial" charset="0"/>
                <a:ea typeface="ＭＳ Ｐゴシック" pitchFamily="-96" charset="-128"/>
              </a:rPr>
              <a:t>Assembler</a:t>
            </a:r>
          </a:p>
        </p:txBody>
      </p:sp>
      <p:sp>
        <p:nvSpPr>
          <p:cNvPr id="12" name="Line 6"/>
          <p:cNvSpPr>
            <a:spLocks noChangeShapeType="1"/>
          </p:cNvSpPr>
          <p:nvPr/>
        </p:nvSpPr>
        <p:spPr bwMode="auto">
          <a:xfrm flipH="1" flipV="1">
            <a:off x="2814205" y="3346696"/>
            <a:ext cx="0" cy="609600"/>
          </a:xfrm>
          <a:prstGeom prst="line">
            <a:avLst/>
          </a:prstGeom>
          <a:noFill/>
          <a:ln w="28575">
            <a:solidFill>
              <a:srgbClr val="A05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3" name="TextBox 12"/>
          <p:cNvSpPr txBox="1"/>
          <p:nvPr/>
        </p:nvSpPr>
        <p:spPr>
          <a:xfrm>
            <a:off x="1524001" y="3486090"/>
            <a:ext cx="2787958" cy="400110"/>
          </a:xfrm>
          <a:prstGeom prst="rect">
            <a:avLst/>
          </a:prstGeom>
          <a:noFill/>
        </p:spPr>
        <p:txBody>
          <a:bodyPr wrap="square" rtlCol="0">
            <a:spAutoFit/>
          </a:bodyPr>
          <a:lstStyle/>
          <a:p>
            <a:r>
              <a:rPr lang="en-US" sz="2000" dirty="0" smtClean="0">
                <a:latin typeface="Calibri"/>
                <a:cs typeface="Calibri"/>
              </a:rPr>
              <a:t>assembly 		.s</a:t>
            </a:r>
            <a:endParaRPr lang="en-US" sz="2000" dirty="0">
              <a:latin typeface="Calibri"/>
              <a:cs typeface="Calibri"/>
            </a:endParaRPr>
          </a:p>
        </p:txBody>
      </p:sp>
      <p:sp>
        <p:nvSpPr>
          <p:cNvPr id="14" name="Rounded Rectangle 13"/>
          <p:cNvSpPr/>
          <p:nvPr/>
        </p:nvSpPr>
        <p:spPr bwMode="auto">
          <a:xfrm>
            <a:off x="1757279" y="5181600"/>
            <a:ext cx="21336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accent6">
                    <a:lumMod val="50000"/>
                  </a:schemeClr>
                </a:solidFill>
                <a:effectLst/>
                <a:latin typeface="Arial" charset="0"/>
                <a:ea typeface="ＭＳ Ｐゴシック" pitchFamily="-96" charset="-128"/>
              </a:rPr>
              <a:t>Linker</a:t>
            </a:r>
          </a:p>
        </p:txBody>
      </p:sp>
      <p:sp>
        <p:nvSpPr>
          <p:cNvPr id="15" name="Line 6"/>
          <p:cNvSpPr>
            <a:spLocks noChangeShapeType="1"/>
          </p:cNvSpPr>
          <p:nvPr/>
        </p:nvSpPr>
        <p:spPr bwMode="auto">
          <a:xfrm flipH="1" flipV="1">
            <a:off x="2821550" y="4565896"/>
            <a:ext cx="0" cy="609600"/>
          </a:xfrm>
          <a:prstGeom prst="line">
            <a:avLst/>
          </a:prstGeom>
          <a:noFill/>
          <a:ln w="28575">
            <a:solidFill>
              <a:srgbClr val="A05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6" name="TextBox 15"/>
          <p:cNvSpPr txBox="1"/>
          <p:nvPr/>
        </p:nvSpPr>
        <p:spPr>
          <a:xfrm>
            <a:off x="1524000" y="4543079"/>
            <a:ext cx="2747879" cy="400110"/>
          </a:xfrm>
          <a:prstGeom prst="rect">
            <a:avLst/>
          </a:prstGeom>
          <a:noFill/>
        </p:spPr>
        <p:txBody>
          <a:bodyPr wrap="square" rtlCol="0">
            <a:spAutoFit/>
          </a:bodyPr>
          <a:lstStyle/>
          <a:p>
            <a:r>
              <a:rPr lang="en-US" sz="2000" dirty="0" smtClean="0">
                <a:latin typeface="Calibri"/>
                <a:cs typeface="Calibri"/>
              </a:rPr>
              <a:t>machine			  .o</a:t>
            </a:r>
            <a:endParaRPr lang="en-US" sz="2000" dirty="0">
              <a:latin typeface="Calibri"/>
              <a:cs typeface="Calibri"/>
            </a:endParaRPr>
          </a:p>
        </p:txBody>
      </p:sp>
      <p:sp>
        <p:nvSpPr>
          <p:cNvPr id="17" name="Line 6"/>
          <p:cNvSpPr>
            <a:spLocks noChangeShapeType="1"/>
          </p:cNvSpPr>
          <p:nvPr/>
        </p:nvSpPr>
        <p:spPr bwMode="auto">
          <a:xfrm flipH="1" flipV="1">
            <a:off x="2854794" y="5791200"/>
            <a:ext cx="0" cy="400110"/>
          </a:xfrm>
          <a:prstGeom prst="line">
            <a:avLst/>
          </a:prstGeom>
          <a:noFill/>
          <a:ln w="28575">
            <a:solidFill>
              <a:srgbClr val="A05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8" name="TextBox 17"/>
          <p:cNvSpPr txBox="1"/>
          <p:nvPr/>
        </p:nvSpPr>
        <p:spPr>
          <a:xfrm>
            <a:off x="1524001" y="5791200"/>
            <a:ext cx="2787958" cy="400110"/>
          </a:xfrm>
          <a:prstGeom prst="rect">
            <a:avLst/>
          </a:prstGeom>
          <a:noFill/>
        </p:spPr>
        <p:txBody>
          <a:bodyPr wrap="square" rtlCol="0">
            <a:spAutoFit/>
          </a:bodyPr>
          <a:lstStyle/>
          <a:p>
            <a:r>
              <a:rPr lang="en-US" sz="2000" dirty="0" smtClean="0">
                <a:latin typeface="Calibri"/>
                <a:cs typeface="Calibri"/>
              </a:rPr>
              <a:t>executable		.exe</a:t>
            </a:r>
            <a:endParaRPr lang="en-US" sz="2000" dirty="0">
              <a:latin typeface="Calibri"/>
              <a:cs typeface="Calibri"/>
            </a:endParaRPr>
          </a:p>
        </p:txBody>
      </p:sp>
      <p:sp>
        <p:nvSpPr>
          <p:cNvPr id="20" name="Rectangle 19"/>
          <p:cNvSpPr/>
          <p:nvPr/>
        </p:nvSpPr>
        <p:spPr bwMode="auto">
          <a:xfrm>
            <a:off x="1540709" y="1100515"/>
            <a:ext cx="2526002" cy="1152061"/>
          </a:xfrm>
          <a:prstGeom prst="rect">
            <a:avLst/>
          </a:prstGeom>
          <a:solidFill>
            <a:srgbClr val="6B859E">
              <a:alpha val="28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19" name="TextBox 18"/>
          <p:cNvSpPr txBox="1"/>
          <p:nvPr/>
        </p:nvSpPr>
        <p:spPr>
          <a:xfrm>
            <a:off x="4419600" y="3733800"/>
            <a:ext cx="4109306" cy="4216539"/>
          </a:xfrm>
          <a:prstGeom prst="rect">
            <a:avLst/>
          </a:prstGeom>
          <a:noFill/>
        </p:spPr>
        <p:txBody>
          <a:bodyPr wrap="none" rtlCol="0">
            <a:spAutoFit/>
          </a:bodyPr>
          <a:lstStyle/>
          <a:p>
            <a:r>
              <a:rPr lang="en-US" sz="1000" b="1" dirty="0" smtClean="0">
                <a:solidFill>
                  <a:srgbClr val="7F0055"/>
                </a:solidFill>
                <a:latin typeface="Monaco"/>
              </a:rPr>
              <a:t>.</a:t>
            </a:r>
            <a:r>
              <a:rPr lang="en-US" sz="1000" b="1" dirty="0">
                <a:solidFill>
                  <a:srgbClr val="7F0055"/>
                </a:solidFill>
                <a:latin typeface="Monaco"/>
              </a:rPr>
              <a:t>section</a:t>
            </a:r>
            <a:r>
              <a:rPr lang="en-US" sz="1000" b="1" dirty="0">
                <a:solidFill>
                  <a:srgbClr val="000000"/>
                </a:solidFill>
                <a:latin typeface="Monaco"/>
              </a:rPr>
              <a:t>	__TEXT,__</a:t>
            </a:r>
            <a:r>
              <a:rPr lang="en-US" sz="1000" b="1" dirty="0" err="1">
                <a:solidFill>
                  <a:srgbClr val="000000"/>
                </a:solidFill>
                <a:latin typeface="Monaco"/>
              </a:rPr>
              <a:t>text,regular,pure_instructions</a:t>
            </a:r>
            <a:endParaRPr lang="en-US" sz="1000" b="1" dirty="0">
              <a:solidFill>
                <a:srgbClr val="000000"/>
              </a:solidFill>
              <a:latin typeface="Monaco"/>
            </a:endParaRPr>
          </a:p>
          <a:p>
            <a:r>
              <a:rPr lang="en-US" sz="1000" dirty="0">
                <a:solidFill>
                  <a:srgbClr val="000000"/>
                </a:solidFill>
                <a:latin typeface="Monaco"/>
              </a:rPr>
              <a:t>	</a:t>
            </a:r>
            <a:r>
              <a:rPr lang="en-US" sz="1000" b="1" dirty="0">
                <a:solidFill>
                  <a:srgbClr val="7F0055"/>
                </a:solidFill>
                <a:latin typeface="Monaco"/>
              </a:rPr>
              <a:t>.</a:t>
            </a:r>
            <a:r>
              <a:rPr lang="en-US" sz="1000" b="1" dirty="0" err="1">
                <a:solidFill>
                  <a:srgbClr val="7F0055"/>
                </a:solidFill>
                <a:latin typeface="Monaco"/>
              </a:rPr>
              <a:t>globl</a:t>
            </a:r>
            <a:r>
              <a:rPr lang="en-US" sz="1000" b="1" dirty="0">
                <a:solidFill>
                  <a:srgbClr val="000000"/>
                </a:solidFill>
                <a:latin typeface="Monaco"/>
              </a:rPr>
              <a:t>	_main</a:t>
            </a:r>
          </a:p>
          <a:p>
            <a:r>
              <a:rPr lang="da-DK" sz="1000" dirty="0">
                <a:solidFill>
                  <a:srgbClr val="000000"/>
                </a:solidFill>
                <a:latin typeface="Monaco"/>
              </a:rPr>
              <a:t>	</a:t>
            </a:r>
            <a:r>
              <a:rPr lang="da-DK" sz="1000" b="1" dirty="0">
                <a:solidFill>
                  <a:srgbClr val="7F0055"/>
                </a:solidFill>
                <a:latin typeface="Monaco"/>
              </a:rPr>
              <a:t>.</a:t>
            </a:r>
            <a:r>
              <a:rPr lang="da-DK" sz="1000" b="1" dirty="0" err="1">
                <a:solidFill>
                  <a:srgbClr val="7F0055"/>
                </a:solidFill>
                <a:latin typeface="Monaco"/>
              </a:rPr>
              <a:t>align</a:t>
            </a:r>
            <a:r>
              <a:rPr lang="da-DK" sz="1000" b="1" dirty="0">
                <a:solidFill>
                  <a:srgbClr val="000000"/>
                </a:solidFill>
                <a:latin typeface="Monaco"/>
              </a:rPr>
              <a:t>	4, 0x90</a:t>
            </a:r>
          </a:p>
          <a:p>
            <a:r>
              <a:rPr lang="da-DK" sz="1000" b="1" dirty="0">
                <a:solidFill>
                  <a:srgbClr val="7F0055"/>
                </a:solidFill>
                <a:latin typeface="Monaco"/>
              </a:rPr>
              <a:t>_</a:t>
            </a:r>
            <a:r>
              <a:rPr lang="da-DK" sz="1000" b="1" dirty="0" err="1">
                <a:solidFill>
                  <a:srgbClr val="7F0055"/>
                </a:solidFill>
                <a:latin typeface="Monaco"/>
              </a:rPr>
              <a:t>main</a:t>
            </a:r>
            <a:r>
              <a:rPr lang="da-DK" sz="1000" b="1" dirty="0">
                <a:solidFill>
                  <a:srgbClr val="7F0055"/>
                </a:solidFill>
                <a:latin typeface="Monaco"/>
              </a:rPr>
              <a:t>:</a:t>
            </a:r>
          </a:p>
          <a:p>
            <a:r>
              <a:rPr lang="da-DK" sz="1000" b="1" dirty="0">
                <a:solidFill>
                  <a:srgbClr val="7F0055"/>
                </a:solidFill>
                <a:latin typeface="Monaco"/>
              </a:rPr>
              <a:t>Leh_func_begin1:</a:t>
            </a:r>
          </a:p>
          <a:p>
            <a:r>
              <a:rPr lang="da-DK" sz="1000" dirty="0">
                <a:solidFill>
                  <a:srgbClr val="000000"/>
                </a:solidFill>
                <a:latin typeface="Monaco"/>
              </a:rPr>
              <a:t>	</a:t>
            </a:r>
            <a:r>
              <a:rPr lang="da-DK" sz="1000" dirty="0" err="1">
                <a:solidFill>
                  <a:srgbClr val="000000"/>
                </a:solidFill>
                <a:latin typeface="Monaco"/>
              </a:rPr>
              <a:t>pushq</a:t>
            </a:r>
            <a:r>
              <a:rPr lang="da-DK" sz="1000" dirty="0">
                <a:solidFill>
                  <a:srgbClr val="000000"/>
                </a:solidFill>
                <a:latin typeface="Monaco"/>
              </a:rPr>
              <a:t>	</a:t>
            </a:r>
            <a:r>
              <a:rPr lang="da-DK" sz="1000" b="1" dirty="0">
                <a:solidFill>
                  <a:srgbClr val="7F0055"/>
                </a:solidFill>
                <a:latin typeface="Monaco"/>
              </a:rPr>
              <a:t>%</a:t>
            </a:r>
            <a:r>
              <a:rPr lang="da-DK" sz="1000" b="1" dirty="0" err="1">
                <a:solidFill>
                  <a:srgbClr val="7F0055"/>
                </a:solidFill>
                <a:latin typeface="Monaco"/>
              </a:rPr>
              <a:t>rbp</a:t>
            </a:r>
            <a:endParaRPr lang="da-DK" sz="1000" b="1" dirty="0">
              <a:solidFill>
                <a:srgbClr val="7F0055"/>
              </a:solidFill>
              <a:latin typeface="Monaco"/>
            </a:endParaRPr>
          </a:p>
          <a:p>
            <a:r>
              <a:rPr lang="da-DK" sz="1000" b="1" dirty="0">
                <a:solidFill>
                  <a:srgbClr val="7F0055"/>
                </a:solidFill>
                <a:latin typeface="Monaco"/>
              </a:rPr>
              <a:t>Ltmp0:</a:t>
            </a:r>
          </a:p>
          <a:p>
            <a:r>
              <a:rPr lang="da-DK" sz="1000" dirty="0">
                <a:solidFill>
                  <a:srgbClr val="000000"/>
                </a:solidFill>
                <a:latin typeface="Monaco"/>
              </a:rPr>
              <a:t>	</a:t>
            </a:r>
            <a:r>
              <a:rPr lang="da-DK" sz="1000" dirty="0" err="1">
                <a:solidFill>
                  <a:srgbClr val="000000"/>
                </a:solidFill>
                <a:latin typeface="Monaco"/>
              </a:rPr>
              <a:t>movq</a:t>
            </a:r>
            <a:r>
              <a:rPr lang="da-DK" sz="1000" dirty="0">
                <a:solidFill>
                  <a:srgbClr val="000000"/>
                </a:solidFill>
                <a:latin typeface="Monaco"/>
              </a:rPr>
              <a:t>	</a:t>
            </a:r>
            <a:r>
              <a:rPr lang="da-DK" sz="1000" b="1" dirty="0">
                <a:solidFill>
                  <a:srgbClr val="7F0055"/>
                </a:solidFill>
                <a:latin typeface="Monaco"/>
              </a:rPr>
              <a:t>%</a:t>
            </a:r>
            <a:r>
              <a:rPr lang="da-DK" sz="1000" b="1" dirty="0" err="1">
                <a:solidFill>
                  <a:srgbClr val="7F0055"/>
                </a:solidFill>
                <a:latin typeface="Monaco"/>
              </a:rPr>
              <a:t>rsp</a:t>
            </a:r>
            <a:r>
              <a:rPr lang="da-DK" sz="1000" b="1" dirty="0">
                <a:solidFill>
                  <a:srgbClr val="000000"/>
                </a:solidFill>
                <a:latin typeface="Monaco"/>
              </a:rPr>
              <a:t>, </a:t>
            </a:r>
            <a:r>
              <a:rPr lang="da-DK" sz="1000" b="1" dirty="0">
                <a:solidFill>
                  <a:srgbClr val="7F0055"/>
                </a:solidFill>
                <a:latin typeface="Monaco"/>
              </a:rPr>
              <a:t>%</a:t>
            </a:r>
            <a:r>
              <a:rPr lang="da-DK" sz="1000" b="1" dirty="0" err="1">
                <a:solidFill>
                  <a:srgbClr val="7F0055"/>
                </a:solidFill>
                <a:latin typeface="Monaco"/>
              </a:rPr>
              <a:t>rbp</a:t>
            </a:r>
            <a:endParaRPr lang="da-DK" sz="1000" b="1" dirty="0">
              <a:solidFill>
                <a:srgbClr val="7F0055"/>
              </a:solidFill>
              <a:latin typeface="Monaco"/>
            </a:endParaRPr>
          </a:p>
          <a:p>
            <a:r>
              <a:rPr lang="da-DK" sz="1000" b="1" dirty="0">
                <a:solidFill>
                  <a:srgbClr val="7F0055"/>
                </a:solidFill>
                <a:latin typeface="Monaco"/>
              </a:rPr>
              <a:t>Ltmp1:</a:t>
            </a:r>
          </a:p>
          <a:p>
            <a:r>
              <a:rPr lang="da-DK" sz="1000" dirty="0">
                <a:solidFill>
                  <a:srgbClr val="000000"/>
                </a:solidFill>
                <a:latin typeface="Monaco"/>
              </a:rPr>
              <a:t>	</a:t>
            </a:r>
            <a:r>
              <a:rPr lang="da-DK" sz="1000" dirty="0" err="1">
                <a:solidFill>
                  <a:srgbClr val="000000"/>
                </a:solidFill>
                <a:latin typeface="Monaco"/>
              </a:rPr>
              <a:t>subq</a:t>
            </a:r>
            <a:r>
              <a:rPr lang="da-DK" sz="1000" dirty="0">
                <a:solidFill>
                  <a:srgbClr val="000000"/>
                </a:solidFill>
                <a:latin typeface="Monaco"/>
              </a:rPr>
              <a:t>	$16, </a:t>
            </a:r>
            <a:r>
              <a:rPr lang="da-DK" sz="1000" b="1" dirty="0">
                <a:solidFill>
                  <a:srgbClr val="7F0055"/>
                </a:solidFill>
                <a:latin typeface="Monaco"/>
              </a:rPr>
              <a:t>%</a:t>
            </a:r>
            <a:r>
              <a:rPr lang="da-DK" sz="1000" b="1" dirty="0" err="1">
                <a:solidFill>
                  <a:srgbClr val="7F0055"/>
                </a:solidFill>
                <a:latin typeface="Monaco"/>
              </a:rPr>
              <a:t>rsp</a:t>
            </a:r>
            <a:endParaRPr lang="da-DK" sz="1000" b="1" dirty="0">
              <a:solidFill>
                <a:srgbClr val="7F0055"/>
              </a:solidFill>
              <a:latin typeface="Monaco"/>
            </a:endParaRPr>
          </a:p>
          <a:p>
            <a:r>
              <a:rPr lang="da-DK" sz="1000" b="1" dirty="0">
                <a:solidFill>
                  <a:srgbClr val="7F0055"/>
                </a:solidFill>
                <a:latin typeface="Monaco"/>
              </a:rPr>
              <a:t>Ltmp2:</a:t>
            </a:r>
          </a:p>
          <a:p>
            <a:r>
              <a:rPr lang="da-DK" sz="1000" dirty="0">
                <a:solidFill>
                  <a:srgbClr val="000000"/>
                </a:solidFill>
                <a:latin typeface="Monaco"/>
              </a:rPr>
              <a:t>	</a:t>
            </a:r>
            <a:r>
              <a:rPr lang="da-DK" sz="1000" dirty="0" err="1">
                <a:solidFill>
                  <a:srgbClr val="000000"/>
                </a:solidFill>
                <a:latin typeface="Monaco"/>
              </a:rPr>
              <a:t>movl</a:t>
            </a:r>
            <a:r>
              <a:rPr lang="da-DK" sz="1000" dirty="0">
                <a:solidFill>
                  <a:srgbClr val="000000"/>
                </a:solidFill>
                <a:latin typeface="Monaco"/>
              </a:rPr>
              <a:t>	</a:t>
            </a:r>
            <a:r>
              <a:rPr lang="da-DK" sz="1000" b="1" dirty="0">
                <a:solidFill>
                  <a:srgbClr val="7F0055"/>
                </a:solidFill>
                <a:latin typeface="Monaco"/>
              </a:rPr>
              <a:t>%</a:t>
            </a:r>
            <a:r>
              <a:rPr lang="da-DK" sz="1000" b="1" dirty="0" err="1">
                <a:solidFill>
                  <a:srgbClr val="7F0055"/>
                </a:solidFill>
                <a:latin typeface="Monaco"/>
              </a:rPr>
              <a:t>edi</a:t>
            </a:r>
            <a:r>
              <a:rPr lang="da-DK" sz="1000" b="1" dirty="0">
                <a:solidFill>
                  <a:srgbClr val="000000"/>
                </a:solidFill>
                <a:latin typeface="Monaco"/>
              </a:rPr>
              <a:t>, </a:t>
            </a:r>
            <a:r>
              <a:rPr lang="da-DK" sz="1000" b="1" dirty="0">
                <a:solidFill>
                  <a:srgbClr val="7F0055"/>
                </a:solidFill>
                <a:latin typeface="Monaco"/>
              </a:rPr>
              <a:t>%</a:t>
            </a:r>
            <a:r>
              <a:rPr lang="da-DK" sz="1000" b="1" dirty="0" err="1">
                <a:solidFill>
                  <a:srgbClr val="7F0055"/>
                </a:solidFill>
                <a:latin typeface="Monaco"/>
              </a:rPr>
              <a:t>eax</a:t>
            </a:r>
            <a:endParaRPr lang="da-DK" sz="1000" b="1" dirty="0">
              <a:solidFill>
                <a:srgbClr val="7F0055"/>
              </a:solidFill>
              <a:latin typeface="Monaco"/>
            </a:endParaRPr>
          </a:p>
          <a:p>
            <a:r>
              <a:rPr lang="cs-CZ" sz="1000" dirty="0">
                <a:solidFill>
                  <a:srgbClr val="000000"/>
                </a:solidFill>
                <a:latin typeface="Monaco"/>
              </a:rPr>
              <a:t>	</a:t>
            </a:r>
            <a:r>
              <a:rPr lang="cs-CZ" sz="1000" dirty="0" err="1">
                <a:solidFill>
                  <a:srgbClr val="000000"/>
                </a:solidFill>
                <a:latin typeface="Monaco"/>
              </a:rPr>
              <a:t>movl</a:t>
            </a:r>
            <a:r>
              <a:rPr lang="cs-CZ" sz="1000" dirty="0">
                <a:solidFill>
                  <a:srgbClr val="000000"/>
                </a:solidFill>
                <a:latin typeface="Monaco"/>
              </a:rPr>
              <a:t>	</a:t>
            </a:r>
            <a:r>
              <a:rPr lang="cs-CZ" sz="1000" b="1" dirty="0">
                <a:solidFill>
                  <a:srgbClr val="7F0055"/>
                </a:solidFill>
                <a:latin typeface="Monaco"/>
              </a:rPr>
              <a:t>%</a:t>
            </a:r>
            <a:r>
              <a:rPr lang="cs-CZ" sz="1000" b="1" dirty="0" err="1">
                <a:solidFill>
                  <a:srgbClr val="7F0055"/>
                </a:solidFill>
                <a:latin typeface="Monaco"/>
              </a:rPr>
              <a:t>eax</a:t>
            </a:r>
            <a:r>
              <a:rPr lang="cs-CZ" sz="1000" b="1" dirty="0">
                <a:solidFill>
                  <a:srgbClr val="000000"/>
                </a:solidFill>
                <a:latin typeface="Monaco"/>
              </a:rPr>
              <a:t>, -4(</a:t>
            </a:r>
            <a:r>
              <a:rPr lang="cs-CZ" sz="1000" b="1" dirty="0">
                <a:solidFill>
                  <a:srgbClr val="7F0055"/>
                </a:solidFill>
                <a:latin typeface="Monaco"/>
              </a:rPr>
              <a:t>%</a:t>
            </a:r>
            <a:r>
              <a:rPr lang="cs-CZ" sz="1000" b="1" dirty="0" err="1">
                <a:solidFill>
                  <a:srgbClr val="7F0055"/>
                </a:solidFill>
                <a:latin typeface="Monaco"/>
              </a:rPr>
              <a:t>rbp</a:t>
            </a:r>
            <a:r>
              <a:rPr lang="cs-CZ" sz="1000" b="1" dirty="0">
                <a:solidFill>
                  <a:srgbClr val="000000"/>
                </a:solidFill>
                <a:latin typeface="Monaco"/>
              </a:rPr>
              <a:t>)</a:t>
            </a:r>
          </a:p>
          <a:p>
            <a:r>
              <a:rPr lang="cs-CZ" sz="1000" dirty="0">
                <a:solidFill>
                  <a:srgbClr val="000000"/>
                </a:solidFill>
                <a:latin typeface="Monaco"/>
              </a:rPr>
              <a:t>	</a:t>
            </a:r>
            <a:r>
              <a:rPr lang="cs-CZ" sz="1000" dirty="0" err="1">
                <a:solidFill>
                  <a:srgbClr val="000000"/>
                </a:solidFill>
                <a:latin typeface="Monaco"/>
              </a:rPr>
              <a:t>movq</a:t>
            </a:r>
            <a:r>
              <a:rPr lang="cs-CZ" sz="1000" dirty="0">
                <a:solidFill>
                  <a:srgbClr val="000000"/>
                </a:solidFill>
                <a:latin typeface="Monaco"/>
              </a:rPr>
              <a:t>	</a:t>
            </a:r>
            <a:r>
              <a:rPr lang="cs-CZ" sz="1000" b="1" dirty="0">
                <a:solidFill>
                  <a:srgbClr val="7F0055"/>
                </a:solidFill>
                <a:latin typeface="Monaco"/>
              </a:rPr>
              <a:t>%</a:t>
            </a:r>
            <a:r>
              <a:rPr lang="cs-CZ" sz="1000" b="1" dirty="0" err="1">
                <a:solidFill>
                  <a:srgbClr val="7F0055"/>
                </a:solidFill>
                <a:latin typeface="Monaco"/>
              </a:rPr>
              <a:t>rsi</a:t>
            </a:r>
            <a:r>
              <a:rPr lang="cs-CZ" sz="1000" b="1" dirty="0">
                <a:solidFill>
                  <a:srgbClr val="000000"/>
                </a:solidFill>
                <a:latin typeface="Monaco"/>
              </a:rPr>
              <a:t>, -16(</a:t>
            </a:r>
            <a:r>
              <a:rPr lang="cs-CZ" sz="1000" b="1" dirty="0">
                <a:solidFill>
                  <a:srgbClr val="7F0055"/>
                </a:solidFill>
                <a:latin typeface="Monaco"/>
              </a:rPr>
              <a:t>%</a:t>
            </a:r>
            <a:r>
              <a:rPr lang="cs-CZ" sz="1000" b="1" dirty="0" err="1">
                <a:solidFill>
                  <a:srgbClr val="7F0055"/>
                </a:solidFill>
                <a:latin typeface="Monaco"/>
              </a:rPr>
              <a:t>rbp</a:t>
            </a:r>
            <a:r>
              <a:rPr lang="cs-CZ" sz="1000" b="1" dirty="0">
                <a:solidFill>
                  <a:srgbClr val="000000"/>
                </a:solidFill>
                <a:latin typeface="Monaco"/>
              </a:rPr>
              <a:t>)</a:t>
            </a:r>
          </a:p>
          <a:p>
            <a:r>
              <a:rPr lang="cs-CZ" sz="1000" dirty="0">
                <a:solidFill>
                  <a:srgbClr val="000000"/>
                </a:solidFill>
                <a:latin typeface="Monaco"/>
              </a:rPr>
              <a:t>	</a:t>
            </a:r>
            <a:r>
              <a:rPr lang="cs-CZ" sz="1000" dirty="0" err="1">
                <a:solidFill>
                  <a:srgbClr val="000000"/>
                </a:solidFill>
                <a:latin typeface="Monaco"/>
              </a:rPr>
              <a:t>leaq</a:t>
            </a:r>
            <a:r>
              <a:rPr lang="cs-CZ" sz="1000" dirty="0">
                <a:solidFill>
                  <a:srgbClr val="000000"/>
                </a:solidFill>
                <a:latin typeface="Monaco"/>
              </a:rPr>
              <a:t>	L_.</a:t>
            </a:r>
            <a:r>
              <a:rPr lang="cs-CZ" sz="1000" dirty="0" err="1">
                <a:solidFill>
                  <a:srgbClr val="000000"/>
                </a:solidFill>
                <a:latin typeface="Monaco"/>
              </a:rPr>
              <a:t>str</a:t>
            </a:r>
            <a:r>
              <a:rPr lang="cs-CZ" sz="1000" dirty="0">
                <a:solidFill>
                  <a:srgbClr val="000000"/>
                </a:solidFill>
                <a:latin typeface="Monaco"/>
              </a:rPr>
              <a:t>(</a:t>
            </a:r>
            <a:r>
              <a:rPr lang="cs-CZ" sz="1000" b="1" dirty="0">
                <a:solidFill>
                  <a:srgbClr val="7F0055"/>
                </a:solidFill>
                <a:latin typeface="Monaco"/>
              </a:rPr>
              <a:t>%</a:t>
            </a:r>
            <a:r>
              <a:rPr lang="cs-CZ" sz="1000" b="1" dirty="0" err="1">
                <a:solidFill>
                  <a:srgbClr val="7F0055"/>
                </a:solidFill>
                <a:latin typeface="Monaco"/>
              </a:rPr>
              <a:t>rip</a:t>
            </a:r>
            <a:r>
              <a:rPr lang="cs-CZ" sz="1000" b="1" dirty="0">
                <a:solidFill>
                  <a:srgbClr val="000000"/>
                </a:solidFill>
                <a:latin typeface="Monaco"/>
              </a:rPr>
              <a:t>), </a:t>
            </a:r>
            <a:r>
              <a:rPr lang="cs-CZ" sz="1000" b="1" dirty="0">
                <a:solidFill>
                  <a:srgbClr val="7F0055"/>
                </a:solidFill>
                <a:latin typeface="Monaco"/>
              </a:rPr>
              <a:t>%</a:t>
            </a:r>
            <a:r>
              <a:rPr lang="cs-CZ" sz="1000" b="1" dirty="0" err="1">
                <a:solidFill>
                  <a:srgbClr val="7F0055"/>
                </a:solidFill>
                <a:latin typeface="Monaco"/>
              </a:rPr>
              <a:t>rax</a:t>
            </a:r>
            <a:endParaRPr lang="cs-CZ" sz="1000" b="1" dirty="0">
              <a:solidFill>
                <a:srgbClr val="7F0055"/>
              </a:solidFill>
              <a:latin typeface="Monaco"/>
            </a:endParaRPr>
          </a:p>
          <a:p>
            <a:r>
              <a:rPr lang="cs-CZ" sz="1000" dirty="0">
                <a:solidFill>
                  <a:srgbClr val="000000"/>
                </a:solidFill>
                <a:latin typeface="Monaco"/>
              </a:rPr>
              <a:t>	</a:t>
            </a:r>
            <a:r>
              <a:rPr lang="cs-CZ" sz="1000" dirty="0" err="1">
                <a:solidFill>
                  <a:srgbClr val="000000"/>
                </a:solidFill>
                <a:latin typeface="Monaco"/>
              </a:rPr>
              <a:t>movq</a:t>
            </a:r>
            <a:r>
              <a:rPr lang="cs-CZ" sz="1000" dirty="0">
                <a:solidFill>
                  <a:srgbClr val="000000"/>
                </a:solidFill>
                <a:latin typeface="Monaco"/>
              </a:rPr>
              <a:t>	</a:t>
            </a:r>
            <a:r>
              <a:rPr lang="cs-CZ" sz="1000" b="1" dirty="0">
                <a:solidFill>
                  <a:srgbClr val="7F0055"/>
                </a:solidFill>
                <a:latin typeface="Monaco"/>
              </a:rPr>
              <a:t>%</a:t>
            </a:r>
            <a:r>
              <a:rPr lang="cs-CZ" sz="1000" b="1" dirty="0" err="1">
                <a:solidFill>
                  <a:srgbClr val="7F0055"/>
                </a:solidFill>
                <a:latin typeface="Monaco"/>
              </a:rPr>
              <a:t>rax</a:t>
            </a:r>
            <a:r>
              <a:rPr lang="cs-CZ" sz="1000" b="1" dirty="0">
                <a:solidFill>
                  <a:srgbClr val="000000"/>
                </a:solidFill>
                <a:latin typeface="Monaco"/>
              </a:rPr>
              <a:t>, </a:t>
            </a:r>
            <a:r>
              <a:rPr lang="cs-CZ" sz="1000" b="1" dirty="0">
                <a:solidFill>
                  <a:srgbClr val="7F0055"/>
                </a:solidFill>
                <a:latin typeface="Monaco"/>
              </a:rPr>
              <a:t>%rdi</a:t>
            </a:r>
          </a:p>
          <a:p>
            <a:r>
              <a:rPr lang="cs-CZ" sz="1000" dirty="0">
                <a:solidFill>
                  <a:srgbClr val="000000"/>
                </a:solidFill>
                <a:latin typeface="Monaco"/>
              </a:rPr>
              <a:t>	</a:t>
            </a:r>
            <a:r>
              <a:rPr lang="cs-CZ" sz="1000" dirty="0" err="1">
                <a:solidFill>
                  <a:srgbClr val="000000"/>
                </a:solidFill>
                <a:latin typeface="Monaco"/>
              </a:rPr>
              <a:t>callq</a:t>
            </a:r>
            <a:r>
              <a:rPr lang="cs-CZ" sz="1000" dirty="0">
                <a:solidFill>
                  <a:srgbClr val="000000"/>
                </a:solidFill>
                <a:latin typeface="Monaco"/>
              </a:rPr>
              <a:t>	_</a:t>
            </a:r>
            <a:r>
              <a:rPr lang="cs-CZ" sz="1000" dirty="0" err="1">
                <a:solidFill>
                  <a:srgbClr val="000000"/>
                </a:solidFill>
                <a:latin typeface="Monaco"/>
              </a:rPr>
              <a:t>puts</a:t>
            </a:r>
            <a:endParaRPr lang="cs-CZ" sz="1000" dirty="0">
              <a:solidFill>
                <a:srgbClr val="000000"/>
              </a:solidFill>
              <a:latin typeface="Monaco"/>
            </a:endParaRPr>
          </a:p>
          <a:p>
            <a:r>
              <a:rPr lang="en-US" sz="1000" dirty="0">
                <a:solidFill>
                  <a:srgbClr val="000000"/>
                </a:solidFill>
                <a:latin typeface="Monaco"/>
              </a:rPr>
              <a:t>	</a:t>
            </a:r>
            <a:r>
              <a:rPr lang="en-US" sz="1000" dirty="0" err="1">
                <a:solidFill>
                  <a:srgbClr val="000000"/>
                </a:solidFill>
                <a:latin typeface="Monaco"/>
              </a:rPr>
              <a:t>addq</a:t>
            </a:r>
            <a:r>
              <a:rPr lang="en-US" sz="1000" dirty="0">
                <a:solidFill>
                  <a:srgbClr val="000000"/>
                </a:solidFill>
                <a:latin typeface="Monaco"/>
              </a:rPr>
              <a:t>	$16, </a:t>
            </a:r>
            <a:r>
              <a:rPr lang="en-US" sz="1000" b="1" dirty="0">
                <a:solidFill>
                  <a:srgbClr val="7F0055"/>
                </a:solidFill>
                <a:latin typeface="Monaco"/>
              </a:rPr>
              <a:t>%</a:t>
            </a:r>
            <a:r>
              <a:rPr lang="en-US" sz="1000" b="1" dirty="0" err="1">
                <a:solidFill>
                  <a:srgbClr val="7F0055"/>
                </a:solidFill>
                <a:latin typeface="Monaco"/>
              </a:rPr>
              <a:t>rsp</a:t>
            </a:r>
            <a:endParaRPr lang="en-US" sz="1000" b="1" dirty="0">
              <a:solidFill>
                <a:srgbClr val="7F0055"/>
              </a:solidFill>
              <a:latin typeface="Monaco"/>
            </a:endParaRPr>
          </a:p>
          <a:p>
            <a:r>
              <a:rPr lang="en-US" sz="1000" dirty="0">
                <a:solidFill>
                  <a:srgbClr val="000000"/>
                </a:solidFill>
                <a:latin typeface="Monaco"/>
              </a:rPr>
              <a:t>	</a:t>
            </a:r>
            <a:r>
              <a:rPr lang="en-US" sz="1000" dirty="0" err="1">
                <a:solidFill>
                  <a:srgbClr val="000000"/>
                </a:solidFill>
                <a:latin typeface="Monaco"/>
              </a:rPr>
              <a:t>popq</a:t>
            </a:r>
            <a:r>
              <a:rPr lang="en-US" sz="1000" dirty="0">
                <a:solidFill>
                  <a:srgbClr val="000000"/>
                </a:solidFill>
                <a:latin typeface="Monaco"/>
              </a:rPr>
              <a:t>	</a:t>
            </a:r>
            <a:r>
              <a:rPr lang="en-US" sz="1000" b="1" dirty="0">
                <a:solidFill>
                  <a:srgbClr val="7F0055"/>
                </a:solidFill>
                <a:latin typeface="Monaco"/>
              </a:rPr>
              <a:t>%</a:t>
            </a:r>
            <a:r>
              <a:rPr lang="en-US" sz="1000" b="1" dirty="0" err="1">
                <a:solidFill>
                  <a:srgbClr val="7F0055"/>
                </a:solidFill>
                <a:latin typeface="Monaco"/>
              </a:rPr>
              <a:t>rbp</a:t>
            </a:r>
            <a:endParaRPr lang="en-US" sz="1000" b="1" dirty="0">
              <a:solidFill>
                <a:srgbClr val="7F0055"/>
              </a:solidFill>
              <a:latin typeface="Monaco"/>
            </a:endParaRPr>
          </a:p>
          <a:p>
            <a:r>
              <a:rPr lang="en-US" sz="1000" dirty="0">
                <a:solidFill>
                  <a:srgbClr val="000000"/>
                </a:solidFill>
                <a:latin typeface="Monaco"/>
              </a:rPr>
              <a:t>	ret</a:t>
            </a:r>
          </a:p>
          <a:p>
            <a:r>
              <a:rPr lang="en-US" sz="1000" b="1" dirty="0">
                <a:solidFill>
                  <a:srgbClr val="7F0055"/>
                </a:solidFill>
                <a:latin typeface="Monaco"/>
              </a:rPr>
              <a:t>Leh_func_end1:</a:t>
            </a:r>
          </a:p>
          <a:p>
            <a:endParaRPr lang="en-US" sz="1000" dirty="0">
              <a:latin typeface="Monaco"/>
            </a:endParaRPr>
          </a:p>
          <a:p>
            <a:r>
              <a:rPr lang="en-US" sz="1000" dirty="0">
                <a:solidFill>
                  <a:srgbClr val="000000"/>
                </a:solidFill>
                <a:latin typeface="Monaco"/>
              </a:rPr>
              <a:t>	</a:t>
            </a:r>
            <a:r>
              <a:rPr lang="en-US" sz="1000" b="1" dirty="0">
                <a:solidFill>
                  <a:srgbClr val="7F0055"/>
                </a:solidFill>
                <a:latin typeface="Monaco"/>
              </a:rPr>
              <a:t>.section</a:t>
            </a:r>
            <a:r>
              <a:rPr lang="en-US" sz="1000" b="1" dirty="0">
                <a:solidFill>
                  <a:srgbClr val="000000"/>
                </a:solidFill>
                <a:latin typeface="Monaco"/>
              </a:rPr>
              <a:t>	__TEXT,__</a:t>
            </a:r>
            <a:r>
              <a:rPr lang="en-US" sz="1000" b="1" dirty="0" err="1">
                <a:solidFill>
                  <a:srgbClr val="000000"/>
                </a:solidFill>
                <a:latin typeface="Monaco"/>
              </a:rPr>
              <a:t>cstring,cstring_literals</a:t>
            </a:r>
            <a:endParaRPr lang="en-US" sz="1000" b="1" dirty="0">
              <a:solidFill>
                <a:srgbClr val="000000"/>
              </a:solidFill>
              <a:latin typeface="Monaco"/>
            </a:endParaRPr>
          </a:p>
          <a:p>
            <a:r>
              <a:rPr lang="en-US" sz="1000" dirty="0">
                <a:solidFill>
                  <a:srgbClr val="000000"/>
                </a:solidFill>
                <a:latin typeface="Monaco"/>
              </a:rPr>
              <a:t>L_.</a:t>
            </a:r>
            <a:r>
              <a:rPr lang="en-US" sz="1000" b="1" dirty="0" err="1">
                <a:solidFill>
                  <a:srgbClr val="7F0055"/>
                </a:solidFill>
                <a:latin typeface="Monaco"/>
              </a:rPr>
              <a:t>str</a:t>
            </a:r>
            <a:r>
              <a:rPr lang="en-US" sz="1000" b="1" dirty="0">
                <a:solidFill>
                  <a:srgbClr val="7F0055"/>
                </a:solidFill>
                <a:latin typeface="Monaco"/>
              </a:rPr>
              <a:t>:</a:t>
            </a:r>
          </a:p>
          <a:p>
            <a:r>
              <a:rPr lang="en-US" sz="1000" dirty="0">
                <a:solidFill>
                  <a:srgbClr val="000000"/>
                </a:solidFill>
                <a:latin typeface="Monaco"/>
              </a:rPr>
              <a:t>	</a:t>
            </a:r>
            <a:r>
              <a:rPr lang="en-US" sz="1000" b="1" dirty="0">
                <a:solidFill>
                  <a:srgbClr val="7F0055"/>
                </a:solidFill>
                <a:latin typeface="Monaco"/>
              </a:rPr>
              <a:t>.</a:t>
            </a:r>
            <a:r>
              <a:rPr lang="en-US" sz="1000" b="1" dirty="0" err="1">
                <a:solidFill>
                  <a:srgbClr val="7F0055"/>
                </a:solidFill>
                <a:latin typeface="Monaco"/>
              </a:rPr>
              <a:t>asciz</a:t>
            </a:r>
            <a:r>
              <a:rPr lang="en-US" sz="1000" b="1" dirty="0">
                <a:solidFill>
                  <a:srgbClr val="000000"/>
                </a:solidFill>
                <a:latin typeface="Monaco"/>
              </a:rPr>
              <a:t>	 </a:t>
            </a:r>
            <a:r>
              <a:rPr lang="en-US" sz="1000" b="1" dirty="0">
                <a:solidFill>
                  <a:srgbClr val="2A00FF"/>
                </a:solidFill>
                <a:latin typeface="Monaco"/>
              </a:rPr>
              <a:t>"Hello </a:t>
            </a:r>
            <a:r>
              <a:rPr lang="en-US" sz="1000" b="1" dirty="0" smtClean="0">
                <a:solidFill>
                  <a:srgbClr val="2A00FF"/>
                </a:solidFill>
                <a:latin typeface="Monaco"/>
              </a:rPr>
              <a:t>World”</a:t>
            </a:r>
            <a:endParaRPr lang="en-US" sz="1000" b="1" dirty="0">
              <a:solidFill>
                <a:srgbClr val="2A00FF"/>
              </a:solidFill>
              <a:latin typeface="Monaco"/>
            </a:endParaRPr>
          </a:p>
          <a:p>
            <a:endParaRPr lang="en-US" dirty="0">
              <a:latin typeface="Monaco"/>
            </a:endParaRPr>
          </a:p>
        </p:txBody>
      </p:sp>
      <p:sp>
        <p:nvSpPr>
          <p:cNvPr id="3" name="TextBox 2"/>
          <p:cNvSpPr txBox="1"/>
          <p:nvPr/>
        </p:nvSpPr>
        <p:spPr>
          <a:xfrm>
            <a:off x="5257800" y="2015085"/>
            <a:ext cx="3249733" cy="369332"/>
          </a:xfrm>
          <a:prstGeom prst="rect">
            <a:avLst/>
          </a:prstGeom>
          <a:noFill/>
        </p:spPr>
        <p:txBody>
          <a:bodyPr wrap="none" rtlCol="0">
            <a:spAutoFit/>
          </a:bodyPr>
          <a:lstStyle/>
          <a:p>
            <a:r>
              <a:rPr lang="en-US" dirty="0" err="1">
                <a:latin typeface="Calibri"/>
                <a:cs typeface="Calibri"/>
              </a:rPr>
              <a:t>gcc</a:t>
            </a:r>
            <a:r>
              <a:rPr lang="en-US" dirty="0">
                <a:latin typeface="Calibri"/>
                <a:cs typeface="Calibri"/>
              </a:rPr>
              <a:t> -g -S -Wall -</a:t>
            </a:r>
            <a:r>
              <a:rPr lang="en-US" dirty="0" err="1">
                <a:latin typeface="Calibri"/>
                <a:cs typeface="Calibri"/>
              </a:rPr>
              <a:t>std</a:t>
            </a:r>
            <a:r>
              <a:rPr lang="en-US" dirty="0">
                <a:latin typeface="Calibri"/>
                <a:cs typeface="Calibri"/>
              </a:rPr>
              <a:t>=c99 -c </a:t>
            </a:r>
            <a:r>
              <a:rPr lang="en-US" dirty="0" err="1">
                <a:latin typeface="Calibri"/>
                <a:cs typeface="Calibri"/>
              </a:rPr>
              <a:t>main.c</a:t>
            </a:r>
            <a:endParaRPr lang="en-US" dirty="0">
              <a:latin typeface="Calibri"/>
              <a:cs typeface="Calibri"/>
            </a:endParaRPr>
          </a:p>
        </p:txBody>
      </p:sp>
    </p:spTree>
    <p:extLst>
      <p:ext uri="{BB962C8B-B14F-4D97-AF65-F5344CB8AC3E}">
        <p14:creationId xmlns:p14="http://schemas.microsoft.com/office/powerpoint/2010/main" val="79883897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1" nodeType="clickEffect">
                                  <p:stCondLst>
                                    <p:cond delay="0"/>
                                  </p:stCondLst>
                                  <p:childTnLst>
                                    <p:animMotion origin="layout" path="M 0 0 L 0 0.17794 " pathEditMode="relative" ptsTypes="AA">
                                      <p:cBhvr>
                                        <p:cTn id="6" dur="2000" fill="hold"/>
                                        <p:tgtEl>
                                          <p:spTgt spid="20"/>
                                        </p:tgtEl>
                                        <p:attrNameLst>
                                          <p:attrName>ppt_x</p:attrName>
                                          <p:attrName>ppt_y</p:attrName>
                                        </p:attrNameLst>
                                      </p:cBhvr>
                                    </p:animMotion>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0" grpId="1" animBg="1"/>
      <p:bldP spid="19"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a:cs typeface="Calibri"/>
              </a:rPr>
              <a:t>Compilation Process</a:t>
            </a:r>
            <a:endParaRPr lang="en-US" dirty="0">
              <a:latin typeface="Calibri"/>
              <a:cs typeface="Calibri"/>
            </a:endParaRPr>
          </a:p>
        </p:txBody>
      </p:sp>
      <p:sp>
        <p:nvSpPr>
          <p:cNvPr id="4" name="Content Placeholder 3"/>
          <p:cNvSpPr>
            <a:spLocks noGrp="1"/>
          </p:cNvSpPr>
          <p:nvPr>
            <p:ph idx="1"/>
          </p:nvPr>
        </p:nvSpPr>
        <p:spPr>
          <a:xfrm>
            <a:off x="4800600" y="838200"/>
            <a:ext cx="3810000" cy="4343400"/>
          </a:xfrm>
        </p:spPr>
        <p:txBody>
          <a:bodyPr/>
          <a:lstStyle/>
          <a:p>
            <a:r>
              <a:rPr lang="en-US" dirty="0" smtClean="0"/>
              <a:t>Assembler generates object code (.o) from the assembly code.  </a:t>
            </a:r>
            <a:endParaRPr lang="en-US" dirty="0"/>
          </a:p>
          <a:p>
            <a:endParaRPr lang="en-US" dirty="0" smtClean="0"/>
          </a:p>
          <a:p>
            <a:r>
              <a:rPr lang="en-US" dirty="0" smtClean="0"/>
              <a:t>Object code is in binary and can’t be viewed with a text reader</a:t>
            </a:r>
          </a:p>
        </p:txBody>
      </p:sp>
      <p:sp>
        <p:nvSpPr>
          <p:cNvPr id="5" name="Rounded Rectangle 4"/>
          <p:cNvSpPr/>
          <p:nvPr/>
        </p:nvSpPr>
        <p:spPr bwMode="auto">
          <a:xfrm>
            <a:off x="1787994" y="1530104"/>
            <a:ext cx="21336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accent6">
                    <a:lumMod val="50000"/>
                  </a:schemeClr>
                </a:solidFill>
                <a:effectLst/>
                <a:latin typeface="Arial" charset="0"/>
                <a:ea typeface="ＭＳ Ｐゴシック" pitchFamily="-96" charset="-128"/>
              </a:rPr>
              <a:t>Pre-Processor</a:t>
            </a:r>
          </a:p>
        </p:txBody>
      </p:sp>
      <p:sp>
        <p:nvSpPr>
          <p:cNvPr id="6" name="Line 6"/>
          <p:cNvSpPr>
            <a:spLocks noChangeShapeType="1"/>
          </p:cNvSpPr>
          <p:nvPr/>
        </p:nvSpPr>
        <p:spPr bwMode="auto">
          <a:xfrm flipH="1" flipV="1">
            <a:off x="2804841" y="1143000"/>
            <a:ext cx="0" cy="381000"/>
          </a:xfrm>
          <a:prstGeom prst="line">
            <a:avLst/>
          </a:prstGeom>
          <a:noFill/>
          <a:ln w="28575">
            <a:solidFill>
              <a:srgbClr val="A05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7" name="TextBox 6"/>
          <p:cNvSpPr txBox="1"/>
          <p:nvPr/>
        </p:nvSpPr>
        <p:spPr>
          <a:xfrm>
            <a:off x="1524001" y="1047690"/>
            <a:ext cx="2526002" cy="400110"/>
          </a:xfrm>
          <a:prstGeom prst="rect">
            <a:avLst/>
          </a:prstGeom>
          <a:noFill/>
        </p:spPr>
        <p:txBody>
          <a:bodyPr wrap="none" rtlCol="0">
            <a:spAutoFit/>
          </a:bodyPr>
          <a:lstStyle/>
          <a:p>
            <a:r>
              <a:rPr lang="en-US" sz="2000" dirty="0" smtClean="0">
                <a:latin typeface="Calibri"/>
                <a:cs typeface="Calibri"/>
              </a:rPr>
              <a:t>source  			.h, .c</a:t>
            </a:r>
            <a:endParaRPr lang="en-US" sz="2000" dirty="0">
              <a:latin typeface="Calibri"/>
              <a:cs typeface="Calibri"/>
            </a:endParaRPr>
          </a:p>
        </p:txBody>
      </p:sp>
      <p:sp>
        <p:nvSpPr>
          <p:cNvPr id="8" name="Rounded Rectangle 7"/>
          <p:cNvSpPr/>
          <p:nvPr/>
        </p:nvSpPr>
        <p:spPr bwMode="auto">
          <a:xfrm>
            <a:off x="1787994" y="2743200"/>
            <a:ext cx="21336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accent6">
                    <a:lumMod val="50000"/>
                  </a:schemeClr>
                </a:solidFill>
                <a:effectLst/>
                <a:latin typeface="Arial" charset="0"/>
                <a:ea typeface="ＭＳ Ｐゴシック" pitchFamily="-96" charset="-128"/>
              </a:rPr>
              <a:t>Compiler</a:t>
            </a:r>
          </a:p>
        </p:txBody>
      </p:sp>
      <p:sp>
        <p:nvSpPr>
          <p:cNvPr id="9" name="Line 6"/>
          <p:cNvSpPr>
            <a:spLocks noChangeShapeType="1"/>
          </p:cNvSpPr>
          <p:nvPr/>
        </p:nvSpPr>
        <p:spPr bwMode="auto">
          <a:xfrm flipH="1" flipV="1">
            <a:off x="2804841" y="2127496"/>
            <a:ext cx="0" cy="609600"/>
          </a:xfrm>
          <a:prstGeom prst="line">
            <a:avLst/>
          </a:prstGeom>
          <a:noFill/>
          <a:ln w="28575">
            <a:solidFill>
              <a:srgbClr val="A05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0" name="TextBox 9"/>
          <p:cNvSpPr txBox="1"/>
          <p:nvPr/>
        </p:nvSpPr>
        <p:spPr>
          <a:xfrm>
            <a:off x="1524001" y="2199751"/>
            <a:ext cx="2526002" cy="400110"/>
          </a:xfrm>
          <a:prstGeom prst="rect">
            <a:avLst/>
          </a:prstGeom>
          <a:noFill/>
        </p:spPr>
        <p:txBody>
          <a:bodyPr wrap="none" rtlCol="0">
            <a:spAutoFit/>
          </a:bodyPr>
          <a:lstStyle/>
          <a:p>
            <a:r>
              <a:rPr lang="en-US" sz="2000" dirty="0" smtClean="0">
                <a:latin typeface="Calibri"/>
                <a:cs typeface="Calibri"/>
              </a:rPr>
              <a:t>source  			.h, .c</a:t>
            </a:r>
            <a:endParaRPr lang="en-US" sz="2000" dirty="0">
              <a:latin typeface="Calibri"/>
              <a:cs typeface="Calibri"/>
            </a:endParaRPr>
          </a:p>
        </p:txBody>
      </p:sp>
      <p:sp>
        <p:nvSpPr>
          <p:cNvPr id="11" name="Rounded Rectangle 10"/>
          <p:cNvSpPr/>
          <p:nvPr/>
        </p:nvSpPr>
        <p:spPr bwMode="auto">
          <a:xfrm>
            <a:off x="1797358" y="3962400"/>
            <a:ext cx="21336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accent6">
                    <a:lumMod val="50000"/>
                  </a:schemeClr>
                </a:solidFill>
                <a:effectLst/>
                <a:latin typeface="Arial" charset="0"/>
                <a:ea typeface="ＭＳ Ｐゴシック" pitchFamily="-96" charset="-128"/>
              </a:rPr>
              <a:t>Assembler</a:t>
            </a:r>
          </a:p>
        </p:txBody>
      </p:sp>
      <p:sp>
        <p:nvSpPr>
          <p:cNvPr id="12" name="Line 6"/>
          <p:cNvSpPr>
            <a:spLocks noChangeShapeType="1"/>
          </p:cNvSpPr>
          <p:nvPr/>
        </p:nvSpPr>
        <p:spPr bwMode="auto">
          <a:xfrm flipH="1" flipV="1">
            <a:off x="2814205" y="3346696"/>
            <a:ext cx="0" cy="609600"/>
          </a:xfrm>
          <a:prstGeom prst="line">
            <a:avLst/>
          </a:prstGeom>
          <a:noFill/>
          <a:ln w="28575">
            <a:solidFill>
              <a:srgbClr val="A05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3" name="TextBox 12"/>
          <p:cNvSpPr txBox="1"/>
          <p:nvPr/>
        </p:nvSpPr>
        <p:spPr>
          <a:xfrm>
            <a:off x="1524001" y="3486090"/>
            <a:ext cx="2787958" cy="400110"/>
          </a:xfrm>
          <a:prstGeom prst="rect">
            <a:avLst/>
          </a:prstGeom>
          <a:noFill/>
        </p:spPr>
        <p:txBody>
          <a:bodyPr wrap="square" rtlCol="0">
            <a:spAutoFit/>
          </a:bodyPr>
          <a:lstStyle/>
          <a:p>
            <a:r>
              <a:rPr lang="en-US" sz="2000" dirty="0" smtClean="0">
                <a:latin typeface="Calibri"/>
                <a:cs typeface="Calibri"/>
              </a:rPr>
              <a:t>assembly 		.s</a:t>
            </a:r>
            <a:endParaRPr lang="en-US" sz="2000" dirty="0">
              <a:latin typeface="Calibri"/>
              <a:cs typeface="Calibri"/>
            </a:endParaRPr>
          </a:p>
        </p:txBody>
      </p:sp>
      <p:sp>
        <p:nvSpPr>
          <p:cNvPr id="14" name="Rounded Rectangle 13"/>
          <p:cNvSpPr/>
          <p:nvPr/>
        </p:nvSpPr>
        <p:spPr bwMode="auto">
          <a:xfrm>
            <a:off x="1757279" y="5181600"/>
            <a:ext cx="21336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accent6">
                    <a:lumMod val="50000"/>
                  </a:schemeClr>
                </a:solidFill>
                <a:effectLst/>
                <a:latin typeface="Arial" charset="0"/>
                <a:ea typeface="ＭＳ Ｐゴシック" pitchFamily="-96" charset="-128"/>
              </a:rPr>
              <a:t>Linker</a:t>
            </a:r>
          </a:p>
        </p:txBody>
      </p:sp>
      <p:sp>
        <p:nvSpPr>
          <p:cNvPr id="15" name="Line 6"/>
          <p:cNvSpPr>
            <a:spLocks noChangeShapeType="1"/>
          </p:cNvSpPr>
          <p:nvPr/>
        </p:nvSpPr>
        <p:spPr bwMode="auto">
          <a:xfrm flipH="1" flipV="1">
            <a:off x="2821550" y="4565896"/>
            <a:ext cx="0" cy="609600"/>
          </a:xfrm>
          <a:prstGeom prst="line">
            <a:avLst/>
          </a:prstGeom>
          <a:noFill/>
          <a:ln w="28575">
            <a:solidFill>
              <a:srgbClr val="A05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6" name="TextBox 15"/>
          <p:cNvSpPr txBox="1"/>
          <p:nvPr/>
        </p:nvSpPr>
        <p:spPr>
          <a:xfrm>
            <a:off x="1524000" y="4543079"/>
            <a:ext cx="2747879" cy="400110"/>
          </a:xfrm>
          <a:prstGeom prst="rect">
            <a:avLst/>
          </a:prstGeom>
          <a:noFill/>
        </p:spPr>
        <p:txBody>
          <a:bodyPr wrap="square" rtlCol="0">
            <a:spAutoFit/>
          </a:bodyPr>
          <a:lstStyle/>
          <a:p>
            <a:r>
              <a:rPr lang="en-US" sz="2000" dirty="0" smtClean="0">
                <a:latin typeface="Calibri"/>
                <a:cs typeface="Calibri"/>
              </a:rPr>
              <a:t>machine			  .o</a:t>
            </a:r>
            <a:endParaRPr lang="en-US" sz="2000" dirty="0">
              <a:latin typeface="Calibri"/>
              <a:cs typeface="Calibri"/>
            </a:endParaRPr>
          </a:p>
        </p:txBody>
      </p:sp>
      <p:sp>
        <p:nvSpPr>
          <p:cNvPr id="17" name="Line 6"/>
          <p:cNvSpPr>
            <a:spLocks noChangeShapeType="1"/>
          </p:cNvSpPr>
          <p:nvPr/>
        </p:nvSpPr>
        <p:spPr bwMode="auto">
          <a:xfrm flipH="1" flipV="1">
            <a:off x="2854794" y="5791200"/>
            <a:ext cx="0" cy="400110"/>
          </a:xfrm>
          <a:prstGeom prst="line">
            <a:avLst/>
          </a:prstGeom>
          <a:noFill/>
          <a:ln w="28575">
            <a:solidFill>
              <a:srgbClr val="A05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8" name="TextBox 17"/>
          <p:cNvSpPr txBox="1"/>
          <p:nvPr/>
        </p:nvSpPr>
        <p:spPr>
          <a:xfrm>
            <a:off x="1524001" y="5791200"/>
            <a:ext cx="2787958" cy="400110"/>
          </a:xfrm>
          <a:prstGeom prst="rect">
            <a:avLst/>
          </a:prstGeom>
          <a:noFill/>
        </p:spPr>
        <p:txBody>
          <a:bodyPr wrap="square" rtlCol="0">
            <a:spAutoFit/>
          </a:bodyPr>
          <a:lstStyle/>
          <a:p>
            <a:r>
              <a:rPr lang="en-US" sz="2000" dirty="0" smtClean="0">
                <a:latin typeface="Calibri"/>
                <a:cs typeface="Calibri"/>
              </a:rPr>
              <a:t>executable		.exe</a:t>
            </a:r>
            <a:endParaRPr lang="en-US" sz="2000" dirty="0">
              <a:latin typeface="Calibri"/>
              <a:cs typeface="Calibri"/>
            </a:endParaRPr>
          </a:p>
        </p:txBody>
      </p:sp>
      <p:sp>
        <p:nvSpPr>
          <p:cNvPr id="20" name="Rectangle 19"/>
          <p:cNvSpPr/>
          <p:nvPr/>
        </p:nvSpPr>
        <p:spPr bwMode="auto">
          <a:xfrm>
            <a:off x="1540709" y="2276939"/>
            <a:ext cx="2526002" cy="1152061"/>
          </a:xfrm>
          <a:prstGeom prst="rect">
            <a:avLst/>
          </a:prstGeom>
          <a:solidFill>
            <a:srgbClr val="6B859E">
              <a:alpha val="28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3" name="TextBox 2"/>
          <p:cNvSpPr txBox="1"/>
          <p:nvPr/>
        </p:nvSpPr>
        <p:spPr>
          <a:xfrm>
            <a:off x="-1637482" y="3392443"/>
            <a:ext cx="184666" cy="369332"/>
          </a:xfrm>
          <a:prstGeom prst="rect">
            <a:avLst/>
          </a:prstGeom>
          <a:noFill/>
        </p:spPr>
        <p:txBody>
          <a:bodyPr wrap="none" rtlCol="0">
            <a:spAutoFit/>
          </a:bodyPr>
          <a:lstStyle/>
          <a:p>
            <a:endParaRPr lang="en-US" dirty="0"/>
          </a:p>
        </p:txBody>
      </p:sp>
      <p:sp>
        <p:nvSpPr>
          <p:cNvPr id="19" name="TextBox 18"/>
          <p:cNvSpPr txBox="1"/>
          <p:nvPr/>
        </p:nvSpPr>
        <p:spPr>
          <a:xfrm>
            <a:off x="4953000" y="4090843"/>
            <a:ext cx="3131273" cy="1200329"/>
          </a:xfrm>
          <a:prstGeom prst="rect">
            <a:avLst/>
          </a:prstGeom>
          <a:noFill/>
        </p:spPr>
        <p:txBody>
          <a:bodyPr wrap="none" rtlCol="0">
            <a:spAutoFit/>
          </a:bodyPr>
          <a:lstStyle/>
          <a:p>
            <a:r>
              <a:rPr lang="en-US" dirty="0" err="1" smtClean="0">
                <a:latin typeface="Calibri"/>
                <a:cs typeface="Calibri"/>
              </a:rPr>
              <a:t>gcc</a:t>
            </a:r>
            <a:r>
              <a:rPr lang="en-US" dirty="0" smtClean="0">
                <a:latin typeface="Calibri"/>
                <a:cs typeface="Calibri"/>
              </a:rPr>
              <a:t> –c </a:t>
            </a:r>
            <a:r>
              <a:rPr lang="en-US" dirty="0" err="1" smtClean="0">
                <a:latin typeface="Calibri"/>
                <a:cs typeface="Calibri"/>
              </a:rPr>
              <a:t>main.c</a:t>
            </a:r>
            <a:r>
              <a:rPr lang="en-US" dirty="0" smtClean="0">
                <a:latin typeface="Calibri"/>
                <a:cs typeface="Calibri"/>
              </a:rPr>
              <a:t> </a:t>
            </a:r>
          </a:p>
          <a:p>
            <a:r>
              <a:rPr lang="en-US" dirty="0" err="1" smtClean="0">
                <a:latin typeface="Calibri"/>
                <a:cs typeface="Calibri"/>
              </a:rPr>
              <a:t>gcc</a:t>
            </a:r>
            <a:r>
              <a:rPr lang="en-US" dirty="0" smtClean="0">
                <a:latin typeface="Calibri"/>
                <a:cs typeface="Calibri"/>
              </a:rPr>
              <a:t> – c </a:t>
            </a:r>
            <a:r>
              <a:rPr lang="en-US" dirty="0" err="1" smtClean="0">
                <a:latin typeface="Calibri"/>
                <a:cs typeface="Calibri"/>
              </a:rPr>
              <a:t>dynArr.c</a:t>
            </a:r>
            <a:endParaRPr lang="en-US" dirty="0" smtClean="0">
              <a:latin typeface="Calibri"/>
              <a:cs typeface="Calibri"/>
            </a:endParaRPr>
          </a:p>
          <a:p>
            <a:endParaRPr lang="en-US" dirty="0">
              <a:latin typeface="Calibri"/>
              <a:cs typeface="Calibri"/>
            </a:endParaRPr>
          </a:p>
          <a:p>
            <a:r>
              <a:rPr lang="en-US" dirty="0" smtClean="0">
                <a:latin typeface="Calibri"/>
                <a:cs typeface="Calibri"/>
              </a:rPr>
              <a:t>Pre-process, compile, assemble</a:t>
            </a:r>
            <a:endParaRPr lang="en-US" dirty="0">
              <a:latin typeface="Calibri"/>
              <a:cs typeface="Calibri"/>
            </a:endParaRPr>
          </a:p>
        </p:txBody>
      </p:sp>
    </p:spTree>
    <p:extLst>
      <p:ext uri="{BB962C8B-B14F-4D97-AF65-F5344CB8AC3E}">
        <p14:creationId xmlns:p14="http://schemas.microsoft.com/office/powerpoint/2010/main" val="80482796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00851E-6 2.26135E-6 L 0.00173 0.17307 " pathEditMode="relative" rAng="0" ptsTypes="AA">
                                      <p:cBhvr>
                                        <p:cTn id="6" dur="2000" fill="hold"/>
                                        <p:tgtEl>
                                          <p:spTgt spid="20"/>
                                        </p:tgtEl>
                                        <p:attrNameLst>
                                          <p:attrName>ppt_x</p:attrName>
                                          <p:attrName>ppt_y</p:attrName>
                                        </p:attrNameLst>
                                      </p:cBhvr>
                                      <p:rCtr x="87" y="8642"/>
                                    </p:animMotion>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0" grpId="0" animBg="1"/>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a:cs typeface="Calibri"/>
              </a:rPr>
              <a:t>Compilation Process</a:t>
            </a:r>
            <a:endParaRPr lang="en-US" dirty="0">
              <a:latin typeface="Calibri"/>
              <a:cs typeface="Calibri"/>
            </a:endParaRPr>
          </a:p>
        </p:txBody>
      </p:sp>
      <p:sp>
        <p:nvSpPr>
          <p:cNvPr id="4" name="Content Placeholder 3"/>
          <p:cNvSpPr>
            <a:spLocks noGrp="1"/>
          </p:cNvSpPr>
          <p:nvPr>
            <p:ph idx="1"/>
          </p:nvPr>
        </p:nvSpPr>
        <p:spPr>
          <a:xfrm>
            <a:off x="4800600" y="685800"/>
            <a:ext cx="3810000" cy="4343400"/>
          </a:xfrm>
        </p:spPr>
        <p:txBody>
          <a:bodyPr>
            <a:normAutofit/>
          </a:bodyPr>
          <a:lstStyle/>
          <a:p>
            <a:r>
              <a:rPr lang="en-US" dirty="0" smtClean="0"/>
              <a:t>The Linker pulls together your object code with libraries that you’re using in your program.   </a:t>
            </a:r>
            <a:endParaRPr lang="en-US" dirty="0"/>
          </a:p>
          <a:p>
            <a:endParaRPr lang="en-US" dirty="0"/>
          </a:p>
          <a:p>
            <a:r>
              <a:rPr lang="en-US" dirty="0" smtClean="0"/>
              <a:t>In this case, we use ‘</a:t>
            </a:r>
            <a:r>
              <a:rPr lang="en-US" dirty="0" err="1" smtClean="0"/>
              <a:t>printf</a:t>
            </a:r>
            <a:r>
              <a:rPr lang="en-US" dirty="0" smtClean="0"/>
              <a:t>’, so it will pull in the c standard library</a:t>
            </a:r>
          </a:p>
          <a:p>
            <a:r>
              <a:rPr lang="en-US" dirty="0" smtClean="0"/>
              <a:t>The result is the executable</a:t>
            </a:r>
          </a:p>
        </p:txBody>
      </p:sp>
      <p:sp>
        <p:nvSpPr>
          <p:cNvPr id="5" name="Rounded Rectangle 4"/>
          <p:cNvSpPr/>
          <p:nvPr/>
        </p:nvSpPr>
        <p:spPr bwMode="auto">
          <a:xfrm>
            <a:off x="1787994" y="1530104"/>
            <a:ext cx="21336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accent6">
                    <a:lumMod val="50000"/>
                  </a:schemeClr>
                </a:solidFill>
                <a:effectLst/>
                <a:latin typeface="Arial" charset="0"/>
                <a:ea typeface="ＭＳ Ｐゴシック" pitchFamily="-96" charset="-128"/>
              </a:rPr>
              <a:t>Pre-Processor</a:t>
            </a:r>
          </a:p>
        </p:txBody>
      </p:sp>
      <p:sp>
        <p:nvSpPr>
          <p:cNvPr id="6" name="Line 6"/>
          <p:cNvSpPr>
            <a:spLocks noChangeShapeType="1"/>
          </p:cNvSpPr>
          <p:nvPr/>
        </p:nvSpPr>
        <p:spPr bwMode="auto">
          <a:xfrm flipH="1" flipV="1">
            <a:off x="2804841" y="1143000"/>
            <a:ext cx="0" cy="381000"/>
          </a:xfrm>
          <a:prstGeom prst="line">
            <a:avLst/>
          </a:prstGeom>
          <a:noFill/>
          <a:ln w="28575">
            <a:solidFill>
              <a:srgbClr val="A05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7" name="TextBox 6"/>
          <p:cNvSpPr txBox="1"/>
          <p:nvPr/>
        </p:nvSpPr>
        <p:spPr>
          <a:xfrm>
            <a:off x="1524001" y="1047690"/>
            <a:ext cx="2526002" cy="400110"/>
          </a:xfrm>
          <a:prstGeom prst="rect">
            <a:avLst/>
          </a:prstGeom>
          <a:noFill/>
        </p:spPr>
        <p:txBody>
          <a:bodyPr wrap="none" rtlCol="0">
            <a:spAutoFit/>
          </a:bodyPr>
          <a:lstStyle/>
          <a:p>
            <a:r>
              <a:rPr lang="en-US" sz="2000" dirty="0" smtClean="0">
                <a:latin typeface="Calibri"/>
                <a:cs typeface="Calibri"/>
              </a:rPr>
              <a:t>source  			.h, .c</a:t>
            </a:r>
            <a:endParaRPr lang="en-US" sz="2000" dirty="0">
              <a:latin typeface="Calibri"/>
              <a:cs typeface="Calibri"/>
            </a:endParaRPr>
          </a:p>
        </p:txBody>
      </p:sp>
      <p:sp>
        <p:nvSpPr>
          <p:cNvPr id="8" name="Rounded Rectangle 7"/>
          <p:cNvSpPr/>
          <p:nvPr/>
        </p:nvSpPr>
        <p:spPr bwMode="auto">
          <a:xfrm>
            <a:off x="1787994" y="2743200"/>
            <a:ext cx="21336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accent6">
                    <a:lumMod val="50000"/>
                  </a:schemeClr>
                </a:solidFill>
                <a:effectLst/>
                <a:latin typeface="Arial" charset="0"/>
                <a:ea typeface="ＭＳ Ｐゴシック" pitchFamily="-96" charset="-128"/>
              </a:rPr>
              <a:t>Compiler</a:t>
            </a:r>
          </a:p>
        </p:txBody>
      </p:sp>
      <p:sp>
        <p:nvSpPr>
          <p:cNvPr id="9" name="Line 6"/>
          <p:cNvSpPr>
            <a:spLocks noChangeShapeType="1"/>
          </p:cNvSpPr>
          <p:nvPr/>
        </p:nvSpPr>
        <p:spPr bwMode="auto">
          <a:xfrm flipH="1" flipV="1">
            <a:off x="2804841" y="2127496"/>
            <a:ext cx="0" cy="609600"/>
          </a:xfrm>
          <a:prstGeom prst="line">
            <a:avLst/>
          </a:prstGeom>
          <a:noFill/>
          <a:ln w="28575">
            <a:solidFill>
              <a:srgbClr val="A05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0" name="TextBox 9"/>
          <p:cNvSpPr txBox="1"/>
          <p:nvPr/>
        </p:nvSpPr>
        <p:spPr>
          <a:xfrm>
            <a:off x="1524001" y="2199751"/>
            <a:ext cx="2526002" cy="400110"/>
          </a:xfrm>
          <a:prstGeom prst="rect">
            <a:avLst/>
          </a:prstGeom>
          <a:noFill/>
        </p:spPr>
        <p:txBody>
          <a:bodyPr wrap="none" rtlCol="0">
            <a:spAutoFit/>
          </a:bodyPr>
          <a:lstStyle/>
          <a:p>
            <a:r>
              <a:rPr lang="en-US" sz="2000" dirty="0" smtClean="0">
                <a:latin typeface="Calibri"/>
                <a:cs typeface="Calibri"/>
              </a:rPr>
              <a:t>source  			.h, .c</a:t>
            </a:r>
            <a:endParaRPr lang="en-US" sz="2000" dirty="0">
              <a:latin typeface="Calibri"/>
              <a:cs typeface="Calibri"/>
            </a:endParaRPr>
          </a:p>
        </p:txBody>
      </p:sp>
      <p:sp>
        <p:nvSpPr>
          <p:cNvPr id="11" name="Rounded Rectangle 10"/>
          <p:cNvSpPr/>
          <p:nvPr/>
        </p:nvSpPr>
        <p:spPr bwMode="auto">
          <a:xfrm>
            <a:off x="1797358" y="3962400"/>
            <a:ext cx="21336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accent6">
                    <a:lumMod val="50000"/>
                  </a:schemeClr>
                </a:solidFill>
                <a:effectLst/>
                <a:latin typeface="Arial" charset="0"/>
                <a:ea typeface="ＭＳ Ｐゴシック" pitchFamily="-96" charset="-128"/>
              </a:rPr>
              <a:t>Assembler</a:t>
            </a:r>
          </a:p>
        </p:txBody>
      </p:sp>
      <p:sp>
        <p:nvSpPr>
          <p:cNvPr id="12" name="Line 6"/>
          <p:cNvSpPr>
            <a:spLocks noChangeShapeType="1"/>
          </p:cNvSpPr>
          <p:nvPr/>
        </p:nvSpPr>
        <p:spPr bwMode="auto">
          <a:xfrm flipH="1" flipV="1">
            <a:off x="2814205" y="3346696"/>
            <a:ext cx="0" cy="609600"/>
          </a:xfrm>
          <a:prstGeom prst="line">
            <a:avLst/>
          </a:prstGeom>
          <a:noFill/>
          <a:ln w="28575">
            <a:solidFill>
              <a:srgbClr val="A05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3" name="TextBox 12"/>
          <p:cNvSpPr txBox="1"/>
          <p:nvPr/>
        </p:nvSpPr>
        <p:spPr>
          <a:xfrm>
            <a:off x="1524001" y="3486090"/>
            <a:ext cx="2787958" cy="400110"/>
          </a:xfrm>
          <a:prstGeom prst="rect">
            <a:avLst/>
          </a:prstGeom>
          <a:noFill/>
        </p:spPr>
        <p:txBody>
          <a:bodyPr wrap="square" rtlCol="0">
            <a:spAutoFit/>
          </a:bodyPr>
          <a:lstStyle/>
          <a:p>
            <a:r>
              <a:rPr lang="en-US" sz="2000" dirty="0" smtClean="0">
                <a:latin typeface="Calibri"/>
                <a:cs typeface="Calibri"/>
              </a:rPr>
              <a:t>assembly 		.s</a:t>
            </a:r>
            <a:endParaRPr lang="en-US" sz="2000" dirty="0">
              <a:latin typeface="Calibri"/>
              <a:cs typeface="Calibri"/>
            </a:endParaRPr>
          </a:p>
        </p:txBody>
      </p:sp>
      <p:sp>
        <p:nvSpPr>
          <p:cNvPr id="14" name="Rounded Rectangle 13"/>
          <p:cNvSpPr/>
          <p:nvPr/>
        </p:nvSpPr>
        <p:spPr bwMode="auto">
          <a:xfrm>
            <a:off x="1757279" y="5181600"/>
            <a:ext cx="21336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accent6">
                    <a:lumMod val="50000"/>
                  </a:schemeClr>
                </a:solidFill>
                <a:effectLst/>
                <a:latin typeface="Arial" charset="0"/>
                <a:ea typeface="ＭＳ Ｐゴシック" pitchFamily="-96" charset="-128"/>
              </a:rPr>
              <a:t>Linker</a:t>
            </a:r>
          </a:p>
        </p:txBody>
      </p:sp>
      <p:sp>
        <p:nvSpPr>
          <p:cNvPr id="15" name="Line 6"/>
          <p:cNvSpPr>
            <a:spLocks noChangeShapeType="1"/>
          </p:cNvSpPr>
          <p:nvPr/>
        </p:nvSpPr>
        <p:spPr bwMode="auto">
          <a:xfrm flipH="1" flipV="1">
            <a:off x="2821550" y="4565896"/>
            <a:ext cx="0" cy="609600"/>
          </a:xfrm>
          <a:prstGeom prst="line">
            <a:avLst/>
          </a:prstGeom>
          <a:noFill/>
          <a:ln w="28575">
            <a:solidFill>
              <a:srgbClr val="A05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6" name="TextBox 15"/>
          <p:cNvSpPr txBox="1"/>
          <p:nvPr/>
        </p:nvSpPr>
        <p:spPr>
          <a:xfrm>
            <a:off x="1524000" y="4543079"/>
            <a:ext cx="2747879" cy="400110"/>
          </a:xfrm>
          <a:prstGeom prst="rect">
            <a:avLst/>
          </a:prstGeom>
          <a:noFill/>
        </p:spPr>
        <p:txBody>
          <a:bodyPr wrap="square" rtlCol="0">
            <a:spAutoFit/>
          </a:bodyPr>
          <a:lstStyle/>
          <a:p>
            <a:r>
              <a:rPr lang="en-US" sz="2000" dirty="0" smtClean="0">
                <a:latin typeface="Calibri"/>
                <a:cs typeface="Calibri"/>
              </a:rPr>
              <a:t>machine			  .o</a:t>
            </a:r>
            <a:endParaRPr lang="en-US" sz="2000" dirty="0">
              <a:latin typeface="Calibri"/>
              <a:cs typeface="Calibri"/>
            </a:endParaRPr>
          </a:p>
        </p:txBody>
      </p:sp>
      <p:sp>
        <p:nvSpPr>
          <p:cNvPr id="17" name="Line 6"/>
          <p:cNvSpPr>
            <a:spLocks noChangeShapeType="1"/>
          </p:cNvSpPr>
          <p:nvPr/>
        </p:nvSpPr>
        <p:spPr bwMode="auto">
          <a:xfrm flipH="1" flipV="1">
            <a:off x="2854794" y="5791200"/>
            <a:ext cx="0" cy="400110"/>
          </a:xfrm>
          <a:prstGeom prst="line">
            <a:avLst/>
          </a:prstGeom>
          <a:noFill/>
          <a:ln w="28575">
            <a:solidFill>
              <a:srgbClr val="A05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8" name="TextBox 17"/>
          <p:cNvSpPr txBox="1"/>
          <p:nvPr/>
        </p:nvSpPr>
        <p:spPr>
          <a:xfrm>
            <a:off x="1524001" y="5791200"/>
            <a:ext cx="2787958" cy="400110"/>
          </a:xfrm>
          <a:prstGeom prst="rect">
            <a:avLst/>
          </a:prstGeom>
          <a:noFill/>
        </p:spPr>
        <p:txBody>
          <a:bodyPr wrap="square" rtlCol="0">
            <a:spAutoFit/>
          </a:bodyPr>
          <a:lstStyle/>
          <a:p>
            <a:r>
              <a:rPr lang="en-US" sz="2000" dirty="0" smtClean="0">
                <a:latin typeface="Calibri"/>
                <a:cs typeface="Calibri"/>
              </a:rPr>
              <a:t>executable		.exe</a:t>
            </a:r>
            <a:endParaRPr lang="en-US" sz="2000" dirty="0">
              <a:latin typeface="Calibri"/>
              <a:cs typeface="Calibri"/>
            </a:endParaRPr>
          </a:p>
        </p:txBody>
      </p:sp>
      <p:sp>
        <p:nvSpPr>
          <p:cNvPr id="20" name="Rectangle 19"/>
          <p:cNvSpPr/>
          <p:nvPr/>
        </p:nvSpPr>
        <p:spPr bwMode="auto">
          <a:xfrm>
            <a:off x="1540709" y="3496139"/>
            <a:ext cx="2526002" cy="1152061"/>
          </a:xfrm>
          <a:prstGeom prst="rect">
            <a:avLst/>
          </a:prstGeom>
          <a:solidFill>
            <a:srgbClr val="6B859E">
              <a:alpha val="28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3" name="TextBox 2"/>
          <p:cNvSpPr txBox="1"/>
          <p:nvPr/>
        </p:nvSpPr>
        <p:spPr>
          <a:xfrm>
            <a:off x="-1637482" y="3392443"/>
            <a:ext cx="184666" cy="369332"/>
          </a:xfrm>
          <a:prstGeom prst="rect">
            <a:avLst/>
          </a:prstGeom>
          <a:noFill/>
        </p:spPr>
        <p:txBody>
          <a:bodyPr wrap="none" rtlCol="0">
            <a:spAutoFit/>
          </a:bodyPr>
          <a:lstStyle/>
          <a:p>
            <a:endParaRPr lang="en-US" dirty="0"/>
          </a:p>
        </p:txBody>
      </p:sp>
      <p:sp>
        <p:nvSpPr>
          <p:cNvPr id="21" name="TextBox 20"/>
          <p:cNvSpPr txBox="1"/>
          <p:nvPr/>
        </p:nvSpPr>
        <p:spPr>
          <a:xfrm>
            <a:off x="4806019" y="4191000"/>
            <a:ext cx="4109381" cy="1615827"/>
          </a:xfrm>
          <a:prstGeom prst="rect">
            <a:avLst/>
          </a:prstGeom>
          <a:noFill/>
        </p:spPr>
        <p:txBody>
          <a:bodyPr wrap="none" rtlCol="0">
            <a:spAutoFit/>
          </a:bodyPr>
          <a:lstStyle/>
          <a:p>
            <a:pPr>
              <a:spcBef>
                <a:spcPct val="50000"/>
              </a:spcBef>
              <a:defRPr/>
            </a:pPr>
            <a:r>
              <a:rPr lang="en-US" b="1" dirty="0" smtClean="0">
                <a:solidFill>
                  <a:schemeClr val="bg1"/>
                </a:solidFill>
                <a:latin typeface="Courier New"/>
                <a:cs typeface="Courier New"/>
              </a:rPr>
              <a:t>#</a:t>
            </a:r>
            <a:r>
              <a:rPr lang="en-US" b="1" dirty="0">
                <a:solidFill>
                  <a:schemeClr val="bg1"/>
                </a:solidFill>
                <a:latin typeface="Courier New"/>
                <a:cs typeface="Courier New"/>
              </a:rPr>
              <a:t>include&lt;</a:t>
            </a:r>
            <a:r>
              <a:rPr lang="en-US" b="1" dirty="0" err="1">
                <a:solidFill>
                  <a:schemeClr val="bg1"/>
                </a:solidFill>
                <a:latin typeface="Courier New"/>
                <a:cs typeface="Courier New"/>
              </a:rPr>
              <a:t>stdio.h</a:t>
            </a:r>
            <a:r>
              <a:rPr lang="en-US" b="1" dirty="0">
                <a:solidFill>
                  <a:schemeClr val="bg1"/>
                </a:solidFill>
                <a:latin typeface="Courier New"/>
                <a:cs typeface="Courier New"/>
              </a:rPr>
              <a:t>&gt;</a:t>
            </a:r>
          </a:p>
          <a:p>
            <a:pPr>
              <a:spcBef>
                <a:spcPct val="50000"/>
              </a:spcBef>
              <a:defRPr/>
            </a:pPr>
            <a:r>
              <a:rPr lang="en-US" b="1" dirty="0" err="1">
                <a:solidFill>
                  <a:schemeClr val="bg1"/>
                </a:solidFill>
                <a:latin typeface="Courier New"/>
                <a:cs typeface="Courier New"/>
              </a:rPr>
              <a:t>int</a:t>
            </a:r>
            <a:r>
              <a:rPr lang="en-US" b="1" dirty="0">
                <a:solidFill>
                  <a:schemeClr val="bg1"/>
                </a:solidFill>
                <a:latin typeface="Courier New"/>
                <a:cs typeface="Courier New"/>
              </a:rPr>
              <a:t> main(void) {</a:t>
            </a:r>
          </a:p>
          <a:p>
            <a:pPr>
              <a:spcBef>
                <a:spcPct val="50000"/>
              </a:spcBef>
              <a:defRPr/>
            </a:pPr>
            <a:r>
              <a:rPr lang="en-US" b="1" dirty="0" smtClean="0">
                <a:solidFill>
                  <a:schemeClr val="bg1"/>
                </a:solidFill>
                <a:latin typeface="Courier New"/>
                <a:cs typeface="Courier New"/>
              </a:rPr>
              <a:t>	</a:t>
            </a:r>
            <a:r>
              <a:rPr lang="en-US" b="1" dirty="0" err="1" smtClean="0">
                <a:solidFill>
                  <a:schemeClr val="bg1"/>
                </a:solidFill>
                <a:latin typeface="Courier New"/>
                <a:cs typeface="Courier New"/>
              </a:rPr>
              <a:t>printf</a:t>
            </a:r>
            <a:r>
              <a:rPr lang="en-US" b="1" dirty="0">
                <a:solidFill>
                  <a:schemeClr val="bg1"/>
                </a:solidFill>
                <a:latin typeface="Courier New"/>
                <a:cs typeface="Courier New"/>
              </a:rPr>
              <a:t>("Hello world!\n");</a:t>
            </a:r>
          </a:p>
          <a:p>
            <a:pPr>
              <a:spcBef>
                <a:spcPct val="50000"/>
              </a:spcBef>
              <a:defRPr/>
            </a:pPr>
            <a:r>
              <a:rPr lang="en-US" b="1" dirty="0">
                <a:solidFill>
                  <a:schemeClr val="bg1"/>
                </a:solidFill>
                <a:latin typeface="Courier New"/>
                <a:cs typeface="Courier New"/>
              </a:rPr>
              <a:t>}</a:t>
            </a:r>
            <a:endParaRPr lang="en-US" dirty="0"/>
          </a:p>
        </p:txBody>
      </p:sp>
      <p:cxnSp>
        <p:nvCxnSpPr>
          <p:cNvPr id="22" name="Straight Arrow Connector 21"/>
          <p:cNvCxnSpPr/>
          <p:nvPr/>
        </p:nvCxnSpPr>
        <p:spPr bwMode="auto">
          <a:xfrm>
            <a:off x="990600" y="5410200"/>
            <a:ext cx="1066800" cy="0"/>
          </a:xfrm>
          <a:prstGeom prst="straightConnector1">
            <a:avLst/>
          </a:prstGeom>
          <a:solidFill>
            <a:schemeClr val="accent1"/>
          </a:solidFill>
          <a:ln w="9525" cap="flat" cmpd="sng" algn="ctr">
            <a:solidFill>
              <a:schemeClr val="bg1"/>
            </a:solidFill>
            <a:prstDash val="solid"/>
            <a:round/>
            <a:headEnd type="none" w="med" len="med"/>
            <a:tailEnd type="arrow"/>
          </a:ln>
          <a:effectLst/>
        </p:spPr>
      </p:cxnSp>
      <p:sp>
        <p:nvSpPr>
          <p:cNvPr id="23" name="TextBox 22"/>
          <p:cNvSpPr txBox="1"/>
          <p:nvPr/>
        </p:nvSpPr>
        <p:spPr>
          <a:xfrm>
            <a:off x="228600" y="4944070"/>
            <a:ext cx="1070012" cy="923330"/>
          </a:xfrm>
          <a:prstGeom prst="rect">
            <a:avLst/>
          </a:prstGeom>
          <a:noFill/>
        </p:spPr>
        <p:txBody>
          <a:bodyPr wrap="none" rtlCol="0">
            <a:spAutoFit/>
          </a:bodyPr>
          <a:lstStyle/>
          <a:p>
            <a:r>
              <a:rPr lang="en-US" dirty="0">
                <a:latin typeface="Calibri"/>
                <a:cs typeface="Calibri"/>
              </a:rPr>
              <a:t>o</a:t>
            </a:r>
            <a:r>
              <a:rPr lang="en-US" dirty="0" smtClean="0">
                <a:latin typeface="Calibri"/>
                <a:cs typeface="Calibri"/>
              </a:rPr>
              <a:t>ther libs </a:t>
            </a:r>
          </a:p>
          <a:p>
            <a:r>
              <a:rPr lang="en-US" dirty="0" smtClean="0">
                <a:latin typeface="Calibri"/>
                <a:cs typeface="Calibri"/>
              </a:rPr>
              <a:t>and</a:t>
            </a:r>
          </a:p>
          <a:p>
            <a:r>
              <a:rPr lang="en-US" dirty="0" smtClean="0">
                <a:latin typeface="Calibri"/>
                <a:cs typeface="Calibri"/>
              </a:rPr>
              <a:t>.o files</a:t>
            </a:r>
            <a:endParaRPr lang="en-US" dirty="0">
              <a:latin typeface="Calibri"/>
              <a:cs typeface="Calibri"/>
            </a:endParaRPr>
          </a:p>
        </p:txBody>
      </p:sp>
      <p:sp>
        <p:nvSpPr>
          <p:cNvPr id="24" name="TextBox 23"/>
          <p:cNvSpPr txBox="1"/>
          <p:nvPr/>
        </p:nvSpPr>
        <p:spPr>
          <a:xfrm>
            <a:off x="4502343" y="5955268"/>
            <a:ext cx="2889057" cy="369332"/>
          </a:xfrm>
          <a:prstGeom prst="rect">
            <a:avLst/>
          </a:prstGeom>
          <a:noFill/>
        </p:spPr>
        <p:txBody>
          <a:bodyPr wrap="none" rtlCol="0">
            <a:spAutoFit/>
          </a:bodyPr>
          <a:lstStyle/>
          <a:p>
            <a:r>
              <a:rPr lang="en-US" dirty="0" err="1" smtClean="0">
                <a:latin typeface="Calibri"/>
                <a:cs typeface="Calibri"/>
              </a:rPr>
              <a:t>gcc</a:t>
            </a:r>
            <a:r>
              <a:rPr lang="en-US" dirty="0" smtClean="0">
                <a:latin typeface="Calibri"/>
                <a:cs typeface="Calibri"/>
              </a:rPr>
              <a:t> –o </a:t>
            </a:r>
            <a:r>
              <a:rPr lang="en-US" dirty="0" err="1" smtClean="0">
                <a:latin typeface="Calibri"/>
                <a:cs typeface="Calibri"/>
              </a:rPr>
              <a:t>prog</a:t>
            </a:r>
            <a:r>
              <a:rPr lang="en-US" dirty="0" smtClean="0">
                <a:latin typeface="Calibri"/>
                <a:cs typeface="Calibri"/>
              </a:rPr>
              <a:t>  </a:t>
            </a:r>
            <a:r>
              <a:rPr lang="en-US" dirty="0" err="1" smtClean="0">
                <a:latin typeface="Calibri"/>
                <a:cs typeface="Calibri"/>
              </a:rPr>
              <a:t>main.o</a:t>
            </a:r>
            <a:r>
              <a:rPr lang="en-US" dirty="0" smtClean="0">
                <a:latin typeface="Calibri"/>
                <a:cs typeface="Calibri"/>
              </a:rPr>
              <a:t> </a:t>
            </a:r>
            <a:r>
              <a:rPr lang="en-US" dirty="0" err="1" smtClean="0">
                <a:latin typeface="Calibri"/>
                <a:cs typeface="Calibri"/>
              </a:rPr>
              <a:t>dynArr.o</a:t>
            </a:r>
            <a:endParaRPr lang="en-US" dirty="0" smtClean="0">
              <a:latin typeface="Calibri"/>
              <a:cs typeface="Calibri"/>
            </a:endParaRPr>
          </a:p>
        </p:txBody>
      </p:sp>
    </p:spTree>
    <p:extLst>
      <p:ext uri="{BB962C8B-B14F-4D97-AF65-F5344CB8AC3E}">
        <p14:creationId xmlns:p14="http://schemas.microsoft.com/office/powerpoint/2010/main" val="368459903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00851E-6 2.26135E-6 L 0.00173 0.17307 " pathEditMode="relative" rAng="0" ptsTypes="AA">
                                      <p:cBhvr>
                                        <p:cTn id="6" dur="2000" fill="hold"/>
                                        <p:tgtEl>
                                          <p:spTgt spid="20"/>
                                        </p:tgtEl>
                                        <p:attrNameLst>
                                          <p:attrName>ppt_x</p:attrName>
                                          <p:attrName>ppt_y</p:attrName>
                                        </p:attrNameLst>
                                      </p:cBhvr>
                                      <p:rCtr x="87" y="8642"/>
                                    </p:animMotion>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0" grpId="0" animBg="1"/>
      <p:bldP spid="21" grpId="0"/>
      <p:bldP spid="23"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a:cs typeface="Calibri"/>
              </a:rPr>
              <a:t>Separation of Interface and Implementation</a:t>
            </a:r>
            <a:endParaRPr lang="en-US" dirty="0">
              <a:latin typeface="Calibri"/>
              <a:cs typeface="Calibri"/>
            </a:endParaRPr>
          </a:p>
        </p:txBody>
      </p:sp>
      <p:sp>
        <p:nvSpPr>
          <p:cNvPr id="3" name="Content Placeholder 2"/>
          <p:cNvSpPr>
            <a:spLocks noGrp="1"/>
          </p:cNvSpPr>
          <p:nvPr>
            <p:ph idx="1"/>
          </p:nvPr>
        </p:nvSpPr>
        <p:spPr>
          <a:xfrm>
            <a:off x="457200" y="1371600"/>
            <a:ext cx="8229600" cy="5105400"/>
          </a:xfrm>
        </p:spPr>
        <p:txBody>
          <a:bodyPr>
            <a:normAutofit/>
          </a:bodyPr>
          <a:lstStyle/>
          <a:p>
            <a:pPr>
              <a:spcBef>
                <a:spcPct val="50000"/>
              </a:spcBef>
              <a:defRPr/>
            </a:pPr>
            <a:r>
              <a:rPr lang="en-US" sz="2200" b="1" dirty="0" smtClean="0">
                <a:solidFill>
                  <a:schemeClr val="tx1"/>
                </a:solidFill>
              </a:rPr>
              <a:t>Header </a:t>
            </a:r>
            <a:r>
              <a:rPr lang="en-US" sz="2200" b="1" dirty="0">
                <a:solidFill>
                  <a:schemeClr val="tx1"/>
                </a:solidFill>
              </a:rPr>
              <a:t>files (*.h) have declarations and function </a:t>
            </a:r>
            <a:r>
              <a:rPr lang="en-US" sz="2200" b="1" dirty="0" smtClean="0">
                <a:solidFill>
                  <a:schemeClr val="tx1"/>
                </a:solidFill>
              </a:rPr>
              <a:t>prototypes (</a:t>
            </a:r>
            <a:r>
              <a:rPr lang="en-US" sz="2200" b="1" dirty="0" err="1" smtClean="0">
                <a:solidFill>
                  <a:schemeClr val="tx1"/>
                </a:solidFill>
              </a:rPr>
              <a:t>ie</a:t>
            </a:r>
            <a:r>
              <a:rPr lang="en-US" sz="2200" b="1" dirty="0" smtClean="0">
                <a:solidFill>
                  <a:schemeClr val="tx1"/>
                </a:solidFill>
              </a:rPr>
              <a:t>. interfaces)</a:t>
            </a:r>
            <a:endParaRPr lang="en-US" sz="2200" b="1" dirty="0">
              <a:solidFill>
                <a:schemeClr val="tx1"/>
              </a:solidFill>
            </a:endParaRPr>
          </a:p>
          <a:p>
            <a:pPr>
              <a:spcBef>
                <a:spcPct val="50000"/>
              </a:spcBef>
              <a:defRPr/>
            </a:pPr>
            <a:r>
              <a:rPr lang="en-US" sz="2200" b="1" dirty="0">
                <a:solidFill>
                  <a:schemeClr val="tx1"/>
                </a:solidFill>
              </a:rPr>
              <a:t>Implementation files (*.c) have </a:t>
            </a:r>
            <a:r>
              <a:rPr lang="en-US" sz="2200" b="1" dirty="0" smtClean="0">
                <a:solidFill>
                  <a:schemeClr val="tx1"/>
                </a:solidFill>
              </a:rPr>
              <a:t>implementation source</a:t>
            </a:r>
            <a:endParaRPr lang="en-US" sz="2200" b="1" dirty="0">
              <a:solidFill>
                <a:schemeClr val="tx1"/>
              </a:solidFill>
            </a:endParaRPr>
          </a:p>
          <a:p>
            <a:pPr>
              <a:spcBef>
                <a:spcPct val="50000"/>
              </a:spcBef>
              <a:defRPr/>
            </a:pPr>
            <a:r>
              <a:rPr lang="en-US" sz="2200" b="1" dirty="0" smtClean="0">
                <a:solidFill>
                  <a:schemeClr val="tx1"/>
                </a:solidFill>
              </a:rPr>
              <a:t>A prototype is a </a:t>
            </a:r>
            <a:r>
              <a:rPr lang="en-US" sz="2200" b="1" dirty="0">
                <a:solidFill>
                  <a:schemeClr val="tx1"/>
                </a:solidFill>
              </a:rPr>
              <a:t>function </a:t>
            </a:r>
            <a:r>
              <a:rPr lang="en-US" sz="2200" b="1" dirty="0" smtClean="0">
                <a:solidFill>
                  <a:schemeClr val="tx1"/>
                </a:solidFill>
              </a:rPr>
              <a:t>signature </a:t>
            </a:r>
            <a:r>
              <a:rPr lang="en-US" sz="2200" b="1" dirty="0">
                <a:solidFill>
                  <a:schemeClr val="tx1"/>
                </a:solidFill>
              </a:rPr>
              <a:t>but no </a:t>
            </a:r>
            <a:r>
              <a:rPr lang="en-US" sz="2200" b="1" dirty="0" smtClean="0">
                <a:solidFill>
                  <a:schemeClr val="tx1"/>
                </a:solidFill>
              </a:rPr>
              <a:t>body (promise that the code will be linked in later)</a:t>
            </a:r>
            <a:endParaRPr lang="en-US" sz="2200" b="1" dirty="0">
              <a:solidFill>
                <a:schemeClr val="tx1"/>
              </a:solidFill>
            </a:endParaRPr>
          </a:p>
          <a:p>
            <a:pPr>
              <a:spcBef>
                <a:spcPct val="50000"/>
              </a:spcBef>
              <a:defRPr/>
            </a:pPr>
            <a:r>
              <a:rPr lang="en-US" sz="2000" b="1" dirty="0">
                <a:solidFill>
                  <a:schemeClr val="tx1"/>
                </a:solidFill>
                <a:latin typeface="Courier"/>
                <a:cs typeface="Courier"/>
              </a:rPr>
              <a:t>	</a:t>
            </a:r>
            <a:r>
              <a:rPr lang="en-US" sz="2000" b="1" dirty="0" err="1">
                <a:solidFill>
                  <a:schemeClr val="bg1"/>
                </a:solidFill>
                <a:latin typeface="Courier"/>
                <a:cs typeface="Courier"/>
              </a:rPr>
              <a:t>int</a:t>
            </a:r>
            <a:r>
              <a:rPr lang="en-US" sz="2000" b="1" dirty="0">
                <a:solidFill>
                  <a:schemeClr val="bg1"/>
                </a:solidFill>
                <a:latin typeface="Courier"/>
                <a:cs typeface="Courier"/>
              </a:rPr>
              <a:t> max(</a:t>
            </a:r>
            <a:r>
              <a:rPr lang="en-US" sz="2000" b="1" dirty="0" err="1">
                <a:solidFill>
                  <a:schemeClr val="bg1"/>
                </a:solidFill>
                <a:latin typeface="Courier"/>
                <a:cs typeface="Courier"/>
              </a:rPr>
              <a:t>int</a:t>
            </a:r>
            <a:r>
              <a:rPr lang="en-US" sz="2000" b="1" dirty="0">
                <a:solidFill>
                  <a:schemeClr val="bg1"/>
                </a:solidFill>
                <a:latin typeface="Courier"/>
                <a:cs typeface="Courier"/>
              </a:rPr>
              <a:t> a, </a:t>
            </a:r>
            <a:r>
              <a:rPr lang="en-US" sz="2000" b="1" dirty="0" err="1">
                <a:solidFill>
                  <a:schemeClr val="bg1"/>
                </a:solidFill>
                <a:latin typeface="Courier"/>
                <a:cs typeface="Courier"/>
              </a:rPr>
              <a:t>int</a:t>
            </a:r>
            <a:r>
              <a:rPr lang="en-US" sz="2000" b="1" dirty="0">
                <a:solidFill>
                  <a:schemeClr val="bg1"/>
                </a:solidFill>
                <a:latin typeface="Courier"/>
                <a:cs typeface="Courier"/>
              </a:rPr>
              <a:t> b)</a:t>
            </a:r>
            <a:r>
              <a:rPr lang="en-US" sz="2000" b="1" dirty="0" smtClean="0">
                <a:solidFill>
                  <a:schemeClr val="bg1"/>
                </a:solidFill>
                <a:latin typeface="Courier"/>
                <a:cs typeface="Courier"/>
              </a:rPr>
              <a:t>;</a:t>
            </a:r>
            <a:r>
              <a:rPr lang="en-US" sz="2000" b="1" dirty="0" smtClean="0">
                <a:solidFill>
                  <a:schemeClr val="accent2"/>
                </a:solidFill>
                <a:latin typeface="Courier"/>
                <a:cs typeface="Courier"/>
              </a:rPr>
              <a:t>/</a:t>
            </a:r>
            <a:r>
              <a:rPr lang="en-US" sz="2000" b="1" dirty="0">
                <a:solidFill>
                  <a:schemeClr val="accent2"/>
                </a:solidFill>
                <a:latin typeface="Courier"/>
                <a:cs typeface="Courier"/>
              </a:rPr>
              <a:t>* Function </a:t>
            </a:r>
            <a:r>
              <a:rPr lang="en-US" sz="2000" b="1" dirty="0" smtClean="0">
                <a:solidFill>
                  <a:schemeClr val="accent2"/>
                </a:solidFill>
                <a:latin typeface="Courier"/>
                <a:cs typeface="Courier"/>
              </a:rPr>
              <a:t>prototype </a:t>
            </a:r>
            <a:r>
              <a:rPr lang="en-US" sz="2000" b="1" dirty="0">
                <a:solidFill>
                  <a:schemeClr val="accent2"/>
                </a:solidFill>
                <a:latin typeface="Courier"/>
                <a:cs typeface="Courier"/>
              </a:rPr>
              <a:t>*</a:t>
            </a:r>
            <a:r>
              <a:rPr lang="en-US" sz="2000" b="1" dirty="0" smtClean="0">
                <a:solidFill>
                  <a:schemeClr val="accent2"/>
                </a:solidFill>
                <a:latin typeface="Courier"/>
                <a:cs typeface="Courier"/>
              </a:rPr>
              <a:t>/</a:t>
            </a:r>
          </a:p>
          <a:p>
            <a:pPr>
              <a:spcBef>
                <a:spcPct val="50000"/>
              </a:spcBef>
              <a:defRPr/>
            </a:pPr>
            <a:endParaRPr lang="en-US" sz="2000" b="1" dirty="0">
              <a:solidFill>
                <a:schemeClr val="bg1"/>
              </a:solidFill>
              <a:latin typeface="Courier"/>
              <a:cs typeface="Courier"/>
            </a:endParaRPr>
          </a:p>
          <a:p>
            <a:pPr>
              <a:spcBef>
                <a:spcPct val="50000"/>
              </a:spcBef>
              <a:defRPr/>
            </a:pPr>
            <a:endParaRPr lang="en-US" sz="2000" b="1" dirty="0" smtClean="0">
              <a:solidFill>
                <a:schemeClr val="bg1"/>
              </a:solidFill>
              <a:latin typeface="Courier"/>
              <a:cs typeface="Courier"/>
            </a:endParaRPr>
          </a:p>
          <a:p>
            <a:pPr>
              <a:spcBef>
                <a:spcPct val="50000"/>
              </a:spcBef>
              <a:defRPr/>
            </a:pPr>
            <a:endParaRPr lang="en-US" sz="2000" b="1" dirty="0">
              <a:solidFill>
                <a:schemeClr val="bg1"/>
              </a:solidFill>
              <a:latin typeface="Courier"/>
              <a:cs typeface="Courier"/>
            </a:endParaRPr>
          </a:p>
          <a:p>
            <a:pPr>
              <a:spcBef>
                <a:spcPct val="50000"/>
              </a:spcBef>
              <a:defRPr/>
            </a:pPr>
            <a:r>
              <a:rPr lang="en-US" sz="2000" b="1" dirty="0" smtClean="0">
                <a:solidFill>
                  <a:schemeClr val="tx1"/>
                </a:solidFill>
              </a:rPr>
              <a:t>Allows us to ‘hide’ implementation in pre-compiled .o files</a:t>
            </a:r>
            <a:endParaRPr lang="en-US" sz="2000" b="1" dirty="0">
              <a:solidFill>
                <a:schemeClr val="tx1"/>
              </a:solidFill>
            </a:endParaRPr>
          </a:p>
        </p:txBody>
      </p:sp>
      <p:sp>
        <p:nvSpPr>
          <p:cNvPr id="4" name="Line 6"/>
          <p:cNvSpPr>
            <a:spLocks noChangeShapeType="1"/>
          </p:cNvSpPr>
          <p:nvPr/>
        </p:nvSpPr>
        <p:spPr bwMode="auto">
          <a:xfrm flipH="1" flipV="1">
            <a:off x="4572000" y="3946525"/>
            <a:ext cx="381000" cy="609600"/>
          </a:xfrm>
          <a:prstGeom prst="line">
            <a:avLst/>
          </a:prstGeom>
          <a:noFill/>
          <a:ln w="28575">
            <a:solidFill>
              <a:srgbClr val="A05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 name="Text Box 7"/>
          <p:cNvSpPr txBox="1">
            <a:spLocks noChangeArrowheads="1"/>
          </p:cNvSpPr>
          <p:nvPr/>
        </p:nvSpPr>
        <p:spPr bwMode="auto">
          <a:xfrm>
            <a:off x="4267200" y="4479925"/>
            <a:ext cx="3429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charset="0"/>
                <a:ea typeface="ＭＳ Ｐゴシック" charset="0"/>
                <a:cs typeface="ＭＳ Ｐゴシック" charset="0"/>
              </a:defRPr>
            </a:lvl1pPr>
            <a:lvl2pPr marL="742950" indent="-285750">
              <a:defRPr sz="1400">
                <a:solidFill>
                  <a:schemeClr val="tx1"/>
                </a:solidFill>
                <a:latin typeface="Times" charset="0"/>
                <a:ea typeface="ＭＳ Ｐゴシック" charset="0"/>
              </a:defRPr>
            </a:lvl2pPr>
            <a:lvl3pPr marL="1143000" indent="-228600">
              <a:defRPr sz="1400">
                <a:solidFill>
                  <a:schemeClr val="tx1"/>
                </a:solidFill>
                <a:latin typeface="Times" charset="0"/>
                <a:ea typeface="ＭＳ Ｐゴシック" charset="0"/>
              </a:defRPr>
            </a:lvl3pPr>
            <a:lvl4pPr marL="1600200" indent="-228600">
              <a:defRPr sz="1400">
                <a:solidFill>
                  <a:schemeClr val="tx1"/>
                </a:solidFill>
                <a:latin typeface="Times" charset="0"/>
                <a:ea typeface="ＭＳ Ｐゴシック" charset="0"/>
              </a:defRPr>
            </a:lvl4pPr>
            <a:lvl5pPr marL="2057400" indent="-228600">
              <a:defRPr sz="1400">
                <a:solidFill>
                  <a:schemeClr val="tx1"/>
                </a:solidFill>
                <a:latin typeface="Times" charset="0"/>
                <a:ea typeface="ＭＳ Ｐゴシック" charset="0"/>
              </a:defRPr>
            </a:lvl5pPr>
            <a:lvl6pPr marL="2514600" indent="-228600" eaLnBrk="0" fontAlgn="base" hangingPunct="0">
              <a:spcBef>
                <a:spcPct val="0"/>
              </a:spcBef>
              <a:spcAft>
                <a:spcPct val="0"/>
              </a:spcAft>
              <a:defRPr sz="1400">
                <a:solidFill>
                  <a:schemeClr val="tx1"/>
                </a:solidFill>
                <a:latin typeface="Times" charset="0"/>
                <a:ea typeface="ＭＳ Ｐゴシック" charset="0"/>
              </a:defRPr>
            </a:lvl6pPr>
            <a:lvl7pPr marL="2971800" indent="-228600" eaLnBrk="0" fontAlgn="base" hangingPunct="0">
              <a:spcBef>
                <a:spcPct val="0"/>
              </a:spcBef>
              <a:spcAft>
                <a:spcPct val="0"/>
              </a:spcAft>
              <a:defRPr sz="1400">
                <a:solidFill>
                  <a:schemeClr val="tx1"/>
                </a:solidFill>
                <a:latin typeface="Times" charset="0"/>
                <a:ea typeface="ＭＳ Ｐゴシック" charset="0"/>
              </a:defRPr>
            </a:lvl7pPr>
            <a:lvl8pPr marL="3429000" indent="-228600" eaLnBrk="0" fontAlgn="base" hangingPunct="0">
              <a:spcBef>
                <a:spcPct val="0"/>
              </a:spcBef>
              <a:spcAft>
                <a:spcPct val="0"/>
              </a:spcAft>
              <a:defRPr sz="1400">
                <a:solidFill>
                  <a:schemeClr val="tx1"/>
                </a:solidFill>
                <a:latin typeface="Times" charset="0"/>
                <a:ea typeface="ＭＳ Ｐゴシック" charset="0"/>
              </a:defRPr>
            </a:lvl8pPr>
            <a:lvl9pPr marL="3886200" indent="-228600" eaLnBrk="0" fontAlgn="base" hangingPunct="0">
              <a:spcBef>
                <a:spcPct val="0"/>
              </a:spcBef>
              <a:spcAft>
                <a:spcPct val="0"/>
              </a:spcAft>
              <a:defRPr sz="1400">
                <a:solidFill>
                  <a:schemeClr val="tx1"/>
                </a:solidFill>
                <a:latin typeface="Times" charset="0"/>
                <a:ea typeface="ＭＳ Ｐゴシック" charset="0"/>
              </a:defRPr>
            </a:lvl9pPr>
          </a:lstStyle>
          <a:p>
            <a:pPr algn="ctr" eaLnBrk="1" hangingPunct="1"/>
            <a:r>
              <a:rPr lang="en-US" sz="2000" dirty="0">
                <a:solidFill>
                  <a:srgbClr val="A05000"/>
                </a:solidFill>
                <a:latin typeface="Times New Roman" charset="0"/>
              </a:rPr>
              <a:t>Function prototypes </a:t>
            </a:r>
            <a:r>
              <a:rPr lang="en-US" sz="2000" dirty="0" smtClean="0">
                <a:solidFill>
                  <a:srgbClr val="A05000"/>
                </a:solidFill>
                <a:latin typeface="Times New Roman" charset="0"/>
              </a:rPr>
              <a:t>must be </a:t>
            </a:r>
            <a:r>
              <a:rPr lang="en-US" sz="2000" dirty="0">
                <a:solidFill>
                  <a:srgbClr val="A05000"/>
                </a:solidFill>
                <a:latin typeface="Times New Roman" charset="0"/>
              </a:rPr>
              <a:t>terminated with a semicolon.</a:t>
            </a:r>
            <a:endParaRPr lang="en-US" sz="2000" b="1" dirty="0">
              <a:solidFill>
                <a:srgbClr val="A05000"/>
              </a:solidFill>
              <a:latin typeface="Courier New" charset="0"/>
            </a:endParaRPr>
          </a:p>
        </p:txBody>
      </p:sp>
    </p:spTree>
    <p:extLst>
      <p:ext uri="{BB962C8B-B14F-4D97-AF65-F5344CB8AC3E}">
        <p14:creationId xmlns:p14="http://schemas.microsoft.com/office/powerpoint/2010/main" val="367461877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a:cs typeface="Calibri"/>
              </a:rPr>
              <a:t>Source Files - </a:t>
            </a:r>
            <a:r>
              <a:rPr lang="en-US" dirty="0" err="1" smtClean="0">
                <a:latin typeface="Calibri"/>
                <a:cs typeface="Calibri"/>
              </a:rPr>
              <a:t>arrayBagStack.h</a:t>
            </a:r>
            <a:endParaRPr lang="en-US" dirty="0">
              <a:latin typeface="Calibri"/>
              <a:cs typeface="Calibri"/>
            </a:endParaRPr>
          </a:p>
        </p:txBody>
      </p:sp>
      <p:pic>
        <p:nvPicPr>
          <p:cNvPr id="4" name="Picture 3" descr="Screen Shot 2013-01-10 at 12.08.31 PM.png"/>
          <p:cNvPicPr>
            <a:picLocks noChangeAspect="1"/>
          </p:cNvPicPr>
          <p:nvPr/>
        </p:nvPicPr>
        <p:blipFill rotWithShape="1">
          <a:blip r:embed="rId3">
            <a:extLst>
              <a:ext uri="{28A0092B-C50C-407E-A947-70E740481C1C}">
                <a14:useLocalDpi xmlns:a14="http://schemas.microsoft.com/office/drawing/2010/main" val="0"/>
              </a:ext>
            </a:extLst>
          </a:blip>
          <a:srcRect l="-818" t="24548" r="818" b="-20834"/>
          <a:stretch/>
        </p:blipFill>
        <p:spPr>
          <a:xfrm>
            <a:off x="863333" y="1148130"/>
            <a:ext cx="8305800" cy="7337042"/>
          </a:xfrm>
          <a:prstGeom prst="rect">
            <a:avLst/>
          </a:prstGeom>
        </p:spPr>
      </p:pic>
    </p:spTree>
    <p:extLst>
      <p:ext uri="{BB962C8B-B14F-4D97-AF65-F5344CB8AC3E}">
        <p14:creationId xmlns:p14="http://schemas.microsoft.com/office/powerpoint/2010/main" val="41185073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a:cs typeface="Calibri"/>
              </a:rPr>
              <a:t>Source Files - </a:t>
            </a:r>
            <a:r>
              <a:rPr lang="en-US" dirty="0" err="1" smtClean="0">
                <a:latin typeface="Calibri"/>
                <a:cs typeface="Calibri"/>
              </a:rPr>
              <a:t>arrayBagStack.c</a:t>
            </a:r>
            <a:endParaRPr lang="en-US" dirty="0">
              <a:latin typeface="Calibri"/>
              <a:cs typeface="Calibri"/>
            </a:endParaRPr>
          </a:p>
        </p:txBody>
      </p:sp>
      <p:pic>
        <p:nvPicPr>
          <p:cNvPr id="3" name="Picture 2" descr="Screen Shot 2013-01-10 at 12.11.3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130165"/>
            <a:ext cx="9144000" cy="6781800"/>
          </a:xfrm>
          <a:prstGeom prst="rect">
            <a:avLst/>
          </a:prstGeom>
        </p:spPr>
      </p:pic>
    </p:spTree>
    <p:extLst>
      <p:ext uri="{BB962C8B-B14F-4D97-AF65-F5344CB8AC3E}">
        <p14:creationId xmlns:p14="http://schemas.microsoft.com/office/powerpoint/2010/main" val="18128965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a:cs typeface="Calibri"/>
              </a:rPr>
              <a:t>.c and .h files</a:t>
            </a:r>
            <a:endParaRPr lang="en-US" dirty="0">
              <a:latin typeface="Calibri"/>
              <a:cs typeface="Calibri"/>
            </a:endParaRPr>
          </a:p>
        </p:txBody>
      </p:sp>
      <p:sp>
        <p:nvSpPr>
          <p:cNvPr id="7" name="Rounded Rectangle 6"/>
          <p:cNvSpPr/>
          <p:nvPr/>
        </p:nvSpPr>
        <p:spPr bwMode="auto">
          <a:xfrm>
            <a:off x="1371600" y="4572000"/>
            <a:ext cx="2514600" cy="990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dirty="0" smtClean="0">
                <a:solidFill>
                  <a:srgbClr val="D85A1A"/>
                </a:solidFill>
                <a:latin typeface="Arial" charset="0"/>
                <a:ea typeface="ＭＳ Ｐゴシック" pitchFamily="-96" charset="-128"/>
              </a:rPr>
              <a:t>client’s</a:t>
            </a:r>
            <a:r>
              <a:rPr kumimoji="0" lang="en-US" sz="2400" b="0" i="0" u="none" strike="noStrike" cap="none" normalizeH="0" baseline="0" dirty="0" smtClean="0">
                <a:ln>
                  <a:noFill/>
                </a:ln>
                <a:solidFill>
                  <a:srgbClr val="D85A1A"/>
                </a:solidFill>
                <a:effectLst/>
                <a:latin typeface="Arial" charset="0"/>
                <a:ea typeface="ＭＳ Ｐゴシック" pitchFamily="-96" charset="-128"/>
              </a:rPr>
              <a:t> program</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D85A1A"/>
                </a:solidFill>
                <a:effectLst/>
                <a:latin typeface="Arial" charset="0"/>
                <a:ea typeface="ＭＳ Ｐゴシック" pitchFamily="-96" charset="-128"/>
              </a:rPr>
              <a:t> (.c file)</a:t>
            </a:r>
          </a:p>
        </p:txBody>
      </p:sp>
      <p:cxnSp>
        <p:nvCxnSpPr>
          <p:cNvPr id="9" name="Straight Arrow Connector 8"/>
          <p:cNvCxnSpPr>
            <a:stCxn id="7" idx="0"/>
            <a:endCxn id="10" idx="2"/>
          </p:cNvCxnSpPr>
          <p:nvPr/>
        </p:nvCxnSpPr>
        <p:spPr bwMode="auto">
          <a:xfrm flipH="1" flipV="1">
            <a:off x="1515106" y="2590800"/>
            <a:ext cx="1113794" cy="1981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0" name="Rounded Rectangle 9"/>
          <p:cNvSpPr/>
          <p:nvPr/>
        </p:nvSpPr>
        <p:spPr bwMode="auto">
          <a:xfrm>
            <a:off x="829306" y="2057400"/>
            <a:ext cx="1371600" cy="533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D85A1A"/>
                </a:solidFill>
                <a:effectLst/>
                <a:latin typeface="Arial" charset="0"/>
                <a:ea typeface="ＭＳ Ｐゴシック" pitchFamily="-96" charset="-128"/>
              </a:rPr>
              <a:t>.h file 1</a:t>
            </a:r>
          </a:p>
        </p:txBody>
      </p:sp>
      <p:cxnSp>
        <p:nvCxnSpPr>
          <p:cNvPr id="11" name="Straight Arrow Connector 10"/>
          <p:cNvCxnSpPr>
            <a:stCxn id="7" idx="0"/>
          </p:cNvCxnSpPr>
          <p:nvPr/>
        </p:nvCxnSpPr>
        <p:spPr bwMode="auto">
          <a:xfrm flipV="1">
            <a:off x="2628900" y="2585554"/>
            <a:ext cx="838200" cy="198644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3" name="Rounded Rectangle 12"/>
          <p:cNvSpPr/>
          <p:nvPr/>
        </p:nvSpPr>
        <p:spPr bwMode="auto">
          <a:xfrm>
            <a:off x="2895600" y="2057400"/>
            <a:ext cx="1371600" cy="52815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D85A1A"/>
                </a:solidFill>
                <a:effectLst/>
                <a:latin typeface="Arial" charset="0"/>
                <a:ea typeface="ＭＳ Ｐゴシック" pitchFamily="-96" charset="-128"/>
              </a:rPr>
              <a:t>.h file 2</a:t>
            </a:r>
          </a:p>
        </p:txBody>
      </p:sp>
      <p:cxnSp>
        <p:nvCxnSpPr>
          <p:cNvPr id="15" name="Straight Connector 14"/>
          <p:cNvCxnSpPr/>
          <p:nvPr/>
        </p:nvCxnSpPr>
        <p:spPr bwMode="auto">
          <a:xfrm>
            <a:off x="4724400" y="838200"/>
            <a:ext cx="0" cy="48768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6" name="Rounded Rectangle 15"/>
          <p:cNvSpPr/>
          <p:nvPr/>
        </p:nvSpPr>
        <p:spPr bwMode="auto">
          <a:xfrm>
            <a:off x="5486400" y="1524000"/>
            <a:ext cx="2286000" cy="11430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D85A1A"/>
                </a:solidFill>
                <a:effectLst/>
                <a:latin typeface="Arial" charset="0"/>
                <a:ea typeface="ＭＳ Ｐゴシック" pitchFamily="-96" charset="-128"/>
              </a:rPr>
              <a:t>.o file</a:t>
            </a:r>
            <a:r>
              <a:rPr lang="en-US" sz="2000" dirty="0">
                <a:solidFill>
                  <a:srgbClr val="D85A1A"/>
                </a:solidFill>
                <a:latin typeface="Arial" charset="0"/>
                <a:ea typeface="ＭＳ Ｐゴシック" pitchFamily="-96" charset="-128"/>
              </a:rPr>
              <a:t> </a:t>
            </a:r>
            <a:r>
              <a:rPr lang="en-US" sz="2000" dirty="0" smtClean="0">
                <a:solidFill>
                  <a:srgbClr val="D85A1A"/>
                </a:solidFill>
                <a:latin typeface="Arial" charset="0"/>
                <a:ea typeface="ＭＳ Ｐゴシック" pitchFamily="-96" charset="-128"/>
              </a:rPr>
              <a:t>with implementation of header 1</a:t>
            </a:r>
            <a:endParaRPr kumimoji="0" lang="en-US" sz="2000" b="0" i="0" u="none" strike="noStrike" cap="none" normalizeH="0" baseline="0" dirty="0" smtClean="0">
              <a:ln>
                <a:noFill/>
              </a:ln>
              <a:solidFill>
                <a:srgbClr val="D85A1A"/>
              </a:solidFill>
              <a:effectLst/>
              <a:latin typeface="Arial" charset="0"/>
              <a:ea typeface="ＭＳ Ｐゴシック" pitchFamily="-96" charset="-128"/>
            </a:endParaRPr>
          </a:p>
        </p:txBody>
      </p:sp>
      <p:sp>
        <p:nvSpPr>
          <p:cNvPr id="17" name="Rounded Rectangle 16"/>
          <p:cNvSpPr/>
          <p:nvPr/>
        </p:nvSpPr>
        <p:spPr bwMode="auto">
          <a:xfrm>
            <a:off x="5529182" y="3715998"/>
            <a:ext cx="2243218" cy="11430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D85A1A"/>
                </a:solidFill>
                <a:effectLst/>
                <a:latin typeface="Arial" charset="0"/>
                <a:ea typeface="ＭＳ Ｐゴシック" pitchFamily="-96" charset="-128"/>
              </a:rPr>
              <a:t>.o file</a:t>
            </a:r>
            <a:r>
              <a:rPr lang="en-US" sz="2000" dirty="0">
                <a:solidFill>
                  <a:srgbClr val="D85A1A"/>
                </a:solidFill>
                <a:latin typeface="Arial" charset="0"/>
                <a:ea typeface="ＭＳ Ｐゴシック" pitchFamily="-96" charset="-128"/>
              </a:rPr>
              <a:t> </a:t>
            </a:r>
            <a:r>
              <a:rPr lang="en-US" sz="2000" dirty="0" smtClean="0">
                <a:solidFill>
                  <a:srgbClr val="D85A1A"/>
                </a:solidFill>
                <a:latin typeface="Arial" charset="0"/>
                <a:ea typeface="ＭＳ Ｐゴシック" pitchFamily="-96" charset="-128"/>
              </a:rPr>
              <a:t>with implementation of header 2</a:t>
            </a:r>
            <a:endParaRPr kumimoji="0" lang="en-US" sz="2000" b="0" i="0" u="none" strike="noStrike" cap="none" normalizeH="0" baseline="0" dirty="0" smtClean="0">
              <a:ln>
                <a:noFill/>
              </a:ln>
              <a:solidFill>
                <a:srgbClr val="D85A1A"/>
              </a:solidFill>
              <a:effectLst/>
              <a:latin typeface="Arial" charset="0"/>
              <a:ea typeface="ＭＳ Ｐゴシック" pitchFamily="-96" charset="-128"/>
            </a:endParaRPr>
          </a:p>
        </p:txBody>
      </p:sp>
      <p:sp>
        <p:nvSpPr>
          <p:cNvPr id="18" name="Up Arrow 17"/>
          <p:cNvSpPr/>
          <p:nvPr/>
        </p:nvSpPr>
        <p:spPr bwMode="auto">
          <a:xfrm rot="16200000">
            <a:off x="4457700" y="2552701"/>
            <a:ext cx="533400" cy="1219200"/>
          </a:xfrm>
          <a:prstGeom prs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2" name="TextBox 21"/>
          <p:cNvSpPr txBox="1"/>
          <p:nvPr/>
        </p:nvSpPr>
        <p:spPr>
          <a:xfrm>
            <a:off x="1143000" y="1611868"/>
            <a:ext cx="3175118" cy="369332"/>
          </a:xfrm>
          <a:prstGeom prst="rect">
            <a:avLst/>
          </a:prstGeom>
          <a:noFill/>
        </p:spPr>
        <p:txBody>
          <a:bodyPr wrap="none" rtlCol="0">
            <a:spAutoFit/>
          </a:bodyPr>
          <a:lstStyle/>
          <a:p>
            <a:r>
              <a:rPr lang="en-US" dirty="0" smtClean="0">
                <a:latin typeface="Calibri"/>
                <a:cs typeface="Calibri"/>
              </a:rPr>
              <a:t>your data structure headers (.h)</a:t>
            </a:r>
            <a:endParaRPr lang="en-US" dirty="0">
              <a:latin typeface="Calibri"/>
              <a:cs typeface="Calibri"/>
            </a:endParaRPr>
          </a:p>
        </p:txBody>
      </p:sp>
      <p:sp>
        <p:nvSpPr>
          <p:cNvPr id="23" name="TextBox 22"/>
          <p:cNvSpPr txBox="1"/>
          <p:nvPr/>
        </p:nvSpPr>
        <p:spPr>
          <a:xfrm>
            <a:off x="5324967" y="990600"/>
            <a:ext cx="2877448" cy="369332"/>
          </a:xfrm>
          <a:prstGeom prst="rect">
            <a:avLst/>
          </a:prstGeom>
          <a:noFill/>
        </p:spPr>
        <p:txBody>
          <a:bodyPr wrap="none" rtlCol="0">
            <a:spAutoFit/>
          </a:bodyPr>
          <a:lstStyle/>
          <a:p>
            <a:r>
              <a:rPr lang="en-US" dirty="0">
                <a:latin typeface="Calibri"/>
                <a:cs typeface="Calibri"/>
              </a:rPr>
              <a:t>y</a:t>
            </a:r>
            <a:r>
              <a:rPr lang="en-US" dirty="0" smtClean="0">
                <a:latin typeface="Calibri"/>
                <a:cs typeface="Calibri"/>
              </a:rPr>
              <a:t>our data structure code (.o)</a:t>
            </a:r>
            <a:endParaRPr lang="en-US" dirty="0">
              <a:latin typeface="Calibri"/>
              <a:cs typeface="Calibri"/>
            </a:endParaRPr>
          </a:p>
        </p:txBody>
      </p:sp>
      <p:sp>
        <p:nvSpPr>
          <p:cNvPr id="24" name="TextBox 23"/>
          <p:cNvSpPr txBox="1"/>
          <p:nvPr/>
        </p:nvSpPr>
        <p:spPr>
          <a:xfrm>
            <a:off x="5172567" y="609600"/>
            <a:ext cx="3133233" cy="369332"/>
          </a:xfrm>
          <a:prstGeom prst="rect">
            <a:avLst/>
          </a:prstGeom>
          <a:noFill/>
        </p:spPr>
        <p:txBody>
          <a:bodyPr wrap="square" rtlCol="0">
            <a:spAutoFit/>
          </a:bodyPr>
          <a:lstStyle/>
          <a:p>
            <a:r>
              <a:rPr lang="en-US" dirty="0" smtClean="0">
                <a:latin typeface="Calibri"/>
                <a:cs typeface="Calibri"/>
              </a:rPr>
              <a:t>not visible to client developer</a:t>
            </a:r>
            <a:endParaRPr lang="en-US" dirty="0">
              <a:latin typeface="Calibri"/>
              <a:cs typeface="Calibri"/>
            </a:endParaRPr>
          </a:p>
        </p:txBody>
      </p:sp>
      <p:sp>
        <p:nvSpPr>
          <p:cNvPr id="27" name="TextBox 26"/>
          <p:cNvSpPr txBox="1"/>
          <p:nvPr/>
        </p:nvSpPr>
        <p:spPr>
          <a:xfrm>
            <a:off x="1290618" y="1219200"/>
            <a:ext cx="2595582" cy="369332"/>
          </a:xfrm>
          <a:prstGeom prst="rect">
            <a:avLst/>
          </a:prstGeom>
          <a:noFill/>
        </p:spPr>
        <p:txBody>
          <a:bodyPr wrap="none" rtlCol="0">
            <a:spAutoFit/>
          </a:bodyPr>
          <a:lstStyle/>
          <a:p>
            <a:r>
              <a:rPr lang="en-US" dirty="0" smtClean="0">
                <a:latin typeface="Calibri"/>
                <a:cs typeface="Calibri"/>
              </a:rPr>
              <a:t>visible to client developer</a:t>
            </a:r>
            <a:endParaRPr lang="en-US" dirty="0">
              <a:latin typeface="Calibri"/>
              <a:cs typeface="Calibri"/>
            </a:endParaRPr>
          </a:p>
        </p:txBody>
      </p:sp>
      <p:sp>
        <p:nvSpPr>
          <p:cNvPr id="28" name="TextBox 27"/>
          <p:cNvSpPr txBox="1"/>
          <p:nvPr/>
        </p:nvSpPr>
        <p:spPr>
          <a:xfrm>
            <a:off x="5324967" y="2819400"/>
            <a:ext cx="3133233" cy="646331"/>
          </a:xfrm>
          <a:prstGeom prst="rect">
            <a:avLst/>
          </a:prstGeom>
          <a:noFill/>
        </p:spPr>
        <p:txBody>
          <a:bodyPr wrap="square" rtlCol="0">
            <a:spAutoFit/>
          </a:bodyPr>
          <a:lstStyle/>
          <a:p>
            <a:r>
              <a:rPr lang="en-US" dirty="0" smtClean="0">
                <a:latin typeface="Calibri"/>
                <a:cs typeface="Calibri"/>
              </a:rPr>
              <a:t>linker pulls in the promised code</a:t>
            </a:r>
            <a:endParaRPr lang="en-US" dirty="0">
              <a:latin typeface="Calibri"/>
              <a:cs typeface="Calibri"/>
            </a:endParaRPr>
          </a:p>
        </p:txBody>
      </p:sp>
    </p:spTree>
    <p:extLst>
      <p:ext uri="{BB962C8B-B14F-4D97-AF65-F5344CB8AC3E}">
        <p14:creationId xmlns:p14="http://schemas.microsoft.com/office/powerpoint/2010/main" val="254252032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3" grpId="0" animBg="1"/>
      <p:bldP spid="16" grpId="0" animBg="1"/>
      <p:bldP spid="17" grpId="0" animBg="1"/>
      <p:bldP spid="18" grpId="0" animBg="1"/>
      <p:bldP spid="22" grpId="0"/>
      <p:bldP spid="23" grpId="0"/>
      <p:bldP spid="24" grpId="0"/>
      <p:bldP spid="27" grpId="0"/>
      <p:bldP spid="28" grpId="0"/>
    </p:bldLst>
  </p:timing>
</p:sld>
</file>

<file path=ppt/theme/theme1.xml><?xml version="1.0" encoding="utf-8"?>
<a:theme xmlns:a="http://schemas.openxmlformats.org/drawingml/2006/main" name="OSU_Template">
  <a:themeElements>
    <a:clrScheme name="OSU Color Palette">
      <a:dk1>
        <a:srgbClr val="D85A1A"/>
      </a:dk1>
      <a:lt1>
        <a:srgbClr val="615042"/>
      </a:lt1>
      <a:dk2>
        <a:srgbClr val="9D601E"/>
      </a:dk2>
      <a:lt2>
        <a:srgbClr val="ABADA4"/>
      </a:lt2>
      <a:accent1>
        <a:srgbClr val="C6C0B7"/>
      </a:accent1>
      <a:accent2>
        <a:srgbClr val="6B859E"/>
      </a:accent2>
      <a:accent3>
        <a:srgbClr val="A7C4C9"/>
      </a:accent3>
      <a:accent4>
        <a:srgbClr val="F3D08E"/>
      </a:accent4>
      <a:accent5>
        <a:srgbClr val="B3BA35"/>
      </a:accent5>
      <a:accent6>
        <a:srgbClr val="561F4B"/>
      </a:accent6>
      <a:hlink>
        <a:srgbClr val="000000"/>
      </a:hlink>
      <a:folHlink>
        <a:srgbClr val="000000"/>
      </a:folHlink>
    </a:clrScheme>
    <a:fontScheme name="Blank Presentation">
      <a:majorFont>
        <a:latin typeface="Tahoma"/>
        <a:ea typeface="ＭＳ Ｐゴシック"/>
        <a:cs typeface=""/>
      </a:majorFont>
      <a:minorFont>
        <a:latin typeface="Palatino"/>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OSU_Template.thmx</Template>
  <TotalTime>8682</TotalTime>
  <Words>1655</Words>
  <Application>Microsoft Macintosh PowerPoint</Application>
  <PresentationFormat>On-screen Show (4:3)</PresentationFormat>
  <Paragraphs>216</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OSU_Template</vt:lpstr>
      <vt:lpstr>CS 261 – Data Structures</vt:lpstr>
      <vt:lpstr>Compilation Process</vt:lpstr>
      <vt:lpstr>Compilation Process</vt:lpstr>
      <vt:lpstr>Compilation Process</vt:lpstr>
      <vt:lpstr>Compilation Process</vt:lpstr>
      <vt:lpstr>Separation of Interface and Implementation</vt:lpstr>
      <vt:lpstr>Source Files - arrayBagStack.h</vt:lpstr>
      <vt:lpstr>Source Files - arrayBagStack.c</vt:lpstr>
      <vt:lpstr>.c and .h files</vt:lpstr>
      <vt:lpstr>Tips: Ensuring Declarations Seen only Once</vt:lpstr>
      <vt:lpstr>GCC And Make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0</dc:title>
  <dc:creator>Gary Dulude</dc:creator>
  <cp:lastModifiedBy>Ron Metoyer</cp:lastModifiedBy>
  <cp:revision>173</cp:revision>
  <dcterms:created xsi:type="dcterms:W3CDTF">2010-01-08T18:22:56Z</dcterms:created>
  <dcterms:modified xsi:type="dcterms:W3CDTF">2013-09-25T23:57:33Z</dcterms:modified>
</cp:coreProperties>
</file>