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8"/>
  </p:notesMasterIdLst>
  <p:handoutMasterIdLst>
    <p:handoutMasterId r:id="rId9"/>
  </p:handoutMasterIdLst>
  <p:sldIdLst>
    <p:sldId id="263" r:id="rId2"/>
    <p:sldId id="293" r:id="rId3"/>
    <p:sldId id="315" r:id="rId4"/>
    <p:sldId id="316" r:id="rId5"/>
    <p:sldId id="313" r:id="rId6"/>
    <p:sldId id="31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0000"/>
    <a:srgbClr val="EAF8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6" autoAdjust="0"/>
    <p:restoredTop sz="92773" autoAdjust="0"/>
  </p:normalViewPr>
  <p:slideViewPr>
    <p:cSldViewPr snapToObjects="1">
      <p:cViewPr>
        <p:scale>
          <a:sx n="94" d="100"/>
          <a:sy n="94" d="100"/>
        </p:scale>
        <p:origin x="-124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4F3D4E-B6A5-4C40-8D22-38EAD0A0BC88}" type="datetimeFigureOut">
              <a:rPr lang="en-US" smtClean="0"/>
              <a:pPr/>
              <a:t>1/16/14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D8419A-972E-C94D-8C1A-EF576930903B}" type="slidenum">
              <a:rPr lang="en-US" smtClean="0"/>
              <a:pPr/>
              <a:t>‹#›</a:t>
            </a:fld>
            <a:endParaRPr lang="en-US"/>
          </a:p>
        </p:txBody>
      </p:sp>
    </p:spTree>
    <p:extLst>
      <p:ext uri="{BB962C8B-B14F-4D97-AF65-F5344CB8AC3E}">
        <p14:creationId xmlns:p14="http://schemas.microsoft.com/office/powerpoint/2010/main" val="36367852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05FD90-5CF3-8E47-BAA2-F1C24D32FADE}" type="datetimeFigureOut">
              <a:rPr lang="en-US" smtClean="0"/>
              <a:pPr/>
              <a:t>1/16/14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29A70-522C-3A41-B132-651B32078DD9}" type="slidenum">
              <a:rPr lang="en-US" smtClean="0"/>
              <a:pPr/>
              <a:t>‹#›</a:t>
            </a:fld>
            <a:endParaRPr lang="en-US"/>
          </a:p>
        </p:txBody>
      </p:sp>
    </p:spTree>
    <p:extLst>
      <p:ext uri="{BB962C8B-B14F-4D97-AF65-F5344CB8AC3E}">
        <p14:creationId xmlns:p14="http://schemas.microsoft.com/office/powerpoint/2010/main" val="24280399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latin typeface="Arial" charset="0"/>
              <a:cs typeface="Arial" charset="0"/>
            </a:endParaRPr>
          </a:p>
          <a:p>
            <a:endParaRPr lang="en-US" dirty="0">
              <a:latin typeface="Arial" charset="0"/>
              <a:cs typeface="Arial" charset="0"/>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82">
              <a:defRPr sz="1300">
                <a:solidFill>
                  <a:schemeClr val="tx1"/>
                </a:solidFill>
                <a:latin typeface="Times" charset="0"/>
                <a:ea typeface="ＭＳ Ｐゴシック" charset="0"/>
                <a:cs typeface="ＭＳ Ｐゴシック" charset="0"/>
              </a:defRPr>
            </a:lvl1pPr>
            <a:lvl2pPr marL="702756" indent="-270291" defTabSz="911482">
              <a:defRPr sz="1300">
                <a:solidFill>
                  <a:schemeClr val="tx1"/>
                </a:solidFill>
                <a:latin typeface="Times" charset="0"/>
                <a:ea typeface="ＭＳ Ｐゴシック" charset="0"/>
              </a:defRPr>
            </a:lvl2pPr>
            <a:lvl3pPr marL="1081164" indent="-216233" defTabSz="911482">
              <a:defRPr sz="1300">
                <a:solidFill>
                  <a:schemeClr val="tx1"/>
                </a:solidFill>
                <a:latin typeface="Times" charset="0"/>
                <a:ea typeface="ＭＳ Ｐゴシック" charset="0"/>
              </a:defRPr>
            </a:lvl3pPr>
            <a:lvl4pPr marL="1513629" indent="-216233" defTabSz="911482">
              <a:defRPr sz="1300">
                <a:solidFill>
                  <a:schemeClr val="tx1"/>
                </a:solidFill>
                <a:latin typeface="Times" charset="0"/>
                <a:ea typeface="ＭＳ Ｐゴシック" charset="0"/>
              </a:defRPr>
            </a:lvl4pPr>
            <a:lvl5pPr marL="1946095" indent="-216233" defTabSz="911482">
              <a:defRPr sz="1300">
                <a:solidFill>
                  <a:schemeClr val="tx1"/>
                </a:solidFill>
                <a:latin typeface="Times" charset="0"/>
                <a:ea typeface="ＭＳ Ｐゴシック" charset="0"/>
              </a:defRPr>
            </a:lvl5pPr>
            <a:lvl6pPr marL="2378560" indent="-216233" defTabSz="911482" eaLnBrk="0" fontAlgn="base" hangingPunct="0">
              <a:spcBef>
                <a:spcPct val="0"/>
              </a:spcBef>
              <a:spcAft>
                <a:spcPct val="0"/>
              </a:spcAft>
              <a:defRPr sz="1300">
                <a:solidFill>
                  <a:schemeClr val="tx1"/>
                </a:solidFill>
                <a:latin typeface="Times" charset="0"/>
                <a:ea typeface="ＭＳ Ｐゴシック" charset="0"/>
              </a:defRPr>
            </a:lvl6pPr>
            <a:lvl7pPr marL="2811026" indent="-216233" defTabSz="911482" eaLnBrk="0" fontAlgn="base" hangingPunct="0">
              <a:spcBef>
                <a:spcPct val="0"/>
              </a:spcBef>
              <a:spcAft>
                <a:spcPct val="0"/>
              </a:spcAft>
              <a:defRPr sz="1300">
                <a:solidFill>
                  <a:schemeClr val="tx1"/>
                </a:solidFill>
                <a:latin typeface="Times" charset="0"/>
                <a:ea typeface="ＭＳ Ｐゴシック" charset="0"/>
              </a:defRPr>
            </a:lvl7pPr>
            <a:lvl8pPr marL="3243491" indent="-216233" defTabSz="911482" eaLnBrk="0" fontAlgn="base" hangingPunct="0">
              <a:spcBef>
                <a:spcPct val="0"/>
              </a:spcBef>
              <a:spcAft>
                <a:spcPct val="0"/>
              </a:spcAft>
              <a:defRPr sz="1300">
                <a:solidFill>
                  <a:schemeClr val="tx1"/>
                </a:solidFill>
                <a:latin typeface="Times" charset="0"/>
                <a:ea typeface="ＭＳ Ｐゴシック" charset="0"/>
              </a:defRPr>
            </a:lvl8pPr>
            <a:lvl9pPr marL="3675957" indent="-216233" defTabSz="911482" eaLnBrk="0" fontAlgn="base" hangingPunct="0">
              <a:spcBef>
                <a:spcPct val="0"/>
              </a:spcBef>
              <a:spcAft>
                <a:spcPct val="0"/>
              </a:spcAft>
              <a:defRPr sz="1300">
                <a:solidFill>
                  <a:schemeClr val="tx1"/>
                </a:solidFill>
                <a:latin typeface="Times" charset="0"/>
                <a:ea typeface="ＭＳ Ｐゴシック" charset="0"/>
              </a:defRPr>
            </a:lvl9pPr>
          </a:lstStyle>
          <a:p>
            <a:fld id="{8C73EDD8-CBEB-E547-82E3-1A8448C50B4D}" type="slidenum">
              <a:rPr lang="en-US" sz="1100"/>
              <a:pPr/>
              <a:t>0</a:t>
            </a:fld>
            <a:endParaRPr lang="en-US"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These pre-conditions have two consequences:</a:t>
            </a:r>
          </a:p>
          <a:p>
            <a:endParaRPr lang="en-US" dirty="0" smtClean="0"/>
          </a:p>
          <a:p>
            <a:r>
              <a:rPr lang="en-US" dirty="0" smtClean="0"/>
              <a:t>  1. magic is only required to perform its task if the pre- conditions are satisfied. Thus, as the writer of magic, you are not required to make magic do anything sensible if size or format are not as stated in the assertions.</a:t>
            </a:r>
          </a:p>
          <a:p>
            <a:endParaRPr lang="en-US" dirty="0" smtClean="0"/>
          </a:p>
          <a:p>
            <a:r>
              <a:rPr lang="en-US" dirty="0" smtClean="0"/>
              <a:t>  2. The caller is certain of the conditions under which magic will perform its task correctly. Thus, if your code is calling magic, you must ensure that the size or format arguments to the call are as specified by the assertions.</a:t>
            </a:r>
          </a:p>
          <a:p>
            <a:endParaRPr lang="en-US" dirty="0" smtClean="0"/>
          </a:p>
          <a:p>
            <a:endParaRPr lang="en-US" dirty="0" smtClean="0"/>
          </a:p>
          <a:p>
            <a:r>
              <a:rPr lang="en-US" dirty="0" smtClean="0"/>
              <a:t>The </a:t>
            </a:r>
            <a:r>
              <a:rPr lang="en-US" dirty="0" err="1" smtClean="0"/>
              <a:t>postcondition</a:t>
            </a:r>
            <a:r>
              <a:rPr lang="en-US" dirty="0" smtClean="0"/>
              <a:t> also has two consequences:</a:t>
            </a:r>
          </a:p>
          <a:p>
            <a:endParaRPr lang="en-US" dirty="0" smtClean="0"/>
          </a:p>
          <a:p>
            <a:endParaRPr lang="en-US" dirty="0" smtClean="0"/>
          </a:p>
          <a:p>
            <a:r>
              <a:rPr lang="en-US" dirty="0" smtClean="0"/>
              <a:t>  1. magic guarantees that the stated condition will hold when it completes execution. As the writer of magic, you must make certain that your code never produces a value of result that is greater than LIMIT.</a:t>
            </a:r>
          </a:p>
          <a:p>
            <a:endParaRPr lang="en-US" dirty="0" smtClean="0"/>
          </a:p>
          <a:p>
            <a:r>
              <a:rPr lang="en-US" dirty="0" smtClean="0"/>
              <a:t>  2. The caller is certain of the task that magic will perform (provided its preconditions are satisfied). If your program is calling magic, then you know that the result returned by magic can be no greater than LIMIT.</a:t>
            </a:r>
          </a:p>
          <a:p>
            <a:endParaRPr lang="en-US" dirty="0" smtClean="0"/>
          </a:p>
          <a:p>
            <a:endParaRPr lang="en-US" dirty="0" smtClean="0"/>
          </a:p>
          <a:p>
            <a:r>
              <a:rPr lang="en-US" dirty="0" smtClean="0"/>
              <a:t>Analogy:</a:t>
            </a:r>
          </a:p>
          <a:p>
            <a:endParaRPr lang="en-US" dirty="0" smtClean="0"/>
          </a:p>
          <a:p>
            <a:r>
              <a:rPr lang="en-US" dirty="0" smtClean="0"/>
              <a:t>Consider you (the function) are employed as a potato-chip bag packer.  One of the stipulations in your contract is that you will</a:t>
            </a:r>
            <a:r>
              <a:rPr lang="en-US" baseline="0" dirty="0" smtClean="0"/>
              <a:t> only pack chips when the temperature is below 75 degrees in the factory.  If it goes above 75, there are no guarantees.  You can stop…or you may decide to keep packing chips. Your employer (calling function), however, knows the stipulations of your contract, and therefore knows that  in order to guarantee that the bags get packed, she must keep the AC Set and operating properly.</a:t>
            </a:r>
          </a:p>
          <a:p>
            <a:endParaRPr lang="en-US" baseline="0" dirty="0" smtClean="0"/>
          </a:p>
          <a:p>
            <a:r>
              <a:rPr lang="en-US" baseline="0" dirty="0" smtClean="0"/>
              <a:t>Another stipulation of the contract is that you , the packer, will not crush the chips, in fact, you will produce bags with no more than 3 crushed chips (or you have failed), thus, your employer knows they can ship the chip bags without checking for crushed chips. </a:t>
            </a:r>
            <a:endParaRPr lang="en-US" dirty="0" smtClean="0"/>
          </a:p>
        </p:txBody>
      </p:sp>
      <p:sp>
        <p:nvSpPr>
          <p:cNvPr id="4" name="Slide Number Placeholder 3"/>
          <p:cNvSpPr>
            <a:spLocks noGrp="1"/>
          </p:cNvSpPr>
          <p:nvPr>
            <p:ph type="sldNum" sz="quarter" idx="10"/>
          </p:nvPr>
        </p:nvSpPr>
        <p:spPr/>
        <p:txBody>
          <a:bodyPr/>
          <a:lstStyle/>
          <a:p>
            <a:fld id="{4FB29A70-522C-3A41-B132-651B32078DD9}" type="slidenum">
              <a:rPr lang="en-US" smtClean="0"/>
              <a:pPr/>
              <a:t>1</a:t>
            </a:fld>
            <a:endParaRPr lang="en-US"/>
          </a:p>
        </p:txBody>
      </p:sp>
    </p:spTree>
    <p:extLst>
      <p:ext uri="{BB962C8B-B14F-4D97-AF65-F5344CB8AC3E}">
        <p14:creationId xmlns:p14="http://schemas.microsoft.com/office/powerpoint/2010/main" val="39938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These pre-conditions have two consequences:</a:t>
            </a:r>
          </a:p>
          <a:p>
            <a:endParaRPr lang="en-US" dirty="0" smtClean="0"/>
          </a:p>
          <a:p>
            <a:r>
              <a:rPr lang="en-US" dirty="0" smtClean="0"/>
              <a:t>  1. magic is only required to perform its task if the pre- conditions are satisfied. Thus, as the writer of magic, you are not required to make magic do anything sensible if size or format are not as stated in the assertions.</a:t>
            </a:r>
          </a:p>
          <a:p>
            <a:endParaRPr lang="en-US" dirty="0" smtClean="0"/>
          </a:p>
          <a:p>
            <a:r>
              <a:rPr lang="en-US" dirty="0" smtClean="0"/>
              <a:t>  2. The caller is certain of the conditions under which magic will perform its task correctly. Thus, if your code is calling magic, you must ensure that the size or format arguments to the call are as specified by the assertions.</a:t>
            </a:r>
          </a:p>
          <a:p>
            <a:endParaRPr lang="en-US" dirty="0" smtClean="0"/>
          </a:p>
          <a:p>
            <a:endParaRPr lang="en-US" dirty="0" smtClean="0"/>
          </a:p>
          <a:p>
            <a:r>
              <a:rPr lang="en-US" dirty="0" smtClean="0"/>
              <a:t>The </a:t>
            </a:r>
            <a:r>
              <a:rPr lang="en-US" dirty="0" err="1" smtClean="0"/>
              <a:t>postcondition</a:t>
            </a:r>
            <a:r>
              <a:rPr lang="en-US" dirty="0" smtClean="0"/>
              <a:t> also has two consequences:</a:t>
            </a:r>
          </a:p>
          <a:p>
            <a:endParaRPr lang="en-US" dirty="0" smtClean="0"/>
          </a:p>
          <a:p>
            <a:endParaRPr lang="en-US" dirty="0" smtClean="0"/>
          </a:p>
          <a:p>
            <a:r>
              <a:rPr lang="en-US" dirty="0" smtClean="0"/>
              <a:t>  1. magic guarantees that the stated condition will hold when it completes execution. As the writer of magic, you must make certain that your code never produces a value of result that is greater than LIMIT.</a:t>
            </a:r>
          </a:p>
          <a:p>
            <a:endParaRPr lang="en-US" dirty="0" smtClean="0"/>
          </a:p>
          <a:p>
            <a:r>
              <a:rPr lang="en-US" dirty="0" smtClean="0"/>
              <a:t>  2. The caller is certain of the task that magic will perform (provided its preconditions are satisfied). If your program is calling magic, then you know that the result returned by magic can be no greater than LIMIT.</a:t>
            </a:r>
          </a:p>
          <a:p>
            <a:endParaRPr lang="en-US" dirty="0" smtClean="0"/>
          </a:p>
          <a:p>
            <a:endParaRPr lang="en-US" dirty="0" smtClean="0"/>
          </a:p>
          <a:p>
            <a:r>
              <a:rPr lang="en-US" dirty="0" smtClean="0"/>
              <a:t>Analogy:</a:t>
            </a:r>
          </a:p>
          <a:p>
            <a:endParaRPr lang="en-US" dirty="0" smtClean="0"/>
          </a:p>
          <a:p>
            <a:r>
              <a:rPr lang="en-US" dirty="0" smtClean="0"/>
              <a:t>Consider you (the function) are employed as a potato-chip bag packer.  One of the stipulations in your contract is that you will</a:t>
            </a:r>
            <a:r>
              <a:rPr lang="en-US" baseline="0" dirty="0" smtClean="0"/>
              <a:t> only pack chips when the temperature is below 75 degrees in the factory.  If it goes above 75, there are no guarantees.  You can stop…or you may decide to keep packing chips. Your employer (calling function), however, knows the stipulations of your contract, and therefore knows that  in order to guarantee that the bags get packed, she must keep the AC Set and operating properly.</a:t>
            </a:r>
          </a:p>
          <a:p>
            <a:endParaRPr lang="en-US" baseline="0" dirty="0" smtClean="0"/>
          </a:p>
          <a:p>
            <a:r>
              <a:rPr lang="en-US" baseline="0" dirty="0" smtClean="0"/>
              <a:t>Another stipulation of the contract is that you , the packer, will not crush the chips, in fact, you will produce bags with no more than 3 crushed chips (or you have failed), thus, your employer knows they can ship the chip bags without checking for crushed chips. </a:t>
            </a:r>
            <a:endParaRPr lang="en-US" dirty="0" smtClean="0"/>
          </a:p>
        </p:txBody>
      </p:sp>
      <p:sp>
        <p:nvSpPr>
          <p:cNvPr id="4" name="Slide Number Placeholder 3"/>
          <p:cNvSpPr>
            <a:spLocks noGrp="1"/>
          </p:cNvSpPr>
          <p:nvPr>
            <p:ph type="sldNum" sz="quarter" idx="10"/>
          </p:nvPr>
        </p:nvSpPr>
        <p:spPr/>
        <p:txBody>
          <a:bodyPr/>
          <a:lstStyle/>
          <a:p>
            <a:fld id="{4FB29A70-522C-3A41-B132-651B32078DD9}" type="slidenum">
              <a:rPr lang="en-US" smtClean="0"/>
              <a:pPr/>
              <a:t>2</a:t>
            </a:fld>
            <a:endParaRPr lang="en-US"/>
          </a:p>
        </p:txBody>
      </p:sp>
    </p:spTree>
    <p:extLst>
      <p:ext uri="{BB962C8B-B14F-4D97-AF65-F5344CB8AC3E}">
        <p14:creationId xmlns:p14="http://schemas.microsoft.com/office/powerpoint/2010/main" val="39938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Analogy:</a:t>
            </a:r>
          </a:p>
          <a:p>
            <a:endParaRPr lang="en-US" dirty="0" smtClean="0"/>
          </a:p>
          <a:p>
            <a:r>
              <a:rPr lang="en-US" dirty="0" smtClean="0"/>
              <a:t>Consider you (the function) are employed as a potato-chip bag packer.  One of the stipulations in your contract is that you will</a:t>
            </a:r>
            <a:r>
              <a:rPr lang="en-US" baseline="0" dirty="0" smtClean="0"/>
              <a:t> only pack chips when the temperature is below 75 degrees in the </a:t>
            </a:r>
            <a:r>
              <a:rPr lang="en-US" baseline="0" dirty="0" smtClean="0"/>
              <a:t>factory[pre-condition].  </a:t>
            </a:r>
            <a:r>
              <a:rPr lang="en-US" baseline="0" dirty="0" smtClean="0"/>
              <a:t>If it goes above 75, there are no guarantees.  You can stop…or you may decide to keep packing chips. Your employer (calling function), however, knows the stipulations of your contract, and therefore knows that  in order to guarantee that the bags get packed, she must keep the AC Set and operating properly.</a:t>
            </a:r>
          </a:p>
          <a:p>
            <a:endParaRPr lang="en-US" baseline="0" dirty="0" smtClean="0"/>
          </a:p>
          <a:p>
            <a:r>
              <a:rPr lang="en-US" baseline="0" dirty="0" smtClean="0"/>
              <a:t>Another stipulation of the contract is that you , the packer, will not crush the </a:t>
            </a:r>
            <a:r>
              <a:rPr lang="en-US" baseline="0" dirty="0" smtClean="0"/>
              <a:t>chips [ post condition] , </a:t>
            </a:r>
            <a:r>
              <a:rPr lang="en-US" baseline="0" dirty="0" smtClean="0"/>
              <a:t>in fact, you will produce bags with no more than 3 crushed chips (or you have failed), thus, your employer knows they can ship the chip bags without checking for crushed chips. </a:t>
            </a:r>
            <a:endParaRPr lang="en-US" baseline="0" dirty="0" smtClean="0"/>
          </a:p>
          <a:p>
            <a:endParaRPr lang="en-US" baseline="0" dirty="0" smtClean="0"/>
          </a:p>
          <a:p>
            <a:r>
              <a:rPr lang="en-US" baseline="0" dirty="0" smtClean="0"/>
              <a:t>How do we enforce the contract…we write code that adheres to the contract stipulations . Asserts can help us!</a:t>
            </a:r>
            <a:endParaRPr lang="en-US" dirty="0" smtClean="0"/>
          </a:p>
        </p:txBody>
      </p:sp>
      <p:sp>
        <p:nvSpPr>
          <p:cNvPr id="4" name="Slide Number Placeholder 3"/>
          <p:cNvSpPr>
            <a:spLocks noGrp="1"/>
          </p:cNvSpPr>
          <p:nvPr>
            <p:ph type="sldNum" sz="quarter" idx="10"/>
          </p:nvPr>
        </p:nvSpPr>
        <p:spPr/>
        <p:txBody>
          <a:bodyPr/>
          <a:lstStyle/>
          <a:p>
            <a:fld id="{4FB29A70-522C-3A41-B132-651B32078DD9}" type="slidenum">
              <a:rPr lang="en-US" smtClean="0"/>
              <a:pPr/>
              <a:t>3</a:t>
            </a:fld>
            <a:endParaRPr lang="en-US"/>
          </a:p>
        </p:txBody>
      </p:sp>
    </p:spTree>
    <p:extLst>
      <p:ext uri="{BB962C8B-B14F-4D97-AF65-F5344CB8AC3E}">
        <p14:creationId xmlns:p14="http://schemas.microsoft.com/office/powerpoint/2010/main" val="39938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some cases, it’s overkill to check the conditions before calling a function.   You must decide when and where to check in order to avoid violating preconditions of the function you’re calling!</a:t>
            </a:r>
          </a:p>
          <a:p>
            <a:endParaRPr lang="en-US" baseline="0" dirty="0" smtClean="0"/>
          </a:p>
          <a:p>
            <a:r>
              <a:rPr lang="en-US" baseline="0" dirty="0" smtClean="0"/>
              <a:t>IN this example…  </a:t>
            </a:r>
          </a:p>
          <a:p>
            <a:r>
              <a:rPr lang="en-US" baseline="0" dirty="0" smtClean="0"/>
              <a:t>Should we check name before calling…no, it’s fine.</a:t>
            </a:r>
          </a:p>
          <a:p>
            <a:r>
              <a:rPr lang="en-US" baseline="0" dirty="0" smtClean="0"/>
              <a:t>Should we check the </a:t>
            </a:r>
            <a:r>
              <a:rPr lang="en-US" baseline="0" dirty="0" err="1" smtClean="0"/>
              <a:t>aSize</a:t>
            </a:r>
            <a:r>
              <a:rPr lang="en-US" baseline="0" dirty="0" smtClean="0"/>
              <a:t> ?  Sure…we need to ensure it’s within the precondition range.</a:t>
            </a:r>
            <a:endParaRPr lang="en-US" dirty="0" smtClean="0"/>
          </a:p>
        </p:txBody>
      </p:sp>
      <p:sp>
        <p:nvSpPr>
          <p:cNvPr id="4" name="Slide Number Placeholder 3"/>
          <p:cNvSpPr>
            <a:spLocks noGrp="1"/>
          </p:cNvSpPr>
          <p:nvPr>
            <p:ph type="sldNum" sz="quarter" idx="10"/>
          </p:nvPr>
        </p:nvSpPr>
        <p:spPr/>
        <p:txBody>
          <a:bodyPr/>
          <a:lstStyle/>
          <a:p>
            <a:fld id="{4FB29A70-522C-3A41-B132-651B32078DD9}" type="slidenum">
              <a:rPr lang="en-US" smtClean="0"/>
              <a:pPr/>
              <a:t>4</a:t>
            </a:fld>
            <a:endParaRPr lang="en-US"/>
          </a:p>
        </p:txBody>
      </p:sp>
    </p:spTree>
    <p:extLst>
      <p:ext uri="{BB962C8B-B14F-4D97-AF65-F5344CB8AC3E}">
        <p14:creationId xmlns:p14="http://schemas.microsoft.com/office/powerpoint/2010/main" val="39938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assertions</a:t>
            </a:r>
            <a:r>
              <a:rPr lang="en-US" baseline="0" dirty="0" smtClean="0"/>
              <a:t> to test/debug your code and remove al program bugs!</a:t>
            </a:r>
          </a:p>
          <a:p>
            <a:endParaRPr lang="en-US" baseline="0" dirty="0" smtClean="0"/>
          </a:p>
          <a:p>
            <a:r>
              <a:rPr lang="en-US" baseline="0" dirty="0" smtClean="0"/>
              <a:t>Use error handling to deal with run-time errors and recover</a:t>
            </a:r>
          </a:p>
          <a:p>
            <a:endParaRPr lang="en-US" baseline="0" dirty="0" smtClean="0"/>
          </a:p>
          <a:p>
            <a:r>
              <a:rPr lang="en-US" baseline="0" dirty="0" smtClean="0"/>
              <a:t>In our case, for small ‘library’ functions of data structures, it’s reasonable to use assertions to debug/test and use minimal error handling  (if at all).</a:t>
            </a:r>
          </a:p>
          <a:p>
            <a:endParaRPr lang="en-US" baseline="0" dirty="0" smtClean="0"/>
          </a:p>
          <a:p>
            <a:r>
              <a:rPr lang="en-US" baseline="0" dirty="0" smtClean="0"/>
              <a:t>In our case, it’s also reasonable to consider the user (who’s also writing code!), as someone who can do things that are bugs in HIS code.  In this case, let’s treat HIM like the user who is doing something at ‘use’ time that must be ‘handled’.  In other words, since this can go wrong AND we have no control over it, we should handle it with a reasonable message and response.</a:t>
            </a:r>
          </a:p>
          <a:p>
            <a:endParaRPr lang="en-US" baseline="0" dirty="0" smtClean="0"/>
          </a:p>
          <a:p>
            <a:r>
              <a:rPr lang="en-US" baseline="0" dirty="0" smtClean="0"/>
              <a:t>  For larger complex problems there may be cases where you could have a ‘bug’ that you can’t guarantee does not exist so it’s  a design decision you must make whether to ‘handle’ it or not.  If you’re not sure , ‘handle’ the </a:t>
            </a:r>
            <a:r>
              <a:rPr lang="en-US" baseline="0" dirty="0" err="1" smtClean="0"/>
              <a:t>eror</a:t>
            </a:r>
            <a:r>
              <a:rPr lang="en-US" baseline="0" dirty="0" smtClean="0"/>
              <a:t> in a reasonable way, recoverable if possible.</a:t>
            </a:r>
            <a:endParaRPr lang="en-US" dirty="0"/>
          </a:p>
        </p:txBody>
      </p:sp>
      <p:sp>
        <p:nvSpPr>
          <p:cNvPr id="4" name="Slide Number Placeholder 3"/>
          <p:cNvSpPr>
            <a:spLocks noGrp="1"/>
          </p:cNvSpPr>
          <p:nvPr>
            <p:ph type="sldNum" sz="quarter" idx="10"/>
          </p:nvPr>
        </p:nvSpPr>
        <p:spPr/>
        <p:txBody>
          <a:bodyPr/>
          <a:lstStyle/>
          <a:p>
            <a:fld id="{4FB29A70-522C-3A41-B132-651B32078DD9}" type="slidenum">
              <a:rPr lang="en-US" smtClean="0"/>
              <a:pPr/>
              <a:t>5</a:t>
            </a:fld>
            <a:endParaRPr lang="en-US"/>
          </a:p>
        </p:txBody>
      </p:sp>
    </p:spTree>
    <p:extLst>
      <p:ext uri="{BB962C8B-B14F-4D97-AF65-F5344CB8AC3E}">
        <p14:creationId xmlns:p14="http://schemas.microsoft.com/office/powerpoint/2010/main" val="262471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Option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0552" y="301752"/>
            <a:ext cx="6400800" cy="1371600"/>
          </a:xfrm>
        </p:spPr>
        <p:txBody>
          <a:bodyPr/>
          <a:lstStyle>
            <a:lvl1pPr algn="l">
              <a:defRPr sz="3600">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130552" y="1828800"/>
            <a:ext cx="6400800" cy="6858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dirty="0" smtClean="0"/>
              <a:t>Click to edit Master subtitle style</a:t>
            </a:r>
            <a:endParaRPr lang="en-US" dirty="0"/>
          </a:p>
        </p:txBody>
      </p:sp>
      <p:sp>
        <p:nvSpPr>
          <p:cNvPr id="9" name="Text Placeholder 9"/>
          <p:cNvSpPr>
            <a:spLocks noGrp="1"/>
          </p:cNvSpPr>
          <p:nvPr>
            <p:ph type="body" sz="quarter" idx="10"/>
          </p:nvPr>
        </p:nvSpPr>
        <p:spPr>
          <a:xfrm>
            <a:off x="4876800" y="2743200"/>
            <a:ext cx="3654552" cy="2743200"/>
          </a:xfrm>
        </p:spPr>
        <p:txBody>
          <a:bodyPr/>
          <a:lstStyle>
            <a:lvl1pPr>
              <a:lnSpc>
                <a:spcPct val="100000"/>
              </a:lnSpc>
              <a:spcBef>
                <a:spcPts val="1800"/>
              </a:spcBef>
              <a:spcAft>
                <a:spcPts val="0"/>
              </a:spcAft>
              <a:defRPr sz="1800" b="0" i="0">
                <a:latin typeface="Cambria"/>
                <a:cs typeface="Cambria"/>
              </a:defRPr>
            </a:lvl1pPr>
            <a:lvl2pPr>
              <a:lnSpc>
                <a:spcPct val="200000"/>
              </a:lnSpc>
              <a:spcBef>
                <a:spcPts val="0"/>
              </a:spcBef>
              <a:spcAft>
                <a:spcPts val="0"/>
              </a:spcAft>
              <a:buNone/>
              <a:defRPr sz="1800" b="0" i="0">
                <a:latin typeface="LeituraNews-Roman 2"/>
                <a:cs typeface="LeituraNews-Roman 2"/>
              </a:defRPr>
            </a:lvl2pPr>
            <a:lvl3pPr>
              <a:lnSpc>
                <a:spcPct val="200000"/>
              </a:lnSpc>
              <a:spcBef>
                <a:spcPts val="0"/>
              </a:spcBef>
              <a:spcAft>
                <a:spcPts val="0"/>
              </a:spcAft>
              <a:defRPr sz="1800" b="0" i="0">
                <a:latin typeface="LeituraNews-Roman 2"/>
                <a:cs typeface="LeituraNews-Roman 2"/>
              </a:defRPr>
            </a:lvl3pPr>
            <a:lvl4pPr>
              <a:lnSpc>
                <a:spcPct val="200000"/>
              </a:lnSpc>
              <a:spcBef>
                <a:spcPts val="0"/>
              </a:spcBef>
              <a:spcAft>
                <a:spcPts val="0"/>
              </a:spcAft>
              <a:defRPr sz="1800" b="0" i="0">
                <a:latin typeface="LeituraNews-Roman 2"/>
                <a:cs typeface="LeituraNews-Roman 2"/>
              </a:defRPr>
            </a:lvl4pPr>
            <a:lvl5pPr>
              <a:lnSpc>
                <a:spcPct val="200000"/>
              </a:lnSpc>
              <a:spcBef>
                <a:spcPts val="0"/>
              </a:spcBef>
              <a:spcAft>
                <a:spcPts val="0"/>
              </a:spcAft>
              <a:defRPr sz="1800" b="0" i="0">
                <a:latin typeface="LeituraNews-Roman 2"/>
                <a:cs typeface="LeituraNews-Roman 2"/>
              </a:defRPr>
            </a:lvl5pPr>
          </a:lstStyle>
          <a:p>
            <a:pPr lvl="0"/>
            <a:r>
              <a:rPr lang="en-US" dirty="0" smtClean="0"/>
              <a:t>Click to edit Master text styles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114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0"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12" name="Slide Number Placeholder 11"/>
          <p:cNvSpPr>
            <a:spLocks noGrp="1"/>
          </p:cNvSpPr>
          <p:nvPr>
            <p:ph type="sldNum" sz="quarter" idx="13"/>
          </p:nvPr>
        </p:nvSpPr>
        <p:spPr/>
        <p:txBody>
          <a:bodyPr/>
          <a:lstStyle/>
          <a:p>
            <a:fld id="{43183C4C-EBF1-1A4D-90EC-74EBA7EEE60F}" type="slidenum">
              <a:rPr lang="en-US" smtClean="0"/>
              <a:pPr/>
              <a:t>‹#›</a:t>
            </a:fld>
            <a:endParaRPr lang="en-US" dirty="0"/>
          </a:p>
        </p:txBody>
      </p:sp>
      <p:sp>
        <p:nvSpPr>
          <p:cNvPr id="13" name="Footer Placeholder 12"/>
          <p:cNvSpPr>
            <a:spLocks noGrp="1"/>
          </p:cNvSpPr>
          <p:nvPr>
            <p:ph type="ftr" sz="quarter" idx="14"/>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0"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12" name="Slide Number Placeholder 11"/>
          <p:cNvSpPr>
            <a:spLocks noGrp="1"/>
          </p:cNvSpPr>
          <p:nvPr>
            <p:ph type="sldNum" sz="quarter" idx="13"/>
          </p:nvPr>
        </p:nvSpPr>
        <p:spPr/>
        <p:txBody>
          <a:bodyPr/>
          <a:lstStyle/>
          <a:p>
            <a:fld id="{43183C4C-EBF1-1A4D-90EC-74EBA7EEE60F}" type="slidenum">
              <a:rPr lang="en-US" smtClean="0"/>
              <a:pPr/>
              <a:t>‹#›</a:t>
            </a:fld>
            <a:endParaRPr lang="en-US" dirty="0"/>
          </a:p>
        </p:txBody>
      </p:sp>
      <p:sp>
        <p:nvSpPr>
          <p:cNvPr id="13" name="Footer Placeholder 12"/>
          <p:cNvSpPr>
            <a:spLocks noGrp="1"/>
          </p:cNvSpPr>
          <p:nvPr>
            <p:ph type="ftr" sz="quarter" idx="14"/>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4690872"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8" name="Slide Number Placeholder 7"/>
          <p:cNvSpPr>
            <a:spLocks noGrp="1"/>
          </p:cNvSpPr>
          <p:nvPr>
            <p:ph type="sldNum" sz="quarter" idx="12"/>
          </p:nvPr>
        </p:nvSpPr>
        <p:spPr/>
        <p:txBody>
          <a:bodyPr/>
          <a:lstStyle/>
          <a:p>
            <a:fld id="{43183C4C-EBF1-1A4D-90EC-74EBA7EEE60F}" type="slidenum">
              <a:rPr lang="en-US" smtClean="0"/>
              <a:pPr/>
              <a:t>‹#›</a:t>
            </a:fld>
            <a:endParaRPr lang="en-US" dirty="0"/>
          </a:p>
        </p:txBody>
      </p:sp>
      <p:sp>
        <p:nvSpPr>
          <p:cNvPr id="9" name="Footer Placeholder 8"/>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4690872"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10" name="Footer Placeholder 9"/>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90872"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0" name="Slide Number Placeholder 9"/>
          <p:cNvSpPr>
            <a:spLocks noGrp="1"/>
          </p:cNvSpPr>
          <p:nvPr>
            <p:ph type="sldNum" sz="quarter" idx="12"/>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3183C4C-EBF1-1A4D-90EC-74EBA7EEE60F}" type="slidenum">
              <a:rPr lang="en-US" smtClean="0"/>
              <a:pPr/>
              <a:t>‹#›</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43183C4C-EBF1-1A4D-90EC-74EBA7EEE60F}"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9D37D0A-B1B9-4D4D-BA65-3BB675923075}" type="slidenum">
              <a:rPr lang="en-US"/>
              <a:pPr>
                <a:defRPr/>
              </a:pPr>
              <a:t>‹#›</a:t>
            </a:fld>
            <a:endParaRPr lang="en-US"/>
          </a:p>
        </p:txBody>
      </p:sp>
    </p:spTree>
    <p:extLst>
      <p:ext uri="{BB962C8B-B14F-4D97-AF65-F5344CB8AC3E}">
        <p14:creationId xmlns:p14="http://schemas.microsoft.com/office/powerpoint/2010/main" val="8147023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7"/>
          <p:cNvSpPr>
            <a:spLocks noGrp="1"/>
          </p:cNvSpPr>
          <p:nvPr>
            <p:ph type="sldNum" sz="quarter" idx="11"/>
          </p:nvPr>
        </p:nvSpPr>
        <p:spPr/>
        <p:txBody>
          <a:bodyPr/>
          <a:lstStyle/>
          <a:p>
            <a:fld id="{43183C4C-EBF1-1A4D-90EC-74EBA7EEE60F}" type="slidenum">
              <a:rPr lang="en-US" smtClean="0"/>
              <a:pPr/>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114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1" name="Slide Number Placeholder 10"/>
          <p:cNvSpPr>
            <a:spLocks noGrp="1"/>
          </p:cNvSpPr>
          <p:nvPr>
            <p:ph type="sldNum" sz="quarter" idx="12"/>
          </p:nvPr>
        </p:nvSpPr>
        <p:spPr/>
        <p:txBody>
          <a:bodyPr/>
          <a:lstStyle/>
          <a:p>
            <a:fld id="{43183C4C-EBF1-1A4D-90EC-74EBA7EEE60F}" type="slidenum">
              <a:rPr lang="en-US" smtClean="0"/>
              <a:pPr/>
              <a:t>‹#›</a:t>
            </a:fld>
            <a:endParaRPr lang="en-US" dirty="0"/>
          </a:p>
        </p:txBody>
      </p:sp>
      <p:sp>
        <p:nvSpPr>
          <p:cNvPr id="12" name="Footer Placeholder 11"/>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4572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Picture Placeholder 9"/>
          <p:cNvSpPr>
            <a:spLocks noGrp="1"/>
          </p:cNvSpPr>
          <p:nvPr>
            <p:ph type="pic" sz="quarter" idx="10"/>
          </p:nvPr>
        </p:nvSpPr>
        <p:spPr>
          <a:xfrm>
            <a:off x="6172200" y="1371600"/>
            <a:ext cx="2514600" cy="2057400"/>
          </a:xfrm>
        </p:spPr>
        <p:txBody>
          <a:bodyPr/>
          <a:lstStyle/>
          <a:p>
            <a:r>
              <a:rPr lang="en-US" smtClean="0"/>
              <a:t>Click icon to add picture</a:t>
            </a:r>
            <a:endParaRPr lang="en-US"/>
          </a:p>
        </p:txBody>
      </p:sp>
      <p:sp>
        <p:nvSpPr>
          <p:cNvPr id="11" name="Picture Placeholder 9"/>
          <p:cNvSpPr>
            <a:spLocks noGrp="1"/>
          </p:cNvSpPr>
          <p:nvPr>
            <p:ph type="pic" sz="quarter" idx="11"/>
          </p:nvPr>
        </p:nvSpPr>
        <p:spPr>
          <a:xfrm>
            <a:off x="6172200" y="3657600"/>
            <a:ext cx="2514600" cy="2057400"/>
          </a:xfrm>
        </p:spPr>
        <p:txBody>
          <a:bodyPr/>
          <a:lstStyle/>
          <a:p>
            <a:r>
              <a:rPr lang="en-US" smtClean="0"/>
              <a:t>Click icon to add picture</a:t>
            </a:r>
            <a:endParaRPr lang="en-US"/>
          </a:p>
        </p:txBody>
      </p:sp>
      <p:sp>
        <p:nvSpPr>
          <p:cNvPr id="9" name="Slide Number Placeholder 8"/>
          <p:cNvSpPr>
            <a:spLocks noGrp="1"/>
          </p:cNvSpPr>
          <p:nvPr>
            <p:ph type="sldNum" sz="quarter" idx="13"/>
          </p:nvPr>
        </p:nvSpPr>
        <p:spPr/>
        <p:txBody>
          <a:bodyPr/>
          <a:lstStyle/>
          <a:p>
            <a:fld id="{43183C4C-EBF1-1A4D-90EC-74EBA7EEE60F}" type="slidenum">
              <a:rPr lang="en-US" smtClean="0"/>
              <a:pPr/>
              <a:t>‹#›</a:t>
            </a:fld>
            <a:endParaRPr lang="en-US" dirty="0"/>
          </a:p>
        </p:txBody>
      </p:sp>
      <p:sp>
        <p:nvSpPr>
          <p:cNvPr id="12" name="Footer Placeholder 11"/>
          <p:cNvSpPr>
            <a:spLocks noGrp="1"/>
          </p:cNvSpPr>
          <p:nvPr>
            <p:ph type="ftr" sz="quarter" idx="14"/>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3"/>
          </p:nvPr>
        </p:nvSpPr>
        <p:spPr/>
        <p:txBody>
          <a:bodyPr/>
          <a:lstStyle/>
          <a:p>
            <a:endParaRPr lang="en-US" dirty="0"/>
          </a:p>
        </p:txBody>
      </p:sp>
      <p:sp>
        <p:nvSpPr>
          <p:cNvPr id="9" name="Picture Placeholder 6"/>
          <p:cNvSpPr>
            <a:spLocks noGrp="1"/>
          </p:cNvSpPr>
          <p:nvPr>
            <p:ph type="pic" sz="quarter" idx="10"/>
          </p:nvPr>
        </p:nvSpPr>
        <p:spPr>
          <a:xfrm>
            <a:off x="457200" y="1371599"/>
            <a:ext cx="8229600" cy="4343400"/>
          </a:xfrm>
        </p:spPr>
        <p:txBody>
          <a:bodyPr>
            <a:normAutofit/>
          </a:bodyPr>
          <a:lstStyle>
            <a:lvl1pPr>
              <a:buNone/>
              <a:defRPr/>
            </a:lvl1pPr>
          </a:lstStyle>
          <a:p>
            <a:pPr lvl="0"/>
            <a:r>
              <a:rPr lang="en-US" noProof="0" smtClean="0"/>
              <a:t>Click icon to add picture</a:t>
            </a:r>
            <a:endParaRPr lang="en-US" noProof="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a:p>
        </p:txBody>
      </p:sp>
      <p:sp>
        <p:nvSpPr>
          <p:cNvPr id="6" name="Slide Number Placeholder 5"/>
          <p:cNvSpPr>
            <a:spLocks noGrp="1"/>
          </p:cNvSpPr>
          <p:nvPr>
            <p:ph type="sldNum" sz="quarter" idx="11"/>
          </p:nvPr>
        </p:nvSpPr>
        <p:spPr/>
        <p:txBody>
          <a:bodyPr/>
          <a:lstStyle/>
          <a:p>
            <a:fld id="{43183C4C-EBF1-1A4D-90EC-74EBA7EEE60F}"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1"/>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chor="t"/>
          <a:lstStyle/>
          <a:p>
            <a:r>
              <a:rPr lang="en-US"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1"/>
          </p:nvPr>
        </p:nvSpPr>
        <p:spPr/>
        <p:txBody>
          <a:bodyPr/>
          <a:lstStyle/>
          <a:p>
            <a:fld id="{43183C4C-EBF1-1A4D-90EC-74EBA7EEE60F}" type="slidenum">
              <a:rPr lang="en-US" smtClean="0"/>
              <a:pPr/>
              <a:t>‹#›</a:t>
            </a:fld>
            <a:endParaRPr lang="en-US" dirty="0"/>
          </a:p>
        </p:txBody>
      </p:sp>
      <p:sp>
        <p:nvSpPr>
          <p:cNvPr id="11" name="Footer Placeholder 10"/>
          <p:cNvSpPr>
            <a:spLocks noGrp="1"/>
          </p:cNvSpPr>
          <p:nvPr>
            <p:ph type="ftr" sz="quarter" idx="12"/>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1148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4800600" y="1371600"/>
            <a:ext cx="3886200" cy="4343400"/>
          </a:xfrm>
        </p:spPr>
        <p:txBody>
          <a:bodyPr/>
          <a:lstStyle/>
          <a:p>
            <a:r>
              <a:rPr lang="en-US" smtClean="0"/>
              <a:t>Click icon to add picture</a:t>
            </a:r>
            <a:endParaRPr lang="en-US"/>
          </a:p>
        </p:txBody>
      </p:sp>
      <p:sp>
        <p:nvSpPr>
          <p:cNvPr id="7" name="Slide Number Placeholder 6"/>
          <p:cNvSpPr>
            <a:spLocks noGrp="1"/>
          </p:cNvSpPr>
          <p:nvPr>
            <p:ph type="sldNum" sz="quarter" idx="12"/>
          </p:nvPr>
        </p:nvSpPr>
        <p:spPr/>
        <p:txBody>
          <a:bodyPr/>
          <a:lstStyle/>
          <a:p>
            <a:fld id="{43183C4C-EBF1-1A4D-90EC-74EBA7EEE60F}" type="slidenum">
              <a:rPr lang="en-US" smtClean="0"/>
              <a:pPr/>
              <a:t>‹#›</a:t>
            </a:fld>
            <a:endParaRPr lang="en-US" dirty="0"/>
          </a:p>
        </p:txBody>
      </p:sp>
      <p:sp>
        <p:nvSpPr>
          <p:cNvPr id="8" name="Footer Placeholder 7"/>
          <p:cNvSpPr>
            <a:spLocks noGrp="1"/>
          </p:cNvSpPr>
          <p:nvPr>
            <p:ph type="ftr" sz="quarter" idx="13"/>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0292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371600"/>
            <a:ext cx="82296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33363" marR="0" lvl="0" indent="-233363" algn="l" defTabSz="914400" rtl="0" eaLnBrk="1" fontAlgn="base" latinLnBrk="0" hangingPunct="1">
              <a:lnSpc>
                <a:spcPct val="100000"/>
              </a:lnSpc>
              <a:spcBef>
                <a:spcPct val="20000"/>
              </a:spcBef>
              <a:spcAft>
                <a:spcPct val="0"/>
              </a:spcAft>
              <a:buClrTx/>
              <a:buSzTx/>
              <a:buFont typeface="Arial"/>
              <a:buChar char="•"/>
              <a:tabLst/>
              <a:defRPr/>
            </a:pPr>
            <a:r>
              <a:rPr lang="en-US" dirty="0" smtClean="0"/>
              <a:t>Click to edit Master text style</a:t>
            </a:r>
          </a:p>
          <a:p>
            <a:pPr marL="460375" marR="0" lvl="1" indent="-285750" algn="l" defTabSz="914400" rtl="0" eaLnBrk="1" fontAlgn="base" latinLnBrk="0" hangingPunct="1">
              <a:lnSpc>
                <a:spcPct val="100000"/>
              </a:lnSpc>
              <a:spcBef>
                <a:spcPct val="20000"/>
              </a:spcBef>
              <a:spcAft>
                <a:spcPct val="0"/>
              </a:spcAft>
              <a:buClrTx/>
              <a:buSzTx/>
              <a:buFont typeface="Arial"/>
              <a:buChar char="•"/>
              <a:tabLst/>
              <a:defRPr/>
            </a:pPr>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Footer Placeholder 10"/>
          <p:cNvSpPr>
            <a:spLocks noGrp="1"/>
          </p:cNvSpPr>
          <p:nvPr>
            <p:ph type="ftr" sz="quarter" idx="3"/>
          </p:nvPr>
        </p:nvSpPr>
        <p:spPr>
          <a:xfrm>
            <a:off x="457200" y="6355080"/>
            <a:ext cx="2895600" cy="182880"/>
          </a:xfrm>
          <a:prstGeom prst="rect">
            <a:avLst/>
          </a:prstGeom>
        </p:spPr>
        <p:txBody>
          <a:bodyPr vert="horz" lIns="91440" tIns="0" rIns="91440" bIns="0" rtlCol="0" anchor="ctr"/>
          <a:lstStyle>
            <a:lvl1pPr algn="l">
              <a:defRPr sz="1100" b="0" i="0">
                <a:solidFill>
                  <a:srgbClr val="717171"/>
                </a:solidFill>
                <a:latin typeface="Calibri"/>
                <a:cs typeface="Calibri"/>
              </a:defRPr>
            </a:lvl1pPr>
          </a:lstStyle>
          <a:p>
            <a:endParaRPr lang="en-US" dirty="0"/>
          </a:p>
        </p:txBody>
      </p:sp>
      <p:sp>
        <p:nvSpPr>
          <p:cNvPr id="13" name="Slide Number Placeholder 12"/>
          <p:cNvSpPr>
            <a:spLocks noGrp="1"/>
          </p:cNvSpPr>
          <p:nvPr>
            <p:ph type="sldNum" sz="quarter" idx="4"/>
          </p:nvPr>
        </p:nvSpPr>
        <p:spPr>
          <a:xfrm>
            <a:off x="457200" y="6144079"/>
            <a:ext cx="365760" cy="182880"/>
          </a:xfrm>
          <a:prstGeom prst="rect">
            <a:avLst/>
          </a:prstGeom>
        </p:spPr>
        <p:txBody>
          <a:bodyPr vert="horz" lIns="91440" tIns="0" rIns="0" bIns="0" rtlCol="0" anchor="t" anchorCtr="0"/>
          <a:lstStyle>
            <a:lvl1pPr algn="l">
              <a:defRPr sz="1100" b="0" i="0">
                <a:solidFill>
                  <a:srgbClr val="717171"/>
                </a:solidFill>
                <a:latin typeface="Calibri"/>
                <a:cs typeface="Calibri"/>
              </a:defRPr>
            </a:lvl1pPr>
          </a:lstStyle>
          <a:p>
            <a:fld id="{43183C4C-EBF1-1A4D-90EC-74EBA7EEE60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2" r:id="rId1"/>
    <p:sldLayoutId id="2147483665" r:id="rId2"/>
    <p:sldLayoutId id="2147483671" r:id="rId3"/>
    <p:sldLayoutId id="2147483668" r:id="rId4"/>
    <p:sldLayoutId id="2147483680" r:id="rId5"/>
    <p:sldLayoutId id="2147483677" r:id="rId6"/>
    <p:sldLayoutId id="2147483666" r:id="rId7"/>
    <p:sldLayoutId id="2147483667" r:id="rId8"/>
    <p:sldLayoutId id="2147483672" r:id="rId9"/>
    <p:sldLayoutId id="2147483673" r:id="rId10"/>
    <p:sldLayoutId id="2147483669" r:id="rId11"/>
    <p:sldLayoutId id="2147483670" r:id="rId12"/>
    <p:sldLayoutId id="2147483674" r:id="rId13"/>
    <p:sldLayoutId id="2147483675" r:id="rId14"/>
    <p:sldLayoutId id="2147483676" r:id="rId15"/>
    <p:sldLayoutId id="2147483678" r:id="rId16"/>
    <p:sldLayoutId id="2147483681" r:id="rId17"/>
    <p:sldLayoutId id="2147483682" r:id="rId18"/>
  </p:sldLayoutIdLst>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kumimoji="0" lang="en-US" sz="3200" b="1" i="0" u="none" strike="noStrike" kern="1200" cap="none" spc="0" normalizeH="0" baseline="0" noProof="0" dirty="0" smtClean="0">
          <a:ln>
            <a:noFill/>
          </a:ln>
          <a:solidFill>
            <a:schemeClr val="bg1"/>
          </a:solidFill>
          <a:effectLst/>
          <a:uLnTx/>
          <a:uFillTx/>
          <a:latin typeface="Cambria"/>
          <a:ea typeface="+mn-ea"/>
          <a:cs typeface="Cambria"/>
        </a:defRPr>
      </a:lvl1pPr>
      <a:lvl2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2pPr>
      <a:lvl3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3pPr>
      <a:lvl4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4pPr>
      <a:lvl5pPr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marR="0" indent="-233363" algn="l" defTabSz="914400" rtl="0" eaLnBrk="1" fontAlgn="base" latinLnBrk="0" hangingPunct="1">
        <a:lnSpc>
          <a:spcPct val="100000"/>
        </a:lnSpc>
        <a:spcBef>
          <a:spcPct val="20000"/>
        </a:spcBef>
        <a:spcAft>
          <a:spcPct val="0"/>
        </a:spcAft>
        <a:buClrTx/>
        <a:buSzTx/>
        <a:buFontTx/>
        <a:buNone/>
        <a:tabLst/>
        <a:defRPr kumimoji="0" lang="en-US" sz="24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1pPr>
      <a:lvl2pPr marL="460375" marR="0" indent="-285750" algn="l" defTabSz="914400" rtl="0" eaLnBrk="1" fontAlgn="base" latinLnBrk="0" hangingPunct="1">
        <a:lnSpc>
          <a:spcPct val="100000"/>
        </a:lnSpc>
        <a:spcBef>
          <a:spcPct val="20000"/>
        </a:spcBef>
        <a:spcAft>
          <a:spcPct val="0"/>
        </a:spcAft>
        <a:buClrTx/>
        <a:buSzTx/>
        <a:buFont typeface="Arial"/>
        <a:buChar char="•"/>
        <a:tabLst/>
        <a:defRPr kumimoji="0" lang="en-US" sz="1800" b="0" i="0" u="none" strike="noStrike" kern="1200" cap="none" spc="0" normalizeH="0" baseline="0" noProof="0" dirty="0" smtClean="0">
          <a:ln>
            <a:noFill/>
          </a:ln>
          <a:solidFill>
            <a:schemeClr val="bg1"/>
          </a:solidFill>
          <a:effectLst/>
          <a:uLnTx/>
          <a:uFillTx/>
          <a:latin typeface="Calibri"/>
          <a:ea typeface="+mn-ea"/>
          <a:cs typeface="Calibri"/>
        </a:defRPr>
      </a:lvl2pPr>
      <a:lvl3pPr marL="687388" indent="-228600" algn="l" rtl="0" eaLnBrk="1" fontAlgn="base" hangingPunct="1">
        <a:spcBef>
          <a:spcPct val="20000"/>
        </a:spcBef>
        <a:spcAft>
          <a:spcPct val="0"/>
        </a:spcAft>
        <a:buClrTx/>
        <a:buChar char="•"/>
        <a:defRPr kumimoji="0" lang="en-US" sz="1800" b="0" i="0" u="none" strike="noStrike" kern="1200" cap="none" spc="0" normalizeH="0" baseline="0" noProof="0" dirty="0" smtClean="0">
          <a:ln>
            <a:noFill/>
          </a:ln>
          <a:solidFill>
            <a:schemeClr val="accent2"/>
          </a:solidFill>
          <a:effectLst/>
          <a:uLnTx/>
          <a:uFillTx/>
          <a:latin typeface="Calibri"/>
          <a:ea typeface="+mn-ea"/>
          <a:cs typeface="Calibri"/>
        </a:defRPr>
      </a:lvl3pPr>
      <a:lvl4pPr marL="922338" indent="-228600" algn="l" rtl="0" eaLnBrk="1" fontAlgn="base" hangingPunct="1">
        <a:spcBef>
          <a:spcPct val="20000"/>
        </a:spcBef>
        <a:spcAft>
          <a:spcPct val="0"/>
        </a:spcAft>
        <a:buClrTx/>
        <a:buFont typeface="Arial"/>
        <a:buChar char="•"/>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4pPr>
      <a:lvl5pPr marL="1136650" marR="0" indent="-228600" algn="l" defTabSz="914400" rtl="0" eaLnBrk="1" fontAlgn="base" latinLnBrk="0" hangingPunct="1">
        <a:lnSpc>
          <a:spcPct val="100000"/>
        </a:lnSpc>
        <a:spcBef>
          <a:spcPct val="20000"/>
        </a:spcBef>
        <a:spcAft>
          <a:spcPct val="0"/>
        </a:spcAft>
        <a:buClrTx/>
        <a:buSzTx/>
        <a:buFont typeface="Arial"/>
        <a:buNone/>
        <a:tabLst/>
        <a:defRPr kumimoji="0" lang="en-US" sz="1800" b="0" i="0" u="none" strike="noStrike" kern="1200" cap="none" spc="0" normalizeH="0" baseline="0" noProof="0" dirty="0" smtClean="0">
          <a:ln>
            <a:noFill/>
          </a:ln>
          <a:solidFill>
            <a:prstClr val="black">
              <a:lumMod val="65000"/>
              <a:lumOff val="35000"/>
            </a:prstClr>
          </a:solidFill>
          <a:effectLst/>
          <a:uLnTx/>
          <a:uFillTx/>
          <a:latin typeface="Calibri"/>
          <a:ea typeface="+mn-ea"/>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228600" y="2362200"/>
            <a:ext cx="8610600" cy="1143000"/>
          </a:xfrm>
        </p:spPr>
        <p:txBody>
          <a:bodyPr/>
          <a:lstStyle/>
          <a:p>
            <a:pPr algn="ctr"/>
            <a:r>
              <a:rPr lang="en-US" sz="4400" dirty="0">
                <a:latin typeface="Calibri" charset="0"/>
              </a:rPr>
              <a:t>CS 261 – Data Structures</a:t>
            </a:r>
          </a:p>
        </p:txBody>
      </p:sp>
      <p:sp>
        <p:nvSpPr>
          <p:cNvPr id="15362" name="Rectangle 3"/>
          <p:cNvSpPr>
            <a:spLocks noGrp="1" noChangeArrowheads="1"/>
          </p:cNvSpPr>
          <p:nvPr>
            <p:ph type="subTitle" idx="1"/>
          </p:nvPr>
        </p:nvSpPr>
        <p:spPr>
          <a:xfrm>
            <a:off x="1371600" y="3733800"/>
            <a:ext cx="6400800" cy="609600"/>
          </a:xfrm>
          <a:noFill/>
        </p:spPr>
        <p:txBody>
          <a:bodyPr>
            <a:normAutofit fontScale="92500"/>
          </a:bodyPr>
          <a:lstStyle/>
          <a:p>
            <a:r>
              <a:rPr lang="en-US" sz="3200" dirty="0" smtClean="0">
                <a:solidFill>
                  <a:srgbClr val="00008C"/>
                </a:solidFill>
                <a:latin typeface="Calibri" charset="0"/>
              </a:rPr>
              <a:t>Preconditions, </a:t>
            </a:r>
            <a:r>
              <a:rPr lang="en-US" sz="3200" dirty="0" err="1" smtClean="0">
                <a:solidFill>
                  <a:srgbClr val="00008C"/>
                </a:solidFill>
                <a:latin typeface="Calibri" charset="0"/>
              </a:rPr>
              <a:t>Postconditions</a:t>
            </a:r>
            <a:r>
              <a:rPr lang="en-US" sz="3200" dirty="0" smtClean="0">
                <a:solidFill>
                  <a:srgbClr val="00008C"/>
                </a:solidFill>
                <a:latin typeface="Calibri" charset="0"/>
              </a:rPr>
              <a:t>  &amp; Assert</a:t>
            </a:r>
            <a:endParaRPr lang="en-US" sz="3200" dirty="0">
              <a:solidFill>
                <a:srgbClr val="00008C"/>
              </a:solidFill>
              <a:latin typeface="Calibri"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title"/>
          </p:nvPr>
        </p:nvSpPr>
        <p:spPr/>
        <p:txBody>
          <a:bodyPr/>
          <a:lstStyle/>
          <a:p>
            <a:r>
              <a:rPr lang="en-US" dirty="0" smtClean="0">
                <a:latin typeface="Calibri"/>
                <a:cs typeface="Calibri"/>
              </a:rPr>
              <a:t>Preconditions </a:t>
            </a:r>
            <a:endParaRPr lang="en-US" sz="3200" dirty="0">
              <a:solidFill>
                <a:srgbClr val="00008C"/>
              </a:solidFill>
              <a:latin typeface="Calibri"/>
              <a:cs typeface="Calibri"/>
            </a:endParaRPr>
          </a:p>
        </p:txBody>
      </p:sp>
      <p:sp>
        <p:nvSpPr>
          <p:cNvPr id="32770" name="Rectangle 5"/>
          <p:cNvSpPr>
            <a:spLocks noGrp="1" noChangeArrowheads="1"/>
          </p:cNvSpPr>
          <p:nvPr>
            <p:ph type="body" idx="1"/>
          </p:nvPr>
        </p:nvSpPr>
        <p:spPr>
          <a:xfrm>
            <a:off x="3886200" y="1676400"/>
            <a:ext cx="4800600" cy="3429000"/>
          </a:xfrm>
        </p:spPr>
        <p:txBody>
          <a:bodyPr>
            <a:normAutofit fontScale="77500" lnSpcReduction="20000"/>
          </a:bodyPr>
          <a:lstStyle/>
          <a:p>
            <a:r>
              <a:rPr lang="en-US" sz="1900" dirty="0" smtClean="0">
                <a:solidFill>
                  <a:schemeClr val="bg1"/>
                </a:solidFill>
                <a:latin typeface="Courier New"/>
                <a:cs typeface="Courier New"/>
              </a:rPr>
              <a:t>/*</a:t>
            </a:r>
          </a:p>
          <a:p>
            <a:r>
              <a:rPr lang="en-US" sz="1900" dirty="0">
                <a:solidFill>
                  <a:schemeClr val="bg1"/>
                </a:solidFill>
                <a:latin typeface="Courier New"/>
                <a:cs typeface="Courier New"/>
              </a:rPr>
              <a:t> </a:t>
            </a:r>
            <a:r>
              <a:rPr lang="en-US" sz="1900" dirty="0" smtClean="0">
                <a:solidFill>
                  <a:schemeClr val="bg1"/>
                </a:solidFill>
                <a:latin typeface="Courier New"/>
                <a:cs typeface="Courier New"/>
              </a:rPr>
              <a:t> pre: size &lt; SIZELIMIT</a:t>
            </a:r>
          </a:p>
          <a:p>
            <a:r>
              <a:rPr lang="en-US" sz="1900" dirty="0">
                <a:solidFill>
                  <a:schemeClr val="bg1"/>
                </a:solidFill>
                <a:latin typeface="Courier New"/>
                <a:cs typeface="Courier New"/>
              </a:rPr>
              <a:t> </a:t>
            </a:r>
            <a:r>
              <a:rPr lang="en-US" sz="1900" dirty="0" smtClean="0">
                <a:solidFill>
                  <a:schemeClr val="bg1"/>
                </a:solidFill>
                <a:latin typeface="Courier New"/>
                <a:cs typeface="Courier New"/>
              </a:rPr>
              <a:t> pre: name != null;</a:t>
            </a:r>
          </a:p>
          <a:p>
            <a:r>
              <a:rPr lang="en-US" sz="1900" dirty="0">
                <a:solidFill>
                  <a:schemeClr val="bg1"/>
                </a:solidFill>
                <a:latin typeface="Courier New"/>
                <a:cs typeface="Courier New"/>
              </a:rPr>
              <a:t> </a:t>
            </a:r>
            <a:r>
              <a:rPr lang="en-US" sz="1900" dirty="0" smtClean="0">
                <a:solidFill>
                  <a:schemeClr val="bg1"/>
                </a:solidFill>
                <a:latin typeface="Courier New"/>
                <a:cs typeface="Courier New"/>
              </a:rPr>
              <a:t> post:  result &gt;= MINRESULT</a:t>
            </a:r>
          </a:p>
          <a:p>
            <a:r>
              <a:rPr lang="en-US" sz="1900" dirty="0" smtClean="0">
                <a:solidFill>
                  <a:schemeClr val="bg1"/>
                </a:solidFill>
                <a:latin typeface="Courier New"/>
                <a:cs typeface="Courier New"/>
              </a:rPr>
              <a:t>*/</a:t>
            </a:r>
            <a:endParaRPr lang="en-US" sz="1900" dirty="0">
              <a:solidFill>
                <a:schemeClr val="bg1"/>
              </a:solidFill>
              <a:latin typeface="Courier New"/>
              <a:cs typeface="Courier New"/>
            </a:endParaRPr>
          </a:p>
          <a:p>
            <a:pPr lvl="1">
              <a:lnSpc>
                <a:spcPct val="100000"/>
              </a:lnSpc>
              <a:spcBef>
                <a:spcPct val="25000"/>
              </a:spcBef>
              <a:buFontTx/>
              <a:buNone/>
            </a:pPr>
            <a:r>
              <a:rPr lang="en-US" b="1" dirty="0" err="1" smtClean="0">
                <a:latin typeface="Courier New" charset="0"/>
                <a:ea typeface="ＭＳ Ｐゴシック" charset="0"/>
              </a:rPr>
              <a:t>int</a:t>
            </a:r>
            <a:r>
              <a:rPr lang="en-US" b="1" dirty="0">
                <a:latin typeface="Courier New" charset="0"/>
                <a:ea typeface="ＭＳ Ｐゴシック" charset="0"/>
              </a:rPr>
              <a:t> </a:t>
            </a:r>
            <a:r>
              <a:rPr lang="en-US" b="1" dirty="0" smtClean="0">
                <a:latin typeface="Courier New" charset="0"/>
                <a:ea typeface="ＭＳ Ｐゴシック" charset="0"/>
              </a:rPr>
              <a:t>magic (</a:t>
            </a:r>
            <a:r>
              <a:rPr lang="en-US" b="1" dirty="0" err="1" smtClean="0">
                <a:latin typeface="Courier New" charset="0"/>
                <a:ea typeface="ＭＳ Ｐゴシック" charset="0"/>
              </a:rPr>
              <a:t>int</a:t>
            </a:r>
            <a:r>
              <a:rPr lang="en-US" b="1" dirty="0" smtClean="0">
                <a:latin typeface="Courier New" charset="0"/>
                <a:ea typeface="ＭＳ Ｐゴシック" charset="0"/>
              </a:rPr>
              <a:t> size, char *name)</a:t>
            </a:r>
          </a:p>
          <a:p>
            <a:pPr lvl="1">
              <a:lnSpc>
                <a:spcPct val="100000"/>
              </a:lnSpc>
              <a:spcBef>
                <a:spcPct val="25000"/>
              </a:spcBef>
              <a:buFontTx/>
              <a:buNone/>
            </a:pPr>
            <a:r>
              <a:rPr lang="en-US" b="1" dirty="0" smtClean="0">
                <a:latin typeface="Courier New" charset="0"/>
                <a:ea typeface="ＭＳ Ｐゴシック" charset="0"/>
              </a:rPr>
              <a:t>{</a:t>
            </a:r>
          </a:p>
          <a:p>
            <a:pPr lvl="1">
              <a:lnSpc>
                <a:spcPct val="100000"/>
              </a:lnSpc>
              <a:spcBef>
                <a:spcPct val="25000"/>
              </a:spcBef>
              <a:buFontTx/>
              <a:buNone/>
            </a:pPr>
            <a:r>
              <a:rPr lang="en-US" b="1" dirty="0" smtClean="0">
                <a:latin typeface="Courier New" charset="0"/>
                <a:ea typeface="ＭＳ Ｐゴシック" charset="0"/>
              </a:rPr>
              <a:t>	assert(size &lt; SIZELIMIT);</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assert(name != null)</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 	… DO STUFF …</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assert(result &gt;= MINRESULT);</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return result;</a:t>
            </a:r>
            <a:endParaRPr lang="en-US" b="1" dirty="0">
              <a:latin typeface="Courier New" charset="0"/>
              <a:ea typeface="ＭＳ Ｐゴシック" charset="0"/>
            </a:endParaRPr>
          </a:p>
          <a:p>
            <a:pPr lvl="1">
              <a:lnSpc>
                <a:spcPct val="100000"/>
              </a:lnSpc>
              <a:spcBef>
                <a:spcPct val="25000"/>
              </a:spcBef>
              <a:buFontTx/>
              <a:buNone/>
            </a:pPr>
            <a:r>
              <a:rPr lang="en-US" b="1" dirty="0" smtClean="0">
                <a:latin typeface="Courier New" charset="0"/>
                <a:ea typeface="ＭＳ Ｐゴシック" charset="0"/>
              </a:rPr>
              <a:t>}</a:t>
            </a:r>
          </a:p>
        </p:txBody>
      </p:sp>
      <p:sp>
        <p:nvSpPr>
          <p:cNvPr id="6" name="Rounded Rectangle 5"/>
          <p:cNvSpPr/>
          <p:nvPr/>
        </p:nvSpPr>
        <p:spPr bwMode="auto">
          <a:xfrm>
            <a:off x="533400" y="1447800"/>
            <a:ext cx="2971800" cy="9144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6600"/>
                </a:solidFill>
                <a:effectLst/>
                <a:latin typeface="Arial" charset="0"/>
                <a:ea typeface="ＭＳ Ｐゴシック" pitchFamily="-96" charset="-128"/>
              </a:rPr>
              <a:t>preconditions</a:t>
            </a:r>
            <a:r>
              <a:rPr kumimoji="0" lang="en-US" b="0" i="0" u="none" strike="noStrike" cap="none" normalizeH="0" dirty="0" smtClean="0">
                <a:ln>
                  <a:noFill/>
                </a:ln>
                <a:solidFill>
                  <a:srgbClr val="FF6600"/>
                </a:solidFill>
                <a:effectLst/>
                <a:latin typeface="Arial" charset="0"/>
                <a:ea typeface="ＭＳ Ｐゴシック" pitchFamily="-96" charset="-128"/>
              </a:rPr>
              <a:t> are input conditions for the function</a:t>
            </a:r>
            <a:endParaRPr kumimoji="0" lang="en-US" b="0" i="0" u="none" strike="noStrike" cap="none" normalizeH="0" baseline="0" dirty="0" smtClean="0">
              <a:ln>
                <a:noFill/>
              </a:ln>
              <a:solidFill>
                <a:srgbClr val="FF6600"/>
              </a:solidFill>
              <a:effectLst/>
              <a:latin typeface="Arial" charset="0"/>
              <a:ea typeface="ＭＳ Ｐゴシック" pitchFamily="-96" charset="-128"/>
            </a:endParaRPr>
          </a:p>
        </p:txBody>
      </p:sp>
      <p:cxnSp>
        <p:nvCxnSpPr>
          <p:cNvPr id="4" name="Straight Arrow Connector 3"/>
          <p:cNvCxnSpPr>
            <a:stCxn id="6" idx="3"/>
          </p:cNvCxnSpPr>
          <p:nvPr/>
        </p:nvCxnSpPr>
        <p:spPr bwMode="auto">
          <a:xfrm>
            <a:off x="3505200" y="1905000"/>
            <a:ext cx="68580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 name="Rounded Rectangle 4"/>
          <p:cNvSpPr/>
          <p:nvPr/>
        </p:nvSpPr>
        <p:spPr bwMode="auto">
          <a:xfrm>
            <a:off x="533400" y="2895600"/>
            <a:ext cx="2971800" cy="3429000"/>
          </a:xfrm>
          <a:prstGeom prst="round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rgbClr val="000000"/>
                </a:solidFill>
                <a:effectLst/>
                <a:latin typeface="Arial" charset="0"/>
                <a:ea typeface="ＭＳ Ｐゴシック" pitchFamily="-96" charset="-128"/>
              </a:rPr>
              <a:t>magic is</a:t>
            </a:r>
            <a:r>
              <a:rPr kumimoji="0" lang="en-US" b="0" i="0" u="none" strike="noStrike" cap="none" normalizeH="0" dirty="0" smtClean="0">
                <a:ln>
                  <a:noFill/>
                </a:ln>
                <a:solidFill>
                  <a:srgbClr val="000000"/>
                </a:solidFill>
                <a:effectLst/>
                <a:latin typeface="Arial" charset="0"/>
                <a:ea typeface="ＭＳ Ｐゴシック" pitchFamily="-96" charset="-128"/>
              </a:rPr>
              <a:t> only required to do it’s task if pre-conditions are satisfied</a:t>
            </a:r>
          </a:p>
          <a:p>
            <a:pPr marL="342900" marR="0" indent="-342900" algn="l" defTabSz="914400" rtl="0" eaLnBrk="0" fontAlgn="base" latinLnBrk="0" hangingPunct="0">
              <a:lnSpc>
                <a:spcPct val="100000"/>
              </a:lnSpc>
              <a:spcBef>
                <a:spcPct val="0"/>
              </a:spcBef>
              <a:spcAft>
                <a:spcPct val="0"/>
              </a:spcAft>
              <a:buClrTx/>
              <a:buSzTx/>
              <a:buFont typeface="+mj-lt"/>
              <a:buAutoNum type="arabicPeriod"/>
              <a:tabLst/>
            </a:pPr>
            <a:r>
              <a:rPr lang="en-US" baseline="0" dirty="0" smtClean="0">
                <a:solidFill>
                  <a:srgbClr val="000000"/>
                </a:solidFill>
                <a:latin typeface="Arial" charset="0"/>
                <a:ea typeface="ＭＳ Ｐゴシック" pitchFamily="-96" charset="-128"/>
              </a:rPr>
              <a:t>The</a:t>
            </a:r>
            <a:r>
              <a:rPr lang="en-US" dirty="0" smtClean="0">
                <a:solidFill>
                  <a:srgbClr val="000000"/>
                </a:solidFill>
                <a:latin typeface="Arial" charset="0"/>
                <a:ea typeface="ＭＳ Ｐゴシック" pitchFamily="-96" charset="-128"/>
              </a:rPr>
              <a:t> caller knows that </a:t>
            </a:r>
            <a:r>
              <a:rPr lang="en-US" b="1" i="1" dirty="0" smtClean="0">
                <a:solidFill>
                  <a:srgbClr val="000000"/>
                </a:solidFill>
                <a:latin typeface="Arial" charset="0"/>
                <a:ea typeface="ＭＳ Ｐゴシック" pitchFamily="-96" charset="-128"/>
              </a:rPr>
              <a:t>if he satisfies </a:t>
            </a:r>
            <a:r>
              <a:rPr lang="en-US" dirty="0" smtClean="0">
                <a:solidFill>
                  <a:srgbClr val="000000"/>
                </a:solidFill>
                <a:latin typeface="Arial" charset="0"/>
                <a:ea typeface="ＭＳ Ｐゴシック" pitchFamily="-96" charset="-128"/>
              </a:rPr>
              <a:t>those conditions, magic will perform the task correctly</a:t>
            </a:r>
            <a:endParaRPr kumimoji="0" lang="en-US" b="0" i="0" u="none" strike="noStrike" cap="none" normalizeH="0" baseline="0" dirty="0" smtClean="0">
              <a:ln>
                <a:noFill/>
              </a:ln>
              <a:solidFill>
                <a:srgbClr val="000000"/>
              </a:solidFill>
              <a:effectLst/>
              <a:latin typeface="Arial" charset="0"/>
              <a:ea typeface="ＭＳ Ｐゴシック" pitchFamily="-96" charset="-128"/>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title"/>
          </p:nvPr>
        </p:nvSpPr>
        <p:spPr/>
        <p:txBody>
          <a:bodyPr/>
          <a:lstStyle/>
          <a:p>
            <a:r>
              <a:rPr lang="en-US" dirty="0" err="1" smtClean="0">
                <a:latin typeface="Calibri"/>
                <a:cs typeface="Calibri"/>
              </a:rPr>
              <a:t>Postconditions</a:t>
            </a:r>
            <a:endParaRPr lang="en-US" sz="3200" dirty="0">
              <a:solidFill>
                <a:srgbClr val="00008C"/>
              </a:solidFill>
              <a:latin typeface="Calibri"/>
              <a:cs typeface="Calibri"/>
            </a:endParaRPr>
          </a:p>
        </p:txBody>
      </p:sp>
      <p:sp>
        <p:nvSpPr>
          <p:cNvPr id="32770" name="Rectangle 5"/>
          <p:cNvSpPr>
            <a:spLocks noGrp="1" noChangeArrowheads="1"/>
          </p:cNvSpPr>
          <p:nvPr>
            <p:ph type="body" idx="1"/>
          </p:nvPr>
        </p:nvSpPr>
        <p:spPr>
          <a:xfrm>
            <a:off x="3886200" y="1676400"/>
            <a:ext cx="4800600" cy="3429000"/>
          </a:xfrm>
        </p:spPr>
        <p:txBody>
          <a:bodyPr>
            <a:normAutofit fontScale="77500" lnSpcReduction="20000"/>
          </a:bodyPr>
          <a:lstStyle/>
          <a:p>
            <a:r>
              <a:rPr lang="en-US" sz="1900" dirty="0" smtClean="0">
                <a:solidFill>
                  <a:schemeClr val="bg1"/>
                </a:solidFill>
                <a:latin typeface="Courier New"/>
                <a:cs typeface="Courier New"/>
              </a:rPr>
              <a:t>/*</a:t>
            </a:r>
          </a:p>
          <a:p>
            <a:r>
              <a:rPr lang="en-US" sz="1900" dirty="0">
                <a:solidFill>
                  <a:schemeClr val="bg1"/>
                </a:solidFill>
                <a:latin typeface="Courier New"/>
                <a:cs typeface="Courier New"/>
              </a:rPr>
              <a:t> </a:t>
            </a:r>
            <a:r>
              <a:rPr lang="en-US" sz="1900" dirty="0" smtClean="0">
                <a:solidFill>
                  <a:schemeClr val="bg1"/>
                </a:solidFill>
                <a:latin typeface="Courier New"/>
                <a:cs typeface="Courier New"/>
              </a:rPr>
              <a:t> pre: size &lt; SIZELIMIT</a:t>
            </a:r>
          </a:p>
          <a:p>
            <a:r>
              <a:rPr lang="en-US" sz="1900" dirty="0">
                <a:solidFill>
                  <a:schemeClr val="bg1"/>
                </a:solidFill>
                <a:latin typeface="Courier New"/>
                <a:cs typeface="Courier New"/>
              </a:rPr>
              <a:t> </a:t>
            </a:r>
            <a:r>
              <a:rPr lang="en-US" sz="1900" dirty="0" smtClean="0">
                <a:solidFill>
                  <a:schemeClr val="bg1"/>
                </a:solidFill>
                <a:latin typeface="Courier New"/>
                <a:cs typeface="Courier New"/>
              </a:rPr>
              <a:t> pre: name != null;</a:t>
            </a:r>
          </a:p>
          <a:p>
            <a:r>
              <a:rPr lang="en-US" sz="1900" dirty="0">
                <a:solidFill>
                  <a:schemeClr val="bg1"/>
                </a:solidFill>
                <a:latin typeface="Courier New"/>
                <a:cs typeface="Courier New"/>
              </a:rPr>
              <a:t> </a:t>
            </a:r>
            <a:r>
              <a:rPr lang="en-US" sz="1900" dirty="0" smtClean="0">
                <a:solidFill>
                  <a:schemeClr val="bg1"/>
                </a:solidFill>
                <a:latin typeface="Courier New"/>
                <a:cs typeface="Courier New"/>
              </a:rPr>
              <a:t> post:  result &gt;= MINRESULT</a:t>
            </a:r>
          </a:p>
          <a:p>
            <a:r>
              <a:rPr lang="en-US" sz="1900" dirty="0" smtClean="0">
                <a:solidFill>
                  <a:schemeClr val="bg1"/>
                </a:solidFill>
                <a:latin typeface="Courier New"/>
                <a:cs typeface="Courier New"/>
              </a:rPr>
              <a:t>*/</a:t>
            </a:r>
            <a:endParaRPr lang="en-US" sz="1900" dirty="0">
              <a:solidFill>
                <a:schemeClr val="bg1"/>
              </a:solidFill>
              <a:latin typeface="Courier New"/>
              <a:cs typeface="Courier New"/>
            </a:endParaRPr>
          </a:p>
          <a:p>
            <a:pPr lvl="1">
              <a:lnSpc>
                <a:spcPct val="100000"/>
              </a:lnSpc>
              <a:spcBef>
                <a:spcPct val="25000"/>
              </a:spcBef>
              <a:buFontTx/>
              <a:buNone/>
            </a:pPr>
            <a:r>
              <a:rPr lang="en-US" b="1" dirty="0" err="1" smtClean="0">
                <a:latin typeface="Courier New" charset="0"/>
                <a:ea typeface="ＭＳ Ｐゴシック" charset="0"/>
              </a:rPr>
              <a:t>int</a:t>
            </a:r>
            <a:r>
              <a:rPr lang="en-US" b="1" dirty="0">
                <a:latin typeface="Courier New" charset="0"/>
                <a:ea typeface="ＭＳ Ｐゴシック" charset="0"/>
              </a:rPr>
              <a:t> </a:t>
            </a:r>
            <a:r>
              <a:rPr lang="en-US" b="1" dirty="0" smtClean="0">
                <a:latin typeface="Courier New" charset="0"/>
                <a:ea typeface="ＭＳ Ｐゴシック" charset="0"/>
              </a:rPr>
              <a:t>magic (</a:t>
            </a:r>
            <a:r>
              <a:rPr lang="en-US" b="1" dirty="0" err="1" smtClean="0">
                <a:latin typeface="Courier New" charset="0"/>
                <a:ea typeface="ＭＳ Ｐゴシック" charset="0"/>
              </a:rPr>
              <a:t>int</a:t>
            </a:r>
            <a:r>
              <a:rPr lang="en-US" b="1" dirty="0" smtClean="0">
                <a:latin typeface="Courier New" charset="0"/>
                <a:ea typeface="ＭＳ Ｐゴシック" charset="0"/>
              </a:rPr>
              <a:t> size, char *name)</a:t>
            </a:r>
          </a:p>
          <a:p>
            <a:pPr lvl="1">
              <a:lnSpc>
                <a:spcPct val="100000"/>
              </a:lnSpc>
              <a:spcBef>
                <a:spcPct val="25000"/>
              </a:spcBef>
              <a:buFontTx/>
              <a:buNone/>
            </a:pPr>
            <a:r>
              <a:rPr lang="en-US" b="1" dirty="0" smtClean="0">
                <a:latin typeface="Courier New" charset="0"/>
                <a:ea typeface="ＭＳ Ｐゴシック" charset="0"/>
              </a:rPr>
              <a:t>{</a:t>
            </a:r>
          </a:p>
          <a:p>
            <a:pPr lvl="1">
              <a:lnSpc>
                <a:spcPct val="100000"/>
              </a:lnSpc>
              <a:spcBef>
                <a:spcPct val="25000"/>
              </a:spcBef>
              <a:buFontTx/>
              <a:buNone/>
            </a:pPr>
            <a:r>
              <a:rPr lang="en-US" b="1" dirty="0" smtClean="0">
                <a:latin typeface="Courier New" charset="0"/>
                <a:ea typeface="ＭＳ Ｐゴシック" charset="0"/>
              </a:rPr>
              <a:t>	assert(size &lt; SIZELIMIT);</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assert(name != null)</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 	… DO STUFF …</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assert(result &gt;= MINRESULT);</a:t>
            </a:r>
          </a:p>
          <a:p>
            <a:pPr lvl="1">
              <a:lnSpc>
                <a:spcPct val="100000"/>
              </a:lnSpc>
              <a:spcBef>
                <a:spcPct val="25000"/>
              </a:spcBef>
              <a:buFontTx/>
              <a:buNone/>
            </a:pPr>
            <a:r>
              <a:rPr lang="en-US" b="1" dirty="0">
                <a:latin typeface="Courier New" charset="0"/>
                <a:ea typeface="ＭＳ Ｐゴシック" charset="0"/>
              </a:rPr>
              <a:t>	</a:t>
            </a:r>
            <a:r>
              <a:rPr lang="en-US" b="1" dirty="0" smtClean="0">
                <a:latin typeface="Courier New" charset="0"/>
                <a:ea typeface="ＭＳ Ｐゴシック" charset="0"/>
              </a:rPr>
              <a:t>return result;</a:t>
            </a:r>
            <a:endParaRPr lang="en-US" b="1" dirty="0">
              <a:latin typeface="Courier New" charset="0"/>
              <a:ea typeface="ＭＳ Ｐゴシック" charset="0"/>
            </a:endParaRPr>
          </a:p>
          <a:p>
            <a:pPr lvl="1">
              <a:lnSpc>
                <a:spcPct val="100000"/>
              </a:lnSpc>
              <a:spcBef>
                <a:spcPct val="25000"/>
              </a:spcBef>
              <a:buFontTx/>
              <a:buNone/>
            </a:pPr>
            <a:r>
              <a:rPr lang="en-US" b="1" dirty="0" smtClean="0">
                <a:latin typeface="Courier New" charset="0"/>
                <a:ea typeface="ＭＳ Ｐゴシック" charset="0"/>
              </a:rPr>
              <a:t>}</a:t>
            </a:r>
          </a:p>
        </p:txBody>
      </p:sp>
      <p:sp>
        <p:nvSpPr>
          <p:cNvPr id="10" name="Rounded Rectangle 9"/>
          <p:cNvSpPr/>
          <p:nvPr/>
        </p:nvSpPr>
        <p:spPr bwMode="auto">
          <a:xfrm>
            <a:off x="435384" y="1600200"/>
            <a:ext cx="2971800" cy="914400"/>
          </a:xfrm>
          <a:prstGeom prst="round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FF6600"/>
                </a:solidFill>
                <a:effectLst/>
                <a:latin typeface="Arial" charset="0"/>
                <a:ea typeface="ＭＳ Ｐゴシック" pitchFamily="-96" charset="-128"/>
              </a:rPr>
              <a:t>postconditions</a:t>
            </a:r>
            <a:r>
              <a:rPr lang="en-US" dirty="0">
                <a:solidFill>
                  <a:srgbClr val="FF6600"/>
                </a:solidFill>
                <a:latin typeface="Arial" charset="0"/>
                <a:ea typeface="ＭＳ Ｐゴシック" pitchFamily="-96" charset="-128"/>
              </a:rPr>
              <a:t> </a:t>
            </a:r>
            <a:r>
              <a:rPr lang="en-US" dirty="0" smtClean="0">
                <a:solidFill>
                  <a:srgbClr val="FF6600"/>
                </a:solidFill>
                <a:latin typeface="Arial" charset="0"/>
                <a:ea typeface="ＭＳ Ｐゴシック" pitchFamily="-96" charset="-128"/>
              </a:rPr>
              <a:t>are output conditions for a function</a:t>
            </a:r>
            <a:endParaRPr kumimoji="0" lang="en-US" b="0" i="0" u="none" strike="noStrike" cap="none" normalizeH="0" baseline="0" dirty="0" smtClean="0">
              <a:ln>
                <a:noFill/>
              </a:ln>
              <a:solidFill>
                <a:srgbClr val="FF6600"/>
              </a:solidFill>
              <a:effectLst/>
              <a:latin typeface="Arial" charset="0"/>
              <a:ea typeface="ＭＳ Ｐゴシック" pitchFamily="-96" charset="-128"/>
            </a:endParaRPr>
          </a:p>
        </p:txBody>
      </p:sp>
      <p:cxnSp>
        <p:nvCxnSpPr>
          <p:cNvPr id="4" name="Straight Arrow Connector 3"/>
          <p:cNvCxnSpPr>
            <a:stCxn id="10" idx="3"/>
          </p:cNvCxnSpPr>
          <p:nvPr/>
        </p:nvCxnSpPr>
        <p:spPr bwMode="auto">
          <a:xfrm>
            <a:off x="3407184" y="2057400"/>
            <a:ext cx="707616"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Rounded Rectangle 11"/>
          <p:cNvSpPr/>
          <p:nvPr/>
        </p:nvSpPr>
        <p:spPr bwMode="auto">
          <a:xfrm>
            <a:off x="533400" y="2895600"/>
            <a:ext cx="2971800" cy="3429000"/>
          </a:xfrm>
          <a:prstGeom prst="round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b="0" i="0" u="none" strike="noStrike" cap="none" normalizeH="0" baseline="0" dirty="0" smtClean="0">
                <a:ln>
                  <a:noFill/>
                </a:ln>
                <a:solidFill>
                  <a:srgbClr val="000000"/>
                </a:solidFill>
                <a:effectLst/>
                <a:latin typeface="Arial" charset="0"/>
                <a:ea typeface="ＭＳ Ｐゴシック" pitchFamily="-96" charset="-128"/>
              </a:rPr>
              <a:t>magic guarantees</a:t>
            </a:r>
            <a:r>
              <a:rPr kumimoji="0" lang="en-US" b="0" i="0" u="none" strike="noStrike" cap="none" normalizeH="0" dirty="0" smtClean="0">
                <a:ln>
                  <a:noFill/>
                </a:ln>
                <a:solidFill>
                  <a:srgbClr val="000000"/>
                </a:solidFill>
                <a:effectLst/>
                <a:latin typeface="Arial" charset="0"/>
                <a:ea typeface="ＭＳ Ｐゴシック" pitchFamily="-96" charset="-128"/>
              </a:rPr>
              <a:t> the condition will hold when it completes. As developer, you must ensure this!</a:t>
            </a:r>
          </a:p>
          <a:p>
            <a:pPr marL="342900" marR="0" indent="-342900" algn="l" defTabSz="914400" rtl="0" eaLnBrk="0" fontAlgn="base" latinLnBrk="0" hangingPunct="0">
              <a:lnSpc>
                <a:spcPct val="100000"/>
              </a:lnSpc>
              <a:spcBef>
                <a:spcPct val="0"/>
              </a:spcBef>
              <a:spcAft>
                <a:spcPct val="0"/>
              </a:spcAft>
              <a:buClrTx/>
              <a:buSzTx/>
              <a:buFont typeface="+mj-lt"/>
              <a:buAutoNum type="arabicPeriod"/>
              <a:tabLst/>
            </a:pPr>
            <a:r>
              <a:rPr lang="en-US" baseline="0" dirty="0" smtClean="0">
                <a:solidFill>
                  <a:srgbClr val="000000"/>
                </a:solidFill>
                <a:latin typeface="Arial" charset="0"/>
                <a:ea typeface="ＭＳ Ｐゴシック" pitchFamily="-96" charset="-128"/>
              </a:rPr>
              <a:t>The</a:t>
            </a:r>
            <a:r>
              <a:rPr lang="en-US" dirty="0" smtClean="0">
                <a:solidFill>
                  <a:srgbClr val="000000"/>
                </a:solidFill>
                <a:latin typeface="Arial" charset="0"/>
                <a:ea typeface="ＭＳ Ｐゴシック" pitchFamily="-96" charset="-128"/>
              </a:rPr>
              <a:t> caller is certain of what it will get , provided it has met preconditions</a:t>
            </a:r>
            <a:endParaRPr kumimoji="0" lang="en-US" b="0" i="0" u="none" strike="noStrike" cap="none" normalizeH="0" baseline="0" dirty="0" smtClean="0">
              <a:ln>
                <a:noFill/>
              </a:ln>
              <a:solidFill>
                <a:srgbClr val="000000"/>
              </a:solidFill>
              <a:effectLst/>
              <a:latin typeface="Arial" charset="0"/>
              <a:ea typeface="ＭＳ Ｐゴシック" pitchFamily="-96" charset="-128"/>
            </a:endParaRPr>
          </a:p>
        </p:txBody>
      </p:sp>
    </p:spTree>
    <p:extLst>
      <p:ext uri="{BB962C8B-B14F-4D97-AF65-F5344CB8AC3E}">
        <p14:creationId xmlns:p14="http://schemas.microsoft.com/office/powerpoint/2010/main" val="20034485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611574" y="2514600"/>
            <a:ext cx="3071989" cy="1600200"/>
          </a:xfrm>
          <a:prstGeom prst="rect">
            <a:avLst/>
          </a:prstGeom>
        </p:spPr>
      </p:pic>
      <p:sp>
        <p:nvSpPr>
          <p:cNvPr id="32769" name="Rectangle 4"/>
          <p:cNvSpPr>
            <a:spLocks noGrp="1" noChangeArrowheads="1"/>
          </p:cNvSpPr>
          <p:nvPr>
            <p:ph type="title"/>
          </p:nvPr>
        </p:nvSpPr>
        <p:spPr/>
        <p:txBody>
          <a:bodyPr/>
          <a:lstStyle/>
          <a:p>
            <a:r>
              <a:rPr lang="en-US" dirty="0" smtClean="0">
                <a:latin typeface="Calibri"/>
                <a:cs typeface="Calibri"/>
              </a:rPr>
              <a:t>Pre-conditions + Post-conditions</a:t>
            </a:r>
            <a:endParaRPr lang="en-US" sz="3200" dirty="0">
              <a:solidFill>
                <a:srgbClr val="00008C"/>
              </a:solidFill>
              <a:latin typeface="Calibri"/>
              <a:cs typeface="Calibri"/>
            </a:endParaRPr>
          </a:p>
        </p:txBody>
      </p:sp>
      <p:sp>
        <p:nvSpPr>
          <p:cNvPr id="3" name="Content Placeholder 2"/>
          <p:cNvSpPr>
            <a:spLocks noGrp="1"/>
          </p:cNvSpPr>
          <p:nvPr>
            <p:ph idx="1"/>
          </p:nvPr>
        </p:nvSpPr>
        <p:spPr>
          <a:xfrm>
            <a:off x="457200" y="1371600"/>
            <a:ext cx="8229600" cy="4800600"/>
          </a:xfrm>
        </p:spPr>
        <p:txBody>
          <a:bodyPr>
            <a:normAutofit/>
          </a:bodyPr>
          <a:lstStyle/>
          <a:p>
            <a:r>
              <a:rPr lang="en-US" dirty="0" smtClean="0"/>
              <a:t>When combined….they define a contract!!!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Using pre and post conditions and CHECKING them helps you find and remove bugs and fulfill the contract!</a:t>
            </a:r>
            <a:endParaRPr lang="en-US" dirty="0"/>
          </a:p>
        </p:txBody>
      </p:sp>
      <p:pic>
        <p:nvPicPr>
          <p:cNvPr id="4" name="Picture 3"/>
          <p:cNvPicPr>
            <a:picLocks noChangeAspect="1"/>
          </p:cNvPicPr>
          <p:nvPr/>
        </p:nvPicPr>
        <p:blipFill>
          <a:blip r:embed="rId4"/>
          <a:stretch>
            <a:fillRect/>
          </a:stretch>
        </p:blipFill>
        <p:spPr>
          <a:xfrm>
            <a:off x="762000" y="2209800"/>
            <a:ext cx="2747078" cy="2044700"/>
          </a:xfrm>
          <a:prstGeom prst="rect">
            <a:avLst/>
          </a:prstGeom>
        </p:spPr>
      </p:pic>
      <p:sp>
        <p:nvSpPr>
          <p:cNvPr id="5" name="TextBox 4"/>
          <p:cNvSpPr txBox="1"/>
          <p:nvPr/>
        </p:nvSpPr>
        <p:spPr>
          <a:xfrm>
            <a:off x="1024548" y="4392963"/>
            <a:ext cx="521109" cy="369332"/>
          </a:xfrm>
          <a:prstGeom prst="rect">
            <a:avLst/>
          </a:prstGeom>
          <a:noFill/>
        </p:spPr>
        <p:txBody>
          <a:bodyPr wrap="none" rtlCol="0">
            <a:spAutoFit/>
          </a:bodyPr>
          <a:lstStyle/>
          <a:p>
            <a:r>
              <a:rPr lang="en-US" dirty="0" smtClean="0"/>
              <a:t>pre</a:t>
            </a:r>
            <a:endParaRPr lang="en-US" dirty="0"/>
          </a:p>
        </p:txBody>
      </p:sp>
      <p:sp>
        <p:nvSpPr>
          <p:cNvPr id="12" name="TextBox 11"/>
          <p:cNvSpPr txBox="1"/>
          <p:nvPr/>
        </p:nvSpPr>
        <p:spPr>
          <a:xfrm>
            <a:off x="2895600" y="4387334"/>
            <a:ext cx="622549" cy="369332"/>
          </a:xfrm>
          <a:prstGeom prst="rect">
            <a:avLst/>
          </a:prstGeom>
          <a:noFill/>
        </p:spPr>
        <p:txBody>
          <a:bodyPr wrap="none" rtlCol="0">
            <a:spAutoFit/>
          </a:bodyPr>
          <a:lstStyle/>
          <a:p>
            <a:r>
              <a:rPr lang="en-US" dirty="0" smtClean="0"/>
              <a:t>post</a:t>
            </a:r>
            <a:endParaRPr lang="en-US" dirty="0"/>
          </a:p>
        </p:txBody>
      </p:sp>
      <p:sp>
        <p:nvSpPr>
          <p:cNvPr id="7" name="Right Arrow 6"/>
          <p:cNvSpPr/>
          <p:nvPr/>
        </p:nvSpPr>
        <p:spPr bwMode="auto">
          <a:xfrm>
            <a:off x="4267200" y="3124200"/>
            <a:ext cx="762000" cy="304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200344856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title"/>
          </p:nvPr>
        </p:nvSpPr>
        <p:spPr/>
        <p:txBody>
          <a:bodyPr/>
          <a:lstStyle/>
          <a:p>
            <a:r>
              <a:rPr lang="en-US" dirty="0" smtClean="0">
                <a:latin typeface="Calibri"/>
                <a:cs typeface="Calibri"/>
              </a:rPr>
              <a:t>In practice….</a:t>
            </a:r>
            <a:endParaRPr lang="en-US" sz="3200" dirty="0">
              <a:solidFill>
                <a:srgbClr val="00008C"/>
              </a:solidFill>
              <a:latin typeface="Calibri"/>
              <a:cs typeface="Calibri"/>
            </a:endParaRPr>
          </a:p>
        </p:txBody>
      </p:sp>
      <p:sp>
        <p:nvSpPr>
          <p:cNvPr id="2" name="Content Placeholder 1"/>
          <p:cNvSpPr>
            <a:spLocks noGrp="1"/>
          </p:cNvSpPr>
          <p:nvPr>
            <p:ph idx="1"/>
          </p:nvPr>
        </p:nvSpPr>
        <p:spPr>
          <a:xfrm>
            <a:off x="457200" y="1371600"/>
            <a:ext cx="8229600" cy="1524000"/>
          </a:xfrm>
        </p:spPr>
        <p:txBody>
          <a:bodyPr/>
          <a:lstStyle/>
          <a:p>
            <a:pPr marL="342900" indent="-342900">
              <a:buFont typeface="Arial"/>
              <a:buChar char="•"/>
            </a:pPr>
            <a:r>
              <a:rPr lang="en-US" dirty="0" smtClean="0"/>
              <a:t>put pre-conditions in the header</a:t>
            </a:r>
          </a:p>
          <a:p>
            <a:pPr marL="342900" indent="-342900">
              <a:buFont typeface="Arial"/>
              <a:buChar char="•"/>
            </a:pPr>
            <a:r>
              <a:rPr lang="en-US" dirty="0" smtClean="0"/>
              <a:t>put post-conditions in the header</a:t>
            </a:r>
          </a:p>
          <a:p>
            <a:pPr marL="342900" indent="-342900">
              <a:buFont typeface="Arial"/>
              <a:buChar char="•"/>
            </a:pPr>
            <a:r>
              <a:rPr lang="en-US" dirty="0" smtClean="0"/>
              <a:t>during debugging, use </a:t>
            </a:r>
            <a:r>
              <a:rPr lang="en-US" b="1" i="1" dirty="0" smtClean="0"/>
              <a:t>asserts() </a:t>
            </a:r>
            <a:r>
              <a:rPr lang="en-US" dirty="0" smtClean="0"/>
              <a:t>to enforce them</a:t>
            </a:r>
          </a:p>
        </p:txBody>
      </p:sp>
      <p:sp>
        <p:nvSpPr>
          <p:cNvPr id="3" name="Rounded Rectangle 2"/>
          <p:cNvSpPr/>
          <p:nvPr/>
        </p:nvSpPr>
        <p:spPr bwMode="auto">
          <a:xfrm>
            <a:off x="1219200" y="3124200"/>
            <a:ext cx="5715000" cy="22098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l" defTabSz="914400" rtl="0" eaLnBrk="0" fontAlgn="base" latinLnBrk="0" hangingPunct="0">
              <a:lnSpc>
                <a:spcPct val="100000"/>
              </a:lnSpc>
              <a:spcBef>
                <a:spcPct val="0"/>
              </a:spcBef>
              <a:spcAft>
                <a:spcPct val="0"/>
              </a:spcAft>
              <a:buClrTx/>
              <a:buSzTx/>
              <a:tabLst/>
            </a:pPr>
            <a:r>
              <a:rPr lang="en-US" sz="2400" dirty="0" smtClean="0">
                <a:solidFill>
                  <a:schemeClr val="bg1"/>
                </a:solidFill>
                <a:latin typeface="Arial" charset="0"/>
                <a:ea typeface="ＭＳ Ｐゴシック" pitchFamily="-96" charset="-128"/>
              </a:rPr>
              <a:t>To catch errors when recovery is generally not immediately possible</a:t>
            </a:r>
          </a:p>
          <a:p>
            <a:pPr marR="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a:ln>
                <a:noFill/>
              </a:ln>
              <a:solidFill>
                <a:schemeClr val="bg1"/>
              </a:solidFill>
              <a:effectLst/>
              <a:latin typeface="Arial" charset="0"/>
              <a:ea typeface="ＭＳ Ｐゴシック" pitchFamily="-96" charset="-128"/>
            </a:endParaRPr>
          </a:p>
          <a:p>
            <a:pPr marR="0" algn="l" defTabSz="914400" rtl="0" eaLnBrk="0" fontAlgn="base" latinLnBrk="0" hangingPunct="0">
              <a:lnSpc>
                <a:spcPct val="100000"/>
              </a:lnSpc>
              <a:spcBef>
                <a:spcPct val="0"/>
              </a:spcBef>
              <a:spcAft>
                <a:spcPct val="0"/>
              </a:spcAft>
              <a:buClrTx/>
              <a:buSzTx/>
              <a:tabLst/>
            </a:pPr>
            <a:r>
              <a:rPr lang="en-US" sz="2400" dirty="0" smtClean="0">
                <a:solidFill>
                  <a:schemeClr val="bg1"/>
                </a:solidFill>
                <a:latin typeface="Arial" charset="0"/>
                <a:ea typeface="ＭＳ Ｐゴシック" pitchFamily="-96" charset="-128"/>
              </a:rPr>
              <a:t>Useful during debugging, but we should replace for “Release”</a:t>
            </a:r>
            <a:endParaRPr kumimoji="0" lang="en-US" sz="2400" b="0" i="0" u="none" strike="noStrike" cap="none" normalizeH="0" baseline="0" dirty="0" smtClean="0">
              <a:ln>
                <a:noFill/>
              </a:ln>
              <a:solidFill>
                <a:schemeClr val="bg1"/>
              </a:solidFill>
              <a:effectLst/>
              <a:latin typeface="Arial" charset="0"/>
              <a:ea typeface="ＭＳ Ｐゴシック" pitchFamily="-96" charset="-128"/>
            </a:endParaRPr>
          </a:p>
        </p:txBody>
      </p:sp>
    </p:spTree>
    <p:extLst>
      <p:ext uri="{BB962C8B-B14F-4D97-AF65-F5344CB8AC3E}">
        <p14:creationId xmlns:p14="http://schemas.microsoft.com/office/powerpoint/2010/main" val="33309362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smtClean="0">
                <a:latin typeface="Calibri"/>
                <a:cs typeface="Calibri"/>
              </a:rPr>
              <a:t>Bugs and Errors</a:t>
            </a:r>
            <a:endParaRPr lang="en-US" dirty="0">
              <a:latin typeface="Calibri"/>
              <a:cs typeface="Calibri"/>
            </a:endParaRPr>
          </a:p>
        </p:txBody>
      </p:sp>
      <p:sp>
        <p:nvSpPr>
          <p:cNvPr id="31746" name="Rectangle 3"/>
          <p:cNvSpPr>
            <a:spLocks noGrp="1" noChangeArrowheads="1"/>
          </p:cNvSpPr>
          <p:nvPr>
            <p:ph type="body" idx="1"/>
          </p:nvPr>
        </p:nvSpPr>
        <p:spPr>
          <a:xfrm>
            <a:off x="457200" y="1371600"/>
            <a:ext cx="8229600" cy="5029200"/>
          </a:xfrm>
        </p:spPr>
        <p:txBody>
          <a:bodyPr>
            <a:normAutofit/>
          </a:bodyPr>
          <a:lstStyle/>
          <a:p>
            <a:pPr marL="457200" indent="-457200">
              <a:buFont typeface="+mj-lt"/>
              <a:buAutoNum type="arabicPeriod"/>
            </a:pPr>
            <a:r>
              <a:rPr lang="en-US" dirty="0" smtClean="0"/>
              <a:t>Program Error:  a bug, and should never occur</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r>
              <a:rPr lang="en-US" dirty="0" smtClean="0"/>
              <a:t>Run-time Error:  can validly occur at any time during execution (e.g. user input is illegal) and should be recoverable </a:t>
            </a:r>
          </a:p>
          <a:p>
            <a:endParaRPr lang="en-US" sz="2000" dirty="0">
              <a:solidFill>
                <a:schemeClr val="accent2"/>
              </a:solidFill>
              <a:latin typeface="Times New Roman" charset="0"/>
              <a:ea typeface="ＭＳ Ｐゴシック" charset="0"/>
            </a:endParaRPr>
          </a:p>
          <a:p>
            <a:endParaRPr lang="en-US" sz="2000" dirty="0">
              <a:solidFill>
                <a:schemeClr val="accent2"/>
              </a:solidFill>
              <a:latin typeface="Times New Roman" charset="0"/>
              <a:ea typeface="ＭＳ Ｐゴシック" charset="0"/>
            </a:endParaRPr>
          </a:p>
          <a:p>
            <a:pPr lvl="1">
              <a:lnSpc>
                <a:spcPct val="100000"/>
              </a:lnSpc>
              <a:spcBef>
                <a:spcPct val="75000"/>
              </a:spcBef>
              <a:buFontTx/>
              <a:buNone/>
            </a:pPr>
            <a:endParaRPr lang="en-US" sz="2000" dirty="0">
              <a:solidFill>
                <a:schemeClr val="accent2"/>
              </a:solidFill>
              <a:latin typeface="Times New Roman" charset="0"/>
              <a:ea typeface="ＭＳ Ｐゴシック" charset="0"/>
            </a:endParaRPr>
          </a:p>
        </p:txBody>
      </p:sp>
      <p:sp>
        <p:nvSpPr>
          <p:cNvPr id="3" name="Rounded Rectangle 2"/>
          <p:cNvSpPr/>
          <p:nvPr/>
        </p:nvSpPr>
        <p:spPr bwMode="auto">
          <a:xfrm>
            <a:off x="1752600" y="2057400"/>
            <a:ext cx="49530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D85A1A"/>
                </a:solidFill>
                <a:effectLst/>
                <a:latin typeface="Arial" charset="0"/>
                <a:ea typeface="ＭＳ Ｐゴシック" pitchFamily="-96" charset="-128"/>
              </a:rPr>
              <a:t>Replace these asserts with a reasonable error message</a:t>
            </a:r>
          </a:p>
        </p:txBody>
      </p:sp>
      <p:sp>
        <p:nvSpPr>
          <p:cNvPr id="12" name="Rounded Rectangle 11"/>
          <p:cNvSpPr/>
          <p:nvPr/>
        </p:nvSpPr>
        <p:spPr bwMode="auto">
          <a:xfrm>
            <a:off x="1738666" y="4953000"/>
            <a:ext cx="49530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400" dirty="0" smtClean="0">
                <a:solidFill>
                  <a:srgbClr val="D85A1A"/>
                </a:solidFill>
                <a:latin typeface="Arial" charset="0"/>
                <a:ea typeface="ＭＳ Ｐゴシック" pitchFamily="-96" charset="-128"/>
              </a:rPr>
              <a:t>Write recovery code for these kinds of errors</a:t>
            </a:r>
            <a:endParaRPr kumimoji="0" lang="en-US" sz="2400" b="0" i="0" u="none" strike="noStrike" cap="none" normalizeH="0" baseline="0" dirty="0" smtClean="0">
              <a:ln>
                <a:noFill/>
              </a:ln>
              <a:solidFill>
                <a:srgbClr val="D85A1A"/>
              </a:solidFill>
              <a:effectLst/>
              <a:latin typeface="Arial" charset="0"/>
              <a:ea typeface="ＭＳ Ｐゴシック" pitchFamily="-96" charset="-128"/>
            </a:endParaRPr>
          </a:p>
        </p:txBody>
      </p:sp>
    </p:spTree>
    <p:extLst>
      <p:ext uri="{BB962C8B-B14F-4D97-AF65-F5344CB8AC3E}">
        <p14:creationId xmlns:p14="http://schemas.microsoft.com/office/powerpoint/2010/main" val="14529963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OSU_Template.thmx</Template>
  <TotalTime>13473</TotalTime>
  <Words>1499</Words>
  <Application>Microsoft Macintosh PowerPoint</Application>
  <PresentationFormat>On-screen Show (4:3)</PresentationFormat>
  <Paragraphs>135</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OSU_Template</vt:lpstr>
      <vt:lpstr>CS 261 – Data Structures</vt:lpstr>
      <vt:lpstr>Preconditions </vt:lpstr>
      <vt:lpstr>Postconditions</vt:lpstr>
      <vt:lpstr>Pre-conditions + Post-conditions</vt:lpstr>
      <vt:lpstr>In practice….</vt:lpstr>
      <vt:lpstr>Bugs and Errors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Gary Dulude</dc:creator>
  <cp:lastModifiedBy>Ron Metoyer</cp:lastModifiedBy>
  <cp:revision>210</cp:revision>
  <cp:lastPrinted>2013-10-02T18:18:46Z</cp:lastPrinted>
  <dcterms:created xsi:type="dcterms:W3CDTF">2010-01-08T18:22:56Z</dcterms:created>
  <dcterms:modified xsi:type="dcterms:W3CDTF">2014-01-17T00:43:55Z</dcterms:modified>
</cp:coreProperties>
</file>