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6" r:id="rId3"/>
    <p:sldId id="272" r:id="rId4"/>
    <p:sldId id="260" r:id="rId5"/>
    <p:sldId id="264" r:id="rId6"/>
    <p:sldId id="273" r:id="rId7"/>
    <p:sldId id="261" r:id="rId8"/>
    <p:sldId id="262" r:id="rId9"/>
    <p:sldId id="263" r:id="rId10"/>
    <p:sldId id="265" r:id="rId11"/>
    <p:sldId id="266" r:id="rId12"/>
    <p:sldId id="267" r:id="rId13"/>
    <p:sldId id="274" r:id="rId14"/>
    <p:sldId id="275" r:id="rId15"/>
    <p:sldId id="269" r:id="rId16"/>
    <p:sldId id="270" r:id="rId17"/>
    <p:sldId id="271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81115" autoAdjust="0"/>
  </p:normalViewPr>
  <p:slideViewPr>
    <p:cSldViewPr>
      <p:cViewPr varScale="1">
        <p:scale>
          <a:sx n="66" d="100"/>
          <a:sy n="66" d="100"/>
        </p:scale>
        <p:origin x="-17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4" Type="http://schemas.openxmlformats.org/officeDocument/2006/relationships/slide" Target="slides/slide16.xml"/><Relationship Id="rId1" Type="http://schemas.openxmlformats.org/officeDocument/2006/relationships/slide" Target="slides/slide1.xml"/><Relationship Id="rId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2D35D-AEBB-4440-A492-C0536A197E9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0AD90-E6F2-4D30-A2A3-0B060A6E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understand how we might do better, let’s think about what gets stored on the process stack when we execute a recursive traversal.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understand how we might do better, let’s think about what gets stored on the process stack when we execute a recursive traversal.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This makes perfect sense because this is the NEXT node you’ll go under in an</a:t>
            </a:r>
            <a:r>
              <a:rPr lang="en-US" baseline="0" dirty="0" smtClean="0"/>
              <a:t> Euler Tour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out that while some are still unfinished…they are unprocessed, so I should distinguish between the two since when we return back up, some will finish immediately because they have processed the nodes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Now we’re</a:t>
            </a:r>
            <a:r>
              <a:rPr lang="en-US" baseline="0" dirty="0" smtClean="0"/>
              <a:t> going to use this stack to implement the Iterator Interface:  </a:t>
            </a:r>
            <a:r>
              <a:rPr lang="en-US" baseline="0" dirty="0" err="1" smtClean="0"/>
              <a:t>HasNext</a:t>
            </a:r>
            <a:r>
              <a:rPr lang="en-US" baseline="0" dirty="0" smtClean="0"/>
              <a:t> and Next().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-24063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1539-1AF0-49D7-8A78-C3E266A9192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1994-65AB-493E-9636-B3905E61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362200"/>
            <a:ext cx="8610600" cy="1143000"/>
          </a:xfrm>
        </p:spPr>
        <p:txBody>
          <a:bodyPr/>
          <a:lstStyle/>
          <a:p>
            <a:pPr algn="ctr"/>
            <a:r>
              <a:rPr lang="en-US" sz="4400">
                <a:latin typeface="+mn-lt"/>
              </a:rPr>
              <a:t>CS 261 – Data Structures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00008C"/>
                </a:solidFill>
              </a:rPr>
              <a:t>Binary Tree </a:t>
            </a:r>
            <a:r>
              <a:rPr lang="en-US" sz="3200" dirty="0">
                <a:solidFill>
                  <a:srgbClr val="00008C"/>
                </a:solidFill>
              </a:rPr>
              <a:t>Iterator</a:t>
            </a:r>
            <a:endParaRPr lang="en-US" dirty="0">
              <a:solidFill>
                <a:srgbClr val="A05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-24063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CS261 – Data Structures</a:t>
            </a:r>
            <a:endParaRPr lang="en-US" sz="3200" dirty="0">
              <a:solidFill>
                <a:srgbClr val="00008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803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In-Order Enumeration: </a:t>
            </a:r>
            <a:r>
              <a:rPr lang="en-US" sz="3200" dirty="0">
                <a:solidFill>
                  <a:schemeClr val="accent6"/>
                </a:solidFill>
                <a:latin typeface="+mn-lt"/>
              </a:rPr>
              <a:t>Sliding Left</a:t>
            </a:r>
            <a:endParaRPr lang="en-US" sz="24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1746" name="Oval 3"/>
          <p:cNvSpPr>
            <a:spLocks noChangeArrowheads="1"/>
          </p:cNvSpPr>
          <p:nvPr/>
        </p:nvSpPr>
        <p:spPr bwMode="auto">
          <a:xfrm>
            <a:off x="2209800" y="1219200"/>
            <a:ext cx="457200" cy="457200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Oval 4" descr="20%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1371600" y="2209800"/>
            <a:ext cx="457200" cy="457200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838200" y="3200400"/>
            <a:ext cx="457200" cy="457200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7" descr="20%"/>
          <p:cNvSpPr>
            <a:spLocks noChangeArrowheads="1"/>
          </p:cNvSpPr>
          <p:nvPr/>
        </p:nvSpPr>
        <p:spPr bwMode="auto">
          <a:xfrm>
            <a:off x="4038600" y="41910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8" descr="20%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9"/>
          <p:cNvCxnSpPr>
            <a:cxnSpLocks noChangeShapeType="1"/>
            <a:stCxn id="31746" idx="3"/>
            <a:endCxn id="31748" idx="7"/>
          </p:cNvCxnSpPr>
          <p:nvPr/>
        </p:nvCxnSpPr>
        <p:spPr bwMode="auto">
          <a:xfrm flipH="1">
            <a:off x="1762125" y="1624013"/>
            <a:ext cx="514350" cy="6381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AutoShape 10"/>
          <p:cNvCxnSpPr>
            <a:cxnSpLocks noChangeShapeType="1"/>
            <a:stCxn id="31746" idx="5"/>
            <a:endCxn id="31747" idx="1"/>
          </p:cNvCxnSpPr>
          <p:nvPr/>
        </p:nvCxnSpPr>
        <p:spPr bwMode="auto">
          <a:xfrm>
            <a:off x="2600325" y="1624013"/>
            <a:ext cx="514350" cy="6381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11"/>
          <p:cNvCxnSpPr>
            <a:cxnSpLocks noChangeShapeType="1"/>
            <a:stCxn id="31748" idx="3"/>
            <a:endCxn id="31749" idx="0"/>
          </p:cNvCxnSpPr>
          <p:nvPr/>
        </p:nvCxnSpPr>
        <p:spPr bwMode="auto">
          <a:xfrm flipH="1">
            <a:off x="1066800" y="2614613"/>
            <a:ext cx="3714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2" descr="20%"/>
          <p:cNvCxnSpPr>
            <a:cxnSpLocks noChangeShapeType="1"/>
            <a:stCxn id="31747" idx="5"/>
            <a:endCxn id="31751" idx="0"/>
          </p:cNvCxnSpPr>
          <p:nvPr/>
        </p:nvCxnSpPr>
        <p:spPr bwMode="auto">
          <a:xfrm>
            <a:off x="3438525" y="2614613"/>
            <a:ext cx="3714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3" descr="20%"/>
          <p:cNvCxnSpPr>
            <a:cxnSpLocks noChangeShapeType="1"/>
            <a:stCxn id="31751" idx="5"/>
            <a:endCxn id="31750" idx="0"/>
          </p:cNvCxnSpPr>
          <p:nvPr/>
        </p:nvCxnSpPr>
        <p:spPr bwMode="auto">
          <a:xfrm>
            <a:off x="3971925" y="3605213"/>
            <a:ext cx="2952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Oval 14" descr="20%"/>
          <p:cNvSpPr>
            <a:spLocks noChangeArrowheads="1"/>
          </p:cNvSpPr>
          <p:nvPr/>
        </p:nvSpPr>
        <p:spPr bwMode="auto">
          <a:xfrm>
            <a:off x="3200400" y="41910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8" name="AutoShape 15" descr="20%"/>
          <p:cNvCxnSpPr>
            <a:cxnSpLocks noChangeShapeType="1"/>
            <a:stCxn id="31751" idx="3"/>
            <a:endCxn id="31757" idx="0"/>
          </p:cNvCxnSpPr>
          <p:nvPr/>
        </p:nvCxnSpPr>
        <p:spPr bwMode="auto">
          <a:xfrm flipH="1">
            <a:off x="3429000" y="3605213"/>
            <a:ext cx="2190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16" descr="20%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17" descr="20%"/>
          <p:cNvSpPr>
            <a:spLocks noChangeArrowheads="1"/>
          </p:cNvSpPr>
          <p:nvPr/>
        </p:nvSpPr>
        <p:spPr bwMode="auto">
          <a:xfrm>
            <a:off x="1219200" y="51816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61" name="AutoShape 18" descr="20%"/>
          <p:cNvCxnSpPr>
            <a:cxnSpLocks noChangeShapeType="1"/>
            <a:stCxn id="31759" idx="3"/>
            <a:endCxn id="31760" idx="0"/>
          </p:cNvCxnSpPr>
          <p:nvPr/>
        </p:nvCxnSpPr>
        <p:spPr bwMode="auto">
          <a:xfrm flipH="1">
            <a:off x="1447800" y="4595813"/>
            <a:ext cx="1428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1524000" y="5562600"/>
            <a:ext cx="718042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</a:rPr>
              <a:t>Stack holds the path to the leftmost node </a:t>
            </a:r>
            <a:r>
              <a:rPr lang="en-US" sz="2400" dirty="0" smtClean="0">
                <a:latin typeface="+mn-lt"/>
              </a:rPr>
              <a:t>=&gt; </a:t>
            </a:r>
            <a:r>
              <a:rPr lang="en-US" sz="2400" dirty="0">
                <a:latin typeface="+mn-lt"/>
              </a:rPr>
              <a:t>next node </a:t>
            </a:r>
          </a:p>
          <a:p>
            <a:r>
              <a:rPr lang="en-US" sz="2400" dirty="0">
                <a:latin typeface="+mn-lt"/>
              </a:rPr>
              <a:t>you can go UNDER </a:t>
            </a:r>
            <a:r>
              <a:rPr lang="en-US" sz="2400" dirty="0" smtClean="0">
                <a:latin typeface="+mn-lt"/>
              </a:rPr>
              <a:t>=&gt; </a:t>
            </a:r>
            <a:r>
              <a:rPr lang="en-US" sz="2400" dirty="0">
                <a:latin typeface="+mn-lt"/>
              </a:rPr>
              <a:t>path to the next smallest element </a:t>
            </a:r>
          </a:p>
          <a:p>
            <a:r>
              <a:rPr lang="en-US" sz="2400" dirty="0" smtClean="0">
                <a:latin typeface="+mn-lt"/>
              </a:rPr>
              <a:t>in </a:t>
            </a:r>
            <a:r>
              <a:rPr lang="en-US" sz="2400" dirty="0">
                <a:latin typeface="+mn-lt"/>
              </a:rPr>
              <a:t>a BST</a:t>
            </a:r>
          </a:p>
        </p:txBody>
      </p:sp>
      <p:sp>
        <p:nvSpPr>
          <p:cNvPr id="31763" name="Oval 20"/>
          <p:cNvSpPr>
            <a:spLocks noChangeArrowheads="1"/>
          </p:cNvSpPr>
          <p:nvPr/>
        </p:nvSpPr>
        <p:spPr bwMode="auto">
          <a:xfrm>
            <a:off x="6477000" y="1219200"/>
            <a:ext cx="457200" cy="457200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1" descr="20%"/>
          <p:cNvSpPr>
            <a:spLocks noChangeArrowheads="1"/>
          </p:cNvSpPr>
          <p:nvPr/>
        </p:nvSpPr>
        <p:spPr bwMode="auto">
          <a:xfrm>
            <a:off x="7315200" y="22098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2"/>
          <p:cNvSpPr>
            <a:spLocks noChangeArrowheads="1"/>
          </p:cNvSpPr>
          <p:nvPr/>
        </p:nvSpPr>
        <p:spPr bwMode="auto">
          <a:xfrm>
            <a:off x="5638800" y="2209800"/>
            <a:ext cx="457200" cy="457200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3" descr="20%"/>
          <p:cNvSpPr>
            <a:spLocks noChangeArrowheads="1"/>
          </p:cNvSpPr>
          <p:nvPr/>
        </p:nvSpPr>
        <p:spPr bwMode="auto">
          <a:xfrm>
            <a:off x="8305800" y="41910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4" descr="20%"/>
          <p:cNvSpPr>
            <a:spLocks noChangeArrowheads="1"/>
          </p:cNvSpPr>
          <p:nvPr/>
        </p:nvSpPr>
        <p:spPr bwMode="auto">
          <a:xfrm>
            <a:off x="7848600" y="32004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68" name="AutoShape 25"/>
          <p:cNvCxnSpPr>
            <a:cxnSpLocks noChangeShapeType="1"/>
            <a:stCxn id="31763" idx="3"/>
            <a:endCxn id="31765" idx="7"/>
          </p:cNvCxnSpPr>
          <p:nvPr/>
        </p:nvCxnSpPr>
        <p:spPr bwMode="auto">
          <a:xfrm flipH="1">
            <a:off x="6029325" y="1624013"/>
            <a:ext cx="514350" cy="6381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6"/>
          <p:cNvCxnSpPr>
            <a:cxnSpLocks noChangeShapeType="1"/>
            <a:stCxn id="31763" idx="5"/>
            <a:endCxn id="31764" idx="1"/>
          </p:cNvCxnSpPr>
          <p:nvPr/>
        </p:nvCxnSpPr>
        <p:spPr bwMode="auto">
          <a:xfrm>
            <a:off x="6867525" y="1624013"/>
            <a:ext cx="514350" cy="6381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7" descr="20%"/>
          <p:cNvCxnSpPr>
            <a:cxnSpLocks noChangeShapeType="1"/>
            <a:stCxn id="31764" idx="5"/>
            <a:endCxn id="31767" idx="0"/>
          </p:cNvCxnSpPr>
          <p:nvPr/>
        </p:nvCxnSpPr>
        <p:spPr bwMode="auto">
          <a:xfrm>
            <a:off x="7705725" y="2614613"/>
            <a:ext cx="3714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28" descr="20%"/>
          <p:cNvCxnSpPr>
            <a:cxnSpLocks noChangeShapeType="1"/>
            <a:stCxn id="31767" idx="5"/>
            <a:endCxn id="31766" idx="0"/>
          </p:cNvCxnSpPr>
          <p:nvPr/>
        </p:nvCxnSpPr>
        <p:spPr bwMode="auto">
          <a:xfrm>
            <a:off x="8239125" y="3605213"/>
            <a:ext cx="2952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Oval 29" descr="20%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73" name="AutoShape 30" descr="20%"/>
          <p:cNvCxnSpPr>
            <a:cxnSpLocks noChangeShapeType="1"/>
            <a:stCxn id="31767" idx="3"/>
            <a:endCxn id="31772" idx="0"/>
          </p:cNvCxnSpPr>
          <p:nvPr/>
        </p:nvCxnSpPr>
        <p:spPr bwMode="auto">
          <a:xfrm flipH="1">
            <a:off x="7696200" y="3605213"/>
            <a:ext cx="2190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4" name="Oval 31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Oval 32"/>
          <p:cNvSpPr>
            <a:spLocks noChangeArrowheads="1"/>
          </p:cNvSpPr>
          <p:nvPr/>
        </p:nvSpPr>
        <p:spPr bwMode="auto">
          <a:xfrm>
            <a:off x="5486400" y="5181600"/>
            <a:ext cx="457200" cy="457200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76" name="AutoShape 33" descr="20%"/>
          <p:cNvCxnSpPr>
            <a:cxnSpLocks noChangeShapeType="1"/>
            <a:stCxn id="31774" idx="3"/>
            <a:endCxn id="31775" idx="0"/>
          </p:cNvCxnSpPr>
          <p:nvPr/>
        </p:nvCxnSpPr>
        <p:spPr bwMode="auto">
          <a:xfrm flipH="1">
            <a:off x="5715000" y="4595813"/>
            <a:ext cx="1428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AutoShape 34"/>
          <p:cNvCxnSpPr>
            <a:cxnSpLocks noChangeShapeType="1"/>
          </p:cNvCxnSpPr>
          <p:nvPr/>
        </p:nvCxnSpPr>
        <p:spPr bwMode="auto">
          <a:xfrm>
            <a:off x="1219200" y="3657600"/>
            <a:ext cx="514350" cy="6381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8" name="Oval 35"/>
          <p:cNvSpPr>
            <a:spLocks noChangeArrowheads="1"/>
          </p:cNvSpPr>
          <p:nvPr/>
        </p:nvSpPr>
        <p:spPr bwMode="auto">
          <a:xfrm>
            <a:off x="5114925" y="32527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79" name="AutoShape 36"/>
          <p:cNvCxnSpPr>
            <a:cxnSpLocks noChangeShapeType="1"/>
            <a:endCxn id="31778" idx="0"/>
          </p:cNvCxnSpPr>
          <p:nvPr/>
        </p:nvCxnSpPr>
        <p:spPr bwMode="auto">
          <a:xfrm flipH="1">
            <a:off x="5343525" y="2667000"/>
            <a:ext cx="371475" cy="5715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0" name="AutoShape 37"/>
          <p:cNvCxnSpPr>
            <a:cxnSpLocks noChangeShapeType="1"/>
          </p:cNvCxnSpPr>
          <p:nvPr/>
        </p:nvCxnSpPr>
        <p:spPr bwMode="auto">
          <a:xfrm>
            <a:off x="5429250" y="3657600"/>
            <a:ext cx="514350" cy="6381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2944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In-Order </a:t>
            </a:r>
            <a:r>
              <a:rPr lang="en-US" dirty="0" smtClean="0">
                <a:latin typeface="+mn-lt"/>
              </a:rPr>
              <a:t>Iterator: </a:t>
            </a:r>
            <a:r>
              <a:rPr lang="en-US" sz="3200" dirty="0" smtClean="0">
                <a:solidFill>
                  <a:srgbClr val="F79646"/>
                </a:solidFill>
                <a:latin typeface="+mn-lt"/>
              </a:rPr>
              <a:t>Simulation</a:t>
            </a:r>
            <a:endParaRPr lang="en-US" sz="2400" dirty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3446595" y="231933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678370" y="35480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2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868870" y="2933700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3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4105408" y="2317750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4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3773620" y="170338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5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4910270" y="2933700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5429383" y="2933700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5146808" y="2317750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4815020" y="170338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243910" y="1089025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10</a:t>
            </a: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4297363" y="1120775"/>
            <a:ext cx="284162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Oval 14" descr="20%"/>
          <p:cNvSpPr>
            <a:spLocks noChangeArrowheads="1"/>
          </p:cNvSpPr>
          <p:nvPr/>
        </p:nvSpPr>
        <p:spPr bwMode="auto">
          <a:xfrm>
            <a:off x="4818063" y="1735138"/>
            <a:ext cx="284162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Oval 15"/>
          <p:cNvSpPr>
            <a:spLocks noChangeArrowheads="1"/>
          </p:cNvSpPr>
          <p:nvPr/>
        </p:nvSpPr>
        <p:spPr bwMode="auto">
          <a:xfrm>
            <a:off x="3776663" y="1735138"/>
            <a:ext cx="284162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Oval 16"/>
          <p:cNvSpPr>
            <a:spLocks noChangeArrowheads="1"/>
          </p:cNvSpPr>
          <p:nvPr/>
        </p:nvSpPr>
        <p:spPr bwMode="auto">
          <a:xfrm>
            <a:off x="3446463" y="2351088"/>
            <a:ext cx="284162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Oval 17" descr="20%"/>
          <p:cNvSpPr>
            <a:spLocks noChangeArrowheads="1"/>
          </p:cNvSpPr>
          <p:nvPr/>
        </p:nvSpPr>
        <p:spPr bwMode="auto">
          <a:xfrm>
            <a:off x="5432425" y="2965450"/>
            <a:ext cx="284163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Oval 18" descr="20%"/>
          <p:cNvSpPr>
            <a:spLocks noChangeArrowheads="1"/>
          </p:cNvSpPr>
          <p:nvPr/>
        </p:nvSpPr>
        <p:spPr bwMode="auto">
          <a:xfrm>
            <a:off x="5148263" y="2351088"/>
            <a:ext cx="284162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10" name="AutoShape 19"/>
          <p:cNvCxnSpPr>
            <a:cxnSpLocks noChangeShapeType="1"/>
            <a:stCxn id="33804" idx="3"/>
            <a:endCxn id="33806" idx="7"/>
          </p:cNvCxnSpPr>
          <p:nvPr/>
        </p:nvCxnSpPr>
        <p:spPr bwMode="auto">
          <a:xfrm flipH="1">
            <a:off x="4019550" y="1371600"/>
            <a:ext cx="319088" cy="396875"/>
          </a:xfrm>
          <a:prstGeom prst="straightConnector1">
            <a:avLst/>
          </a:prstGeom>
          <a:noFill/>
          <a:ln w="38100">
            <a:solidFill>
              <a:srgbClr val="00009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20"/>
          <p:cNvCxnSpPr>
            <a:cxnSpLocks noChangeShapeType="1"/>
            <a:stCxn id="33804" idx="5"/>
            <a:endCxn id="33805" idx="1"/>
          </p:cNvCxnSpPr>
          <p:nvPr/>
        </p:nvCxnSpPr>
        <p:spPr bwMode="auto">
          <a:xfrm>
            <a:off x="4540250" y="1371600"/>
            <a:ext cx="319088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1"/>
          <p:cNvCxnSpPr>
            <a:cxnSpLocks noChangeShapeType="1"/>
            <a:stCxn id="33806" idx="3"/>
            <a:endCxn id="33807" idx="0"/>
          </p:cNvCxnSpPr>
          <p:nvPr/>
        </p:nvCxnSpPr>
        <p:spPr bwMode="auto">
          <a:xfrm flipH="1">
            <a:off x="3587750" y="1987550"/>
            <a:ext cx="230188" cy="354013"/>
          </a:xfrm>
          <a:prstGeom prst="straightConnector1">
            <a:avLst/>
          </a:prstGeom>
          <a:noFill/>
          <a:ln w="38100">
            <a:solidFill>
              <a:srgbClr val="00009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2" descr="20%"/>
          <p:cNvCxnSpPr>
            <a:cxnSpLocks noChangeShapeType="1"/>
            <a:stCxn id="33805" idx="5"/>
            <a:endCxn id="33809" idx="0"/>
          </p:cNvCxnSpPr>
          <p:nvPr/>
        </p:nvCxnSpPr>
        <p:spPr bwMode="auto">
          <a:xfrm>
            <a:off x="5060950" y="1987550"/>
            <a:ext cx="230188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3" descr="20%"/>
          <p:cNvCxnSpPr>
            <a:cxnSpLocks noChangeShapeType="1"/>
            <a:stCxn id="33809" idx="5"/>
            <a:endCxn id="33808" idx="0"/>
          </p:cNvCxnSpPr>
          <p:nvPr/>
        </p:nvCxnSpPr>
        <p:spPr bwMode="auto">
          <a:xfrm>
            <a:off x="5391150" y="2601913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Oval 24" descr="20%"/>
          <p:cNvSpPr>
            <a:spLocks noChangeArrowheads="1"/>
          </p:cNvSpPr>
          <p:nvPr/>
        </p:nvSpPr>
        <p:spPr bwMode="auto">
          <a:xfrm>
            <a:off x="4108450" y="2351088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16" name="AutoShape 25"/>
          <p:cNvCxnSpPr>
            <a:cxnSpLocks noChangeShapeType="1"/>
            <a:stCxn id="33806" idx="5"/>
            <a:endCxn id="33815" idx="0"/>
          </p:cNvCxnSpPr>
          <p:nvPr/>
        </p:nvCxnSpPr>
        <p:spPr bwMode="auto">
          <a:xfrm>
            <a:off x="4019550" y="1987550"/>
            <a:ext cx="230188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Oval 26" descr="20%"/>
          <p:cNvSpPr>
            <a:spLocks noChangeArrowheads="1"/>
          </p:cNvSpPr>
          <p:nvPr/>
        </p:nvSpPr>
        <p:spPr bwMode="auto">
          <a:xfrm>
            <a:off x="4911725" y="2965450"/>
            <a:ext cx="284163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18" name="AutoShape 27" descr="20%"/>
          <p:cNvCxnSpPr>
            <a:cxnSpLocks noChangeShapeType="1"/>
            <a:stCxn id="33809" idx="3"/>
            <a:endCxn id="33817" idx="0"/>
          </p:cNvCxnSpPr>
          <p:nvPr/>
        </p:nvCxnSpPr>
        <p:spPr bwMode="auto">
          <a:xfrm flipH="1">
            <a:off x="5054600" y="2601913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Oval 28" descr="20%"/>
          <p:cNvSpPr>
            <a:spLocks noChangeArrowheads="1"/>
          </p:cNvSpPr>
          <p:nvPr/>
        </p:nvSpPr>
        <p:spPr bwMode="auto">
          <a:xfrm>
            <a:off x="3871913" y="2965450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0" name="AutoShape 29" descr="20%"/>
          <p:cNvCxnSpPr>
            <a:cxnSpLocks noChangeShapeType="1"/>
            <a:stCxn id="33815" idx="3"/>
            <a:endCxn id="33819" idx="0"/>
          </p:cNvCxnSpPr>
          <p:nvPr/>
        </p:nvCxnSpPr>
        <p:spPr bwMode="auto">
          <a:xfrm flipH="1">
            <a:off x="4013200" y="2601913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1" name="Oval 30" descr="20%"/>
          <p:cNvSpPr>
            <a:spLocks noChangeArrowheads="1"/>
          </p:cNvSpPr>
          <p:nvPr/>
        </p:nvSpPr>
        <p:spPr bwMode="auto">
          <a:xfrm>
            <a:off x="3683000" y="3579813"/>
            <a:ext cx="282575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2" name="AutoShape 31" descr="20%"/>
          <p:cNvCxnSpPr>
            <a:cxnSpLocks noChangeShapeType="1"/>
            <a:stCxn id="33819" idx="3"/>
            <a:endCxn id="33821" idx="0"/>
          </p:cNvCxnSpPr>
          <p:nvPr/>
        </p:nvCxnSpPr>
        <p:spPr bwMode="auto">
          <a:xfrm flipH="1">
            <a:off x="3824288" y="3216275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3" name="Oval 32" descr="20%"/>
          <p:cNvSpPr>
            <a:spLocks noChangeArrowheads="1"/>
          </p:cNvSpPr>
          <p:nvPr/>
        </p:nvSpPr>
        <p:spPr bwMode="auto">
          <a:xfrm>
            <a:off x="228600" y="203676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Text Box 33"/>
          <p:cNvSpPr txBox="1">
            <a:spLocks noChangeArrowheads="1"/>
          </p:cNvSpPr>
          <p:nvPr/>
        </p:nvSpPr>
        <p:spPr bwMode="auto">
          <a:xfrm>
            <a:off x="533400" y="2015093"/>
            <a:ext cx="1605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8C"/>
                </a:solidFill>
                <a:latin typeface="+mn-lt"/>
              </a:rPr>
              <a:t>Not yet visited.</a:t>
            </a:r>
          </a:p>
        </p:txBody>
      </p:sp>
      <p:sp>
        <p:nvSpPr>
          <p:cNvPr id="33825" name="Oval 34"/>
          <p:cNvSpPr>
            <a:spLocks noChangeArrowheads="1"/>
          </p:cNvSpPr>
          <p:nvPr/>
        </p:nvSpPr>
        <p:spPr bwMode="auto">
          <a:xfrm>
            <a:off x="228600" y="1504950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Text Box 35"/>
          <p:cNvSpPr txBox="1">
            <a:spLocks noChangeArrowheads="1"/>
          </p:cNvSpPr>
          <p:nvPr/>
        </p:nvSpPr>
        <p:spPr bwMode="auto">
          <a:xfrm>
            <a:off x="533400" y="1481693"/>
            <a:ext cx="3008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8C"/>
                </a:solidFill>
                <a:latin typeface="+mn-lt"/>
              </a:rPr>
              <a:t>On stack </a:t>
            </a:r>
            <a:r>
              <a:rPr lang="en-US" sz="1800">
                <a:solidFill>
                  <a:srgbClr val="A05000"/>
                </a:solidFill>
                <a:latin typeface="+mn-lt"/>
              </a:rPr>
              <a:t>(lowest node at top)</a:t>
            </a:r>
            <a:r>
              <a:rPr lang="en-US" sz="1800">
                <a:solidFill>
                  <a:srgbClr val="00008C"/>
                </a:solidFill>
                <a:latin typeface="+mn-lt"/>
              </a:rPr>
              <a:t>.</a:t>
            </a:r>
          </a:p>
        </p:txBody>
      </p:sp>
      <p:sp>
        <p:nvSpPr>
          <p:cNvPr id="33827" name="Oval 36"/>
          <p:cNvSpPr>
            <a:spLocks noChangeArrowheads="1"/>
          </p:cNvSpPr>
          <p:nvPr/>
        </p:nvSpPr>
        <p:spPr bwMode="auto">
          <a:xfrm>
            <a:off x="228600" y="2549525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Text Box 37"/>
          <p:cNvSpPr txBox="1">
            <a:spLocks noChangeArrowheads="1"/>
          </p:cNvSpPr>
          <p:nvPr/>
        </p:nvSpPr>
        <p:spPr bwMode="auto">
          <a:xfrm>
            <a:off x="533400" y="2526268"/>
            <a:ext cx="3035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8C"/>
                </a:solidFill>
                <a:latin typeface="+mn-lt"/>
              </a:rPr>
              <a:t>Enumerated </a:t>
            </a:r>
            <a:r>
              <a:rPr lang="en-US" sz="1800" dirty="0">
                <a:solidFill>
                  <a:srgbClr val="A05000"/>
                </a:solidFill>
                <a:latin typeface="+mn-lt"/>
              </a:rPr>
              <a:t>(order indicated)</a:t>
            </a:r>
            <a:r>
              <a:rPr lang="en-US" sz="1800" dirty="0">
                <a:solidFill>
                  <a:srgbClr val="00008C"/>
                </a:solidFill>
                <a:latin typeface="+mn-lt"/>
              </a:rPr>
              <a:t>.</a:t>
            </a:r>
          </a:p>
        </p:txBody>
      </p:sp>
      <p:sp>
        <p:nvSpPr>
          <p:cNvPr id="33829" name="Text Box 38"/>
          <p:cNvSpPr txBox="1">
            <a:spLocks noChangeArrowheads="1"/>
          </p:cNvSpPr>
          <p:nvPr/>
        </p:nvSpPr>
        <p:spPr bwMode="auto">
          <a:xfrm>
            <a:off x="6553333" y="229711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3830" name="Text Box 39"/>
          <p:cNvSpPr txBox="1">
            <a:spLocks noChangeArrowheads="1"/>
          </p:cNvSpPr>
          <p:nvPr/>
        </p:nvSpPr>
        <p:spPr bwMode="auto">
          <a:xfrm>
            <a:off x="6785108" y="352583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2</a:t>
            </a:r>
          </a:p>
        </p:txBody>
      </p:sp>
      <p:sp>
        <p:nvSpPr>
          <p:cNvPr id="33831" name="Text Box 40"/>
          <p:cNvSpPr txBox="1">
            <a:spLocks noChangeArrowheads="1"/>
          </p:cNvSpPr>
          <p:nvPr/>
        </p:nvSpPr>
        <p:spPr bwMode="auto">
          <a:xfrm>
            <a:off x="6975608" y="29114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3</a:t>
            </a:r>
          </a:p>
        </p:txBody>
      </p:sp>
      <p:sp>
        <p:nvSpPr>
          <p:cNvPr id="33832" name="Text Box 41"/>
          <p:cNvSpPr txBox="1">
            <a:spLocks noChangeArrowheads="1"/>
          </p:cNvSpPr>
          <p:nvPr/>
        </p:nvSpPr>
        <p:spPr bwMode="auto">
          <a:xfrm>
            <a:off x="7212145" y="22955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4</a:t>
            </a:r>
          </a:p>
        </p:txBody>
      </p:sp>
      <p:sp>
        <p:nvSpPr>
          <p:cNvPr id="33833" name="Text Box 42"/>
          <p:cNvSpPr txBox="1">
            <a:spLocks noChangeArrowheads="1"/>
          </p:cNvSpPr>
          <p:nvPr/>
        </p:nvSpPr>
        <p:spPr bwMode="auto">
          <a:xfrm>
            <a:off x="6880358" y="16811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5</a:t>
            </a:r>
          </a:p>
        </p:txBody>
      </p:sp>
      <p:sp>
        <p:nvSpPr>
          <p:cNvPr id="33834" name="Text Box 43"/>
          <p:cNvSpPr txBox="1">
            <a:spLocks noChangeArrowheads="1"/>
          </p:cNvSpPr>
          <p:nvPr/>
        </p:nvSpPr>
        <p:spPr bwMode="auto">
          <a:xfrm>
            <a:off x="8017008" y="29114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3835" name="Text Box 44"/>
          <p:cNvSpPr txBox="1">
            <a:spLocks noChangeArrowheads="1"/>
          </p:cNvSpPr>
          <p:nvPr/>
        </p:nvSpPr>
        <p:spPr bwMode="auto">
          <a:xfrm>
            <a:off x="8536120" y="29114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3836" name="Text Box 45"/>
          <p:cNvSpPr txBox="1">
            <a:spLocks noChangeArrowheads="1"/>
          </p:cNvSpPr>
          <p:nvPr/>
        </p:nvSpPr>
        <p:spPr bwMode="auto">
          <a:xfrm>
            <a:off x="8253545" y="22955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3837" name="Text Box 46"/>
          <p:cNvSpPr txBox="1">
            <a:spLocks noChangeArrowheads="1"/>
          </p:cNvSpPr>
          <p:nvPr/>
        </p:nvSpPr>
        <p:spPr bwMode="auto">
          <a:xfrm>
            <a:off x="7921758" y="16811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3838" name="Text Box 47"/>
          <p:cNvSpPr txBox="1">
            <a:spLocks noChangeArrowheads="1"/>
          </p:cNvSpPr>
          <p:nvPr/>
        </p:nvSpPr>
        <p:spPr bwMode="auto">
          <a:xfrm>
            <a:off x="7350647" y="1066800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10</a:t>
            </a:r>
          </a:p>
        </p:txBody>
      </p:sp>
      <p:sp>
        <p:nvSpPr>
          <p:cNvPr id="33839" name="Oval 48"/>
          <p:cNvSpPr>
            <a:spLocks noChangeArrowheads="1"/>
          </p:cNvSpPr>
          <p:nvPr/>
        </p:nvSpPr>
        <p:spPr bwMode="auto">
          <a:xfrm>
            <a:off x="7404100" y="1098550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Oval 49" descr="20%"/>
          <p:cNvSpPr>
            <a:spLocks noChangeArrowheads="1"/>
          </p:cNvSpPr>
          <p:nvPr/>
        </p:nvSpPr>
        <p:spPr bwMode="auto">
          <a:xfrm>
            <a:off x="7924800" y="171291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Oval 50"/>
          <p:cNvSpPr>
            <a:spLocks noChangeArrowheads="1"/>
          </p:cNvSpPr>
          <p:nvPr/>
        </p:nvSpPr>
        <p:spPr bwMode="auto">
          <a:xfrm>
            <a:off x="6883400" y="1712913"/>
            <a:ext cx="284163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2" name="Oval 51"/>
          <p:cNvSpPr>
            <a:spLocks noChangeArrowheads="1"/>
          </p:cNvSpPr>
          <p:nvPr/>
        </p:nvSpPr>
        <p:spPr bwMode="auto">
          <a:xfrm>
            <a:off x="6553200" y="2328863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Oval 52" descr="20%"/>
          <p:cNvSpPr>
            <a:spLocks noChangeArrowheads="1"/>
          </p:cNvSpPr>
          <p:nvPr/>
        </p:nvSpPr>
        <p:spPr bwMode="auto">
          <a:xfrm>
            <a:off x="8539163" y="29432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Oval 53" descr="20%"/>
          <p:cNvSpPr>
            <a:spLocks noChangeArrowheads="1"/>
          </p:cNvSpPr>
          <p:nvPr/>
        </p:nvSpPr>
        <p:spPr bwMode="auto">
          <a:xfrm>
            <a:off x="8255000" y="232886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45" name="AutoShape 54"/>
          <p:cNvCxnSpPr>
            <a:cxnSpLocks noChangeShapeType="1"/>
            <a:stCxn id="33839" idx="3"/>
            <a:endCxn id="33841" idx="7"/>
          </p:cNvCxnSpPr>
          <p:nvPr/>
        </p:nvCxnSpPr>
        <p:spPr bwMode="auto">
          <a:xfrm flipH="1">
            <a:off x="7126288" y="1349375"/>
            <a:ext cx="319087" cy="396875"/>
          </a:xfrm>
          <a:prstGeom prst="straightConnector1">
            <a:avLst/>
          </a:prstGeom>
          <a:noFill/>
          <a:ln w="38100">
            <a:solidFill>
              <a:srgbClr val="00009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6" name="AutoShape 55"/>
          <p:cNvCxnSpPr>
            <a:cxnSpLocks noChangeShapeType="1"/>
            <a:stCxn id="33839" idx="5"/>
            <a:endCxn id="33840" idx="1"/>
          </p:cNvCxnSpPr>
          <p:nvPr/>
        </p:nvCxnSpPr>
        <p:spPr bwMode="auto">
          <a:xfrm>
            <a:off x="7646988" y="1349375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7" name="AutoShape 56"/>
          <p:cNvCxnSpPr>
            <a:cxnSpLocks noChangeShapeType="1"/>
            <a:stCxn id="33841" idx="3"/>
            <a:endCxn id="33842" idx="0"/>
          </p:cNvCxnSpPr>
          <p:nvPr/>
        </p:nvCxnSpPr>
        <p:spPr bwMode="auto">
          <a:xfrm flipH="1">
            <a:off x="6694488" y="19653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8" name="AutoShape 57" descr="20%"/>
          <p:cNvCxnSpPr>
            <a:cxnSpLocks noChangeShapeType="1"/>
            <a:stCxn id="33840" idx="5"/>
            <a:endCxn id="33844" idx="0"/>
          </p:cNvCxnSpPr>
          <p:nvPr/>
        </p:nvCxnSpPr>
        <p:spPr bwMode="auto">
          <a:xfrm>
            <a:off x="8167688" y="19653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9" name="AutoShape 58" descr="20%"/>
          <p:cNvCxnSpPr>
            <a:cxnSpLocks noChangeShapeType="1"/>
            <a:stCxn id="33844" idx="5"/>
            <a:endCxn id="33843" idx="0"/>
          </p:cNvCxnSpPr>
          <p:nvPr/>
        </p:nvCxnSpPr>
        <p:spPr bwMode="auto">
          <a:xfrm>
            <a:off x="8497888" y="2579688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0" name="Oval 59" descr="20%"/>
          <p:cNvSpPr>
            <a:spLocks noChangeArrowheads="1"/>
          </p:cNvSpPr>
          <p:nvPr/>
        </p:nvSpPr>
        <p:spPr bwMode="auto">
          <a:xfrm>
            <a:off x="7215188" y="2328863"/>
            <a:ext cx="284162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51" name="AutoShape 60"/>
          <p:cNvCxnSpPr>
            <a:cxnSpLocks noChangeShapeType="1"/>
            <a:stCxn id="33841" idx="5"/>
            <a:endCxn id="33850" idx="0"/>
          </p:cNvCxnSpPr>
          <p:nvPr/>
        </p:nvCxnSpPr>
        <p:spPr bwMode="auto">
          <a:xfrm>
            <a:off x="7126288" y="19653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2" name="Oval 61" descr="20%"/>
          <p:cNvSpPr>
            <a:spLocks noChangeArrowheads="1"/>
          </p:cNvSpPr>
          <p:nvPr/>
        </p:nvSpPr>
        <p:spPr bwMode="auto">
          <a:xfrm>
            <a:off x="8018463" y="29432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53" name="AutoShape 62" descr="20%"/>
          <p:cNvCxnSpPr>
            <a:cxnSpLocks noChangeShapeType="1"/>
            <a:stCxn id="33844" idx="3"/>
            <a:endCxn id="33852" idx="0"/>
          </p:cNvCxnSpPr>
          <p:nvPr/>
        </p:nvCxnSpPr>
        <p:spPr bwMode="auto">
          <a:xfrm flipH="1">
            <a:off x="8161338" y="2579688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4" name="Oval 63" descr="20%"/>
          <p:cNvSpPr>
            <a:spLocks noChangeArrowheads="1"/>
          </p:cNvSpPr>
          <p:nvPr/>
        </p:nvSpPr>
        <p:spPr bwMode="auto">
          <a:xfrm>
            <a:off x="6978650" y="2943225"/>
            <a:ext cx="284163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55" name="AutoShape 64" descr="20%"/>
          <p:cNvCxnSpPr>
            <a:cxnSpLocks noChangeShapeType="1"/>
            <a:stCxn id="33850" idx="3"/>
            <a:endCxn id="33854" idx="0"/>
          </p:cNvCxnSpPr>
          <p:nvPr/>
        </p:nvCxnSpPr>
        <p:spPr bwMode="auto">
          <a:xfrm flipH="1">
            <a:off x="7119938" y="2579688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6" name="Oval 65" descr="20%"/>
          <p:cNvSpPr>
            <a:spLocks noChangeArrowheads="1"/>
          </p:cNvSpPr>
          <p:nvPr/>
        </p:nvSpPr>
        <p:spPr bwMode="auto">
          <a:xfrm>
            <a:off x="6789738" y="3557588"/>
            <a:ext cx="282575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57" name="AutoShape 66" descr="20%"/>
          <p:cNvCxnSpPr>
            <a:cxnSpLocks noChangeShapeType="1"/>
            <a:stCxn id="33854" idx="3"/>
            <a:endCxn id="33856" idx="0"/>
          </p:cNvCxnSpPr>
          <p:nvPr/>
        </p:nvCxnSpPr>
        <p:spPr bwMode="auto">
          <a:xfrm flipH="1">
            <a:off x="6931025" y="3194050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8" name="Text Box 67"/>
          <p:cNvSpPr txBox="1">
            <a:spLocks noChangeArrowheads="1"/>
          </p:cNvSpPr>
          <p:nvPr/>
        </p:nvSpPr>
        <p:spPr bwMode="auto">
          <a:xfrm>
            <a:off x="304933" y="511651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3859" name="Text Box 68"/>
          <p:cNvSpPr txBox="1">
            <a:spLocks noChangeArrowheads="1"/>
          </p:cNvSpPr>
          <p:nvPr/>
        </p:nvSpPr>
        <p:spPr bwMode="auto">
          <a:xfrm>
            <a:off x="536708" y="634523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2</a:t>
            </a:r>
          </a:p>
        </p:txBody>
      </p:sp>
      <p:sp>
        <p:nvSpPr>
          <p:cNvPr id="33860" name="Text Box 69"/>
          <p:cNvSpPr txBox="1">
            <a:spLocks noChangeArrowheads="1"/>
          </p:cNvSpPr>
          <p:nvPr/>
        </p:nvSpPr>
        <p:spPr bwMode="auto">
          <a:xfrm>
            <a:off x="727208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3</a:t>
            </a:r>
          </a:p>
        </p:txBody>
      </p:sp>
      <p:sp>
        <p:nvSpPr>
          <p:cNvPr id="33861" name="Text Box 70"/>
          <p:cNvSpPr txBox="1">
            <a:spLocks noChangeArrowheads="1"/>
          </p:cNvSpPr>
          <p:nvPr/>
        </p:nvSpPr>
        <p:spPr bwMode="auto">
          <a:xfrm>
            <a:off x="963745" y="51149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4</a:t>
            </a:r>
          </a:p>
        </p:txBody>
      </p:sp>
      <p:sp>
        <p:nvSpPr>
          <p:cNvPr id="33862" name="Text Box 71"/>
          <p:cNvSpPr txBox="1">
            <a:spLocks noChangeArrowheads="1"/>
          </p:cNvSpPr>
          <p:nvPr/>
        </p:nvSpPr>
        <p:spPr bwMode="auto">
          <a:xfrm>
            <a:off x="631958" y="45005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3863" name="Text Box 72"/>
          <p:cNvSpPr txBox="1">
            <a:spLocks noChangeArrowheads="1"/>
          </p:cNvSpPr>
          <p:nvPr/>
        </p:nvSpPr>
        <p:spPr bwMode="auto">
          <a:xfrm>
            <a:off x="1768608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3864" name="Text Box 73"/>
          <p:cNvSpPr txBox="1">
            <a:spLocks noChangeArrowheads="1"/>
          </p:cNvSpPr>
          <p:nvPr/>
        </p:nvSpPr>
        <p:spPr bwMode="auto">
          <a:xfrm>
            <a:off x="2287720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3865" name="Text Box 74"/>
          <p:cNvSpPr txBox="1">
            <a:spLocks noChangeArrowheads="1"/>
          </p:cNvSpPr>
          <p:nvPr/>
        </p:nvSpPr>
        <p:spPr bwMode="auto">
          <a:xfrm>
            <a:off x="2005145" y="51149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3866" name="Text Box 75"/>
          <p:cNvSpPr txBox="1">
            <a:spLocks noChangeArrowheads="1"/>
          </p:cNvSpPr>
          <p:nvPr/>
        </p:nvSpPr>
        <p:spPr bwMode="auto">
          <a:xfrm>
            <a:off x="1673358" y="45005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3867" name="Text Box 76"/>
          <p:cNvSpPr txBox="1">
            <a:spLocks noChangeArrowheads="1"/>
          </p:cNvSpPr>
          <p:nvPr/>
        </p:nvSpPr>
        <p:spPr bwMode="auto">
          <a:xfrm>
            <a:off x="1102247" y="3886200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10</a:t>
            </a:r>
          </a:p>
        </p:txBody>
      </p:sp>
      <p:sp>
        <p:nvSpPr>
          <p:cNvPr id="33868" name="Oval 77"/>
          <p:cNvSpPr>
            <a:spLocks noChangeArrowheads="1"/>
          </p:cNvSpPr>
          <p:nvPr/>
        </p:nvSpPr>
        <p:spPr bwMode="auto">
          <a:xfrm>
            <a:off x="1155700" y="3917950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69" name="Oval 78" descr="20%"/>
          <p:cNvSpPr>
            <a:spLocks noChangeArrowheads="1"/>
          </p:cNvSpPr>
          <p:nvPr/>
        </p:nvSpPr>
        <p:spPr bwMode="auto">
          <a:xfrm>
            <a:off x="1676400" y="453231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70" name="Oval 79"/>
          <p:cNvSpPr>
            <a:spLocks noChangeArrowheads="1"/>
          </p:cNvSpPr>
          <p:nvPr/>
        </p:nvSpPr>
        <p:spPr bwMode="auto">
          <a:xfrm>
            <a:off x="635000" y="4532313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Oval 80"/>
          <p:cNvSpPr>
            <a:spLocks noChangeArrowheads="1"/>
          </p:cNvSpPr>
          <p:nvPr/>
        </p:nvSpPr>
        <p:spPr bwMode="auto">
          <a:xfrm>
            <a:off x="304800" y="5148263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72" name="Oval 81" descr="20%"/>
          <p:cNvSpPr>
            <a:spLocks noChangeArrowheads="1"/>
          </p:cNvSpPr>
          <p:nvPr/>
        </p:nvSpPr>
        <p:spPr bwMode="auto">
          <a:xfrm>
            <a:off x="2290763" y="57626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73" name="Oval 82" descr="20%"/>
          <p:cNvSpPr>
            <a:spLocks noChangeArrowheads="1"/>
          </p:cNvSpPr>
          <p:nvPr/>
        </p:nvSpPr>
        <p:spPr bwMode="auto">
          <a:xfrm>
            <a:off x="2006600" y="514826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74" name="AutoShape 83"/>
          <p:cNvCxnSpPr>
            <a:cxnSpLocks noChangeShapeType="1"/>
            <a:stCxn id="33868" idx="3"/>
            <a:endCxn id="33870" idx="7"/>
          </p:cNvCxnSpPr>
          <p:nvPr/>
        </p:nvCxnSpPr>
        <p:spPr bwMode="auto">
          <a:xfrm flipH="1">
            <a:off x="877888" y="4168775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75" name="AutoShape 84"/>
          <p:cNvCxnSpPr>
            <a:cxnSpLocks noChangeShapeType="1"/>
            <a:stCxn id="33868" idx="5"/>
            <a:endCxn id="33869" idx="1"/>
          </p:cNvCxnSpPr>
          <p:nvPr/>
        </p:nvCxnSpPr>
        <p:spPr bwMode="auto">
          <a:xfrm>
            <a:off x="1398588" y="4168775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76" name="AutoShape 85"/>
          <p:cNvCxnSpPr>
            <a:cxnSpLocks noChangeShapeType="1"/>
            <a:stCxn id="33870" idx="3"/>
            <a:endCxn id="33871" idx="0"/>
          </p:cNvCxnSpPr>
          <p:nvPr/>
        </p:nvCxnSpPr>
        <p:spPr bwMode="auto">
          <a:xfrm flipH="1">
            <a:off x="4460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77" name="AutoShape 86" descr="20%"/>
          <p:cNvCxnSpPr>
            <a:cxnSpLocks noChangeShapeType="1"/>
            <a:stCxn id="33869" idx="5"/>
            <a:endCxn id="33873" idx="0"/>
          </p:cNvCxnSpPr>
          <p:nvPr/>
        </p:nvCxnSpPr>
        <p:spPr bwMode="auto">
          <a:xfrm>
            <a:off x="19192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78" name="AutoShape 87" descr="20%"/>
          <p:cNvCxnSpPr>
            <a:cxnSpLocks noChangeShapeType="1"/>
            <a:stCxn id="33873" idx="5"/>
            <a:endCxn id="33872" idx="0"/>
          </p:cNvCxnSpPr>
          <p:nvPr/>
        </p:nvCxnSpPr>
        <p:spPr bwMode="auto">
          <a:xfrm>
            <a:off x="2249488" y="5399088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79" name="Oval 88"/>
          <p:cNvSpPr>
            <a:spLocks noChangeArrowheads="1"/>
          </p:cNvSpPr>
          <p:nvPr/>
        </p:nvSpPr>
        <p:spPr bwMode="auto">
          <a:xfrm>
            <a:off x="966788" y="5148263"/>
            <a:ext cx="284162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80" name="AutoShape 89"/>
          <p:cNvCxnSpPr>
            <a:cxnSpLocks noChangeShapeType="1"/>
            <a:stCxn id="33870" idx="5"/>
            <a:endCxn id="33879" idx="0"/>
          </p:cNvCxnSpPr>
          <p:nvPr/>
        </p:nvCxnSpPr>
        <p:spPr bwMode="auto">
          <a:xfrm>
            <a:off x="8778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81" name="Oval 90" descr="20%"/>
          <p:cNvSpPr>
            <a:spLocks noChangeArrowheads="1"/>
          </p:cNvSpPr>
          <p:nvPr/>
        </p:nvSpPr>
        <p:spPr bwMode="auto">
          <a:xfrm>
            <a:off x="1770063" y="57626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82" name="AutoShape 91" descr="20%"/>
          <p:cNvCxnSpPr>
            <a:cxnSpLocks noChangeShapeType="1"/>
            <a:stCxn id="33873" idx="3"/>
            <a:endCxn id="33881" idx="0"/>
          </p:cNvCxnSpPr>
          <p:nvPr/>
        </p:nvCxnSpPr>
        <p:spPr bwMode="auto">
          <a:xfrm flipH="1">
            <a:off x="1912938" y="5399088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83" name="Oval 92"/>
          <p:cNvSpPr>
            <a:spLocks noChangeArrowheads="1"/>
          </p:cNvSpPr>
          <p:nvPr/>
        </p:nvSpPr>
        <p:spPr bwMode="auto">
          <a:xfrm>
            <a:off x="730250" y="5762625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84" name="AutoShape 93" descr="20%"/>
          <p:cNvCxnSpPr>
            <a:cxnSpLocks noChangeShapeType="1"/>
            <a:stCxn id="33879" idx="3"/>
            <a:endCxn id="33883" idx="0"/>
          </p:cNvCxnSpPr>
          <p:nvPr/>
        </p:nvCxnSpPr>
        <p:spPr bwMode="auto">
          <a:xfrm flipH="1">
            <a:off x="871538" y="5399088"/>
            <a:ext cx="136525" cy="355600"/>
          </a:xfrm>
          <a:prstGeom prst="straightConnector1">
            <a:avLst/>
          </a:prstGeom>
          <a:noFill/>
          <a:ln w="38100">
            <a:solidFill>
              <a:srgbClr val="00009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85" name="Oval 94"/>
          <p:cNvSpPr>
            <a:spLocks noChangeArrowheads="1"/>
          </p:cNvSpPr>
          <p:nvPr/>
        </p:nvSpPr>
        <p:spPr bwMode="auto">
          <a:xfrm>
            <a:off x="541338" y="6376988"/>
            <a:ext cx="282575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86" name="AutoShape 95" descr="20%"/>
          <p:cNvCxnSpPr>
            <a:cxnSpLocks noChangeShapeType="1"/>
          </p:cNvCxnSpPr>
          <p:nvPr/>
        </p:nvCxnSpPr>
        <p:spPr bwMode="auto">
          <a:xfrm flipH="1">
            <a:off x="685800" y="6019800"/>
            <a:ext cx="88900" cy="355600"/>
          </a:xfrm>
          <a:prstGeom prst="straightConnector1">
            <a:avLst/>
          </a:prstGeom>
          <a:noFill/>
          <a:ln w="38100">
            <a:solidFill>
              <a:srgbClr val="00009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87" name="Text Box 96"/>
          <p:cNvSpPr txBox="1">
            <a:spLocks noChangeArrowheads="1"/>
          </p:cNvSpPr>
          <p:nvPr/>
        </p:nvSpPr>
        <p:spPr bwMode="auto">
          <a:xfrm>
            <a:off x="3429133" y="511651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3888" name="Text Box 97"/>
          <p:cNvSpPr txBox="1">
            <a:spLocks noChangeArrowheads="1"/>
          </p:cNvSpPr>
          <p:nvPr/>
        </p:nvSpPr>
        <p:spPr bwMode="auto">
          <a:xfrm>
            <a:off x="3660908" y="634523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3</a:t>
            </a:r>
          </a:p>
        </p:txBody>
      </p:sp>
      <p:sp>
        <p:nvSpPr>
          <p:cNvPr id="33889" name="Text Box 98"/>
          <p:cNvSpPr txBox="1">
            <a:spLocks noChangeArrowheads="1"/>
          </p:cNvSpPr>
          <p:nvPr/>
        </p:nvSpPr>
        <p:spPr bwMode="auto">
          <a:xfrm>
            <a:off x="3851408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3</a:t>
            </a:r>
          </a:p>
        </p:txBody>
      </p:sp>
      <p:sp>
        <p:nvSpPr>
          <p:cNvPr id="33890" name="Text Box 99"/>
          <p:cNvSpPr txBox="1">
            <a:spLocks noChangeArrowheads="1"/>
          </p:cNvSpPr>
          <p:nvPr/>
        </p:nvSpPr>
        <p:spPr bwMode="auto">
          <a:xfrm>
            <a:off x="4087945" y="51149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4</a:t>
            </a:r>
          </a:p>
        </p:txBody>
      </p:sp>
      <p:sp>
        <p:nvSpPr>
          <p:cNvPr id="33891" name="Text Box 100"/>
          <p:cNvSpPr txBox="1">
            <a:spLocks noChangeArrowheads="1"/>
          </p:cNvSpPr>
          <p:nvPr/>
        </p:nvSpPr>
        <p:spPr bwMode="auto">
          <a:xfrm>
            <a:off x="3756158" y="45005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3892" name="Text Box 101"/>
          <p:cNvSpPr txBox="1">
            <a:spLocks noChangeArrowheads="1"/>
          </p:cNvSpPr>
          <p:nvPr/>
        </p:nvSpPr>
        <p:spPr bwMode="auto">
          <a:xfrm>
            <a:off x="4892808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3893" name="Text Box 102"/>
          <p:cNvSpPr txBox="1">
            <a:spLocks noChangeArrowheads="1"/>
          </p:cNvSpPr>
          <p:nvPr/>
        </p:nvSpPr>
        <p:spPr bwMode="auto">
          <a:xfrm>
            <a:off x="5411920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3894" name="Text Box 103"/>
          <p:cNvSpPr txBox="1">
            <a:spLocks noChangeArrowheads="1"/>
          </p:cNvSpPr>
          <p:nvPr/>
        </p:nvSpPr>
        <p:spPr bwMode="auto">
          <a:xfrm>
            <a:off x="5129345" y="51149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3895" name="Text Box 104"/>
          <p:cNvSpPr txBox="1">
            <a:spLocks noChangeArrowheads="1"/>
          </p:cNvSpPr>
          <p:nvPr/>
        </p:nvSpPr>
        <p:spPr bwMode="auto">
          <a:xfrm>
            <a:off x="4797558" y="45005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3896" name="Text Box 105"/>
          <p:cNvSpPr txBox="1">
            <a:spLocks noChangeArrowheads="1"/>
          </p:cNvSpPr>
          <p:nvPr/>
        </p:nvSpPr>
        <p:spPr bwMode="auto">
          <a:xfrm>
            <a:off x="4226447" y="3886200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10</a:t>
            </a:r>
          </a:p>
        </p:txBody>
      </p:sp>
      <p:sp>
        <p:nvSpPr>
          <p:cNvPr id="33897" name="Oval 106"/>
          <p:cNvSpPr>
            <a:spLocks noChangeArrowheads="1"/>
          </p:cNvSpPr>
          <p:nvPr/>
        </p:nvSpPr>
        <p:spPr bwMode="auto">
          <a:xfrm>
            <a:off x="4279900" y="3917950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98" name="Oval 107" descr="20%"/>
          <p:cNvSpPr>
            <a:spLocks noChangeArrowheads="1"/>
          </p:cNvSpPr>
          <p:nvPr/>
        </p:nvSpPr>
        <p:spPr bwMode="auto">
          <a:xfrm>
            <a:off x="4800600" y="453231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99" name="Oval 108"/>
          <p:cNvSpPr>
            <a:spLocks noChangeArrowheads="1"/>
          </p:cNvSpPr>
          <p:nvPr/>
        </p:nvSpPr>
        <p:spPr bwMode="auto">
          <a:xfrm>
            <a:off x="3759200" y="4532313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" name="Oval 109"/>
          <p:cNvSpPr>
            <a:spLocks noChangeArrowheads="1"/>
          </p:cNvSpPr>
          <p:nvPr/>
        </p:nvSpPr>
        <p:spPr bwMode="auto">
          <a:xfrm>
            <a:off x="3429000" y="5148263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1" name="Oval 110" descr="20%"/>
          <p:cNvSpPr>
            <a:spLocks noChangeArrowheads="1"/>
          </p:cNvSpPr>
          <p:nvPr/>
        </p:nvSpPr>
        <p:spPr bwMode="auto">
          <a:xfrm>
            <a:off x="5414963" y="57626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902" name="Oval 111" descr="20%"/>
          <p:cNvSpPr>
            <a:spLocks noChangeArrowheads="1"/>
          </p:cNvSpPr>
          <p:nvPr/>
        </p:nvSpPr>
        <p:spPr bwMode="auto">
          <a:xfrm>
            <a:off x="5130800" y="514826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03" name="AutoShape 112"/>
          <p:cNvCxnSpPr>
            <a:cxnSpLocks noChangeShapeType="1"/>
            <a:stCxn id="33897" idx="3"/>
            <a:endCxn id="33899" idx="7"/>
          </p:cNvCxnSpPr>
          <p:nvPr/>
        </p:nvCxnSpPr>
        <p:spPr bwMode="auto">
          <a:xfrm flipH="1">
            <a:off x="4002088" y="4168775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04" name="AutoShape 113"/>
          <p:cNvCxnSpPr>
            <a:cxnSpLocks noChangeShapeType="1"/>
            <a:stCxn id="33897" idx="5"/>
            <a:endCxn id="33898" idx="1"/>
          </p:cNvCxnSpPr>
          <p:nvPr/>
        </p:nvCxnSpPr>
        <p:spPr bwMode="auto">
          <a:xfrm>
            <a:off x="4522788" y="4168775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05" name="AutoShape 114"/>
          <p:cNvCxnSpPr>
            <a:cxnSpLocks noChangeShapeType="1"/>
            <a:stCxn id="33899" idx="3"/>
            <a:endCxn id="33900" idx="0"/>
          </p:cNvCxnSpPr>
          <p:nvPr/>
        </p:nvCxnSpPr>
        <p:spPr bwMode="auto">
          <a:xfrm flipH="1">
            <a:off x="35702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06" name="AutoShape 115" descr="20%"/>
          <p:cNvCxnSpPr>
            <a:cxnSpLocks noChangeShapeType="1"/>
            <a:stCxn id="33898" idx="5"/>
            <a:endCxn id="33902" idx="0"/>
          </p:cNvCxnSpPr>
          <p:nvPr/>
        </p:nvCxnSpPr>
        <p:spPr bwMode="auto">
          <a:xfrm>
            <a:off x="50434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07" name="AutoShape 116" descr="20%"/>
          <p:cNvCxnSpPr>
            <a:cxnSpLocks noChangeShapeType="1"/>
            <a:stCxn id="33902" idx="5"/>
            <a:endCxn id="33901" idx="0"/>
          </p:cNvCxnSpPr>
          <p:nvPr/>
        </p:nvCxnSpPr>
        <p:spPr bwMode="auto">
          <a:xfrm>
            <a:off x="5373688" y="5399088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08" name="Oval 117"/>
          <p:cNvSpPr>
            <a:spLocks noChangeArrowheads="1"/>
          </p:cNvSpPr>
          <p:nvPr/>
        </p:nvSpPr>
        <p:spPr bwMode="auto">
          <a:xfrm>
            <a:off x="4090988" y="5148263"/>
            <a:ext cx="284162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09" name="AutoShape 118"/>
          <p:cNvCxnSpPr>
            <a:cxnSpLocks noChangeShapeType="1"/>
            <a:stCxn id="33899" idx="5"/>
            <a:endCxn id="33908" idx="0"/>
          </p:cNvCxnSpPr>
          <p:nvPr/>
        </p:nvCxnSpPr>
        <p:spPr bwMode="auto">
          <a:xfrm>
            <a:off x="40020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10" name="Oval 119" descr="20%"/>
          <p:cNvSpPr>
            <a:spLocks noChangeArrowheads="1"/>
          </p:cNvSpPr>
          <p:nvPr/>
        </p:nvSpPr>
        <p:spPr bwMode="auto">
          <a:xfrm>
            <a:off x="4894263" y="57626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11" name="AutoShape 120" descr="20%"/>
          <p:cNvCxnSpPr>
            <a:cxnSpLocks noChangeShapeType="1"/>
            <a:stCxn id="33902" idx="3"/>
            <a:endCxn id="33910" idx="0"/>
          </p:cNvCxnSpPr>
          <p:nvPr/>
        </p:nvCxnSpPr>
        <p:spPr bwMode="auto">
          <a:xfrm flipH="1">
            <a:off x="5037138" y="5399088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12" name="Oval 121"/>
          <p:cNvSpPr>
            <a:spLocks noChangeArrowheads="1"/>
          </p:cNvSpPr>
          <p:nvPr/>
        </p:nvSpPr>
        <p:spPr bwMode="auto">
          <a:xfrm>
            <a:off x="3854450" y="5762625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13" name="AutoShape 122" descr="20%"/>
          <p:cNvCxnSpPr>
            <a:cxnSpLocks noChangeShapeType="1"/>
            <a:stCxn id="33908" idx="3"/>
            <a:endCxn id="33912" idx="0"/>
          </p:cNvCxnSpPr>
          <p:nvPr/>
        </p:nvCxnSpPr>
        <p:spPr bwMode="auto">
          <a:xfrm flipH="1">
            <a:off x="3995738" y="5399088"/>
            <a:ext cx="136525" cy="355600"/>
          </a:xfrm>
          <a:prstGeom prst="straightConnector1">
            <a:avLst/>
          </a:prstGeom>
          <a:noFill/>
          <a:ln w="38100">
            <a:solidFill>
              <a:srgbClr val="00009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14" name="Oval 123" descr="20%"/>
          <p:cNvSpPr>
            <a:spLocks noChangeArrowheads="1"/>
          </p:cNvSpPr>
          <p:nvPr/>
        </p:nvSpPr>
        <p:spPr bwMode="auto">
          <a:xfrm>
            <a:off x="3665538" y="6376988"/>
            <a:ext cx="282575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15" name="AutoShape 124" descr="20%"/>
          <p:cNvCxnSpPr>
            <a:cxnSpLocks noChangeShapeType="1"/>
            <a:stCxn id="33912" idx="3"/>
            <a:endCxn id="33914" idx="0"/>
          </p:cNvCxnSpPr>
          <p:nvPr/>
        </p:nvCxnSpPr>
        <p:spPr bwMode="auto">
          <a:xfrm flipH="1">
            <a:off x="3806825" y="6013450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16" name="Text Box 125"/>
          <p:cNvSpPr txBox="1">
            <a:spLocks noChangeArrowheads="1"/>
          </p:cNvSpPr>
          <p:nvPr/>
        </p:nvSpPr>
        <p:spPr bwMode="auto">
          <a:xfrm>
            <a:off x="6553333" y="511651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3917" name="Text Box 126"/>
          <p:cNvSpPr txBox="1">
            <a:spLocks noChangeArrowheads="1"/>
          </p:cNvSpPr>
          <p:nvPr/>
        </p:nvSpPr>
        <p:spPr bwMode="auto">
          <a:xfrm>
            <a:off x="6785108" y="634523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3</a:t>
            </a:r>
          </a:p>
        </p:txBody>
      </p:sp>
      <p:sp>
        <p:nvSpPr>
          <p:cNvPr id="33918" name="Text Box 127"/>
          <p:cNvSpPr txBox="1">
            <a:spLocks noChangeArrowheads="1"/>
          </p:cNvSpPr>
          <p:nvPr/>
        </p:nvSpPr>
        <p:spPr bwMode="auto">
          <a:xfrm>
            <a:off x="6975608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4</a:t>
            </a:r>
          </a:p>
        </p:txBody>
      </p:sp>
      <p:sp>
        <p:nvSpPr>
          <p:cNvPr id="33919" name="Text Box 128"/>
          <p:cNvSpPr txBox="1">
            <a:spLocks noChangeArrowheads="1"/>
          </p:cNvSpPr>
          <p:nvPr/>
        </p:nvSpPr>
        <p:spPr bwMode="auto">
          <a:xfrm>
            <a:off x="7212145" y="51149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4</a:t>
            </a:r>
          </a:p>
        </p:txBody>
      </p:sp>
      <p:sp>
        <p:nvSpPr>
          <p:cNvPr id="33920" name="Text Box 129"/>
          <p:cNvSpPr txBox="1">
            <a:spLocks noChangeArrowheads="1"/>
          </p:cNvSpPr>
          <p:nvPr/>
        </p:nvSpPr>
        <p:spPr bwMode="auto">
          <a:xfrm>
            <a:off x="6880358" y="45005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3921" name="Text Box 130"/>
          <p:cNvSpPr txBox="1">
            <a:spLocks noChangeArrowheads="1"/>
          </p:cNvSpPr>
          <p:nvPr/>
        </p:nvSpPr>
        <p:spPr bwMode="auto">
          <a:xfrm>
            <a:off x="8017008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3922" name="Text Box 131"/>
          <p:cNvSpPr txBox="1">
            <a:spLocks noChangeArrowheads="1"/>
          </p:cNvSpPr>
          <p:nvPr/>
        </p:nvSpPr>
        <p:spPr bwMode="auto">
          <a:xfrm>
            <a:off x="8536120" y="573087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3923" name="Text Box 132"/>
          <p:cNvSpPr txBox="1">
            <a:spLocks noChangeArrowheads="1"/>
          </p:cNvSpPr>
          <p:nvPr/>
        </p:nvSpPr>
        <p:spPr bwMode="auto">
          <a:xfrm>
            <a:off x="8253545" y="5114925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3924" name="Text Box 133"/>
          <p:cNvSpPr txBox="1">
            <a:spLocks noChangeArrowheads="1"/>
          </p:cNvSpPr>
          <p:nvPr/>
        </p:nvSpPr>
        <p:spPr bwMode="auto">
          <a:xfrm>
            <a:off x="7921758" y="450056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3925" name="Text Box 134"/>
          <p:cNvSpPr txBox="1">
            <a:spLocks noChangeArrowheads="1"/>
          </p:cNvSpPr>
          <p:nvPr/>
        </p:nvSpPr>
        <p:spPr bwMode="auto">
          <a:xfrm>
            <a:off x="7350647" y="3886200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10</a:t>
            </a:r>
          </a:p>
        </p:txBody>
      </p:sp>
      <p:sp>
        <p:nvSpPr>
          <p:cNvPr id="33926" name="Oval 135"/>
          <p:cNvSpPr>
            <a:spLocks noChangeArrowheads="1"/>
          </p:cNvSpPr>
          <p:nvPr/>
        </p:nvSpPr>
        <p:spPr bwMode="auto">
          <a:xfrm>
            <a:off x="7404100" y="3917950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927" name="Oval 136" descr="20%"/>
          <p:cNvSpPr>
            <a:spLocks noChangeArrowheads="1"/>
          </p:cNvSpPr>
          <p:nvPr/>
        </p:nvSpPr>
        <p:spPr bwMode="auto">
          <a:xfrm>
            <a:off x="7924800" y="453231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928" name="Oval 137"/>
          <p:cNvSpPr>
            <a:spLocks noChangeArrowheads="1"/>
          </p:cNvSpPr>
          <p:nvPr/>
        </p:nvSpPr>
        <p:spPr bwMode="auto">
          <a:xfrm>
            <a:off x="6883400" y="4532313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29" name="Oval 138"/>
          <p:cNvSpPr>
            <a:spLocks noChangeArrowheads="1"/>
          </p:cNvSpPr>
          <p:nvPr/>
        </p:nvSpPr>
        <p:spPr bwMode="auto">
          <a:xfrm>
            <a:off x="6553200" y="5148263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30" name="Oval 139" descr="20%"/>
          <p:cNvSpPr>
            <a:spLocks noChangeArrowheads="1"/>
          </p:cNvSpPr>
          <p:nvPr/>
        </p:nvSpPr>
        <p:spPr bwMode="auto">
          <a:xfrm>
            <a:off x="8539163" y="57626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931" name="Oval 140" descr="20%"/>
          <p:cNvSpPr>
            <a:spLocks noChangeArrowheads="1"/>
          </p:cNvSpPr>
          <p:nvPr/>
        </p:nvSpPr>
        <p:spPr bwMode="auto">
          <a:xfrm>
            <a:off x="8255000" y="514826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32" name="AutoShape 141"/>
          <p:cNvCxnSpPr>
            <a:cxnSpLocks noChangeShapeType="1"/>
            <a:stCxn id="33926" idx="3"/>
            <a:endCxn id="33928" idx="7"/>
          </p:cNvCxnSpPr>
          <p:nvPr/>
        </p:nvCxnSpPr>
        <p:spPr bwMode="auto">
          <a:xfrm flipH="1">
            <a:off x="7126288" y="4168775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33" name="AutoShape 142"/>
          <p:cNvCxnSpPr>
            <a:cxnSpLocks noChangeShapeType="1"/>
            <a:stCxn id="33926" idx="5"/>
            <a:endCxn id="33927" idx="1"/>
          </p:cNvCxnSpPr>
          <p:nvPr/>
        </p:nvCxnSpPr>
        <p:spPr bwMode="auto">
          <a:xfrm>
            <a:off x="7646988" y="4168775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34" name="AutoShape 143"/>
          <p:cNvCxnSpPr>
            <a:cxnSpLocks noChangeShapeType="1"/>
            <a:stCxn id="33928" idx="3"/>
            <a:endCxn id="33929" idx="0"/>
          </p:cNvCxnSpPr>
          <p:nvPr/>
        </p:nvCxnSpPr>
        <p:spPr bwMode="auto">
          <a:xfrm flipH="1">
            <a:off x="66944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35" name="AutoShape 144" descr="20%"/>
          <p:cNvCxnSpPr>
            <a:cxnSpLocks noChangeShapeType="1"/>
            <a:stCxn id="33927" idx="5"/>
            <a:endCxn id="33931" idx="0"/>
          </p:cNvCxnSpPr>
          <p:nvPr/>
        </p:nvCxnSpPr>
        <p:spPr bwMode="auto">
          <a:xfrm>
            <a:off x="81676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36" name="AutoShape 145" descr="20%"/>
          <p:cNvCxnSpPr>
            <a:cxnSpLocks noChangeShapeType="1"/>
            <a:stCxn id="33931" idx="5"/>
            <a:endCxn id="33930" idx="0"/>
          </p:cNvCxnSpPr>
          <p:nvPr/>
        </p:nvCxnSpPr>
        <p:spPr bwMode="auto">
          <a:xfrm>
            <a:off x="8497888" y="5399088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37" name="Oval 146"/>
          <p:cNvSpPr>
            <a:spLocks noChangeArrowheads="1"/>
          </p:cNvSpPr>
          <p:nvPr/>
        </p:nvSpPr>
        <p:spPr bwMode="auto">
          <a:xfrm>
            <a:off x="7215188" y="5148263"/>
            <a:ext cx="284162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38" name="AutoShape 147"/>
          <p:cNvCxnSpPr>
            <a:cxnSpLocks noChangeShapeType="1"/>
            <a:stCxn id="33928" idx="5"/>
            <a:endCxn id="33937" idx="0"/>
          </p:cNvCxnSpPr>
          <p:nvPr/>
        </p:nvCxnSpPr>
        <p:spPr bwMode="auto">
          <a:xfrm>
            <a:off x="7126288" y="4784725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39" name="Oval 148" descr="20%"/>
          <p:cNvSpPr>
            <a:spLocks noChangeArrowheads="1"/>
          </p:cNvSpPr>
          <p:nvPr/>
        </p:nvSpPr>
        <p:spPr bwMode="auto">
          <a:xfrm>
            <a:off x="8018463" y="5762625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40" name="AutoShape 149" descr="20%"/>
          <p:cNvCxnSpPr>
            <a:cxnSpLocks noChangeShapeType="1"/>
            <a:stCxn id="33931" idx="3"/>
            <a:endCxn id="33939" idx="0"/>
          </p:cNvCxnSpPr>
          <p:nvPr/>
        </p:nvCxnSpPr>
        <p:spPr bwMode="auto">
          <a:xfrm flipH="1">
            <a:off x="8161338" y="5399088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41" name="Oval 150" descr="20%"/>
          <p:cNvSpPr>
            <a:spLocks noChangeArrowheads="1"/>
          </p:cNvSpPr>
          <p:nvPr/>
        </p:nvSpPr>
        <p:spPr bwMode="auto">
          <a:xfrm>
            <a:off x="6978650" y="5762625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42" name="AutoShape 151" descr="20%"/>
          <p:cNvCxnSpPr>
            <a:cxnSpLocks noChangeShapeType="1"/>
            <a:stCxn id="33937" idx="3"/>
            <a:endCxn id="33941" idx="0"/>
          </p:cNvCxnSpPr>
          <p:nvPr/>
        </p:nvCxnSpPr>
        <p:spPr bwMode="auto">
          <a:xfrm flipH="1">
            <a:off x="7119938" y="5399088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43" name="Oval 152" descr="20%"/>
          <p:cNvSpPr>
            <a:spLocks noChangeArrowheads="1"/>
          </p:cNvSpPr>
          <p:nvPr/>
        </p:nvSpPr>
        <p:spPr bwMode="auto">
          <a:xfrm>
            <a:off x="6789738" y="6376988"/>
            <a:ext cx="282575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44" name="AutoShape 153" descr="20%"/>
          <p:cNvCxnSpPr>
            <a:cxnSpLocks noChangeShapeType="1"/>
            <a:stCxn id="33941" idx="3"/>
            <a:endCxn id="33943" idx="0"/>
          </p:cNvCxnSpPr>
          <p:nvPr/>
        </p:nvCxnSpPr>
        <p:spPr bwMode="auto">
          <a:xfrm flipH="1">
            <a:off x="6931025" y="6013450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45" name="Text Box 154"/>
          <p:cNvSpPr txBox="1">
            <a:spLocks noChangeArrowheads="1"/>
          </p:cNvSpPr>
          <p:nvPr/>
        </p:nvSpPr>
        <p:spPr bwMode="auto">
          <a:xfrm>
            <a:off x="4054475" y="3240088"/>
            <a:ext cx="2271400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00008C"/>
                </a:solidFill>
                <a:latin typeface="+mn-lt"/>
              </a:rPr>
              <a:t>Initialized in hasNext()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 </a:t>
            </a:r>
            <a:r>
              <a:rPr lang="en-US" b="1">
                <a:solidFill>
                  <a:srgbClr val="00008C"/>
                </a:solidFill>
                <a:latin typeface="+mn-lt"/>
              </a:rPr>
              <a:t>slideLeft</a:t>
            </a:r>
          </a:p>
        </p:txBody>
      </p:sp>
      <p:sp>
        <p:nvSpPr>
          <p:cNvPr id="33946" name="Text Box 155"/>
          <p:cNvSpPr txBox="1">
            <a:spLocks noChangeArrowheads="1"/>
          </p:cNvSpPr>
          <p:nvPr/>
        </p:nvSpPr>
        <p:spPr bwMode="auto">
          <a:xfrm>
            <a:off x="7162800" y="3251200"/>
            <a:ext cx="1506768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 hasNext</a:t>
            </a:r>
            <a:endParaRPr lang="en-US" sz="1800">
              <a:solidFill>
                <a:srgbClr val="00008C"/>
              </a:solidFill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</a:t>
            </a:r>
            <a:endParaRPr lang="en-US" b="1">
              <a:solidFill>
                <a:srgbClr val="00008C"/>
              </a:solidFill>
              <a:latin typeface="+mn-lt"/>
            </a:endParaRPr>
          </a:p>
        </p:txBody>
      </p:sp>
      <p:sp>
        <p:nvSpPr>
          <p:cNvPr id="33947" name="Text Box 156"/>
          <p:cNvSpPr txBox="1">
            <a:spLocks noChangeArrowheads="1"/>
          </p:cNvSpPr>
          <p:nvPr/>
        </p:nvSpPr>
        <p:spPr bwMode="auto">
          <a:xfrm>
            <a:off x="914400" y="6075363"/>
            <a:ext cx="1506768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 hasNext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 pop, </a:t>
            </a:r>
            <a:r>
              <a:rPr lang="en-US" b="1">
                <a:solidFill>
                  <a:srgbClr val="00008C"/>
                </a:solidFill>
                <a:latin typeface="+mn-lt"/>
              </a:rPr>
              <a:t>slideLeft</a:t>
            </a:r>
          </a:p>
        </p:txBody>
      </p:sp>
      <p:sp>
        <p:nvSpPr>
          <p:cNvPr id="33948" name="Text Box 157"/>
          <p:cNvSpPr txBox="1">
            <a:spLocks noChangeArrowheads="1"/>
          </p:cNvSpPr>
          <p:nvPr/>
        </p:nvSpPr>
        <p:spPr bwMode="auto">
          <a:xfrm>
            <a:off x="4038600" y="6075363"/>
            <a:ext cx="1506768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 hasNext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pop</a:t>
            </a:r>
          </a:p>
        </p:txBody>
      </p:sp>
      <p:sp>
        <p:nvSpPr>
          <p:cNvPr id="33949" name="Text Box 158"/>
          <p:cNvSpPr txBox="1">
            <a:spLocks noChangeArrowheads="1"/>
          </p:cNvSpPr>
          <p:nvPr/>
        </p:nvSpPr>
        <p:spPr bwMode="auto">
          <a:xfrm>
            <a:off x="7162800" y="6075363"/>
            <a:ext cx="1506768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 hasNext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 pop</a:t>
            </a:r>
          </a:p>
        </p:txBody>
      </p:sp>
      <p:cxnSp>
        <p:nvCxnSpPr>
          <p:cNvPr id="33950" name="AutoShape 159"/>
          <p:cNvCxnSpPr>
            <a:cxnSpLocks noChangeShapeType="1"/>
            <a:stCxn id="33868" idx="4"/>
            <a:endCxn id="33879" idx="7"/>
          </p:cNvCxnSpPr>
          <p:nvPr/>
        </p:nvCxnSpPr>
        <p:spPr bwMode="auto">
          <a:xfrm flipH="1">
            <a:off x="1209675" y="4216400"/>
            <a:ext cx="88900" cy="958850"/>
          </a:xfrm>
          <a:prstGeom prst="straightConnector1">
            <a:avLst/>
          </a:prstGeom>
          <a:noFill/>
          <a:ln w="28575">
            <a:solidFill>
              <a:srgbClr val="00009A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51" name="AutoShape 160"/>
          <p:cNvCxnSpPr>
            <a:cxnSpLocks noChangeShapeType="1"/>
            <a:stCxn id="33897" idx="4"/>
            <a:endCxn id="33908" idx="7"/>
          </p:cNvCxnSpPr>
          <p:nvPr/>
        </p:nvCxnSpPr>
        <p:spPr bwMode="auto">
          <a:xfrm flipH="1">
            <a:off x="4333875" y="4216400"/>
            <a:ext cx="88900" cy="958850"/>
          </a:xfrm>
          <a:prstGeom prst="straightConnector1">
            <a:avLst/>
          </a:prstGeom>
          <a:noFill/>
          <a:ln w="28575">
            <a:solidFill>
              <a:srgbClr val="00009A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52" name="AutoShape 161"/>
          <p:cNvCxnSpPr>
            <a:cxnSpLocks noChangeShapeType="1"/>
            <a:stCxn id="33926" idx="4"/>
            <a:endCxn id="33937" idx="7"/>
          </p:cNvCxnSpPr>
          <p:nvPr/>
        </p:nvCxnSpPr>
        <p:spPr bwMode="auto">
          <a:xfrm flipH="1">
            <a:off x="7458075" y="4216400"/>
            <a:ext cx="88900" cy="958850"/>
          </a:xfrm>
          <a:prstGeom prst="straightConnector1">
            <a:avLst/>
          </a:prstGeom>
          <a:noFill/>
          <a:ln w="28575">
            <a:solidFill>
              <a:srgbClr val="00009A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60005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In-Order </a:t>
            </a:r>
            <a:r>
              <a:rPr lang="en-US" dirty="0" smtClean="0">
                <a:latin typeface="+mn-lt"/>
              </a:rPr>
              <a:t>Iterator:  </a:t>
            </a:r>
            <a:r>
              <a:rPr lang="en-US" sz="3200" dirty="0" smtClean="0">
                <a:solidFill>
                  <a:srgbClr val="F79646"/>
                </a:solidFill>
                <a:latin typeface="+mn-lt"/>
              </a:rPr>
              <a:t>Simulation</a:t>
            </a:r>
            <a:endParaRPr lang="en-US" sz="3200" dirty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446595" y="231892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678370" y="3547646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3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868870" y="29332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4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105408" y="23173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5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3773620" y="17029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910270" y="29332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5429383" y="29332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146808" y="23173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4815020" y="17029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4243910" y="1088608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10</a:t>
            </a:r>
          </a:p>
        </p:txBody>
      </p:sp>
      <p:sp>
        <p:nvSpPr>
          <p:cNvPr id="35852" name="Oval 13"/>
          <p:cNvSpPr>
            <a:spLocks noChangeArrowheads="1"/>
          </p:cNvSpPr>
          <p:nvPr/>
        </p:nvSpPr>
        <p:spPr bwMode="auto">
          <a:xfrm>
            <a:off x="4297363" y="1120358"/>
            <a:ext cx="284162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Oval 14" descr="20%"/>
          <p:cNvSpPr>
            <a:spLocks noChangeArrowheads="1"/>
          </p:cNvSpPr>
          <p:nvPr/>
        </p:nvSpPr>
        <p:spPr bwMode="auto">
          <a:xfrm>
            <a:off x="4818063" y="1734721"/>
            <a:ext cx="284162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Oval 15"/>
          <p:cNvSpPr>
            <a:spLocks noChangeArrowheads="1"/>
          </p:cNvSpPr>
          <p:nvPr/>
        </p:nvSpPr>
        <p:spPr bwMode="auto">
          <a:xfrm>
            <a:off x="3776663" y="1734721"/>
            <a:ext cx="284162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3446463" y="2350671"/>
            <a:ext cx="284162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Oval 17" descr="20%"/>
          <p:cNvSpPr>
            <a:spLocks noChangeArrowheads="1"/>
          </p:cNvSpPr>
          <p:nvPr/>
        </p:nvSpPr>
        <p:spPr bwMode="auto">
          <a:xfrm>
            <a:off x="5432425" y="2965033"/>
            <a:ext cx="284163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Oval 18" descr="20%"/>
          <p:cNvSpPr>
            <a:spLocks noChangeArrowheads="1"/>
          </p:cNvSpPr>
          <p:nvPr/>
        </p:nvSpPr>
        <p:spPr bwMode="auto">
          <a:xfrm>
            <a:off x="5148263" y="2350671"/>
            <a:ext cx="284162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58" name="AutoShape 19"/>
          <p:cNvCxnSpPr>
            <a:cxnSpLocks noChangeShapeType="1"/>
            <a:stCxn id="35852" idx="3"/>
            <a:endCxn id="35854" idx="7"/>
          </p:cNvCxnSpPr>
          <p:nvPr/>
        </p:nvCxnSpPr>
        <p:spPr bwMode="auto">
          <a:xfrm flipH="1">
            <a:off x="4019550" y="1371183"/>
            <a:ext cx="319088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20"/>
          <p:cNvCxnSpPr>
            <a:cxnSpLocks noChangeShapeType="1"/>
            <a:stCxn id="35852" idx="5"/>
            <a:endCxn id="35853" idx="1"/>
          </p:cNvCxnSpPr>
          <p:nvPr/>
        </p:nvCxnSpPr>
        <p:spPr bwMode="auto">
          <a:xfrm>
            <a:off x="4540250" y="1371183"/>
            <a:ext cx="319088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1"/>
          <p:cNvCxnSpPr>
            <a:cxnSpLocks noChangeShapeType="1"/>
            <a:stCxn id="35854" idx="3"/>
            <a:endCxn id="35855" idx="0"/>
          </p:cNvCxnSpPr>
          <p:nvPr/>
        </p:nvCxnSpPr>
        <p:spPr bwMode="auto">
          <a:xfrm flipH="1">
            <a:off x="3587750" y="1987133"/>
            <a:ext cx="230188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2" descr="20%"/>
          <p:cNvCxnSpPr>
            <a:cxnSpLocks noChangeShapeType="1"/>
            <a:stCxn id="35853" idx="5"/>
            <a:endCxn id="35857" idx="0"/>
          </p:cNvCxnSpPr>
          <p:nvPr/>
        </p:nvCxnSpPr>
        <p:spPr bwMode="auto">
          <a:xfrm>
            <a:off x="5060950" y="1987133"/>
            <a:ext cx="230188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3" descr="20%"/>
          <p:cNvCxnSpPr>
            <a:cxnSpLocks noChangeShapeType="1"/>
            <a:stCxn id="35857" idx="5"/>
            <a:endCxn id="35856" idx="0"/>
          </p:cNvCxnSpPr>
          <p:nvPr/>
        </p:nvCxnSpPr>
        <p:spPr bwMode="auto">
          <a:xfrm>
            <a:off x="5391150" y="2601496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Oval 24" descr="20%"/>
          <p:cNvSpPr>
            <a:spLocks noChangeArrowheads="1"/>
          </p:cNvSpPr>
          <p:nvPr/>
        </p:nvSpPr>
        <p:spPr bwMode="auto">
          <a:xfrm>
            <a:off x="4108450" y="235067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64" name="AutoShape 25"/>
          <p:cNvCxnSpPr>
            <a:cxnSpLocks noChangeShapeType="1"/>
            <a:stCxn id="35854" idx="5"/>
            <a:endCxn id="35863" idx="0"/>
          </p:cNvCxnSpPr>
          <p:nvPr/>
        </p:nvCxnSpPr>
        <p:spPr bwMode="auto">
          <a:xfrm>
            <a:off x="4019550" y="1987133"/>
            <a:ext cx="230188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Oval 26" descr="20%"/>
          <p:cNvSpPr>
            <a:spLocks noChangeArrowheads="1"/>
          </p:cNvSpPr>
          <p:nvPr/>
        </p:nvSpPr>
        <p:spPr bwMode="auto">
          <a:xfrm>
            <a:off x="4911725" y="2965033"/>
            <a:ext cx="284163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66" name="AutoShape 27" descr="20%"/>
          <p:cNvCxnSpPr>
            <a:cxnSpLocks noChangeShapeType="1"/>
            <a:stCxn id="35857" idx="3"/>
            <a:endCxn id="35865" idx="0"/>
          </p:cNvCxnSpPr>
          <p:nvPr/>
        </p:nvCxnSpPr>
        <p:spPr bwMode="auto">
          <a:xfrm flipH="1">
            <a:off x="5054600" y="2601496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7" name="Oval 28" descr="20%"/>
          <p:cNvSpPr>
            <a:spLocks noChangeArrowheads="1"/>
          </p:cNvSpPr>
          <p:nvPr/>
        </p:nvSpPr>
        <p:spPr bwMode="auto">
          <a:xfrm>
            <a:off x="3871913" y="2965033"/>
            <a:ext cx="284162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68" name="AutoShape 29" descr="20%"/>
          <p:cNvCxnSpPr>
            <a:cxnSpLocks noChangeShapeType="1"/>
            <a:stCxn id="35863" idx="3"/>
            <a:endCxn id="35867" idx="0"/>
          </p:cNvCxnSpPr>
          <p:nvPr/>
        </p:nvCxnSpPr>
        <p:spPr bwMode="auto">
          <a:xfrm flipH="1">
            <a:off x="4013200" y="2601496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9" name="Oval 30" descr="20%"/>
          <p:cNvSpPr>
            <a:spLocks noChangeArrowheads="1"/>
          </p:cNvSpPr>
          <p:nvPr/>
        </p:nvSpPr>
        <p:spPr bwMode="auto">
          <a:xfrm>
            <a:off x="3683000" y="3579396"/>
            <a:ext cx="282575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70" name="AutoShape 31" descr="20%"/>
          <p:cNvCxnSpPr>
            <a:cxnSpLocks noChangeShapeType="1"/>
            <a:stCxn id="35867" idx="3"/>
            <a:endCxn id="35869" idx="0"/>
          </p:cNvCxnSpPr>
          <p:nvPr/>
        </p:nvCxnSpPr>
        <p:spPr bwMode="auto">
          <a:xfrm flipH="1">
            <a:off x="3824288" y="3215858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1" name="Oval 32" descr="20%"/>
          <p:cNvSpPr>
            <a:spLocks noChangeArrowheads="1"/>
          </p:cNvSpPr>
          <p:nvPr/>
        </p:nvSpPr>
        <p:spPr bwMode="auto">
          <a:xfrm>
            <a:off x="228600" y="2036763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Text Box 33"/>
          <p:cNvSpPr txBox="1">
            <a:spLocks noChangeArrowheads="1"/>
          </p:cNvSpPr>
          <p:nvPr/>
        </p:nvSpPr>
        <p:spPr bwMode="auto">
          <a:xfrm>
            <a:off x="533400" y="2003425"/>
            <a:ext cx="1605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8C"/>
                </a:solidFill>
                <a:latin typeface="+mn-lt"/>
              </a:rPr>
              <a:t>Not yet visited.</a:t>
            </a:r>
          </a:p>
        </p:txBody>
      </p:sp>
      <p:sp>
        <p:nvSpPr>
          <p:cNvPr id="35873" name="Oval 34"/>
          <p:cNvSpPr>
            <a:spLocks noChangeArrowheads="1"/>
          </p:cNvSpPr>
          <p:nvPr/>
        </p:nvSpPr>
        <p:spPr bwMode="auto">
          <a:xfrm>
            <a:off x="228600" y="1504950"/>
            <a:ext cx="284163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Text Box 35"/>
          <p:cNvSpPr txBox="1">
            <a:spLocks noChangeArrowheads="1"/>
          </p:cNvSpPr>
          <p:nvPr/>
        </p:nvSpPr>
        <p:spPr bwMode="auto">
          <a:xfrm>
            <a:off x="533400" y="1470025"/>
            <a:ext cx="3008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8C"/>
                </a:solidFill>
                <a:latin typeface="+mn-lt"/>
              </a:rPr>
              <a:t>On stack </a:t>
            </a:r>
            <a:r>
              <a:rPr lang="en-US" sz="1800">
                <a:solidFill>
                  <a:srgbClr val="A05000"/>
                </a:solidFill>
                <a:latin typeface="+mn-lt"/>
              </a:rPr>
              <a:t>(lowest node at top)</a:t>
            </a:r>
            <a:r>
              <a:rPr lang="en-US" sz="1800">
                <a:solidFill>
                  <a:srgbClr val="00008C"/>
                </a:solidFill>
                <a:latin typeface="+mn-lt"/>
              </a:rPr>
              <a:t>.</a:t>
            </a:r>
          </a:p>
        </p:txBody>
      </p:sp>
      <p:sp>
        <p:nvSpPr>
          <p:cNvPr id="35875" name="Oval 36"/>
          <p:cNvSpPr>
            <a:spLocks noChangeArrowheads="1"/>
          </p:cNvSpPr>
          <p:nvPr/>
        </p:nvSpPr>
        <p:spPr bwMode="auto">
          <a:xfrm>
            <a:off x="228600" y="2549525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Text Box 37"/>
          <p:cNvSpPr txBox="1">
            <a:spLocks noChangeArrowheads="1"/>
          </p:cNvSpPr>
          <p:nvPr/>
        </p:nvSpPr>
        <p:spPr bwMode="auto">
          <a:xfrm>
            <a:off x="533400" y="2514600"/>
            <a:ext cx="3035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8C"/>
                </a:solidFill>
                <a:latin typeface="+mn-lt"/>
              </a:rPr>
              <a:t>Enumerated </a:t>
            </a:r>
            <a:r>
              <a:rPr lang="en-US" sz="1800">
                <a:solidFill>
                  <a:srgbClr val="A05000"/>
                </a:solidFill>
                <a:latin typeface="+mn-lt"/>
              </a:rPr>
              <a:t>(order indicated)</a:t>
            </a:r>
            <a:r>
              <a:rPr lang="en-US" sz="1800">
                <a:solidFill>
                  <a:srgbClr val="00008C"/>
                </a:solidFill>
                <a:latin typeface="+mn-lt"/>
              </a:rPr>
              <a:t>.</a:t>
            </a:r>
          </a:p>
        </p:txBody>
      </p:sp>
      <p:sp>
        <p:nvSpPr>
          <p:cNvPr id="35877" name="Text Box 38"/>
          <p:cNvSpPr txBox="1">
            <a:spLocks noChangeArrowheads="1"/>
          </p:cNvSpPr>
          <p:nvPr/>
        </p:nvSpPr>
        <p:spPr bwMode="auto">
          <a:xfrm>
            <a:off x="6553333" y="2296696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5878" name="Text Box 39"/>
          <p:cNvSpPr txBox="1">
            <a:spLocks noChangeArrowheads="1"/>
          </p:cNvSpPr>
          <p:nvPr/>
        </p:nvSpPr>
        <p:spPr bwMode="auto">
          <a:xfrm>
            <a:off x="6785108" y="352542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3</a:t>
            </a:r>
          </a:p>
        </p:txBody>
      </p:sp>
      <p:sp>
        <p:nvSpPr>
          <p:cNvPr id="35879" name="Text Box 40"/>
          <p:cNvSpPr txBox="1">
            <a:spLocks noChangeArrowheads="1"/>
          </p:cNvSpPr>
          <p:nvPr/>
        </p:nvSpPr>
        <p:spPr bwMode="auto">
          <a:xfrm>
            <a:off x="6975608" y="291105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4</a:t>
            </a:r>
          </a:p>
        </p:txBody>
      </p:sp>
      <p:sp>
        <p:nvSpPr>
          <p:cNvPr id="35880" name="Text Box 41"/>
          <p:cNvSpPr txBox="1">
            <a:spLocks noChangeArrowheads="1"/>
          </p:cNvSpPr>
          <p:nvPr/>
        </p:nvSpPr>
        <p:spPr bwMode="auto">
          <a:xfrm>
            <a:off x="7212145" y="229510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5</a:t>
            </a:r>
          </a:p>
        </p:txBody>
      </p:sp>
      <p:sp>
        <p:nvSpPr>
          <p:cNvPr id="35881" name="Text Box 42"/>
          <p:cNvSpPr txBox="1">
            <a:spLocks noChangeArrowheads="1"/>
          </p:cNvSpPr>
          <p:nvPr/>
        </p:nvSpPr>
        <p:spPr bwMode="auto">
          <a:xfrm>
            <a:off x="6880358" y="1680746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5882" name="Text Box 43"/>
          <p:cNvSpPr txBox="1">
            <a:spLocks noChangeArrowheads="1"/>
          </p:cNvSpPr>
          <p:nvPr/>
        </p:nvSpPr>
        <p:spPr bwMode="auto">
          <a:xfrm>
            <a:off x="8017008" y="291105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5883" name="Text Box 44"/>
          <p:cNvSpPr txBox="1">
            <a:spLocks noChangeArrowheads="1"/>
          </p:cNvSpPr>
          <p:nvPr/>
        </p:nvSpPr>
        <p:spPr bwMode="auto">
          <a:xfrm>
            <a:off x="8536120" y="291105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5884" name="Text Box 45"/>
          <p:cNvSpPr txBox="1">
            <a:spLocks noChangeArrowheads="1"/>
          </p:cNvSpPr>
          <p:nvPr/>
        </p:nvSpPr>
        <p:spPr bwMode="auto">
          <a:xfrm>
            <a:off x="8253545" y="229510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5885" name="Text Box 46"/>
          <p:cNvSpPr txBox="1">
            <a:spLocks noChangeArrowheads="1"/>
          </p:cNvSpPr>
          <p:nvPr/>
        </p:nvSpPr>
        <p:spPr bwMode="auto">
          <a:xfrm>
            <a:off x="7921758" y="1680746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5886" name="Text Box 47"/>
          <p:cNvSpPr txBox="1">
            <a:spLocks noChangeArrowheads="1"/>
          </p:cNvSpPr>
          <p:nvPr/>
        </p:nvSpPr>
        <p:spPr bwMode="auto">
          <a:xfrm>
            <a:off x="7402645" y="10663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6</a:t>
            </a:r>
          </a:p>
        </p:txBody>
      </p:sp>
      <p:sp>
        <p:nvSpPr>
          <p:cNvPr id="35887" name="Oval 48"/>
          <p:cNvSpPr>
            <a:spLocks noChangeArrowheads="1"/>
          </p:cNvSpPr>
          <p:nvPr/>
        </p:nvSpPr>
        <p:spPr bwMode="auto">
          <a:xfrm>
            <a:off x="7404100" y="1098133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Oval 49"/>
          <p:cNvSpPr>
            <a:spLocks noChangeArrowheads="1"/>
          </p:cNvSpPr>
          <p:nvPr/>
        </p:nvSpPr>
        <p:spPr bwMode="auto">
          <a:xfrm>
            <a:off x="7924800" y="1712496"/>
            <a:ext cx="284163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9" name="Oval 50"/>
          <p:cNvSpPr>
            <a:spLocks noChangeArrowheads="1"/>
          </p:cNvSpPr>
          <p:nvPr/>
        </p:nvSpPr>
        <p:spPr bwMode="auto">
          <a:xfrm>
            <a:off x="6883400" y="1712496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0" name="Oval 51"/>
          <p:cNvSpPr>
            <a:spLocks noChangeArrowheads="1"/>
          </p:cNvSpPr>
          <p:nvPr/>
        </p:nvSpPr>
        <p:spPr bwMode="auto">
          <a:xfrm>
            <a:off x="6553200" y="2328446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1" name="Oval 52" descr="20%"/>
          <p:cNvSpPr>
            <a:spLocks noChangeArrowheads="1"/>
          </p:cNvSpPr>
          <p:nvPr/>
        </p:nvSpPr>
        <p:spPr bwMode="auto">
          <a:xfrm>
            <a:off x="8539163" y="2942808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2" name="Oval 53" descr="20%"/>
          <p:cNvSpPr>
            <a:spLocks noChangeArrowheads="1"/>
          </p:cNvSpPr>
          <p:nvPr/>
        </p:nvSpPr>
        <p:spPr bwMode="auto">
          <a:xfrm>
            <a:off x="8255000" y="2328446"/>
            <a:ext cx="284163" cy="284162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93" name="AutoShape 54"/>
          <p:cNvCxnSpPr>
            <a:cxnSpLocks noChangeShapeType="1"/>
            <a:stCxn id="35887" idx="3"/>
            <a:endCxn id="35889" idx="7"/>
          </p:cNvCxnSpPr>
          <p:nvPr/>
        </p:nvCxnSpPr>
        <p:spPr bwMode="auto">
          <a:xfrm flipH="1">
            <a:off x="7126288" y="1348958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4" name="AutoShape 55"/>
          <p:cNvCxnSpPr>
            <a:cxnSpLocks noChangeShapeType="1"/>
            <a:stCxn id="35887" idx="5"/>
            <a:endCxn id="35888" idx="1"/>
          </p:cNvCxnSpPr>
          <p:nvPr/>
        </p:nvCxnSpPr>
        <p:spPr bwMode="auto">
          <a:xfrm>
            <a:off x="7646988" y="1348958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5" name="AutoShape 56"/>
          <p:cNvCxnSpPr>
            <a:cxnSpLocks noChangeShapeType="1"/>
            <a:stCxn id="35889" idx="3"/>
            <a:endCxn id="35890" idx="0"/>
          </p:cNvCxnSpPr>
          <p:nvPr/>
        </p:nvCxnSpPr>
        <p:spPr bwMode="auto">
          <a:xfrm flipH="1">
            <a:off x="6694488" y="1964908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6" name="AutoShape 57" descr="20%"/>
          <p:cNvCxnSpPr>
            <a:cxnSpLocks noChangeShapeType="1"/>
            <a:stCxn id="35888" idx="5"/>
            <a:endCxn id="35892" idx="0"/>
          </p:cNvCxnSpPr>
          <p:nvPr/>
        </p:nvCxnSpPr>
        <p:spPr bwMode="auto">
          <a:xfrm>
            <a:off x="8167688" y="1964908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7" name="AutoShape 58" descr="20%"/>
          <p:cNvCxnSpPr>
            <a:cxnSpLocks noChangeShapeType="1"/>
            <a:stCxn id="35892" idx="5"/>
            <a:endCxn id="35891" idx="0"/>
          </p:cNvCxnSpPr>
          <p:nvPr/>
        </p:nvCxnSpPr>
        <p:spPr bwMode="auto">
          <a:xfrm>
            <a:off x="8497888" y="2579271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98" name="Oval 59"/>
          <p:cNvSpPr>
            <a:spLocks noChangeArrowheads="1"/>
          </p:cNvSpPr>
          <p:nvPr/>
        </p:nvSpPr>
        <p:spPr bwMode="auto">
          <a:xfrm>
            <a:off x="7215188" y="2328446"/>
            <a:ext cx="284162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99" name="AutoShape 60"/>
          <p:cNvCxnSpPr>
            <a:cxnSpLocks noChangeShapeType="1"/>
            <a:stCxn id="35889" idx="5"/>
            <a:endCxn id="35898" idx="0"/>
          </p:cNvCxnSpPr>
          <p:nvPr/>
        </p:nvCxnSpPr>
        <p:spPr bwMode="auto">
          <a:xfrm>
            <a:off x="7126288" y="1964908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0" name="Oval 61" descr="20%"/>
          <p:cNvSpPr>
            <a:spLocks noChangeArrowheads="1"/>
          </p:cNvSpPr>
          <p:nvPr/>
        </p:nvSpPr>
        <p:spPr bwMode="auto">
          <a:xfrm>
            <a:off x="8018463" y="2942808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01" name="AutoShape 62" descr="20%"/>
          <p:cNvCxnSpPr>
            <a:cxnSpLocks noChangeShapeType="1"/>
            <a:stCxn id="35892" idx="3"/>
            <a:endCxn id="35900" idx="0"/>
          </p:cNvCxnSpPr>
          <p:nvPr/>
        </p:nvCxnSpPr>
        <p:spPr bwMode="auto">
          <a:xfrm flipH="1">
            <a:off x="8161338" y="2579271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2" name="Oval 63"/>
          <p:cNvSpPr>
            <a:spLocks noChangeArrowheads="1"/>
          </p:cNvSpPr>
          <p:nvPr/>
        </p:nvSpPr>
        <p:spPr bwMode="auto">
          <a:xfrm>
            <a:off x="6978650" y="2942808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03" name="AutoShape 64" descr="20%"/>
          <p:cNvCxnSpPr>
            <a:cxnSpLocks noChangeShapeType="1"/>
            <a:stCxn id="35898" idx="3"/>
            <a:endCxn id="35902" idx="0"/>
          </p:cNvCxnSpPr>
          <p:nvPr/>
        </p:nvCxnSpPr>
        <p:spPr bwMode="auto">
          <a:xfrm flipH="1">
            <a:off x="7119938" y="2579271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4" name="Oval 65"/>
          <p:cNvSpPr>
            <a:spLocks noChangeArrowheads="1"/>
          </p:cNvSpPr>
          <p:nvPr/>
        </p:nvSpPr>
        <p:spPr bwMode="auto">
          <a:xfrm>
            <a:off x="6789738" y="3557171"/>
            <a:ext cx="282575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05" name="AutoShape 66" descr="20%"/>
          <p:cNvCxnSpPr>
            <a:cxnSpLocks noChangeShapeType="1"/>
            <a:stCxn id="35902" idx="3"/>
            <a:endCxn id="35904" idx="0"/>
          </p:cNvCxnSpPr>
          <p:nvPr/>
        </p:nvCxnSpPr>
        <p:spPr bwMode="auto">
          <a:xfrm flipH="1">
            <a:off x="6931025" y="3193633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6" name="Text Box 67"/>
          <p:cNvSpPr txBox="1">
            <a:spLocks noChangeArrowheads="1"/>
          </p:cNvSpPr>
          <p:nvPr/>
        </p:nvSpPr>
        <p:spPr bwMode="auto">
          <a:xfrm>
            <a:off x="304933" y="513832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5907" name="Text Box 68"/>
          <p:cNvSpPr txBox="1">
            <a:spLocks noChangeArrowheads="1"/>
          </p:cNvSpPr>
          <p:nvPr/>
        </p:nvSpPr>
        <p:spPr bwMode="auto">
          <a:xfrm>
            <a:off x="536708" y="6367046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3</a:t>
            </a:r>
          </a:p>
        </p:txBody>
      </p:sp>
      <p:sp>
        <p:nvSpPr>
          <p:cNvPr id="35908" name="Text Box 69"/>
          <p:cNvSpPr txBox="1">
            <a:spLocks noChangeArrowheads="1"/>
          </p:cNvSpPr>
          <p:nvPr/>
        </p:nvSpPr>
        <p:spPr bwMode="auto">
          <a:xfrm>
            <a:off x="727208" y="57526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4</a:t>
            </a:r>
          </a:p>
        </p:txBody>
      </p:sp>
      <p:sp>
        <p:nvSpPr>
          <p:cNvPr id="35909" name="Text Box 70"/>
          <p:cNvSpPr txBox="1">
            <a:spLocks noChangeArrowheads="1"/>
          </p:cNvSpPr>
          <p:nvPr/>
        </p:nvSpPr>
        <p:spPr bwMode="auto">
          <a:xfrm>
            <a:off x="963745" y="51367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5</a:t>
            </a:r>
          </a:p>
        </p:txBody>
      </p:sp>
      <p:sp>
        <p:nvSpPr>
          <p:cNvPr id="35910" name="Text Box 71"/>
          <p:cNvSpPr txBox="1">
            <a:spLocks noChangeArrowheads="1"/>
          </p:cNvSpPr>
          <p:nvPr/>
        </p:nvSpPr>
        <p:spPr bwMode="auto">
          <a:xfrm>
            <a:off x="631958" y="45223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5911" name="Text Box 72"/>
          <p:cNvSpPr txBox="1">
            <a:spLocks noChangeArrowheads="1"/>
          </p:cNvSpPr>
          <p:nvPr/>
        </p:nvSpPr>
        <p:spPr bwMode="auto">
          <a:xfrm>
            <a:off x="1768608" y="57526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6</a:t>
            </a:r>
          </a:p>
        </p:txBody>
      </p:sp>
      <p:sp>
        <p:nvSpPr>
          <p:cNvPr id="35912" name="Text Box 73"/>
          <p:cNvSpPr txBox="1">
            <a:spLocks noChangeArrowheads="1"/>
          </p:cNvSpPr>
          <p:nvPr/>
        </p:nvSpPr>
        <p:spPr bwMode="auto">
          <a:xfrm>
            <a:off x="2287720" y="57526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7</a:t>
            </a:r>
          </a:p>
        </p:txBody>
      </p:sp>
      <p:sp>
        <p:nvSpPr>
          <p:cNvPr id="35913" name="Text Box 74"/>
          <p:cNvSpPr txBox="1">
            <a:spLocks noChangeArrowheads="1"/>
          </p:cNvSpPr>
          <p:nvPr/>
        </p:nvSpPr>
        <p:spPr bwMode="auto">
          <a:xfrm>
            <a:off x="2005145" y="51367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8</a:t>
            </a:r>
          </a:p>
        </p:txBody>
      </p:sp>
      <p:sp>
        <p:nvSpPr>
          <p:cNvPr id="35914" name="Text Box 75"/>
          <p:cNvSpPr txBox="1">
            <a:spLocks noChangeArrowheads="1"/>
          </p:cNvSpPr>
          <p:nvPr/>
        </p:nvSpPr>
        <p:spPr bwMode="auto">
          <a:xfrm>
            <a:off x="1673358" y="45223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7</a:t>
            </a:r>
          </a:p>
        </p:txBody>
      </p:sp>
      <p:sp>
        <p:nvSpPr>
          <p:cNvPr id="35915" name="Text Box 76"/>
          <p:cNvSpPr txBox="1">
            <a:spLocks noChangeArrowheads="1"/>
          </p:cNvSpPr>
          <p:nvPr/>
        </p:nvSpPr>
        <p:spPr bwMode="auto">
          <a:xfrm>
            <a:off x="1154245" y="390800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6</a:t>
            </a:r>
          </a:p>
        </p:txBody>
      </p:sp>
      <p:sp>
        <p:nvSpPr>
          <p:cNvPr id="35916" name="Oval 77"/>
          <p:cNvSpPr>
            <a:spLocks noChangeArrowheads="1"/>
          </p:cNvSpPr>
          <p:nvPr/>
        </p:nvSpPr>
        <p:spPr bwMode="auto">
          <a:xfrm>
            <a:off x="1155700" y="3939758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7" name="Oval 78"/>
          <p:cNvSpPr>
            <a:spLocks noChangeArrowheads="1"/>
          </p:cNvSpPr>
          <p:nvPr/>
        </p:nvSpPr>
        <p:spPr bwMode="auto">
          <a:xfrm>
            <a:off x="1676400" y="455412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8" name="Oval 79"/>
          <p:cNvSpPr>
            <a:spLocks noChangeArrowheads="1"/>
          </p:cNvSpPr>
          <p:nvPr/>
        </p:nvSpPr>
        <p:spPr bwMode="auto">
          <a:xfrm>
            <a:off x="635000" y="455412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9" name="Oval 80"/>
          <p:cNvSpPr>
            <a:spLocks noChangeArrowheads="1"/>
          </p:cNvSpPr>
          <p:nvPr/>
        </p:nvSpPr>
        <p:spPr bwMode="auto">
          <a:xfrm>
            <a:off x="304800" y="517007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20" name="Oval 81" descr="20%"/>
          <p:cNvSpPr>
            <a:spLocks noChangeArrowheads="1"/>
          </p:cNvSpPr>
          <p:nvPr/>
        </p:nvSpPr>
        <p:spPr bwMode="auto">
          <a:xfrm>
            <a:off x="2290763" y="5784433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21" name="Oval 82"/>
          <p:cNvSpPr>
            <a:spLocks noChangeArrowheads="1"/>
          </p:cNvSpPr>
          <p:nvPr/>
        </p:nvSpPr>
        <p:spPr bwMode="auto">
          <a:xfrm>
            <a:off x="2006600" y="5170071"/>
            <a:ext cx="284163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22" name="AutoShape 83"/>
          <p:cNvCxnSpPr>
            <a:cxnSpLocks noChangeShapeType="1"/>
            <a:stCxn id="35916" idx="3"/>
            <a:endCxn id="35918" idx="7"/>
          </p:cNvCxnSpPr>
          <p:nvPr/>
        </p:nvCxnSpPr>
        <p:spPr bwMode="auto">
          <a:xfrm flipH="1">
            <a:off x="877888" y="4190583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3" name="AutoShape 84"/>
          <p:cNvCxnSpPr>
            <a:cxnSpLocks noChangeShapeType="1"/>
            <a:stCxn id="35916" idx="5"/>
            <a:endCxn id="35917" idx="1"/>
          </p:cNvCxnSpPr>
          <p:nvPr/>
        </p:nvCxnSpPr>
        <p:spPr bwMode="auto">
          <a:xfrm>
            <a:off x="1398588" y="4190583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4" name="AutoShape 85"/>
          <p:cNvCxnSpPr>
            <a:cxnSpLocks noChangeShapeType="1"/>
            <a:stCxn id="35918" idx="3"/>
            <a:endCxn id="35919" idx="0"/>
          </p:cNvCxnSpPr>
          <p:nvPr/>
        </p:nvCxnSpPr>
        <p:spPr bwMode="auto">
          <a:xfrm flipH="1">
            <a:off x="4460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5" name="AutoShape 86" descr="20%"/>
          <p:cNvCxnSpPr>
            <a:cxnSpLocks noChangeShapeType="1"/>
            <a:stCxn id="35917" idx="5"/>
            <a:endCxn id="35921" idx="0"/>
          </p:cNvCxnSpPr>
          <p:nvPr/>
        </p:nvCxnSpPr>
        <p:spPr bwMode="auto">
          <a:xfrm>
            <a:off x="19192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26" name="AutoShape 87" descr="20%"/>
          <p:cNvCxnSpPr>
            <a:cxnSpLocks noChangeShapeType="1"/>
            <a:stCxn id="35921" idx="5"/>
            <a:endCxn id="35920" idx="0"/>
          </p:cNvCxnSpPr>
          <p:nvPr/>
        </p:nvCxnSpPr>
        <p:spPr bwMode="auto">
          <a:xfrm>
            <a:off x="2249488" y="5420896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27" name="Oval 88"/>
          <p:cNvSpPr>
            <a:spLocks noChangeArrowheads="1"/>
          </p:cNvSpPr>
          <p:nvPr/>
        </p:nvSpPr>
        <p:spPr bwMode="auto">
          <a:xfrm>
            <a:off x="966788" y="5170071"/>
            <a:ext cx="284162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28" name="AutoShape 89"/>
          <p:cNvCxnSpPr>
            <a:cxnSpLocks noChangeShapeType="1"/>
            <a:stCxn id="35918" idx="5"/>
            <a:endCxn id="35927" idx="0"/>
          </p:cNvCxnSpPr>
          <p:nvPr/>
        </p:nvCxnSpPr>
        <p:spPr bwMode="auto">
          <a:xfrm>
            <a:off x="8778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29" name="Oval 90"/>
          <p:cNvSpPr>
            <a:spLocks noChangeArrowheads="1"/>
          </p:cNvSpPr>
          <p:nvPr/>
        </p:nvSpPr>
        <p:spPr bwMode="auto">
          <a:xfrm>
            <a:off x="1770063" y="5784433"/>
            <a:ext cx="284162" cy="284163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30" name="AutoShape 91" descr="20%"/>
          <p:cNvCxnSpPr>
            <a:cxnSpLocks noChangeShapeType="1"/>
            <a:stCxn id="35921" idx="3"/>
            <a:endCxn id="35929" idx="0"/>
          </p:cNvCxnSpPr>
          <p:nvPr/>
        </p:nvCxnSpPr>
        <p:spPr bwMode="auto">
          <a:xfrm flipH="1">
            <a:off x="1912938" y="5420896"/>
            <a:ext cx="136525" cy="355600"/>
          </a:xfrm>
          <a:prstGeom prst="straightConnector1">
            <a:avLst/>
          </a:prstGeom>
          <a:noFill/>
          <a:ln w="38100">
            <a:solidFill>
              <a:srgbClr val="00009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31" name="Oval 92"/>
          <p:cNvSpPr>
            <a:spLocks noChangeArrowheads="1"/>
          </p:cNvSpPr>
          <p:nvPr/>
        </p:nvSpPr>
        <p:spPr bwMode="auto">
          <a:xfrm>
            <a:off x="730250" y="5784433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32" name="AutoShape 93" descr="20%"/>
          <p:cNvCxnSpPr>
            <a:cxnSpLocks noChangeShapeType="1"/>
            <a:stCxn id="35927" idx="3"/>
            <a:endCxn id="35931" idx="0"/>
          </p:cNvCxnSpPr>
          <p:nvPr/>
        </p:nvCxnSpPr>
        <p:spPr bwMode="auto">
          <a:xfrm flipH="1">
            <a:off x="871538" y="5420896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33" name="Oval 94" descr="20%"/>
          <p:cNvSpPr>
            <a:spLocks noChangeArrowheads="1"/>
          </p:cNvSpPr>
          <p:nvPr/>
        </p:nvSpPr>
        <p:spPr bwMode="auto">
          <a:xfrm>
            <a:off x="541338" y="6398796"/>
            <a:ext cx="282575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34" name="AutoShape 95" descr="20%"/>
          <p:cNvCxnSpPr>
            <a:cxnSpLocks noChangeShapeType="1"/>
            <a:stCxn id="35931" idx="3"/>
            <a:endCxn id="35933" idx="0"/>
          </p:cNvCxnSpPr>
          <p:nvPr/>
        </p:nvCxnSpPr>
        <p:spPr bwMode="auto">
          <a:xfrm flipH="1">
            <a:off x="682625" y="6035258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35" name="Text Box 96"/>
          <p:cNvSpPr txBox="1">
            <a:spLocks noChangeArrowheads="1"/>
          </p:cNvSpPr>
          <p:nvPr/>
        </p:nvSpPr>
        <p:spPr bwMode="auto">
          <a:xfrm>
            <a:off x="3429133" y="513832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5936" name="Text Box 97"/>
          <p:cNvSpPr txBox="1">
            <a:spLocks noChangeArrowheads="1"/>
          </p:cNvSpPr>
          <p:nvPr/>
        </p:nvSpPr>
        <p:spPr bwMode="auto">
          <a:xfrm>
            <a:off x="3660908" y="6367046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3</a:t>
            </a:r>
          </a:p>
        </p:txBody>
      </p:sp>
      <p:sp>
        <p:nvSpPr>
          <p:cNvPr id="35937" name="Text Box 98"/>
          <p:cNvSpPr txBox="1">
            <a:spLocks noChangeArrowheads="1"/>
          </p:cNvSpPr>
          <p:nvPr/>
        </p:nvSpPr>
        <p:spPr bwMode="auto">
          <a:xfrm>
            <a:off x="3851408" y="57526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4</a:t>
            </a:r>
          </a:p>
        </p:txBody>
      </p:sp>
      <p:sp>
        <p:nvSpPr>
          <p:cNvPr id="35938" name="Text Box 99"/>
          <p:cNvSpPr txBox="1">
            <a:spLocks noChangeArrowheads="1"/>
          </p:cNvSpPr>
          <p:nvPr/>
        </p:nvSpPr>
        <p:spPr bwMode="auto">
          <a:xfrm>
            <a:off x="4087945" y="51367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5</a:t>
            </a:r>
          </a:p>
        </p:txBody>
      </p:sp>
      <p:sp>
        <p:nvSpPr>
          <p:cNvPr id="35939" name="Text Box 100"/>
          <p:cNvSpPr txBox="1">
            <a:spLocks noChangeArrowheads="1"/>
          </p:cNvSpPr>
          <p:nvPr/>
        </p:nvSpPr>
        <p:spPr bwMode="auto">
          <a:xfrm>
            <a:off x="3756158" y="45223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5940" name="Text Box 101"/>
          <p:cNvSpPr txBox="1">
            <a:spLocks noChangeArrowheads="1"/>
          </p:cNvSpPr>
          <p:nvPr/>
        </p:nvSpPr>
        <p:spPr bwMode="auto">
          <a:xfrm>
            <a:off x="4892808" y="57526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8</a:t>
            </a:r>
          </a:p>
        </p:txBody>
      </p:sp>
      <p:sp>
        <p:nvSpPr>
          <p:cNvPr id="35941" name="Text Box 102"/>
          <p:cNvSpPr txBox="1">
            <a:spLocks noChangeArrowheads="1"/>
          </p:cNvSpPr>
          <p:nvPr/>
        </p:nvSpPr>
        <p:spPr bwMode="auto">
          <a:xfrm>
            <a:off x="5359922" y="5752683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10</a:t>
            </a:r>
          </a:p>
        </p:txBody>
      </p:sp>
      <p:sp>
        <p:nvSpPr>
          <p:cNvPr id="35942" name="Text Box 103"/>
          <p:cNvSpPr txBox="1">
            <a:spLocks noChangeArrowheads="1"/>
          </p:cNvSpPr>
          <p:nvPr/>
        </p:nvSpPr>
        <p:spPr bwMode="auto">
          <a:xfrm>
            <a:off x="5129345" y="51367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9A"/>
                </a:solidFill>
                <a:latin typeface="+mn-lt"/>
              </a:rPr>
              <a:t>9</a:t>
            </a:r>
          </a:p>
        </p:txBody>
      </p:sp>
      <p:sp>
        <p:nvSpPr>
          <p:cNvPr id="35943" name="Text Box 104"/>
          <p:cNvSpPr txBox="1">
            <a:spLocks noChangeArrowheads="1"/>
          </p:cNvSpPr>
          <p:nvPr/>
        </p:nvSpPr>
        <p:spPr bwMode="auto">
          <a:xfrm>
            <a:off x="4797558" y="45223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7</a:t>
            </a:r>
          </a:p>
        </p:txBody>
      </p:sp>
      <p:sp>
        <p:nvSpPr>
          <p:cNvPr id="35944" name="Text Box 105"/>
          <p:cNvSpPr txBox="1">
            <a:spLocks noChangeArrowheads="1"/>
          </p:cNvSpPr>
          <p:nvPr/>
        </p:nvSpPr>
        <p:spPr bwMode="auto">
          <a:xfrm>
            <a:off x="4278445" y="390800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6</a:t>
            </a:r>
          </a:p>
        </p:txBody>
      </p:sp>
      <p:sp>
        <p:nvSpPr>
          <p:cNvPr id="35945" name="Oval 106"/>
          <p:cNvSpPr>
            <a:spLocks noChangeArrowheads="1"/>
          </p:cNvSpPr>
          <p:nvPr/>
        </p:nvSpPr>
        <p:spPr bwMode="auto">
          <a:xfrm>
            <a:off x="4279900" y="3939758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" name="Oval 107"/>
          <p:cNvSpPr>
            <a:spLocks noChangeArrowheads="1"/>
          </p:cNvSpPr>
          <p:nvPr/>
        </p:nvSpPr>
        <p:spPr bwMode="auto">
          <a:xfrm>
            <a:off x="4800600" y="455412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7" name="Oval 108"/>
          <p:cNvSpPr>
            <a:spLocks noChangeArrowheads="1"/>
          </p:cNvSpPr>
          <p:nvPr/>
        </p:nvSpPr>
        <p:spPr bwMode="auto">
          <a:xfrm>
            <a:off x="3759200" y="455412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" name="Oval 109"/>
          <p:cNvSpPr>
            <a:spLocks noChangeArrowheads="1"/>
          </p:cNvSpPr>
          <p:nvPr/>
        </p:nvSpPr>
        <p:spPr bwMode="auto">
          <a:xfrm>
            <a:off x="3429000" y="517007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9" name="Oval 110" descr="20%"/>
          <p:cNvSpPr>
            <a:spLocks noChangeArrowheads="1"/>
          </p:cNvSpPr>
          <p:nvPr/>
        </p:nvSpPr>
        <p:spPr bwMode="auto">
          <a:xfrm>
            <a:off x="5414963" y="5784433"/>
            <a:ext cx="284162" cy="284163"/>
          </a:xfrm>
          <a:prstGeom prst="ellipse">
            <a:avLst/>
          </a:prstGeom>
          <a:pattFill prst="pct20">
            <a:fgClr>
              <a:srgbClr val="00008C"/>
            </a:fgClr>
            <a:bgClr>
              <a:srgbClr val="FFFFFF"/>
            </a:bgClr>
          </a:patt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50" name="Oval 111"/>
          <p:cNvSpPr>
            <a:spLocks noChangeArrowheads="1"/>
          </p:cNvSpPr>
          <p:nvPr/>
        </p:nvSpPr>
        <p:spPr bwMode="auto">
          <a:xfrm>
            <a:off x="5130800" y="5170071"/>
            <a:ext cx="284163" cy="284162"/>
          </a:xfrm>
          <a:prstGeom prst="ellipse">
            <a:avLst/>
          </a:prstGeom>
          <a:solidFill>
            <a:srgbClr val="00008C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51" name="AutoShape 112"/>
          <p:cNvCxnSpPr>
            <a:cxnSpLocks noChangeShapeType="1"/>
            <a:stCxn id="35945" idx="3"/>
            <a:endCxn id="35947" idx="7"/>
          </p:cNvCxnSpPr>
          <p:nvPr/>
        </p:nvCxnSpPr>
        <p:spPr bwMode="auto">
          <a:xfrm flipH="1">
            <a:off x="4002088" y="4190583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52" name="AutoShape 113"/>
          <p:cNvCxnSpPr>
            <a:cxnSpLocks noChangeShapeType="1"/>
            <a:stCxn id="35945" idx="5"/>
            <a:endCxn id="35946" idx="1"/>
          </p:cNvCxnSpPr>
          <p:nvPr/>
        </p:nvCxnSpPr>
        <p:spPr bwMode="auto">
          <a:xfrm>
            <a:off x="4522788" y="4190583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53" name="AutoShape 114"/>
          <p:cNvCxnSpPr>
            <a:cxnSpLocks noChangeShapeType="1"/>
            <a:stCxn id="35947" idx="3"/>
            <a:endCxn id="35948" idx="0"/>
          </p:cNvCxnSpPr>
          <p:nvPr/>
        </p:nvCxnSpPr>
        <p:spPr bwMode="auto">
          <a:xfrm flipH="1">
            <a:off x="35702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54" name="AutoShape 115" descr="20%"/>
          <p:cNvCxnSpPr>
            <a:cxnSpLocks noChangeShapeType="1"/>
            <a:stCxn id="35946" idx="5"/>
            <a:endCxn id="35950" idx="0"/>
          </p:cNvCxnSpPr>
          <p:nvPr/>
        </p:nvCxnSpPr>
        <p:spPr bwMode="auto">
          <a:xfrm>
            <a:off x="50434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55" name="AutoShape 116" descr="20%"/>
          <p:cNvCxnSpPr>
            <a:cxnSpLocks noChangeShapeType="1"/>
            <a:stCxn id="35950" idx="5"/>
            <a:endCxn id="35949" idx="0"/>
          </p:cNvCxnSpPr>
          <p:nvPr/>
        </p:nvCxnSpPr>
        <p:spPr bwMode="auto">
          <a:xfrm>
            <a:off x="5373688" y="5420896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56" name="Oval 117"/>
          <p:cNvSpPr>
            <a:spLocks noChangeArrowheads="1"/>
          </p:cNvSpPr>
          <p:nvPr/>
        </p:nvSpPr>
        <p:spPr bwMode="auto">
          <a:xfrm>
            <a:off x="4090988" y="5170071"/>
            <a:ext cx="284162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57" name="AutoShape 118"/>
          <p:cNvCxnSpPr>
            <a:cxnSpLocks noChangeShapeType="1"/>
            <a:stCxn id="35947" idx="5"/>
            <a:endCxn id="35956" idx="0"/>
          </p:cNvCxnSpPr>
          <p:nvPr/>
        </p:nvCxnSpPr>
        <p:spPr bwMode="auto">
          <a:xfrm>
            <a:off x="40020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58" name="Oval 119" descr="20%"/>
          <p:cNvSpPr>
            <a:spLocks noChangeArrowheads="1"/>
          </p:cNvSpPr>
          <p:nvPr/>
        </p:nvSpPr>
        <p:spPr bwMode="auto">
          <a:xfrm>
            <a:off x="4894263" y="5784433"/>
            <a:ext cx="284162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59" name="AutoShape 120" descr="20%"/>
          <p:cNvCxnSpPr>
            <a:cxnSpLocks noChangeShapeType="1"/>
            <a:stCxn id="35950" idx="3"/>
            <a:endCxn id="35958" idx="0"/>
          </p:cNvCxnSpPr>
          <p:nvPr/>
        </p:nvCxnSpPr>
        <p:spPr bwMode="auto">
          <a:xfrm flipH="1">
            <a:off x="5037138" y="5420896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60" name="Oval 121" descr="20%"/>
          <p:cNvSpPr>
            <a:spLocks noChangeArrowheads="1"/>
          </p:cNvSpPr>
          <p:nvPr/>
        </p:nvSpPr>
        <p:spPr bwMode="auto">
          <a:xfrm>
            <a:off x="3854450" y="5784433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61" name="AutoShape 122" descr="20%"/>
          <p:cNvCxnSpPr>
            <a:cxnSpLocks noChangeShapeType="1"/>
            <a:stCxn id="35956" idx="3"/>
            <a:endCxn id="35960" idx="0"/>
          </p:cNvCxnSpPr>
          <p:nvPr/>
        </p:nvCxnSpPr>
        <p:spPr bwMode="auto">
          <a:xfrm flipH="1">
            <a:off x="3995738" y="5420896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62" name="Oval 123" descr="20%"/>
          <p:cNvSpPr>
            <a:spLocks noChangeArrowheads="1"/>
          </p:cNvSpPr>
          <p:nvPr/>
        </p:nvSpPr>
        <p:spPr bwMode="auto">
          <a:xfrm>
            <a:off x="3665538" y="6398796"/>
            <a:ext cx="282575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63" name="AutoShape 124" descr="20%"/>
          <p:cNvCxnSpPr>
            <a:cxnSpLocks noChangeShapeType="1"/>
            <a:stCxn id="35960" idx="3"/>
            <a:endCxn id="35962" idx="0"/>
          </p:cNvCxnSpPr>
          <p:nvPr/>
        </p:nvCxnSpPr>
        <p:spPr bwMode="auto">
          <a:xfrm flipH="1">
            <a:off x="3806825" y="6035258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64" name="Text Box 125"/>
          <p:cNvSpPr txBox="1">
            <a:spLocks noChangeArrowheads="1"/>
          </p:cNvSpPr>
          <p:nvPr/>
        </p:nvSpPr>
        <p:spPr bwMode="auto">
          <a:xfrm>
            <a:off x="6553333" y="513832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</a:t>
            </a:r>
          </a:p>
        </p:txBody>
      </p:sp>
      <p:sp>
        <p:nvSpPr>
          <p:cNvPr id="35965" name="Text Box 126"/>
          <p:cNvSpPr txBox="1">
            <a:spLocks noChangeArrowheads="1"/>
          </p:cNvSpPr>
          <p:nvPr/>
        </p:nvSpPr>
        <p:spPr bwMode="auto">
          <a:xfrm>
            <a:off x="6785108" y="6367046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3</a:t>
            </a:r>
          </a:p>
        </p:txBody>
      </p:sp>
      <p:sp>
        <p:nvSpPr>
          <p:cNvPr id="35966" name="Text Box 127"/>
          <p:cNvSpPr txBox="1">
            <a:spLocks noChangeArrowheads="1"/>
          </p:cNvSpPr>
          <p:nvPr/>
        </p:nvSpPr>
        <p:spPr bwMode="auto">
          <a:xfrm>
            <a:off x="6975608" y="57526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4</a:t>
            </a:r>
          </a:p>
        </p:txBody>
      </p:sp>
      <p:sp>
        <p:nvSpPr>
          <p:cNvPr id="35967" name="Text Box 128"/>
          <p:cNvSpPr txBox="1">
            <a:spLocks noChangeArrowheads="1"/>
          </p:cNvSpPr>
          <p:nvPr/>
        </p:nvSpPr>
        <p:spPr bwMode="auto">
          <a:xfrm>
            <a:off x="7212145" y="51367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5</a:t>
            </a:r>
          </a:p>
        </p:txBody>
      </p:sp>
      <p:sp>
        <p:nvSpPr>
          <p:cNvPr id="35968" name="Text Box 129"/>
          <p:cNvSpPr txBox="1">
            <a:spLocks noChangeArrowheads="1"/>
          </p:cNvSpPr>
          <p:nvPr/>
        </p:nvSpPr>
        <p:spPr bwMode="auto">
          <a:xfrm>
            <a:off x="6880358" y="45223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2</a:t>
            </a:r>
          </a:p>
        </p:txBody>
      </p:sp>
      <p:sp>
        <p:nvSpPr>
          <p:cNvPr id="35969" name="Text Box 130"/>
          <p:cNvSpPr txBox="1">
            <a:spLocks noChangeArrowheads="1"/>
          </p:cNvSpPr>
          <p:nvPr/>
        </p:nvSpPr>
        <p:spPr bwMode="auto">
          <a:xfrm>
            <a:off x="8017008" y="575268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8</a:t>
            </a:r>
          </a:p>
        </p:txBody>
      </p:sp>
      <p:sp>
        <p:nvSpPr>
          <p:cNvPr id="35970" name="Text Box 131"/>
          <p:cNvSpPr txBox="1">
            <a:spLocks noChangeArrowheads="1"/>
          </p:cNvSpPr>
          <p:nvPr/>
        </p:nvSpPr>
        <p:spPr bwMode="auto">
          <a:xfrm>
            <a:off x="8484122" y="5752683"/>
            <a:ext cx="392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10</a:t>
            </a:r>
          </a:p>
        </p:txBody>
      </p:sp>
      <p:sp>
        <p:nvSpPr>
          <p:cNvPr id="35971" name="Text Box 132"/>
          <p:cNvSpPr txBox="1">
            <a:spLocks noChangeArrowheads="1"/>
          </p:cNvSpPr>
          <p:nvPr/>
        </p:nvSpPr>
        <p:spPr bwMode="auto">
          <a:xfrm>
            <a:off x="8253545" y="5136733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9</a:t>
            </a:r>
          </a:p>
        </p:txBody>
      </p:sp>
      <p:sp>
        <p:nvSpPr>
          <p:cNvPr id="35972" name="Text Box 133"/>
          <p:cNvSpPr txBox="1">
            <a:spLocks noChangeArrowheads="1"/>
          </p:cNvSpPr>
          <p:nvPr/>
        </p:nvSpPr>
        <p:spPr bwMode="auto">
          <a:xfrm>
            <a:off x="7921758" y="4522371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7</a:t>
            </a:r>
          </a:p>
        </p:txBody>
      </p:sp>
      <p:sp>
        <p:nvSpPr>
          <p:cNvPr id="35973" name="Text Box 134"/>
          <p:cNvSpPr txBox="1">
            <a:spLocks noChangeArrowheads="1"/>
          </p:cNvSpPr>
          <p:nvPr/>
        </p:nvSpPr>
        <p:spPr bwMode="auto">
          <a:xfrm>
            <a:off x="7402645" y="3908008"/>
            <a:ext cx="288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008C"/>
                </a:solidFill>
                <a:latin typeface="+mn-lt"/>
              </a:rPr>
              <a:t>6</a:t>
            </a:r>
          </a:p>
        </p:txBody>
      </p:sp>
      <p:sp>
        <p:nvSpPr>
          <p:cNvPr id="35974" name="Oval 135"/>
          <p:cNvSpPr>
            <a:spLocks noChangeArrowheads="1"/>
          </p:cNvSpPr>
          <p:nvPr/>
        </p:nvSpPr>
        <p:spPr bwMode="auto">
          <a:xfrm>
            <a:off x="7404100" y="3939758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75" name="Oval 136" descr="20%"/>
          <p:cNvSpPr>
            <a:spLocks noChangeArrowheads="1"/>
          </p:cNvSpPr>
          <p:nvPr/>
        </p:nvSpPr>
        <p:spPr bwMode="auto">
          <a:xfrm>
            <a:off x="7924800" y="455412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76" name="Oval 137"/>
          <p:cNvSpPr>
            <a:spLocks noChangeArrowheads="1"/>
          </p:cNvSpPr>
          <p:nvPr/>
        </p:nvSpPr>
        <p:spPr bwMode="auto">
          <a:xfrm>
            <a:off x="6883400" y="455412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77" name="Oval 138"/>
          <p:cNvSpPr>
            <a:spLocks noChangeArrowheads="1"/>
          </p:cNvSpPr>
          <p:nvPr/>
        </p:nvSpPr>
        <p:spPr bwMode="auto">
          <a:xfrm>
            <a:off x="6553200" y="517007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78" name="Oval 139" descr="20%"/>
          <p:cNvSpPr>
            <a:spLocks noChangeArrowheads="1"/>
          </p:cNvSpPr>
          <p:nvPr/>
        </p:nvSpPr>
        <p:spPr bwMode="auto">
          <a:xfrm>
            <a:off x="8539163" y="5784433"/>
            <a:ext cx="284162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79" name="Oval 140" descr="20%"/>
          <p:cNvSpPr>
            <a:spLocks noChangeArrowheads="1"/>
          </p:cNvSpPr>
          <p:nvPr/>
        </p:nvSpPr>
        <p:spPr bwMode="auto">
          <a:xfrm>
            <a:off x="8255000" y="5170071"/>
            <a:ext cx="284163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80" name="AutoShape 141"/>
          <p:cNvCxnSpPr>
            <a:cxnSpLocks noChangeShapeType="1"/>
            <a:stCxn id="35974" idx="3"/>
            <a:endCxn id="35976" idx="7"/>
          </p:cNvCxnSpPr>
          <p:nvPr/>
        </p:nvCxnSpPr>
        <p:spPr bwMode="auto">
          <a:xfrm flipH="1">
            <a:off x="7126288" y="4190583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81" name="AutoShape 142"/>
          <p:cNvCxnSpPr>
            <a:cxnSpLocks noChangeShapeType="1"/>
            <a:stCxn id="35974" idx="5"/>
            <a:endCxn id="35975" idx="1"/>
          </p:cNvCxnSpPr>
          <p:nvPr/>
        </p:nvCxnSpPr>
        <p:spPr bwMode="auto">
          <a:xfrm>
            <a:off x="7646988" y="4190583"/>
            <a:ext cx="319087" cy="3968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82" name="AutoShape 143"/>
          <p:cNvCxnSpPr>
            <a:cxnSpLocks noChangeShapeType="1"/>
            <a:stCxn id="35976" idx="3"/>
            <a:endCxn id="35977" idx="0"/>
          </p:cNvCxnSpPr>
          <p:nvPr/>
        </p:nvCxnSpPr>
        <p:spPr bwMode="auto">
          <a:xfrm flipH="1">
            <a:off x="66944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83" name="AutoShape 144" descr="20%"/>
          <p:cNvCxnSpPr>
            <a:cxnSpLocks noChangeShapeType="1"/>
            <a:stCxn id="35975" idx="5"/>
            <a:endCxn id="35979" idx="0"/>
          </p:cNvCxnSpPr>
          <p:nvPr/>
        </p:nvCxnSpPr>
        <p:spPr bwMode="auto">
          <a:xfrm>
            <a:off x="81676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84" name="AutoShape 145" descr="20%"/>
          <p:cNvCxnSpPr>
            <a:cxnSpLocks noChangeShapeType="1"/>
            <a:stCxn id="35979" idx="5"/>
            <a:endCxn id="35978" idx="0"/>
          </p:cNvCxnSpPr>
          <p:nvPr/>
        </p:nvCxnSpPr>
        <p:spPr bwMode="auto">
          <a:xfrm>
            <a:off x="8497888" y="5420896"/>
            <a:ext cx="18415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85" name="Oval 146" descr="20%"/>
          <p:cNvSpPr>
            <a:spLocks noChangeArrowheads="1"/>
          </p:cNvSpPr>
          <p:nvPr/>
        </p:nvSpPr>
        <p:spPr bwMode="auto">
          <a:xfrm>
            <a:off x="7215188" y="5170071"/>
            <a:ext cx="284162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86" name="AutoShape 147"/>
          <p:cNvCxnSpPr>
            <a:cxnSpLocks noChangeShapeType="1"/>
            <a:stCxn id="35976" idx="5"/>
            <a:endCxn id="35985" idx="0"/>
          </p:cNvCxnSpPr>
          <p:nvPr/>
        </p:nvCxnSpPr>
        <p:spPr bwMode="auto">
          <a:xfrm>
            <a:off x="7126288" y="4806533"/>
            <a:ext cx="230187" cy="354013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87" name="Oval 148" descr="20%"/>
          <p:cNvSpPr>
            <a:spLocks noChangeArrowheads="1"/>
          </p:cNvSpPr>
          <p:nvPr/>
        </p:nvSpPr>
        <p:spPr bwMode="auto">
          <a:xfrm>
            <a:off x="8018463" y="5784433"/>
            <a:ext cx="284162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88" name="AutoShape 149" descr="20%"/>
          <p:cNvCxnSpPr>
            <a:cxnSpLocks noChangeShapeType="1"/>
            <a:stCxn id="35979" idx="3"/>
            <a:endCxn id="35987" idx="0"/>
          </p:cNvCxnSpPr>
          <p:nvPr/>
        </p:nvCxnSpPr>
        <p:spPr bwMode="auto">
          <a:xfrm flipH="1">
            <a:off x="8161338" y="5420896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89" name="Oval 150" descr="20%"/>
          <p:cNvSpPr>
            <a:spLocks noChangeArrowheads="1"/>
          </p:cNvSpPr>
          <p:nvPr/>
        </p:nvSpPr>
        <p:spPr bwMode="auto">
          <a:xfrm>
            <a:off x="6978650" y="5784433"/>
            <a:ext cx="284163" cy="284163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90" name="AutoShape 151" descr="20%"/>
          <p:cNvCxnSpPr>
            <a:cxnSpLocks noChangeShapeType="1"/>
            <a:stCxn id="35985" idx="3"/>
            <a:endCxn id="35989" idx="0"/>
          </p:cNvCxnSpPr>
          <p:nvPr/>
        </p:nvCxnSpPr>
        <p:spPr bwMode="auto">
          <a:xfrm flipH="1">
            <a:off x="7119938" y="5420896"/>
            <a:ext cx="136525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91" name="Oval 152" descr="20%"/>
          <p:cNvSpPr>
            <a:spLocks noChangeArrowheads="1"/>
          </p:cNvSpPr>
          <p:nvPr/>
        </p:nvSpPr>
        <p:spPr bwMode="auto">
          <a:xfrm>
            <a:off x="6789738" y="6398796"/>
            <a:ext cx="282575" cy="284162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92" name="AutoShape 153" descr="20%"/>
          <p:cNvCxnSpPr>
            <a:cxnSpLocks noChangeShapeType="1"/>
            <a:stCxn id="35989" idx="3"/>
            <a:endCxn id="35991" idx="0"/>
          </p:cNvCxnSpPr>
          <p:nvPr/>
        </p:nvCxnSpPr>
        <p:spPr bwMode="auto">
          <a:xfrm flipH="1">
            <a:off x="6931025" y="6035258"/>
            <a:ext cx="88900" cy="3556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93" name="Text Box 154"/>
          <p:cNvSpPr txBox="1">
            <a:spLocks noChangeArrowheads="1"/>
          </p:cNvSpPr>
          <p:nvPr/>
        </p:nvSpPr>
        <p:spPr bwMode="auto">
          <a:xfrm>
            <a:off x="4054475" y="3246021"/>
            <a:ext cx="1454582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next,hasNext</a:t>
            </a:r>
            <a:endParaRPr lang="en-US" sz="1800">
              <a:solidFill>
                <a:srgbClr val="00008C"/>
              </a:solidFill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 pop</a:t>
            </a:r>
            <a:endParaRPr lang="en-US" b="1">
              <a:solidFill>
                <a:srgbClr val="00008C"/>
              </a:solidFill>
              <a:latin typeface="+mn-lt"/>
            </a:endParaRPr>
          </a:p>
        </p:txBody>
      </p:sp>
      <p:sp>
        <p:nvSpPr>
          <p:cNvPr id="35994" name="Text Box 155"/>
          <p:cNvSpPr txBox="1">
            <a:spLocks noChangeArrowheads="1"/>
          </p:cNvSpPr>
          <p:nvPr/>
        </p:nvSpPr>
        <p:spPr bwMode="auto">
          <a:xfrm>
            <a:off x="7162800" y="3246021"/>
            <a:ext cx="1461758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next,hasNext</a:t>
            </a:r>
            <a:endParaRPr lang="en-US" sz="1800">
              <a:solidFill>
                <a:srgbClr val="00008C"/>
              </a:solidFill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 pop, </a:t>
            </a:r>
            <a:r>
              <a:rPr lang="en-US" b="1">
                <a:solidFill>
                  <a:srgbClr val="00008C"/>
                </a:solidFill>
                <a:latin typeface="+mn-lt"/>
              </a:rPr>
              <a:t>slideLeft</a:t>
            </a:r>
          </a:p>
        </p:txBody>
      </p:sp>
      <p:sp>
        <p:nvSpPr>
          <p:cNvPr id="35995" name="Text Box 156"/>
          <p:cNvSpPr txBox="1">
            <a:spLocks noChangeArrowheads="1"/>
          </p:cNvSpPr>
          <p:nvPr/>
        </p:nvSpPr>
        <p:spPr bwMode="auto">
          <a:xfrm>
            <a:off x="914400" y="6092408"/>
            <a:ext cx="1598402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next,hasNext()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 pop, </a:t>
            </a:r>
            <a:r>
              <a:rPr lang="en-US" b="1">
                <a:solidFill>
                  <a:srgbClr val="00008C"/>
                </a:solidFill>
                <a:latin typeface="+mn-lt"/>
              </a:rPr>
              <a:t>slideLeft</a:t>
            </a:r>
          </a:p>
        </p:txBody>
      </p:sp>
      <p:sp>
        <p:nvSpPr>
          <p:cNvPr id="35996" name="Text Box 157"/>
          <p:cNvSpPr txBox="1">
            <a:spLocks noChangeArrowheads="1"/>
          </p:cNvSpPr>
          <p:nvPr/>
        </p:nvSpPr>
        <p:spPr bwMode="auto">
          <a:xfrm>
            <a:off x="4038600" y="6092408"/>
            <a:ext cx="1454582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next,hasNext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8C"/>
                </a:solidFill>
                <a:latin typeface="+mn-lt"/>
              </a:rPr>
              <a:t>   pop</a:t>
            </a:r>
          </a:p>
        </p:txBody>
      </p:sp>
      <p:sp>
        <p:nvSpPr>
          <p:cNvPr id="35997" name="Text Box 158"/>
          <p:cNvSpPr txBox="1">
            <a:spLocks noChangeArrowheads="1"/>
          </p:cNvSpPr>
          <p:nvPr/>
        </p:nvSpPr>
        <p:spPr bwMode="auto">
          <a:xfrm>
            <a:off x="7162800" y="6092408"/>
            <a:ext cx="1454582" cy="57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next,hasNext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8C"/>
                </a:solidFill>
                <a:latin typeface="+mn-lt"/>
              </a:rPr>
              <a:t>next,hasNext</a:t>
            </a:r>
            <a:endParaRPr lang="en-US" b="1">
              <a:solidFill>
                <a:srgbClr val="00008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3202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BST </a:t>
            </a:r>
            <a:r>
              <a:rPr lang="en-US" dirty="0" smtClean="0">
                <a:latin typeface="+mn-lt"/>
              </a:rPr>
              <a:t>In-Order Iterator</a:t>
            </a:r>
            <a:r>
              <a:rPr lang="en-US" dirty="0">
                <a:latin typeface="+mn-lt"/>
              </a:rPr>
              <a:t>: </a:t>
            </a:r>
            <a:r>
              <a:rPr lang="en-US" sz="3200" dirty="0">
                <a:solidFill>
                  <a:srgbClr val="F79646"/>
                </a:solidFill>
                <a:latin typeface="+mn-lt"/>
              </a:rPr>
              <a:t>Algorithm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/>
              <a:t>	Initialize: </a:t>
            </a:r>
            <a:r>
              <a:rPr lang="en-US">
                <a:solidFill>
                  <a:srgbClr val="00008C"/>
                </a:solidFill>
              </a:rPr>
              <a:t>create an empty stack</a:t>
            </a:r>
            <a:endParaRPr lang="en-US"/>
          </a:p>
          <a:p>
            <a:pPr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/>
              <a:t>	hasNext: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  	if stack is empty perform slide left on root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  otherwise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	    let n be top of stack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	    pop n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	    slide left on right child of n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   return true if stack is not empty </a:t>
            </a:r>
            <a:r>
              <a:rPr lang="en-US" sz="2400">
                <a:solidFill>
                  <a:srgbClr val="A05000"/>
                </a:solidFill>
              </a:rPr>
              <a:t>(false otherwise)</a:t>
            </a:r>
          </a:p>
          <a:p>
            <a:pPr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/>
              <a:t>	next: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return value of node on top of stack </a:t>
            </a:r>
            <a:r>
              <a:rPr lang="en-US" sz="2400">
                <a:solidFill>
                  <a:srgbClr val="A05000"/>
                </a:solidFill>
              </a:rPr>
              <a:t>(but don</a:t>
            </a:r>
            <a:r>
              <a:rPr lang="ja-JP" altLang="en-US" sz="2400">
                <a:solidFill>
                  <a:srgbClr val="A05000"/>
                </a:solidFill>
              </a:rPr>
              <a:t>’</a:t>
            </a:r>
            <a:r>
              <a:rPr lang="en-US" altLang="ja-JP" sz="2400">
                <a:solidFill>
                  <a:srgbClr val="A05000"/>
                </a:solidFill>
              </a:rPr>
              <a:t>t pop node)</a:t>
            </a:r>
            <a:endParaRPr lang="en-US" sz="2400">
              <a:solidFill>
                <a:srgbClr val="A0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nodes goes on the stack exactly one time</a:t>
            </a:r>
          </a:p>
          <a:p>
            <a:r>
              <a:rPr lang="en-US" dirty="0" smtClean="0"/>
              <a:t>Each node is popped off the stack exactly one time</a:t>
            </a:r>
          </a:p>
          <a:p>
            <a:r>
              <a:rPr lang="en-US"/>
              <a:t> </a:t>
            </a:r>
            <a:r>
              <a:rPr lang="en-US" smtClean="0"/>
              <a:t>O(N)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Other Traversals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Pre-order and post-order traversals also use a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See Chapter 10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Level-Order </a:t>
            </a:r>
            <a:r>
              <a:rPr lang="en-US" dirty="0" smtClean="0">
                <a:latin typeface="+mn-lt"/>
              </a:rPr>
              <a:t>Iteration</a:t>
            </a:r>
            <a:endParaRPr lang="en-US" sz="2400" dirty="0">
              <a:solidFill>
                <a:srgbClr val="DC6E00"/>
              </a:solidFill>
              <a:latin typeface="+mn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295400"/>
            <a:ext cx="4876800" cy="5715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r>
              <a:rPr lang="en-US" dirty="0"/>
              <a:t>	</a:t>
            </a:r>
            <a:r>
              <a:rPr lang="en-US" dirty="0" smtClean="0"/>
              <a:t>Haven’t </a:t>
            </a:r>
            <a:r>
              <a:rPr lang="en-US" dirty="0"/>
              <a:t>seen this traversal yet:</a:t>
            </a:r>
          </a:p>
          <a:p>
            <a:pPr lvl="1"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r>
              <a:rPr lang="en-US" dirty="0">
                <a:ea typeface="ＭＳ Ｐゴシック" charset="0"/>
              </a:rPr>
              <a:t>Traverse nodes a level at a time from left to right</a:t>
            </a:r>
          </a:p>
          <a:p>
            <a:pPr lvl="1"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r>
              <a:rPr lang="en-US" dirty="0">
                <a:ea typeface="ＭＳ Ｐゴシック" charset="0"/>
              </a:rPr>
              <a:t>Start with root level and then traverse its children and then their children and so on</a:t>
            </a:r>
          </a:p>
          <a:p>
            <a:pPr lvl="1"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endParaRPr lang="en-US" dirty="0">
              <a:ea typeface="ＭＳ Ｐゴシック" charset="0"/>
            </a:endParaRPr>
          </a:p>
          <a:p>
            <a:pPr lvl="1"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r>
              <a:rPr lang="en-US" dirty="0">
                <a:ea typeface="ＭＳ Ｐゴシック" charset="0"/>
              </a:rPr>
              <a:t>Implementation?</a:t>
            </a:r>
          </a:p>
          <a:p>
            <a:pPr lvl="1"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endParaRPr lang="en-US" dirty="0">
              <a:ea typeface="ＭＳ Ｐゴシック" charset="0"/>
            </a:endParaRPr>
          </a:p>
          <a:p>
            <a:pPr lvl="1"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endParaRPr lang="en-US" dirty="0">
              <a:ea typeface="ＭＳ Ｐゴシック" charset="0"/>
            </a:endParaRPr>
          </a:p>
          <a:p>
            <a:pPr marL="342900" lvl="1" indent="0">
              <a:buFontTx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  <a:defRPr/>
            </a:pPr>
            <a:r>
              <a:rPr lang="en-US" sz="2400" dirty="0">
                <a:solidFill>
                  <a:srgbClr val="00009A"/>
                </a:solidFill>
              </a:rPr>
              <a:t>	</a:t>
            </a:r>
            <a:r>
              <a:rPr lang="en-US" sz="2400" dirty="0">
                <a:solidFill>
                  <a:srgbClr val="A05000"/>
                </a:solidFill>
              </a:rPr>
              <a:t>Example result:</a:t>
            </a:r>
            <a:r>
              <a:rPr lang="en-US" sz="2400" dirty="0">
                <a:solidFill>
                  <a:srgbClr val="00009A"/>
                </a:solidFill>
              </a:rPr>
              <a:t> </a:t>
            </a:r>
            <a:r>
              <a:rPr lang="en-US" sz="2400" dirty="0">
                <a:solidFill>
                  <a:srgbClr val="00008C"/>
                </a:solidFill>
              </a:rPr>
              <a:t>p s e a m l r a t e e</a:t>
            </a:r>
            <a:endParaRPr lang="en-US" sz="2400" dirty="0"/>
          </a:p>
        </p:txBody>
      </p:sp>
      <p:sp>
        <p:nvSpPr>
          <p:cNvPr id="41987" name="Oval 5"/>
          <p:cNvSpPr>
            <a:spLocks noChangeArrowheads="1"/>
          </p:cNvSpPr>
          <p:nvPr/>
        </p:nvSpPr>
        <p:spPr bwMode="auto">
          <a:xfrm>
            <a:off x="8143875" y="6072188"/>
            <a:ext cx="457200" cy="457200"/>
          </a:xfrm>
          <a:prstGeom prst="ellipse">
            <a:avLst/>
          </a:prstGeom>
          <a:solidFill>
            <a:srgbClr val="FF8080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7489185" y="2844800"/>
            <a:ext cx="406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e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6909819" y="3935413"/>
            <a:ext cx="32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l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5048511" y="2836863"/>
            <a:ext cx="378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s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5272956" y="4970463"/>
            <a:ext cx="417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a</a:t>
            </a: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4415706" y="3903663"/>
            <a:ext cx="417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a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5608970" y="3903663"/>
            <a:ext cx="502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m</a:t>
            </a:r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8114761" y="3903663"/>
            <a:ext cx="36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r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7731789" y="4994275"/>
            <a:ext cx="362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t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8479785" y="4970463"/>
            <a:ext cx="406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e</a:t>
            </a:r>
          </a:p>
        </p:txBody>
      </p:sp>
      <p:sp>
        <p:nvSpPr>
          <p:cNvPr id="41997" name="Oval 16"/>
          <p:cNvSpPr>
            <a:spLocks noChangeArrowheads="1"/>
          </p:cNvSpPr>
          <p:nvPr/>
        </p:nvSpPr>
        <p:spPr bwMode="auto">
          <a:xfrm>
            <a:off x="7458075" y="28717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7"/>
          <p:cNvSpPr>
            <a:spLocks noChangeArrowheads="1"/>
          </p:cNvSpPr>
          <p:nvPr/>
        </p:nvSpPr>
        <p:spPr bwMode="auto">
          <a:xfrm>
            <a:off x="5019675" y="28717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Oval 18"/>
          <p:cNvSpPr>
            <a:spLocks noChangeArrowheads="1"/>
          </p:cNvSpPr>
          <p:nvPr/>
        </p:nvSpPr>
        <p:spPr bwMode="auto">
          <a:xfrm>
            <a:off x="8448675" y="50053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Oval 19"/>
          <p:cNvSpPr>
            <a:spLocks noChangeArrowheads="1"/>
          </p:cNvSpPr>
          <p:nvPr/>
        </p:nvSpPr>
        <p:spPr bwMode="auto">
          <a:xfrm>
            <a:off x="5629275" y="39385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Oval 20"/>
          <p:cNvSpPr>
            <a:spLocks noChangeArrowheads="1"/>
          </p:cNvSpPr>
          <p:nvPr/>
        </p:nvSpPr>
        <p:spPr bwMode="auto">
          <a:xfrm>
            <a:off x="6848475" y="39385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Oval 21"/>
          <p:cNvSpPr>
            <a:spLocks noChangeArrowheads="1"/>
          </p:cNvSpPr>
          <p:nvPr/>
        </p:nvSpPr>
        <p:spPr bwMode="auto">
          <a:xfrm>
            <a:off x="8067675" y="39385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03" name="AutoShape 22"/>
          <p:cNvCxnSpPr>
            <a:cxnSpLocks noChangeShapeType="1"/>
            <a:stCxn id="42026" idx="3"/>
            <a:endCxn id="41998" idx="7"/>
          </p:cNvCxnSpPr>
          <p:nvPr/>
        </p:nvCxnSpPr>
        <p:spPr bwMode="auto">
          <a:xfrm flipH="1">
            <a:off x="5410200" y="2209800"/>
            <a:ext cx="895350" cy="7143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3"/>
          <p:cNvCxnSpPr>
            <a:cxnSpLocks noChangeShapeType="1"/>
            <a:stCxn id="42026" idx="5"/>
            <a:endCxn id="41997" idx="1"/>
          </p:cNvCxnSpPr>
          <p:nvPr/>
        </p:nvCxnSpPr>
        <p:spPr bwMode="auto">
          <a:xfrm>
            <a:off x="6629400" y="2209800"/>
            <a:ext cx="895350" cy="714375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4"/>
          <p:cNvCxnSpPr>
            <a:cxnSpLocks noChangeShapeType="1"/>
            <a:stCxn id="41998" idx="5"/>
            <a:endCxn id="42000" idx="0"/>
          </p:cNvCxnSpPr>
          <p:nvPr/>
        </p:nvCxnSpPr>
        <p:spPr bwMode="auto">
          <a:xfrm>
            <a:off x="5410200" y="3276600"/>
            <a:ext cx="4476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5"/>
          <p:cNvCxnSpPr>
            <a:cxnSpLocks noChangeShapeType="1"/>
            <a:stCxn id="41997" idx="5"/>
            <a:endCxn id="42002" idx="0"/>
          </p:cNvCxnSpPr>
          <p:nvPr/>
        </p:nvCxnSpPr>
        <p:spPr bwMode="auto">
          <a:xfrm>
            <a:off x="7848600" y="3276600"/>
            <a:ext cx="4476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6"/>
          <p:cNvCxnSpPr>
            <a:cxnSpLocks noChangeShapeType="1"/>
            <a:stCxn id="41997" idx="3"/>
            <a:endCxn id="42001" idx="0"/>
          </p:cNvCxnSpPr>
          <p:nvPr/>
        </p:nvCxnSpPr>
        <p:spPr bwMode="auto">
          <a:xfrm flipH="1">
            <a:off x="7077075" y="3276600"/>
            <a:ext cx="4476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8" name="Oval 27"/>
          <p:cNvSpPr>
            <a:spLocks noChangeArrowheads="1"/>
          </p:cNvSpPr>
          <p:nvPr/>
        </p:nvSpPr>
        <p:spPr bwMode="auto">
          <a:xfrm>
            <a:off x="4410075" y="39385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09" name="AutoShape 28"/>
          <p:cNvCxnSpPr>
            <a:cxnSpLocks noChangeShapeType="1"/>
            <a:stCxn id="41998" idx="3"/>
            <a:endCxn id="42008" idx="0"/>
          </p:cNvCxnSpPr>
          <p:nvPr/>
        </p:nvCxnSpPr>
        <p:spPr bwMode="auto">
          <a:xfrm flipH="1">
            <a:off x="4638675" y="3276600"/>
            <a:ext cx="4476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0" name="Oval 29"/>
          <p:cNvSpPr>
            <a:spLocks noChangeArrowheads="1"/>
          </p:cNvSpPr>
          <p:nvPr/>
        </p:nvSpPr>
        <p:spPr bwMode="auto">
          <a:xfrm>
            <a:off x="7686675" y="50053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11" name="AutoShape 30"/>
          <p:cNvCxnSpPr>
            <a:cxnSpLocks noChangeShapeType="1"/>
            <a:stCxn id="42002" idx="3"/>
            <a:endCxn id="42010" idx="0"/>
          </p:cNvCxnSpPr>
          <p:nvPr/>
        </p:nvCxnSpPr>
        <p:spPr bwMode="auto">
          <a:xfrm flipH="1">
            <a:off x="7915275" y="4343400"/>
            <a:ext cx="2190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AutoShape 31"/>
          <p:cNvCxnSpPr>
            <a:cxnSpLocks noChangeShapeType="1"/>
            <a:stCxn id="42002" idx="5"/>
            <a:endCxn id="41999" idx="0"/>
          </p:cNvCxnSpPr>
          <p:nvPr/>
        </p:nvCxnSpPr>
        <p:spPr bwMode="auto">
          <a:xfrm>
            <a:off x="8458200" y="4343400"/>
            <a:ext cx="2190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3" name="Oval 32"/>
          <p:cNvSpPr>
            <a:spLocks noChangeArrowheads="1"/>
          </p:cNvSpPr>
          <p:nvPr/>
        </p:nvSpPr>
        <p:spPr bwMode="auto">
          <a:xfrm>
            <a:off x="5248275" y="5005388"/>
            <a:ext cx="457200" cy="457200"/>
          </a:xfrm>
          <a:prstGeom prst="ellipse">
            <a:avLst/>
          </a:prstGeom>
          <a:noFill/>
          <a:ln w="28575">
            <a:solidFill>
              <a:srgbClr val="A05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14" name="AutoShape 33"/>
          <p:cNvCxnSpPr>
            <a:cxnSpLocks noChangeShapeType="1"/>
            <a:stCxn id="42000" idx="3"/>
            <a:endCxn id="42013" idx="0"/>
          </p:cNvCxnSpPr>
          <p:nvPr/>
        </p:nvCxnSpPr>
        <p:spPr bwMode="auto">
          <a:xfrm flipH="1">
            <a:off x="5476875" y="4343400"/>
            <a:ext cx="2190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AutoShape 34"/>
          <p:cNvCxnSpPr>
            <a:cxnSpLocks noChangeShapeType="1"/>
            <a:stCxn id="41999" idx="3"/>
            <a:endCxn id="41987" idx="0"/>
          </p:cNvCxnSpPr>
          <p:nvPr/>
        </p:nvCxnSpPr>
        <p:spPr bwMode="auto">
          <a:xfrm flipH="1">
            <a:off x="8372475" y="5410200"/>
            <a:ext cx="142875" cy="647700"/>
          </a:xfrm>
          <a:prstGeom prst="straightConnector1">
            <a:avLst/>
          </a:prstGeom>
          <a:noFill/>
          <a:ln w="38100">
            <a:solidFill>
              <a:srgbClr val="A05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AutoShape 35"/>
          <p:cNvCxnSpPr>
            <a:cxnSpLocks noChangeShapeType="1"/>
            <a:stCxn id="42027" idx="2"/>
            <a:endCxn id="41990" idx="0"/>
          </p:cNvCxnSpPr>
          <p:nvPr/>
        </p:nvCxnSpPr>
        <p:spPr bwMode="auto">
          <a:xfrm rot="5400000">
            <a:off x="5545387" y="1916361"/>
            <a:ext cx="613073" cy="122793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AutoShape 36"/>
          <p:cNvCxnSpPr>
            <a:cxnSpLocks noChangeShapeType="1"/>
            <a:stCxn id="41998" idx="6"/>
            <a:endCxn id="41997" idx="2"/>
          </p:cNvCxnSpPr>
          <p:nvPr/>
        </p:nvCxnSpPr>
        <p:spPr bwMode="auto">
          <a:xfrm>
            <a:off x="5491163" y="3100388"/>
            <a:ext cx="1952625" cy="0"/>
          </a:xfrm>
          <a:prstGeom prst="straightConnector1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8" name="AutoShape 37"/>
          <p:cNvCxnSpPr>
            <a:cxnSpLocks noChangeShapeType="1"/>
            <a:stCxn id="42008" idx="6"/>
            <a:endCxn id="42000" idx="2"/>
          </p:cNvCxnSpPr>
          <p:nvPr/>
        </p:nvCxnSpPr>
        <p:spPr bwMode="auto">
          <a:xfrm>
            <a:off x="4881563" y="4167188"/>
            <a:ext cx="733425" cy="0"/>
          </a:xfrm>
          <a:prstGeom prst="straightConnector1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9" name="AutoShape 38"/>
          <p:cNvCxnSpPr>
            <a:cxnSpLocks noChangeShapeType="1"/>
            <a:stCxn id="42000" idx="6"/>
            <a:endCxn id="42001" idx="2"/>
          </p:cNvCxnSpPr>
          <p:nvPr/>
        </p:nvCxnSpPr>
        <p:spPr bwMode="auto">
          <a:xfrm>
            <a:off x="6100763" y="4167188"/>
            <a:ext cx="733425" cy="0"/>
          </a:xfrm>
          <a:prstGeom prst="straightConnector1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0" name="AutoShape 39"/>
          <p:cNvCxnSpPr>
            <a:cxnSpLocks noChangeShapeType="1"/>
            <a:stCxn id="42013" idx="6"/>
            <a:endCxn id="42010" idx="2"/>
          </p:cNvCxnSpPr>
          <p:nvPr/>
        </p:nvCxnSpPr>
        <p:spPr bwMode="auto">
          <a:xfrm>
            <a:off x="5719763" y="5233988"/>
            <a:ext cx="1952625" cy="0"/>
          </a:xfrm>
          <a:prstGeom prst="straightConnector1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AutoShape 40"/>
          <p:cNvCxnSpPr>
            <a:cxnSpLocks noChangeShapeType="1"/>
            <a:stCxn id="41997" idx="4"/>
            <a:endCxn id="42008" idx="7"/>
          </p:cNvCxnSpPr>
          <p:nvPr/>
        </p:nvCxnSpPr>
        <p:spPr bwMode="auto">
          <a:xfrm rot="5400000">
            <a:off x="5919788" y="2224087"/>
            <a:ext cx="647700" cy="2886075"/>
          </a:xfrm>
          <a:prstGeom prst="curvedConnector3">
            <a:avLst>
              <a:gd name="adj1" fmla="val 44852"/>
            </a:avLst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2" name="AutoShape 41"/>
          <p:cNvCxnSpPr>
            <a:cxnSpLocks noChangeShapeType="1"/>
            <a:stCxn id="42001" idx="6"/>
            <a:endCxn id="42002" idx="2"/>
          </p:cNvCxnSpPr>
          <p:nvPr/>
        </p:nvCxnSpPr>
        <p:spPr bwMode="auto">
          <a:xfrm>
            <a:off x="7319963" y="4167188"/>
            <a:ext cx="733425" cy="0"/>
          </a:xfrm>
          <a:prstGeom prst="straightConnector1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3" name="AutoShape 42"/>
          <p:cNvCxnSpPr>
            <a:cxnSpLocks noChangeShapeType="1"/>
            <a:stCxn id="42002" idx="4"/>
            <a:endCxn id="42013" idx="7"/>
          </p:cNvCxnSpPr>
          <p:nvPr/>
        </p:nvCxnSpPr>
        <p:spPr bwMode="auto">
          <a:xfrm rot="5400000">
            <a:off x="6643688" y="3405187"/>
            <a:ext cx="647700" cy="2657475"/>
          </a:xfrm>
          <a:prstGeom prst="curvedConnector3">
            <a:avLst>
              <a:gd name="adj1" fmla="val 44852"/>
            </a:avLst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4" name="AutoShape 43"/>
          <p:cNvCxnSpPr>
            <a:cxnSpLocks noChangeShapeType="1"/>
            <a:stCxn id="41999" idx="5"/>
            <a:endCxn id="41987" idx="7"/>
          </p:cNvCxnSpPr>
          <p:nvPr/>
        </p:nvCxnSpPr>
        <p:spPr bwMode="auto">
          <a:xfrm rot="5400000">
            <a:off x="8329612" y="5614988"/>
            <a:ext cx="714375" cy="304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AutoShape 44"/>
          <p:cNvCxnSpPr>
            <a:cxnSpLocks noChangeShapeType="1"/>
            <a:stCxn id="42010" idx="6"/>
            <a:endCxn id="41999" idx="2"/>
          </p:cNvCxnSpPr>
          <p:nvPr/>
        </p:nvCxnSpPr>
        <p:spPr bwMode="auto">
          <a:xfrm>
            <a:off x="8158163" y="5233988"/>
            <a:ext cx="276225" cy="0"/>
          </a:xfrm>
          <a:prstGeom prst="straightConnector1">
            <a:avLst/>
          </a:prstGeom>
          <a:noFill/>
          <a:ln w="19050">
            <a:solidFill>
              <a:srgbClr val="00008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6" name="Oval 45"/>
          <p:cNvSpPr>
            <a:spLocks noChangeArrowheads="1"/>
          </p:cNvSpPr>
          <p:nvPr/>
        </p:nvSpPr>
        <p:spPr bwMode="auto">
          <a:xfrm>
            <a:off x="6238875" y="1804988"/>
            <a:ext cx="457200" cy="457200"/>
          </a:xfrm>
          <a:prstGeom prst="ellipse">
            <a:avLst/>
          </a:prstGeom>
          <a:solidFill>
            <a:srgbClr val="80FF80"/>
          </a:solidFill>
          <a:ln w="28575">
            <a:solidFill>
              <a:srgbClr val="A05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Text Box 46"/>
          <p:cNvSpPr txBox="1">
            <a:spLocks noChangeArrowheads="1"/>
          </p:cNvSpPr>
          <p:nvPr/>
        </p:nvSpPr>
        <p:spPr bwMode="auto">
          <a:xfrm>
            <a:off x="6257206" y="1762125"/>
            <a:ext cx="417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p</a:t>
            </a:r>
          </a:p>
        </p:txBody>
      </p:sp>
      <p:sp>
        <p:nvSpPr>
          <p:cNvPr id="42028" name="Text Box 15"/>
          <p:cNvSpPr txBox="1">
            <a:spLocks noChangeArrowheads="1"/>
          </p:cNvSpPr>
          <p:nvPr/>
        </p:nvSpPr>
        <p:spPr bwMode="auto">
          <a:xfrm>
            <a:off x="8168635" y="6037263"/>
            <a:ext cx="406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400" i="1">
                <a:solidFill>
                  <a:srgbClr val="00008C"/>
                </a:solidFill>
                <a:latin typeface="+mn-lt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5034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Your Turn</a:t>
            </a:r>
            <a:endParaRPr lang="en-US" dirty="0">
              <a:latin typeface="+mn-lt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Complete Worksheet #30: BST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Recursive Traversal</a:t>
            </a:r>
            <a:endParaRPr lang="en-US" sz="3200" dirty="0">
              <a:solidFill>
                <a:srgbClr val="00008C"/>
              </a:solidFill>
              <a:latin typeface="+mn-lt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spcBef>
                <a:spcPct val="25000"/>
              </a:spcBef>
              <a:buFontTx/>
              <a:buNone/>
            </a:pPr>
            <a:endParaRPr lang="en-US" dirty="0"/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void </a:t>
            </a:r>
            <a:r>
              <a:rPr lang="en-US" sz="2600" b="1" dirty="0" err="1" smtClean="0">
                <a:solidFill>
                  <a:srgbClr val="00008C"/>
                </a:solidFill>
              </a:rPr>
              <a:t>inorder</a:t>
            </a:r>
            <a:r>
              <a:rPr lang="en-US" sz="2600" b="1" dirty="0">
                <a:solidFill>
                  <a:srgbClr val="00008C"/>
                </a:solidFill>
              </a:rPr>
              <a:t>(</a:t>
            </a:r>
            <a:r>
              <a:rPr lang="en-US" sz="2600" b="1" dirty="0" err="1">
                <a:solidFill>
                  <a:srgbClr val="00008C"/>
                </a:solidFill>
              </a:rPr>
              <a:t>struct</a:t>
            </a:r>
            <a:r>
              <a:rPr lang="en-US" sz="2600" b="1" dirty="0">
                <a:solidFill>
                  <a:srgbClr val="00008C"/>
                </a:solidFill>
              </a:rPr>
              <a:t> Node *node) {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if (node != 0){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  </a:t>
            </a:r>
            <a:r>
              <a:rPr lang="en-US" sz="2600" b="1" dirty="0" err="1" smtClean="0">
                <a:solidFill>
                  <a:srgbClr val="00008C"/>
                </a:solidFill>
              </a:rPr>
              <a:t>inorder</a:t>
            </a:r>
            <a:r>
              <a:rPr lang="en-US" sz="2600" b="1" dirty="0">
                <a:solidFill>
                  <a:srgbClr val="00008C"/>
                </a:solidFill>
              </a:rPr>
              <a:t>(node-&gt;left)</a:t>
            </a:r>
            <a:r>
              <a:rPr lang="en-US" sz="2600" b="1" dirty="0" smtClean="0">
                <a:solidFill>
                  <a:srgbClr val="00008C"/>
                </a:solidFill>
              </a:rPr>
              <a:t>;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  process (node-&gt;</a:t>
            </a:r>
            <a:r>
              <a:rPr lang="en-US" sz="2600" b="1" dirty="0" err="1">
                <a:solidFill>
                  <a:srgbClr val="00008C"/>
                </a:solidFill>
              </a:rPr>
              <a:t>val</a:t>
            </a:r>
            <a:r>
              <a:rPr lang="en-US" sz="2600" b="1" dirty="0">
                <a:solidFill>
                  <a:srgbClr val="00008C"/>
                </a:solidFill>
              </a:rPr>
              <a:t>)</a:t>
            </a:r>
            <a:r>
              <a:rPr lang="en-US" sz="2600" b="1" dirty="0" smtClean="0">
                <a:solidFill>
                  <a:srgbClr val="00008C"/>
                </a:solidFill>
              </a:rPr>
              <a:t>;</a:t>
            </a:r>
            <a:endParaRPr lang="en-US" sz="2600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  </a:t>
            </a:r>
            <a:r>
              <a:rPr lang="en-US" sz="2600" b="1" dirty="0" err="1" smtClean="0">
                <a:solidFill>
                  <a:srgbClr val="00008C"/>
                </a:solidFill>
              </a:rPr>
              <a:t>inorder</a:t>
            </a:r>
            <a:r>
              <a:rPr lang="en-US" sz="2600" b="1" dirty="0">
                <a:solidFill>
                  <a:srgbClr val="00008C"/>
                </a:solidFill>
              </a:rPr>
              <a:t>(node-&gt;</a:t>
            </a:r>
            <a:r>
              <a:rPr lang="en-US" sz="2600" b="1" dirty="0" err="1">
                <a:solidFill>
                  <a:srgbClr val="00008C"/>
                </a:solidFill>
              </a:rPr>
              <a:t>rght</a:t>
            </a:r>
            <a:r>
              <a:rPr lang="en-US" sz="2600" b="1" dirty="0">
                <a:solidFill>
                  <a:srgbClr val="00008C"/>
                </a:solidFill>
              </a:rPr>
              <a:t>);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}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</a:t>
            </a:r>
            <a:r>
              <a:rPr lang="en-US" sz="2600" b="1" dirty="0" smtClean="0">
                <a:solidFill>
                  <a:srgbClr val="00008C"/>
                </a:solidFill>
              </a:rPr>
              <a:t>}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>
              <a:spcBef>
                <a:spcPct val="25000"/>
              </a:spcBef>
              <a:buFontTx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99925" y="3505200"/>
            <a:ext cx="5026374" cy="2895600"/>
            <a:chOff x="2355847" y="3048000"/>
            <a:chExt cx="6221412" cy="3962400"/>
          </a:xfrm>
        </p:grpSpPr>
        <p:cxnSp>
          <p:nvCxnSpPr>
            <p:cNvPr id="29699" name="AutoShape 4"/>
            <p:cNvCxnSpPr>
              <a:cxnSpLocks noChangeShapeType="1"/>
              <a:stCxn id="29740" idx="3"/>
              <a:endCxn id="29739" idx="0"/>
            </p:cNvCxnSpPr>
            <p:nvPr/>
          </p:nvCxnSpPr>
          <p:spPr bwMode="auto">
            <a:xfrm flipH="1">
              <a:off x="3843335" y="3452533"/>
              <a:ext cx="2041850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0" name="AutoShape 5"/>
            <p:cNvCxnSpPr>
              <a:cxnSpLocks noChangeShapeType="1"/>
              <a:stCxn id="29740" idx="5"/>
              <a:endCxn id="29737" idx="0"/>
            </p:cNvCxnSpPr>
            <p:nvPr/>
          </p:nvCxnSpPr>
          <p:spPr bwMode="auto">
            <a:xfrm>
              <a:off x="6262355" y="3452533"/>
              <a:ext cx="1979941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1" name="AutoShape 6"/>
            <p:cNvCxnSpPr>
              <a:cxnSpLocks noChangeShapeType="1"/>
              <a:stCxn id="29738" idx="3"/>
              <a:endCxn id="29721" idx="0"/>
            </p:cNvCxnSpPr>
            <p:nvPr/>
          </p:nvCxnSpPr>
          <p:spPr bwMode="auto">
            <a:xfrm flipH="1">
              <a:off x="2818603" y="4595534"/>
              <a:ext cx="834558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2" name="AutoShape 7"/>
            <p:cNvCxnSpPr>
              <a:cxnSpLocks noChangeShapeType="1"/>
              <a:stCxn id="29738" idx="5"/>
              <a:endCxn id="29735" idx="0"/>
            </p:cNvCxnSpPr>
            <p:nvPr/>
          </p:nvCxnSpPr>
          <p:spPr bwMode="auto">
            <a:xfrm>
              <a:off x="4030332" y="4595534"/>
              <a:ext cx="828211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09" name="Group 14"/>
            <p:cNvGrpSpPr>
              <a:grpSpLocks/>
            </p:cNvGrpSpPr>
            <p:nvPr/>
          </p:nvGrpSpPr>
          <p:grpSpPr bwMode="auto">
            <a:xfrm>
              <a:off x="5607045" y="3048000"/>
              <a:ext cx="933450" cy="471488"/>
              <a:chOff x="2600" y="912"/>
              <a:chExt cx="588" cy="297"/>
            </a:xfrm>
          </p:grpSpPr>
          <p:sp>
            <p:nvSpPr>
              <p:cNvPr id="29740" name="Oval 15"/>
              <p:cNvSpPr>
                <a:spLocks noChangeArrowheads="1"/>
              </p:cNvSpPr>
              <p:nvPr/>
            </p:nvSpPr>
            <p:spPr bwMode="auto">
              <a:xfrm>
                <a:off x="2726" y="921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41" name="Text Box 16"/>
              <p:cNvSpPr txBox="1">
                <a:spLocks noChangeArrowheads="1"/>
              </p:cNvSpPr>
              <p:nvPr/>
            </p:nvSpPr>
            <p:spPr bwMode="auto">
              <a:xfrm>
                <a:off x="2600" y="912"/>
                <a:ext cx="588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Robert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0" name="Group 17"/>
            <p:cNvGrpSpPr>
              <a:grpSpLocks/>
            </p:cNvGrpSpPr>
            <p:nvPr/>
          </p:nvGrpSpPr>
          <p:grpSpPr bwMode="auto">
            <a:xfrm>
              <a:off x="3395659" y="4191001"/>
              <a:ext cx="895350" cy="471488"/>
              <a:chOff x="1130" y="1728"/>
              <a:chExt cx="564" cy="297"/>
            </a:xfrm>
          </p:grpSpPr>
          <p:sp>
            <p:nvSpPr>
              <p:cNvPr id="29738" name="Oval 18"/>
              <p:cNvSpPr>
                <a:spLocks noChangeArrowheads="1"/>
              </p:cNvSpPr>
              <p:nvPr/>
            </p:nvSpPr>
            <p:spPr bwMode="auto">
              <a:xfrm>
                <a:off x="1243" y="1737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39" name="Text Box 19"/>
              <p:cNvSpPr txBox="1">
                <a:spLocks noChangeArrowheads="1"/>
              </p:cNvSpPr>
              <p:nvPr/>
            </p:nvSpPr>
            <p:spPr bwMode="auto">
              <a:xfrm>
                <a:off x="1130" y="1728"/>
                <a:ext cx="564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Gabby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1" name="Group 20"/>
            <p:cNvGrpSpPr>
              <a:grpSpLocks/>
            </p:cNvGrpSpPr>
            <p:nvPr/>
          </p:nvGrpSpPr>
          <p:grpSpPr bwMode="auto">
            <a:xfrm>
              <a:off x="7907334" y="4191001"/>
              <a:ext cx="669925" cy="471488"/>
              <a:chOff x="3972" y="1728"/>
              <a:chExt cx="422" cy="297"/>
            </a:xfrm>
          </p:grpSpPr>
          <p:sp>
            <p:nvSpPr>
              <p:cNvPr id="29736" name="Oval 21"/>
              <p:cNvSpPr>
                <a:spLocks noChangeArrowheads="1"/>
              </p:cNvSpPr>
              <p:nvPr/>
            </p:nvSpPr>
            <p:spPr bwMode="auto">
              <a:xfrm>
                <a:off x="4016" y="1737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37" name="Text Box 22"/>
              <p:cNvSpPr txBox="1">
                <a:spLocks noChangeArrowheads="1"/>
              </p:cNvSpPr>
              <p:nvPr/>
            </p:nvSpPr>
            <p:spPr bwMode="auto">
              <a:xfrm>
                <a:off x="3972" y="1728"/>
                <a:ext cx="422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Sam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2" name="Group 23"/>
            <p:cNvGrpSpPr>
              <a:grpSpLocks/>
            </p:cNvGrpSpPr>
            <p:nvPr/>
          </p:nvGrpSpPr>
          <p:grpSpPr bwMode="auto">
            <a:xfrm>
              <a:off x="4511673" y="5334002"/>
              <a:ext cx="693738" cy="471488"/>
              <a:chOff x="1806" y="2544"/>
              <a:chExt cx="437" cy="297"/>
            </a:xfrm>
          </p:grpSpPr>
          <p:sp>
            <p:nvSpPr>
              <p:cNvPr id="29734" name="Oval 24"/>
              <p:cNvSpPr>
                <a:spLocks noChangeArrowheads="1"/>
              </p:cNvSpPr>
              <p:nvPr/>
            </p:nvSpPr>
            <p:spPr bwMode="auto">
              <a:xfrm>
                <a:off x="1856" y="2553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35" name="Text Box 25"/>
              <p:cNvSpPr txBox="1">
                <a:spLocks noChangeArrowheads="1"/>
              </p:cNvSpPr>
              <p:nvPr/>
            </p:nvSpPr>
            <p:spPr bwMode="auto">
              <a:xfrm>
                <a:off x="1806" y="2544"/>
                <a:ext cx="437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Kate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9" name="Group 44"/>
            <p:cNvGrpSpPr>
              <a:grpSpLocks/>
            </p:cNvGrpSpPr>
            <p:nvPr/>
          </p:nvGrpSpPr>
          <p:grpSpPr bwMode="auto">
            <a:xfrm>
              <a:off x="2355847" y="5334002"/>
              <a:ext cx="925513" cy="471488"/>
              <a:chOff x="448" y="2352"/>
              <a:chExt cx="583" cy="297"/>
            </a:xfrm>
          </p:grpSpPr>
          <p:sp>
            <p:nvSpPr>
              <p:cNvPr id="29720" name="Oval 45"/>
              <p:cNvSpPr>
                <a:spLocks noChangeArrowheads="1"/>
              </p:cNvSpPr>
              <p:nvPr/>
            </p:nvSpPr>
            <p:spPr bwMode="auto">
              <a:xfrm>
                <a:off x="571" y="2361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21" name="Text Box 46"/>
              <p:cNvSpPr txBox="1">
                <a:spLocks noChangeArrowheads="1"/>
              </p:cNvSpPr>
              <p:nvPr/>
            </p:nvSpPr>
            <p:spPr bwMode="auto">
              <a:xfrm>
                <a:off x="448" y="2352"/>
                <a:ext cx="583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8C"/>
                    </a:solidFill>
                    <a:latin typeface="+mn-lt"/>
                  </a:rPr>
                  <a:t>Abigail</a:t>
                </a:r>
              </a:p>
            </p:txBody>
          </p:sp>
        </p:grpSp>
        <p:cxnSp>
          <p:nvCxnSpPr>
            <p:cNvPr id="24" name="AutoShape 7"/>
            <p:cNvCxnSpPr>
              <a:cxnSpLocks noChangeShapeType="1"/>
              <a:endCxn id="27" idx="0"/>
            </p:cNvCxnSpPr>
            <p:nvPr/>
          </p:nvCxnSpPr>
          <p:spPr bwMode="auto">
            <a:xfrm>
              <a:off x="2819401" y="5800443"/>
              <a:ext cx="828209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3273753" y="6538912"/>
              <a:ext cx="747713" cy="471488"/>
              <a:chOff x="1789" y="2544"/>
              <a:chExt cx="471" cy="297"/>
            </a:xfrm>
          </p:grpSpPr>
          <p:sp>
            <p:nvSpPr>
              <p:cNvPr id="26" name="Oval 24"/>
              <p:cNvSpPr>
                <a:spLocks noChangeArrowheads="1"/>
              </p:cNvSpPr>
              <p:nvPr/>
            </p:nvSpPr>
            <p:spPr bwMode="auto">
              <a:xfrm>
                <a:off x="1856" y="2553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789" y="2544"/>
                <a:ext cx="471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Dave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9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traversal that supports the Iterator Interface  (</a:t>
            </a:r>
            <a:r>
              <a:rPr lang="en-US" dirty="0" err="1" smtClean="0"/>
              <a:t>HasNext</a:t>
            </a:r>
            <a:r>
              <a:rPr lang="en-US" dirty="0" smtClean="0"/>
              <a:t>, Next)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Implementation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Simple Iterator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/>
              <a:t>Simple iterator </a:t>
            </a:r>
            <a:r>
              <a:rPr lang="en-US" dirty="0">
                <a:solidFill>
                  <a:srgbClr val="00008C"/>
                </a:solidFill>
                <a:sym typeface="Wingdings" charset="0"/>
              </a:rPr>
              <a:t> </a:t>
            </a:r>
            <a:r>
              <a:rPr lang="en-US" dirty="0">
                <a:solidFill>
                  <a:srgbClr val="00008C"/>
                </a:solidFill>
              </a:rPr>
              <a:t>recursively traverse tree, placing all node values into a linked list, then use a linked list iterator</a:t>
            </a:r>
          </a:p>
          <a:p>
            <a:pPr>
              <a:spcBef>
                <a:spcPct val="75000"/>
              </a:spcBef>
            </a:pPr>
            <a:r>
              <a:rPr lang="en-US" dirty="0"/>
              <a:t>Problem: </a:t>
            </a:r>
            <a:r>
              <a:rPr lang="en-US" dirty="0">
                <a:solidFill>
                  <a:srgbClr val="00008C"/>
                </a:solidFill>
              </a:rPr>
              <a:t>duplicates data, uses twice as much space</a:t>
            </a:r>
          </a:p>
          <a:p>
            <a:pPr>
              <a:spcBef>
                <a:spcPct val="75000"/>
              </a:spcBef>
            </a:pPr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91870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Exercise</a:t>
            </a:r>
            <a:endParaRPr lang="en-US" sz="3200" dirty="0">
              <a:solidFill>
                <a:srgbClr val="00008C"/>
              </a:solidFill>
              <a:latin typeface="+mn-lt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spcBef>
                <a:spcPct val="25000"/>
              </a:spcBef>
              <a:buFontTx/>
              <a:buNone/>
            </a:pPr>
            <a:r>
              <a:rPr lang="en-US" dirty="0"/>
              <a:t>	What is being stored in the </a:t>
            </a:r>
            <a:r>
              <a:rPr lang="en-US" dirty="0" smtClean="0"/>
              <a:t>process stack?</a:t>
            </a:r>
          </a:p>
          <a:p>
            <a:pPr>
              <a:spcBef>
                <a:spcPct val="25000"/>
              </a:spcBef>
              <a:buFontTx/>
              <a:buNone/>
            </a:pPr>
            <a:endParaRPr lang="en-US" dirty="0"/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void </a:t>
            </a:r>
            <a:r>
              <a:rPr lang="en-US" sz="2600" b="1" dirty="0" err="1" smtClean="0">
                <a:solidFill>
                  <a:srgbClr val="00008C"/>
                </a:solidFill>
              </a:rPr>
              <a:t>inorder</a:t>
            </a:r>
            <a:r>
              <a:rPr lang="en-US" sz="2600" b="1" dirty="0">
                <a:solidFill>
                  <a:srgbClr val="00008C"/>
                </a:solidFill>
              </a:rPr>
              <a:t>(</a:t>
            </a:r>
            <a:r>
              <a:rPr lang="en-US" sz="2600" b="1" dirty="0" err="1">
                <a:solidFill>
                  <a:srgbClr val="00008C"/>
                </a:solidFill>
              </a:rPr>
              <a:t>struct</a:t>
            </a:r>
            <a:r>
              <a:rPr lang="en-US" sz="2600" b="1" dirty="0">
                <a:solidFill>
                  <a:srgbClr val="00008C"/>
                </a:solidFill>
              </a:rPr>
              <a:t> Node *node) {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if (node != 0){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  </a:t>
            </a:r>
            <a:r>
              <a:rPr lang="en-US" sz="2600" b="1" dirty="0" err="1" smtClean="0">
                <a:solidFill>
                  <a:srgbClr val="00008C"/>
                </a:solidFill>
              </a:rPr>
              <a:t>inorder</a:t>
            </a:r>
            <a:r>
              <a:rPr lang="en-US" sz="2600" b="1" dirty="0">
                <a:solidFill>
                  <a:srgbClr val="00008C"/>
                </a:solidFill>
              </a:rPr>
              <a:t>(node-&gt;left)</a:t>
            </a:r>
            <a:r>
              <a:rPr lang="en-US" sz="2600" b="1" dirty="0" smtClean="0">
                <a:solidFill>
                  <a:srgbClr val="00008C"/>
                </a:solidFill>
              </a:rPr>
              <a:t>;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  process (node-&gt;</a:t>
            </a:r>
            <a:r>
              <a:rPr lang="en-US" sz="2600" b="1" dirty="0" err="1">
                <a:solidFill>
                  <a:srgbClr val="00008C"/>
                </a:solidFill>
              </a:rPr>
              <a:t>val</a:t>
            </a:r>
            <a:r>
              <a:rPr lang="en-US" sz="2600" b="1" dirty="0">
                <a:solidFill>
                  <a:srgbClr val="00008C"/>
                </a:solidFill>
              </a:rPr>
              <a:t>)</a:t>
            </a:r>
            <a:r>
              <a:rPr lang="en-US" sz="2600" b="1" dirty="0" smtClean="0">
                <a:solidFill>
                  <a:srgbClr val="00008C"/>
                </a:solidFill>
              </a:rPr>
              <a:t>;</a:t>
            </a:r>
            <a:endParaRPr lang="en-US" sz="2600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  </a:t>
            </a:r>
            <a:r>
              <a:rPr lang="en-US" sz="2600" b="1" dirty="0" err="1" smtClean="0">
                <a:solidFill>
                  <a:srgbClr val="00008C"/>
                </a:solidFill>
              </a:rPr>
              <a:t>inorder</a:t>
            </a:r>
            <a:r>
              <a:rPr lang="en-US" sz="2600" b="1" dirty="0">
                <a:solidFill>
                  <a:srgbClr val="00008C"/>
                </a:solidFill>
              </a:rPr>
              <a:t>(node-&gt;</a:t>
            </a:r>
            <a:r>
              <a:rPr lang="en-US" sz="2600" b="1" dirty="0" err="1">
                <a:solidFill>
                  <a:srgbClr val="00008C"/>
                </a:solidFill>
              </a:rPr>
              <a:t>rght</a:t>
            </a:r>
            <a:r>
              <a:rPr lang="en-US" sz="2600" b="1" dirty="0">
                <a:solidFill>
                  <a:srgbClr val="00008C"/>
                </a:solidFill>
              </a:rPr>
              <a:t>);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  }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600" b="1" dirty="0">
                <a:solidFill>
                  <a:srgbClr val="00008C"/>
                </a:solidFill>
              </a:rPr>
              <a:t>	</a:t>
            </a:r>
            <a:r>
              <a:rPr lang="en-US" sz="2600" b="1" dirty="0" smtClean="0">
                <a:solidFill>
                  <a:srgbClr val="00008C"/>
                </a:solidFill>
              </a:rPr>
              <a:t>}</a:t>
            </a: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>
              <a:spcBef>
                <a:spcPct val="25000"/>
              </a:spcBef>
              <a:buFontTx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99925" y="3505200"/>
            <a:ext cx="5026374" cy="2895600"/>
            <a:chOff x="2355847" y="3048000"/>
            <a:chExt cx="6221412" cy="3962400"/>
          </a:xfrm>
        </p:grpSpPr>
        <p:cxnSp>
          <p:nvCxnSpPr>
            <p:cNvPr id="29699" name="AutoShape 4"/>
            <p:cNvCxnSpPr>
              <a:cxnSpLocks noChangeShapeType="1"/>
              <a:stCxn id="29740" idx="3"/>
              <a:endCxn id="29739" idx="0"/>
            </p:cNvCxnSpPr>
            <p:nvPr/>
          </p:nvCxnSpPr>
          <p:spPr bwMode="auto">
            <a:xfrm flipH="1">
              <a:off x="3843335" y="3452533"/>
              <a:ext cx="2041850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0" name="AutoShape 5"/>
            <p:cNvCxnSpPr>
              <a:cxnSpLocks noChangeShapeType="1"/>
              <a:stCxn id="29740" idx="5"/>
              <a:endCxn id="29737" idx="0"/>
            </p:cNvCxnSpPr>
            <p:nvPr/>
          </p:nvCxnSpPr>
          <p:spPr bwMode="auto">
            <a:xfrm>
              <a:off x="6262355" y="3452533"/>
              <a:ext cx="1979941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1" name="AutoShape 6"/>
            <p:cNvCxnSpPr>
              <a:cxnSpLocks noChangeShapeType="1"/>
              <a:stCxn id="29738" idx="3"/>
              <a:endCxn id="29721" idx="0"/>
            </p:cNvCxnSpPr>
            <p:nvPr/>
          </p:nvCxnSpPr>
          <p:spPr bwMode="auto">
            <a:xfrm flipH="1">
              <a:off x="2818603" y="4595534"/>
              <a:ext cx="834558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2" name="AutoShape 7"/>
            <p:cNvCxnSpPr>
              <a:cxnSpLocks noChangeShapeType="1"/>
              <a:stCxn id="29738" idx="5"/>
              <a:endCxn id="29735" idx="0"/>
            </p:cNvCxnSpPr>
            <p:nvPr/>
          </p:nvCxnSpPr>
          <p:spPr bwMode="auto">
            <a:xfrm>
              <a:off x="4030332" y="4595534"/>
              <a:ext cx="828211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09" name="Group 14"/>
            <p:cNvGrpSpPr>
              <a:grpSpLocks/>
            </p:cNvGrpSpPr>
            <p:nvPr/>
          </p:nvGrpSpPr>
          <p:grpSpPr bwMode="auto">
            <a:xfrm>
              <a:off x="5607045" y="3048000"/>
              <a:ext cx="933450" cy="471488"/>
              <a:chOff x="2600" y="912"/>
              <a:chExt cx="588" cy="297"/>
            </a:xfrm>
          </p:grpSpPr>
          <p:sp>
            <p:nvSpPr>
              <p:cNvPr id="29740" name="Oval 15"/>
              <p:cNvSpPr>
                <a:spLocks noChangeArrowheads="1"/>
              </p:cNvSpPr>
              <p:nvPr/>
            </p:nvSpPr>
            <p:spPr bwMode="auto">
              <a:xfrm>
                <a:off x="2726" y="921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41" name="Text Box 16"/>
              <p:cNvSpPr txBox="1">
                <a:spLocks noChangeArrowheads="1"/>
              </p:cNvSpPr>
              <p:nvPr/>
            </p:nvSpPr>
            <p:spPr bwMode="auto">
              <a:xfrm>
                <a:off x="2600" y="912"/>
                <a:ext cx="588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Robert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0" name="Group 17"/>
            <p:cNvGrpSpPr>
              <a:grpSpLocks/>
            </p:cNvGrpSpPr>
            <p:nvPr/>
          </p:nvGrpSpPr>
          <p:grpSpPr bwMode="auto">
            <a:xfrm>
              <a:off x="3395659" y="4191001"/>
              <a:ext cx="895350" cy="471488"/>
              <a:chOff x="1130" y="1728"/>
              <a:chExt cx="564" cy="297"/>
            </a:xfrm>
          </p:grpSpPr>
          <p:sp>
            <p:nvSpPr>
              <p:cNvPr id="29738" name="Oval 18"/>
              <p:cNvSpPr>
                <a:spLocks noChangeArrowheads="1"/>
              </p:cNvSpPr>
              <p:nvPr/>
            </p:nvSpPr>
            <p:spPr bwMode="auto">
              <a:xfrm>
                <a:off x="1243" y="1737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39" name="Text Box 19"/>
              <p:cNvSpPr txBox="1">
                <a:spLocks noChangeArrowheads="1"/>
              </p:cNvSpPr>
              <p:nvPr/>
            </p:nvSpPr>
            <p:spPr bwMode="auto">
              <a:xfrm>
                <a:off x="1130" y="1728"/>
                <a:ext cx="564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Gabby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1" name="Group 20"/>
            <p:cNvGrpSpPr>
              <a:grpSpLocks/>
            </p:cNvGrpSpPr>
            <p:nvPr/>
          </p:nvGrpSpPr>
          <p:grpSpPr bwMode="auto">
            <a:xfrm>
              <a:off x="7907334" y="4191001"/>
              <a:ext cx="669925" cy="471488"/>
              <a:chOff x="3972" y="1728"/>
              <a:chExt cx="422" cy="297"/>
            </a:xfrm>
          </p:grpSpPr>
          <p:sp>
            <p:nvSpPr>
              <p:cNvPr id="29736" name="Oval 21"/>
              <p:cNvSpPr>
                <a:spLocks noChangeArrowheads="1"/>
              </p:cNvSpPr>
              <p:nvPr/>
            </p:nvSpPr>
            <p:spPr bwMode="auto">
              <a:xfrm>
                <a:off x="4016" y="1737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37" name="Text Box 22"/>
              <p:cNvSpPr txBox="1">
                <a:spLocks noChangeArrowheads="1"/>
              </p:cNvSpPr>
              <p:nvPr/>
            </p:nvSpPr>
            <p:spPr bwMode="auto">
              <a:xfrm>
                <a:off x="3972" y="1728"/>
                <a:ext cx="422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Sam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2" name="Group 23"/>
            <p:cNvGrpSpPr>
              <a:grpSpLocks/>
            </p:cNvGrpSpPr>
            <p:nvPr/>
          </p:nvGrpSpPr>
          <p:grpSpPr bwMode="auto">
            <a:xfrm>
              <a:off x="4511673" y="5334002"/>
              <a:ext cx="693738" cy="471488"/>
              <a:chOff x="1806" y="2544"/>
              <a:chExt cx="437" cy="297"/>
            </a:xfrm>
          </p:grpSpPr>
          <p:sp>
            <p:nvSpPr>
              <p:cNvPr id="29734" name="Oval 24"/>
              <p:cNvSpPr>
                <a:spLocks noChangeArrowheads="1"/>
              </p:cNvSpPr>
              <p:nvPr/>
            </p:nvSpPr>
            <p:spPr bwMode="auto">
              <a:xfrm>
                <a:off x="1856" y="2553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35" name="Text Box 25"/>
              <p:cNvSpPr txBox="1">
                <a:spLocks noChangeArrowheads="1"/>
              </p:cNvSpPr>
              <p:nvPr/>
            </p:nvSpPr>
            <p:spPr bwMode="auto">
              <a:xfrm>
                <a:off x="1806" y="2544"/>
                <a:ext cx="437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Kate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29719" name="Group 44"/>
            <p:cNvGrpSpPr>
              <a:grpSpLocks/>
            </p:cNvGrpSpPr>
            <p:nvPr/>
          </p:nvGrpSpPr>
          <p:grpSpPr bwMode="auto">
            <a:xfrm>
              <a:off x="2355847" y="5334002"/>
              <a:ext cx="925513" cy="471488"/>
              <a:chOff x="448" y="2352"/>
              <a:chExt cx="583" cy="297"/>
            </a:xfrm>
          </p:grpSpPr>
          <p:sp>
            <p:nvSpPr>
              <p:cNvPr id="29720" name="Oval 45"/>
              <p:cNvSpPr>
                <a:spLocks noChangeArrowheads="1"/>
              </p:cNvSpPr>
              <p:nvPr/>
            </p:nvSpPr>
            <p:spPr bwMode="auto">
              <a:xfrm>
                <a:off x="571" y="2361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721" name="Text Box 46"/>
              <p:cNvSpPr txBox="1">
                <a:spLocks noChangeArrowheads="1"/>
              </p:cNvSpPr>
              <p:nvPr/>
            </p:nvSpPr>
            <p:spPr bwMode="auto">
              <a:xfrm>
                <a:off x="448" y="2352"/>
                <a:ext cx="583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8C"/>
                    </a:solidFill>
                    <a:latin typeface="+mn-lt"/>
                  </a:rPr>
                  <a:t>Abigail</a:t>
                </a:r>
              </a:p>
            </p:txBody>
          </p:sp>
        </p:grpSp>
        <p:cxnSp>
          <p:nvCxnSpPr>
            <p:cNvPr id="24" name="AutoShape 7"/>
            <p:cNvCxnSpPr>
              <a:cxnSpLocks noChangeShapeType="1"/>
              <a:endCxn id="27" idx="0"/>
            </p:cNvCxnSpPr>
            <p:nvPr/>
          </p:nvCxnSpPr>
          <p:spPr bwMode="auto">
            <a:xfrm>
              <a:off x="2819401" y="5800443"/>
              <a:ext cx="828209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3273753" y="6538912"/>
              <a:ext cx="747713" cy="471488"/>
              <a:chOff x="1789" y="2544"/>
              <a:chExt cx="471" cy="297"/>
            </a:xfrm>
          </p:grpSpPr>
          <p:sp>
            <p:nvSpPr>
              <p:cNvPr id="26" name="Oval 24"/>
              <p:cNvSpPr>
                <a:spLocks noChangeArrowheads="1"/>
              </p:cNvSpPr>
              <p:nvPr/>
            </p:nvSpPr>
            <p:spPr bwMode="auto">
              <a:xfrm>
                <a:off x="1856" y="2553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789" y="2544"/>
                <a:ext cx="471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Dave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Exercise</a:t>
            </a:r>
            <a:endParaRPr lang="en-US" sz="3200" dirty="0">
              <a:solidFill>
                <a:srgbClr val="00008C"/>
              </a:solidFill>
              <a:latin typeface="+mn-lt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spcBef>
                <a:spcPct val="25000"/>
              </a:spcBef>
              <a:buFontTx/>
              <a:buNone/>
            </a:pPr>
            <a:endParaRPr lang="en-US" dirty="0"/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b="1" dirty="0">
              <a:solidFill>
                <a:srgbClr val="00008C"/>
              </a:solidFill>
            </a:endParaRPr>
          </a:p>
          <a:p>
            <a:pPr>
              <a:spcBef>
                <a:spcPct val="25000"/>
              </a:spcBef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257800" y="990601"/>
            <a:ext cx="3886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000" b="1" dirty="0" smtClean="0">
                <a:solidFill>
                  <a:srgbClr val="00008C"/>
                </a:solidFill>
              </a:rPr>
              <a:t>void </a:t>
            </a:r>
            <a:r>
              <a:rPr lang="en-US" sz="2000" b="1" dirty="0" err="1" smtClean="0">
                <a:solidFill>
                  <a:srgbClr val="00008C"/>
                </a:solidFill>
              </a:rPr>
              <a:t>inorder</a:t>
            </a:r>
            <a:r>
              <a:rPr lang="en-US" sz="2000" b="1" dirty="0" smtClean="0">
                <a:solidFill>
                  <a:srgbClr val="00008C"/>
                </a:solidFill>
              </a:rPr>
              <a:t>(</a:t>
            </a:r>
            <a:r>
              <a:rPr lang="en-US" sz="2000" b="1" dirty="0" err="1" smtClean="0">
                <a:solidFill>
                  <a:srgbClr val="00008C"/>
                </a:solidFill>
              </a:rPr>
              <a:t>struct</a:t>
            </a:r>
            <a:r>
              <a:rPr lang="en-US" sz="2000" b="1" dirty="0" smtClean="0">
                <a:solidFill>
                  <a:srgbClr val="00008C"/>
                </a:solidFill>
              </a:rPr>
              <a:t> Node *node) {</a:t>
            </a: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000" b="1" dirty="0" smtClean="0">
                <a:solidFill>
                  <a:srgbClr val="00008C"/>
                </a:solidFill>
              </a:rPr>
              <a:t>	  if (node != 0){</a:t>
            </a: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000" b="1" dirty="0" smtClean="0">
                <a:solidFill>
                  <a:srgbClr val="00008C"/>
                </a:solidFill>
              </a:rPr>
              <a:t>	    </a:t>
            </a:r>
            <a:r>
              <a:rPr lang="en-US" sz="2000" b="1" dirty="0" err="1" smtClean="0">
                <a:solidFill>
                  <a:srgbClr val="00008C"/>
                </a:solidFill>
              </a:rPr>
              <a:t>inorder</a:t>
            </a:r>
            <a:r>
              <a:rPr lang="en-US" sz="2000" b="1" dirty="0" smtClean="0">
                <a:solidFill>
                  <a:srgbClr val="00008C"/>
                </a:solidFill>
              </a:rPr>
              <a:t>(node-&gt;left);</a:t>
            </a: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000" b="1" dirty="0" smtClean="0">
                <a:solidFill>
                  <a:srgbClr val="00008C"/>
                </a:solidFill>
              </a:rPr>
              <a:t>	    process (node-&gt;</a:t>
            </a:r>
            <a:r>
              <a:rPr lang="en-US" sz="2000" b="1" dirty="0" err="1" smtClean="0">
                <a:solidFill>
                  <a:srgbClr val="00008C"/>
                </a:solidFill>
              </a:rPr>
              <a:t>val</a:t>
            </a:r>
            <a:r>
              <a:rPr lang="en-US" sz="2000" b="1" dirty="0" smtClean="0">
                <a:solidFill>
                  <a:srgbClr val="00008C"/>
                </a:solidFill>
              </a:rPr>
              <a:t>);</a:t>
            </a: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000" b="1" dirty="0" smtClean="0">
                <a:solidFill>
                  <a:srgbClr val="00008C"/>
                </a:solidFill>
              </a:rPr>
              <a:t>	    </a:t>
            </a:r>
            <a:r>
              <a:rPr lang="en-US" sz="2000" b="1" dirty="0" err="1" smtClean="0">
                <a:solidFill>
                  <a:srgbClr val="00008C"/>
                </a:solidFill>
              </a:rPr>
              <a:t>inorder</a:t>
            </a:r>
            <a:r>
              <a:rPr lang="en-US" sz="2000" b="1" dirty="0" smtClean="0">
                <a:solidFill>
                  <a:srgbClr val="00008C"/>
                </a:solidFill>
              </a:rPr>
              <a:t>(node-&gt;</a:t>
            </a:r>
            <a:r>
              <a:rPr lang="en-US" sz="2000" b="1" dirty="0" err="1" smtClean="0">
                <a:solidFill>
                  <a:srgbClr val="00008C"/>
                </a:solidFill>
              </a:rPr>
              <a:t>rght</a:t>
            </a:r>
            <a:r>
              <a:rPr lang="en-US" sz="2000" b="1" dirty="0" smtClean="0">
                <a:solidFill>
                  <a:srgbClr val="00008C"/>
                </a:solidFill>
              </a:rPr>
              <a:t>);</a:t>
            </a: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000" b="1" dirty="0" smtClean="0">
                <a:solidFill>
                  <a:srgbClr val="00008C"/>
                </a:solidFill>
              </a:rPr>
              <a:t>	  }</a:t>
            </a: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r>
              <a:rPr lang="en-US" sz="2000" b="1" dirty="0" smtClean="0">
                <a:solidFill>
                  <a:srgbClr val="00008C"/>
                </a:solidFill>
              </a:rPr>
              <a:t>	}</a:t>
            </a: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sz="2000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sz="2000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sz="2000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sz="2000" b="1" dirty="0" smtClean="0">
              <a:solidFill>
                <a:srgbClr val="00008C"/>
              </a:solidFill>
            </a:endParaRPr>
          </a:p>
          <a:p>
            <a:pPr marL="227013" indent="-227013">
              <a:spcBef>
                <a:spcPct val="0"/>
              </a:spcBef>
              <a:buFont typeface="Arial" pitchFamily="34" charset="0"/>
              <a:buNone/>
              <a:tabLst>
                <a:tab pos="457200" algn="l"/>
                <a:tab pos="569913" algn="l"/>
                <a:tab pos="914400" algn="l"/>
                <a:tab pos="1143000" algn="l"/>
                <a:tab pos="1714500" algn="r"/>
                <a:tab pos="1889125" algn="l"/>
                <a:tab pos="2628900" algn="l"/>
              </a:tabLst>
            </a:pPr>
            <a:endParaRPr lang="en-US" sz="2000" b="1" dirty="0" smtClean="0">
              <a:solidFill>
                <a:srgbClr val="00008C"/>
              </a:solidFill>
            </a:endParaRPr>
          </a:p>
          <a:p>
            <a:pPr>
              <a:spcBef>
                <a:spcPct val="25000"/>
              </a:spcBef>
              <a:buFontTx/>
              <a:buNone/>
            </a:pPr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7200" y="1143000"/>
            <a:ext cx="5026374" cy="2895600"/>
            <a:chOff x="2355847" y="3048000"/>
            <a:chExt cx="6221412" cy="3962400"/>
          </a:xfrm>
        </p:grpSpPr>
        <p:cxnSp>
          <p:nvCxnSpPr>
            <p:cNvPr id="26" name="AutoShape 4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 flipH="1">
              <a:off x="3843335" y="3452533"/>
              <a:ext cx="2041850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5"/>
            <p:cNvCxnSpPr>
              <a:cxnSpLocks noChangeShapeType="1"/>
              <a:stCxn id="47" idx="5"/>
              <a:endCxn id="44" idx="0"/>
            </p:cNvCxnSpPr>
            <p:nvPr/>
          </p:nvCxnSpPr>
          <p:spPr bwMode="auto">
            <a:xfrm>
              <a:off x="6262355" y="3452533"/>
              <a:ext cx="1979941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6"/>
            <p:cNvCxnSpPr>
              <a:cxnSpLocks noChangeShapeType="1"/>
              <a:stCxn id="45" idx="3"/>
              <a:endCxn id="40" idx="0"/>
            </p:cNvCxnSpPr>
            <p:nvPr/>
          </p:nvCxnSpPr>
          <p:spPr bwMode="auto">
            <a:xfrm flipH="1">
              <a:off x="2818603" y="4595534"/>
              <a:ext cx="834558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7"/>
            <p:cNvCxnSpPr>
              <a:cxnSpLocks noChangeShapeType="1"/>
              <a:stCxn id="45" idx="5"/>
              <a:endCxn id="42" idx="0"/>
            </p:cNvCxnSpPr>
            <p:nvPr/>
          </p:nvCxnSpPr>
          <p:spPr bwMode="auto">
            <a:xfrm>
              <a:off x="4030332" y="4595534"/>
              <a:ext cx="828211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5607045" y="3048000"/>
              <a:ext cx="933450" cy="471488"/>
              <a:chOff x="2600" y="912"/>
              <a:chExt cx="588" cy="297"/>
            </a:xfrm>
          </p:grpSpPr>
          <p:sp>
            <p:nvSpPr>
              <p:cNvPr id="47" name="Oval 15"/>
              <p:cNvSpPr>
                <a:spLocks noChangeArrowheads="1"/>
              </p:cNvSpPr>
              <p:nvPr/>
            </p:nvSpPr>
            <p:spPr bwMode="auto">
              <a:xfrm>
                <a:off x="2726" y="921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8" name="Text Box 16"/>
              <p:cNvSpPr txBox="1">
                <a:spLocks noChangeArrowheads="1"/>
              </p:cNvSpPr>
              <p:nvPr/>
            </p:nvSpPr>
            <p:spPr bwMode="auto">
              <a:xfrm>
                <a:off x="2600" y="912"/>
                <a:ext cx="588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Robert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3395659" y="4191001"/>
              <a:ext cx="895350" cy="471488"/>
              <a:chOff x="1130" y="1728"/>
              <a:chExt cx="564" cy="297"/>
            </a:xfrm>
          </p:grpSpPr>
          <p:sp>
            <p:nvSpPr>
              <p:cNvPr id="45" name="Oval 18"/>
              <p:cNvSpPr>
                <a:spLocks noChangeArrowheads="1"/>
              </p:cNvSpPr>
              <p:nvPr/>
            </p:nvSpPr>
            <p:spPr bwMode="auto">
              <a:xfrm>
                <a:off x="1243" y="1737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" name="Text Box 19"/>
              <p:cNvSpPr txBox="1">
                <a:spLocks noChangeArrowheads="1"/>
              </p:cNvSpPr>
              <p:nvPr/>
            </p:nvSpPr>
            <p:spPr bwMode="auto">
              <a:xfrm>
                <a:off x="1130" y="1728"/>
                <a:ext cx="564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Gabby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32" name="Group 20"/>
            <p:cNvGrpSpPr>
              <a:grpSpLocks/>
            </p:cNvGrpSpPr>
            <p:nvPr/>
          </p:nvGrpSpPr>
          <p:grpSpPr bwMode="auto">
            <a:xfrm>
              <a:off x="7907334" y="4191001"/>
              <a:ext cx="669925" cy="471488"/>
              <a:chOff x="3972" y="1728"/>
              <a:chExt cx="422" cy="297"/>
            </a:xfrm>
          </p:grpSpPr>
          <p:sp>
            <p:nvSpPr>
              <p:cNvPr id="43" name="Oval 21"/>
              <p:cNvSpPr>
                <a:spLocks noChangeArrowheads="1"/>
              </p:cNvSpPr>
              <p:nvPr/>
            </p:nvSpPr>
            <p:spPr bwMode="auto">
              <a:xfrm>
                <a:off x="4016" y="1737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3972" y="1728"/>
                <a:ext cx="422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Sam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33" name="Group 23"/>
            <p:cNvGrpSpPr>
              <a:grpSpLocks/>
            </p:cNvGrpSpPr>
            <p:nvPr/>
          </p:nvGrpSpPr>
          <p:grpSpPr bwMode="auto">
            <a:xfrm>
              <a:off x="4511673" y="5334002"/>
              <a:ext cx="693738" cy="471488"/>
              <a:chOff x="1806" y="2544"/>
              <a:chExt cx="437" cy="297"/>
            </a:xfrm>
          </p:grpSpPr>
          <p:sp>
            <p:nvSpPr>
              <p:cNvPr id="41" name="Oval 24"/>
              <p:cNvSpPr>
                <a:spLocks noChangeArrowheads="1"/>
              </p:cNvSpPr>
              <p:nvPr/>
            </p:nvSpPr>
            <p:spPr bwMode="auto">
              <a:xfrm>
                <a:off x="1856" y="2553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2" name="Text Box 25"/>
              <p:cNvSpPr txBox="1">
                <a:spLocks noChangeArrowheads="1"/>
              </p:cNvSpPr>
              <p:nvPr/>
            </p:nvSpPr>
            <p:spPr bwMode="auto">
              <a:xfrm>
                <a:off x="1806" y="2544"/>
                <a:ext cx="437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Kate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  <p:grpSp>
          <p:nvGrpSpPr>
            <p:cNvPr id="34" name="Group 44"/>
            <p:cNvGrpSpPr>
              <a:grpSpLocks/>
            </p:cNvGrpSpPr>
            <p:nvPr/>
          </p:nvGrpSpPr>
          <p:grpSpPr bwMode="auto">
            <a:xfrm>
              <a:off x="2355847" y="5334002"/>
              <a:ext cx="925513" cy="471488"/>
              <a:chOff x="448" y="2352"/>
              <a:chExt cx="583" cy="297"/>
            </a:xfrm>
          </p:grpSpPr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571" y="2361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0" name="Text Box 46"/>
              <p:cNvSpPr txBox="1">
                <a:spLocks noChangeArrowheads="1"/>
              </p:cNvSpPr>
              <p:nvPr/>
            </p:nvSpPr>
            <p:spPr bwMode="auto">
              <a:xfrm>
                <a:off x="448" y="2352"/>
                <a:ext cx="583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8C"/>
                    </a:solidFill>
                    <a:latin typeface="+mn-lt"/>
                  </a:rPr>
                  <a:t>Abigail</a:t>
                </a:r>
              </a:p>
            </p:txBody>
          </p:sp>
        </p:grpSp>
        <p:cxnSp>
          <p:nvCxnSpPr>
            <p:cNvPr id="35" name="AutoShape 7"/>
            <p:cNvCxnSpPr>
              <a:cxnSpLocks noChangeShapeType="1"/>
              <a:endCxn id="38" idx="0"/>
            </p:cNvCxnSpPr>
            <p:nvPr/>
          </p:nvCxnSpPr>
          <p:spPr bwMode="auto">
            <a:xfrm>
              <a:off x="2819401" y="5800443"/>
              <a:ext cx="828209" cy="738468"/>
            </a:xfrm>
            <a:prstGeom prst="straightConnector1">
              <a:avLst/>
            </a:prstGeom>
            <a:noFill/>
            <a:ln w="28575">
              <a:solidFill>
                <a:srgbClr val="A05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23"/>
            <p:cNvGrpSpPr>
              <a:grpSpLocks/>
            </p:cNvGrpSpPr>
            <p:nvPr/>
          </p:nvGrpSpPr>
          <p:grpSpPr bwMode="auto">
            <a:xfrm>
              <a:off x="3273753" y="6538912"/>
              <a:ext cx="747713" cy="471488"/>
              <a:chOff x="1789" y="2544"/>
              <a:chExt cx="471" cy="297"/>
            </a:xfrm>
          </p:grpSpPr>
          <p:sp>
            <p:nvSpPr>
              <p:cNvPr id="37" name="Oval 24"/>
              <p:cNvSpPr>
                <a:spLocks noChangeArrowheads="1"/>
              </p:cNvSpPr>
              <p:nvPr/>
            </p:nvSpPr>
            <p:spPr bwMode="auto">
              <a:xfrm>
                <a:off x="1856" y="2553"/>
                <a:ext cx="336" cy="288"/>
              </a:xfrm>
              <a:prstGeom prst="ellipse">
                <a:avLst/>
              </a:prstGeom>
              <a:noFill/>
              <a:ln w="9525">
                <a:solidFill>
                  <a:srgbClr val="A05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789" y="2544"/>
                <a:ext cx="471" cy="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A05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rgbClr val="00008C"/>
                    </a:solidFill>
                    <a:latin typeface="+mn-lt"/>
                  </a:rPr>
                  <a:t>Dave</a:t>
                </a:r>
                <a:endParaRPr lang="en-US" dirty="0">
                  <a:solidFill>
                    <a:srgbClr val="00008C"/>
                  </a:solidFill>
                  <a:latin typeface="+mn-lt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981200" y="3581400"/>
            <a:ext cx="51603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InOrder</a:t>
            </a:r>
            <a:r>
              <a:rPr lang="en-US" dirty="0" smtClean="0"/>
              <a:t> Robert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InOrder</a:t>
            </a:r>
            <a:r>
              <a:rPr lang="en-US" dirty="0" smtClean="0"/>
              <a:t> Gabby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InOrder</a:t>
            </a:r>
            <a:r>
              <a:rPr lang="en-US" dirty="0" smtClean="0"/>
              <a:t> Abigail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InOrder</a:t>
            </a:r>
            <a:r>
              <a:rPr lang="en-US" dirty="0" smtClean="0"/>
              <a:t> NULL</a:t>
            </a:r>
          </a:p>
          <a:p>
            <a:r>
              <a:rPr lang="en-US" dirty="0"/>
              <a:t>	 </a:t>
            </a:r>
            <a:r>
              <a:rPr lang="en-US" dirty="0" smtClean="0"/>
              <a:t> 	         	Process Abigail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InOrder</a:t>
            </a:r>
            <a:r>
              <a:rPr lang="en-US" dirty="0" smtClean="0"/>
              <a:t> Dave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InOrder</a:t>
            </a:r>
            <a:r>
              <a:rPr lang="en-US" dirty="0" smtClean="0"/>
              <a:t> NULL</a:t>
            </a:r>
          </a:p>
          <a:p>
            <a:r>
              <a:rPr lang="en-US" dirty="0"/>
              <a:t>	</a:t>
            </a:r>
            <a:r>
              <a:rPr lang="en-US" dirty="0" smtClean="0"/>
              <a:t>			Process Dave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InOrder</a:t>
            </a:r>
            <a:r>
              <a:rPr lang="en-US" dirty="0" smtClean="0"/>
              <a:t> NULL</a:t>
            </a:r>
          </a:p>
          <a:p>
            <a:r>
              <a:rPr lang="en-US" dirty="0"/>
              <a:t>	</a:t>
            </a:r>
            <a:r>
              <a:rPr lang="en-US" dirty="0" smtClean="0"/>
              <a:t>	Process Gabby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InOrder</a:t>
            </a:r>
            <a:r>
              <a:rPr lang="en-US" dirty="0" smtClean="0"/>
              <a:t> Kate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3200400"/>
            <a:ext cx="2261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Process Abigail:</a:t>
            </a:r>
          </a:p>
          <a:p>
            <a:r>
              <a:rPr lang="en-US" dirty="0"/>
              <a:t>	</a:t>
            </a:r>
            <a:r>
              <a:rPr lang="en-US" dirty="0" smtClean="0"/>
              <a:t>Robert</a:t>
            </a:r>
          </a:p>
          <a:p>
            <a:r>
              <a:rPr lang="en-US" dirty="0"/>
              <a:t>	</a:t>
            </a:r>
            <a:r>
              <a:rPr lang="en-US" dirty="0" smtClean="0"/>
              <a:t>Gabby</a:t>
            </a:r>
          </a:p>
          <a:p>
            <a:r>
              <a:rPr lang="en-US" dirty="0"/>
              <a:t>	</a:t>
            </a:r>
            <a:r>
              <a:rPr lang="en-US" dirty="0" smtClean="0"/>
              <a:t>Abigail </a:t>
            </a:r>
          </a:p>
          <a:p>
            <a:r>
              <a:rPr lang="en-US" dirty="0" smtClean="0"/>
              <a:t>are all unfinished!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8400" y="3962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106025" y="4724400"/>
            <a:ext cx="2037975" cy="1754327"/>
            <a:chOff x="7106025" y="4724400"/>
            <a:chExt cx="2037975" cy="1754327"/>
          </a:xfrm>
        </p:grpSpPr>
        <p:sp>
          <p:nvSpPr>
            <p:cNvPr id="54" name="TextBox 53"/>
            <p:cNvSpPr txBox="1"/>
            <p:nvPr/>
          </p:nvSpPr>
          <p:spPr>
            <a:xfrm>
              <a:off x="7106025" y="4724400"/>
              <a:ext cx="2037975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When Process Dave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Robert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Gabby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Abigail 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Dave</a:t>
              </a:r>
            </a:p>
            <a:p>
              <a:r>
                <a:rPr lang="en-US" dirty="0" smtClean="0"/>
                <a:t>are all unfinished!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endCxn id="54" idx="1"/>
            </p:cNvCxnSpPr>
            <p:nvPr/>
          </p:nvCxnSpPr>
          <p:spPr>
            <a:xfrm flipH="1">
              <a:off x="7106025" y="5257800"/>
              <a:ext cx="818775" cy="3437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71600" y="4876800"/>
            <a:ext cx="2514600" cy="1295400"/>
            <a:chOff x="1371600" y="4876800"/>
            <a:chExt cx="2514600" cy="1295400"/>
          </a:xfrm>
        </p:grpSpPr>
        <p:sp>
          <p:nvSpPr>
            <p:cNvPr id="57" name="TextBox 56"/>
            <p:cNvSpPr txBox="1"/>
            <p:nvPr/>
          </p:nvSpPr>
          <p:spPr>
            <a:xfrm>
              <a:off x="1371600" y="4876800"/>
              <a:ext cx="21723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When Process Gabby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Robert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Gabby</a:t>
              </a:r>
            </a:p>
            <a:p>
              <a:r>
                <a:rPr lang="en-US" dirty="0" smtClean="0"/>
                <a:t>are all unfinished!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3200400" y="57150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4800" y="47244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</a:rPr>
              <a:t>Process Stack represents a path to</a:t>
            </a:r>
          </a:p>
          <a:p>
            <a:pPr algn="ctr"/>
            <a:r>
              <a:rPr lang="en-US" sz="2800" dirty="0" smtClean="0">
                <a:solidFill>
                  <a:srgbClr val="F79646"/>
                </a:solidFill>
              </a:rPr>
              <a:t>the leftmost  unprocessed node!!</a:t>
            </a:r>
            <a:endParaRPr lang="en-US" sz="28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Solution </a:t>
            </a:r>
            <a:r>
              <a:rPr lang="en-US" sz="3200" dirty="0">
                <a:solidFill>
                  <a:schemeClr val="accent6"/>
                </a:solidFill>
                <a:latin typeface="+mn-lt"/>
                <a:sym typeface="Wingdings" charset="0"/>
              </a:rPr>
              <a:t> </a:t>
            </a:r>
            <a:r>
              <a:rPr lang="en-US" sz="3200" dirty="0" smtClean="0">
                <a:solidFill>
                  <a:schemeClr val="accent6"/>
                </a:solidFill>
                <a:latin typeface="+mn-lt"/>
                <a:sym typeface="Wingdings" charset="0"/>
              </a:rPr>
              <a:t>Replace Process </a:t>
            </a:r>
            <a:r>
              <a:rPr lang="en-US" sz="3200" dirty="0">
                <a:solidFill>
                  <a:schemeClr val="accent6"/>
                </a:solidFill>
                <a:latin typeface="+mn-lt"/>
              </a:rPr>
              <a:t>Stack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  <a:tabLst>
                <a:tab pos="800100" algn="l"/>
                <a:tab pos="1885950" algn="l"/>
              </a:tabLst>
            </a:pPr>
            <a:r>
              <a:rPr lang="en-US" dirty="0"/>
              <a:t>Simulate recursion using a stack</a:t>
            </a:r>
          </a:p>
          <a:p>
            <a:pPr>
              <a:spcBef>
                <a:spcPct val="75000"/>
              </a:spcBef>
              <a:tabLst>
                <a:tab pos="800100" algn="l"/>
                <a:tab pos="1885950" algn="l"/>
              </a:tabLst>
            </a:pPr>
            <a:r>
              <a:rPr lang="en-US" dirty="0"/>
              <a:t>Stack path as we traverse down to the </a:t>
            </a:r>
            <a:r>
              <a:rPr lang="en-US" dirty="0" smtClean="0"/>
              <a:t>leftmost element </a:t>
            </a:r>
            <a:r>
              <a:rPr lang="en-US" sz="2400" dirty="0" smtClean="0">
                <a:solidFill>
                  <a:srgbClr val="00008C"/>
                </a:solidFill>
              </a:rPr>
              <a:t>(smallest in BST)</a:t>
            </a:r>
            <a:endParaRPr lang="en-US" dirty="0"/>
          </a:p>
          <a:p>
            <a:pPr>
              <a:spcBef>
                <a:spcPct val="75000"/>
              </a:spcBef>
              <a:tabLst>
                <a:tab pos="800100" algn="l"/>
                <a:tab pos="1885950" algn="l"/>
              </a:tabLst>
            </a:pPr>
            <a:r>
              <a:rPr lang="en-US" dirty="0"/>
              <a:t>Useful routine:</a:t>
            </a:r>
          </a:p>
          <a:p>
            <a:pPr lvl="1">
              <a:spcBef>
                <a:spcPct val="50000"/>
              </a:spcBef>
              <a:buFontTx/>
              <a:buNone/>
              <a:tabLst>
                <a:tab pos="800100" algn="l"/>
                <a:tab pos="1885950" algn="l"/>
              </a:tabLst>
            </a:pPr>
            <a:r>
              <a:rPr lang="en-US" sz="2000" b="1" dirty="0">
                <a:ea typeface="ＭＳ Ｐゴシック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void _</a:t>
            </a:r>
            <a:r>
              <a:rPr lang="en-US" sz="2000" b="1" dirty="0" err="1">
                <a:solidFill>
                  <a:schemeClr val="accent1"/>
                </a:solidFill>
                <a:ea typeface="ＭＳ Ｐゴシック" charset="0"/>
              </a:rPr>
              <a:t>slideLeft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ea typeface="ＭＳ Ｐゴシック" charset="0"/>
              </a:rPr>
              <a:t>struct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 Stack *</a:t>
            </a:r>
            <a:r>
              <a:rPr lang="en-US" sz="2000" b="1" dirty="0" err="1">
                <a:solidFill>
                  <a:schemeClr val="accent1"/>
                </a:solidFill>
                <a:ea typeface="ＭＳ Ｐゴシック" charset="0"/>
              </a:rPr>
              <a:t>stk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  <a:ea typeface="ＭＳ Ｐゴシック" charset="0"/>
              </a:rPr>
              <a:t>struct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 Node *n)</a:t>
            </a:r>
          </a:p>
          <a:p>
            <a:pPr lvl="1">
              <a:buFontTx/>
              <a:buNone/>
              <a:tabLst>
                <a:tab pos="800100" algn="l"/>
                <a:tab pos="1885950" algn="l"/>
              </a:tabLst>
            </a:pP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ea typeface="ＭＳ Ｐゴシック" charset="0"/>
              </a:rPr>
              <a:t>	  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while (n != 0) {</a:t>
            </a:r>
          </a:p>
          <a:p>
            <a:pPr lvl="1">
              <a:buFontTx/>
              <a:buNone/>
              <a:tabLst>
                <a:tab pos="800100" algn="l"/>
                <a:tab pos="1885950" algn="l"/>
              </a:tabLst>
            </a:pP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	 </a:t>
            </a:r>
            <a:r>
              <a:rPr lang="en-US" sz="2000" b="1" dirty="0" smtClean="0">
                <a:solidFill>
                  <a:schemeClr val="accent1"/>
                </a:solidFill>
                <a:ea typeface="ＭＳ Ｐゴシック" charset="0"/>
              </a:rPr>
              <a:t>	     </a:t>
            </a:r>
            <a:r>
              <a:rPr lang="en-US" sz="2000" b="1" dirty="0" err="1">
                <a:solidFill>
                  <a:schemeClr val="accent1"/>
                </a:solidFill>
                <a:ea typeface="ＭＳ Ｐゴシック" charset="0"/>
              </a:rPr>
              <a:t>pushStack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ea typeface="ＭＳ Ｐゴシック" charset="0"/>
              </a:rPr>
              <a:t>stk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, n);</a:t>
            </a:r>
          </a:p>
          <a:p>
            <a:pPr lvl="1">
              <a:buFontTx/>
              <a:buNone/>
              <a:tabLst>
                <a:tab pos="800100" algn="l"/>
                <a:tab pos="1885950" algn="l"/>
              </a:tabLst>
            </a:pP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	 </a:t>
            </a:r>
            <a:r>
              <a:rPr lang="en-US" sz="2000" b="1" dirty="0" smtClean="0">
                <a:solidFill>
                  <a:schemeClr val="accent1"/>
                </a:solidFill>
                <a:ea typeface="ＭＳ Ｐゴシック" charset="0"/>
              </a:rPr>
              <a:t>     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n = n-&gt;left;</a:t>
            </a:r>
          </a:p>
          <a:p>
            <a:pPr lvl="1">
              <a:buFontTx/>
              <a:buNone/>
              <a:tabLst>
                <a:tab pos="800100" algn="l"/>
                <a:tab pos="1885950" algn="l"/>
              </a:tabLst>
            </a:pP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	 </a:t>
            </a:r>
            <a:r>
              <a:rPr lang="en-US" sz="2000" b="1" dirty="0" smtClean="0">
                <a:solidFill>
                  <a:schemeClr val="accent1"/>
                </a:solidFill>
                <a:ea typeface="ＭＳ Ｐゴシック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}</a:t>
            </a:r>
          </a:p>
          <a:p>
            <a:pPr lvl="1">
              <a:buFontTx/>
              <a:buNone/>
              <a:tabLst>
                <a:tab pos="800100" algn="l"/>
                <a:tab pos="1885950" algn="l"/>
              </a:tabLst>
            </a:pPr>
            <a:r>
              <a:rPr lang="en-US" sz="2000" b="1" dirty="0">
                <a:solidFill>
                  <a:schemeClr val="accent1"/>
                </a:solidFill>
                <a:ea typeface="ＭＳ Ｐゴシック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684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Binary Tree In-Order Iterator</a:t>
            </a:r>
            <a:r>
              <a:rPr lang="en-US" sz="2800" dirty="0">
                <a:solidFill>
                  <a:srgbClr val="A05000"/>
                </a:solidFill>
                <a:latin typeface="+mn-lt"/>
              </a:rPr>
              <a:t>	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  <a:p>
            <a:pPr lvl="1"/>
            <a:r>
              <a:rPr lang="en-US" b="1" i="1" dirty="0">
                <a:ea typeface="ＭＳ Ｐゴシック" charset="0"/>
              </a:rPr>
              <a:t>Next</a:t>
            </a:r>
            <a:r>
              <a:rPr lang="en-US" dirty="0">
                <a:ea typeface="ＭＳ Ｐゴシック" charset="0"/>
              </a:rPr>
              <a:t> returns the top of the </a:t>
            </a:r>
            <a:r>
              <a:rPr lang="en-US" dirty="0" smtClean="0">
                <a:ea typeface="ＭＳ Ｐゴシック" charset="0"/>
              </a:rPr>
              <a:t>stack (e.g. the next element you’ll go UNDER in Euler Tour)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b="1" i="1" dirty="0" err="1">
                <a:ea typeface="ＭＳ Ｐゴシック" charset="0"/>
              </a:rPr>
              <a:t>HasNext</a:t>
            </a:r>
            <a:r>
              <a:rPr lang="en-US" b="1" i="1" dirty="0">
                <a:ea typeface="ＭＳ Ｐゴシック" charset="0"/>
              </a:rPr>
              <a:t> </a:t>
            </a:r>
          </a:p>
          <a:p>
            <a:pPr lvl="2"/>
            <a:r>
              <a:rPr lang="en-US" sz="2400" dirty="0">
                <a:ea typeface="ＭＳ Ｐゴシック" charset="0"/>
              </a:rPr>
              <a:t>Returns true if there are elements </a:t>
            </a:r>
            <a:r>
              <a:rPr lang="en-US" sz="2400" dirty="0" smtClean="0">
                <a:ea typeface="ＭＳ Ｐゴシック" charset="0"/>
              </a:rPr>
              <a:t>left (on stack) </a:t>
            </a:r>
            <a:r>
              <a:rPr lang="en-US" sz="2400" dirty="0">
                <a:ea typeface="ＭＳ Ｐゴシック" charset="0"/>
              </a:rPr>
              <a:t>to iterate</a:t>
            </a:r>
          </a:p>
          <a:p>
            <a:pPr lvl="2"/>
            <a:r>
              <a:rPr lang="en-US" sz="2400" dirty="0">
                <a:ea typeface="ＭＳ Ｐゴシック" charset="0"/>
              </a:rPr>
              <a:t>Sets up the </a:t>
            </a:r>
            <a:r>
              <a:rPr lang="en-US" sz="2400" dirty="0" smtClean="0">
                <a:ea typeface="ＭＳ Ｐゴシック" charset="0"/>
              </a:rPr>
              <a:t>subsequent call to</a:t>
            </a:r>
            <a:r>
              <a:rPr lang="ja-JP" altLang="en-US" sz="2400" dirty="0" smtClean="0">
                <a:ea typeface="ＭＳ Ｐゴシック" charset="0"/>
              </a:rPr>
              <a:t>‘</a:t>
            </a:r>
            <a:r>
              <a:rPr lang="en-US" altLang="ja-JP" sz="2400" dirty="0">
                <a:ea typeface="ＭＳ Ｐゴシック" charset="0"/>
              </a:rPr>
              <a:t>Next()</a:t>
            </a:r>
            <a:r>
              <a:rPr lang="ja-JP" altLang="en-US" sz="2400" dirty="0" smtClean="0">
                <a:ea typeface="ＭＳ Ｐゴシック" charset="0"/>
              </a:rPr>
              <a:t>’</a:t>
            </a:r>
            <a:r>
              <a:rPr lang="en-US" altLang="ja-JP" sz="2400" dirty="0" smtClean="0">
                <a:ea typeface="ＭＳ Ｐゴシック" charset="0"/>
              </a:rPr>
              <a:t>by </a:t>
            </a:r>
            <a:r>
              <a:rPr lang="en-US" altLang="ja-JP" sz="2400" dirty="0">
                <a:ea typeface="ＭＳ Ｐゴシック" charset="0"/>
              </a:rPr>
              <a:t>making sure the leftmost node (smallest in BST) element is on top of the </a:t>
            </a:r>
            <a:r>
              <a:rPr lang="en-US" altLang="ja-JP" sz="2400" dirty="0" smtClean="0">
                <a:ea typeface="ＭＳ Ｐゴシック" charset="0"/>
              </a:rPr>
              <a:t>stack.  It does this by calling _</a:t>
            </a:r>
            <a:r>
              <a:rPr lang="en-US" altLang="ja-JP" sz="2400" dirty="0" err="1" smtClean="0">
                <a:ea typeface="ＭＳ Ｐゴシック" charset="0"/>
              </a:rPr>
              <a:t>slideLeft</a:t>
            </a:r>
            <a:r>
              <a:rPr lang="en-US" altLang="ja-JP" sz="2400" dirty="0" smtClean="0">
                <a:ea typeface="ＭＳ Ｐゴシック" charset="0"/>
              </a:rPr>
              <a:t> on the node’s right child</a:t>
            </a:r>
            <a:endParaRPr lang="en-US" altLang="ja-JP" sz="2400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0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BST </a:t>
            </a:r>
            <a:r>
              <a:rPr lang="en-US" dirty="0" smtClean="0">
                <a:latin typeface="+mn-lt"/>
              </a:rPr>
              <a:t>In-Order Iterator</a:t>
            </a:r>
            <a:r>
              <a:rPr lang="en-US" dirty="0">
                <a:latin typeface="+mn-lt"/>
              </a:rPr>
              <a:t>: </a:t>
            </a:r>
            <a:r>
              <a:rPr lang="en-US" sz="3200" dirty="0">
                <a:solidFill>
                  <a:srgbClr val="F79646"/>
                </a:solidFill>
                <a:latin typeface="+mn-lt"/>
              </a:rPr>
              <a:t>Algorithm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/>
              <a:t>	Initialize: </a:t>
            </a:r>
            <a:r>
              <a:rPr lang="en-US">
                <a:solidFill>
                  <a:srgbClr val="00008C"/>
                </a:solidFill>
              </a:rPr>
              <a:t>create an empty stack</a:t>
            </a:r>
            <a:endParaRPr lang="en-US"/>
          </a:p>
          <a:p>
            <a:pPr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/>
              <a:t>	hasNext: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  	if stack is empty perform slide left on root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  otherwise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	    let n be top of stack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	    pop n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	    slide left on right child of n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   return true if stack is not empty </a:t>
            </a:r>
            <a:r>
              <a:rPr lang="en-US" sz="2400">
                <a:solidFill>
                  <a:srgbClr val="A05000"/>
                </a:solidFill>
              </a:rPr>
              <a:t>(false otherwise)</a:t>
            </a:r>
          </a:p>
          <a:p>
            <a:pPr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/>
              <a:t>	next:</a:t>
            </a:r>
          </a:p>
          <a:p>
            <a:pPr>
              <a:spcBef>
                <a:spcPct val="25000"/>
              </a:spcBef>
              <a:buFontTx/>
              <a:buNone/>
              <a:tabLst>
                <a:tab pos="457200" algn="l"/>
                <a:tab pos="685800" algn="l"/>
                <a:tab pos="1885950" algn="l"/>
              </a:tabLst>
            </a:pPr>
            <a:r>
              <a:rPr lang="en-US">
                <a:solidFill>
                  <a:srgbClr val="00008C"/>
                </a:solidFill>
              </a:rPr>
              <a:t>		return value of node on top of stack </a:t>
            </a:r>
            <a:r>
              <a:rPr lang="en-US" sz="2400">
                <a:solidFill>
                  <a:srgbClr val="A05000"/>
                </a:solidFill>
              </a:rPr>
              <a:t>(but don</a:t>
            </a:r>
            <a:r>
              <a:rPr lang="ja-JP" altLang="en-US" sz="2400">
                <a:solidFill>
                  <a:srgbClr val="A05000"/>
                </a:solidFill>
              </a:rPr>
              <a:t>’</a:t>
            </a:r>
            <a:r>
              <a:rPr lang="en-US" altLang="ja-JP" sz="2400">
                <a:solidFill>
                  <a:srgbClr val="A05000"/>
                </a:solidFill>
              </a:rPr>
              <a:t>t pop node)</a:t>
            </a:r>
            <a:endParaRPr lang="en-US" sz="2400">
              <a:solidFill>
                <a:srgbClr val="A0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4439</TotalTime>
  <Words>684</Words>
  <Application>Microsoft Macintosh PowerPoint</Application>
  <PresentationFormat>On-screen Show (4:3)</PresentationFormat>
  <Paragraphs>314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OSU-BW</vt:lpstr>
      <vt:lpstr>CS 261 – Data Structures</vt:lpstr>
      <vt:lpstr>Recursive Traversal</vt:lpstr>
      <vt:lpstr>Goals</vt:lpstr>
      <vt:lpstr>Simple Iterator</vt:lpstr>
      <vt:lpstr>Exercise</vt:lpstr>
      <vt:lpstr>Exercise</vt:lpstr>
      <vt:lpstr>Solution  Replace Process Stack</vt:lpstr>
      <vt:lpstr>Binary Tree In-Order Iterator </vt:lpstr>
      <vt:lpstr>BST In-Order Iterator: Algorithm</vt:lpstr>
      <vt:lpstr>In-Order Enumeration: Sliding Left</vt:lpstr>
      <vt:lpstr>In-Order Iterator: Simulation</vt:lpstr>
      <vt:lpstr>In-Order Iterator:  Simulation</vt:lpstr>
      <vt:lpstr>BST In-Order Iterator: Algorithm</vt:lpstr>
      <vt:lpstr>Complexity?</vt:lpstr>
      <vt:lpstr>Other Traversals</vt:lpstr>
      <vt:lpstr>Level-Order Iteration</vt:lpstr>
      <vt:lpstr>Your Turn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Ron Metoyer</cp:lastModifiedBy>
  <cp:revision>55</cp:revision>
  <dcterms:created xsi:type="dcterms:W3CDTF">2011-09-02T17:23:58Z</dcterms:created>
  <dcterms:modified xsi:type="dcterms:W3CDTF">2013-12-04T20:03:31Z</dcterms:modified>
</cp:coreProperties>
</file>