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29" r:id="rId4"/>
    <p:sldId id="311" r:id="rId5"/>
    <p:sldId id="313" r:id="rId6"/>
    <p:sldId id="312" r:id="rId7"/>
    <p:sldId id="258" r:id="rId8"/>
    <p:sldId id="315" r:id="rId9"/>
    <p:sldId id="259" r:id="rId10"/>
    <p:sldId id="316" r:id="rId11"/>
    <p:sldId id="317" r:id="rId12"/>
    <p:sldId id="314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318" r:id="rId22"/>
    <p:sldId id="319" r:id="rId23"/>
    <p:sldId id="320" r:id="rId24"/>
    <p:sldId id="321" r:id="rId25"/>
    <p:sldId id="326" r:id="rId26"/>
    <p:sldId id="322" r:id="rId27"/>
    <p:sldId id="324" r:id="rId28"/>
    <p:sldId id="323" r:id="rId29"/>
    <p:sldId id="325" r:id="rId30"/>
    <p:sldId id="269" r:id="rId31"/>
    <p:sldId id="327" r:id="rId32"/>
    <p:sldId id="270" r:id="rId33"/>
    <p:sldId id="271" r:id="rId34"/>
    <p:sldId id="272" r:id="rId35"/>
    <p:sldId id="273" r:id="rId36"/>
    <p:sldId id="274" r:id="rId37"/>
    <p:sldId id="32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4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66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0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 Size 12 bytes: 12 bytes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/ 4 = 3 words, </a:t>
            </a:r>
            <a:r>
              <a:rPr lang="zh-CN" altLang="en-US" dirty="0" smtClean="0"/>
              <a:t>即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f, g, y</a:t>
            </a:r>
          </a:p>
          <a:p>
            <a:r>
              <a:rPr lang="en-US" altLang="zh-CN" baseline="0" dirty="0" smtClean="0"/>
              <a:t>Text Size 52 bytes: 52 / 4 = 13 , </a:t>
            </a:r>
            <a:r>
              <a:rPr lang="zh-CN" altLang="en-US" baseline="0" dirty="0" smtClean="0"/>
              <a:t>即</a:t>
            </a:r>
            <a:r>
              <a:rPr lang="en-US" altLang="zh-CN" baseline="0" dirty="0" smtClean="0"/>
              <a:t>13</a:t>
            </a:r>
            <a:r>
              <a:rPr lang="zh-CN" altLang="en-US" baseline="0" dirty="0" smtClean="0"/>
              <a:t>条语句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2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4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3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3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1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F62E-20D6-4078-A48E-0F49E7F91D0F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485-6EF6-452D-A99B-FEFB0D6AA466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4949-4448-428F-877C-2A01EBCE2C01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emf"/><Relationship Id="rId4" Type="http://schemas.openxmlformats.org/officeDocument/2006/relationships/tags" Target="../tags/tag4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w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9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w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11.xml"/><Relationship Id="rId10" Type="http://schemas.openxmlformats.org/officeDocument/2006/relationships/image" Target="../media/image16.wmf"/><Relationship Id="rId4" Type="http://schemas.openxmlformats.org/officeDocument/2006/relationships/tags" Target="../tags/tag10.xml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42.xml"/><Relationship Id="rId7" Type="http://schemas.openxmlformats.org/officeDocument/2006/relationships/image" Target="../media/image32.emf"/><Relationship Id="rId2" Type="http://schemas.openxmlformats.org/officeDocument/2006/relationships/tags" Target="../tags/tag4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011210" y="4566402"/>
            <a:ext cx="5436323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11211" y="3545393"/>
            <a:ext cx="5436322" cy="698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4929"/>
            <a:ext cx="7772400" cy="122770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9538" y="2200951"/>
            <a:ext cx="6564923" cy="104563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spc="300" dirty="0"/>
              <a:t>1. MIPS</a:t>
            </a:r>
            <a:r>
              <a:rPr lang="zh-CN" altLang="en-US" sz="4400" b="1" spc="300" dirty="0"/>
              <a:t>微处理器原理</a:t>
            </a:r>
            <a:endParaRPr lang="zh-CN" altLang="en-US" sz="44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5416" y="3415172"/>
            <a:ext cx="5872118" cy="818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/>
              <a:t>体系结构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MIPS</a:t>
            </a:r>
            <a:r>
              <a:rPr lang="zh-CN" altLang="en-US" sz="3200" b="1" dirty="0" smtClean="0"/>
              <a:t>汇编语言）</a:t>
            </a:r>
            <a:endParaRPr lang="en-US" altLang="zh-CN" sz="3200" b="1" dirty="0"/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575416" y="4645510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</a:rPr>
              <a:t>微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</a:rPr>
              <a:t>体系结构（单周期处理器）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操作数：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寄存器、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存储器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、常数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198" y="962380"/>
            <a:ext cx="879645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体系结构采用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位存储器地址，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位数据字长。</a:t>
            </a:r>
            <a:endParaRPr lang="en-US" altLang="zh-CN" sz="2400" dirty="0" smtClean="0"/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采用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字节</a:t>
            </a:r>
            <a:r>
              <a:rPr lang="en-US" altLang="zh-CN" sz="2400" dirty="0" smtClean="0"/>
              <a:t>(8</a:t>
            </a:r>
            <a:r>
              <a:rPr lang="zh-CN" altLang="en-US" sz="2400" dirty="0"/>
              <a:t>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寻址存储器，每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个字节都有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个单独地址。</a:t>
            </a:r>
            <a:endParaRPr lang="en-US" altLang="zh-CN" sz="2400" dirty="0" smtClean="0"/>
          </a:p>
        </p:txBody>
      </p:sp>
      <p:graphicFrame>
        <p:nvGraphicFramePr>
          <p:cNvPr id="15" name="Object 8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78415225"/>
              </p:ext>
            </p:extLst>
          </p:nvPr>
        </p:nvGraphicFramePr>
        <p:xfrm>
          <a:off x="-1" y="3962404"/>
          <a:ext cx="4487779" cy="237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6" name="VISIO" r:id="rId7" imgW="2164680" imgH="1145880" progId="Visio.Drawing.6">
                  <p:embed/>
                </p:oleObj>
              </mc:Choice>
              <mc:Fallback>
                <p:oleObj name="VISIO" r:id="rId7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3962404"/>
                        <a:ext cx="4487779" cy="2376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98792672"/>
              </p:ext>
            </p:extLst>
          </p:nvPr>
        </p:nvGraphicFramePr>
        <p:xfrm>
          <a:off x="4737188" y="3962404"/>
          <a:ext cx="4382748" cy="27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88" y="3962404"/>
                        <a:ext cx="4382748" cy="27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817372" y="2107730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$s3,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301" y="2356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装入字</a:t>
            </a:r>
            <a:r>
              <a:rPr lang="zh-CN" altLang="en-US" sz="2400" dirty="0" smtClean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05021" y="3073478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$s7,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4365" y="326963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存储字</a:t>
            </a:r>
            <a:r>
              <a:rPr lang="zh-CN" altLang="en-US" sz="2400" dirty="0" smtClean="0"/>
              <a:t>：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923182" y="2191220"/>
            <a:ext cx="3853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从存储器中读出数据放到</a:t>
            </a:r>
            <a:r>
              <a:rPr lang="en-US" altLang="zh-CN" sz="2000" dirty="0" smtClean="0"/>
              <a:t>$3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地址为</a:t>
            </a:r>
            <a:r>
              <a:rPr lang="en-US" altLang="zh-CN" sz="2000" dirty="0" smtClean="0"/>
              <a:t>1=$0+1</a:t>
            </a:r>
            <a:r>
              <a:rPr lang="zh-CN" altLang="en-US" sz="2000" dirty="0" smtClean="0"/>
              <a:t>，数据为 </a:t>
            </a:r>
            <a:r>
              <a:rPr lang="en-US" altLang="zh-CN" sz="2000" dirty="0" smtClean="0"/>
              <a:t>F2F1AC07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986262" y="3043820"/>
            <a:ext cx="372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$7</a:t>
            </a:r>
            <a:r>
              <a:rPr lang="zh-CN" altLang="en-US" sz="2000" dirty="0" smtClean="0"/>
              <a:t>中数据写入地址为</a:t>
            </a:r>
            <a:r>
              <a:rPr lang="en-US" altLang="zh-CN" sz="2000" dirty="0" smtClean="0"/>
              <a:t>5=$0+5</a:t>
            </a:r>
            <a:r>
              <a:rPr lang="zh-CN" altLang="en-US" sz="2000" dirty="0" smtClean="0"/>
              <a:t>的存储器中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5811253" y="4807169"/>
            <a:ext cx="372979" cy="14011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86262" y="6208296"/>
            <a:ext cx="144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每个字地址都是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的倍数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76033" y="6356317"/>
            <a:ext cx="22876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C000"/>
                </a:solidFill>
              </a:rPr>
              <a:t>字</a:t>
            </a:r>
            <a:r>
              <a:rPr lang="zh-CN" altLang="en-US" dirty="0" smtClean="0"/>
              <a:t>寻址方式的存储器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079498" y="3550639"/>
            <a:ext cx="18420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C000"/>
                </a:solidFill>
              </a:rPr>
              <a:t>字节</a:t>
            </a:r>
            <a:r>
              <a:rPr lang="zh-CN" altLang="en-US" dirty="0" smtClean="0"/>
              <a:t>寻址存储器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08690" y="2587317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$s3,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624263" y="2283031"/>
            <a:ext cx="135874" cy="616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17372" y="3430166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$s7,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1624263" y="3230774"/>
            <a:ext cx="135874" cy="616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276033" y="2365249"/>
            <a:ext cx="609966" cy="15799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368249" y="3355417"/>
            <a:ext cx="490216" cy="6385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63842" y="2866626"/>
            <a:ext cx="843059" cy="11273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73150" y="3846849"/>
            <a:ext cx="250217" cy="1471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5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操作数：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寄存器、存储器、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常数</a:t>
            </a:r>
            <a:endParaRPr lang="en-US" altLang="zh-CN" sz="4000" b="1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753" y="1056902"/>
            <a:ext cx="7966276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 smtClean="0"/>
              <a:t>因常数的值可以立即访问，故又称为</a:t>
            </a:r>
            <a:r>
              <a:rPr lang="zh-CN" altLang="en-US" sz="2400" b="1" dirty="0" smtClean="0"/>
              <a:t>立即数</a:t>
            </a:r>
            <a:r>
              <a:rPr lang="en-US" altLang="zh-CN" sz="2400" dirty="0" smtClean="0"/>
              <a:t>(immediate)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1256968" y="2492124"/>
            <a:ext cx="693170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$s0=a, $s1=b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a=b+4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b=a-2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6585" y="1880590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加立即数指令 </a:t>
            </a:r>
            <a:r>
              <a:rPr lang="en-US" altLang="zh-CN" sz="2400" dirty="0" smtClean="0"/>
              <a:t>( </a:t>
            </a:r>
            <a:r>
              <a:rPr lang="en-US" altLang="zh-CN" sz="2800" b="1" dirty="0" err="1" smtClean="0"/>
              <a:t>addi</a:t>
            </a:r>
            <a:r>
              <a:rPr lang="en-US" altLang="zh-CN" sz="2400" dirty="0" smtClean="0"/>
              <a:t> )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19753" y="5324107"/>
            <a:ext cx="796627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立即数采用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位补码</a:t>
            </a:r>
            <a:r>
              <a:rPr lang="zh-CN" altLang="en-US" sz="2400" dirty="0" smtClean="0"/>
              <a:t>表示，</a:t>
            </a:r>
            <a:r>
              <a:rPr lang="en-US" altLang="zh-CN" sz="2400" dirty="0" smtClean="0"/>
              <a:t>[-32768, 32767]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减法相当于加上一个负数，故没有</a:t>
            </a:r>
            <a:r>
              <a:rPr lang="en-US" altLang="zh-CN" sz="2400" dirty="0" err="1" smtClean="0"/>
              <a:t>subi</a:t>
            </a:r>
            <a:r>
              <a:rPr lang="zh-CN" altLang="en-US" sz="2400" dirty="0" smtClean="0"/>
              <a:t>指令。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 smtClean="0"/>
              <a:t>MIPS</a:t>
            </a:r>
            <a:r>
              <a:rPr lang="zh-CN" altLang="en-US" b="1" dirty="0" smtClean="0"/>
              <a:t>指令集有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种指令格式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2456905" y="1887267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, b ,  c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45721" y="2007103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b + c;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551757" y="2533598"/>
            <a:ext cx="87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32240" y="2530323"/>
            <a:ext cx="2778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93384" y="1100315"/>
            <a:ext cx="4718537" cy="707886"/>
            <a:chOff x="293384" y="1100315"/>
            <a:chExt cx="4718537" cy="707886"/>
          </a:xfrm>
        </p:grpSpPr>
        <p:sp>
          <p:nvSpPr>
            <p:cNvPr id="15" name="文本框 14"/>
            <p:cNvSpPr txBox="1"/>
            <p:nvPr/>
          </p:nvSpPr>
          <p:spPr>
            <a:xfrm>
              <a:off x="2199585" y="1100315"/>
              <a:ext cx="12029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操 作</a:t>
              </a:r>
              <a:endParaRPr lang="en-US" altLang="zh-CN" sz="2000" b="1" dirty="0" smtClean="0"/>
            </a:p>
            <a:p>
              <a:pPr algn="ctr"/>
              <a:r>
                <a:rPr lang="en-US" altLang="zh-CN" sz="2000" dirty="0" smtClean="0"/>
                <a:t>operation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93384" y="1100315"/>
              <a:ext cx="1311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指令</a:t>
              </a:r>
              <a:endParaRPr lang="en-US" altLang="zh-CN" sz="2000" b="1" dirty="0" smtClean="0"/>
            </a:p>
            <a:p>
              <a:pPr algn="ctr"/>
              <a:r>
                <a:rPr lang="en-US" altLang="zh-CN" sz="2000" dirty="0" smtClean="0"/>
                <a:t>instruction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37588" y="1100315"/>
              <a:ext cx="10743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操 作 数</a:t>
              </a:r>
              <a:endParaRPr lang="en-US" altLang="zh-CN" sz="2000" b="1" dirty="0" smtClean="0"/>
            </a:p>
            <a:p>
              <a:pPr algn="ctr"/>
              <a:r>
                <a:rPr lang="en-US" altLang="zh-CN" sz="2000" dirty="0" smtClean="0"/>
                <a:t>operand</a:t>
              </a:r>
              <a:endParaRPr lang="zh-CN" altLang="en-US" sz="2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07508" y="1161871"/>
              <a:ext cx="3898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/>
                <a:t>=</a:t>
              </a:r>
              <a:endParaRPr lang="zh-CN" altLang="en-US" sz="2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418270" y="1161871"/>
              <a:ext cx="3898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/>
                <a:t>+</a:t>
              </a:r>
              <a:endParaRPr lang="zh-CN" altLang="en-US" sz="20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2452130" y="2818512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50529" y="29416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保存寄存器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2469762" y="3638090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8161" y="376120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临时寄存器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2452130" y="5321881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50529" y="5444991"/>
            <a:ext cx="1659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/>
              <a:t>word2 </a:t>
            </a:r>
            <a:r>
              <a:rPr lang="en-US" altLang="zh-CN" sz="2200" dirty="0" smtClean="0">
                <a:latin typeface="+mn-ea"/>
              </a:rPr>
              <a:t>→</a:t>
            </a:r>
            <a:r>
              <a:rPr lang="en-US" altLang="zh-CN" sz="2200" dirty="0" smtClean="0"/>
              <a:t>$s0</a:t>
            </a:r>
            <a:endParaRPr lang="zh-CN" altLang="en-US" sz="2200" dirty="0"/>
          </a:p>
        </p:txBody>
      </p:sp>
      <p:sp>
        <p:nvSpPr>
          <p:cNvPr id="36" name="矩形 35"/>
          <p:cNvSpPr/>
          <p:nvPr/>
        </p:nvSpPr>
        <p:spPr>
          <a:xfrm>
            <a:off x="2448095" y="4413802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endParaRPr lang="en-US" altLang="zh-CN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46494" y="4536912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16</a:t>
            </a:r>
            <a:r>
              <a:rPr lang="zh-CN" altLang="en-US" sz="2000" b="1" dirty="0" smtClean="0"/>
              <a:t>位 立即数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522798" y="6143385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21197" y="6266495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无条件跳转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69747" y="2459846"/>
            <a:ext cx="8574253" cy="4315240"/>
            <a:chOff x="569747" y="2459846"/>
            <a:chExt cx="8574253" cy="4315240"/>
          </a:xfrm>
        </p:grpSpPr>
        <p:sp>
          <p:nvSpPr>
            <p:cNvPr id="38" name="椭圆 37"/>
            <p:cNvSpPr/>
            <p:nvPr/>
          </p:nvSpPr>
          <p:spPr>
            <a:xfrm>
              <a:off x="2199585" y="2729338"/>
              <a:ext cx="6944415" cy="15891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199584" y="4373594"/>
              <a:ext cx="6944415" cy="15891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1277290">
              <a:off x="735770" y="2459846"/>
              <a:ext cx="195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① R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egister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类型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 rot="1277290">
              <a:off x="569747" y="3975334"/>
              <a:ext cx="2223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② I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mmediate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类型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448095" y="6148876"/>
              <a:ext cx="6593679" cy="62621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rot="1390880">
              <a:off x="904650" y="5951758"/>
              <a:ext cx="1653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③ J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ump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类型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010873" y="1155131"/>
            <a:ext cx="28696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MIPS</a:t>
            </a:r>
            <a:r>
              <a:rPr lang="zh-CN" altLang="en-US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6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位指令</a:t>
            </a:r>
            <a:endParaRPr lang="zh-CN" altLang="en-US" sz="26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 rot="1472073">
            <a:off x="1010672" y="2940649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寄存器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428649">
            <a:off x="3086" y="4307754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寄存器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+16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位立即数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570504">
            <a:off x="246871" y="6120766"/>
            <a:ext cx="1598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位立即数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60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62536" y="979375"/>
            <a:ext cx="7816429" cy="2143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①</a:t>
            </a:r>
            <a:r>
              <a:rPr lang="en-US" altLang="zh-CN" b="1" dirty="0"/>
              <a:t> R</a:t>
            </a:r>
            <a:r>
              <a:rPr lang="en-US" altLang="zh-CN" dirty="0"/>
              <a:t>egister</a:t>
            </a:r>
            <a:r>
              <a:rPr lang="en-US" altLang="zh-CN" b="1" dirty="0"/>
              <a:t> </a:t>
            </a:r>
            <a:r>
              <a:rPr lang="zh-CN" altLang="en-US" b="1" dirty="0"/>
              <a:t>类型机器指令格式</a:t>
            </a:r>
          </a:p>
        </p:txBody>
      </p:sp>
      <p:sp>
        <p:nvSpPr>
          <p:cNvPr id="26" name="矩形 25"/>
          <p:cNvSpPr/>
          <p:nvPr/>
        </p:nvSpPr>
        <p:spPr>
          <a:xfrm>
            <a:off x="2123434" y="3151170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3193549"/>
              </p:ext>
            </p:extLst>
          </p:nvPr>
        </p:nvGraphicFramePr>
        <p:xfrm>
          <a:off x="907671" y="950059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VISIO" r:id="rId5" imgW="2089800" imgH="539640" progId="Visio.Drawing.6">
                  <p:embed/>
                </p:oleObj>
              </mc:Choice>
              <mc:Fallback>
                <p:oleObj name="VISIO" r:id="rId5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71" y="950059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 rot="885023">
            <a:off x="7593729" y="322771"/>
            <a:ext cx="13532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3</a:t>
            </a:r>
            <a:r>
              <a:rPr lang="zh-CN" altLang="en-US" sz="2600" dirty="0" smtClean="0">
                <a:solidFill>
                  <a:srgbClr val="FF0000"/>
                </a:solidFill>
              </a:rPr>
              <a:t>寄存器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523" y="3245610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汇编代码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27299" y="4302607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字段值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19523" y="524079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05267"/>
              </p:ext>
            </p:extLst>
          </p:nvPr>
        </p:nvGraphicFramePr>
        <p:xfrm>
          <a:off x="2019001" y="5245256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02657"/>
              </p:ext>
            </p:extLst>
          </p:nvPr>
        </p:nvGraphicFramePr>
        <p:xfrm>
          <a:off x="2019001" y="4307072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65348" y="475427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op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38125" y="4754275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572983" y="475427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686194" y="4754275"/>
            <a:ext cx="44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28638" y="4754275"/>
            <a:ext cx="95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shamt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91263" y="47542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funct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19833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420746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5264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84407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09735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58292" y="570234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998622" y="619694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02328020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75345" y="2350450"/>
            <a:ext cx="7467178" cy="773083"/>
            <a:chOff x="875345" y="2350450"/>
            <a:chExt cx="7467178" cy="773083"/>
          </a:xfrm>
        </p:grpSpPr>
        <p:sp>
          <p:nvSpPr>
            <p:cNvPr id="28" name="文本框 27"/>
            <p:cNvSpPr txBox="1"/>
            <p:nvPr/>
          </p:nvSpPr>
          <p:spPr>
            <a:xfrm>
              <a:off x="2186709" y="2638292"/>
              <a:ext cx="1586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源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 rot="5400000">
              <a:off x="2873022" y="1713613"/>
              <a:ext cx="231569" cy="1505243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88169" y="2415647"/>
              <a:ext cx="10887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目的</a:t>
              </a:r>
              <a:endParaRPr lang="en-US" altLang="zh-CN" sz="20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20314" y="240246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移位</a:t>
              </a:r>
              <a:endParaRPr lang="en-US" altLang="zh-CN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710072" y="2520682"/>
              <a:ext cx="2632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函数：决定何种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75345" y="2517608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操作码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=0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419523" y="622508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机器指令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525375" y="3531828"/>
            <a:ext cx="44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919205" y="3498422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55750" y="3498422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11" name="直接箭头连接符 10"/>
          <p:cNvCxnSpPr>
            <a:stCxn id="70" idx="2"/>
            <a:endCxn id="54" idx="3"/>
          </p:cNvCxnSpPr>
          <p:nvPr/>
        </p:nvCxnSpPr>
        <p:spPr>
          <a:xfrm flipH="1">
            <a:off x="3845160" y="3960087"/>
            <a:ext cx="1277563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1" idx="2"/>
            <a:endCxn id="55" idx="3"/>
          </p:cNvCxnSpPr>
          <p:nvPr/>
        </p:nvCxnSpPr>
        <p:spPr>
          <a:xfrm flipH="1">
            <a:off x="4967643" y="3960087"/>
            <a:ext cx="1485437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9" idx="2"/>
            <a:endCxn id="56" idx="1"/>
          </p:cNvCxnSpPr>
          <p:nvPr/>
        </p:nvCxnSpPr>
        <p:spPr>
          <a:xfrm>
            <a:off x="3750245" y="3993493"/>
            <a:ext cx="1935949" cy="991615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62536" y="979375"/>
            <a:ext cx="7816429" cy="2143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584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②</a:t>
            </a:r>
            <a:r>
              <a:rPr lang="en-US" altLang="zh-CN" b="1" dirty="0"/>
              <a:t> I</a:t>
            </a:r>
            <a:r>
              <a:rPr lang="en-US" altLang="zh-CN" dirty="0"/>
              <a:t>mmediate</a:t>
            </a:r>
            <a:r>
              <a:rPr lang="en-US" altLang="zh-CN" b="1" dirty="0"/>
              <a:t> </a:t>
            </a:r>
            <a:r>
              <a:rPr lang="zh-CN" altLang="en-US" b="1" dirty="0"/>
              <a:t>类型机器指令格式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64247" y="271611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寄存器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 rot="5400000">
            <a:off x="3343428" y="1801749"/>
            <a:ext cx="231569" cy="15052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672" y="336528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汇编代码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48448" y="4345166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字段值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40672" y="5283350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机器代码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38703"/>
              </p:ext>
            </p:extLst>
          </p:nvPr>
        </p:nvGraphicFramePr>
        <p:xfrm>
          <a:off x="2307097" y="5287815"/>
          <a:ext cx="64430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0010 00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1111 1111 1111 1100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92554"/>
              </p:ext>
            </p:extLst>
          </p:nvPr>
        </p:nvGraphicFramePr>
        <p:xfrm>
          <a:off x="2307099" y="4349631"/>
          <a:ext cx="64430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47392" y="479683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op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054623" y="4796832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157125" y="4796831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23495" y="48243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imm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607931" y="574490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08844" y="574490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73362" y="574490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67888" y="573461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310734" y="6239505"/>
            <a:ext cx="270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spc="600" dirty="0" smtClean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2232FFFC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721606" y="26715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立即数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00436" y="269055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操作码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40672" y="626764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机器指令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aphicFrame>
        <p:nvGraphicFramePr>
          <p:cNvPr id="3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8904306"/>
              </p:ext>
            </p:extLst>
          </p:nvPr>
        </p:nvGraphicFramePr>
        <p:xfrm>
          <a:off x="905927" y="892624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VISIO" r:id="rId5" imgW="2089800" imgH="510120" progId="Visio.Drawing.6">
                  <p:embed/>
                </p:oleObj>
              </mc:Choice>
              <mc:Fallback>
                <p:oleObj name="VISIO" r:id="rId5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27" y="892624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2297256" y="3251633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endParaRPr lang="en-US" altLang="zh-CN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22723" y="3633323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81295" y="3648631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rt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2923" y="6101975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对正立即数，高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对负立即数，高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29" name="直接箭头连接符 28"/>
          <p:cNvCxnSpPr>
            <a:stCxn id="33" idx="2"/>
            <a:endCxn id="54" idx="3"/>
          </p:cNvCxnSpPr>
          <p:nvPr/>
        </p:nvCxnSpPr>
        <p:spPr>
          <a:xfrm flipH="1">
            <a:off x="4461658" y="4094988"/>
            <a:ext cx="864583" cy="9326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4" idx="2"/>
            <a:endCxn id="55" idx="1"/>
          </p:cNvCxnSpPr>
          <p:nvPr/>
        </p:nvCxnSpPr>
        <p:spPr>
          <a:xfrm>
            <a:off x="3978625" y="4110296"/>
            <a:ext cx="1178500" cy="91736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477593">
            <a:off x="6780197" y="3092964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立即数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" y="3172728"/>
            <a:ext cx="9065079" cy="233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662536" y="913273"/>
            <a:ext cx="7816429" cy="2143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6" y="113707"/>
            <a:ext cx="8496238" cy="71573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③</a:t>
            </a:r>
            <a:r>
              <a:rPr lang="en-US" altLang="zh-CN" sz="4000" b="1" dirty="0" smtClean="0"/>
              <a:t> </a:t>
            </a:r>
            <a:r>
              <a:rPr lang="en-US" altLang="zh-CN" b="1" dirty="0" smtClean="0"/>
              <a:t>J</a:t>
            </a:r>
            <a:r>
              <a:rPr lang="en-US" altLang="zh-CN" sz="3600" dirty="0" smtClean="0"/>
              <a:t>ump </a:t>
            </a:r>
            <a:r>
              <a:rPr lang="zh-CN" altLang="en-US" sz="4000" dirty="0" smtClean="0"/>
              <a:t>类型</a:t>
            </a:r>
            <a:r>
              <a:rPr lang="zh-CN" altLang="en-US" sz="4000" b="1" dirty="0" smtClean="0"/>
              <a:t>机器指令格式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08092" y="4556959"/>
            <a:ext cx="22365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</a:rPr>
              <a:t>32-bit sum</a:t>
            </a:r>
            <a:r>
              <a:rPr lang="zh-CN" altLang="en-US" sz="1600" dirty="0" smtClean="0">
                <a:solidFill>
                  <a:srgbClr val="0070C0"/>
                </a:solidFill>
              </a:rPr>
              <a:t>地址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Sumaddr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430968" y="257266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68232" y="260242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操作码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847491"/>
              </p:ext>
            </p:extLst>
          </p:nvPr>
        </p:nvGraphicFramePr>
        <p:xfrm>
          <a:off x="792891" y="819925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91" y="819925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538163" y="3613533"/>
            <a:ext cx="1350791" cy="455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92170" y="4871073"/>
            <a:ext cx="984492" cy="455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19431" y="3609124"/>
            <a:ext cx="1024569" cy="455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47371" y="595803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去掉前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83646" y="595803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去掉后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95168" y="59580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 smtClean="0"/>
              <a:t>保留中间</a:t>
            </a:r>
            <a:r>
              <a:rPr lang="en-US" altLang="zh-CN" b="1" spc="300" dirty="0" smtClean="0"/>
              <a:t>26</a:t>
            </a:r>
            <a:r>
              <a:rPr lang="zh-CN" altLang="en-US" b="1" spc="300" dirty="0" smtClean="0"/>
              <a:t>位</a:t>
            </a:r>
            <a:endParaRPr lang="zh-CN" altLang="en-US" b="1" spc="300" dirty="0"/>
          </a:p>
        </p:txBody>
      </p:sp>
      <p:cxnSp>
        <p:nvCxnSpPr>
          <p:cNvPr id="7" name="直接箭头连接符 6"/>
          <p:cNvCxnSpPr>
            <a:stCxn id="4" idx="0"/>
          </p:cNvCxnSpPr>
          <p:nvPr/>
        </p:nvCxnSpPr>
        <p:spPr>
          <a:xfrm flipV="1">
            <a:off x="3259879" y="5331918"/>
            <a:ext cx="111391" cy="626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</p:cNvCxnSpPr>
          <p:nvPr/>
        </p:nvCxnSpPr>
        <p:spPr>
          <a:xfrm flipH="1" flipV="1">
            <a:off x="6235617" y="5266551"/>
            <a:ext cx="360537" cy="691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4679417" y="5589890"/>
            <a:ext cx="501116" cy="313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885023">
            <a:off x="7406980" y="338160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26</a:t>
            </a:r>
            <a:r>
              <a:rPr lang="zh-CN" altLang="en-US" sz="2400" dirty="0" smtClean="0">
                <a:solidFill>
                  <a:srgbClr val="FF0000"/>
                </a:solidFill>
              </a:rPr>
              <a:t>位立即数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05" y="6380105"/>
            <a:ext cx="90695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如果已知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地址</a:t>
            </a:r>
            <a:r>
              <a:rPr lang="en-US" altLang="zh-CN" dirty="0" err="1" smtClean="0"/>
              <a:t>Sumaddr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则指令中的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addr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Sumaddr</a:t>
            </a:r>
            <a:r>
              <a:rPr lang="en-US" altLang="zh-CN" b="1" dirty="0" smtClean="0">
                <a:solidFill>
                  <a:srgbClr val="FF0000"/>
                </a:solidFill>
              </a:rPr>
              <a:t>/4</a:t>
            </a:r>
            <a:r>
              <a:rPr lang="en-US" altLang="zh-CN" dirty="0" smtClean="0"/>
              <a:t> (</a:t>
            </a:r>
            <a:r>
              <a:rPr lang="zh-CN" altLang="en-US" dirty="0" smtClean="0"/>
              <a:t>即去掉最后两位</a:t>
            </a:r>
            <a:r>
              <a:rPr lang="en-US" altLang="zh-CN" dirty="0" smtClean="0"/>
              <a:t>),</a:t>
            </a:r>
            <a:r>
              <a:rPr lang="zh-CN" altLang="en-US" dirty="0" smtClean="0"/>
              <a:t>再去掉最高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4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07330"/>
            <a:ext cx="7959725" cy="915034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800" b="1" dirty="0"/>
              <a:t>Review</a:t>
            </a:r>
            <a:r>
              <a:rPr lang="en-US" altLang="zh-CN" b="1" dirty="0"/>
              <a:t>: Instruction Formats</a:t>
            </a:r>
            <a:endParaRPr lang="zh-CN" altLang="en-US" b="1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5757978"/>
              </p:ext>
            </p:extLst>
          </p:nvPr>
        </p:nvGraphicFramePr>
        <p:xfrm>
          <a:off x="1600200" y="1564077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64077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4831803"/>
              </p:ext>
            </p:extLst>
          </p:nvPr>
        </p:nvGraphicFramePr>
        <p:xfrm>
          <a:off x="1600200" y="3290889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" name="VISIO" r:id="rId9" imgW="2089800" imgH="510120" progId="Visio.Drawing.6">
                  <p:embed/>
                </p:oleObj>
              </mc:Choice>
              <mc:Fallback>
                <p:oleObj name="VISIO" r:id="rId9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90889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83765455"/>
              </p:ext>
            </p:extLst>
          </p:nvPr>
        </p:nvGraphicFramePr>
        <p:xfrm>
          <a:off x="1600200" y="4879977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" name="VISIO" r:id="rId11" imgW="2089800" imgH="517680" progId="Visio.Drawing.6">
                  <p:embed/>
                </p:oleObj>
              </mc:Choice>
              <mc:Fallback>
                <p:oleObj name="VISIO" r:id="rId11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9977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641727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74535" y="4285561"/>
            <a:ext cx="1156771" cy="44360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64075" y="5934286"/>
            <a:ext cx="1156771" cy="44360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560" y="167862"/>
            <a:ext cx="7886700" cy="822738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The Stored Program </a:t>
            </a:r>
            <a:r>
              <a:rPr lang="zh-CN" altLang="en-US" b="1" dirty="0"/>
              <a:t>存储程序</a:t>
            </a:r>
            <a:endParaRPr lang="en-US" altLang="zh-CN" b="1" dirty="0"/>
          </a:p>
        </p:txBody>
      </p:sp>
      <p:graphicFrame>
        <p:nvGraphicFramePr>
          <p:cNvPr id="8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405794"/>
              </p:ext>
            </p:extLst>
          </p:nvPr>
        </p:nvGraphicFramePr>
        <p:xfrm>
          <a:off x="1223895" y="1108296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VISIO" r:id="rId4" imgW="2286000" imgH="2776680" progId="Visio.Drawing.6">
                  <p:embed/>
                </p:oleObj>
              </mc:Choice>
              <mc:Fallback>
                <p:oleObj name="VISIO" r:id="rId4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895" y="1108296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92218" y="1514696"/>
            <a:ext cx="3958135" cy="113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/>
              <a:t>用机器语言编写的程序：</a:t>
            </a:r>
            <a:endParaRPr lang="en-US" altLang="zh-CN" sz="2400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/>
              <a:t>一系列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位数表示的指令集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14906" y="525166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指令开始地址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0332" y="4684239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rogram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ounter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/>
              <a:t>程序计数器</a:t>
            </a:r>
            <a:endParaRPr lang="en-US" altLang="zh-CN" sz="2000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指示当前指令的地址</a:t>
            </a:r>
            <a:endParaRPr lang="en-US" altLang="zh-CN" sz="20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379" y="3235326"/>
            <a:ext cx="4095750" cy="3486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93262"/>
            <a:ext cx="7886700" cy="915034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Interpreting Machine Code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703794"/>
              </p:ext>
            </p:extLst>
          </p:nvPr>
        </p:nvGraphicFramePr>
        <p:xfrm>
          <a:off x="0" y="1180124"/>
          <a:ext cx="9071705" cy="186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VISIO" r:id="rId5" imgW="4672080" imgH="962280" progId="Visio.Drawing.6">
                  <p:embed/>
                </p:oleObj>
              </mc:Choice>
              <mc:Fallback>
                <p:oleObj name="VISIO" r:id="rId5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80124"/>
                        <a:ext cx="9071705" cy="1866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2704" y="3145332"/>
            <a:ext cx="4490332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程序运行步骤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操作系统将</a:t>
            </a:r>
            <a:r>
              <a:rPr lang="en-US" altLang="zh-CN" sz="2200" dirty="0" smtClean="0">
                <a:solidFill>
                  <a:srgbClr val="FF0000"/>
                </a:solidFill>
              </a:rPr>
              <a:t>PC</a:t>
            </a:r>
            <a:r>
              <a:rPr lang="zh-CN" altLang="en-US" sz="2200" dirty="0" smtClean="0"/>
              <a:t>值设为</a:t>
            </a:r>
            <a:r>
              <a:rPr lang="en-US" altLang="zh-CN" sz="2200" dirty="0" smtClean="0"/>
              <a:t>0x00400000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处理器读出这个地址的指令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处理器执行</a:t>
            </a:r>
            <a:r>
              <a:rPr lang="en-US" altLang="zh-CN" sz="2200" dirty="0" smtClean="0"/>
              <a:t>0x8C0A0020</a:t>
            </a:r>
            <a:r>
              <a:rPr lang="zh-CN" altLang="en-US" sz="2200" dirty="0" smtClean="0"/>
              <a:t>指令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处理器将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PC+4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取出并执行该地址指令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重复上述过程</a:t>
            </a:r>
            <a:r>
              <a:rPr lang="en-US" altLang="zh-CN" sz="2200" dirty="0" smtClean="0"/>
              <a:t>……</a:t>
            </a:r>
            <a:endParaRPr lang="zh-CN" altLang="en-US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457950" y="5475383"/>
            <a:ext cx="1716566" cy="308472"/>
          </a:xfrm>
          <a:prstGeom prst="roundRect">
            <a:avLst/>
          </a:prstGeom>
          <a:solidFill>
            <a:srgbClr val="FFFF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59296" y="5155894"/>
            <a:ext cx="2842352" cy="31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77937" y="4120308"/>
            <a:ext cx="1719400" cy="135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91036" y="350854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（低地址为保留段）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60" y="115379"/>
            <a:ext cx="7886700" cy="74477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graphicFrame>
        <p:nvGraphicFramePr>
          <p:cNvPr id="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1853143"/>
              </p:ext>
            </p:extLst>
          </p:nvPr>
        </p:nvGraphicFramePr>
        <p:xfrm>
          <a:off x="1778000" y="849137"/>
          <a:ext cx="7248272" cy="308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3" name="VISIO" r:id="rId5" imgW="3618360" imgH="1536480" progId="Visio.Drawing.6">
                  <p:embed/>
                </p:oleObj>
              </mc:Choice>
              <mc:Fallback>
                <p:oleObj name="VISIO" r:id="rId5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849137"/>
                        <a:ext cx="7248272" cy="3080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2365" y="4069486"/>
            <a:ext cx="300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没有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，可用下面代替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Arial" charset="0"/>
            </a:endParaRPr>
          </a:p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NOR $0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3691" y="1009876"/>
            <a:ext cx="190497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① 逻辑指令</a:t>
            </a:r>
            <a:endParaRPr lang="zh-CN" altLang="en-US" sz="24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9446577"/>
              </p:ext>
            </p:extLst>
          </p:nvPr>
        </p:nvGraphicFramePr>
        <p:xfrm>
          <a:off x="1536700" y="4101032"/>
          <a:ext cx="7518400" cy="273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4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101032"/>
                        <a:ext cx="7518400" cy="2731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1778000" y="2389395"/>
            <a:ext cx="612660" cy="1679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71669" y="5717754"/>
            <a:ext cx="797805" cy="1114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6562" y="1676873"/>
            <a:ext cx="264687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and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6562" y="4865664"/>
            <a:ext cx="301556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imm</a:t>
            </a:r>
            <a:endParaRPr lang="zh-CN" altLang="en-US" sz="2400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结构层次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8"/>
          <a:stretch/>
        </p:blipFill>
        <p:spPr>
          <a:xfrm>
            <a:off x="61784" y="1651802"/>
            <a:ext cx="2195484" cy="4936952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2371347" y="5055479"/>
            <a:ext cx="87647" cy="1401089"/>
          </a:xfrm>
          <a:prstGeom prst="righ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73073" y="55326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数字逻辑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242606" y="3188676"/>
            <a:ext cx="6810699" cy="972574"/>
            <a:chOff x="2242606" y="2848709"/>
            <a:chExt cx="6810699" cy="972574"/>
          </a:xfrm>
        </p:grpSpPr>
        <p:sp>
          <p:nvSpPr>
            <p:cNvPr id="7" name="文本框 6"/>
            <p:cNvSpPr txBox="1"/>
            <p:nvPr/>
          </p:nvSpPr>
          <p:spPr>
            <a:xfrm>
              <a:off x="2257268" y="2848709"/>
              <a:ext cx="5010808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rgbClr val="FF0000"/>
                  </a:solidFill>
                </a:rPr>
                <a:t>体系结构</a:t>
              </a:r>
              <a:r>
                <a:rPr lang="zh-CN" altLang="en-US" sz="2200" dirty="0" smtClean="0"/>
                <a:t>：</a:t>
              </a:r>
              <a:r>
                <a:rPr lang="zh-CN" altLang="en-US" sz="22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程序员</a:t>
              </a:r>
              <a:r>
                <a:rPr lang="zh-CN" altLang="en-US" sz="2200" b="1" dirty="0" smtClean="0">
                  <a:solidFill>
                    <a:srgbClr val="FF0000"/>
                  </a:solidFill>
                </a:rPr>
                <a:t>所见到的计算机</a:t>
              </a:r>
              <a:r>
                <a:rPr lang="zh-CN" altLang="en-US" sz="2200" dirty="0" smtClean="0"/>
                <a:t>。</a:t>
              </a:r>
              <a:r>
                <a:rPr lang="en-US" altLang="zh-CN" sz="2200" dirty="0" smtClean="0"/>
                <a:t/>
              </a:r>
              <a:br>
                <a:rPr lang="en-US" altLang="zh-CN" sz="2200" dirty="0" smtClean="0"/>
              </a:br>
              <a:r>
                <a:rPr lang="en-US" altLang="zh-CN" sz="2200" dirty="0" smtClean="0"/>
                <a:t>                      </a:t>
              </a:r>
              <a:r>
                <a:rPr lang="zh-CN" altLang="en-US" sz="2200" dirty="0" smtClean="0"/>
                <a:t>未定义底层的硬件实现。</a:t>
              </a:r>
              <a:endParaRPr lang="zh-CN" altLang="en-US" sz="22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885691" y="2848709"/>
              <a:ext cx="2082040" cy="931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63282" y="2883623"/>
              <a:ext cx="21900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指令集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dirty="0" smtClean="0">
                  <a:solidFill>
                    <a:schemeClr val="accent5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汇编语言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73916" y="3325293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寄存器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2606" y="3391454"/>
              <a:ext cx="15440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MIPS</a:t>
              </a:r>
              <a:r>
                <a:rPr lang="zh-CN" altLang="en-US" sz="17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7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X86…</a:t>
              </a:r>
              <a:endParaRPr lang="zh-CN" altLang="en-US" sz="1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57268" y="4250024"/>
            <a:ext cx="6186643" cy="833134"/>
            <a:chOff x="2257268" y="3910057"/>
            <a:chExt cx="6186643" cy="833134"/>
          </a:xfrm>
        </p:grpSpPr>
        <p:sp>
          <p:nvSpPr>
            <p:cNvPr id="12" name="文本框 11"/>
            <p:cNvSpPr txBox="1"/>
            <p:nvPr/>
          </p:nvSpPr>
          <p:spPr>
            <a:xfrm>
              <a:off x="2257268" y="3910057"/>
              <a:ext cx="5010808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rgbClr val="FF0000"/>
                  </a:solidFill>
                </a:rPr>
                <a:t>微体系结构</a:t>
              </a:r>
              <a:r>
                <a:rPr lang="zh-CN" altLang="en-US" sz="2200" dirty="0" smtClean="0"/>
                <a:t>：</a:t>
              </a:r>
              <a:r>
                <a:rPr lang="zh-CN" altLang="en-US" sz="2200" dirty="0" smtClean="0">
                  <a:solidFill>
                    <a:srgbClr val="FF0000"/>
                  </a:solidFill>
                </a:rPr>
                <a:t>由</a:t>
              </a:r>
              <a:r>
                <a:rPr lang="zh-CN" altLang="en-US" sz="2200" u="sng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硬件</a:t>
              </a:r>
              <a:r>
                <a:rPr lang="zh-CN" altLang="en-US" sz="2200" dirty="0" smtClean="0">
                  <a:solidFill>
                    <a:srgbClr val="FF0000"/>
                  </a:solidFill>
                </a:rPr>
                <a:t>实现一种</a:t>
              </a:r>
              <a:r>
                <a:rPr lang="zh-CN" altLang="en-US" sz="2200" b="1" dirty="0" smtClean="0">
                  <a:solidFill>
                    <a:srgbClr val="FF0000"/>
                  </a:solidFill>
                </a:rPr>
                <a:t>体系结构</a:t>
              </a:r>
              <a:r>
                <a:rPr lang="zh-CN" altLang="en-US" sz="2200" dirty="0" smtClean="0"/>
                <a:t>。</a:t>
              </a:r>
              <a:endParaRPr lang="zh-CN" altLang="en-US" sz="2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88845" y="4373859"/>
              <a:ext cx="4455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寄存器、存储器、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、有限状态机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……)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 rot="20675219">
            <a:off x="2336706" y="1667516"/>
            <a:ext cx="676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针对同一</a:t>
            </a:r>
            <a:r>
              <a:rPr lang="zh-CN" altLang="en-US" sz="2400" b="1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体系结构</a:t>
            </a:r>
            <a:r>
              <a:rPr lang="zh-CN" altLang="en-US" sz="2400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有不同的</a:t>
            </a:r>
            <a:r>
              <a:rPr lang="zh-CN" altLang="en-US" sz="2400" b="1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微体系结构</a:t>
            </a:r>
            <a:r>
              <a:rPr lang="zh-CN" altLang="en-US" sz="2400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endParaRPr lang="zh-CN" altLang="en-US" sz="2400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4847" y="3195495"/>
            <a:ext cx="1190354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314846" y="4277538"/>
            <a:ext cx="1471771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190497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② 移位指令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0353449"/>
              </p:ext>
            </p:extLst>
          </p:nvPr>
        </p:nvGraphicFramePr>
        <p:xfrm>
          <a:off x="1116378" y="1503649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2" name="VISIO" r:id="rId5" imgW="2400480" imgH="892080" progId="Visio.Drawing.6">
                  <p:embed/>
                </p:oleObj>
              </mc:Choice>
              <mc:Fallback>
                <p:oleObj name="VISIO" r:id="rId5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378" y="1503649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95881569"/>
              </p:ext>
            </p:extLst>
          </p:nvPr>
        </p:nvGraphicFramePr>
        <p:xfrm>
          <a:off x="3174694" y="4141335"/>
          <a:ext cx="5969306" cy="247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" name="VISIO" r:id="rId7" imgW="2214720" imgH="919800" progId="Visio.Drawing.6">
                  <p:embed/>
                </p:oleObj>
              </mc:Choice>
              <mc:Fallback>
                <p:oleObj name="VISIO" r:id="rId7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694" y="4141335"/>
                        <a:ext cx="5969306" cy="2476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714" y="220302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逻辑左移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14" y="267012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逻辑右移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14" y="314067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算数右移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214888" y="2141145"/>
            <a:ext cx="511090" cy="1412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41903" y="2203020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$t0 &lt;=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$s1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&lt;&lt;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41903" y="2662943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$s2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&lt;=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$s1 &gt;&gt; 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41903" y="3130524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$s3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&lt;=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$s1 &gt;&gt;&gt; 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732" y="4826685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逻辑左移低位补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逻辑右移高位补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算术右移</a:t>
            </a:r>
            <a:r>
              <a:rPr lang="zh-CN" altLang="en-US" sz="2000" b="1" dirty="0" smtClean="0"/>
              <a:t>高位补符号位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231047" y="4013005"/>
            <a:ext cx="319991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sll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shamt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190497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② 移位指令</a:t>
            </a:r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" y="1669927"/>
            <a:ext cx="9064097" cy="194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/>
          <p:cNvSpPr/>
          <p:nvPr/>
        </p:nvSpPr>
        <p:spPr>
          <a:xfrm>
            <a:off x="1282685" y="2059884"/>
            <a:ext cx="511090" cy="1412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35170" y="1049922"/>
            <a:ext cx="6446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可变逻辑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左移</a:t>
            </a:r>
            <a:r>
              <a:rPr lang="en-US" altLang="zh-CN" sz="2000" dirty="0" err="1" smtClean="0"/>
              <a:t>sllv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0070C0"/>
                </a:solidFill>
              </a:rPr>
              <a:t>可变逻辑右移</a:t>
            </a:r>
            <a:r>
              <a:rPr lang="en-US" altLang="zh-CN" sz="2000" dirty="0" err="1" smtClean="0"/>
              <a:t>srlv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可</a:t>
            </a:r>
            <a:r>
              <a:rPr lang="zh-CN" altLang="en-US" sz="2000" dirty="0" smtClean="0">
                <a:solidFill>
                  <a:srgbClr val="0070C0"/>
                </a:solidFill>
              </a:rPr>
              <a:t>变算术右移</a:t>
            </a:r>
            <a:r>
              <a:rPr lang="en-US" altLang="zh-CN" sz="2000" dirty="0" err="1" smtClean="0"/>
              <a:t>srav</a:t>
            </a:r>
            <a:endParaRPr lang="zh-CN" altLang="en-US" sz="2000" dirty="0"/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69" y="3850833"/>
            <a:ext cx="7845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30200" y="4283359"/>
            <a:ext cx="282801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48860" y="3735865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$s2</a:t>
            </a:r>
            <a:r>
              <a:rPr lang="zh-CN" altLang="en-US" sz="2000" dirty="0" smtClean="0">
                <a:solidFill>
                  <a:srgbClr val="FF0000"/>
                </a:solidFill>
              </a:rPr>
              <a:t>低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位给出移位值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064347" y="4745024"/>
            <a:ext cx="855999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8" name="直接箭头连接符 7"/>
          <p:cNvCxnSpPr>
            <a:stCxn id="17" idx="4"/>
          </p:cNvCxnSpPr>
          <p:nvPr/>
        </p:nvCxnSpPr>
        <p:spPr>
          <a:xfrm flipH="1">
            <a:off x="1027569" y="3472813"/>
            <a:ext cx="510661" cy="28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51284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③ 生成常数指令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408327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560727"/>
            <a:ext cx="8077200" cy="408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5115" y="1670897"/>
            <a:ext cx="8813800" cy="26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16-bit</a:t>
            </a:r>
            <a:r>
              <a:rPr lang="en-US" sz="2800" dirty="0">
                <a:latin typeface="Times New Roman" pitchFamily="18" charset="0"/>
                <a:cs typeface="Arial" charset="0"/>
              </a:rPr>
              <a:t> constants using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</a:t>
            </a: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Arial Narrow" panose="020B0606020202030204" pitchFamily="34" charset="0"/>
                <a:cs typeface="Arial" charset="0"/>
              </a:rPr>
              <a:t>32-bit</a:t>
            </a:r>
            <a:r>
              <a:rPr lang="en-US" sz="2800" dirty="0">
                <a:latin typeface="Arial Narrow" panose="020B0606020202030204" pitchFamily="34" charset="0"/>
                <a:cs typeface="Arial" charset="0"/>
              </a:rPr>
              <a:t> constants using load upper immediate </a:t>
            </a:r>
            <a:r>
              <a:rPr lang="en-US" sz="2800" dirty="0">
                <a:latin typeface="Times New Roman" pitchFamily="18" charset="0"/>
                <a:cs typeface="Arial" charset="0"/>
              </a:rPr>
              <a:t>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28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2800" dirty="0" err="1" smtClean="0">
                <a:latin typeface="Courier New" pitchFamily="49" charset="0"/>
                <a:cs typeface="Arial" charset="0"/>
              </a:rPr>
              <a:t>ori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:</a:t>
            </a: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91376" y="4219466"/>
            <a:ext cx="3075542" cy="11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 =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0x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FEDC</a:t>
            </a:r>
            <a:r>
              <a:rPr lang="en-US" b="1" dirty="0">
                <a:latin typeface="Courier New" pitchFamily="49" charset="0"/>
                <a:cs typeface="Arial" charset="0"/>
              </a:rPr>
              <a:t>_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8765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21857" y="4219466"/>
            <a:ext cx="3200400" cy="150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</a:t>
            </a:r>
            <a:r>
              <a:rPr lang="en-US" sz="1800" u="sng" dirty="0">
                <a:latin typeface="Courier New" pitchFamily="49" charset="0"/>
                <a:cs typeface="Arial" charset="0"/>
              </a:rPr>
              <a:t>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</a:t>
            </a:r>
            <a:r>
              <a:rPr lang="en-US" sz="1800" u="sng" dirty="0">
                <a:latin typeface="Courier New" pitchFamily="49" charset="0"/>
                <a:cs typeface="Arial" charset="0"/>
              </a:rPr>
              <a:t>8765</a:t>
            </a: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210" y="2247446"/>
            <a:ext cx="2549481" cy="88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 = 0x</a:t>
            </a:r>
            <a:r>
              <a:rPr lang="en-US" sz="1800" b="1" dirty="0">
                <a:latin typeface="Courier New" pitchFamily="49" charset="0"/>
                <a:cs typeface="Arial" charset="0"/>
              </a:rPr>
              <a:t>4f3c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67691" y="2247446"/>
            <a:ext cx="3352800" cy="11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4" name="矩形 3"/>
          <p:cNvSpPr/>
          <p:nvPr/>
        </p:nvSpPr>
        <p:spPr>
          <a:xfrm>
            <a:off x="384596" y="5728773"/>
            <a:ext cx="854592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err="1">
                <a:latin typeface="Courier New" pitchFamily="49" charset="0"/>
                <a:cs typeface="Arial" charset="0"/>
              </a:rPr>
              <a:t>l</a:t>
            </a:r>
            <a:r>
              <a:rPr lang="en-US" altLang="zh-CN" sz="2000" b="1" dirty="0" err="1" smtClean="0">
                <a:latin typeface="Courier New" pitchFamily="49" charset="0"/>
                <a:cs typeface="Arial" charset="0"/>
              </a:rPr>
              <a:t>ui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指令：将一个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位立即数装入到寄存器的高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位，并将低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位都置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0.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err="1" smtClean="0">
                <a:latin typeface="Courier New" pitchFamily="49" charset="0"/>
                <a:cs typeface="Arial" charset="0"/>
              </a:rPr>
              <a:t>ori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指令：将一个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位立即数合并到寄存器的低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16</a:t>
            </a:r>
            <a:r>
              <a:rPr lang="zh-CN" altLang="en-US" sz="2000" dirty="0" smtClean="0">
                <a:latin typeface="Courier New" pitchFamily="49" charset="0"/>
                <a:cs typeface="Arial" charset="0"/>
              </a:rPr>
              <a:t>位。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3444511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④ 乘法指令、除法指令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560727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008729"/>
            <a:ext cx="7696200" cy="359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2800" dirty="0">
                <a:latin typeface="Courier New" pitchFamily="49" charset="0"/>
                <a:cs typeface="Arial" charset="0"/>
              </a:rPr>
              <a:t>lo</a:t>
            </a:r>
            <a:r>
              <a:rPr lang="en-US" sz="2800" dirty="0">
                <a:latin typeface="Times New Roman" pitchFamily="18" charset="0"/>
                <a:cs typeface="Arial" charset="0"/>
              </a:rPr>
              <a:t>, </a:t>
            </a:r>
            <a:r>
              <a:rPr lang="en-US" sz="2800" dirty="0">
                <a:latin typeface="Courier New" pitchFamily="49" charset="0"/>
                <a:cs typeface="Arial" charset="0"/>
              </a:rPr>
              <a:t>hi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× 32 multiplication,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b="1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400" dirty="0">
                <a:latin typeface="Courier New" pitchFamily="49" charset="0"/>
                <a:cs typeface="Arial" charset="0"/>
              </a:rPr>
              <a:t> $s0, $s1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esult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Courier New" pitchFamily="49" charset="0"/>
                <a:cs typeface="Arial" charset="0"/>
              </a:rPr>
              <a:t>div</a:t>
            </a:r>
            <a:r>
              <a:rPr lang="en-US" sz="24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商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Quotient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lo,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余数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Remainder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2800" dirty="0">
                <a:latin typeface="Times New Roman" pitchFamily="18" charset="0"/>
                <a:cs typeface="Arial" charset="0"/>
              </a:rPr>
              <a:t>/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28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400" dirty="0">
                <a:latin typeface="Courier New" pitchFamily="49" charset="0"/>
                <a:cs typeface="Arial" charset="0"/>
              </a:rPr>
              <a:t> $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s2</a:t>
            </a:r>
            <a:r>
              <a:rPr lang="zh-CN" altLang="en-US" sz="2400" dirty="0" smtClean="0">
                <a:latin typeface="Courier New" pitchFamily="49" charset="0"/>
                <a:cs typeface="Arial" charset="0"/>
              </a:rPr>
              <a:t>、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mfhi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8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2486" y="1611623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mult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012486" y="2271202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div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 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533900" y="1611623"/>
            <a:ext cx="28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{[hi] , [lo]} </a:t>
            </a:r>
            <a:r>
              <a:rPr lang="en-US" altLang="zh-CN" sz="2400" dirty="0"/>
              <a:t>=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] x [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967500" y="2271202"/>
            <a:ext cx="413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[lo] </a:t>
            </a:r>
            <a:r>
              <a:rPr lang="en-US" altLang="zh-CN" sz="2400" dirty="0"/>
              <a:t>=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] /  [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],  [hi] </a:t>
            </a:r>
            <a:r>
              <a:rPr lang="en-US" altLang="zh-CN" sz="2400" dirty="0"/>
              <a:t>= [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%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rt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51284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⑤ </a:t>
            </a:r>
            <a:r>
              <a:rPr lang="zh-CN" altLang="en-US" dirty="0"/>
              <a:t>条件</a:t>
            </a:r>
            <a:r>
              <a:rPr lang="zh-CN" altLang="en-US" dirty="0" smtClean="0"/>
              <a:t>分支指令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1467" y="3354344"/>
            <a:ext cx="6548828" cy="30839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$</a:t>
            </a:r>
            <a:r>
              <a:rPr lang="en-US" altLang="zh-CN" dirty="0">
                <a:latin typeface="Courier New" pitchFamily="49" charset="0"/>
              </a:rPr>
              <a:t>s0, $0, 4   </a:t>
            </a:r>
            <a:r>
              <a:rPr lang="en-US" altLang="zh-CN" dirty="0" smtClean="0">
                <a:latin typeface="Courier New" pitchFamily="49" charset="0"/>
              </a:rPr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$s0 = 0 + 4 = 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$s1, $0, 1    </a:t>
            </a:r>
            <a:r>
              <a:rPr lang="en-US" altLang="zh-CN" dirty="0" smtClean="0">
                <a:latin typeface="Courier New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0 + 1 = 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sll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>
                <a:latin typeface="Courier New" pitchFamily="49" charset="0"/>
              </a:rPr>
              <a:t>$s1, $s1, 2   </a:t>
            </a:r>
            <a:r>
              <a:rPr lang="en-US" altLang="zh-CN" dirty="0" smtClean="0">
                <a:latin typeface="Courier New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1 &lt;&lt; 2 = 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>
                <a:latin typeface="Courier New" pitchFamily="49" charset="0"/>
              </a:rPr>
              <a:t>$s0, $s1, </a:t>
            </a:r>
            <a:r>
              <a:rPr lang="en-US" altLang="zh-CN" b="1" dirty="0" smtClean="0">
                <a:latin typeface="Courier New" pitchFamily="49" charset="0"/>
              </a:rPr>
              <a:t>target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branch is taken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$s1, $s1, 1     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sub  </a:t>
            </a:r>
            <a:r>
              <a:rPr lang="en-US" altLang="zh-CN" dirty="0">
                <a:latin typeface="Courier New" pitchFamily="49" charset="0"/>
              </a:rPr>
              <a:t>$s1, $s1, $s0   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</a:rPr>
              <a:t>target</a:t>
            </a:r>
            <a:r>
              <a:rPr lang="en-US" altLang="zh-CN" dirty="0">
                <a:latin typeface="Courier New" pitchFamily="49" charset="0"/>
              </a:rPr>
              <a:t>:		</a:t>
            </a:r>
            <a:r>
              <a:rPr lang="en-US" altLang="zh-CN" dirty="0" smtClean="0">
                <a:latin typeface="Courier New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label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add  $s1, $s1, $s0  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4 + 4 = 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5692" y="1721472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beq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5118554" y="1721472"/>
            <a:ext cx="2116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eq</a:t>
            </a:r>
            <a:r>
              <a:rPr lang="en-US" altLang="zh-CN" sz="2400" dirty="0"/>
              <a:t>ual 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975692" y="2436281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bne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5118554" y="2436281"/>
            <a:ext cx="261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ot </a:t>
            </a:r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en-US" altLang="zh-CN" sz="2400" dirty="0" smtClean="0"/>
              <a:t>qual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指令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834188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⑥</a:t>
            </a:r>
            <a:r>
              <a:rPr lang="zh-CN" altLang="en-US" dirty="0" smtClean="0"/>
              <a:t> </a:t>
            </a:r>
            <a:r>
              <a:rPr lang="zh-CN" altLang="en-US" dirty="0"/>
              <a:t>无条件</a:t>
            </a:r>
            <a:r>
              <a:rPr lang="zh-CN" altLang="en-US" dirty="0" smtClean="0"/>
              <a:t>分支指令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4656" y="3398587"/>
            <a:ext cx="6288669" cy="30839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addi</a:t>
            </a:r>
            <a:r>
              <a:rPr lang="en-US" altLang="zh-CN" dirty="0">
                <a:latin typeface="Courier New" pitchFamily="49" charset="0"/>
              </a:rPr>
              <a:t> $s0, $0, 4    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$s0 = 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$s1, $0, 1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dirty="0" smtClean="0">
                <a:latin typeface="Courier New" pitchFamily="49" charset="0"/>
              </a:rPr>
              <a:t>    </a:t>
            </a:r>
            <a:r>
              <a:rPr lang="en-US" altLang="zh-CN" dirty="0">
                <a:latin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</a:rPr>
              <a:t>target</a:t>
            </a:r>
            <a:r>
              <a:rPr lang="en-US" altLang="zh-CN" dirty="0">
                <a:latin typeface="Courier New" pitchFamily="49" charset="0"/>
              </a:rPr>
              <a:t>      	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jump to target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sra</a:t>
            </a:r>
            <a:r>
              <a:rPr lang="en-US" altLang="zh-CN" dirty="0" smtClean="0">
                <a:latin typeface="Courier New" pitchFamily="49" charset="0"/>
              </a:rPr>
              <a:t>  </a:t>
            </a:r>
            <a:r>
              <a:rPr lang="en-US" altLang="zh-CN" dirty="0">
                <a:latin typeface="Courier New" pitchFamily="49" charset="0"/>
              </a:rPr>
              <a:t>	$s1, $s1, 2 	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</a:rPr>
              <a:t>addi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	$s1, $s1, 1 	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sub  </a:t>
            </a:r>
            <a:r>
              <a:rPr lang="en-US" altLang="zh-CN" dirty="0">
                <a:latin typeface="Courier New" pitchFamily="49" charset="0"/>
              </a:rPr>
              <a:t>	$s1, $s1, $s0 </a:t>
            </a:r>
            <a:r>
              <a:rPr lang="en-US" altLang="zh-CN" sz="1050" dirty="0"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not executed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b="1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Courier New" pitchFamily="49" charset="0"/>
              </a:rPr>
              <a:t>target</a:t>
            </a:r>
            <a:r>
              <a:rPr lang="en-US" altLang="zh-CN" dirty="0">
                <a:latin typeface="Courier New" pitchFamily="49" charset="0"/>
              </a:rPr>
              <a:t>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</a:rPr>
              <a:t>add  </a:t>
            </a:r>
            <a:r>
              <a:rPr lang="en-US" altLang="zh-CN" dirty="0">
                <a:latin typeface="Courier New" pitchFamily="49" charset="0"/>
              </a:rPr>
              <a:t>	$s1, $s1, $s0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$s1 = 1 + 4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=5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5692" y="1721472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j label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376210" y="171012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Jump </a:t>
            </a:r>
            <a:r>
              <a:rPr lang="zh-CN" altLang="en-US" sz="2400" dirty="0" smtClean="0"/>
              <a:t>跳转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75692" y="2436281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jr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 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3376210" y="242492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跳转到寄存器所保存的地址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200" y="988367"/>
            <a:ext cx="2512840" cy="46166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⑦ 设置</a:t>
            </a:r>
            <a:r>
              <a:rPr lang="zh-CN" altLang="en-US" dirty="0"/>
              <a:t>小于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301" y="2504501"/>
            <a:ext cx="3581400" cy="30259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powers of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from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1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44886" y="2511324"/>
            <a:ext cx="5199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$t0,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101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$t0=101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$t1, $s0,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t0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&lt;101) $t1=1,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                    # else $t1=0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Arial" charset="0"/>
              </a:rPr>
              <a:t>beq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$t1,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done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$t1==0(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&gt;=101)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                    # branch to done.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 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$s1,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sum+i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sll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$s0,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*2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j    </a:t>
            </a:r>
            <a:r>
              <a:rPr lang="en-US" sz="1600" dirty="0">
                <a:latin typeface="Courier New" pitchFamily="49" charset="0"/>
                <a:cs typeface="Arial" charset="0"/>
              </a:rPr>
              <a:t>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5" name="矩形 4"/>
          <p:cNvSpPr/>
          <p:nvPr/>
        </p:nvSpPr>
        <p:spPr>
          <a:xfrm>
            <a:off x="1254857" y="1695629"/>
            <a:ext cx="294984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FF0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rd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 smtClean="0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 smtClean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748270" y="1695629"/>
            <a:ext cx="331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] &lt; [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] ? [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]=1 : [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]=0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22996" y="988367"/>
            <a:ext cx="174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/>
              <a:t>et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</a:t>
            </a:r>
            <a:r>
              <a:rPr lang="en-US" altLang="zh-CN" sz="2400" dirty="0" smtClean="0"/>
              <a:t>ess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/>
              <a:t>han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5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199" y="988367"/>
            <a:ext cx="1465549" cy="64918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if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4962" y="2084343"/>
            <a:ext cx="1983327" cy="2972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== j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78795" y="2084343"/>
            <a:ext cx="6665205" cy="29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$s3 =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rial" charset="0"/>
              </a:rPr>
              <a:t>bne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$s3, $s4, </a:t>
            </a:r>
            <a:r>
              <a:rPr lang="en-US" altLang="zh-CN" dirty="0">
                <a:latin typeface="Courier New" pitchFamily="49" charset="0"/>
                <a:cs typeface="Arial" charset="0"/>
              </a:rPr>
              <a:t>else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!=j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branch to else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add </a:t>
            </a:r>
            <a:r>
              <a:rPr lang="en-US" sz="1800" dirty="0">
                <a:latin typeface="Courier New" pitchFamily="49" charset="0"/>
                <a:cs typeface="Arial" charset="0"/>
              </a:rPr>
              <a:t>$s0, $s1, $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s2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block: f = g + 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j   done        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#skip past the else block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urier New" pitchFamily="49" charset="0"/>
                <a:cs typeface="Arial" charset="0"/>
              </a:rPr>
              <a:t>else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sub </a:t>
            </a:r>
            <a:r>
              <a:rPr lang="en-US" sz="1800" dirty="0">
                <a:latin typeface="Courier New" pitchFamily="49" charset="0"/>
                <a:cs typeface="Arial" charset="0"/>
              </a:rPr>
              <a:t>$s0, $s0, $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s3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#else block: f = f -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8176" y="271015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反着写）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199" y="988367"/>
            <a:ext cx="1840124" cy="64918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while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300" y="2100553"/>
            <a:ext cx="3372081" cy="3165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while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pow != 128</a:t>
            </a:r>
            <a:r>
              <a:rPr lang="en-US" sz="1600" dirty="0">
                <a:latin typeface="Courier New" pitchFamily="49" charset="0"/>
                <a:cs typeface="Arial" charset="0"/>
              </a:rPr>
              <a:t>)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67770" y="2096880"/>
            <a:ext cx="5310130" cy="337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$s0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128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t0=128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done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pow==128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/>
            </a:r>
            <a:br>
              <a:rPr lang="en-US" sz="1600" dirty="0" smtClean="0">
                <a:latin typeface="Courier New" pitchFamily="49" charset="0"/>
                <a:cs typeface="Arial" charset="0"/>
              </a:rPr>
            </a:br>
            <a:r>
              <a:rPr lang="en-US" sz="1600" dirty="0" smtClean="0">
                <a:latin typeface="Courier New" pitchFamily="49" charset="0"/>
                <a:cs typeface="Arial" charset="0"/>
              </a:rPr>
              <a:t>            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exit while loop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pow=pow*2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x=x+1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860" y="104362"/>
            <a:ext cx="78867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高级语言结构 → </a:t>
            </a:r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汇编代码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30199" y="988367"/>
            <a:ext cx="1465549" cy="64918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/>
              <a:t>for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284" y="2063828"/>
            <a:ext cx="3955973" cy="26183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!=10</a:t>
            </a:r>
            <a:r>
              <a:rPr lang="en-US" sz="1600" dirty="0">
                <a:latin typeface="Courier New" pitchFamily="49" charset="0"/>
                <a:cs typeface="Arial" charset="0"/>
              </a:rPr>
              <a:t>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12114" y="2063828"/>
            <a:ext cx="4766632" cy="298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  add 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$0,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$t0, $0,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$t0=10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endParaRPr lang="en-US" sz="16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Arial" charset="0"/>
              </a:rPr>
              <a:t>beq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$t0,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done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==10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</a:br>
            <a:r>
              <a:rPr lang="en-US" sz="1600" dirty="0" smtClean="0">
                <a:latin typeface="Courier New" pitchFamily="49" charset="0"/>
                <a:cs typeface="Arial" charset="0"/>
              </a:rPr>
              <a:t>        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to done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add  </a:t>
            </a:r>
            <a:r>
              <a:rPr lang="en-US" sz="1600" dirty="0">
                <a:latin typeface="Courier New" pitchFamily="49" charset="0"/>
                <a:cs typeface="Arial" charset="0"/>
              </a:rPr>
              <a:t>$s1, $s1, $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s0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sum+i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$s0, $s0,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1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increment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j    </a:t>
            </a:r>
            <a:r>
              <a:rPr lang="en-US" sz="1600" dirty="0"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418314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结构层次</a:t>
            </a:r>
            <a:endParaRPr lang="zh-CN" altLang="en-US" b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9" name="Picture 3" descr="第６级是应用语言机器。这级的机器语言是应用语言。这种语言使非计算机专业人员也能直接使用计算机，只需在用户终端用键盘或其它方式发出服务请求就能进入第６级的信息处理系统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96" y="536712"/>
            <a:ext cx="4267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第５级是高级语言机器。这级的机器语言就是各种高级语言。用这些语言所编写的程序一般是由编译程序翻译到第４级或第３级上的语言，个别的高级语言也用解释的方法实现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64" y="1482792"/>
            <a:ext cx="4267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第４级是汇编语言机器。这一级的机器语言是汇编语言。用汇编语言编写的程序首先翻译成第３级或第２级语言，然后再由相应的机器进行解释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240" y="2368617"/>
            <a:ext cx="42576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第３级是操作系统机器。这一级的机器语言中的多数指令是传统机器的指令，如算术运算，逻辑运算和移位等指令。此外，这一级还提供操作系统级指令，例如打开文件、读／写文件、关闭文件等指令。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08" y="3221548"/>
            <a:ext cx="42672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第２级是传统语言机器。这一级的机器语言就是该机的指令系统。机器语言程序员用这一级的指令系统编写的程序，并通过第１级的微程序进行解释。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89" y="4098534"/>
            <a:ext cx="4267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第１级由微程序（被固化在ROM中，也称为固件）实现，第２级至第６级由软件实现。通常把软件实现的部分称为虚拟机器，以区别于由硬件或固件实现的实际机器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44" y="4981922"/>
            <a:ext cx="4267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第０级由硬件实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28" y="5877272"/>
            <a:ext cx="4267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7886700" cy="80327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</a:t>
            </a:r>
            <a:r>
              <a:rPr lang="zh-CN" altLang="en-US" sz="4000" b="1" dirty="0" smtClean="0"/>
              <a:t>寻址方式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118" y="1181100"/>
                <a:ext cx="8989764" cy="5539189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寄存器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使用寄存器存储所有源操作数和目的操作数。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所有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指令。如，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add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err="1" smtClean="0"/>
                  <a:t>rd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rt</a:t>
                </a:r>
                <a:endParaRPr lang="en-US" altLang="zh-CN" sz="2400" dirty="0" smtClean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立即数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使用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</a:rPr>
                  <a:t>16</a:t>
                </a:r>
                <a:r>
                  <a:rPr lang="zh-CN" altLang="en-US" sz="2400" b="1" dirty="0" smtClean="0">
                    <a:solidFill>
                      <a:srgbClr val="00B050"/>
                    </a:solidFill>
                  </a:rPr>
                  <a:t>位</a:t>
                </a:r>
                <a:r>
                  <a:rPr lang="zh-CN" altLang="en-US" sz="2400" dirty="0" smtClean="0"/>
                  <a:t>立即数和寄存器作为操作数。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有些</a:t>
                </a:r>
                <a:r>
                  <a:rPr lang="en-US" altLang="zh-CN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指令，如，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addi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 smtClean="0"/>
                  <a:t>rt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imm</a:t>
                </a:r>
                <a:endParaRPr lang="en-US" altLang="zh-CN" sz="2400" dirty="0" smtClean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基地址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操作数中的地址 </a:t>
                </a:r>
                <a:r>
                  <a:rPr lang="en-US" altLang="zh-CN" sz="2400" dirty="0" smtClean="0"/>
                  <a:t>= </a:t>
                </a:r>
                <a:r>
                  <a:rPr lang="en-US" altLang="zh-CN" sz="2400" dirty="0" err="1" smtClean="0"/>
                  <a:t>rs</a:t>
                </a:r>
                <a:r>
                  <a:rPr lang="zh-CN" altLang="en-US" sz="2400" dirty="0" smtClean="0"/>
                  <a:t>中基地址 </a:t>
                </a:r>
                <a:r>
                  <a:rPr lang="en-US" altLang="zh-CN" sz="2400" dirty="0" smtClean="0"/>
                  <a:t>+ </a:t>
                </a:r>
                <a:r>
                  <a:rPr lang="zh-CN" altLang="en-US" sz="2400" dirty="0" smtClean="0"/>
                  <a:t>立即数扩展后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存储器访问指令，如，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lw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 smtClean="0"/>
                  <a:t>rt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imm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)</a:t>
                </a:r>
                <a:endParaRPr lang="en-US" altLang="zh-CN" dirty="0" smtClean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b="1" dirty="0" smtClean="0">
                    <a:solidFill>
                      <a:srgbClr val="0070C0"/>
                    </a:solidFill>
                  </a:rPr>
                  <a:t>PC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相对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4+</m:t>
                    </m:r>
                  </m:oMath>
                </a14:m>
                <a:r>
                  <a:rPr lang="zh-CN" altLang="en-US" sz="2400" u="sng" dirty="0" smtClean="0"/>
                  <a:t>立即数符号</a:t>
                </a:r>
                <a14:m>
                  <m:oMath xmlns:m="http://schemas.openxmlformats.org/officeDocument/2006/math">
                    <m:r>
                      <a:rPr lang="zh-CN" altLang="en-US" sz="24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扩展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altLang="zh-CN" sz="1700" u="sng" dirty="0" smtClean="0">
                    <a:solidFill>
                      <a:srgbClr val="0070C0"/>
                    </a:solidFill>
                  </a:rPr>
                  <a:t>(</a:t>
                </a:r>
                <a:r>
                  <a:rPr lang="zh-CN" altLang="en-US" sz="1700" u="sng" dirty="0" smtClean="0">
                    <a:solidFill>
                      <a:srgbClr val="0070C0"/>
                    </a:solidFill>
                  </a:rPr>
                  <a:t>将字转化为字节</a:t>
                </a:r>
                <a:r>
                  <a:rPr lang="en-US" altLang="zh-CN" sz="1700" u="sng" dirty="0" smtClean="0">
                    <a:solidFill>
                      <a:srgbClr val="0070C0"/>
                    </a:solidFill>
                  </a:rPr>
                  <a:t>)</a:t>
                </a:r>
                <a:br>
                  <a:rPr lang="en-US" altLang="zh-CN" sz="1700" u="sng" dirty="0" smtClean="0">
                    <a:solidFill>
                      <a:srgbClr val="0070C0"/>
                    </a:solidFill>
                  </a:rPr>
                </a:br>
                <a:r>
                  <a:rPr lang="en-US" altLang="zh-CN" sz="2400" dirty="0" smtClean="0"/>
                  <a:t> 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条件分支指令，如，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beq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 smtClean="0"/>
                  <a:t>rs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rt</a:t>
                </a:r>
                <a:r>
                  <a:rPr lang="en-US" altLang="zh-CN" sz="2400" dirty="0" smtClean="0"/>
                  <a:t>, label</a:t>
                </a:r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 smtClean="0">
                    <a:solidFill>
                      <a:srgbClr val="0070C0"/>
                    </a:solidFill>
                  </a:rPr>
                  <a:t>伪直接</a:t>
                </a:r>
                <a:r>
                  <a:rPr lang="zh-CN" altLang="en-US" b="1" dirty="0" smtClean="0"/>
                  <a:t>寻址</a:t>
                </a:r>
                <a:r>
                  <a:rPr lang="zh-CN" altLang="en-US" dirty="0" smtClean="0"/>
                  <a:t>：</a:t>
                </a:r>
                <a:r>
                  <a:rPr lang="zh-CN" altLang="en-US" sz="2400" dirty="0" smtClean="0"/>
                  <a:t>指令中只有</a:t>
                </a:r>
                <a:r>
                  <a:rPr lang="en-US" altLang="zh-CN" sz="2400" dirty="0" smtClean="0">
                    <a:solidFill>
                      <a:srgbClr val="00B050"/>
                    </a:solidFill>
                  </a:rPr>
                  <a:t>26</a:t>
                </a:r>
                <a:r>
                  <a:rPr lang="zh-CN" altLang="en-US" sz="2400" dirty="0" smtClean="0">
                    <a:solidFill>
                      <a:srgbClr val="00B050"/>
                    </a:solidFill>
                  </a:rPr>
                  <a:t>位</a:t>
                </a:r>
                <a:r>
                  <a:rPr lang="zh-CN" altLang="en-US" sz="2400" dirty="0" smtClean="0"/>
                  <a:t>表达跳转目的地址，不是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位</a:t>
                </a:r>
                <a:r>
                  <a:rPr lang="en-US" altLang="zh-CN" sz="2400" dirty="0" smtClean="0"/>
                  <a:t>.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altLang="zh-CN" sz="2400" dirty="0" smtClean="0"/>
                  <a:t>)[31:28], </a:t>
                </a:r>
                <a:r>
                  <a:rPr lang="en-US" altLang="zh-CN" sz="2400" dirty="0" err="1" smtClean="0"/>
                  <a:t>addr</a:t>
                </a:r>
                <a:r>
                  <a:rPr lang="en-US" altLang="zh-CN" sz="2400" dirty="0" smtClean="0"/>
                  <a:t>, 2’b0}  </a:t>
                </a:r>
                <a:r>
                  <a:rPr lang="zh-CN" altLang="en-US" sz="2400" dirty="0" smtClean="0"/>
                  <a:t>组合出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位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        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跳转指令，如，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altLang="zh-CN" sz="2400" dirty="0" smtClean="0"/>
                  <a:t> label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" y="1181100"/>
                <a:ext cx="8989764" cy="5539189"/>
              </a:xfrm>
              <a:blipFill rotWithShape="0">
                <a:blip r:embed="rId2"/>
                <a:stretch>
                  <a:fillRect l="-882" t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8427"/>
            <a:ext cx="7886700" cy="80327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b="1" dirty="0"/>
              <a:t>MIPS Memory </a:t>
            </a:r>
            <a:r>
              <a:rPr lang="en-US" altLang="zh-CN" b="1" dirty="0" smtClean="0"/>
              <a:t>Map </a:t>
            </a:r>
            <a:r>
              <a:rPr lang="zh-CN" altLang="en-US" b="1" dirty="0" smtClean="0"/>
              <a:t>内存映射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6286557" y="1937152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zh-CN" sz="2000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32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= 4 gigabytes (4 GB)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5998" y="1017611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定义代码、数据和栈内存中的存储位置。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30762" y="1573476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MPS</a:t>
            </a:r>
            <a:r>
              <a:rPr lang="zh-CN" altLang="en-US" sz="2400" dirty="0" smtClean="0"/>
              <a:t>地址的宽度为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4GB</a:t>
            </a:r>
            <a:r>
              <a:rPr lang="zh-CN" altLang="en-US" sz="2400" dirty="0" smtClean="0"/>
              <a:t>地址空间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125584" y="4695246"/>
            <a:ext cx="4536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：存储机器语言程序。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256MB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5584" y="3660117"/>
            <a:ext cx="4540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全局数据段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：存储全局变量。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64KB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全局变量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5584" y="2354759"/>
            <a:ext cx="55066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动态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：保存栈、堆。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2GB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空间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栈：保存和恢复函数使用的寄存器。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堆：存储运行时程序分配的数据。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1303928"/>
              </p:ext>
            </p:extLst>
          </p:nvPr>
        </p:nvGraphicFramePr>
        <p:xfrm>
          <a:off x="469337" y="1045222"/>
          <a:ext cx="2569991" cy="57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5" name="VISIO" r:id="rId4" imgW="1518120" imgH="3386160" progId="Visio.Drawing.6">
                  <p:embed/>
                </p:oleObj>
              </mc:Choice>
              <mc:Fallback>
                <p:oleObj name="VISIO" r:id="rId4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37" y="1045222"/>
                        <a:ext cx="2569991" cy="57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754332" y="5180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代码段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5041" y="536208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11017" y="4017969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$</a:t>
            </a:r>
            <a:r>
              <a:rPr lang="en-US" altLang="zh-CN" dirty="0" err="1" smtClean="0">
                <a:solidFill>
                  <a:srgbClr val="FF0000"/>
                </a:solidFill>
              </a:rPr>
              <a:t>gp</a:t>
            </a:r>
            <a:r>
              <a:rPr lang="en-US" altLang="zh-CN" dirty="0" smtClean="0"/>
              <a:t>=</a:t>
            </a:r>
            <a:r>
              <a:rPr lang="en-US" altLang="zh-CN" sz="1400" dirty="0" smtClean="0"/>
              <a:t>0x10008000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71769" y="383330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全局数据段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25584" y="5798080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保留段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：用于操作系统。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不能直接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程序使用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8427"/>
            <a:ext cx="7886700" cy="80327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/>
              <a:t>高级语言转换为机器代码并执行</a:t>
            </a:r>
            <a:endParaRPr lang="en-US" altLang="zh-CN" b="1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5925491"/>
              </p:ext>
            </p:extLst>
          </p:nvPr>
        </p:nvGraphicFramePr>
        <p:xfrm>
          <a:off x="3647195" y="1188751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0" name="VISIO" r:id="rId4" imgW="1695240" imgH="2719440" progId="Visio.Drawing.6">
                  <p:embed/>
                </p:oleObj>
              </mc:Choice>
              <mc:Fallback>
                <p:oleObj name="VISIO" r:id="rId4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195" y="1188751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872" y="114494"/>
            <a:ext cx="8286750" cy="68079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 smtClean="0"/>
              <a:t>   C </a:t>
            </a:r>
            <a:r>
              <a:rPr lang="en-US" altLang="zh-CN" sz="4000" b="1" dirty="0"/>
              <a:t>Code                      </a:t>
            </a:r>
            <a:r>
              <a:rPr lang="en-US" altLang="zh-CN" sz="4000" b="1" dirty="0" smtClean="0"/>
              <a:t>MIPS </a:t>
            </a:r>
            <a:r>
              <a:rPr lang="en-US" altLang="zh-CN" sz="4000" b="1" dirty="0"/>
              <a:t>Assembly</a:t>
            </a:r>
            <a:endParaRPr lang="zh-CN" altLang="en-US" sz="4000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27000" y="922338"/>
            <a:ext cx="3962400" cy="55014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f, g, y;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global variables</a:t>
            </a: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</a:rPr>
              <a:t>(void)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y =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800" dirty="0">
                <a:latin typeface="Courier New" pitchFamily="49" charset="0"/>
              </a:rPr>
              <a:t>(f, g);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b)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3235295" y="430357"/>
            <a:ext cx="1054100" cy="342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8000" y="909638"/>
            <a:ext cx="4648200" cy="589756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Georgia" panose="02040502050405020303" pitchFamily="18" charset="0"/>
                <a:cs typeface="Arial" charset="0"/>
              </a:rPr>
              <a:t>main</a:t>
            </a:r>
            <a:r>
              <a:rPr lang="en-US" sz="1600" dirty="0">
                <a:latin typeface="Courier New" pitchFamily="49" charset="0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-4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, 0($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)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store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ra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$a0, $0, 2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$a0, f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$a1, $0, 3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$a1, g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600" dirty="0">
                <a:latin typeface="Courier New" pitchFamily="49" charset="0"/>
                <a:cs typeface="Arial" charset="0"/>
              </a:rPr>
              <a:t>  sum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600" dirty="0">
                <a:latin typeface="Courier New" pitchFamily="49" charset="0"/>
                <a:cs typeface="Arial" charset="0"/>
              </a:rPr>
              <a:t>   $v0, y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, 0($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)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restore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ra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600" dirty="0">
                <a:latin typeface="Courier New" pitchFamily="49" charset="0"/>
                <a:cs typeface="Arial" charset="0"/>
              </a:rPr>
              <a:t>, 4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restore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sp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Georgia" panose="02040502050405020303" pitchFamily="18" charset="0"/>
                <a:cs typeface="Arial" charset="0"/>
              </a:rPr>
              <a:t>sum</a:t>
            </a:r>
            <a:r>
              <a:rPr lang="en-US" sz="1600" dirty="0">
                <a:latin typeface="Courier New" pitchFamily="49" charset="0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$v0, $a0, $a1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600" dirty="0">
                <a:latin typeface="Courier New" pitchFamily="49" charset="0"/>
                <a:cs typeface="Arial" charset="0"/>
              </a:rPr>
              <a:t>   $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600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return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6078" y="1034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编译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36528"/>
            <a:ext cx="8286750" cy="68973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 smtClean="0"/>
              <a:t>  MIPS Assembly                   </a:t>
            </a:r>
            <a:r>
              <a:rPr lang="zh-CN" altLang="en-US" sz="4000" b="1" dirty="0" smtClean="0"/>
              <a:t>机器语言</a:t>
            </a:r>
            <a:endParaRPr lang="zh-CN" altLang="en-US" sz="4000" b="1" dirty="0"/>
          </a:p>
        </p:txBody>
      </p:sp>
      <p:sp>
        <p:nvSpPr>
          <p:cNvPr id="6" name="右箭头 5"/>
          <p:cNvSpPr/>
          <p:nvPr/>
        </p:nvSpPr>
        <p:spPr>
          <a:xfrm>
            <a:off x="4067365" y="444655"/>
            <a:ext cx="1054100" cy="342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917580"/>
              </p:ext>
            </p:extLst>
          </p:nvPr>
        </p:nvGraphicFramePr>
        <p:xfrm>
          <a:off x="6015209" y="1784733"/>
          <a:ext cx="2709461" cy="3493332"/>
        </p:xfrm>
        <a:graphic>
          <a:graphicData uri="http://schemas.openxmlformats.org/drawingml/2006/table">
            <a:tbl>
              <a:tblPr/>
              <a:tblGrid>
                <a:gridCol w="104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05780" y="1232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汇编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6" y="1784733"/>
            <a:ext cx="5062512" cy="42525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6966" y="1252768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机器语言代码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5591" y="125276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600" dirty="0" smtClean="0"/>
              <a:t>符号表</a:t>
            </a:r>
            <a:endParaRPr lang="zh-CN" altLang="en-US" b="1" spc="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893" y="111128"/>
            <a:ext cx="8286750" cy="71513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链接为可执行文件</a:t>
            </a:r>
            <a:endParaRPr lang="zh-CN" altLang="en-US" sz="40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2780353"/>
              </p:ext>
            </p:extLst>
          </p:nvPr>
        </p:nvGraphicFramePr>
        <p:xfrm>
          <a:off x="228600" y="927100"/>
          <a:ext cx="8585200" cy="58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" name="VISIO" r:id="rId4" imgW="3996360" imgH="2835000" progId="Visio.Drawing.6">
                  <p:embed/>
                </p:oleObj>
              </mc:Choice>
              <mc:Fallback>
                <p:oleObj name="VISIO" r:id="rId4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27100"/>
                        <a:ext cx="8585200" cy="582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894223"/>
              </p:ext>
            </p:extLst>
          </p:nvPr>
        </p:nvGraphicFramePr>
        <p:xfrm>
          <a:off x="-15272" y="1255923"/>
          <a:ext cx="6738257" cy="546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6" name="VISIO" r:id="rId6" imgW="3996360" imgH="2835000" progId="Visio.Drawing.6">
                  <p:embed/>
                </p:oleObj>
              </mc:Choice>
              <mc:Fallback>
                <p:oleObj name="VISIO" r:id="rId6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72" y="1255923"/>
                        <a:ext cx="6738257" cy="5468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111127"/>
            <a:ext cx="8286750" cy="704121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从硬盘装入内存</a:t>
            </a:r>
            <a:endParaRPr lang="zh-CN" altLang="en-US" sz="4000" b="1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3251295"/>
              </p:ext>
            </p:extLst>
          </p:nvPr>
        </p:nvGraphicFramePr>
        <p:xfrm>
          <a:off x="5214153" y="868650"/>
          <a:ext cx="3731544" cy="594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7" name="VISIO" r:id="rId8" imgW="2768040" imgH="4157640" progId="Visio.Drawing.6">
                  <p:embed/>
                </p:oleObj>
              </mc:Choice>
              <mc:Fallback>
                <p:oleObj name="VISIO" r:id="rId8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153" y="868650"/>
                        <a:ext cx="3731544" cy="5945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22535" y="3144219"/>
            <a:ext cx="12105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全局数据段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825" y="1664261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统计信息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062" y="3656927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333" y="5987019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全局数据段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0378" y="4750285"/>
            <a:ext cx="8002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代码段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43600" y="2392327"/>
            <a:ext cx="1478488" cy="1296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47138" y="3742229"/>
            <a:ext cx="1478488" cy="2650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0366" y="1165373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170366" y="2078721"/>
            <a:ext cx="52607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 体系结构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80" y="1291185"/>
            <a:ext cx="1180130" cy="167632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5" y="5894686"/>
            <a:ext cx="461665" cy="461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408075" y="3329245"/>
            <a:ext cx="1120139" cy="15549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3170366" y="3303506"/>
            <a:ext cx="50820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/>
              <a:t>2014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3170366" y="51469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MIPS Assembly Language Programming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Robert Britton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Publisher: Pearson, 2003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9" y="5157768"/>
            <a:ext cx="1173541" cy="15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 smtClean="0"/>
              <a:t>MIPS</a:t>
            </a:r>
            <a:r>
              <a:rPr lang="zh-CN" altLang="en-US" b="1" dirty="0" smtClean="0"/>
              <a:t>体系结构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86154" y="1058527"/>
            <a:ext cx="7992992" cy="22510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Developed by John Hennessy and his colleagues at Stanford and in the 1980’s.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Used in many commercial systems, including Silicon Graphics, Nintendo, and Cisco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8525" y="3573113"/>
            <a:ext cx="4647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个准则：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简单设计有助于规整化；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加快常见功能；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越</a:t>
            </a:r>
            <a:r>
              <a:rPr lang="zh-CN" altLang="en-US" sz="2400" dirty="0" smtClean="0"/>
              <a:t>小的设计越快；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好的设计需要好的折中方法。</a:t>
            </a:r>
            <a:endParaRPr lang="zh-CN" altLang="en-US" sz="2400" dirty="0"/>
          </a:p>
        </p:txBody>
      </p:sp>
      <p:pic>
        <p:nvPicPr>
          <p:cNvPr id="18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53" y="3478301"/>
            <a:ext cx="1906159" cy="295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立方体 12"/>
          <p:cNvSpPr/>
          <p:nvPr/>
        </p:nvSpPr>
        <p:spPr>
          <a:xfrm>
            <a:off x="6627451" y="6350699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6627451" y="6184387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6627451" y="6023440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627451" y="5857128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340149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spc="600" dirty="0" smtClean="0">
                <a:solidFill>
                  <a:srgbClr val="FF0000"/>
                </a:solidFill>
              </a:rPr>
              <a:t>RISC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指令集的特点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13209" y="1955537"/>
            <a:ext cx="853888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精简了指令系统，流水线以及常用指令均可用硬件执行；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采用大量的</a:t>
            </a:r>
            <a:r>
              <a:rPr lang="zh-CN" altLang="en-US" sz="2400" b="1" dirty="0" smtClean="0"/>
              <a:t>寄存器</a:t>
            </a:r>
            <a:r>
              <a:rPr lang="zh-CN" altLang="en-US" sz="2400" dirty="0" smtClean="0"/>
              <a:t>，使大部分指令操作都在寄存器之间进行，提高了处理速度；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条指令的功能尽可能简单，并在一个机器周期内完成；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所有指令长度均相同；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只有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操作指令访问</a:t>
            </a:r>
            <a:r>
              <a:rPr lang="zh-CN" altLang="en-US" sz="2400" b="1" dirty="0" smtClean="0"/>
              <a:t>存储器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其他指令操作均在</a:t>
            </a:r>
            <a:r>
              <a:rPr lang="zh-CN" altLang="en-US" sz="2400" b="1" dirty="0" smtClean="0"/>
              <a:t>寄存器</a:t>
            </a:r>
            <a:r>
              <a:rPr lang="zh-CN" altLang="en-US" sz="2400" dirty="0" smtClean="0"/>
              <a:t>之间进行。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888076" y="6356351"/>
            <a:ext cx="627273" cy="365125"/>
          </a:xfrm>
        </p:spPr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4538" y="1079255"/>
            <a:ext cx="377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 smtClean="0"/>
              <a:t>educed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/>
              <a:t>nstruction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/>
              <a:t>et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omputer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84538" y="1517396"/>
            <a:ext cx="3774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C</a:t>
            </a:r>
            <a:r>
              <a:rPr lang="en-US" altLang="zh-CN" sz="2000" dirty="0"/>
              <a:t>omplex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en-US" altLang="zh-CN" sz="2000" dirty="0"/>
              <a:t>nstruction </a:t>
            </a:r>
            <a:r>
              <a:rPr lang="en-US" altLang="zh-CN" sz="2000" b="1" dirty="0">
                <a:solidFill>
                  <a:srgbClr val="0070C0"/>
                </a:solidFill>
              </a:rPr>
              <a:t>S</a:t>
            </a:r>
            <a:r>
              <a:rPr lang="en-US" altLang="zh-CN" sz="2000" dirty="0"/>
              <a:t>et </a:t>
            </a:r>
            <a:r>
              <a:rPr lang="en-US" altLang="zh-CN" sz="2000" b="1" dirty="0">
                <a:solidFill>
                  <a:srgbClr val="0070C0"/>
                </a:solidFill>
              </a:rPr>
              <a:t>C</a:t>
            </a:r>
            <a:r>
              <a:rPr lang="en-US" altLang="zh-CN" sz="2000" dirty="0"/>
              <a:t>omputer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748893" y="445168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用来存放程序和数据的记忆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设备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Memory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6573" y="6065940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92D050"/>
                </a:solidFill>
              </a:rPr>
              <a:t>Register</a:t>
            </a:r>
            <a:endParaRPr lang="en-US" altLang="zh-CN" dirty="0">
              <a:solidFill>
                <a:srgbClr val="92D050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中央处理器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内的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组成部分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6627451" y="5700698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6627451" y="5534386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6627451" y="5373439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6627451" y="5207127"/>
            <a:ext cx="537761" cy="187286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18861" y="4796407"/>
            <a:ext cx="95494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Register</a:t>
            </a:r>
          </a:p>
        </p:txBody>
      </p:sp>
      <p:sp>
        <p:nvSpPr>
          <p:cNvPr id="18" name="流程图: 磁盘 17"/>
          <p:cNvSpPr/>
          <p:nvPr/>
        </p:nvSpPr>
        <p:spPr>
          <a:xfrm>
            <a:off x="8021087" y="5191699"/>
            <a:ext cx="988524" cy="1440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04784" y="4819747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7208531" y="5663795"/>
            <a:ext cx="706635" cy="133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08531" y="5314205"/>
            <a:ext cx="67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Store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flipH="1">
            <a:off x="7208531" y="6047096"/>
            <a:ext cx="709162" cy="137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68606" y="6160749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8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318115"/>
            <a:ext cx="7992992" cy="73910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MIPS Assembly Language </a:t>
            </a:r>
            <a:r>
              <a:rPr lang="zh-CN" altLang="en-US" b="1" dirty="0"/>
              <a:t>汇编语言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9283" y="1485342"/>
            <a:ext cx="8538882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一种用于电子计算机、微处理器、微控制器或其他</a:t>
            </a:r>
            <a:r>
              <a:rPr lang="zh-CN" altLang="en-US" sz="2400" dirty="0" smtClean="0"/>
              <a:t>可编程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器件</a:t>
            </a:r>
            <a:r>
              <a:rPr lang="zh-CN" altLang="en-US" sz="2400" dirty="0"/>
              <a:t>的低级语言，亦称为</a:t>
            </a:r>
            <a:r>
              <a:rPr lang="zh-CN" altLang="en-US" sz="2400" b="1" dirty="0"/>
              <a:t>符号语言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汇编语言中，用</a:t>
            </a:r>
            <a:r>
              <a:rPr lang="zh-CN" altLang="en-US" sz="2400" b="1" dirty="0" smtClean="0"/>
              <a:t>助记符</a:t>
            </a:r>
            <a:r>
              <a:rPr lang="zh-CN" altLang="en-US" sz="2400" dirty="0" smtClean="0"/>
              <a:t>代替</a:t>
            </a:r>
            <a:r>
              <a:rPr lang="zh-CN" altLang="en-US" sz="2400" b="1" dirty="0"/>
              <a:t>机器指令的操作码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用</a:t>
            </a:r>
            <a:r>
              <a:rPr lang="zh-CN" altLang="en-US" sz="2400" b="1" dirty="0"/>
              <a:t>地址</a:t>
            </a:r>
            <a:r>
              <a:rPr lang="zh-CN" altLang="en-US" sz="2400" b="1" dirty="0" smtClean="0"/>
              <a:t>符号</a:t>
            </a:r>
            <a:r>
              <a:rPr lang="en-US" altLang="zh-CN" sz="2400" dirty="0" smtClean="0"/>
              <a:t>(Symbol)</a:t>
            </a:r>
            <a:r>
              <a:rPr lang="zh-CN" altLang="en-US" sz="2400" dirty="0" smtClean="0"/>
              <a:t>或</a:t>
            </a:r>
            <a:r>
              <a:rPr lang="zh-CN" altLang="en-US" sz="2400" b="1" dirty="0" smtClean="0"/>
              <a:t>标号</a:t>
            </a:r>
            <a:r>
              <a:rPr lang="en-US" altLang="zh-CN" sz="2400" dirty="0" smtClean="0"/>
              <a:t>(Label)</a:t>
            </a:r>
            <a:r>
              <a:rPr lang="zh-CN" altLang="en-US" sz="2400" dirty="0" smtClean="0"/>
              <a:t>代替</a:t>
            </a:r>
            <a:r>
              <a:rPr lang="zh-CN" altLang="en-US" sz="2400" dirty="0"/>
              <a:t>指令或</a:t>
            </a:r>
            <a:r>
              <a:rPr lang="zh-CN" altLang="en-US" sz="2400" b="1" dirty="0"/>
              <a:t>操作数的地址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不同的设备中，汇编语言对应着不同的机器语言指令集，通过汇编过程转换成机器指令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特定</a:t>
            </a:r>
            <a:r>
              <a:rPr lang="zh-CN" altLang="en-US" sz="2400" dirty="0"/>
              <a:t>的汇编语言和特定的机器语言指令集是一一对应</a:t>
            </a:r>
            <a:r>
              <a:rPr lang="zh-CN" altLang="en-US" sz="2400" dirty="0" smtClean="0"/>
              <a:t>的，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不同</a:t>
            </a:r>
            <a:r>
              <a:rPr lang="zh-CN" altLang="en-US" sz="2400" dirty="0"/>
              <a:t>平台之间不可直接移植。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指令  </a:t>
            </a:r>
            <a:r>
              <a:rPr lang="en-US" altLang="zh-CN" b="1" dirty="0" smtClean="0"/>
              <a:t>Instruction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2339208" y="2744586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 , b ,  c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28024" y="2864422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= b + c;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434060" y="3390917"/>
            <a:ext cx="87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14543" y="3387642"/>
            <a:ext cx="2778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13749" y="1279722"/>
            <a:ext cx="4917020" cy="830997"/>
            <a:chOff x="183066" y="1100315"/>
            <a:chExt cx="4917020" cy="830997"/>
          </a:xfrm>
        </p:grpSpPr>
        <p:sp>
          <p:nvSpPr>
            <p:cNvPr id="15" name="文本框 14"/>
            <p:cNvSpPr txBox="1"/>
            <p:nvPr/>
          </p:nvSpPr>
          <p:spPr>
            <a:xfrm>
              <a:off x="2098564" y="1100315"/>
              <a:ext cx="14050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操 作</a:t>
              </a:r>
              <a:endParaRPr lang="en-US" altLang="zh-CN" sz="2400" b="1" dirty="0" smtClean="0"/>
            </a:p>
            <a:p>
              <a:pPr algn="ctr"/>
              <a:r>
                <a:rPr lang="en-US" altLang="zh-CN" sz="2400" dirty="0" smtClean="0"/>
                <a:t>operation</a:t>
              </a:r>
              <a:endParaRPr lang="zh-CN" altLang="en-US" sz="2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3066" y="1100315"/>
              <a:ext cx="1532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指令</a:t>
              </a:r>
              <a:endParaRPr lang="en-US" altLang="zh-CN" sz="2400" b="1" dirty="0" smtClean="0"/>
            </a:p>
            <a:p>
              <a:pPr algn="ctr"/>
              <a:r>
                <a:rPr lang="en-US" altLang="zh-CN" sz="2400" dirty="0" smtClean="0"/>
                <a:t>instruction</a:t>
              </a:r>
              <a:endParaRPr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49423" y="1100315"/>
              <a:ext cx="12506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操 作 数</a:t>
              </a:r>
              <a:endParaRPr lang="en-US" altLang="zh-CN" sz="2400" b="1" dirty="0" smtClean="0"/>
            </a:p>
            <a:p>
              <a:pPr algn="ctr"/>
              <a:r>
                <a:rPr lang="en-US" altLang="zh-CN" sz="2400" dirty="0" smtClean="0"/>
                <a:t>operand</a:t>
              </a:r>
              <a:endParaRPr lang="zh-CN" altLang="en-US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95486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/>
                <a:t>=</a:t>
              </a:r>
              <a:endParaRPr lang="zh-CN" altLang="en-US" sz="2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406248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/>
                <a:t>+</a:t>
              </a:r>
              <a:endParaRPr lang="zh-CN" altLang="en-US" sz="24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2339208" y="3678671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, t ,  d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28024" y="3810539"/>
            <a:ext cx="137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- d;</a:t>
            </a:r>
            <a:endParaRPr lang="zh-CN" altLang="en-US" sz="28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2434060" y="4325002"/>
            <a:ext cx="877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14543" y="4321727"/>
            <a:ext cx="2778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5" idx="2"/>
          </p:cNvCxnSpPr>
          <p:nvPr/>
        </p:nvCxnSpPr>
        <p:spPr>
          <a:xfrm>
            <a:off x="2831748" y="2110719"/>
            <a:ext cx="21963" cy="685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0" idx="2"/>
          </p:cNvCxnSpPr>
          <p:nvPr/>
        </p:nvCxnSpPr>
        <p:spPr>
          <a:xfrm>
            <a:off x="4505438" y="2110719"/>
            <a:ext cx="403446" cy="52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045895" y="1807985"/>
            <a:ext cx="1943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b + c - d;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7760368" y="2415426"/>
            <a:ext cx="481264" cy="44696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4727" y="4798855"/>
            <a:ext cx="860404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操作数</a:t>
            </a:r>
            <a:r>
              <a:rPr lang="zh-CN" altLang="en-US" sz="2400" dirty="0" smtClean="0"/>
              <a:t>：可以存放在</a:t>
            </a:r>
            <a:r>
              <a:rPr lang="zh-CN" altLang="en-US" sz="2400" b="1" dirty="0" smtClean="0"/>
              <a:t>寄存器</a:t>
            </a:r>
            <a:r>
              <a:rPr lang="zh-CN" altLang="en-US" sz="2400" dirty="0" smtClean="0"/>
              <a:t>或</a:t>
            </a:r>
            <a:r>
              <a:rPr lang="zh-CN" altLang="en-US" sz="2400" b="1" dirty="0" smtClean="0"/>
              <a:t>存储器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也可以作为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常数</a:t>
            </a:r>
            <a:r>
              <a:rPr lang="zh-CN" altLang="en-US" sz="2400" dirty="0" smtClean="0"/>
              <a:t>存储在</a:t>
            </a:r>
            <a:r>
              <a:rPr lang="zh-CN" altLang="en-US" sz="2400" b="1" dirty="0" smtClean="0"/>
              <a:t>指令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访问存放在</a:t>
            </a:r>
            <a:r>
              <a:rPr lang="zh-CN" altLang="en-US" sz="2400" u="sng" dirty="0" smtClean="0"/>
              <a:t>指令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常数</a:t>
            </a:r>
            <a:r>
              <a:rPr lang="zh-CN" altLang="en-US" sz="2400" dirty="0" smtClean="0"/>
              <a:t>或</a:t>
            </a:r>
            <a:r>
              <a:rPr lang="zh-CN" altLang="en-US" sz="2400" u="sng" dirty="0" smtClean="0"/>
              <a:t>寄存器</a:t>
            </a:r>
            <a:r>
              <a:rPr lang="zh-CN" altLang="en-US" sz="2400" dirty="0" smtClean="0"/>
              <a:t>中的操作数速度非常快；但其容量少；更多数据需要访问大容量</a:t>
            </a:r>
            <a:r>
              <a:rPr lang="zh-CN" altLang="en-US" sz="2400" u="sng" dirty="0" smtClean="0"/>
              <a:t>存储器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13706"/>
            <a:ext cx="8637373" cy="836353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操作数：</a:t>
            </a:r>
            <a:r>
              <a:rPr lang="zh-CN" altLang="en-US" sz="4000" dirty="0" smtClean="0">
                <a:solidFill>
                  <a:srgbClr val="0070C0"/>
                </a:solidFill>
              </a:rPr>
              <a:t>寄存器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、存储器、常数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1730" y="1926436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 , b ,  c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0546" y="2046272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= b + c;</a:t>
            </a:r>
            <a:endParaRPr lang="zh-CN" altLang="en-US" sz="2800" dirty="0"/>
          </a:p>
        </p:txBody>
      </p:sp>
      <p:sp>
        <p:nvSpPr>
          <p:cNvPr id="47" name="矩形 46"/>
          <p:cNvSpPr/>
          <p:nvPr/>
        </p:nvSpPr>
        <p:spPr>
          <a:xfrm>
            <a:off x="2271730" y="3257561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, t ,  d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60546" y="3377397"/>
            <a:ext cx="137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/>
              <a:t> - d;</a:t>
            </a:r>
            <a:endParaRPr lang="zh-CN" altLang="en-US" sz="2800" dirty="0"/>
          </a:p>
        </p:txBody>
      </p:sp>
      <p:sp>
        <p:nvSpPr>
          <p:cNvPr id="52" name="矩形 51"/>
          <p:cNvSpPr/>
          <p:nvPr/>
        </p:nvSpPr>
        <p:spPr>
          <a:xfrm>
            <a:off x="6978417" y="1074061"/>
            <a:ext cx="1943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 = b + c - d;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7692890" y="1657438"/>
            <a:ext cx="481264" cy="32688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9961" y="1083014"/>
            <a:ext cx="576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MIPS</a:t>
            </a:r>
            <a:r>
              <a:rPr lang="zh-CN" altLang="en-US" sz="2800" dirty="0" smtClean="0">
                <a:solidFill>
                  <a:srgbClr val="FF0000"/>
                </a:solidFill>
              </a:rPr>
              <a:t>体系结构有</a:t>
            </a:r>
            <a:r>
              <a:rPr lang="en-US" altLang="zh-CN" sz="2800" dirty="0" smtClean="0">
                <a:solidFill>
                  <a:srgbClr val="FF0000"/>
                </a:solidFill>
              </a:rPr>
              <a:t>32</a:t>
            </a:r>
            <a:r>
              <a:rPr lang="zh-CN" altLang="en-US" sz="2800" dirty="0" smtClean="0">
                <a:solidFill>
                  <a:srgbClr val="FF0000"/>
                </a:solidFill>
              </a:rPr>
              <a:t>个</a:t>
            </a:r>
            <a:r>
              <a:rPr lang="en-US" altLang="zh-CN" sz="2800" dirty="0" smtClean="0">
                <a:solidFill>
                  <a:srgbClr val="FF0000"/>
                </a:solidFill>
              </a:rPr>
              <a:t>32</a:t>
            </a:r>
            <a:r>
              <a:rPr lang="zh-CN" altLang="en-US" sz="2800" dirty="0" smtClean="0">
                <a:solidFill>
                  <a:srgbClr val="FF0000"/>
                </a:solidFill>
              </a:rPr>
              <a:t>位寄存器。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71729" y="2566840"/>
            <a:ext cx="4503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$s1, $s2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71729" y="3948955"/>
            <a:ext cx="4503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$t0, $s3</a:t>
            </a:r>
            <a:endParaRPr lang="en-US" altLang="zh-CN" sz="3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7344"/>
              </p:ext>
            </p:extLst>
          </p:nvPr>
        </p:nvGraphicFramePr>
        <p:xfrm>
          <a:off x="529998" y="4787797"/>
          <a:ext cx="3765276" cy="194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编号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用途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常数</a:t>
                      </a:r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汇编器临时变量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$v0 ~ $v1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2~3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函数返回值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$a0 ~ $a3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4~7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函数参数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$t0 ~ $t7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8~15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$s0 ~ $s7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16~23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保存变量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81"/>
              </p:ext>
            </p:extLst>
          </p:nvPr>
        </p:nvGraphicFramePr>
        <p:xfrm>
          <a:off x="4751340" y="4787796"/>
          <a:ext cx="3765276" cy="194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编号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用途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1" dirty="0" smtClean="0"/>
                        <a:t>$t8</a:t>
                      </a:r>
                      <a:r>
                        <a:rPr lang="en-US" altLang="zh-CN" sz="1200" b="1" baseline="0" dirty="0" smtClean="0"/>
                        <a:t> ~ $t9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24~25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$k0</a:t>
                      </a:r>
                      <a:r>
                        <a:rPr lang="en-US" altLang="zh-CN" sz="1200" baseline="0" dirty="0" smtClean="0"/>
                        <a:t> ~$k1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26~27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操作系统临时变量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</a:t>
                      </a:r>
                      <a:r>
                        <a:rPr lang="en-US" altLang="zh-CN" sz="1200" dirty="0" err="1" smtClean="0"/>
                        <a:t>gp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全局指针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$</a:t>
                      </a:r>
                      <a:r>
                        <a:rPr lang="en-US" altLang="zh-CN" sz="1200" dirty="0" err="1" smtClean="0"/>
                        <a:t>sp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栈指针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$</a:t>
                      </a:r>
                      <a:r>
                        <a:rPr lang="en-US" altLang="zh-CN" sz="1200" b="0" dirty="0" err="1" smtClean="0"/>
                        <a:t>fp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帧指针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07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$</a:t>
                      </a:r>
                      <a:r>
                        <a:rPr lang="en-US" altLang="zh-CN" sz="1200" b="0" dirty="0" err="1" smtClean="0"/>
                        <a:t>ra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保存变量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5" y="141842"/>
            <a:ext cx="8637373" cy="748495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MIPS Register Set</a:t>
            </a:r>
          </a:p>
        </p:txBody>
      </p:sp>
      <p:graphicFrame>
        <p:nvGraphicFramePr>
          <p:cNvPr id="18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8585364"/>
              </p:ext>
            </p:extLst>
          </p:nvPr>
        </p:nvGraphicFramePr>
        <p:xfrm>
          <a:off x="907365" y="1062422"/>
          <a:ext cx="7547087" cy="5619549"/>
        </p:xfrm>
        <a:graphic>
          <a:graphicData uri="http://schemas.openxmlformats.org/drawingml/2006/table">
            <a:tbl>
              <a:tblPr/>
              <a:tblGrid>
                <a:gridCol w="184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3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2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2273">
                <a:tc>
                  <a:txBody>
                    <a:bodyPr/>
                    <a:lstStyle/>
                    <a:p>
                      <a:pPr marL="540000" marR="0" lvl="1" indent="-216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</TotalTime>
  <Words>2736</Words>
  <Application>Microsoft Office PowerPoint</Application>
  <PresentationFormat>全屏显示(4:3)</PresentationFormat>
  <Paragraphs>622</Paragraphs>
  <Slides>37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Courier10 BT</vt:lpstr>
      <vt:lpstr>楷体</vt:lpstr>
      <vt:lpstr>宋体</vt:lpstr>
      <vt:lpstr>幼圆</vt:lpstr>
      <vt:lpstr>Arial</vt:lpstr>
      <vt:lpstr>Arial Narrow</vt:lpstr>
      <vt:lpstr>Calibri</vt:lpstr>
      <vt:lpstr>Calibri Light</vt:lpstr>
      <vt:lpstr>Cambria Math</vt:lpstr>
      <vt:lpstr>Courier New</vt:lpstr>
      <vt:lpstr>Georgia</vt:lpstr>
      <vt:lpstr>Times New Roman</vt:lpstr>
      <vt:lpstr>Verdana</vt:lpstr>
      <vt:lpstr>Office 主题</vt:lpstr>
      <vt:lpstr>VISIO</vt:lpstr>
      <vt:lpstr>计算机体系结构实验</vt:lpstr>
      <vt:lpstr>结构层次</vt:lpstr>
      <vt:lpstr>结构层次</vt:lpstr>
      <vt:lpstr>MIPS体系结构</vt:lpstr>
      <vt:lpstr>RISC 指令集的特点</vt:lpstr>
      <vt:lpstr>MIPS Assembly Language 汇编语言</vt:lpstr>
      <vt:lpstr>指令  Instruction</vt:lpstr>
      <vt:lpstr>操作数：寄存器、存储器、常数</vt:lpstr>
      <vt:lpstr>MIPS Register Set</vt:lpstr>
      <vt:lpstr>操作数：寄存器、存储器、常数</vt:lpstr>
      <vt:lpstr>操作数：寄存器、存储器、常数</vt:lpstr>
      <vt:lpstr>MIPS指令集有3种指令格式</vt:lpstr>
      <vt:lpstr>① Register 类型机器指令格式</vt:lpstr>
      <vt:lpstr>② Immediate 类型机器指令格式</vt:lpstr>
      <vt:lpstr>③ Jump 类型机器指令格式</vt:lpstr>
      <vt:lpstr>Review: Instruction Formats</vt:lpstr>
      <vt:lpstr>The Stored Program 存储程序</vt:lpstr>
      <vt:lpstr>Interpreting Machine Code</vt:lpstr>
      <vt:lpstr>MIPS指令</vt:lpstr>
      <vt:lpstr>MIPS指令</vt:lpstr>
      <vt:lpstr>MIPS指令</vt:lpstr>
      <vt:lpstr>MIPS指令</vt:lpstr>
      <vt:lpstr>MIPS指令</vt:lpstr>
      <vt:lpstr>MIPS指令</vt:lpstr>
      <vt:lpstr>MIPS指令</vt:lpstr>
      <vt:lpstr>高级语言结构 → MIPS汇编代码</vt:lpstr>
      <vt:lpstr>高级语言结构 → MIPS汇编代码</vt:lpstr>
      <vt:lpstr>高级语言结构 → MIPS汇编代码</vt:lpstr>
      <vt:lpstr>高级语言结构 → MIPS汇编代码</vt:lpstr>
      <vt:lpstr>MIPS寻址方式</vt:lpstr>
      <vt:lpstr>MIPS Memory Map 内存映射</vt:lpstr>
      <vt:lpstr>高级语言转换为机器代码并执行</vt:lpstr>
      <vt:lpstr>   C Code                      MIPS Assembly</vt:lpstr>
      <vt:lpstr>  MIPS Assembly                   机器语言</vt:lpstr>
      <vt:lpstr>链接为可执行文件</vt:lpstr>
      <vt:lpstr>从硬盘装入内存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314</cp:revision>
  <dcterms:created xsi:type="dcterms:W3CDTF">2017-01-28T01:03:38Z</dcterms:created>
  <dcterms:modified xsi:type="dcterms:W3CDTF">2018-03-05T11:39:12Z</dcterms:modified>
</cp:coreProperties>
</file>