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17" r:id="rId3"/>
    <p:sldId id="264" r:id="rId4"/>
    <p:sldId id="263" r:id="rId5"/>
    <p:sldId id="265" r:id="rId6"/>
    <p:sldId id="308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314" r:id="rId20"/>
    <p:sldId id="315" r:id="rId21"/>
    <p:sldId id="316" r:id="rId22"/>
    <p:sldId id="311" r:id="rId23"/>
    <p:sldId id="277" r:id="rId24"/>
    <p:sldId id="278" r:id="rId25"/>
    <p:sldId id="280" r:id="rId26"/>
    <p:sldId id="281" r:id="rId27"/>
    <p:sldId id="259" r:id="rId28"/>
    <p:sldId id="295" r:id="rId29"/>
    <p:sldId id="296" r:id="rId30"/>
    <p:sldId id="297" r:id="rId31"/>
    <p:sldId id="306" r:id="rId32"/>
    <p:sldId id="298" r:id="rId33"/>
    <p:sldId id="299" r:id="rId34"/>
    <p:sldId id="300" r:id="rId35"/>
    <p:sldId id="301" r:id="rId36"/>
    <p:sldId id="302" r:id="rId37"/>
    <p:sldId id="303" r:id="rId38"/>
    <p:sldId id="30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7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用文本形式来描述数字系统硬件的语言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的模拟、综合结果。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32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2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模块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module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最基本的概念，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设计中的基本单元，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每个设计系统中都由若干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组成。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模块在语言形式上是以关键词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开始，以关键词</a:t>
            </a:r>
            <a:r>
              <a:rPr lang="en-US" altLang="zh-CN" dirty="0" err="1" smtClean="0"/>
              <a:t>endmodule</a:t>
            </a:r>
            <a:r>
              <a:rPr lang="zh-CN" altLang="en-US" dirty="0" smtClean="0"/>
              <a:t>结束。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模块的实际意义：代表硬件电路上的</a:t>
            </a:r>
            <a:r>
              <a:rPr lang="zh-CN" altLang="en-US" b="1" dirty="0" smtClean="0"/>
              <a:t>逻辑实体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每个模块都实现</a:t>
            </a:r>
            <a:r>
              <a:rPr lang="zh-CN" altLang="en-US" b="1" dirty="0" smtClean="0"/>
              <a:t>特定的功能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模块的描述方式有</a:t>
            </a:r>
            <a:r>
              <a:rPr lang="zh-CN" altLang="en-US" b="1" dirty="0" smtClean="0"/>
              <a:t>行为建模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结构建模</a:t>
            </a:r>
            <a:r>
              <a:rPr lang="zh-CN" altLang="en-US" dirty="0" smtClean="0"/>
              <a:t>之分。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模块之间是</a:t>
            </a:r>
            <a:r>
              <a:rPr lang="zh-CN" altLang="en-US" b="1" dirty="0" smtClean="0"/>
              <a:t>并行运行</a:t>
            </a:r>
            <a:r>
              <a:rPr lang="zh-CN" altLang="en-US" dirty="0" smtClean="0"/>
              <a:t>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模块是分层的，高层模块通过调用、连接低层模块的</a:t>
            </a:r>
            <a:r>
              <a:rPr lang="zh-CN" altLang="en-US" b="1" dirty="0" smtClean="0"/>
              <a:t>实例</a:t>
            </a:r>
            <a:r>
              <a:rPr lang="zh-CN" altLang="en-US" dirty="0" smtClean="0"/>
              <a:t>来实现复杂的功能。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端口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ports</a:t>
            </a:r>
            <a:r>
              <a:rPr lang="zh-CN" altLang="en-US" dirty="0" smtClean="0"/>
              <a:t>）：模块与外界沟通的输入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输出连接。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26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随着芯片集成度的提高，数据流建模、行为建模的重要性越来越重要。这样不必专注于电路结构的细节。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77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等于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运算符时，两个操作数必须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逐位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相等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结果才为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；若某些位为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全等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运算符时，若两个操作数的相应位完全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一致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（如同是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；否则为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3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当多输入异或门进行奇偶校验是，如果奇数输入为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5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920000" cy="720000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35100"/>
            <a:ext cx="8331200" cy="49212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3.w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2728"/>
            <a:ext cx="7772400" cy="1359972"/>
          </a:xfrm>
        </p:spPr>
        <p:txBody>
          <a:bodyPr anchor="ctr"/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6502" y="1948405"/>
            <a:ext cx="6858000" cy="923880"/>
          </a:xfrm>
        </p:spPr>
        <p:txBody>
          <a:bodyPr>
            <a:normAutofit/>
          </a:bodyPr>
          <a:lstStyle/>
          <a:p>
            <a:r>
              <a:rPr lang="en-US" altLang="zh-CN" sz="4000" b="1" spc="300" dirty="0"/>
              <a:t>3. Verilog HDL</a:t>
            </a:r>
            <a:r>
              <a:rPr lang="zh-CN" altLang="en-US" sz="4000" b="1" spc="300" dirty="0"/>
              <a:t>语言</a:t>
            </a:r>
            <a:endParaRPr lang="en-US" altLang="zh-CN" sz="4000" spc="3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333104" y="4643875"/>
            <a:ext cx="2724796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333104" y="3644900"/>
            <a:ext cx="2724796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7309" y="3514679"/>
            <a:ext cx="3160591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 smtClean="0"/>
              <a:t>Verilog</a:t>
            </a:r>
            <a:endParaRPr lang="en-US" altLang="zh-CN" sz="3600" b="1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897309" y="4722983"/>
            <a:ext cx="3014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</a:rPr>
              <a:t>SytemVerilog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3951" y="2572848"/>
            <a:ext cx="3513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  <a:r>
              <a:rPr lang="en-US" altLang="zh-CN" sz="2000" dirty="0"/>
              <a:t>ardware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altLang="zh-CN" sz="2000" dirty="0"/>
              <a:t>escription </a:t>
            </a:r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r>
              <a:rPr lang="en-US" altLang="zh-CN" sz="2000" dirty="0"/>
              <a:t>anguage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312" y="63718"/>
            <a:ext cx="7886700" cy="8222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中的数字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47661"/>
            <a:ext cx="6115050" cy="346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986064"/>
            <a:ext cx="221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格式</a:t>
            </a:r>
            <a:r>
              <a:rPr lang="zh-CN" altLang="en-US" dirty="0" smtClean="0"/>
              <a:t>：</a:t>
            </a:r>
            <a:r>
              <a:rPr lang="en-US" altLang="zh-CN" sz="2800" dirty="0" err="1" smtClean="0"/>
              <a:t>N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’B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value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6599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7017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752" y="15887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7" idx="0"/>
          </p:cNvCxnSpPr>
          <p:nvPr/>
        </p:nvCxnSpPr>
        <p:spPr>
          <a:xfrm flipV="1">
            <a:off x="1285413" y="1432921"/>
            <a:ext cx="229893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</p:cNvCxnSpPr>
          <p:nvPr/>
        </p:nvCxnSpPr>
        <p:spPr>
          <a:xfrm flipH="1" flipV="1">
            <a:off x="1727966" y="1432921"/>
            <a:ext cx="267865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</p:cNvCxnSpPr>
          <p:nvPr/>
        </p:nvCxnSpPr>
        <p:spPr>
          <a:xfrm flipH="1" flipV="1">
            <a:off x="2195736" y="1432921"/>
            <a:ext cx="364589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0532" y="980728"/>
            <a:ext cx="105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8’h25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64088" y="1039801"/>
                <a:ext cx="2402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39801"/>
                <a:ext cx="240232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016128" y="1523824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位数字，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进制，值为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37820" y="4694069"/>
            <a:ext cx="1764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数字中间的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下划线可忽略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5345" y="2148164"/>
            <a:ext cx="606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’b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二进制、</a:t>
            </a:r>
            <a:r>
              <a:rPr lang="en-US" altLang="zh-CN" sz="2000" dirty="0" smtClean="0">
                <a:solidFill>
                  <a:srgbClr val="FF0000"/>
                </a:solidFill>
              </a:rPr>
              <a:t>’o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八进制、</a:t>
            </a:r>
            <a:r>
              <a:rPr lang="en-US" altLang="zh-CN" sz="2000" dirty="0" smtClean="0">
                <a:solidFill>
                  <a:srgbClr val="FF0000"/>
                </a:solidFill>
              </a:rPr>
              <a:t>’h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十六进制、</a:t>
            </a:r>
            <a:r>
              <a:rPr lang="zh-CN" altLang="en-US" sz="2000" dirty="0" smtClean="0">
                <a:solidFill>
                  <a:srgbClr val="FF0000"/>
                </a:solidFill>
              </a:rPr>
              <a:t>空</a:t>
            </a:r>
            <a:r>
              <a:rPr lang="zh-CN" altLang="en-US" sz="2000" dirty="0" smtClean="0"/>
              <a:t>：默认十进制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5345" y="2723247"/>
                <a:ext cx="5638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为</a:t>
                </a:r>
                <a:r>
                  <a:rPr lang="en-US" altLang="zh-CN" sz="2000" dirty="0" smtClean="0"/>
                  <a:t>8</a:t>
                </a:r>
                <a:r>
                  <a:rPr lang="zh-CN" altLang="en-US" sz="2000" dirty="0" smtClean="0"/>
                  <a:t>位总线，则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=0000 0011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5" y="2723247"/>
                <a:ext cx="563878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384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8092"/>
            <a:ext cx="7886700" cy="648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布尔函数组合逻辑模型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3245434"/>
            <a:ext cx="5472608" cy="29731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model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with Boolean expressions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Simple_Circuit_Boolean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C;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assign </a:t>
            </a:r>
            <a:r>
              <a:rPr lang="en-US" altLang="zh-CN" sz="1800" dirty="0" smtClean="0">
                <a:latin typeface="ArialMT"/>
              </a:rPr>
              <a:t>D = (A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&amp;</a:t>
            </a:r>
            <a:r>
              <a:rPr lang="en-US" altLang="zh-CN" sz="1800" dirty="0" smtClean="0">
                <a:latin typeface="ArialMT"/>
              </a:rPr>
              <a:t> B)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|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连续赋值语句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assign </a:t>
            </a:r>
            <a:r>
              <a:rPr lang="en-US" altLang="zh-CN" sz="1800" dirty="0" smtClean="0">
                <a:latin typeface="ArialMT"/>
              </a:rPr>
              <a:t>E = 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endParaRPr lang="en-US" altLang="zh-CN" sz="18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" y="964436"/>
            <a:ext cx="5712441" cy="2089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84168" y="1514986"/>
                <a:ext cx="22095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514986"/>
                <a:ext cx="2209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55" t="-1667" r="-330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17881" y="2344292"/>
                <a:ext cx="938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81" y="2344292"/>
                <a:ext cx="9380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43" t="-1667" r="-849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80112" y="3266228"/>
            <a:ext cx="349188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200" dirty="0" smtClean="0"/>
              <a:t>：</a:t>
            </a:r>
            <a:r>
              <a:rPr lang="zh-CN" altLang="en-US" sz="2200" b="1" dirty="0" smtClean="0"/>
              <a:t>连续赋值语句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等号右边的输入值改变，等号左边的输出就会随之重新计算。</a:t>
            </a:r>
            <a:endParaRPr lang="en-US" altLang="zh-CN" sz="2200" dirty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用于</a:t>
            </a:r>
            <a:r>
              <a:rPr lang="zh-CN" altLang="en-US" sz="2200" dirty="0"/>
              <a:t>描述组合逻辑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并行执行。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b="1" dirty="0" smtClean="0"/>
              <a:t>数据流建模的基本语句</a:t>
            </a:r>
            <a:r>
              <a:rPr lang="zh-CN" altLang="en-US" sz="2200" dirty="0" smtClean="0"/>
              <a:t>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427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56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33467"/>
              </p:ext>
            </p:extLst>
          </p:nvPr>
        </p:nvGraphicFramePr>
        <p:xfrm>
          <a:off x="107504" y="1097890"/>
          <a:ext cx="16561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16309"/>
              </p:ext>
            </p:extLst>
          </p:nvPr>
        </p:nvGraphicFramePr>
        <p:xfrm>
          <a:off x="2123728" y="1097890"/>
          <a:ext cx="19082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逻辑非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&amp;&amp;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7047"/>
              </p:ext>
            </p:extLst>
          </p:nvPr>
        </p:nvGraphicFramePr>
        <p:xfrm>
          <a:off x="6876256" y="1097890"/>
          <a:ext cx="2098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等式</a:t>
                      </a:r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逻辑相等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逻辑不等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全等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不全等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06808" y="3576648"/>
            <a:ext cx="8795320" cy="301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位运算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’b1010 =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~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’b0101         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•  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逻辑运算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(a &gt; b)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缩位运算符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：对单个操作数进行运算，最后返回一位数。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运算过程：首先将操作数的第一位和第二位进行与、或、非运算；然后再将运算结果和第三位进行与、或、非运算；以此类推直至最后一位。</a:t>
            </a:r>
            <a:endParaRPr lang="en-US" altLang="zh-CN" sz="20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拼接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运算符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s1, s2, …, </a:t>
            </a:r>
            <a:r>
              <a:rPr lang="en-US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sn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重复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操作符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：形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{{}}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，即将一个表达式放入双重花括号中，复制因子放入第一层括号中，为复制一个常量或变量提供一个简便记法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{3{2'b01}} = 6'b010101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4726" y="2821154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优先级比</a:t>
            </a:r>
            <a:r>
              <a:rPr lang="en-US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zh-CN" altLang="en-US" sz="2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34151"/>
              </p:ext>
            </p:extLst>
          </p:nvPr>
        </p:nvGraphicFramePr>
        <p:xfrm>
          <a:off x="4404588" y="1097890"/>
          <a:ext cx="2111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大于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小于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大于等于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小于等于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5" y="2525507"/>
            <a:ext cx="3941265" cy="20410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缩位运算符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7504" y="1022826"/>
            <a:ext cx="87849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and8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[7:0]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 = a[7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a[6] &amp; a[5] &amp; a[4]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&amp;a[3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a[2] &amp; a[1] &amp; a[0];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07041"/>
            <a:ext cx="5060227" cy="29144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9511" y="3284984"/>
            <a:ext cx="251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 HDL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9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反相器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多位向量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1157852"/>
            <a:ext cx="3960440" cy="24006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反相器连接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位输入、输出总线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3:0]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output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[3:0] y);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assign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~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25811"/>
            <a:ext cx="4818484" cy="97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4169763"/>
            <a:ext cx="716734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a[3:0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代表一个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位总线。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小端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(little-endian)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大端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(big-endian)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总线字节顺序是任意选择的，只要保持一致。</a:t>
            </a:r>
            <a:endParaRPr lang="zh-CN" altLang="en-US" sz="2400" dirty="0"/>
          </a:p>
        </p:txBody>
      </p:sp>
      <p:sp>
        <p:nvSpPr>
          <p:cNvPr id="8" name="矩形标注 7"/>
          <p:cNvSpPr/>
          <p:nvPr/>
        </p:nvSpPr>
        <p:spPr>
          <a:xfrm>
            <a:off x="4716016" y="4024451"/>
            <a:ext cx="1440160" cy="380723"/>
          </a:xfrm>
          <a:prstGeom prst="wedgeRectCallout">
            <a:avLst>
              <a:gd name="adj1" fmla="val -59171"/>
              <a:gd name="adj2" fmla="val 177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9108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最高有效位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060844" y="4024451"/>
            <a:ext cx="1440160" cy="380723"/>
          </a:xfrm>
          <a:prstGeom prst="wedgeRectCallout">
            <a:avLst>
              <a:gd name="adj1" fmla="val -53485"/>
              <a:gd name="adj2" fmla="val 1739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33936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最低有效位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1347054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个反相器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4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012" y="138093"/>
            <a:ext cx="8707272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自底向上描述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位全加器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例化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43" y="5072981"/>
            <a:ext cx="3816424" cy="1283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980728"/>
            <a:ext cx="8712968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half_adder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y); </a:t>
            </a:r>
            <a:endParaRPr lang="en-US" altLang="zh-CN" sz="1800" dirty="0" smtClean="0">
              <a:latin typeface="Arial" panose="020B0604020202020204" pitchFamily="34" charset="0"/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Instantiate primitive gates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xor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(S, x, y);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(C, x, y);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full_adder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y, z); 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en-US" altLang="zh-CN" sz="1800" dirty="0">
                <a:latin typeface="Arial" panose="020B0604020202020204" pitchFamily="34" charset="0"/>
              </a:rPr>
              <a:t>S1, C1, C2;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half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HA1 (S1, C1, x, y);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HA2 (S, C2, S1, z);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or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G1 (C, C2, C1);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latin typeface="Arial" panose="020B0604020202020204" pitchFamily="34" charset="0"/>
              </a:rPr>
              <a:t>adder</a:t>
            </a:r>
            <a:r>
              <a:rPr lang="en-US" altLang="zh-CN" sz="1800" b="1" dirty="0">
                <a:latin typeface="Arial" panose="020B0604020202020204" pitchFamily="34" charset="0"/>
              </a:rPr>
              <a:t>_</a:t>
            </a:r>
            <a:r>
              <a:rPr lang="en-US" altLang="zh-CN" sz="1800" b="1" dirty="0" smtClean="0">
                <a:latin typeface="Arial" panose="020B0604020202020204" pitchFamily="34" charset="0"/>
              </a:rPr>
              <a:t>4_bit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Sum,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C4,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A, B,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C0);</a:t>
            </a:r>
          </a:p>
          <a:p>
            <a:r>
              <a:rPr lang="it-IT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it-IT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it-IT" altLang="zh-CN" sz="1800" dirty="0">
                <a:latin typeface="Arial" panose="020B0604020202020204" pitchFamily="34" charset="0"/>
              </a:rPr>
              <a:t>C1, C2, C3; </a:t>
            </a:r>
            <a:r>
              <a:rPr lang="it-IT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Intermediate carries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chain of full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full_adder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FA0 (Sum[0], C1, A[0], B[0], C0),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FA1 </a:t>
            </a:r>
            <a:r>
              <a:rPr lang="it-IT" altLang="zh-CN" sz="1800" dirty="0">
                <a:latin typeface="Arial" panose="020B0604020202020204" pitchFamily="34" charset="0"/>
              </a:rPr>
              <a:t>(Sum[1], C2, A[1], B[1], C1),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FA2 </a:t>
            </a:r>
            <a:r>
              <a:rPr lang="it-IT" altLang="zh-CN" sz="1800" dirty="0">
                <a:latin typeface="Arial" panose="020B0604020202020204" pitchFamily="34" charset="0"/>
              </a:rPr>
              <a:t>(Sum[2], C3, A[2], B[2], C2),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FA3 </a:t>
            </a:r>
            <a:r>
              <a:rPr lang="it-IT" altLang="zh-CN" sz="1800" dirty="0">
                <a:latin typeface="Arial" panose="020B0604020202020204" pitchFamily="34" charset="0"/>
              </a:rPr>
              <a:t>(Sum[3], C4, A[3], B[3], C3);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66" y="1002690"/>
            <a:ext cx="5138206" cy="14181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12" y="4556088"/>
            <a:ext cx="8730060" cy="2257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66" y="2497766"/>
            <a:ext cx="5138206" cy="19936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20" y="1232551"/>
            <a:ext cx="2401469" cy="8570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292080" y="2776542"/>
            <a:ext cx="3851920" cy="1195858"/>
            <a:chOff x="5292080" y="2776542"/>
            <a:chExt cx="3851920" cy="1195858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92080" y="2776542"/>
            <a:ext cx="3851920" cy="119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位图图像" r:id="rId5" imgW="5552381" imgH="1724266" progId="Paint.Picture">
                    <p:embed/>
                  </p:oleObj>
                </mc:Choice>
                <mc:Fallback>
                  <p:oleObj name="位图图像" r:id="rId5" imgW="5552381" imgH="172426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2776542"/>
                          <a:ext cx="3851920" cy="1195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7961548" y="318752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+mn-lt"/>
                </a:rPr>
                <a:t>C2</a:t>
              </a:r>
              <a:endParaRPr lang="zh-CN" altLang="en-US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318543" y="3623785"/>
              <a:ext cx="3545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</a:rPr>
                <a:t>G1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726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位加法器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数据流建模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980728"/>
            <a:ext cx="4454959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Dataflow description of four-bit adder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binary_adder</a:t>
            </a:r>
            <a:r>
              <a:rPr lang="en-US" altLang="zh-CN" sz="1800" dirty="0">
                <a:latin typeface="Arial" panose="020B0604020202020204" pitchFamily="34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        	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Sum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output</a:t>
            </a: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C4,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A</a:t>
            </a:r>
            <a:r>
              <a:rPr lang="en-US" altLang="zh-CN" sz="1800" dirty="0">
                <a:latin typeface="Arial" panose="020B0604020202020204" pitchFamily="34" charset="0"/>
              </a:rPr>
              <a:t>, B,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C0);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{C4, Sum} </a:t>
            </a:r>
            <a:r>
              <a:rPr lang="en-US" altLang="zh-CN" sz="1800" dirty="0" smtClean="0">
                <a:latin typeface="Arial" panose="020B0604020202020204" pitchFamily="34" charset="0"/>
              </a:rPr>
              <a:t>= A 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 </a:t>
            </a:r>
            <a:r>
              <a:rPr lang="en-US" altLang="zh-CN" sz="1800" dirty="0" smtClean="0">
                <a:latin typeface="Arial" panose="020B0604020202020204" pitchFamily="34" charset="0"/>
              </a:rPr>
              <a:t>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C0;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653136"/>
            <a:ext cx="5540518" cy="1863139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187624" y="4077072"/>
            <a:ext cx="648072" cy="792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9512" y="484031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加法运算后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594" y="127810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HDL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1633"/>
              </p:ext>
            </p:extLst>
          </p:nvPr>
        </p:nvGraphicFramePr>
        <p:xfrm>
          <a:off x="494652" y="1033656"/>
          <a:ext cx="8208913" cy="5676221"/>
        </p:xfrm>
        <a:graphic>
          <a:graphicData uri="http://schemas.openxmlformats.org/drawingml/2006/table">
            <a:tbl>
              <a:tblPr/>
              <a:tblGrid>
                <a:gridCol w="209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赋值语句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连续赋值语句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assign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过程赋值语句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块语句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begin_end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语句（顺序）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fork_join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语句（并行）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条件语句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if_else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case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forever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repeat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结构说明语句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always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311">
                <a:tc rowSpan="3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编译预处理语句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define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‘include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‘timescale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760"/>
            <a:ext cx="9086941" cy="50177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几种</a:t>
            </a:r>
            <a:r>
              <a:rPr lang="zh-CN" altLang="en-US" dirty="0" smtClean="0"/>
              <a:t>典型语句对比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165304"/>
            <a:ext cx="805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阻塞赋值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”：</a:t>
            </a:r>
            <a:r>
              <a:rPr lang="zh-CN" altLang="en-US" sz="2400" b="1" dirty="0" smtClean="0"/>
              <a:t>顺序</a:t>
            </a:r>
            <a:r>
              <a:rPr lang="zh-CN" altLang="en-US" sz="2400" dirty="0" smtClean="0"/>
              <a:t>执行。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非阻塞赋值</a:t>
            </a:r>
            <a:r>
              <a:rPr lang="zh-CN" altLang="en-US" sz="2400" dirty="0" smtClean="0"/>
              <a:t>“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”：</a:t>
            </a:r>
            <a:r>
              <a:rPr lang="zh-CN" altLang="en-US" sz="2400" b="1" dirty="0" smtClean="0"/>
              <a:t>并行</a:t>
            </a:r>
            <a:r>
              <a:rPr lang="zh-CN" altLang="en-US" sz="2400" dirty="0" smtClean="0"/>
              <a:t>执行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996952"/>
            <a:ext cx="523220" cy="646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</a:t>
            </a:r>
            <a:endParaRPr lang="zh-CN" altLang="en-US" sz="2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870260"/>
            <a:ext cx="523220" cy="646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并行</a:t>
            </a:r>
            <a:endParaRPr lang="zh-CN" altLang="en-US" sz="2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142" y="5253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原值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6669" y="992760"/>
            <a:ext cx="8969827" cy="1152128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8055" y="2207767"/>
            <a:ext cx="8969827" cy="380270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1834083">
            <a:off x="2476916" y="13621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组合电路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834083">
            <a:off x="2926540" y="351012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0070C0"/>
                </a:solidFill>
              </a:rPr>
              <a:t>时序电路</a:t>
            </a:r>
            <a:endParaRPr lang="zh-CN" altLang="en-US" sz="2800" spc="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57" y="2273927"/>
            <a:ext cx="3019425" cy="20097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" y="1288015"/>
            <a:ext cx="6749424" cy="12483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3" y="3723553"/>
            <a:ext cx="2578176" cy="2632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5" y="5464366"/>
            <a:ext cx="6818443" cy="1009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9" y="3811631"/>
            <a:ext cx="3418581" cy="1564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223" y="3278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仿真代码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5366" y="3278815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仿真结果：</a:t>
            </a:r>
            <a:r>
              <a:rPr lang="en-US" altLang="zh-CN" b="1" dirty="0" smtClean="0">
                <a:solidFill>
                  <a:srgbClr val="0070C0"/>
                </a:solidFill>
              </a:rPr>
              <a:t>b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c</a:t>
            </a:r>
            <a:r>
              <a:rPr lang="zh-CN" altLang="en-US" b="1" dirty="0" smtClean="0">
                <a:solidFill>
                  <a:srgbClr val="0070C0"/>
                </a:solidFill>
              </a:rPr>
              <a:t>随</a:t>
            </a:r>
            <a:r>
              <a:rPr lang="en-US" altLang="zh-CN" b="1" dirty="0" smtClean="0">
                <a:solidFill>
                  <a:srgbClr val="0070C0"/>
                </a:solidFill>
              </a:rPr>
              <a:t>a</a:t>
            </a:r>
            <a:r>
              <a:rPr lang="zh-CN" altLang="en-US" b="1" dirty="0" smtClean="0">
                <a:solidFill>
                  <a:srgbClr val="0070C0"/>
                </a:solidFill>
              </a:rPr>
              <a:t>同时变化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739" y="436312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5801" y="4700401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只是中间变量而已</a:t>
            </a:r>
          </a:p>
        </p:txBody>
      </p:sp>
      <p:sp>
        <p:nvSpPr>
          <p:cNvPr id="15" name="矩形 14"/>
          <p:cNvSpPr/>
          <p:nvPr/>
        </p:nvSpPr>
        <p:spPr>
          <a:xfrm>
            <a:off x="3243422" y="937481"/>
            <a:ext cx="5855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 err="1"/>
              <a:t>clk</a:t>
            </a:r>
            <a:r>
              <a:rPr lang="zh-CN" altLang="en-US" sz="1400" dirty="0"/>
              <a:t>上升沿到来的时候，把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b</a:t>
            </a:r>
            <a:r>
              <a:rPr lang="zh-CN" altLang="en-US" sz="1400" dirty="0"/>
              <a:t>，再把</a:t>
            </a:r>
            <a:r>
              <a:rPr lang="en-US" altLang="zh-CN" sz="1400" dirty="0"/>
              <a:t>b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c</a:t>
            </a:r>
            <a:r>
              <a:rPr lang="zh-CN" altLang="en-US" sz="1400" dirty="0"/>
              <a:t>，并显示</a:t>
            </a:r>
            <a:r>
              <a:rPr lang="en-US" altLang="zh-CN" sz="1400" dirty="0"/>
              <a:t>a</a:t>
            </a:r>
            <a:r>
              <a:rPr lang="zh-CN" altLang="en-US" sz="1400" dirty="0"/>
              <a:t>、</a:t>
            </a:r>
            <a:r>
              <a:rPr lang="en-US" altLang="zh-CN" sz="1400" dirty="0"/>
              <a:t>b</a:t>
            </a:r>
            <a:r>
              <a:rPr lang="zh-CN" altLang="en-US" sz="1400" dirty="0"/>
              <a:t>的值</a:t>
            </a:r>
            <a:r>
              <a:rPr lang="zh-CN" altLang="en-US" sz="1400" dirty="0" smtClean="0"/>
              <a:t>。在</a:t>
            </a:r>
            <a:r>
              <a:rPr lang="zh-CN" altLang="en-US" sz="1400" dirty="0"/>
              <a:t>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b</a:t>
            </a:r>
            <a:r>
              <a:rPr lang="zh-CN" altLang="en-US" sz="1400" dirty="0"/>
              <a:t>的这个过程中，其他的语句都“被阻塞”，被迫停下来，结束之后，进入下一句，直到执行完</a:t>
            </a:r>
            <a:r>
              <a:rPr lang="en-US" altLang="zh-CN" sz="1400" dirty="0"/>
              <a:t>begin---end</a:t>
            </a:r>
            <a:r>
              <a:rPr lang="zh-CN" altLang="en-US" sz="1400" dirty="0"/>
              <a:t>中语句。所以相当于把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的值通过</a:t>
            </a:r>
            <a:r>
              <a:rPr lang="en-US" altLang="zh-CN" sz="1400" dirty="0"/>
              <a:t>b</a:t>
            </a:r>
            <a:r>
              <a:rPr lang="zh-CN" altLang="en-US" sz="1400" dirty="0"/>
              <a:t>传递给</a:t>
            </a:r>
            <a:r>
              <a:rPr lang="en-US" altLang="zh-CN" sz="1400" dirty="0"/>
              <a:t>c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4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" y="4628362"/>
            <a:ext cx="3348438" cy="720000"/>
          </a:xfrm>
        </p:spPr>
        <p:txBody>
          <a:bodyPr/>
          <a:lstStyle/>
          <a:p>
            <a:r>
              <a:rPr lang="zh-CN" altLang="en-US" dirty="0" smtClean="0"/>
              <a:t>描述能力比较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" y="121185"/>
            <a:ext cx="7196217" cy="3040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27" y="3255248"/>
            <a:ext cx="5651653" cy="34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299" y="2361925"/>
            <a:ext cx="88054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在第一个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上升沿到来时，由于</a:t>
            </a:r>
            <a:r>
              <a:rPr lang="en-US" altLang="zh-CN" sz="2000" dirty="0"/>
              <a:t>b</a:t>
            </a:r>
            <a:r>
              <a:rPr lang="zh-CN" altLang="en-US" sz="2000" dirty="0"/>
              <a:t>的值未知，赋给</a:t>
            </a:r>
            <a:r>
              <a:rPr lang="en-US" altLang="zh-CN" sz="2000" dirty="0"/>
              <a:t>c</a:t>
            </a:r>
            <a:r>
              <a:rPr lang="zh-CN" altLang="en-US" sz="2000" dirty="0"/>
              <a:t>之后，</a:t>
            </a:r>
            <a:r>
              <a:rPr lang="en-US" altLang="zh-CN" sz="2000" dirty="0"/>
              <a:t>c</a:t>
            </a:r>
            <a:r>
              <a:rPr lang="zh-CN" altLang="en-US" sz="2000" dirty="0"/>
              <a:t>也为未知值；紧接着，把</a:t>
            </a:r>
            <a:r>
              <a:rPr lang="en-US" altLang="zh-CN" sz="2000" dirty="0"/>
              <a:t>a</a:t>
            </a:r>
            <a:r>
              <a:rPr lang="zh-CN" altLang="en-US" sz="2000" dirty="0"/>
              <a:t>的值给</a:t>
            </a:r>
            <a:r>
              <a:rPr lang="en-US" altLang="zh-CN" sz="2000" dirty="0"/>
              <a:t>b</a:t>
            </a:r>
            <a:r>
              <a:rPr lang="zh-CN" altLang="en-US" sz="2000" dirty="0"/>
              <a:t>，由于</a:t>
            </a:r>
            <a:r>
              <a:rPr lang="en-US" altLang="zh-CN" sz="2000" dirty="0"/>
              <a:t>a</a:t>
            </a:r>
            <a:r>
              <a:rPr lang="zh-CN" altLang="en-US" sz="2000" dirty="0"/>
              <a:t>的值已经给出</a:t>
            </a:r>
            <a:r>
              <a:rPr lang="zh-CN" altLang="en-US" sz="2000" dirty="0" smtClean="0"/>
              <a:t>，故结束</a:t>
            </a:r>
            <a:r>
              <a:rPr lang="zh-CN" altLang="en-US" sz="2000" dirty="0"/>
              <a:t>之后，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的值相同，</a:t>
            </a:r>
            <a:r>
              <a:rPr lang="en-US" altLang="zh-CN" sz="2000" dirty="0"/>
              <a:t>c</a:t>
            </a:r>
            <a:r>
              <a:rPr lang="zh-CN" altLang="en-US" sz="2000" dirty="0"/>
              <a:t>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0" y="1092677"/>
            <a:ext cx="6574985" cy="12747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12703" y="1409170"/>
            <a:ext cx="1222873" cy="539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558807">
            <a:off x="2511439" y="143394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互换两行赋值语句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" y="4016989"/>
            <a:ext cx="3732520" cy="1215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" y="5414791"/>
            <a:ext cx="8087839" cy="11241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82" y="3518121"/>
            <a:ext cx="4447936" cy="1578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62470" y="506973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2817" y="50137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两级寄存器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7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91" y="1008781"/>
            <a:ext cx="6930544" cy="13012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2192" y="1354086"/>
            <a:ext cx="1222873" cy="539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05926" y="2663079"/>
            <a:ext cx="4778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到来时，计算所有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右侧值</a:t>
            </a:r>
            <a:r>
              <a:rPr lang="zh-CN" altLang="en-US" dirty="0"/>
              <a:t>，此时，</a:t>
            </a:r>
            <a:r>
              <a:rPr lang="en-US" altLang="zh-CN" dirty="0"/>
              <a:t>a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的值为</a:t>
            </a:r>
            <a:r>
              <a:rPr lang="en-US" altLang="zh-CN" dirty="0"/>
              <a:t>x</a:t>
            </a:r>
            <a:r>
              <a:rPr lang="zh-CN" altLang="en-US" dirty="0"/>
              <a:t>，这是同时进行的，没有先后顺序；然后</a:t>
            </a:r>
            <a:r>
              <a:rPr lang="zh-CN" altLang="en-US" dirty="0" smtClean="0"/>
              <a:t>更新</a:t>
            </a:r>
            <a:r>
              <a:rPr lang="zh-CN" altLang="en-US" b="1" dirty="0" smtClean="0"/>
              <a:t>左侧值</a:t>
            </a:r>
            <a:r>
              <a:rPr lang="zh-CN" altLang="en-US" dirty="0"/>
              <a:t>，结束之后，</a:t>
            </a:r>
            <a:r>
              <a:rPr lang="en-US" altLang="zh-CN" dirty="0"/>
              <a:t>b</a:t>
            </a:r>
            <a:r>
              <a:rPr lang="zh-CN" altLang="en-US" dirty="0"/>
              <a:t>的值变为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的值为前一时刻</a:t>
            </a:r>
            <a:r>
              <a:rPr lang="en-US" altLang="zh-CN" dirty="0"/>
              <a:t>b</a:t>
            </a:r>
            <a:r>
              <a:rPr lang="zh-CN" altLang="en-US" dirty="0"/>
              <a:t>的值，即</a:t>
            </a:r>
            <a:r>
              <a:rPr lang="en-US" altLang="zh-CN" dirty="0"/>
              <a:t>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" y="2541969"/>
            <a:ext cx="3627480" cy="132143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6063" y="432891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如果把上述代码中的两个赋值语句相互交换</a:t>
            </a:r>
            <a:r>
              <a:rPr lang="zh-CN" altLang="en-US" sz="2000" dirty="0" smtClean="0"/>
              <a:t>，结果</a:t>
            </a:r>
            <a:r>
              <a:rPr lang="zh-CN" altLang="en-US" sz="2000" dirty="0"/>
              <a:t>和上面是一样的。所以在一个</a:t>
            </a:r>
            <a:r>
              <a:rPr lang="en-US" altLang="zh-CN" sz="2000" dirty="0" smtClean="0"/>
              <a:t>begin-end</a:t>
            </a:r>
            <a:r>
              <a:rPr lang="zh-CN" altLang="en-US" sz="2000" dirty="0"/>
              <a:t>中的非阻塞语句并不会因为放置的位置不同，出现不同的结果。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63" y="4216461"/>
            <a:ext cx="4341943" cy="149900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185342" y="583702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223" y="921274"/>
            <a:ext cx="8647554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阻塞赋值     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”：</a:t>
            </a:r>
            <a:r>
              <a:rPr lang="zh-CN" altLang="en-US" sz="2000" b="1" dirty="0" smtClean="0"/>
              <a:t>顺序</a:t>
            </a:r>
            <a:r>
              <a:rPr lang="zh-CN" altLang="en-US" sz="2000" dirty="0" smtClean="0"/>
              <a:t>执行。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语句的顺序很重要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在本语句中“右式计算”和“左式更新”完全完成之后，才开始执行下一条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非阻塞赋值</a:t>
            </a:r>
            <a:r>
              <a:rPr lang="zh-CN" altLang="en-US" sz="2000" dirty="0" smtClean="0"/>
              <a:t>“</a:t>
            </a:r>
            <a:r>
              <a:rPr lang="en-US" altLang="zh-CN" sz="2000" dirty="0"/>
              <a:t>&lt;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”：</a:t>
            </a:r>
            <a:r>
              <a:rPr lang="zh-CN" altLang="en-US" sz="2000" b="1" dirty="0" smtClean="0"/>
              <a:t>并行</a:t>
            </a:r>
            <a:r>
              <a:rPr lang="zh-CN" altLang="en-US" sz="2000" dirty="0" smtClean="0"/>
              <a:t>执行。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同时执行，与顺序无关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当前语句的执行不会阻塞下一语句的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9410" y="3258067"/>
            <a:ext cx="877459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使用原则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：</a:t>
            </a:r>
            <a:endParaRPr lang="en-US" altLang="zh-CN" sz="2200" dirty="0" smtClean="0">
              <a:solidFill>
                <a:srgbClr val="000000"/>
              </a:solidFill>
              <a:latin typeface="Hiragino Sans GB W3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/>
              <a:t>在</a:t>
            </a:r>
            <a:r>
              <a:rPr lang="en-US" altLang="zh-CN" sz="2200" b="1" dirty="0">
                <a:solidFill>
                  <a:srgbClr val="0070C0"/>
                </a:solidFill>
              </a:rPr>
              <a:t>assign</a:t>
            </a:r>
            <a:r>
              <a:rPr lang="zh-CN" altLang="en-US" sz="2200" dirty="0"/>
              <a:t>的结构中，必须使用</a:t>
            </a:r>
            <a:r>
              <a:rPr lang="zh-CN" altLang="en-US" sz="2200" b="1" dirty="0"/>
              <a:t>阻塞赋值</a:t>
            </a:r>
            <a:r>
              <a:rPr lang="zh-CN" altLang="en-US" sz="2200" dirty="0" smtClean="0"/>
              <a:t>。</a:t>
            </a:r>
            <a:endParaRPr lang="en-US" altLang="zh-CN" sz="2200" dirty="0" smtClean="0">
              <a:solidFill>
                <a:srgbClr val="000000"/>
              </a:solidFill>
              <a:latin typeface="Hiragino Sans GB W3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用</a:t>
            </a:r>
            <a:r>
              <a:rPr lang="en-US" altLang="zh-CN" sz="2200" b="1" dirty="0" smtClean="0">
                <a:solidFill>
                  <a:srgbClr val="0070C0"/>
                </a:solidFill>
                <a:latin typeface="Hiragino Sans GB W3"/>
              </a:rPr>
              <a:t>always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块建立</a:t>
            </a: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组合逻辑模型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时，用</a:t>
            </a: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阻塞赋值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时序电路</a:t>
            </a:r>
            <a:r>
              <a:rPr lang="en-US" altLang="zh-CN" sz="2200" dirty="0" smtClean="0">
                <a:solidFill>
                  <a:srgbClr val="000000"/>
                </a:solidFill>
                <a:latin typeface="Hiragino Sans GB W3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锁存器</a:t>
            </a:r>
            <a:r>
              <a:rPr lang="en-US" altLang="zh-CN" sz="2200" dirty="0" smtClean="0">
                <a:solidFill>
                  <a:srgbClr val="000000"/>
                </a:solidFill>
                <a:latin typeface="Hiragino Sans GB W3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建模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时，用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非阻塞赋值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中建立时序和组合逻辑电路时，用非阻塞赋值。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中不要既用非阻塞赋值又用阻塞赋值。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不要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一个以上的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中为同一个变量赋值。</a:t>
            </a:r>
            <a:endParaRPr lang="zh-CN" altLang="en-US" sz="2200" b="0" i="0" dirty="0">
              <a:solidFill>
                <a:srgbClr val="000000"/>
              </a:solidFill>
              <a:effectLst/>
              <a:latin typeface="Hiragino Sans GB W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9802" y="2435534"/>
            <a:ext cx="5105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在开始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阻塞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赋值右侧表达式。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在结束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更新所有非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阻塞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赋值左侧表达式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21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05" y="111824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always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2798" y="5021235"/>
            <a:ext cx="35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类型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reg</a:t>
            </a:r>
            <a:r>
              <a:rPr lang="zh-CN" altLang="en-US" sz="2000" dirty="0" smtClean="0"/>
              <a:t>定义的变量在用赋值语句赋值一个新值之前，会保持数值不变。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79512" y="1052736"/>
            <a:ext cx="4662264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mux_2x1_beh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(Y, I0, I1, S);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output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I0, I1, S;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wire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太常用，常省略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 (I0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//always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(I0  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 ==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I0;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I1;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059832" y="2753925"/>
            <a:ext cx="1872208" cy="675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41776" y="3351813"/>
            <a:ext cx="44246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敏感信号表</a:t>
            </a:r>
            <a:r>
              <a:rPr lang="zh-CN" altLang="en-US" sz="1600" dirty="0" smtClean="0"/>
              <a:t>：任何信号变化就要重新执行一遍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(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always</a:t>
            </a:r>
            <a:r>
              <a:rPr lang="zh-CN" altLang="en-US" sz="1600" dirty="0" smtClean="0"/>
              <a:t>语句末尾没有分号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一串过程赋值语句</a:t>
            </a:r>
            <a:endParaRPr lang="zh-CN" altLang="en-US" sz="1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39881" y="4882736"/>
            <a:ext cx="454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过程赋值语句的目标输出</a:t>
            </a:r>
            <a:r>
              <a:rPr lang="zh-CN" altLang="en-US" sz="2400" dirty="0" smtClean="0"/>
              <a:t>必须用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寄存器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数据类型，在赋值前保持不变。而不能用</a:t>
            </a:r>
            <a:r>
              <a:rPr lang="en-US" altLang="zh-CN" sz="2400" dirty="0" smtClean="0">
                <a:solidFill>
                  <a:srgbClr val="0070C0"/>
                </a:solidFill>
              </a:rPr>
              <a:t>wire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连线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275856" y="3714441"/>
            <a:ext cx="1728193" cy="434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3043493" y="3351812"/>
            <a:ext cx="129595" cy="72525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9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3744"/>
            <a:ext cx="5024054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存储器的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HDL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描述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14" y="113744"/>
            <a:ext cx="4033086" cy="248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904066"/>
            <a:ext cx="8579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memory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(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Enable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ReadWrite</a:t>
            </a:r>
            <a:r>
              <a:rPr lang="en-US" altLang="zh-CN" sz="1800" dirty="0" smtClean="0">
                <a:latin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DataIn</a:t>
            </a:r>
            <a:r>
              <a:rPr lang="en-US" altLang="zh-CN" sz="1800" dirty="0" smtClean="0">
                <a:latin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5: 0] </a:t>
            </a:r>
            <a:r>
              <a:rPr lang="en-US" altLang="zh-CN" sz="1800" dirty="0" smtClean="0">
                <a:latin typeface="Arial" panose="020B0604020202020204" pitchFamily="34" charset="0"/>
              </a:rPr>
              <a:t>Address,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2^6 = 64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[3</a:t>
            </a:r>
            <a:r>
              <a:rPr lang="en-US" altLang="zh-CN" sz="1800" dirty="0">
                <a:latin typeface="Arial" panose="020B0604020202020204" pitchFamily="34" charset="0"/>
              </a:rPr>
              <a:t>: 0]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// (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位宽           字长度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用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二维数组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将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存储器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建模成 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寄存器阵列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[3: 0] Mem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[63: 0]</a:t>
            </a:r>
            <a:r>
              <a:rPr lang="en-US" altLang="zh-CN" sz="1800" dirty="0" smtClean="0">
                <a:latin typeface="Arial" panose="020B0604020202020204" pitchFamily="34" charset="0"/>
              </a:rPr>
              <a:t>;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64 x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个字的存储器，每个字是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位的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always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@ (Enable </a:t>
            </a:r>
            <a:r>
              <a:rPr lang="en-US" altLang="zh-CN" sz="1800" b="1" dirty="0">
                <a:latin typeface="ArialBold"/>
              </a:rPr>
              <a:t>or </a:t>
            </a:r>
            <a:r>
              <a:rPr lang="en-US" altLang="zh-CN" sz="1800" dirty="0" err="1">
                <a:latin typeface="Arial" panose="020B0604020202020204" pitchFamily="34" charset="0"/>
              </a:rPr>
              <a:t>ReadWrite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(Enable</a:t>
            </a:r>
            <a:r>
              <a:rPr lang="en-US" altLang="zh-CN" sz="18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表示：从地址对应的存储器字中读出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位数据送到输出数据线上。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ReadWrite</a:t>
            </a:r>
            <a:r>
              <a:rPr lang="en-US" altLang="zh-CN" sz="1800" dirty="0">
                <a:latin typeface="Arial" panose="020B0604020202020204" pitchFamily="34" charset="0"/>
              </a:rPr>
              <a:t>) </a:t>
            </a:r>
            <a:r>
              <a:rPr lang="en-US" altLang="zh-CN" sz="1800" dirty="0" err="1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= Mem [Address]; </a:t>
            </a:r>
            <a:r>
              <a:rPr lang="en-US" altLang="zh-CN" sz="1800" dirty="0" smtClean="0">
                <a:latin typeface="Arial" panose="020B0604020202020204" pitchFamily="34" charset="0"/>
              </a:rPr>
              <a:t>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Read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表示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：将输入数据线上的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位数据写入由地址对应的存储器字中。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else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Mem [Address] =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DataIn</a:t>
            </a:r>
            <a:r>
              <a:rPr lang="en-US" altLang="zh-CN" sz="1800" dirty="0" smtClean="0">
                <a:latin typeface="Arial" panose="020B0604020202020204" pitchFamily="34" charset="0"/>
              </a:rPr>
              <a:t>;    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Write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else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= </a:t>
            </a:r>
            <a:r>
              <a:rPr lang="en-US" altLang="zh-CN" sz="1800" dirty="0" smtClean="0">
                <a:latin typeface="Arial" panose="020B0604020202020204" pitchFamily="34" charset="0"/>
              </a:rPr>
              <a:t>4‘bz</a:t>
            </a:r>
            <a:r>
              <a:rPr lang="en-US" altLang="zh-CN" sz="1800" dirty="0">
                <a:latin typeface="Arial" panose="020B0604020202020204" pitchFamily="34" charset="0"/>
              </a:rPr>
              <a:t>;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     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z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高阻态，存储器不工作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99892"/>
            <a:ext cx="8064896" cy="916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/>
              <a:t>必须用在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Bold"/>
              </a:rPr>
              <a:t>initial </a:t>
            </a:r>
            <a:r>
              <a:rPr lang="zh-CN" altLang="en-US" sz="2800" dirty="0" smtClean="0">
                <a:latin typeface="ArialBold"/>
              </a:rPr>
              <a:t>或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Bold"/>
              </a:rPr>
              <a:t>always</a:t>
            </a:r>
            <a:r>
              <a:rPr lang="zh-CN" altLang="en-US" sz="2800" dirty="0" smtClean="0">
                <a:latin typeface="ArialBold"/>
              </a:rPr>
              <a:t>语句中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8518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种循环语句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627726"/>
            <a:ext cx="3096344" cy="24929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begin</a:t>
            </a:r>
            <a:endParaRPr lang="en-US" altLang="zh-CN" sz="20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clock </a:t>
            </a:r>
            <a:r>
              <a:rPr lang="en-US" altLang="zh-CN" sz="2000" dirty="0">
                <a:latin typeface="Arial" panose="020B0604020202020204" pitchFamily="34" charset="0"/>
              </a:rPr>
              <a:t>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  repeat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(16)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#</a:t>
            </a:r>
            <a:r>
              <a:rPr lang="en-US" altLang="zh-CN" sz="2000" dirty="0">
                <a:latin typeface="Arial" panose="020B0604020202020204" pitchFamily="34" charset="0"/>
              </a:rPr>
              <a:t>5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1656719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产生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个时钟周期，每个周期是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个单位时间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9598" y="1609579"/>
            <a:ext cx="3744416" cy="24929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Bold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begin</a:t>
            </a:r>
            <a:endParaRPr lang="en-US" altLang="zh-CN" sz="20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clock </a:t>
            </a:r>
            <a:r>
              <a:rPr lang="en-US" altLang="zh-CN" sz="2000" dirty="0">
                <a:latin typeface="Arial" panose="020B0604020202020204" pitchFamily="34" charset="0"/>
              </a:rPr>
              <a:t>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Bold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forever</a:t>
            </a:r>
            <a:endParaRPr lang="en-US" altLang="zh-CN" sz="2000" b="1" dirty="0">
              <a:solidFill>
                <a:srgbClr val="FF000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  #</a:t>
            </a:r>
            <a:r>
              <a:rPr lang="en-US" altLang="zh-CN" sz="2000" dirty="0">
                <a:latin typeface="Arial" panose="020B0604020202020204" pitchFamily="34" charset="0"/>
              </a:rPr>
              <a:t>10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1665792"/>
            <a:ext cx="226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产生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个单位时间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4340167"/>
            <a:ext cx="3096344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Bold"/>
              </a:rPr>
              <a:t>integer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count;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ArialBold"/>
              </a:rPr>
              <a:t>initial</a:t>
            </a:r>
          </a:p>
          <a:p>
            <a:r>
              <a:rPr lang="en-US" altLang="zh-CN" sz="2000" b="1" dirty="0" smtClean="0">
                <a:solidFill>
                  <a:schemeClr val="tx2"/>
                </a:solidFill>
                <a:latin typeface="ArialBold"/>
              </a:rPr>
              <a:t> begin</a:t>
            </a:r>
            <a:endParaRPr lang="en-US" altLang="zh-CN" sz="2000" b="1" dirty="0">
              <a:solidFill>
                <a:schemeClr val="tx2"/>
              </a:solidFill>
              <a:latin typeface="ArialBold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    count </a:t>
            </a:r>
            <a:r>
              <a:rPr lang="en-US" altLang="zh-CN" sz="2000" dirty="0">
                <a:latin typeface="Arial" panose="020B0604020202020204" pitchFamily="34" charset="0"/>
              </a:rPr>
              <a:t>= 0;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  while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(count &lt; 64)</a:t>
            </a: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      #</a:t>
            </a:r>
            <a:r>
              <a:rPr lang="en-US" altLang="zh-CN" sz="2000" dirty="0">
                <a:latin typeface="Arial" panose="020B0604020202020204" pitchFamily="34" charset="0"/>
              </a:rPr>
              <a:t>5 count = count + 1;</a:t>
            </a:r>
          </a:p>
          <a:p>
            <a:r>
              <a:rPr lang="en-US" altLang="zh-CN" sz="2000" b="1" dirty="0" smtClean="0">
                <a:solidFill>
                  <a:schemeClr val="tx2"/>
                </a:solidFill>
                <a:latin typeface="ArialBold"/>
              </a:rPr>
              <a:t> end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35424" y="4385608"/>
            <a:ext cx="3748590" cy="19389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for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(j = 0; j &lt; 8; j = j + 1)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procedural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statements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其它注意事项</a:t>
            </a:r>
          </a:p>
        </p:txBody>
      </p:sp>
      <p:sp>
        <p:nvSpPr>
          <p:cNvPr id="4" name="矩形 3"/>
          <p:cNvSpPr/>
          <p:nvPr/>
        </p:nvSpPr>
        <p:spPr>
          <a:xfrm>
            <a:off x="109183" y="1105475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描述的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组合电路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一定是电平敏感的。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@ (A, B, S)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描述的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时序电路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一定是边沿敏感的。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@ (</a:t>
            </a:r>
            <a:r>
              <a:rPr kumimoji="1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posedge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clock)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372" y="3024874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大小写敏感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不能有中文全角字符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名称不能以数字开头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句以分号；结束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21661" y="2578598"/>
            <a:ext cx="2363147" cy="892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  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q[2:0]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q[3:1] ;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895095" y="3514386"/>
            <a:ext cx="50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  <a:r>
              <a:rPr lang="zh-CN" altLang="en-US" dirty="0" smtClean="0"/>
              <a:t>于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21661" y="4478440"/>
            <a:ext cx="4350871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//q[3]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q[2]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q[1]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q[2];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//q[2]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q[1]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q[1];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 //q[1]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q[0]</a:t>
            </a:r>
            <a:endParaRPr lang="en-US" altLang="zh-CN" sz="2000" dirty="0"/>
          </a:p>
        </p:txBody>
      </p:sp>
      <p:sp>
        <p:nvSpPr>
          <p:cNvPr id="3" name="上下箭头 2"/>
          <p:cNvSpPr/>
          <p:nvPr/>
        </p:nvSpPr>
        <p:spPr>
          <a:xfrm>
            <a:off x="5308979" y="3572072"/>
            <a:ext cx="368490" cy="7952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98" y="205100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 smtClean="0"/>
              <a:t>SystemVerilog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298" y="1003130"/>
            <a:ext cx="623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数据类型：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logic</a:t>
            </a:r>
            <a:r>
              <a:rPr lang="zh-CN" altLang="en-US" sz="2400" dirty="0" smtClean="0"/>
              <a:t>。代替</a:t>
            </a: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中的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wire</a:t>
            </a:r>
            <a:r>
              <a:rPr lang="zh-CN" altLang="en-US" sz="2400" dirty="0" smtClean="0"/>
              <a:t>、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reg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193" y="1615615"/>
            <a:ext cx="533723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always</a:t>
            </a:r>
            <a:r>
              <a:rPr lang="zh-CN" altLang="en-US" sz="2400" dirty="0" smtClean="0"/>
              <a:t>语句细化为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种：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always_comb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组合逻辑</a:t>
            </a:r>
            <a:r>
              <a:rPr lang="zh-CN" altLang="en-US" sz="2400" dirty="0"/>
              <a:t>的过程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always_ff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时序逻辑</a:t>
            </a:r>
            <a:r>
              <a:rPr lang="zh-CN" altLang="en-US" sz="2400" dirty="0"/>
              <a:t>的过程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always_latch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锁存逻辑</a:t>
            </a:r>
            <a:r>
              <a:rPr lang="zh-CN" altLang="en-US" sz="2400" dirty="0"/>
              <a:t>的过程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48696" y="4037556"/>
            <a:ext cx="4270044" cy="230832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[3:0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q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always_ff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783" y="4037556"/>
            <a:ext cx="4270044" cy="230832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[3:0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q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q &lt;= d;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pronounced “q gets 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7507" y="3575891"/>
            <a:ext cx="10525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Verilog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912907" y="3575890"/>
            <a:ext cx="19416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SystemVerilog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534" y="1612891"/>
            <a:ext cx="2550751" cy="1681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15798" y="2291113"/>
            <a:ext cx="1897023" cy="25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12378" y="1252375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Vivado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中选择文件类型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2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Testbenches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03118" y="1138558"/>
            <a:ext cx="8447964" cy="281841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Simple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Self-checking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471109" y="4037611"/>
            <a:ext cx="3585307" cy="59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dirty="0" smtClean="0"/>
              <a:t>:   </a:t>
            </a:r>
            <a:r>
              <a:rPr lang="en-US" sz="2600" dirty="0" smtClean="0">
                <a:latin typeface="Courier New" pitchFamily="49" charset="0"/>
              </a:rPr>
              <a:t>y </a:t>
            </a:r>
            <a:r>
              <a:rPr lang="en-US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smtClean="0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525893" y="4845453"/>
            <a:ext cx="7942997" cy="16934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input</a:t>
            </a: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2200" dirty="0" smtClean="0">
                <a:latin typeface="Courier New" pitchFamily="49" charset="0"/>
              </a:rPr>
              <a:t>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output logic </a:t>
            </a:r>
            <a:r>
              <a:rPr lang="en-US" sz="2200" dirty="0" smtClean="0">
                <a:latin typeface="Courier New" pitchFamily="49" charset="0"/>
              </a:rPr>
              <a:t>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assign</a:t>
            </a:r>
            <a:r>
              <a:rPr lang="en-US" sz="2200" dirty="0">
                <a:latin typeface="Courier New" pitchFamily="49" charset="0"/>
              </a:rPr>
              <a:t> y = ~b &amp; ~c | a &amp; ~b</a:t>
            </a:r>
            <a:r>
              <a:rPr lang="en-US" sz="2200" dirty="0" smtClean="0">
                <a:latin typeface="Courier New" pitchFamily="49" charset="0"/>
              </a:rPr>
              <a:t>;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endParaRPr lang="en-US" sz="22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952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.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Simple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5004" y="936138"/>
            <a:ext cx="8312727" cy="5785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testbench1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600" dirty="0" smtClean="0">
                <a:latin typeface="Courier New" pitchFamily="49" charset="0"/>
              </a:rPr>
              <a:t> a</a:t>
            </a:r>
            <a:r>
              <a:rPr lang="en-US" sz="16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endParaRPr lang="en-US" sz="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</a:t>
            </a:r>
            <a:r>
              <a:rPr lang="en-US" sz="1600" dirty="0" smtClean="0">
                <a:latin typeface="Courier New" pitchFamily="49" charset="0"/>
              </a:rPr>
              <a:t>);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// instantiate device under test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initial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1" y="3109323"/>
            <a:ext cx="5284519" cy="1982021"/>
          </a:xfrm>
          <a:prstGeom prst="rect">
            <a:avLst/>
          </a:prstGeom>
        </p:spPr>
      </p:pic>
      <p:sp>
        <p:nvSpPr>
          <p:cNvPr id="6" name="流程图: 文档 5"/>
          <p:cNvSpPr/>
          <p:nvPr/>
        </p:nvSpPr>
        <p:spPr>
          <a:xfrm>
            <a:off x="7040483" y="936138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37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7256"/>
            <a:ext cx="8496944" cy="7132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硬件描述语言的主要目的</a:t>
            </a:r>
            <a:r>
              <a:rPr lang="zh-CN" altLang="en-US" sz="3600" b="1" dirty="0" smtClean="0"/>
              <a:t>：模拟、综 合</a:t>
            </a:r>
            <a:r>
              <a:rPr lang="zh-CN" altLang="en-US" sz="3600" dirty="0" smtClean="0"/>
              <a:t> 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3582" y="5373216"/>
            <a:ext cx="224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cs typeface="+mj-cs"/>
              </a:rPr>
              <a:t>Synthesize(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美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  <a:cs typeface="+mj-cs"/>
              </a:rPr>
              <a:t>Synthesis  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英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endParaRPr lang="zh-CN" altLang="en-US" dirty="0">
              <a:solidFill>
                <a:prstClr val="black"/>
              </a:solidFill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5630" y="1033753"/>
            <a:ext cx="2376264" cy="4356484"/>
            <a:chOff x="6321391" y="2204864"/>
            <a:chExt cx="2376264" cy="43564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24742" y="2204864"/>
              <a:ext cx="2240360" cy="435648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321391" y="3770723"/>
              <a:ext cx="2376264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7903" y="1033753"/>
            <a:ext cx="6632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模拟</a:t>
            </a:r>
            <a:r>
              <a:rPr lang="zh-CN" altLang="en-US" sz="2200" dirty="0" smtClean="0"/>
              <a:t>：给模块输入激励信号，检查输出是否正确。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7300"/>
            <a:ext cx="5339367" cy="17607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3528" y="3554706"/>
            <a:ext cx="619544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/>
              <a:t>综合</a:t>
            </a:r>
            <a:r>
              <a:rPr lang="zh-CN" altLang="en-US" sz="2200" dirty="0" smtClean="0"/>
              <a:t>：将模块的文字描述转换成网表</a:t>
            </a:r>
            <a:r>
              <a:rPr lang="en-US" altLang="zh-CN" sz="2200" dirty="0" smtClean="0"/>
              <a:t>(netlist)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          网表：描述硬件逻辑门及其连线。 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优化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4" y="4607302"/>
            <a:ext cx="4020319" cy="21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547" y="0"/>
            <a:ext cx="5900453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Self-checking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9887" y="159327"/>
            <a:ext cx="7600950" cy="669867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testbench2</a:t>
            </a:r>
            <a:r>
              <a:rPr lang="en-US" sz="13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>
                <a:latin typeface="Courier New" pitchFamily="49" charset="0"/>
              </a:rPr>
              <a:t>a, b, </a:t>
            </a:r>
            <a:r>
              <a:rPr lang="en-US" sz="1300" dirty="0" smtClean="0">
                <a:latin typeface="Courier New" pitchFamily="49" charset="0"/>
              </a:rPr>
              <a:t>c, y;</a:t>
            </a:r>
            <a:endParaRPr lang="en-US" sz="13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instantiate </a:t>
            </a:r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dut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initial begin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apply inputs, check results one at a time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$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300" dirty="0">
                <a:latin typeface="Courier New" pitchFamily="49" charset="0"/>
              </a:rPr>
              <a:t>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3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44" y="2212336"/>
            <a:ext cx="4728825" cy="1868463"/>
          </a:xfrm>
          <a:prstGeom prst="rect">
            <a:avLst/>
          </a:prstGeom>
        </p:spPr>
      </p:pic>
      <p:sp>
        <p:nvSpPr>
          <p:cNvPr id="6" name="流程图: 文档 5"/>
          <p:cNvSpPr/>
          <p:nvPr/>
        </p:nvSpPr>
        <p:spPr>
          <a:xfrm>
            <a:off x="7486650" y="879327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Test2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4370058"/>
            <a:ext cx="3376760" cy="18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9428" y="61785"/>
            <a:ext cx="4955059" cy="6696762"/>
            <a:chOff x="49428" y="61785"/>
            <a:chExt cx="4955059" cy="669676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29" y="61785"/>
              <a:ext cx="4955058" cy="374409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28" y="3805061"/>
              <a:ext cx="4949391" cy="29534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547" y="0"/>
            <a:ext cx="5900453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Self-checking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7440260" y="1741928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Lab1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2" y="2730490"/>
            <a:ext cx="3609975" cy="3076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1745" y="587129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模块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lab1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8180" y="6259811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测试模块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lab1_tb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42486" y="828545"/>
            <a:ext cx="3551858" cy="560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/>
              <a:t>带有函数的测试模块</a:t>
            </a:r>
          </a:p>
        </p:txBody>
      </p:sp>
      <p:sp>
        <p:nvSpPr>
          <p:cNvPr id="15" name="矩形 14"/>
          <p:cNvSpPr/>
          <p:nvPr/>
        </p:nvSpPr>
        <p:spPr>
          <a:xfrm>
            <a:off x="438050" y="1897187"/>
            <a:ext cx="4204435" cy="214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5534" y="1117979"/>
            <a:ext cx="9048466" cy="2785281"/>
          </a:xfrm>
        </p:spPr>
        <p:txBody>
          <a:bodyPr/>
          <a:lstStyle/>
          <a:p>
            <a:pPr marL="533400" indent="-533400"/>
            <a:r>
              <a:rPr lang="en-US" b="1" dirty="0" err="1" smtClean="0"/>
              <a:t>Testvector</a:t>
            </a:r>
            <a:r>
              <a:rPr lang="en-US" b="1" dirty="0" smtClean="0"/>
              <a:t> </a:t>
            </a:r>
            <a:r>
              <a:rPr lang="en-US" b="1" dirty="0"/>
              <a:t>file</a:t>
            </a:r>
            <a:r>
              <a:rPr lang="en-US" dirty="0"/>
              <a:t>: inputs and expected outputs</a:t>
            </a:r>
          </a:p>
          <a:p>
            <a:pPr marL="533400" indent="-533400"/>
            <a:r>
              <a:rPr lang="en-US" b="1" dirty="0" err="1"/>
              <a:t>Testbench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Generate clock for assigning inputs, reading outputs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Assign inputs, expected outputs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422312" y="3825046"/>
            <a:ext cx="8653050" cy="30082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</a:pPr>
            <a:r>
              <a:rPr lang="en-US" b="1" dirty="0" err="1"/>
              <a:t>Testbench</a:t>
            </a:r>
            <a:r>
              <a:rPr lang="en-US" b="1" dirty="0"/>
              <a:t> </a:t>
            </a:r>
            <a:r>
              <a:rPr lang="en-US" b="1" dirty="0" smtClean="0"/>
              <a:t>clock</a:t>
            </a:r>
            <a:r>
              <a:rPr lang="en-US" dirty="0" smtClean="0"/>
              <a:t>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9337482"/>
              </p:ext>
            </p:extLst>
          </p:nvPr>
        </p:nvGraphicFramePr>
        <p:xfrm>
          <a:off x="2368601" y="5131059"/>
          <a:ext cx="4089349" cy="119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6" imgW="2437920" imgH="905040" progId="Visio.Drawing.6">
                  <p:embed/>
                </p:oleObj>
              </mc:Choice>
              <mc:Fallback>
                <p:oleObj name="VISIO" r:id="rId6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601" y="5131059"/>
                        <a:ext cx="4089349" cy="1196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File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36967" y="1185951"/>
            <a:ext cx="6462584" cy="4900684"/>
          </a:xfrm>
        </p:spPr>
        <p:txBody>
          <a:bodyPr>
            <a:noAutofit/>
          </a:bodyPr>
          <a:lstStyle/>
          <a:p>
            <a:r>
              <a:rPr lang="en-US" sz="3200" dirty="0" smtClean="0"/>
              <a:t>File</a:t>
            </a:r>
            <a:r>
              <a:rPr lang="en-US" sz="3200" dirty="0"/>
              <a:t>: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example.tv </a:t>
            </a:r>
          </a:p>
          <a:p>
            <a:r>
              <a:rPr lang="en-US" sz="3200" dirty="0" smtClean="0">
                <a:latin typeface="+mj-lt"/>
              </a:rPr>
              <a:t>contains </a:t>
            </a:r>
            <a:r>
              <a:rPr lang="en-US" sz="3200" dirty="0">
                <a:latin typeface="+mj-lt"/>
              </a:rPr>
              <a:t>vectors of </a:t>
            </a:r>
            <a:r>
              <a:rPr lang="en-US" sz="3200" dirty="0" err="1" smtClean="0">
                <a:latin typeface="+mj-lt"/>
              </a:rPr>
              <a:t>abc_y</a:t>
            </a:r>
            <a:r>
              <a:rPr lang="en-US" sz="3200" dirty="0" smtClean="0">
                <a:latin typeface="+mj-lt"/>
              </a:rPr>
              <a:t> expected</a:t>
            </a:r>
            <a:endParaRPr lang="en-US" sz="2000" dirty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000_1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001_0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010_0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011_0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100_1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110_0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111_0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a)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Generate Clock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52437" y="1117980"/>
            <a:ext cx="8672425" cy="56308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testbench3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a</a:t>
            </a:r>
            <a:r>
              <a:rPr lang="en-US" sz="1800" dirty="0">
                <a:latin typeface="Courier New" pitchFamily="49" charset="0"/>
              </a:rPr>
              <a:t>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[31:0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, errors;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bookkeeping variables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[3:0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[10000:0];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array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testvectors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// generate clock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no sensitivity list, so it always executes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 = 1; #5;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7040483" y="1117980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67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b) Read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into Array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20130" y="1174751"/>
            <a:ext cx="8402594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//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at start of test, load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vectors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pulse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reset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errors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reset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</a:t>
            </a:r>
            <a:r>
              <a:rPr lang="en-US" sz="1800" dirty="0" smtClean="0">
                <a:latin typeface="Courier New" pitchFamily="49" charset="0"/>
              </a:rPr>
              <a:t>in hexadecimal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c)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Assign Inputs &amp; Expected Outputs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28650" y="1235122"/>
            <a:ext cx="8001000" cy="2258704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apply test vectors on rising edge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clk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939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d) Compare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with Expected Outputs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60638" y="1037968"/>
            <a:ext cx="8983362" cy="58200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check results on falling edge of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clk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</a:t>
            </a:r>
            <a:r>
              <a:rPr lang="en-US" sz="1800" dirty="0" err="1">
                <a:latin typeface="Courier New" pitchFamily="49" charset="0"/>
              </a:rPr>
              <a:t>negedge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(~reset)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skip during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(y !==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latin typeface="Courier New" pitchFamily="49" charset="0"/>
              </a:rPr>
              <a:t>("Error: inputs = %b", {a, b, c});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latin typeface="Courier New" pitchFamily="49" charset="0"/>
              </a:rPr>
              <a:t>("  outputs = %b (%b expected)",</a:t>
            </a:r>
            <a:r>
              <a:rPr lang="en-US" sz="1600" dirty="0" err="1">
                <a:latin typeface="Courier New" pitchFamily="49" charset="0"/>
              </a:rPr>
              <a:t>y,yexpected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</a:rPr>
              <a:t>errors </a:t>
            </a:r>
            <a:r>
              <a:rPr lang="en-US" sz="1600" dirty="0">
                <a:latin typeface="Courier New" pitchFamily="49" charset="0"/>
              </a:rPr>
              <a:t>= errors + 1;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end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smtClean="0"/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increment array index and read next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testvector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</a:rPr>
              <a:t>vectornum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</a:rPr>
              <a:t>= </a:t>
            </a:r>
            <a:r>
              <a:rPr lang="en-US" altLang="zh-CN" sz="1800" dirty="0" err="1">
                <a:latin typeface="Courier New" pitchFamily="49" charset="0"/>
              </a:rPr>
              <a:t>vectornum</a:t>
            </a:r>
            <a:r>
              <a:rPr lang="en-US" altLang="zh-CN" sz="18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CN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</a:rPr>
              <a:t>(</a:t>
            </a:r>
            <a:r>
              <a:rPr lang="en-US" altLang="zh-CN" sz="1800" dirty="0" err="1">
                <a:latin typeface="Courier New" pitchFamily="49" charset="0"/>
              </a:rPr>
              <a:t>testvectors</a:t>
            </a:r>
            <a:r>
              <a:rPr lang="en-US" altLang="zh-CN" sz="1800" dirty="0">
                <a:latin typeface="Courier New" pitchFamily="49" charset="0"/>
              </a:rPr>
              <a:t>[</a:t>
            </a:r>
            <a:r>
              <a:rPr lang="en-US" altLang="zh-CN" sz="1800" dirty="0" err="1">
                <a:latin typeface="Courier New" pitchFamily="49" charset="0"/>
              </a:rPr>
              <a:t>vectornum</a:t>
            </a:r>
            <a:r>
              <a:rPr lang="en-US" altLang="zh-CN" sz="1800" dirty="0">
                <a:latin typeface="Courier New" pitchFamily="49" charset="0"/>
              </a:rPr>
              <a:t>] === 4'bx)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</a:rPr>
              <a:t>begin </a:t>
            </a:r>
          </a:p>
          <a:p>
            <a:pPr>
              <a:buFontTx/>
              <a:buNone/>
            </a:pPr>
            <a:r>
              <a:rPr lang="en-US" altLang="zh-CN" sz="1600" dirty="0">
                <a:latin typeface="Courier New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altLang="zh-CN" sz="1600" dirty="0">
                <a:latin typeface="Courier New" pitchFamily="49" charset="0"/>
              </a:rPr>
              <a:t>("%d tests completed with %d errors", </a:t>
            </a:r>
            <a:r>
              <a:rPr lang="en-US" altLang="zh-CN" sz="1600" dirty="0" err="1" smtClean="0">
                <a:latin typeface="Courier New" pitchFamily="49" charset="0"/>
              </a:rPr>
              <a:t>vectornum</a:t>
            </a:r>
            <a:r>
              <a:rPr lang="en-US" altLang="zh-CN" sz="16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altLang="zh-CN" sz="1600" dirty="0">
                <a:latin typeface="Courier New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</a:rPr>
              <a:t>finish</a:t>
            </a:r>
            <a:r>
              <a:rPr lang="en-US" altLang="zh-CN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itchFamily="49" charset="0"/>
              </a:rPr>
              <a:t>end</a:t>
            </a:r>
            <a:endParaRPr lang="en-US" altLang="zh-CN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altLang="zh-CN" sz="1800" b="1" dirty="0" err="1" smtClean="0">
                <a:solidFill>
                  <a:srgbClr val="0070C0"/>
                </a:solidFill>
                <a:latin typeface="Courier New" pitchFamily="49" charset="0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939"/>
            <a:ext cx="7920000" cy="1004768"/>
          </a:xfrm>
          <a:prstGeom prst="horizont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spc="6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参考资料</a:t>
            </a:r>
            <a:endParaRPr lang="zh-CN" altLang="en-US" sz="3600" spc="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22239" y="1267130"/>
            <a:ext cx="4181728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7" name="矩形 6"/>
          <p:cNvSpPr/>
          <p:nvPr/>
        </p:nvSpPr>
        <p:spPr>
          <a:xfrm>
            <a:off x="3422238" y="2464593"/>
            <a:ext cx="54463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 硬件描述语言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0" y="1306549"/>
            <a:ext cx="1493183" cy="212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60771" y="3571616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60771" y="4208586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lab1 </a:t>
            </a:r>
            <a:r>
              <a:rPr lang="en-US" altLang="zh-CN" sz="2800" dirty="0" err="1"/>
              <a:t>Vivado</a:t>
            </a:r>
            <a:r>
              <a:rPr lang="en-US" altLang="zh-CN" sz="2800" dirty="0"/>
              <a:t> Design Flow.pdf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4205533"/>
            <a:ext cx="461665" cy="4616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60770" y="4845556"/>
            <a:ext cx="8083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Verilog HDL Primer 2</a:t>
            </a:r>
            <a:r>
              <a:rPr lang="en-US" altLang="zh-CN" sz="2800" baseline="30000" dirty="0" smtClean="0"/>
              <a:t>nd</a:t>
            </a:r>
            <a:r>
              <a:rPr lang="en-US" altLang="zh-CN" sz="2800" dirty="0" smtClean="0"/>
              <a:t>, J. </a:t>
            </a:r>
            <a:r>
              <a:rPr lang="en-US" altLang="zh-CN" sz="2800" dirty="0" err="1" smtClean="0"/>
              <a:t>Bhasker</a:t>
            </a:r>
            <a:r>
              <a:rPr lang="en-US" altLang="zh-CN" sz="2800" dirty="0" smtClean="0"/>
              <a:t>, 1998 </a:t>
            </a:r>
            <a:r>
              <a:rPr lang="zh-CN" altLang="en-US" sz="2400" dirty="0" smtClean="0"/>
              <a:t>徐振林译</a:t>
            </a:r>
            <a:endParaRPr lang="en-US" altLang="zh-CN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4811726"/>
            <a:ext cx="461665" cy="4616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60771" y="5482526"/>
            <a:ext cx="5518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IEEE Standard for Verilog 2005.pdf</a:t>
            </a:r>
          </a:p>
        </p:txBody>
      </p:sp>
      <p:sp>
        <p:nvSpPr>
          <p:cNvPr id="15" name="矩形 14"/>
          <p:cNvSpPr/>
          <p:nvPr/>
        </p:nvSpPr>
        <p:spPr>
          <a:xfrm>
            <a:off x="1060771" y="6119498"/>
            <a:ext cx="655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IEEE Standard for SystemVerilog 2005.pdf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5426588"/>
            <a:ext cx="461665" cy="461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6107669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6428" y="92248"/>
            <a:ext cx="6009907" cy="703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 smtClean="0"/>
              <a:t>Verilog</a:t>
            </a:r>
            <a:r>
              <a:rPr lang="en-US" altLang="zh-CN" dirty="0" smtClean="0"/>
              <a:t>  </a:t>
            </a:r>
            <a:r>
              <a:rPr lang="en-US" altLang="zh-CN" b="0" i="1" dirty="0" smtClean="0"/>
              <a:t>vs.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VHDL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2007" y="980728"/>
            <a:ext cx="3888667" cy="32316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Arial Black" panose="020B0A04020102020204" pitchFamily="34" charset="0"/>
              </a:rPr>
              <a:t>Verilog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版标准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a, b, c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fr-FR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fr-FR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~a 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c;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7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6540" y="980728"/>
            <a:ext cx="4975452" cy="537890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VHDL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library</a:t>
            </a:r>
            <a:r>
              <a:rPr lang="en-US" altLang="zh-CN" sz="1800" dirty="0">
                <a:latin typeface="LetterGothic"/>
              </a:rPr>
              <a:t> IEEE;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use</a:t>
            </a:r>
            <a:r>
              <a:rPr lang="en-US" altLang="zh-CN" sz="1800" dirty="0">
                <a:latin typeface="LetterGothic"/>
              </a:rPr>
              <a:t> IEEE.STD_LOGIC_1164.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all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entity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b="1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  port</a:t>
            </a:r>
            <a:r>
              <a:rPr lang="en-US" altLang="zh-CN" sz="1800" dirty="0" smtClean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(a, b, c: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smtClean="0">
                <a:latin typeface="LetterGothic"/>
              </a:rPr>
              <a:t>  STD_LOGIC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   y</a:t>
            </a:r>
            <a:r>
              <a:rPr lang="en-US" altLang="zh-CN" sz="1800" dirty="0">
                <a:latin typeface="LetterGothic"/>
              </a:rPr>
              <a:t>: </a:t>
            </a:r>
            <a:r>
              <a:rPr lang="en-US" altLang="zh-CN" sz="1800" dirty="0" smtClean="0">
                <a:latin typeface="LetterGothic"/>
              </a:rPr>
              <a:t>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out</a:t>
            </a:r>
            <a:r>
              <a:rPr lang="en-US" altLang="zh-CN" sz="1800" dirty="0" smtClean="0"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STD_LOGIC);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architecture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synth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of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begin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y </a:t>
            </a:r>
            <a:r>
              <a:rPr lang="en-US" altLang="zh-CN" sz="1800" dirty="0" smtClean="0">
                <a:latin typeface="MathematicalPi-One"/>
              </a:rPr>
              <a:t>&lt;=</a:t>
            </a:r>
            <a:r>
              <a:rPr lang="en-US" altLang="zh-CN" sz="1800" dirty="0" smtClean="0">
                <a:latin typeface="LetterGothic"/>
              </a:rPr>
              <a:t>((</a:t>
            </a:r>
            <a:r>
              <a:rPr lang="en-US" altLang="zh-CN" sz="1800" dirty="0">
                <a:latin typeface="LetterGothic"/>
              </a:rPr>
              <a:t>not a)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  <a:endParaRPr lang="zh-CN" altLang="en-US" sz="7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4293096"/>
            <a:ext cx="364715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Verilog</a:t>
            </a:r>
            <a:r>
              <a:rPr lang="zh-CN" altLang="en-US" sz="2000" dirty="0"/>
              <a:t>主要</a:t>
            </a:r>
            <a:r>
              <a:rPr lang="zh-CN" altLang="en-US" sz="2000" dirty="0" smtClean="0"/>
              <a:t>版本：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1995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文件扩展名 </a:t>
            </a:r>
            <a:r>
              <a:rPr lang="en-US" altLang="zh-CN" sz="2000" b="1" dirty="0" smtClean="0"/>
              <a:t>.v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2001</a:t>
            </a:r>
            <a:r>
              <a:rPr lang="zh-CN" altLang="en-US" sz="2200" dirty="0" smtClean="0"/>
              <a:t>修正版</a:t>
            </a:r>
            <a:r>
              <a:rPr lang="zh-CN" altLang="en-US" sz="2200" dirty="0"/>
              <a:t>、</a:t>
            </a:r>
            <a:r>
              <a:rPr lang="en-US" altLang="zh-CN" sz="2200" b="1" dirty="0" smtClean="0"/>
              <a:t>2005</a:t>
            </a:r>
            <a:r>
              <a:rPr lang="zh-CN" altLang="en-US" sz="2200" dirty="0" smtClean="0"/>
              <a:t>加强版</a:t>
            </a:r>
            <a:endParaRPr lang="en-US" altLang="zh-CN" sz="22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2009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/>
              <a:t>SystemVerilog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sv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200" dirty="0" smtClean="0"/>
              <a:t>2012</a:t>
            </a:r>
            <a:r>
              <a:rPr lang="zh-CN" altLang="en-US" sz="2200" dirty="0" smtClean="0"/>
              <a:t>版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662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6185" y="1230924"/>
            <a:ext cx="8604737" cy="512542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VHDL</a:t>
            </a:r>
            <a:r>
              <a:rPr lang="zh-CN" altLang="en-US" sz="2800" dirty="0" smtClean="0"/>
              <a:t>的语法有些不同，但本质都是一样的。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语言的语法跟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语言很相像，但有根本区别：</a:t>
            </a:r>
            <a:endParaRPr lang="en-US" altLang="zh-CN" sz="28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串行</a:t>
            </a:r>
            <a:r>
              <a:rPr lang="zh-CN" altLang="en-US" sz="2400" dirty="0" smtClean="0"/>
              <a:t>执行的；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程序是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并行</a:t>
            </a:r>
            <a:r>
              <a:rPr lang="zh-CN" altLang="en-US" sz="2400" dirty="0" smtClean="0"/>
              <a:t>执行的。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只是一个工具，不要执着于具体语法。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学会</a:t>
            </a:r>
            <a:r>
              <a:rPr lang="zh-CN" altLang="en-US" sz="2800" dirty="0" smtClean="0"/>
              <a:t>了下述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个语句，对所有的设计都够用了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胡伟武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/>
              <a:t>语句：用于描述组合逻辑；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always </a:t>
            </a:r>
            <a:r>
              <a:rPr lang="en-US" altLang="zh-CN" sz="2400" dirty="0" smtClean="0"/>
              <a:t>(@</a:t>
            </a:r>
            <a:r>
              <a:rPr lang="en-US" altLang="zh-CN" sz="2400" dirty="0" err="1" smtClean="0"/>
              <a:t>poedge</a:t>
            </a:r>
            <a:r>
              <a:rPr lang="en-US" altLang="zh-CN" sz="2400" dirty="0" smtClean="0"/>
              <a:t> clock) </a:t>
            </a:r>
            <a:r>
              <a:rPr lang="zh-CN" altLang="en-US" sz="2400" dirty="0" smtClean="0"/>
              <a:t>语句：用于描述时序逻辑；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模块调用</a:t>
            </a:r>
            <a:r>
              <a:rPr lang="zh-CN" altLang="en-US" sz="2400" dirty="0" smtClean="0"/>
              <a:t>语句。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79575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9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79575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模块 </a:t>
            </a:r>
            <a:r>
              <a:rPr lang="en-US" altLang="zh-CN" dirty="0" smtClean="0"/>
              <a:t>m</a:t>
            </a:r>
            <a:r>
              <a:rPr lang="en-US" altLang="zh-CN" dirty="0"/>
              <a:t>o</a:t>
            </a:r>
            <a:r>
              <a:rPr lang="en-US" altLang="zh-CN" dirty="0" smtClean="0"/>
              <a:t>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9931" y="1799456"/>
            <a:ext cx="3882788" cy="47394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8388" y="1179370"/>
            <a:ext cx="536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Verilog</a:t>
            </a:r>
            <a:r>
              <a:rPr lang="zh-CN" altLang="en-US" sz="2400" dirty="0" smtClean="0"/>
              <a:t>语言中的基本描述单位是</a:t>
            </a:r>
            <a:r>
              <a:rPr lang="zh-CN" altLang="en-US" sz="2400" b="1" dirty="0" smtClean="0"/>
              <a:t>模块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3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041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内置门元件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074" name="Picture 2" descr="Verilog内置门元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2" y="1059809"/>
            <a:ext cx="4968552" cy="58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977719" y="2060848"/>
            <a:ext cx="3112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gate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and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n3(OUT</a:t>
            </a:r>
            <a:r>
              <a:rPr lang="en-US" altLang="zh-CN" sz="2000" dirty="0"/>
              <a:t>, IN1, IN2, IN3);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1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2047"/>
            <a:ext cx="7886700" cy="763342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组合逻辑模型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1027971"/>
            <a:ext cx="5387447" cy="1970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3192065"/>
            <a:ext cx="4500708" cy="353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IEEE 1364-1995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语法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ArialMT-Bold"/>
              </a:rPr>
              <a:t>module </a:t>
            </a:r>
            <a:r>
              <a:rPr lang="en-US" altLang="zh-CN" sz="1800" b="1" dirty="0" err="1">
                <a:latin typeface="ArialMT"/>
              </a:rPr>
              <a:t>Simple_Circuit</a:t>
            </a:r>
            <a:r>
              <a:rPr lang="en-US" altLang="zh-CN" sz="1800" dirty="0">
                <a:latin typeface="ArialMT"/>
              </a:rPr>
              <a:t> 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A, B, 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w1;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G1 (w1, A, B); 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G2 (E,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or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G3 </a:t>
            </a:r>
            <a:r>
              <a:rPr lang="en-US" altLang="zh-CN" sz="1800" dirty="0">
                <a:latin typeface="ArialMT"/>
              </a:rPr>
              <a:t>(D, w1,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FF000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8212" y="3218622"/>
            <a:ext cx="4583306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 *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大小写敏感，只能由字母、数字、下划线组成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端口列表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：提供模块与外部环境之间的接口。输入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0694" y="4178415"/>
            <a:ext cx="3236784" cy="332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声明端口类型：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output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inout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6342" y="4653136"/>
            <a:ext cx="4403770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内部连线声明：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wire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SystemVerilog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中用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logic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8212" y="5529932"/>
            <a:ext cx="3236784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电路的结构用预定义的原始门来说明：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4080" y="6313256"/>
            <a:ext cx="252028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zh-CN" altLang="en-US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92" y="230129"/>
            <a:ext cx="4344637" cy="778098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激励模块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07" y="44624"/>
            <a:ext cx="3740238" cy="13681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458357"/>
            <a:ext cx="6624736" cy="36009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Test bench for 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Simple_Circuit_delay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t_Simple_Circuit_delay</a:t>
            </a:r>
            <a:r>
              <a:rPr lang="en-US" altLang="zh-CN" sz="1800" dirty="0" smtClean="0">
                <a:latin typeface="ArialMT"/>
              </a:rPr>
              <a:t>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没有输入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输出端口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 </a:t>
            </a:r>
            <a:r>
              <a:rPr lang="en-US" altLang="zh-CN" sz="1800" dirty="0" smtClean="0">
                <a:latin typeface="ArialMT"/>
              </a:rPr>
              <a:t>D1, E1;   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电路输出用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wire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ArialMT-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A1, B1, C1;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电路输入用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reg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MT"/>
              </a:rPr>
              <a:t>   </a:t>
            </a:r>
            <a:r>
              <a:rPr lang="en-US" altLang="zh-CN" sz="1800" b="1" dirty="0" err="1" smtClean="0">
                <a:latin typeface="ArialMT"/>
              </a:rPr>
              <a:t>Simple_Circuit_delay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MT"/>
              </a:rPr>
              <a:t>M1</a:t>
            </a:r>
            <a:r>
              <a:rPr lang="en-US" altLang="zh-CN" sz="180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</a:t>
            </a:r>
            <a:r>
              <a:rPr lang="en-US" altLang="zh-CN" sz="1800" dirty="0" smtClean="0">
                <a:latin typeface="ArialMT"/>
              </a:rPr>
              <a:t>A1, B1, C1, D1, E1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)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//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实例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从仿真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0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时刻开始执行，只执行一次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begin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dirty="0" smtClean="0">
                <a:latin typeface="ArialMT"/>
              </a:rPr>
              <a:t>          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//1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位二进制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0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dirty="0" smtClean="0">
                <a:latin typeface="ArialMT"/>
              </a:rPr>
              <a:t>    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#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100</a:t>
            </a:r>
            <a:r>
              <a:rPr lang="en-US" altLang="zh-CN" sz="1800" dirty="0">
                <a:latin typeface="ArialMT"/>
              </a:rPr>
              <a:t> </a:t>
            </a:r>
            <a:r>
              <a:rPr lang="en-US" altLang="zh-CN" sz="1800" dirty="0" smtClean="0">
                <a:latin typeface="ArialMT"/>
              </a:rPr>
              <a:t>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</a:t>
            </a: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end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b="1" dirty="0">
                <a:latin typeface="ArialMT-Bold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ArialMT-Bold"/>
              </a:rPr>
              <a:t>200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ArialMT-Bold"/>
              </a:rPr>
              <a:t>$finish</a:t>
            </a:r>
            <a:r>
              <a:rPr lang="en-US" altLang="zh-CN" sz="1800" b="1" dirty="0" smtClean="0">
                <a:latin typeface="ArialMT-Bold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//200ns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结束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6" y="5002878"/>
            <a:ext cx="4843574" cy="1808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2" y="5181506"/>
            <a:ext cx="3692533" cy="16295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8064" y="6453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不知其值是多少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127937" y="6366648"/>
            <a:ext cx="173370" cy="28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80312" y="602128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3590</TotalTime>
  <Words>3693</Words>
  <Application>Microsoft Office PowerPoint</Application>
  <PresentationFormat>全屏显示(4:3)</PresentationFormat>
  <Paragraphs>572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60" baseType="lpstr">
      <vt:lpstr>ArialBold</vt:lpstr>
      <vt:lpstr>ArialMT</vt:lpstr>
      <vt:lpstr>ArialMT-Bold</vt:lpstr>
      <vt:lpstr>Hiragino Sans GB W3</vt:lpstr>
      <vt:lpstr>LetterGothic</vt:lpstr>
      <vt:lpstr>MathematicalPi-One</vt:lpstr>
      <vt:lpstr>方正姚体</vt:lpstr>
      <vt:lpstr>楷体</vt:lpstr>
      <vt:lpstr>宋体</vt:lpstr>
      <vt:lpstr>幼圆</vt:lpstr>
      <vt:lpstr>Arial</vt:lpstr>
      <vt:lpstr>Arial Black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Office 主题</vt:lpstr>
      <vt:lpstr>位图图像</vt:lpstr>
      <vt:lpstr>VISIO</vt:lpstr>
      <vt:lpstr>计算机体系结构实验</vt:lpstr>
      <vt:lpstr>描述能力比较</vt:lpstr>
      <vt:lpstr>硬件描述语言的主要目的：模拟、综 合 </vt:lpstr>
      <vt:lpstr>Verilog  vs.  VHDL</vt:lpstr>
      <vt:lpstr>Verilog语言</vt:lpstr>
      <vt:lpstr>模块 module</vt:lpstr>
      <vt:lpstr>Verilog内置门元件</vt:lpstr>
      <vt:lpstr>例1. 组合逻辑模型</vt:lpstr>
      <vt:lpstr>例2.  激励模块</vt:lpstr>
      <vt:lpstr>Verilog中的数字</vt:lpstr>
      <vt:lpstr>例3. 布尔函数组合逻辑模型</vt:lpstr>
      <vt:lpstr>Verilog 运算符</vt:lpstr>
      <vt:lpstr>例4.  缩位运算符</vt:lpstr>
      <vt:lpstr>例5. 反相器 (多位向量)</vt:lpstr>
      <vt:lpstr>例6. 自底向上描述4位全加器 (例化)</vt:lpstr>
      <vt:lpstr>例7.   4位加法器(数据流建模)</vt:lpstr>
      <vt:lpstr>Verilog HDL的语句</vt:lpstr>
      <vt:lpstr>几种典型语句对比</vt:lpstr>
      <vt:lpstr>阻塞赋值  vs 非阻塞赋值</vt:lpstr>
      <vt:lpstr>阻塞赋值  vs 非阻塞赋值</vt:lpstr>
      <vt:lpstr>阻塞赋值  vs 非阻塞赋值</vt:lpstr>
      <vt:lpstr>阻塞赋值  vs 非阻塞赋值</vt:lpstr>
      <vt:lpstr>always语句</vt:lpstr>
      <vt:lpstr>例8. 存储器的HDL描述</vt:lpstr>
      <vt:lpstr>Verilog 中的4种循环语句</vt:lpstr>
      <vt:lpstr>其它注意事项</vt:lpstr>
      <vt:lpstr>SystemVerilog</vt:lpstr>
      <vt:lpstr>Testbenches</vt:lpstr>
      <vt:lpstr>1. Simple Testbench</vt:lpstr>
      <vt:lpstr>2. Self-checking Testbench</vt:lpstr>
      <vt:lpstr>2. Self-checking Testbench</vt:lpstr>
      <vt:lpstr>3. Testbench with Testvectors</vt:lpstr>
      <vt:lpstr>Testvectors File</vt:lpstr>
      <vt:lpstr>a) Generate Clock</vt:lpstr>
      <vt:lpstr>b) Read Testvectors into Array</vt:lpstr>
      <vt:lpstr>c) Assign Inputs &amp; Expected Outputs</vt:lpstr>
      <vt:lpstr>d) Compare with Expected Outputs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301</cp:revision>
  <dcterms:created xsi:type="dcterms:W3CDTF">2017-01-28T01:03:38Z</dcterms:created>
  <dcterms:modified xsi:type="dcterms:W3CDTF">2018-03-05T14:06:38Z</dcterms:modified>
</cp:coreProperties>
</file>