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85" r:id="rId3"/>
    <p:sldId id="288" r:id="rId4"/>
    <p:sldId id="286" r:id="rId5"/>
    <p:sldId id="289" r:id="rId6"/>
    <p:sldId id="290" r:id="rId7"/>
    <p:sldId id="291" r:id="rId8"/>
    <p:sldId id="295" r:id="rId9"/>
    <p:sldId id="296" r:id="rId10"/>
    <p:sldId id="297" r:id="rId11"/>
    <p:sldId id="298" r:id="rId12"/>
    <p:sldId id="266" r:id="rId13"/>
    <p:sldId id="283" r:id="rId14"/>
    <p:sldId id="284" r:id="rId15"/>
    <p:sldId id="292" r:id="rId16"/>
    <p:sldId id="293" r:id="rId17"/>
    <p:sldId id="294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B4C7E7"/>
    <a:srgbClr val="E3F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63" autoAdjust="0"/>
    <p:restoredTop sz="95299" autoAdjust="0"/>
  </p:normalViewPr>
  <p:slideViewPr>
    <p:cSldViewPr snapToGrid="0">
      <p:cViewPr varScale="1">
        <p:scale>
          <a:sx n="87" d="100"/>
          <a:sy n="87" d="100"/>
        </p:scale>
        <p:origin x="543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B371A-19A6-4066-A12B-4316F2657A08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B20C4-F312-4EFB-AA12-1CA9399C8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5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025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408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摩尔状态机：输出仅取决与现在状态，（与当前输入无关），因此状态内包含当前状态下的输出</a:t>
            </a:r>
            <a:endParaRPr lang="en-US" altLang="zh-CN" dirty="0" smtClean="0"/>
          </a:p>
          <a:p>
            <a:r>
              <a:rPr lang="zh-CN" altLang="en-US" dirty="0" smtClean="0"/>
              <a:t>摩尔状态机的</a:t>
            </a:r>
            <a:r>
              <a:rPr lang="en-US" altLang="zh-CN" dirty="0" smtClean="0"/>
              <a:t>S4</a:t>
            </a:r>
            <a:r>
              <a:rPr lang="zh-CN" altLang="en-US" dirty="0" smtClean="0"/>
              <a:t>还可以转到</a:t>
            </a:r>
            <a:r>
              <a:rPr lang="en-US" altLang="zh-CN" dirty="0" smtClean="0"/>
              <a:t>S1</a:t>
            </a:r>
            <a:r>
              <a:rPr lang="zh-CN" altLang="en-US" dirty="0" smtClean="0"/>
              <a:t>，如果不允许序列位重叠使用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345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Verilog HDL</a:t>
            </a: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共有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19</a:t>
            </a: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种数据类型，最基本的有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4</a:t>
            </a: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种：</a:t>
            </a:r>
            <a:endParaRPr kumimoji="1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变量</a:t>
            </a: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：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wire</a:t>
            </a: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、</a:t>
            </a:r>
            <a:r>
              <a:rPr kumimoji="1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reg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 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</a:t>
            </a: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寄存器型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  <a:endParaRPr kumimoji="1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常量</a:t>
            </a: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：数字、参数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parameter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parameter</a:t>
            </a: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：用来定义常量，即定义一个标识符代表一个常量。</a:t>
            </a:r>
            <a:endParaRPr kumimoji="1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</a:t>
            </a: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符号常量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  </a:t>
            </a: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可提高程序的可读性和维护性。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/>
            </a:r>
            <a:b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</a:br>
            <a:r>
              <a:rPr kumimoji="1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作用域</a:t>
            </a: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：作用于声明的那个文件。</a:t>
            </a:r>
            <a:endParaRPr kumimoji="1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531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Verilog HDL</a:t>
            </a: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共有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19</a:t>
            </a: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种数据类型，最基本的有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4</a:t>
            </a: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种：</a:t>
            </a:r>
            <a:endParaRPr kumimoji="1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变量</a:t>
            </a: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：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wire</a:t>
            </a: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、</a:t>
            </a:r>
            <a:r>
              <a:rPr kumimoji="1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reg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 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</a:t>
            </a: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寄存器型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  <a:endParaRPr kumimoji="1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常量</a:t>
            </a: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：数字、参数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parameter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parameter</a:t>
            </a: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：用来定义常量，即定义一个标识符代表一个常量。</a:t>
            </a:r>
            <a:endParaRPr kumimoji="1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</a:t>
            </a: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符号常量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  </a:t>
            </a: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可提高程序的可读性和维护性。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/>
            </a:r>
            <a:b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</a:br>
            <a:r>
              <a:rPr kumimoji="1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作用域</a:t>
            </a: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：作用于声明的那个文件。</a:t>
            </a:r>
            <a:endParaRPr kumimoji="1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622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摩尔状态机：输出仅取决与现在状态，（与当前输入无关），因此状态内包含当前状态下的输出</a:t>
            </a:r>
            <a:endParaRPr lang="en-US" altLang="zh-CN" dirty="0" smtClean="0"/>
          </a:p>
          <a:p>
            <a:r>
              <a:rPr lang="zh-CN" altLang="en-US" dirty="0" smtClean="0"/>
              <a:t>摩尔状态机的</a:t>
            </a:r>
            <a:r>
              <a:rPr lang="en-US" altLang="zh-CN" dirty="0" smtClean="0"/>
              <a:t>S4</a:t>
            </a:r>
            <a:r>
              <a:rPr lang="zh-CN" altLang="en-US" dirty="0" smtClean="0"/>
              <a:t>还可以转到</a:t>
            </a:r>
            <a:r>
              <a:rPr lang="en-US" altLang="zh-CN" dirty="0" smtClean="0"/>
              <a:t>S1</a:t>
            </a:r>
            <a:r>
              <a:rPr lang="zh-CN" altLang="en-US" dirty="0" smtClean="0"/>
              <a:t>，如果不允许序列位重叠使用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178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摩尔状态机：输出仅取决与现在状态，（与当前输入无关），因此状态内包含当前状态下的输出</a:t>
            </a:r>
            <a:endParaRPr lang="en-US" altLang="zh-CN" dirty="0" smtClean="0"/>
          </a:p>
          <a:p>
            <a:r>
              <a:rPr lang="zh-CN" altLang="en-US" dirty="0" smtClean="0"/>
              <a:t>摩尔状态机的</a:t>
            </a:r>
            <a:r>
              <a:rPr lang="en-US" altLang="zh-CN" dirty="0" smtClean="0"/>
              <a:t>S4</a:t>
            </a:r>
            <a:r>
              <a:rPr lang="zh-CN" altLang="en-US" dirty="0" smtClean="0"/>
              <a:t>还可以转到</a:t>
            </a:r>
            <a:r>
              <a:rPr lang="en-US" altLang="zh-CN" dirty="0" smtClean="0"/>
              <a:t>S1</a:t>
            </a:r>
            <a:r>
              <a:rPr lang="zh-CN" altLang="en-US" dirty="0" smtClean="0"/>
              <a:t>，如果不允许序列位重叠使用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061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40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815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纯粹的摩尔状态机大概需要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个状态，利用外部的计数器可以减少整个状态机中的状态，变为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78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CB19-8600-48BF-AA7E-277087D9B999}" type="datetime1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5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B6D3-8FE6-45D6-AB77-FD53401A4C51}" type="datetime1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5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8FB2-C4C6-42A9-95FD-74A3CE3300B2}" type="datetime1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6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2AFC-C73A-42D3-A0BD-623FB3154666}" type="datetime1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75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7D6B-5364-47FD-930B-FEFB23ED2F2C}" type="datetime1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34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4C7A-B52E-41D8-AF28-1E45B0319CC5}" type="datetime1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39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6A5C-1CD6-43EB-9078-FE8116E97AA5}" type="datetime1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20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E807-2C76-45E7-956D-EBC9069F91FA}" type="datetime1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7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37E4-36FD-4A2B-ADAA-6728F0D8A4B9}" type="datetime1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14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692-3AAF-4F9D-8A6F-34E54B275A20}" type="datetime1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49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7446-5BD7-4B8B-9502-6BE21DD52508}" type="datetime1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55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65E43-0D99-45BE-9D7C-A79A8AD79CCC}" type="datetime1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63E93-EDB8-41EF-8BED-B51601E56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5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xgsun@fudan.edu.cn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1523" y="1356979"/>
            <a:ext cx="7307710" cy="970586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4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 </a:t>
            </a:r>
            <a:r>
              <a:rPr lang="en-US" altLang="zh-CN" sz="4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4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4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有限状态机 </a:t>
            </a:r>
            <a:r>
              <a:rPr lang="en-US" altLang="zh-CN" sz="45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FSM</a:t>
            </a:r>
            <a:endParaRPr lang="zh-CN" altLang="en-US" sz="45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3531" y="256244"/>
            <a:ext cx="593463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Georgia" panose="02040502050405020303" pitchFamily="18" charset="0"/>
                <a:ea typeface="微软雅黑" panose="020B0503020204020204" pitchFamily="34" charset="-122"/>
              </a:rPr>
              <a:t>SystemVerilog</a:t>
            </a:r>
            <a:endParaRPr lang="zh-CN" altLang="en-US" sz="60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5" y="6047439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6626" r="5043" b="2772"/>
          <a:stretch/>
        </p:blipFill>
        <p:spPr bwMode="auto">
          <a:xfrm>
            <a:off x="8249233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230474" y="6229761"/>
            <a:ext cx="355209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xgsun@fudan.edu.cn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2017-10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Sam2013\Desktop\孙晓光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96" y="6170550"/>
            <a:ext cx="1872208" cy="5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657" y="3062885"/>
            <a:ext cx="7041046" cy="20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5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4694" y="63500"/>
            <a:ext cx="4100706" cy="4826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180" y="144146"/>
            <a:ext cx="4046220" cy="162115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 smtClean="0"/>
              <a:t>仿真方案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     </a:t>
            </a:r>
            <a:r>
              <a:rPr lang="zh-CN" altLang="en-US" sz="4000" b="1" dirty="0" smtClean="0"/>
              <a:t>与时钟同步</a:t>
            </a:r>
            <a:endParaRPr lang="zh-CN" altLang="en-US" sz="40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13" y="5033674"/>
            <a:ext cx="9167813" cy="182432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245100" y="4164376"/>
            <a:ext cx="3513310" cy="475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7180" y="4178502"/>
            <a:ext cx="4325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用 </a:t>
            </a:r>
            <a:r>
              <a:rPr lang="en-US" altLang="zh-CN" sz="2400" b="1" dirty="0">
                <a:solidFill>
                  <a:srgbClr val="FF0000"/>
                </a:solidFill>
              </a:rPr>
              <a:t>forever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/>
              <a:t>循环来重复</a:t>
            </a:r>
            <a:r>
              <a:rPr lang="zh-CN" altLang="en-US" sz="2400" dirty="0" smtClean="0"/>
              <a:t>执行操作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2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1" y="701675"/>
            <a:ext cx="7124700" cy="6153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197" y="120278"/>
            <a:ext cx="4640580" cy="622356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方案</a:t>
            </a:r>
            <a:r>
              <a:rPr lang="en-US" altLang="zh-CN" sz="3600" b="1" dirty="0" smtClean="0"/>
              <a:t>3</a:t>
            </a:r>
            <a:r>
              <a:rPr lang="zh-CN" altLang="en-US" sz="3600" b="1" dirty="0" smtClean="0"/>
              <a:t>：显示输出</a:t>
            </a:r>
            <a:endParaRPr lang="zh-CN" altLang="en-US" sz="3600" b="1" dirty="0"/>
          </a:p>
        </p:txBody>
      </p:sp>
      <p:sp>
        <p:nvSpPr>
          <p:cNvPr id="8" name="矩形 7"/>
          <p:cNvSpPr/>
          <p:nvPr/>
        </p:nvSpPr>
        <p:spPr>
          <a:xfrm>
            <a:off x="787188" y="5442333"/>
            <a:ext cx="5966152" cy="1004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0"/>
            <a:ext cx="4972050" cy="41814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47988" y="279400"/>
            <a:ext cx="3975312" cy="3429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8459123">
            <a:off x="4284511" y="4349061"/>
            <a:ext cx="1800934" cy="37144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20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186364"/>
            <a:ext cx="7886700" cy="747578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zh-CN" altLang="en-US" sz="4000" b="1" dirty="0" smtClean="0"/>
              <a:t>交通红绿灯</a:t>
            </a:r>
            <a:endParaRPr lang="zh-CN" altLang="en-US" sz="6600" dirty="0"/>
          </a:p>
        </p:txBody>
      </p:sp>
      <p:sp>
        <p:nvSpPr>
          <p:cNvPr id="28" name="流程图: 多文档 27"/>
          <p:cNvSpPr/>
          <p:nvPr/>
        </p:nvSpPr>
        <p:spPr>
          <a:xfrm>
            <a:off x="628650" y="320838"/>
            <a:ext cx="1933261" cy="478629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Example</a:t>
            </a:r>
            <a:r>
              <a:rPr lang="en-US" altLang="zh-CN" sz="1400" dirty="0" smtClean="0"/>
              <a:t>56</a:t>
            </a:r>
            <a:r>
              <a:rPr lang="zh-CN" altLang="en-US" sz="1400" dirty="0" smtClean="0"/>
              <a:t>_</a:t>
            </a:r>
            <a:r>
              <a:rPr lang="en-US" altLang="zh-CN" sz="1400" dirty="0" smtClean="0"/>
              <a:t>Traffic</a:t>
            </a:r>
            <a:endParaRPr lang="zh-CN" altLang="en-US" sz="1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496126"/>
              </p:ext>
            </p:extLst>
          </p:nvPr>
        </p:nvGraphicFramePr>
        <p:xfrm>
          <a:off x="0" y="934674"/>
          <a:ext cx="406643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609">
                  <a:extLst>
                    <a:ext uri="{9D8B030D-6E8A-4147-A177-3AD203B41FA5}">
                      <a16:colId xmlns:a16="http://schemas.microsoft.com/office/drawing/2014/main" val="795630279"/>
                    </a:ext>
                  </a:extLst>
                </a:gridCol>
                <a:gridCol w="1016609">
                  <a:extLst>
                    <a:ext uri="{9D8B030D-6E8A-4147-A177-3AD203B41FA5}">
                      <a16:colId xmlns:a16="http://schemas.microsoft.com/office/drawing/2014/main" val="934125553"/>
                    </a:ext>
                  </a:extLst>
                </a:gridCol>
                <a:gridCol w="1016609">
                  <a:extLst>
                    <a:ext uri="{9D8B030D-6E8A-4147-A177-3AD203B41FA5}">
                      <a16:colId xmlns:a16="http://schemas.microsoft.com/office/drawing/2014/main" val="2175166982"/>
                    </a:ext>
                  </a:extLst>
                </a:gridCol>
                <a:gridCol w="1016609">
                  <a:extLst>
                    <a:ext uri="{9D8B030D-6E8A-4147-A177-3AD203B41FA5}">
                      <a16:colId xmlns:a16="http://schemas.microsoft.com/office/drawing/2014/main" val="1162835607"/>
                    </a:ext>
                  </a:extLst>
                </a:gridCol>
              </a:tblGrid>
              <a:tr h="31684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东西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南北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延迟</a:t>
                      </a:r>
                      <a:r>
                        <a:rPr lang="en-US" altLang="zh-CN" dirty="0" smtClean="0"/>
                        <a:t>(s)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9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红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绿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74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红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黄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73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红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红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4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绿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红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07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黄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红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71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红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红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845050"/>
                  </a:ext>
                </a:extLst>
              </a:tr>
            </a:tbl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2898051" y="3524939"/>
            <a:ext cx="5607225" cy="3192431"/>
            <a:chOff x="2898051" y="3503039"/>
            <a:chExt cx="5607225" cy="3192431"/>
          </a:xfrm>
        </p:grpSpPr>
        <p:sp>
          <p:nvSpPr>
            <p:cNvPr id="5" name="椭圆 4"/>
            <p:cNvSpPr/>
            <p:nvPr/>
          </p:nvSpPr>
          <p:spPr>
            <a:xfrm>
              <a:off x="3110063" y="4150390"/>
              <a:ext cx="900000" cy="72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S0</a:t>
              </a:r>
            </a:p>
            <a:p>
              <a:pPr algn="ctr"/>
              <a:r>
                <a:rPr lang="zh-CN" altLang="en-US" sz="1000" b="1" dirty="0">
                  <a:solidFill>
                    <a:schemeClr val="tx1"/>
                  </a:solidFill>
                </a:rPr>
                <a:t>东西</a:t>
              </a:r>
              <a:r>
                <a:rPr lang="zh-CN" altLang="en-US" sz="1000" b="1" dirty="0" smtClean="0">
                  <a:solidFill>
                    <a:schemeClr val="tx1"/>
                  </a:solidFill>
                </a:rPr>
                <a:t>红</a:t>
              </a:r>
              <a:endParaRPr lang="en-US" altLang="zh-CN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000" b="1" dirty="0" smtClean="0">
                  <a:solidFill>
                    <a:schemeClr val="tx1"/>
                  </a:solidFill>
                </a:rPr>
                <a:t>南北绿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321231" y="4150389"/>
              <a:ext cx="900000" cy="72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S1</a:t>
              </a:r>
            </a:p>
            <a:p>
              <a:pPr lvl="0" algn="ctr"/>
              <a:r>
                <a:rPr lang="zh-CN" altLang="en-US" sz="1000" b="1" dirty="0">
                  <a:solidFill>
                    <a:prstClr val="black"/>
                  </a:solidFill>
                </a:rPr>
                <a:t>东西红</a:t>
              </a:r>
              <a:endParaRPr lang="en-US" altLang="zh-CN" sz="1000" b="1" dirty="0">
                <a:solidFill>
                  <a:prstClr val="black"/>
                </a:solidFill>
              </a:endParaRPr>
            </a:p>
            <a:p>
              <a:pPr lvl="0" algn="ctr"/>
              <a:r>
                <a:rPr lang="zh-CN" altLang="en-US" sz="1000" b="1" dirty="0" smtClean="0">
                  <a:solidFill>
                    <a:prstClr val="black"/>
                  </a:solidFill>
                </a:rPr>
                <a:t>南北黄</a:t>
              </a:r>
              <a:endParaRPr lang="zh-CN" alt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280524" y="4150388"/>
              <a:ext cx="900000" cy="72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S2</a:t>
              </a:r>
            </a:p>
            <a:p>
              <a:pPr lvl="0" algn="ctr"/>
              <a:r>
                <a:rPr lang="zh-CN" altLang="en-US" sz="1000" b="1" dirty="0">
                  <a:solidFill>
                    <a:prstClr val="black"/>
                  </a:solidFill>
                </a:rPr>
                <a:t>东西红</a:t>
              </a:r>
              <a:endParaRPr lang="en-US" altLang="zh-CN" sz="1000" b="1" dirty="0">
                <a:solidFill>
                  <a:prstClr val="black"/>
                </a:solidFill>
              </a:endParaRPr>
            </a:p>
            <a:p>
              <a:pPr lvl="0" algn="ctr"/>
              <a:r>
                <a:rPr lang="zh-CN" altLang="en-US" sz="1000" b="1" dirty="0" smtClean="0">
                  <a:solidFill>
                    <a:prstClr val="black"/>
                  </a:solidFill>
                </a:rPr>
                <a:t>南北红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110063" y="5348601"/>
              <a:ext cx="900000" cy="72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S5</a:t>
              </a:r>
            </a:p>
            <a:p>
              <a:pPr lvl="0" algn="ctr"/>
              <a:r>
                <a:rPr lang="zh-CN" altLang="en-US" sz="1000" b="1" dirty="0" smtClean="0">
                  <a:solidFill>
                    <a:prstClr val="black"/>
                  </a:solidFill>
                </a:rPr>
                <a:t>东西绿</a:t>
              </a:r>
              <a:endParaRPr lang="en-US" altLang="zh-CN" sz="1000" b="1" dirty="0">
                <a:solidFill>
                  <a:prstClr val="black"/>
                </a:solidFill>
              </a:endParaRPr>
            </a:p>
            <a:p>
              <a:pPr lvl="0" algn="ctr"/>
              <a:r>
                <a:rPr lang="zh-CN" altLang="en-US" sz="1000" b="1" dirty="0" smtClean="0">
                  <a:solidFill>
                    <a:prstClr val="black"/>
                  </a:solidFill>
                </a:rPr>
                <a:t>南北红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321231" y="5348600"/>
              <a:ext cx="900000" cy="72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S4</a:t>
              </a:r>
            </a:p>
            <a:p>
              <a:pPr lvl="0" algn="ctr"/>
              <a:r>
                <a:rPr lang="zh-CN" altLang="en-US" sz="1000" b="1" dirty="0" smtClean="0">
                  <a:solidFill>
                    <a:prstClr val="black"/>
                  </a:solidFill>
                </a:rPr>
                <a:t>东西黄</a:t>
              </a:r>
              <a:endParaRPr lang="en-US" altLang="zh-CN" sz="1000" b="1" dirty="0">
                <a:solidFill>
                  <a:prstClr val="black"/>
                </a:solidFill>
              </a:endParaRPr>
            </a:p>
            <a:p>
              <a:pPr lvl="0" algn="ctr"/>
              <a:r>
                <a:rPr lang="zh-CN" altLang="en-US" sz="1000" b="1" dirty="0" smtClean="0">
                  <a:solidFill>
                    <a:prstClr val="black"/>
                  </a:solidFill>
                </a:rPr>
                <a:t>南北红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7280524" y="5348599"/>
              <a:ext cx="900000" cy="72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S3</a:t>
              </a:r>
            </a:p>
            <a:p>
              <a:pPr lvl="0" algn="ctr"/>
              <a:r>
                <a:rPr lang="zh-CN" altLang="en-US" sz="1000" b="1" dirty="0">
                  <a:solidFill>
                    <a:prstClr val="black"/>
                  </a:solidFill>
                </a:rPr>
                <a:t>东西红</a:t>
              </a:r>
              <a:endParaRPr lang="en-US" altLang="zh-CN" sz="1000" b="1" dirty="0">
                <a:solidFill>
                  <a:prstClr val="black"/>
                </a:solidFill>
              </a:endParaRPr>
            </a:p>
            <a:p>
              <a:pPr lvl="0" algn="ctr"/>
              <a:r>
                <a:rPr lang="zh-CN" altLang="en-US" sz="1000" b="1" dirty="0" smtClean="0">
                  <a:solidFill>
                    <a:prstClr val="black"/>
                  </a:solidFill>
                </a:rPr>
                <a:t>南北红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直接箭头连接符 6"/>
            <p:cNvCxnSpPr>
              <a:stCxn id="5" idx="6"/>
              <a:endCxn id="11" idx="2"/>
            </p:cNvCxnSpPr>
            <p:nvPr/>
          </p:nvCxnSpPr>
          <p:spPr>
            <a:xfrm flipV="1">
              <a:off x="4010063" y="4510389"/>
              <a:ext cx="131116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6"/>
              <a:endCxn id="12" idx="2"/>
            </p:cNvCxnSpPr>
            <p:nvPr/>
          </p:nvCxnSpPr>
          <p:spPr>
            <a:xfrm flipV="1">
              <a:off x="6221231" y="4510388"/>
              <a:ext cx="10592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2" idx="4"/>
              <a:endCxn id="15" idx="0"/>
            </p:cNvCxnSpPr>
            <p:nvPr/>
          </p:nvCxnSpPr>
          <p:spPr>
            <a:xfrm>
              <a:off x="7730524" y="4870388"/>
              <a:ext cx="0" cy="478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5" idx="2"/>
              <a:endCxn id="14" idx="6"/>
            </p:cNvCxnSpPr>
            <p:nvPr/>
          </p:nvCxnSpPr>
          <p:spPr>
            <a:xfrm flipH="1">
              <a:off x="6221231" y="5708599"/>
              <a:ext cx="10592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4" idx="2"/>
              <a:endCxn id="13" idx="6"/>
            </p:cNvCxnSpPr>
            <p:nvPr/>
          </p:nvCxnSpPr>
          <p:spPr>
            <a:xfrm flipH="1">
              <a:off x="4010063" y="5708600"/>
              <a:ext cx="131116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3" idx="0"/>
              <a:endCxn id="5" idx="4"/>
            </p:cNvCxnSpPr>
            <p:nvPr/>
          </p:nvCxnSpPr>
          <p:spPr>
            <a:xfrm flipV="1">
              <a:off x="3560063" y="4870390"/>
              <a:ext cx="0" cy="478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5" idx="2"/>
              <a:endCxn id="5" idx="0"/>
            </p:cNvCxnSpPr>
            <p:nvPr/>
          </p:nvCxnSpPr>
          <p:spPr>
            <a:xfrm rot="10800000" flipH="1">
              <a:off x="3110063" y="4150390"/>
              <a:ext cx="450000" cy="360000"/>
            </a:xfrm>
            <a:prstGeom prst="curvedConnector4">
              <a:avLst>
                <a:gd name="adj1" fmla="val -50800"/>
                <a:gd name="adj2" fmla="val 1635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3"/>
            <p:cNvCxnSpPr>
              <a:stCxn id="11" idx="1"/>
              <a:endCxn id="11" idx="7"/>
            </p:cNvCxnSpPr>
            <p:nvPr/>
          </p:nvCxnSpPr>
          <p:spPr>
            <a:xfrm rot="5400000" flipH="1" flipV="1">
              <a:off x="5771231" y="3937633"/>
              <a:ext cx="12700" cy="636396"/>
            </a:xfrm>
            <a:prstGeom prst="curvedConnector3">
              <a:avLst>
                <a:gd name="adj1" fmla="val 383744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33"/>
            <p:cNvCxnSpPr>
              <a:stCxn id="12" idx="6"/>
              <a:endCxn id="12" idx="0"/>
            </p:cNvCxnSpPr>
            <p:nvPr/>
          </p:nvCxnSpPr>
          <p:spPr>
            <a:xfrm flipH="1" flipV="1">
              <a:off x="7730524" y="4150388"/>
              <a:ext cx="450000" cy="360000"/>
            </a:xfrm>
            <a:prstGeom prst="curvedConnector4">
              <a:avLst>
                <a:gd name="adj1" fmla="val -50800"/>
                <a:gd name="adj2" fmla="val 1635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33"/>
            <p:cNvCxnSpPr>
              <a:stCxn id="15" idx="6"/>
              <a:endCxn id="15" idx="4"/>
            </p:cNvCxnSpPr>
            <p:nvPr/>
          </p:nvCxnSpPr>
          <p:spPr>
            <a:xfrm flipH="1">
              <a:off x="7730524" y="5708599"/>
              <a:ext cx="450000" cy="360000"/>
            </a:xfrm>
            <a:prstGeom prst="curvedConnector4">
              <a:avLst>
                <a:gd name="adj1" fmla="val -50800"/>
                <a:gd name="adj2" fmla="val 1635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3"/>
            <p:cNvCxnSpPr>
              <a:stCxn id="13" idx="2"/>
              <a:endCxn id="13" idx="4"/>
            </p:cNvCxnSpPr>
            <p:nvPr/>
          </p:nvCxnSpPr>
          <p:spPr>
            <a:xfrm rot="10800000" flipH="1" flipV="1">
              <a:off x="3110063" y="5708601"/>
              <a:ext cx="450000" cy="360000"/>
            </a:xfrm>
            <a:prstGeom prst="curvedConnector4">
              <a:avLst>
                <a:gd name="adj1" fmla="val -50800"/>
                <a:gd name="adj2" fmla="val 1635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3"/>
            <p:cNvCxnSpPr>
              <a:stCxn id="14" idx="5"/>
              <a:endCxn id="14" idx="3"/>
            </p:cNvCxnSpPr>
            <p:nvPr/>
          </p:nvCxnSpPr>
          <p:spPr>
            <a:xfrm rot="5400000">
              <a:off x="5771231" y="5644960"/>
              <a:ext cx="12700" cy="636396"/>
            </a:xfrm>
            <a:prstGeom prst="curvedConnector3">
              <a:avLst>
                <a:gd name="adj1" fmla="val 35356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2898051" y="3644110"/>
              <a:ext cx="8740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count&lt;15</a:t>
              </a:r>
              <a:endParaRPr lang="zh-CN" altLang="en-US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386256" y="3503039"/>
              <a:ext cx="782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count&lt;3</a:t>
              </a:r>
              <a:endParaRPr lang="zh-CN" altLang="en-US" sz="1400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943737" y="6274712"/>
              <a:ext cx="782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count&lt;3</a:t>
              </a:r>
              <a:endParaRPr lang="zh-CN" altLang="en-US" sz="1400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386256" y="6387693"/>
              <a:ext cx="782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count&lt;3</a:t>
              </a:r>
              <a:endParaRPr lang="zh-CN" altLang="en-US" sz="1400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722626" y="3565679"/>
              <a:ext cx="782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count&lt;3</a:t>
              </a:r>
              <a:endParaRPr lang="zh-CN" altLang="en-US" sz="1400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391764" y="6317178"/>
              <a:ext cx="8740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count&lt;15</a:t>
              </a:r>
              <a:endParaRPr lang="zh-CN" altLang="en-US" sz="14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28598" y="1358504"/>
            <a:ext cx="4788803" cy="1287780"/>
            <a:chOff x="4228598" y="1509969"/>
            <a:chExt cx="4788803" cy="1287780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8598" y="1509969"/>
              <a:ext cx="4788803" cy="1287780"/>
            </a:xfrm>
            <a:prstGeom prst="rect">
              <a:avLst/>
            </a:prstGeom>
          </p:spPr>
        </p:pic>
        <p:sp>
          <p:nvSpPr>
            <p:cNvPr id="6" name="圆角矩形 5"/>
            <p:cNvSpPr/>
            <p:nvPr/>
          </p:nvSpPr>
          <p:spPr>
            <a:xfrm>
              <a:off x="4835661" y="1638066"/>
              <a:ext cx="2316854" cy="1159683"/>
            </a:xfrm>
            <a:prstGeom prst="roundRect">
              <a:avLst/>
            </a:prstGeom>
            <a:solidFill>
              <a:srgbClr val="B4C7E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74" name="Picture 2" descr="https://timgsa.baidu.com/timg?image&amp;quality=80&amp;size=b9999_10000&amp;sec=1512636690896&amp;di=9a57de8070bf30cbf11a996962dfdd2f&amp;imgtype=0&amp;src=http%3A%2F%2Fphotocdn.sohu.com%2F20150915%2Fmp31893353_1442283433172_1_th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2855" y="168567"/>
            <a:ext cx="2182651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5920128" y="2741913"/>
            <a:ext cx="1525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Moore</a:t>
            </a:r>
            <a:r>
              <a:rPr lang="zh-CN" altLang="en-US" b="1" dirty="0" smtClean="0">
                <a:solidFill>
                  <a:srgbClr val="FF0000"/>
                </a:solidFill>
              </a:rPr>
              <a:t>状态机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0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5" y="2655288"/>
            <a:ext cx="5033772" cy="417880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824941" y="186364"/>
            <a:ext cx="4966448" cy="747578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zh-CN" altLang="en-US" sz="4000" b="1" dirty="0" smtClean="0"/>
              <a:t>交通红绿灯</a:t>
            </a:r>
            <a:endParaRPr lang="zh-CN" altLang="en-US" sz="66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181811"/>
              </p:ext>
            </p:extLst>
          </p:nvPr>
        </p:nvGraphicFramePr>
        <p:xfrm>
          <a:off x="5253317" y="979104"/>
          <a:ext cx="353807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518">
                  <a:extLst>
                    <a:ext uri="{9D8B030D-6E8A-4147-A177-3AD203B41FA5}">
                      <a16:colId xmlns:a16="http://schemas.microsoft.com/office/drawing/2014/main" val="795630279"/>
                    </a:ext>
                  </a:extLst>
                </a:gridCol>
                <a:gridCol w="884518">
                  <a:extLst>
                    <a:ext uri="{9D8B030D-6E8A-4147-A177-3AD203B41FA5}">
                      <a16:colId xmlns:a16="http://schemas.microsoft.com/office/drawing/2014/main" val="934125553"/>
                    </a:ext>
                  </a:extLst>
                </a:gridCol>
                <a:gridCol w="884518">
                  <a:extLst>
                    <a:ext uri="{9D8B030D-6E8A-4147-A177-3AD203B41FA5}">
                      <a16:colId xmlns:a16="http://schemas.microsoft.com/office/drawing/2014/main" val="2175166982"/>
                    </a:ext>
                  </a:extLst>
                </a:gridCol>
                <a:gridCol w="884518">
                  <a:extLst>
                    <a:ext uri="{9D8B030D-6E8A-4147-A177-3AD203B41FA5}">
                      <a16:colId xmlns:a16="http://schemas.microsoft.com/office/drawing/2014/main" val="1162835607"/>
                    </a:ext>
                  </a:extLst>
                </a:gridCol>
              </a:tblGrid>
              <a:tr h="2889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状态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东西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南北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延迟</a:t>
                      </a:r>
                      <a:r>
                        <a:rPr lang="en-US" altLang="zh-CN" sz="1600" dirty="0" smtClean="0"/>
                        <a:t>(s)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90656"/>
                  </a:ext>
                </a:extLst>
              </a:tr>
              <a:tr h="3195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红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绿</a:t>
                      </a:r>
                      <a:endParaRPr lang="zh-CN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746681"/>
                  </a:ext>
                </a:extLst>
              </a:tr>
              <a:tr h="3195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红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黄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733071"/>
                  </a:ext>
                </a:extLst>
              </a:tr>
              <a:tr h="3195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红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红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48398"/>
                  </a:ext>
                </a:extLst>
              </a:tr>
              <a:tr h="3195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绿</a:t>
                      </a:r>
                      <a:endParaRPr lang="zh-CN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红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079237"/>
                  </a:ext>
                </a:extLst>
              </a:tr>
              <a:tr h="3195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黄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红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711230"/>
                  </a:ext>
                </a:extLst>
              </a:tr>
              <a:tr h="3195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红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红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845050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5" y="61560"/>
            <a:ext cx="3383280" cy="25877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139" y="3648075"/>
            <a:ext cx="3143250" cy="2890838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366051" y="2649312"/>
            <a:ext cx="4739436" cy="4184784"/>
          </a:xfrm>
          <a:prstGeom prst="roundRect">
            <a:avLst>
              <a:gd name="adj" fmla="val 688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884697" y="3559197"/>
            <a:ext cx="3020243" cy="2797154"/>
          </a:xfrm>
          <a:prstGeom prst="roundRect">
            <a:avLst>
              <a:gd name="adj" fmla="val 1127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535577" y="3536757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组合逻辑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91805" y="2685421"/>
            <a:ext cx="2303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组合逻辑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寄存器状态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85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97" y="1012559"/>
            <a:ext cx="3088381" cy="357773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008" y="1151322"/>
            <a:ext cx="5061884" cy="2554989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7775" y="186364"/>
            <a:ext cx="7907575" cy="747578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zh-CN" altLang="en-US" sz="4000" b="1" dirty="0" smtClean="0"/>
              <a:t>交通红绿灯</a:t>
            </a:r>
            <a:endParaRPr lang="zh-CN" altLang="en-US" sz="6600" dirty="0"/>
          </a:p>
        </p:txBody>
      </p:sp>
      <p:sp>
        <p:nvSpPr>
          <p:cNvPr id="9" name="文本框 8"/>
          <p:cNvSpPr txBox="1"/>
          <p:nvPr/>
        </p:nvSpPr>
        <p:spPr>
          <a:xfrm>
            <a:off x="7079756" y="14564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顶层文件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218" y="4647925"/>
            <a:ext cx="6202288" cy="213919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295854" y="4978454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引脚约束文件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44551" y="1084138"/>
            <a:ext cx="81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分频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979" y="990610"/>
            <a:ext cx="4732020" cy="548068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7775" y="186364"/>
            <a:ext cx="7907575" cy="747578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zh-CN" altLang="en-US" sz="4000" b="1" dirty="0" smtClean="0"/>
              <a:t>农场</a:t>
            </a:r>
            <a:r>
              <a:rPr lang="en-US" altLang="zh-CN" sz="4000" b="1" dirty="0" smtClean="0"/>
              <a:t>-</a:t>
            </a:r>
            <a:r>
              <a:rPr lang="zh-CN" altLang="en-US" sz="4000" b="1" dirty="0" smtClean="0"/>
              <a:t>高速公路 交通红绿灯</a:t>
            </a:r>
            <a:endParaRPr lang="zh-CN" altLang="en-US" sz="6600" dirty="0"/>
          </a:p>
        </p:txBody>
      </p:sp>
      <p:sp>
        <p:nvSpPr>
          <p:cNvPr id="6" name="矩形 5"/>
          <p:cNvSpPr/>
          <p:nvPr/>
        </p:nvSpPr>
        <p:spPr>
          <a:xfrm>
            <a:off x="1260442" y="3337446"/>
            <a:ext cx="180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交通灯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控制器</a:t>
            </a:r>
          </a:p>
        </p:txBody>
      </p:sp>
      <p:sp>
        <p:nvSpPr>
          <p:cNvPr id="37" name="矩形 36"/>
          <p:cNvSpPr/>
          <p:nvPr/>
        </p:nvSpPr>
        <p:spPr>
          <a:xfrm>
            <a:off x="1260442" y="5088489"/>
            <a:ext cx="180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时钟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678900" y="3685737"/>
            <a:ext cx="54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78900" y="4140592"/>
            <a:ext cx="54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0" y="3501071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reset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86394" y="39559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47" idx="2"/>
            <a:endCxn id="6" idx="0"/>
          </p:cNvCxnSpPr>
          <p:nvPr/>
        </p:nvCxnSpPr>
        <p:spPr>
          <a:xfrm>
            <a:off x="2160442" y="2675097"/>
            <a:ext cx="0" cy="6623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060442" y="3870403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617235" y="281725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clk3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531295" y="3685737"/>
            <a:ext cx="7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Lights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260442" y="2135097"/>
            <a:ext cx="180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分频器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rot="16200000" flipV="1">
            <a:off x="2139582" y="4752316"/>
            <a:ext cx="54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008509" y="4568301"/>
            <a:ext cx="40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TS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>
          <a:xfrm rot="16200000" flipV="1">
            <a:off x="2474865" y="4764036"/>
            <a:ext cx="54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777393" y="4549526"/>
            <a:ext cx="40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TL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 rot="5400000">
            <a:off x="1890442" y="1809609"/>
            <a:ext cx="54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497440" y="114889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CLK100MHZ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>
          <a:xfrm rot="5400000">
            <a:off x="1359225" y="4764036"/>
            <a:ext cx="54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139893" y="457238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</a:t>
            </a:r>
            <a:endParaRPr lang="zh-CN" altLang="en-US" dirty="0"/>
          </a:p>
        </p:txBody>
      </p:sp>
      <p:pic>
        <p:nvPicPr>
          <p:cNvPr id="58" name="Picture 2" descr="https://timgsa.baidu.com/timg?image&amp;quality=80&amp;size=b9999_10000&amp;sec=1512647513668&amp;di=bacf1317eb45480386886786eb737f4c&amp;imgtype=0&amp;src=http%3A%2F%2Fphotocdn.sohu.com%2F20150915%2Fmp31893353_1442283433172_1_th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8321040" y="160219"/>
            <a:ext cx="530859" cy="154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78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6" y="34386"/>
            <a:ext cx="4486275" cy="398145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199206" y="151194"/>
            <a:ext cx="4316144" cy="747578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zh-CN" altLang="en-US" sz="4000" b="1" dirty="0" smtClean="0"/>
              <a:t>农场</a:t>
            </a:r>
            <a:r>
              <a:rPr lang="en-US" altLang="zh-CN" sz="4000" b="1" dirty="0" smtClean="0"/>
              <a:t>-</a:t>
            </a:r>
            <a:r>
              <a:rPr lang="zh-CN" altLang="en-US" sz="4000" b="1" dirty="0" smtClean="0"/>
              <a:t>高速公路</a:t>
            </a:r>
            <a:endParaRPr lang="zh-CN" altLang="en-US" sz="6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508" y="3438797"/>
            <a:ext cx="5809454" cy="3362863"/>
          </a:xfrm>
          <a:prstGeom prst="rect">
            <a:avLst/>
          </a:prstGeom>
        </p:spPr>
      </p:pic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5568630" y="980280"/>
            <a:ext cx="3431431" cy="3159252"/>
            <a:chOff x="2592" y="1152"/>
            <a:chExt cx="2840" cy="2552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4416" y="1152"/>
              <a:ext cx="66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102" tIns="19979" rIns="14102" bIns="19979"/>
            <a:lstStyle>
              <a:lvl1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70013"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auto">
                <a:lnSpc>
                  <a:spcPts val="155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85">
                  <a:solidFill>
                    <a:srgbClr val="000000"/>
                  </a:solidFill>
                  <a:latin typeface="Tahoma" panose="020B0604030504040204" pitchFamily="34" charset="0"/>
                </a:rPr>
                <a:t>Reset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4944" y="2257"/>
              <a:ext cx="488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102" tIns="19979" rIns="14102" bIns="19979"/>
            <a:lstStyle>
              <a:lvl1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70013"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auto">
                <a:lnSpc>
                  <a:spcPts val="155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85">
                  <a:solidFill>
                    <a:srgbClr val="000000"/>
                  </a:solidFill>
                  <a:latin typeface="Tahoma" panose="020B0604030504040204" pitchFamily="34" charset="0"/>
                </a:rPr>
                <a:t>TS'</a:t>
              </a: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4224" y="1872"/>
              <a:ext cx="75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102" tIns="19979" rIns="14102" bIns="19979"/>
            <a:lstStyle>
              <a:lvl1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70013"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auto">
                <a:lnSpc>
                  <a:spcPts val="155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85">
                  <a:solidFill>
                    <a:srgbClr val="000000"/>
                  </a:solidFill>
                  <a:latin typeface="Tahoma" panose="020B0604030504040204" pitchFamily="34" charset="0"/>
                </a:rPr>
                <a:t>TS / ST</a:t>
              </a: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3359" y="1201"/>
              <a:ext cx="728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102" tIns="19979" rIns="14102" bIns="19979"/>
            <a:lstStyle>
              <a:lvl1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70013"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auto">
                <a:lnSpc>
                  <a:spcPts val="155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85">
                  <a:solidFill>
                    <a:srgbClr val="000000"/>
                  </a:solidFill>
                  <a:latin typeface="Tahoma" panose="020B0604030504040204" pitchFamily="34" charset="0"/>
                </a:rPr>
                <a:t>(TL•C)'</a:t>
              </a:r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2976" y="1872"/>
              <a:ext cx="90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102" tIns="19979" rIns="14102" bIns="19979"/>
            <a:lstStyle>
              <a:lvl1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70013"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auto">
                <a:lnSpc>
                  <a:spcPts val="155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85">
                  <a:solidFill>
                    <a:srgbClr val="000000"/>
                  </a:solidFill>
                  <a:latin typeface="Tahoma" panose="020B0604030504040204" pitchFamily="34" charset="0"/>
                </a:rPr>
                <a:t>TL•C / ST</a:t>
              </a: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2592" y="2257"/>
              <a:ext cx="488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102" tIns="19979" rIns="14102" bIns="19979"/>
            <a:lstStyle>
              <a:lvl1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70013"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auto">
                <a:lnSpc>
                  <a:spcPts val="155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85">
                  <a:solidFill>
                    <a:srgbClr val="000000"/>
                  </a:solidFill>
                  <a:latin typeface="Tahoma" panose="020B0604030504040204" pitchFamily="34" charset="0"/>
                </a:rPr>
                <a:t>TS'</a:t>
              </a: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3168" y="2784"/>
              <a:ext cx="762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102" tIns="19979" rIns="14102" bIns="19979"/>
            <a:lstStyle>
              <a:lvl1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70013"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auto">
                <a:lnSpc>
                  <a:spcPts val="155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85">
                  <a:solidFill>
                    <a:srgbClr val="000000"/>
                  </a:solidFill>
                  <a:latin typeface="Tahoma" panose="020B0604030504040204" pitchFamily="34" charset="0"/>
                </a:rPr>
                <a:t>TS / ST</a:t>
              </a: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3649" y="3456"/>
              <a:ext cx="63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102" tIns="19979" rIns="14102" bIns="19979"/>
            <a:lstStyle>
              <a:lvl1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70013"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auto">
                <a:lnSpc>
                  <a:spcPts val="155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85">
                  <a:solidFill>
                    <a:srgbClr val="000000"/>
                  </a:solidFill>
                  <a:latin typeface="Tahoma" panose="020B0604030504040204" pitchFamily="34" charset="0"/>
                </a:rPr>
                <a:t>(TL+C')'</a:t>
              </a:r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4224" y="2784"/>
              <a:ext cx="936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102" tIns="19979" rIns="14102" bIns="19979"/>
            <a:lstStyle>
              <a:lvl1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70013"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auto">
                <a:lnSpc>
                  <a:spcPts val="155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85">
                  <a:solidFill>
                    <a:srgbClr val="000000"/>
                  </a:solidFill>
                  <a:latin typeface="Tahoma" panose="020B0604030504040204" pitchFamily="34" charset="0"/>
                </a:rPr>
                <a:t>TL+C' / ST</a:t>
              </a:r>
            </a:p>
          </p:txBody>
        </p:sp>
        <p:sp>
          <p:nvSpPr>
            <p:cNvPr id="24" name="Oval 15"/>
            <p:cNvSpPr>
              <a:spLocks noChangeArrowheads="1"/>
            </p:cNvSpPr>
            <p:nvPr/>
          </p:nvSpPr>
          <p:spPr bwMode="auto">
            <a:xfrm>
              <a:off x="3744" y="1535"/>
              <a:ext cx="384" cy="3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691" tIns="33845" rIns="67691" bIns="33845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85">
                  <a:latin typeface="Tahoma" panose="020B0604030504040204" pitchFamily="34" charset="0"/>
                </a:rPr>
                <a:t>HG</a:t>
              </a:r>
            </a:p>
          </p:txBody>
        </p:sp>
        <p:sp>
          <p:nvSpPr>
            <p:cNvPr id="25" name="Oval 16"/>
            <p:cNvSpPr>
              <a:spLocks noChangeArrowheads="1"/>
            </p:cNvSpPr>
            <p:nvPr/>
          </p:nvSpPr>
          <p:spPr bwMode="auto">
            <a:xfrm>
              <a:off x="3744" y="2880"/>
              <a:ext cx="384" cy="3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691" tIns="33845" rIns="67691" bIns="33845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85">
                  <a:latin typeface="Tahoma" panose="020B0604030504040204" pitchFamily="34" charset="0"/>
                </a:rPr>
                <a:t>FG</a:t>
              </a: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4416" y="2208"/>
              <a:ext cx="384" cy="38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691" tIns="33845" rIns="67691" bIns="33845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85">
                  <a:latin typeface="Tahoma" panose="020B0604030504040204" pitchFamily="34" charset="0"/>
                </a:rPr>
                <a:t>FY</a:t>
              </a:r>
            </a:p>
          </p:txBody>
        </p:sp>
        <p:sp>
          <p:nvSpPr>
            <p:cNvPr id="27" name="Oval 18"/>
            <p:cNvSpPr>
              <a:spLocks noChangeArrowheads="1"/>
            </p:cNvSpPr>
            <p:nvPr/>
          </p:nvSpPr>
          <p:spPr bwMode="auto">
            <a:xfrm>
              <a:off x="3072" y="2208"/>
              <a:ext cx="384" cy="38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691" tIns="33845" rIns="67691" bIns="33845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85">
                  <a:latin typeface="Tahoma" panose="020B0604030504040204" pitchFamily="34" charset="0"/>
                </a:rPr>
                <a:t>HY</a:t>
              </a:r>
            </a:p>
          </p:txBody>
        </p:sp>
        <p:cxnSp>
          <p:nvCxnSpPr>
            <p:cNvPr id="28" name="AutoShape 19"/>
            <p:cNvCxnSpPr>
              <a:cxnSpLocks noChangeShapeType="1"/>
              <a:stCxn id="24" idx="3"/>
              <a:endCxn id="27" idx="7"/>
            </p:cNvCxnSpPr>
            <p:nvPr/>
          </p:nvCxnSpPr>
          <p:spPr bwMode="auto">
            <a:xfrm flipH="1">
              <a:off x="3400" y="1864"/>
              <a:ext cx="400" cy="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0"/>
            <p:cNvCxnSpPr>
              <a:cxnSpLocks noChangeShapeType="1"/>
              <a:stCxn id="27" idx="5"/>
              <a:endCxn id="25" idx="1"/>
            </p:cNvCxnSpPr>
            <p:nvPr/>
          </p:nvCxnSpPr>
          <p:spPr bwMode="auto">
            <a:xfrm>
              <a:off x="3400" y="2536"/>
              <a:ext cx="400" cy="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21"/>
            <p:cNvCxnSpPr>
              <a:cxnSpLocks noChangeShapeType="1"/>
              <a:stCxn id="25" idx="7"/>
              <a:endCxn id="26" idx="3"/>
            </p:cNvCxnSpPr>
            <p:nvPr/>
          </p:nvCxnSpPr>
          <p:spPr bwMode="auto">
            <a:xfrm flipV="1">
              <a:off x="4072" y="2536"/>
              <a:ext cx="400" cy="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22"/>
            <p:cNvCxnSpPr>
              <a:cxnSpLocks noChangeShapeType="1"/>
              <a:stCxn id="26" idx="1"/>
              <a:endCxn id="24" idx="5"/>
            </p:cNvCxnSpPr>
            <p:nvPr/>
          </p:nvCxnSpPr>
          <p:spPr bwMode="auto">
            <a:xfrm flipH="1" flipV="1">
              <a:off x="4072" y="1864"/>
              <a:ext cx="400" cy="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23"/>
            <p:cNvCxnSpPr>
              <a:cxnSpLocks noChangeShapeType="1"/>
              <a:stCxn id="24" idx="6"/>
              <a:endCxn id="24" idx="2"/>
            </p:cNvCxnSpPr>
            <p:nvPr/>
          </p:nvCxnSpPr>
          <p:spPr bwMode="auto">
            <a:xfrm flipH="1">
              <a:off x="3744" y="1728"/>
              <a:ext cx="384" cy="1"/>
            </a:xfrm>
            <a:prstGeom prst="curvedConnector5">
              <a:avLst>
                <a:gd name="adj1" fmla="val -37500"/>
                <a:gd name="adj2" fmla="val -33600000"/>
                <a:gd name="adj3" fmla="val 1375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24"/>
            <p:cNvCxnSpPr>
              <a:cxnSpLocks noChangeShapeType="1"/>
              <a:stCxn id="27" idx="0"/>
              <a:endCxn id="27" idx="4"/>
            </p:cNvCxnSpPr>
            <p:nvPr/>
          </p:nvCxnSpPr>
          <p:spPr bwMode="auto">
            <a:xfrm rot="5400000" flipV="1">
              <a:off x="3073" y="2399"/>
              <a:ext cx="384" cy="1"/>
            </a:xfrm>
            <a:prstGeom prst="curvedConnector5">
              <a:avLst>
                <a:gd name="adj1" fmla="val -37500"/>
                <a:gd name="adj2" fmla="val -41000000"/>
                <a:gd name="adj3" fmla="val 1375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25"/>
            <p:cNvCxnSpPr>
              <a:cxnSpLocks noChangeShapeType="1"/>
              <a:stCxn id="26" idx="4"/>
              <a:endCxn id="26" idx="0"/>
            </p:cNvCxnSpPr>
            <p:nvPr/>
          </p:nvCxnSpPr>
          <p:spPr bwMode="auto">
            <a:xfrm rot="5400000" flipH="1" flipV="1">
              <a:off x="4417" y="2399"/>
              <a:ext cx="384" cy="1"/>
            </a:xfrm>
            <a:prstGeom prst="curvedConnector5">
              <a:avLst>
                <a:gd name="adj1" fmla="val -37500"/>
                <a:gd name="adj2" fmla="val 33600000"/>
                <a:gd name="adj3" fmla="val 1375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26"/>
            <p:cNvCxnSpPr>
              <a:cxnSpLocks noChangeShapeType="1"/>
            </p:cNvCxnSpPr>
            <p:nvPr/>
          </p:nvCxnSpPr>
          <p:spPr bwMode="auto">
            <a:xfrm rot="10800000" flipH="1" flipV="1">
              <a:off x="3744" y="3072"/>
              <a:ext cx="384" cy="1"/>
            </a:xfrm>
            <a:prstGeom prst="curvedConnector5">
              <a:avLst>
                <a:gd name="adj1" fmla="val -37500"/>
                <a:gd name="adj2" fmla="val 39099995"/>
                <a:gd name="adj3" fmla="val 1375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Line 27"/>
            <p:cNvSpPr>
              <a:spLocks noChangeShapeType="1"/>
            </p:cNvSpPr>
            <p:nvPr/>
          </p:nvSpPr>
          <p:spPr bwMode="auto">
            <a:xfrm flipH="1">
              <a:off x="4080" y="1248"/>
              <a:ext cx="335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33">
                <a:latin typeface="+mn-lt"/>
                <a:ea typeface="+mn-ea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007175" y="1406620"/>
            <a:ext cx="17331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/>
              <a:t>摩尔 </a:t>
            </a:r>
            <a:r>
              <a:rPr lang="en-US" altLang="zh-CN" sz="2000" b="1" dirty="0" smtClean="0"/>
              <a:t>/ </a:t>
            </a:r>
            <a:r>
              <a:rPr lang="zh-CN" altLang="en-US" sz="2000" b="1" dirty="0" smtClean="0"/>
              <a:t>米里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混合型状</a:t>
            </a:r>
            <a:r>
              <a:rPr lang="zh-CN" altLang="en-US" sz="2000" b="1" dirty="0" smtClean="0"/>
              <a:t>态图</a:t>
            </a:r>
            <a:endParaRPr lang="zh-CN" altLang="en-US" sz="2000" b="1" dirty="0"/>
          </a:p>
        </p:txBody>
      </p:sp>
      <p:sp>
        <p:nvSpPr>
          <p:cNvPr id="37" name="圆角矩形 36"/>
          <p:cNvSpPr/>
          <p:nvPr/>
        </p:nvSpPr>
        <p:spPr>
          <a:xfrm>
            <a:off x="3681267" y="3405426"/>
            <a:ext cx="1595807" cy="245140"/>
          </a:xfrm>
          <a:prstGeom prst="roundRect">
            <a:avLst>
              <a:gd name="adj" fmla="val 1127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13" idx="2"/>
            <a:endCxn id="37" idx="0"/>
          </p:cNvCxnSpPr>
          <p:nvPr/>
        </p:nvCxnSpPr>
        <p:spPr>
          <a:xfrm flipH="1">
            <a:off x="4479171" y="2114506"/>
            <a:ext cx="394588" cy="129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681266" y="6123479"/>
            <a:ext cx="1664457" cy="502403"/>
          </a:xfrm>
          <a:prstGeom prst="roundRect">
            <a:avLst>
              <a:gd name="adj" fmla="val 1127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47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8" y="76052"/>
            <a:ext cx="4280299" cy="412383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98" y="4296136"/>
            <a:ext cx="5743788" cy="25215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637692" y="172297"/>
            <a:ext cx="6088673" cy="747578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zh-CN" altLang="en-US" sz="4000" b="1" dirty="0" smtClean="0"/>
              <a:t>农场</a:t>
            </a:r>
            <a:r>
              <a:rPr lang="en-US" altLang="zh-CN" sz="4000" b="1" dirty="0" smtClean="0"/>
              <a:t>-</a:t>
            </a:r>
            <a:r>
              <a:rPr lang="zh-CN" altLang="en-US" sz="4000" b="1" dirty="0" smtClean="0"/>
              <a:t>高速公路 交通红绿灯</a:t>
            </a:r>
            <a:endParaRPr lang="zh-CN" altLang="en-US" sz="6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939" y="943958"/>
            <a:ext cx="3073790" cy="347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9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484135" y="6353727"/>
            <a:ext cx="2057400" cy="365125"/>
          </a:xfrm>
        </p:spPr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5930" y="150505"/>
            <a:ext cx="8116046" cy="747578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zh-CN" altLang="en-US" sz="4000" b="1" dirty="0" smtClean="0"/>
              <a:t>有限状态机 </a:t>
            </a:r>
            <a:r>
              <a:rPr lang="en-US" altLang="zh-CN" sz="4000" b="1" dirty="0" smtClean="0"/>
              <a:t>FSM</a:t>
            </a:r>
            <a:endParaRPr lang="zh-CN" altLang="en-US" sz="6600" dirty="0"/>
          </a:p>
        </p:txBody>
      </p:sp>
      <p:grpSp>
        <p:nvGrpSpPr>
          <p:cNvPr id="108" name="组合 107"/>
          <p:cNvGrpSpPr/>
          <p:nvPr/>
        </p:nvGrpSpPr>
        <p:grpSpPr>
          <a:xfrm>
            <a:off x="1203285" y="1099375"/>
            <a:ext cx="6543141" cy="1585160"/>
            <a:chOff x="1170630" y="1099375"/>
            <a:chExt cx="6543141" cy="1585160"/>
          </a:xfrm>
        </p:grpSpPr>
        <p:sp>
          <p:nvSpPr>
            <p:cNvPr id="2" name="矩形 1"/>
            <p:cNvSpPr/>
            <p:nvPr/>
          </p:nvSpPr>
          <p:spPr>
            <a:xfrm>
              <a:off x="2292531" y="1613263"/>
              <a:ext cx="1260000" cy="57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tx1"/>
                  </a:solidFill>
                </a:rPr>
                <a:t>组合逻辑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427208" y="1613263"/>
              <a:ext cx="1260000" cy="57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tx1"/>
                  </a:solidFill>
                </a:rPr>
                <a:t>状态</a:t>
              </a:r>
              <a:endParaRPr lang="en-US" altLang="zh-CN" sz="16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寄存器</a:t>
              </a: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1724297" y="2103125"/>
              <a:ext cx="5682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261109" y="1795348"/>
                  <a:ext cx="5487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1109" y="1795348"/>
                  <a:ext cx="548740" cy="307777"/>
                </a:xfrm>
                <a:prstGeom prst="rect">
                  <a:avLst/>
                </a:prstGeom>
                <a:blipFill>
                  <a:blip r:embed="rId2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3581949" y="1584223"/>
                  <a:ext cx="8479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949" y="1584223"/>
                  <a:ext cx="847924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5960096" y="1687641"/>
                  <a:ext cx="5341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096" y="1687641"/>
                  <a:ext cx="53412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/>
            <p:cNvCxnSpPr>
              <a:stCxn id="2" idx="3"/>
              <a:endCxn id="8" idx="1"/>
            </p:cNvCxnSpPr>
            <p:nvPr/>
          </p:nvCxnSpPr>
          <p:spPr>
            <a:xfrm>
              <a:off x="3552531" y="1901263"/>
              <a:ext cx="8746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3690612" y="1929643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次态</a:t>
              </a:r>
              <a:endParaRPr lang="zh-CN" altLang="en-US" sz="16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440459" y="167225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现态</a:t>
              </a:r>
              <a:endParaRPr lang="zh-CN" altLang="en-US" sz="1600" dirty="0"/>
            </a:p>
          </p:txBody>
        </p:sp>
        <p:cxnSp>
          <p:nvCxnSpPr>
            <p:cNvPr id="23" name="直接箭头连接符 22"/>
            <p:cNvCxnSpPr>
              <a:stCxn id="8" idx="3"/>
              <a:endCxn id="2" idx="1"/>
            </p:cNvCxnSpPr>
            <p:nvPr/>
          </p:nvCxnSpPr>
          <p:spPr>
            <a:xfrm flipH="1">
              <a:off x="2292531" y="1901263"/>
              <a:ext cx="3394677" cy="12700"/>
            </a:xfrm>
            <a:prstGeom prst="bentConnector5">
              <a:avLst>
                <a:gd name="adj1" fmla="val -6734"/>
                <a:gd name="adj2" fmla="val -6835142"/>
                <a:gd name="adj3" fmla="val 1067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2"/>
            <p:cNvCxnSpPr>
              <a:stCxn id="2" idx="2"/>
              <a:endCxn id="31" idx="1"/>
            </p:cNvCxnSpPr>
            <p:nvPr/>
          </p:nvCxnSpPr>
          <p:spPr>
            <a:xfrm rot="16200000" flipH="1">
              <a:off x="4459093" y="652701"/>
              <a:ext cx="293282" cy="336640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6288937" y="2328656"/>
                  <a:ext cx="5367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8937" y="2328656"/>
                  <a:ext cx="536750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文本框 31"/>
            <p:cNvSpPr txBox="1"/>
            <p:nvPr/>
          </p:nvSpPr>
          <p:spPr>
            <a:xfrm>
              <a:off x="6708368" y="234598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当前输出</a:t>
              </a:r>
              <a:endParaRPr lang="zh-CN" altLang="en-US" sz="16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70630" y="210312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当前输入</a:t>
              </a:r>
              <a:endParaRPr lang="zh-CN" altLang="en-US" sz="1600" dirty="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 rot="5400000">
              <a:off x="4713543" y="1485357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rot="5400000">
              <a:off x="5238238" y="1494071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4587120" y="1104194"/>
                  <a:ext cx="4688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𝑐𝑙𝑘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7120" y="1104194"/>
                  <a:ext cx="468846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5025111" y="1099375"/>
                  <a:ext cx="6422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𝑐𝑙𝑒𝑎𝑟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5111" y="1099375"/>
                  <a:ext cx="642292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1" name="文本框 110"/>
          <p:cNvSpPr txBox="1"/>
          <p:nvPr/>
        </p:nvSpPr>
        <p:spPr>
          <a:xfrm>
            <a:off x="245627" y="1032496"/>
            <a:ext cx="492443" cy="15510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lstStyle/>
          <a:p>
            <a:r>
              <a:rPr lang="zh-CN" altLang="en-US" sz="2000" b="1" spc="300" dirty="0" smtClean="0"/>
              <a:t>经典状态机</a:t>
            </a:r>
            <a:endParaRPr lang="zh-CN" altLang="en-US" sz="2000" b="1" spc="300" dirty="0"/>
          </a:p>
        </p:txBody>
      </p:sp>
      <p:grpSp>
        <p:nvGrpSpPr>
          <p:cNvPr id="118" name="组合 117"/>
          <p:cNvGrpSpPr/>
          <p:nvPr/>
        </p:nvGrpSpPr>
        <p:grpSpPr>
          <a:xfrm>
            <a:off x="0" y="2733582"/>
            <a:ext cx="9144000" cy="1873636"/>
            <a:chOff x="0" y="2733582"/>
            <a:chExt cx="9144000" cy="1873636"/>
          </a:xfrm>
        </p:grpSpPr>
        <p:grpSp>
          <p:nvGrpSpPr>
            <p:cNvPr id="109" name="组合 108"/>
            <p:cNvGrpSpPr/>
            <p:nvPr/>
          </p:nvGrpSpPr>
          <p:grpSpPr>
            <a:xfrm>
              <a:off x="1193913" y="2999587"/>
              <a:ext cx="7753199" cy="1316180"/>
              <a:chOff x="1193913" y="3035443"/>
              <a:chExt cx="7753199" cy="131618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2335407" y="3544670"/>
                <a:ext cx="1260000" cy="57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 smtClean="0">
                    <a:solidFill>
                      <a:schemeClr val="tx1"/>
                    </a:solidFill>
                  </a:rPr>
                  <a:t>组合逻辑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</a:rPr>
                  <a:t>1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483146" y="3544670"/>
                <a:ext cx="1260000" cy="57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 smtClean="0">
                    <a:solidFill>
                      <a:schemeClr val="tx1"/>
                    </a:solidFill>
                  </a:rPr>
                  <a:t>状态</a:t>
                </a:r>
                <a:endParaRPr lang="en-US" altLang="zh-CN" sz="16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</a:rPr>
                  <a:t>寄存器</a:t>
                </a:r>
              </a:p>
            </p:txBody>
          </p:sp>
          <p:cxnSp>
            <p:nvCxnSpPr>
              <p:cNvPr id="41" name="直接箭头连接符 40"/>
              <p:cNvCxnSpPr/>
              <p:nvPr/>
            </p:nvCxnSpPr>
            <p:spPr>
              <a:xfrm>
                <a:off x="1767173" y="4013069"/>
                <a:ext cx="56823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303985" y="3705292"/>
                    <a:ext cx="54874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42" name="文本框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3985" y="3705292"/>
                    <a:ext cx="548740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3618294" y="3520291"/>
                    <a:ext cx="84792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43" name="文本框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8294" y="3520291"/>
                    <a:ext cx="847924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5950014" y="3550876"/>
                    <a:ext cx="5341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44" name="文本框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0014" y="3550876"/>
                    <a:ext cx="53412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直接箭头连接符 44"/>
              <p:cNvCxnSpPr>
                <a:stCxn id="39" idx="3"/>
                <a:endCxn id="40" idx="1"/>
              </p:cNvCxnSpPr>
              <p:nvPr/>
            </p:nvCxnSpPr>
            <p:spPr>
              <a:xfrm>
                <a:off x="3595407" y="3832670"/>
                <a:ext cx="88773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3726957" y="386571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 smtClean="0"/>
                  <a:t>次态</a:t>
                </a:r>
                <a:endParaRPr lang="zh-CN" altLang="en-US" sz="1600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5899182" y="385631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 smtClean="0"/>
                  <a:t>现态</a:t>
                </a:r>
                <a:endParaRPr lang="zh-CN" altLang="en-US" sz="1600" dirty="0"/>
              </a:p>
            </p:txBody>
          </p:sp>
          <p:cxnSp>
            <p:nvCxnSpPr>
              <p:cNvPr id="48" name="直接箭头连接符 22"/>
              <p:cNvCxnSpPr>
                <a:stCxn id="40" idx="3"/>
                <a:endCxn id="57" idx="1"/>
              </p:cNvCxnSpPr>
              <p:nvPr/>
            </p:nvCxnSpPr>
            <p:spPr>
              <a:xfrm flipV="1">
                <a:off x="5743146" y="3832308"/>
                <a:ext cx="844817" cy="3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8097068" y="3495480"/>
                    <a:ext cx="53675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50" name="文本框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7068" y="3495480"/>
                    <a:ext cx="53675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文本框 50"/>
              <p:cNvSpPr txBox="1"/>
              <p:nvPr/>
            </p:nvSpPr>
            <p:spPr>
              <a:xfrm>
                <a:off x="7941709" y="3869916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 smtClean="0"/>
                  <a:t>当前输出</a:t>
                </a:r>
                <a:endParaRPr lang="zh-CN" altLang="en-US" sz="1600" dirty="0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1193913" y="4013069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 smtClean="0"/>
                  <a:t>当前输入</a:t>
                </a:r>
                <a:endParaRPr lang="zh-CN" altLang="en-US" sz="1600" dirty="0"/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rot="5400000">
                <a:off x="4769481" y="3421425"/>
                <a:ext cx="216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/>
              <p:nvPr/>
            </p:nvCxnSpPr>
            <p:spPr>
              <a:xfrm rot="5400000">
                <a:off x="5294176" y="3430139"/>
                <a:ext cx="216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4643058" y="3040262"/>
                    <a:ext cx="46884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𝑐𝑙𝑘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55" name="文本框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3058" y="3040262"/>
                    <a:ext cx="46884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5081049" y="3035443"/>
                    <a:ext cx="6422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𝑐𝑙𝑒𝑎𝑟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56" name="文本框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1049" y="3035443"/>
                    <a:ext cx="64229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矩形 56"/>
              <p:cNvSpPr/>
              <p:nvPr/>
            </p:nvSpPr>
            <p:spPr>
              <a:xfrm>
                <a:off x="6587963" y="3544308"/>
                <a:ext cx="1260000" cy="57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 smtClean="0">
                    <a:solidFill>
                      <a:schemeClr val="tx1"/>
                    </a:solidFill>
                  </a:rPr>
                  <a:t>组合逻辑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2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直接箭头连接符 22"/>
              <p:cNvCxnSpPr>
                <a:stCxn id="57" idx="3"/>
              </p:cNvCxnSpPr>
              <p:nvPr/>
            </p:nvCxnSpPr>
            <p:spPr>
              <a:xfrm>
                <a:off x="7847963" y="3832308"/>
                <a:ext cx="540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22"/>
              <p:cNvCxnSpPr>
                <a:stCxn id="40" idx="3"/>
                <a:endCxn id="39" idx="1"/>
              </p:cNvCxnSpPr>
              <p:nvPr/>
            </p:nvCxnSpPr>
            <p:spPr>
              <a:xfrm flipH="1">
                <a:off x="2335407" y="3832670"/>
                <a:ext cx="3407739" cy="12700"/>
              </a:xfrm>
              <a:prstGeom prst="bentConnector5">
                <a:avLst>
                  <a:gd name="adj1" fmla="val -6708"/>
                  <a:gd name="adj2" fmla="val -6629425"/>
                  <a:gd name="adj3" fmla="val 106708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直接连接符 70"/>
            <p:cNvCxnSpPr/>
            <p:nvPr/>
          </p:nvCxnSpPr>
          <p:spPr>
            <a:xfrm>
              <a:off x="0" y="2733582"/>
              <a:ext cx="9144000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2" name="文本框 111"/>
            <p:cNvSpPr txBox="1"/>
            <p:nvPr/>
          </p:nvSpPr>
          <p:spPr>
            <a:xfrm>
              <a:off x="245627" y="2866588"/>
              <a:ext cx="492443" cy="155106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eaVert" wrap="none" rtlCol="0">
              <a:spAutoFit/>
            </a:bodyPr>
            <a:lstStyle/>
            <a:p>
              <a:r>
                <a:rPr lang="zh-CN" altLang="en-US" sz="2000" b="1" spc="300" dirty="0" smtClean="0"/>
                <a:t>摩尔状态机</a:t>
              </a:r>
              <a:endParaRPr lang="zh-CN" altLang="en-US" sz="2000" b="1" spc="3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本框 115"/>
                <p:cNvSpPr txBox="1"/>
                <p:nvPr/>
              </p:nvSpPr>
              <p:spPr>
                <a:xfrm>
                  <a:off x="2698609" y="4237886"/>
                  <a:ext cx="31341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0070C0"/>
                      </a:solidFill>
                    </a:rPr>
                    <a:t>输出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b="1" dirty="0" smtClean="0">
                      <a:solidFill>
                        <a:srgbClr val="0070C0"/>
                      </a:solidFill>
                    </a:rPr>
                    <a:t> 仅取决于</a:t>
                  </a:r>
                  <a:r>
                    <a:rPr lang="zh-CN" altLang="en-US" b="1" dirty="0">
                      <a:solidFill>
                        <a:srgbClr val="0070C0"/>
                      </a:solidFill>
                    </a:rPr>
                    <a:t>：</a:t>
                  </a:r>
                  <a:r>
                    <a:rPr lang="zh-CN" altLang="en-US" b="1" dirty="0" smtClean="0">
                      <a:solidFill>
                        <a:srgbClr val="0070C0"/>
                      </a:solidFill>
                    </a:rPr>
                    <a:t>现态</a:t>
                  </a:r>
                  <a14:m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文本框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8609" y="4237886"/>
                  <a:ext cx="3134191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751" t="-13115" r="-195" b="-1967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组合 118"/>
          <p:cNvGrpSpPr/>
          <p:nvPr/>
        </p:nvGrpSpPr>
        <p:grpSpPr>
          <a:xfrm>
            <a:off x="11953" y="4710038"/>
            <a:ext cx="9144000" cy="2077945"/>
            <a:chOff x="11953" y="4710038"/>
            <a:chExt cx="9144000" cy="2077945"/>
          </a:xfrm>
        </p:grpSpPr>
        <p:cxnSp>
          <p:nvCxnSpPr>
            <p:cNvPr id="72" name="直接连接符 71"/>
            <p:cNvCxnSpPr/>
            <p:nvPr/>
          </p:nvCxnSpPr>
          <p:spPr>
            <a:xfrm>
              <a:off x="11953" y="4710038"/>
              <a:ext cx="9144000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10" name="组合 109"/>
            <p:cNvGrpSpPr/>
            <p:nvPr/>
          </p:nvGrpSpPr>
          <p:grpSpPr>
            <a:xfrm>
              <a:off x="1167789" y="4950941"/>
              <a:ext cx="7779323" cy="1444865"/>
              <a:chOff x="1167789" y="4950941"/>
              <a:chExt cx="7779323" cy="1444865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2335407" y="5460168"/>
                <a:ext cx="1260000" cy="57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 smtClean="0">
                    <a:solidFill>
                      <a:schemeClr val="tx1"/>
                    </a:solidFill>
                  </a:rPr>
                  <a:t>组合逻辑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</a:rPr>
                  <a:t>1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4483146" y="5460168"/>
                <a:ext cx="1260000" cy="57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 smtClean="0">
                    <a:solidFill>
                      <a:schemeClr val="tx1"/>
                    </a:solidFill>
                  </a:rPr>
                  <a:t>状态</a:t>
                </a:r>
                <a:endParaRPr lang="en-US" altLang="zh-CN" sz="16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</a:rPr>
                  <a:t>寄存器</a:t>
                </a:r>
              </a:p>
            </p:txBody>
          </p:sp>
          <p:cxnSp>
            <p:nvCxnSpPr>
              <p:cNvPr id="75" name="直接箭头连接符 74"/>
              <p:cNvCxnSpPr/>
              <p:nvPr/>
            </p:nvCxnSpPr>
            <p:spPr>
              <a:xfrm>
                <a:off x="1767173" y="5941627"/>
                <a:ext cx="56823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本框 75"/>
                  <p:cNvSpPr txBox="1"/>
                  <p:nvPr/>
                </p:nvSpPr>
                <p:spPr>
                  <a:xfrm>
                    <a:off x="1303985" y="5633850"/>
                    <a:ext cx="54874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6" name="文本框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3985" y="5633850"/>
                    <a:ext cx="548740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文本框 76"/>
                  <p:cNvSpPr txBox="1"/>
                  <p:nvPr/>
                </p:nvSpPr>
                <p:spPr>
                  <a:xfrm>
                    <a:off x="3618294" y="5448851"/>
                    <a:ext cx="84792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7" name="文本框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8294" y="5448851"/>
                    <a:ext cx="847924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文本框 77"/>
                  <p:cNvSpPr txBox="1"/>
                  <p:nvPr/>
                </p:nvSpPr>
                <p:spPr>
                  <a:xfrm>
                    <a:off x="5950014" y="5453312"/>
                    <a:ext cx="5341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8" name="文本框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0014" y="5453312"/>
                    <a:ext cx="53412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直接箭头连接符 78"/>
              <p:cNvCxnSpPr>
                <a:stCxn id="73" idx="3"/>
                <a:endCxn id="74" idx="1"/>
              </p:cNvCxnSpPr>
              <p:nvPr/>
            </p:nvCxnSpPr>
            <p:spPr>
              <a:xfrm>
                <a:off x="3595407" y="5748168"/>
                <a:ext cx="88773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文本框 79"/>
              <p:cNvSpPr txBox="1"/>
              <p:nvPr/>
            </p:nvSpPr>
            <p:spPr>
              <a:xfrm>
                <a:off x="3726957" y="579427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 smtClean="0"/>
                  <a:t>次态</a:t>
                </a:r>
                <a:endParaRPr lang="zh-CN" altLang="en-US" sz="1600" dirty="0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5899182" y="5758747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 smtClean="0"/>
                  <a:t>现态</a:t>
                </a:r>
                <a:endParaRPr lang="zh-CN" altLang="en-US" sz="1600" dirty="0"/>
              </a:p>
            </p:txBody>
          </p:sp>
          <p:cxnSp>
            <p:nvCxnSpPr>
              <p:cNvPr id="82" name="直接箭头连接符 22"/>
              <p:cNvCxnSpPr>
                <a:stCxn id="74" idx="3"/>
              </p:cNvCxnSpPr>
              <p:nvPr/>
            </p:nvCxnSpPr>
            <p:spPr>
              <a:xfrm>
                <a:off x="5743146" y="5748168"/>
                <a:ext cx="844817" cy="84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97068" y="5528539"/>
                    <a:ext cx="53675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83" name="文本框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7068" y="5528539"/>
                    <a:ext cx="53675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文本框 83"/>
              <p:cNvSpPr txBox="1"/>
              <p:nvPr/>
            </p:nvSpPr>
            <p:spPr>
              <a:xfrm>
                <a:off x="7941709" y="5974816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 smtClean="0"/>
                  <a:t>当前输出</a:t>
                </a:r>
                <a:endParaRPr lang="zh-CN" altLang="en-US" sz="1600" dirty="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167789" y="5928565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 smtClean="0"/>
                  <a:t>当前输入</a:t>
                </a:r>
                <a:endParaRPr lang="zh-CN" altLang="en-US" sz="1600" dirty="0"/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rot="5400000">
                <a:off x="4769481" y="5336923"/>
                <a:ext cx="216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/>
              <p:nvPr/>
            </p:nvCxnSpPr>
            <p:spPr>
              <a:xfrm rot="5400000">
                <a:off x="5294176" y="5345637"/>
                <a:ext cx="216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4643058" y="4955760"/>
                    <a:ext cx="46884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𝑐𝑙𝑘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88" name="文本框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3058" y="4955760"/>
                    <a:ext cx="46884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5081049" y="4950941"/>
                    <a:ext cx="6422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𝑐𝑙𝑒𝑎𝑟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89" name="文本框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1049" y="4950941"/>
                    <a:ext cx="64229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0" name="矩形 89"/>
              <p:cNvSpPr/>
              <p:nvPr/>
            </p:nvSpPr>
            <p:spPr>
              <a:xfrm>
                <a:off x="6587963" y="5459806"/>
                <a:ext cx="1260000" cy="93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 smtClean="0">
                    <a:solidFill>
                      <a:schemeClr val="tx1"/>
                    </a:solidFill>
                  </a:rPr>
                  <a:t>组合逻辑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2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1" name="直接箭头连接符 22"/>
              <p:cNvCxnSpPr/>
              <p:nvPr/>
            </p:nvCxnSpPr>
            <p:spPr>
              <a:xfrm flipV="1">
                <a:off x="7847963" y="5915656"/>
                <a:ext cx="540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22"/>
              <p:cNvCxnSpPr>
                <a:stCxn id="74" idx="3"/>
                <a:endCxn id="73" idx="1"/>
              </p:cNvCxnSpPr>
              <p:nvPr/>
            </p:nvCxnSpPr>
            <p:spPr>
              <a:xfrm flipH="1">
                <a:off x="2335407" y="5748168"/>
                <a:ext cx="3407739" cy="12700"/>
              </a:xfrm>
              <a:prstGeom prst="bentConnector5">
                <a:avLst>
                  <a:gd name="adj1" fmla="val -6708"/>
                  <a:gd name="adj2" fmla="val -6526567"/>
                  <a:gd name="adj3" fmla="val 106708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22"/>
              <p:cNvCxnSpPr/>
              <p:nvPr/>
            </p:nvCxnSpPr>
            <p:spPr>
              <a:xfrm>
                <a:off x="2122714" y="5935096"/>
                <a:ext cx="4465249" cy="294532"/>
              </a:xfrm>
              <a:prstGeom prst="bentConnector3">
                <a:avLst>
                  <a:gd name="adj1" fmla="val -25"/>
                </a:avLst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文本框 112"/>
            <p:cNvSpPr txBox="1"/>
            <p:nvPr/>
          </p:nvSpPr>
          <p:spPr>
            <a:xfrm>
              <a:off x="239924" y="4906303"/>
              <a:ext cx="492443" cy="155106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eaVert" wrap="none" rtlCol="0">
              <a:spAutoFit/>
            </a:bodyPr>
            <a:lstStyle/>
            <a:p>
              <a:r>
                <a:rPr lang="zh-CN" altLang="en-US" sz="2000" b="1" spc="300" dirty="0" smtClean="0"/>
                <a:t>米里状态机</a:t>
              </a:r>
              <a:endParaRPr lang="zh-CN" altLang="en-US" sz="2000" b="1" spc="3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/>
                <p:cNvSpPr txBox="1"/>
                <p:nvPr/>
              </p:nvSpPr>
              <p:spPr>
                <a:xfrm>
                  <a:off x="2751206" y="6418651"/>
                  <a:ext cx="45833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0070C0"/>
                      </a:solidFill>
                    </a:rPr>
                    <a:t>输出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b="1" dirty="0" smtClean="0">
                      <a:solidFill>
                        <a:srgbClr val="0070C0"/>
                      </a:solidFill>
                    </a:rPr>
                    <a:t> 取决于</a:t>
                  </a:r>
                  <a:r>
                    <a:rPr lang="zh-CN" altLang="en-US" b="1" dirty="0">
                      <a:solidFill>
                        <a:srgbClr val="0070C0"/>
                      </a:solidFill>
                    </a:rPr>
                    <a:t>：</a:t>
                  </a:r>
                  <a:r>
                    <a:rPr lang="zh-CN" altLang="en-US" b="1" dirty="0" smtClean="0">
                      <a:solidFill>
                        <a:srgbClr val="0070C0"/>
                      </a:solidFill>
                    </a:rPr>
                    <a:t>现态</a:t>
                  </a:r>
                  <a14:m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b="1" dirty="0" smtClean="0">
                      <a:solidFill>
                        <a:srgbClr val="0070C0"/>
                      </a:solidFill>
                    </a:rPr>
                    <a:t> </a:t>
                  </a:r>
                  <a:r>
                    <a:rPr lang="en-US" altLang="zh-CN" b="1" dirty="0" smtClean="0">
                      <a:solidFill>
                        <a:srgbClr val="0070C0"/>
                      </a:solidFill>
                    </a:rPr>
                    <a:t>+ </a:t>
                  </a:r>
                  <a:r>
                    <a:rPr lang="zh-CN" altLang="en-US" b="1" dirty="0" smtClean="0">
                      <a:solidFill>
                        <a:srgbClr val="0070C0"/>
                      </a:solidFill>
                    </a:rPr>
                    <a:t>当前输入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文本框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1206" y="6418651"/>
                  <a:ext cx="4583306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064" t="-14754" b="-262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632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5930" y="150505"/>
            <a:ext cx="8116046" cy="747578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en-US" altLang="zh-CN" sz="4000" b="1" dirty="0" smtClean="0"/>
              <a:t>1101</a:t>
            </a:r>
            <a:r>
              <a:rPr lang="zh-CN" altLang="en-US" sz="4000" b="1" dirty="0" smtClean="0"/>
              <a:t>序列检测器：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状态机</a:t>
            </a:r>
            <a:endParaRPr lang="zh-CN" altLang="en-US" sz="6600" dirty="0">
              <a:solidFill>
                <a:srgbClr val="0070C0"/>
              </a:solidFill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7161999" y="1974536"/>
            <a:ext cx="1572849" cy="866851"/>
            <a:chOff x="7161999" y="1974536"/>
            <a:chExt cx="1572849" cy="8668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椭圆 19"/>
                <p:cNvSpPr/>
                <p:nvPr/>
              </p:nvSpPr>
              <p:spPr>
                <a:xfrm>
                  <a:off x="7942848" y="1974536"/>
                  <a:ext cx="792000" cy="792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dirty="0" smtClean="0">
                    <a:solidFill>
                      <a:srgbClr val="0070C0"/>
                    </a:solidFill>
                  </a:endParaRPr>
                </a:p>
                <a:p>
                  <a:pPr algn="ctr"/>
                  <a:r>
                    <a:rPr lang="en-US" altLang="zh-CN" b="1" dirty="0" smtClean="0">
                      <a:solidFill>
                        <a:srgbClr val="0070C0"/>
                      </a:solidFill>
                    </a:rPr>
                    <a:t>1</a:t>
                  </a:r>
                  <a:endParaRPr lang="zh-CN" alt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椭圆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848" y="1974536"/>
                  <a:ext cx="792000" cy="792000"/>
                </a:xfrm>
                <a:prstGeom prst="ellipse">
                  <a:avLst/>
                </a:prstGeom>
                <a:blipFill>
                  <a:blip r:embed="rId3"/>
                  <a:stretch>
                    <a:fillRect b="-37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/>
            <p:cNvCxnSpPr>
              <a:stCxn id="19" idx="6"/>
              <a:endCxn id="20" idx="2"/>
            </p:cNvCxnSpPr>
            <p:nvPr/>
          </p:nvCxnSpPr>
          <p:spPr>
            <a:xfrm>
              <a:off x="7161999" y="2370536"/>
              <a:ext cx="7808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7401580" y="24720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1</a:t>
              </a:r>
              <a:endParaRPr lang="zh-CN" altLang="en-US" b="1" dirty="0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1229972" y="1974536"/>
            <a:ext cx="1213477" cy="792000"/>
            <a:chOff x="1229972" y="1974536"/>
            <a:chExt cx="1213477" cy="79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椭圆 1"/>
                <p:cNvSpPr/>
                <p:nvPr/>
              </p:nvSpPr>
              <p:spPr>
                <a:xfrm>
                  <a:off x="1651449" y="1974536"/>
                  <a:ext cx="792000" cy="792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dirty="0" smtClean="0">
                    <a:solidFill>
                      <a:srgbClr val="0070C0"/>
                    </a:solidFill>
                  </a:endParaRPr>
                </a:p>
                <a:p>
                  <a:pPr algn="ctr"/>
                  <a:r>
                    <a:rPr lang="en-US" altLang="zh-CN" dirty="0">
                      <a:solidFill>
                        <a:srgbClr val="0070C0"/>
                      </a:solidFill>
                    </a:rPr>
                    <a:t>0</a:t>
                  </a:r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椭圆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1449" y="1974536"/>
                  <a:ext cx="792000" cy="792000"/>
                </a:xfrm>
                <a:prstGeom prst="ellipse">
                  <a:avLst/>
                </a:prstGeom>
                <a:blipFill>
                  <a:blip r:embed="rId4"/>
                  <a:stretch>
                    <a:fillRect b="-37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/>
            <p:cNvSpPr txBox="1"/>
            <p:nvPr/>
          </p:nvSpPr>
          <p:spPr>
            <a:xfrm>
              <a:off x="1229972" y="21922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45" name="曲线连接符 44"/>
            <p:cNvCxnSpPr>
              <a:stCxn id="2" idx="3"/>
              <a:endCxn id="2" idx="1"/>
            </p:cNvCxnSpPr>
            <p:nvPr/>
          </p:nvCxnSpPr>
          <p:spPr>
            <a:xfrm rot="5400000" flipH="1">
              <a:off x="1487421" y="2370536"/>
              <a:ext cx="560028" cy="12700"/>
            </a:xfrm>
            <a:prstGeom prst="curvedConnector5">
              <a:avLst>
                <a:gd name="adj1" fmla="val -11480"/>
                <a:gd name="adj2" fmla="val 5210449"/>
                <a:gd name="adj3" fmla="val 1191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组合 113"/>
          <p:cNvGrpSpPr/>
          <p:nvPr/>
        </p:nvGrpSpPr>
        <p:grpSpPr>
          <a:xfrm>
            <a:off x="2053799" y="1548094"/>
            <a:ext cx="1962500" cy="1293293"/>
            <a:chOff x="2053799" y="1548094"/>
            <a:chExt cx="1962500" cy="12932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椭圆 15"/>
                <p:cNvSpPr/>
                <p:nvPr/>
              </p:nvSpPr>
              <p:spPr>
                <a:xfrm>
                  <a:off x="3224299" y="1974536"/>
                  <a:ext cx="792000" cy="792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 smtClean="0">
                    <a:solidFill>
                      <a:srgbClr val="0070C0"/>
                    </a:solidFill>
                  </a:endParaRPr>
                </a:p>
                <a:p>
                  <a:pPr algn="ctr"/>
                  <a:r>
                    <a:rPr lang="en-US" altLang="zh-CN" dirty="0">
                      <a:solidFill>
                        <a:srgbClr val="0070C0"/>
                      </a:solidFill>
                    </a:rPr>
                    <a:t>0</a:t>
                  </a:r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椭圆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4299" y="1974536"/>
                  <a:ext cx="792000" cy="792000"/>
                </a:xfrm>
                <a:prstGeom prst="ellipse">
                  <a:avLst/>
                </a:prstGeom>
                <a:blipFill>
                  <a:blip r:embed="rId5"/>
                  <a:stretch>
                    <a:fillRect b="-37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/>
            <p:cNvCxnSpPr>
              <a:stCxn id="2" idx="6"/>
              <a:endCxn id="16" idx="2"/>
            </p:cNvCxnSpPr>
            <p:nvPr/>
          </p:nvCxnSpPr>
          <p:spPr>
            <a:xfrm>
              <a:off x="2443449" y="2370536"/>
              <a:ext cx="7808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2644494" y="24720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1</a:t>
              </a:r>
              <a:endParaRPr lang="zh-CN" altLang="en-US" b="1" dirty="0"/>
            </a:p>
          </p:txBody>
        </p:sp>
        <p:cxnSp>
          <p:nvCxnSpPr>
            <p:cNvPr id="49" name="曲线连接符 48"/>
            <p:cNvCxnSpPr>
              <a:stCxn id="16" idx="0"/>
              <a:endCxn id="2" idx="0"/>
            </p:cNvCxnSpPr>
            <p:nvPr/>
          </p:nvCxnSpPr>
          <p:spPr>
            <a:xfrm rot="16200000" flipV="1">
              <a:off x="2833874" y="1188111"/>
              <a:ext cx="12700" cy="1572850"/>
            </a:xfrm>
            <a:prstGeom prst="curvedConnector3">
              <a:avLst>
                <a:gd name="adj1" fmla="val 36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2683031" y="15480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016299" y="1576681"/>
            <a:ext cx="1572850" cy="1264706"/>
            <a:chOff x="4016299" y="1576681"/>
            <a:chExt cx="1572850" cy="12647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椭圆 17"/>
                <p:cNvSpPr/>
                <p:nvPr/>
              </p:nvSpPr>
              <p:spPr>
                <a:xfrm>
                  <a:off x="4797149" y="1974536"/>
                  <a:ext cx="792000" cy="792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 smtClean="0">
                    <a:solidFill>
                      <a:srgbClr val="0070C0"/>
                    </a:solidFill>
                  </a:endParaRPr>
                </a:p>
                <a:p>
                  <a:pPr algn="ctr"/>
                  <a:r>
                    <a:rPr lang="en-US" altLang="zh-CN" dirty="0">
                      <a:solidFill>
                        <a:srgbClr val="0070C0"/>
                      </a:solidFill>
                    </a:rPr>
                    <a:t>0</a:t>
                  </a:r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椭圆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149" y="1974536"/>
                  <a:ext cx="792000" cy="792000"/>
                </a:xfrm>
                <a:prstGeom prst="ellipse">
                  <a:avLst/>
                </a:prstGeom>
                <a:blipFill>
                  <a:blip r:embed="rId6"/>
                  <a:stretch>
                    <a:fillRect b="-37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>
              <a:stCxn id="16" idx="6"/>
              <a:endCxn id="18" idx="2"/>
            </p:cNvCxnSpPr>
            <p:nvPr/>
          </p:nvCxnSpPr>
          <p:spPr>
            <a:xfrm>
              <a:off x="4016299" y="2370536"/>
              <a:ext cx="7808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4239975" y="24720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1</a:t>
              </a:r>
              <a:endParaRPr lang="zh-CN" altLang="en-US" b="1" dirty="0"/>
            </a:p>
          </p:txBody>
        </p:sp>
        <p:cxnSp>
          <p:nvCxnSpPr>
            <p:cNvPr id="54" name="曲线连接符 53"/>
            <p:cNvCxnSpPr>
              <a:stCxn id="18" idx="1"/>
              <a:endCxn id="18" idx="7"/>
            </p:cNvCxnSpPr>
            <p:nvPr/>
          </p:nvCxnSpPr>
          <p:spPr>
            <a:xfrm rot="5400000" flipH="1" flipV="1">
              <a:off x="5193149" y="1810508"/>
              <a:ext cx="12700" cy="560028"/>
            </a:xfrm>
            <a:prstGeom prst="curvedConnector3">
              <a:avLst>
                <a:gd name="adj1" fmla="val 479452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5037305" y="15766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2053799" y="1974536"/>
            <a:ext cx="5108200" cy="1331065"/>
            <a:chOff x="2053799" y="1974536"/>
            <a:chExt cx="5108200" cy="1331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椭圆 18"/>
                <p:cNvSpPr/>
                <p:nvPr/>
              </p:nvSpPr>
              <p:spPr>
                <a:xfrm>
                  <a:off x="6369999" y="1974536"/>
                  <a:ext cx="792000" cy="792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dirty="0" smtClean="0">
                    <a:solidFill>
                      <a:srgbClr val="0070C0"/>
                    </a:solidFill>
                  </a:endParaRPr>
                </a:p>
                <a:p>
                  <a:pPr algn="ctr"/>
                  <a:r>
                    <a:rPr lang="en-US" altLang="zh-CN" dirty="0">
                      <a:solidFill>
                        <a:srgbClr val="0070C0"/>
                      </a:solidFill>
                    </a:rPr>
                    <a:t>0</a:t>
                  </a:r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椭圆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999" y="1974536"/>
                  <a:ext cx="792000" cy="792000"/>
                </a:xfrm>
                <a:prstGeom prst="ellipse">
                  <a:avLst/>
                </a:prstGeom>
                <a:blipFill>
                  <a:blip r:embed="rId7"/>
                  <a:stretch>
                    <a:fillRect b="-37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箭头连接符 26"/>
            <p:cNvCxnSpPr>
              <a:stCxn id="18" idx="6"/>
              <a:endCxn id="19" idx="2"/>
            </p:cNvCxnSpPr>
            <p:nvPr/>
          </p:nvCxnSpPr>
          <p:spPr>
            <a:xfrm>
              <a:off x="5589149" y="2370536"/>
              <a:ext cx="7808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5789258" y="24720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0</a:t>
              </a:r>
              <a:endParaRPr lang="zh-CN" altLang="en-US" b="1" dirty="0"/>
            </a:p>
          </p:txBody>
        </p:sp>
        <p:cxnSp>
          <p:nvCxnSpPr>
            <p:cNvPr id="64" name="曲线连接符 63"/>
            <p:cNvCxnSpPr>
              <a:stCxn id="19" idx="4"/>
              <a:endCxn id="2" idx="4"/>
            </p:cNvCxnSpPr>
            <p:nvPr/>
          </p:nvCxnSpPr>
          <p:spPr>
            <a:xfrm rot="5400000">
              <a:off x="4406724" y="407261"/>
              <a:ext cx="12700" cy="4718550"/>
            </a:xfrm>
            <a:prstGeom prst="curvedConnector3">
              <a:avLst>
                <a:gd name="adj1" fmla="val 38812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4262231" y="29362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053799" y="1518123"/>
            <a:ext cx="6291399" cy="2109094"/>
            <a:chOff x="2053799" y="1518123"/>
            <a:chExt cx="6291399" cy="2109094"/>
          </a:xfrm>
        </p:grpSpPr>
        <p:cxnSp>
          <p:nvCxnSpPr>
            <p:cNvPr id="59" name="曲线连接符 58"/>
            <p:cNvCxnSpPr>
              <a:stCxn id="20" idx="0"/>
              <a:endCxn id="18" idx="7"/>
            </p:cNvCxnSpPr>
            <p:nvPr/>
          </p:nvCxnSpPr>
          <p:spPr>
            <a:xfrm rot="16200000" flipH="1" flipV="1">
              <a:off x="6848013" y="599686"/>
              <a:ext cx="115986" cy="2865685"/>
            </a:xfrm>
            <a:prstGeom prst="curvedConnector3">
              <a:avLst>
                <a:gd name="adj1" fmla="val -400344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6755163" y="15181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69" name="曲线连接符 68"/>
            <p:cNvCxnSpPr>
              <a:stCxn id="20" idx="4"/>
              <a:endCxn id="2" idx="4"/>
            </p:cNvCxnSpPr>
            <p:nvPr/>
          </p:nvCxnSpPr>
          <p:spPr>
            <a:xfrm rot="5400000">
              <a:off x="5193149" y="-379163"/>
              <a:ext cx="12700" cy="6291399"/>
            </a:xfrm>
            <a:prstGeom prst="curvedConnector3">
              <a:avLst>
                <a:gd name="adj1" fmla="val 646874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5338991" y="32578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293989" y="1601353"/>
            <a:ext cx="492443" cy="15510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lstStyle/>
          <a:p>
            <a:r>
              <a:rPr lang="zh-CN" altLang="en-US" sz="2000" b="1" spc="300" dirty="0" smtClean="0"/>
              <a:t>摩尔状态机</a:t>
            </a:r>
            <a:endParaRPr lang="zh-CN" altLang="en-US" sz="2000" b="1" spc="300" dirty="0"/>
          </a:p>
        </p:txBody>
      </p:sp>
      <p:sp>
        <p:nvSpPr>
          <p:cNvPr id="76" name="文本框 75"/>
          <p:cNvSpPr txBox="1"/>
          <p:nvPr/>
        </p:nvSpPr>
        <p:spPr>
          <a:xfrm>
            <a:off x="293989" y="4663421"/>
            <a:ext cx="492443" cy="15510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lstStyle/>
          <a:p>
            <a:r>
              <a:rPr lang="zh-CN" altLang="en-US" sz="2000" b="1" spc="300" dirty="0" smtClean="0"/>
              <a:t>米里状态机</a:t>
            </a:r>
            <a:endParaRPr lang="zh-CN" altLang="en-US" sz="2000" b="1" spc="300" dirty="0"/>
          </a:p>
        </p:txBody>
      </p:sp>
      <p:grpSp>
        <p:nvGrpSpPr>
          <p:cNvPr id="112" name="组合 111"/>
          <p:cNvGrpSpPr/>
          <p:nvPr/>
        </p:nvGrpSpPr>
        <p:grpSpPr>
          <a:xfrm>
            <a:off x="1278357" y="4238989"/>
            <a:ext cx="5967747" cy="2214721"/>
            <a:chOff x="1345095" y="3888514"/>
            <a:chExt cx="5967747" cy="22147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椭圆 77"/>
                <p:cNvSpPr/>
                <p:nvPr/>
              </p:nvSpPr>
              <p:spPr>
                <a:xfrm>
                  <a:off x="1802292" y="4772170"/>
                  <a:ext cx="792000" cy="792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dirty="0" smtClean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椭圆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2292" y="4772170"/>
                  <a:ext cx="792000" cy="792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文本框 78"/>
            <p:cNvSpPr txBox="1"/>
            <p:nvPr/>
          </p:nvSpPr>
          <p:spPr>
            <a:xfrm>
              <a:off x="1345095" y="4989854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0/0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椭圆 79"/>
                <p:cNvSpPr/>
                <p:nvPr/>
              </p:nvSpPr>
              <p:spPr>
                <a:xfrm>
                  <a:off x="3375142" y="4772170"/>
                  <a:ext cx="792000" cy="792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 smtClean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椭圆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5142" y="4772170"/>
                  <a:ext cx="792000" cy="792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椭圆 80"/>
                <p:cNvSpPr/>
                <p:nvPr/>
              </p:nvSpPr>
              <p:spPr>
                <a:xfrm>
                  <a:off x="4947992" y="4772170"/>
                  <a:ext cx="792000" cy="792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 smtClean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椭圆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992" y="4772170"/>
                  <a:ext cx="792000" cy="792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椭圆 81"/>
                <p:cNvSpPr/>
                <p:nvPr/>
              </p:nvSpPr>
              <p:spPr>
                <a:xfrm>
                  <a:off x="6520842" y="4772170"/>
                  <a:ext cx="792000" cy="792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dirty="0" smtClean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椭圆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0842" y="4772170"/>
                  <a:ext cx="792000" cy="792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直接箭头连接符 83"/>
            <p:cNvCxnSpPr>
              <a:stCxn id="78" idx="6"/>
              <a:endCxn id="80" idx="2"/>
            </p:cNvCxnSpPr>
            <p:nvPr/>
          </p:nvCxnSpPr>
          <p:spPr>
            <a:xfrm>
              <a:off x="2594292" y="5168170"/>
              <a:ext cx="7808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80" idx="6"/>
              <a:endCxn id="81" idx="2"/>
            </p:cNvCxnSpPr>
            <p:nvPr/>
          </p:nvCxnSpPr>
          <p:spPr>
            <a:xfrm>
              <a:off x="4167142" y="5168170"/>
              <a:ext cx="7808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81" idx="6"/>
              <a:endCxn id="82" idx="2"/>
            </p:cNvCxnSpPr>
            <p:nvPr/>
          </p:nvCxnSpPr>
          <p:spPr>
            <a:xfrm>
              <a:off x="5739992" y="5168170"/>
              <a:ext cx="7808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>
              <a:off x="2738185" y="5269689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1/0</a:t>
              </a:r>
              <a:endParaRPr lang="zh-CN" altLang="en-US" b="1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4312234" y="5269689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1/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5875805" y="5269689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0/0</a:t>
              </a:r>
              <a:endParaRPr lang="zh-CN" altLang="en-US" b="1" dirty="0"/>
            </a:p>
          </p:txBody>
        </p:sp>
        <p:cxnSp>
          <p:nvCxnSpPr>
            <p:cNvPr id="92" name="曲线连接符 91"/>
            <p:cNvCxnSpPr>
              <a:stCxn id="78" idx="3"/>
              <a:endCxn id="78" idx="1"/>
            </p:cNvCxnSpPr>
            <p:nvPr/>
          </p:nvCxnSpPr>
          <p:spPr>
            <a:xfrm rot="5400000" flipH="1">
              <a:off x="1638264" y="5168170"/>
              <a:ext cx="560028" cy="12700"/>
            </a:xfrm>
            <a:prstGeom prst="curvedConnector5">
              <a:avLst>
                <a:gd name="adj1" fmla="val -11480"/>
                <a:gd name="adj2" fmla="val 5210449"/>
                <a:gd name="adj3" fmla="val 1191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曲线连接符 92"/>
            <p:cNvCxnSpPr>
              <a:stCxn id="80" idx="0"/>
              <a:endCxn id="78" idx="0"/>
            </p:cNvCxnSpPr>
            <p:nvPr/>
          </p:nvCxnSpPr>
          <p:spPr>
            <a:xfrm rot="16200000" flipV="1">
              <a:off x="2984717" y="3985745"/>
              <a:ext cx="12700" cy="1572850"/>
            </a:xfrm>
            <a:prstGeom prst="curvedConnector3">
              <a:avLst>
                <a:gd name="adj1" fmla="val 36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2707431" y="436239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0/0</a:t>
              </a:r>
              <a:endParaRPr lang="zh-CN" altLang="en-US" dirty="0"/>
            </a:p>
          </p:txBody>
        </p:sp>
        <p:cxnSp>
          <p:nvCxnSpPr>
            <p:cNvPr id="95" name="曲线连接符 94"/>
            <p:cNvCxnSpPr>
              <a:stCxn id="81" idx="1"/>
              <a:endCxn id="81" idx="7"/>
            </p:cNvCxnSpPr>
            <p:nvPr/>
          </p:nvCxnSpPr>
          <p:spPr>
            <a:xfrm rot="5400000" flipH="1" flipV="1">
              <a:off x="5343992" y="4608142"/>
              <a:ext cx="12700" cy="560028"/>
            </a:xfrm>
            <a:prstGeom prst="curvedConnector3">
              <a:avLst>
                <a:gd name="adj1" fmla="val 462578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/>
            <p:cNvSpPr txBox="1"/>
            <p:nvPr/>
          </p:nvSpPr>
          <p:spPr>
            <a:xfrm>
              <a:off x="5088132" y="44028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1/0</a:t>
              </a:r>
              <a:endParaRPr lang="zh-CN" altLang="en-US" dirty="0"/>
            </a:p>
          </p:txBody>
        </p:sp>
        <p:cxnSp>
          <p:nvCxnSpPr>
            <p:cNvPr id="99" name="曲线连接符 98"/>
            <p:cNvCxnSpPr>
              <a:stCxn id="82" idx="4"/>
              <a:endCxn id="78" idx="4"/>
            </p:cNvCxnSpPr>
            <p:nvPr/>
          </p:nvCxnSpPr>
          <p:spPr>
            <a:xfrm rot="5400000">
              <a:off x="4557567" y="3204895"/>
              <a:ext cx="12700" cy="4718550"/>
            </a:xfrm>
            <a:prstGeom prst="curvedConnector3">
              <a:avLst>
                <a:gd name="adj1" fmla="val 38812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/>
            <p:cNvSpPr txBox="1"/>
            <p:nvPr/>
          </p:nvSpPr>
          <p:spPr>
            <a:xfrm>
              <a:off x="4413074" y="5733903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0/0</a:t>
              </a:r>
              <a:endParaRPr lang="zh-CN" altLang="en-US" dirty="0"/>
            </a:p>
          </p:txBody>
        </p:sp>
        <p:cxnSp>
          <p:nvCxnSpPr>
            <p:cNvPr id="105" name="曲线连接符 104"/>
            <p:cNvCxnSpPr>
              <a:stCxn id="82" idx="0"/>
              <a:endCxn id="80" idx="0"/>
            </p:cNvCxnSpPr>
            <p:nvPr/>
          </p:nvCxnSpPr>
          <p:spPr>
            <a:xfrm rot="16200000" flipV="1">
              <a:off x="5343992" y="3199320"/>
              <a:ext cx="12700" cy="3145700"/>
            </a:xfrm>
            <a:prstGeom prst="curvedConnector3">
              <a:avLst>
                <a:gd name="adj1" fmla="val 72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/>
            <p:cNvSpPr txBox="1"/>
            <p:nvPr/>
          </p:nvSpPr>
          <p:spPr>
            <a:xfrm>
              <a:off x="5077790" y="3888514"/>
              <a:ext cx="521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1/</a:t>
              </a:r>
              <a:r>
                <a:rPr lang="en-US" altLang="zh-CN" sz="2000" b="1" dirty="0" smtClean="0">
                  <a:solidFill>
                    <a:srgbClr val="FF0000"/>
                  </a:solidFill>
                </a:rPr>
                <a:t>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82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348" y="1101107"/>
            <a:ext cx="3749040" cy="374332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2" y="52163"/>
            <a:ext cx="4120515" cy="401764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743200" y="150505"/>
            <a:ext cx="6173693" cy="747578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en-US" altLang="zh-CN" sz="4000" b="1" dirty="0" smtClean="0"/>
              <a:t>1101</a:t>
            </a:r>
            <a:r>
              <a:rPr lang="zh-CN" altLang="en-US" sz="4000" b="1" dirty="0" smtClean="0"/>
              <a:t>序列检测器</a:t>
            </a:r>
            <a:r>
              <a:rPr lang="zh-CN" altLang="en-US" sz="4000" b="1" dirty="0"/>
              <a:t>（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Moore</a:t>
            </a:r>
            <a:r>
              <a:rPr lang="zh-CN" altLang="en-US" sz="4000" b="1" dirty="0" smtClean="0"/>
              <a:t>）</a:t>
            </a:r>
            <a:endParaRPr lang="zh-CN" altLang="en-US" sz="6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111" y="5129323"/>
            <a:ext cx="3486150" cy="123444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508000" y="3006171"/>
            <a:ext cx="3765176" cy="10696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304118" y="1037891"/>
            <a:ext cx="3487270" cy="392257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304118" y="5129323"/>
            <a:ext cx="3487270" cy="102400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88074" y="3073673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①</a:t>
            </a:r>
            <a:endParaRPr lang="zh-CN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79238" y="121621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②</a:t>
            </a:r>
            <a:endParaRPr lang="zh-CN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79238" y="5163494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③</a:t>
            </a:r>
            <a:endParaRPr lang="zh-CN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974" y="5483473"/>
            <a:ext cx="4350871" cy="126799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32" y="4168150"/>
            <a:ext cx="4788803" cy="128778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142633" y="1277766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组合逻辑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01120" y="5209840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组合逻辑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10832" y="300617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状态寄存器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流程图: 多文档 18"/>
          <p:cNvSpPr/>
          <p:nvPr/>
        </p:nvSpPr>
        <p:spPr>
          <a:xfrm>
            <a:off x="2743200" y="1154384"/>
            <a:ext cx="1933261" cy="478629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Example</a:t>
            </a:r>
            <a:r>
              <a:rPr lang="en-US" altLang="zh-CN" sz="1400" dirty="0" smtClean="0"/>
              <a:t>60</a:t>
            </a:r>
            <a:r>
              <a:rPr lang="zh-CN" altLang="en-US" sz="1400" dirty="0" smtClean="0"/>
              <a:t>_</a:t>
            </a:r>
            <a:r>
              <a:rPr lang="en-US" altLang="zh-CN" sz="1400" dirty="0" smtClean="0"/>
              <a:t>FSM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3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058" y="1057450"/>
            <a:ext cx="3709035" cy="326898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97" y="5372253"/>
            <a:ext cx="3914215" cy="148064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3" y="85707"/>
            <a:ext cx="5172075" cy="374904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9234" y="4521325"/>
            <a:ext cx="4225359" cy="1700181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743200" y="150505"/>
            <a:ext cx="6173693" cy="747578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en-US" altLang="zh-CN" sz="4000" b="1" dirty="0" smtClean="0"/>
              <a:t>1101</a:t>
            </a:r>
            <a:r>
              <a:rPr lang="zh-CN" altLang="en-US" sz="4000" b="1" dirty="0" smtClean="0"/>
              <a:t>序列检测器</a:t>
            </a:r>
            <a:r>
              <a:rPr lang="zh-CN" altLang="en-US" sz="4000" b="1" dirty="0"/>
              <a:t>（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Mealy</a:t>
            </a:r>
            <a:r>
              <a:rPr lang="zh-CN" altLang="en-US" sz="4000" b="1" dirty="0" smtClean="0"/>
              <a:t>）</a:t>
            </a:r>
            <a:endParaRPr lang="zh-CN" altLang="en-US" sz="6600" dirty="0"/>
          </a:p>
        </p:txBody>
      </p:sp>
      <p:sp>
        <p:nvSpPr>
          <p:cNvPr id="7" name="圆角矩形 6"/>
          <p:cNvSpPr/>
          <p:nvPr/>
        </p:nvSpPr>
        <p:spPr>
          <a:xfrm>
            <a:off x="508000" y="2785043"/>
            <a:ext cx="3765176" cy="10696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596960" y="1008012"/>
            <a:ext cx="3487270" cy="328041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218986" y="4476859"/>
            <a:ext cx="3865243" cy="1535469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88074" y="2852545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①</a:t>
            </a:r>
            <a:endParaRPr lang="zh-CN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472080" y="121621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②</a:t>
            </a:r>
            <a:endParaRPr lang="zh-CN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61104" y="4521325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③</a:t>
            </a:r>
            <a:endParaRPr lang="zh-CN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35475" y="1247886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组合逻辑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82986" y="4525839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组合逻辑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10832" y="278504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状态寄存器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83" y="3969592"/>
            <a:ext cx="4734264" cy="1394460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2211294" y="1556969"/>
            <a:ext cx="944282" cy="3196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442109" y="6352144"/>
                <a:ext cx="28984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pc="3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pc="3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pc="3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pc="3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的输出</a:t>
                </a:r>
                <a:r>
                  <a:rPr lang="en-US" altLang="zh-CN" dirty="0" err="1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Dout</a:t>
                </a:r>
                <a:r>
                  <a:rPr lang="zh-CN" altLang="en-US" spc="3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需要寄存</a:t>
                </a:r>
                <a:endParaRPr lang="zh-CN" altLang="en-US" spc="3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109" y="6352144"/>
                <a:ext cx="2898486" cy="369332"/>
              </a:xfrm>
              <a:prstGeom prst="rect">
                <a:avLst/>
              </a:prstGeom>
              <a:blipFill>
                <a:blip r:embed="rId8"/>
                <a:stretch>
                  <a:fillRect t="-8197" r="-126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曲线连接符 28"/>
          <p:cNvCxnSpPr>
            <a:stCxn id="27" idx="3"/>
          </p:cNvCxnSpPr>
          <p:nvPr/>
        </p:nvCxnSpPr>
        <p:spPr>
          <a:xfrm flipV="1">
            <a:off x="7340595" y="5737412"/>
            <a:ext cx="948770" cy="7993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0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5930" y="150505"/>
            <a:ext cx="8116046" cy="747578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en-US" altLang="zh-CN" sz="4000" b="1" dirty="0" smtClean="0"/>
              <a:t>1101</a:t>
            </a:r>
            <a:r>
              <a:rPr lang="zh-CN" altLang="en-US" sz="4000" b="1" dirty="0" smtClean="0"/>
              <a:t>序列检测器：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板级验证</a:t>
            </a:r>
            <a:endParaRPr lang="zh-CN" altLang="en-US" sz="6600" dirty="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32783" y="1265269"/>
            <a:ext cx="4816905" cy="4151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932721"/>
            <a:ext cx="4032026" cy="5878084"/>
          </a:xfrm>
          <a:prstGeom prst="rect">
            <a:avLst/>
          </a:prstGeom>
        </p:spPr>
      </p:pic>
      <p:sp>
        <p:nvSpPr>
          <p:cNvPr id="61" name="圆角矩形 60"/>
          <p:cNvSpPr/>
          <p:nvPr/>
        </p:nvSpPr>
        <p:spPr>
          <a:xfrm>
            <a:off x="5313082" y="3961403"/>
            <a:ext cx="3550024" cy="5807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5313082" y="4723403"/>
            <a:ext cx="3550024" cy="5807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5344757" y="5539876"/>
            <a:ext cx="3550024" cy="10342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44437" y="5841107"/>
            <a:ext cx="1751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0070C0"/>
                </a:solidFill>
              </a:rPr>
              <a:t>Btn</a:t>
            </a:r>
            <a:r>
              <a:rPr lang="en-US" altLang="zh-CN" dirty="0" smtClean="0">
                <a:solidFill>
                  <a:srgbClr val="0070C0"/>
                </a:solidFill>
              </a:rPr>
              <a:t>[1] / BTNR : 1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0070C0"/>
                </a:solidFill>
              </a:rPr>
              <a:t>Btn</a:t>
            </a:r>
            <a:r>
              <a:rPr lang="en-US" altLang="zh-CN" dirty="0" smtClean="0">
                <a:solidFill>
                  <a:srgbClr val="0070C0"/>
                </a:solidFill>
              </a:rPr>
              <a:t>[0] </a:t>
            </a:r>
            <a:r>
              <a:rPr lang="en-US" altLang="zh-CN" dirty="0">
                <a:solidFill>
                  <a:srgbClr val="0070C0"/>
                </a:solidFill>
              </a:rPr>
              <a:t>/ </a:t>
            </a:r>
            <a:r>
              <a:rPr lang="en-US" altLang="zh-CN" dirty="0" smtClean="0">
                <a:solidFill>
                  <a:srgbClr val="0070C0"/>
                </a:solidFill>
              </a:rPr>
              <a:t>BTNL </a:t>
            </a:r>
            <a:r>
              <a:rPr lang="en-US" altLang="zh-CN" dirty="0">
                <a:solidFill>
                  <a:srgbClr val="0070C0"/>
                </a:solidFill>
              </a:rPr>
              <a:t>: </a:t>
            </a:r>
            <a:r>
              <a:rPr lang="en-US" altLang="zh-CN" dirty="0" smtClean="0">
                <a:solidFill>
                  <a:srgbClr val="0070C0"/>
                </a:solidFill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39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5930" y="150505"/>
            <a:ext cx="8116046" cy="747578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en-US" altLang="zh-CN" sz="4000" b="1" dirty="0" smtClean="0"/>
              <a:t>1101</a:t>
            </a:r>
            <a:r>
              <a:rPr lang="zh-CN" altLang="en-US" sz="4000" b="1" dirty="0" smtClean="0"/>
              <a:t>序列检测器：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板级验证</a:t>
            </a:r>
            <a:endParaRPr lang="zh-CN" altLang="en-US" sz="6600" dirty="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21" y="5331836"/>
            <a:ext cx="4314732" cy="14564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0" y="898083"/>
            <a:ext cx="3656671" cy="42968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637" y="898083"/>
            <a:ext cx="3711531" cy="595991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02070" y="98014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时钟脉冲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90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6" y="65741"/>
            <a:ext cx="3566160" cy="67418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8156" y="134206"/>
            <a:ext cx="5223228" cy="1041401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例</a:t>
            </a:r>
            <a:r>
              <a:rPr lang="en-US" altLang="zh-CN" sz="4000" b="1" dirty="0" smtClean="0"/>
              <a:t>1. </a:t>
            </a:r>
            <a:r>
              <a:rPr lang="zh-CN" altLang="en-US" sz="4000" b="1" dirty="0" smtClean="0"/>
              <a:t>仿真</a:t>
            </a:r>
            <a:r>
              <a:rPr lang="en-US" altLang="zh-CN" sz="4000" b="1" dirty="0" smtClean="0"/>
              <a:t>Detect101.v</a:t>
            </a:r>
            <a:endParaRPr lang="zh-CN" altLang="en-US" sz="4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465" y="1198061"/>
            <a:ext cx="4425835" cy="5550518"/>
          </a:xfrm>
          <a:prstGeom prst="rect">
            <a:avLst/>
          </a:prstGeom>
        </p:spPr>
      </p:pic>
      <p:sp>
        <p:nvSpPr>
          <p:cNvPr id="3" name="流程图: 文档 2"/>
          <p:cNvSpPr/>
          <p:nvPr/>
        </p:nvSpPr>
        <p:spPr>
          <a:xfrm>
            <a:off x="2488902" y="1607659"/>
            <a:ext cx="1435714" cy="496848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Detect101.v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99300" y="3987800"/>
            <a:ext cx="1415772" cy="573286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测试代码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948928" y="5891132"/>
            <a:ext cx="227602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9" name="椭圆 8"/>
          <p:cNvSpPr/>
          <p:nvPr/>
        </p:nvSpPr>
        <p:spPr>
          <a:xfrm>
            <a:off x="2520943" y="5891132"/>
            <a:ext cx="227602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10" name="椭圆 9"/>
          <p:cNvSpPr/>
          <p:nvPr/>
        </p:nvSpPr>
        <p:spPr>
          <a:xfrm>
            <a:off x="3092958" y="5891132"/>
            <a:ext cx="227602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11" name="椭圆 10"/>
          <p:cNvSpPr/>
          <p:nvPr/>
        </p:nvSpPr>
        <p:spPr>
          <a:xfrm>
            <a:off x="3664973" y="5891132"/>
            <a:ext cx="227602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176530" y="6013481"/>
            <a:ext cx="344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748545" y="6013481"/>
            <a:ext cx="344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320560" y="6013481"/>
            <a:ext cx="344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197893" y="5951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763757" y="5963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36704" y="5951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99300" y="3542616"/>
            <a:ext cx="135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70C0"/>
                </a:solidFill>
              </a:rPr>
              <a:t>仿真方案</a:t>
            </a:r>
            <a:r>
              <a:rPr lang="en-US" altLang="zh-CN" b="1" dirty="0" smtClean="0">
                <a:solidFill>
                  <a:srgbClr val="0070C0"/>
                </a:solidFill>
              </a:rPr>
              <a:t>1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4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0093" y="219310"/>
            <a:ext cx="6777805" cy="992571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000" b="1" dirty="0" smtClean="0"/>
              <a:t>例</a:t>
            </a:r>
            <a:r>
              <a:rPr lang="en-US" altLang="zh-CN" sz="4000" b="1" dirty="0" smtClean="0"/>
              <a:t>1. </a:t>
            </a:r>
            <a:r>
              <a:rPr lang="zh-CN" altLang="en-US" sz="4000" b="1" dirty="0" smtClean="0"/>
              <a:t>运行仿真、查看测试波形图</a:t>
            </a:r>
            <a:endParaRPr lang="zh-CN" altLang="en-US" sz="4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76" y="1743598"/>
            <a:ext cx="5086350" cy="2371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8714"/>
            <a:ext cx="9144000" cy="1819587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6019800" y="4203700"/>
            <a:ext cx="711200" cy="4769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909021" y="2603500"/>
            <a:ext cx="1981200" cy="8382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71969" y="2037544"/>
            <a:ext cx="126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放大按钮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40200" y="418618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波形放大后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/>
          <a:stretch/>
        </p:blipFill>
        <p:spPr>
          <a:xfrm>
            <a:off x="96835" y="165977"/>
            <a:ext cx="2049780" cy="279852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963" y="2892404"/>
            <a:ext cx="3268980" cy="1154430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3985526" y="2430569"/>
            <a:ext cx="333086" cy="6872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29657" y="2636550"/>
            <a:ext cx="1716957" cy="4812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8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5477</TotalTime>
  <Words>768</Words>
  <Application>Microsoft Office PowerPoint</Application>
  <PresentationFormat>全屏显示(4:3)</PresentationFormat>
  <Paragraphs>286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宋体</vt:lpstr>
      <vt:lpstr>微软雅黑</vt:lpstr>
      <vt:lpstr>Arial</vt:lpstr>
      <vt:lpstr>Arial Black</vt:lpstr>
      <vt:lpstr>Calibri</vt:lpstr>
      <vt:lpstr>Calibri Light</vt:lpstr>
      <vt:lpstr>Cambria Math</vt:lpstr>
      <vt:lpstr>Georgia</vt:lpstr>
      <vt:lpstr>Tahoma</vt:lpstr>
      <vt:lpstr>Times New Roman</vt:lpstr>
      <vt:lpstr>Office 主题</vt:lpstr>
      <vt:lpstr>例 11：有限状态机 FSM</vt:lpstr>
      <vt:lpstr>有限状态机 FSM</vt:lpstr>
      <vt:lpstr>1101序列检测器：状态机</vt:lpstr>
      <vt:lpstr>1101序列检测器（Moore）</vt:lpstr>
      <vt:lpstr>1101序列检测器（Mealy）</vt:lpstr>
      <vt:lpstr>1101序列检测器：板级验证</vt:lpstr>
      <vt:lpstr>1101序列检测器：板级验证</vt:lpstr>
      <vt:lpstr>例1. 仿真Detect101.v</vt:lpstr>
      <vt:lpstr>例1. 运行仿真、查看测试波形图</vt:lpstr>
      <vt:lpstr>仿真方案2：      与时钟同步</vt:lpstr>
      <vt:lpstr>方案3：显示输出</vt:lpstr>
      <vt:lpstr>交通红绿灯</vt:lpstr>
      <vt:lpstr>交通红绿灯</vt:lpstr>
      <vt:lpstr>交通红绿灯</vt:lpstr>
      <vt:lpstr>农场-高速公路 交通红绿灯</vt:lpstr>
      <vt:lpstr>农场-高速公路</vt:lpstr>
      <vt:lpstr>农场-高速公路 交通红绿灯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Windows 用户</cp:lastModifiedBy>
  <cp:revision>386</cp:revision>
  <dcterms:created xsi:type="dcterms:W3CDTF">2017-09-25T07:56:45Z</dcterms:created>
  <dcterms:modified xsi:type="dcterms:W3CDTF">2018-01-01T10:17:53Z</dcterms:modified>
</cp:coreProperties>
</file>