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70" r:id="rId6"/>
    <p:sldId id="263" r:id="rId7"/>
    <p:sldId id="272" r:id="rId8"/>
    <p:sldId id="265" r:id="rId9"/>
    <p:sldId id="266" r:id="rId10"/>
    <p:sldId id="259" r:id="rId11"/>
    <p:sldId id="260" r:id="rId12"/>
    <p:sldId id="278" r:id="rId13"/>
    <p:sldId id="279" r:id="rId14"/>
    <p:sldId id="277" r:id="rId15"/>
    <p:sldId id="269" r:id="rId16"/>
    <p:sldId id="273" r:id="rId17"/>
    <p:sldId id="275" r:id="rId18"/>
    <p:sldId id="274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5299" autoAdjust="0"/>
  </p:normalViewPr>
  <p:slideViewPr>
    <p:cSldViewPr snapToGrid="0">
      <p:cViewPr varScale="1">
        <p:scale>
          <a:sx n="87" d="100"/>
          <a:sy n="87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</a:t>
            </a:r>
            <a:r>
              <a:rPr lang="en-US" altLang="zh-CN" dirty="0" smtClean="0"/>
              <a:t>Wisconsin-Madison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Larus</a:t>
            </a:r>
            <a:r>
              <a:rPr lang="zh-CN" altLang="en-US" dirty="0" smtClean="0"/>
              <a:t>教授（现在在微软）领导编写的一个功能强大的</a:t>
            </a:r>
            <a:r>
              <a:rPr lang="en-US" altLang="zh-CN" dirty="0" smtClean="0"/>
              <a:t>MIPS32</a:t>
            </a:r>
            <a:r>
              <a:rPr lang="zh-CN" altLang="en-US" dirty="0" smtClean="0"/>
              <a:t>汇编语言的汇编器和模拟器，其最新的图形界面版本</a:t>
            </a:r>
            <a:r>
              <a:rPr lang="en-US" altLang="zh-CN" dirty="0" err="1" smtClean="0"/>
              <a:t>QtSPIM</a:t>
            </a:r>
            <a:r>
              <a:rPr lang="zh-CN" altLang="en-US" dirty="0" smtClean="0"/>
              <a:t>由于使用了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组件因而可以在各大操作系统平台如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等上运行。</a:t>
            </a:r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SPIM Simulator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有两种版本：命令行版和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版，这两个版本功能相似。命令行版使用起来更简洁，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版使用起来更直观，你可以根据自己的喜好进行选择。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19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2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QtSpim</a:t>
            </a:r>
            <a:r>
              <a:rPr lang="en-US" altLang="zh-CN" dirty="0" smtClean="0"/>
              <a:t>: http://pages.cs.wisc.edu/~larus/spim.html</a:t>
            </a:r>
          </a:p>
          <a:p>
            <a:r>
              <a:rPr lang="en-US" altLang="zh-CN" dirty="0" smtClean="0"/>
              <a:t>https://sourceforge.net/projects/spimsimulator/files/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0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5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0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2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660F-1300-4B8E-9B0B-038D9D091AB2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527"/>
            <a:ext cx="7920000" cy="720000"/>
          </a:xfr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2C96-35E9-4FD7-A6F9-C14E081C3FEC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DCA5-B123-42FD-BE2B-F18416E1BB62}" type="datetime1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xgsun@fudan.edu.cn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edit.com/downloads/extras/wordfiles.html#wordfi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spimsimulator/fil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3639" y="711200"/>
            <a:ext cx="8204414" cy="1078963"/>
          </a:xfrm>
        </p:spPr>
        <p:txBody>
          <a:bodyPr anchor="ctr">
            <a:normAutofit/>
          </a:bodyPr>
          <a:lstStyle/>
          <a:p>
            <a:r>
              <a:rPr lang="zh-CN" altLang="en-US" b="1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0121" y="2414853"/>
            <a:ext cx="6858000" cy="933655"/>
          </a:xfrm>
        </p:spPr>
        <p:txBody>
          <a:bodyPr anchor="ctr">
            <a:normAutofit/>
          </a:bodyPr>
          <a:lstStyle/>
          <a:p>
            <a:r>
              <a:rPr lang="en-US" altLang="zh-CN" sz="5000" kern="0" dirty="0"/>
              <a:t>6. </a:t>
            </a:r>
            <a:r>
              <a:rPr lang="en-US" altLang="zh-CN" sz="5000" kern="0" dirty="0" err="1">
                <a:hlinkClick r:id="rId3"/>
              </a:rPr>
              <a:t>Qt</a:t>
            </a:r>
            <a:r>
              <a:rPr lang="en-US" altLang="zh-CN" sz="5000" b="1" kern="0" dirty="0" err="1">
                <a:hlinkClick r:id="rId3"/>
              </a:rPr>
              <a:t>Spim</a:t>
            </a:r>
            <a:r>
              <a:rPr lang="zh-CN" altLang="en-US" sz="5000" b="1" kern="0" dirty="0"/>
              <a:t>软件</a:t>
            </a:r>
            <a:endParaRPr lang="zh-CN" altLang="en-US" sz="5000" dirty="0"/>
          </a:p>
        </p:txBody>
      </p:sp>
      <p:sp>
        <p:nvSpPr>
          <p:cNvPr id="4" name="矩形 3"/>
          <p:cNvSpPr/>
          <p:nvPr/>
        </p:nvSpPr>
        <p:spPr>
          <a:xfrm>
            <a:off x="858132" y="4086641"/>
            <a:ext cx="7415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可</a:t>
            </a:r>
            <a:r>
              <a:rPr lang="zh-CN" altLang="en-US" sz="3200" dirty="0" smtClean="0"/>
              <a:t>运行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MIPS</a:t>
            </a:r>
            <a:r>
              <a:rPr lang="zh-CN" altLang="en-US" sz="3200" dirty="0" smtClean="0"/>
              <a:t>汇编</a:t>
            </a:r>
            <a:r>
              <a:rPr lang="zh-CN" altLang="en-US" sz="3200" dirty="0"/>
              <a:t>代码的</a:t>
            </a:r>
            <a:r>
              <a:rPr lang="en-US" altLang="zh-CN" sz="3200" dirty="0"/>
              <a:t>MIPS</a:t>
            </a:r>
            <a:r>
              <a:rPr lang="zh-CN" altLang="en-US" sz="3200" dirty="0"/>
              <a:t>模拟器</a:t>
            </a:r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72114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Sam2013\Desktop\孙晓光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366" t="24931" r="11216" b="17238"/>
          <a:stretch/>
        </p:blipFill>
        <p:spPr>
          <a:xfrm>
            <a:off x="158000" y="3726830"/>
            <a:ext cx="3118342" cy="26295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349" y="2481788"/>
            <a:ext cx="5790355" cy="40855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13187"/>
            <a:ext cx="8536529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2007" y="949540"/>
            <a:ext cx="86406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 smtClean="0"/>
              <a:t>用</a:t>
            </a:r>
            <a:r>
              <a:rPr lang="en-US" altLang="zh-CN" sz="2200" dirty="0" err="1" smtClean="0"/>
              <a:t>ultraEdit</a:t>
            </a:r>
            <a:r>
              <a:rPr lang="zh-CN" altLang="en-US" sz="2200" dirty="0" smtClean="0"/>
              <a:t>编辑汇编源程序代码</a:t>
            </a:r>
            <a:r>
              <a:rPr lang="zh-CN" altLang="en-US" sz="2200" dirty="0"/>
              <a:t>。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见左下角图</a:t>
            </a:r>
            <a:r>
              <a:rPr lang="en-US" altLang="zh-CN" sz="2200" dirty="0" smtClean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/>
              <a:t>用</a:t>
            </a:r>
            <a:r>
              <a:rPr lang="en-US" altLang="zh-CN" sz="2200" dirty="0" err="1"/>
              <a:t>QtSpim</a:t>
            </a:r>
            <a:r>
              <a:rPr lang="zh-CN" altLang="en-US" sz="2200" dirty="0"/>
              <a:t>装载</a:t>
            </a:r>
            <a:r>
              <a:rPr lang="en-US" altLang="zh-CN" sz="2200" dirty="0"/>
              <a:t>test.asm</a:t>
            </a:r>
            <a:r>
              <a:rPr lang="zh-CN" altLang="en-US" sz="2200" dirty="0" smtClean="0"/>
              <a:t>，同时</a:t>
            </a:r>
            <a:r>
              <a:rPr lang="zh-CN" altLang="en-US" sz="2200" dirty="0"/>
              <a:t>测试功能是否正常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见</a:t>
            </a:r>
            <a:r>
              <a:rPr lang="zh-CN" altLang="en-US" sz="2200" dirty="0"/>
              <a:t>上页</a:t>
            </a:r>
            <a:r>
              <a:rPr lang="zh-CN" altLang="en-US" sz="2200" dirty="0" smtClean="0"/>
              <a:t>图</a:t>
            </a:r>
            <a:r>
              <a:rPr lang="en-US" altLang="zh-CN" sz="2200" dirty="0" smtClean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 smtClean="0"/>
              <a:t>复制</a:t>
            </a:r>
            <a:r>
              <a:rPr lang="en-US" altLang="zh-CN" sz="2200" dirty="0" err="1" smtClean="0"/>
              <a:t>QtSpim</a:t>
            </a:r>
            <a:r>
              <a:rPr lang="zh-CN" altLang="en-US" sz="2200" dirty="0" smtClean="0"/>
              <a:t>中的用户代码段，拷贝到</a:t>
            </a:r>
            <a:r>
              <a:rPr lang="en-US" altLang="zh-CN" sz="2200" dirty="0" err="1" smtClean="0"/>
              <a:t>ultraEdit</a:t>
            </a:r>
            <a:r>
              <a:rPr lang="zh-CN" altLang="en-US" sz="2200" dirty="0" smtClean="0"/>
              <a:t>中，并设置为</a:t>
            </a:r>
            <a:r>
              <a:rPr lang="zh-CN" altLang="en-US" sz="2200" b="1" dirty="0" smtClean="0"/>
              <a:t>列模式</a:t>
            </a:r>
            <a:r>
              <a:rPr lang="zh-CN" altLang="en-US" sz="2200" dirty="0" smtClean="0"/>
              <a:t>，提取</a:t>
            </a:r>
            <a:r>
              <a:rPr lang="zh-CN" altLang="en-US" sz="2200" b="1" dirty="0" smtClean="0"/>
              <a:t>机器码。</a:t>
            </a:r>
            <a:endParaRPr lang="zh-CN" altLang="en-US" sz="2200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02525" y="2412694"/>
            <a:ext cx="2040875" cy="1772124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69607" y="987372"/>
            <a:ext cx="14782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或</a:t>
            </a:r>
            <a:r>
              <a:rPr lang="en-US" altLang="zh-CN" b="1" dirty="0" smtClean="0">
                <a:solidFill>
                  <a:srgbClr val="0070C0"/>
                </a:solidFill>
              </a:rPr>
              <a:t>Notepad++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-2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008" y="949540"/>
            <a:ext cx="4733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4"/>
            </a:pPr>
            <a:r>
              <a:rPr lang="zh-CN" altLang="en-US" sz="2400" b="1" dirty="0" smtClean="0"/>
              <a:t>有条件跳转指令机器码</a:t>
            </a: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zh-CN" altLang="en-US" sz="2200" dirty="0"/>
              <a:t>如 </a:t>
            </a:r>
            <a:r>
              <a:rPr lang="en-US" altLang="zh-CN" sz="2200" dirty="0" err="1"/>
              <a:t>beq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bne</a:t>
            </a:r>
            <a:r>
              <a:rPr lang="zh-CN" altLang="en-US" sz="2200" dirty="0"/>
              <a:t>等</a:t>
            </a:r>
            <a:r>
              <a:rPr lang="zh-CN" altLang="en-US" sz="2200" dirty="0" smtClean="0"/>
              <a:t>指令</a:t>
            </a:r>
            <a:endParaRPr lang="en-US" altLang="zh-CN" sz="2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0851" y="1749759"/>
            <a:ext cx="493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方法一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设置</a:t>
            </a:r>
            <a:r>
              <a:rPr lang="en-US" altLang="zh-CN" sz="2000" dirty="0" err="1" smtClean="0"/>
              <a:t>QtSpim</a:t>
            </a:r>
            <a:r>
              <a:rPr lang="zh-CN" altLang="en-US" sz="2000" dirty="0" smtClean="0"/>
              <a:t>参数为 </a:t>
            </a:r>
            <a:r>
              <a:rPr lang="en-US" altLang="zh-CN" sz="2000" b="1" dirty="0" smtClean="0"/>
              <a:t>Bare Machine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22955" y="5659945"/>
            <a:ext cx="2909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方法二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自行修改为，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b="1" dirty="0" smtClean="0">
                <a:solidFill>
                  <a:srgbClr val="FF0000"/>
                </a:solidFill>
              </a:rPr>
              <a:t>条件</a:t>
            </a:r>
            <a:r>
              <a:rPr lang="zh-CN" altLang="en-US" b="1" dirty="0">
                <a:solidFill>
                  <a:srgbClr val="FF0000"/>
                </a:solidFill>
              </a:rPr>
              <a:t>跳转指令地址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参见：教材</a:t>
            </a:r>
            <a:r>
              <a:rPr lang="en-US" altLang="zh-CN" dirty="0"/>
              <a:t>P396</a:t>
            </a:r>
            <a:r>
              <a:rPr lang="zh-CN" altLang="en-US" dirty="0"/>
              <a:t>附录</a:t>
            </a:r>
            <a:r>
              <a:rPr lang="en-US" altLang="zh-CN" dirty="0"/>
              <a:t>B </a:t>
            </a:r>
            <a:r>
              <a:rPr lang="zh-CN" altLang="en-US" dirty="0" smtClean="0"/>
              <a:t>注脚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78" y="2324997"/>
            <a:ext cx="1738048" cy="19629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183" y="2324997"/>
            <a:ext cx="4266741" cy="349097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857709" y="4046379"/>
            <a:ext cx="662619" cy="2423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47613" y="2489812"/>
            <a:ext cx="715068" cy="2203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93217" y="3539684"/>
            <a:ext cx="1003342" cy="3713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-3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008" y="949540"/>
            <a:ext cx="473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5"/>
            </a:pPr>
            <a:r>
              <a:rPr lang="zh-CN" altLang="en-US" sz="2200" dirty="0" smtClean="0"/>
              <a:t>修改</a:t>
            </a:r>
            <a:r>
              <a:rPr lang="zh-CN" altLang="en-US" sz="2200" b="1" dirty="0" smtClean="0"/>
              <a:t>无条件跳转指令</a:t>
            </a:r>
            <a:r>
              <a:rPr lang="zh-CN" altLang="en-US" sz="2200" dirty="0" smtClean="0"/>
              <a:t>中地址。</a:t>
            </a:r>
            <a:endParaRPr lang="en-US" altLang="zh-CN" sz="2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09820"/>
              </p:ext>
            </p:extLst>
          </p:nvPr>
        </p:nvGraphicFramePr>
        <p:xfrm>
          <a:off x="5589680" y="949540"/>
          <a:ext cx="347221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拷贝后的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机器码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修改后的机器码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40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0810001a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08000011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7546115" y="5895126"/>
            <a:ext cx="36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67870" y="1523648"/>
            <a:ext cx="5131243" cy="1505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2673679" y="2596999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位地址操作数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7214" y="26047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操作码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0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775929"/>
              </p:ext>
            </p:extLst>
          </p:nvPr>
        </p:nvGraphicFramePr>
        <p:xfrm>
          <a:off x="392759" y="1523648"/>
          <a:ext cx="4809007" cy="119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5" imgW="2089800" imgH="517680" progId="Visio.Drawing.6">
                  <p:embed/>
                </p:oleObj>
              </mc:Choice>
              <mc:Fallback>
                <p:oleObj name="VISIO" r:id="rId5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59" y="1523648"/>
                        <a:ext cx="4809007" cy="1192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22135" y="571839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j</a:t>
            </a:r>
            <a:r>
              <a:rPr lang="en-US" altLang="zh-CN" dirty="0" smtClean="0"/>
              <a:t>   </a:t>
            </a:r>
            <a:r>
              <a:rPr lang="en-US" altLang="zh-CN" dirty="0"/>
              <a:t>end 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33379" y="3158692"/>
            <a:ext cx="1270739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j</a:t>
            </a:r>
            <a:r>
              <a:rPr lang="en-US" altLang="zh-CN" sz="2400" dirty="0" smtClean="0"/>
              <a:t>       end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53455"/>
              </p:ext>
            </p:extLst>
          </p:nvPr>
        </p:nvGraphicFramePr>
        <p:xfrm>
          <a:off x="23374" y="4723562"/>
          <a:ext cx="5343181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7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spc="200" baseline="0" dirty="0" smtClean="0">
                          <a:solidFill>
                            <a:srgbClr val="0070C0"/>
                          </a:solidFill>
                        </a:rPr>
                        <a:t>0000 10</a:t>
                      </a:r>
                      <a:endParaRPr lang="zh-CN" altLang="en-US" b="0" spc="2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US" altLang="zh-CN" spc="200" baseline="0" dirty="0" smtClean="0"/>
                        <a:t>00 0000 0000 0000 0000 0001 0001</a:t>
                      </a:r>
                      <a:endParaRPr lang="zh-CN" altLang="en-US" spc="200" baseline="0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6445" y="4204468"/>
            <a:ext cx="5349472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pc="200" dirty="0" smtClean="0">
                <a:solidFill>
                  <a:schemeClr val="bg1">
                    <a:lumMod val="75000"/>
                  </a:schemeClr>
                </a:solidFill>
              </a:rPr>
              <a:t>0000</a:t>
            </a:r>
            <a:r>
              <a:rPr lang="zh-CN" altLang="en-US" spc="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pc="200" dirty="0" smtClean="0"/>
              <a:t>00 </a:t>
            </a:r>
            <a:r>
              <a:rPr lang="en-US" altLang="zh-CN" spc="200" dirty="0"/>
              <a:t>0000 0000 0000 0000 0001 </a:t>
            </a:r>
            <a:r>
              <a:rPr lang="en-US" altLang="zh-CN" spc="200" dirty="0" smtClean="0"/>
              <a:t>0001 </a:t>
            </a:r>
            <a:r>
              <a:rPr lang="en-US" altLang="zh-CN" spc="200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endParaRPr lang="zh-CN" altLang="en-US" spc="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89680" y="3866527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4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solidFill>
                  <a:srgbClr val="00B050"/>
                </a:solidFill>
              </a:rPr>
              <a:t>4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875487" y="4204468"/>
            <a:ext cx="660833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30942" y="4204468"/>
            <a:ext cx="613073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2142" y="3830796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</a:t>
            </a:r>
            <a:r>
              <a:rPr lang="zh-CN" altLang="en-US" dirty="0" smtClean="0"/>
              <a:t>地址：</a:t>
            </a: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B050"/>
                </a:solidFill>
              </a:rPr>
              <a:t>00400068</a:t>
            </a:r>
            <a:r>
              <a:rPr lang="en-US" altLang="zh-CN" sz="2000" dirty="0" smtClean="0"/>
              <a:t>] - [</a:t>
            </a:r>
            <a:r>
              <a:rPr lang="en-US" altLang="zh-CN" sz="2000" dirty="0">
                <a:solidFill>
                  <a:srgbClr val="00B050"/>
                </a:solidFill>
              </a:rPr>
              <a:t>00400024</a:t>
            </a:r>
            <a:r>
              <a:rPr lang="en-US" altLang="zh-CN" sz="2000" dirty="0" smtClean="0"/>
              <a:t>] =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92008" y="5261434"/>
            <a:ext cx="4916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8          0         0         0         0         1         1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8117" y="3236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例如</a:t>
            </a:r>
            <a:endParaRPr lang="zh-CN" altLang="en-US" dirty="0"/>
          </a:p>
        </p:txBody>
      </p:sp>
      <p:sp>
        <p:nvSpPr>
          <p:cNvPr id="31" name="右中括号 30"/>
          <p:cNvSpPr/>
          <p:nvPr/>
        </p:nvSpPr>
        <p:spPr>
          <a:xfrm rot="5400000">
            <a:off x="304363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 rot="5400000">
            <a:off x="967833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 rot="5400000">
            <a:off x="1631302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中括号 33"/>
          <p:cNvSpPr/>
          <p:nvPr/>
        </p:nvSpPr>
        <p:spPr>
          <a:xfrm rot="5400000">
            <a:off x="2264858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 rot="5400000">
            <a:off x="2928186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中括号 35"/>
          <p:cNvSpPr/>
          <p:nvPr/>
        </p:nvSpPr>
        <p:spPr>
          <a:xfrm rot="5400000">
            <a:off x="3561741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 rot="5400000">
            <a:off x="4198356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中括号 37"/>
          <p:cNvSpPr/>
          <p:nvPr/>
        </p:nvSpPr>
        <p:spPr>
          <a:xfrm rot="5400000">
            <a:off x="4831260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29" idx="3"/>
          </p:cNvCxnSpPr>
          <p:nvPr/>
        </p:nvCxnSpPr>
        <p:spPr>
          <a:xfrm>
            <a:off x="5108739" y="5461489"/>
            <a:ext cx="2797376" cy="28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31998" y="6041229"/>
            <a:ext cx="269977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规律</a:t>
            </a:r>
            <a:r>
              <a:rPr lang="zh-CN" altLang="en-US" dirty="0" smtClean="0"/>
              <a:t>：</a:t>
            </a:r>
            <a:r>
              <a:rPr lang="zh-CN" altLang="en-US" sz="2000" dirty="0"/>
              <a:t>跳</a:t>
            </a:r>
            <a:r>
              <a:rPr lang="zh-CN" altLang="en-US" sz="2000" dirty="0" smtClean="0"/>
              <a:t>转</a:t>
            </a:r>
            <a:r>
              <a:rPr lang="zh-CN" altLang="en-US" sz="2000" dirty="0"/>
              <a:t>相对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/4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768630" y="6297509"/>
            <a:ext cx="192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end: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[</a:t>
            </a:r>
            <a:r>
              <a:rPr lang="en-US" altLang="zh-CN" dirty="0">
                <a:solidFill>
                  <a:srgbClr val="00B050"/>
                </a:solidFill>
              </a:rPr>
              <a:t>00400068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2407" y="4204468"/>
            <a:ext cx="4176000" cy="86198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15488" y="156509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smtClean="0">
                <a:solidFill>
                  <a:srgbClr val="00B050"/>
                </a:solidFill>
              </a:rPr>
              <a:t>00400024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943057" y="4204468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579111" y="4213280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5299" y="2641283"/>
            <a:ext cx="3600450" cy="3897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-4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2955" y="1130713"/>
            <a:ext cx="47158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 smtClean="0"/>
              <a:t>添加</a:t>
            </a:r>
            <a:r>
              <a:rPr lang="en-US" altLang="zh-CN" sz="2400" dirty="0" err="1" smtClean="0"/>
              <a:t>coe</a:t>
            </a:r>
            <a:r>
              <a:rPr lang="zh-CN" altLang="en-US" sz="2400" dirty="0" smtClean="0"/>
              <a:t>文件头描述语句。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并在每行机器指令后加</a:t>
            </a:r>
            <a:r>
              <a:rPr lang="en-US" altLang="zh-CN" sz="2400" dirty="0" smtClean="0"/>
              <a:t>”,”</a:t>
            </a:r>
            <a:r>
              <a:rPr lang="zh-CN" altLang="en-US" sz="2400" dirty="0" smtClean="0"/>
              <a:t>号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最后一行结尾加</a:t>
            </a:r>
            <a:r>
              <a:rPr lang="en-US" altLang="zh-CN" sz="2400" dirty="0" smtClean="0"/>
              <a:t>”;”</a:t>
            </a:r>
            <a:r>
              <a:rPr lang="zh-CN" altLang="en-US" sz="2400" dirty="0" smtClean="0"/>
              <a:t>号</a:t>
            </a:r>
            <a:endParaRPr lang="en-US" altLang="zh-CN" sz="2400" dirty="0" smtClean="0"/>
          </a:p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 smtClean="0"/>
              <a:t>保存为</a:t>
            </a:r>
            <a:r>
              <a:rPr lang="en-US" altLang="zh-CN" sz="2400" dirty="0" err="1" smtClean="0"/>
              <a:t>test.coe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8034521" y="2818185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进制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 flipV="1">
            <a:off x="7577154" y="2818185"/>
            <a:ext cx="457367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159418" y="31066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</p:cNvCxnSpPr>
          <p:nvPr/>
        </p:nvCxnSpPr>
        <p:spPr>
          <a:xfrm flipH="1" flipV="1">
            <a:off x="6573398" y="3106638"/>
            <a:ext cx="586020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  <a:hlinkClick r:id="rId3"/>
              </a:rPr>
              <a:t>Ultraedit</a:t>
            </a:r>
            <a:r>
              <a:rPr lang="zh-CN" altLang="en-US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软件加亮显示</a:t>
            </a:r>
            <a:r>
              <a:rPr lang="en-US" altLang="zh-CN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MIPS</a:t>
            </a:r>
            <a:r>
              <a:rPr lang="zh-CN" altLang="en-US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汇编文件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921" y="872084"/>
            <a:ext cx="85704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下载相应的格式显示配置文件（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uew</a:t>
            </a:r>
            <a:r>
              <a:rPr lang="zh-CN" altLang="en-US" sz="2400" dirty="0" smtClean="0"/>
              <a:t>）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www.ultraedit.com/downloads/extras/wordfiles.html#wordfiles</a:t>
            </a:r>
            <a:r>
              <a:rPr lang="en-US" altLang="zh-CN" sz="20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将该文件放</a:t>
            </a:r>
            <a:r>
              <a:rPr lang="zh-CN" altLang="en-US" sz="2400" dirty="0" smtClean="0"/>
              <a:t>到路径：     </a:t>
            </a:r>
            <a:r>
              <a:rPr lang="en-US" altLang="zh-CN" sz="2000" dirty="0" smtClean="0"/>
              <a:t>【</a:t>
            </a:r>
            <a:r>
              <a:rPr lang="zh-CN" altLang="en-US" sz="2000" dirty="0"/>
              <a:t>注</a:t>
            </a:r>
            <a:r>
              <a:rPr lang="en-US" altLang="zh-CN" sz="2000" dirty="0"/>
              <a:t>】</a:t>
            </a:r>
            <a:r>
              <a:rPr lang="en-US" altLang="zh-CN" sz="2000" dirty="0" err="1"/>
              <a:t>IDMComp</a:t>
            </a:r>
            <a:r>
              <a:rPr lang="zh-CN" altLang="en-US" sz="2000" dirty="0"/>
              <a:t>为隐藏子目录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C</a:t>
            </a:r>
            <a:r>
              <a:rPr lang="en-US" altLang="zh-CN" sz="2000" dirty="0"/>
              <a:t>:\Users\</a:t>
            </a:r>
            <a:r>
              <a:rPr lang="zh-CN" altLang="en-US" sz="2000" dirty="0"/>
              <a:t>你的用户名</a:t>
            </a:r>
            <a:r>
              <a:rPr lang="en-US" altLang="zh-CN" sz="2000" dirty="0"/>
              <a:t>\</a:t>
            </a:r>
            <a:r>
              <a:rPr lang="en-US" altLang="zh-CN" sz="2000" dirty="0" err="1" smtClean="0"/>
              <a:t>AppData</a:t>
            </a:r>
            <a:r>
              <a:rPr lang="en-US" altLang="zh-CN" sz="2000" dirty="0" smtClean="0"/>
              <a:t>\Roaming\</a:t>
            </a:r>
            <a:r>
              <a:rPr lang="en-US" altLang="zh-CN" sz="2000" dirty="0" err="1" smtClean="0"/>
              <a:t>IDMComp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UltraEdit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wordfiles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1851" y="2995742"/>
            <a:ext cx="4939458" cy="377057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861851" y="3316077"/>
            <a:ext cx="1399142" cy="484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164227" y="2953610"/>
            <a:ext cx="605482" cy="362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9038"/>
            <a:ext cx="9144000" cy="4508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501" y="91008"/>
            <a:ext cx="7061812" cy="930400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spc="600" dirty="0" smtClean="0">
                <a:solidFill>
                  <a:schemeClr val="bg1"/>
                </a:solidFill>
              </a:rPr>
              <a:t>参考资料</a:t>
            </a:r>
            <a:endParaRPr lang="zh-CN" altLang="en-US" sz="4000" spc="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00" y="1025092"/>
            <a:ext cx="8992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计算机组成原理与接口技术</a:t>
            </a:r>
            <a:r>
              <a:rPr lang="en-US" altLang="zh-CN" sz="2000" b="1" dirty="0" smtClean="0"/>
              <a:t>: </a:t>
            </a:r>
            <a:r>
              <a:rPr lang="zh-CN" altLang="en-US" sz="2000" b="1" dirty="0" smtClean="0"/>
              <a:t>基于</a:t>
            </a:r>
            <a:r>
              <a:rPr lang="en-US" altLang="zh-CN" sz="2000" b="1" dirty="0" smtClean="0"/>
              <a:t>MIPS</a:t>
            </a:r>
            <a:r>
              <a:rPr lang="zh-CN" altLang="en-US" sz="2000" b="1" dirty="0"/>
              <a:t>架构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左冬红，清华大学出版社 </a:t>
            </a:r>
            <a:r>
              <a:rPr lang="en-US" altLang="zh-CN" sz="2000" dirty="0" smtClean="0"/>
              <a:t>2014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QtSpim</a:t>
            </a:r>
            <a:r>
              <a:rPr lang="en-US" altLang="zh-CN" sz="2000" dirty="0" smtClean="0"/>
              <a:t> Help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圆角右箭头 6"/>
          <p:cNvSpPr/>
          <p:nvPr/>
        </p:nvSpPr>
        <p:spPr>
          <a:xfrm rot="5400000">
            <a:off x="1883885" y="1750651"/>
            <a:ext cx="782195" cy="6499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6328" y="1857931"/>
            <a:ext cx="4220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http://pages.cs.wisc.edu/~</a:t>
            </a:r>
            <a:r>
              <a:rPr lang="en-US" altLang="zh-CN" dirty="0" smtClean="0">
                <a:hlinkClick r:id="rId3"/>
              </a:rPr>
              <a:t>larus/spim.html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42"/>
            <a:ext cx="5440607" cy="401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46" y="3965086"/>
            <a:ext cx="5629454" cy="289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2" y="1201780"/>
            <a:ext cx="8780893" cy="35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9"/>
          <a:stretch>
            <a:fillRect/>
          </a:stretch>
        </p:blipFill>
        <p:spPr bwMode="auto">
          <a:xfrm>
            <a:off x="4737612" y="4041809"/>
            <a:ext cx="4406388" cy="281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1"/>
          <a:stretch>
            <a:fillRect/>
          </a:stretch>
        </p:blipFill>
        <p:spPr bwMode="auto">
          <a:xfrm>
            <a:off x="0" y="40764"/>
            <a:ext cx="4737612" cy="487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97255"/>
            <a:ext cx="8536529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 </a:t>
            </a:r>
            <a:r>
              <a:rPr lang="zh-CN" altLang="en-US" sz="4000" b="1" dirty="0" smtClean="0"/>
              <a:t>仿真器 </a:t>
            </a:r>
            <a:r>
              <a:rPr lang="en-US" altLang="zh-CN" sz="4000" b="1" dirty="0" err="1" smtClean="0"/>
              <a:t>QtSpim</a:t>
            </a:r>
            <a:r>
              <a:rPr lang="en-US" altLang="zh-CN" sz="4000" b="1" dirty="0" smtClean="0"/>
              <a:t> 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简称 </a:t>
            </a:r>
            <a:r>
              <a:rPr lang="en-US" altLang="zh-CN" sz="3600" dirty="0" err="1" smtClean="0"/>
              <a:t>Spim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9" y="1428750"/>
            <a:ext cx="9144000" cy="5429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97083" y="620385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QtSpim</a:t>
            </a:r>
            <a:r>
              <a:rPr lang="zh-CN" altLang="en-US" sz="2000" dirty="0" smtClean="0">
                <a:solidFill>
                  <a:srgbClr val="FF0000"/>
                </a:solidFill>
              </a:rPr>
              <a:t>消息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5818" y="2819936"/>
            <a:ext cx="540404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 smtClean="0">
                <a:solidFill>
                  <a:srgbClr val="FF0000"/>
                </a:solidFill>
              </a:rPr>
              <a:t>内  存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07" y="2840401"/>
            <a:ext cx="1292662" cy="30931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7200" spc="600" dirty="0" smtClean="0">
                <a:solidFill>
                  <a:srgbClr val="FF0000"/>
                </a:solidFill>
              </a:rPr>
              <a:t>寄存器</a:t>
            </a:r>
            <a:endParaRPr lang="zh-CN" altLang="en-US" sz="7200" spc="6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7267" y="916083"/>
            <a:ext cx="769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hlinkClick r:id="rId4"/>
              </a:rPr>
              <a:t>QtSpim</a:t>
            </a:r>
            <a:r>
              <a:rPr lang="zh-CN" altLang="en-US" sz="2400" dirty="0" smtClean="0"/>
              <a:t>：支持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指令集的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微处理器模拟器。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498615" y="1330207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直接打开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汇编指令源程序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asm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046" y="70983"/>
            <a:ext cx="783539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MIPS 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仿真器 </a:t>
            </a:r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12" y="1266090"/>
            <a:ext cx="8221763" cy="546529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53220" y="6085004"/>
            <a:ext cx="8060787" cy="64301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41719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7629" y="3193363"/>
            <a:ext cx="615553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7504" y="2182145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  <a:endParaRPr lang="zh-CN" altLang="en-US" sz="2800" b="1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68184" y="1984702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28714" y="2215713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9951" y="1836120"/>
            <a:ext cx="916113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95939" y="1836120"/>
            <a:ext cx="2082168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94381" y="3779425"/>
            <a:ext cx="2082168" cy="2265634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8348375" y="1836120"/>
            <a:ext cx="162579" cy="424551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18436" y="3292930"/>
            <a:ext cx="553998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/>
              <a:t>用户代码段</a:t>
            </a:r>
            <a:endParaRPr lang="zh-CN" altLang="en-US" sz="2400" dirty="0"/>
          </a:p>
        </p:txBody>
      </p:sp>
      <p:sp>
        <p:nvSpPr>
          <p:cNvPr id="20" name="右大括号 19"/>
          <p:cNvSpPr/>
          <p:nvPr/>
        </p:nvSpPr>
        <p:spPr>
          <a:xfrm>
            <a:off x="8381645" y="6157073"/>
            <a:ext cx="70310" cy="57094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136064" y="3754331"/>
            <a:ext cx="958317" cy="2278624"/>
          </a:xfrm>
          <a:prstGeom prst="round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81644" y="6018886"/>
            <a:ext cx="800219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b="1" dirty="0" smtClean="0"/>
              <a:t>内核</a:t>
            </a:r>
            <a:endParaRPr lang="en-US" altLang="zh-CN" sz="2000" b="1" dirty="0" smtClean="0"/>
          </a:p>
          <a:p>
            <a:pPr algn="ctr"/>
            <a:r>
              <a:rPr lang="zh-CN" altLang="en-US" sz="2000" dirty="0" smtClean="0"/>
              <a:t>代码段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35465" y="808638"/>
            <a:ext cx="489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可生成</a:t>
            </a:r>
            <a:r>
              <a:rPr lang="en-US" altLang="zh-CN" sz="2400" dirty="0"/>
              <a:t>ROM/RAM</a:t>
            </a:r>
            <a:r>
              <a:rPr lang="zh-CN" altLang="en-US" sz="2400" dirty="0"/>
              <a:t>的初始化文件</a:t>
            </a:r>
            <a:r>
              <a:rPr lang="en-US" altLang="zh-CN" sz="2400" dirty="0"/>
              <a:t>.COE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1" idx="1"/>
            <a:endCxn id="19" idx="0"/>
          </p:cNvCxnSpPr>
          <p:nvPr/>
        </p:nvCxnSpPr>
        <p:spPr>
          <a:xfrm flipH="1">
            <a:off x="1615223" y="1039471"/>
            <a:ext cx="1520242" cy="271486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97369" y="200795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入口代码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125" y="62906"/>
            <a:ext cx="6378768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1. Hello world.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31" y="3266502"/>
            <a:ext cx="7072829" cy="35914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43" y="4143795"/>
            <a:ext cx="1800528" cy="87331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034621" y="3223664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71" y="855751"/>
            <a:ext cx="5181600" cy="2307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7968" y="1092141"/>
            <a:ext cx="399298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支持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汇编指令程序调试</a:t>
            </a:r>
            <a:r>
              <a:rPr lang="en-US" altLang="zh-CN" sz="2400" dirty="0" smtClean="0"/>
              <a:t>,</a:t>
            </a:r>
            <a:br>
              <a:rPr lang="en-US" altLang="zh-CN" sz="2400" dirty="0" smtClean="0"/>
            </a:br>
            <a:r>
              <a:rPr lang="zh-CN" altLang="en-US" sz="2400" dirty="0" smtClean="0"/>
              <a:t>也支持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宏汇编指令。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但不支持在线编辑，也不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支持直接装载二进制程序。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32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6616"/>
            <a:ext cx="78867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/>
              <a:t>QtSpim</a:t>
            </a:r>
            <a:r>
              <a:rPr lang="zh-CN" altLang="en-US" sz="4000" dirty="0" smtClean="0"/>
              <a:t>错误调试</a:t>
            </a:r>
            <a:endParaRPr lang="zh-CN" altLang="en-US" sz="4000" dirty="0">
              <a:solidFill>
                <a:schemeClr val="l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76" y="1149198"/>
            <a:ext cx="4834890" cy="236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2529" y="117833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包含全角“的错误代码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" y="4985578"/>
            <a:ext cx="4781550" cy="1743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34709" y="1552743"/>
            <a:ext cx="428556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QtSpim</a:t>
            </a:r>
            <a:r>
              <a:rPr lang="zh-CN" altLang="en-US" sz="2400" dirty="0" smtClean="0"/>
              <a:t>装载汇编源程序后，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如果源程序有错，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只报第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个错误。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34709" y="4469038"/>
            <a:ext cx="410929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汉字显示为乱码</a:t>
            </a:r>
            <a:endParaRPr lang="en-US" altLang="zh-CN" sz="2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错误之处用“˄”标注</a:t>
            </a:r>
            <a:endParaRPr lang="en-US" altLang="zh-CN" sz="2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右侧代码引号为中文全角，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应改为半角双引号。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216" y="407674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QtSpim</a:t>
            </a:r>
            <a:r>
              <a:rPr lang="zh-CN" altLang="en-US" dirty="0" smtClean="0"/>
              <a:t>中打开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801" y="3631159"/>
            <a:ext cx="2080926" cy="126050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12026" y="360079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文件夹名称也不能用中文！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0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574" y="117075"/>
            <a:ext cx="6852492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运行代码 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(F5)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3065" y="2423093"/>
            <a:ext cx="37016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程序没有定义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标号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1937"/>
            <a:ext cx="2285322" cy="28223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85322" y="1246651"/>
            <a:ext cx="4134465" cy="2622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/>
              <a:t>将所有的通用寄存器清零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重新初始化仿真器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300" dirty="0" smtClean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运行程序，并输入参数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运行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继续运行程序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暂停运行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停止运行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单步运行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300" dirty="0" smtClean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将代码中含有的标号及对应的地址显示在消息窗口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300" dirty="0"/>
              <a:t>------------------------------------------------------------------------------------------------------------------------------------------------------------------------------------</a:t>
            </a:r>
            <a:endParaRPr lang="en-US" altLang="zh-CN" sz="800" dirty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设置参数</a:t>
            </a:r>
            <a:endParaRPr lang="en-US" altLang="zh-CN" sz="1400" dirty="0"/>
          </a:p>
        </p:txBody>
      </p:sp>
      <p:sp>
        <p:nvSpPr>
          <p:cNvPr id="15" name="右箭头 14"/>
          <p:cNvSpPr/>
          <p:nvPr/>
        </p:nvSpPr>
        <p:spPr>
          <a:xfrm>
            <a:off x="4332202" y="5069333"/>
            <a:ext cx="440675" cy="59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9617" y="2060154"/>
            <a:ext cx="2200619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617" y="3933402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.</a:t>
            </a:r>
            <a:r>
              <a:rPr lang="en-US" altLang="zh-CN" sz="1600" dirty="0"/>
              <a:t>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.text       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  <a:r>
              <a:rPr lang="en-US" altLang="zh-CN" sz="1600" dirty="0"/>
              <a:t>:               </a:t>
            </a:r>
            <a:r>
              <a:rPr lang="en-US" altLang="zh-CN" sz="1600" dirty="0" smtClean="0"/>
              <a:t>    # </a:t>
            </a:r>
            <a:r>
              <a:rPr lang="en-US" altLang="zh-CN" sz="1600" dirty="0"/>
              <a:t>execution starts here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la </a:t>
            </a:r>
            <a:r>
              <a:rPr lang="en-US" altLang="zh-CN" sz="1600" dirty="0"/>
              <a:t>$a0,str  </a:t>
            </a:r>
            <a:r>
              <a:rPr lang="en-US" altLang="zh-CN" sz="1600" dirty="0" smtClean="0"/>
              <a:t># </a:t>
            </a:r>
            <a:r>
              <a:rPr lang="en-US" altLang="zh-CN" sz="1600" dirty="0"/>
              <a:t>put string address into a0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li $v0,4     </a:t>
            </a:r>
            <a:r>
              <a:rPr lang="en-US" altLang="zh-CN" sz="1600" dirty="0" smtClean="0"/>
              <a:t> # </a:t>
            </a:r>
            <a:r>
              <a:rPr lang="en-US" altLang="zh-CN" sz="1600" dirty="0"/>
              <a:t>system call to print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print the string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li </a:t>
            </a:r>
            <a:r>
              <a:rPr lang="en-US" altLang="zh-CN" sz="1600" dirty="0"/>
              <a:t>$v0,10    # system call to exit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exit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07" y="1107578"/>
            <a:ext cx="3996542" cy="119815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45726" y="3868907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.</a:t>
            </a:r>
            <a:r>
              <a:rPr lang="en-US" altLang="zh-CN" sz="1600" dirty="0"/>
              <a:t>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.text       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main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zh-CN" sz="1600" dirty="0" smtClean="0"/>
              <a:t>:                # </a:t>
            </a:r>
            <a:r>
              <a:rPr lang="en-US" altLang="zh-CN" sz="1600" dirty="0"/>
              <a:t>execution starts here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la </a:t>
            </a:r>
            <a:r>
              <a:rPr lang="en-US" altLang="zh-CN" sz="1600" dirty="0"/>
              <a:t>$a0,str  </a:t>
            </a:r>
            <a:r>
              <a:rPr lang="en-US" altLang="zh-CN" sz="1600" dirty="0" smtClean="0"/>
              <a:t># </a:t>
            </a:r>
            <a:r>
              <a:rPr lang="en-US" altLang="zh-CN" sz="1600" dirty="0"/>
              <a:t>put string address into a0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li $v0,4     </a:t>
            </a:r>
            <a:r>
              <a:rPr lang="en-US" altLang="zh-CN" sz="1600" dirty="0" smtClean="0"/>
              <a:t> # </a:t>
            </a:r>
            <a:r>
              <a:rPr lang="en-US" altLang="zh-CN" sz="1600" dirty="0"/>
              <a:t>system call to print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print the string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li </a:t>
            </a:r>
            <a:r>
              <a:rPr lang="en-US" altLang="zh-CN" sz="1600" dirty="0"/>
              <a:t>$v0,10    # system call to exit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exit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395489" y="39341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修改后的代码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6462" y="393978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有错误的代码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9753" y="2435604"/>
            <a:ext cx="6731306" cy="1156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24" y="154084"/>
            <a:ext cx="826265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查看程序内存映像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-1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1065" y="994527"/>
            <a:ext cx="63524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通过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数据窗口</a:t>
            </a:r>
            <a:r>
              <a:rPr lang="zh-CN" altLang="en-US" sz="2400" dirty="0" smtClean="0"/>
              <a:t>查看</a:t>
            </a:r>
            <a:r>
              <a:rPr lang="zh-CN" altLang="en-US" sz="2400" b="1" dirty="0" smtClean="0"/>
              <a:t>用户数据段内存映像</a:t>
            </a:r>
            <a:endParaRPr lang="en-US" altLang="zh-CN" sz="2400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36742" y="312432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起始地址：</a:t>
            </a:r>
            <a:r>
              <a:rPr lang="en-US" altLang="zh-CN" dirty="0" smtClean="0"/>
              <a:t>0x10010000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117763"/>
                  </p:ext>
                </p:extLst>
              </p:nvPr>
            </p:nvGraphicFramePr>
            <p:xfrm>
              <a:off x="397566" y="3776673"/>
              <a:ext cx="417172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0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2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变量名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地址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数据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定义值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1163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 smtClean="0"/>
                            <a:t>str</a:t>
                          </a:r>
                          <a:endParaRPr lang="zh-CN" altLang="en-US" sz="1400" b="1" dirty="0"/>
                        </a:p>
                      </a:txBody>
                      <a:tcPr anchor="ctr"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0x10010010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48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65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𝒍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20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77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117763"/>
                  </p:ext>
                </p:extLst>
              </p:nvPr>
            </p:nvGraphicFramePr>
            <p:xfrm>
              <a:off x="397566" y="3776673"/>
              <a:ext cx="417172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0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2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变量名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地址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数据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 smtClean="0"/>
                            <a:t>定义值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 smtClean="0"/>
                            <a:t>str</a:t>
                          </a:r>
                          <a:endParaRPr lang="zh-CN" altLang="en-US" sz="1400" b="1" dirty="0"/>
                        </a:p>
                      </a:txBody>
                      <a:tcPr anchor="ctr"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0x10010010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48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96364" r="-2339" b="-7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65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196364" r="-2339" b="-6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296364" r="-2339" b="-5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389286" r="-2339" b="-41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498182" r="-2339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20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598182" r="-2339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77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698182" r="-2339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 smtClean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798182" r="-2339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圆角矩形 9"/>
          <p:cNvSpPr/>
          <p:nvPr/>
        </p:nvSpPr>
        <p:spPr>
          <a:xfrm>
            <a:off x="2411730" y="2419522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2115239" y="1399142"/>
            <a:ext cx="825783" cy="102038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744020" y="4127632"/>
            <a:ext cx="1612085" cy="12853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541238" y="3203092"/>
            <a:ext cx="711273" cy="1901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20" idx="2"/>
            <a:endCxn id="15" idx="0"/>
          </p:cNvCxnSpPr>
          <p:nvPr/>
        </p:nvCxnSpPr>
        <p:spPr>
          <a:xfrm flipH="1">
            <a:off x="3550063" y="3393195"/>
            <a:ext cx="346812" cy="73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85" b="71743"/>
          <a:stretch/>
        </p:blipFill>
        <p:spPr>
          <a:xfrm>
            <a:off x="3931211" y="1542259"/>
            <a:ext cx="3288455" cy="649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4060" y="3954448"/>
            <a:ext cx="40233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【</a:t>
            </a:r>
            <a:r>
              <a:rPr lang="zh-CN" altLang="en-US" sz="2200" dirty="0"/>
              <a:t>注意</a:t>
            </a:r>
            <a:r>
              <a:rPr lang="en-US" altLang="zh-CN" sz="2200" dirty="0"/>
              <a:t>】MIPS</a:t>
            </a:r>
            <a:r>
              <a:rPr lang="zh-CN" altLang="en-US" sz="2200" dirty="0"/>
              <a:t>微处理器原本采用</a:t>
            </a:r>
            <a:r>
              <a:rPr lang="zh-CN" altLang="en-US" sz="2200" b="1" dirty="0">
                <a:solidFill>
                  <a:srgbClr val="FF0000"/>
                </a:solidFill>
              </a:rPr>
              <a:t>大字节</a:t>
            </a:r>
            <a:r>
              <a:rPr lang="zh-CN" altLang="en-US" sz="2200" dirty="0"/>
              <a:t>顺序存放数据，但由于仿真器运行在</a:t>
            </a:r>
            <a:r>
              <a:rPr lang="en-US" altLang="zh-CN" sz="2200" dirty="0"/>
              <a:t>PC</a:t>
            </a:r>
            <a:r>
              <a:rPr lang="zh-CN" altLang="en-US" sz="2200" dirty="0"/>
              <a:t>（</a:t>
            </a:r>
            <a:r>
              <a:rPr lang="en-US" altLang="zh-CN" sz="2200" dirty="0"/>
              <a:t>Intel</a:t>
            </a:r>
            <a:r>
              <a:rPr lang="zh-CN" altLang="en-US" sz="2200" dirty="0"/>
              <a:t>微处理器）上，因此实际数据的存储采用</a:t>
            </a:r>
            <a:r>
              <a:rPr lang="zh-CN" altLang="en-US" sz="2200" b="1" dirty="0">
                <a:solidFill>
                  <a:srgbClr val="FF0000"/>
                </a:solidFill>
              </a:rPr>
              <a:t>小字节</a:t>
            </a:r>
            <a:r>
              <a:rPr lang="zh-CN" altLang="en-US" sz="2200" dirty="0"/>
              <a:t>顺序。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24" y="1650487"/>
            <a:ext cx="8563691" cy="5166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24" y="154084"/>
            <a:ext cx="826265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查看程序内存映像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-2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047" y="1053383"/>
            <a:ext cx="64194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 smtClean="0"/>
              <a:t>通过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代码窗口</a:t>
            </a:r>
            <a:r>
              <a:rPr lang="zh-CN" altLang="en-US" sz="2200" dirty="0" smtClean="0"/>
              <a:t>查看</a:t>
            </a:r>
            <a:r>
              <a:rPr lang="zh-CN" altLang="en-US" sz="2200" b="1" dirty="0" smtClean="0"/>
              <a:t>用户代码段内存映像</a:t>
            </a:r>
            <a:endParaRPr lang="en-US" altLang="zh-CN" sz="22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15469" y="2503041"/>
            <a:ext cx="615553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  址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3126" y="2503041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  <a:endParaRPr lang="zh-CN" altLang="en-US" sz="2800" b="1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3407" y="2697367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2282" y="2279903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4412" y="2316539"/>
            <a:ext cx="957668" cy="4500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86731" y="2398511"/>
            <a:ext cx="2051709" cy="427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433291" y="4242876"/>
            <a:ext cx="822229" cy="980260"/>
          </a:xfrm>
          <a:prstGeom prst="round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95690" y="250475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入口代码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63694" y="1551982"/>
            <a:ext cx="1438001" cy="4926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24" y="154084"/>
            <a:ext cx="826265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断点、调试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90" y="4669493"/>
            <a:ext cx="2295525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0644" y="4984570"/>
            <a:ext cx="1823292" cy="11986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086" y="5143574"/>
            <a:ext cx="1920875" cy="58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3872" y="1111344"/>
            <a:ext cx="7120128" cy="2987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7453" y="3291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鼠标右键设置</a:t>
            </a:r>
            <a:r>
              <a:rPr lang="zh-CN" altLang="en-US" b="1" dirty="0" smtClean="0">
                <a:solidFill>
                  <a:srgbClr val="FF0000"/>
                </a:solidFill>
              </a:rPr>
              <a:t>断点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7556" y="450630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观察寄存器的值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8934" y="44209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改变寄存器的值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5603</TotalTime>
  <Words>1019</Words>
  <Application>Microsoft Office PowerPoint</Application>
  <PresentationFormat>全屏显示(4:3)</PresentationFormat>
  <Paragraphs>290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VISIO</vt:lpstr>
      <vt:lpstr>计算机体系结构实验</vt:lpstr>
      <vt:lpstr>MIPS 仿真器 QtSpim (简称 Spim)</vt:lpstr>
      <vt:lpstr>MIPS 仿真器 QtSpim</vt:lpstr>
      <vt:lpstr>例1. Hello world.</vt:lpstr>
      <vt:lpstr>QtSpim错误调试</vt:lpstr>
      <vt:lpstr>QtSpim运行代码 (F5)</vt:lpstr>
      <vt:lpstr>QtSpim查看程序内存映像-1</vt:lpstr>
      <vt:lpstr>QtSpim查看程序内存映像-2</vt:lpstr>
      <vt:lpstr>QtSpim断点、调试</vt:lpstr>
      <vt:lpstr>ROM/RAM初始化文件.COE的制作</vt:lpstr>
      <vt:lpstr>ROM/RAM初始化文件.COE的制作-2</vt:lpstr>
      <vt:lpstr>ROM/RAM初始化文件.COE的制作-3</vt:lpstr>
      <vt:lpstr>ROM/RAM初始化文件.COE的制作-4</vt:lpstr>
      <vt:lpstr>Ultraedit软件加亮显示MIPS汇编文件</vt:lpstr>
      <vt:lpstr>参考资料</vt:lpstr>
      <vt:lpstr>附录：</vt:lpstr>
      <vt:lpstr>附录：</vt:lpstr>
      <vt:lpstr>附录：</vt:lpstr>
      <vt:lpstr>附录：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281</cp:revision>
  <dcterms:created xsi:type="dcterms:W3CDTF">2017-01-28T01:03:38Z</dcterms:created>
  <dcterms:modified xsi:type="dcterms:W3CDTF">2018-03-12T14:08:08Z</dcterms:modified>
</cp:coreProperties>
</file>