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6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FFFF00"/>
    <a:srgbClr val="FF0000"/>
    <a:srgbClr val="1E0AB6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P74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1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9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17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9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21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o7VFTD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2017-05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④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流水线处理器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-7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2265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6: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递增</a:t>
            </a:r>
            <a:r>
              <a:rPr lang="en-US" altLang="zh-CN" sz="2400" dirty="0" smtClean="0"/>
              <a:t>4</a:t>
            </a:r>
            <a:endParaRPr lang="en-US" altLang="zh-CN" sz="2400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2223369"/>
              </p:ext>
            </p:extLst>
          </p:nvPr>
        </p:nvGraphicFramePr>
        <p:xfrm>
          <a:off x="0" y="2406290"/>
          <a:ext cx="9000000" cy="343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06290"/>
                        <a:ext cx="9000000" cy="343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60506" y="1822157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复用加法器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8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-8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601611"/>
              </p:ext>
            </p:extLst>
          </p:nvPr>
        </p:nvGraphicFramePr>
        <p:xfrm>
          <a:off x="50799" y="2979352"/>
          <a:ext cx="9000000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VISIO" r:id="rId4" imgW="5730120" imgH="2044080" progId="Visio.Drawing.6">
                  <p:embed/>
                </p:oleObj>
              </mc:Choice>
              <mc:Fallback>
                <p:oleObj name="VISIO" r:id="rId4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9" y="2979352"/>
                        <a:ext cx="9000000" cy="347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890996" y="309163"/>
            <a:ext cx="2890535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340259" y="1122315"/>
            <a:ext cx="720581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将从寄存器文件 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中读出的</a:t>
            </a:r>
            <a:r>
              <a:rPr lang="zh-CN" altLang="en-US" sz="2400" b="1" dirty="0" smtClean="0"/>
              <a:t>数据存</a:t>
            </a:r>
            <a:r>
              <a:rPr lang="zh-CN" altLang="en-US" sz="2400" dirty="0" smtClean="0"/>
              <a:t>放在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再将寄存器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中的数据写入</a:t>
            </a:r>
            <a:r>
              <a:rPr lang="zh-CN" altLang="en-US" sz="2400" b="1" dirty="0" smtClean="0"/>
              <a:t>数据存储器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ALUResult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SignImm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过程与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lw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的类似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6378" y="4175286"/>
            <a:ext cx="180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5236378" y="1680963"/>
            <a:ext cx="1679114" cy="249432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8845979"/>
              </p:ext>
            </p:extLst>
          </p:nvPr>
        </p:nvGraphicFramePr>
        <p:xfrm>
          <a:off x="76199" y="2691312"/>
          <a:ext cx="8962653" cy="367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name="VISIO" r:id="rId5" imgW="5730120" imgH="2044080" progId="Visio.Drawing.6">
                  <p:embed/>
                </p:oleObj>
              </mc:Choice>
              <mc:Fallback>
                <p:oleObj name="VISIO" r:id="rId5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" y="2691312"/>
                        <a:ext cx="8962653" cy="3672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-9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3167" y="1280031"/>
            <a:ext cx="4444358" cy="1282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Read from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endParaRPr lang="en-US" altLang="zh-CN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</a:t>
            </a:r>
            <a:r>
              <a:rPr lang="en-US" altLang="zh-CN" sz="2400" i="1" dirty="0" err="1">
                <a:latin typeface="Times New Roman" pitchFamily="18" charset="0"/>
                <a:cs typeface="Arial" charset="0"/>
              </a:rPr>
              <a:t>ALUResult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to register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Write to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(instead of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)</a:t>
            </a:r>
            <a:endParaRPr lang="en-US" altLang="zh-CN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11905" y="148397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15            11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0563" y="1826035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828716" y="1023909"/>
            <a:ext cx="595993" cy="306625"/>
          </a:xfrm>
          <a:prstGeom prst="roundRect">
            <a:avLst/>
          </a:prstGeom>
          <a:solidFill>
            <a:srgbClr val="FF3300">
              <a:alpha val="69804"/>
            </a:srgbClr>
          </a:solidFill>
          <a:ln>
            <a:solidFill>
              <a:srgbClr val="FFFF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6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-10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5567" y="1152537"/>
            <a:ext cx="68548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== </a:t>
            </a:r>
            <a:r>
              <a:rPr lang="en-US" altLang="zh-CN" sz="2400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(PC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4)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sign-extended immediate &lt;&lt; 2) </a:t>
            </a:r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11888"/>
              </p:ext>
            </p:extLst>
          </p:nvPr>
        </p:nvGraphicFramePr>
        <p:xfrm>
          <a:off x="29125" y="2864566"/>
          <a:ext cx="9084704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VISIO" r:id="rId4" imgW="5886360" imgH="2187000" progId="Visio.Drawing.6">
                  <p:embed/>
                </p:oleObj>
              </mc:Choice>
              <mc:Fallback>
                <p:oleObj name="VISIO" r:id="rId4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" y="2864566"/>
                        <a:ext cx="9084704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609398" y="354585"/>
            <a:ext cx="33185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8940" y="2062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1044" y="24408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</a:t>
            </a:r>
            <a:r>
              <a:rPr lang="zh-CN" altLang="en-US" b="1" dirty="0">
                <a:solidFill>
                  <a:srgbClr val="0070C0"/>
                </a:solidFill>
              </a:rPr>
              <a:t>二</a:t>
            </a:r>
            <a:r>
              <a:rPr lang="zh-CN" altLang="en-US" b="1" dirty="0" smtClean="0">
                <a:solidFill>
                  <a:srgbClr val="0070C0"/>
                </a:solidFill>
              </a:rPr>
              <a:t>步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右中括号 4"/>
          <p:cNvSpPr/>
          <p:nvPr/>
        </p:nvSpPr>
        <p:spPr>
          <a:xfrm rot="5400000">
            <a:off x="2075429" y="1645308"/>
            <a:ext cx="77906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中括号 12"/>
          <p:cNvSpPr/>
          <p:nvPr/>
        </p:nvSpPr>
        <p:spPr>
          <a:xfrm rot="5400000">
            <a:off x="4252481" y="-145871"/>
            <a:ext cx="45719" cy="51322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36759" y="1463142"/>
            <a:ext cx="2028780" cy="12973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分两步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用两次加法器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故只需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个加法器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7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9918437"/>
              </p:ext>
            </p:extLst>
          </p:nvPr>
        </p:nvGraphicFramePr>
        <p:xfrm>
          <a:off x="110169" y="1371599"/>
          <a:ext cx="8940847" cy="498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69" y="1371599"/>
                        <a:ext cx="8940847" cy="4984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0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多</a:t>
            </a:r>
            <a:r>
              <a:rPr lang="zh-CN" altLang="en-US" b="1" dirty="0" smtClean="0"/>
              <a:t>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5632167"/>
              </p:ext>
            </p:extLst>
          </p:nvPr>
        </p:nvGraphicFramePr>
        <p:xfrm>
          <a:off x="0" y="1166104"/>
          <a:ext cx="5562600" cy="540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VISIO" r:id="rId6" imgW="2135880" imgH="1990080" progId="Visio.Drawing.6">
                  <p:embed/>
                </p:oleObj>
              </mc:Choice>
              <mc:Fallback>
                <p:oleObj name="VISIO" r:id="rId6" imgW="213588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6104"/>
                        <a:ext cx="5562600" cy="5401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64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87087083"/>
              </p:ext>
            </p:extLst>
          </p:nvPr>
        </p:nvGraphicFramePr>
        <p:xfrm>
          <a:off x="5860166" y="1708888"/>
          <a:ext cx="2830807" cy="1676400"/>
        </p:xfrm>
        <a:graphic>
          <a:graphicData uri="http://schemas.openxmlformats.org/drawingml/2006/table">
            <a:tbl>
              <a:tblPr/>
              <a:tblGrid>
                <a:gridCol w="118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84892749"/>
              </p:ext>
            </p:extLst>
          </p:nvPr>
        </p:nvGraphicFramePr>
        <p:xfrm>
          <a:off x="5491875" y="3938467"/>
          <a:ext cx="3567391" cy="2628901"/>
        </p:xfrm>
        <a:graphic>
          <a:graphicData uri="http://schemas.openxmlformats.org/drawingml/2006/table">
            <a:tbl>
              <a:tblPr/>
              <a:tblGrid>
                <a:gridCol w="9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r>
                        <a:rPr kumimoji="0" lang="en-US" altLang="zh-CN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5:0</a:t>
                      </a:r>
                      <a:endParaRPr kumimoji="0" lang="en-US" sz="1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28661" y="1283070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ALUOp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04054" y="3559429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译码器真值表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58166"/>
            <a:ext cx="7886700" cy="76643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FSM 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(0)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取指令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(Fetch)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7231212"/>
              </p:ext>
            </p:extLst>
          </p:nvPr>
        </p:nvGraphicFramePr>
        <p:xfrm>
          <a:off x="-1" y="832866"/>
          <a:ext cx="2300763" cy="200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VISIO" r:id="rId5" imgW="1066320" imgH="837720" progId="Visio.Drawing.6">
                  <p:embed/>
                </p:oleObj>
              </mc:Choice>
              <mc:Fallback>
                <p:oleObj name="VISIO" r:id="rId5" imgW="10663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832866"/>
                        <a:ext cx="2300763" cy="200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7498769"/>
              </p:ext>
            </p:extLst>
          </p:nvPr>
        </p:nvGraphicFramePr>
        <p:xfrm>
          <a:off x="1679285" y="2812193"/>
          <a:ext cx="7431664" cy="377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VISIO" r:id="rId7" imgW="5743440" imgH="2916720" progId="Visio.Drawing.6">
                  <p:embed/>
                </p:oleObj>
              </mc:Choice>
              <mc:Fallback>
                <p:oleObj name="VISIO" r:id="rId7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285" y="2812193"/>
                        <a:ext cx="7431664" cy="377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3524" y="1816948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在复位后进入该状态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8985" y="919785"/>
            <a:ext cx="5777544" cy="113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1E0AB6"/>
                </a:solidFill>
              </a:rPr>
              <a:t>读出</a:t>
            </a:r>
            <a:r>
              <a:rPr lang="en-US" altLang="zh-CN" sz="2400" dirty="0" smtClean="0">
                <a:solidFill>
                  <a:srgbClr val="1E0AB6"/>
                </a:solidFill>
              </a:rPr>
              <a:t>PC</a:t>
            </a:r>
            <a:r>
              <a:rPr lang="zh-CN" altLang="en-US" sz="2400" dirty="0" smtClean="0">
                <a:solidFill>
                  <a:srgbClr val="1E0AB6"/>
                </a:solidFill>
              </a:rPr>
              <a:t>地址、从寄存器文件获取指令、</a:t>
            </a:r>
            <a:r>
              <a:rPr lang="en-US" altLang="zh-CN" sz="2400" dirty="0" smtClean="0">
                <a:solidFill>
                  <a:srgbClr val="1E0AB6"/>
                </a:solidFill>
              </a:rPr>
              <a:t/>
            </a:r>
            <a:br>
              <a:rPr lang="en-US" altLang="zh-CN" sz="2400" dirty="0" smtClean="0">
                <a:solidFill>
                  <a:srgbClr val="1E0AB6"/>
                </a:solidFill>
              </a:rPr>
            </a:br>
            <a:r>
              <a:rPr lang="zh-CN" altLang="en-US" sz="2400" dirty="0" smtClean="0">
                <a:solidFill>
                  <a:srgbClr val="1E0AB6"/>
                </a:solidFill>
              </a:rPr>
              <a:t>保持指令到寄存器</a:t>
            </a:r>
            <a:r>
              <a:rPr lang="en-US" altLang="zh-CN" sz="2400" dirty="0">
                <a:solidFill>
                  <a:srgbClr val="1E0AB6"/>
                </a:solidFill>
              </a:rPr>
              <a:t>IR</a:t>
            </a:r>
          </a:p>
        </p:txBody>
      </p:sp>
      <p:sp>
        <p:nvSpPr>
          <p:cNvPr id="9" name="矩形 8"/>
          <p:cNvSpPr/>
          <p:nvPr/>
        </p:nvSpPr>
        <p:spPr>
          <a:xfrm>
            <a:off x="2788985" y="2024789"/>
            <a:ext cx="215854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PC + 4 =&gt; PC’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1025" y="991131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50380" y="2255260"/>
            <a:ext cx="719189" cy="452998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9419197"/>
              </p:ext>
            </p:extLst>
          </p:nvPr>
        </p:nvGraphicFramePr>
        <p:xfrm>
          <a:off x="11017" y="1057206"/>
          <a:ext cx="3581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VISIO" r:id="rId5" imgW="1980720" imgH="837720" progId="Visio.Drawing.6">
                  <p:embed/>
                </p:oleObj>
              </mc:Choice>
              <mc:Fallback>
                <p:oleObj name="VISIO" r:id="rId5" imgW="1980720" imgH="837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" y="1057206"/>
                        <a:ext cx="358140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①</a:t>
            </a:r>
            <a:r>
              <a:rPr lang="zh-CN" altLang="en-US" b="1" dirty="0" smtClean="0">
                <a:solidFill>
                  <a:srgbClr val="FF0000"/>
                </a:solidFill>
              </a:rPr>
              <a:t>译码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(Decode)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 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03167" y="1105707"/>
            <a:ext cx="30957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读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rs</a:t>
            </a:r>
            <a:r>
              <a:rPr lang="zh-CN" altLang="en-US" sz="2000" dirty="0" smtClean="0">
                <a:solidFill>
                  <a:srgbClr val="1E0AB6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rt</a:t>
            </a:r>
            <a:r>
              <a:rPr lang="zh-CN" altLang="en-US" sz="2000" dirty="0" smtClean="0">
                <a:solidFill>
                  <a:srgbClr val="1E0AB6"/>
                </a:solidFill>
              </a:rPr>
              <a:t>字段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对立即数进行符号扩展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E0AB6"/>
                </a:solidFill>
              </a:rPr>
              <a:t>Opcode</a:t>
            </a:r>
            <a:r>
              <a:rPr lang="zh-CN" altLang="en-US" sz="2000" dirty="0" smtClean="0">
                <a:solidFill>
                  <a:srgbClr val="1E0AB6"/>
                </a:solidFill>
              </a:rPr>
              <a:t>字段译码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58041" y="11422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7354246"/>
              </p:ext>
            </p:extLst>
          </p:nvPr>
        </p:nvGraphicFramePr>
        <p:xfrm>
          <a:off x="900763" y="2656731"/>
          <a:ext cx="8035443" cy="406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63" y="2656731"/>
                        <a:ext cx="8035443" cy="406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85798" y="158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无需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控制信号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539176"/>
              </p:ext>
            </p:extLst>
          </p:nvPr>
        </p:nvGraphicFramePr>
        <p:xfrm>
          <a:off x="22034" y="1002535"/>
          <a:ext cx="38100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VISIO" r:id="rId5" imgW="2381040" imgH="1866600" progId="Visio.Drawing.6">
                  <p:embed/>
                </p:oleObj>
              </mc:Choice>
              <mc:Fallback>
                <p:oleObj name="VISIO" r:id="rId5" imgW="2381040" imgH="186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" y="1002535"/>
                        <a:ext cx="3810000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②内存地址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(Address)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3826" y="1193841"/>
            <a:ext cx="4161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E0AB6"/>
                </a:solidFill>
              </a:rPr>
              <a:t>对于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lw</a:t>
            </a:r>
            <a:r>
              <a:rPr lang="zh-CN" altLang="en-US" sz="2000" dirty="0" smtClean="0">
                <a:solidFill>
                  <a:srgbClr val="1E0AB6"/>
                </a:solidFill>
              </a:rPr>
              <a:t>或</a:t>
            </a:r>
            <a:r>
              <a:rPr lang="en-US" altLang="zh-CN" sz="2000" dirty="0" err="1" smtClean="0">
                <a:solidFill>
                  <a:srgbClr val="1E0AB6"/>
                </a:solidFill>
              </a:rPr>
              <a:t>sw</a:t>
            </a:r>
            <a:r>
              <a:rPr lang="zh-CN" altLang="en-US" sz="2000" dirty="0" smtClean="0">
                <a:solidFill>
                  <a:srgbClr val="1E0AB6"/>
                </a:solidFill>
              </a:rPr>
              <a:t>指令</a:t>
            </a:r>
            <a:r>
              <a:rPr lang="en-US" altLang="zh-CN" sz="2000" dirty="0" smtClean="0">
                <a:solidFill>
                  <a:srgbClr val="1E0AB6"/>
                </a:solidFill>
              </a:rPr>
              <a:t/>
            </a:r>
            <a:br>
              <a:rPr lang="en-US" altLang="zh-CN" sz="2000" dirty="0" smtClean="0">
                <a:solidFill>
                  <a:srgbClr val="1E0AB6"/>
                </a:solidFill>
              </a:rPr>
            </a:br>
            <a:r>
              <a:rPr lang="en-US" altLang="zh-CN" sz="2000" dirty="0" smtClean="0">
                <a:solidFill>
                  <a:srgbClr val="1E0AB6"/>
                </a:solidFill>
              </a:rPr>
              <a:t>Address = </a:t>
            </a:r>
            <a:r>
              <a:rPr lang="zh-CN" altLang="en-US" sz="2000" dirty="0" smtClean="0">
                <a:solidFill>
                  <a:srgbClr val="1E0AB6"/>
                </a:solidFill>
              </a:rPr>
              <a:t>基地址 </a:t>
            </a:r>
            <a:r>
              <a:rPr lang="en-US" altLang="zh-CN" sz="2000" dirty="0" smtClean="0">
                <a:solidFill>
                  <a:srgbClr val="1E0AB6"/>
                </a:solidFill>
              </a:rPr>
              <a:t>+ </a:t>
            </a:r>
            <a:r>
              <a:rPr lang="zh-CN" altLang="en-US" sz="2000" dirty="0" smtClean="0">
                <a:solidFill>
                  <a:srgbClr val="1E0AB6"/>
                </a:solidFill>
              </a:rPr>
              <a:t>立即数扩展后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8392" y="261608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2805928"/>
              </p:ext>
            </p:extLst>
          </p:nvPr>
        </p:nvGraphicFramePr>
        <p:xfrm>
          <a:off x="1288123" y="2889464"/>
          <a:ext cx="7790694" cy="394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123" y="2889464"/>
                        <a:ext cx="7790694" cy="394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0500" y="3525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548709"/>
              </p:ext>
            </p:extLst>
          </p:nvPr>
        </p:nvGraphicFramePr>
        <p:xfrm>
          <a:off x="1618909" y="1101687"/>
          <a:ext cx="6010910" cy="561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09" y="1101687"/>
                        <a:ext cx="6010910" cy="561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③④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lw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453" y="4620782"/>
            <a:ext cx="258275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从存储器中读取数据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5127" y="4230456"/>
            <a:ext cx="816718" cy="242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07613" y="5519453"/>
            <a:ext cx="694061" cy="28458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79453" y="5519453"/>
            <a:ext cx="27494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将数据写入寄存器文件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b="1" dirty="0" smtClean="0"/>
              <a:t>多周期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886" y="1137339"/>
            <a:ext cx="893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：每条完整的指令都在</a:t>
            </a:r>
            <a:r>
              <a:rPr lang="zh-CN" altLang="en-US" sz="22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一个周期</a:t>
            </a:r>
            <a:r>
              <a:rPr lang="zh-CN" altLang="en-US" sz="2200" dirty="0" smtClean="0"/>
              <a:t>中实现。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多</a:t>
            </a:r>
            <a:r>
              <a:rPr lang="zh-CN" altLang="en-US" sz="2200" b="1" dirty="0" smtClean="0"/>
              <a:t>周期</a:t>
            </a:r>
            <a:r>
              <a:rPr lang="zh-CN" altLang="en-US" sz="2200" dirty="0" smtClean="0"/>
              <a:t>：利用</a:t>
            </a:r>
            <a:r>
              <a:rPr lang="zh-CN" altLang="en-US" sz="22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多个较短的周期</a:t>
            </a:r>
            <a:r>
              <a:rPr lang="zh-CN" altLang="en-US" sz="2200" dirty="0" smtClean="0"/>
              <a:t>执行一条指令，每条指令的周期数不同。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8141" y="2380409"/>
            <a:ext cx="8430513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单周期</a:t>
            </a:r>
            <a:r>
              <a:rPr lang="zh-CN" altLang="en-US" sz="2200" dirty="0" smtClean="0"/>
              <a:t>的缺点：</a:t>
            </a:r>
            <a:endParaRPr lang="en-US" altLang="zh-CN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时钟周期由最慢的指令（如</a:t>
            </a:r>
            <a:r>
              <a:rPr lang="en-US" altLang="zh-CN" sz="2000" dirty="0" err="1" smtClean="0"/>
              <a:t>lw</a:t>
            </a:r>
            <a:r>
              <a:rPr lang="zh-CN" altLang="en-US" sz="2000" dirty="0" smtClean="0"/>
              <a:t>）来决定；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需要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个加法器（加法器占用较多芯片面积）；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采用独立的指令存储器和数据存储器，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实际系统中应当采用一个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296107" y="4494090"/>
            <a:ext cx="75248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多周期</a:t>
            </a:r>
            <a:r>
              <a:rPr lang="zh-CN" altLang="en-US" sz="2200" dirty="0" smtClean="0"/>
              <a:t>的优点：只使用一个加法器、采用一个组合存储器。</a:t>
            </a:r>
            <a:endParaRPr lang="en-US" altLang="zh-CN" sz="22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86434" y="55745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亿条指令比较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95362" y="5389866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=925ps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CPI=1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92.5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5362" y="5800504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：周期时间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=325ps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CPI=4.2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，总执行时间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=133.9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790831"/>
              </p:ext>
            </p:extLst>
          </p:nvPr>
        </p:nvGraphicFramePr>
        <p:xfrm>
          <a:off x="1817783" y="1066799"/>
          <a:ext cx="6084803" cy="56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783" y="1066799"/>
                        <a:ext cx="6084803" cy="569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⑤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sw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590028" y="3856722"/>
            <a:ext cx="552314" cy="1974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9444" y="4598749"/>
            <a:ext cx="1467068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存储器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004308"/>
              </p:ext>
            </p:extLst>
          </p:nvPr>
        </p:nvGraphicFramePr>
        <p:xfrm>
          <a:off x="1675481" y="1084264"/>
          <a:ext cx="6036325" cy="564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481" y="1084264"/>
                        <a:ext cx="6036325" cy="5643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⑥⑦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R-Type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94032" y="258811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61954" y="3219016"/>
            <a:ext cx="1113703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E0AB6"/>
                </a:solidFill>
              </a:rPr>
              <a:t>ALU</a:t>
            </a:r>
            <a:r>
              <a:rPr lang="zh-CN" altLang="en-US" sz="2000" dirty="0" smtClean="0">
                <a:solidFill>
                  <a:srgbClr val="1E0AB6"/>
                </a:solidFill>
              </a:rPr>
              <a:t>计算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7885" y="4382799"/>
            <a:ext cx="121058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结果写入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4552358"/>
              </p:ext>
            </p:extLst>
          </p:nvPr>
        </p:nvGraphicFramePr>
        <p:xfrm>
          <a:off x="83540" y="1055153"/>
          <a:ext cx="6135341" cy="573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VISIO" r:id="rId4" imgW="4035960" imgH="3773520" progId="Visio.Drawing.6">
                  <p:embed/>
                </p:oleObj>
              </mc:Choice>
              <mc:Fallback>
                <p:oleObj name="VISIO" r:id="rId4" imgW="40359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0" y="1055153"/>
                        <a:ext cx="6135341" cy="573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①⑧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beq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60127" y="2378799"/>
            <a:ext cx="672029" cy="21016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18952" y="1598177"/>
            <a:ext cx="1723549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计算目的地址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89" y="3068291"/>
            <a:ext cx="19800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比较两个寄存器</a:t>
            </a:r>
            <a:endParaRPr lang="en-US" altLang="zh-CN" sz="2000" dirty="0" smtClean="0">
              <a:solidFill>
                <a:srgbClr val="1E0AB6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确定是否跳转</a:t>
            </a:r>
            <a:r>
              <a:rPr lang="en-US" altLang="zh-CN" sz="2000" dirty="0" smtClean="0">
                <a:solidFill>
                  <a:srgbClr val="1E0AB6"/>
                </a:solidFill>
              </a:rPr>
              <a:t>?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52520" y="1366090"/>
            <a:ext cx="1044000" cy="104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0770" y="1741566"/>
            <a:ext cx="2868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latin typeface="Times New Roman" pitchFamily="18" charset="0"/>
                <a:cs typeface="Arial" charset="0"/>
              </a:rPr>
              <a:t>BTA = 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PC’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+ (</a:t>
            </a:r>
            <a:r>
              <a:rPr lang="en-US" altLang="zh-CN" sz="1600" dirty="0" smtClean="0">
                <a:latin typeface="Times New Roman" pitchFamily="18" charset="0"/>
                <a:cs typeface="Arial" charset="0"/>
              </a:rPr>
              <a:t>sign-extend&lt;&lt; </a:t>
            </a:r>
            <a:r>
              <a:rPr lang="en-US" altLang="zh-CN" sz="1600" dirty="0">
                <a:latin typeface="Times New Roman" pitchFamily="18" charset="0"/>
                <a:cs typeface="Arial" charset="0"/>
              </a:rPr>
              <a:t>2)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86403" y="1213694"/>
            <a:ext cx="180049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两次使用加法器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0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329525"/>
              </p:ext>
            </p:extLst>
          </p:nvPr>
        </p:nvGraphicFramePr>
        <p:xfrm>
          <a:off x="95475" y="1002535"/>
          <a:ext cx="7501171" cy="57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5" y="1002535"/>
                        <a:ext cx="7501171" cy="5718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⑨⑩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addi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2268629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7021" y="4495658"/>
            <a:ext cx="146706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E0AB6"/>
                </a:solidFill>
              </a:rPr>
              <a:t>写入</a:t>
            </a:r>
            <a:r>
              <a:rPr lang="zh-CN" altLang="en-US" sz="2000" dirty="0" smtClean="0">
                <a:solidFill>
                  <a:srgbClr val="1E0AB6"/>
                </a:solidFill>
              </a:rPr>
              <a:t>寄存器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4886" y="3206663"/>
            <a:ext cx="161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1E0AB6"/>
                </a:solidFill>
              </a:rPr>
              <a:t>基地址 </a:t>
            </a:r>
            <a:r>
              <a:rPr lang="en-US" altLang="zh-CN" sz="1600" dirty="0">
                <a:solidFill>
                  <a:srgbClr val="1E0AB6"/>
                </a:solidFill>
              </a:rPr>
              <a:t>+ </a:t>
            </a:r>
            <a:r>
              <a:rPr lang="zh-CN" altLang="en-US" sz="1600" dirty="0">
                <a:solidFill>
                  <a:srgbClr val="1E0AB6"/>
                </a:solidFill>
              </a:rPr>
              <a:t>立即数</a:t>
            </a:r>
            <a:endParaRPr lang="zh-CN" alt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703463" y="2875974"/>
            <a:ext cx="1044000" cy="1044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65068" y="6259811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b="1" dirty="0"/>
              <a:t>多</a:t>
            </a:r>
            <a:r>
              <a:rPr lang="zh-CN" altLang="en-US" sz="3200" b="1" dirty="0" smtClean="0"/>
              <a:t>周期 </a:t>
            </a:r>
            <a:r>
              <a:rPr lang="zh-CN" altLang="en-US" sz="3600" b="1" dirty="0" smtClean="0"/>
              <a:t>数据路径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j </a:t>
            </a:r>
            <a:r>
              <a:rPr lang="zh-CN" altLang="en-US" sz="3600" dirty="0" smtClean="0">
                <a:solidFill>
                  <a:srgbClr val="0070C0"/>
                </a:solidFill>
              </a:rPr>
              <a:t>指令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1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703110"/>
              </p:ext>
            </p:extLst>
          </p:nvPr>
        </p:nvGraphicFramePr>
        <p:xfrm>
          <a:off x="33967" y="1841653"/>
          <a:ext cx="8982227" cy="423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VISIO" r:id="rId4" imgW="5886360" imgH="2301120" progId="Visio.Drawing.6">
                  <p:embed/>
                </p:oleObj>
              </mc:Choice>
              <mc:Fallback>
                <p:oleObj name="VISIO" r:id="rId4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" y="1841653"/>
                        <a:ext cx="8982227" cy="423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96854" y="1208897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013142" y="1254406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PC’ = {(PC+4)[31:28], </a:t>
            </a:r>
            <a:r>
              <a:rPr lang="en-US" altLang="zh-CN" sz="2000" dirty="0" err="1" smtClean="0">
                <a:latin typeface="Courier New" pitchFamily="49" charset="0"/>
              </a:rPr>
              <a:t>addr</a:t>
            </a:r>
            <a:r>
              <a:rPr lang="en-US" altLang="zh-CN" sz="2000" dirty="0" smtClean="0">
                <a:latin typeface="Courier New" pitchFamily="49" charset="0"/>
              </a:rPr>
              <a:t>, 2’b0}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6817815"/>
              </p:ext>
            </p:extLst>
          </p:nvPr>
        </p:nvGraphicFramePr>
        <p:xfrm>
          <a:off x="117511" y="1061243"/>
          <a:ext cx="7426546" cy="56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VISIO" r:id="rId4" imgW="4950360" imgH="3773520" progId="Visio.Drawing.6">
                  <p:embed/>
                </p:oleObj>
              </mc:Choice>
              <mc:Fallback>
                <p:oleObj name="VISIO" r:id="rId4" imgW="4950360" imgH="37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1" y="1061243"/>
                        <a:ext cx="7426546" cy="5660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1" dirty="0"/>
              <a:t>多</a:t>
            </a:r>
            <a:r>
              <a:rPr lang="zh-CN" altLang="en-US" sz="3600" b="1" dirty="0" smtClean="0"/>
              <a:t>周期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主控制器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en-US" altLang="zh-CN" sz="4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(11) 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j </a:t>
            </a:r>
            <a:r>
              <a:rPr lang="zh-CN" altLang="en-US" b="1" dirty="0" smtClean="0">
                <a:solidFill>
                  <a:srgbClr val="FF0000"/>
                </a:solidFill>
              </a:rPr>
              <a:t>指令</a:t>
            </a:r>
            <a:endParaRPr lang="zh-CN" altLang="en-US" sz="49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32164" y="1750836"/>
            <a:ext cx="594901" cy="177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9019" y="1839394"/>
            <a:ext cx="954107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E0AB6"/>
                </a:solidFill>
              </a:rPr>
              <a:t>跳转值</a:t>
            </a:r>
            <a:endParaRPr lang="en-US" altLang="zh-CN" sz="2000" dirty="0" smtClean="0">
              <a:solidFill>
                <a:srgbClr val="1E0AB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9715" y="6356351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注意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err="1" smtClean="0">
                <a:solidFill>
                  <a:srgbClr val="0070C0"/>
                </a:solidFill>
              </a:rPr>
              <a:t>PCSrc</a:t>
            </a:r>
            <a:r>
              <a:rPr lang="zh-CN" altLang="en-US" dirty="0" smtClean="0">
                <a:solidFill>
                  <a:srgbClr val="0070C0"/>
                </a:solidFill>
              </a:rPr>
              <a:t>扩展为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74116" y="3448280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44338" y="1927952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77513" y="1868653"/>
            <a:ext cx="716096" cy="1983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有限状态机 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6905210"/>
              </p:ext>
            </p:extLst>
          </p:nvPr>
        </p:nvGraphicFramePr>
        <p:xfrm>
          <a:off x="1320400" y="1685580"/>
          <a:ext cx="6166250" cy="381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VISIO" r:id="rId4" imgW="2613600" imgH="1617480" progId="Visio.Drawing.6">
                  <p:embed/>
                </p:oleObj>
              </mc:Choice>
              <mc:Fallback>
                <p:oleObj name="VISIO" r:id="rId4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0" y="1685580"/>
                        <a:ext cx="6166250" cy="381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65243" y="5823389"/>
            <a:ext cx="649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Moore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only on current state</a:t>
            </a: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Mealy FSM: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outputs depend on current state 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inputs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1206" y="11059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/>
              <a:t>由</a:t>
            </a:r>
            <a:r>
              <a:rPr lang="zh-CN" altLang="en-US" sz="2400" b="1" spc="300" dirty="0" smtClean="0"/>
              <a:t>状态寄存器 </a:t>
            </a:r>
            <a:r>
              <a:rPr lang="en-US" altLang="zh-CN" sz="2400" spc="300" dirty="0" smtClean="0"/>
              <a:t>+ </a:t>
            </a:r>
            <a:r>
              <a:rPr lang="zh-CN" altLang="en-US" sz="2400" spc="300" dirty="0" smtClean="0"/>
              <a:t>两个</a:t>
            </a:r>
            <a:r>
              <a:rPr lang="zh-CN" altLang="en-US" sz="2400" b="1" spc="300" dirty="0" smtClean="0"/>
              <a:t>组合逻辑块</a:t>
            </a:r>
            <a:r>
              <a:rPr lang="zh-CN" altLang="en-US" sz="2400" spc="300" dirty="0" smtClean="0"/>
              <a:t>组成</a:t>
            </a:r>
            <a:endParaRPr lang="zh-CN" altLang="en-US" sz="2400" spc="300" dirty="0"/>
          </a:p>
        </p:txBody>
      </p:sp>
      <p:sp>
        <p:nvSpPr>
          <p:cNvPr id="3" name="文本框 2"/>
          <p:cNvSpPr txBox="1"/>
          <p:nvPr/>
        </p:nvSpPr>
        <p:spPr>
          <a:xfrm>
            <a:off x="5535680" y="3594305"/>
            <a:ext cx="344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更多实例参考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SystemVerilog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例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：有限状态机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pptx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0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9872"/>
            <a:ext cx="7886700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分频计数器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 bwMode="auto">
          <a:xfrm>
            <a:off x="4610372" y="1202068"/>
            <a:ext cx="4485908" cy="27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364571" y="18105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波形图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108090" y="39293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状态转换图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5856" t="6930" r="6984" b="3583"/>
          <a:stretch/>
        </p:blipFill>
        <p:spPr>
          <a:xfrm>
            <a:off x="108375" y="1193312"/>
            <a:ext cx="4350735" cy="560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339" y="4738193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阻塞赋值</a:t>
            </a:r>
            <a:r>
              <a:rPr lang="en-US" altLang="zh-CN" sz="2000" dirty="0" smtClean="0">
                <a:solidFill>
                  <a:srgbClr val="FF0000"/>
                </a:solidFill>
              </a:rPr>
              <a:t>(=)</a:t>
            </a:r>
            <a:r>
              <a:rPr lang="zh-CN" altLang="en-US" sz="2000" dirty="0" smtClean="0">
                <a:solidFill>
                  <a:srgbClr val="FF0000"/>
                </a:solidFill>
              </a:rPr>
              <a:t>描述组合逻辑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8592" y="357234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 smtClean="0">
                <a:solidFill>
                  <a:srgbClr val="FF0000"/>
                </a:solidFill>
              </a:rPr>
              <a:t>阻塞赋值</a:t>
            </a:r>
            <a:r>
              <a:rPr lang="en-US" altLang="zh-CN" dirty="0" smtClean="0">
                <a:solidFill>
                  <a:srgbClr val="FF0000"/>
                </a:solidFill>
              </a:rPr>
              <a:t>(&lt;=)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描述</a:t>
            </a:r>
            <a:r>
              <a:rPr lang="zh-CN" altLang="en-US" dirty="0">
                <a:solidFill>
                  <a:srgbClr val="FF0000"/>
                </a:solidFill>
              </a:rPr>
              <a:t>时序</a:t>
            </a: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233" y="2620889"/>
            <a:ext cx="3246508" cy="1019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4120" y="3895514"/>
            <a:ext cx="2494576" cy="18995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1045" y="5993103"/>
            <a:ext cx="2494576" cy="571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0679" y="259368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2564" y="391124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0181" y="595624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25244" y="199872"/>
            <a:ext cx="4477951" cy="7806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Moore</a:t>
            </a:r>
            <a:r>
              <a:rPr lang="zh-CN" altLang="en-US" sz="4000" dirty="0" smtClean="0"/>
              <a:t>型</a:t>
            </a:r>
            <a:r>
              <a:rPr lang="en-US" altLang="zh-CN" sz="4000" dirty="0" smtClean="0"/>
              <a:t>FSM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1983"/>
            <a:ext cx="4297329" cy="1866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729" t="6068" r="7112" b="3624"/>
          <a:stretch/>
        </p:blipFill>
        <p:spPr>
          <a:xfrm>
            <a:off x="124178" y="252942"/>
            <a:ext cx="4267200" cy="646853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64120" y="1868695"/>
            <a:ext cx="3257546" cy="1031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4119" y="3121774"/>
            <a:ext cx="2651829" cy="2597594"/>
          </a:xfrm>
          <a:prstGeom prst="roundRect">
            <a:avLst>
              <a:gd name="adj" fmla="val 106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4118" y="5940687"/>
            <a:ext cx="2651829" cy="5241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24969" y="182527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8169" y="312177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9081" y="586888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16" y="501148"/>
            <a:ext cx="5715000" cy="6220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199872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28" y="1997242"/>
            <a:ext cx="4617095" cy="4469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0484" y="635635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P252,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7-39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74" y="1751198"/>
            <a:ext cx="6429375" cy="266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4957"/>
            <a:ext cx="7886700" cy="857746"/>
          </a:xfrm>
        </p:spPr>
        <p:txBody>
          <a:bodyPr/>
          <a:lstStyle/>
          <a:p>
            <a:pPr algn="ctr"/>
            <a:r>
              <a:rPr lang="zh-CN" altLang="en-US" b="1" dirty="0" smtClean="0"/>
              <a:t>多周期状态元素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21157" y="2897436"/>
            <a:ext cx="1729648" cy="64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1473" y="12761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/>
              <a:t>存储器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4145106"/>
            <a:ext cx="4086225" cy="24003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555913" y="2678256"/>
            <a:ext cx="462710" cy="46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4"/>
          </p:cNvCxnSpPr>
          <p:nvPr/>
        </p:nvCxnSpPr>
        <p:spPr>
          <a:xfrm flipH="1">
            <a:off x="1806766" y="3139808"/>
            <a:ext cx="980502" cy="90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1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0904" y="43790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9" y="332400"/>
            <a:ext cx="5029200" cy="6283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89" y="109832"/>
            <a:ext cx="4092928" cy="3962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798" y="4212737"/>
            <a:ext cx="4056185" cy="257907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0338" y="1065829"/>
            <a:ext cx="3315039" cy="10541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338" y="2213198"/>
            <a:ext cx="3925066" cy="4402772"/>
          </a:xfrm>
          <a:prstGeom prst="roundRect">
            <a:avLst>
              <a:gd name="adj" fmla="val 10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338" y="6569702"/>
            <a:ext cx="4029901" cy="110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42627" y="17199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11735" y="234133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3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0936" y="258487"/>
            <a:ext cx="2824413" cy="780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FSM</a:t>
            </a:r>
            <a:r>
              <a:rPr lang="zh-CN" altLang="en-US" sz="4000" dirty="0" smtClean="0"/>
              <a:t>编码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28" y="1840523"/>
            <a:ext cx="4617095" cy="4626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70" y="112992"/>
            <a:ext cx="4478215" cy="528710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0338" y="112993"/>
            <a:ext cx="3802758" cy="5000658"/>
          </a:xfrm>
          <a:prstGeom prst="roundRect">
            <a:avLst>
              <a:gd name="adj" fmla="val 68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85680" y="126775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6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447" y="5094744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69447" y="5860337"/>
            <a:ext cx="82693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软件下载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hlinkClick r:id="rId4"/>
              </a:rPr>
              <a:t>http</a:t>
            </a:r>
            <a:r>
              <a:rPr lang="en-US" altLang="zh-CN" sz="2600" dirty="0">
                <a:hlinkClick r:id="rId4"/>
              </a:rPr>
              <a:t>://</a:t>
            </a:r>
            <a:r>
              <a:rPr lang="en-US" altLang="zh-CN" sz="2600" dirty="0" smtClean="0">
                <a:hlinkClick r:id="rId4"/>
              </a:rPr>
              <a:t>pan.baidu.com/s/1o7VFTDg</a:t>
            </a:r>
            <a:r>
              <a:rPr lang="en-US" altLang="zh-CN" sz="2600" dirty="0" smtClean="0"/>
              <a:t>  </a:t>
            </a:r>
            <a:r>
              <a:rPr lang="zh-CN" altLang="en-US" sz="2600" dirty="0"/>
              <a:t>密码</a:t>
            </a:r>
            <a:r>
              <a:rPr lang="en-US" altLang="zh-CN" sz="2600" dirty="0"/>
              <a:t>: </a:t>
            </a:r>
            <a:r>
              <a:rPr lang="en-US" altLang="zh-CN" sz="2600" dirty="0" smtClean="0"/>
              <a:t>jjj1</a:t>
            </a:r>
            <a:endParaRPr lang="zh-CN" altLang="en-US" sz="2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52293" y="2162964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7.4</a:t>
            </a:r>
            <a:r>
              <a:rPr lang="zh-CN" altLang="en-US" sz="2400" b="1" dirty="0">
                <a:solidFill>
                  <a:srgbClr val="FF0000"/>
                </a:solidFill>
              </a:rPr>
              <a:t>节</a:t>
            </a:r>
            <a:r>
              <a:rPr lang="en-US" altLang="zh-CN" sz="2400" b="1" dirty="0">
                <a:solidFill>
                  <a:srgbClr val="FF0000"/>
                </a:solidFill>
              </a:rPr>
              <a:t> (P240)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74829" y="3782674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2000" dirty="0"/>
              <a:t>8 Multicycle Processor (Part 1).docx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061749" y="378267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1).pdf</a:t>
            </a:r>
          </a:p>
        </p:txBody>
      </p:sp>
      <p:sp>
        <p:nvSpPr>
          <p:cNvPr id="12" name="矩形 11"/>
          <p:cNvSpPr/>
          <p:nvPr/>
        </p:nvSpPr>
        <p:spPr>
          <a:xfrm>
            <a:off x="674774" y="4311355"/>
            <a:ext cx="419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8 Multicycle Processor (Part 2).docx</a:t>
            </a:r>
          </a:p>
        </p:txBody>
      </p:sp>
      <p:sp>
        <p:nvSpPr>
          <p:cNvPr id="13" name="矩形 12"/>
          <p:cNvSpPr/>
          <p:nvPr/>
        </p:nvSpPr>
        <p:spPr>
          <a:xfrm>
            <a:off x="5061749" y="4326744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8 Multicycle Processor (Part 2).pdf</a:t>
            </a:r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-1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64143" y="1182327"/>
            <a:ext cx="4557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1: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</a:t>
            </a:r>
            <a:r>
              <a:rPr lang="zh-CN" altLang="en-US" sz="2400" b="1" dirty="0" smtClean="0"/>
              <a:t>取出指令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4736155"/>
              </p:ext>
            </p:extLst>
          </p:nvPr>
        </p:nvGraphicFramePr>
        <p:xfrm>
          <a:off x="1781" y="1865061"/>
          <a:ext cx="9109926" cy="306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" y="1865061"/>
                        <a:ext cx="9109926" cy="306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25397" y="3255807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IR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9465" y="3189705"/>
            <a:ext cx="270000" cy="5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62602" y="5894685"/>
            <a:ext cx="23882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nstruction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</a:rPr>
              <a:t>egister)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5" idx="0"/>
          </p:cNvCxnSpPr>
          <p:nvPr/>
        </p:nvCxnSpPr>
        <p:spPr>
          <a:xfrm flipH="1" flipV="1">
            <a:off x="3839465" y="3733506"/>
            <a:ext cx="795250" cy="16777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801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指令读出后，存储在</a:t>
            </a:r>
            <a:r>
              <a:rPr lang="zh-CN" altLang="en-US" sz="2400" b="1" dirty="0" smtClean="0"/>
              <a:t>指令寄存器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IR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中，供后续周期使用。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787315"/>
              </p:ext>
            </p:extLst>
          </p:nvPr>
        </p:nvGraphicFramePr>
        <p:xfrm>
          <a:off x="0" y="1905125"/>
          <a:ext cx="9144000" cy="307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VISIO" r:id="rId4" imgW="3864600" imgH="1358280" progId="Visio.Drawing.6">
                  <p:embed/>
                </p:oleObj>
              </mc:Choice>
              <mc:Fallback>
                <p:oleObj name="VISIO" r:id="rId4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125"/>
                        <a:ext cx="9144000" cy="307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-2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7633465" y="3088105"/>
            <a:ext cx="270000" cy="4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442200" y="3491305"/>
            <a:ext cx="326265" cy="19199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8650" y="5411219"/>
            <a:ext cx="795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寄存器文件将寄存器内容读到</a:t>
            </a:r>
            <a:r>
              <a:rPr lang="en-US" altLang="zh-CN" sz="2400" dirty="0" smtClean="0"/>
              <a:t>RD1</a:t>
            </a:r>
            <a:r>
              <a:rPr lang="zh-CN" altLang="en-US" sz="2400" dirty="0" smtClean="0"/>
              <a:t>，在存储到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5654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2a: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中读出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8304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-3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49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2b: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符号扩展立即数</a:t>
            </a:r>
            <a:endParaRPr lang="en-US" altLang="zh-CN" sz="2400" b="1" dirty="0"/>
          </a:p>
        </p:txBody>
      </p:sp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478187"/>
              </p:ext>
            </p:extLst>
          </p:nvPr>
        </p:nvGraphicFramePr>
        <p:xfrm>
          <a:off x="0" y="1582582"/>
          <a:ext cx="9144000" cy="426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VISIO" r:id="rId4" imgW="3864600" imgH="1885320" progId="Visio.Drawing.6">
                  <p:embed/>
                </p:oleObj>
              </mc:Choice>
              <mc:Fallback>
                <p:oleObj name="VISIO" r:id="rId4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2582"/>
                        <a:ext cx="9144000" cy="426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" y="5222830"/>
            <a:ext cx="2925580" cy="1432473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03172"/>
              </p:ext>
            </p:extLst>
          </p:nvPr>
        </p:nvGraphicFramePr>
        <p:xfrm>
          <a:off x="5104045" y="13545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974220" y="16989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1394" y="5891619"/>
            <a:ext cx="504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SignImm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Instr</a:t>
            </a:r>
            <a:r>
              <a:rPr lang="zh-CN" altLang="en-US" sz="2000" dirty="0" smtClean="0"/>
              <a:t>的组合功能，在当前指令处理过程中不会改变，因此不需要寄存。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02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00985"/>
              </p:ext>
            </p:extLst>
          </p:nvPr>
        </p:nvGraphicFramePr>
        <p:xfrm>
          <a:off x="0" y="1986111"/>
          <a:ext cx="9144000" cy="296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VISIO" r:id="rId4" imgW="5557680" imgH="1885320" progId="Visio.Drawing.6">
                  <p:embed/>
                </p:oleObj>
              </mc:Choice>
              <mc:Fallback>
                <p:oleObj name="VISIO" r:id="rId4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6111"/>
                        <a:ext cx="9144000" cy="296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-4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8319265" y="3037305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V="1">
            <a:off x="7023100" y="3397305"/>
            <a:ext cx="1386165" cy="21329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4275" y="5542964"/>
            <a:ext cx="480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计算结果存储到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ALUout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18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3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内存地址</a:t>
            </a:r>
            <a:endParaRPr lang="en-US" altLang="zh-CN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56888" y="22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010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84504"/>
              </p:ext>
            </p:extLst>
          </p:nvPr>
        </p:nvGraphicFramePr>
        <p:xfrm>
          <a:off x="52437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4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821641"/>
              </p:ext>
            </p:extLst>
          </p:nvPr>
        </p:nvGraphicFramePr>
        <p:xfrm>
          <a:off x="20212" y="2220775"/>
          <a:ext cx="9123788" cy="30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2" y="2220775"/>
                        <a:ext cx="9123788" cy="302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-5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2502665" y="3931802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2"/>
          </p:cNvCxnSpPr>
          <p:nvPr/>
        </p:nvCxnSpPr>
        <p:spPr>
          <a:xfrm flipH="1" flipV="1">
            <a:off x="2592665" y="4291802"/>
            <a:ext cx="747435" cy="12335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2942" y="5525354"/>
            <a:ext cx="476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读出的数据保存到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供后续周期使用。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3026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4: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从内存读数据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54050" y="1708250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IorD</a:t>
            </a:r>
            <a:r>
              <a:rPr lang="zh-CN" altLang="en-US" sz="2000" dirty="0" smtClean="0"/>
              <a:t>在第一步中为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，在该步中为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，是一个变化的量</a:t>
            </a:r>
            <a:endParaRPr lang="zh-CN" altLang="en-US" sz="2000" dirty="0"/>
          </a:p>
        </p:txBody>
      </p:sp>
      <p:sp>
        <p:nvSpPr>
          <p:cNvPr id="3" name="椭圆 2"/>
          <p:cNvSpPr/>
          <p:nvPr/>
        </p:nvSpPr>
        <p:spPr>
          <a:xfrm>
            <a:off x="654050" y="1708250"/>
            <a:ext cx="621730" cy="8104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855"/>
            <a:ext cx="4571311" cy="780629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多周期 </a:t>
            </a:r>
            <a:r>
              <a:rPr lang="zh-CN" altLang="en-US" sz="4000" b="1" dirty="0" smtClean="0"/>
              <a:t>数据路径</a:t>
            </a:r>
            <a:r>
              <a:rPr lang="en-US" altLang="zh-CN" sz="4000" dirty="0" smtClean="0"/>
              <a:t>-6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192192" y="1092085"/>
            <a:ext cx="4865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5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数据保持到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</a:t>
            </a:r>
            <a:endParaRPr lang="en-US" altLang="zh-CN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3853"/>
              </p:ext>
            </p:extLst>
          </p:nvPr>
        </p:nvGraphicFramePr>
        <p:xfrm>
          <a:off x="5242920" y="9884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469582" y="13375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graphicFrame>
        <p:nvGraphicFramePr>
          <p:cNvPr id="18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3032970"/>
              </p:ext>
            </p:extLst>
          </p:nvPr>
        </p:nvGraphicFramePr>
        <p:xfrm>
          <a:off x="0" y="2052793"/>
          <a:ext cx="9144000" cy="33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VISIO" r:id="rId4" imgW="5557680" imgH="1929600" progId="Visio.Drawing.6">
                  <p:embed/>
                </p:oleObj>
              </mc:Choice>
              <mc:Fallback>
                <p:oleObj name="VISIO" r:id="rId4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2793"/>
                        <a:ext cx="9144000" cy="3332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0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6387</TotalTime>
  <Words>1088</Words>
  <Application>Microsoft Office PowerPoint</Application>
  <PresentationFormat>全屏显示(4:3)</PresentationFormat>
  <Paragraphs>237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VISIO</vt:lpstr>
      <vt:lpstr>计算机体系结构实验</vt:lpstr>
      <vt:lpstr>单周期 vs 多周期</vt:lpstr>
      <vt:lpstr>多周期状态元素</vt:lpstr>
      <vt:lpstr>多周期 数据路径-1</vt:lpstr>
      <vt:lpstr>多周期 数据路径-2</vt:lpstr>
      <vt:lpstr>多周期 数据路径-3</vt:lpstr>
      <vt:lpstr>多周期 数据路径-4</vt:lpstr>
      <vt:lpstr>多周期 数据路径-5</vt:lpstr>
      <vt:lpstr>多周期 数据路径-6</vt:lpstr>
      <vt:lpstr>多周期 数据路径-7</vt:lpstr>
      <vt:lpstr>多周期 数据路径-8</vt:lpstr>
      <vt:lpstr>多周期 数据路径-9</vt:lpstr>
      <vt:lpstr>多周期 数据路径-10</vt:lpstr>
      <vt:lpstr>多周期 控制</vt:lpstr>
      <vt:lpstr>多周期 控制</vt:lpstr>
      <vt:lpstr>多周期 主控制器FSM     (0) 取指令(Fetch) </vt:lpstr>
      <vt:lpstr>多周期 主控制器FSM  ①译码(Decode) </vt:lpstr>
      <vt:lpstr>多周期 主控制器FSM  ②内存地址(Address) </vt:lpstr>
      <vt:lpstr>多周期 主控制器FSM：③④ lw</vt:lpstr>
      <vt:lpstr>多周期 主控制器FSM：⑤ sw</vt:lpstr>
      <vt:lpstr>多周期 主控制器FSM：⑥⑦ R-Type</vt:lpstr>
      <vt:lpstr>多周期 主控制器FSM：①⑧ beq</vt:lpstr>
      <vt:lpstr>多周期 主控制器FSM：⑨⑩ addi</vt:lpstr>
      <vt:lpstr>多周期 数据路径：j 指令</vt:lpstr>
      <vt:lpstr>多周期 主控制器FSM: (11)  j 指令</vt:lpstr>
      <vt:lpstr>有限状态机 FSM</vt:lpstr>
      <vt:lpstr>例1：3分频计数器</vt:lpstr>
      <vt:lpstr>例2：Moore型FSM</vt:lpstr>
      <vt:lpstr>FSM编码</vt:lpstr>
      <vt:lpstr>FSM编码</vt:lpstr>
      <vt:lpstr>FSM编码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492</cp:revision>
  <dcterms:created xsi:type="dcterms:W3CDTF">2017-01-28T01:03:38Z</dcterms:created>
  <dcterms:modified xsi:type="dcterms:W3CDTF">2018-05-07T02:29:32Z</dcterms:modified>
</cp:coreProperties>
</file>