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62" r:id="rId4"/>
    <p:sldId id="258" r:id="rId5"/>
    <p:sldId id="282" r:id="rId6"/>
    <p:sldId id="283" r:id="rId7"/>
    <p:sldId id="284" r:id="rId8"/>
    <p:sldId id="285" r:id="rId9"/>
    <p:sldId id="276" r:id="rId10"/>
    <p:sldId id="286" r:id="rId11"/>
    <p:sldId id="271" r:id="rId12"/>
    <p:sldId id="273" r:id="rId13"/>
    <p:sldId id="272" r:id="rId14"/>
    <p:sldId id="274" r:id="rId15"/>
    <p:sldId id="277" r:id="rId16"/>
    <p:sldId id="278" r:id="rId17"/>
    <p:sldId id="269" r:id="rId18"/>
    <p:sldId id="287" r:id="rId19"/>
    <p:sldId id="288" r:id="rId20"/>
    <p:sldId id="281" r:id="rId2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87829" autoAdjust="0"/>
  </p:normalViewPr>
  <p:slideViewPr>
    <p:cSldViewPr>
      <p:cViewPr varScale="1">
        <p:scale>
          <a:sx n="72" d="100"/>
          <a:sy n="72" d="100"/>
        </p:scale>
        <p:origin x="257" y="48"/>
      </p:cViewPr>
      <p:guideLst>
        <p:guide orient="horz" pos="2160"/>
        <p:guide pos="2880"/>
      </p:guideLst>
    </p:cSldViewPr>
  </p:slideViewPr>
  <p:outlineViewPr>
    <p:cViewPr>
      <p:scale>
        <a:sx n="33" d="100"/>
        <a:sy n="33" d="100"/>
      </p:scale>
      <p:origin x="0" y="6192"/>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269906-53A6-4B61-8264-BE36F7A40C40}" type="datetimeFigureOut">
              <a:rPr lang="en-CA" smtClean="0"/>
              <a:t>2021-03-08</a:t>
            </a:fld>
            <a:endParaRPr lang="en-CA"/>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7CF59D-053D-4DA1-AF48-9CD3FF51596A}" type="slidenum">
              <a:rPr lang="en-CA" smtClean="0"/>
              <a:t>‹#›</a:t>
            </a:fld>
            <a:endParaRPr lang="en-CA"/>
          </a:p>
        </p:txBody>
      </p:sp>
    </p:spTree>
    <p:extLst>
      <p:ext uri="{BB962C8B-B14F-4D97-AF65-F5344CB8AC3E}">
        <p14:creationId xmlns:p14="http://schemas.microsoft.com/office/powerpoint/2010/main" val="334119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Brief history of AI https://www.youtube.com/watch?v=056v4OxKwlI</a:t>
            </a:r>
            <a:endParaRPr lang="en-CA" dirty="0"/>
          </a:p>
        </p:txBody>
      </p:sp>
      <p:sp>
        <p:nvSpPr>
          <p:cNvPr id="4" name="Slide Number Placeholder 3"/>
          <p:cNvSpPr>
            <a:spLocks noGrp="1"/>
          </p:cNvSpPr>
          <p:nvPr>
            <p:ph type="sldNum" sz="quarter" idx="5"/>
          </p:nvPr>
        </p:nvSpPr>
        <p:spPr/>
        <p:txBody>
          <a:bodyPr/>
          <a:lstStyle/>
          <a:p>
            <a:fld id="{DF7CF59D-053D-4DA1-AF48-9CD3FF51596A}" type="slidenum">
              <a:rPr lang="en-CA" smtClean="0"/>
              <a:t>2</a:t>
            </a:fld>
            <a:endParaRPr lang="en-CA"/>
          </a:p>
        </p:txBody>
      </p:sp>
    </p:spTree>
    <p:extLst>
      <p:ext uri="{BB962C8B-B14F-4D97-AF65-F5344CB8AC3E}">
        <p14:creationId xmlns:p14="http://schemas.microsoft.com/office/powerpoint/2010/main" val="1327014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playground.tensorflow.org/#activation=tanh&amp;batchSize=10&amp;dataset=circle&amp;regDataset=reg-plane&amp;learningRate=0.03&amp;regularizationRate=0&amp;noise=0&amp;networkShape=4,2&amp;seed=0.83752&amp;showTestData=false&amp;discretize=false&amp;percTrainData=50&amp;x=true&amp;y=true&amp;xTimesY=false&amp;xSquared=false&amp;ySquared=false&amp;cosX=false&amp;sinX=false&amp;cosY=false&amp;sinY=false&amp;collectStats=false&amp;problem=classification&amp;initZero=false&amp;hideText=false</a:t>
            </a:r>
          </a:p>
        </p:txBody>
      </p:sp>
      <p:sp>
        <p:nvSpPr>
          <p:cNvPr id="4" name="Slide Number Placeholder 3"/>
          <p:cNvSpPr>
            <a:spLocks noGrp="1"/>
          </p:cNvSpPr>
          <p:nvPr>
            <p:ph type="sldNum" sz="quarter" idx="5"/>
          </p:nvPr>
        </p:nvSpPr>
        <p:spPr/>
        <p:txBody>
          <a:bodyPr/>
          <a:lstStyle/>
          <a:p>
            <a:fld id="{DF7CF59D-053D-4DA1-AF48-9CD3FF51596A}" type="slidenum">
              <a:rPr lang="en-CA" smtClean="0"/>
              <a:t>9</a:t>
            </a:fld>
            <a:endParaRPr lang="en-CA"/>
          </a:p>
        </p:txBody>
      </p:sp>
    </p:spTree>
    <p:extLst>
      <p:ext uri="{BB962C8B-B14F-4D97-AF65-F5344CB8AC3E}">
        <p14:creationId xmlns:p14="http://schemas.microsoft.com/office/powerpoint/2010/main" val="3874255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fld id="{2F5D1A06-3A62-4D7A-920F-26187DE3E09F}" type="datetimeFigureOut">
              <a:rPr lang="zh-CN" altLang="en-US" smtClean="0"/>
              <a:t>2021/3/8</a:t>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lang="zh-CN" altLang="en-US"/>
          </a:p>
        </p:txBody>
      </p:sp>
      <p:sp>
        <p:nvSpPr>
          <p:cNvPr id="27" name="灯片编号占位符 26"/>
          <p:cNvSpPr>
            <a:spLocks noGrp="1"/>
          </p:cNvSpPr>
          <p:nvPr>
            <p:ph type="sldNum" sz="quarter" idx="12"/>
          </p:nvPr>
        </p:nvSpPr>
        <p:spPr/>
        <p:txBody>
          <a:bodyPr/>
          <a:lstStyle>
            <a:lvl1pPr>
              <a:defRPr>
                <a:solidFill>
                  <a:schemeClr val="tx1"/>
                </a:solidFill>
              </a:defRPr>
            </a:lvl1pPr>
            <a:extLst/>
          </a:lstStyle>
          <a:p>
            <a:fld id="{4F6DC1DA-6F9C-495D-93EE-172090E4CBCC}" type="slidenum">
              <a:rPr lang="zh-CN" altLang="en-US" smtClean="0"/>
              <a:pPr/>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2F5D1A06-3A62-4D7A-920F-26187DE3E09F}" type="datetimeFigureOut">
              <a:rPr lang="zh-CN" altLang="en-US" smtClean="0"/>
              <a:t>2021/3/8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3352B4-D31F-4BAC-954D-7FB1EAC75E3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2F5D1A06-3A62-4D7A-920F-26187DE3E09F}" type="datetimeFigureOut">
              <a:rPr lang="zh-CN" altLang="en-US" smtClean="0"/>
              <a:t>2021/3/8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3352B4-D31F-4BAC-954D-7FB1EAC75E3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2F5D1A06-3A62-4D7A-920F-26187DE3E09F}" type="datetimeFigureOut">
              <a:rPr lang="zh-CN" altLang="en-US" smtClean="0"/>
              <a:t>2021/3/8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3352B4-D31F-4BAC-954D-7FB1EAC75E3B}" type="slidenum">
              <a:rPr lang="zh-CN" altLang="en-US" smtClean="0"/>
              <a:t>‹#›</a:t>
            </a:fld>
            <a:endParaRPr lang="zh-CN" altLang="en-US"/>
          </a:p>
        </p:txBody>
      </p:sp>
      <p:sp>
        <p:nvSpPr>
          <p:cNvPr id="7" name="标题 6"/>
          <p:cNvSpPr>
            <a:spLocks noGrp="1"/>
          </p:cNvSpPr>
          <p:nvPr>
            <p:ph type="title"/>
          </p:nvPr>
        </p:nvSpPr>
        <p:spPr/>
        <p:txBody>
          <a:bodyPr rtlCol="0"/>
          <a:lstStyle/>
          <a:p>
            <a:r>
              <a:rPr kumimoji="0" lang="zh-CN" altLang="en-US"/>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a:t>单击此处编辑母版文本样式</a:t>
            </a:r>
          </a:p>
        </p:txBody>
      </p:sp>
      <p:sp>
        <p:nvSpPr>
          <p:cNvPr id="4" name="日期占位符 3"/>
          <p:cNvSpPr>
            <a:spLocks noGrp="1"/>
          </p:cNvSpPr>
          <p:nvPr>
            <p:ph type="dt" sz="half" idx="10"/>
          </p:nvPr>
        </p:nvSpPr>
        <p:spPr/>
        <p:txBody>
          <a:bodyPr/>
          <a:lstStyle/>
          <a:p>
            <a:fld id="{2F5D1A06-3A62-4D7A-920F-26187DE3E09F}" type="datetimeFigureOut">
              <a:rPr lang="zh-CN" altLang="en-US" smtClean="0"/>
              <a:t>2021/3/8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3352B4-D31F-4BAC-954D-7FB1EAC75E3B}" type="slidenum">
              <a:rPr lang="zh-CN" altLang="en-US" smtClean="0"/>
              <a:t>‹#›</a:t>
            </a:fld>
            <a:endParaRPr lang="zh-CN" alt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2F5D1A06-3A62-4D7A-920F-26187DE3E09F}" type="datetimeFigureOut">
              <a:rPr lang="zh-CN" altLang="en-US" smtClean="0"/>
              <a:t>2021/3/8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53352B4-D31F-4BAC-954D-7FB1EAC75E3B}" type="slidenum">
              <a:rPr lang="zh-CN" altLang="en-US" smtClean="0"/>
              <a:t>‹#›</a:t>
            </a:fld>
            <a:endParaRPr lang="zh-CN" altLang="en-US"/>
          </a:p>
        </p:txBody>
      </p:sp>
      <p:sp>
        <p:nvSpPr>
          <p:cNvPr id="8" name="标题 7"/>
          <p:cNvSpPr>
            <a:spLocks noGrp="1"/>
          </p:cNvSpPr>
          <p:nvPr>
            <p:ph type="title"/>
          </p:nvPr>
        </p:nvSpPr>
        <p:spPr/>
        <p:txBody>
          <a:bodyPr rtlCol="0"/>
          <a:lstStyle/>
          <a:p>
            <a:r>
              <a:rPr kumimoji="0" lang="zh-CN" altLang="en-US"/>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7" name="日期占位符 6"/>
          <p:cNvSpPr>
            <a:spLocks noGrp="1"/>
          </p:cNvSpPr>
          <p:nvPr>
            <p:ph type="dt" sz="half" idx="10"/>
          </p:nvPr>
        </p:nvSpPr>
        <p:spPr/>
        <p:txBody>
          <a:bodyPr/>
          <a:lstStyle/>
          <a:p>
            <a:fld id="{2F5D1A06-3A62-4D7A-920F-26187DE3E09F}" type="datetimeFigureOut">
              <a:rPr lang="zh-CN" altLang="en-US" smtClean="0"/>
              <a:t>2021/3/8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53352B4-D31F-4BAC-954D-7FB1EAC75E3B}"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2F5D1A06-3A62-4D7A-920F-26187DE3E09F}" type="datetimeFigureOut">
              <a:rPr lang="zh-CN" altLang="en-US" smtClean="0"/>
              <a:t>2021/3/8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53352B4-D31F-4BAC-954D-7FB1EAC75E3B}" type="slidenum">
              <a:rPr lang="zh-CN" altLang="en-US" smtClean="0"/>
              <a:t>‹#›</a:t>
            </a:fld>
            <a:endParaRPr lang="zh-CN" altLang="en-US"/>
          </a:p>
        </p:txBody>
      </p:sp>
      <p:sp>
        <p:nvSpPr>
          <p:cNvPr id="6" name="标题 5"/>
          <p:cNvSpPr>
            <a:spLocks noGrp="1"/>
          </p:cNvSpPr>
          <p:nvPr>
            <p:ph type="title"/>
          </p:nvPr>
        </p:nvSpPr>
        <p:spPr/>
        <p:txBody>
          <a:bodyPr rtlCol="0"/>
          <a:lstStyle/>
          <a:p>
            <a:r>
              <a:rPr kumimoji="0" lang="zh-CN" altLang="en-US"/>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F5D1A06-3A62-4D7A-920F-26187DE3E09F}" type="datetimeFigureOut">
              <a:rPr lang="zh-CN" altLang="en-US" smtClean="0"/>
              <a:t>2021/3/8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53352B4-D31F-4BAC-954D-7FB1EAC75E3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p>
            <a:fld id="{2F5D1A06-3A62-4D7A-920F-26187DE3E09F}" type="datetimeFigureOut">
              <a:rPr lang="zh-CN" altLang="en-US" smtClean="0"/>
              <a:t>2021/3/8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53352B4-D31F-4BAC-954D-7FB1EAC75E3B}"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2F5D1A06-3A62-4D7A-920F-26187DE3E09F}" type="datetimeFigureOut">
              <a:rPr lang="zh-CN" altLang="en-US" smtClean="0"/>
              <a:t>2021/3/8</a:t>
            </a:fld>
            <a:endParaRPr lang="zh-CN" alt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453352B4-D31F-4BAC-954D-7FB1EAC75E3B}" type="slidenum">
              <a:rPr lang="zh-CN" altLang="en-US" smtClean="0"/>
              <a:t>‹#›</a:t>
            </a:fld>
            <a:endParaRPr lang="zh-CN" alt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a:t>单击此处编辑母版标题样式</a:t>
            </a:r>
            <a:endParaRPr kumimoji="0" lang="en-US"/>
          </a:p>
        </p:txBody>
      </p:sp>
      <p:sp>
        <p:nvSpPr>
          <p:cNvPr id="8" name="任意多边形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任意多边形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任意多边形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zh-CN" altLang="en-US"/>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2F5D1A06-3A62-4D7A-920F-26187DE3E09F}" type="datetimeFigureOut">
              <a:rPr lang="zh-CN" altLang="en-US" smtClean="0"/>
              <a:t>2021/3/8</a:t>
            </a:fld>
            <a:endParaRPr lang="zh-CN" alt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zh-CN" alt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453352B4-D31F-4BAC-954D-7FB1EAC75E3B}" type="slidenum">
              <a:rPr lang="zh-CN" altLang="en-US" smtClean="0"/>
              <a:pPr/>
              <a:t>‹#›</a:t>
            </a:fld>
            <a:endParaRPr lang="zh-CN" alt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CA" altLang="zh-CN" dirty="0"/>
              <a:t>Artificial Intelligence 101</a:t>
            </a:r>
            <a:endParaRPr lang="zh-CN" altLang="en-US" dirty="0"/>
          </a:p>
        </p:txBody>
      </p:sp>
      <p:sp>
        <p:nvSpPr>
          <p:cNvPr id="3" name="副标题 2"/>
          <p:cNvSpPr>
            <a:spLocks noGrp="1"/>
          </p:cNvSpPr>
          <p:nvPr>
            <p:ph type="subTitle" idx="1"/>
          </p:nvPr>
        </p:nvSpPr>
        <p:spPr/>
        <p:txBody>
          <a:bodyPr>
            <a:normAutofit/>
          </a:bodyPr>
          <a:lstStyle/>
          <a:p>
            <a:r>
              <a:rPr lang="en-CA" altLang="zh-CN" sz="2000" dirty="0"/>
              <a:t>Yongzhe Hong, MD, PhD</a:t>
            </a:r>
          </a:p>
        </p:txBody>
      </p:sp>
    </p:spTree>
    <p:extLst>
      <p:ext uri="{BB962C8B-B14F-4D97-AF65-F5344CB8AC3E}">
        <p14:creationId xmlns:p14="http://schemas.microsoft.com/office/powerpoint/2010/main" val="194447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B33B27-D52C-4F0C-BD88-035083AEA42D}"/>
              </a:ext>
            </a:extLst>
          </p:cNvPr>
          <p:cNvSpPr>
            <a:spLocks noGrp="1"/>
          </p:cNvSpPr>
          <p:nvPr>
            <p:ph type="title"/>
          </p:nvPr>
        </p:nvSpPr>
        <p:spPr/>
        <p:txBody>
          <a:bodyPr>
            <a:normAutofit/>
          </a:bodyPr>
          <a:lstStyle/>
          <a:p>
            <a:r>
              <a:rPr lang="en-CA" dirty="0"/>
              <a:t>Optimization Process</a:t>
            </a:r>
          </a:p>
        </p:txBody>
      </p:sp>
      <p:pic>
        <p:nvPicPr>
          <p:cNvPr id="4" name="Content Placeholder 3">
            <a:extLst>
              <a:ext uri="{FF2B5EF4-FFF2-40B4-BE49-F238E27FC236}">
                <a16:creationId xmlns:a16="http://schemas.microsoft.com/office/drawing/2014/main" id="{400BF7C4-8FF6-46C3-81B3-B3D988C61587}"/>
              </a:ext>
            </a:extLst>
          </p:cNvPr>
          <p:cNvPicPr>
            <a:picLocks noGrp="1"/>
          </p:cNvPicPr>
          <p:nvPr>
            <p:ph idx="1"/>
          </p:nvPr>
        </p:nvPicPr>
        <p:blipFill rotWithShape="1">
          <a:blip r:embed="rId2"/>
          <a:srcRect b="11381"/>
          <a:stretch/>
        </p:blipFill>
        <p:spPr>
          <a:xfrm>
            <a:off x="179512" y="1700808"/>
            <a:ext cx="7560840" cy="4032448"/>
          </a:xfrm>
          <a:prstGeom prst="rect">
            <a:avLst/>
          </a:prstGeom>
        </p:spPr>
      </p:pic>
    </p:spTree>
    <p:extLst>
      <p:ext uri="{BB962C8B-B14F-4D97-AF65-F5344CB8AC3E}">
        <p14:creationId xmlns:p14="http://schemas.microsoft.com/office/powerpoint/2010/main" val="3939329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pic>
        <p:nvPicPr>
          <p:cNvPr id="3074" name="Picture 2" descr="&quot;Each"/>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520" y="116632"/>
            <a:ext cx="8640960" cy="6178287"/>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1490539" y="6388902"/>
            <a:ext cx="7853982" cy="461665"/>
          </a:xfrm>
          <a:prstGeom prst="rect">
            <a:avLst/>
          </a:prstGeom>
        </p:spPr>
        <p:txBody>
          <a:bodyPr wrap="square">
            <a:spAutoFit/>
          </a:bodyPr>
          <a:lstStyle/>
          <a:p>
            <a:r>
              <a:rPr lang="en-US" altLang="zh-CN" sz="1200" dirty="0">
                <a:solidFill>
                  <a:schemeClr val="bg1">
                    <a:lumMod val="65000"/>
                  </a:schemeClr>
                </a:solidFill>
              </a:rPr>
              <a:t>https://medium.com/marketing-and-entrepreneurship/10-companies-using-machine-learning-in-cool-ways-887c25f913c3</a:t>
            </a:r>
            <a:endParaRPr lang="zh-CN" altLang="en-US" sz="1200" dirty="0">
              <a:solidFill>
                <a:schemeClr val="bg1">
                  <a:lumMod val="65000"/>
                </a:schemeClr>
              </a:solidFill>
            </a:endParaRPr>
          </a:p>
        </p:txBody>
      </p:sp>
    </p:spTree>
    <p:extLst>
      <p:ext uri="{BB962C8B-B14F-4D97-AF65-F5344CB8AC3E}">
        <p14:creationId xmlns:p14="http://schemas.microsoft.com/office/powerpoint/2010/main" val="3151180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dirty="0"/>
              <a:t>Develop predictive model using both input and output data</a:t>
            </a:r>
          </a:p>
          <a:p>
            <a:pPr lvl="2"/>
            <a:r>
              <a:rPr lang="en-US" altLang="zh-CN" dirty="0"/>
              <a:t>Linear regression</a:t>
            </a:r>
          </a:p>
          <a:p>
            <a:pPr lvl="2"/>
            <a:r>
              <a:rPr lang="en-US" altLang="zh-CN" dirty="0"/>
              <a:t>Decision tree</a:t>
            </a:r>
          </a:p>
          <a:p>
            <a:pPr lvl="2"/>
            <a:r>
              <a:rPr lang="en-US" altLang="zh-CN" dirty="0"/>
              <a:t>Random forest</a:t>
            </a:r>
          </a:p>
          <a:p>
            <a:pPr lvl="2"/>
            <a:r>
              <a:rPr lang="en-US" altLang="zh-CN" dirty="0"/>
              <a:t>Neural network…</a:t>
            </a:r>
          </a:p>
          <a:p>
            <a:pPr lvl="2"/>
            <a:r>
              <a:rPr lang="en-US" altLang="zh-CN" dirty="0"/>
              <a:t>K-Nearest Neighbors (KNN)</a:t>
            </a:r>
          </a:p>
          <a:p>
            <a:pPr lvl="2"/>
            <a:r>
              <a:rPr lang="en-US" altLang="zh-CN" dirty="0"/>
              <a:t>Support Vector Machine, SVM</a:t>
            </a:r>
          </a:p>
          <a:p>
            <a:pPr lvl="2"/>
            <a:r>
              <a:rPr lang="en-US" altLang="zh-CN" dirty="0"/>
              <a:t>Logistic regression</a:t>
            </a:r>
          </a:p>
          <a:p>
            <a:pPr lvl="2"/>
            <a:r>
              <a:rPr lang="en-US" altLang="zh-CN" dirty="0"/>
              <a:t>Naïve Bayes</a:t>
            </a:r>
          </a:p>
          <a:p>
            <a:pPr lvl="2"/>
            <a:r>
              <a:rPr lang="en-US" altLang="zh-CN" dirty="0"/>
              <a:t>Neural network…</a:t>
            </a:r>
          </a:p>
          <a:p>
            <a:pPr lvl="1"/>
            <a:endParaRPr lang="zh-CN" altLang="en-US" dirty="0"/>
          </a:p>
          <a:p>
            <a:endParaRPr lang="zh-CN" altLang="en-US" dirty="0"/>
          </a:p>
        </p:txBody>
      </p:sp>
      <p:sp>
        <p:nvSpPr>
          <p:cNvPr id="3" name="标题 2"/>
          <p:cNvSpPr>
            <a:spLocks noGrp="1"/>
          </p:cNvSpPr>
          <p:nvPr>
            <p:ph type="title"/>
          </p:nvPr>
        </p:nvSpPr>
        <p:spPr/>
        <p:txBody>
          <a:bodyPr/>
          <a:lstStyle/>
          <a:p>
            <a:r>
              <a:rPr lang="en-US" altLang="zh-CN" dirty="0"/>
              <a:t>Supervised learning</a:t>
            </a:r>
            <a:endParaRPr lang="zh-CN" altLang="en-US" dirty="0"/>
          </a:p>
        </p:txBody>
      </p:sp>
    </p:spTree>
    <p:extLst>
      <p:ext uri="{BB962C8B-B14F-4D97-AF65-F5344CB8AC3E}">
        <p14:creationId xmlns:p14="http://schemas.microsoft.com/office/powerpoint/2010/main" val="16883314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p:txBody>
          <a:bodyPr>
            <a:normAutofit/>
          </a:bodyPr>
          <a:lstStyle/>
          <a:p>
            <a:r>
              <a:rPr lang="en-US" altLang="zh-CN" dirty="0"/>
              <a:t>Group and interpret data based only on input data</a:t>
            </a:r>
          </a:p>
          <a:p>
            <a:pPr lvl="2"/>
            <a:r>
              <a:rPr lang="en-US" altLang="zh-CN" dirty="0"/>
              <a:t>Principal component analysis(PCA)</a:t>
            </a:r>
          </a:p>
          <a:p>
            <a:pPr lvl="2"/>
            <a:r>
              <a:rPr lang="en-US" altLang="zh-CN" dirty="0"/>
              <a:t>Singular value decomposition (SVD)</a:t>
            </a:r>
          </a:p>
          <a:p>
            <a:pPr lvl="2"/>
            <a:r>
              <a:rPr lang="en-US" altLang="zh-CN" dirty="0"/>
              <a:t>K-means</a:t>
            </a:r>
          </a:p>
          <a:p>
            <a:pPr lvl="2"/>
            <a:r>
              <a:rPr lang="en-US" altLang="zh-CN" dirty="0"/>
              <a:t>Association analysis</a:t>
            </a:r>
          </a:p>
          <a:p>
            <a:pPr lvl="2"/>
            <a:r>
              <a:rPr lang="en-US" altLang="zh-CN" dirty="0"/>
              <a:t>Hidden Markov model</a:t>
            </a:r>
          </a:p>
          <a:p>
            <a:endParaRPr lang="zh-CN" altLang="en-US" dirty="0"/>
          </a:p>
        </p:txBody>
      </p:sp>
      <p:sp>
        <p:nvSpPr>
          <p:cNvPr id="3" name="标题 2"/>
          <p:cNvSpPr>
            <a:spLocks noGrp="1"/>
          </p:cNvSpPr>
          <p:nvPr>
            <p:ph type="title"/>
          </p:nvPr>
        </p:nvSpPr>
        <p:spPr/>
        <p:txBody>
          <a:bodyPr/>
          <a:lstStyle/>
          <a:p>
            <a:r>
              <a:rPr lang="en-US" altLang="zh-CN" dirty="0"/>
              <a:t>Unsupervised learning</a:t>
            </a:r>
            <a:endParaRPr lang="zh-CN" altLang="en-US" dirty="0"/>
          </a:p>
        </p:txBody>
      </p:sp>
    </p:spTree>
    <p:extLst>
      <p:ext uri="{BB962C8B-B14F-4D97-AF65-F5344CB8AC3E}">
        <p14:creationId xmlns:p14="http://schemas.microsoft.com/office/powerpoint/2010/main" val="26780872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Reinforcement learning</a:t>
            </a:r>
            <a:endParaRPr lang="zh-CN" altLang="en-US" dirty="0"/>
          </a:p>
        </p:txBody>
      </p:sp>
      <p:pic>
        <p:nvPicPr>
          <p:cNvPr id="9218" name="Picture 2" descr="Image result for reinforcement learni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15616" y="1412776"/>
            <a:ext cx="7258406" cy="4536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31066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en-US" altLang="zh-CN" dirty="0"/>
              <a:t>Handling unstructured data, including image, text, audio, video</a:t>
            </a:r>
          </a:p>
          <a:p>
            <a:endParaRPr lang="en-US" altLang="zh-CN" dirty="0"/>
          </a:p>
          <a:p>
            <a:r>
              <a:rPr lang="en-US" altLang="zh-CN" dirty="0"/>
              <a:t>Complex data</a:t>
            </a:r>
          </a:p>
          <a:p>
            <a:endParaRPr lang="en-US" altLang="zh-CN" dirty="0"/>
          </a:p>
          <a:p>
            <a:r>
              <a:rPr lang="en-US" altLang="zh-CN" dirty="0"/>
              <a:t>Lots of variables</a:t>
            </a:r>
          </a:p>
          <a:p>
            <a:endParaRPr lang="zh-CN" altLang="en-US" dirty="0"/>
          </a:p>
          <a:p>
            <a:r>
              <a:rPr lang="en-US" altLang="zh-CN" dirty="0"/>
              <a:t>No existing formula or equation</a:t>
            </a:r>
          </a:p>
          <a:p>
            <a:endParaRPr lang="zh-CN" altLang="en-US" dirty="0"/>
          </a:p>
          <a:p>
            <a:r>
              <a:rPr lang="en-US" altLang="zh-CN" dirty="0"/>
              <a:t>Limited prior knowledge</a:t>
            </a:r>
          </a:p>
          <a:p>
            <a:endParaRPr lang="en-US" altLang="zh-CN" dirty="0"/>
          </a:p>
          <a:p>
            <a:endParaRPr lang="zh-CN" altLang="en-US" dirty="0"/>
          </a:p>
        </p:txBody>
      </p:sp>
      <p:sp>
        <p:nvSpPr>
          <p:cNvPr id="3" name="标题 2"/>
          <p:cNvSpPr>
            <a:spLocks noGrp="1"/>
          </p:cNvSpPr>
          <p:nvPr>
            <p:ph type="title"/>
          </p:nvPr>
        </p:nvSpPr>
        <p:spPr/>
        <p:txBody>
          <a:bodyPr/>
          <a:lstStyle/>
          <a:p>
            <a:r>
              <a:rPr lang="en-US" altLang="zh-CN" dirty="0"/>
              <a:t>When should we use ML?</a:t>
            </a:r>
            <a:endParaRPr lang="zh-CN" altLang="en-US" dirty="0"/>
          </a:p>
        </p:txBody>
      </p:sp>
    </p:spTree>
    <p:extLst>
      <p:ext uri="{BB962C8B-B14F-4D97-AF65-F5344CB8AC3E}">
        <p14:creationId xmlns:p14="http://schemas.microsoft.com/office/powerpoint/2010/main" val="32451174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Difficult to interpret</a:t>
            </a:r>
          </a:p>
          <a:p>
            <a:endParaRPr lang="en-US" altLang="zh-CN" dirty="0"/>
          </a:p>
          <a:p>
            <a:r>
              <a:rPr lang="en-US" altLang="zh-CN" dirty="0"/>
              <a:t>Require large amount of data</a:t>
            </a:r>
          </a:p>
          <a:p>
            <a:endParaRPr lang="en-US" altLang="zh-CN" dirty="0"/>
          </a:p>
          <a:p>
            <a:r>
              <a:rPr lang="en-US" altLang="zh-CN" dirty="0"/>
              <a:t>Computation limitations</a:t>
            </a:r>
          </a:p>
          <a:p>
            <a:endParaRPr lang="en-US" altLang="zh-CN" dirty="0"/>
          </a:p>
          <a:p>
            <a:r>
              <a:rPr lang="en-US" altLang="zh-CN" dirty="0"/>
              <a:t>ML algorithms does not understand context</a:t>
            </a:r>
          </a:p>
          <a:p>
            <a:endParaRPr lang="en-US" altLang="zh-CN" dirty="0"/>
          </a:p>
          <a:p>
            <a:endParaRPr lang="zh-CN" altLang="en-US" dirty="0"/>
          </a:p>
        </p:txBody>
      </p:sp>
      <p:sp>
        <p:nvSpPr>
          <p:cNvPr id="3" name="标题 2"/>
          <p:cNvSpPr>
            <a:spLocks noGrp="1"/>
          </p:cNvSpPr>
          <p:nvPr>
            <p:ph type="title"/>
          </p:nvPr>
        </p:nvSpPr>
        <p:spPr/>
        <p:txBody>
          <a:bodyPr/>
          <a:lstStyle/>
          <a:p>
            <a:r>
              <a:rPr lang="en-US" altLang="zh-CN" dirty="0"/>
              <a:t>Limitations of ML</a:t>
            </a:r>
            <a:endParaRPr lang="zh-CN" altLang="en-US" dirty="0"/>
          </a:p>
        </p:txBody>
      </p:sp>
    </p:spTree>
    <p:extLst>
      <p:ext uri="{BB962C8B-B14F-4D97-AF65-F5344CB8AC3E}">
        <p14:creationId xmlns:p14="http://schemas.microsoft.com/office/powerpoint/2010/main" val="37818948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20000"/>
          </a:bodyPr>
          <a:lstStyle/>
          <a:p>
            <a:r>
              <a:rPr lang="en-US" altLang="zh-CN" dirty="0"/>
              <a:t>The major progress of AI  in recent years is the outstanding performance of neural network and reinforcement learning with big data and enormous computing power.</a:t>
            </a:r>
          </a:p>
          <a:p>
            <a:endParaRPr lang="en-US" altLang="zh-CN" dirty="0"/>
          </a:p>
          <a:p>
            <a:r>
              <a:rPr lang="en-US" altLang="zh-CN" dirty="0"/>
              <a:t>Machine learning can analyze unstructured data, such as image, text, audio and video.</a:t>
            </a:r>
          </a:p>
          <a:p>
            <a:endParaRPr lang="en-US" altLang="zh-CN" dirty="0"/>
          </a:p>
          <a:p>
            <a:r>
              <a:rPr lang="en-US" altLang="zh-CN" dirty="0"/>
              <a:t>General AI is still a long way to go. Current AI can only handle specific task.</a:t>
            </a:r>
          </a:p>
          <a:p>
            <a:endParaRPr lang="en-US" altLang="zh-CN" dirty="0"/>
          </a:p>
          <a:p>
            <a:r>
              <a:rPr lang="en-US" altLang="zh-CN" dirty="0"/>
              <a:t>Machine learning is good at prediction, as it only cares about association not causation.</a:t>
            </a:r>
            <a:endParaRPr lang="zh-CN" altLang="en-US" dirty="0"/>
          </a:p>
        </p:txBody>
      </p:sp>
      <p:sp>
        <p:nvSpPr>
          <p:cNvPr id="3" name="标题 2"/>
          <p:cNvSpPr>
            <a:spLocks noGrp="1"/>
          </p:cNvSpPr>
          <p:nvPr>
            <p:ph type="title"/>
          </p:nvPr>
        </p:nvSpPr>
        <p:spPr/>
        <p:txBody>
          <a:bodyPr/>
          <a:lstStyle/>
          <a:p>
            <a:r>
              <a:rPr lang="en-US" altLang="zh-CN" dirty="0"/>
              <a:t>Summary</a:t>
            </a:r>
            <a:endParaRPr lang="zh-CN" altLang="en-US" dirty="0"/>
          </a:p>
        </p:txBody>
      </p:sp>
    </p:spTree>
    <p:extLst>
      <p:ext uri="{BB962C8B-B14F-4D97-AF65-F5344CB8AC3E}">
        <p14:creationId xmlns:p14="http://schemas.microsoft.com/office/powerpoint/2010/main" val="5482599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D335479-6B6F-40D6-B56B-19BA89E9D3E9}"/>
              </a:ext>
            </a:extLst>
          </p:cNvPr>
          <p:cNvSpPr>
            <a:spLocks noGrp="1"/>
          </p:cNvSpPr>
          <p:nvPr>
            <p:ph idx="1"/>
          </p:nvPr>
        </p:nvSpPr>
        <p:spPr/>
        <p:txBody>
          <a:bodyPr>
            <a:normAutofit/>
          </a:bodyPr>
          <a:lstStyle/>
          <a:p>
            <a:r>
              <a:rPr lang="en-US" sz="1600" b="0" i="0" dirty="0">
                <a:effectLst/>
                <a:latin typeface="Arial" panose="020B0604020202020204" pitchFamily="34" charset="0"/>
                <a:cs typeface="Arial" panose="020B0604020202020204" pitchFamily="34" charset="0"/>
              </a:rPr>
              <a:t>The MNIST database is a large database of handwritten digits that is commonly used for training various image processing systems. The database is also widely used for training and testing in the field of machine learning. It was created by "re-mixing" the samples from NIST's original datasets.</a:t>
            </a:r>
          </a:p>
          <a:p>
            <a:r>
              <a:rPr lang="en-US" sz="1600" b="0" i="0" dirty="0">
                <a:effectLst/>
                <a:latin typeface="Arial" panose="020B0604020202020204" pitchFamily="34" charset="0"/>
                <a:cs typeface="Arial" panose="020B0604020202020204" pitchFamily="34" charset="0"/>
              </a:rPr>
              <a:t>The MNIST database contains 60,000 training images and 10,000 testing images.</a:t>
            </a:r>
          </a:p>
          <a:p>
            <a:endParaRPr lang="en-CA" sz="1600" dirty="0">
              <a:latin typeface="Arial" panose="020B0604020202020204" pitchFamily="34" charset="0"/>
              <a:cs typeface="Arial" panose="020B0604020202020204" pitchFamily="34" charset="0"/>
            </a:endParaRPr>
          </a:p>
        </p:txBody>
      </p:sp>
      <p:sp>
        <p:nvSpPr>
          <p:cNvPr id="3" name="Title 2">
            <a:extLst>
              <a:ext uri="{FF2B5EF4-FFF2-40B4-BE49-F238E27FC236}">
                <a16:creationId xmlns:a16="http://schemas.microsoft.com/office/drawing/2014/main" id="{DFEF776E-92E1-48CB-9B0A-F0E9902A7A41}"/>
              </a:ext>
            </a:extLst>
          </p:cNvPr>
          <p:cNvSpPr>
            <a:spLocks noGrp="1"/>
          </p:cNvSpPr>
          <p:nvPr>
            <p:ph type="title"/>
          </p:nvPr>
        </p:nvSpPr>
        <p:spPr/>
        <p:txBody>
          <a:bodyPr/>
          <a:lstStyle/>
          <a:p>
            <a:r>
              <a:rPr lang="en-US" dirty="0"/>
              <a:t>A taste of AI with MNIST</a:t>
            </a:r>
            <a:endParaRPr lang="en-CA" dirty="0"/>
          </a:p>
        </p:txBody>
      </p:sp>
      <p:pic>
        <p:nvPicPr>
          <p:cNvPr id="1028" name="Picture 4" descr="MNIST sample images">
            <a:extLst>
              <a:ext uri="{FF2B5EF4-FFF2-40B4-BE49-F238E27FC236}">
                <a16:creationId xmlns:a16="http://schemas.microsoft.com/office/drawing/2014/main" id="{8268E970-84FB-43D4-A6D5-CFBCB2FD2A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2924944"/>
            <a:ext cx="6137029" cy="3732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37390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9D25830-83F3-4977-93A9-A293E91FEF10}"/>
              </a:ext>
            </a:extLst>
          </p:cNvPr>
          <p:cNvSpPr>
            <a:spLocks noGrp="1"/>
          </p:cNvSpPr>
          <p:nvPr>
            <p:ph type="title"/>
          </p:nvPr>
        </p:nvSpPr>
        <p:spPr/>
        <p:txBody>
          <a:bodyPr/>
          <a:lstStyle/>
          <a:p>
            <a:r>
              <a:rPr lang="en-US" dirty="0"/>
              <a:t>Tensor</a:t>
            </a:r>
            <a:endParaRPr lang="en-CA" dirty="0"/>
          </a:p>
        </p:txBody>
      </p:sp>
      <p:pic>
        <p:nvPicPr>
          <p:cNvPr id="2050" name="Picture 2" descr="Image result for picture 3 rgb tensor">
            <a:extLst>
              <a:ext uri="{FF2B5EF4-FFF2-40B4-BE49-F238E27FC236}">
                <a16:creationId xmlns:a16="http://schemas.microsoft.com/office/drawing/2014/main" id="{9EF7BDCE-24AE-4C0F-9411-C5F8057D820A}"/>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103546" y="1481138"/>
            <a:ext cx="6936907" cy="4525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6441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a:t>techniques that help </a:t>
            </a:r>
            <a:r>
              <a:rPr lang="en-US" altLang="zh-CN"/>
              <a:t>machines and computers </a:t>
            </a:r>
            <a:r>
              <a:rPr lang="en-US" altLang="zh-CN" dirty="0"/>
              <a:t>mimic human behavior </a:t>
            </a:r>
          </a:p>
          <a:p>
            <a:endParaRPr lang="zh-CN" altLang="en-US" dirty="0"/>
          </a:p>
        </p:txBody>
      </p:sp>
      <p:sp>
        <p:nvSpPr>
          <p:cNvPr id="2" name="标题 1"/>
          <p:cNvSpPr>
            <a:spLocks noGrp="1"/>
          </p:cNvSpPr>
          <p:nvPr>
            <p:ph type="title"/>
          </p:nvPr>
        </p:nvSpPr>
        <p:spPr/>
        <p:txBody>
          <a:bodyPr/>
          <a:lstStyle/>
          <a:p>
            <a:r>
              <a:rPr lang="en-CA" altLang="zh-CN" dirty="0"/>
              <a:t>What is AI?</a:t>
            </a:r>
            <a:endParaRPr lang="zh-CN" altLang="en-US" dirty="0"/>
          </a:p>
        </p:txBody>
      </p:sp>
      <p:pic>
        <p:nvPicPr>
          <p:cNvPr id="1026" name="Picture 2" descr="Image result for ai and machine learning"/>
          <p:cNvPicPr>
            <a:picLocks noChangeAspect="1" noChangeArrowheads="1"/>
          </p:cNvPicPr>
          <p:nvPr/>
        </p:nvPicPr>
        <p:blipFill rotWithShape="1">
          <a:blip r:embed="rId3">
            <a:extLst>
              <a:ext uri="{28A0092B-C50C-407E-A947-70E740481C1C}">
                <a14:useLocalDpi xmlns:a14="http://schemas.microsoft.com/office/drawing/2010/main" val="0"/>
              </a:ext>
            </a:extLst>
          </a:blip>
          <a:srcRect t="6526"/>
          <a:stretch/>
        </p:blipFill>
        <p:spPr bwMode="auto">
          <a:xfrm>
            <a:off x="12395" y="1052736"/>
            <a:ext cx="9144000" cy="5436996"/>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4283968" y="6420899"/>
            <a:ext cx="4860031" cy="461665"/>
          </a:xfrm>
          <a:prstGeom prst="rect">
            <a:avLst/>
          </a:prstGeom>
        </p:spPr>
        <p:txBody>
          <a:bodyPr wrap="square">
            <a:spAutoFit/>
          </a:bodyPr>
          <a:lstStyle/>
          <a:p>
            <a:r>
              <a:rPr lang="en-US" altLang="zh-CN" sz="1200" dirty="0">
                <a:solidFill>
                  <a:schemeClr val="bg1">
                    <a:lumMod val="65000"/>
                  </a:schemeClr>
                </a:solidFill>
              </a:rPr>
              <a:t>https://www.datasciencecentral.com/profiles/blogs/artificial-intelligence-vs-machine-learning-vs-deep-learning</a:t>
            </a:r>
            <a:endParaRPr lang="zh-CN" altLang="en-US" sz="1200" dirty="0">
              <a:solidFill>
                <a:schemeClr val="bg1">
                  <a:lumMod val="65000"/>
                </a:schemeClr>
              </a:solidFill>
            </a:endParaRPr>
          </a:p>
        </p:txBody>
      </p:sp>
    </p:spTree>
    <p:extLst>
      <p:ext uri="{BB962C8B-B14F-4D97-AF65-F5344CB8AC3E}">
        <p14:creationId xmlns:p14="http://schemas.microsoft.com/office/powerpoint/2010/main" val="19317744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en-US" altLang="zh-CN" sz="1400" dirty="0"/>
              <a:t>Autonomous driving: https://www.smartcitiesworld.net/smart-cities-news/smart-cities-news/pittsburgh-sets-out-new-rules-for-self-driving-cars-3920</a:t>
            </a:r>
          </a:p>
          <a:p>
            <a:r>
              <a:rPr lang="en-US" altLang="zh-CN" sz="1400" dirty="0"/>
              <a:t>Speech recognition: </a:t>
            </a:r>
            <a:r>
              <a:rPr lang="en-US" altLang="zh-CN" sz="1400" dirty="0">
                <a:latin typeface="Arial Unicode MS" pitchFamily="34" charset="-122"/>
                <a:ea typeface="Arial Unicode MS" pitchFamily="34" charset="-122"/>
                <a:cs typeface="Arial Unicode MS" pitchFamily="34" charset="-122"/>
              </a:rPr>
              <a:t>https://www.businessnewsdaily.com/10995-speech-recognition-software-business.html</a:t>
            </a:r>
            <a:endParaRPr lang="zh-CN" altLang="en-US" sz="1400" dirty="0">
              <a:latin typeface="Arial Unicode MS" pitchFamily="34" charset="-122"/>
              <a:ea typeface="Arial Unicode MS" pitchFamily="34" charset="-122"/>
              <a:cs typeface="Arial Unicode MS" pitchFamily="34" charset="-122"/>
            </a:endParaRPr>
          </a:p>
          <a:p>
            <a:r>
              <a:rPr lang="en-US" altLang="zh-CN" sz="1400" dirty="0"/>
              <a:t>Face recognition: https://newsroom.unsw.edu.au/news/science-tech/human-plus-machine-%E2%80%93-face-recognition-its-best</a:t>
            </a:r>
          </a:p>
          <a:p>
            <a:r>
              <a:rPr lang="en-US" altLang="zh-CN" sz="1400" dirty="0"/>
              <a:t>Machine translation: https://www.transperfect.com/blog/machine-translation-solution-you-can-bank-on</a:t>
            </a:r>
          </a:p>
          <a:p>
            <a:r>
              <a:rPr lang="en-US" altLang="zh-CN" sz="1400" dirty="0"/>
              <a:t>Neuron: https://www.google.com/url?sa=i&amp;source=images&amp;cd=&amp;cad=rja&amp;uact=8&amp;ved=2ahUKEwjtmbmx8LzhAhUOZd8KHYH1C-0QjRx6BAgBEAU&amp;url=https%3A%2F%2Fmedicalxpress.com%2Fnews%2F2018-07-neuron-axons-spindly-theyre-optimizing.html&amp;psig=AOvVaw0qX1Xb9uTAaW9uP3EY53m1&amp;ust=1554688559817549</a:t>
            </a:r>
          </a:p>
          <a:p>
            <a:r>
              <a:rPr lang="en-US" altLang="zh-CN" sz="1400" dirty="0"/>
              <a:t>Neural network architecture: </a:t>
            </a:r>
            <a:r>
              <a:rPr lang="en-CA" altLang="zh-CN" sz="1400" dirty="0"/>
              <a:t>https://www.google.com/url?sa=i&amp;source=images&amp;cd=&amp;cad=rja&amp;uact=8&amp;ved=2ahUKEwjy1tPs-LzhAhUriOAKHYI4BzAQjRx6BAgBEAU&amp;url=https%3A%2F%2Fhackernoon.com%2Fchallenges-in-deep-learning-57bbf6e73bb&amp;psig=AOvVaw0PO8i7JQmYZXGu86nhtvLs&amp;ust=1554690837533228</a:t>
            </a:r>
            <a:endParaRPr lang="zh-CN" altLang="en-US" sz="1400" dirty="0"/>
          </a:p>
        </p:txBody>
      </p:sp>
      <p:sp>
        <p:nvSpPr>
          <p:cNvPr id="3" name="标题 2"/>
          <p:cNvSpPr>
            <a:spLocks noGrp="1"/>
          </p:cNvSpPr>
          <p:nvPr>
            <p:ph type="title"/>
          </p:nvPr>
        </p:nvSpPr>
        <p:spPr/>
        <p:txBody>
          <a:bodyPr/>
          <a:lstStyle/>
          <a:p>
            <a:r>
              <a:rPr lang="en-US" altLang="zh-CN" dirty="0"/>
              <a:t>Image sources</a:t>
            </a:r>
            <a:endParaRPr lang="zh-CN" altLang="en-US" dirty="0"/>
          </a:p>
        </p:txBody>
      </p:sp>
    </p:spTree>
    <p:extLst>
      <p:ext uri="{BB962C8B-B14F-4D97-AF65-F5344CB8AC3E}">
        <p14:creationId xmlns:p14="http://schemas.microsoft.com/office/powerpoint/2010/main" val="2865367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AI application</a:t>
            </a:r>
            <a:endParaRPr lang="zh-CN" altLang="en-US" dirty="0"/>
          </a:p>
        </p:txBody>
      </p:sp>
      <p:pic>
        <p:nvPicPr>
          <p:cNvPr id="5122" name="Picture 2" descr="Image result for face recognitio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64158" y="1268760"/>
            <a:ext cx="3261921" cy="230014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51507" y="3573016"/>
            <a:ext cx="3271838" cy="369332"/>
          </a:xfrm>
          <a:prstGeom prst="rect">
            <a:avLst/>
          </a:prstGeom>
          <a:solidFill>
            <a:schemeClr val="accent1">
              <a:lumMod val="75000"/>
            </a:schemeClr>
          </a:solidFill>
          <a:ln>
            <a:noFill/>
          </a:ln>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CN" dirty="0">
                <a:solidFill>
                  <a:schemeClr val="bg1"/>
                </a:solidFill>
                <a:latin typeface="Arial Unicode MS" pitchFamily="34" charset="-122"/>
                <a:ea typeface="Arial Unicode MS" pitchFamily="34" charset="-122"/>
                <a:cs typeface="Arial Unicode MS" pitchFamily="34" charset="-122"/>
              </a:rPr>
              <a:t>Face recognition</a:t>
            </a:r>
            <a:endParaRPr lang="zh-CN" altLang="en-US" dirty="0">
              <a:solidFill>
                <a:schemeClr val="bg1"/>
              </a:solidFill>
              <a:latin typeface="Arial Unicode MS" pitchFamily="34" charset="-122"/>
              <a:ea typeface="Arial Unicode MS" pitchFamily="34" charset="-122"/>
              <a:cs typeface="Arial Unicode MS" pitchFamily="34" charset="-122"/>
            </a:endParaRPr>
          </a:p>
        </p:txBody>
      </p:sp>
      <p:pic>
        <p:nvPicPr>
          <p:cNvPr id="6" name="Picture 2" descr="Image result for MACHINE TRANSLATI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86476" y="1268760"/>
            <a:ext cx="3360132" cy="2254314"/>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Department of Mobility and Infrastructure must report to the public at least anually"/>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56163" y="4249741"/>
            <a:ext cx="3393866" cy="211223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4886475" y="3513712"/>
            <a:ext cx="3360132" cy="369332"/>
          </a:xfrm>
          <a:prstGeom prst="rect">
            <a:avLst/>
          </a:prstGeom>
          <a:solidFill>
            <a:schemeClr val="accent1">
              <a:lumMod val="75000"/>
            </a:schemeClr>
          </a:solidFill>
          <a:ln>
            <a:noFill/>
          </a:ln>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CN" dirty="0">
                <a:solidFill>
                  <a:schemeClr val="bg1"/>
                </a:solidFill>
                <a:latin typeface="Arial Unicode MS" pitchFamily="34" charset="-122"/>
                <a:ea typeface="Arial Unicode MS" pitchFamily="34" charset="-122"/>
                <a:cs typeface="Arial Unicode MS" pitchFamily="34" charset="-122"/>
              </a:rPr>
              <a:t>Machine translation</a:t>
            </a:r>
            <a:endParaRPr lang="zh-CN" altLang="en-US" dirty="0">
              <a:solidFill>
                <a:schemeClr val="bg1"/>
              </a:solidFill>
              <a:latin typeface="Arial Unicode MS" pitchFamily="34" charset="-122"/>
              <a:ea typeface="Arial Unicode MS" pitchFamily="34" charset="-122"/>
              <a:cs typeface="Arial Unicode MS" pitchFamily="34" charset="-122"/>
            </a:endParaRPr>
          </a:p>
        </p:txBody>
      </p:sp>
      <p:sp>
        <p:nvSpPr>
          <p:cNvPr id="10" name="TextBox 9"/>
          <p:cNvSpPr txBox="1"/>
          <p:nvPr/>
        </p:nvSpPr>
        <p:spPr>
          <a:xfrm>
            <a:off x="551506" y="6289137"/>
            <a:ext cx="3290739" cy="369332"/>
          </a:xfrm>
          <a:prstGeom prst="rect">
            <a:avLst/>
          </a:prstGeom>
          <a:solidFill>
            <a:schemeClr val="accent1">
              <a:lumMod val="75000"/>
            </a:schemeClr>
          </a:solidFill>
          <a:ln>
            <a:noFill/>
          </a:ln>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CN" dirty="0">
                <a:solidFill>
                  <a:schemeClr val="bg1"/>
                </a:solidFill>
                <a:latin typeface="Arial Unicode MS" pitchFamily="34" charset="-122"/>
                <a:ea typeface="Arial Unicode MS" pitchFamily="34" charset="-122"/>
                <a:cs typeface="Arial Unicode MS" pitchFamily="34" charset="-122"/>
              </a:rPr>
              <a:t>Speech recognition</a:t>
            </a:r>
            <a:endParaRPr lang="zh-CN" altLang="en-US" dirty="0">
              <a:solidFill>
                <a:schemeClr val="bg1"/>
              </a:solidFill>
              <a:latin typeface="Arial Unicode MS" pitchFamily="34" charset="-122"/>
              <a:ea typeface="Arial Unicode MS" pitchFamily="34" charset="-122"/>
              <a:cs typeface="Arial Unicode MS" pitchFamily="34" charset="-122"/>
            </a:endParaRPr>
          </a:p>
        </p:txBody>
      </p:sp>
      <p:sp>
        <p:nvSpPr>
          <p:cNvPr id="11" name="TextBox 10"/>
          <p:cNvSpPr txBox="1"/>
          <p:nvPr/>
        </p:nvSpPr>
        <p:spPr>
          <a:xfrm>
            <a:off x="4856163" y="6322080"/>
            <a:ext cx="3393866" cy="369332"/>
          </a:xfrm>
          <a:prstGeom prst="rect">
            <a:avLst/>
          </a:prstGeom>
          <a:solidFill>
            <a:schemeClr val="accent1">
              <a:lumMod val="75000"/>
            </a:schemeClr>
          </a:solidFill>
          <a:ln>
            <a:noFill/>
          </a:ln>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CN" dirty="0">
                <a:solidFill>
                  <a:schemeClr val="bg1"/>
                </a:solidFill>
                <a:latin typeface="Arial Unicode MS" pitchFamily="34" charset="-122"/>
                <a:ea typeface="Arial Unicode MS" pitchFamily="34" charset="-122"/>
                <a:cs typeface="Arial Unicode MS" pitchFamily="34" charset="-122"/>
              </a:rPr>
              <a:t>Autonomous driving </a:t>
            </a:r>
            <a:endParaRPr lang="zh-CN" altLang="en-US" dirty="0">
              <a:solidFill>
                <a:schemeClr val="bg1"/>
              </a:solidFill>
              <a:latin typeface="Arial Unicode MS" pitchFamily="34" charset="-122"/>
              <a:ea typeface="Arial Unicode MS" pitchFamily="34" charset="-122"/>
              <a:cs typeface="Arial Unicode MS" pitchFamily="34" charset="-122"/>
            </a:endParaRPr>
          </a:p>
        </p:txBody>
      </p:sp>
      <p:pic>
        <p:nvPicPr>
          <p:cNvPr id="5126" name="Picture 6" descr="Secure Machine Translati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8677" y="4249740"/>
            <a:ext cx="3294661" cy="2039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7923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CA" altLang="zh-CN" dirty="0"/>
              <a:t>Why </a:t>
            </a:r>
            <a:r>
              <a:rPr lang="en-US" altLang="zh-CN" dirty="0"/>
              <a:t>now</a:t>
            </a:r>
            <a:r>
              <a:rPr lang="zh-CN" altLang="en-US" dirty="0"/>
              <a:t>？</a:t>
            </a:r>
          </a:p>
        </p:txBody>
      </p:sp>
      <p:pic>
        <p:nvPicPr>
          <p:cNvPr id="2050" name="Picture 2" descr="Image result for PERFORMANCE OF ALL MACHINE LEARNI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5933" y="1481138"/>
            <a:ext cx="7912134" cy="452596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530757" y="6224036"/>
            <a:ext cx="5616624" cy="646331"/>
          </a:xfrm>
          <a:prstGeom prst="rect">
            <a:avLst/>
          </a:prstGeom>
          <a:noFill/>
        </p:spPr>
        <p:txBody>
          <a:bodyPr wrap="square" rtlCol="0">
            <a:spAutoFit/>
          </a:bodyPr>
          <a:lstStyle/>
          <a:p>
            <a:r>
              <a:rPr lang="en-US" altLang="zh-CN" dirty="0">
                <a:solidFill>
                  <a:schemeClr val="bg1">
                    <a:lumMod val="65000"/>
                  </a:schemeClr>
                </a:solidFill>
                <a:latin typeface="Arial Unicode MS" pitchFamily="34" charset="-122"/>
                <a:ea typeface="Arial Unicode MS" pitchFamily="34" charset="-122"/>
                <a:cs typeface="Arial Unicode MS" pitchFamily="34" charset="-122"/>
              </a:rPr>
              <a:t>https://towardsdatascience.com/deep-misconceptions-about-deep-learning-f26c41faceec</a:t>
            </a:r>
            <a:endParaRPr lang="zh-CN" altLang="en-US" dirty="0">
              <a:solidFill>
                <a:schemeClr val="bg1">
                  <a:lumMod val="65000"/>
                </a:schemeClr>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630736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9E0CDB2-EC58-40AB-8D43-A3C35BFD5CC5}"/>
              </a:ext>
            </a:extLst>
          </p:cNvPr>
          <p:cNvSpPr>
            <a:spLocks noGrp="1"/>
          </p:cNvSpPr>
          <p:nvPr>
            <p:ph type="title"/>
          </p:nvPr>
        </p:nvSpPr>
        <p:spPr/>
        <p:txBody>
          <a:bodyPr/>
          <a:lstStyle/>
          <a:p>
            <a:r>
              <a:rPr lang="en-CA" dirty="0"/>
              <a:t>Biological neuron</a:t>
            </a:r>
          </a:p>
        </p:txBody>
      </p:sp>
      <p:pic>
        <p:nvPicPr>
          <p:cNvPr id="1026" name="Picture 2" descr="Image result for neuron">
            <a:extLst>
              <a:ext uri="{FF2B5EF4-FFF2-40B4-BE49-F238E27FC236}">
                <a16:creationId xmlns:a16="http://schemas.microsoft.com/office/drawing/2014/main" id="{721C892E-FD69-404F-87A4-AE9EFEBFBE8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00365" y="1481138"/>
            <a:ext cx="7543270" cy="4525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2805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33DCCE7-541F-475A-B1EC-D9F504CD1FEC}"/>
              </a:ext>
            </a:extLst>
          </p:cNvPr>
          <p:cNvSpPr>
            <a:spLocks noGrp="1"/>
          </p:cNvSpPr>
          <p:nvPr>
            <p:ph type="title"/>
          </p:nvPr>
        </p:nvSpPr>
        <p:spPr/>
        <p:txBody>
          <a:bodyPr>
            <a:normAutofit fontScale="90000"/>
          </a:bodyPr>
          <a:lstStyle/>
          <a:p>
            <a:r>
              <a:rPr lang="en-CA" dirty="0"/>
              <a:t>Single neuron in neural network</a:t>
            </a:r>
          </a:p>
        </p:txBody>
      </p:sp>
      <p:pic>
        <p:nvPicPr>
          <p:cNvPr id="4" name="图片 2" descr="动手实践神经网络1: 单个神经元">
            <a:extLst>
              <a:ext uri="{FF2B5EF4-FFF2-40B4-BE49-F238E27FC236}">
                <a16:creationId xmlns:a16="http://schemas.microsoft.com/office/drawing/2014/main" id="{7BF5C72C-CC7B-445F-AEF6-B0913B5D9891}"/>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19672" y="1772816"/>
            <a:ext cx="5472608" cy="3096344"/>
          </a:xfrm>
          <a:prstGeom prst="rect">
            <a:avLst/>
          </a:prstGeom>
          <a:noFill/>
          <a:ln>
            <a:noFill/>
          </a:ln>
        </p:spPr>
      </p:pic>
      <p:sp>
        <p:nvSpPr>
          <p:cNvPr id="5" name="TextBox 4">
            <a:extLst>
              <a:ext uri="{FF2B5EF4-FFF2-40B4-BE49-F238E27FC236}">
                <a16:creationId xmlns:a16="http://schemas.microsoft.com/office/drawing/2014/main" id="{70246BFD-F9E6-488F-B5E1-AFEAA89C380A}"/>
              </a:ext>
            </a:extLst>
          </p:cNvPr>
          <p:cNvSpPr txBox="1"/>
          <p:nvPr/>
        </p:nvSpPr>
        <p:spPr>
          <a:xfrm>
            <a:off x="2364829" y="5301208"/>
            <a:ext cx="3791347" cy="369332"/>
          </a:xfrm>
          <a:prstGeom prst="rect">
            <a:avLst/>
          </a:prstGeom>
          <a:solidFill>
            <a:schemeClr val="accent4">
              <a:lumMod val="75000"/>
            </a:schemeClr>
          </a:solidFill>
        </p:spPr>
        <p:txBody>
          <a:bodyPr wrap="square" rtlCol="0">
            <a:spAutoFit/>
          </a:bodyPr>
          <a:lstStyle/>
          <a:p>
            <a:r>
              <a:rPr lang="en-US" dirty="0">
                <a:solidFill>
                  <a:schemeClr val="bg1"/>
                </a:solidFill>
              </a:rPr>
              <a:t>f(x)=w</a:t>
            </a:r>
            <a:r>
              <a:rPr lang="en-US" baseline="-25000" dirty="0">
                <a:solidFill>
                  <a:schemeClr val="bg1"/>
                </a:solidFill>
              </a:rPr>
              <a:t>1</a:t>
            </a:r>
            <a:r>
              <a:rPr lang="en-US" dirty="0">
                <a:solidFill>
                  <a:schemeClr val="bg1"/>
                </a:solidFill>
              </a:rPr>
              <a:t>X</a:t>
            </a:r>
            <a:r>
              <a:rPr lang="en-US" baseline="-25000" dirty="0">
                <a:solidFill>
                  <a:schemeClr val="bg1"/>
                </a:solidFill>
              </a:rPr>
              <a:t>1</a:t>
            </a:r>
            <a:r>
              <a:rPr lang="en-US" dirty="0">
                <a:solidFill>
                  <a:schemeClr val="bg1"/>
                </a:solidFill>
              </a:rPr>
              <a:t>+ w</a:t>
            </a:r>
            <a:r>
              <a:rPr lang="en-US" normalizeH="1" baseline="-25000" dirty="0">
                <a:solidFill>
                  <a:schemeClr val="bg1"/>
                </a:solidFill>
              </a:rPr>
              <a:t>2</a:t>
            </a:r>
            <a:r>
              <a:rPr lang="en-US" dirty="0">
                <a:solidFill>
                  <a:schemeClr val="bg1"/>
                </a:solidFill>
              </a:rPr>
              <a:t>X</a:t>
            </a:r>
            <a:r>
              <a:rPr lang="en-US" baseline="-25000" dirty="0">
                <a:solidFill>
                  <a:schemeClr val="bg1"/>
                </a:solidFill>
              </a:rPr>
              <a:t>2</a:t>
            </a:r>
            <a:r>
              <a:rPr lang="en-US" dirty="0">
                <a:solidFill>
                  <a:schemeClr val="bg1"/>
                </a:solidFill>
              </a:rPr>
              <a:t>+…+</a:t>
            </a:r>
            <a:r>
              <a:rPr lang="en-US" dirty="0" err="1">
                <a:solidFill>
                  <a:schemeClr val="bg1"/>
                </a:solidFill>
              </a:rPr>
              <a:t>wnXn</a:t>
            </a:r>
            <a:r>
              <a:rPr lang="en-US" dirty="0">
                <a:solidFill>
                  <a:schemeClr val="bg1"/>
                </a:solidFill>
              </a:rPr>
              <a:t>+ b</a:t>
            </a:r>
            <a:endParaRPr lang="en-CA" dirty="0">
              <a:solidFill>
                <a:schemeClr val="bg1"/>
              </a:solidFill>
            </a:endParaRPr>
          </a:p>
        </p:txBody>
      </p:sp>
    </p:spTree>
    <p:extLst>
      <p:ext uri="{BB962C8B-B14F-4D97-AF65-F5344CB8AC3E}">
        <p14:creationId xmlns:p14="http://schemas.microsoft.com/office/powerpoint/2010/main" val="2783204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BD4C786-3D61-4AA4-96BB-F99E9BD4A23B}"/>
              </a:ext>
            </a:extLst>
          </p:cNvPr>
          <p:cNvSpPr>
            <a:spLocks noGrp="1"/>
          </p:cNvSpPr>
          <p:nvPr>
            <p:ph type="title"/>
          </p:nvPr>
        </p:nvSpPr>
        <p:spPr/>
        <p:txBody>
          <a:bodyPr>
            <a:noAutofit/>
          </a:bodyPr>
          <a:lstStyle/>
          <a:p>
            <a:r>
              <a:rPr lang="en-CA" sz="3600" dirty="0"/>
              <a:t>Typical neural network architecture</a:t>
            </a:r>
          </a:p>
        </p:txBody>
      </p:sp>
      <p:pic>
        <p:nvPicPr>
          <p:cNvPr id="2050" name="Picture 2" descr="Image result for TYPICAL NEURAL NETWORK">
            <a:extLst>
              <a:ext uri="{FF2B5EF4-FFF2-40B4-BE49-F238E27FC236}">
                <a16:creationId xmlns:a16="http://schemas.microsoft.com/office/drawing/2014/main" id="{5696A612-227D-473F-863F-CFDD6033597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625515"/>
            <a:ext cx="8229600" cy="4237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676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55016B7-5D1D-4B97-B12D-E2AE803095E4}"/>
              </a:ext>
            </a:extLst>
          </p:cNvPr>
          <p:cNvSpPr>
            <a:spLocks noGrp="1"/>
          </p:cNvSpPr>
          <p:nvPr>
            <p:ph type="title"/>
          </p:nvPr>
        </p:nvSpPr>
        <p:spPr/>
        <p:txBody>
          <a:bodyPr/>
          <a:lstStyle/>
          <a:p>
            <a:r>
              <a:rPr lang="en-US" dirty="0"/>
              <a:t>Overfitting in ML</a:t>
            </a:r>
            <a:endParaRPr lang="en-CA" dirty="0"/>
          </a:p>
        </p:txBody>
      </p:sp>
      <p:pic>
        <p:nvPicPr>
          <p:cNvPr id="4" name="Picture 2">
            <a:extLst>
              <a:ext uri="{FF2B5EF4-FFF2-40B4-BE49-F238E27FC236}">
                <a16:creationId xmlns:a16="http://schemas.microsoft.com/office/drawing/2014/main" id="{F1B1B863-DC07-421F-8826-667EC74AAD6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512" y="2348880"/>
            <a:ext cx="8428052" cy="2478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73028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44624"/>
            <a:ext cx="8229600" cy="1143000"/>
          </a:xfrm>
        </p:spPr>
        <p:txBody>
          <a:bodyPr/>
          <a:lstStyle/>
          <a:p>
            <a:r>
              <a:rPr lang="en-US" altLang="zh-CN" dirty="0"/>
              <a:t>Deep neural network</a:t>
            </a:r>
            <a:endParaRPr lang="zh-CN" altLang="en-US" dirty="0"/>
          </a:p>
        </p:txBody>
      </p:sp>
      <p:sp>
        <p:nvSpPr>
          <p:cNvPr id="4" name="Content Placeholder 3">
            <a:extLst>
              <a:ext uri="{FF2B5EF4-FFF2-40B4-BE49-F238E27FC236}">
                <a16:creationId xmlns:a16="http://schemas.microsoft.com/office/drawing/2014/main" id="{83139253-3CF2-4C7A-AA64-900524DE5C0E}"/>
              </a:ext>
            </a:extLst>
          </p:cNvPr>
          <p:cNvSpPr>
            <a:spLocks noGrp="1"/>
          </p:cNvSpPr>
          <p:nvPr>
            <p:ph idx="1"/>
          </p:nvPr>
        </p:nvSpPr>
        <p:spPr/>
        <p:txBody>
          <a:bodyPr/>
          <a:lstStyle/>
          <a:p>
            <a:endParaRPr lang="en-CA" dirty="0"/>
          </a:p>
        </p:txBody>
      </p:sp>
      <p:pic>
        <p:nvPicPr>
          <p:cNvPr id="7" name="Picture 6">
            <a:extLst>
              <a:ext uri="{FF2B5EF4-FFF2-40B4-BE49-F238E27FC236}">
                <a16:creationId xmlns:a16="http://schemas.microsoft.com/office/drawing/2014/main" id="{85915305-EF07-418A-AF1C-1932C5ED98AA}"/>
              </a:ext>
            </a:extLst>
          </p:cNvPr>
          <p:cNvPicPr>
            <a:picLocks noChangeAspect="1"/>
          </p:cNvPicPr>
          <p:nvPr/>
        </p:nvPicPr>
        <p:blipFill>
          <a:blip r:embed="rId3"/>
          <a:stretch>
            <a:fillRect/>
          </a:stretch>
        </p:blipFill>
        <p:spPr>
          <a:xfrm>
            <a:off x="0" y="1412776"/>
            <a:ext cx="9144000" cy="5521605"/>
          </a:xfrm>
          <a:prstGeom prst="rect">
            <a:avLst/>
          </a:prstGeom>
        </p:spPr>
      </p:pic>
    </p:spTree>
    <p:extLst>
      <p:ext uri="{BB962C8B-B14F-4D97-AF65-F5344CB8AC3E}">
        <p14:creationId xmlns:p14="http://schemas.microsoft.com/office/powerpoint/2010/main" val="38154864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20819</TotalTime>
  <Words>669</Words>
  <Application>Microsoft Office PowerPoint</Application>
  <PresentationFormat>On-screen Show (4:3)</PresentationFormat>
  <Paragraphs>80</Paragraphs>
  <Slides>20</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 Unicode MS</vt:lpstr>
      <vt:lpstr>Arial</vt:lpstr>
      <vt:lpstr>Calibri</vt:lpstr>
      <vt:lpstr>Lucida Sans Unicode</vt:lpstr>
      <vt:lpstr>Verdana</vt:lpstr>
      <vt:lpstr>Wingdings 2</vt:lpstr>
      <vt:lpstr>Wingdings 3</vt:lpstr>
      <vt:lpstr>聚合</vt:lpstr>
      <vt:lpstr>Artificial Intelligence 101</vt:lpstr>
      <vt:lpstr>What is AI?</vt:lpstr>
      <vt:lpstr>AI application</vt:lpstr>
      <vt:lpstr>Why now？</vt:lpstr>
      <vt:lpstr>Biological neuron</vt:lpstr>
      <vt:lpstr>Single neuron in neural network</vt:lpstr>
      <vt:lpstr>Typical neural network architecture</vt:lpstr>
      <vt:lpstr>Overfitting in ML</vt:lpstr>
      <vt:lpstr>Deep neural network</vt:lpstr>
      <vt:lpstr>Optimization Process</vt:lpstr>
      <vt:lpstr>PowerPoint Presentation</vt:lpstr>
      <vt:lpstr>Supervised learning</vt:lpstr>
      <vt:lpstr>Unsupervised learning</vt:lpstr>
      <vt:lpstr>Reinforcement learning</vt:lpstr>
      <vt:lpstr>When should we use ML?</vt:lpstr>
      <vt:lpstr>Limitations of ML</vt:lpstr>
      <vt:lpstr>Summary</vt:lpstr>
      <vt:lpstr>A taste of AI with MNIST</vt:lpstr>
      <vt:lpstr>Tensor</vt:lpstr>
      <vt:lpstr>Image 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101</dc:title>
  <dc:creator>Yongzhe Hong</dc:creator>
  <cp:lastModifiedBy>Yongzhe Hong</cp:lastModifiedBy>
  <cp:revision>62</cp:revision>
  <dcterms:created xsi:type="dcterms:W3CDTF">2019-02-23T15:47:16Z</dcterms:created>
  <dcterms:modified xsi:type="dcterms:W3CDTF">2021-03-08T13:33:53Z</dcterms:modified>
</cp:coreProperties>
</file>