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handoutMasterIdLst>
    <p:handoutMasterId r:id="rId155"/>
  </p:handoutMasterIdLst>
  <p:sldIdLst>
    <p:sldId id="520" r:id="rId2"/>
    <p:sldId id="521" r:id="rId3"/>
    <p:sldId id="522" r:id="rId4"/>
    <p:sldId id="523" r:id="rId5"/>
    <p:sldId id="524" r:id="rId6"/>
    <p:sldId id="525"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256" r:id="rId52"/>
    <p:sldId id="418" r:id="rId53"/>
    <p:sldId id="393" r:id="rId54"/>
    <p:sldId id="420" r:id="rId55"/>
    <p:sldId id="454" r:id="rId56"/>
    <p:sldId id="421" r:id="rId57"/>
    <p:sldId id="445" r:id="rId58"/>
    <p:sldId id="422" r:id="rId59"/>
    <p:sldId id="423" r:id="rId60"/>
    <p:sldId id="446" r:id="rId61"/>
    <p:sldId id="424" r:id="rId62"/>
    <p:sldId id="447" r:id="rId63"/>
    <p:sldId id="425" r:id="rId64"/>
    <p:sldId id="426" r:id="rId65"/>
    <p:sldId id="427" r:id="rId66"/>
    <p:sldId id="428" r:id="rId67"/>
    <p:sldId id="429" r:id="rId68"/>
    <p:sldId id="430" r:id="rId69"/>
    <p:sldId id="431" r:id="rId70"/>
    <p:sldId id="432" r:id="rId71"/>
    <p:sldId id="433" r:id="rId72"/>
    <p:sldId id="449" r:id="rId73"/>
    <p:sldId id="448" r:id="rId74"/>
    <p:sldId id="434" r:id="rId75"/>
    <p:sldId id="435" r:id="rId76"/>
    <p:sldId id="463" r:id="rId77"/>
    <p:sldId id="450" r:id="rId78"/>
    <p:sldId id="438" r:id="rId79"/>
    <p:sldId id="437" r:id="rId80"/>
    <p:sldId id="451" r:id="rId81"/>
    <p:sldId id="452" r:id="rId82"/>
    <p:sldId id="453" r:id="rId83"/>
    <p:sldId id="455" r:id="rId84"/>
    <p:sldId id="439" r:id="rId85"/>
    <p:sldId id="440" r:id="rId86"/>
    <p:sldId id="441" r:id="rId87"/>
    <p:sldId id="456" r:id="rId88"/>
    <p:sldId id="443" r:id="rId89"/>
    <p:sldId id="444" r:id="rId90"/>
    <p:sldId id="442" r:id="rId91"/>
    <p:sldId id="464" r:id="rId92"/>
    <p:sldId id="457" r:id="rId93"/>
    <p:sldId id="458" r:id="rId94"/>
    <p:sldId id="459" r:id="rId95"/>
    <p:sldId id="461" r:id="rId96"/>
    <p:sldId id="460" r:id="rId97"/>
    <p:sldId id="462" r:id="rId98"/>
    <p:sldId id="365" r:id="rId99"/>
    <p:sldId id="466" r:id="rId100"/>
    <p:sldId id="467" r:id="rId101"/>
    <p:sldId id="468" r:id="rId102"/>
    <p:sldId id="469" r:id="rId103"/>
    <p:sldId id="470" r:id="rId104"/>
    <p:sldId id="471" r:id="rId105"/>
    <p:sldId id="472" r:id="rId106"/>
    <p:sldId id="473" r:id="rId107"/>
    <p:sldId id="474" r:id="rId108"/>
    <p:sldId id="475" r:id="rId109"/>
    <p:sldId id="476" r:id="rId110"/>
    <p:sldId id="477" r:id="rId111"/>
    <p:sldId id="478" r:id="rId112"/>
    <p:sldId id="479" r:id="rId113"/>
    <p:sldId id="480" r:id="rId114"/>
    <p:sldId id="481" r:id="rId115"/>
    <p:sldId id="482" r:id="rId116"/>
    <p:sldId id="483" r:id="rId117"/>
    <p:sldId id="484" r:id="rId118"/>
    <p:sldId id="485" r:id="rId119"/>
    <p:sldId id="486" r:id="rId120"/>
    <p:sldId id="487" r:id="rId121"/>
    <p:sldId id="488" r:id="rId122"/>
    <p:sldId id="489" r:id="rId123"/>
    <p:sldId id="490" r:id="rId124"/>
    <p:sldId id="491" r:id="rId125"/>
    <p:sldId id="492" r:id="rId126"/>
    <p:sldId id="493" r:id="rId127"/>
    <p:sldId id="494" r:id="rId128"/>
    <p:sldId id="495" r:id="rId129"/>
    <p:sldId id="496" r:id="rId130"/>
    <p:sldId id="497" r:id="rId131"/>
    <p:sldId id="498" r:id="rId132"/>
    <p:sldId id="499" r:id="rId133"/>
    <p:sldId id="500" r:id="rId134"/>
    <p:sldId id="501" r:id="rId135"/>
    <p:sldId id="502" r:id="rId136"/>
    <p:sldId id="503" r:id="rId137"/>
    <p:sldId id="504" r:id="rId138"/>
    <p:sldId id="505" r:id="rId139"/>
    <p:sldId id="506" r:id="rId140"/>
    <p:sldId id="507" r:id="rId141"/>
    <p:sldId id="508" r:id="rId142"/>
    <p:sldId id="509" r:id="rId143"/>
    <p:sldId id="510" r:id="rId144"/>
    <p:sldId id="511" r:id="rId145"/>
    <p:sldId id="512" r:id="rId146"/>
    <p:sldId id="513" r:id="rId147"/>
    <p:sldId id="514" r:id="rId148"/>
    <p:sldId id="515" r:id="rId149"/>
    <p:sldId id="516" r:id="rId150"/>
    <p:sldId id="517" r:id="rId151"/>
    <p:sldId id="518" r:id="rId152"/>
    <p:sldId id="519" r:id="rId153"/>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9933"/>
    <a:srgbClr val="FFCC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4" autoAdjust="0"/>
    <p:restoredTop sz="89617" autoAdjust="0"/>
  </p:normalViewPr>
  <p:slideViewPr>
    <p:cSldViewPr>
      <p:cViewPr varScale="1">
        <p:scale>
          <a:sx n="129" d="100"/>
          <a:sy n="129" d="100"/>
        </p:scale>
        <p:origin x="1088" y="19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49" d="100"/>
          <a:sy n="49" d="100"/>
        </p:scale>
        <p:origin x="-194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2966968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16991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defTabSz="963613"/>
            <a:fld id="{06B8D6AB-120F-4136-A4C3-CE1A2BF9A1B7}" type="slidenum">
              <a:rPr lang="en-US" smtClean="0"/>
              <a:pPr defTabSz="963613"/>
              <a:t>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t>Why is IR hard? Because language is hard!</a:t>
            </a:r>
          </a:p>
        </p:txBody>
      </p:sp>
    </p:spTree>
    <p:extLst>
      <p:ext uri="{BB962C8B-B14F-4D97-AF65-F5344CB8AC3E}">
        <p14:creationId xmlns:p14="http://schemas.microsoft.com/office/powerpoint/2010/main" val="3480505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1"/>
          <p:cNvSpPr>
            <a:spLocks noGrp="1" noChangeArrowheads="1"/>
          </p:cNvSpPr>
          <p:nvPr>
            <p:ph type="sldNum" sz="quarter" idx="5"/>
          </p:nvPr>
        </p:nvSpPr>
        <p:spPr>
          <a:noFill/>
        </p:spPr>
        <p:txBody>
          <a:bodyPr/>
          <a:lstStyle/>
          <a:p>
            <a:pPr defTabSz="963613"/>
            <a:fld id="{1F8F4C4C-C06B-46F3-AE53-137131BE020E}" type="slidenum">
              <a:rPr lang="en-GB" smtClean="0"/>
              <a:pPr defTabSz="963613"/>
              <a:t>62</a:t>
            </a:fld>
            <a:endParaRPr lang="en-GB"/>
          </a:p>
        </p:txBody>
      </p:sp>
      <p:sp>
        <p:nvSpPr>
          <p:cNvPr id="44035"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44036"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3324804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noFill/>
        </p:spPr>
        <p:txBody>
          <a:bodyPr/>
          <a:lstStyle/>
          <a:p>
            <a:pPr defTabSz="963613"/>
            <a:fld id="{0771FB76-BA5D-4D25-9F77-45C123F57537}" type="slidenum">
              <a:rPr lang="en-GB" smtClean="0"/>
              <a:pPr defTabSz="963613"/>
              <a:t>71</a:t>
            </a:fld>
            <a:endParaRPr lang="en-GB"/>
          </a:p>
        </p:txBody>
      </p:sp>
      <p:sp>
        <p:nvSpPr>
          <p:cNvPr id="13312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3124"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522124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noFill/>
        </p:spPr>
        <p:txBody>
          <a:bodyPr/>
          <a:lstStyle/>
          <a:p>
            <a:pPr defTabSz="963613"/>
            <a:fld id="{648576F9-A16A-4627-AE79-438C1EBD8A5D}" type="slidenum">
              <a:rPr lang="en-GB" smtClean="0"/>
              <a:pPr defTabSz="963613"/>
              <a:t>74</a:t>
            </a:fld>
            <a:endParaRPr lang="en-GB"/>
          </a:p>
        </p:txBody>
      </p:sp>
      <p:sp>
        <p:nvSpPr>
          <p:cNvPr id="134147"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4148"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3135892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noFill/>
        </p:spPr>
        <p:txBody>
          <a:bodyPr/>
          <a:lstStyle/>
          <a:p>
            <a:pPr defTabSz="963613"/>
            <a:fld id="{B7AEF09B-280C-4F51-A71A-017F83C614AE}" type="slidenum">
              <a:rPr lang="en-GB" smtClean="0"/>
              <a:pPr defTabSz="963613"/>
              <a:t>75</a:t>
            </a:fld>
            <a:endParaRPr lang="en-GB"/>
          </a:p>
        </p:txBody>
      </p:sp>
      <p:sp>
        <p:nvSpPr>
          <p:cNvPr id="135171"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5172"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20964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1"/>
          <p:cNvSpPr>
            <a:spLocks noGrp="1" noChangeArrowheads="1"/>
          </p:cNvSpPr>
          <p:nvPr>
            <p:ph type="sldNum" sz="quarter" idx="5"/>
          </p:nvPr>
        </p:nvSpPr>
        <p:spPr>
          <a:noFill/>
        </p:spPr>
        <p:txBody>
          <a:bodyPr/>
          <a:lstStyle/>
          <a:p>
            <a:pPr defTabSz="963613"/>
            <a:fld id="{36E6405B-F78F-46B5-B6E5-1E5B5CD19155}" type="slidenum">
              <a:rPr lang="en-GB" smtClean="0"/>
              <a:pPr defTabSz="963613"/>
              <a:t>78</a:t>
            </a:fld>
            <a:endParaRPr lang="en-GB"/>
          </a:p>
        </p:txBody>
      </p:sp>
      <p:sp>
        <p:nvSpPr>
          <p:cNvPr id="139267"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9268"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3440145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noFill/>
        </p:spPr>
        <p:txBody>
          <a:bodyPr/>
          <a:lstStyle/>
          <a:p>
            <a:pPr defTabSz="963613"/>
            <a:fld id="{F9F32F22-692C-441F-AEA6-2A12A7655C77}" type="slidenum">
              <a:rPr lang="en-GB" smtClean="0"/>
              <a:pPr defTabSz="963613"/>
              <a:t>79</a:t>
            </a:fld>
            <a:endParaRPr lang="en-GB"/>
          </a:p>
        </p:txBody>
      </p:sp>
      <p:sp>
        <p:nvSpPr>
          <p:cNvPr id="13824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8244"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167783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noFill/>
        </p:spPr>
        <p:txBody>
          <a:bodyPr/>
          <a:lstStyle/>
          <a:p>
            <a:pPr defTabSz="963613"/>
            <a:fld id="{9CB2ADB0-D2C6-4326-9750-F8821BE8AF19}" type="slidenum">
              <a:rPr lang="en-GB" smtClean="0"/>
              <a:pPr defTabSz="963613"/>
              <a:t>84</a:t>
            </a:fld>
            <a:endParaRPr lang="en-GB"/>
          </a:p>
        </p:txBody>
      </p:sp>
      <p:sp>
        <p:nvSpPr>
          <p:cNvPr id="140291"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40292"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142448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63613"/>
            <a:fld id="{C227BD88-0BBD-4FC5-9304-5CCDD859AD2D}" type="slidenum">
              <a:rPr lang="en-US" smtClean="0"/>
              <a:pPr defTabSz="963613"/>
              <a:t>19</a:t>
            </a:fld>
            <a:endParaRPr lang="en-US"/>
          </a:p>
        </p:txBody>
      </p:sp>
      <p:sp>
        <p:nvSpPr>
          <p:cNvPr id="40963" name="Rectangle 2"/>
          <p:cNvSpPr>
            <a:spLocks noGrp="1" noChangeArrowheads="1"/>
          </p:cNvSpPr>
          <p:nvPr>
            <p:ph type="body" idx="1"/>
          </p:nvPr>
        </p:nvSpPr>
        <p:spPr>
          <a:xfrm>
            <a:off x="974725" y="4560888"/>
            <a:ext cx="5365750" cy="4319587"/>
          </a:xfrm>
          <a:noFill/>
          <a:ln/>
        </p:spPr>
        <p:txBody>
          <a:bodyPr lIns="95646" tIns="46983" rIns="95646" bIns="46983"/>
          <a:lstStyle/>
          <a:p>
            <a:endParaRPr lang="en-US"/>
          </a:p>
        </p:txBody>
      </p:sp>
      <p:sp>
        <p:nvSpPr>
          <p:cNvPr id="40964" name="Rectangle 3"/>
          <p:cNvSpPr>
            <a:spLocks noGrp="1" noRot="1" noChangeAspect="1" noChangeArrowheads="1" noTextEdit="1"/>
          </p:cNvSpPr>
          <p:nvPr>
            <p:ph type="sldImg"/>
          </p:nvPr>
        </p:nvSpPr>
        <p:spPr>
          <a:xfrm>
            <a:off x="1266825" y="727075"/>
            <a:ext cx="4781550" cy="3586163"/>
          </a:xfrm>
          <a:ln w="12700" cap="flat">
            <a:solidFill>
              <a:schemeClr val="tx1"/>
            </a:solidFill>
          </a:ln>
        </p:spPr>
      </p:sp>
    </p:spTree>
    <p:extLst>
      <p:ext uri="{BB962C8B-B14F-4D97-AF65-F5344CB8AC3E}">
        <p14:creationId xmlns:p14="http://schemas.microsoft.com/office/powerpoint/2010/main" val="320875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613"/>
            <a:fld id="{34D0E247-07AF-4B67-8C8D-0FBD741268BE}" type="slidenum">
              <a:rPr lang="en-US" smtClean="0"/>
              <a:pPr defTabSz="963613"/>
              <a:t>28</a:t>
            </a:fld>
            <a:endParaRPr lang="en-US"/>
          </a:p>
        </p:txBody>
      </p:sp>
      <p:sp>
        <p:nvSpPr>
          <p:cNvPr id="125955" name="Rectangle 2"/>
          <p:cNvSpPr>
            <a:spLocks noChangeArrowheads="1"/>
          </p:cNvSpPr>
          <p:nvPr/>
        </p:nvSpPr>
        <p:spPr bwMode="auto">
          <a:xfrm>
            <a:off x="4141788" y="0"/>
            <a:ext cx="3173412" cy="477838"/>
          </a:xfrm>
          <a:prstGeom prst="rect">
            <a:avLst/>
          </a:prstGeom>
          <a:noFill/>
          <a:ln w="12700">
            <a:noFill/>
            <a:miter lim="800000"/>
            <a:headEnd/>
            <a:tailEnd/>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headEnd/>
            <a:tailEnd/>
          </a:ln>
        </p:spPr>
        <p:txBody>
          <a:bodyPr lIns="99001" tIns="48662" rIns="99001" bIns="48662" anchor="b"/>
          <a:lstStyle/>
          <a:p>
            <a:pPr algn="r" defTabSz="979488"/>
            <a:r>
              <a:rPr lang="en-US" sz="1300" b="0">
                <a:latin typeface="Times New Roman" pitchFamily="18" charset="0"/>
              </a:rPr>
              <a:t>22</a:t>
            </a:r>
          </a:p>
        </p:txBody>
      </p:sp>
      <p:sp>
        <p:nvSpPr>
          <p:cNvPr id="125957" name="Rectangle 4"/>
          <p:cNvSpPr>
            <a:spLocks noChangeArrowheads="1"/>
          </p:cNvSpPr>
          <p:nvPr/>
        </p:nvSpPr>
        <p:spPr bwMode="auto">
          <a:xfrm>
            <a:off x="0" y="9121775"/>
            <a:ext cx="3170238" cy="479425"/>
          </a:xfrm>
          <a:prstGeom prst="rect">
            <a:avLst/>
          </a:prstGeom>
          <a:noFill/>
          <a:ln w="12700">
            <a:noFill/>
            <a:miter lim="800000"/>
            <a:headEnd/>
            <a:tailEnd/>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headEnd/>
            <a:tailEnd/>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a:ln/>
        </p:spPr>
        <p:txBody>
          <a:bodyPr lIns="99001" tIns="48662" rIns="99001" bIns="48662"/>
          <a:lstStyle/>
          <a:p>
            <a:endParaRPr lang="en-US"/>
          </a:p>
        </p:txBody>
      </p:sp>
    </p:spTree>
    <p:extLst>
      <p:ext uri="{BB962C8B-B14F-4D97-AF65-F5344CB8AC3E}">
        <p14:creationId xmlns:p14="http://schemas.microsoft.com/office/powerpoint/2010/main" val="137383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613"/>
            <a:fld id="{34D0E247-07AF-4B67-8C8D-0FBD741268BE}" type="slidenum">
              <a:rPr lang="en-US" smtClean="0"/>
              <a:pPr defTabSz="963613"/>
              <a:t>30</a:t>
            </a:fld>
            <a:endParaRPr lang="en-US"/>
          </a:p>
        </p:txBody>
      </p:sp>
      <p:sp>
        <p:nvSpPr>
          <p:cNvPr id="125955" name="Rectangle 2"/>
          <p:cNvSpPr>
            <a:spLocks noChangeArrowheads="1"/>
          </p:cNvSpPr>
          <p:nvPr/>
        </p:nvSpPr>
        <p:spPr bwMode="auto">
          <a:xfrm>
            <a:off x="4141788" y="0"/>
            <a:ext cx="3173412" cy="477838"/>
          </a:xfrm>
          <a:prstGeom prst="rect">
            <a:avLst/>
          </a:prstGeom>
          <a:noFill/>
          <a:ln w="12700">
            <a:noFill/>
            <a:miter lim="800000"/>
            <a:headEnd/>
            <a:tailEnd/>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headEnd/>
            <a:tailEnd/>
          </a:ln>
        </p:spPr>
        <p:txBody>
          <a:bodyPr lIns="99001" tIns="48662" rIns="99001" bIns="48662" anchor="b"/>
          <a:lstStyle/>
          <a:p>
            <a:pPr algn="r" defTabSz="979488"/>
            <a:r>
              <a:rPr lang="en-US" sz="1300" b="0">
                <a:latin typeface="Times New Roman" pitchFamily="18" charset="0"/>
              </a:rPr>
              <a:t>22</a:t>
            </a:r>
          </a:p>
        </p:txBody>
      </p:sp>
      <p:sp>
        <p:nvSpPr>
          <p:cNvPr id="125957" name="Rectangle 4"/>
          <p:cNvSpPr>
            <a:spLocks noChangeArrowheads="1"/>
          </p:cNvSpPr>
          <p:nvPr/>
        </p:nvSpPr>
        <p:spPr bwMode="auto">
          <a:xfrm>
            <a:off x="0" y="9121775"/>
            <a:ext cx="3170238" cy="479425"/>
          </a:xfrm>
          <a:prstGeom prst="rect">
            <a:avLst/>
          </a:prstGeom>
          <a:noFill/>
          <a:ln w="12700">
            <a:noFill/>
            <a:miter lim="800000"/>
            <a:headEnd/>
            <a:tailEnd/>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headEnd/>
            <a:tailEnd/>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a:ln/>
        </p:spPr>
        <p:txBody>
          <a:bodyPr lIns="99001" tIns="48662" rIns="99001" bIns="48662"/>
          <a:lstStyle/>
          <a:p>
            <a:endParaRPr lang="en-US"/>
          </a:p>
        </p:txBody>
      </p:sp>
    </p:spTree>
    <p:extLst>
      <p:ext uri="{BB962C8B-B14F-4D97-AF65-F5344CB8AC3E}">
        <p14:creationId xmlns:p14="http://schemas.microsoft.com/office/powerpoint/2010/main" val="192090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idx="5"/>
          </p:nvPr>
        </p:nvSpPr>
        <p:spPr>
          <a:noFill/>
        </p:spPr>
        <p:txBody>
          <a:bodyPr/>
          <a:lstStyle/>
          <a:p>
            <a:pPr defTabSz="963613"/>
            <a:fld id="{F3593648-B6B4-48DF-B44C-E3693731EC71}" type="slidenum">
              <a:rPr lang="en-GB" smtClean="0"/>
              <a:pPr defTabSz="963613"/>
              <a:t>34</a:t>
            </a:fld>
            <a:endParaRPr lang="en-GB"/>
          </a:p>
        </p:txBody>
      </p:sp>
      <p:sp>
        <p:nvSpPr>
          <p:cNvPr id="107523"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07524" name="Rectangle 2"/>
          <p:cNvSpPr>
            <a:spLocks noGrp="1" noChangeArrowheads="1"/>
          </p:cNvSpPr>
          <p:nvPr>
            <p:ph type="body"/>
          </p:nvPr>
        </p:nvSpPr>
        <p:spPr>
          <a:xfrm>
            <a:off x="731838" y="4560888"/>
            <a:ext cx="5848350" cy="4319587"/>
          </a:xfrm>
          <a:noFill/>
          <a:ln/>
        </p:spPr>
        <p:txBody>
          <a:bodyPr wrap="none" anchor="ctr"/>
          <a:lstStyle/>
          <a:p>
            <a:endParaRPr lang="en-US"/>
          </a:p>
        </p:txBody>
      </p:sp>
    </p:spTree>
    <p:extLst>
      <p:ext uri="{BB962C8B-B14F-4D97-AF65-F5344CB8AC3E}">
        <p14:creationId xmlns:p14="http://schemas.microsoft.com/office/powerpoint/2010/main" val="133156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1"/>
          <p:cNvSpPr>
            <a:spLocks noGrp="1" noChangeArrowheads="1"/>
          </p:cNvSpPr>
          <p:nvPr>
            <p:ph type="sldNum" sz="quarter" idx="5"/>
          </p:nvPr>
        </p:nvSpPr>
        <p:spPr>
          <a:noFill/>
        </p:spPr>
        <p:txBody>
          <a:bodyPr/>
          <a:lstStyle/>
          <a:p>
            <a:pPr defTabSz="963613"/>
            <a:fld id="{F1C54646-0D07-4FF9-A023-B10353C3EDA1}" type="slidenum">
              <a:rPr lang="en-GB" smtClean="0"/>
              <a:pPr defTabSz="963613"/>
              <a:t>54</a:t>
            </a:fld>
            <a:endParaRPr lang="en-GB"/>
          </a:p>
        </p:txBody>
      </p:sp>
      <p:sp>
        <p:nvSpPr>
          <p:cNvPr id="126979"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26980"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81583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noFill/>
        </p:spPr>
        <p:txBody>
          <a:bodyPr/>
          <a:lstStyle/>
          <a:p>
            <a:pPr defTabSz="963613"/>
            <a:fld id="{FDAF59DD-CBD8-4A55-A5D6-1BA11FFBBA18}" type="slidenum">
              <a:rPr lang="en-GB" smtClean="0"/>
              <a:pPr defTabSz="963613"/>
              <a:t>56</a:t>
            </a:fld>
            <a:endParaRPr lang="en-GB"/>
          </a:p>
        </p:txBody>
      </p:sp>
      <p:sp>
        <p:nvSpPr>
          <p:cNvPr id="12800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28004"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120906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noFill/>
        </p:spPr>
        <p:txBody>
          <a:bodyPr/>
          <a:lstStyle/>
          <a:p>
            <a:pPr defTabSz="963613"/>
            <a:fld id="{CB42298A-3F49-4C80-BB00-5E493BF191B6}" type="slidenum">
              <a:rPr lang="en-GB" smtClean="0"/>
              <a:pPr defTabSz="963613"/>
              <a:t>59</a:t>
            </a:fld>
            <a:endParaRPr lang="en-GB"/>
          </a:p>
        </p:txBody>
      </p:sp>
      <p:sp>
        <p:nvSpPr>
          <p:cNvPr id="130051"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30052"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3913929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1"/>
          <p:cNvSpPr>
            <a:spLocks noGrp="1" noChangeArrowheads="1"/>
          </p:cNvSpPr>
          <p:nvPr>
            <p:ph type="sldNum" sz="quarter" idx="5"/>
          </p:nvPr>
        </p:nvSpPr>
        <p:spPr>
          <a:noFill/>
        </p:spPr>
        <p:txBody>
          <a:bodyPr/>
          <a:lstStyle/>
          <a:p>
            <a:pPr defTabSz="963613"/>
            <a:fld id="{99808E7A-AE55-40C3-A704-52CEB95AC26D}" type="slidenum">
              <a:rPr lang="en-GB" smtClean="0"/>
              <a:pPr defTabSz="963613"/>
              <a:t>60</a:t>
            </a:fld>
            <a:endParaRPr lang="en-GB"/>
          </a:p>
        </p:txBody>
      </p:sp>
      <p:sp>
        <p:nvSpPr>
          <p:cNvPr id="43011"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43012" name="Rectangle 2"/>
          <p:cNvSpPr>
            <a:spLocks noGrp="1" noChangeArrowheads="1"/>
          </p:cNvSpPr>
          <p:nvPr>
            <p:ph type="body"/>
          </p:nvPr>
        </p:nvSpPr>
        <p:spPr>
          <a:xfrm>
            <a:off x="731838" y="4560888"/>
            <a:ext cx="5845175" cy="4319587"/>
          </a:xfrm>
          <a:noFill/>
          <a:ln/>
        </p:spPr>
        <p:txBody>
          <a:bodyPr wrap="none" anchor="ctr"/>
          <a:lstStyle/>
          <a:p>
            <a:endParaRPr lang="en-US"/>
          </a:p>
        </p:txBody>
      </p:sp>
    </p:spTree>
    <p:extLst>
      <p:ext uri="{BB962C8B-B14F-4D97-AF65-F5344CB8AC3E}">
        <p14:creationId xmlns:p14="http://schemas.microsoft.com/office/powerpoint/2010/main" val="165109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4"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8808B073-952C-4081-9AC7-D5FCF8D919B0}" type="slidenum">
              <a:rPr lang="zh-CN" altLang="en-US" smtClean="0"/>
              <a:pPr/>
              <a:t>‹#›</a:t>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8808B073-952C-4081-9AC7-D5FCF8D919B0}" type="slidenum">
              <a:rPr lang="zh-CN" altLang="en-US" smtClean="0"/>
              <a:pPr/>
              <a:t>‹#›</a:t>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8808B073-952C-4081-9AC7-D5FCF8D919B0}" type="slidenum">
              <a:rPr lang="zh-CN" altLang="en-US" smtClean="0"/>
              <a:pPr/>
              <a:t>‹#›</a:t>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8808B073-952C-4081-9AC7-D5FCF8D919B0}" type="slidenum">
              <a:rPr lang="zh-CN" altLang="en-US" smtClean="0"/>
              <a:pPr/>
              <a:t>‹#›</a:t>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959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074690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8808B073-952C-4081-9AC7-D5FCF8D919B0}" type="slidenum">
              <a:rPr lang="zh-CN" altLang="en-US" smtClean="0"/>
              <a:pPr/>
              <a:t>‹#›</a:t>
            </a:fld>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3" r:id="rId4"/>
    <p:sldLayoutId id="2147483654" r:id="rId5"/>
    <p:sldLayoutId id="2147483657" r:id="rId6"/>
  </p:sldLayoutIdLst>
  <p:transition/>
  <p:hf hdr="0" ftr="0" dt="0"/>
  <p:txStyles>
    <p:titleStyle>
      <a:lvl1pPr algn="l" rtl="0" eaLnBrk="0" fontAlgn="base" hangingPunct="0">
        <a:spcBef>
          <a:spcPct val="0"/>
        </a:spcBef>
        <a:spcAft>
          <a:spcPct val="0"/>
        </a:spcAft>
        <a:defRPr sz="3200" baseline="0">
          <a:solidFill>
            <a:schemeClr val="bg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mn-lt"/>
          <a:ea typeface="+mn-ea"/>
          <a:cs typeface="+mn-c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mn-lt"/>
        </a:defRPr>
      </a:lvl2pPr>
      <a:lvl3pPr marL="1142824" indent="-228564" algn="l" rtl="0" eaLnBrk="0" fontAlgn="base" hangingPunct="0">
        <a:spcBef>
          <a:spcPct val="20000"/>
        </a:spcBef>
        <a:spcAft>
          <a:spcPct val="0"/>
        </a:spcAft>
        <a:buClr>
          <a:srgbClr val="5675A9"/>
        </a:buClr>
        <a:buChar char="•"/>
        <a:defRPr sz="2400" baseline="0">
          <a:solidFill>
            <a:schemeClr val="bg1"/>
          </a:solidFill>
          <a:latin typeface="+mn-lt"/>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mn-lt"/>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mn-lt"/>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wmf"/><Relationship Id="rId3" Type="http://schemas.openxmlformats.org/officeDocument/2006/relationships/notesSlide" Target="../notesSlides/notesSlide2.xml"/><Relationship Id="rId7" Type="http://schemas.openxmlformats.org/officeDocument/2006/relationships/image" Target="../media/image9.wmf"/><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headEnd/>
            <a:tailEnd/>
          </a:ln>
        </p:spPr>
        <p:txBody>
          <a:bodyPr lIns="91425" tIns="45713" rIns="91425" bIns="45713" anchor="ctr"/>
          <a:lstStyle/>
          <a:p>
            <a:pPr eaLnBrk="1" hangingPunct="1"/>
            <a:r>
              <a:rPr lang="en-US" sz="3200" b="0" dirty="0">
                <a:solidFill>
                  <a:schemeClr val="bg1"/>
                </a:solidFill>
                <a:latin typeface="Arial Black" pitchFamily="34" charset="0"/>
              </a:rPr>
              <a:t>Text Retrieval Algorithms</a:t>
            </a:r>
          </a:p>
        </p:txBody>
      </p:sp>
      <p:sp>
        <p:nvSpPr>
          <p:cNvPr id="8" name="TextBox 7"/>
          <p:cNvSpPr txBox="1"/>
          <p:nvPr/>
        </p:nvSpPr>
        <p:spPr>
          <a:xfrm>
            <a:off x="381000" y="2023646"/>
            <a:ext cx="7315200" cy="338540"/>
          </a:xfrm>
          <a:prstGeom prst="rect">
            <a:avLst/>
          </a:prstGeom>
          <a:noFill/>
        </p:spPr>
        <p:txBody>
          <a:bodyPr wrap="square" lIns="91425" tIns="45713" rIns="91425" bIns="45713" rtlCol="0">
            <a:spAutoFit/>
          </a:bodyPr>
          <a:lstStyle/>
          <a:p>
            <a:r>
              <a:rPr lang="en-US" dirty="0">
                <a:solidFill>
                  <a:schemeClr val="bg1"/>
                </a:solidFill>
              </a:rPr>
              <a:t>Data-Intensive Information Processing Applications ― Session #4</a:t>
            </a:r>
          </a:p>
        </p:txBody>
      </p:sp>
      <p:sp>
        <p:nvSpPr>
          <p:cNvPr id="11" name="Rectangle 3"/>
          <p:cNvSpPr txBox="1">
            <a:spLocks noChangeArrowheads="1"/>
          </p:cNvSpPr>
          <p:nvPr/>
        </p:nvSpPr>
        <p:spPr bwMode="auto">
          <a:xfrm>
            <a:off x="3124201" y="3733800"/>
            <a:ext cx="5638800" cy="1981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1800" kern="0" dirty="0">
                <a:solidFill>
                  <a:schemeClr val="bg1"/>
                </a:solidFill>
                <a:latin typeface="+mn-lt"/>
              </a:rPr>
              <a:t>Jimmy Lin</a:t>
            </a:r>
          </a:p>
          <a:p>
            <a:pPr defTabSz="914259" eaLnBrk="1" hangingPunct="1">
              <a:buClr>
                <a:srgbClr val="5675A9"/>
              </a:buClr>
              <a:buSzPct val="75000"/>
              <a:defRPr/>
            </a:pPr>
            <a:r>
              <a:rPr lang="en-US" sz="1800" b="0" kern="0" dirty="0">
                <a:solidFill>
                  <a:schemeClr val="bg1"/>
                </a:solidFill>
                <a:latin typeface="+mn-lt"/>
              </a:rPr>
              <a:t>University of Maryland</a:t>
            </a:r>
          </a:p>
          <a:p>
            <a:pPr defTabSz="914259" eaLnBrk="1" hangingPunct="1">
              <a:buClr>
                <a:srgbClr val="5675A9"/>
              </a:buClr>
              <a:buSzPct val="75000"/>
              <a:defRPr/>
            </a:pPr>
            <a:endParaRPr lang="en-US" sz="1800" b="0" kern="0" dirty="0">
              <a:solidFill>
                <a:schemeClr val="bg1"/>
              </a:solidFill>
              <a:latin typeface="+mn-lt"/>
            </a:endParaRPr>
          </a:p>
          <a:p>
            <a:pPr defTabSz="914259" eaLnBrk="1" hangingPunct="1">
              <a:buClr>
                <a:srgbClr val="5675A9"/>
              </a:buClr>
              <a:buSzPct val="75000"/>
              <a:defRPr/>
            </a:pPr>
            <a:r>
              <a:rPr lang="en-US" sz="1800" b="0" kern="0" dirty="0">
                <a:solidFill>
                  <a:schemeClr val="bg1"/>
                </a:solidFill>
                <a:latin typeface="+mn-lt"/>
              </a:rPr>
              <a:t>Tuesday, February 23, 2010</a:t>
            </a:r>
          </a:p>
        </p:txBody>
      </p:sp>
      <p:pic>
        <p:nvPicPr>
          <p:cNvPr id="6" name="Picture 5" descr="formal.gif"/>
          <p:cNvPicPr>
            <a:picLocks noChangeAspect="1"/>
          </p:cNvPicPr>
          <p:nvPr/>
        </p:nvPicPr>
        <p:blipFill>
          <a:blip r:embed="rId2" cstate="print"/>
          <a:stretch>
            <a:fillRect/>
          </a:stretch>
        </p:blipFill>
        <p:spPr>
          <a:xfrm>
            <a:off x="2057400" y="3810000"/>
            <a:ext cx="914400" cy="914400"/>
          </a:xfrm>
          <a:prstGeom prst="rect">
            <a:avLst/>
          </a:prstGeom>
        </p:spPr>
      </p:pic>
      <p:sp>
        <p:nvSpPr>
          <p:cNvPr id="7" name="Text Box 11"/>
          <p:cNvSpPr txBox="1">
            <a:spLocks noChangeArrowheads="1"/>
          </p:cNvSpPr>
          <p:nvPr/>
        </p:nvSpPr>
        <p:spPr bwMode="auto">
          <a:xfrm>
            <a:off x="1371600" y="6324600"/>
            <a:ext cx="7408863" cy="461963"/>
          </a:xfrm>
          <a:prstGeom prst="rect">
            <a:avLst/>
          </a:prstGeom>
          <a:noFill/>
          <a:ln w="9525">
            <a:noFill/>
            <a:miter lim="800000"/>
            <a:headEnd/>
            <a:tailEnd/>
          </a:ln>
        </p:spPr>
        <p:txBody>
          <a:bodyPr wrap="none">
            <a:spAutoFit/>
          </a:bodyPr>
          <a:lstStyle/>
          <a:p>
            <a:r>
              <a:rPr lang="en-US" sz="1200" b="0" dirty="0">
                <a:solidFill>
                  <a:schemeClr val="bg1"/>
                </a:solidFill>
              </a:rPr>
              <a:t>This work is licensed under a Creative Commons Attribution-Noncommercial-Share Alike 3.0 United States</a:t>
            </a:r>
            <a:br>
              <a:rPr lang="en-US" sz="1200" b="0" dirty="0">
                <a:solidFill>
                  <a:schemeClr val="bg1"/>
                </a:solidFill>
              </a:rPr>
            </a:br>
            <a:r>
              <a:rPr lang="en-US" sz="1200" b="0" dirty="0">
                <a:solidFill>
                  <a:schemeClr val="bg1"/>
                </a:solidFill>
              </a:rPr>
              <a:t>See http://creativecommons.org/licenses/by-nc-sa/3.0/us/ for details</a:t>
            </a: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24600"/>
            <a:ext cx="1117600" cy="393700"/>
          </a:xfrm>
          <a:prstGeom prst="rect">
            <a:avLst/>
          </a:prstGeom>
          <a:noFill/>
          <a:ln w="9525">
            <a:noFill/>
            <a:miter lim="800000"/>
            <a:headEnd/>
            <a:tailEnd/>
          </a:ln>
        </p:spPr>
      </p:pic>
      <p:sp>
        <p:nvSpPr>
          <p:cNvPr id="2" name="矩形 1">
            <a:extLst>
              <a:ext uri="{FF2B5EF4-FFF2-40B4-BE49-F238E27FC236}">
                <a16:creationId xmlns:a16="http://schemas.microsoft.com/office/drawing/2014/main" id="{44B492E1-5502-AA4E-A0A6-8CDDF9A5A36A}"/>
              </a:ext>
            </a:extLst>
          </p:cNvPr>
          <p:cNvSpPr/>
          <p:nvPr/>
        </p:nvSpPr>
        <p:spPr>
          <a:xfrm>
            <a:off x="2819400" y="808556"/>
            <a:ext cx="5248553" cy="830997"/>
          </a:xfrm>
          <a:prstGeom prst="rect">
            <a:avLst/>
          </a:prstGeom>
        </p:spPr>
        <p:txBody>
          <a:bodyPr wrap="none">
            <a:spAutoFit/>
          </a:bodyPr>
          <a:lstStyle/>
          <a:p>
            <a:r>
              <a:rPr kumimoji="1" lang="en-US" altLang="zh-CN" dirty="0">
                <a:solidFill>
                  <a:srgbClr val="FF0000"/>
                </a:solidFill>
              </a:rPr>
              <a:t>map reduce</a:t>
            </a:r>
            <a:r>
              <a:rPr kumimoji="1" lang="zh-CN" altLang="en-US" dirty="0">
                <a:solidFill>
                  <a:srgbClr val="FF0000"/>
                </a:solidFill>
              </a:rPr>
              <a:t>关键：</a:t>
            </a:r>
            <a:endParaRPr kumimoji="1" lang="en-US" altLang="zh-CN" dirty="0">
              <a:solidFill>
                <a:srgbClr val="FF0000"/>
              </a:solidFill>
            </a:endParaRPr>
          </a:p>
          <a:p>
            <a:r>
              <a:rPr kumimoji="1" lang="en-US" altLang="zh-CN" dirty="0">
                <a:solidFill>
                  <a:srgbClr val="FF0000"/>
                </a:solidFill>
              </a:rPr>
              <a:t>map, reduce, partition, combine</a:t>
            </a:r>
            <a:r>
              <a:rPr kumimoji="1" lang="zh-CN" altLang="en-US" dirty="0">
                <a:solidFill>
                  <a:srgbClr val="FF0000"/>
                </a:solidFill>
              </a:rPr>
              <a:t>函数是怎么写的</a:t>
            </a:r>
            <a:endParaRPr kumimoji="1" lang="en-US" altLang="zh-CN" dirty="0">
              <a:solidFill>
                <a:srgbClr val="FF0000"/>
              </a:solidFill>
            </a:endParaRPr>
          </a:p>
          <a:p>
            <a:r>
              <a:rPr kumimoji="1" lang="en-US" altLang="zh-CN" dirty="0">
                <a:solidFill>
                  <a:srgbClr val="FF0000"/>
                </a:solidFill>
              </a:rPr>
              <a:t>partition, combine</a:t>
            </a:r>
            <a:r>
              <a:rPr kumimoji="1" lang="zh-CN" altLang="en-US" dirty="0">
                <a:solidFill>
                  <a:srgbClr val="FF0000"/>
                </a:solidFill>
              </a:rPr>
              <a:t>函数是用来优化的，是怎么优化的？</a:t>
            </a:r>
            <a:endParaRPr kumimoji="1" lang="en-US" altLang="zh-CN" dirty="0">
              <a:solidFill>
                <a:srgbClr val="FF0000"/>
              </a:solidFill>
            </a:endParaRPr>
          </a:p>
        </p:txBody>
      </p:sp>
    </p:spTree>
    <p:extLst>
      <p:ext uri="{BB962C8B-B14F-4D97-AF65-F5344CB8AC3E}">
        <p14:creationId xmlns:p14="http://schemas.microsoft.com/office/powerpoint/2010/main" val="1284274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Words…</a:t>
            </a:r>
          </a:p>
        </p:txBody>
      </p:sp>
      <p:sp>
        <p:nvSpPr>
          <p:cNvPr id="4" name="AutoShape 3"/>
          <p:cNvSpPr>
            <a:spLocks noChangeArrowheads="1"/>
          </p:cNvSpPr>
          <p:nvPr/>
        </p:nvSpPr>
        <p:spPr bwMode="auto">
          <a:xfrm>
            <a:off x="838200" y="1524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2"/>
                </a:solidFill>
              </a:rPr>
              <a:t>Documents</a:t>
            </a:r>
          </a:p>
        </p:txBody>
      </p:sp>
      <p:sp>
        <p:nvSpPr>
          <p:cNvPr id="5" name="AutoShape 13"/>
          <p:cNvSpPr>
            <a:spLocks noChangeArrowheads="1"/>
          </p:cNvSpPr>
          <p:nvPr/>
        </p:nvSpPr>
        <p:spPr bwMode="auto">
          <a:xfrm>
            <a:off x="1022350" y="4953000"/>
            <a:ext cx="1371600" cy="11430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dirty="0">
                <a:solidFill>
                  <a:schemeClr val="bg2"/>
                </a:solidFill>
              </a:rPr>
              <a:t>Inverted</a:t>
            </a:r>
          </a:p>
          <a:p>
            <a:pPr algn="ctr"/>
            <a:r>
              <a:rPr lang="en-US" sz="1800" dirty="0">
                <a:solidFill>
                  <a:schemeClr val="bg2"/>
                </a:solidFill>
              </a:rPr>
              <a:t>Index</a:t>
            </a:r>
          </a:p>
        </p:txBody>
      </p:sp>
      <p:sp>
        <p:nvSpPr>
          <p:cNvPr id="6" name="Cloud 5"/>
          <p:cNvSpPr/>
          <p:nvPr/>
        </p:nvSpPr>
        <p:spPr bwMode="auto">
          <a:xfrm>
            <a:off x="914400" y="3124200"/>
            <a:ext cx="1676400" cy="1066800"/>
          </a:xfrm>
          <a:prstGeom prst="cloud">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bg2"/>
                </a:solidFill>
                <a:effectLst/>
                <a:latin typeface="Arial" charset="0"/>
              </a:rPr>
              <a:t>Bag of Words</a:t>
            </a:r>
          </a:p>
        </p:txBody>
      </p:sp>
      <p:sp>
        <p:nvSpPr>
          <p:cNvPr id="7" name="Right Arrow 6"/>
          <p:cNvSpPr/>
          <p:nvPr/>
        </p:nvSpPr>
        <p:spPr bwMode="auto">
          <a:xfrm rot="5400000">
            <a:off x="1524000" y="2514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Right Arrow 7"/>
          <p:cNvSpPr/>
          <p:nvPr/>
        </p:nvSpPr>
        <p:spPr bwMode="auto">
          <a:xfrm rot="5400000">
            <a:off x="1524000" y="4419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2971800" y="2861846"/>
            <a:ext cx="5663730" cy="338554"/>
          </a:xfrm>
          <a:prstGeom prst="rect">
            <a:avLst/>
          </a:prstGeom>
          <a:noFill/>
        </p:spPr>
        <p:txBody>
          <a:bodyPr wrap="none" rtlCol="0">
            <a:spAutoFit/>
          </a:bodyPr>
          <a:lstStyle/>
          <a:p>
            <a:r>
              <a:rPr lang="en-US" dirty="0">
                <a:solidFill>
                  <a:schemeClr val="bg1"/>
                </a:solidFill>
              </a:rPr>
              <a:t>case folding, tokenization, </a:t>
            </a:r>
            <a:r>
              <a:rPr lang="en-US" dirty="0" err="1">
                <a:solidFill>
                  <a:schemeClr val="bg1"/>
                </a:solidFill>
              </a:rPr>
              <a:t>stopword</a:t>
            </a:r>
            <a:r>
              <a:rPr lang="en-US" dirty="0">
                <a:solidFill>
                  <a:schemeClr val="bg1"/>
                </a:solidFill>
              </a:rPr>
              <a:t> removal, stemming</a:t>
            </a:r>
          </a:p>
        </p:txBody>
      </p:sp>
      <p:sp>
        <p:nvSpPr>
          <p:cNvPr id="10" name="TextBox 9"/>
          <p:cNvSpPr txBox="1"/>
          <p:nvPr/>
        </p:nvSpPr>
        <p:spPr>
          <a:xfrm>
            <a:off x="3245713" y="3623846"/>
            <a:ext cx="4145687" cy="338554"/>
          </a:xfrm>
          <a:prstGeom prst="rect">
            <a:avLst/>
          </a:prstGeom>
          <a:noFill/>
        </p:spPr>
        <p:txBody>
          <a:bodyPr wrap="none" rtlCol="0">
            <a:spAutoFit/>
          </a:bodyPr>
          <a:lstStyle/>
          <a:p>
            <a:r>
              <a:rPr lang="en-US" dirty="0">
                <a:solidFill>
                  <a:schemeClr val="bg1"/>
                </a:solidFill>
              </a:rPr>
              <a:t>syntax, semantics, word knowledge, etc.</a:t>
            </a:r>
          </a:p>
        </p:txBody>
      </p:sp>
      <p:sp>
        <p:nvSpPr>
          <p:cNvPr id="13" name="Cross 12"/>
          <p:cNvSpPr/>
          <p:nvPr/>
        </p:nvSpPr>
        <p:spPr bwMode="auto">
          <a:xfrm rot="2700000">
            <a:off x="3332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
        <p:nvSpPr>
          <p:cNvPr id="14" name="Cross 13"/>
          <p:cNvSpPr/>
          <p:nvPr/>
        </p:nvSpPr>
        <p:spPr bwMode="auto">
          <a:xfrm rot="2700000">
            <a:off x="4225947"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
        <p:nvSpPr>
          <p:cNvPr id="15" name="Cross 14"/>
          <p:cNvSpPr/>
          <p:nvPr/>
        </p:nvSpPr>
        <p:spPr bwMode="auto">
          <a:xfrm rot="2700000">
            <a:off x="5618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charset="0"/>
            </a:endParaRPr>
          </a:p>
        </p:txBody>
      </p:sp>
      <p:sp>
        <p:nvSpPr>
          <p:cNvPr id="3" name="Slide Number Placeholder 2"/>
          <p:cNvSpPr>
            <a:spLocks noGrp="1"/>
          </p:cNvSpPr>
          <p:nvPr>
            <p:ph type="sldNum" sz="quarter" idx="4"/>
          </p:nvPr>
        </p:nvSpPr>
        <p:spPr/>
        <p:txBody>
          <a:bodyPr/>
          <a:lstStyle/>
          <a:p>
            <a:fld id="{B6F15528-21DE-4FAA-801E-634DDDAF4B2B}" type="slidenum">
              <a:rPr lang="en-US" altLang="zh-CN" smtClean="0"/>
              <a:pPr/>
              <a:t>10</a:t>
            </a:fld>
            <a:endParaRPr lang="zh-CN" altLang="en-US" dirty="0"/>
          </a:p>
        </p:txBody>
      </p:sp>
    </p:spTree>
    <p:extLst>
      <p:ext uri="{BB962C8B-B14F-4D97-AF65-F5344CB8AC3E}">
        <p14:creationId xmlns:p14="http://schemas.microsoft.com/office/powerpoint/2010/main" val="369346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3" grpId="0" animBg="1"/>
      <p:bldP spid="14" grpId="0" animBg="1"/>
      <p:bldP spid="1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(Japanese rock garden)</a:t>
            </a:r>
          </a:p>
        </p:txBody>
      </p:sp>
    </p:spTree>
    <p:extLst>
      <p:ext uri="{BB962C8B-B14F-4D97-AF65-F5344CB8AC3E}">
        <p14:creationId xmlns:p14="http://schemas.microsoft.com/office/powerpoint/2010/main" val="191557126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Role of relational databases in today’s organizations</a:t>
            </a:r>
          </a:p>
          <a:p>
            <a:pPr lvl="1"/>
            <a:r>
              <a:rPr lang="en-US" dirty="0"/>
              <a:t>Where does MapReduce fit in?</a:t>
            </a:r>
          </a:p>
          <a:p>
            <a:r>
              <a:rPr lang="en-US" dirty="0"/>
              <a:t>MapReduce algorithms for processing relational data</a:t>
            </a:r>
          </a:p>
          <a:p>
            <a:pPr lvl="1"/>
            <a:r>
              <a:rPr lang="en-US" dirty="0"/>
              <a:t>How do I perform a join, etc.?</a:t>
            </a:r>
          </a:p>
          <a:p>
            <a:r>
              <a:rPr lang="en-US" dirty="0"/>
              <a:t>Evolving roles of relational databases and MapReduce</a:t>
            </a:r>
          </a:p>
          <a:p>
            <a:pPr lvl="1"/>
            <a:r>
              <a:rPr lang="en-US" dirty="0"/>
              <a:t>What’s in store for the future?</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101</a:t>
            </a:fld>
            <a:endParaRPr lang="zh-CN" altLang="en-US"/>
          </a:p>
        </p:txBody>
      </p:sp>
    </p:spTree>
    <p:extLst>
      <p:ext uri="{BB962C8B-B14F-4D97-AF65-F5344CB8AC3E}">
        <p14:creationId xmlns:p14="http://schemas.microsoft.com/office/powerpoint/2010/main" val="9445465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Analysis</a:t>
            </a:r>
          </a:p>
        </p:txBody>
      </p:sp>
      <p:sp>
        <p:nvSpPr>
          <p:cNvPr id="3" name="Content Placeholder 2"/>
          <p:cNvSpPr>
            <a:spLocks noGrp="1"/>
          </p:cNvSpPr>
          <p:nvPr>
            <p:ph idx="1"/>
          </p:nvPr>
        </p:nvSpPr>
        <p:spPr/>
        <p:txBody>
          <a:bodyPr/>
          <a:lstStyle/>
          <a:p>
            <a:r>
              <a:rPr lang="en-US" dirty="0" err="1"/>
              <a:t>Peta</a:t>
            </a:r>
            <a:r>
              <a:rPr lang="en-US" dirty="0"/>
              <a:t>-scale datasets are everywhere:</a:t>
            </a:r>
          </a:p>
          <a:p>
            <a:pPr lvl="1"/>
            <a:r>
              <a:rPr lang="en-US" dirty="0" err="1"/>
              <a:t>Facebook</a:t>
            </a:r>
            <a:r>
              <a:rPr lang="en-US" dirty="0"/>
              <a:t> has 2.5 PB of user data + 15 TB/day (4/2009) </a:t>
            </a:r>
          </a:p>
          <a:p>
            <a:pPr lvl="1"/>
            <a:r>
              <a:rPr lang="en-US" dirty="0"/>
              <a:t>eBay has 6.5 PB of user data + 50 TB/day (5/2009)</a:t>
            </a:r>
          </a:p>
          <a:p>
            <a:pPr lvl="1"/>
            <a:r>
              <a:rPr lang="en-US" dirty="0"/>
              <a:t>…</a:t>
            </a:r>
          </a:p>
          <a:p>
            <a:r>
              <a:rPr lang="en-US" dirty="0"/>
              <a:t>A lot of these datasets are (mostly) structured</a:t>
            </a:r>
          </a:p>
          <a:p>
            <a:pPr lvl="1"/>
            <a:r>
              <a:rPr lang="en-US" dirty="0"/>
              <a:t>Query logs</a:t>
            </a:r>
          </a:p>
          <a:p>
            <a:pPr lvl="1"/>
            <a:r>
              <a:rPr lang="en-US" dirty="0"/>
              <a:t>Point-of-sale records</a:t>
            </a:r>
          </a:p>
          <a:p>
            <a:pPr lvl="1"/>
            <a:r>
              <a:rPr lang="en-US" dirty="0"/>
              <a:t>User data (e.g., demographics)</a:t>
            </a:r>
          </a:p>
          <a:p>
            <a:pPr lvl="1"/>
            <a:r>
              <a:rPr lang="en-US" dirty="0"/>
              <a:t>…</a:t>
            </a:r>
          </a:p>
          <a:p>
            <a:r>
              <a:rPr lang="en-US" dirty="0"/>
              <a:t>How do we perform data analysis at scale?</a:t>
            </a:r>
          </a:p>
          <a:p>
            <a:pPr lvl="1"/>
            <a:r>
              <a:rPr lang="en-US" dirty="0"/>
              <a:t>Relational databases and SQL</a:t>
            </a:r>
          </a:p>
          <a:p>
            <a:pPr lvl="1"/>
            <a:r>
              <a:rPr lang="en-US" dirty="0"/>
              <a:t>MapReduce (Hadoop)</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102</a:t>
            </a:fld>
            <a:endParaRPr lang="zh-CN" altLang="en-US"/>
          </a:p>
        </p:txBody>
      </p:sp>
    </p:spTree>
    <p:extLst>
      <p:ext uri="{BB962C8B-B14F-4D97-AF65-F5344CB8AC3E}">
        <p14:creationId xmlns:p14="http://schemas.microsoft.com/office/powerpoint/2010/main" val="1445615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vs. MapReduce</a:t>
            </a:r>
          </a:p>
        </p:txBody>
      </p:sp>
      <p:sp>
        <p:nvSpPr>
          <p:cNvPr id="3" name="Content Placeholder 2"/>
          <p:cNvSpPr>
            <a:spLocks noGrp="1"/>
          </p:cNvSpPr>
          <p:nvPr>
            <p:ph idx="1"/>
          </p:nvPr>
        </p:nvSpPr>
        <p:spPr/>
        <p:txBody>
          <a:bodyPr/>
          <a:lstStyle/>
          <a:p>
            <a:r>
              <a:rPr lang="en-US" dirty="0"/>
              <a:t>Relational databases:</a:t>
            </a:r>
          </a:p>
          <a:p>
            <a:pPr lvl="1"/>
            <a:r>
              <a:rPr lang="en-US" dirty="0"/>
              <a:t>Multipurpose: analysis and transactions; batch and interactive</a:t>
            </a:r>
          </a:p>
          <a:p>
            <a:pPr lvl="1"/>
            <a:r>
              <a:rPr lang="en-US" dirty="0"/>
              <a:t>Data integrity via ACID transactions</a:t>
            </a:r>
          </a:p>
          <a:p>
            <a:pPr lvl="1"/>
            <a:r>
              <a:rPr lang="en-US" dirty="0"/>
              <a:t>Lots of tools in software ecosystem (for ingesting, reporting, etc.)</a:t>
            </a:r>
          </a:p>
          <a:p>
            <a:pPr lvl="1"/>
            <a:r>
              <a:rPr lang="en-US" dirty="0"/>
              <a:t>Supports SQL (and SQL integration, e.g., JDBC)</a:t>
            </a:r>
          </a:p>
          <a:p>
            <a:pPr lvl="1"/>
            <a:r>
              <a:rPr lang="en-US" dirty="0"/>
              <a:t>Automatic SQL query optimization</a:t>
            </a:r>
          </a:p>
          <a:p>
            <a:r>
              <a:rPr lang="en-US" dirty="0"/>
              <a:t>MapReduce (Hadoop):</a:t>
            </a:r>
          </a:p>
          <a:p>
            <a:pPr lvl="1"/>
            <a:r>
              <a:rPr lang="en-US" dirty="0"/>
              <a:t>Designed for large clusters, fault tolerant</a:t>
            </a:r>
          </a:p>
          <a:p>
            <a:pPr lvl="1"/>
            <a:r>
              <a:rPr lang="en-US" dirty="0"/>
              <a:t>Data is accessed in “native format”</a:t>
            </a:r>
          </a:p>
          <a:p>
            <a:pPr lvl="1"/>
            <a:r>
              <a:rPr lang="en-US" dirty="0"/>
              <a:t>Supports many query languages</a:t>
            </a:r>
          </a:p>
          <a:p>
            <a:pPr lvl="1"/>
            <a:r>
              <a:rPr lang="en-US" dirty="0"/>
              <a:t>Programmers retain control over performance</a:t>
            </a:r>
          </a:p>
          <a:p>
            <a:pPr lvl="1"/>
            <a:r>
              <a:rPr lang="en-US" dirty="0"/>
              <a:t>Open source</a:t>
            </a:r>
          </a:p>
        </p:txBody>
      </p:sp>
      <p:sp>
        <p:nvSpPr>
          <p:cNvPr id="4" name="TextBox 3"/>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2"/>
                </a:solidFill>
              </a:rPr>
              <a:t>Source: O’Reilly Blog post by Joseph </a:t>
            </a:r>
            <a:r>
              <a:rPr lang="en-US" sz="1000" b="0" dirty="0" err="1">
                <a:solidFill>
                  <a:schemeClr val="bg2"/>
                </a:solidFill>
              </a:rPr>
              <a:t>Hellerstein</a:t>
            </a:r>
            <a:r>
              <a:rPr lang="en-US" sz="1000" b="0" dirty="0">
                <a:solidFill>
                  <a:schemeClr val="bg2"/>
                </a:solidFill>
              </a:rPr>
              <a:t> (11/19/2008)</a:t>
            </a:r>
          </a:p>
        </p:txBody>
      </p:sp>
      <p:sp>
        <p:nvSpPr>
          <p:cNvPr id="5" name="Slide Number Placeholder 4"/>
          <p:cNvSpPr>
            <a:spLocks noGrp="1"/>
          </p:cNvSpPr>
          <p:nvPr>
            <p:ph type="sldNum" sz="quarter" idx="4"/>
          </p:nvPr>
        </p:nvSpPr>
        <p:spPr/>
        <p:txBody>
          <a:bodyPr/>
          <a:lstStyle/>
          <a:p>
            <a:fld id="{8808B073-952C-4081-9AC7-D5FCF8D919B0}" type="slidenum">
              <a:rPr lang="zh-CN" altLang="en-US" smtClean="0"/>
              <a:t>103</a:t>
            </a:fld>
            <a:endParaRPr lang="zh-CN" altLang="en-US"/>
          </a:p>
        </p:txBody>
      </p:sp>
    </p:spTree>
    <p:extLst>
      <p:ext uri="{BB962C8B-B14F-4D97-AF65-F5344CB8AC3E}">
        <p14:creationId xmlns:p14="http://schemas.microsoft.com/office/powerpoint/2010/main" val="172613879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Workloads</a:t>
            </a:r>
          </a:p>
        </p:txBody>
      </p:sp>
      <p:sp>
        <p:nvSpPr>
          <p:cNvPr id="3" name="Content Placeholder 2"/>
          <p:cNvSpPr>
            <a:spLocks noGrp="1"/>
          </p:cNvSpPr>
          <p:nvPr>
            <p:ph idx="1"/>
          </p:nvPr>
        </p:nvSpPr>
        <p:spPr/>
        <p:txBody>
          <a:bodyPr/>
          <a:lstStyle/>
          <a:p>
            <a:r>
              <a:rPr lang="en-US" dirty="0"/>
              <a:t>OLTP (online transaction processing)</a:t>
            </a:r>
          </a:p>
          <a:p>
            <a:pPr lvl="1"/>
            <a:r>
              <a:rPr lang="en-US" dirty="0"/>
              <a:t>Typical applications: e-commerce, banking, airline reservations</a:t>
            </a:r>
          </a:p>
          <a:p>
            <a:pPr lvl="1"/>
            <a:r>
              <a:rPr lang="en-US" dirty="0"/>
              <a:t>User facing: real-time, low latency, highly-concurrent</a:t>
            </a:r>
          </a:p>
          <a:p>
            <a:pPr lvl="1"/>
            <a:r>
              <a:rPr lang="en-US" dirty="0"/>
              <a:t>Tasks: relatively small set of “standard” transactional queries</a:t>
            </a:r>
          </a:p>
          <a:p>
            <a:pPr lvl="1"/>
            <a:r>
              <a:rPr lang="en-US" dirty="0"/>
              <a:t>Data access pattern: random reads, updates, writes (involving relatively small amounts of data)</a:t>
            </a:r>
          </a:p>
          <a:p>
            <a:r>
              <a:rPr lang="en-US" dirty="0"/>
              <a:t>OLAP (online analytical processing)</a:t>
            </a:r>
          </a:p>
          <a:p>
            <a:pPr lvl="1"/>
            <a:r>
              <a:rPr lang="en-US" dirty="0"/>
              <a:t>Typical applications: business intelligence, data mining</a:t>
            </a:r>
          </a:p>
          <a:p>
            <a:pPr lvl="1"/>
            <a:r>
              <a:rPr lang="en-US" dirty="0"/>
              <a:t>Back-end processing: batch workloads, less concurrency</a:t>
            </a:r>
          </a:p>
          <a:p>
            <a:pPr lvl="1"/>
            <a:r>
              <a:rPr lang="en-US" dirty="0"/>
              <a:t>Tasks: complex analytical queries, often ad hoc</a:t>
            </a:r>
          </a:p>
          <a:p>
            <a:pPr lvl="1"/>
            <a:r>
              <a:rPr lang="en-US" dirty="0"/>
              <a:t>Data access pattern: table scans, large amounts of data involved per query</a:t>
            </a:r>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104</a:t>
            </a:fld>
            <a:endParaRPr lang="zh-CN" altLang="en-US"/>
          </a:p>
        </p:txBody>
      </p:sp>
    </p:spTree>
    <p:extLst>
      <p:ext uri="{BB962C8B-B14F-4D97-AF65-F5344CB8AC3E}">
        <p14:creationId xmlns:p14="http://schemas.microsoft.com/office/powerpoint/2010/main" val="3394876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Database or Two?</a:t>
            </a:r>
          </a:p>
        </p:txBody>
      </p:sp>
      <p:sp>
        <p:nvSpPr>
          <p:cNvPr id="3" name="Content Placeholder 2"/>
          <p:cNvSpPr>
            <a:spLocks noGrp="1"/>
          </p:cNvSpPr>
          <p:nvPr>
            <p:ph idx="1"/>
          </p:nvPr>
        </p:nvSpPr>
        <p:spPr/>
        <p:txBody>
          <a:bodyPr/>
          <a:lstStyle/>
          <a:p>
            <a:r>
              <a:rPr lang="en-US" dirty="0"/>
              <a:t>Downsides of co-existing OLTP and OLAP workloads</a:t>
            </a:r>
          </a:p>
          <a:p>
            <a:pPr lvl="1"/>
            <a:r>
              <a:rPr lang="en-US" dirty="0"/>
              <a:t>Poor memory management</a:t>
            </a:r>
          </a:p>
          <a:p>
            <a:pPr lvl="1"/>
            <a:r>
              <a:rPr lang="en-US" dirty="0"/>
              <a:t>Conflicting data access patterns</a:t>
            </a:r>
          </a:p>
          <a:p>
            <a:pPr lvl="1"/>
            <a:r>
              <a:rPr lang="en-US" dirty="0"/>
              <a:t>Variable latency</a:t>
            </a:r>
          </a:p>
          <a:p>
            <a:r>
              <a:rPr lang="en-US" dirty="0"/>
              <a:t>Solution: separate databases</a:t>
            </a:r>
          </a:p>
          <a:p>
            <a:pPr lvl="1"/>
            <a:r>
              <a:rPr lang="en-US" dirty="0"/>
              <a:t>User-facing OLTP database for high-volume transactions</a:t>
            </a:r>
          </a:p>
          <a:p>
            <a:pPr lvl="1"/>
            <a:r>
              <a:rPr lang="en-US" dirty="0"/>
              <a:t>Data warehouse for OLAP workloads</a:t>
            </a:r>
          </a:p>
          <a:p>
            <a:pPr lvl="1"/>
            <a:r>
              <a:rPr lang="en-US" dirty="0"/>
              <a:t>How do we connect the two?</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105</a:t>
            </a:fld>
            <a:endParaRPr lang="zh-CN" altLang="en-US" dirty="0"/>
          </a:p>
        </p:txBody>
      </p:sp>
    </p:spTree>
    <p:extLst>
      <p:ext uri="{BB962C8B-B14F-4D97-AF65-F5344CB8AC3E}">
        <p14:creationId xmlns:p14="http://schemas.microsoft.com/office/powerpoint/2010/main" val="2740064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OLTP/OLAP Architecture</a:t>
            </a:r>
          </a:p>
        </p:txBody>
      </p:sp>
      <p:sp>
        <p:nvSpPr>
          <p:cNvPr id="4" name="Rectangle 3"/>
          <p:cNvSpPr/>
          <p:nvPr/>
        </p:nvSpPr>
        <p:spPr bwMode="auto">
          <a:xfrm>
            <a:off x="990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OLTP</a:t>
            </a:r>
          </a:p>
        </p:txBody>
      </p:sp>
      <p:sp>
        <p:nvSpPr>
          <p:cNvPr id="5" name="Rectangle 4"/>
          <p:cNvSpPr/>
          <p:nvPr/>
        </p:nvSpPr>
        <p:spPr bwMode="auto">
          <a:xfrm>
            <a:off x="5562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OLAP</a:t>
            </a:r>
          </a:p>
        </p:txBody>
      </p:sp>
      <p:cxnSp>
        <p:nvCxnSpPr>
          <p:cNvPr id="7" name="Straight Arrow Connector 6"/>
          <p:cNvCxnSpPr>
            <a:stCxn id="4" idx="3"/>
            <a:endCxn id="5" idx="1"/>
          </p:cNvCxnSpPr>
          <p:nvPr/>
        </p:nvCxnSpPr>
        <p:spPr bwMode="auto">
          <a:xfrm>
            <a:off x="3048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895601" y="2667000"/>
            <a:ext cx="2819399" cy="677108"/>
          </a:xfrm>
          <a:prstGeom prst="rect">
            <a:avLst/>
          </a:prstGeom>
          <a:noFill/>
        </p:spPr>
        <p:txBody>
          <a:bodyPr wrap="square" rtlCol="0">
            <a:spAutoFit/>
          </a:bodyPr>
          <a:lstStyle/>
          <a:p>
            <a:pPr algn="ctr"/>
            <a:r>
              <a:rPr lang="en-US" sz="2400" dirty="0">
                <a:solidFill>
                  <a:schemeClr val="bg2"/>
                </a:solidFill>
              </a:rPr>
              <a:t>ETL</a:t>
            </a:r>
            <a:br>
              <a:rPr lang="en-US" sz="1400" dirty="0">
                <a:solidFill>
                  <a:schemeClr val="bg2"/>
                </a:solidFill>
              </a:rPr>
            </a:br>
            <a:r>
              <a:rPr lang="en-US" sz="1400" b="0" dirty="0">
                <a:solidFill>
                  <a:schemeClr val="bg2"/>
                </a:solidFill>
              </a:rPr>
              <a:t>(Extract, Transform, and Load)</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106</a:t>
            </a:fld>
            <a:endParaRPr lang="zh-CN" altLang="en-US"/>
          </a:p>
        </p:txBody>
      </p:sp>
    </p:spTree>
    <p:extLst>
      <p:ext uri="{BB962C8B-B14F-4D97-AF65-F5344CB8AC3E}">
        <p14:creationId xmlns:p14="http://schemas.microsoft.com/office/powerpoint/2010/main" val="3670068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OLTP/OLAP Integration</a:t>
            </a:r>
          </a:p>
        </p:txBody>
      </p:sp>
      <p:sp>
        <p:nvSpPr>
          <p:cNvPr id="3" name="Content Placeholder 2"/>
          <p:cNvSpPr>
            <a:spLocks noGrp="1"/>
          </p:cNvSpPr>
          <p:nvPr>
            <p:ph idx="1"/>
          </p:nvPr>
        </p:nvSpPr>
        <p:spPr/>
        <p:txBody>
          <a:bodyPr/>
          <a:lstStyle/>
          <a:p>
            <a:r>
              <a:rPr lang="en-US" dirty="0"/>
              <a:t>OLTP database for user-facing transactions</a:t>
            </a:r>
          </a:p>
          <a:p>
            <a:pPr lvl="1"/>
            <a:r>
              <a:rPr lang="en-US" dirty="0"/>
              <a:t>Retain records of all activity</a:t>
            </a:r>
          </a:p>
          <a:p>
            <a:pPr lvl="1"/>
            <a:r>
              <a:rPr lang="en-US" dirty="0"/>
              <a:t>Periodic ETL (e.g., nightly)</a:t>
            </a:r>
          </a:p>
          <a:p>
            <a:r>
              <a:rPr lang="en-US" dirty="0"/>
              <a:t>Extract-Transform-Load (ETL)</a:t>
            </a:r>
          </a:p>
          <a:p>
            <a:pPr lvl="1"/>
            <a:r>
              <a:rPr lang="en-US" dirty="0"/>
              <a:t>Extract records from source</a:t>
            </a:r>
          </a:p>
          <a:p>
            <a:pPr lvl="1"/>
            <a:r>
              <a:rPr lang="en-US" dirty="0"/>
              <a:t>Transform: clean data, check integrity, aggregate, etc.</a:t>
            </a:r>
          </a:p>
          <a:p>
            <a:pPr lvl="1"/>
            <a:r>
              <a:rPr lang="en-US" dirty="0"/>
              <a:t>Load into OLAP database</a:t>
            </a:r>
          </a:p>
          <a:p>
            <a:r>
              <a:rPr lang="en-US" dirty="0"/>
              <a:t>OLAP database for </a:t>
            </a:r>
            <a:r>
              <a:rPr lang="en-US" dirty="0">
                <a:solidFill>
                  <a:srgbClr val="FF0000"/>
                </a:solidFill>
              </a:rPr>
              <a:t>data warehousing</a:t>
            </a:r>
            <a:r>
              <a:rPr lang="zh-CN" altLang="en-US" dirty="0">
                <a:solidFill>
                  <a:srgbClr val="FF0000"/>
                </a:solidFill>
              </a:rPr>
              <a:t> 数据仓库</a:t>
            </a:r>
            <a:endParaRPr lang="en-US" dirty="0">
              <a:solidFill>
                <a:srgbClr val="FF0000"/>
              </a:solidFill>
            </a:endParaRPr>
          </a:p>
          <a:p>
            <a:pPr lvl="1"/>
            <a:r>
              <a:rPr lang="en-US" dirty="0"/>
              <a:t>Business intelligence: reporting, ad hoc queries, data mining, etc.</a:t>
            </a:r>
          </a:p>
          <a:p>
            <a:pPr lvl="1"/>
            <a:r>
              <a:rPr lang="en-US" dirty="0"/>
              <a:t>Feedback to improve OLTP services</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107</a:t>
            </a:fld>
            <a:endParaRPr lang="zh-CN" altLang="en-US"/>
          </a:p>
        </p:txBody>
      </p:sp>
    </p:spTree>
    <p:extLst>
      <p:ext uri="{BB962C8B-B14F-4D97-AF65-F5344CB8AC3E}">
        <p14:creationId xmlns:p14="http://schemas.microsoft.com/office/powerpoint/2010/main" val="4018072199"/>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a:t>
            </a:r>
          </a:p>
        </p:txBody>
      </p:sp>
      <p:sp>
        <p:nvSpPr>
          <p:cNvPr id="3" name="Content Placeholder 2"/>
          <p:cNvSpPr>
            <a:spLocks noGrp="1"/>
          </p:cNvSpPr>
          <p:nvPr>
            <p:ph idx="1"/>
          </p:nvPr>
        </p:nvSpPr>
        <p:spPr/>
        <p:txBody>
          <a:bodyPr/>
          <a:lstStyle/>
          <a:p>
            <a:r>
              <a:rPr lang="en-US" dirty="0"/>
              <a:t>Premise: more data leads to better business decisions</a:t>
            </a:r>
          </a:p>
          <a:p>
            <a:pPr lvl="1"/>
            <a:r>
              <a:rPr lang="en-US" dirty="0"/>
              <a:t>Periodic reporting as well as ad hoc queries</a:t>
            </a:r>
          </a:p>
          <a:p>
            <a:pPr lvl="1"/>
            <a:r>
              <a:rPr lang="en-US" dirty="0"/>
              <a:t>Analysts, not programmers (importance of tools and dashboards)</a:t>
            </a:r>
          </a:p>
          <a:p>
            <a:r>
              <a:rPr lang="en-US" dirty="0"/>
              <a:t>Examples:</a:t>
            </a:r>
          </a:p>
          <a:p>
            <a:pPr lvl="1"/>
            <a:r>
              <a:rPr lang="en-US" dirty="0"/>
              <a:t>Slicing-and-dicing activity by different dimensions to better understand the marketplace</a:t>
            </a:r>
          </a:p>
          <a:p>
            <a:pPr lvl="1"/>
            <a:r>
              <a:rPr lang="en-US" dirty="0"/>
              <a:t>Analyzing log data to improve OLTP experience</a:t>
            </a:r>
          </a:p>
          <a:p>
            <a:pPr lvl="1"/>
            <a:r>
              <a:rPr lang="en-US" dirty="0"/>
              <a:t>Analyzing log data to better optimize ad placement</a:t>
            </a:r>
          </a:p>
          <a:p>
            <a:pPr lvl="1"/>
            <a:r>
              <a:rPr lang="en-US" dirty="0"/>
              <a:t>Analyzing purchasing trends for better supply-chain management</a:t>
            </a:r>
          </a:p>
          <a:p>
            <a:pPr lvl="1"/>
            <a:r>
              <a:rPr lang="en-US" dirty="0"/>
              <a:t>Mining for correlations between otherwise unrelated activities</a:t>
            </a:r>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108</a:t>
            </a:fld>
            <a:endParaRPr lang="zh-CN" altLang="en-US"/>
          </a:p>
        </p:txBody>
      </p:sp>
    </p:spTree>
    <p:extLst>
      <p:ext uri="{BB962C8B-B14F-4D97-AF65-F5344CB8AC3E}">
        <p14:creationId xmlns:p14="http://schemas.microsoft.com/office/powerpoint/2010/main" val="3813569988"/>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OLTP/OLAP Architecture: Hadoop?</a:t>
            </a:r>
          </a:p>
        </p:txBody>
      </p:sp>
      <p:sp>
        <p:nvSpPr>
          <p:cNvPr id="4" name="Rectangle 3"/>
          <p:cNvSpPr/>
          <p:nvPr/>
        </p:nvSpPr>
        <p:spPr bwMode="auto">
          <a:xfrm>
            <a:off x="9906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OLTP</a:t>
            </a:r>
          </a:p>
        </p:txBody>
      </p:sp>
      <p:sp>
        <p:nvSpPr>
          <p:cNvPr id="5" name="Rectangle 4"/>
          <p:cNvSpPr/>
          <p:nvPr/>
        </p:nvSpPr>
        <p:spPr bwMode="auto">
          <a:xfrm>
            <a:off x="5562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OLAP</a:t>
            </a:r>
          </a:p>
        </p:txBody>
      </p:sp>
      <p:cxnSp>
        <p:nvCxnSpPr>
          <p:cNvPr id="7" name="Straight Arrow Connector 6"/>
          <p:cNvCxnSpPr>
            <a:stCxn id="4" idx="3"/>
            <a:endCxn id="5" idx="1"/>
          </p:cNvCxnSpPr>
          <p:nvPr/>
        </p:nvCxnSpPr>
        <p:spPr bwMode="auto">
          <a:xfrm>
            <a:off x="3048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895601" y="2667000"/>
            <a:ext cx="2819399" cy="677108"/>
          </a:xfrm>
          <a:prstGeom prst="rect">
            <a:avLst/>
          </a:prstGeom>
          <a:noFill/>
        </p:spPr>
        <p:txBody>
          <a:bodyPr wrap="square" rtlCol="0">
            <a:spAutoFit/>
          </a:bodyPr>
          <a:lstStyle/>
          <a:p>
            <a:pPr algn="ctr"/>
            <a:r>
              <a:rPr lang="en-US" sz="2400" dirty="0">
                <a:solidFill>
                  <a:schemeClr val="bg2"/>
                </a:solidFill>
              </a:rPr>
              <a:t>ETL</a:t>
            </a:r>
            <a:br>
              <a:rPr lang="en-US" sz="1400" dirty="0">
                <a:solidFill>
                  <a:schemeClr val="bg2"/>
                </a:solidFill>
              </a:rPr>
            </a:br>
            <a:r>
              <a:rPr lang="en-US" sz="1400" b="0" dirty="0">
                <a:solidFill>
                  <a:schemeClr val="bg2"/>
                </a:solidFill>
              </a:rPr>
              <a:t>(Extract, Transform, and Load)</a:t>
            </a:r>
          </a:p>
        </p:txBody>
      </p:sp>
      <p:sp>
        <p:nvSpPr>
          <p:cNvPr id="9" name="TextBox 8"/>
          <p:cNvSpPr txBox="1"/>
          <p:nvPr/>
        </p:nvSpPr>
        <p:spPr>
          <a:xfrm rot="20803626">
            <a:off x="637479" y="3910928"/>
            <a:ext cx="2938625" cy="584775"/>
          </a:xfrm>
          <a:prstGeom prst="rect">
            <a:avLst/>
          </a:prstGeom>
          <a:noFill/>
        </p:spPr>
        <p:txBody>
          <a:bodyPr wrap="none" rtlCol="0">
            <a:spAutoFit/>
          </a:bodyPr>
          <a:lstStyle/>
          <a:p>
            <a:r>
              <a:rPr lang="en-US" sz="3200" dirty="0">
                <a:solidFill>
                  <a:srgbClr val="FF0000"/>
                </a:solidFill>
              </a:rPr>
              <a:t>Hadoop here?</a:t>
            </a:r>
          </a:p>
        </p:txBody>
      </p:sp>
      <p:sp>
        <p:nvSpPr>
          <p:cNvPr id="10" name="TextBox 9"/>
          <p:cNvSpPr txBox="1"/>
          <p:nvPr/>
        </p:nvSpPr>
        <p:spPr>
          <a:xfrm rot="958210">
            <a:off x="4956526" y="2506617"/>
            <a:ext cx="3643946" cy="584775"/>
          </a:xfrm>
          <a:prstGeom prst="rect">
            <a:avLst/>
          </a:prstGeom>
          <a:noFill/>
        </p:spPr>
        <p:txBody>
          <a:bodyPr wrap="none" rtlCol="0">
            <a:spAutoFit/>
          </a:bodyPr>
          <a:lstStyle/>
          <a:p>
            <a:r>
              <a:rPr lang="en-US" sz="3200" dirty="0">
                <a:solidFill>
                  <a:srgbClr val="FF0000"/>
                </a:solidFill>
              </a:rPr>
              <a:t>What about here?</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109</a:t>
            </a:fld>
            <a:endParaRPr lang="zh-CN" altLang="en-US"/>
          </a:p>
        </p:txBody>
      </p:sp>
    </p:spTree>
    <p:extLst>
      <p:ext uri="{BB962C8B-B14F-4D97-AF65-F5344CB8AC3E}">
        <p14:creationId xmlns:p14="http://schemas.microsoft.com/office/powerpoint/2010/main" val="1374309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Boolean Retrieval</a:t>
            </a:r>
          </a:p>
        </p:txBody>
      </p:sp>
      <p:sp>
        <p:nvSpPr>
          <p:cNvPr id="17411" name="Content Placeholder 2"/>
          <p:cNvSpPr>
            <a:spLocks noGrp="1"/>
          </p:cNvSpPr>
          <p:nvPr>
            <p:ph idx="1"/>
          </p:nvPr>
        </p:nvSpPr>
        <p:spPr/>
        <p:txBody>
          <a:bodyPr/>
          <a:lstStyle/>
          <a:p>
            <a:r>
              <a:rPr lang="en-US" dirty="0"/>
              <a:t>Users express queries as a Boolean expression</a:t>
            </a:r>
          </a:p>
          <a:p>
            <a:pPr lvl="1"/>
            <a:r>
              <a:rPr lang="en-US" dirty="0"/>
              <a:t>AND, OR, NOT</a:t>
            </a:r>
          </a:p>
          <a:p>
            <a:pPr lvl="1"/>
            <a:r>
              <a:rPr lang="en-US" dirty="0"/>
              <a:t>Can be arbitrarily nested</a:t>
            </a:r>
          </a:p>
          <a:p>
            <a:r>
              <a:rPr lang="en-US" dirty="0"/>
              <a:t>Retrieval is based on the notion of sets</a:t>
            </a:r>
          </a:p>
          <a:p>
            <a:pPr lvl="1"/>
            <a:r>
              <a:rPr lang="en-US" dirty="0">
                <a:solidFill>
                  <a:srgbClr val="FF0000"/>
                </a:solidFill>
              </a:rPr>
              <a:t>Any given query divides the collection into two sets: </a:t>
            </a:r>
            <a:br>
              <a:rPr lang="en-US" dirty="0">
                <a:solidFill>
                  <a:srgbClr val="FF0000"/>
                </a:solidFill>
              </a:rPr>
            </a:br>
            <a:r>
              <a:rPr lang="en-US" dirty="0">
                <a:solidFill>
                  <a:srgbClr val="FF0000"/>
                </a:solidFill>
              </a:rPr>
              <a:t>retrieved, not-retrieved</a:t>
            </a:r>
          </a:p>
          <a:p>
            <a:pPr lvl="1"/>
            <a:r>
              <a:rPr lang="en-US" dirty="0"/>
              <a:t>Pure Boolean systems do not define an ordering of the results</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11</a:t>
            </a:fld>
            <a:endParaRPr lang="zh-CN" altLang="en-US" dirty="0"/>
          </a:p>
        </p:txBody>
      </p:sp>
    </p:spTree>
    <p:extLst>
      <p:ext uri="{BB962C8B-B14F-4D97-AF65-F5344CB8AC3E}">
        <p14:creationId xmlns:p14="http://schemas.microsoft.com/office/powerpoint/2010/main" val="2367812769"/>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OLTP/OLAP/Hadoop Architecture</a:t>
            </a:r>
          </a:p>
        </p:txBody>
      </p:sp>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OLTP</a:t>
            </a:r>
          </a:p>
        </p:txBody>
      </p:sp>
      <p:sp>
        <p:nvSpPr>
          <p:cNvPr id="5" name="Rectangle 4"/>
          <p:cNvSpPr/>
          <p:nvPr/>
        </p:nvSpPr>
        <p:spPr bwMode="auto">
          <a:xfrm>
            <a:off x="6705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OLAP</a:t>
            </a:r>
          </a:p>
        </p:txBody>
      </p:sp>
      <p:cxnSp>
        <p:nvCxnSpPr>
          <p:cNvPr id="7" name="Straight Arrow Connector 6"/>
          <p:cNvCxnSpPr>
            <a:stCxn id="4" idx="3"/>
            <a:endCxn id="11" idx="1"/>
          </p:cNvCxnSpPr>
          <p:nvPr/>
        </p:nvCxnSpPr>
        <p:spPr bwMode="auto">
          <a:xfrm>
            <a:off x="25146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362201" y="2667000"/>
            <a:ext cx="2819399" cy="677108"/>
          </a:xfrm>
          <a:prstGeom prst="rect">
            <a:avLst/>
          </a:prstGeom>
          <a:noFill/>
        </p:spPr>
        <p:txBody>
          <a:bodyPr wrap="square" rtlCol="0">
            <a:spAutoFit/>
          </a:bodyPr>
          <a:lstStyle/>
          <a:p>
            <a:pPr algn="ctr"/>
            <a:r>
              <a:rPr lang="en-US" sz="2400" dirty="0">
                <a:solidFill>
                  <a:schemeClr val="bg2"/>
                </a:solidFill>
              </a:rPr>
              <a:t>ETL</a:t>
            </a:r>
            <a:br>
              <a:rPr lang="en-US" sz="1400" dirty="0">
                <a:solidFill>
                  <a:schemeClr val="bg2"/>
                </a:solidFill>
              </a:rPr>
            </a:br>
            <a:r>
              <a:rPr lang="en-US" sz="1400" b="0" dirty="0">
                <a:solidFill>
                  <a:schemeClr val="bg2"/>
                </a:solidFill>
              </a:rPr>
              <a:t>(Extract, Transform, and Load)</a:t>
            </a:r>
          </a:p>
        </p:txBody>
      </p:sp>
      <p:sp>
        <p:nvSpPr>
          <p:cNvPr id="11" name="Rectangle 10"/>
          <p:cNvSpPr/>
          <p:nvPr/>
        </p:nvSpPr>
        <p:spPr bwMode="auto">
          <a:xfrm>
            <a:off x="5029200" y="2438400"/>
            <a:ext cx="15240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Hadoop</a:t>
            </a:r>
          </a:p>
        </p:txBody>
      </p:sp>
      <p:sp>
        <p:nvSpPr>
          <p:cNvPr id="9" name="TextBox 8"/>
          <p:cNvSpPr txBox="1"/>
          <p:nvPr/>
        </p:nvSpPr>
        <p:spPr>
          <a:xfrm rot="20803626">
            <a:off x="1447202" y="4450516"/>
            <a:ext cx="5647700" cy="584775"/>
          </a:xfrm>
          <a:prstGeom prst="rect">
            <a:avLst/>
          </a:prstGeom>
          <a:noFill/>
        </p:spPr>
        <p:txBody>
          <a:bodyPr wrap="none" rtlCol="0">
            <a:spAutoFit/>
          </a:bodyPr>
          <a:lstStyle/>
          <a:p>
            <a:r>
              <a:rPr lang="en-US" sz="3200" dirty="0">
                <a:solidFill>
                  <a:srgbClr val="FF0000"/>
                </a:solidFill>
              </a:rPr>
              <a:t>Why does this make sense?</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110</a:t>
            </a:fld>
            <a:endParaRPr lang="zh-CN" altLang="en-US"/>
          </a:p>
        </p:txBody>
      </p:sp>
    </p:spTree>
    <p:extLst>
      <p:ext uri="{BB962C8B-B14F-4D97-AF65-F5344CB8AC3E}">
        <p14:creationId xmlns:p14="http://schemas.microsoft.com/office/powerpoint/2010/main" val="14496203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Bottleneck</a:t>
            </a:r>
          </a:p>
        </p:txBody>
      </p:sp>
      <p:sp>
        <p:nvSpPr>
          <p:cNvPr id="3" name="Content Placeholder 2"/>
          <p:cNvSpPr>
            <a:spLocks noGrp="1"/>
          </p:cNvSpPr>
          <p:nvPr>
            <p:ph idx="1"/>
          </p:nvPr>
        </p:nvSpPr>
        <p:spPr/>
        <p:txBody>
          <a:bodyPr/>
          <a:lstStyle/>
          <a:p>
            <a:r>
              <a:rPr lang="en-US" dirty="0"/>
              <a:t>Reporting is often a nightly task:</a:t>
            </a:r>
          </a:p>
          <a:p>
            <a:pPr lvl="1"/>
            <a:r>
              <a:rPr lang="en-US" dirty="0"/>
              <a:t>ETL is often slow: why?</a:t>
            </a:r>
          </a:p>
          <a:p>
            <a:pPr lvl="1"/>
            <a:r>
              <a:rPr lang="en-US" dirty="0"/>
              <a:t>What happens if processing 24 hours of data takes longer than 24 hours?</a:t>
            </a:r>
          </a:p>
          <a:p>
            <a:r>
              <a:rPr lang="en-US" dirty="0"/>
              <a:t>Hadoop is perfect:</a:t>
            </a:r>
          </a:p>
          <a:p>
            <a:pPr lvl="1"/>
            <a:r>
              <a:rPr lang="en-US" dirty="0"/>
              <a:t>Most likely, you already have some data warehousing solution</a:t>
            </a:r>
          </a:p>
          <a:p>
            <a:pPr lvl="1"/>
            <a:r>
              <a:rPr lang="en-US" dirty="0"/>
              <a:t>Ingest is limited by speed of HDFS</a:t>
            </a:r>
          </a:p>
          <a:p>
            <a:pPr lvl="1"/>
            <a:r>
              <a:rPr lang="en-US" dirty="0"/>
              <a:t>Scales out with more nodes</a:t>
            </a:r>
          </a:p>
          <a:p>
            <a:pPr lvl="1"/>
            <a:r>
              <a:rPr lang="en-US" dirty="0"/>
              <a:t>Massively parallel</a:t>
            </a:r>
          </a:p>
          <a:p>
            <a:pPr lvl="1"/>
            <a:r>
              <a:rPr lang="en-US" dirty="0"/>
              <a:t>Ability to use any processing tool</a:t>
            </a:r>
          </a:p>
          <a:p>
            <a:pPr lvl="1"/>
            <a:r>
              <a:rPr lang="en-US" dirty="0"/>
              <a:t>Much cheaper than parallel databases</a:t>
            </a:r>
          </a:p>
          <a:p>
            <a:pPr lvl="1"/>
            <a:r>
              <a:rPr lang="en-US" dirty="0"/>
              <a:t>ETL is a batch process anyway!</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111</a:t>
            </a:fld>
            <a:endParaRPr lang="zh-CN" altLang="en-US"/>
          </a:p>
        </p:txBody>
      </p:sp>
    </p:spTree>
    <p:extLst>
      <p:ext uri="{BB962C8B-B14F-4D97-AF65-F5344CB8AC3E}">
        <p14:creationId xmlns:p14="http://schemas.microsoft.com/office/powerpoint/2010/main" val="1660884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MapReduce algorithms </a:t>
            </a:r>
            <a:br>
              <a:rPr lang="en-US" sz="3200" dirty="0"/>
            </a:br>
            <a:r>
              <a:rPr lang="en-US" sz="3200" dirty="0"/>
              <a:t>for processing relational data</a:t>
            </a:r>
          </a:p>
        </p:txBody>
      </p:sp>
    </p:spTree>
    <p:extLst>
      <p:ext uri="{BB962C8B-B14F-4D97-AF65-F5344CB8AC3E}">
        <p14:creationId xmlns:p14="http://schemas.microsoft.com/office/powerpoint/2010/main" val="2761032447"/>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Secondary Sorting</a:t>
            </a:r>
          </a:p>
        </p:txBody>
      </p:sp>
      <p:sp>
        <p:nvSpPr>
          <p:cNvPr id="3" name="Content Placeholder 2"/>
          <p:cNvSpPr>
            <a:spLocks noGrp="1"/>
          </p:cNvSpPr>
          <p:nvPr>
            <p:ph idx="1"/>
          </p:nvPr>
        </p:nvSpPr>
        <p:spPr/>
        <p:txBody>
          <a:bodyPr/>
          <a:lstStyle/>
          <a:p>
            <a:r>
              <a:rPr lang="en-US" dirty="0"/>
              <a:t>MapReduce sorts input to reducers by key</a:t>
            </a:r>
          </a:p>
          <a:p>
            <a:pPr lvl="1"/>
            <a:r>
              <a:rPr lang="en-US" dirty="0"/>
              <a:t>Values are arbitrarily ordered</a:t>
            </a:r>
          </a:p>
          <a:p>
            <a:r>
              <a:rPr lang="en-US" dirty="0"/>
              <a:t>What if want to sort value also?</a:t>
            </a:r>
          </a:p>
          <a:p>
            <a:pPr lvl="1"/>
            <a:r>
              <a:rPr lang="en-US" dirty="0"/>
              <a:t>E.g., k </a:t>
            </a:r>
            <a:r>
              <a:rPr lang="en-US" dirty="0">
                <a:latin typeface="Arial"/>
                <a:cs typeface="Arial"/>
              </a:rPr>
              <a:t>→ (v</a:t>
            </a:r>
            <a:r>
              <a:rPr lang="en-US" baseline="-25000" dirty="0">
                <a:latin typeface="Arial"/>
                <a:cs typeface="Arial"/>
              </a:rPr>
              <a:t>1</a:t>
            </a:r>
            <a:r>
              <a:rPr lang="en-US" dirty="0">
                <a:latin typeface="Arial"/>
                <a:cs typeface="Arial"/>
              </a:rPr>
              <a:t>, r), </a:t>
            </a:r>
            <a:r>
              <a:rPr lang="en-US" dirty="0">
                <a:cs typeface="Arial"/>
              </a:rPr>
              <a:t>(v</a:t>
            </a:r>
            <a:r>
              <a:rPr lang="en-US" baseline="-25000" dirty="0">
                <a:cs typeface="Arial"/>
              </a:rPr>
              <a:t>3</a:t>
            </a:r>
            <a:r>
              <a:rPr lang="en-US" dirty="0">
                <a:cs typeface="Arial"/>
              </a:rPr>
              <a:t>, r), (v</a:t>
            </a:r>
            <a:r>
              <a:rPr lang="en-US" baseline="-25000" dirty="0">
                <a:cs typeface="Arial"/>
              </a:rPr>
              <a:t>4</a:t>
            </a:r>
            <a:r>
              <a:rPr lang="en-US" dirty="0">
                <a:cs typeface="Arial"/>
              </a:rPr>
              <a:t>, r), (v</a:t>
            </a:r>
            <a:r>
              <a:rPr lang="en-US" baseline="-25000" dirty="0">
                <a:cs typeface="Arial"/>
              </a:rPr>
              <a:t>8</a:t>
            </a:r>
            <a:r>
              <a:rPr lang="en-US" dirty="0">
                <a:cs typeface="Arial"/>
              </a:rPr>
              <a:t>, r)…</a:t>
            </a:r>
            <a:endParaRPr lang="en-US" dirty="0"/>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113</a:t>
            </a:fld>
            <a:endParaRPr lang="zh-CN" altLang="en-US"/>
          </a:p>
        </p:txBody>
      </p:sp>
    </p:spTree>
    <p:extLst>
      <p:ext uri="{BB962C8B-B14F-4D97-AF65-F5344CB8AC3E}">
        <p14:creationId xmlns:p14="http://schemas.microsoft.com/office/powerpoint/2010/main" val="59356468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Sorting: Solutions</a:t>
            </a:r>
          </a:p>
        </p:txBody>
      </p:sp>
      <p:sp>
        <p:nvSpPr>
          <p:cNvPr id="3" name="Content Placeholder 2"/>
          <p:cNvSpPr>
            <a:spLocks noGrp="1"/>
          </p:cNvSpPr>
          <p:nvPr>
            <p:ph idx="1"/>
          </p:nvPr>
        </p:nvSpPr>
        <p:spPr/>
        <p:txBody>
          <a:bodyPr/>
          <a:lstStyle/>
          <a:p>
            <a:r>
              <a:rPr lang="en-US" dirty="0"/>
              <a:t>Solution 1:</a:t>
            </a:r>
          </a:p>
          <a:p>
            <a:pPr lvl="1"/>
            <a:r>
              <a:rPr lang="en-US" dirty="0"/>
              <a:t>Buffer values in memory, then sort</a:t>
            </a:r>
          </a:p>
          <a:p>
            <a:pPr lvl="1"/>
            <a:r>
              <a:rPr lang="en-US" dirty="0"/>
              <a:t>Why is this a bad idea?</a:t>
            </a:r>
          </a:p>
          <a:p>
            <a:r>
              <a:rPr lang="en-US" dirty="0"/>
              <a:t>Solution 2:</a:t>
            </a:r>
          </a:p>
          <a:p>
            <a:pPr lvl="1"/>
            <a:r>
              <a:rPr lang="en-US" dirty="0"/>
              <a:t>“Value-to-key conversion” design pattern: form composite intermediate key, </a:t>
            </a:r>
            <a:r>
              <a:rPr lang="en-US" dirty="0">
                <a:cs typeface="Arial"/>
              </a:rPr>
              <a:t>(k, v</a:t>
            </a:r>
            <a:r>
              <a:rPr lang="en-US" baseline="-25000" dirty="0">
                <a:cs typeface="Arial"/>
              </a:rPr>
              <a:t>1</a:t>
            </a:r>
            <a:r>
              <a:rPr lang="en-US" dirty="0">
                <a:cs typeface="Arial"/>
              </a:rPr>
              <a:t>)</a:t>
            </a:r>
          </a:p>
          <a:p>
            <a:pPr lvl="1"/>
            <a:r>
              <a:rPr lang="en-US" dirty="0">
                <a:cs typeface="Arial"/>
              </a:rPr>
              <a:t>Let execution framework do the sorting</a:t>
            </a:r>
          </a:p>
          <a:p>
            <a:pPr lvl="1"/>
            <a:r>
              <a:rPr lang="en-US" dirty="0">
                <a:cs typeface="Arial"/>
              </a:rPr>
              <a:t>Preserve state across multiple key-value pairs to handle processing</a:t>
            </a:r>
            <a:endParaRPr lang="en-US" dirty="0"/>
          </a:p>
          <a:p>
            <a:pPr lvl="1"/>
            <a:r>
              <a:rPr lang="en-US" dirty="0"/>
              <a:t>Anything else we need to do?</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114</a:t>
            </a:fld>
            <a:endParaRPr lang="zh-CN" altLang="en-US"/>
          </a:p>
        </p:txBody>
      </p:sp>
    </p:spTree>
    <p:extLst>
      <p:ext uri="{BB962C8B-B14F-4D97-AF65-F5344CB8AC3E}">
        <p14:creationId xmlns:p14="http://schemas.microsoft.com/office/powerpoint/2010/main" val="91874524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Value-to-Key Conversion</a:t>
            </a:r>
          </a:p>
        </p:txBody>
      </p:sp>
      <p:sp>
        <p:nvSpPr>
          <p:cNvPr id="4" name="TextBox 3"/>
          <p:cNvSpPr txBox="1"/>
          <p:nvPr/>
        </p:nvSpPr>
        <p:spPr>
          <a:xfrm>
            <a:off x="1295400" y="2133600"/>
            <a:ext cx="3865161" cy="400110"/>
          </a:xfrm>
          <a:prstGeom prst="rect">
            <a:avLst/>
          </a:prstGeom>
          <a:noFill/>
        </p:spPr>
        <p:txBody>
          <a:bodyPr wrap="none" rtlCol="0">
            <a:spAutoFit/>
          </a:bodyPr>
          <a:lstStyle/>
          <a:p>
            <a:r>
              <a:rPr lang="en-US" sz="2000" b="0" dirty="0">
                <a:solidFill>
                  <a:schemeClr val="bg1"/>
                </a:solidFill>
              </a:rPr>
              <a:t>k </a:t>
            </a:r>
            <a:r>
              <a:rPr lang="en-US" sz="2000" b="0" dirty="0">
                <a:solidFill>
                  <a:schemeClr val="bg1"/>
                </a:solidFill>
                <a:latin typeface="Arial"/>
                <a:cs typeface="Arial"/>
              </a:rPr>
              <a:t>→ (v</a:t>
            </a:r>
            <a:r>
              <a:rPr lang="en-US" sz="2000" b="0" baseline="-25000" dirty="0">
                <a:solidFill>
                  <a:schemeClr val="bg1"/>
                </a:solidFill>
                <a:latin typeface="Arial"/>
                <a:cs typeface="Arial"/>
              </a:rPr>
              <a:t>1</a:t>
            </a:r>
            <a:r>
              <a:rPr lang="en-US" sz="2000" b="0" dirty="0">
                <a:solidFill>
                  <a:schemeClr val="bg1"/>
                </a:solidFill>
                <a:latin typeface="Arial"/>
                <a:cs typeface="Arial"/>
              </a:rPr>
              <a:t>, r), </a:t>
            </a:r>
            <a:r>
              <a:rPr lang="en-US" sz="2000" b="0" dirty="0">
                <a:solidFill>
                  <a:schemeClr val="bg1"/>
                </a:solidFill>
                <a:cs typeface="Arial"/>
              </a:rPr>
              <a:t>(v</a:t>
            </a:r>
            <a:r>
              <a:rPr lang="en-US" sz="2000" b="0" baseline="-25000" dirty="0">
                <a:solidFill>
                  <a:schemeClr val="bg1"/>
                </a:solidFill>
                <a:cs typeface="Arial"/>
              </a:rPr>
              <a:t>4</a:t>
            </a:r>
            <a:r>
              <a:rPr lang="en-US" sz="2000" b="0" dirty="0">
                <a:solidFill>
                  <a:schemeClr val="bg1"/>
                </a:solidFill>
                <a:cs typeface="Arial"/>
              </a:rPr>
              <a:t>, r), (v</a:t>
            </a:r>
            <a:r>
              <a:rPr lang="en-US" sz="2000" b="0" baseline="-25000" dirty="0">
                <a:solidFill>
                  <a:schemeClr val="bg1"/>
                </a:solidFill>
                <a:cs typeface="Arial"/>
              </a:rPr>
              <a:t>8</a:t>
            </a:r>
            <a:r>
              <a:rPr lang="en-US" sz="2000" b="0" dirty="0">
                <a:solidFill>
                  <a:schemeClr val="bg1"/>
                </a:solidFill>
                <a:cs typeface="Arial"/>
              </a:rPr>
              <a:t>, r), (v</a:t>
            </a:r>
            <a:r>
              <a:rPr lang="en-US" sz="2000" b="0" baseline="-25000" dirty="0">
                <a:solidFill>
                  <a:schemeClr val="bg1"/>
                </a:solidFill>
                <a:cs typeface="Arial"/>
              </a:rPr>
              <a:t>3</a:t>
            </a:r>
            <a:r>
              <a:rPr lang="en-US" sz="2000" b="0" dirty="0">
                <a:solidFill>
                  <a:schemeClr val="bg1"/>
                </a:solidFill>
                <a:cs typeface="Arial"/>
              </a:rPr>
              <a:t>, r)…</a:t>
            </a:r>
            <a:endParaRPr lang="en-US" sz="2000" b="0" dirty="0">
              <a:solidFill>
                <a:schemeClr val="bg1"/>
              </a:solidFill>
            </a:endParaRPr>
          </a:p>
        </p:txBody>
      </p:sp>
      <p:sp>
        <p:nvSpPr>
          <p:cNvPr id="5" name="TextBox 4"/>
          <p:cNvSpPr txBox="1"/>
          <p:nvPr/>
        </p:nvSpPr>
        <p:spPr>
          <a:xfrm>
            <a:off x="1328234" y="3596045"/>
            <a:ext cx="1863011" cy="400110"/>
          </a:xfrm>
          <a:prstGeom prst="rect">
            <a:avLst/>
          </a:prstGeom>
          <a:noFill/>
        </p:spPr>
        <p:txBody>
          <a:bodyPr wrap="none" rtlCol="0">
            <a:spAutoFit/>
          </a:bodyPr>
          <a:lstStyle/>
          <a:p>
            <a:r>
              <a:rPr lang="en-US" sz="2000" b="0" dirty="0">
                <a:solidFill>
                  <a:schemeClr val="bg1"/>
                </a:solidFill>
              </a:rPr>
              <a:t>(k, </a:t>
            </a:r>
            <a:r>
              <a:rPr lang="en-US" sz="2000" b="0" dirty="0">
                <a:solidFill>
                  <a:schemeClr val="bg1"/>
                </a:solidFill>
                <a:latin typeface="Arial"/>
                <a:cs typeface="Arial"/>
              </a:rPr>
              <a:t>v</a:t>
            </a:r>
            <a:r>
              <a:rPr lang="en-US" sz="2000" b="0" baseline="-25000" dirty="0">
                <a:solidFill>
                  <a:schemeClr val="bg1"/>
                </a:solidFill>
                <a:latin typeface="Arial"/>
                <a:cs typeface="Arial"/>
              </a:rPr>
              <a:t>1</a:t>
            </a:r>
            <a:r>
              <a:rPr lang="en-US" sz="2000" b="0" dirty="0">
                <a:solidFill>
                  <a:schemeClr val="bg1"/>
                </a:solidFill>
              </a:rPr>
              <a:t>) </a:t>
            </a:r>
            <a:r>
              <a:rPr lang="en-US" sz="2000" b="0" dirty="0">
                <a:solidFill>
                  <a:schemeClr val="bg1"/>
                </a:solidFill>
                <a:latin typeface="Arial"/>
                <a:cs typeface="Arial"/>
              </a:rPr>
              <a:t>→ (v</a:t>
            </a:r>
            <a:r>
              <a:rPr lang="en-US" sz="2000" b="0" baseline="-25000" dirty="0">
                <a:solidFill>
                  <a:schemeClr val="bg1"/>
                </a:solidFill>
                <a:latin typeface="Arial"/>
                <a:cs typeface="Arial"/>
              </a:rPr>
              <a:t>1</a:t>
            </a:r>
            <a:r>
              <a:rPr lang="en-US" sz="2000" b="0" dirty="0">
                <a:solidFill>
                  <a:schemeClr val="bg1"/>
                </a:solidFill>
                <a:latin typeface="Arial"/>
                <a:cs typeface="Arial"/>
              </a:rPr>
              <a:t>, r)</a:t>
            </a:r>
            <a:endParaRPr lang="en-US" sz="2000" b="0" dirty="0">
              <a:solidFill>
                <a:schemeClr val="bg1"/>
              </a:solidFill>
            </a:endParaRPr>
          </a:p>
        </p:txBody>
      </p:sp>
      <p:sp>
        <p:nvSpPr>
          <p:cNvPr id="6" name="TextBox 5"/>
          <p:cNvSpPr txBox="1"/>
          <p:nvPr/>
        </p:nvSpPr>
        <p:spPr>
          <a:xfrm>
            <a:off x="914400" y="1764268"/>
            <a:ext cx="997389" cy="400110"/>
          </a:xfrm>
          <a:prstGeom prst="rect">
            <a:avLst/>
          </a:prstGeom>
          <a:noFill/>
        </p:spPr>
        <p:txBody>
          <a:bodyPr wrap="none" rtlCol="0">
            <a:spAutoFit/>
          </a:bodyPr>
          <a:lstStyle/>
          <a:p>
            <a:r>
              <a:rPr lang="en-US" sz="2000" dirty="0">
                <a:solidFill>
                  <a:schemeClr val="bg1"/>
                </a:solidFill>
              </a:rPr>
              <a:t>Before</a:t>
            </a:r>
          </a:p>
        </p:txBody>
      </p:sp>
      <p:sp>
        <p:nvSpPr>
          <p:cNvPr id="7" name="TextBox 6"/>
          <p:cNvSpPr txBox="1"/>
          <p:nvPr/>
        </p:nvSpPr>
        <p:spPr>
          <a:xfrm>
            <a:off x="914400" y="3200400"/>
            <a:ext cx="782587" cy="400110"/>
          </a:xfrm>
          <a:prstGeom prst="rect">
            <a:avLst/>
          </a:prstGeom>
          <a:noFill/>
        </p:spPr>
        <p:txBody>
          <a:bodyPr wrap="none" rtlCol="0">
            <a:spAutoFit/>
          </a:bodyPr>
          <a:lstStyle/>
          <a:p>
            <a:r>
              <a:rPr lang="en-US" sz="2000" dirty="0">
                <a:solidFill>
                  <a:schemeClr val="bg1"/>
                </a:solidFill>
              </a:rPr>
              <a:t>After</a:t>
            </a:r>
          </a:p>
        </p:txBody>
      </p:sp>
      <p:sp>
        <p:nvSpPr>
          <p:cNvPr id="12" name="TextBox 11"/>
          <p:cNvSpPr txBox="1"/>
          <p:nvPr/>
        </p:nvSpPr>
        <p:spPr>
          <a:xfrm>
            <a:off x="1328234" y="3946763"/>
            <a:ext cx="1863011" cy="400110"/>
          </a:xfrm>
          <a:prstGeom prst="rect">
            <a:avLst/>
          </a:prstGeom>
          <a:noFill/>
        </p:spPr>
        <p:txBody>
          <a:bodyPr wrap="none" rtlCol="0">
            <a:spAutoFit/>
          </a:bodyPr>
          <a:lstStyle/>
          <a:p>
            <a:r>
              <a:rPr lang="en-US" sz="2000" b="0" dirty="0">
                <a:solidFill>
                  <a:schemeClr val="bg1"/>
                </a:solidFill>
              </a:rPr>
              <a:t>(k, </a:t>
            </a:r>
            <a:r>
              <a:rPr lang="en-US" sz="2000" b="0" dirty="0">
                <a:solidFill>
                  <a:schemeClr val="bg1"/>
                </a:solidFill>
                <a:latin typeface="Arial"/>
                <a:cs typeface="Arial"/>
              </a:rPr>
              <a:t>v</a:t>
            </a:r>
            <a:r>
              <a:rPr lang="en-US" sz="2000" b="0" baseline="-25000" dirty="0">
                <a:solidFill>
                  <a:schemeClr val="bg1"/>
                </a:solidFill>
                <a:latin typeface="Arial"/>
                <a:cs typeface="Arial"/>
              </a:rPr>
              <a:t>3</a:t>
            </a:r>
            <a:r>
              <a:rPr lang="en-US" sz="2000" b="0" dirty="0">
                <a:solidFill>
                  <a:schemeClr val="bg1"/>
                </a:solidFill>
              </a:rPr>
              <a:t>) </a:t>
            </a:r>
            <a:r>
              <a:rPr lang="en-US" sz="2000" b="0" dirty="0">
                <a:solidFill>
                  <a:schemeClr val="bg1"/>
                </a:solidFill>
                <a:latin typeface="Arial"/>
                <a:cs typeface="Arial"/>
              </a:rPr>
              <a:t>→ (v</a:t>
            </a:r>
            <a:r>
              <a:rPr lang="en-US" sz="2000" b="0" baseline="-25000" dirty="0">
                <a:solidFill>
                  <a:schemeClr val="bg1"/>
                </a:solidFill>
                <a:latin typeface="Arial"/>
                <a:cs typeface="Arial"/>
              </a:rPr>
              <a:t>3</a:t>
            </a:r>
            <a:r>
              <a:rPr lang="en-US" sz="2000" b="0" dirty="0">
                <a:solidFill>
                  <a:schemeClr val="bg1"/>
                </a:solidFill>
                <a:latin typeface="Arial"/>
                <a:cs typeface="Arial"/>
              </a:rPr>
              <a:t>, r)</a:t>
            </a:r>
            <a:endParaRPr lang="en-US" sz="2000" b="0" dirty="0">
              <a:solidFill>
                <a:schemeClr val="bg1"/>
              </a:solidFill>
            </a:endParaRPr>
          </a:p>
        </p:txBody>
      </p:sp>
      <p:sp>
        <p:nvSpPr>
          <p:cNvPr id="13" name="TextBox 12"/>
          <p:cNvSpPr txBox="1"/>
          <p:nvPr/>
        </p:nvSpPr>
        <p:spPr>
          <a:xfrm>
            <a:off x="1328234" y="4297481"/>
            <a:ext cx="1863011" cy="400110"/>
          </a:xfrm>
          <a:prstGeom prst="rect">
            <a:avLst/>
          </a:prstGeom>
          <a:noFill/>
        </p:spPr>
        <p:txBody>
          <a:bodyPr wrap="none" rtlCol="0">
            <a:spAutoFit/>
          </a:bodyPr>
          <a:lstStyle/>
          <a:p>
            <a:r>
              <a:rPr lang="en-US" sz="2000" b="0" dirty="0">
                <a:solidFill>
                  <a:schemeClr val="bg1"/>
                </a:solidFill>
              </a:rPr>
              <a:t>(k, </a:t>
            </a:r>
            <a:r>
              <a:rPr lang="en-US" sz="2000" b="0" dirty="0">
                <a:solidFill>
                  <a:schemeClr val="bg1"/>
                </a:solidFill>
                <a:latin typeface="Arial"/>
                <a:cs typeface="Arial"/>
              </a:rPr>
              <a:t>v</a:t>
            </a:r>
            <a:r>
              <a:rPr lang="en-US" sz="2000" b="0" baseline="-25000" dirty="0">
                <a:solidFill>
                  <a:schemeClr val="bg1"/>
                </a:solidFill>
                <a:latin typeface="Arial"/>
                <a:cs typeface="Arial"/>
              </a:rPr>
              <a:t>4</a:t>
            </a:r>
            <a:r>
              <a:rPr lang="en-US" sz="2000" b="0" dirty="0">
                <a:solidFill>
                  <a:schemeClr val="bg1"/>
                </a:solidFill>
              </a:rPr>
              <a:t>) </a:t>
            </a:r>
            <a:r>
              <a:rPr lang="en-US" sz="2000" b="0" dirty="0">
                <a:solidFill>
                  <a:schemeClr val="bg1"/>
                </a:solidFill>
                <a:latin typeface="Arial"/>
                <a:cs typeface="Arial"/>
              </a:rPr>
              <a:t>→ (v</a:t>
            </a:r>
            <a:r>
              <a:rPr lang="en-US" sz="2000" b="0" baseline="-25000" dirty="0">
                <a:solidFill>
                  <a:schemeClr val="bg1"/>
                </a:solidFill>
                <a:latin typeface="Arial"/>
                <a:cs typeface="Arial"/>
              </a:rPr>
              <a:t>4</a:t>
            </a:r>
            <a:r>
              <a:rPr lang="en-US" sz="2000" b="0" dirty="0">
                <a:solidFill>
                  <a:schemeClr val="bg1"/>
                </a:solidFill>
                <a:latin typeface="Arial"/>
                <a:cs typeface="Arial"/>
              </a:rPr>
              <a:t>, r)</a:t>
            </a:r>
            <a:endParaRPr lang="en-US" sz="2000" b="0" dirty="0">
              <a:solidFill>
                <a:schemeClr val="bg1"/>
              </a:solidFill>
            </a:endParaRPr>
          </a:p>
        </p:txBody>
      </p:sp>
      <p:sp>
        <p:nvSpPr>
          <p:cNvPr id="14" name="TextBox 13"/>
          <p:cNvSpPr txBox="1"/>
          <p:nvPr/>
        </p:nvSpPr>
        <p:spPr>
          <a:xfrm>
            <a:off x="1328234" y="4648200"/>
            <a:ext cx="1863011" cy="400110"/>
          </a:xfrm>
          <a:prstGeom prst="rect">
            <a:avLst/>
          </a:prstGeom>
          <a:noFill/>
        </p:spPr>
        <p:txBody>
          <a:bodyPr wrap="none" rtlCol="0">
            <a:spAutoFit/>
          </a:bodyPr>
          <a:lstStyle/>
          <a:p>
            <a:r>
              <a:rPr lang="en-US" sz="2000" b="0" dirty="0">
                <a:solidFill>
                  <a:schemeClr val="bg1"/>
                </a:solidFill>
              </a:rPr>
              <a:t>(k, </a:t>
            </a:r>
            <a:r>
              <a:rPr lang="en-US" sz="2000" b="0" dirty="0">
                <a:solidFill>
                  <a:schemeClr val="bg1"/>
                </a:solidFill>
                <a:latin typeface="Arial"/>
                <a:cs typeface="Arial"/>
              </a:rPr>
              <a:t>v</a:t>
            </a:r>
            <a:r>
              <a:rPr lang="en-US" sz="2000" b="0" baseline="-25000" dirty="0">
                <a:solidFill>
                  <a:schemeClr val="bg1"/>
                </a:solidFill>
                <a:latin typeface="Arial"/>
                <a:cs typeface="Arial"/>
              </a:rPr>
              <a:t>8</a:t>
            </a:r>
            <a:r>
              <a:rPr lang="en-US" sz="2000" b="0" dirty="0">
                <a:solidFill>
                  <a:schemeClr val="bg1"/>
                </a:solidFill>
              </a:rPr>
              <a:t>) </a:t>
            </a:r>
            <a:r>
              <a:rPr lang="en-US" sz="2000" b="0" dirty="0">
                <a:solidFill>
                  <a:schemeClr val="bg1"/>
                </a:solidFill>
                <a:latin typeface="Arial"/>
                <a:cs typeface="Arial"/>
              </a:rPr>
              <a:t>→ (v</a:t>
            </a:r>
            <a:r>
              <a:rPr lang="en-US" sz="2000" b="0" baseline="-25000" dirty="0">
                <a:solidFill>
                  <a:schemeClr val="bg1"/>
                </a:solidFill>
                <a:latin typeface="Arial"/>
                <a:cs typeface="Arial"/>
              </a:rPr>
              <a:t>8</a:t>
            </a:r>
            <a:r>
              <a:rPr lang="en-US" sz="2000" b="0" dirty="0">
                <a:solidFill>
                  <a:schemeClr val="bg1"/>
                </a:solidFill>
                <a:latin typeface="Arial"/>
                <a:cs typeface="Arial"/>
              </a:rPr>
              <a:t>, r)</a:t>
            </a:r>
            <a:endParaRPr lang="en-US" sz="2000" b="0" dirty="0">
              <a:solidFill>
                <a:schemeClr val="bg1"/>
              </a:solidFill>
            </a:endParaRPr>
          </a:p>
        </p:txBody>
      </p:sp>
      <p:sp>
        <p:nvSpPr>
          <p:cNvPr id="16" name="TextBox 15"/>
          <p:cNvSpPr txBox="1"/>
          <p:nvPr/>
        </p:nvSpPr>
        <p:spPr>
          <a:xfrm>
            <a:off x="2209800" y="2480846"/>
            <a:ext cx="3369705" cy="338554"/>
          </a:xfrm>
          <a:prstGeom prst="rect">
            <a:avLst/>
          </a:prstGeom>
          <a:noFill/>
        </p:spPr>
        <p:txBody>
          <a:bodyPr wrap="none" rtlCol="0">
            <a:spAutoFit/>
          </a:bodyPr>
          <a:lstStyle/>
          <a:p>
            <a:r>
              <a:rPr lang="en-US" dirty="0">
                <a:solidFill>
                  <a:srgbClr val="FF0000"/>
                </a:solidFill>
              </a:rPr>
              <a:t>Values arrive in arbitrary order…</a:t>
            </a:r>
          </a:p>
        </p:txBody>
      </p:sp>
      <p:sp>
        <p:nvSpPr>
          <p:cNvPr id="17" name="TextBox 16"/>
          <p:cNvSpPr txBox="1"/>
          <p:nvPr/>
        </p:nvSpPr>
        <p:spPr>
          <a:xfrm>
            <a:off x="2057400" y="4933890"/>
            <a:ext cx="441146" cy="400110"/>
          </a:xfrm>
          <a:prstGeom prst="rect">
            <a:avLst/>
          </a:prstGeom>
          <a:noFill/>
        </p:spPr>
        <p:txBody>
          <a:bodyPr wrap="none" rtlCol="0">
            <a:spAutoFit/>
          </a:bodyPr>
          <a:lstStyle/>
          <a:p>
            <a:r>
              <a:rPr lang="en-US" sz="2000" b="0">
                <a:solidFill>
                  <a:schemeClr val="bg1"/>
                </a:solidFill>
              </a:rPr>
              <a:t>…</a:t>
            </a:r>
            <a:endParaRPr lang="en-US" sz="2000" b="0" dirty="0">
              <a:solidFill>
                <a:schemeClr val="bg1"/>
              </a:solidFill>
            </a:endParaRPr>
          </a:p>
        </p:txBody>
      </p:sp>
      <p:sp>
        <p:nvSpPr>
          <p:cNvPr id="19" name="TextBox 18"/>
          <p:cNvSpPr txBox="1"/>
          <p:nvPr/>
        </p:nvSpPr>
        <p:spPr>
          <a:xfrm>
            <a:off x="3429000" y="3657600"/>
            <a:ext cx="3162917" cy="338554"/>
          </a:xfrm>
          <a:prstGeom prst="rect">
            <a:avLst/>
          </a:prstGeom>
          <a:noFill/>
        </p:spPr>
        <p:txBody>
          <a:bodyPr wrap="none" rtlCol="0">
            <a:spAutoFit/>
          </a:bodyPr>
          <a:lstStyle/>
          <a:p>
            <a:r>
              <a:rPr lang="en-US" dirty="0">
                <a:solidFill>
                  <a:srgbClr val="FF0000"/>
                </a:solidFill>
              </a:rPr>
              <a:t>Values arrive in sorted order…</a:t>
            </a:r>
          </a:p>
        </p:txBody>
      </p:sp>
      <p:sp>
        <p:nvSpPr>
          <p:cNvPr id="20" name="TextBox 19"/>
          <p:cNvSpPr txBox="1"/>
          <p:nvPr/>
        </p:nvSpPr>
        <p:spPr>
          <a:xfrm>
            <a:off x="3429000" y="3928646"/>
            <a:ext cx="4998484" cy="338554"/>
          </a:xfrm>
          <a:prstGeom prst="rect">
            <a:avLst/>
          </a:prstGeom>
          <a:noFill/>
        </p:spPr>
        <p:txBody>
          <a:bodyPr wrap="none" rtlCol="0">
            <a:spAutoFit/>
          </a:bodyPr>
          <a:lstStyle/>
          <a:p>
            <a:r>
              <a:rPr lang="en-US" dirty="0">
                <a:solidFill>
                  <a:srgbClr val="FF0000"/>
                </a:solidFill>
              </a:rPr>
              <a:t>Process by preserving state across multiple keys</a:t>
            </a:r>
          </a:p>
        </p:txBody>
      </p:sp>
      <p:sp>
        <p:nvSpPr>
          <p:cNvPr id="21" name="TextBox 20"/>
          <p:cNvSpPr txBox="1"/>
          <p:nvPr/>
        </p:nvSpPr>
        <p:spPr>
          <a:xfrm>
            <a:off x="3429000" y="4233446"/>
            <a:ext cx="3369833" cy="338554"/>
          </a:xfrm>
          <a:prstGeom prst="rect">
            <a:avLst/>
          </a:prstGeom>
          <a:noFill/>
        </p:spPr>
        <p:txBody>
          <a:bodyPr wrap="none" rtlCol="0">
            <a:spAutoFit/>
          </a:bodyPr>
          <a:lstStyle/>
          <a:p>
            <a:r>
              <a:rPr lang="en-US" dirty="0">
                <a:solidFill>
                  <a:srgbClr val="FF0000"/>
                </a:solidFill>
              </a:rPr>
              <a:t>Remember to partition correctly!</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115</a:t>
            </a:fld>
            <a:endParaRPr lang="zh-CN" altLang="en-US"/>
          </a:p>
        </p:txBody>
      </p:sp>
    </p:spTree>
    <p:extLst>
      <p:ext uri="{BB962C8B-B14F-4D97-AF65-F5344CB8AC3E}">
        <p14:creationId xmlns:p14="http://schemas.microsoft.com/office/powerpoint/2010/main" val="2548330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4" grpId="0"/>
      <p:bldP spid="16" grpId="0"/>
      <p:bldP spid="17" grpId="0"/>
      <p:bldP spid="19" grpId="0"/>
      <p:bldP spid="20" grpId="0"/>
      <p:bldP spid="2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Scenario</a:t>
            </a:r>
          </a:p>
        </p:txBody>
      </p:sp>
      <p:sp>
        <p:nvSpPr>
          <p:cNvPr id="3" name="Content Placeholder 2"/>
          <p:cNvSpPr>
            <a:spLocks noGrp="1"/>
          </p:cNvSpPr>
          <p:nvPr>
            <p:ph idx="1"/>
          </p:nvPr>
        </p:nvSpPr>
        <p:spPr/>
        <p:txBody>
          <a:bodyPr/>
          <a:lstStyle/>
          <a:p>
            <a:r>
              <a:rPr lang="en-US" dirty="0"/>
              <a:t>Two tables:</a:t>
            </a:r>
          </a:p>
          <a:p>
            <a:pPr lvl="1"/>
            <a:r>
              <a:rPr lang="en-US" dirty="0"/>
              <a:t>User demographics (gender, age, income, etc.)</a:t>
            </a:r>
          </a:p>
          <a:p>
            <a:pPr lvl="1"/>
            <a:r>
              <a:rPr lang="en-US" dirty="0"/>
              <a:t>User page visits (URL, time spent, etc.)</a:t>
            </a:r>
          </a:p>
          <a:p>
            <a:r>
              <a:rPr lang="en-US" dirty="0"/>
              <a:t>Analyses we might want to perform:</a:t>
            </a:r>
          </a:p>
          <a:p>
            <a:pPr lvl="1"/>
            <a:r>
              <a:rPr lang="en-US" dirty="0"/>
              <a:t>Statistics on demographic characteristics</a:t>
            </a:r>
          </a:p>
          <a:p>
            <a:pPr lvl="1"/>
            <a:r>
              <a:rPr lang="en-US" dirty="0"/>
              <a:t>Statistics on page visits</a:t>
            </a:r>
          </a:p>
          <a:p>
            <a:pPr lvl="1"/>
            <a:r>
              <a:rPr lang="en-US" dirty="0"/>
              <a:t>Statistics on page visits by URL</a:t>
            </a:r>
          </a:p>
          <a:p>
            <a:pPr lvl="1"/>
            <a:r>
              <a:rPr lang="en-US" dirty="0"/>
              <a:t>Statistics on page visits by demographic characteristic</a:t>
            </a:r>
          </a:p>
          <a:p>
            <a:pPr lvl="1"/>
            <a:r>
              <a:rPr lang="en-US" dirty="0"/>
              <a:t>…</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116</a:t>
            </a:fld>
            <a:endParaRPr lang="zh-CN" altLang="en-US"/>
          </a:p>
        </p:txBody>
      </p:sp>
    </p:spTree>
    <p:extLst>
      <p:ext uri="{BB962C8B-B14F-4D97-AF65-F5344CB8AC3E}">
        <p14:creationId xmlns:p14="http://schemas.microsoft.com/office/powerpoint/2010/main" val="2749371487"/>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a:t>
            </a:r>
          </a:p>
        </p:txBody>
      </p:sp>
      <p:sp>
        <p:nvSpPr>
          <p:cNvPr id="3" name="Content Placeholder 2"/>
          <p:cNvSpPr>
            <a:spLocks noGrp="1"/>
          </p:cNvSpPr>
          <p:nvPr>
            <p:ph idx="1"/>
          </p:nvPr>
        </p:nvSpPr>
        <p:spPr/>
        <p:txBody>
          <a:bodyPr/>
          <a:lstStyle/>
          <a:p>
            <a:r>
              <a:rPr lang="en-US" dirty="0"/>
              <a:t>Primitives</a:t>
            </a:r>
          </a:p>
          <a:p>
            <a:pPr lvl="1"/>
            <a:r>
              <a:rPr lang="en-US" dirty="0"/>
              <a:t>Projection (</a:t>
            </a:r>
            <a:r>
              <a:rPr lang="en-US" dirty="0">
                <a:sym typeface="Symbol"/>
              </a:rPr>
              <a:t>)</a:t>
            </a:r>
            <a:endParaRPr lang="en-US" dirty="0"/>
          </a:p>
          <a:p>
            <a:pPr lvl="1"/>
            <a:r>
              <a:rPr lang="en-US" dirty="0"/>
              <a:t>Selection (</a:t>
            </a:r>
            <a:r>
              <a:rPr lang="en-US" dirty="0">
                <a:sym typeface="Symbol"/>
              </a:rPr>
              <a:t></a:t>
            </a:r>
            <a:r>
              <a:rPr lang="en-US" dirty="0"/>
              <a:t>)</a:t>
            </a:r>
          </a:p>
          <a:p>
            <a:pPr lvl="1"/>
            <a:r>
              <a:rPr lang="en-US" dirty="0"/>
              <a:t>Cartesian product (</a:t>
            </a:r>
            <a:r>
              <a:rPr lang="en-US" dirty="0">
                <a:sym typeface="Symbol"/>
              </a:rPr>
              <a:t>)</a:t>
            </a:r>
          </a:p>
          <a:p>
            <a:pPr lvl="1"/>
            <a:r>
              <a:rPr lang="en-US" dirty="0"/>
              <a:t>Set union (</a:t>
            </a:r>
            <a:r>
              <a:rPr lang="en-US" dirty="0">
                <a:sym typeface="Symbol"/>
              </a:rPr>
              <a:t>)</a:t>
            </a:r>
          </a:p>
          <a:p>
            <a:pPr lvl="1"/>
            <a:r>
              <a:rPr lang="en-US" dirty="0"/>
              <a:t>Set difference (</a:t>
            </a:r>
            <a:r>
              <a:rPr lang="en-US" dirty="0">
                <a:sym typeface="Symbol"/>
              </a:rPr>
              <a:t></a:t>
            </a:r>
            <a:r>
              <a:rPr lang="en-US" dirty="0"/>
              <a:t>)</a:t>
            </a:r>
          </a:p>
          <a:p>
            <a:pPr lvl="1"/>
            <a:r>
              <a:rPr lang="en-US" dirty="0"/>
              <a:t>Rename (</a:t>
            </a:r>
            <a:r>
              <a:rPr lang="en-US" dirty="0">
                <a:sym typeface="Symbol"/>
              </a:rPr>
              <a:t>)</a:t>
            </a:r>
            <a:endParaRPr lang="en-US" dirty="0"/>
          </a:p>
          <a:p>
            <a:r>
              <a:rPr lang="en-US" dirty="0"/>
              <a:t>Other operations</a:t>
            </a:r>
          </a:p>
          <a:p>
            <a:pPr lvl="1"/>
            <a:r>
              <a:rPr lang="en-US" dirty="0"/>
              <a:t>Join (⋈)</a:t>
            </a:r>
          </a:p>
          <a:p>
            <a:pPr lvl="1"/>
            <a:r>
              <a:rPr lang="en-US" dirty="0"/>
              <a:t>Group by… aggregation</a:t>
            </a:r>
          </a:p>
          <a:p>
            <a:pPr lvl="1"/>
            <a:r>
              <a:rPr lang="en-US" dirty="0"/>
              <a:t>…</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117</a:t>
            </a:fld>
            <a:endParaRPr lang="zh-CN" altLang="en-US"/>
          </a:p>
        </p:txBody>
      </p:sp>
    </p:spTree>
    <p:extLst>
      <p:ext uri="{BB962C8B-B14F-4D97-AF65-F5344CB8AC3E}">
        <p14:creationId xmlns:p14="http://schemas.microsoft.com/office/powerpoint/2010/main" val="387642955"/>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a:t>
            </a:r>
          </a:p>
        </p:txBody>
      </p:sp>
      <p:sp>
        <p:nvSpPr>
          <p:cNvPr id="5" name="Rectangle 4"/>
          <p:cNvSpPr/>
          <p:nvPr/>
        </p:nvSpPr>
        <p:spPr>
          <a:xfrm>
            <a:off x="16002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1143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362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8194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3528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40" name="Group 39"/>
          <p:cNvGrpSpPr/>
          <p:nvPr/>
        </p:nvGrpSpPr>
        <p:grpSpPr>
          <a:xfrm>
            <a:off x="4343400" y="3352800"/>
            <a:ext cx="984250" cy="533400"/>
            <a:chOff x="3886200" y="1524000"/>
            <a:chExt cx="984250" cy="533400"/>
          </a:xfrm>
        </p:grpSpPr>
        <p:sp>
          <p:nvSpPr>
            <p:cNvPr id="24" name="Rectangle 23"/>
            <p:cNvSpPr/>
            <p:nvPr/>
          </p:nvSpPr>
          <p:spPr>
            <a:xfrm>
              <a:off x="4337050" y="1828800"/>
              <a:ext cx="228600" cy="228600"/>
            </a:xfrm>
            <a:prstGeom prst="rect">
              <a:avLst/>
            </a:prstGeom>
            <a:no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Oval 24"/>
            <p:cNvSpPr/>
            <p:nvPr/>
          </p:nvSpPr>
          <p:spPr bwMode="auto">
            <a:xfrm>
              <a:off x="4641850" y="1828800"/>
              <a:ext cx="228600" cy="228600"/>
            </a:xfrm>
            <a:prstGeom prst="ellipse">
              <a:avLst/>
            </a:prstGeom>
            <a:no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aphicFrame>
          <p:nvGraphicFramePr>
            <p:cNvPr id="26" name="Object 25"/>
            <p:cNvGraphicFramePr>
              <a:graphicFrameLocks noChangeAspect="1"/>
            </p:cNvGraphicFramePr>
            <p:nvPr/>
          </p:nvGraphicFramePr>
          <p:xfrm>
            <a:off x="3886200" y="1524000"/>
            <a:ext cx="527050" cy="527050"/>
          </p:xfrm>
          <a:graphic>
            <a:graphicData uri="http://schemas.openxmlformats.org/presentationml/2006/ole">
              <mc:AlternateContent xmlns:mc="http://schemas.openxmlformats.org/markup-compatibility/2006">
                <mc:Choice xmlns:v="urn:schemas-microsoft-com:vml" Requires="v">
                  <p:oleObj spid="_x0000_s168994"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5270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Rectangle 27"/>
          <p:cNvSpPr/>
          <p:nvPr/>
        </p:nvSpPr>
        <p:spPr>
          <a:xfrm>
            <a:off x="16002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1143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362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8194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3528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6002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1143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362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8194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3528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42672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6002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1143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362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8194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3528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6002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143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362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8194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3528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4" name="TextBox 53"/>
          <p:cNvSpPr txBox="1"/>
          <p:nvPr/>
        </p:nvSpPr>
        <p:spPr>
          <a:xfrm>
            <a:off x="6096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55" name="Rectangle 54"/>
          <p:cNvSpPr/>
          <p:nvPr/>
        </p:nvSpPr>
        <p:spPr>
          <a:xfrm>
            <a:off x="6553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Oval 56"/>
          <p:cNvSpPr/>
          <p:nvPr/>
        </p:nvSpPr>
        <p:spPr bwMode="auto">
          <a:xfrm>
            <a:off x="70104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9" name="TextBox 58"/>
          <p:cNvSpPr txBox="1"/>
          <p:nvPr/>
        </p:nvSpPr>
        <p:spPr>
          <a:xfrm>
            <a:off x="6096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60" name="Rectangle 59"/>
          <p:cNvSpPr/>
          <p:nvPr/>
        </p:nvSpPr>
        <p:spPr>
          <a:xfrm>
            <a:off x="6553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2" name="Oval 61"/>
          <p:cNvSpPr/>
          <p:nvPr/>
        </p:nvSpPr>
        <p:spPr bwMode="auto">
          <a:xfrm>
            <a:off x="70104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4" name="TextBox 63"/>
          <p:cNvSpPr txBox="1"/>
          <p:nvPr/>
        </p:nvSpPr>
        <p:spPr>
          <a:xfrm>
            <a:off x="6096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65" name="Rectangle 64"/>
          <p:cNvSpPr/>
          <p:nvPr/>
        </p:nvSpPr>
        <p:spPr>
          <a:xfrm>
            <a:off x="6553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7" name="Oval 66"/>
          <p:cNvSpPr/>
          <p:nvPr/>
        </p:nvSpPr>
        <p:spPr bwMode="auto">
          <a:xfrm>
            <a:off x="70104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9" name="TextBox 68"/>
          <p:cNvSpPr txBox="1"/>
          <p:nvPr/>
        </p:nvSpPr>
        <p:spPr>
          <a:xfrm>
            <a:off x="6096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70" name="Rectangle 69"/>
          <p:cNvSpPr/>
          <p:nvPr/>
        </p:nvSpPr>
        <p:spPr>
          <a:xfrm>
            <a:off x="6553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2" name="Oval 71"/>
          <p:cNvSpPr/>
          <p:nvPr/>
        </p:nvSpPr>
        <p:spPr bwMode="auto">
          <a:xfrm>
            <a:off x="70104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4" name="TextBox 73"/>
          <p:cNvSpPr txBox="1"/>
          <p:nvPr/>
        </p:nvSpPr>
        <p:spPr>
          <a:xfrm>
            <a:off x="6096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75" name="Rectangle 74"/>
          <p:cNvSpPr/>
          <p:nvPr/>
        </p:nvSpPr>
        <p:spPr>
          <a:xfrm>
            <a:off x="6553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7" name="Oval 76"/>
          <p:cNvSpPr/>
          <p:nvPr/>
        </p:nvSpPr>
        <p:spPr bwMode="auto">
          <a:xfrm>
            <a:off x="70104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118</a:t>
            </a:fld>
            <a:endParaRPr lang="zh-CN" altLang="en-US"/>
          </a:p>
        </p:txBody>
      </p:sp>
    </p:spTree>
    <p:extLst>
      <p:ext uri="{BB962C8B-B14F-4D97-AF65-F5344CB8AC3E}">
        <p14:creationId xmlns:p14="http://schemas.microsoft.com/office/powerpoint/2010/main" val="189028062"/>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in MapReduce</a:t>
            </a:r>
          </a:p>
        </p:txBody>
      </p:sp>
      <p:sp>
        <p:nvSpPr>
          <p:cNvPr id="3" name="Content Placeholder 2"/>
          <p:cNvSpPr>
            <a:spLocks noGrp="1"/>
          </p:cNvSpPr>
          <p:nvPr>
            <p:ph idx="1"/>
          </p:nvPr>
        </p:nvSpPr>
        <p:spPr/>
        <p:txBody>
          <a:bodyPr/>
          <a:lstStyle/>
          <a:p>
            <a:r>
              <a:rPr lang="en-US" dirty="0"/>
              <a:t>Easy!</a:t>
            </a:r>
          </a:p>
          <a:p>
            <a:pPr lvl="1"/>
            <a:r>
              <a:rPr lang="en-US" dirty="0">
                <a:solidFill>
                  <a:srgbClr val="FF0000"/>
                </a:solidFill>
              </a:rPr>
              <a:t>Map over </a:t>
            </a:r>
            <a:r>
              <a:rPr lang="en-US" dirty="0" err="1">
                <a:solidFill>
                  <a:srgbClr val="FF0000"/>
                </a:solidFill>
              </a:rPr>
              <a:t>tuples</a:t>
            </a:r>
            <a:r>
              <a:rPr lang="en-US" dirty="0">
                <a:solidFill>
                  <a:srgbClr val="FF0000"/>
                </a:solidFill>
              </a:rPr>
              <a:t>, emit new </a:t>
            </a:r>
            <a:r>
              <a:rPr lang="en-US" dirty="0" err="1">
                <a:solidFill>
                  <a:srgbClr val="FF0000"/>
                </a:solidFill>
              </a:rPr>
              <a:t>tuples</a:t>
            </a:r>
            <a:r>
              <a:rPr lang="en-US" dirty="0">
                <a:solidFill>
                  <a:srgbClr val="FF0000"/>
                </a:solidFill>
              </a:rPr>
              <a:t> with appropriate attributes</a:t>
            </a:r>
          </a:p>
          <a:p>
            <a:pPr lvl="1"/>
            <a:r>
              <a:rPr lang="en-US" dirty="0"/>
              <a:t>No reducers, unless for regrouping or resorting </a:t>
            </a:r>
            <a:r>
              <a:rPr lang="en-US" dirty="0" err="1"/>
              <a:t>tuples</a:t>
            </a:r>
            <a:endParaRPr lang="en-US" dirty="0"/>
          </a:p>
          <a:p>
            <a:pPr lvl="1"/>
            <a:r>
              <a:rPr lang="en-US" dirty="0"/>
              <a:t>Alternatively: perform in reducer, after some other processing</a:t>
            </a:r>
          </a:p>
          <a:p>
            <a:r>
              <a:rPr lang="en-US" dirty="0"/>
              <a:t>Basically limited by HDFS streaming speeds</a:t>
            </a:r>
          </a:p>
          <a:p>
            <a:pPr lvl="1"/>
            <a:r>
              <a:rPr lang="en-US" dirty="0"/>
              <a:t>Speed of encoding/decoding </a:t>
            </a:r>
            <a:r>
              <a:rPr lang="en-US" dirty="0" err="1"/>
              <a:t>tuples</a:t>
            </a:r>
            <a:r>
              <a:rPr lang="en-US" dirty="0"/>
              <a:t> becomes important</a:t>
            </a:r>
          </a:p>
          <a:p>
            <a:pPr lvl="1"/>
            <a:r>
              <a:rPr lang="en-US" dirty="0"/>
              <a:t>Relational databases take advantage of compression</a:t>
            </a:r>
          </a:p>
          <a:p>
            <a:pPr lvl="1"/>
            <a:r>
              <a:rPr lang="en-US" dirty="0" err="1"/>
              <a:t>Semistructured</a:t>
            </a:r>
            <a:r>
              <a:rPr lang="en-US" dirty="0"/>
              <a:t> data? No problem!</a:t>
            </a:r>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119</a:t>
            </a:fld>
            <a:endParaRPr lang="zh-CN" altLang="en-US"/>
          </a:p>
        </p:txBody>
      </p:sp>
    </p:spTree>
    <p:extLst>
      <p:ext uri="{BB962C8B-B14F-4D97-AF65-F5344CB8AC3E}">
        <p14:creationId xmlns:p14="http://schemas.microsoft.com/office/powerpoint/2010/main" val="32294871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Inverted Index: Boolean Retrieval</a:t>
            </a:r>
          </a:p>
        </p:txBody>
      </p:sp>
      <p:grpSp>
        <p:nvGrpSpPr>
          <p:cNvPr id="2" name="Group 16"/>
          <p:cNvGrpSpPr/>
          <p:nvPr/>
        </p:nvGrpSpPr>
        <p:grpSpPr>
          <a:xfrm>
            <a:off x="457200" y="1143000"/>
            <a:ext cx="1940813" cy="490954"/>
            <a:chOff x="762000" y="1905000"/>
            <a:chExt cx="1940813" cy="490954"/>
          </a:xfrm>
        </p:grpSpPr>
        <p:sp>
          <p:nvSpPr>
            <p:cNvPr id="6" name="TextBox 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7" name="TextBox 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9" name="TextBox 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0" name="TextBox 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2" name="TextBox 1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3" name="TextBox 1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68" name="Rectangle 6"/>
          <p:cNvSpPr>
            <a:spLocks noChangeArrowheads="1"/>
          </p:cNvSpPr>
          <p:nvPr/>
        </p:nvSpPr>
        <p:spPr bwMode="auto">
          <a:xfrm>
            <a:off x="6573837"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69" name="Rectangle 7"/>
          <p:cNvSpPr>
            <a:spLocks noChangeArrowheads="1"/>
          </p:cNvSpPr>
          <p:nvPr/>
        </p:nvSpPr>
        <p:spPr bwMode="auto">
          <a:xfrm>
            <a:off x="6573837"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70" name="Rectangle 8"/>
          <p:cNvSpPr>
            <a:spLocks noChangeArrowheads="1"/>
          </p:cNvSpPr>
          <p:nvPr/>
        </p:nvSpPr>
        <p:spPr bwMode="auto">
          <a:xfrm>
            <a:off x="6573837"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71" name="Rectangle 10"/>
          <p:cNvSpPr>
            <a:spLocks noChangeArrowheads="1"/>
          </p:cNvSpPr>
          <p:nvPr/>
        </p:nvSpPr>
        <p:spPr bwMode="auto">
          <a:xfrm>
            <a:off x="6573837"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73" name="Rectangle 16"/>
          <p:cNvSpPr>
            <a:spLocks noChangeArrowheads="1"/>
          </p:cNvSpPr>
          <p:nvPr/>
        </p:nvSpPr>
        <p:spPr bwMode="auto">
          <a:xfrm>
            <a:off x="6573837"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74" name="Rectangle 18"/>
          <p:cNvSpPr>
            <a:spLocks noChangeArrowheads="1"/>
          </p:cNvSpPr>
          <p:nvPr/>
        </p:nvSpPr>
        <p:spPr bwMode="auto">
          <a:xfrm>
            <a:off x="6573837"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75" name="Rectangle 19"/>
          <p:cNvSpPr>
            <a:spLocks noChangeArrowheads="1"/>
          </p:cNvSpPr>
          <p:nvPr/>
        </p:nvSpPr>
        <p:spPr bwMode="auto">
          <a:xfrm>
            <a:off x="6573837"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78" name="Rectangle 34"/>
          <p:cNvSpPr>
            <a:spLocks noChangeArrowheads="1"/>
          </p:cNvSpPr>
          <p:nvPr/>
        </p:nvSpPr>
        <p:spPr bwMode="auto">
          <a:xfrm>
            <a:off x="6573837"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0" name="Rectangle 19"/>
          <p:cNvSpPr>
            <a:spLocks noChangeArrowheads="1"/>
          </p:cNvSpPr>
          <p:nvPr/>
        </p:nvSpPr>
        <p:spPr bwMode="auto">
          <a:xfrm>
            <a:off x="5194299" y="3756026"/>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sp>
        <p:nvSpPr>
          <p:cNvPr id="97" name="Rectangle 7"/>
          <p:cNvSpPr>
            <a:spLocks noChangeArrowheads="1"/>
          </p:cNvSpPr>
          <p:nvPr/>
        </p:nvSpPr>
        <p:spPr bwMode="auto">
          <a:xfrm>
            <a:off x="70866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cxnSp>
        <p:nvCxnSpPr>
          <p:cNvPr id="103" name="Straight Arrow Connector 227"/>
          <p:cNvCxnSpPr>
            <a:cxnSpLocks noChangeShapeType="1"/>
            <a:stCxn id="87" idx="3"/>
            <a:endCxn id="75" idx="1"/>
          </p:cNvCxnSpPr>
          <p:nvPr/>
        </p:nvCxnSpPr>
        <p:spPr bwMode="auto">
          <a:xfrm>
            <a:off x="6345237" y="2763044"/>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68" idx="1"/>
          </p:cNvCxnSpPr>
          <p:nvPr/>
        </p:nvCxnSpPr>
        <p:spPr bwMode="auto">
          <a:xfrm>
            <a:off x="6345237" y="3142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69" idx="1"/>
          </p:cNvCxnSpPr>
          <p:nvPr/>
        </p:nvCxnSpPr>
        <p:spPr bwMode="auto">
          <a:xfrm>
            <a:off x="6345237" y="3523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70" idx="1"/>
          </p:cNvCxnSpPr>
          <p:nvPr/>
        </p:nvCxnSpPr>
        <p:spPr bwMode="auto">
          <a:xfrm>
            <a:off x="6345237"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73" idx="1"/>
          </p:cNvCxnSpPr>
          <p:nvPr/>
        </p:nvCxnSpPr>
        <p:spPr bwMode="auto">
          <a:xfrm>
            <a:off x="6345237" y="4285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71" idx="1"/>
          </p:cNvCxnSpPr>
          <p:nvPr/>
        </p:nvCxnSpPr>
        <p:spPr bwMode="auto">
          <a:xfrm>
            <a:off x="6345237" y="4666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74" idx="1"/>
          </p:cNvCxnSpPr>
          <p:nvPr/>
        </p:nvCxnSpPr>
        <p:spPr bwMode="auto">
          <a:xfrm>
            <a:off x="6345237" y="5047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78" idx="1"/>
          </p:cNvCxnSpPr>
          <p:nvPr/>
        </p:nvCxnSpPr>
        <p:spPr bwMode="auto">
          <a:xfrm>
            <a:off x="6345237" y="5428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38862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grpSp>
        <p:nvGrpSpPr>
          <p:cNvPr id="8" name="Group 44"/>
          <p:cNvGrpSpPr/>
          <p:nvPr/>
        </p:nvGrpSpPr>
        <p:grpSpPr>
          <a:xfrm>
            <a:off x="6208013" y="1143000"/>
            <a:ext cx="2255002" cy="490954"/>
            <a:chOff x="762000" y="1905000"/>
            <a:chExt cx="2255002" cy="490954"/>
          </a:xfrm>
        </p:grpSpPr>
        <p:sp>
          <p:nvSpPr>
            <p:cNvPr id="121" name="TextBox 120"/>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22" name="TextBox 121"/>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6" name="Rectangle 34"/>
          <p:cNvSpPr>
            <a:spLocks noChangeArrowheads="1"/>
          </p:cNvSpPr>
          <p:nvPr/>
        </p:nvSpPr>
        <p:spPr bwMode="auto">
          <a:xfrm>
            <a:off x="6573837"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6" idx="1"/>
          </p:cNvCxnSpPr>
          <p:nvPr/>
        </p:nvCxnSpPr>
        <p:spPr bwMode="auto">
          <a:xfrm>
            <a:off x="6345237" y="5809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1" name="Rectangle 34"/>
          <p:cNvSpPr>
            <a:spLocks noChangeArrowheads="1"/>
          </p:cNvSpPr>
          <p:nvPr/>
        </p:nvSpPr>
        <p:spPr bwMode="auto">
          <a:xfrm>
            <a:off x="6581775"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1" idx="1"/>
          </p:cNvCxnSpPr>
          <p:nvPr/>
        </p:nvCxnSpPr>
        <p:spPr bwMode="auto">
          <a:xfrm>
            <a:off x="6353175" y="6190457"/>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1" name="Straight Arrow Connector 235"/>
          <p:cNvCxnSpPr>
            <a:cxnSpLocks noChangeShapeType="1"/>
            <a:stCxn id="70" idx="3"/>
            <a:endCxn id="97" idx="1"/>
          </p:cNvCxnSpPr>
          <p:nvPr/>
        </p:nvCxnSpPr>
        <p:spPr bwMode="auto">
          <a:xfrm>
            <a:off x="6858000" y="3906045"/>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 name="Slide Number Placeholder 10"/>
          <p:cNvSpPr>
            <a:spLocks noGrp="1"/>
          </p:cNvSpPr>
          <p:nvPr>
            <p:ph type="sldNum" sz="quarter" idx="4"/>
          </p:nvPr>
        </p:nvSpPr>
        <p:spPr/>
        <p:txBody>
          <a:bodyPr/>
          <a:lstStyle/>
          <a:p>
            <a:fld id="{B6F15528-21DE-4FAA-801E-634DDDAF4B2B}" type="slidenum">
              <a:rPr lang="en-US" altLang="zh-CN" smtClean="0"/>
              <a:pPr/>
              <a:t>12</a:t>
            </a:fld>
            <a:endParaRPr lang="zh-CN" altLang="en-US" dirty="0"/>
          </a:p>
        </p:txBody>
      </p:sp>
    </p:spTree>
    <p:extLst>
      <p:ext uri="{BB962C8B-B14F-4D97-AF65-F5344CB8AC3E}">
        <p14:creationId xmlns:p14="http://schemas.microsoft.com/office/powerpoint/2010/main" val="40586796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3" grpId="0" animBg="1"/>
      <p:bldP spid="74" grpId="0" animBg="1"/>
      <p:bldP spid="75" grpId="0" animBg="1"/>
      <p:bldP spid="78" grpId="0" animBg="1"/>
      <p:bldP spid="87" grpId="0" animBg="1"/>
      <p:bldP spid="88" grpId="0" animBg="1"/>
      <p:bldP spid="89" grpId="0" animBg="1"/>
      <p:bldP spid="90" grpId="0" animBg="1"/>
      <p:bldP spid="91" grpId="0" animBg="1"/>
      <p:bldP spid="92" grpId="0" animBg="1"/>
      <p:bldP spid="93" grpId="0" animBg="1"/>
      <p:bldP spid="94" grpId="0" animBg="1"/>
      <p:bldP spid="97" grpId="0" animBg="1"/>
      <p:bldP spid="119" grpId="0" animBg="1"/>
      <p:bldP spid="136" grpId="0" animBg="1"/>
      <p:bldP spid="138" grpId="0" animBg="1"/>
      <p:bldP spid="141" grpId="0" animBg="1"/>
      <p:bldP spid="14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5" name="Rectangle 4"/>
          <p:cNvSpPr/>
          <p:nvPr/>
        </p:nvSpPr>
        <p:spPr>
          <a:xfrm>
            <a:off x="12954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8382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0574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5146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0480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3" name="Group 39"/>
          <p:cNvGrpSpPr/>
          <p:nvPr/>
        </p:nvGrpSpPr>
        <p:grpSpPr>
          <a:xfrm>
            <a:off x="4097338" y="3352800"/>
            <a:ext cx="703262" cy="533400"/>
            <a:chOff x="3862388" y="1524000"/>
            <a:chExt cx="703262" cy="533400"/>
          </a:xfrm>
        </p:grpSpPr>
        <p:sp>
          <p:nvSpPr>
            <p:cNvPr id="24" name="Rectangle 23"/>
            <p:cNvSpPr/>
            <p:nvPr/>
          </p:nvSpPr>
          <p:spPr>
            <a:xfrm>
              <a:off x="4337050" y="1828800"/>
              <a:ext cx="228600" cy="228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aphicFrame>
          <p:nvGraphicFramePr>
            <p:cNvPr id="26" name="Object 25"/>
            <p:cNvGraphicFramePr>
              <a:graphicFrameLocks noChangeAspect="1"/>
            </p:cNvGraphicFramePr>
            <p:nvPr/>
          </p:nvGraphicFramePr>
          <p:xfrm>
            <a:off x="3862388" y="1524000"/>
            <a:ext cx="574675" cy="527050"/>
          </p:xfrm>
          <a:graphic>
            <a:graphicData uri="http://schemas.openxmlformats.org/presentationml/2006/ole">
              <mc:AlternateContent xmlns:mc="http://schemas.openxmlformats.org/markup-compatibility/2006">
                <mc:Choice xmlns:v="urn:schemas-microsoft-com:vml" Requires="v">
                  <p:oleObj spid="_x0000_s170018"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524000"/>
                          <a:ext cx="5746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Rectangle 27"/>
          <p:cNvSpPr/>
          <p:nvPr/>
        </p:nvSpPr>
        <p:spPr>
          <a:xfrm>
            <a:off x="12954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8382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0574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5146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0480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2954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8382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0574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5146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0480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37338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2954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8382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0574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5146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0480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2954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8382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0574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5146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0480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6" name="Rectangle 55"/>
          <p:cNvSpPr/>
          <p:nvPr/>
        </p:nvSpPr>
        <p:spPr>
          <a:xfrm>
            <a:off x="5867400" y="2819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8" name="TextBox 57"/>
          <p:cNvSpPr txBox="1"/>
          <p:nvPr/>
        </p:nvSpPr>
        <p:spPr>
          <a:xfrm>
            <a:off x="5410200" y="2819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61" name="Rectangle 60"/>
          <p:cNvSpPr/>
          <p:nvPr/>
        </p:nvSpPr>
        <p:spPr>
          <a:xfrm>
            <a:off x="6629400" y="2819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3" name="Rounded Rectangle 62"/>
          <p:cNvSpPr/>
          <p:nvPr/>
        </p:nvSpPr>
        <p:spPr bwMode="auto">
          <a:xfrm>
            <a:off x="7086600" y="2819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6" name="Oval 65"/>
          <p:cNvSpPr/>
          <p:nvPr/>
        </p:nvSpPr>
        <p:spPr bwMode="auto">
          <a:xfrm>
            <a:off x="7620000" y="2819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9" name="Rectangle 78"/>
          <p:cNvSpPr/>
          <p:nvPr/>
        </p:nvSpPr>
        <p:spPr>
          <a:xfrm>
            <a:off x="5867400" y="33528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0" name="TextBox 79"/>
          <p:cNvSpPr txBox="1"/>
          <p:nvPr/>
        </p:nvSpPr>
        <p:spPr>
          <a:xfrm>
            <a:off x="5410200" y="3352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81" name="Rectangle 80"/>
          <p:cNvSpPr/>
          <p:nvPr/>
        </p:nvSpPr>
        <p:spPr>
          <a:xfrm>
            <a:off x="6629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2" name="Rounded Rectangle 81"/>
          <p:cNvSpPr/>
          <p:nvPr/>
        </p:nvSpPr>
        <p:spPr bwMode="auto">
          <a:xfrm>
            <a:off x="7086600" y="33528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3" name="Oval 82"/>
          <p:cNvSpPr/>
          <p:nvPr/>
        </p:nvSpPr>
        <p:spPr bwMode="auto">
          <a:xfrm>
            <a:off x="7620000" y="33528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120</a:t>
            </a:fld>
            <a:endParaRPr lang="zh-CN" altLang="en-US"/>
          </a:p>
        </p:txBody>
      </p:sp>
    </p:spTree>
    <p:extLst>
      <p:ext uri="{BB962C8B-B14F-4D97-AF65-F5344CB8AC3E}">
        <p14:creationId xmlns:p14="http://schemas.microsoft.com/office/powerpoint/2010/main" val="2184964612"/>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in MapReduce</a:t>
            </a:r>
          </a:p>
        </p:txBody>
      </p:sp>
      <p:sp>
        <p:nvSpPr>
          <p:cNvPr id="3" name="Content Placeholder 2"/>
          <p:cNvSpPr>
            <a:spLocks noGrp="1"/>
          </p:cNvSpPr>
          <p:nvPr>
            <p:ph idx="1"/>
          </p:nvPr>
        </p:nvSpPr>
        <p:spPr/>
        <p:txBody>
          <a:bodyPr/>
          <a:lstStyle/>
          <a:p>
            <a:r>
              <a:rPr lang="en-US" dirty="0"/>
              <a:t>Easy!</a:t>
            </a:r>
          </a:p>
          <a:p>
            <a:pPr lvl="1"/>
            <a:r>
              <a:rPr lang="en-US" dirty="0">
                <a:solidFill>
                  <a:srgbClr val="FF0000"/>
                </a:solidFill>
              </a:rPr>
              <a:t>Map over </a:t>
            </a:r>
            <a:r>
              <a:rPr lang="en-US" dirty="0" err="1">
                <a:solidFill>
                  <a:srgbClr val="FF0000"/>
                </a:solidFill>
              </a:rPr>
              <a:t>tuples</a:t>
            </a:r>
            <a:r>
              <a:rPr lang="en-US" dirty="0">
                <a:solidFill>
                  <a:srgbClr val="FF0000"/>
                </a:solidFill>
              </a:rPr>
              <a:t>, emit only </a:t>
            </a:r>
            <a:r>
              <a:rPr lang="en-US" dirty="0" err="1">
                <a:solidFill>
                  <a:srgbClr val="FF0000"/>
                </a:solidFill>
              </a:rPr>
              <a:t>tuples</a:t>
            </a:r>
            <a:r>
              <a:rPr lang="en-US" dirty="0">
                <a:solidFill>
                  <a:srgbClr val="FF0000"/>
                </a:solidFill>
              </a:rPr>
              <a:t> that meet criteria</a:t>
            </a:r>
          </a:p>
          <a:p>
            <a:pPr lvl="1"/>
            <a:r>
              <a:rPr lang="en-US" dirty="0"/>
              <a:t>No reducers, unless for regrouping or resorting </a:t>
            </a:r>
            <a:r>
              <a:rPr lang="en-US" dirty="0" err="1"/>
              <a:t>tuples</a:t>
            </a:r>
            <a:endParaRPr lang="en-US" dirty="0"/>
          </a:p>
          <a:p>
            <a:pPr lvl="1"/>
            <a:r>
              <a:rPr lang="en-US" dirty="0"/>
              <a:t>Alternatively: perform in reducer, after some other processing</a:t>
            </a:r>
          </a:p>
          <a:p>
            <a:r>
              <a:rPr lang="en-US" dirty="0"/>
              <a:t>Basically limited by HDFS streaming speeds</a:t>
            </a:r>
          </a:p>
          <a:p>
            <a:pPr lvl="1"/>
            <a:r>
              <a:rPr lang="en-US" dirty="0"/>
              <a:t>Speed of encoding/decoding </a:t>
            </a:r>
            <a:r>
              <a:rPr lang="en-US" dirty="0" err="1"/>
              <a:t>tuples</a:t>
            </a:r>
            <a:r>
              <a:rPr lang="en-US" dirty="0"/>
              <a:t> becomes important</a:t>
            </a:r>
          </a:p>
          <a:p>
            <a:pPr lvl="1"/>
            <a:r>
              <a:rPr lang="en-US" dirty="0"/>
              <a:t>Relational databases take advantage of compression</a:t>
            </a:r>
          </a:p>
          <a:p>
            <a:pPr lvl="1"/>
            <a:r>
              <a:rPr lang="en-US" dirty="0" err="1"/>
              <a:t>Semistructured</a:t>
            </a:r>
            <a:r>
              <a:rPr lang="en-US" dirty="0"/>
              <a:t> data? No problem!</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121</a:t>
            </a:fld>
            <a:endParaRPr lang="zh-CN" altLang="en-US"/>
          </a:p>
        </p:txBody>
      </p:sp>
    </p:spTree>
    <p:extLst>
      <p:ext uri="{BB962C8B-B14F-4D97-AF65-F5344CB8AC3E}">
        <p14:creationId xmlns:p14="http://schemas.microsoft.com/office/powerpoint/2010/main" val="1729410299"/>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Aggregation</a:t>
            </a:r>
          </a:p>
        </p:txBody>
      </p:sp>
      <p:sp>
        <p:nvSpPr>
          <p:cNvPr id="3" name="Content Placeholder 2"/>
          <p:cNvSpPr>
            <a:spLocks noGrp="1"/>
          </p:cNvSpPr>
          <p:nvPr>
            <p:ph idx="1"/>
          </p:nvPr>
        </p:nvSpPr>
        <p:spPr/>
        <p:txBody>
          <a:bodyPr/>
          <a:lstStyle/>
          <a:p>
            <a:r>
              <a:rPr lang="en-US" dirty="0"/>
              <a:t>Example: What is the average time spent per URL?</a:t>
            </a:r>
          </a:p>
          <a:p>
            <a:r>
              <a:rPr lang="en-US" dirty="0"/>
              <a:t>In SQL:</a:t>
            </a:r>
          </a:p>
          <a:p>
            <a:pPr lvl="1"/>
            <a:r>
              <a:rPr lang="en-US" dirty="0"/>
              <a:t>SELECT </a:t>
            </a:r>
            <a:r>
              <a:rPr lang="en-US" dirty="0" err="1"/>
              <a:t>url</a:t>
            </a:r>
            <a:r>
              <a:rPr lang="en-US" dirty="0"/>
              <a:t>, AVG(time) FROM visits GROUP BY </a:t>
            </a:r>
            <a:r>
              <a:rPr lang="en-US" dirty="0" err="1"/>
              <a:t>url</a:t>
            </a:r>
            <a:endParaRPr lang="en-US" dirty="0"/>
          </a:p>
          <a:p>
            <a:r>
              <a:rPr lang="en-US" dirty="0"/>
              <a:t>In MapReduce:</a:t>
            </a:r>
          </a:p>
          <a:p>
            <a:pPr lvl="1"/>
            <a:r>
              <a:rPr lang="en-US" dirty="0">
                <a:solidFill>
                  <a:srgbClr val="FF0000"/>
                </a:solidFill>
              </a:rPr>
              <a:t>Map over </a:t>
            </a:r>
            <a:r>
              <a:rPr lang="en-US" dirty="0" err="1">
                <a:solidFill>
                  <a:srgbClr val="FF0000"/>
                </a:solidFill>
              </a:rPr>
              <a:t>tuples</a:t>
            </a:r>
            <a:r>
              <a:rPr lang="en-US" dirty="0">
                <a:solidFill>
                  <a:srgbClr val="FF0000"/>
                </a:solidFill>
              </a:rPr>
              <a:t>, emit time, </a:t>
            </a:r>
            <a:r>
              <a:rPr lang="en-US" b="1" dirty="0">
                <a:solidFill>
                  <a:srgbClr val="FF0000"/>
                </a:solidFill>
              </a:rPr>
              <a:t>keyed by </a:t>
            </a:r>
            <a:r>
              <a:rPr lang="en-US" b="1" dirty="0" err="1">
                <a:solidFill>
                  <a:srgbClr val="FF0000"/>
                </a:solidFill>
              </a:rPr>
              <a:t>url</a:t>
            </a:r>
            <a:endParaRPr lang="en-US" b="1" dirty="0">
              <a:solidFill>
                <a:srgbClr val="FF0000"/>
              </a:solidFill>
            </a:endParaRPr>
          </a:p>
          <a:p>
            <a:pPr lvl="1"/>
            <a:r>
              <a:rPr lang="en-US" dirty="0"/>
              <a:t>Framework automatically groups values by keys</a:t>
            </a:r>
          </a:p>
          <a:p>
            <a:pPr lvl="1"/>
            <a:r>
              <a:rPr lang="en-US" dirty="0"/>
              <a:t>Compute average in reducer</a:t>
            </a:r>
          </a:p>
          <a:p>
            <a:pPr lvl="1"/>
            <a:r>
              <a:rPr lang="en-US" dirty="0"/>
              <a:t>Optimize with combiners</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122</a:t>
            </a:fld>
            <a:endParaRPr lang="zh-CN" altLang="en-US"/>
          </a:p>
        </p:txBody>
      </p:sp>
    </p:spTree>
    <p:extLst>
      <p:ext uri="{BB962C8B-B14F-4D97-AF65-F5344CB8AC3E}">
        <p14:creationId xmlns:p14="http://schemas.microsoft.com/office/powerpoint/2010/main" val="3509782332"/>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C:\Documents and Settings\Jimmy Lin\Local Settings\Temporary Internet Files\Content.IE5\8DW3C1QH\MPj04228650000[1].jpg"/>
          <p:cNvPicPr>
            <a:picLocks noChangeAspect="1" noChangeArrowheads="1"/>
          </p:cNvPicPr>
          <p:nvPr/>
        </p:nvPicPr>
        <p:blipFill>
          <a:blip r:embed="rId2" cstate="print"/>
          <a:srcRect/>
          <a:stretch>
            <a:fillRect/>
          </a:stretch>
        </p:blipFill>
        <p:spPr bwMode="auto">
          <a:xfrm>
            <a:off x="0" y="346075"/>
            <a:ext cx="9144000" cy="6165850"/>
          </a:xfrm>
          <a:prstGeom prst="rect">
            <a:avLst/>
          </a:prstGeom>
          <a:noFill/>
          <a:ln w="9525">
            <a:noFill/>
            <a:miter lim="800000"/>
            <a:headEnd/>
            <a:tailEnd/>
          </a:ln>
        </p:spPr>
      </p:pic>
      <p:sp>
        <p:nvSpPr>
          <p:cNvPr id="6" name="TextBox 5"/>
          <p:cNvSpPr txBox="1">
            <a:spLocks noChangeArrowheads="1"/>
          </p:cNvSpPr>
          <p:nvPr/>
        </p:nvSpPr>
        <p:spPr bwMode="auto">
          <a:xfrm>
            <a:off x="0" y="1828800"/>
            <a:ext cx="9144000" cy="708025"/>
          </a:xfrm>
          <a:prstGeom prst="rect">
            <a:avLst/>
          </a:prstGeom>
          <a:noFill/>
          <a:ln w="9525">
            <a:noFill/>
            <a:miter lim="800000"/>
            <a:headEnd/>
            <a:tailEnd/>
          </a:ln>
        </p:spPr>
        <p:txBody>
          <a:bodyPr>
            <a:spAutoFit/>
          </a:bodyPr>
          <a:lstStyle/>
          <a:p>
            <a:pPr algn="ctr"/>
            <a:r>
              <a:rPr lang="en-US" sz="4000" dirty="0">
                <a:solidFill>
                  <a:srgbClr val="FF0000"/>
                </a:solidFill>
              </a:rPr>
              <a:t>Relational</a:t>
            </a:r>
            <a:r>
              <a:rPr lang="en-US" sz="4000" dirty="0">
                <a:solidFill>
                  <a:schemeClr val="bg2"/>
                </a:solidFill>
              </a:rPr>
              <a:t> Joins</a:t>
            </a:r>
          </a:p>
        </p:txBody>
      </p:sp>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Microsoft Office Clip Art</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123</a:t>
            </a:fld>
            <a:endParaRPr lang="zh-CN" altLang="en-US"/>
          </a:p>
        </p:txBody>
      </p:sp>
    </p:spTree>
    <p:extLst>
      <p:ext uri="{BB962C8B-B14F-4D97-AF65-F5344CB8AC3E}">
        <p14:creationId xmlns:p14="http://schemas.microsoft.com/office/powerpoint/2010/main" val="725083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Joins</a:t>
            </a:r>
          </a:p>
        </p:txBody>
      </p:sp>
      <p:sp>
        <p:nvSpPr>
          <p:cNvPr id="192" name="Flowchart: Collate 191"/>
          <p:cNvSpPr/>
          <p:nvPr/>
        </p:nvSpPr>
        <p:spPr>
          <a:xfrm rot="5400000">
            <a:off x="4381500" y="3390900"/>
            <a:ext cx="381000" cy="762000"/>
          </a:xfrm>
          <a:prstGeom prst="flowChartCollate">
            <a:avLst/>
          </a:prstGeom>
          <a:noFill/>
          <a:ln w="19050"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08" name="Straight Arrow Connector 207"/>
          <p:cNvCxnSpPr/>
          <p:nvPr/>
        </p:nvCxnSpPr>
        <p:spPr>
          <a:xfrm>
            <a:off x="2514600" y="3733800"/>
            <a:ext cx="1447800" cy="1588"/>
          </a:xfrm>
          <a:prstGeom prst="straightConnector1">
            <a:avLst/>
          </a:prstGeom>
          <a:noFill/>
          <a:ln w="28575" cap="flat" cmpd="sng" algn="ctr">
            <a:solidFill>
              <a:sysClr val="windowText" lastClr="000000"/>
            </a:solidFill>
            <a:prstDash val="solid"/>
            <a:tailEnd type="arrow"/>
          </a:ln>
          <a:effectLst/>
        </p:spPr>
      </p:cxnSp>
      <p:cxnSp>
        <p:nvCxnSpPr>
          <p:cNvPr id="209" name="Straight Arrow Connector 208"/>
          <p:cNvCxnSpPr/>
          <p:nvPr/>
        </p:nvCxnSpPr>
        <p:spPr>
          <a:xfrm rot="5400000" flipH="1" flipV="1">
            <a:off x="2361803" y="3581003"/>
            <a:ext cx="304800" cy="794"/>
          </a:xfrm>
          <a:prstGeom prst="straightConnector1">
            <a:avLst/>
          </a:prstGeom>
          <a:noFill/>
          <a:ln w="28575" cap="flat" cmpd="sng" algn="ctr">
            <a:solidFill>
              <a:sysClr val="windowText" lastClr="000000"/>
            </a:solidFill>
            <a:prstDash val="solid"/>
            <a:tailEnd type="none"/>
          </a:ln>
          <a:effectLst/>
        </p:spPr>
      </p:cxnSp>
      <p:grpSp>
        <p:nvGrpSpPr>
          <p:cNvPr id="210" name="Group 209"/>
          <p:cNvGrpSpPr/>
          <p:nvPr/>
        </p:nvGrpSpPr>
        <p:grpSpPr>
          <a:xfrm flipH="1">
            <a:off x="5105400" y="3429000"/>
            <a:ext cx="1448594" cy="306388"/>
            <a:chOff x="5638006" y="3810000"/>
            <a:chExt cx="1448594" cy="306388"/>
          </a:xfrm>
        </p:grpSpPr>
        <p:cxnSp>
          <p:nvCxnSpPr>
            <p:cNvPr id="211" name="Straight Arrow Connector 210"/>
            <p:cNvCxnSpPr/>
            <p:nvPr/>
          </p:nvCxnSpPr>
          <p:spPr>
            <a:xfrm>
              <a:off x="5638800" y="4114800"/>
              <a:ext cx="1447800" cy="1588"/>
            </a:xfrm>
            <a:prstGeom prst="straightConnector1">
              <a:avLst/>
            </a:prstGeom>
            <a:noFill/>
            <a:ln w="28575" cap="flat" cmpd="sng" algn="ctr">
              <a:solidFill>
                <a:sysClr val="windowText" lastClr="000000"/>
              </a:solidFill>
              <a:prstDash val="solid"/>
              <a:tailEnd type="arrow"/>
            </a:ln>
            <a:effectLst/>
          </p:spPr>
        </p:cxnSp>
        <p:cxnSp>
          <p:nvCxnSpPr>
            <p:cNvPr id="212" name="Straight Arrow Connector 211"/>
            <p:cNvCxnSpPr/>
            <p:nvPr/>
          </p:nvCxnSpPr>
          <p:spPr>
            <a:xfrm rot="5400000" flipH="1" flipV="1">
              <a:off x="5486003" y="3962003"/>
              <a:ext cx="304800" cy="794"/>
            </a:xfrm>
            <a:prstGeom prst="straightConnector1">
              <a:avLst/>
            </a:prstGeom>
            <a:noFill/>
            <a:ln w="28575" cap="flat" cmpd="sng" algn="ctr">
              <a:solidFill>
                <a:sysClr val="windowText" lastClr="000000"/>
              </a:solidFill>
              <a:prstDash val="solid"/>
              <a:tailEnd type="none"/>
            </a:ln>
            <a:effectLst/>
          </p:spPr>
        </p:cxnSp>
      </p:grpSp>
      <p:cxnSp>
        <p:nvCxnSpPr>
          <p:cNvPr id="213" name="Straight Arrow Connector 212"/>
          <p:cNvCxnSpPr/>
          <p:nvPr/>
        </p:nvCxnSpPr>
        <p:spPr>
          <a:xfrm rot="5400000">
            <a:off x="4418806" y="4114006"/>
            <a:ext cx="304800" cy="1588"/>
          </a:xfrm>
          <a:prstGeom prst="straightConnector1">
            <a:avLst/>
          </a:prstGeom>
          <a:noFill/>
          <a:ln w="28575" cap="flat" cmpd="sng" algn="ctr">
            <a:solidFill>
              <a:sysClr val="windowText" lastClr="000000"/>
            </a:solidFill>
            <a:prstDash val="solid"/>
            <a:tailEnd type="arrow"/>
          </a:ln>
          <a:effectLst/>
        </p:spPr>
      </p:cxnSp>
      <p:grpSp>
        <p:nvGrpSpPr>
          <p:cNvPr id="216" name="Group 215"/>
          <p:cNvGrpSpPr/>
          <p:nvPr/>
        </p:nvGrpSpPr>
        <p:grpSpPr>
          <a:xfrm>
            <a:off x="1143000" y="1295400"/>
            <a:ext cx="2286000" cy="381000"/>
            <a:chOff x="1219200" y="1143000"/>
            <a:chExt cx="2286000" cy="381000"/>
          </a:xfrm>
        </p:grpSpPr>
        <p:sp>
          <p:nvSpPr>
            <p:cNvPr id="172" name="Rectangle 17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4" name="TextBox 213"/>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15" name="Rectangle 214"/>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17" name="Group 216"/>
          <p:cNvGrpSpPr/>
          <p:nvPr/>
        </p:nvGrpSpPr>
        <p:grpSpPr>
          <a:xfrm>
            <a:off x="1143000" y="1828800"/>
            <a:ext cx="2286000" cy="381000"/>
            <a:chOff x="1219200" y="1143000"/>
            <a:chExt cx="2286000" cy="381000"/>
          </a:xfrm>
        </p:grpSpPr>
        <p:sp>
          <p:nvSpPr>
            <p:cNvPr id="218" name="Rectangle 21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9" name="TextBox 21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20" name="Rectangle 21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1" name="Group 220"/>
          <p:cNvGrpSpPr/>
          <p:nvPr/>
        </p:nvGrpSpPr>
        <p:grpSpPr>
          <a:xfrm>
            <a:off x="1143000" y="2362200"/>
            <a:ext cx="2286000" cy="381000"/>
            <a:chOff x="1219200" y="1143000"/>
            <a:chExt cx="2286000" cy="381000"/>
          </a:xfrm>
        </p:grpSpPr>
        <p:sp>
          <p:nvSpPr>
            <p:cNvPr id="222" name="Rectangle 22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3" name="TextBox 22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24" name="Rectangle 22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5" name="Group 224"/>
          <p:cNvGrpSpPr/>
          <p:nvPr/>
        </p:nvGrpSpPr>
        <p:grpSpPr>
          <a:xfrm>
            <a:off x="1143000" y="2895600"/>
            <a:ext cx="2286000" cy="381000"/>
            <a:chOff x="1219200" y="1143000"/>
            <a:chExt cx="2286000" cy="381000"/>
          </a:xfrm>
        </p:grpSpPr>
        <p:sp>
          <p:nvSpPr>
            <p:cNvPr id="226" name="Rectangle 22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7" name="TextBox 22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28" name="Rectangle 22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9" name="Group 228"/>
          <p:cNvGrpSpPr/>
          <p:nvPr/>
        </p:nvGrpSpPr>
        <p:grpSpPr>
          <a:xfrm>
            <a:off x="5486400" y="1295400"/>
            <a:ext cx="2286000" cy="381000"/>
            <a:chOff x="3124200" y="1143000"/>
            <a:chExt cx="2286000" cy="381000"/>
          </a:xfrm>
        </p:grpSpPr>
        <p:sp>
          <p:nvSpPr>
            <p:cNvPr id="230" name="Rectangle 22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1" name="TextBox 230"/>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32" name="Rectangle 23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3" name="Group 232"/>
          <p:cNvGrpSpPr/>
          <p:nvPr/>
        </p:nvGrpSpPr>
        <p:grpSpPr>
          <a:xfrm>
            <a:off x="5486400" y="1828800"/>
            <a:ext cx="2286000" cy="381000"/>
            <a:chOff x="3124200" y="1143000"/>
            <a:chExt cx="2286000" cy="381000"/>
          </a:xfrm>
        </p:grpSpPr>
        <p:sp>
          <p:nvSpPr>
            <p:cNvPr id="234" name="Rectangle 23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5" name="TextBox 23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36" name="Rectangle 23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7" name="Group 236"/>
          <p:cNvGrpSpPr/>
          <p:nvPr/>
        </p:nvGrpSpPr>
        <p:grpSpPr>
          <a:xfrm>
            <a:off x="5486400" y="2362200"/>
            <a:ext cx="2286000" cy="381000"/>
            <a:chOff x="3124200" y="1143000"/>
            <a:chExt cx="2286000" cy="381000"/>
          </a:xfrm>
        </p:grpSpPr>
        <p:sp>
          <p:nvSpPr>
            <p:cNvPr id="238" name="Rectangle 23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9" name="TextBox 23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40" name="Rectangle 23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41" name="Group 240"/>
          <p:cNvGrpSpPr/>
          <p:nvPr/>
        </p:nvGrpSpPr>
        <p:grpSpPr>
          <a:xfrm>
            <a:off x="5486400" y="2895600"/>
            <a:ext cx="2286000" cy="381000"/>
            <a:chOff x="3124200" y="1143000"/>
            <a:chExt cx="2286000" cy="381000"/>
          </a:xfrm>
        </p:grpSpPr>
        <p:sp>
          <p:nvSpPr>
            <p:cNvPr id="242" name="Rectangle 24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3" name="TextBox 24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44" name="Rectangle 24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3" name="Group 252"/>
          <p:cNvGrpSpPr/>
          <p:nvPr/>
        </p:nvGrpSpPr>
        <p:grpSpPr>
          <a:xfrm>
            <a:off x="2514600" y="4419600"/>
            <a:ext cx="2286000" cy="381000"/>
            <a:chOff x="1219200" y="1143000"/>
            <a:chExt cx="2286000" cy="381000"/>
          </a:xfrm>
        </p:grpSpPr>
        <p:sp>
          <p:nvSpPr>
            <p:cNvPr id="254" name="Rectangle 25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5" name="TextBox 254"/>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56" name="Rectangle 25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7" name="Group 256"/>
          <p:cNvGrpSpPr/>
          <p:nvPr/>
        </p:nvGrpSpPr>
        <p:grpSpPr>
          <a:xfrm>
            <a:off x="4419600" y="4419600"/>
            <a:ext cx="2286000" cy="381000"/>
            <a:chOff x="3124200" y="1143000"/>
            <a:chExt cx="2286000" cy="381000"/>
          </a:xfrm>
        </p:grpSpPr>
        <p:sp>
          <p:nvSpPr>
            <p:cNvPr id="258" name="Rectangle 25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9" name="TextBox 25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60" name="Rectangle 25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1" name="Group 260"/>
          <p:cNvGrpSpPr/>
          <p:nvPr/>
        </p:nvGrpSpPr>
        <p:grpSpPr>
          <a:xfrm>
            <a:off x="2514600" y="4953000"/>
            <a:ext cx="2286000" cy="381000"/>
            <a:chOff x="1219200" y="1143000"/>
            <a:chExt cx="2286000" cy="381000"/>
          </a:xfrm>
        </p:grpSpPr>
        <p:sp>
          <p:nvSpPr>
            <p:cNvPr id="262" name="Rectangle 26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3" name="TextBox 26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64" name="Rectangle 26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5" name="Group 264"/>
          <p:cNvGrpSpPr/>
          <p:nvPr/>
        </p:nvGrpSpPr>
        <p:grpSpPr>
          <a:xfrm>
            <a:off x="4419600" y="4953000"/>
            <a:ext cx="2286000" cy="381000"/>
            <a:chOff x="3124200" y="1143000"/>
            <a:chExt cx="2286000" cy="381000"/>
          </a:xfrm>
        </p:grpSpPr>
        <p:sp>
          <p:nvSpPr>
            <p:cNvPr id="266" name="Rectangle 265"/>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7" name="TextBox 266"/>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68" name="Rectangle 267"/>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9" name="Group 268"/>
          <p:cNvGrpSpPr/>
          <p:nvPr/>
        </p:nvGrpSpPr>
        <p:grpSpPr>
          <a:xfrm>
            <a:off x="2514600" y="5486400"/>
            <a:ext cx="2286000" cy="381000"/>
            <a:chOff x="1219200" y="1143000"/>
            <a:chExt cx="2286000" cy="381000"/>
          </a:xfrm>
        </p:grpSpPr>
        <p:sp>
          <p:nvSpPr>
            <p:cNvPr id="270" name="Rectangle 26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1" name="TextBox 270"/>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72" name="Rectangle 27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3" name="Group 272"/>
          <p:cNvGrpSpPr/>
          <p:nvPr/>
        </p:nvGrpSpPr>
        <p:grpSpPr>
          <a:xfrm>
            <a:off x="4419600" y="5486400"/>
            <a:ext cx="2286000" cy="381000"/>
            <a:chOff x="3124200" y="1143000"/>
            <a:chExt cx="2286000" cy="381000"/>
          </a:xfrm>
        </p:grpSpPr>
        <p:sp>
          <p:nvSpPr>
            <p:cNvPr id="274" name="Rectangle 27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5" name="TextBox 27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76" name="Rectangle 275"/>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7" name="Group 276"/>
          <p:cNvGrpSpPr/>
          <p:nvPr/>
        </p:nvGrpSpPr>
        <p:grpSpPr>
          <a:xfrm>
            <a:off x="2514600" y="6019800"/>
            <a:ext cx="2286000" cy="381000"/>
            <a:chOff x="1219200" y="1143000"/>
            <a:chExt cx="2286000" cy="381000"/>
          </a:xfrm>
        </p:grpSpPr>
        <p:sp>
          <p:nvSpPr>
            <p:cNvPr id="278" name="Rectangle 27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9" name="TextBox 27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80" name="Rectangle 27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81" name="Group 280"/>
          <p:cNvGrpSpPr/>
          <p:nvPr/>
        </p:nvGrpSpPr>
        <p:grpSpPr>
          <a:xfrm>
            <a:off x="4419600" y="6019800"/>
            <a:ext cx="2286000" cy="381000"/>
            <a:chOff x="3124200" y="1143000"/>
            <a:chExt cx="2286000" cy="381000"/>
          </a:xfrm>
        </p:grpSpPr>
        <p:sp>
          <p:nvSpPr>
            <p:cNvPr id="282" name="Rectangle 28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3" name="TextBox 28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84" name="Rectangle 283"/>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3" name="Slide Number Placeholder 2"/>
          <p:cNvSpPr>
            <a:spLocks noGrp="1"/>
          </p:cNvSpPr>
          <p:nvPr>
            <p:ph type="sldNum" sz="quarter" idx="4"/>
          </p:nvPr>
        </p:nvSpPr>
        <p:spPr/>
        <p:txBody>
          <a:bodyPr/>
          <a:lstStyle/>
          <a:p>
            <a:fld id="{8808B073-952C-4081-9AC7-D5FCF8D919B0}" type="slidenum">
              <a:rPr lang="zh-CN" altLang="en-US" smtClean="0"/>
              <a:t>124</a:t>
            </a:fld>
            <a:endParaRPr lang="zh-CN" altLang="en-US"/>
          </a:p>
        </p:txBody>
      </p:sp>
    </p:spTree>
    <p:extLst>
      <p:ext uri="{BB962C8B-B14F-4D97-AF65-F5344CB8AC3E}">
        <p14:creationId xmlns:p14="http://schemas.microsoft.com/office/powerpoint/2010/main" val="85056963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Relationships</a:t>
            </a:r>
          </a:p>
        </p:txBody>
      </p:sp>
      <p:sp>
        <p:nvSpPr>
          <p:cNvPr id="4" name="Rectangle 7"/>
          <p:cNvSpPr>
            <a:spLocks noChangeArrowheads="1"/>
          </p:cNvSpPr>
          <p:nvPr/>
        </p:nvSpPr>
        <p:spPr bwMode="auto">
          <a:xfrm>
            <a:off x="6103938" y="4419600"/>
            <a:ext cx="1592262" cy="396875"/>
          </a:xfrm>
          <a:prstGeom prst="rect">
            <a:avLst/>
          </a:prstGeom>
          <a:noFill/>
          <a:ln w="9525">
            <a:noFill/>
            <a:miter lim="800000"/>
            <a:headEnd/>
            <a:tailEnd/>
          </a:ln>
        </p:spPr>
        <p:txBody>
          <a:bodyPr wrap="none" lIns="90488" tIns="44450" rIns="90488" bIns="44450">
            <a:spAutoFit/>
          </a:bodyPr>
          <a:lstStyle/>
          <a:p>
            <a:r>
              <a:rPr lang="en-US" sz="2000">
                <a:solidFill>
                  <a:schemeClr val="bg1"/>
                </a:solidFill>
              </a:rPr>
              <a:t>One-to-One</a:t>
            </a:r>
          </a:p>
        </p:txBody>
      </p:sp>
      <p:sp>
        <p:nvSpPr>
          <p:cNvPr id="5" name="Rectangle 22"/>
          <p:cNvSpPr>
            <a:spLocks noChangeArrowheads="1"/>
          </p:cNvSpPr>
          <p:nvPr/>
        </p:nvSpPr>
        <p:spPr bwMode="auto">
          <a:xfrm>
            <a:off x="3810000" y="4419600"/>
            <a:ext cx="1749425" cy="396875"/>
          </a:xfrm>
          <a:prstGeom prst="rect">
            <a:avLst/>
          </a:prstGeom>
          <a:noFill/>
          <a:ln w="9525">
            <a:noFill/>
            <a:miter lim="800000"/>
            <a:headEnd/>
            <a:tailEnd/>
          </a:ln>
        </p:spPr>
        <p:txBody>
          <a:bodyPr wrap="none" lIns="90488" tIns="44450" rIns="90488" bIns="44450">
            <a:spAutoFit/>
          </a:bodyPr>
          <a:lstStyle/>
          <a:p>
            <a:r>
              <a:rPr lang="en-US" sz="2000">
                <a:solidFill>
                  <a:schemeClr val="bg1"/>
                </a:solidFill>
              </a:rPr>
              <a:t>One-to-Many</a:t>
            </a:r>
          </a:p>
        </p:txBody>
      </p:sp>
      <p:sp>
        <p:nvSpPr>
          <p:cNvPr id="6" name="Rectangle 42"/>
          <p:cNvSpPr>
            <a:spLocks noChangeArrowheads="1"/>
          </p:cNvSpPr>
          <p:nvPr/>
        </p:nvSpPr>
        <p:spPr bwMode="auto">
          <a:xfrm>
            <a:off x="1524000" y="4432300"/>
            <a:ext cx="1905000" cy="393700"/>
          </a:xfrm>
          <a:prstGeom prst="rect">
            <a:avLst/>
          </a:prstGeom>
          <a:noFill/>
          <a:ln w="9525">
            <a:noFill/>
            <a:miter lim="800000"/>
            <a:headEnd/>
            <a:tailEnd/>
          </a:ln>
        </p:spPr>
        <p:txBody>
          <a:bodyPr lIns="90488" tIns="44450" rIns="90488" bIns="44450">
            <a:spAutoFit/>
          </a:bodyPr>
          <a:lstStyle/>
          <a:p>
            <a:pPr algn="ctr"/>
            <a:r>
              <a:rPr lang="en-US" sz="2000">
                <a:solidFill>
                  <a:schemeClr val="bg1"/>
                </a:solidFill>
              </a:rPr>
              <a:t>Many-to-Many</a:t>
            </a:r>
          </a:p>
        </p:txBody>
      </p:sp>
      <p:sp>
        <p:nvSpPr>
          <p:cNvPr id="7" name="Oval 9"/>
          <p:cNvSpPr>
            <a:spLocks noChangeArrowheads="1"/>
          </p:cNvSpPr>
          <p:nvPr/>
        </p:nvSpPr>
        <p:spPr bwMode="auto">
          <a:xfrm>
            <a:off x="1981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8" name="Oval 10"/>
          <p:cNvSpPr>
            <a:spLocks noChangeArrowheads="1"/>
          </p:cNvSpPr>
          <p:nvPr/>
        </p:nvSpPr>
        <p:spPr bwMode="auto">
          <a:xfrm>
            <a:off x="2743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9" name="Oval 11"/>
          <p:cNvSpPr>
            <a:spLocks noChangeArrowheads="1"/>
          </p:cNvSpPr>
          <p:nvPr/>
        </p:nvSpPr>
        <p:spPr bwMode="auto">
          <a:xfrm>
            <a:off x="1981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0" name="Oval 12"/>
          <p:cNvSpPr>
            <a:spLocks noChangeArrowheads="1"/>
          </p:cNvSpPr>
          <p:nvPr/>
        </p:nvSpPr>
        <p:spPr bwMode="auto">
          <a:xfrm>
            <a:off x="2743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1" name="Oval 13"/>
          <p:cNvSpPr>
            <a:spLocks noChangeArrowheads="1"/>
          </p:cNvSpPr>
          <p:nvPr/>
        </p:nvSpPr>
        <p:spPr bwMode="auto">
          <a:xfrm>
            <a:off x="1981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2" name="Oval 14"/>
          <p:cNvSpPr>
            <a:spLocks noChangeArrowheads="1"/>
          </p:cNvSpPr>
          <p:nvPr/>
        </p:nvSpPr>
        <p:spPr bwMode="auto">
          <a:xfrm>
            <a:off x="2743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3" name="Oval 15"/>
          <p:cNvSpPr>
            <a:spLocks noChangeArrowheads="1"/>
          </p:cNvSpPr>
          <p:nvPr/>
        </p:nvSpPr>
        <p:spPr bwMode="auto">
          <a:xfrm>
            <a:off x="1981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4" name="Oval 16"/>
          <p:cNvSpPr>
            <a:spLocks noChangeArrowheads="1"/>
          </p:cNvSpPr>
          <p:nvPr/>
        </p:nvSpPr>
        <p:spPr bwMode="auto">
          <a:xfrm>
            <a:off x="2743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5" name="Oval 17"/>
          <p:cNvSpPr>
            <a:spLocks noChangeArrowheads="1"/>
          </p:cNvSpPr>
          <p:nvPr/>
        </p:nvSpPr>
        <p:spPr bwMode="auto">
          <a:xfrm>
            <a:off x="1981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6" name="Oval 18"/>
          <p:cNvSpPr>
            <a:spLocks noChangeArrowheads="1"/>
          </p:cNvSpPr>
          <p:nvPr/>
        </p:nvSpPr>
        <p:spPr bwMode="auto">
          <a:xfrm>
            <a:off x="2743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7" name="Oval 19"/>
          <p:cNvSpPr>
            <a:spLocks noChangeArrowheads="1"/>
          </p:cNvSpPr>
          <p:nvPr/>
        </p:nvSpPr>
        <p:spPr bwMode="auto">
          <a:xfrm>
            <a:off x="1981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8" name="Oval 20"/>
          <p:cNvSpPr>
            <a:spLocks noChangeArrowheads="1"/>
          </p:cNvSpPr>
          <p:nvPr/>
        </p:nvSpPr>
        <p:spPr bwMode="auto">
          <a:xfrm>
            <a:off x="2743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9" name="Oval 21"/>
          <p:cNvSpPr>
            <a:spLocks noChangeArrowheads="1"/>
          </p:cNvSpPr>
          <p:nvPr/>
        </p:nvSpPr>
        <p:spPr bwMode="auto">
          <a:xfrm>
            <a:off x="4191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0" name="Oval 22"/>
          <p:cNvSpPr>
            <a:spLocks noChangeArrowheads="1"/>
          </p:cNvSpPr>
          <p:nvPr/>
        </p:nvSpPr>
        <p:spPr bwMode="auto">
          <a:xfrm>
            <a:off x="4953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1" name="Oval 24"/>
          <p:cNvSpPr>
            <a:spLocks noChangeArrowheads="1"/>
          </p:cNvSpPr>
          <p:nvPr/>
        </p:nvSpPr>
        <p:spPr bwMode="auto">
          <a:xfrm>
            <a:off x="49530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2" name="Oval 25"/>
          <p:cNvSpPr>
            <a:spLocks noChangeArrowheads="1"/>
          </p:cNvSpPr>
          <p:nvPr/>
        </p:nvSpPr>
        <p:spPr bwMode="auto">
          <a:xfrm>
            <a:off x="4191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3" name="Oval 26"/>
          <p:cNvSpPr>
            <a:spLocks noChangeArrowheads="1"/>
          </p:cNvSpPr>
          <p:nvPr/>
        </p:nvSpPr>
        <p:spPr bwMode="auto">
          <a:xfrm>
            <a:off x="4953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4" name="Oval 28"/>
          <p:cNvSpPr>
            <a:spLocks noChangeArrowheads="1"/>
          </p:cNvSpPr>
          <p:nvPr/>
        </p:nvSpPr>
        <p:spPr bwMode="auto">
          <a:xfrm>
            <a:off x="49530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5" name="Oval 29"/>
          <p:cNvSpPr>
            <a:spLocks noChangeArrowheads="1"/>
          </p:cNvSpPr>
          <p:nvPr/>
        </p:nvSpPr>
        <p:spPr bwMode="auto">
          <a:xfrm>
            <a:off x="4191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6" name="Oval 30"/>
          <p:cNvSpPr>
            <a:spLocks noChangeArrowheads="1"/>
          </p:cNvSpPr>
          <p:nvPr/>
        </p:nvSpPr>
        <p:spPr bwMode="auto">
          <a:xfrm>
            <a:off x="4953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7" name="Oval 32"/>
          <p:cNvSpPr>
            <a:spLocks noChangeArrowheads="1"/>
          </p:cNvSpPr>
          <p:nvPr/>
        </p:nvSpPr>
        <p:spPr bwMode="auto">
          <a:xfrm>
            <a:off x="49530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8" name="Oval 33"/>
          <p:cNvSpPr>
            <a:spLocks noChangeArrowheads="1"/>
          </p:cNvSpPr>
          <p:nvPr/>
        </p:nvSpPr>
        <p:spPr bwMode="auto">
          <a:xfrm>
            <a:off x="6408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9" name="Oval 34"/>
          <p:cNvSpPr>
            <a:spLocks noChangeArrowheads="1"/>
          </p:cNvSpPr>
          <p:nvPr/>
        </p:nvSpPr>
        <p:spPr bwMode="auto">
          <a:xfrm>
            <a:off x="7170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0" name="Oval 35"/>
          <p:cNvSpPr>
            <a:spLocks noChangeArrowheads="1"/>
          </p:cNvSpPr>
          <p:nvPr/>
        </p:nvSpPr>
        <p:spPr bwMode="auto">
          <a:xfrm>
            <a:off x="6408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1" name="Oval 36"/>
          <p:cNvSpPr>
            <a:spLocks noChangeArrowheads="1"/>
          </p:cNvSpPr>
          <p:nvPr/>
        </p:nvSpPr>
        <p:spPr bwMode="auto">
          <a:xfrm>
            <a:off x="7170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2" name="Oval 37"/>
          <p:cNvSpPr>
            <a:spLocks noChangeArrowheads="1"/>
          </p:cNvSpPr>
          <p:nvPr/>
        </p:nvSpPr>
        <p:spPr bwMode="auto">
          <a:xfrm>
            <a:off x="6408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3" name="Oval 38"/>
          <p:cNvSpPr>
            <a:spLocks noChangeArrowheads="1"/>
          </p:cNvSpPr>
          <p:nvPr/>
        </p:nvSpPr>
        <p:spPr bwMode="auto">
          <a:xfrm>
            <a:off x="7170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4" name="Oval 39"/>
          <p:cNvSpPr>
            <a:spLocks noChangeArrowheads="1"/>
          </p:cNvSpPr>
          <p:nvPr/>
        </p:nvSpPr>
        <p:spPr bwMode="auto">
          <a:xfrm>
            <a:off x="6408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5" name="Oval 40"/>
          <p:cNvSpPr>
            <a:spLocks noChangeArrowheads="1"/>
          </p:cNvSpPr>
          <p:nvPr/>
        </p:nvSpPr>
        <p:spPr bwMode="auto">
          <a:xfrm>
            <a:off x="7170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6" name="Oval 41"/>
          <p:cNvSpPr>
            <a:spLocks noChangeArrowheads="1"/>
          </p:cNvSpPr>
          <p:nvPr/>
        </p:nvSpPr>
        <p:spPr bwMode="auto">
          <a:xfrm>
            <a:off x="6408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7" name="Oval 42"/>
          <p:cNvSpPr>
            <a:spLocks noChangeArrowheads="1"/>
          </p:cNvSpPr>
          <p:nvPr/>
        </p:nvSpPr>
        <p:spPr bwMode="auto">
          <a:xfrm>
            <a:off x="7170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8" name="Oval 43"/>
          <p:cNvSpPr>
            <a:spLocks noChangeArrowheads="1"/>
          </p:cNvSpPr>
          <p:nvPr/>
        </p:nvSpPr>
        <p:spPr bwMode="auto">
          <a:xfrm>
            <a:off x="6408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9" name="Oval 44"/>
          <p:cNvSpPr>
            <a:spLocks noChangeArrowheads="1"/>
          </p:cNvSpPr>
          <p:nvPr/>
        </p:nvSpPr>
        <p:spPr bwMode="auto">
          <a:xfrm>
            <a:off x="7170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cxnSp>
        <p:nvCxnSpPr>
          <p:cNvPr id="40" name="Straight Connector 49"/>
          <p:cNvCxnSpPr>
            <a:cxnSpLocks noChangeShapeType="1"/>
            <a:stCxn id="7" idx="5"/>
            <a:endCxn id="12" idx="1"/>
          </p:cNvCxnSpPr>
          <p:nvPr/>
        </p:nvCxnSpPr>
        <p:spPr bwMode="auto">
          <a:xfrm rot="16200000" flipH="1">
            <a:off x="2111375" y="2263775"/>
            <a:ext cx="654050" cy="654050"/>
          </a:xfrm>
          <a:prstGeom prst="line">
            <a:avLst/>
          </a:prstGeom>
          <a:noFill/>
          <a:ln w="25400" algn="ctr">
            <a:solidFill>
              <a:schemeClr val="bg1"/>
            </a:solidFill>
            <a:round/>
            <a:headEnd/>
            <a:tailEnd/>
          </a:ln>
        </p:spPr>
      </p:cxnSp>
      <p:cxnSp>
        <p:nvCxnSpPr>
          <p:cNvPr id="41" name="Straight Connector 51"/>
          <p:cNvCxnSpPr>
            <a:cxnSpLocks noChangeShapeType="1"/>
            <a:stCxn id="7" idx="5"/>
            <a:endCxn id="10" idx="2"/>
          </p:cNvCxnSpPr>
          <p:nvPr/>
        </p:nvCxnSpPr>
        <p:spPr bwMode="auto">
          <a:xfrm rot="16200000" flipH="1">
            <a:off x="2263775" y="2111375"/>
            <a:ext cx="327025" cy="631825"/>
          </a:xfrm>
          <a:prstGeom prst="line">
            <a:avLst/>
          </a:prstGeom>
          <a:noFill/>
          <a:ln w="25400" algn="ctr">
            <a:solidFill>
              <a:schemeClr val="bg1"/>
            </a:solidFill>
            <a:round/>
            <a:headEnd/>
            <a:tailEnd/>
          </a:ln>
        </p:spPr>
      </p:cxnSp>
      <p:cxnSp>
        <p:nvCxnSpPr>
          <p:cNvPr id="42" name="Straight Connector 54"/>
          <p:cNvCxnSpPr>
            <a:cxnSpLocks noChangeShapeType="1"/>
            <a:stCxn id="7" idx="5"/>
            <a:endCxn id="14" idx="1"/>
          </p:cNvCxnSpPr>
          <p:nvPr/>
        </p:nvCxnSpPr>
        <p:spPr bwMode="auto">
          <a:xfrm rot="16200000" flipH="1">
            <a:off x="1920875" y="2454275"/>
            <a:ext cx="1035050" cy="654050"/>
          </a:xfrm>
          <a:prstGeom prst="line">
            <a:avLst/>
          </a:prstGeom>
          <a:noFill/>
          <a:ln w="25400" algn="ctr">
            <a:solidFill>
              <a:schemeClr val="bg1"/>
            </a:solidFill>
            <a:round/>
            <a:headEnd/>
            <a:tailEnd/>
          </a:ln>
        </p:spPr>
      </p:cxnSp>
      <p:cxnSp>
        <p:nvCxnSpPr>
          <p:cNvPr id="43" name="Straight Connector 57"/>
          <p:cNvCxnSpPr>
            <a:cxnSpLocks noChangeShapeType="1"/>
            <a:stCxn id="13" idx="6"/>
            <a:endCxn id="12" idx="2"/>
          </p:cNvCxnSpPr>
          <p:nvPr/>
        </p:nvCxnSpPr>
        <p:spPr bwMode="auto">
          <a:xfrm flipV="1">
            <a:off x="2133600" y="2971800"/>
            <a:ext cx="609600" cy="381000"/>
          </a:xfrm>
          <a:prstGeom prst="line">
            <a:avLst/>
          </a:prstGeom>
          <a:noFill/>
          <a:ln w="25400" algn="ctr">
            <a:solidFill>
              <a:schemeClr val="bg1"/>
            </a:solidFill>
            <a:round/>
            <a:headEnd/>
            <a:tailEnd/>
          </a:ln>
        </p:spPr>
      </p:cxnSp>
      <p:cxnSp>
        <p:nvCxnSpPr>
          <p:cNvPr id="44" name="Straight Connector 60"/>
          <p:cNvCxnSpPr>
            <a:cxnSpLocks noChangeShapeType="1"/>
            <a:stCxn id="17" idx="7"/>
            <a:endCxn id="12" idx="3"/>
          </p:cNvCxnSpPr>
          <p:nvPr/>
        </p:nvCxnSpPr>
        <p:spPr bwMode="auto">
          <a:xfrm rot="5400000" flipH="1" flipV="1">
            <a:off x="1920875" y="3216275"/>
            <a:ext cx="1035050" cy="654050"/>
          </a:xfrm>
          <a:prstGeom prst="line">
            <a:avLst/>
          </a:prstGeom>
          <a:noFill/>
          <a:ln w="25400" algn="ctr">
            <a:solidFill>
              <a:schemeClr val="bg1"/>
            </a:solidFill>
            <a:round/>
            <a:headEnd/>
            <a:tailEnd/>
          </a:ln>
        </p:spPr>
      </p:cxnSp>
      <p:cxnSp>
        <p:nvCxnSpPr>
          <p:cNvPr id="45" name="Straight Connector 64"/>
          <p:cNvCxnSpPr>
            <a:cxnSpLocks noChangeShapeType="1"/>
            <a:stCxn id="8" idx="3"/>
            <a:endCxn id="11" idx="6"/>
          </p:cNvCxnSpPr>
          <p:nvPr/>
        </p:nvCxnSpPr>
        <p:spPr bwMode="auto">
          <a:xfrm rot="5400000">
            <a:off x="2095500" y="2301875"/>
            <a:ext cx="708025" cy="631825"/>
          </a:xfrm>
          <a:prstGeom prst="line">
            <a:avLst/>
          </a:prstGeom>
          <a:noFill/>
          <a:ln w="25400" algn="ctr">
            <a:solidFill>
              <a:schemeClr val="bg1"/>
            </a:solidFill>
            <a:round/>
            <a:headEnd/>
            <a:tailEnd/>
          </a:ln>
        </p:spPr>
      </p:cxnSp>
      <p:cxnSp>
        <p:nvCxnSpPr>
          <p:cNvPr id="46" name="Straight Connector 67"/>
          <p:cNvCxnSpPr>
            <a:cxnSpLocks noChangeShapeType="1"/>
            <a:stCxn id="16" idx="1"/>
            <a:endCxn id="11" idx="6"/>
          </p:cNvCxnSpPr>
          <p:nvPr/>
        </p:nvCxnSpPr>
        <p:spPr bwMode="auto">
          <a:xfrm rot="16200000" flipV="1">
            <a:off x="2095500" y="3009900"/>
            <a:ext cx="708025" cy="631825"/>
          </a:xfrm>
          <a:prstGeom prst="line">
            <a:avLst/>
          </a:prstGeom>
          <a:noFill/>
          <a:ln w="25400" algn="ctr">
            <a:solidFill>
              <a:schemeClr val="bg1"/>
            </a:solidFill>
            <a:round/>
            <a:headEnd/>
            <a:tailEnd/>
          </a:ln>
        </p:spPr>
      </p:cxnSp>
      <p:cxnSp>
        <p:nvCxnSpPr>
          <p:cNvPr id="47" name="Straight Connector 70"/>
          <p:cNvCxnSpPr>
            <a:cxnSpLocks noChangeShapeType="1"/>
            <a:stCxn id="18" idx="1"/>
            <a:endCxn id="15" idx="6"/>
          </p:cNvCxnSpPr>
          <p:nvPr/>
        </p:nvCxnSpPr>
        <p:spPr bwMode="auto">
          <a:xfrm rot="16200000" flipV="1">
            <a:off x="2286000" y="3581400"/>
            <a:ext cx="327025" cy="631825"/>
          </a:xfrm>
          <a:prstGeom prst="line">
            <a:avLst/>
          </a:prstGeom>
          <a:noFill/>
          <a:ln w="25400" algn="ctr">
            <a:solidFill>
              <a:schemeClr val="bg1"/>
            </a:solidFill>
            <a:round/>
            <a:headEnd/>
            <a:tailEnd/>
          </a:ln>
        </p:spPr>
      </p:cxnSp>
      <p:cxnSp>
        <p:nvCxnSpPr>
          <p:cNvPr id="48" name="Straight Connector 74"/>
          <p:cNvCxnSpPr>
            <a:cxnSpLocks noChangeShapeType="1"/>
            <a:stCxn id="18" idx="1"/>
            <a:endCxn id="13" idx="6"/>
          </p:cNvCxnSpPr>
          <p:nvPr/>
        </p:nvCxnSpPr>
        <p:spPr bwMode="auto">
          <a:xfrm rot="16200000" flipV="1">
            <a:off x="2095500" y="3390900"/>
            <a:ext cx="708025" cy="631825"/>
          </a:xfrm>
          <a:prstGeom prst="line">
            <a:avLst/>
          </a:prstGeom>
          <a:noFill/>
          <a:ln w="25400" algn="ctr">
            <a:solidFill>
              <a:schemeClr val="bg1"/>
            </a:solidFill>
            <a:round/>
            <a:headEnd/>
            <a:tailEnd/>
          </a:ln>
        </p:spPr>
      </p:cxnSp>
      <p:cxnSp>
        <p:nvCxnSpPr>
          <p:cNvPr id="49" name="Straight Connector 77"/>
          <p:cNvCxnSpPr>
            <a:cxnSpLocks noChangeShapeType="1"/>
            <a:stCxn id="20" idx="2"/>
            <a:endCxn id="19" idx="6"/>
          </p:cNvCxnSpPr>
          <p:nvPr/>
        </p:nvCxnSpPr>
        <p:spPr bwMode="auto">
          <a:xfrm rot="10800000">
            <a:off x="4343400" y="2209800"/>
            <a:ext cx="609600" cy="1588"/>
          </a:xfrm>
          <a:prstGeom prst="line">
            <a:avLst/>
          </a:prstGeom>
          <a:noFill/>
          <a:ln w="25400" algn="ctr">
            <a:solidFill>
              <a:schemeClr val="bg1"/>
            </a:solidFill>
            <a:round/>
            <a:headEnd/>
            <a:tailEnd/>
          </a:ln>
        </p:spPr>
      </p:cxnSp>
      <p:cxnSp>
        <p:nvCxnSpPr>
          <p:cNvPr id="50" name="Straight Connector 80"/>
          <p:cNvCxnSpPr>
            <a:cxnSpLocks noChangeShapeType="1"/>
            <a:stCxn id="21" idx="1"/>
            <a:endCxn id="19" idx="6"/>
          </p:cNvCxnSpPr>
          <p:nvPr/>
        </p:nvCxnSpPr>
        <p:spPr bwMode="auto">
          <a:xfrm rot="16200000" flipV="1">
            <a:off x="4495800" y="2057400"/>
            <a:ext cx="327025" cy="631825"/>
          </a:xfrm>
          <a:prstGeom prst="line">
            <a:avLst/>
          </a:prstGeom>
          <a:noFill/>
          <a:ln w="25400" algn="ctr">
            <a:solidFill>
              <a:schemeClr val="bg1"/>
            </a:solidFill>
            <a:round/>
            <a:headEnd/>
            <a:tailEnd/>
          </a:ln>
        </p:spPr>
      </p:cxnSp>
      <p:cxnSp>
        <p:nvCxnSpPr>
          <p:cNvPr id="51" name="Straight Connector 89"/>
          <p:cNvCxnSpPr>
            <a:cxnSpLocks noChangeShapeType="1"/>
            <a:stCxn id="23" idx="2"/>
            <a:endCxn id="22" idx="6"/>
          </p:cNvCxnSpPr>
          <p:nvPr/>
        </p:nvCxnSpPr>
        <p:spPr bwMode="auto">
          <a:xfrm rot="10800000">
            <a:off x="4343400" y="2971800"/>
            <a:ext cx="609600" cy="1588"/>
          </a:xfrm>
          <a:prstGeom prst="line">
            <a:avLst/>
          </a:prstGeom>
          <a:noFill/>
          <a:ln w="25400" algn="ctr">
            <a:solidFill>
              <a:schemeClr val="bg1"/>
            </a:solidFill>
            <a:round/>
            <a:headEnd/>
            <a:tailEnd/>
          </a:ln>
        </p:spPr>
      </p:cxnSp>
      <p:cxnSp>
        <p:nvCxnSpPr>
          <p:cNvPr id="52" name="Straight Connector 94"/>
          <p:cNvCxnSpPr>
            <a:cxnSpLocks noChangeShapeType="1"/>
            <a:stCxn id="24" idx="1"/>
            <a:endCxn id="22" idx="5"/>
          </p:cNvCxnSpPr>
          <p:nvPr/>
        </p:nvCxnSpPr>
        <p:spPr bwMode="auto">
          <a:xfrm rot="16200000" flipV="1">
            <a:off x="4511675" y="2835275"/>
            <a:ext cx="273050" cy="654050"/>
          </a:xfrm>
          <a:prstGeom prst="line">
            <a:avLst/>
          </a:prstGeom>
          <a:noFill/>
          <a:ln w="25400" algn="ctr">
            <a:solidFill>
              <a:schemeClr val="bg1"/>
            </a:solidFill>
            <a:round/>
            <a:headEnd/>
            <a:tailEnd/>
          </a:ln>
        </p:spPr>
      </p:cxnSp>
      <p:cxnSp>
        <p:nvCxnSpPr>
          <p:cNvPr id="53" name="Straight Connector 97"/>
          <p:cNvCxnSpPr>
            <a:cxnSpLocks noChangeShapeType="1"/>
            <a:stCxn id="26" idx="1"/>
            <a:endCxn id="22" idx="5"/>
          </p:cNvCxnSpPr>
          <p:nvPr/>
        </p:nvCxnSpPr>
        <p:spPr bwMode="auto">
          <a:xfrm rot="16200000" flipV="1">
            <a:off x="4321175" y="3025775"/>
            <a:ext cx="654050" cy="654050"/>
          </a:xfrm>
          <a:prstGeom prst="line">
            <a:avLst/>
          </a:prstGeom>
          <a:noFill/>
          <a:ln w="25400" algn="ctr">
            <a:solidFill>
              <a:schemeClr val="bg1"/>
            </a:solidFill>
            <a:round/>
            <a:headEnd/>
            <a:tailEnd/>
          </a:ln>
        </p:spPr>
      </p:cxnSp>
      <p:cxnSp>
        <p:nvCxnSpPr>
          <p:cNvPr id="54" name="Straight Connector 104"/>
          <p:cNvCxnSpPr>
            <a:cxnSpLocks noChangeShapeType="1"/>
            <a:stCxn id="27" idx="1"/>
            <a:endCxn id="25" idx="5"/>
          </p:cNvCxnSpPr>
          <p:nvPr/>
        </p:nvCxnSpPr>
        <p:spPr bwMode="auto">
          <a:xfrm rot="16200000" flipV="1">
            <a:off x="4511675" y="3597275"/>
            <a:ext cx="273050" cy="654050"/>
          </a:xfrm>
          <a:prstGeom prst="line">
            <a:avLst/>
          </a:prstGeom>
          <a:noFill/>
          <a:ln w="25400" algn="ctr">
            <a:solidFill>
              <a:schemeClr val="bg1"/>
            </a:solidFill>
            <a:round/>
            <a:headEnd/>
            <a:tailEnd/>
          </a:ln>
        </p:spPr>
      </p:cxnSp>
      <p:cxnSp>
        <p:nvCxnSpPr>
          <p:cNvPr id="55" name="Straight Connector 108"/>
          <p:cNvCxnSpPr>
            <a:cxnSpLocks noChangeShapeType="1"/>
            <a:stCxn id="8" idx="3"/>
            <a:endCxn id="9" idx="7"/>
          </p:cNvCxnSpPr>
          <p:nvPr/>
        </p:nvCxnSpPr>
        <p:spPr bwMode="auto">
          <a:xfrm rot="5400000">
            <a:off x="2301875" y="2073275"/>
            <a:ext cx="273050" cy="654050"/>
          </a:xfrm>
          <a:prstGeom prst="line">
            <a:avLst/>
          </a:prstGeom>
          <a:noFill/>
          <a:ln w="25400" algn="ctr">
            <a:solidFill>
              <a:schemeClr val="bg1"/>
            </a:solidFill>
            <a:round/>
            <a:headEnd/>
            <a:tailEnd/>
          </a:ln>
        </p:spPr>
      </p:cxnSp>
      <p:cxnSp>
        <p:nvCxnSpPr>
          <p:cNvPr id="56" name="Straight Connector 113"/>
          <p:cNvCxnSpPr>
            <a:cxnSpLocks noChangeShapeType="1"/>
            <a:stCxn id="31" idx="1"/>
            <a:endCxn id="28" idx="6"/>
          </p:cNvCxnSpPr>
          <p:nvPr/>
        </p:nvCxnSpPr>
        <p:spPr bwMode="auto">
          <a:xfrm rot="16200000" flipV="1">
            <a:off x="6713538" y="2057400"/>
            <a:ext cx="327025" cy="631825"/>
          </a:xfrm>
          <a:prstGeom prst="line">
            <a:avLst/>
          </a:prstGeom>
          <a:noFill/>
          <a:ln w="25400" algn="ctr">
            <a:solidFill>
              <a:schemeClr val="bg1"/>
            </a:solidFill>
            <a:round/>
            <a:headEnd/>
            <a:tailEnd/>
          </a:ln>
        </p:spPr>
      </p:cxnSp>
      <p:cxnSp>
        <p:nvCxnSpPr>
          <p:cNvPr id="57" name="Straight Connector 116"/>
          <p:cNvCxnSpPr>
            <a:cxnSpLocks noChangeShapeType="1"/>
            <a:stCxn id="29" idx="3"/>
            <a:endCxn id="30" idx="7"/>
          </p:cNvCxnSpPr>
          <p:nvPr/>
        </p:nvCxnSpPr>
        <p:spPr bwMode="auto">
          <a:xfrm rot="5400000">
            <a:off x="6729413" y="2073275"/>
            <a:ext cx="273050" cy="654050"/>
          </a:xfrm>
          <a:prstGeom prst="line">
            <a:avLst/>
          </a:prstGeom>
          <a:noFill/>
          <a:ln w="25400" algn="ctr">
            <a:solidFill>
              <a:schemeClr val="bg1"/>
            </a:solidFill>
            <a:round/>
            <a:headEnd/>
            <a:tailEnd/>
          </a:ln>
        </p:spPr>
      </p:cxnSp>
      <p:cxnSp>
        <p:nvCxnSpPr>
          <p:cNvPr id="58" name="Straight Connector 120"/>
          <p:cNvCxnSpPr>
            <a:cxnSpLocks noChangeShapeType="1"/>
            <a:stCxn id="39" idx="1"/>
            <a:endCxn id="36" idx="6"/>
          </p:cNvCxnSpPr>
          <p:nvPr/>
        </p:nvCxnSpPr>
        <p:spPr bwMode="auto">
          <a:xfrm rot="16200000" flipV="1">
            <a:off x="6713538" y="3581400"/>
            <a:ext cx="327025" cy="631825"/>
          </a:xfrm>
          <a:prstGeom prst="line">
            <a:avLst/>
          </a:prstGeom>
          <a:noFill/>
          <a:ln w="25400" algn="ctr">
            <a:solidFill>
              <a:schemeClr val="bg1"/>
            </a:solidFill>
            <a:round/>
            <a:headEnd/>
            <a:tailEnd/>
          </a:ln>
        </p:spPr>
      </p:cxnSp>
      <p:cxnSp>
        <p:nvCxnSpPr>
          <p:cNvPr id="59" name="Straight Connector 123"/>
          <p:cNvCxnSpPr>
            <a:cxnSpLocks noChangeShapeType="1"/>
            <a:stCxn id="35" idx="2"/>
            <a:endCxn id="34" idx="6"/>
          </p:cNvCxnSpPr>
          <p:nvPr/>
        </p:nvCxnSpPr>
        <p:spPr bwMode="auto">
          <a:xfrm rot="10800000">
            <a:off x="6561138" y="3352800"/>
            <a:ext cx="609600" cy="1588"/>
          </a:xfrm>
          <a:prstGeom prst="line">
            <a:avLst/>
          </a:prstGeom>
          <a:noFill/>
          <a:ln w="25400" algn="ctr">
            <a:solidFill>
              <a:schemeClr val="bg1"/>
            </a:solidFill>
            <a:round/>
            <a:headEnd/>
            <a:tailEnd/>
          </a:ln>
        </p:spPr>
      </p:cxnSp>
      <p:cxnSp>
        <p:nvCxnSpPr>
          <p:cNvPr id="60" name="Straight Connector 127"/>
          <p:cNvCxnSpPr>
            <a:cxnSpLocks noChangeShapeType="1"/>
            <a:stCxn id="37" idx="1"/>
            <a:endCxn id="32" idx="5"/>
          </p:cNvCxnSpPr>
          <p:nvPr/>
        </p:nvCxnSpPr>
        <p:spPr bwMode="auto">
          <a:xfrm rot="16200000" flipV="1">
            <a:off x="6538913" y="3025775"/>
            <a:ext cx="654050" cy="654050"/>
          </a:xfrm>
          <a:prstGeom prst="line">
            <a:avLst/>
          </a:prstGeom>
          <a:noFill/>
          <a:ln w="25400" algn="ctr">
            <a:solidFill>
              <a:schemeClr val="bg1"/>
            </a:solidFill>
            <a:round/>
            <a:headEnd/>
            <a:tailEnd/>
          </a:ln>
        </p:spPr>
      </p:cxnSp>
      <p:cxnSp>
        <p:nvCxnSpPr>
          <p:cNvPr id="61" name="Straight Connector 130"/>
          <p:cNvCxnSpPr>
            <a:cxnSpLocks noChangeShapeType="1"/>
            <a:stCxn id="33" idx="3"/>
            <a:endCxn id="38" idx="7"/>
          </p:cNvCxnSpPr>
          <p:nvPr/>
        </p:nvCxnSpPr>
        <p:spPr bwMode="auto">
          <a:xfrm rot="5400000">
            <a:off x="6348413" y="3216275"/>
            <a:ext cx="1035050" cy="654050"/>
          </a:xfrm>
          <a:prstGeom prst="line">
            <a:avLst/>
          </a:prstGeom>
          <a:noFill/>
          <a:ln w="25400" algn="ctr">
            <a:solidFill>
              <a:schemeClr val="bg1"/>
            </a:solidFill>
            <a:round/>
            <a:headEnd/>
            <a:tailEnd/>
          </a:ln>
        </p:spPr>
      </p:cxnSp>
      <p:sp>
        <p:nvSpPr>
          <p:cNvPr id="3" name="Slide Number Placeholder 2"/>
          <p:cNvSpPr>
            <a:spLocks noGrp="1"/>
          </p:cNvSpPr>
          <p:nvPr>
            <p:ph type="sldNum" sz="quarter" idx="4"/>
          </p:nvPr>
        </p:nvSpPr>
        <p:spPr/>
        <p:txBody>
          <a:bodyPr/>
          <a:lstStyle/>
          <a:p>
            <a:fld id="{8808B073-952C-4081-9AC7-D5FCF8D919B0}" type="slidenum">
              <a:rPr lang="zh-CN" altLang="en-US" smtClean="0"/>
              <a:t>125</a:t>
            </a:fld>
            <a:endParaRPr lang="zh-CN" altLang="en-US"/>
          </a:p>
        </p:txBody>
      </p:sp>
    </p:spTree>
    <p:extLst>
      <p:ext uri="{BB962C8B-B14F-4D97-AF65-F5344CB8AC3E}">
        <p14:creationId xmlns:p14="http://schemas.microsoft.com/office/powerpoint/2010/main" val="615826323"/>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Algorithms in MapReduce</a:t>
            </a:r>
          </a:p>
        </p:txBody>
      </p:sp>
      <p:sp>
        <p:nvSpPr>
          <p:cNvPr id="3" name="Content Placeholder 2"/>
          <p:cNvSpPr>
            <a:spLocks noGrp="1"/>
          </p:cNvSpPr>
          <p:nvPr>
            <p:ph idx="1"/>
          </p:nvPr>
        </p:nvSpPr>
        <p:spPr/>
        <p:txBody>
          <a:bodyPr/>
          <a:lstStyle/>
          <a:p>
            <a:r>
              <a:rPr lang="en-US" dirty="0"/>
              <a:t>Reduce-side join</a:t>
            </a:r>
          </a:p>
          <a:p>
            <a:r>
              <a:rPr lang="en-US" dirty="0"/>
              <a:t>Map-side join</a:t>
            </a:r>
          </a:p>
          <a:p>
            <a:r>
              <a:rPr lang="en-US" dirty="0">
                <a:solidFill>
                  <a:srgbClr val="FF0000"/>
                </a:solidFill>
              </a:rPr>
              <a:t>In-memory join</a:t>
            </a:r>
          </a:p>
          <a:p>
            <a:pPr lvl="1"/>
            <a:r>
              <a:rPr lang="en-US" dirty="0"/>
              <a:t>Striped variant</a:t>
            </a:r>
          </a:p>
          <a:p>
            <a:pPr lvl="1"/>
            <a:r>
              <a:rPr lang="en-US" dirty="0" err="1"/>
              <a:t>Memcached</a:t>
            </a:r>
            <a:r>
              <a:rPr lang="en-US" dirty="0"/>
              <a:t> variant</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126</a:t>
            </a:fld>
            <a:endParaRPr lang="zh-CN" altLang="en-US"/>
          </a:p>
        </p:txBody>
      </p:sp>
    </p:spTree>
    <p:extLst>
      <p:ext uri="{BB962C8B-B14F-4D97-AF65-F5344CB8AC3E}">
        <p14:creationId xmlns:p14="http://schemas.microsoft.com/office/powerpoint/2010/main" val="3497854946"/>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Reduce-side Join</a:t>
            </a:r>
          </a:p>
        </p:txBody>
      </p:sp>
      <p:sp>
        <p:nvSpPr>
          <p:cNvPr id="3" name="Content Placeholder 2"/>
          <p:cNvSpPr>
            <a:spLocks noGrp="1"/>
          </p:cNvSpPr>
          <p:nvPr>
            <p:ph idx="1"/>
          </p:nvPr>
        </p:nvSpPr>
        <p:spPr/>
        <p:txBody>
          <a:bodyPr/>
          <a:lstStyle/>
          <a:p>
            <a:r>
              <a:rPr lang="en-US" dirty="0"/>
              <a:t>Basic idea: </a:t>
            </a:r>
            <a:r>
              <a:rPr lang="en-US" dirty="0">
                <a:solidFill>
                  <a:srgbClr val="FF0000"/>
                </a:solidFill>
              </a:rPr>
              <a:t>group by join key</a:t>
            </a:r>
          </a:p>
          <a:p>
            <a:pPr lvl="1"/>
            <a:r>
              <a:rPr lang="en-US" dirty="0"/>
              <a:t>Map over both sets of </a:t>
            </a:r>
            <a:r>
              <a:rPr lang="en-US" dirty="0" err="1"/>
              <a:t>tuples</a:t>
            </a:r>
            <a:endParaRPr lang="en-US" dirty="0"/>
          </a:p>
          <a:p>
            <a:pPr lvl="1"/>
            <a:r>
              <a:rPr lang="en-US" dirty="0"/>
              <a:t>Emit </a:t>
            </a:r>
            <a:r>
              <a:rPr lang="en-US" dirty="0" err="1"/>
              <a:t>tuple</a:t>
            </a:r>
            <a:r>
              <a:rPr lang="en-US" dirty="0"/>
              <a:t> as value with </a:t>
            </a:r>
            <a:r>
              <a:rPr lang="en-US" dirty="0">
                <a:solidFill>
                  <a:srgbClr val="FF0000"/>
                </a:solidFill>
              </a:rPr>
              <a:t>join key as the intermediate key</a:t>
            </a:r>
          </a:p>
          <a:p>
            <a:pPr lvl="1"/>
            <a:r>
              <a:rPr lang="en-US" dirty="0"/>
              <a:t>Execution framework brings together </a:t>
            </a:r>
            <a:r>
              <a:rPr lang="en-US" dirty="0" err="1"/>
              <a:t>tuples</a:t>
            </a:r>
            <a:r>
              <a:rPr lang="en-US" dirty="0"/>
              <a:t> sharing the same key</a:t>
            </a:r>
          </a:p>
          <a:p>
            <a:pPr lvl="1"/>
            <a:r>
              <a:rPr lang="en-US" dirty="0"/>
              <a:t>Perform actual join in reducer</a:t>
            </a:r>
          </a:p>
          <a:p>
            <a:pPr lvl="1"/>
            <a:r>
              <a:rPr lang="en-US" dirty="0"/>
              <a:t>Similar to a “sort-merge join” in database terminology</a:t>
            </a:r>
          </a:p>
          <a:p>
            <a:r>
              <a:rPr lang="en-US" dirty="0"/>
              <a:t>Two variants</a:t>
            </a:r>
          </a:p>
          <a:p>
            <a:pPr lvl="1"/>
            <a:r>
              <a:rPr lang="en-US" dirty="0"/>
              <a:t>1-to-1 joins</a:t>
            </a:r>
          </a:p>
          <a:p>
            <a:pPr lvl="1"/>
            <a:r>
              <a:rPr lang="en-US" dirty="0"/>
              <a:t>1-to-many and many-to-many joins</a:t>
            </a:r>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127</a:t>
            </a:fld>
            <a:endParaRPr lang="zh-CN" altLang="en-US"/>
          </a:p>
        </p:txBody>
      </p:sp>
    </p:spTree>
    <p:extLst>
      <p:ext uri="{BB962C8B-B14F-4D97-AF65-F5344CB8AC3E}">
        <p14:creationId xmlns:p14="http://schemas.microsoft.com/office/powerpoint/2010/main" val="73138295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Reduce-side Join: 1-to-1</a:t>
            </a:r>
          </a:p>
        </p:txBody>
      </p:sp>
      <p:grpSp>
        <p:nvGrpSpPr>
          <p:cNvPr id="5" name="Group 4"/>
          <p:cNvGrpSpPr/>
          <p:nvPr/>
        </p:nvGrpSpPr>
        <p:grpSpPr>
          <a:xfrm>
            <a:off x="1143000" y="18288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 name="TextBox 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9" name="Group 8"/>
          <p:cNvGrpSpPr/>
          <p:nvPr/>
        </p:nvGrpSpPr>
        <p:grpSpPr>
          <a:xfrm>
            <a:off x="1143000" y="2286000"/>
            <a:ext cx="2286000" cy="381000"/>
            <a:chOff x="1219200" y="1143000"/>
            <a:chExt cx="2286000" cy="381000"/>
          </a:xfrm>
        </p:grpSpPr>
        <p:sp>
          <p:nvSpPr>
            <p:cNvPr id="10" name="Rectangle 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1" name="TextBox 10"/>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12" name="Rectangle 11"/>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13" name="Group 12"/>
          <p:cNvGrpSpPr/>
          <p:nvPr/>
        </p:nvGrpSpPr>
        <p:grpSpPr>
          <a:xfrm>
            <a:off x="1143000" y="27432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5" name="TextBox 14"/>
            <p:cNvSpPr txBox="1"/>
            <p:nvPr/>
          </p:nvSpPr>
          <p:spPr>
            <a:xfrm>
              <a:off x="2667000"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17" name="Group 16"/>
          <p:cNvGrpSpPr/>
          <p:nvPr/>
        </p:nvGrpSpPr>
        <p:grpSpPr>
          <a:xfrm>
            <a:off x="1143000" y="32004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9" name="TextBox 18"/>
            <p:cNvSpPr txBox="1"/>
            <p:nvPr/>
          </p:nvSpPr>
          <p:spPr>
            <a:xfrm>
              <a:off x="2667000"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0" name="Rectangle 1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21" name="Right Arrow 20"/>
          <p:cNvSpPr/>
          <p:nvPr/>
        </p:nvSpPr>
        <p:spPr bwMode="auto">
          <a:xfrm>
            <a:off x="3723736" y="24384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3" name="Rectangle 22"/>
          <p:cNvSpPr/>
          <p:nvPr/>
        </p:nvSpPr>
        <p:spPr>
          <a:xfrm>
            <a:off x="6248400" y="1828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 name="TextBox 23"/>
          <p:cNvSpPr txBox="1"/>
          <p:nvPr/>
        </p:nvSpPr>
        <p:spPr>
          <a:xfrm>
            <a:off x="5791200" y="1828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5" name="Rectangle 24"/>
          <p:cNvSpPr/>
          <p:nvPr/>
        </p:nvSpPr>
        <p:spPr>
          <a:xfrm>
            <a:off x="5105400" y="1828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 name="Rectangle 26"/>
          <p:cNvSpPr/>
          <p:nvPr/>
        </p:nvSpPr>
        <p:spPr>
          <a:xfrm>
            <a:off x="6248400"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 name="TextBox 27"/>
          <p:cNvSpPr txBox="1"/>
          <p:nvPr/>
        </p:nvSpPr>
        <p:spPr>
          <a:xfrm>
            <a:off x="5791200" y="2286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9" name="Rectangle 28"/>
          <p:cNvSpPr/>
          <p:nvPr/>
        </p:nvSpPr>
        <p:spPr>
          <a:xfrm>
            <a:off x="5105400" y="2286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ectangle 30"/>
          <p:cNvSpPr/>
          <p:nvPr/>
        </p:nvSpPr>
        <p:spPr>
          <a:xfrm>
            <a:off x="6248400" y="2743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2" name="TextBox 31"/>
          <p:cNvSpPr txBox="1"/>
          <p:nvPr/>
        </p:nvSpPr>
        <p:spPr>
          <a:xfrm>
            <a:off x="5791200" y="27432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33" name="Rectangle 32"/>
          <p:cNvSpPr/>
          <p:nvPr/>
        </p:nvSpPr>
        <p:spPr>
          <a:xfrm>
            <a:off x="5105400" y="2743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Rectangle 34"/>
          <p:cNvSpPr/>
          <p:nvPr/>
        </p:nvSpPr>
        <p:spPr>
          <a:xfrm>
            <a:off x="6248400" y="3200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6" name="TextBox 35"/>
          <p:cNvSpPr txBox="1"/>
          <p:nvPr/>
        </p:nvSpPr>
        <p:spPr>
          <a:xfrm>
            <a:off x="5791200" y="3200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37" name="Rectangle 36"/>
          <p:cNvSpPr/>
          <p:nvPr/>
        </p:nvSpPr>
        <p:spPr>
          <a:xfrm>
            <a:off x="5105400" y="3200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8" name="TextBox 37"/>
          <p:cNvSpPr txBox="1"/>
          <p:nvPr/>
        </p:nvSpPr>
        <p:spPr>
          <a:xfrm>
            <a:off x="4953000" y="14478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39" name="TextBox 38"/>
          <p:cNvSpPr txBox="1"/>
          <p:nvPr/>
        </p:nvSpPr>
        <p:spPr>
          <a:xfrm>
            <a:off x="6187739" y="14478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40" name="TextBox 39"/>
          <p:cNvSpPr txBox="1"/>
          <p:nvPr/>
        </p:nvSpPr>
        <p:spPr>
          <a:xfrm>
            <a:off x="533400" y="1066800"/>
            <a:ext cx="800219" cy="461665"/>
          </a:xfrm>
          <a:prstGeom prst="rect">
            <a:avLst/>
          </a:prstGeom>
          <a:noFill/>
        </p:spPr>
        <p:txBody>
          <a:bodyPr wrap="none" rtlCol="0">
            <a:spAutoFit/>
          </a:bodyPr>
          <a:lstStyle/>
          <a:p>
            <a:pPr lvl="0"/>
            <a:r>
              <a:rPr lang="en-US" sz="2400" kern="0" dirty="0">
                <a:solidFill>
                  <a:schemeClr val="bg1"/>
                </a:solidFill>
                <a:latin typeface="+mn-lt"/>
              </a:rPr>
              <a:t>Map</a:t>
            </a:r>
            <a:endParaRPr lang="en-US" sz="2400" kern="0" baseline="-25000" dirty="0">
              <a:solidFill>
                <a:schemeClr val="bg1"/>
              </a:solidFill>
              <a:latin typeface="+mn-lt"/>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2" name="TextBox 41"/>
          <p:cNvSpPr txBox="1"/>
          <p:nvPr/>
        </p:nvSpPr>
        <p:spPr>
          <a:xfrm>
            <a:off x="1981200" y="5105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4" name="Rectangle 43"/>
          <p:cNvSpPr/>
          <p:nvPr/>
        </p:nvSpPr>
        <p:spPr>
          <a:xfrm>
            <a:off x="4419600" y="5562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TextBox 44"/>
          <p:cNvSpPr txBox="1"/>
          <p:nvPr/>
        </p:nvSpPr>
        <p:spPr>
          <a:xfrm>
            <a:off x="3962400" y="5562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6" name="Rectangle 45"/>
          <p:cNvSpPr/>
          <p:nvPr/>
        </p:nvSpPr>
        <p:spPr>
          <a:xfrm>
            <a:off x="1295400" y="5562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8" name="TextBox 47"/>
          <p:cNvSpPr txBox="1"/>
          <p:nvPr/>
        </p:nvSpPr>
        <p:spPr>
          <a:xfrm>
            <a:off x="3962400" y="5105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50" name="Rectangle 49"/>
          <p:cNvSpPr/>
          <p:nvPr/>
        </p:nvSpPr>
        <p:spPr>
          <a:xfrm>
            <a:off x="2438400" y="5562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TextBox 50"/>
          <p:cNvSpPr txBox="1"/>
          <p:nvPr/>
        </p:nvSpPr>
        <p:spPr>
          <a:xfrm>
            <a:off x="1981200" y="55626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53" name="TextBox 52"/>
          <p:cNvSpPr txBox="1"/>
          <p:nvPr/>
        </p:nvSpPr>
        <p:spPr>
          <a:xfrm>
            <a:off x="1143000" y="47244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54" name="TextBox 53"/>
          <p:cNvSpPr txBox="1"/>
          <p:nvPr/>
        </p:nvSpPr>
        <p:spPr>
          <a:xfrm>
            <a:off x="2377739" y="47244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55" name="TextBox 54"/>
          <p:cNvSpPr txBox="1"/>
          <p:nvPr/>
        </p:nvSpPr>
        <p:spPr>
          <a:xfrm>
            <a:off x="533400" y="4038600"/>
            <a:ext cx="1297150" cy="461665"/>
          </a:xfrm>
          <a:prstGeom prst="rect">
            <a:avLst/>
          </a:prstGeom>
          <a:noFill/>
        </p:spPr>
        <p:txBody>
          <a:bodyPr wrap="none" rtlCol="0">
            <a:spAutoFit/>
          </a:bodyPr>
          <a:lstStyle/>
          <a:p>
            <a:pPr lvl="0"/>
            <a:r>
              <a:rPr lang="en-US" sz="2400" kern="0" dirty="0">
                <a:solidFill>
                  <a:schemeClr val="bg1"/>
                </a:solidFill>
                <a:latin typeface="+mn-lt"/>
              </a:rPr>
              <a:t>Reduce</a:t>
            </a:r>
            <a:endParaRPr lang="en-US" sz="2400" kern="0" baseline="-25000" dirty="0">
              <a:solidFill>
                <a:schemeClr val="bg1"/>
              </a:solidFill>
              <a:latin typeface="+mn-lt"/>
            </a:endParaRPr>
          </a:p>
        </p:txBody>
      </p:sp>
      <p:sp>
        <p:nvSpPr>
          <p:cNvPr id="56" name="TextBox 55"/>
          <p:cNvSpPr txBox="1"/>
          <p:nvPr/>
        </p:nvSpPr>
        <p:spPr>
          <a:xfrm>
            <a:off x="2430644" y="5986046"/>
            <a:ext cx="5036956" cy="338554"/>
          </a:xfrm>
          <a:prstGeom prst="rect">
            <a:avLst/>
          </a:prstGeom>
          <a:noFill/>
        </p:spPr>
        <p:txBody>
          <a:bodyPr wrap="none" rtlCol="0">
            <a:spAutoFit/>
          </a:bodyPr>
          <a:lstStyle/>
          <a:p>
            <a:r>
              <a:rPr lang="en-US" dirty="0">
                <a:solidFill>
                  <a:srgbClr val="FF0000"/>
                </a:solidFill>
              </a:rPr>
              <a:t>Note: no guarantee if R is going to come first or S</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128</a:t>
            </a:fld>
            <a:endParaRPr lang="zh-CN" altLang="en-US"/>
          </a:p>
        </p:txBody>
      </p:sp>
    </p:spTree>
    <p:extLst>
      <p:ext uri="{BB962C8B-B14F-4D97-AF65-F5344CB8AC3E}">
        <p14:creationId xmlns:p14="http://schemas.microsoft.com/office/powerpoint/2010/main" val="1227143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4" grpId="0" animBg="1"/>
      <p:bldP spid="45" grpId="0"/>
      <p:bldP spid="46" grpId="0" animBg="1"/>
      <p:bldP spid="47" grpId="0" animBg="1"/>
      <p:bldP spid="48" grpId="0"/>
      <p:bldP spid="50" grpId="0" animBg="1"/>
      <p:bldP spid="51" grpId="0"/>
      <p:bldP spid="53" grpId="0"/>
      <p:bldP spid="54" grpId="0"/>
      <p:bldP spid="55" grpId="0"/>
      <p:bldP spid="5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Reduce-side Join: 1-to-many</a:t>
            </a:r>
          </a:p>
        </p:txBody>
      </p:sp>
      <p:grpSp>
        <p:nvGrpSpPr>
          <p:cNvPr id="2" name="Group 4"/>
          <p:cNvGrpSpPr/>
          <p:nvPr/>
        </p:nvGrpSpPr>
        <p:grpSpPr>
          <a:xfrm>
            <a:off x="1143000" y="18288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 name="TextBox 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5" name="Group 12"/>
          <p:cNvGrpSpPr/>
          <p:nvPr/>
        </p:nvGrpSpPr>
        <p:grpSpPr>
          <a:xfrm>
            <a:off x="1143000" y="22860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5" name="TextBox 14"/>
            <p:cNvSpPr txBox="1"/>
            <p:nvPr/>
          </p:nvSpPr>
          <p:spPr>
            <a:xfrm>
              <a:off x="2667000"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9" name="Group 16"/>
          <p:cNvGrpSpPr/>
          <p:nvPr/>
        </p:nvGrpSpPr>
        <p:grpSpPr>
          <a:xfrm>
            <a:off x="1143000" y="27432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9" name="TextBox 18"/>
            <p:cNvSpPr txBox="1"/>
            <p:nvPr/>
          </p:nvSpPr>
          <p:spPr>
            <a:xfrm>
              <a:off x="2667000"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0" name="Rectangle 1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21" name="Right Arrow 20"/>
          <p:cNvSpPr/>
          <p:nvPr/>
        </p:nvSpPr>
        <p:spPr bwMode="auto">
          <a:xfrm>
            <a:off x="3723736" y="24384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3" name="Rectangle 22"/>
          <p:cNvSpPr/>
          <p:nvPr/>
        </p:nvSpPr>
        <p:spPr>
          <a:xfrm>
            <a:off x="6248400" y="1828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 name="TextBox 23"/>
          <p:cNvSpPr txBox="1"/>
          <p:nvPr/>
        </p:nvSpPr>
        <p:spPr>
          <a:xfrm>
            <a:off x="5791200" y="1828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5" name="Rectangle 24"/>
          <p:cNvSpPr/>
          <p:nvPr/>
        </p:nvSpPr>
        <p:spPr>
          <a:xfrm>
            <a:off x="5105400" y="1828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 name="Rectangle 26"/>
          <p:cNvSpPr/>
          <p:nvPr/>
        </p:nvSpPr>
        <p:spPr>
          <a:xfrm>
            <a:off x="6248400" y="2286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 name="TextBox 27"/>
          <p:cNvSpPr txBox="1"/>
          <p:nvPr/>
        </p:nvSpPr>
        <p:spPr>
          <a:xfrm>
            <a:off x="5791200" y="2286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9" name="Rectangle 28"/>
          <p:cNvSpPr/>
          <p:nvPr/>
        </p:nvSpPr>
        <p:spPr>
          <a:xfrm>
            <a:off x="510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ectangle 30"/>
          <p:cNvSpPr/>
          <p:nvPr/>
        </p:nvSpPr>
        <p:spPr>
          <a:xfrm>
            <a:off x="6248400" y="2743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2" name="TextBox 31"/>
          <p:cNvSpPr txBox="1"/>
          <p:nvPr/>
        </p:nvSpPr>
        <p:spPr>
          <a:xfrm>
            <a:off x="5791200" y="27432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33" name="Rectangle 32"/>
          <p:cNvSpPr/>
          <p:nvPr/>
        </p:nvSpPr>
        <p:spPr>
          <a:xfrm>
            <a:off x="5105400" y="2743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Rectangle 34"/>
          <p:cNvSpPr/>
          <p:nvPr/>
        </p:nvSpPr>
        <p:spPr>
          <a:xfrm>
            <a:off x="6248400" y="3200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6" name="TextBox 35"/>
          <p:cNvSpPr txBox="1"/>
          <p:nvPr/>
        </p:nvSpPr>
        <p:spPr>
          <a:xfrm>
            <a:off x="5791200" y="3200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9</a:t>
            </a:r>
          </a:p>
        </p:txBody>
      </p:sp>
      <p:sp>
        <p:nvSpPr>
          <p:cNvPr id="37" name="Rectangle 36"/>
          <p:cNvSpPr/>
          <p:nvPr/>
        </p:nvSpPr>
        <p:spPr>
          <a:xfrm>
            <a:off x="5105400" y="3200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8" name="TextBox 37"/>
          <p:cNvSpPr txBox="1"/>
          <p:nvPr/>
        </p:nvSpPr>
        <p:spPr>
          <a:xfrm>
            <a:off x="4953000" y="14478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39" name="TextBox 38"/>
          <p:cNvSpPr txBox="1"/>
          <p:nvPr/>
        </p:nvSpPr>
        <p:spPr>
          <a:xfrm>
            <a:off x="6187739" y="14478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40" name="TextBox 39"/>
          <p:cNvSpPr txBox="1"/>
          <p:nvPr/>
        </p:nvSpPr>
        <p:spPr>
          <a:xfrm>
            <a:off x="533400" y="1066800"/>
            <a:ext cx="800219" cy="461665"/>
          </a:xfrm>
          <a:prstGeom prst="rect">
            <a:avLst/>
          </a:prstGeom>
          <a:noFill/>
        </p:spPr>
        <p:txBody>
          <a:bodyPr wrap="none" rtlCol="0">
            <a:spAutoFit/>
          </a:bodyPr>
          <a:lstStyle/>
          <a:p>
            <a:pPr lvl="0"/>
            <a:r>
              <a:rPr lang="en-US" sz="2400" kern="0" dirty="0">
                <a:solidFill>
                  <a:schemeClr val="bg1"/>
                </a:solidFill>
                <a:latin typeface="+mn-lt"/>
              </a:rPr>
              <a:t>Map</a:t>
            </a:r>
            <a:endParaRPr lang="en-US" sz="2400" kern="0" baseline="-25000" dirty="0">
              <a:solidFill>
                <a:schemeClr val="bg1"/>
              </a:solidFill>
              <a:latin typeface="+mn-lt"/>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2" name="TextBox 41"/>
          <p:cNvSpPr txBox="1"/>
          <p:nvPr/>
        </p:nvSpPr>
        <p:spPr>
          <a:xfrm>
            <a:off x="1981200" y="5105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8" name="TextBox 47"/>
          <p:cNvSpPr txBox="1"/>
          <p:nvPr/>
        </p:nvSpPr>
        <p:spPr>
          <a:xfrm>
            <a:off x="3962400" y="5105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53" name="TextBox 52"/>
          <p:cNvSpPr txBox="1"/>
          <p:nvPr/>
        </p:nvSpPr>
        <p:spPr>
          <a:xfrm>
            <a:off x="1143000" y="47244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54" name="TextBox 53"/>
          <p:cNvSpPr txBox="1"/>
          <p:nvPr/>
        </p:nvSpPr>
        <p:spPr>
          <a:xfrm>
            <a:off x="2377739" y="47244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55" name="TextBox 54"/>
          <p:cNvSpPr txBox="1"/>
          <p:nvPr/>
        </p:nvSpPr>
        <p:spPr>
          <a:xfrm>
            <a:off x="533400" y="4038600"/>
            <a:ext cx="1297150" cy="461665"/>
          </a:xfrm>
          <a:prstGeom prst="rect">
            <a:avLst/>
          </a:prstGeom>
          <a:noFill/>
        </p:spPr>
        <p:txBody>
          <a:bodyPr wrap="none" rtlCol="0">
            <a:spAutoFit/>
          </a:bodyPr>
          <a:lstStyle/>
          <a:p>
            <a:pPr lvl="0"/>
            <a:r>
              <a:rPr lang="en-US" sz="2400" kern="0" dirty="0">
                <a:solidFill>
                  <a:schemeClr val="bg1"/>
                </a:solidFill>
                <a:latin typeface="+mn-lt"/>
              </a:rPr>
              <a:t>Reduce</a:t>
            </a:r>
            <a:endParaRPr lang="en-US" sz="2400" kern="0" baseline="-25000" dirty="0">
              <a:solidFill>
                <a:schemeClr val="bg1"/>
              </a:solidFill>
              <a:latin typeface="+mn-lt"/>
            </a:endParaRPr>
          </a:p>
        </p:txBody>
      </p:sp>
      <p:grpSp>
        <p:nvGrpSpPr>
          <p:cNvPr id="49" name="Group 16"/>
          <p:cNvGrpSpPr/>
          <p:nvPr/>
        </p:nvGrpSpPr>
        <p:grpSpPr>
          <a:xfrm>
            <a:off x="1143000" y="3200400"/>
            <a:ext cx="2286000" cy="381000"/>
            <a:chOff x="2667000" y="1143000"/>
            <a:chExt cx="2286000" cy="381000"/>
          </a:xfrm>
        </p:grpSpPr>
        <p:sp>
          <p:nvSpPr>
            <p:cNvPr id="52" name="Rectangle 5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TextBox 56"/>
            <p:cNvSpPr txBox="1"/>
            <p:nvPr/>
          </p:nvSpPr>
          <p:spPr>
            <a:xfrm>
              <a:off x="2667000"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9</a:t>
              </a:r>
            </a:p>
          </p:txBody>
        </p:sp>
        <p:sp>
          <p:nvSpPr>
            <p:cNvPr id="58" name="Rectangle 5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59" name="Rectangle 58"/>
          <p:cNvSpPr/>
          <p:nvPr/>
        </p:nvSpPr>
        <p:spPr>
          <a:xfrm>
            <a:off x="64770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0" name="TextBox 59"/>
          <p:cNvSpPr txBox="1"/>
          <p:nvPr/>
        </p:nvSpPr>
        <p:spPr>
          <a:xfrm>
            <a:off x="6019800" y="5105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61" name="TextBox 60"/>
          <p:cNvSpPr txBox="1"/>
          <p:nvPr/>
        </p:nvSpPr>
        <p:spPr>
          <a:xfrm>
            <a:off x="8061938" y="5105400"/>
            <a:ext cx="389850" cy="338554"/>
          </a:xfrm>
          <a:prstGeom prst="rect">
            <a:avLst/>
          </a:prstGeom>
          <a:noFill/>
        </p:spPr>
        <p:txBody>
          <a:bodyPr wrap="none" rtlCol="0">
            <a:spAutoFit/>
          </a:bodyPr>
          <a:lstStyle/>
          <a:p>
            <a:pPr lvl="0"/>
            <a:r>
              <a:rPr lang="en-US" b="0" kern="0" dirty="0">
                <a:solidFill>
                  <a:schemeClr val="bg1"/>
                </a:solidFill>
                <a:latin typeface="+mn-lt"/>
              </a:rPr>
              <a:t>…</a:t>
            </a:r>
            <a:endParaRPr lang="en-US" b="0" kern="0" baseline="-25000" dirty="0">
              <a:solidFill>
                <a:schemeClr val="bg1"/>
              </a:solidFill>
              <a:latin typeface="+mn-lt"/>
            </a:endParaRPr>
          </a:p>
        </p:txBody>
      </p:sp>
      <p:sp>
        <p:nvSpPr>
          <p:cNvPr id="56" name="TextBox 55"/>
          <p:cNvSpPr txBox="1"/>
          <p:nvPr/>
        </p:nvSpPr>
        <p:spPr>
          <a:xfrm rot="20989502">
            <a:off x="3293522" y="5582721"/>
            <a:ext cx="3725187" cy="523220"/>
          </a:xfrm>
          <a:prstGeom prst="rect">
            <a:avLst/>
          </a:prstGeom>
          <a:noFill/>
        </p:spPr>
        <p:txBody>
          <a:bodyPr wrap="none" rtlCol="0">
            <a:spAutoFit/>
          </a:bodyPr>
          <a:lstStyle/>
          <a:p>
            <a:r>
              <a:rPr lang="en-US" sz="2800" dirty="0">
                <a:solidFill>
                  <a:srgbClr val="FF0000"/>
                </a:solidFill>
              </a:rPr>
              <a:t>What’s the problem?</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129</a:t>
            </a:fld>
            <a:endParaRPr lang="zh-CN" altLang="en-US"/>
          </a:p>
        </p:txBody>
      </p:sp>
    </p:spTree>
    <p:extLst>
      <p:ext uri="{BB962C8B-B14F-4D97-AF65-F5344CB8AC3E}">
        <p14:creationId xmlns:p14="http://schemas.microsoft.com/office/powerpoint/2010/main" val="1553243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1000" fill="hold"/>
                                        <p:tgtEl>
                                          <p:spTgt spid="56"/>
                                        </p:tgtEl>
                                        <p:attrNameLst>
                                          <p:attrName>ppt_w</p:attrName>
                                        </p:attrNameLst>
                                      </p:cBhvr>
                                      <p:tavLst>
                                        <p:tav tm="0">
                                          <p:val>
                                            <p:fltVal val="0"/>
                                          </p:val>
                                        </p:tav>
                                        <p:tav tm="100000">
                                          <p:val>
                                            <p:strVal val="#ppt_w"/>
                                          </p:val>
                                        </p:tav>
                                      </p:tavLst>
                                    </p:anim>
                                    <p:anim calcmode="lin" valueType="num">
                                      <p:cBhvr>
                                        <p:cTn id="74" dur="1000" fill="hold"/>
                                        <p:tgtEl>
                                          <p:spTgt spid="56"/>
                                        </p:tgtEl>
                                        <p:attrNameLst>
                                          <p:attrName>ppt_h</p:attrName>
                                        </p:attrNameLst>
                                      </p:cBhvr>
                                      <p:tavLst>
                                        <p:tav tm="0">
                                          <p:val>
                                            <p:fltVal val="0"/>
                                          </p:val>
                                        </p:tav>
                                        <p:tav tm="100000">
                                          <p:val>
                                            <p:strVal val="#ppt_h"/>
                                          </p:val>
                                        </p:tav>
                                      </p:tavLst>
                                    </p:anim>
                                    <p:anim calcmode="lin" valueType="num">
                                      <p:cBhvr>
                                        <p:cTn id="75"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7" grpId="0" animBg="1"/>
      <p:bldP spid="48" grpId="0"/>
      <p:bldP spid="53" grpId="0"/>
      <p:bldP spid="54" grpId="0"/>
      <p:bldP spid="55" grpId="0"/>
      <p:bldP spid="59" grpId="0" animBg="1"/>
      <p:bldP spid="60" grpId="0"/>
      <p:bldP spid="61"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Boolean Retrieval</a:t>
            </a:r>
          </a:p>
        </p:txBody>
      </p:sp>
      <p:sp>
        <p:nvSpPr>
          <p:cNvPr id="20483" name="Content Placeholder 2"/>
          <p:cNvSpPr>
            <a:spLocks noGrp="1"/>
          </p:cNvSpPr>
          <p:nvPr>
            <p:ph idx="1"/>
          </p:nvPr>
        </p:nvSpPr>
        <p:spPr/>
        <p:txBody>
          <a:bodyPr/>
          <a:lstStyle/>
          <a:p>
            <a:r>
              <a:rPr lang="en-US" dirty="0"/>
              <a:t>To execute a Boolean query:</a:t>
            </a:r>
          </a:p>
          <a:p>
            <a:pPr lvl="1"/>
            <a:r>
              <a:rPr lang="en-US" dirty="0"/>
              <a:t>Build query syntax tree</a:t>
            </a:r>
          </a:p>
          <a:p>
            <a:pPr lvl="1"/>
            <a:endParaRPr lang="en-US" dirty="0"/>
          </a:p>
          <a:p>
            <a:pPr lvl="1"/>
            <a:endParaRPr lang="en-US" dirty="0"/>
          </a:p>
          <a:p>
            <a:pPr lvl="1"/>
            <a:r>
              <a:rPr lang="en-US" dirty="0"/>
              <a:t>For each clause, look up postings</a:t>
            </a:r>
          </a:p>
          <a:p>
            <a:pPr lvl="1"/>
            <a:endParaRPr lang="en-US" dirty="0"/>
          </a:p>
          <a:p>
            <a:pPr lvl="1"/>
            <a:endParaRPr lang="en-US" dirty="0"/>
          </a:p>
          <a:p>
            <a:pPr lvl="1"/>
            <a:endParaRPr lang="en-US" dirty="0"/>
          </a:p>
          <a:p>
            <a:pPr lvl="1"/>
            <a:r>
              <a:rPr lang="en-US" dirty="0"/>
              <a:t>Traverse postings and apply Boolean operator</a:t>
            </a:r>
          </a:p>
          <a:p>
            <a:r>
              <a:rPr lang="en-US" dirty="0"/>
              <a:t>Efficiency analysis</a:t>
            </a:r>
          </a:p>
          <a:p>
            <a:pPr lvl="1"/>
            <a:r>
              <a:rPr lang="en-US" dirty="0">
                <a:solidFill>
                  <a:srgbClr val="FF0000"/>
                </a:solidFill>
              </a:rPr>
              <a:t>Postings traversal is linear (assuming sorted postings)</a:t>
            </a:r>
          </a:p>
          <a:p>
            <a:pPr lvl="1"/>
            <a:r>
              <a:rPr lang="en-US" dirty="0"/>
              <a:t>Start with shortest posting first </a:t>
            </a:r>
            <a:r>
              <a:rPr lang="en-US" dirty="0" err="1"/>
              <a:t>从短的链表开始</a:t>
            </a:r>
            <a:endParaRPr lang="en-US" dirty="0"/>
          </a:p>
          <a:p>
            <a:pPr lvl="1"/>
            <a:endParaRPr lang="en-US" dirty="0"/>
          </a:p>
        </p:txBody>
      </p:sp>
      <p:sp>
        <p:nvSpPr>
          <p:cNvPr id="20484" name="TextBox 3"/>
          <p:cNvSpPr txBox="1">
            <a:spLocks noChangeArrowheads="1"/>
          </p:cNvSpPr>
          <p:nvPr/>
        </p:nvSpPr>
        <p:spPr bwMode="auto">
          <a:xfrm>
            <a:off x="2743200" y="2133600"/>
            <a:ext cx="2500877" cy="338554"/>
          </a:xfrm>
          <a:prstGeom prst="rect">
            <a:avLst/>
          </a:prstGeom>
          <a:noFill/>
          <a:ln w="9525">
            <a:noFill/>
            <a:miter lim="800000"/>
            <a:headEnd/>
            <a:tailEnd/>
          </a:ln>
        </p:spPr>
        <p:txBody>
          <a:bodyPr wrap="none">
            <a:spAutoFit/>
          </a:bodyPr>
          <a:lstStyle/>
          <a:p>
            <a:r>
              <a:rPr lang="en-US" b="0" dirty="0">
                <a:solidFill>
                  <a:schemeClr val="bg1"/>
                </a:solidFill>
              </a:rPr>
              <a:t>( blue AND fish ) OR ham</a:t>
            </a:r>
          </a:p>
        </p:txBody>
      </p:sp>
      <p:grpSp>
        <p:nvGrpSpPr>
          <p:cNvPr id="54" name="Group 53"/>
          <p:cNvGrpSpPr/>
          <p:nvPr/>
        </p:nvGrpSpPr>
        <p:grpSpPr>
          <a:xfrm>
            <a:off x="6121786" y="1752600"/>
            <a:ext cx="2001878" cy="1329154"/>
            <a:chOff x="6121786" y="1752600"/>
            <a:chExt cx="2001878" cy="1329154"/>
          </a:xfrm>
        </p:grpSpPr>
        <p:sp>
          <p:nvSpPr>
            <p:cNvPr id="20485" name="TextBox 4"/>
            <p:cNvSpPr txBox="1">
              <a:spLocks noChangeArrowheads="1"/>
            </p:cNvSpPr>
            <p:nvPr/>
          </p:nvSpPr>
          <p:spPr bwMode="auto">
            <a:xfrm>
              <a:off x="6781800" y="2743200"/>
              <a:ext cx="570990" cy="338554"/>
            </a:xfrm>
            <a:prstGeom prst="rect">
              <a:avLst/>
            </a:prstGeom>
            <a:noFill/>
            <a:ln w="9525">
              <a:noFill/>
              <a:miter lim="800000"/>
              <a:headEnd/>
              <a:tailEnd/>
            </a:ln>
          </p:spPr>
          <p:txBody>
            <a:bodyPr wrap="none">
              <a:spAutoFit/>
            </a:bodyPr>
            <a:lstStyle/>
            <a:p>
              <a:r>
                <a:rPr lang="en-US" b="0" dirty="0">
                  <a:solidFill>
                    <a:schemeClr val="bg1"/>
                  </a:solidFill>
                </a:rPr>
                <a:t>blue</a:t>
              </a:r>
            </a:p>
          </p:txBody>
        </p:sp>
        <p:sp>
          <p:nvSpPr>
            <p:cNvPr id="20486" name="TextBox 5"/>
            <p:cNvSpPr txBox="1">
              <a:spLocks noChangeArrowheads="1"/>
            </p:cNvSpPr>
            <p:nvPr/>
          </p:nvSpPr>
          <p:spPr bwMode="auto">
            <a:xfrm>
              <a:off x="7620000" y="2743200"/>
              <a:ext cx="503664" cy="338554"/>
            </a:xfrm>
            <a:prstGeom prst="rect">
              <a:avLst/>
            </a:prstGeom>
            <a:noFill/>
            <a:ln w="9525">
              <a:noFill/>
              <a:miter lim="800000"/>
              <a:headEnd/>
              <a:tailEnd/>
            </a:ln>
          </p:spPr>
          <p:txBody>
            <a:bodyPr wrap="none">
              <a:spAutoFit/>
            </a:bodyPr>
            <a:lstStyle/>
            <a:p>
              <a:r>
                <a:rPr lang="en-US" b="0" dirty="0">
                  <a:solidFill>
                    <a:schemeClr val="bg1"/>
                  </a:solidFill>
                </a:rPr>
                <a:t>fish</a:t>
              </a:r>
            </a:p>
          </p:txBody>
        </p:sp>
        <p:sp>
          <p:nvSpPr>
            <p:cNvPr id="20487" name="TextBox 6"/>
            <p:cNvSpPr txBox="1">
              <a:spLocks noChangeArrowheads="1"/>
            </p:cNvSpPr>
            <p:nvPr/>
          </p:nvSpPr>
          <p:spPr bwMode="auto">
            <a:xfrm>
              <a:off x="7162800" y="2209800"/>
              <a:ext cx="615874" cy="338554"/>
            </a:xfrm>
            <a:prstGeom prst="rect">
              <a:avLst/>
            </a:prstGeom>
            <a:noFill/>
            <a:ln w="9525">
              <a:noFill/>
              <a:miter lim="800000"/>
              <a:headEnd/>
              <a:tailEnd/>
            </a:ln>
          </p:spPr>
          <p:txBody>
            <a:bodyPr wrap="none">
              <a:spAutoFit/>
            </a:bodyPr>
            <a:lstStyle/>
            <a:p>
              <a:r>
                <a:rPr lang="en-US" b="0" dirty="0">
                  <a:solidFill>
                    <a:schemeClr val="bg1"/>
                  </a:solidFill>
                </a:rPr>
                <a:t>AND</a:t>
              </a:r>
            </a:p>
          </p:txBody>
        </p:sp>
        <p:sp>
          <p:nvSpPr>
            <p:cNvPr id="20488" name="TextBox 7"/>
            <p:cNvSpPr txBox="1">
              <a:spLocks noChangeArrowheads="1"/>
            </p:cNvSpPr>
            <p:nvPr/>
          </p:nvSpPr>
          <p:spPr bwMode="auto">
            <a:xfrm>
              <a:off x="6121786" y="2209800"/>
              <a:ext cx="583814" cy="338554"/>
            </a:xfrm>
            <a:prstGeom prst="rect">
              <a:avLst/>
            </a:prstGeom>
            <a:noFill/>
            <a:ln w="9525">
              <a:noFill/>
              <a:miter lim="800000"/>
              <a:headEnd/>
              <a:tailEnd/>
            </a:ln>
          </p:spPr>
          <p:txBody>
            <a:bodyPr wrap="none">
              <a:spAutoFit/>
            </a:bodyPr>
            <a:lstStyle/>
            <a:p>
              <a:r>
                <a:rPr lang="en-US" b="0" dirty="0">
                  <a:solidFill>
                    <a:schemeClr val="bg1"/>
                  </a:solidFill>
                </a:rPr>
                <a:t>ham</a:t>
              </a:r>
            </a:p>
          </p:txBody>
        </p:sp>
        <p:sp>
          <p:nvSpPr>
            <p:cNvPr id="20489" name="TextBox 8"/>
            <p:cNvSpPr txBox="1">
              <a:spLocks noChangeArrowheads="1"/>
            </p:cNvSpPr>
            <p:nvPr/>
          </p:nvSpPr>
          <p:spPr bwMode="auto">
            <a:xfrm>
              <a:off x="6705600" y="1752600"/>
              <a:ext cx="492443" cy="338554"/>
            </a:xfrm>
            <a:prstGeom prst="rect">
              <a:avLst/>
            </a:prstGeom>
            <a:noFill/>
            <a:ln w="9525">
              <a:noFill/>
              <a:miter lim="800000"/>
              <a:headEnd/>
              <a:tailEnd/>
            </a:ln>
          </p:spPr>
          <p:txBody>
            <a:bodyPr wrap="none">
              <a:spAutoFit/>
            </a:bodyPr>
            <a:lstStyle/>
            <a:p>
              <a:r>
                <a:rPr lang="en-US" b="0" dirty="0">
                  <a:solidFill>
                    <a:schemeClr val="bg1"/>
                  </a:solidFill>
                </a:rPr>
                <a:t>OR</a:t>
              </a:r>
            </a:p>
          </p:txBody>
        </p:sp>
        <p:cxnSp>
          <p:nvCxnSpPr>
            <p:cNvPr id="20490" name="Straight Arrow Connector 10"/>
            <p:cNvCxnSpPr>
              <a:cxnSpLocks noChangeShapeType="1"/>
              <a:stCxn id="20489" idx="2"/>
              <a:endCxn id="20488" idx="0"/>
            </p:cNvCxnSpPr>
            <p:nvPr/>
          </p:nvCxnSpPr>
          <p:spPr bwMode="auto">
            <a:xfrm rot="5400000">
              <a:off x="6623435" y="1881413"/>
              <a:ext cx="118646" cy="538129"/>
            </a:xfrm>
            <a:prstGeom prst="straightConnector1">
              <a:avLst/>
            </a:prstGeom>
            <a:noFill/>
            <a:ln w="9525" algn="ctr">
              <a:solidFill>
                <a:schemeClr val="bg1"/>
              </a:solidFill>
              <a:round/>
              <a:headEnd/>
              <a:tailEnd/>
            </a:ln>
          </p:spPr>
        </p:cxnSp>
        <p:cxnSp>
          <p:nvCxnSpPr>
            <p:cNvPr id="20491" name="Straight Arrow Connector 11"/>
            <p:cNvCxnSpPr>
              <a:cxnSpLocks noChangeShapeType="1"/>
              <a:stCxn id="20489" idx="2"/>
              <a:endCxn id="20487" idx="0"/>
            </p:cNvCxnSpPr>
            <p:nvPr/>
          </p:nvCxnSpPr>
          <p:spPr bwMode="auto">
            <a:xfrm rot="16200000" flipH="1">
              <a:off x="7151956" y="1891019"/>
              <a:ext cx="118646" cy="518915"/>
            </a:xfrm>
            <a:prstGeom prst="straightConnector1">
              <a:avLst/>
            </a:prstGeom>
            <a:noFill/>
            <a:ln w="9525" algn="ctr">
              <a:solidFill>
                <a:schemeClr val="bg1"/>
              </a:solidFill>
              <a:round/>
              <a:headEnd/>
              <a:tailEnd/>
            </a:ln>
          </p:spPr>
        </p:cxnSp>
        <p:cxnSp>
          <p:nvCxnSpPr>
            <p:cNvPr id="20492" name="Straight Arrow Connector 14"/>
            <p:cNvCxnSpPr>
              <a:cxnSpLocks noChangeShapeType="1"/>
              <a:stCxn id="20487" idx="2"/>
              <a:endCxn id="20486" idx="0"/>
            </p:cNvCxnSpPr>
            <p:nvPr/>
          </p:nvCxnSpPr>
          <p:spPr bwMode="auto">
            <a:xfrm rot="16200000" flipH="1">
              <a:off x="7573861" y="2445229"/>
              <a:ext cx="194846" cy="401095"/>
            </a:xfrm>
            <a:prstGeom prst="straightConnector1">
              <a:avLst/>
            </a:prstGeom>
            <a:noFill/>
            <a:ln w="9525" algn="ctr">
              <a:solidFill>
                <a:schemeClr val="bg1"/>
              </a:solidFill>
              <a:round/>
              <a:headEnd/>
              <a:tailEnd/>
            </a:ln>
          </p:spPr>
        </p:cxnSp>
        <p:cxnSp>
          <p:nvCxnSpPr>
            <p:cNvPr id="20493" name="Straight Arrow Connector 17"/>
            <p:cNvCxnSpPr>
              <a:cxnSpLocks noChangeShapeType="1"/>
              <a:stCxn id="20487" idx="2"/>
              <a:endCxn id="20485" idx="0"/>
            </p:cNvCxnSpPr>
            <p:nvPr/>
          </p:nvCxnSpPr>
          <p:spPr bwMode="auto">
            <a:xfrm rot="5400000">
              <a:off x="7171593" y="2444056"/>
              <a:ext cx="194846" cy="403442"/>
            </a:xfrm>
            <a:prstGeom prst="straightConnector1">
              <a:avLst/>
            </a:prstGeom>
            <a:noFill/>
            <a:ln w="9525" algn="ctr">
              <a:solidFill>
                <a:schemeClr val="bg1"/>
              </a:solidFill>
              <a:round/>
              <a:headEnd/>
              <a:tailEnd/>
            </a:ln>
          </p:spPr>
        </p:cxnSp>
      </p:grpSp>
      <p:sp>
        <p:nvSpPr>
          <p:cNvPr id="20494" name="Right Arrow 21"/>
          <p:cNvSpPr>
            <a:spLocks noChangeArrowheads="1"/>
          </p:cNvSpPr>
          <p:nvPr/>
        </p:nvSpPr>
        <p:spPr bwMode="auto">
          <a:xfrm>
            <a:off x="5453063" y="2133600"/>
            <a:ext cx="490537" cy="381000"/>
          </a:xfrm>
          <a:prstGeom prst="rightArrow">
            <a:avLst>
              <a:gd name="adj1" fmla="val 50000"/>
              <a:gd name="adj2" fmla="val 50069"/>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a:solidFill>
                <a:schemeClr val="bg1"/>
              </a:solidFill>
            </a:endParaRPr>
          </a:p>
        </p:txBody>
      </p:sp>
      <p:grpSp>
        <p:nvGrpSpPr>
          <p:cNvPr id="59" name="Group 58"/>
          <p:cNvGrpSpPr/>
          <p:nvPr/>
        </p:nvGrpSpPr>
        <p:grpSpPr>
          <a:xfrm>
            <a:off x="2667000" y="3200400"/>
            <a:ext cx="2176464" cy="685800"/>
            <a:chOff x="2667000" y="3200400"/>
            <a:chExt cx="2176464" cy="685800"/>
          </a:xfrm>
        </p:grpSpPr>
        <p:sp>
          <p:nvSpPr>
            <p:cNvPr id="46" name="Rectangle 8"/>
            <p:cNvSpPr>
              <a:spLocks noChangeArrowheads="1"/>
            </p:cNvSpPr>
            <p:nvPr/>
          </p:nvSpPr>
          <p:spPr bwMode="auto">
            <a:xfrm>
              <a:off x="4046538"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7" name="Rectangle 19"/>
            <p:cNvSpPr>
              <a:spLocks noChangeArrowheads="1"/>
            </p:cNvSpPr>
            <p:nvPr/>
          </p:nvSpPr>
          <p:spPr bwMode="auto">
            <a:xfrm>
              <a:off x="4046538" y="3200400"/>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48" name="Rectangle 19"/>
            <p:cNvSpPr>
              <a:spLocks noChangeArrowheads="1"/>
            </p:cNvSpPr>
            <p:nvPr/>
          </p:nvSpPr>
          <p:spPr bwMode="auto">
            <a:xfrm>
              <a:off x="2667000" y="3200400"/>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49" name="Rectangle 19"/>
            <p:cNvSpPr>
              <a:spLocks noChangeArrowheads="1"/>
            </p:cNvSpPr>
            <p:nvPr/>
          </p:nvSpPr>
          <p:spPr bwMode="auto">
            <a:xfrm>
              <a:off x="2667000" y="3586163"/>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50" name="Rectangle 7"/>
            <p:cNvSpPr>
              <a:spLocks noChangeArrowheads="1"/>
            </p:cNvSpPr>
            <p:nvPr/>
          </p:nvSpPr>
          <p:spPr bwMode="auto">
            <a:xfrm>
              <a:off x="4559301" y="3586163"/>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cxnSp>
          <p:nvCxnSpPr>
            <p:cNvPr id="51" name="Straight Arrow Connector 227"/>
            <p:cNvCxnSpPr>
              <a:cxnSpLocks noChangeShapeType="1"/>
              <a:stCxn id="48" idx="3"/>
              <a:endCxn id="47" idx="1"/>
            </p:cNvCxnSpPr>
            <p:nvPr/>
          </p:nvCxnSpPr>
          <p:spPr bwMode="auto">
            <a:xfrm>
              <a:off x="3817938" y="3350419"/>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2" name="Straight Arrow Connector 235"/>
            <p:cNvCxnSpPr>
              <a:cxnSpLocks noChangeShapeType="1"/>
              <a:stCxn id="49" idx="3"/>
              <a:endCxn id="46" idx="1"/>
            </p:cNvCxnSpPr>
            <p:nvPr/>
          </p:nvCxnSpPr>
          <p:spPr bwMode="auto">
            <a:xfrm>
              <a:off x="3817938"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53" name="Straight Arrow Connector 235"/>
            <p:cNvCxnSpPr>
              <a:cxnSpLocks noChangeShapeType="1"/>
              <a:stCxn id="46" idx="3"/>
              <a:endCxn id="50" idx="1"/>
            </p:cNvCxnSpPr>
            <p:nvPr/>
          </p:nvCxnSpPr>
          <p:spPr bwMode="auto">
            <a:xfrm>
              <a:off x="4330701" y="3736182"/>
              <a:ext cx="228600"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
        <p:nvSpPr>
          <p:cNvPr id="2" name="Slide Number Placeholder 1"/>
          <p:cNvSpPr>
            <a:spLocks noGrp="1"/>
          </p:cNvSpPr>
          <p:nvPr>
            <p:ph type="sldNum" sz="quarter" idx="4"/>
          </p:nvPr>
        </p:nvSpPr>
        <p:spPr/>
        <p:txBody>
          <a:bodyPr/>
          <a:lstStyle/>
          <a:p>
            <a:fld id="{B6F15528-21DE-4FAA-801E-634DDDAF4B2B}" type="slidenum">
              <a:rPr lang="en-US" altLang="zh-CN" smtClean="0"/>
              <a:pPr/>
              <a:t>13</a:t>
            </a:fld>
            <a:endParaRPr lang="zh-CN" altLang="en-US" dirty="0"/>
          </a:p>
        </p:txBody>
      </p:sp>
    </p:spTree>
    <p:extLst>
      <p:ext uri="{BB962C8B-B14F-4D97-AF65-F5344CB8AC3E}">
        <p14:creationId xmlns:p14="http://schemas.microsoft.com/office/powerpoint/2010/main" val="2418911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8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4" grpId="0"/>
      <p:bldP spid="2049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Reduce-side Join: V-to-K Conversion</a:t>
            </a:r>
          </a:p>
        </p:txBody>
      </p:sp>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 name="TextBox 3"/>
          <p:cNvSpPr txBox="1"/>
          <p:nvPr/>
        </p:nvSpPr>
        <p:spPr>
          <a:xfrm>
            <a:off x="1726116" y="2286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Rectangle 5"/>
          <p:cNvSpPr/>
          <p:nvPr/>
        </p:nvSpPr>
        <p:spPr>
          <a:xfrm>
            <a:off x="2667000" y="2819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 name="TextBox 7"/>
          <p:cNvSpPr txBox="1"/>
          <p:nvPr/>
        </p:nvSpPr>
        <p:spPr>
          <a:xfrm>
            <a:off x="1143000" y="19050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9" name="TextBox 8"/>
          <p:cNvSpPr txBox="1"/>
          <p:nvPr/>
        </p:nvSpPr>
        <p:spPr>
          <a:xfrm>
            <a:off x="2612751" y="19050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10" name="TextBox 9"/>
          <p:cNvSpPr txBox="1"/>
          <p:nvPr/>
        </p:nvSpPr>
        <p:spPr>
          <a:xfrm>
            <a:off x="533400" y="1219200"/>
            <a:ext cx="1980029" cy="461665"/>
          </a:xfrm>
          <a:prstGeom prst="rect">
            <a:avLst/>
          </a:prstGeom>
          <a:noFill/>
        </p:spPr>
        <p:txBody>
          <a:bodyPr wrap="none" rtlCol="0">
            <a:spAutoFit/>
          </a:bodyPr>
          <a:lstStyle/>
          <a:p>
            <a:pPr lvl="0"/>
            <a:r>
              <a:rPr lang="en-US" sz="2400" kern="0" dirty="0">
                <a:solidFill>
                  <a:schemeClr val="bg1"/>
                </a:solidFill>
                <a:latin typeface="+mn-lt"/>
              </a:rPr>
              <a:t>In reducer…</a:t>
            </a:r>
            <a:endParaRPr lang="en-US" sz="2400" kern="0" baseline="-25000" dirty="0">
              <a:solidFill>
                <a:schemeClr val="bg1"/>
              </a:solidFill>
              <a:latin typeface="+mn-lt"/>
            </a:endParaRPr>
          </a:p>
        </p:txBody>
      </p:sp>
      <p:sp>
        <p:nvSpPr>
          <p:cNvPr id="11" name="Rectangle 10"/>
          <p:cNvSpPr/>
          <p:nvPr/>
        </p:nvSpPr>
        <p:spPr>
          <a:xfrm>
            <a:off x="26670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4" name="TextBox 13"/>
          <p:cNvSpPr txBox="1"/>
          <p:nvPr/>
        </p:nvSpPr>
        <p:spPr>
          <a:xfrm>
            <a:off x="1726116" y="2819400"/>
            <a:ext cx="407484"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15" name="Rectangle 14"/>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6" name="TextBox 15"/>
          <p:cNvSpPr txBox="1"/>
          <p:nvPr/>
        </p:nvSpPr>
        <p:spPr>
          <a:xfrm>
            <a:off x="1726116" y="33528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17" name="Rectangle 16"/>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8" name="TextBox 17"/>
          <p:cNvSpPr txBox="1"/>
          <p:nvPr/>
        </p:nvSpPr>
        <p:spPr>
          <a:xfrm>
            <a:off x="1726116" y="3886200"/>
            <a:ext cx="407484"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9</a:t>
            </a:r>
          </a:p>
        </p:txBody>
      </p:sp>
      <p:sp>
        <p:nvSpPr>
          <p:cNvPr id="19" name="Rectangle 18"/>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ectangle 19"/>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 name="Rectangle 20"/>
          <p:cNvSpPr/>
          <p:nvPr/>
        </p:nvSpPr>
        <p:spPr>
          <a:xfrm>
            <a:off x="2673412" y="4419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 name="TextBox 21"/>
          <p:cNvSpPr txBox="1"/>
          <p:nvPr/>
        </p:nvSpPr>
        <p:spPr>
          <a:xfrm>
            <a:off x="1726116" y="4419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3" name="Rectangle 22"/>
          <p:cNvSpPr/>
          <p:nvPr/>
        </p:nvSpPr>
        <p:spPr>
          <a:xfrm>
            <a:off x="1295400" y="4419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 name="Rectangle 23"/>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Rectangle 24"/>
          <p:cNvSpPr/>
          <p:nvPr/>
        </p:nvSpPr>
        <p:spPr>
          <a:xfrm>
            <a:off x="2667000" y="5486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 name="TextBox 25"/>
          <p:cNvSpPr txBox="1"/>
          <p:nvPr/>
        </p:nvSpPr>
        <p:spPr>
          <a:xfrm>
            <a:off x="1726116" y="4953000"/>
            <a:ext cx="407484"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7" name="Rectangle 26"/>
          <p:cNvSpPr/>
          <p:nvPr/>
        </p:nvSpPr>
        <p:spPr>
          <a:xfrm>
            <a:off x="1295400" y="495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 name="TextBox 27"/>
          <p:cNvSpPr txBox="1"/>
          <p:nvPr/>
        </p:nvSpPr>
        <p:spPr>
          <a:xfrm>
            <a:off x="1726116" y="54864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7</a:t>
            </a:r>
          </a:p>
        </p:txBody>
      </p:sp>
      <p:sp>
        <p:nvSpPr>
          <p:cNvPr id="29" name="Rectangle 28"/>
          <p:cNvSpPr/>
          <p:nvPr/>
        </p:nvSpPr>
        <p:spPr>
          <a:xfrm>
            <a:off x="1295400" y="5486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cxnSp>
        <p:nvCxnSpPr>
          <p:cNvPr id="34" name="Straight Arrow Connector 33"/>
          <p:cNvCxnSpPr/>
          <p:nvPr/>
        </p:nvCxnSpPr>
        <p:spPr bwMode="auto">
          <a:xfrm rot="10800000">
            <a:off x="4121212" y="24765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724400" y="2328446"/>
            <a:ext cx="3948517" cy="338554"/>
          </a:xfrm>
          <a:prstGeom prst="rect">
            <a:avLst/>
          </a:prstGeom>
          <a:noFill/>
        </p:spPr>
        <p:txBody>
          <a:bodyPr wrap="none" rtlCol="0">
            <a:spAutoFit/>
          </a:bodyPr>
          <a:lstStyle/>
          <a:p>
            <a:r>
              <a:rPr lang="en-US" dirty="0">
                <a:solidFill>
                  <a:schemeClr val="bg1"/>
                </a:solidFill>
              </a:rPr>
              <a:t>New key encountered: hold in memory</a:t>
            </a:r>
          </a:p>
        </p:txBody>
      </p:sp>
      <p:cxnSp>
        <p:nvCxnSpPr>
          <p:cNvPr id="42" name="Straight Arrow Connector 41"/>
          <p:cNvCxnSpPr/>
          <p:nvPr/>
        </p:nvCxnSpPr>
        <p:spPr bwMode="auto">
          <a:xfrm rot="16200000" flipH="1">
            <a:off x="3921888" y="3540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2709446"/>
            <a:ext cx="3483646" cy="338554"/>
          </a:xfrm>
          <a:prstGeom prst="rect">
            <a:avLst/>
          </a:prstGeom>
          <a:noFill/>
        </p:spPr>
        <p:txBody>
          <a:bodyPr wrap="none" rtlCol="0">
            <a:spAutoFit/>
          </a:bodyPr>
          <a:lstStyle/>
          <a:p>
            <a:r>
              <a:rPr lang="en-US" dirty="0">
                <a:solidFill>
                  <a:schemeClr val="bg1"/>
                </a:solidFill>
              </a:rPr>
              <a:t>Cross with records from other set</a:t>
            </a:r>
          </a:p>
        </p:txBody>
      </p:sp>
      <p:cxnSp>
        <p:nvCxnSpPr>
          <p:cNvPr id="45" name="Straight Arrow Connector 44"/>
          <p:cNvCxnSpPr/>
          <p:nvPr/>
        </p:nvCxnSpPr>
        <p:spPr bwMode="auto">
          <a:xfrm rot="10800000">
            <a:off x="4114800" y="46101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717988" y="4462046"/>
            <a:ext cx="3948517" cy="338554"/>
          </a:xfrm>
          <a:prstGeom prst="rect">
            <a:avLst/>
          </a:prstGeom>
          <a:noFill/>
        </p:spPr>
        <p:txBody>
          <a:bodyPr wrap="none" rtlCol="0">
            <a:spAutoFit/>
          </a:bodyPr>
          <a:lstStyle/>
          <a:p>
            <a:r>
              <a:rPr lang="en-US" dirty="0">
                <a:solidFill>
                  <a:schemeClr val="bg1"/>
                </a:solidFill>
              </a:rPr>
              <a:t>New key encountered: hold in memory</a:t>
            </a:r>
          </a:p>
        </p:txBody>
      </p:sp>
      <p:cxnSp>
        <p:nvCxnSpPr>
          <p:cNvPr id="47" name="Straight Arrow Connector 46"/>
          <p:cNvCxnSpPr/>
          <p:nvPr/>
        </p:nvCxnSpPr>
        <p:spPr bwMode="auto">
          <a:xfrm rot="5400000">
            <a:off x="4178970" y="5410994"/>
            <a:ext cx="912812"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717988" y="4843046"/>
            <a:ext cx="3483646" cy="338554"/>
          </a:xfrm>
          <a:prstGeom prst="rect">
            <a:avLst/>
          </a:prstGeom>
          <a:noFill/>
        </p:spPr>
        <p:txBody>
          <a:bodyPr wrap="none" rtlCol="0">
            <a:spAutoFit/>
          </a:bodyPr>
          <a:lstStyle/>
          <a:p>
            <a:r>
              <a:rPr lang="en-US" dirty="0">
                <a:solidFill>
                  <a:schemeClr val="bg1"/>
                </a:solidFill>
              </a:rPr>
              <a:t>Cross with records from other set</a:t>
            </a:r>
          </a:p>
        </p:txBody>
      </p:sp>
      <p:sp>
        <p:nvSpPr>
          <p:cNvPr id="7" name="Slide Number Placeholder 6"/>
          <p:cNvSpPr>
            <a:spLocks noGrp="1"/>
          </p:cNvSpPr>
          <p:nvPr>
            <p:ph type="sldNum" sz="quarter" idx="4"/>
          </p:nvPr>
        </p:nvSpPr>
        <p:spPr/>
        <p:txBody>
          <a:bodyPr/>
          <a:lstStyle/>
          <a:p>
            <a:fld id="{8808B073-952C-4081-9AC7-D5FCF8D919B0}" type="slidenum">
              <a:rPr lang="zh-CN" altLang="en-US" smtClean="0"/>
              <a:t>130</a:t>
            </a:fld>
            <a:endParaRPr lang="zh-CN" altLang="en-US"/>
          </a:p>
        </p:txBody>
      </p:sp>
    </p:spTree>
    <p:extLst>
      <p:ext uri="{BB962C8B-B14F-4D97-AF65-F5344CB8AC3E}">
        <p14:creationId xmlns:p14="http://schemas.microsoft.com/office/powerpoint/2010/main" val="135958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p:bldP spid="29" grpId="0" animBg="1"/>
      <p:bldP spid="40" grpId="0"/>
      <p:bldP spid="44" grpId="0"/>
      <p:bldP spid="46" grpId="0"/>
      <p:bldP spid="4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Reduce-side Join: many-to-many</a:t>
            </a:r>
          </a:p>
        </p:txBody>
      </p:sp>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 name="TextBox 3"/>
          <p:cNvSpPr txBox="1"/>
          <p:nvPr/>
        </p:nvSpPr>
        <p:spPr>
          <a:xfrm>
            <a:off x="1726116" y="2286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Rectangle 5"/>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 name="TextBox 7"/>
          <p:cNvSpPr txBox="1"/>
          <p:nvPr/>
        </p:nvSpPr>
        <p:spPr>
          <a:xfrm>
            <a:off x="1143000" y="1905000"/>
            <a:ext cx="639919" cy="338554"/>
          </a:xfrm>
          <a:prstGeom prst="rect">
            <a:avLst/>
          </a:prstGeom>
          <a:noFill/>
        </p:spPr>
        <p:txBody>
          <a:bodyPr wrap="none" rtlCol="0">
            <a:spAutoFit/>
          </a:bodyPr>
          <a:lstStyle/>
          <a:p>
            <a:pPr lvl="0"/>
            <a:r>
              <a:rPr lang="en-US" kern="0" dirty="0">
                <a:solidFill>
                  <a:schemeClr val="bg1"/>
                </a:solidFill>
                <a:latin typeface="+mn-lt"/>
              </a:rPr>
              <a:t>keys</a:t>
            </a:r>
            <a:endParaRPr lang="en-US" kern="0" baseline="-25000" dirty="0">
              <a:solidFill>
                <a:schemeClr val="bg1"/>
              </a:solidFill>
              <a:latin typeface="+mn-lt"/>
            </a:endParaRPr>
          </a:p>
        </p:txBody>
      </p:sp>
      <p:sp>
        <p:nvSpPr>
          <p:cNvPr id="9" name="TextBox 8"/>
          <p:cNvSpPr txBox="1"/>
          <p:nvPr/>
        </p:nvSpPr>
        <p:spPr>
          <a:xfrm>
            <a:off x="2612751" y="1905000"/>
            <a:ext cx="822661" cy="338554"/>
          </a:xfrm>
          <a:prstGeom prst="rect">
            <a:avLst/>
          </a:prstGeom>
          <a:noFill/>
        </p:spPr>
        <p:txBody>
          <a:bodyPr wrap="none" rtlCol="0">
            <a:spAutoFit/>
          </a:bodyPr>
          <a:lstStyle/>
          <a:p>
            <a:pPr lvl="0"/>
            <a:r>
              <a:rPr lang="en-US" kern="0" dirty="0">
                <a:solidFill>
                  <a:schemeClr val="bg1"/>
                </a:solidFill>
                <a:latin typeface="+mn-lt"/>
              </a:rPr>
              <a:t>values</a:t>
            </a:r>
            <a:endParaRPr lang="en-US" kern="0" baseline="-25000" dirty="0">
              <a:solidFill>
                <a:schemeClr val="bg1"/>
              </a:solidFill>
              <a:latin typeface="+mn-lt"/>
            </a:endParaRPr>
          </a:p>
        </p:txBody>
      </p:sp>
      <p:sp>
        <p:nvSpPr>
          <p:cNvPr id="10" name="TextBox 9"/>
          <p:cNvSpPr txBox="1"/>
          <p:nvPr/>
        </p:nvSpPr>
        <p:spPr>
          <a:xfrm>
            <a:off x="533400" y="1219200"/>
            <a:ext cx="1980029" cy="461665"/>
          </a:xfrm>
          <a:prstGeom prst="rect">
            <a:avLst/>
          </a:prstGeom>
          <a:noFill/>
        </p:spPr>
        <p:txBody>
          <a:bodyPr wrap="none" rtlCol="0">
            <a:spAutoFit/>
          </a:bodyPr>
          <a:lstStyle/>
          <a:p>
            <a:pPr lvl="0"/>
            <a:r>
              <a:rPr lang="en-US" sz="2400" kern="0" dirty="0">
                <a:solidFill>
                  <a:schemeClr val="bg1"/>
                </a:solidFill>
                <a:latin typeface="+mn-lt"/>
              </a:rPr>
              <a:t>In reducer…</a:t>
            </a:r>
            <a:endParaRPr lang="en-US" sz="2400" kern="0" baseline="-25000" dirty="0">
              <a:solidFill>
                <a:schemeClr val="bg1"/>
              </a:solidFill>
              <a:latin typeface="+mn-lt"/>
            </a:endParaRPr>
          </a:p>
        </p:txBody>
      </p:sp>
      <p:sp>
        <p:nvSpPr>
          <p:cNvPr id="11" name="Rectangle 10"/>
          <p:cNvSpPr/>
          <p:nvPr/>
        </p:nvSpPr>
        <p:spPr>
          <a:xfrm>
            <a:off x="2667000" y="4419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4" name="TextBox 13"/>
          <p:cNvSpPr txBox="1"/>
          <p:nvPr/>
        </p:nvSpPr>
        <p:spPr>
          <a:xfrm>
            <a:off x="1726116" y="3886200"/>
            <a:ext cx="407484"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15" name="Rectangle 14"/>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6" name="TextBox 15"/>
          <p:cNvSpPr txBox="1"/>
          <p:nvPr/>
        </p:nvSpPr>
        <p:spPr>
          <a:xfrm>
            <a:off x="1726116" y="44196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17" name="Rectangle 16"/>
          <p:cNvSpPr/>
          <p:nvPr/>
        </p:nvSpPr>
        <p:spPr>
          <a:xfrm>
            <a:off x="1295400" y="4419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8" name="TextBox 17"/>
          <p:cNvSpPr txBox="1"/>
          <p:nvPr/>
        </p:nvSpPr>
        <p:spPr>
          <a:xfrm>
            <a:off x="1726116" y="4953000"/>
            <a:ext cx="407484"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9</a:t>
            </a:r>
          </a:p>
        </p:txBody>
      </p:sp>
      <p:sp>
        <p:nvSpPr>
          <p:cNvPr id="19" name="Rectangle 18"/>
          <p:cNvSpPr/>
          <p:nvPr/>
        </p:nvSpPr>
        <p:spPr>
          <a:xfrm>
            <a:off x="1295400" y="495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ectangle 19"/>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0" name="TextBox 39"/>
          <p:cNvSpPr txBox="1"/>
          <p:nvPr/>
        </p:nvSpPr>
        <p:spPr>
          <a:xfrm>
            <a:off x="4724400" y="2861846"/>
            <a:ext cx="1736373" cy="338554"/>
          </a:xfrm>
          <a:prstGeom prst="rect">
            <a:avLst/>
          </a:prstGeom>
          <a:noFill/>
        </p:spPr>
        <p:txBody>
          <a:bodyPr wrap="none" rtlCol="0">
            <a:spAutoFit/>
          </a:bodyPr>
          <a:lstStyle/>
          <a:p>
            <a:r>
              <a:rPr lang="en-US" dirty="0">
                <a:solidFill>
                  <a:schemeClr val="bg1"/>
                </a:solidFill>
              </a:rPr>
              <a:t>Hold in memory</a:t>
            </a:r>
          </a:p>
        </p:txBody>
      </p:sp>
      <p:cxnSp>
        <p:nvCxnSpPr>
          <p:cNvPr id="42" name="Straight Arrow Connector 41"/>
          <p:cNvCxnSpPr/>
          <p:nvPr/>
        </p:nvCxnSpPr>
        <p:spPr bwMode="auto">
          <a:xfrm rot="16200000" flipH="1">
            <a:off x="3775900" y="4683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3852446"/>
            <a:ext cx="3483646" cy="338554"/>
          </a:xfrm>
          <a:prstGeom prst="rect">
            <a:avLst/>
          </a:prstGeom>
          <a:noFill/>
        </p:spPr>
        <p:txBody>
          <a:bodyPr wrap="none" rtlCol="0">
            <a:spAutoFit/>
          </a:bodyPr>
          <a:lstStyle/>
          <a:p>
            <a:r>
              <a:rPr lang="en-US" dirty="0">
                <a:solidFill>
                  <a:schemeClr val="bg1"/>
                </a:solidFill>
              </a:rPr>
              <a:t>Cross with records from other set</a:t>
            </a:r>
          </a:p>
        </p:txBody>
      </p:sp>
      <p:sp>
        <p:nvSpPr>
          <p:cNvPr id="35" name="Rectangle 34"/>
          <p:cNvSpPr/>
          <p:nvPr/>
        </p:nvSpPr>
        <p:spPr>
          <a:xfrm>
            <a:off x="2673412" y="2819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6" name="TextBox 35"/>
          <p:cNvSpPr txBox="1"/>
          <p:nvPr/>
        </p:nvSpPr>
        <p:spPr>
          <a:xfrm>
            <a:off x="1726116" y="2819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37" name="Rectangle 36"/>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Rectangle 42"/>
          <p:cNvSpPr/>
          <p:nvPr/>
        </p:nvSpPr>
        <p:spPr>
          <a:xfrm>
            <a:off x="2673412" y="3352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726116" y="3352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8</a:t>
            </a:r>
          </a:p>
        </p:txBody>
      </p:sp>
      <p:sp>
        <p:nvSpPr>
          <p:cNvPr id="50" name="Rectangle 49"/>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ight Brace 50"/>
          <p:cNvSpPr/>
          <p:nvPr/>
        </p:nvSpPr>
        <p:spPr bwMode="auto">
          <a:xfrm>
            <a:off x="4267200" y="2286000"/>
            <a:ext cx="381000" cy="1447800"/>
          </a:xfrm>
          <a:prstGeom prst="rightBrace">
            <a:avLst>
              <a:gd name="adj1" fmla="val 67715"/>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TextBox 51"/>
          <p:cNvSpPr txBox="1"/>
          <p:nvPr/>
        </p:nvSpPr>
        <p:spPr>
          <a:xfrm rot="20989502">
            <a:off x="3293522" y="5582721"/>
            <a:ext cx="3725187" cy="523220"/>
          </a:xfrm>
          <a:prstGeom prst="rect">
            <a:avLst/>
          </a:prstGeom>
          <a:noFill/>
        </p:spPr>
        <p:txBody>
          <a:bodyPr wrap="none" rtlCol="0">
            <a:spAutoFit/>
          </a:bodyPr>
          <a:lstStyle/>
          <a:p>
            <a:r>
              <a:rPr lang="en-US" sz="2800" dirty="0">
                <a:solidFill>
                  <a:srgbClr val="FF0000"/>
                </a:solidFill>
              </a:rPr>
              <a:t>What’s the problem?</a:t>
            </a:r>
          </a:p>
        </p:txBody>
      </p:sp>
      <p:sp>
        <p:nvSpPr>
          <p:cNvPr id="7" name="Slide Number Placeholder 6"/>
          <p:cNvSpPr>
            <a:spLocks noGrp="1"/>
          </p:cNvSpPr>
          <p:nvPr>
            <p:ph type="sldNum" sz="quarter" idx="4"/>
          </p:nvPr>
        </p:nvSpPr>
        <p:spPr/>
        <p:txBody>
          <a:bodyPr/>
          <a:lstStyle/>
          <a:p>
            <a:fld id="{8808B073-952C-4081-9AC7-D5FCF8D919B0}" type="slidenum">
              <a:rPr lang="zh-CN" altLang="en-US" smtClean="0"/>
              <a:t>131</a:t>
            </a:fld>
            <a:endParaRPr lang="zh-CN" altLang="en-US"/>
          </a:p>
        </p:txBody>
      </p:sp>
      <p:sp>
        <p:nvSpPr>
          <p:cNvPr id="12" name="矩形 11">
            <a:extLst>
              <a:ext uri="{FF2B5EF4-FFF2-40B4-BE49-F238E27FC236}">
                <a16:creationId xmlns:a16="http://schemas.microsoft.com/office/drawing/2014/main" id="{EAC92F7D-21BE-4A43-84B7-6024A3C310EF}"/>
              </a:ext>
            </a:extLst>
          </p:cNvPr>
          <p:cNvSpPr/>
          <p:nvPr/>
        </p:nvSpPr>
        <p:spPr>
          <a:xfrm>
            <a:off x="5152802" y="2533953"/>
            <a:ext cx="1826141" cy="338554"/>
          </a:xfrm>
          <a:prstGeom prst="rect">
            <a:avLst/>
          </a:prstGeom>
        </p:spPr>
        <p:txBody>
          <a:bodyPr wrap="none">
            <a:spAutoFit/>
          </a:bodyPr>
          <a:lstStyle/>
          <a:p>
            <a:r>
              <a:rPr kumimoji="1" lang="zh-CN" altLang="en-US" dirty="0">
                <a:solidFill>
                  <a:srgbClr val="FF0000"/>
                </a:solidFill>
              </a:rPr>
              <a:t>内存放不下全部？</a:t>
            </a:r>
            <a:endParaRPr lang="zh-CN" altLang="en-US" dirty="0"/>
          </a:p>
        </p:txBody>
      </p:sp>
    </p:spTree>
    <p:extLst>
      <p:ext uri="{BB962C8B-B14F-4D97-AF65-F5344CB8AC3E}">
        <p14:creationId xmlns:p14="http://schemas.microsoft.com/office/powerpoint/2010/main" val="2954200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1000" fill="hold"/>
                                        <p:tgtEl>
                                          <p:spTgt spid="52"/>
                                        </p:tgtEl>
                                        <p:attrNameLst>
                                          <p:attrName>ppt_w</p:attrName>
                                        </p:attrNameLst>
                                      </p:cBhvr>
                                      <p:tavLst>
                                        <p:tav tm="0">
                                          <p:val>
                                            <p:fltVal val="0"/>
                                          </p:val>
                                        </p:tav>
                                        <p:tav tm="100000">
                                          <p:val>
                                            <p:strVal val="#ppt_w"/>
                                          </p:val>
                                        </p:tav>
                                      </p:tavLst>
                                    </p:anim>
                                    <p:anim calcmode="lin" valueType="num">
                                      <p:cBhvr>
                                        <p:cTn id="64" dur="1000" fill="hold"/>
                                        <p:tgtEl>
                                          <p:spTgt spid="52"/>
                                        </p:tgtEl>
                                        <p:attrNameLst>
                                          <p:attrName>ppt_h</p:attrName>
                                        </p:attrNameLst>
                                      </p:cBhvr>
                                      <p:tavLst>
                                        <p:tav tm="0">
                                          <p:val>
                                            <p:fltVal val="0"/>
                                          </p:val>
                                        </p:tav>
                                        <p:tav tm="100000">
                                          <p:val>
                                            <p:strVal val="#ppt_h"/>
                                          </p:val>
                                        </p:tav>
                                      </p:tavLst>
                                    </p:anim>
                                    <p:anim calcmode="lin" valueType="num">
                                      <p:cBhvr>
                                        <p:cTn id="6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40" grpId="0"/>
      <p:bldP spid="44" grpId="0"/>
      <p:bldP spid="35" grpId="0" animBg="1"/>
      <p:bldP spid="36" grpId="0"/>
      <p:bldP spid="37" grpId="0" animBg="1"/>
      <p:bldP spid="43" grpId="0" animBg="1"/>
      <p:bldP spid="49" grpId="0"/>
      <p:bldP spid="50" grpId="0" animBg="1"/>
      <p:bldP spid="51" grpId="0" animBg="1"/>
      <p:bldP spid="5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Map-side Join: Basic Idea</a:t>
            </a:r>
          </a:p>
        </p:txBody>
      </p:sp>
      <p:sp>
        <p:nvSpPr>
          <p:cNvPr id="35" name="Content Placeholder 34"/>
          <p:cNvSpPr>
            <a:spLocks noGrp="1"/>
          </p:cNvSpPr>
          <p:nvPr>
            <p:ph idx="1"/>
          </p:nvPr>
        </p:nvSpPr>
        <p:spPr/>
        <p:txBody>
          <a:bodyPr/>
          <a:lstStyle/>
          <a:p>
            <a:pPr>
              <a:buNone/>
            </a:pPr>
            <a:r>
              <a:rPr lang="en-US" dirty="0"/>
              <a:t>Assume two datasets are sorted by the join key:</a:t>
            </a:r>
          </a:p>
        </p:txBody>
      </p:sp>
      <p:grpSp>
        <p:nvGrpSpPr>
          <p:cNvPr id="3" name="Group 2"/>
          <p:cNvGrpSpPr/>
          <p:nvPr/>
        </p:nvGrpSpPr>
        <p:grpSpPr>
          <a:xfrm>
            <a:off x="1143000" y="2038290"/>
            <a:ext cx="2286000" cy="381000"/>
            <a:chOff x="1219200" y="1143000"/>
            <a:chExt cx="2286000" cy="381000"/>
          </a:xfrm>
        </p:grpSpPr>
        <p:sp>
          <p:nvSpPr>
            <p:cNvPr id="4" name="Rectangle 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 name="TextBox 4"/>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6" name="Rectangle 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7" name="Group 6"/>
          <p:cNvGrpSpPr/>
          <p:nvPr/>
        </p:nvGrpSpPr>
        <p:grpSpPr>
          <a:xfrm>
            <a:off x="1143000" y="2571690"/>
            <a:ext cx="2286000" cy="381000"/>
            <a:chOff x="1219200" y="1143000"/>
            <a:chExt cx="2286000" cy="381000"/>
          </a:xfrm>
        </p:grpSpPr>
        <p:sp>
          <p:nvSpPr>
            <p:cNvPr id="8" name="Rectangle 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9" name="TextBox 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10" name="Rectangle 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11" name="Group 10"/>
          <p:cNvGrpSpPr/>
          <p:nvPr/>
        </p:nvGrpSpPr>
        <p:grpSpPr>
          <a:xfrm>
            <a:off x="1143000" y="3638490"/>
            <a:ext cx="2286000" cy="381000"/>
            <a:chOff x="1219200" y="1143000"/>
            <a:chExt cx="2286000" cy="381000"/>
          </a:xfrm>
        </p:grpSpPr>
        <p:sp>
          <p:nvSpPr>
            <p:cNvPr id="12" name="Rectangle 1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3" name="TextBox 1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14" name="Rectangle 1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15" name="Group 14"/>
          <p:cNvGrpSpPr/>
          <p:nvPr/>
        </p:nvGrpSpPr>
        <p:grpSpPr>
          <a:xfrm>
            <a:off x="1143000" y="3105090"/>
            <a:ext cx="2286000" cy="381000"/>
            <a:chOff x="1219200" y="1143000"/>
            <a:chExt cx="2286000" cy="381000"/>
          </a:xfrm>
        </p:grpSpPr>
        <p:sp>
          <p:nvSpPr>
            <p:cNvPr id="16" name="Rectangle 1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17" name="TextBox 1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18" name="Rectangle 1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19" name="Group 18"/>
          <p:cNvGrpSpPr/>
          <p:nvPr/>
        </p:nvGrpSpPr>
        <p:grpSpPr>
          <a:xfrm>
            <a:off x="4038600" y="3638490"/>
            <a:ext cx="2286000" cy="381000"/>
            <a:chOff x="3124200" y="1143000"/>
            <a:chExt cx="2286000" cy="381000"/>
          </a:xfrm>
        </p:grpSpPr>
        <p:sp>
          <p:nvSpPr>
            <p:cNvPr id="20" name="Rectangle 1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 name="TextBox 20"/>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2" name="Rectangle 2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 name="Group 22"/>
          <p:cNvGrpSpPr/>
          <p:nvPr/>
        </p:nvGrpSpPr>
        <p:grpSpPr>
          <a:xfrm>
            <a:off x="4038600" y="2038290"/>
            <a:ext cx="2286000" cy="381000"/>
            <a:chOff x="3124200" y="1143000"/>
            <a:chExt cx="2286000" cy="381000"/>
          </a:xfrm>
        </p:grpSpPr>
        <p:sp>
          <p:nvSpPr>
            <p:cNvPr id="24" name="Rectangle 2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TextBox 2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6" name="Rectangle 2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 name="Group 26"/>
          <p:cNvGrpSpPr/>
          <p:nvPr/>
        </p:nvGrpSpPr>
        <p:grpSpPr>
          <a:xfrm>
            <a:off x="4038600" y="3105090"/>
            <a:ext cx="2286000" cy="381000"/>
            <a:chOff x="3124200" y="1143000"/>
            <a:chExt cx="2286000" cy="381000"/>
          </a:xfrm>
        </p:grpSpPr>
        <p:sp>
          <p:nvSpPr>
            <p:cNvPr id="28" name="Rectangle 2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30" name="Rectangle 2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31" name="Group 30"/>
          <p:cNvGrpSpPr/>
          <p:nvPr/>
        </p:nvGrpSpPr>
        <p:grpSpPr>
          <a:xfrm>
            <a:off x="4038600" y="2571690"/>
            <a:ext cx="2286000" cy="381000"/>
            <a:chOff x="3124200" y="1143000"/>
            <a:chExt cx="2286000" cy="381000"/>
          </a:xfrm>
        </p:grpSpPr>
        <p:sp>
          <p:nvSpPr>
            <p:cNvPr id="32" name="Rectangle 3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3" name="TextBox 3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34" name="Rectangle 3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cxnSp>
        <p:nvCxnSpPr>
          <p:cNvPr id="37" name="Straight Arrow Connector 36"/>
          <p:cNvCxnSpPr/>
          <p:nvPr/>
        </p:nvCxnSpPr>
        <p:spPr bwMode="auto">
          <a:xfrm rot="5400000">
            <a:off x="2323305" y="34471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066800" y="4933890"/>
            <a:ext cx="5715000" cy="707886"/>
          </a:xfrm>
          <a:prstGeom prst="rect">
            <a:avLst/>
          </a:prstGeom>
          <a:noFill/>
        </p:spPr>
        <p:txBody>
          <a:bodyPr wrap="square" rtlCol="0">
            <a:spAutoFit/>
          </a:bodyPr>
          <a:lstStyle/>
          <a:p>
            <a:pPr algn="ctr"/>
            <a:r>
              <a:rPr lang="en-US" sz="2000" b="0" dirty="0">
                <a:solidFill>
                  <a:schemeClr val="bg1"/>
                </a:solidFill>
              </a:rPr>
              <a:t>A </a:t>
            </a:r>
            <a:r>
              <a:rPr lang="en-US" sz="2000" b="0" dirty="0">
                <a:solidFill>
                  <a:srgbClr val="FF0000"/>
                </a:solidFill>
              </a:rPr>
              <a:t>sequential scan through both datasets to join</a:t>
            </a:r>
            <a:br>
              <a:rPr lang="en-US" sz="2000" b="0" dirty="0">
                <a:solidFill>
                  <a:srgbClr val="FF0000"/>
                </a:solidFill>
              </a:rPr>
            </a:br>
            <a:r>
              <a:rPr lang="en-US" sz="2000" b="0" dirty="0">
                <a:solidFill>
                  <a:schemeClr val="bg1"/>
                </a:solidFill>
              </a:rPr>
              <a:t>(called a “merge join” in database terminology)</a:t>
            </a:r>
          </a:p>
        </p:txBody>
      </p:sp>
      <p:sp>
        <p:nvSpPr>
          <p:cNvPr id="36" name="Slide Number Placeholder 35"/>
          <p:cNvSpPr>
            <a:spLocks noGrp="1"/>
          </p:cNvSpPr>
          <p:nvPr>
            <p:ph type="sldNum" sz="quarter" idx="4"/>
          </p:nvPr>
        </p:nvSpPr>
        <p:spPr/>
        <p:txBody>
          <a:bodyPr/>
          <a:lstStyle/>
          <a:p>
            <a:fld id="{8808B073-952C-4081-9AC7-D5FCF8D919B0}" type="slidenum">
              <a:rPr lang="zh-CN" altLang="en-US" smtClean="0"/>
              <a:t>132</a:t>
            </a:fld>
            <a:endParaRPr lang="zh-CN" altLang="en-US"/>
          </a:p>
        </p:txBody>
      </p:sp>
    </p:spTree>
    <p:extLst>
      <p:ext uri="{BB962C8B-B14F-4D97-AF65-F5344CB8AC3E}">
        <p14:creationId xmlns:p14="http://schemas.microsoft.com/office/powerpoint/2010/main" val="480974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Map-side Join: Parallel Scans</a:t>
            </a:r>
          </a:p>
        </p:txBody>
      </p:sp>
      <p:sp>
        <p:nvSpPr>
          <p:cNvPr id="3" name="Content Placeholder 2"/>
          <p:cNvSpPr>
            <a:spLocks noGrp="1"/>
          </p:cNvSpPr>
          <p:nvPr>
            <p:ph idx="1"/>
          </p:nvPr>
        </p:nvSpPr>
        <p:spPr/>
        <p:txBody>
          <a:bodyPr/>
          <a:lstStyle/>
          <a:p>
            <a:r>
              <a:rPr lang="en-US" dirty="0"/>
              <a:t>If datasets are sorted by join key, join can be accomplished by a scan over both datasets</a:t>
            </a:r>
          </a:p>
          <a:p>
            <a:r>
              <a:rPr lang="en-US" dirty="0"/>
              <a:t>How can we accomplish this in parallel?</a:t>
            </a:r>
          </a:p>
          <a:p>
            <a:pPr lvl="1"/>
            <a:r>
              <a:rPr lang="en-US" dirty="0"/>
              <a:t>Partition and sort both datasets in the same manner</a:t>
            </a:r>
          </a:p>
          <a:p>
            <a:r>
              <a:rPr lang="en-US" dirty="0"/>
              <a:t>In MapReduce:</a:t>
            </a:r>
          </a:p>
          <a:p>
            <a:pPr lvl="1"/>
            <a:r>
              <a:rPr lang="en-US" dirty="0"/>
              <a:t>Map over one dataset, read from other corresponding partition</a:t>
            </a:r>
          </a:p>
          <a:p>
            <a:pPr lvl="1"/>
            <a:r>
              <a:rPr lang="en-US" dirty="0"/>
              <a:t>No reducers necessary (unless to repartition or resort)</a:t>
            </a:r>
          </a:p>
          <a:p>
            <a:r>
              <a:rPr lang="en-US" dirty="0"/>
              <a:t>Consistently partitioned datasets: realistic to expect?</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133</a:t>
            </a:fld>
            <a:endParaRPr lang="zh-CN" altLang="en-US"/>
          </a:p>
        </p:txBody>
      </p:sp>
    </p:spTree>
    <p:extLst>
      <p:ext uri="{BB962C8B-B14F-4D97-AF65-F5344CB8AC3E}">
        <p14:creationId xmlns:p14="http://schemas.microsoft.com/office/powerpoint/2010/main" val="2464182320"/>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Join</a:t>
            </a:r>
          </a:p>
        </p:txBody>
      </p:sp>
      <p:sp>
        <p:nvSpPr>
          <p:cNvPr id="3" name="Content Placeholder 2"/>
          <p:cNvSpPr>
            <a:spLocks noGrp="1"/>
          </p:cNvSpPr>
          <p:nvPr>
            <p:ph idx="1"/>
          </p:nvPr>
        </p:nvSpPr>
        <p:spPr/>
        <p:txBody>
          <a:bodyPr/>
          <a:lstStyle/>
          <a:p>
            <a:r>
              <a:rPr lang="en-US" dirty="0"/>
              <a:t>Basic idea: </a:t>
            </a:r>
            <a:r>
              <a:rPr lang="en-US" dirty="0">
                <a:solidFill>
                  <a:srgbClr val="FF0000"/>
                </a:solidFill>
              </a:rPr>
              <a:t>load one dataset</a:t>
            </a:r>
            <a:r>
              <a:rPr lang="zh-CN" altLang="en-US" dirty="0">
                <a:solidFill>
                  <a:srgbClr val="FF0000"/>
                </a:solidFill>
              </a:rPr>
              <a:t>（放的进）</a:t>
            </a:r>
            <a:r>
              <a:rPr lang="en-US" dirty="0">
                <a:solidFill>
                  <a:srgbClr val="FF0000"/>
                </a:solidFill>
              </a:rPr>
              <a:t> into memory, stream over other dataset</a:t>
            </a:r>
            <a:r>
              <a:rPr lang="zh-CN" altLang="en-US" dirty="0">
                <a:solidFill>
                  <a:srgbClr val="FF0000"/>
                </a:solidFill>
              </a:rPr>
              <a:t> （放不进）</a:t>
            </a:r>
            <a:endParaRPr lang="en-US" dirty="0">
              <a:solidFill>
                <a:srgbClr val="FF0000"/>
              </a:solidFill>
            </a:endParaRPr>
          </a:p>
          <a:p>
            <a:pPr lvl="1"/>
            <a:r>
              <a:rPr lang="en-US" dirty="0">
                <a:solidFill>
                  <a:srgbClr val="FF0000"/>
                </a:solidFill>
              </a:rPr>
              <a:t>Works if R &lt;&lt; S and R fits into memory</a:t>
            </a:r>
          </a:p>
          <a:p>
            <a:pPr lvl="1"/>
            <a:r>
              <a:rPr lang="en-US" dirty="0"/>
              <a:t>Called a “hash join” in database terminology</a:t>
            </a:r>
          </a:p>
          <a:p>
            <a:r>
              <a:rPr lang="en-US" dirty="0"/>
              <a:t>MapReduce implementation</a:t>
            </a:r>
          </a:p>
          <a:p>
            <a:pPr lvl="1"/>
            <a:r>
              <a:rPr lang="en-US" dirty="0">
                <a:solidFill>
                  <a:srgbClr val="FF0000"/>
                </a:solidFill>
              </a:rPr>
              <a:t>Distribute R to all nodes</a:t>
            </a:r>
          </a:p>
          <a:p>
            <a:pPr lvl="1"/>
            <a:r>
              <a:rPr lang="en-US" dirty="0">
                <a:solidFill>
                  <a:srgbClr val="FF0000"/>
                </a:solidFill>
              </a:rPr>
              <a:t>Map over S</a:t>
            </a:r>
            <a:r>
              <a:rPr lang="en-US" dirty="0"/>
              <a:t>, each mapper loads R in memory, hashed by join key</a:t>
            </a:r>
          </a:p>
          <a:p>
            <a:pPr lvl="1"/>
            <a:r>
              <a:rPr lang="en-US" dirty="0"/>
              <a:t>For every </a:t>
            </a:r>
            <a:r>
              <a:rPr lang="en-US" dirty="0" err="1"/>
              <a:t>tuple</a:t>
            </a:r>
            <a:r>
              <a:rPr lang="en-US" dirty="0"/>
              <a:t> in S, look up join key in R</a:t>
            </a:r>
          </a:p>
          <a:p>
            <a:pPr lvl="1"/>
            <a:r>
              <a:rPr lang="en-US" dirty="0"/>
              <a:t>No reducers, unless for regrouping or resorting </a:t>
            </a:r>
            <a:r>
              <a:rPr lang="en-US" dirty="0" err="1"/>
              <a:t>tuples</a:t>
            </a:r>
            <a:endParaRPr lang="en-US" dirty="0"/>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134</a:t>
            </a:fld>
            <a:endParaRPr lang="zh-CN" altLang="en-US"/>
          </a:p>
        </p:txBody>
      </p:sp>
    </p:spTree>
    <p:extLst>
      <p:ext uri="{BB962C8B-B14F-4D97-AF65-F5344CB8AC3E}">
        <p14:creationId xmlns:p14="http://schemas.microsoft.com/office/powerpoint/2010/main" val="1356377150"/>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Join: Variants</a:t>
            </a:r>
          </a:p>
        </p:txBody>
      </p:sp>
      <p:sp>
        <p:nvSpPr>
          <p:cNvPr id="3" name="Content Placeholder 2"/>
          <p:cNvSpPr>
            <a:spLocks noGrp="1"/>
          </p:cNvSpPr>
          <p:nvPr>
            <p:ph idx="1"/>
          </p:nvPr>
        </p:nvSpPr>
        <p:spPr/>
        <p:txBody>
          <a:bodyPr/>
          <a:lstStyle/>
          <a:p>
            <a:r>
              <a:rPr lang="en-US" dirty="0"/>
              <a:t>Striped variant:</a:t>
            </a:r>
          </a:p>
          <a:p>
            <a:pPr lvl="1"/>
            <a:r>
              <a:rPr lang="en-US" dirty="0"/>
              <a:t>R too big to fit into memory? </a:t>
            </a:r>
          </a:p>
          <a:p>
            <a:pPr lvl="1"/>
            <a:r>
              <a:rPr lang="en-US" dirty="0">
                <a:solidFill>
                  <a:srgbClr val="FF0000"/>
                </a:solidFill>
              </a:rPr>
              <a:t>Divide R into R</a:t>
            </a:r>
            <a:r>
              <a:rPr lang="en-US" baseline="-25000" dirty="0">
                <a:solidFill>
                  <a:srgbClr val="FF0000"/>
                </a:solidFill>
              </a:rPr>
              <a:t>1</a:t>
            </a:r>
            <a:r>
              <a:rPr lang="en-US" dirty="0">
                <a:solidFill>
                  <a:srgbClr val="FF0000"/>
                </a:solidFill>
              </a:rPr>
              <a:t>, R</a:t>
            </a:r>
            <a:r>
              <a:rPr lang="en-US" baseline="-25000" dirty="0">
                <a:solidFill>
                  <a:srgbClr val="FF0000"/>
                </a:solidFill>
              </a:rPr>
              <a:t>2</a:t>
            </a:r>
            <a:r>
              <a:rPr lang="en-US" dirty="0">
                <a:solidFill>
                  <a:srgbClr val="FF0000"/>
                </a:solidFill>
              </a:rPr>
              <a:t>, R</a:t>
            </a:r>
            <a:r>
              <a:rPr lang="en-US" baseline="-25000" dirty="0">
                <a:solidFill>
                  <a:srgbClr val="FF0000"/>
                </a:solidFill>
              </a:rPr>
              <a:t>3</a:t>
            </a:r>
            <a:r>
              <a:rPr lang="en-US" dirty="0">
                <a:solidFill>
                  <a:srgbClr val="FF0000"/>
                </a:solidFill>
              </a:rPr>
              <a:t>, … </a:t>
            </a:r>
            <a:r>
              <a:rPr lang="en-US" dirty="0" err="1">
                <a:solidFill>
                  <a:srgbClr val="FF0000"/>
                </a:solidFill>
              </a:rPr>
              <a:t>s.t</a:t>
            </a:r>
            <a:r>
              <a:rPr lang="en-US" dirty="0">
                <a:solidFill>
                  <a:srgbClr val="FF0000"/>
                </a:solidFill>
              </a:rPr>
              <a:t>. each </a:t>
            </a:r>
            <a:r>
              <a:rPr lang="en-US" dirty="0" err="1">
                <a:solidFill>
                  <a:srgbClr val="FF0000"/>
                </a:solidFill>
              </a:rPr>
              <a:t>R</a:t>
            </a:r>
            <a:r>
              <a:rPr lang="en-US" i="1" baseline="-25000" dirty="0" err="1">
                <a:solidFill>
                  <a:srgbClr val="FF0000"/>
                </a:solidFill>
              </a:rPr>
              <a:t>n</a:t>
            </a:r>
            <a:r>
              <a:rPr lang="en-US" dirty="0">
                <a:solidFill>
                  <a:srgbClr val="FF0000"/>
                </a:solidFill>
              </a:rPr>
              <a:t> fits into memory</a:t>
            </a:r>
          </a:p>
          <a:p>
            <a:pPr lvl="1"/>
            <a:r>
              <a:rPr lang="en-US" dirty="0">
                <a:solidFill>
                  <a:srgbClr val="FF0000"/>
                </a:solidFill>
              </a:rPr>
              <a:t>Perform in-memory join: </a:t>
            </a:r>
            <a:r>
              <a:rPr lang="en-US" dirty="0">
                <a:solidFill>
                  <a:srgbClr val="FF0000"/>
                </a:solidFill>
                <a:sym typeface="Symbol"/>
              </a:rPr>
              <a:t></a:t>
            </a:r>
            <a:r>
              <a:rPr lang="en-US" i="1" dirty="0">
                <a:solidFill>
                  <a:srgbClr val="FF0000"/>
                </a:solidFill>
                <a:sym typeface="Symbol"/>
              </a:rPr>
              <a:t>n</a:t>
            </a:r>
            <a:r>
              <a:rPr lang="en-US" dirty="0">
                <a:solidFill>
                  <a:srgbClr val="FF0000"/>
                </a:solidFill>
                <a:sym typeface="Symbol"/>
              </a:rPr>
              <a:t>, </a:t>
            </a:r>
            <a:r>
              <a:rPr lang="en-US" dirty="0" err="1">
                <a:solidFill>
                  <a:srgbClr val="FF0000"/>
                </a:solidFill>
              </a:rPr>
              <a:t>R</a:t>
            </a:r>
            <a:r>
              <a:rPr lang="en-US" i="1" baseline="-25000" dirty="0" err="1">
                <a:solidFill>
                  <a:srgbClr val="FF0000"/>
                </a:solidFill>
              </a:rPr>
              <a:t>n</a:t>
            </a:r>
            <a:r>
              <a:rPr lang="en-US" dirty="0">
                <a:solidFill>
                  <a:srgbClr val="FF0000"/>
                </a:solidFill>
              </a:rPr>
              <a:t> ⋈ S</a:t>
            </a:r>
          </a:p>
          <a:p>
            <a:pPr lvl="1"/>
            <a:r>
              <a:rPr lang="en-US" dirty="0">
                <a:solidFill>
                  <a:srgbClr val="FF0000"/>
                </a:solidFill>
              </a:rPr>
              <a:t>Take the union of all join results</a:t>
            </a:r>
          </a:p>
          <a:p>
            <a:r>
              <a:rPr lang="en-US" dirty="0" err="1"/>
              <a:t>Memcached</a:t>
            </a:r>
            <a:r>
              <a:rPr lang="en-US" dirty="0"/>
              <a:t> join:</a:t>
            </a:r>
          </a:p>
          <a:p>
            <a:pPr lvl="1"/>
            <a:r>
              <a:rPr lang="en-US" dirty="0"/>
              <a:t>Load R into </a:t>
            </a:r>
            <a:r>
              <a:rPr lang="en-US" dirty="0" err="1"/>
              <a:t>memcached</a:t>
            </a:r>
            <a:endParaRPr lang="en-US" dirty="0"/>
          </a:p>
          <a:p>
            <a:pPr lvl="1"/>
            <a:r>
              <a:rPr lang="en-US" dirty="0"/>
              <a:t>Replace in-memory hash lookup with </a:t>
            </a:r>
            <a:r>
              <a:rPr lang="en-US" dirty="0" err="1"/>
              <a:t>memcached</a:t>
            </a:r>
            <a:r>
              <a:rPr lang="en-US" dirty="0"/>
              <a:t> lookup</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135</a:t>
            </a:fld>
            <a:endParaRPr lang="zh-CN" altLang="en-US"/>
          </a:p>
        </p:txBody>
      </p:sp>
    </p:spTree>
    <p:extLst>
      <p:ext uri="{BB962C8B-B14F-4D97-AF65-F5344CB8AC3E}">
        <p14:creationId xmlns:p14="http://schemas.microsoft.com/office/powerpoint/2010/main" val="3720895783"/>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Memcached</a:t>
            </a:r>
            <a:endParaRPr lang="en-US" dirty="0"/>
          </a:p>
        </p:txBody>
      </p:sp>
      <p:pic>
        <p:nvPicPr>
          <p:cNvPr id="4" name="Picture 3" descr="facebook_arch_x600.jpg"/>
          <p:cNvPicPr>
            <a:picLocks noChangeAspect="1"/>
          </p:cNvPicPr>
          <p:nvPr/>
        </p:nvPicPr>
        <p:blipFill>
          <a:blip r:embed="rId2" cstate="print"/>
          <a:srcRect/>
          <a:stretch>
            <a:fillRect/>
          </a:stretch>
        </p:blipFill>
        <p:spPr bwMode="auto">
          <a:xfrm>
            <a:off x="1752600" y="1066800"/>
            <a:ext cx="5684837" cy="3212225"/>
          </a:xfrm>
          <a:prstGeom prst="rect">
            <a:avLst/>
          </a:prstGeom>
          <a:noFill/>
          <a:ln w="9525">
            <a:noFill/>
            <a:miter lim="800000"/>
            <a:headEnd/>
            <a:tailEnd/>
          </a:ln>
        </p:spPr>
      </p:pic>
      <p:sp>
        <p:nvSpPr>
          <p:cNvPr id="5" name="TextBox 5"/>
          <p:cNvSpPr txBox="1">
            <a:spLocks noChangeArrowheads="1"/>
          </p:cNvSpPr>
          <p:nvPr/>
        </p:nvSpPr>
        <p:spPr bwMode="auto">
          <a:xfrm>
            <a:off x="1828800" y="5221069"/>
            <a:ext cx="5257800" cy="646331"/>
          </a:xfrm>
          <a:prstGeom prst="rect">
            <a:avLst/>
          </a:prstGeom>
          <a:noFill/>
          <a:ln w="9525">
            <a:noFill/>
            <a:miter lim="800000"/>
            <a:headEnd/>
            <a:tailEnd/>
          </a:ln>
        </p:spPr>
        <p:txBody>
          <a:bodyPr wrap="square">
            <a:spAutoFit/>
          </a:bodyPr>
          <a:lstStyle/>
          <a:p>
            <a:r>
              <a:rPr lang="en-US" sz="1800" b="1" dirty="0">
                <a:solidFill>
                  <a:schemeClr val="bg1"/>
                </a:solidFill>
                <a:latin typeface="+mn-lt"/>
              </a:rPr>
              <a:t>Database layer:</a:t>
            </a:r>
            <a:r>
              <a:rPr lang="en-US" sz="1800" dirty="0">
                <a:solidFill>
                  <a:schemeClr val="bg1"/>
                </a:solidFill>
                <a:latin typeface="+mn-lt"/>
              </a:rPr>
              <a:t> </a:t>
            </a:r>
            <a:r>
              <a:rPr lang="en-US" sz="1800" b="0" dirty="0">
                <a:solidFill>
                  <a:schemeClr val="bg1"/>
                </a:solidFill>
                <a:latin typeface="+mn-lt"/>
              </a:rPr>
              <a:t>800 eight-core Linux servers running </a:t>
            </a:r>
            <a:r>
              <a:rPr lang="en-US" sz="1800" b="0" dirty="0" err="1">
                <a:solidFill>
                  <a:schemeClr val="bg1"/>
                </a:solidFill>
                <a:latin typeface="+mn-lt"/>
              </a:rPr>
              <a:t>MySQL</a:t>
            </a:r>
            <a:r>
              <a:rPr lang="en-US" sz="1800" b="0" dirty="0">
                <a:solidFill>
                  <a:schemeClr val="bg1"/>
                </a:solidFill>
                <a:latin typeface="+mn-lt"/>
              </a:rPr>
              <a:t> (40 TB user data)</a:t>
            </a:r>
          </a:p>
        </p:txBody>
      </p:sp>
      <p:sp>
        <p:nvSpPr>
          <p:cNvPr id="6" name="TextBox 6"/>
          <p:cNvSpPr txBox="1">
            <a:spLocks noChangeArrowheads="1"/>
          </p:cNvSpPr>
          <p:nvPr/>
        </p:nvSpPr>
        <p:spPr bwMode="auto">
          <a:xfrm>
            <a:off x="1828800" y="4574957"/>
            <a:ext cx="5287963" cy="646331"/>
          </a:xfrm>
          <a:prstGeom prst="rect">
            <a:avLst/>
          </a:prstGeom>
          <a:noFill/>
          <a:ln w="9525">
            <a:noFill/>
            <a:miter lim="800000"/>
            <a:headEnd/>
            <a:tailEnd/>
          </a:ln>
        </p:spPr>
        <p:txBody>
          <a:bodyPr wrap="square">
            <a:spAutoFit/>
          </a:bodyPr>
          <a:lstStyle/>
          <a:p>
            <a:r>
              <a:rPr lang="en-US" sz="1800" b="1" dirty="0">
                <a:solidFill>
                  <a:schemeClr val="bg1"/>
                </a:solidFill>
                <a:latin typeface="+mn-lt"/>
              </a:rPr>
              <a:t>Caching servers:</a:t>
            </a:r>
            <a:r>
              <a:rPr lang="en-US" sz="1800" dirty="0">
                <a:solidFill>
                  <a:schemeClr val="bg1"/>
                </a:solidFill>
                <a:latin typeface="+mn-lt"/>
              </a:rPr>
              <a:t> </a:t>
            </a:r>
            <a:r>
              <a:rPr lang="en-US" sz="1800" b="0" dirty="0">
                <a:solidFill>
                  <a:schemeClr val="bg1"/>
                </a:solidFill>
                <a:latin typeface="+mn-lt"/>
              </a:rPr>
              <a:t>15 million requests per second, 95% handled by </a:t>
            </a:r>
            <a:r>
              <a:rPr lang="en-US" sz="1800" b="0" dirty="0" err="1">
                <a:solidFill>
                  <a:schemeClr val="bg1"/>
                </a:solidFill>
                <a:latin typeface="+mn-lt"/>
              </a:rPr>
              <a:t>memcache</a:t>
            </a:r>
            <a:r>
              <a:rPr lang="en-US" sz="1800" b="0" dirty="0">
                <a:solidFill>
                  <a:schemeClr val="bg1"/>
                </a:solidFill>
                <a:latin typeface="+mn-lt"/>
              </a:rPr>
              <a:t> (15 TB of RAM)</a:t>
            </a:r>
          </a:p>
        </p:txBody>
      </p:sp>
      <p:sp>
        <p:nvSpPr>
          <p:cNvPr id="7"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Technology Review (July/August, 2008)</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136</a:t>
            </a:fld>
            <a:endParaRPr lang="zh-CN" altLang="en-US"/>
          </a:p>
        </p:txBody>
      </p:sp>
    </p:spTree>
    <p:extLst>
      <p:ext uri="{BB962C8B-B14F-4D97-AF65-F5344CB8AC3E}">
        <p14:creationId xmlns:p14="http://schemas.microsoft.com/office/powerpoint/2010/main" val="2258664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Memcached</a:t>
            </a:r>
            <a:r>
              <a:rPr lang="en-US" dirty="0"/>
              <a:t> Join</a:t>
            </a:r>
          </a:p>
        </p:txBody>
      </p:sp>
      <p:sp>
        <p:nvSpPr>
          <p:cNvPr id="3" name="Content Placeholder 2"/>
          <p:cNvSpPr>
            <a:spLocks noGrp="1"/>
          </p:cNvSpPr>
          <p:nvPr>
            <p:ph idx="1"/>
          </p:nvPr>
        </p:nvSpPr>
        <p:spPr/>
        <p:txBody>
          <a:bodyPr/>
          <a:lstStyle/>
          <a:p>
            <a:r>
              <a:rPr lang="en-US" dirty="0" err="1"/>
              <a:t>Memcached</a:t>
            </a:r>
            <a:r>
              <a:rPr lang="en-US" dirty="0"/>
              <a:t> join:</a:t>
            </a:r>
          </a:p>
          <a:p>
            <a:pPr lvl="1"/>
            <a:r>
              <a:rPr lang="en-US" dirty="0">
                <a:solidFill>
                  <a:srgbClr val="FF0000"/>
                </a:solidFill>
              </a:rPr>
              <a:t>Load R into </a:t>
            </a:r>
            <a:r>
              <a:rPr lang="en-US" dirty="0" err="1">
                <a:solidFill>
                  <a:srgbClr val="FF0000"/>
                </a:solidFill>
              </a:rPr>
              <a:t>memcached</a:t>
            </a:r>
            <a:endParaRPr lang="en-US" dirty="0">
              <a:solidFill>
                <a:srgbClr val="FF0000"/>
              </a:solidFill>
            </a:endParaRPr>
          </a:p>
          <a:p>
            <a:pPr lvl="1"/>
            <a:r>
              <a:rPr lang="en-US" dirty="0"/>
              <a:t>Replace in-memory hash lookup with </a:t>
            </a:r>
            <a:r>
              <a:rPr lang="en-US" dirty="0" err="1"/>
              <a:t>memcached</a:t>
            </a:r>
            <a:r>
              <a:rPr lang="en-US" dirty="0"/>
              <a:t> lookup</a:t>
            </a:r>
          </a:p>
          <a:p>
            <a:r>
              <a:rPr lang="en-US" dirty="0"/>
              <a:t>Capacity and scalability?</a:t>
            </a:r>
          </a:p>
          <a:p>
            <a:pPr lvl="1"/>
            <a:r>
              <a:rPr lang="en-US" dirty="0" err="1"/>
              <a:t>Memcached</a:t>
            </a:r>
            <a:r>
              <a:rPr lang="en-US" dirty="0"/>
              <a:t> capacity &gt;&gt; RAM of individual node</a:t>
            </a:r>
          </a:p>
          <a:p>
            <a:pPr lvl="1"/>
            <a:r>
              <a:rPr lang="en-US" dirty="0" err="1"/>
              <a:t>Memcached</a:t>
            </a:r>
            <a:r>
              <a:rPr lang="en-US" dirty="0"/>
              <a:t> scales out with cluster</a:t>
            </a:r>
          </a:p>
          <a:p>
            <a:r>
              <a:rPr lang="en-US" dirty="0"/>
              <a:t>Latency?</a:t>
            </a:r>
          </a:p>
          <a:p>
            <a:pPr lvl="1"/>
            <a:r>
              <a:rPr lang="en-US" dirty="0" err="1"/>
              <a:t>Memcached</a:t>
            </a:r>
            <a:r>
              <a:rPr lang="en-US" dirty="0"/>
              <a:t> is fast (basically, speed of network)</a:t>
            </a:r>
          </a:p>
          <a:p>
            <a:pPr lvl="1"/>
            <a:r>
              <a:rPr lang="en-US" dirty="0"/>
              <a:t>Batch requests to amortize latency costs</a:t>
            </a:r>
          </a:p>
          <a:p>
            <a:pPr lvl="1"/>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See tech report by Lin et al. (2009)</a:t>
            </a:r>
          </a:p>
        </p:txBody>
      </p:sp>
      <p:sp>
        <p:nvSpPr>
          <p:cNvPr id="5" name="Slide Number Placeholder 4"/>
          <p:cNvSpPr>
            <a:spLocks noGrp="1"/>
          </p:cNvSpPr>
          <p:nvPr>
            <p:ph type="sldNum" sz="quarter" idx="4"/>
          </p:nvPr>
        </p:nvSpPr>
        <p:spPr/>
        <p:txBody>
          <a:bodyPr/>
          <a:lstStyle/>
          <a:p>
            <a:fld id="{8808B073-952C-4081-9AC7-D5FCF8D919B0}" type="slidenum">
              <a:rPr lang="zh-CN" altLang="en-US" smtClean="0"/>
              <a:t>137</a:t>
            </a:fld>
            <a:endParaRPr lang="zh-CN" altLang="en-US"/>
          </a:p>
        </p:txBody>
      </p:sp>
    </p:spTree>
    <p:extLst>
      <p:ext uri="{BB962C8B-B14F-4D97-AF65-F5344CB8AC3E}">
        <p14:creationId xmlns:p14="http://schemas.microsoft.com/office/powerpoint/2010/main" val="3504245878"/>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join to use?</a:t>
            </a:r>
          </a:p>
        </p:txBody>
      </p:sp>
      <p:sp>
        <p:nvSpPr>
          <p:cNvPr id="3" name="Content Placeholder 2"/>
          <p:cNvSpPr>
            <a:spLocks noGrp="1"/>
          </p:cNvSpPr>
          <p:nvPr>
            <p:ph idx="1"/>
          </p:nvPr>
        </p:nvSpPr>
        <p:spPr/>
        <p:txBody>
          <a:bodyPr/>
          <a:lstStyle/>
          <a:p>
            <a:r>
              <a:rPr lang="en-US" dirty="0"/>
              <a:t>In-memory join</a:t>
            </a:r>
            <a:r>
              <a:rPr lang="zh-CN" altLang="en-US" dirty="0"/>
              <a:t>（都放进内存）</a:t>
            </a:r>
            <a:r>
              <a:rPr lang="en-US" dirty="0"/>
              <a:t> &gt; map-side join</a:t>
            </a:r>
            <a:r>
              <a:rPr lang="zh-CN" altLang="en-US" dirty="0"/>
              <a:t>（有序）</a:t>
            </a:r>
            <a:r>
              <a:rPr lang="en-US" dirty="0"/>
              <a:t> &gt; reduce-side join</a:t>
            </a:r>
            <a:r>
              <a:rPr lang="zh-CN" altLang="en-US" dirty="0"/>
              <a:t>（无序，</a:t>
            </a:r>
            <a:r>
              <a:rPr lang="en-US" altLang="zh-CN" dirty="0"/>
              <a:t>R</a:t>
            </a:r>
            <a:r>
              <a:rPr lang="zh-CN" altLang="en-US" dirty="0"/>
              <a:t>、</a:t>
            </a:r>
            <a:r>
              <a:rPr lang="en-US" altLang="zh-CN" dirty="0"/>
              <a:t>S</a:t>
            </a:r>
            <a:r>
              <a:rPr lang="zh-CN" altLang="en-US" dirty="0"/>
              <a:t>都大）</a:t>
            </a:r>
            <a:endParaRPr lang="en-US" dirty="0"/>
          </a:p>
          <a:p>
            <a:pPr lvl="1"/>
            <a:r>
              <a:rPr lang="en-US" dirty="0"/>
              <a:t>Why?</a:t>
            </a:r>
          </a:p>
          <a:p>
            <a:pPr lvl="1"/>
            <a:r>
              <a:rPr lang="zh-CN" altLang="en-US" dirty="0"/>
              <a:t>速度顺序！</a:t>
            </a:r>
            <a:endParaRPr lang="en-US" dirty="0"/>
          </a:p>
          <a:p>
            <a:r>
              <a:rPr lang="en-US" dirty="0"/>
              <a:t>Limitations of each?</a:t>
            </a:r>
          </a:p>
          <a:p>
            <a:pPr lvl="1"/>
            <a:r>
              <a:rPr lang="en-US" dirty="0"/>
              <a:t>In-memory join: memory</a:t>
            </a:r>
          </a:p>
          <a:p>
            <a:pPr lvl="1"/>
            <a:r>
              <a:rPr lang="en-US" dirty="0"/>
              <a:t>Map-side join: sort order and partitioning</a:t>
            </a:r>
          </a:p>
          <a:p>
            <a:pPr lvl="1"/>
            <a:r>
              <a:rPr lang="en-US" dirty="0"/>
              <a:t>Reduce-side join: general purpose</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138</a:t>
            </a:fld>
            <a:endParaRPr lang="zh-CN" altLang="en-US"/>
          </a:p>
        </p:txBody>
      </p:sp>
    </p:spTree>
    <p:extLst>
      <p:ext uri="{BB962C8B-B14F-4D97-AF65-F5344CB8AC3E}">
        <p14:creationId xmlns:p14="http://schemas.microsoft.com/office/powerpoint/2010/main" val="1986397650"/>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Relational Data: Summary</a:t>
            </a:r>
          </a:p>
        </p:txBody>
      </p:sp>
      <p:sp>
        <p:nvSpPr>
          <p:cNvPr id="3" name="Content Placeholder 2"/>
          <p:cNvSpPr>
            <a:spLocks noGrp="1"/>
          </p:cNvSpPr>
          <p:nvPr>
            <p:ph idx="1"/>
          </p:nvPr>
        </p:nvSpPr>
        <p:spPr/>
        <p:txBody>
          <a:bodyPr/>
          <a:lstStyle/>
          <a:p>
            <a:r>
              <a:rPr lang="en-US" dirty="0"/>
              <a:t>MapReduce algorithms for processing relational data:</a:t>
            </a:r>
          </a:p>
          <a:p>
            <a:pPr lvl="1"/>
            <a:r>
              <a:rPr lang="en-US" dirty="0"/>
              <a:t>Group by, sorting, partitioning are handled automatically by shuffle/sort in MapReduce</a:t>
            </a:r>
          </a:p>
          <a:p>
            <a:pPr lvl="1"/>
            <a:r>
              <a:rPr lang="en-US" dirty="0"/>
              <a:t>Selection, projection, and other computations (e.g., aggregation), are performed either in mapper or reducer</a:t>
            </a:r>
          </a:p>
          <a:p>
            <a:pPr lvl="1"/>
            <a:r>
              <a:rPr lang="en-US" dirty="0"/>
              <a:t>Multiple strategies for relational joins</a:t>
            </a:r>
          </a:p>
          <a:p>
            <a:r>
              <a:rPr lang="en-US" dirty="0"/>
              <a:t>Complex operations require multiple MapReduce jobs</a:t>
            </a:r>
          </a:p>
          <a:p>
            <a:pPr lvl="1"/>
            <a:r>
              <a:rPr lang="en-US" dirty="0"/>
              <a:t>Example: top ten URLs in terms of average time spent</a:t>
            </a:r>
          </a:p>
          <a:p>
            <a:pPr lvl="1"/>
            <a:r>
              <a:rPr lang="en-US" dirty="0"/>
              <a:t>Opportunities for automatic optimization</a:t>
            </a:r>
          </a:p>
          <a:p>
            <a:pPr lvl="1"/>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139</a:t>
            </a:fld>
            <a:endParaRPr lang="zh-CN" altLang="en-US"/>
          </a:p>
        </p:txBody>
      </p:sp>
    </p:spTree>
    <p:extLst>
      <p:ext uri="{BB962C8B-B14F-4D97-AF65-F5344CB8AC3E}">
        <p14:creationId xmlns:p14="http://schemas.microsoft.com/office/powerpoint/2010/main" val="7569889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t>Strengths and Weaknesses</a:t>
            </a:r>
          </a:p>
        </p:txBody>
      </p:sp>
      <p:sp>
        <p:nvSpPr>
          <p:cNvPr id="22531" name="Rectangle 5"/>
          <p:cNvSpPr>
            <a:spLocks noGrp="1" noChangeArrowheads="1"/>
          </p:cNvSpPr>
          <p:nvPr>
            <p:ph type="body" idx="1"/>
          </p:nvPr>
        </p:nvSpPr>
        <p:spPr/>
        <p:txBody>
          <a:bodyPr/>
          <a:lstStyle/>
          <a:p>
            <a:r>
              <a:rPr lang="en-US" dirty="0"/>
              <a:t>Strengths</a:t>
            </a:r>
          </a:p>
          <a:p>
            <a:pPr lvl="1"/>
            <a:r>
              <a:rPr lang="en-US" dirty="0"/>
              <a:t>Precise, if you know the right strategies</a:t>
            </a:r>
          </a:p>
          <a:p>
            <a:pPr lvl="1"/>
            <a:r>
              <a:rPr lang="en-US" dirty="0">
                <a:solidFill>
                  <a:srgbClr val="FF0000"/>
                </a:solidFill>
              </a:rPr>
              <a:t>Precise, if you have an idea of what you’re looking for</a:t>
            </a:r>
          </a:p>
          <a:p>
            <a:pPr lvl="1"/>
            <a:r>
              <a:rPr lang="en-US" dirty="0"/>
              <a:t>Implementations are fast and efficient</a:t>
            </a:r>
          </a:p>
          <a:p>
            <a:r>
              <a:rPr lang="en-US" dirty="0"/>
              <a:t>Weaknesses</a:t>
            </a:r>
          </a:p>
          <a:p>
            <a:pPr lvl="1"/>
            <a:r>
              <a:rPr lang="en-US" dirty="0"/>
              <a:t>Users must learn Boolean logic</a:t>
            </a:r>
          </a:p>
          <a:p>
            <a:pPr lvl="1"/>
            <a:r>
              <a:rPr lang="en-US" dirty="0"/>
              <a:t>Boolean logic insufficient to capture the richness of language</a:t>
            </a:r>
          </a:p>
          <a:p>
            <a:pPr lvl="1"/>
            <a:r>
              <a:rPr lang="en-US" dirty="0"/>
              <a:t>No control over size of result set: either too many hits or none</a:t>
            </a:r>
          </a:p>
          <a:p>
            <a:pPr lvl="1"/>
            <a:r>
              <a:rPr lang="en-US" dirty="0">
                <a:solidFill>
                  <a:srgbClr val="FF0000"/>
                </a:solidFill>
              </a:rPr>
              <a:t>When do you stop reading? </a:t>
            </a:r>
            <a:r>
              <a:rPr lang="en-US" dirty="0"/>
              <a:t>All documents in the result set are </a:t>
            </a:r>
            <a:r>
              <a:rPr lang="en-US" dirty="0">
                <a:solidFill>
                  <a:srgbClr val="FF0000"/>
                </a:solidFill>
              </a:rPr>
              <a:t>considered “equally good”</a:t>
            </a:r>
            <a:r>
              <a:rPr lang="zh-CN" altLang="en-US" dirty="0">
                <a:solidFill>
                  <a:srgbClr val="FF0000"/>
                </a:solidFill>
              </a:rPr>
              <a:t>（不给出分数，都是平等的）</a:t>
            </a:r>
            <a:endParaRPr lang="en-US" dirty="0">
              <a:solidFill>
                <a:srgbClr val="FF0000"/>
              </a:solidFill>
            </a:endParaRPr>
          </a:p>
          <a:p>
            <a:pPr lvl="1"/>
            <a:r>
              <a:rPr lang="en-US" dirty="0">
                <a:solidFill>
                  <a:srgbClr val="FF0000"/>
                </a:solidFill>
              </a:rPr>
              <a:t>What about partial matches? </a:t>
            </a:r>
            <a:r>
              <a:rPr lang="en-US" dirty="0"/>
              <a:t>Documents that “don’t quite match” the query may be useful also</a:t>
            </a:r>
            <a:r>
              <a:rPr lang="zh-CN" altLang="en-US" dirty="0"/>
              <a:t>（不产生部分</a:t>
            </a:r>
            <a:r>
              <a:rPr lang="en-US" altLang="zh-CN" dirty="0"/>
              <a:t>match</a:t>
            </a:r>
            <a:r>
              <a:rPr lang="zh-CN" altLang="en-US" dirty="0"/>
              <a:t>的</a:t>
            </a:r>
            <a:r>
              <a:rPr lang="en-US" altLang="zh-CN" dirty="0"/>
              <a:t>query</a:t>
            </a:r>
            <a:r>
              <a:rPr lang="zh-CN" altLang="en-US" dirty="0"/>
              <a:t>）</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14</a:t>
            </a:fld>
            <a:endParaRPr lang="zh-CN" altLang="en-US" dirty="0"/>
          </a:p>
        </p:txBody>
      </p:sp>
    </p:spTree>
    <p:extLst>
      <p:ext uri="{BB962C8B-B14F-4D97-AF65-F5344CB8AC3E}">
        <p14:creationId xmlns:p14="http://schemas.microsoft.com/office/powerpoint/2010/main" val="9202492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Evolving roles for </a:t>
            </a:r>
            <a:br>
              <a:rPr lang="en-US" sz="3200" dirty="0"/>
            </a:br>
            <a:r>
              <a:rPr lang="en-US" sz="3200" dirty="0"/>
              <a:t>relational database and MapReduce</a:t>
            </a:r>
          </a:p>
        </p:txBody>
      </p:sp>
    </p:spTree>
    <p:extLst>
      <p:ext uri="{BB962C8B-B14F-4D97-AF65-F5344CB8AC3E}">
        <p14:creationId xmlns:p14="http://schemas.microsoft.com/office/powerpoint/2010/main" val="342685666"/>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OLTP/OLAP/Hadoop Architecture</a:t>
            </a:r>
          </a:p>
        </p:txBody>
      </p:sp>
      <p:sp>
        <p:nvSpPr>
          <p:cNvPr id="4" name="Rectangle 3"/>
          <p:cNvSpPr/>
          <p:nvPr/>
        </p:nvSpPr>
        <p:spPr bwMode="auto">
          <a:xfrm>
            <a:off x="457200" y="2438400"/>
            <a:ext cx="2057400" cy="2057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OLTP</a:t>
            </a:r>
          </a:p>
        </p:txBody>
      </p:sp>
      <p:sp>
        <p:nvSpPr>
          <p:cNvPr id="5" name="Rectangle 4"/>
          <p:cNvSpPr/>
          <p:nvPr/>
        </p:nvSpPr>
        <p:spPr bwMode="auto">
          <a:xfrm>
            <a:off x="6705600" y="2438400"/>
            <a:ext cx="2057400" cy="20574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OLAP</a:t>
            </a:r>
          </a:p>
        </p:txBody>
      </p:sp>
      <p:cxnSp>
        <p:nvCxnSpPr>
          <p:cNvPr id="7" name="Straight Arrow Connector 6"/>
          <p:cNvCxnSpPr>
            <a:stCxn id="4" idx="3"/>
            <a:endCxn id="11" idx="1"/>
          </p:cNvCxnSpPr>
          <p:nvPr/>
        </p:nvCxnSpPr>
        <p:spPr bwMode="auto">
          <a:xfrm>
            <a:off x="25146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362201" y="2667000"/>
            <a:ext cx="2819399" cy="677108"/>
          </a:xfrm>
          <a:prstGeom prst="rect">
            <a:avLst/>
          </a:prstGeom>
          <a:noFill/>
        </p:spPr>
        <p:txBody>
          <a:bodyPr wrap="square" rtlCol="0">
            <a:spAutoFit/>
          </a:bodyPr>
          <a:lstStyle/>
          <a:p>
            <a:pPr algn="ctr"/>
            <a:r>
              <a:rPr lang="en-US" sz="2400" dirty="0">
                <a:solidFill>
                  <a:schemeClr val="bg2"/>
                </a:solidFill>
              </a:rPr>
              <a:t>ETL</a:t>
            </a:r>
            <a:br>
              <a:rPr lang="en-US" sz="1400" dirty="0">
                <a:solidFill>
                  <a:schemeClr val="bg2"/>
                </a:solidFill>
              </a:rPr>
            </a:br>
            <a:r>
              <a:rPr lang="en-US" sz="1400" b="0" dirty="0">
                <a:solidFill>
                  <a:schemeClr val="bg2"/>
                </a:solidFill>
              </a:rPr>
              <a:t>(Extract, Transform, and Load)</a:t>
            </a:r>
          </a:p>
        </p:txBody>
      </p:sp>
      <p:sp>
        <p:nvSpPr>
          <p:cNvPr id="11" name="Rectangle 10"/>
          <p:cNvSpPr/>
          <p:nvPr/>
        </p:nvSpPr>
        <p:spPr bwMode="auto">
          <a:xfrm>
            <a:off x="5029200" y="2438400"/>
            <a:ext cx="1524000" cy="2057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2"/>
                </a:solidFill>
                <a:effectLst/>
                <a:latin typeface="Arial" charset="0"/>
              </a:rPr>
              <a:t>Hadoop</a:t>
            </a:r>
          </a:p>
        </p:txBody>
      </p:sp>
      <p:sp>
        <p:nvSpPr>
          <p:cNvPr id="9" name="TextBox 8"/>
          <p:cNvSpPr txBox="1"/>
          <p:nvPr/>
        </p:nvSpPr>
        <p:spPr>
          <a:xfrm rot="20803626">
            <a:off x="1447202" y="4450516"/>
            <a:ext cx="5647700" cy="584775"/>
          </a:xfrm>
          <a:prstGeom prst="rect">
            <a:avLst/>
          </a:prstGeom>
          <a:noFill/>
        </p:spPr>
        <p:txBody>
          <a:bodyPr wrap="none" rtlCol="0">
            <a:spAutoFit/>
          </a:bodyPr>
          <a:lstStyle/>
          <a:p>
            <a:r>
              <a:rPr lang="en-US" sz="3200" dirty="0">
                <a:solidFill>
                  <a:srgbClr val="FF0000"/>
                </a:solidFill>
              </a:rPr>
              <a:t>Why does this make sense?</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141</a:t>
            </a:fld>
            <a:endParaRPr lang="zh-CN" altLang="en-US"/>
          </a:p>
        </p:txBody>
      </p:sp>
    </p:spTree>
    <p:extLst>
      <p:ext uri="{BB962C8B-B14F-4D97-AF65-F5344CB8AC3E}">
        <p14:creationId xmlns:p14="http://schemas.microsoft.com/office/powerpoint/2010/main" val="2700454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High-Level Languages</a:t>
            </a:r>
          </a:p>
        </p:txBody>
      </p:sp>
      <p:sp>
        <p:nvSpPr>
          <p:cNvPr id="3" name="Content Placeholder 2"/>
          <p:cNvSpPr>
            <a:spLocks noGrp="1"/>
          </p:cNvSpPr>
          <p:nvPr>
            <p:ph idx="1"/>
          </p:nvPr>
        </p:nvSpPr>
        <p:spPr/>
        <p:txBody>
          <a:bodyPr/>
          <a:lstStyle/>
          <a:p>
            <a:r>
              <a:rPr lang="en-US" dirty="0"/>
              <a:t>Hadoop is great for large-data processing!</a:t>
            </a:r>
          </a:p>
          <a:p>
            <a:pPr lvl="1"/>
            <a:r>
              <a:rPr lang="en-US" dirty="0"/>
              <a:t>But writing Java programs for everything is verbose and slow</a:t>
            </a:r>
          </a:p>
          <a:p>
            <a:pPr lvl="1"/>
            <a:r>
              <a:rPr lang="en-US" dirty="0"/>
              <a:t>Analysts don’t want to (or can’t) write Java</a:t>
            </a:r>
          </a:p>
          <a:p>
            <a:r>
              <a:rPr lang="en-US" dirty="0"/>
              <a:t>Solution: develop higher-level data processing languages</a:t>
            </a:r>
          </a:p>
          <a:p>
            <a:pPr lvl="1"/>
            <a:r>
              <a:rPr lang="en-US" dirty="0"/>
              <a:t>Hive: HQL is like SQL</a:t>
            </a:r>
          </a:p>
          <a:p>
            <a:pPr lvl="1"/>
            <a:r>
              <a:rPr lang="en-US" dirty="0"/>
              <a:t>Pig: Pig Latin is a bit like Perl</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142</a:t>
            </a:fld>
            <a:endParaRPr lang="zh-CN" altLang="en-US"/>
          </a:p>
        </p:txBody>
      </p:sp>
    </p:spTree>
    <p:extLst>
      <p:ext uri="{BB962C8B-B14F-4D97-AF65-F5344CB8AC3E}">
        <p14:creationId xmlns:p14="http://schemas.microsoft.com/office/powerpoint/2010/main" val="3099560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and Pig</a:t>
            </a:r>
          </a:p>
        </p:txBody>
      </p:sp>
      <p:sp>
        <p:nvSpPr>
          <p:cNvPr id="3" name="Content Placeholder 2"/>
          <p:cNvSpPr>
            <a:spLocks noGrp="1"/>
          </p:cNvSpPr>
          <p:nvPr>
            <p:ph idx="1"/>
          </p:nvPr>
        </p:nvSpPr>
        <p:spPr/>
        <p:txBody>
          <a:bodyPr/>
          <a:lstStyle/>
          <a:p>
            <a:r>
              <a:rPr lang="en-US" dirty="0"/>
              <a:t>Hive: data warehousing application in Hadoop</a:t>
            </a:r>
          </a:p>
          <a:p>
            <a:pPr lvl="1"/>
            <a:r>
              <a:rPr lang="en-US" dirty="0"/>
              <a:t>Query language is HQL, variant of SQL</a:t>
            </a:r>
          </a:p>
          <a:p>
            <a:pPr lvl="1"/>
            <a:r>
              <a:rPr lang="en-US" dirty="0"/>
              <a:t>Tables stored on HDFS as flat files</a:t>
            </a:r>
          </a:p>
          <a:p>
            <a:pPr lvl="1"/>
            <a:r>
              <a:rPr lang="en-US" dirty="0"/>
              <a:t>Developed by </a:t>
            </a:r>
            <a:r>
              <a:rPr lang="en-US" dirty="0" err="1"/>
              <a:t>Facebook</a:t>
            </a:r>
            <a:r>
              <a:rPr lang="en-US" dirty="0"/>
              <a:t>, now open source</a:t>
            </a:r>
          </a:p>
          <a:p>
            <a:r>
              <a:rPr lang="en-US" dirty="0"/>
              <a:t>Pig: large-scale data processing system</a:t>
            </a:r>
          </a:p>
          <a:p>
            <a:pPr lvl="1"/>
            <a:r>
              <a:rPr lang="en-US" dirty="0"/>
              <a:t>Scripts are written in Pig Latin, a dataflow language</a:t>
            </a:r>
          </a:p>
          <a:p>
            <a:pPr lvl="1"/>
            <a:r>
              <a:rPr lang="en-US" dirty="0"/>
              <a:t>Developed by Yahoo!, now open source</a:t>
            </a:r>
          </a:p>
          <a:p>
            <a:pPr lvl="1"/>
            <a:r>
              <a:rPr lang="en-US" dirty="0"/>
              <a:t>Roughly 1/3 of all Yahoo! internal jobs</a:t>
            </a:r>
          </a:p>
          <a:p>
            <a:r>
              <a:rPr lang="en-US" dirty="0"/>
              <a:t>Common idea:</a:t>
            </a:r>
          </a:p>
          <a:p>
            <a:pPr lvl="1"/>
            <a:r>
              <a:rPr lang="en-US" dirty="0"/>
              <a:t>Provide higher-level language to facilitate large-data processing</a:t>
            </a:r>
          </a:p>
          <a:p>
            <a:pPr lvl="1"/>
            <a:r>
              <a:rPr lang="en-US" dirty="0"/>
              <a:t>Higher-level language “compiles down” to Hadoop jobs</a:t>
            </a:r>
          </a:p>
          <a:p>
            <a:pPr lvl="1"/>
            <a:endParaRPr lang="en-US" dirty="0"/>
          </a:p>
          <a:p>
            <a:pPr lvl="1"/>
            <a:endParaRPr lang="en-US" dirty="0"/>
          </a:p>
        </p:txBody>
      </p:sp>
      <p:pic>
        <p:nvPicPr>
          <p:cNvPr id="4" name="Picture 3"/>
          <p:cNvPicPr>
            <a:picLocks noChangeAspect="1"/>
          </p:cNvPicPr>
          <p:nvPr/>
        </p:nvPicPr>
        <p:blipFill>
          <a:blip r:embed="rId2" cstate="print"/>
          <a:srcRect l="18000" r="18000"/>
          <a:stretch>
            <a:fillRect/>
          </a:stretch>
        </p:blipFill>
        <p:spPr>
          <a:xfrm>
            <a:off x="7239000" y="2819400"/>
            <a:ext cx="1682496" cy="1752600"/>
          </a:xfrm>
          <a:prstGeom prst="rect">
            <a:avLst/>
          </a:prstGeom>
          <a:ln>
            <a:noFill/>
          </a:ln>
          <a:effectLst>
            <a:softEdge rad="112500"/>
          </a:effectLst>
        </p:spPr>
      </p:pic>
      <p:pic>
        <p:nvPicPr>
          <p:cNvPr id="5" name="Picture 4" descr="hive-logo.png"/>
          <p:cNvPicPr>
            <a:picLocks noChangeAspect="1"/>
          </p:cNvPicPr>
          <p:nvPr/>
        </p:nvPicPr>
        <p:blipFill>
          <a:blip r:embed="rId3" cstate="print"/>
          <a:stretch>
            <a:fillRect/>
          </a:stretch>
        </p:blipFill>
        <p:spPr>
          <a:xfrm>
            <a:off x="7162800" y="914400"/>
            <a:ext cx="1795299" cy="1606320"/>
          </a:xfrm>
          <a:prstGeom prst="rect">
            <a:avLst/>
          </a:prstGeom>
        </p:spPr>
      </p:pic>
      <p:sp>
        <p:nvSpPr>
          <p:cNvPr id="6" name="Slide Number Placeholder 5"/>
          <p:cNvSpPr>
            <a:spLocks noGrp="1"/>
          </p:cNvSpPr>
          <p:nvPr>
            <p:ph type="sldNum" sz="quarter" idx="4"/>
          </p:nvPr>
        </p:nvSpPr>
        <p:spPr/>
        <p:txBody>
          <a:bodyPr/>
          <a:lstStyle/>
          <a:p>
            <a:fld id="{8808B073-952C-4081-9AC7-D5FCF8D919B0}" type="slidenum">
              <a:rPr lang="zh-CN" altLang="en-US" smtClean="0"/>
              <a:t>143</a:t>
            </a:fld>
            <a:endParaRPr lang="zh-CN" altLang="en-US"/>
          </a:p>
        </p:txBody>
      </p:sp>
    </p:spTree>
    <p:extLst>
      <p:ext uri="{BB962C8B-B14F-4D97-AF65-F5344CB8AC3E}">
        <p14:creationId xmlns:p14="http://schemas.microsoft.com/office/powerpoint/2010/main" val="1971797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lstStyle/>
          <a:p>
            <a:r>
              <a:rPr lang="en-US" dirty="0"/>
              <a:t>Hive looks similar to an SQL database</a:t>
            </a:r>
          </a:p>
          <a:p>
            <a:r>
              <a:rPr lang="en-US" dirty="0"/>
              <a:t>Relational join on two tables:</a:t>
            </a:r>
          </a:p>
          <a:p>
            <a:pPr lvl="1"/>
            <a:r>
              <a:rPr lang="en-US" dirty="0"/>
              <a:t>Table of word counts from Shakespeare collection</a:t>
            </a:r>
          </a:p>
          <a:p>
            <a:pPr lvl="1"/>
            <a:r>
              <a:rPr lang="en-US" dirty="0"/>
              <a:t>Table of word counts from the bible</a:t>
            </a:r>
          </a:p>
          <a:p>
            <a:pPr lvl="1"/>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Material drawn from </a:t>
            </a:r>
            <a:r>
              <a:rPr lang="en-US" sz="1000" b="0" dirty="0" err="1">
                <a:solidFill>
                  <a:schemeClr val="bg2"/>
                </a:solidFill>
              </a:rPr>
              <a:t>Cloudera</a:t>
            </a:r>
            <a:r>
              <a:rPr lang="en-US" sz="1000" b="0" dirty="0">
                <a:solidFill>
                  <a:schemeClr val="bg2"/>
                </a:solidFill>
              </a:rPr>
              <a:t> training VM</a:t>
            </a:r>
          </a:p>
        </p:txBody>
      </p:sp>
      <p:sp>
        <p:nvSpPr>
          <p:cNvPr id="5" name="TextBox 4"/>
          <p:cNvSpPr txBox="1"/>
          <p:nvPr/>
        </p:nvSpPr>
        <p:spPr>
          <a:xfrm>
            <a:off x="1143000" y="2971800"/>
            <a:ext cx="7010400" cy="3539430"/>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a:p>
            <a:endParaRPr lang="en-US" b="0" dirty="0">
              <a:solidFill>
                <a:schemeClr val="bg1"/>
              </a:solidFill>
            </a:endParaRPr>
          </a:p>
          <a:p>
            <a:r>
              <a:rPr lang="en-US" b="0" dirty="0">
                <a:solidFill>
                  <a:schemeClr val="bg1"/>
                </a:solidFill>
              </a:rPr>
              <a:t>the	25848	62394</a:t>
            </a:r>
          </a:p>
          <a:p>
            <a:r>
              <a:rPr lang="en-US" b="0" dirty="0">
                <a:solidFill>
                  <a:schemeClr val="bg1"/>
                </a:solidFill>
              </a:rPr>
              <a:t>I	23031	8854</a:t>
            </a:r>
          </a:p>
          <a:p>
            <a:r>
              <a:rPr lang="en-US" b="0" dirty="0">
                <a:solidFill>
                  <a:schemeClr val="bg1"/>
                </a:solidFill>
              </a:rPr>
              <a:t>and	19671	38985</a:t>
            </a:r>
          </a:p>
          <a:p>
            <a:r>
              <a:rPr lang="en-US" b="0" dirty="0">
                <a:solidFill>
                  <a:schemeClr val="bg1"/>
                </a:solidFill>
              </a:rPr>
              <a:t>to	18038	13526</a:t>
            </a:r>
          </a:p>
          <a:p>
            <a:r>
              <a:rPr lang="en-US" b="0" dirty="0">
                <a:solidFill>
                  <a:schemeClr val="bg1"/>
                </a:solidFill>
              </a:rPr>
              <a:t>of	16700	34654</a:t>
            </a:r>
          </a:p>
          <a:p>
            <a:r>
              <a:rPr lang="en-US" b="0" dirty="0">
                <a:solidFill>
                  <a:schemeClr val="bg1"/>
                </a:solidFill>
              </a:rPr>
              <a:t>a	14170	8057</a:t>
            </a:r>
          </a:p>
          <a:p>
            <a:r>
              <a:rPr lang="en-US" b="0" dirty="0">
                <a:solidFill>
                  <a:schemeClr val="bg1"/>
                </a:solidFill>
              </a:rPr>
              <a:t>you	12702	2720</a:t>
            </a:r>
          </a:p>
          <a:p>
            <a:r>
              <a:rPr lang="en-US" b="0" dirty="0">
                <a:solidFill>
                  <a:schemeClr val="bg1"/>
                </a:solidFill>
              </a:rPr>
              <a:t>my	11297	4135</a:t>
            </a:r>
          </a:p>
          <a:p>
            <a:r>
              <a:rPr lang="en-US" b="0" dirty="0">
                <a:solidFill>
                  <a:schemeClr val="bg1"/>
                </a:solidFill>
              </a:rPr>
              <a:t>in	10797	12445</a:t>
            </a:r>
          </a:p>
          <a:p>
            <a:r>
              <a:rPr lang="en-US" b="0" dirty="0">
                <a:solidFill>
                  <a:schemeClr val="bg1"/>
                </a:solidFill>
              </a:rPr>
              <a:t>is	8882	6884</a:t>
            </a:r>
          </a:p>
        </p:txBody>
      </p:sp>
      <p:sp>
        <p:nvSpPr>
          <p:cNvPr id="6" name="Slide Number Placeholder 5"/>
          <p:cNvSpPr>
            <a:spLocks noGrp="1"/>
          </p:cNvSpPr>
          <p:nvPr>
            <p:ph type="sldNum" sz="quarter" idx="4"/>
          </p:nvPr>
        </p:nvSpPr>
        <p:spPr/>
        <p:txBody>
          <a:bodyPr/>
          <a:lstStyle/>
          <a:p>
            <a:fld id="{8808B073-952C-4081-9AC7-D5FCF8D919B0}" type="slidenum">
              <a:rPr lang="zh-CN" altLang="en-US" smtClean="0"/>
              <a:t>144</a:t>
            </a:fld>
            <a:endParaRPr lang="zh-CN" altLang="en-US"/>
          </a:p>
        </p:txBody>
      </p:sp>
    </p:spTree>
    <p:extLst>
      <p:ext uri="{BB962C8B-B14F-4D97-AF65-F5344CB8AC3E}">
        <p14:creationId xmlns:p14="http://schemas.microsoft.com/office/powerpoint/2010/main" val="1697015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Behind the Scenes</a:t>
            </a:r>
          </a:p>
        </p:txBody>
      </p:sp>
      <p:sp>
        <p:nvSpPr>
          <p:cNvPr id="4" name="TextBox 3"/>
          <p:cNvSpPr txBox="1"/>
          <p:nvPr/>
        </p:nvSpPr>
        <p:spPr>
          <a:xfrm>
            <a:off x="838200" y="1302603"/>
            <a:ext cx="7010400" cy="830997"/>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p:txBody>
      </p:sp>
      <p:sp>
        <p:nvSpPr>
          <p:cNvPr id="5" name="TextBox 4"/>
          <p:cNvSpPr txBox="1"/>
          <p:nvPr/>
        </p:nvSpPr>
        <p:spPr>
          <a:xfrm>
            <a:off x="762000" y="3863370"/>
            <a:ext cx="6781800" cy="784830"/>
          </a:xfrm>
          <a:prstGeom prst="rect">
            <a:avLst/>
          </a:prstGeom>
          <a:noFill/>
        </p:spPr>
        <p:txBody>
          <a:bodyPr wrap="square" rtlCol="0">
            <a:spAutoFit/>
          </a:bodyPr>
          <a:lstStyle/>
          <a:p>
            <a:r>
              <a:rPr lang="en-US" sz="900" b="0" dirty="0">
                <a:solidFill>
                  <a:schemeClr val="bg1"/>
                </a:solidFill>
              </a:rPr>
              <a:t>(TOK_QUERY (TOK_FROM (TOK_JOIN (TOK_TABREF </a:t>
            </a:r>
            <a:r>
              <a:rPr lang="en-US" sz="900" b="0" dirty="0" err="1">
                <a:solidFill>
                  <a:schemeClr val="bg1"/>
                </a:solidFill>
              </a:rPr>
              <a:t>shakespeare</a:t>
            </a:r>
            <a:r>
              <a:rPr lang="en-US" sz="900" b="0" dirty="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5908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Down Arrow 9"/>
          <p:cNvSpPr/>
          <p:nvPr/>
        </p:nvSpPr>
        <p:spPr bwMode="auto">
          <a:xfrm>
            <a:off x="3733800" y="49530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2133600" y="5867400"/>
            <a:ext cx="4038600" cy="338554"/>
          </a:xfrm>
          <a:prstGeom prst="rect">
            <a:avLst/>
          </a:prstGeom>
          <a:noFill/>
        </p:spPr>
        <p:txBody>
          <a:bodyPr wrap="square" rtlCol="0">
            <a:spAutoFit/>
          </a:bodyPr>
          <a:lstStyle/>
          <a:p>
            <a:pPr algn="ctr"/>
            <a:r>
              <a:rPr lang="en-US" b="0" dirty="0">
                <a:solidFill>
                  <a:schemeClr val="bg1"/>
                </a:solidFill>
              </a:rPr>
              <a:t>(one or more of MapReduce jobs)</a:t>
            </a:r>
          </a:p>
        </p:txBody>
      </p:sp>
      <p:sp>
        <p:nvSpPr>
          <p:cNvPr id="12" name="TextBox 11"/>
          <p:cNvSpPr txBox="1"/>
          <p:nvPr/>
        </p:nvSpPr>
        <p:spPr>
          <a:xfrm>
            <a:off x="2133600" y="3505200"/>
            <a:ext cx="4038600" cy="338554"/>
          </a:xfrm>
          <a:prstGeom prst="rect">
            <a:avLst/>
          </a:prstGeom>
          <a:noFill/>
        </p:spPr>
        <p:txBody>
          <a:bodyPr wrap="square" rtlCol="0">
            <a:spAutoFit/>
          </a:bodyPr>
          <a:lstStyle/>
          <a:p>
            <a:pPr algn="ctr"/>
            <a:r>
              <a:rPr lang="en-US" b="0" dirty="0">
                <a:solidFill>
                  <a:schemeClr val="bg1"/>
                </a:solidFill>
              </a:rPr>
              <a:t>(Abstract Syntax Tree)</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145</a:t>
            </a:fld>
            <a:endParaRPr lang="zh-CN" altLang="en-US"/>
          </a:p>
        </p:txBody>
      </p:sp>
    </p:spTree>
    <p:extLst>
      <p:ext uri="{BB962C8B-B14F-4D97-AF65-F5344CB8AC3E}">
        <p14:creationId xmlns:p14="http://schemas.microsoft.com/office/powerpoint/2010/main" val="474593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Behind the Scenes</a:t>
            </a:r>
          </a:p>
        </p:txBody>
      </p:sp>
      <p:sp>
        <p:nvSpPr>
          <p:cNvPr id="6" name="TextBox 5"/>
          <p:cNvSpPr txBox="1"/>
          <p:nvPr/>
        </p:nvSpPr>
        <p:spPr>
          <a:xfrm>
            <a:off x="457200" y="1066800"/>
            <a:ext cx="2514600" cy="5370701"/>
          </a:xfrm>
          <a:prstGeom prst="rect">
            <a:avLst/>
          </a:prstGeom>
          <a:noFill/>
        </p:spPr>
        <p:txBody>
          <a:bodyPr wrap="square" rtlCol="0">
            <a:spAutoFit/>
          </a:bodyPr>
          <a:lstStyle/>
          <a:p>
            <a:r>
              <a:rPr lang="en-US" sz="700" b="0" dirty="0">
                <a:solidFill>
                  <a:schemeClr val="bg1"/>
                </a:solidFill>
              </a:rPr>
              <a:t>STAGE DEPENDENCIES:</a:t>
            </a:r>
          </a:p>
          <a:p>
            <a:r>
              <a:rPr lang="en-US" sz="700" b="0" dirty="0">
                <a:solidFill>
                  <a:schemeClr val="bg1"/>
                </a:solidFill>
              </a:rPr>
              <a:t>  Stage-1 is a root stage</a:t>
            </a:r>
          </a:p>
          <a:p>
            <a:r>
              <a:rPr lang="en-US" sz="700" b="0" dirty="0">
                <a:solidFill>
                  <a:schemeClr val="bg1"/>
                </a:solidFill>
              </a:rPr>
              <a:t>  Stage-2 depends on stages: Stage-1</a:t>
            </a:r>
          </a:p>
          <a:p>
            <a:r>
              <a:rPr lang="en-US" sz="700" b="0" dirty="0">
                <a:solidFill>
                  <a:schemeClr val="bg1"/>
                </a:solidFill>
              </a:rPr>
              <a:t>  Stage-0 is a root stage</a:t>
            </a:r>
          </a:p>
          <a:p>
            <a:endParaRPr lang="en-US" sz="700" b="0" dirty="0">
              <a:solidFill>
                <a:schemeClr val="bg1"/>
              </a:solidFill>
            </a:endParaRPr>
          </a:p>
          <a:p>
            <a:r>
              <a:rPr lang="en-US" sz="700" b="0" dirty="0">
                <a:solidFill>
                  <a:schemeClr val="bg1"/>
                </a:solidFill>
              </a:rPr>
              <a:t>STAGE PLANS:</a:t>
            </a:r>
          </a:p>
          <a:p>
            <a:r>
              <a:rPr lang="en-US" sz="700" b="0" dirty="0">
                <a:solidFill>
                  <a:schemeClr val="bg1"/>
                </a:solidFill>
              </a:rPr>
              <a:t>  Stage: Stage-1</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s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s</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0</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k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k</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p:txBody>
      </p:sp>
      <p:sp>
        <p:nvSpPr>
          <p:cNvPr id="8" name="TextBox 7"/>
          <p:cNvSpPr txBox="1"/>
          <p:nvPr/>
        </p:nvSpPr>
        <p:spPr>
          <a:xfrm>
            <a:off x="2286000" y="3336935"/>
            <a:ext cx="4191000" cy="3216265"/>
          </a:xfrm>
          <a:prstGeom prst="rect">
            <a:avLst/>
          </a:prstGeom>
          <a:noFill/>
        </p:spPr>
        <p:txBody>
          <a:bodyPr wrap="square" rtlCol="0">
            <a:spAutoFit/>
          </a:bodyPr>
          <a:lstStyle/>
          <a:p>
            <a:r>
              <a:rPr lang="en-US" sz="700" b="0" dirty="0">
                <a:solidFill>
                  <a:schemeClr val="bg1"/>
                </a:solidFill>
              </a:rPr>
              <a:t> Reduce Operator Tree:</a:t>
            </a:r>
          </a:p>
          <a:p>
            <a:r>
              <a:rPr lang="en-US" sz="700" b="0" dirty="0">
                <a:solidFill>
                  <a:schemeClr val="bg1"/>
                </a:solidFill>
              </a:rPr>
              <a:t>        Join Operator</a:t>
            </a:r>
          </a:p>
          <a:p>
            <a:r>
              <a:rPr lang="en-US" sz="700" b="0" dirty="0">
                <a:solidFill>
                  <a:schemeClr val="bg1"/>
                </a:solidFill>
              </a:rPr>
              <a:t>          condition map:</a:t>
            </a:r>
          </a:p>
          <a:p>
            <a:r>
              <a:rPr lang="en-US" sz="700" b="0" dirty="0">
                <a:solidFill>
                  <a:schemeClr val="bg1"/>
                </a:solidFill>
              </a:rPr>
              <a:t>               Inner Join 0 to 1</a:t>
            </a:r>
          </a:p>
          <a:p>
            <a:r>
              <a:rPr lang="en-US" sz="700" b="0" dirty="0">
                <a:solidFill>
                  <a:schemeClr val="bg1"/>
                </a:solidFill>
              </a:rPr>
              <a:t>          condition expressions:</a:t>
            </a:r>
          </a:p>
          <a:p>
            <a:r>
              <a:rPr lang="en-US" sz="700" b="0" dirty="0">
                <a:solidFill>
                  <a:schemeClr val="bg1"/>
                </a:solidFill>
              </a:rPr>
              <a:t>            0 {VALUE._col0} {VALUE._col1}</a:t>
            </a:r>
          </a:p>
          <a:p>
            <a:r>
              <a:rPr lang="en-US" sz="700" b="0" dirty="0">
                <a:solidFill>
                  <a:schemeClr val="bg1"/>
                </a:solidFill>
              </a:rPr>
              <a:t>            1 {VALUE._col0}</a:t>
            </a: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 &gt;= 1) and (_col2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Select Operator</a:t>
            </a:r>
          </a:p>
          <a:p>
            <a:r>
              <a:rPr lang="en-US" sz="700" b="0" dirty="0">
                <a:solidFill>
                  <a:schemeClr val="bg1"/>
                </a:solidFill>
              </a:rPr>
              <a:t>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org.apache.hadoop.mapred.SequenceFileInputFormat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org.apache.hadoop.hive.ql.io.HiveSequenceFileOutputFormat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p:txBody>
      </p:sp>
      <p:sp>
        <p:nvSpPr>
          <p:cNvPr id="9" name="TextBox 8"/>
          <p:cNvSpPr txBox="1"/>
          <p:nvPr/>
        </p:nvSpPr>
        <p:spPr>
          <a:xfrm>
            <a:off x="5181600" y="1219200"/>
            <a:ext cx="3810000" cy="3539430"/>
          </a:xfrm>
          <a:prstGeom prst="rect">
            <a:avLst/>
          </a:prstGeom>
          <a:noFill/>
        </p:spPr>
        <p:txBody>
          <a:bodyPr wrap="square" rtlCol="0">
            <a:spAutoFit/>
          </a:bodyPr>
          <a:lstStyle/>
          <a:p>
            <a:r>
              <a:rPr lang="en-US" sz="700" b="0" dirty="0">
                <a:solidFill>
                  <a:schemeClr val="bg1"/>
                </a:solidFill>
              </a:rPr>
              <a:t> Stage: Stage-2</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hdfs://localhost:8022/tmp/hive-training/364214370/10002 </a:t>
            </a: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sort order: -</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Reduce Operator Tree:</a:t>
            </a:r>
          </a:p>
          <a:p>
            <a:r>
              <a:rPr lang="en-US" sz="700" b="0" dirty="0">
                <a:solidFill>
                  <a:schemeClr val="bg1"/>
                </a:solidFill>
              </a:rPr>
              <a:t>        Extract</a:t>
            </a:r>
          </a:p>
          <a:p>
            <a:r>
              <a:rPr lang="en-US" sz="700" b="0" dirty="0">
                <a:solidFill>
                  <a:schemeClr val="bg1"/>
                </a:solidFill>
              </a:rPr>
              <a:t>          Limit</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org.apache.hadoop.mapred.TextInputFormat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org.apache.hadoop.hive.ql.io.HiveIgnoreKeyTextOutputFormat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a:p>
            <a:r>
              <a:rPr lang="en-US" sz="700" b="0" dirty="0">
                <a:solidFill>
                  <a:schemeClr val="bg1"/>
                </a:solidFill>
              </a:rPr>
              <a:t> Stage: Stage-0</a:t>
            </a:r>
          </a:p>
          <a:p>
            <a:r>
              <a:rPr lang="en-US" sz="700" b="0" dirty="0">
                <a:solidFill>
                  <a:schemeClr val="bg1"/>
                </a:solidFill>
              </a:rPr>
              <a:t>    Fetch Operator</a:t>
            </a:r>
          </a:p>
          <a:p>
            <a:r>
              <a:rPr lang="en-US" sz="700" b="0" dirty="0">
                <a:solidFill>
                  <a:schemeClr val="bg1"/>
                </a:solidFill>
              </a:rPr>
              <a:t>      limit: 10</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146</a:t>
            </a:fld>
            <a:endParaRPr lang="zh-CN" altLang="en-US"/>
          </a:p>
        </p:txBody>
      </p:sp>
      <p:sp>
        <p:nvSpPr>
          <p:cNvPr id="4" name="文本框 3">
            <a:extLst>
              <a:ext uri="{FF2B5EF4-FFF2-40B4-BE49-F238E27FC236}">
                <a16:creationId xmlns:a16="http://schemas.microsoft.com/office/drawing/2014/main" id="{55A5048A-C488-A647-8B41-EE173AFB80FC}"/>
              </a:ext>
            </a:extLst>
          </p:cNvPr>
          <p:cNvSpPr txBox="1"/>
          <p:nvPr/>
        </p:nvSpPr>
        <p:spPr>
          <a:xfrm>
            <a:off x="6324600" y="609600"/>
            <a:ext cx="673582" cy="338554"/>
          </a:xfrm>
          <a:prstGeom prst="rect">
            <a:avLst/>
          </a:prstGeom>
          <a:noFill/>
        </p:spPr>
        <p:txBody>
          <a:bodyPr wrap="none" rtlCol="0">
            <a:spAutoFit/>
          </a:bodyPr>
          <a:lstStyle/>
          <a:p>
            <a:r>
              <a:rPr kumimoji="1" lang="en-US" altLang="zh-CN" dirty="0" err="1"/>
              <a:t>cong</a:t>
            </a:r>
            <a:endParaRPr kumimoji="1" lang="zh-CN" altLang="en-US" dirty="0"/>
          </a:p>
        </p:txBody>
      </p:sp>
      <p:sp>
        <p:nvSpPr>
          <p:cNvPr id="5" name="矩形 4">
            <a:extLst>
              <a:ext uri="{FF2B5EF4-FFF2-40B4-BE49-F238E27FC236}">
                <a16:creationId xmlns:a16="http://schemas.microsoft.com/office/drawing/2014/main" id="{7110EB09-A5BB-474B-8DDA-630ABB9795BC}"/>
              </a:ext>
            </a:extLst>
          </p:cNvPr>
          <p:cNvSpPr/>
          <p:nvPr/>
        </p:nvSpPr>
        <p:spPr>
          <a:xfrm>
            <a:off x="2819401" y="862296"/>
            <a:ext cx="4014240" cy="338554"/>
          </a:xfrm>
          <a:prstGeom prst="rect">
            <a:avLst/>
          </a:prstGeom>
        </p:spPr>
        <p:txBody>
          <a:bodyPr wrap="none">
            <a:spAutoFit/>
          </a:bodyPr>
          <a:lstStyle/>
          <a:p>
            <a:r>
              <a:rPr kumimoji="1" lang="zh-CN" altLang="en-US" dirty="0">
                <a:solidFill>
                  <a:srgbClr val="FF0000"/>
                </a:solidFill>
              </a:rPr>
              <a:t>把</a:t>
            </a:r>
            <a:r>
              <a:rPr kumimoji="1" lang="en-US" altLang="zh-CN" dirty="0">
                <a:solidFill>
                  <a:srgbClr val="FF0000"/>
                </a:solidFill>
              </a:rPr>
              <a:t>SQL</a:t>
            </a:r>
            <a:r>
              <a:rPr kumimoji="1" lang="zh-CN" altLang="en-US" dirty="0">
                <a:solidFill>
                  <a:srgbClr val="FF0000"/>
                </a:solidFill>
              </a:rPr>
              <a:t>自动变成分布式</a:t>
            </a:r>
            <a:r>
              <a:rPr kumimoji="1" lang="en-US" altLang="zh-CN" dirty="0">
                <a:solidFill>
                  <a:srgbClr val="FF0000"/>
                </a:solidFill>
              </a:rPr>
              <a:t>map</a:t>
            </a:r>
            <a:r>
              <a:rPr kumimoji="1" lang="zh-CN" altLang="en-US" dirty="0">
                <a:solidFill>
                  <a:srgbClr val="FF0000"/>
                </a:solidFill>
              </a:rPr>
              <a:t> </a:t>
            </a:r>
            <a:r>
              <a:rPr kumimoji="1" lang="en-US" altLang="zh-CN" dirty="0">
                <a:solidFill>
                  <a:srgbClr val="FF0000"/>
                </a:solidFill>
              </a:rPr>
              <a:t>reduce</a:t>
            </a:r>
            <a:r>
              <a:rPr kumimoji="1" lang="zh-CN" altLang="en-US" dirty="0">
                <a:solidFill>
                  <a:srgbClr val="FF0000"/>
                </a:solidFill>
              </a:rPr>
              <a:t>的代码</a:t>
            </a:r>
            <a:endParaRPr lang="zh-CN" altLang="en-US" dirty="0"/>
          </a:p>
        </p:txBody>
      </p:sp>
    </p:spTree>
    <p:extLst>
      <p:ext uri="{BB962C8B-B14F-4D97-AF65-F5344CB8AC3E}">
        <p14:creationId xmlns:p14="http://schemas.microsoft.com/office/powerpoint/2010/main" val="4087273365"/>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Example</a:t>
            </a:r>
          </a:p>
        </p:txBody>
      </p:sp>
      <p:graphicFrame>
        <p:nvGraphicFramePr>
          <p:cNvPr id="16" name="Content Placeholder 4"/>
          <p:cNvGraphicFramePr>
            <a:graphicFrameLocks/>
          </p:cNvGraphicFramePr>
          <p:nvPr/>
        </p:nvGraphicFramePr>
        <p:xfrm>
          <a:off x="442912" y="2438400"/>
          <a:ext cx="4052888" cy="2947990"/>
        </p:xfrm>
        <a:graphic>
          <a:graphicData uri="http://schemas.openxmlformats.org/drawingml/2006/table">
            <a:tbl>
              <a:tblPr/>
              <a:tblGrid>
                <a:gridCol w="1004888">
                  <a:extLst>
                    <a:ext uri="{9D8B030D-6E8A-4147-A177-3AD203B41FA5}">
                      <a16:colId xmlns:a16="http://schemas.microsoft.com/office/drawing/2014/main" val="20000"/>
                    </a:ext>
                  </a:extLst>
                </a:gridCol>
                <a:gridCol w="2058987">
                  <a:extLst>
                    <a:ext uri="{9D8B030D-6E8A-4147-A177-3AD203B41FA5}">
                      <a16:colId xmlns:a16="http://schemas.microsoft.com/office/drawing/2014/main" val="20001"/>
                    </a:ext>
                  </a:extLst>
                </a:gridCol>
                <a:gridCol w="989013">
                  <a:extLst>
                    <a:ext uri="{9D8B030D-6E8A-4147-A177-3AD203B41FA5}">
                      <a16:colId xmlns:a16="http://schemas.microsoft.com/office/drawing/2014/main" val="20002"/>
                    </a:ext>
                  </a:extLst>
                </a:gridCol>
              </a:tblGrid>
              <a:tr h="60483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2"/>
                          </a:solidFill>
                          <a:effectLst/>
                          <a:latin typeface="Calibri" pitchFamily="-65" charset="0"/>
                          <a:ea typeface="ＭＳ Ｐゴシック" pitchFamily="48" charset="-128"/>
                        </a:rPr>
                        <a:t>User</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bg2"/>
                          </a:solidFill>
                          <a:effectLst/>
                          <a:latin typeface="Calibri" pitchFamily="-65" charset="0"/>
                          <a:ea typeface="ＭＳ Ｐゴシック" pitchFamily="48" charset="-128"/>
                        </a:rPr>
                        <a:t>Url</a:t>
                      </a:r>
                      <a:endParaRPr kumimoji="0" lang="en-US" sz="1800" b="1" i="0" u="none" strike="noStrike" cap="none" normalizeH="0" baseline="0" dirty="0">
                        <a:ln>
                          <a:noFill/>
                        </a:ln>
                        <a:solidFill>
                          <a:schemeClr val="bg2"/>
                        </a:solidFill>
                        <a:effectLst/>
                        <a:latin typeface="Calibri" pitchFamily="-65" charset="0"/>
                        <a:ea typeface="ＭＳ Ｐゴシック" pitchFamily="48" charset="-128"/>
                      </a:endParaRP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2"/>
                          </a:solidFill>
                          <a:effectLst/>
                          <a:latin typeface="Calibri" pitchFamily="-65" charset="0"/>
                          <a:ea typeface="ＭＳ Ｐゴシック" pitchFamily="48" charset="-128"/>
                        </a:rPr>
                        <a:t>Time</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Amy</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cnn.com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8:00</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Amy</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bbc.com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10:00</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Amy</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flickr.com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10:05</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Fred</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cnn.com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2"/>
                          </a:solidFill>
                          <a:effectLst/>
                          <a:latin typeface="Calibri" pitchFamily="-65" charset="0"/>
                          <a:ea typeface="ＭＳ Ｐゴシック" pitchFamily="48" charset="-128"/>
                        </a:rPr>
                        <a:t>12:00</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graphicFrame>
        <p:nvGraphicFramePr>
          <p:cNvPr id="17" name="Content Placeholder 4"/>
          <p:cNvGraphicFramePr>
            <a:graphicFrameLocks noGrp="1"/>
          </p:cNvGraphicFramePr>
          <p:nvPr/>
        </p:nvGraphicFramePr>
        <p:xfrm>
          <a:off x="4876800" y="2438400"/>
          <a:ext cx="3657600" cy="2947990"/>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60483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bg2"/>
                          </a:solidFill>
                          <a:effectLst/>
                          <a:latin typeface="Calibri" pitchFamily="-65" charset="0"/>
                          <a:ea typeface="ＭＳ Ｐゴシック" pitchFamily="48" charset="-128"/>
                        </a:rPr>
                        <a:t>Url</a:t>
                      </a:r>
                      <a:endParaRPr kumimoji="0" lang="en-US" sz="1800" b="1" i="0" u="none" strike="noStrike" cap="none" normalizeH="0" baseline="0" dirty="0">
                        <a:ln>
                          <a:noFill/>
                        </a:ln>
                        <a:solidFill>
                          <a:schemeClr val="bg2"/>
                        </a:solidFill>
                        <a:effectLst/>
                        <a:latin typeface="Calibri" pitchFamily="-65" charset="0"/>
                        <a:ea typeface="ＭＳ Ｐゴシック" pitchFamily="48" charset="-128"/>
                      </a:endParaRP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2"/>
                          </a:solidFill>
                          <a:effectLst/>
                          <a:latin typeface="Calibri" pitchFamily="-65" charset="0"/>
                          <a:ea typeface="ＭＳ Ｐゴシック" pitchFamily="48" charset="-128"/>
                        </a:rPr>
                        <a:t>Category</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2"/>
                          </a:solidFill>
                          <a:effectLst/>
                          <a:latin typeface="Calibri" pitchFamily="-65" charset="0"/>
                          <a:ea typeface="ＭＳ Ｐゴシック" pitchFamily="48" charset="-128"/>
                        </a:rPr>
                        <a:t>PageRank</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cnn.com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News</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0.9</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bbc.com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News</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0.8</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flickr.com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Photos</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0.7</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85788">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espn.com</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Calibri" pitchFamily="-65" charset="0"/>
                          <a:ea typeface="ＭＳ Ｐゴシック" pitchFamily="48" charset="-128"/>
                        </a:rPr>
                        <a:t>Sports</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2"/>
                          </a:solidFill>
                          <a:effectLst/>
                          <a:latin typeface="Calibri" pitchFamily="-65" charset="0"/>
                          <a:ea typeface="ＭＳ Ｐゴシック" pitchFamily="48" charset="-128"/>
                        </a:rPr>
                        <a:t>0.9</a:t>
                      </a:r>
                    </a:p>
                  </a:txBody>
                  <a:tcPr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18" name="TextBox 17"/>
          <p:cNvSpPr txBox="1">
            <a:spLocks noChangeArrowheads="1"/>
          </p:cNvSpPr>
          <p:nvPr/>
        </p:nvSpPr>
        <p:spPr bwMode="auto">
          <a:xfrm>
            <a:off x="2093913" y="1752600"/>
            <a:ext cx="863600" cy="400050"/>
          </a:xfrm>
          <a:prstGeom prst="rect">
            <a:avLst/>
          </a:prstGeom>
          <a:noFill/>
          <a:ln w="9525">
            <a:noFill/>
            <a:miter lim="800000"/>
            <a:headEnd/>
            <a:tailEnd/>
          </a:ln>
        </p:spPr>
        <p:txBody>
          <a:bodyPr wrap="none">
            <a:spAutoFit/>
          </a:bodyPr>
          <a:lstStyle/>
          <a:p>
            <a:pPr defTabSz="457200">
              <a:defRPr/>
            </a:pPr>
            <a:r>
              <a:rPr lang="en-US" sz="2000" dirty="0">
                <a:solidFill>
                  <a:schemeClr val="bg1"/>
                </a:solidFill>
                <a:latin typeface="+mn-lt"/>
                <a:ea typeface="ＭＳ Ｐゴシック" pitchFamily="48" charset="-128"/>
              </a:rPr>
              <a:t>Visits</a:t>
            </a:r>
            <a:endParaRPr lang="en-US" sz="1200" dirty="0">
              <a:solidFill>
                <a:schemeClr val="bg1"/>
              </a:solidFill>
              <a:latin typeface="+mn-lt"/>
              <a:ea typeface="ＭＳ Ｐゴシック" pitchFamily="48" charset="-128"/>
            </a:endParaRPr>
          </a:p>
        </p:txBody>
      </p:sp>
      <p:sp>
        <p:nvSpPr>
          <p:cNvPr id="19" name="TextBox 18"/>
          <p:cNvSpPr txBox="1">
            <a:spLocks noChangeArrowheads="1"/>
          </p:cNvSpPr>
          <p:nvPr/>
        </p:nvSpPr>
        <p:spPr bwMode="auto">
          <a:xfrm>
            <a:off x="6164262" y="1752600"/>
            <a:ext cx="1150938" cy="400050"/>
          </a:xfrm>
          <a:prstGeom prst="rect">
            <a:avLst/>
          </a:prstGeom>
          <a:noFill/>
          <a:ln w="9525">
            <a:noFill/>
            <a:miter lim="800000"/>
            <a:headEnd/>
            <a:tailEnd/>
          </a:ln>
        </p:spPr>
        <p:txBody>
          <a:bodyPr wrap="none">
            <a:spAutoFit/>
          </a:bodyPr>
          <a:lstStyle/>
          <a:p>
            <a:pPr defTabSz="457200">
              <a:defRPr/>
            </a:pPr>
            <a:r>
              <a:rPr lang="en-US" sz="2000" dirty="0" err="1">
                <a:solidFill>
                  <a:schemeClr val="bg1"/>
                </a:solidFill>
                <a:latin typeface="+mn-lt"/>
                <a:ea typeface="ＭＳ Ｐゴシック" pitchFamily="48" charset="-128"/>
              </a:rPr>
              <a:t>Url</a:t>
            </a:r>
            <a:r>
              <a:rPr lang="en-US" sz="2000" dirty="0">
                <a:solidFill>
                  <a:schemeClr val="bg1"/>
                </a:solidFill>
                <a:latin typeface="+mn-lt"/>
                <a:ea typeface="ＭＳ Ｐゴシック" pitchFamily="48" charset="-128"/>
              </a:rPr>
              <a:t>  Info</a:t>
            </a:r>
            <a:endParaRPr lang="en-US" sz="1200" dirty="0">
              <a:solidFill>
                <a:schemeClr val="bg1"/>
              </a:solidFill>
              <a:latin typeface="+mn-lt"/>
              <a:ea typeface="ＭＳ Ｐゴシック" pitchFamily="48" charset="-128"/>
            </a:endParaRPr>
          </a:p>
        </p:txBody>
      </p:sp>
      <p:grpSp>
        <p:nvGrpSpPr>
          <p:cNvPr id="20" name="Group 8"/>
          <p:cNvGrpSpPr>
            <a:grpSpLocks/>
          </p:cNvGrpSpPr>
          <p:nvPr/>
        </p:nvGrpSpPr>
        <p:grpSpPr bwMode="auto">
          <a:xfrm>
            <a:off x="2500312" y="5486400"/>
            <a:ext cx="76200" cy="533400"/>
            <a:chOff x="1931889" y="4648200"/>
            <a:chExt cx="76200" cy="533400"/>
          </a:xfrm>
        </p:grpSpPr>
        <p:sp>
          <p:nvSpPr>
            <p:cNvPr id="21" name="Oval 20"/>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sp>
          <p:nvSpPr>
            <p:cNvPr id="22" name="Oval 21"/>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sp>
          <p:nvSpPr>
            <p:cNvPr id="23" name="Oval 22"/>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grpSp>
      <p:grpSp>
        <p:nvGrpSpPr>
          <p:cNvPr id="24" name="Group 12"/>
          <p:cNvGrpSpPr>
            <a:grpSpLocks/>
          </p:cNvGrpSpPr>
          <p:nvPr/>
        </p:nvGrpSpPr>
        <p:grpSpPr bwMode="auto">
          <a:xfrm>
            <a:off x="6781800" y="5486400"/>
            <a:ext cx="76200" cy="533400"/>
            <a:chOff x="1931889" y="4648200"/>
            <a:chExt cx="76200" cy="533400"/>
          </a:xfrm>
        </p:grpSpPr>
        <p:sp>
          <p:nvSpPr>
            <p:cNvPr id="25" name="Oval 24"/>
            <p:cNvSpPr>
              <a:spLocks noChangeArrowheads="1"/>
            </p:cNvSpPr>
            <p:nvPr/>
          </p:nvSpPr>
          <p:spPr bwMode="auto">
            <a:xfrm>
              <a:off x="1931889" y="46482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sp>
          <p:nvSpPr>
            <p:cNvPr id="26" name="Oval 25"/>
            <p:cNvSpPr>
              <a:spLocks noChangeArrowheads="1"/>
            </p:cNvSpPr>
            <p:nvPr/>
          </p:nvSpPr>
          <p:spPr bwMode="auto">
            <a:xfrm>
              <a:off x="1931889" y="48768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sp>
          <p:nvSpPr>
            <p:cNvPr id="27" name="Oval 26"/>
            <p:cNvSpPr>
              <a:spLocks noChangeArrowheads="1"/>
            </p:cNvSpPr>
            <p:nvPr/>
          </p:nvSpPr>
          <p:spPr bwMode="auto">
            <a:xfrm>
              <a:off x="1931889" y="5105400"/>
              <a:ext cx="76200" cy="76200"/>
            </a:xfrm>
            <a:prstGeom prst="ellipse">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defTabSz="457200">
                <a:defRPr/>
              </a:pPr>
              <a:endParaRPr lang="en-US">
                <a:solidFill>
                  <a:schemeClr val="bg1"/>
                </a:solidFill>
                <a:latin typeface="Calibri" pitchFamily="-65" charset="0"/>
                <a:ea typeface="ＭＳ Ｐゴシック" pitchFamily="48" charset="-128"/>
              </a:endParaRPr>
            </a:p>
          </p:txBody>
        </p:sp>
      </p:grpSp>
      <p:sp>
        <p:nvSpPr>
          <p:cNvPr id="28" name="TextBox 3"/>
          <p:cNvSpPr txBox="1">
            <a:spLocks noChangeArrowheads="1"/>
          </p:cNvSpPr>
          <p:nvPr/>
        </p:nvSpPr>
        <p:spPr bwMode="auto">
          <a:xfrm>
            <a:off x="442913" y="1143000"/>
            <a:ext cx="8320087" cy="400110"/>
          </a:xfrm>
          <a:prstGeom prst="rect">
            <a:avLst/>
          </a:prstGeom>
          <a:noFill/>
          <a:ln w="9525">
            <a:noFill/>
            <a:miter lim="800000"/>
            <a:headEnd/>
            <a:tailEnd/>
          </a:ln>
        </p:spPr>
        <p:txBody>
          <a:bodyPr>
            <a:spAutoFit/>
          </a:bodyPr>
          <a:lstStyle/>
          <a:p>
            <a:pPr defTabSz="457200">
              <a:defRPr/>
            </a:pPr>
            <a:r>
              <a:rPr lang="en-US" sz="2000" dirty="0">
                <a:solidFill>
                  <a:schemeClr val="bg1"/>
                </a:solidFill>
                <a:latin typeface="+mn-lt"/>
                <a:ea typeface="ＭＳ Ｐゴシック" pitchFamily="48" charset="-128"/>
              </a:rPr>
              <a:t>Task: Find the top 10 most visited pages in each category</a:t>
            </a:r>
          </a:p>
        </p:txBody>
      </p:sp>
      <p:sp>
        <p:nvSpPr>
          <p:cNvPr id="55"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r>
              <a:rPr lang="da-DK" sz="1000" b="0" dirty="0">
                <a:solidFill>
                  <a:schemeClr val="bg2"/>
                </a:solidFill>
              </a:rPr>
              <a:t>Pig Slides adapted from Olston et al. (SIGMOD 2008)</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147</a:t>
            </a:fld>
            <a:endParaRPr lang="zh-CN" altLang="en-US"/>
          </a:p>
        </p:txBody>
      </p:sp>
    </p:spTree>
    <p:extLst>
      <p:ext uri="{BB962C8B-B14F-4D97-AF65-F5344CB8AC3E}">
        <p14:creationId xmlns:p14="http://schemas.microsoft.com/office/powerpoint/2010/main" val="3300173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cxnSpLocks noChangeShapeType="1"/>
          </p:cNvCxnSpPr>
          <p:nvPr/>
        </p:nvCxnSpPr>
        <p:spPr bwMode="auto">
          <a:xfrm>
            <a:off x="1828800" y="1905000"/>
            <a:ext cx="457200" cy="3048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40" name="Straight Arrow Connector 39"/>
          <p:cNvCxnSpPr>
            <a:cxnSpLocks noChangeShapeType="1"/>
          </p:cNvCxnSpPr>
          <p:nvPr/>
        </p:nvCxnSpPr>
        <p:spPr bwMode="auto">
          <a:xfrm>
            <a:off x="4154488" y="3581400"/>
            <a:ext cx="569912" cy="3810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41" name="Straight Arrow Connector 40"/>
          <p:cNvCxnSpPr>
            <a:cxnSpLocks noChangeShapeType="1"/>
            <a:stCxn id="35" idx="2"/>
          </p:cNvCxnSpPr>
          <p:nvPr/>
        </p:nvCxnSpPr>
        <p:spPr bwMode="auto">
          <a:xfrm rot="5400000">
            <a:off x="6096000" y="3352800"/>
            <a:ext cx="457200" cy="7620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45" name="Straight Arrow Connector 44"/>
          <p:cNvCxnSpPr>
            <a:cxnSpLocks noChangeShapeType="1"/>
          </p:cNvCxnSpPr>
          <p:nvPr/>
        </p:nvCxnSpPr>
        <p:spPr bwMode="auto">
          <a:xfrm>
            <a:off x="2971800" y="2667000"/>
            <a:ext cx="457200" cy="3048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en-US" dirty="0"/>
              <a:t>Pig Query Plan</a:t>
            </a:r>
          </a:p>
        </p:txBody>
      </p:sp>
      <p:sp>
        <p:nvSpPr>
          <p:cNvPr id="32" name="Rounded Rectangle 31"/>
          <p:cNvSpPr>
            <a:spLocks noChangeArrowheads="1"/>
          </p:cNvSpPr>
          <p:nvPr/>
        </p:nvSpPr>
        <p:spPr bwMode="auto">
          <a:xfrm>
            <a:off x="762000" y="1447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Load </a:t>
            </a:r>
            <a:r>
              <a:rPr lang="en-US">
                <a:solidFill>
                  <a:srgbClr val="FFFFFF"/>
                </a:solidFill>
                <a:latin typeface="Calibri" pitchFamily="34" charset="0"/>
              </a:rPr>
              <a:t>Visits</a:t>
            </a:r>
          </a:p>
        </p:txBody>
      </p:sp>
      <p:sp>
        <p:nvSpPr>
          <p:cNvPr id="33" name="Rounded Rectangle 32"/>
          <p:cNvSpPr>
            <a:spLocks noChangeArrowheads="1"/>
          </p:cNvSpPr>
          <p:nvPr/>
        </p:nvSpPr>
        <p:spPr bwMode="auto">
          <a:xfrm>
            <a:off x="1524000" y="2209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Group </a:t>
            </a:r>
            <a:r>
              <a:rPr lang="en-US">
                <a:solidFill>
                  <a:srgbClr val="FFFFFF"/>
                </a:solidFill>
                <a:latin typeface="Calibri" pitchFamily="34" charset="0"/>
              </a:rPr>
              <a:t>by url</a:t>
            </a:r>
          </a:p>
        </p:txBody>
      </p:sp>
      <p:sp>
        <p:nvSpPr>
          <p:cNvPr id="34" name="Rounded Rectangle 33"/>
          <p:cNvSpPr>
            <a:spLocks noChangeArrowheads="1"/>
          </p:cNvSpPr>
          <p:nvPr/>
        </p:nvSpPr>
        <p:spPr bwMode="auto">
          <a:xfrm>
            <a:off x="2743200" y="29718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FFF00"/>
                </a:solidFill>
                <a:effectLst/>
                <a:uLnTx/>
                <a:uFillTx/>
                <a:latin typeface="Calibri" pitchFamily="34" charset="0"/>
              </a:rPr>
              <a:t>Foreach</a:t>
            </a:r>
            <a:r>
              <a:rPr kumimoji="0" lang="en-US" sz="2000" b="0" i="0" u="none" strike="noStrike" kern="0" cap="none" spc="0" normalizeH="0" baseline="0" noProof="0" dirty="0">
                <a:ln>
                  <a:noFill/>
                </a:ln>
                <a:solidFill>
                  <a:srgbClr val="FFFF00"/>
                </a:solidFill>
                <a:effectLst/>
                <a:uLnTx/>
                <a:uFillTx/>
                <a:latin typeface="Calibri" pitchFamily="34" charset="0"/>
              </a:rPr>
              <a:t> </a:t>
            </a:r>
            <a:r>
              <a:rPr kumimoji="0" lang="en-US" sz="1800" b="0" i="0" u="none" strike="noStrike" kern="0" cap="none" spc="0" normalizeH="0" baseline="0" noProof="0" dirty="0" err="1">
                <a:ln>
                  <a:noFill/>
                </a:ln>
                <a:solidFill>
                  <a:srgbClr val="336666"/>
                </a:solidFill>
                <a:effectLst/>
                <a:uLnTx/>
                <a:uFillTx/>
                <a:latin typeface="Calibri" pitchFamily="34" charset="0"/>
              </a:rPr>
              <a:t>url</a:t>
            </a:r>
            <a:endParaRPr kumimoji="0" lang="en-US" sz="2000" b="0" i="0" u="none" strike="noStrike" kern="0" cap="none" spc="0" normalizeH="0" baseline="0" noProof="0" dirty="0">
              <a:ln>
                <a:noFill/>
              </a:ln>
              <a:solidFill>
                <a:srgbClr val="336666"/>
              </a:solidFill>
              <a:effectLst/>
              <a:uLnTx/>
              <a:uFillTx/>
              <a:latin typeface="Calibri" pitchFamily="34" charset="0"/>
            </a:endParaRPr>
          </a:p>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alibri" pitchFamily="34" charset="0"/>
              </a:rPr>
              <a:t>generate </a:t>
            </a:r>
            <a:r>
              <a:rPr kumimoji="0" lang="en-US" sz="1800" b="0" i="0" u="none" strike="noStrike" kern="0" cap="none" spc="0" normalizeH="0" baseline="0" noProof="0" dirty="0">
                <a:ln>
                  <a:noFill/>
                </a:ln>
                <a:solidFill>
                  <a:srgbClr val="FFFFFF"/>
                </a:solidFill>
                <a:effectLst/>
                <a:uLnTx/>
                <a:uFillTx/>
                <a:latin typeface="Calibri" pitchFamily="34" charset="0"/>
              </a:rPr>
              <a:t>count</a:t>
            </a:r>
          </a:p>
        </p:txBody>
      </p:sp>
      <p:sp>
        <p:nvSpPr>
          <p:cNvPr id="35" name="Rounded Rectangle 34"/>
          <p:cNvSpPr>
            <a:spLocks noChangeArrowheads="1"/>
          </p:cNvSpPr>
          <p:nvPr/>
        </p:nvSpPr>
        <p:spPr bwMode="auto">
          <a:xfrm>
            <a:off x="5715000" y="30480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Load </a:t>
            </a:r>
            <a:r>
              <a:rPr lang="en-US">
                <a:solidFill>
                  <a:srgbClr val="FFFFFF"/>
                </a:solidFill>
                <a:latin typeface="Calibri" pitchFamily="34" charset="0"/>
              </a:rPr>
              <a:t>Url Info</a:t>
            </a:r>
          </a:p>
        </p:txBody>
      </p:sp>
      <p:sp>
        <p:nvSpPr>
          <p:cNvPr id="36" name="Rounded Rectangle 35"/>
          <p:cNvSpPr>
            <a:spLocks noChangeArrowheads="1"/>
          </p:cNvSpPr>
          <p:nvPr/>
        </p:nvSpPr>
        <p:spPr bwMode="auto">
          <a:xfrm>
            <a:off x="4343400" y="3962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Join </a:t>
            </a:r>
            <a:r>
              <a:rPr lang="en-US">
                <a:solidFill>
                  <a:srgbClr val="FFFFFF"/>
                </a:solidFill>
                <a:latin typeface="Calibri" pitchFamily="34" charset="0"/>
              </a:rPr>
              <a:t>on url</a:t>
            </a:r>
          </a:p>
        </p:txBody>
      </p:sp>
      <p:sp>
        <p:nvSpPr>
          <p:cNvPr id="37" name="Rounded Rectangle 36"/>
          <p:cNvSpPr>
            <a:spLocks noChangeArrowheads="1"/>
          </p:cNvSpPr>
          <p:nvPr/>
        </p:nvSpPr>
        <p:spPr bwMode="auto">
          <a:xfrm>
            <a:off x="4343400" y="4724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Group </a:t>
            </a:r>
            <a:r>
              <a:rPr lang="en-US">
                <a:solidFill>
                  <a:srgbClr val="FFFFFF"/>
                </a:solidFill>
                <a:latin typeface="Calibri" pitchFamily="34" charset="0"/>
              </a:rPr>
              <a:t>by category</a:t>
            </a:r>
          </a:p>
        </p:txBody>
      </p:sp>
      <p:sp>
        <p:nvSpPr>
          <p:cNvPr id="38" name="Rounded Rectangle 37"/>
          <p:cNvSpPr>
            <a:spLocks noChangeArrowheads="1"/>
          </p:cNvSpPr>
          <p:nvPr/>
        </p:nvSpPr>
        <p:spPr bwMode="auto">
          <a:xfrm>
            <a:off x="4154488" y="54864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FFF00"/>
                </a:solidFill>
                <a:effectLst/>
                <a:uLnTx/>
                <a:uFillTx/>
                <a:latin typeface="Calibri" pitchFamily="34" charset="0"/>
              </a:rPr>
              <a:t>Foreach</a:t>
            </a:r>
            <a:r>
              <a:rPr kumimoji="0" lang="en-US" sz="2000" b="0" i="0" u="none" strike="noStrike" kern="0" cap="none" spc="0" normalizeH="0" baseline="0" noProof="0" dirty="0">
                <a:ln>
                  <a:noFill/>
                </a:ln>
                <a:solidFill>
                  <a:srgbClr val="FFFF00"/>
                </a:solidFill>
                <a:effectLst/>
                <a:uLnTx/>
                <a:uFillTx/>
                <a:latin typeface="Calibri" pitchFamily="34" charset="0"/>
              </a:rPr>
              <a:t> </a:t>
            </a:r>
            <a:r>
              <a:rPr kumimoji="0" lang="en-US" sz="1800" b="0" i="0" u="none" strike="noStrike" kern="0" cap="none" spc="0" normalizeH="0" baseline="0" noProof="0" dirty="0">
                <a:ln>
                  <a:noFill/>
                </a:ln>
                <a:solidFill>
                  <a:srgbClr val="336666"/>
                </a:solidFill>
                <a:effectLst/>
                <a:uLnTx/>
                <a:uFillTx/>
                <a:latin typeface="Calibri" pitchFamily="34" charset="0"/>
              </a:rPr>
              <a:t>category</a:t>
            </a:r>
            <a:endParaRPr kumimoji="0" lang="en-US" sz="2000" b="0" i="0" u="none" strike="noStrike" kern="0" cap="none" spc="0" normalizeH="0" baseline="0" noProof="0" dirty="0">
              <a:ln>
                <a:noFill/>
              </a:ln>
              <a:solidFill>
                <a:srgbClr val="336666"/>
              </a:solidFill>
              <a:effectLst/>
              <a:uLnTx/>
              <a:uFillTx/>
              <a:latin typeface="Calibri" pitchFamily="34" charset="0"/>
            </a:endParaRPr>
          </a:p>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alibri" pitchFamily="34" charset="0"/>
              </a:rPr>
              <a:t>generate </a:t>
            </a:r>
            <a:r>
              <a:rPr kumimoji="0" lang="en-US" sz="1800" b="0" i="0" u="none" strike="noStrike" kern="0" cap="none" spc="0" normalizeH="0" baseline="0" noProof="0" dirty="0">
                <a:ln>
                  <a:noFill/>
                </a:ln>
                <a:solidFill>
                  <a:srgbClr val="FFFFFF"/>
                </a:solidFill>
                <a:effectLst/>
                <a:uLnTx/>
                <a:uFillTx/>
                <a:latin typeface="Calibri" pitchFamily="34" charset="0"/>
              </a:rPr>
              <a:t>top10(</a:t>
            </a:r>
            <a:r>
              <a:rPr kumimoji="0" lang="en-US" sz="1800" b="0" i="0" u="none" strike="noStrike" kern="0" cap="none" spc="0" normalizeH="0" baseline="0" noProof="0" dirty="0" err="1">
                <a:ln>
                  <a:noFill/>
                </a:ln>
                <a:solidFill>
                  <a:srgbClr val="FFFFFF"/>
                </a:solidFill>
                <a:effectLst/>
                <a:uLnTx/>
                <a:uFillTx/>
                <a:latin typeface="Calibri" pitchFamily="34" charset="0"/>
              </a:rPr>
              <a:t>urls</a:t>
            </a:r>
            <a:r>
              <a:rPr kumimoji="0" lang="en-US" sz="1800" b="0" i="0" u="none" strike="noStrike" kern="0" cap="none" spc="0" normalizeH="0" baseline="0" noProof="0" dirty="0">
                <a:ln>
                  <a:noFill/>
                </a:ln>
                <a:solidFill>
                  <a:srgbClr val="FFFFFF"/>
                </a:solidFill>
                <a:effectLst/>
                <a:uLnTx/>
                <a:uFillTx/>
                <a:latin typeface="Calibri" pitchFamily="34" charset="0"/>
              </a:rPr>
              <a:t>)</a:t>
            </a:r>
          </a:p>
        </p:txBody>
      </p:sp>
      <p:cxnSp>
        <p:nvCxnSpPr>
          <p:cNvPr id="42" name="Straight Arrow Connector 41"/>
          <p:cNvCxnSpPr>
            <a:cxnSpLocks noChangeShapeType="1"/>
            <a:stCxn id="36" idx="2"/>
            <a:endCxn id="37" idx="0"/>
          </p:cNvCxnSpPr>
          <p:nvPr/>
        </p:nvCxnSpPr>
        <p:spPr bwMode="auto">
          <a:xfrm rot="5400000">
            <a:off x="5181601" y="4572000"/>
            <a:ext cx="304800" cy="3175"/>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43" name="Straight Arrow Connector 42"/>
          <p:cNvCxnSpPr>
            <a:cxnSpLocks noChangeShapeType="1"/>
            <a:stCxn id="37" idx="2"/>
            <a:endCxn id="38" idx="0"/>
          </p:cNvCxnSpPr>
          <p:nvPr/>
        </p:nvCxnSpPr>
        <p:spPr bwMode="auto">
          <a:xfrm rot="16200000" flipH="1">
            <a:off x="5182394" y="5333206"/>
            <a:ext cx="304800" cy="1588"/>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44" name="Straight Arrow Connector 43"/>
          <p:cNvCxnSpPr>
            <a:cxnSpLocks noChangeShapeType="1"/>
          </p:cNvCxnSpPr>
          <p:nvPr/>
        </p:nvCxnSpPr>
        <p:spPr bwMode="auto">
          <a:xfrm rot="16200000" flipH="1">
            <a:off x="5183188" y="6248400"/>
            <a:ext cx="304800" cy="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sp>
        <p:nvSpPr>
          <p:cNvPr id="58"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r>
              <a:rPr lang="da-DK" sz="1000" b="0" dirty="0">
                <a:solidFill>
                  <a:schemeClr val="bg2"/>
                </a:solidFill>
              </a:rPr>
              <a:t>Pig Slides adapted from Olston et al. (SIGMOD 2008)</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148</a:t>
            </a:fld>
            <a:endParaRPr lang="zh-CN" altLang="en-US"/>
          </a:p>
        </p:txBody>
      </p:sp>
    </p:spTree>
    <p:extLst>
      <p:ext uri="{BB962C8B-B14F-4D97-AF65-F5344CB8AC3E}">
        <p14:creationId xmlns:p14="http://schemas.microsoft.com/office/powerpoint/2010/main" val="2426596553"/>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Script</a:t>
            </a:r>
          </a:p>
        </p:txBody>
      </p:sp>
      <p:sp>
        <p:nvSpPr>
          <p:cNvPr id="5" name="Content Placeholder 2"/>
          <p:cNvSpPr txBox="1">
            <a:spLocks/>
          </p:cNvSpPr>
          <p:nvPr/>
        </p:nvSpPr>
        <p:spPr>
          <a:xfrm>
            <a:off x="457200" y="1371600"/>
            <a:ext cx="8305800" cy="4495800"/>
          </a:xfrm>
          <a:prstGeom prst="rect">
            <a:avLst/>
          </a:prstGeom>
        </p:spPr>
        <p:txBody>
          <a:bodyPr/>
          <a:lstStyle/>
          <a:p>
            <a:pPr marL="342900" indent="-342900">
              <a:lnSpc>
                <a:spcPct val="90000"/>
              </a:lnSpc>
              <a:spcBef>
                <a:spcPct val="25000"/>
              </a:spcBef>
              <a:spcAft>
                <a:spcPct val="25000"/>
              </a:spcAft>
              <a:buClr>
                <a:srgbClr val="5675A9"/>
              </a:buClr>
              <a:buSzPct val="75000"/>
              <a:buFont typeface="Arial" charset="0"/>
              <a:buNone/>
              <a:defRPr/>
            </a:pPr>
            <a:r>
              <a:rPr lang="en-US" sz="2400" b="0" kern="0" dirty="0">
                <a:solidFill>
                  <a:schemeClr val="bg1"/>
                </a:solidFill>
                <a:latin typeface="+mn-lt"/>
              </a:rPr>
              <a:t>visits = </a:t>
            </a:r>
            <a:r>
              <a:rPr lang="en-US" sz="2400" b="0" kern="0" dirty="0">
                <a:solidFill>
                  <a:srgbClr val="F79646"/>
                </a:solidFill>
                <a:latin typeface="+mn-lt"/>
              </a:rPr>
              <a:t>load</a:t>
            </a:r>
            <a:r>
              <a:rPr lang="en-US" sz="2400" b="0" kern="0" dirty="0">
                <a:latin typeface="+mn-lt"/>
              </a:rPr>
              <a:t> </a:t>
            </a:r>
            <a:r>
              <a:rPr lang="en-US" sz="2400" b="0" kern="0" dirty="0">
                <a:solidFill>
                  <a:schemeClr val="accent2"/>
                </a:solidFill>
                <a:latin typeface="+mn-lt"/>
              </a:rPr>
              <a:t>‘/data/visits’ </a:t>
            </a:r>
            <a:r>
              <a:rPr lang="en-US" sz="2400" b="0" kern="0" dirty="0">
                <a:solidFill>
                  <a:srgbClr val="F79646"/>
                </a:solidFill>
                <a:latin typeface="+mn-lt"/>
              </a:rPr>
              <a:t>as</a:t>
            </a:r>
            <a:r>
              <a:rPr lang="en-US" sz="2400" b="0" kern="0" dirty="0">
                <a:solidFill>
                  <a:schemeClr val="bg1"/>
                </a:solidFill>
                <a:latin typeface="+mn-lt"/>
              </a:rPr>
              <a:t> (user, </a:t>
            </a:r>
            <a:r>
              <a:rPr lang="en-US" sz="2400" b="0" kern="0" dirty="0" err="1">
                <a:solidFill>
                  <a:schemeClr val="bg1"/>
                </a:solidFill>
                <a:latin typeface="+mn-lt"/>
              </a:rPr>
              <a:t>url</a:t>
            </a:r>
            <a:r>
              <a:rPr lang="en-US" sz="2400" b="0" kern="0" dirty="0">
                <a:solidFill>
                  <a:schemeClr val="bg1"/>
                </a:solidFill>
                <a:latin typeface="+mn-lt"/>
              </a:rPr>
              <a:t>, time);</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gVisits</a:t>
            </a:r>
            <a:r>
              <a:rPr lang="en-US" sz="2400" b="0" kern="0" dirty="0">
                <a:solidFill>
                  <a:schemeClr val="bg1"/>
                </a:solidFill>
                <a:latin typeface="+mn-lt"/>
              </a:rPr>
              <a:t> = </a:t>
            </a:r>
            <a:r>
              <a:rPr lang="en-US" sz="2400" b="0" kern="0" dirty="0">
                <a:solidFill>
                  <a:srgbClr val="F79646"/>
                </a:solidFill>
                <a:latin typeface="+mn-lt"/>
              </a:rPr>
              <a:t>group</a:t>
            </a:r>
            <a:r>
              <a:rPr lang="en-US" sz="2400" b="0" kern="0" dirty="0">
                <a:solidFill>
                  <a:schemeClr val="bg1"/>
                </a:solidFill>
                <a:latin typeface="+mn-lt"/>
              </a:rPr>
              <a:t> visits </a:t>
            </a:r>
            <a:r>
              <a:rPr lang="en-US" sz="2400" b="0" kern="0" dirty="0">
                <a:solidFill>
                  <a:srgbClr val="F79646"/>
                </a:solidFill>
                <a:latin typeface="+mn-lt"/>
              </a:rPr>
              <a:t>by</a:t>
            </a:r>
            <a:r>
              <a:rPr lang="en-US" sz="2400" b="0" kern="0" dirty="0">
                <a:solidFill>
                  <a:schemeClr val="bg1"/>
                </a:solidFill>
                <a:latin typeface="+mn-lt"/>
              </a:rPr>
              <a:t> </a:t>
            </a:r>
            <a:r>
              <a:rPr lang="en-US" sz="2400" b="0" kern="0" dirty="0" err="1">
                <a:solidFill>
                  <a:schemeClr val="bg1"/>
                </a:solidFill>
                <a:latin typeface="+mn-lt"/>
              </a:rPr>
              <a:t>url</a:t>
            </a:r>
            <a:r>
              <a:rPr lang="en-US" sz="2400" b="0" kern="0" dirty="0">
                <a:solidFill>
                  <a:schemeClr val="bg1"/>
                </a:solidFill>
                <a:latin typeface="+mn-lt"/>
              </a:rPr>
              <a:t>;</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visitCounts</a:t>
            </a:r>
            <a:r>
              <a:rPr lang="en-US" sz="2400" b="0" kern="0" dirty="0">
                <a:solidFill>
                  <a:schemeClr val="bg1"/>
                </a:solidFill>
                <a:latin typeface="+mn-lt"/>
              </a:rPr>
              <a:t> =</a:t>
            </a:r>
            <a:r>
              <a:rPr lang="en-US" sz="2400" b="0" kern="0" dirty="0">
                <a:latin typeface="+mn-lt"/>
              </a:rPr>
              <a:t> </a:t>
            </a:r>
            <a:r>
              <a:rPr lang="en-US" sz="2400" b="0" kern="0" dirty="0" err="1">
                <a:solidFill>
                  <a:srgbClr val="F79646"/>
                </a:solidFill>
                <a:latin typeface="+mn-lt"/>
              </a:rPr>
              <a:t>foreach</a:t>
            </a:r>
            <a:r>
              <a:rPr lang="en-US" sz="2400" b="0" kern="0" dirty="0">
                <a:latin typeface="+mn-lt"/>
              </a:rPr>
              <a:t> </a:t>
            </a:r>
            <a:r>
              <a:rPr lang="en-US" sz="2400" b="0" kern="0" dirty="0" err="1">
                <a:solidFill>
                  <a:schemeClr val="bg1"/>
                </a:solidFill>
                <a:latin typeface="+mn-lt"/>
              </a:rPr>
              <a:t>gVisits</a:t>
            </a:r>
            <a:r>
              <a:rPr lang="en-US" sz="2400" b="0" kern="0" dirty="0">
                <a:latin typeface="+mn-lt"/>
              </a:rPr>
              <a:t> </a:t>
            </a:r>
            <a:r>
              <a:rPr lang="en-US" sz="2400" b="0" kern="0" dirty="0">
                <a:solidFill>
                  <a:srgbClr val="F79646"/>
                </a:solidFill>
                <a:latin typeface="+mn-lt"/>
              </a:rPr>
              <a:t>generate</a:t>
            </a:r>
            <a:r>
              <a:rPr lang="en-US" sz="2400" b="0" kern="0" dirty="0">
                <a:solidFill>
                  <a:schemeClr val="bg1"/>
                </a:solidFill>
                <a:latin typeface="+mn-lt"/>
              </a:rPr>
              <a:t> </a:t>
            </a:r>
            <a:r>
              <a:rPr lang="en-US" sz="2400" b="0" kern="0" dirty="0" err="1">
                <a:solidFill>
                  <a:schemeClr val="bg1"/>
                </a:solidFill>
                <a:latin typeface="+mn-lt"/>
              </a:rPr>
              <a:t>url</a:t>
            </a:r>
            <a:r>
              <a:rPr lang="en-US" sz="2400" b="0" kern="0" dirty="0">
                <a:solidFill>
                  <a:schemeClr val="bg1"/>
                </a:solidFill>
                <a:latin typeface="+mn-lt"/>
              </a:rPr>
              <a:t>, count(visits);</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urlInfo</a:t>
            </a:r>
            <a:r>
              <a:rPr lang="en-US" sz="2400" b="0" kern="0" dirty="0">
                <a:solidFill>
                  <a:schemeClr val="bg1"/>
                </a:solidFill>
                <a:latin typeface="+mn-lt"/>
              </a:rPr>
              <a:t> = </a:t>
            </a:r>
            <a:r>
              <a:rPr lang="en-US" sz="2400" b="0" kern="0" dirty="0">
                <a:solidFill>
                  <a:srgbClr val="F79646"/>
                </a:solidFill>
                <a:latin typeface="+mn-lt"/>
              </a:rPr>
              <a:t>load</a:t>
            </a:r>
            <a:r>
              <a:rPr lang="en-US" sz="2400" b="0" kern="0" dirty="0">
                <a:latin typeface="+mn-lt"/>
              </a:rPr>
              <a:t> </a:t>
            </a:r>
            <a:r>
              <a:rPr lang="en-US" sz="2400" b="0" kern="0" dirty="0">
                <a:solidFill>
                  <a:srgbClr val="C0504D"/>
                </a:solidFill>
                <a:latin typeface="+mn-lt"/>
              </a:rPr>
              <a:t>‘/data/</a:t>
            </a:r>
            <a:r>
              <a:rPr lang="en-US" sz="2400" b="0" kern="0" dirty="0" err="1">
                <a:solidFill>
                  <a:srgbClr val="C0504D"/>
                </a:solidFill>
                <a:latin typeface="+mn-lt"/>
              </a:rPr>
              <a:t>urlInfo</a:t>
            </a:r>
            <a:r>
              <a:rPr lang="en-US" sz="2400" b="0" kern="0" dirty="0">
                <a:solidFill>
                  <a:srgbClr val="C0504D"/>
                </a:solidFill>
                <a:latin typeface="+mn-lt"/>
              </a:rPr>
              <a:t>’ </a:t>
            </a:r>
            <a:r>
              <a:rPr lang="en-US" sz="2400" b="0" kern="0" dirty="0">
                <a:solidFill>
                  <a:srgbClr val="F79646"/>
                </a:solidFill>
                <a:latin typeface="+mn-lt"/>
              </a:rPr>
              <a:t>as</a:t>
            </a:r>
            <a:r>
              <a:rPr lang="en-US" sz="2400" b="0" kern="0" dirty="0">
                <a:solidFill>
                  <a:schemeClr val="bg1"/>
                </a:solidFill>
                <a:latin typeface="+mn-lt"/>
              </a:rPr>
              <a:t> (</a:t>
            </a:r>
            <a:r>
              <a:rPr lang="en-US" sz="2400" b="0" kern="0" dirty="0" err="1">
                <a:solidFill>
                  <a:schemeClr val="bg1"/>
                </a:solidFill>
                <a:latin typeface="+mn-lt"/>
              </a:rPr>
              <a:t>url</a:t>
            </a:r>
            <a:r>
              <a:rPr lang="en-US" sz="2400" b="0" kern="0" dirty="0">
                <a:solidFill>
                  <a:schemeClr val="bg1"/>
                </a:solidFill>
                <a:latin typeface="+mn-lt"/>
              </a:rPr>
              <a:t>, category, </a:t>
            </a:r>
            <a:r>
              <a:rPr lang="en-US" sz="2400" b="0" kern="0" dirty="0" err="1">
                <a:solidFill>
                  <a:schemeClr val="bg1"/>
                </a:solidFill>
                <a:latin typeface="+mn-lt"/>
              </a:rPr>
              <a:t>pRank</a:t>
            </a:r>
            <a:r>
              <a:rPr lang="en-US" sz="2400" b="0" kern="0" dirty="0">
                <a:solidFill>
                  <a:schemeClr val="bg1"/>
                </a:solidFill>
                <a:latin typeface="+mn-lt"/>
              </a:rPr>
              <a:t>);</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visitCounts</a:t>
            </a:r>
            <a:r>
              <a:rPr lang="en-US" sz="2400" b="0" kern="0" dirty="0">
                <a:solidFill>
                  <a:schemeClr val="bg1"/>
                </a:solidFill>
                <a:latin typeface="+mn-lt"/>
              </a:rPr>
              <a:t> = </a:t>
            </a:r>
            <a:r>
              <a:rPr lang="en-US" sz="2400" b="0" kern="0" dirty="0">
                <a:solidFill>
                  <a:srgbClr val="F79646"/>
                </a:solidFill>
                <a:latin typeface="+mn-lt"/>
              </a:rPr>
              <a:t>join</a:t>
            </a:r>
            <a:r>
              <a:rPr lang="en-US" sz="2400" b="0" kern="0" dirty="0">
                <a:solidFill>
                  <a:schemeClr val="bg1"/>
                </a:solidFill>
                <a:latin typeface="+mn-lt"/>
              </a:rPr>
              <a:t> </a:t>
            </a:r>
            <a:r>
              <a:rPr lang="en-US" sz="2400" b="0" kern="0" dirty="0" err="1">
                <a:solidFill>
                  <a:schemeClr val="bg1"/>
                </a:solidFill>
                <a:latin typeface="+mn-lt"/>
              </a:rPr>
              <a:t>visitCounts</a:t>
            </a:r>
            <a:r>
              <a:rPr lang="en-US" sz="2400" b="0" kern="0" dirty="0">
                <a:solidFill>
                  <a:schemeClr val="bg1"/>
                </a:solidFill>
                <a:latin typeface="+mn-lt"/>
              </a:rPr>
              <a:t> </a:t>
            </a:r>
            <a:r>
              <a:rPr lang="en-US" sz="2400" b="0" kern="0" dirty="0">
                <a:solidFill>
                  <a:srgbClr val="F79646"/>
                </a:solidFill>
                <a:latin typeface="+mn-lt"/>
              </a:rPr>
              <a:t>by</a:t>
            </a:r>
            <a:r>
              <a:rPr lang="en-US" sz="2400" b="0" kern="0" dirty="0">
                <a:solidFill>
                  <a:schemeClr val="bg1"/>
                </a:solidFill>
                <a:latin typeface="+mn-lt"/>
              </a:rPr>
              <a:t> </a:t>
            </a:r>
            <a:r>
              <a:rPr lang="en-US" sz="2400" b="0" kern="0" dirty="0" err="1">
                <a:solidFill>
                  <a:schemeClr val="bg1"/>
                </a:solidFill>
                <a:latin typeface="+mn-lt"/>
              </a:rPr>
              <a:t>url</a:t>
            </a:r>
            <a:r>
              <a:rPr lang="en-US" sz="2400" b="0" kern="0" dirty="0">
                <a:solidFill>
                  <a:schemeClr val="bg1"/>
                </a:solidFill>
                <a:latin typeface="+mn-lt"/>
              </a:rPr>
              <a:t>, </a:t>
            </a:r>
            <a:r>
              <a:rPr lang="en-US" sz="2400" b="0" kern="0" dirty="0" err="1">
                <a:solidFill>
                  <a:schemeClr val="bg1"/>
                </a:solidFill>
                <a:latin typeface="+mn-lt"/>
              </a:rPr>
              <a:t>urlInfo</a:t>
            </a:r>
            <a:r>
              <a:rPr lang="en-US" sz="2400" b="0" kern="0" dirty="0">
                <a:solidFill>
                  <a:schemeClr val="bg1"/>
                </a:solidFill>
                <a:latin typeface="+mn-lt"/>
              </a:rPr>
              <a:t> </a:t>
            </a:r>
            <a:r>
              <a:rPr lang="en-US" sz="2400" b="0" kern="0" dirty="0">
                <a:solidFill>
                  <a:srgbClr val="F79646"/>
                </a:solidFill>
                <a:latin typeface="+mn-lt"/>
              </a:rPr>
              <a:t>by</a:t>
            </a:r>
            <a:r>
              <a:rPr lang="en-US" sz="2400" b="0" kern="0" dirty="0">
                <a:solidFill>
                  <a:schemeClr val="bg1"/>
                </a:solidFill>
                <a:latin typeface="+mn-lt"/>
              </a:rPr>
              <a:t> </a:t>
            </a:r>
            <a:r>
              <a:rPr lang="en-US" sz="2400" b="0" kern="0" dirty="0" err="1">
                <a:solidFill>
                  <a:schemeClr val="bg1"/>
                </a:solidFill>
                <a:latin typeface="+mn-lt"/>
              </a:rPr>
              <a:t>url</a:t>
            </a:r>
            <a:r>
              <a:rPr lang="en-US" sz="2400" b="0" kern="0" dirty="0">
                <a:solidFill>
                  <a:schemeClr val="bg1"/>
                </a:solidFill>
                <a:latin typeface="+mn-lt"/>
              </a:rPr>
              <a:t>;</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gCategories</a:t>
            </a:r>
            <a:r>
              <a:rPr lang="en-US" sz="2400" b="0" kern="0" dirty="0">
                <a:solidFill>
                  <a:schemeClr val="bg1"/>
                </a:solidFill>
                <a:latin typeface="+mn-lt"/>
              </a:rPr>
              <a:t> = </a:t>
            </a:r>
            <a:r>
              <a:rPr lang="en-US" sz="2400" b="0" kern="0" dirty="0">
                <a:solidFill>
                  <a:srgbClr val="F79646"/>
                </a:solidFill>
                <a:latin typeface="+mn-lt"/>
              </a:rPr>
              <a:t>group</a:t>
            </a:r>
            <a:r>
              <a:rPr lang="en-US" sz="2400" b="0" kern="0" dirty="0">
                <a:solidFill>
                  <a:schemeClr val="bg1"/>
                </a:solidFill>
                <a:latin typeface="+mn-lt"/>
              </a:rPr>
              <a:t> </a:t>
            </a:r>
            <a:r>
              <a:rPr lang="en-US" sz="2400" b="0" kern="0" dirty="0" err="1">
                <a:solidFill>
                  <a:schemeClr val="bg1"/>
                </a:solidFill>
                <a:latin typeface="+mn-lt"/>
              </a:rPr>
              <a:t>visitCounts</a:t>
            </a:r>
            <a:r>
              <a:rPr lang="en-US" sz="2400" b="0" kern="0" dirty="0">
                <a:solidFill>
                  <a:schemeClr val="bg1"/>
                </a:solidFill>
                <a:latin typeface="+mn-lt"/>
              </a:rPr>
              <a:t> </a:t>
            </a:r>
            <a:r>
              <a:rPr lang="en-US" sz="2400" b="0" kern="0" dirty="0">
                <a:solidFill>
                  <a:srgbClr val="F79646"/>
                </a:solidFill>
                <a:latin typeface="+mn-lt"/>
              </a:rPr>
              <a:t>by</a:t>
            </a:r>
            <a:r>
              <a:rPr lang="en-US" sz="2400" b="0" kern="0" dirty="0">
                <a:solidFill>
                  <a:schemeClr val="bg1"/>
                </a:solidFill>
                <a:latin typeface="+mn-lt"/>
              </a:rPr>
              <a:t> category;</a:t>
            </a:r>
          </a:p>
          <a:p>
            <a:pPr marL="342900" indent="-342900">
              <a:lnSpc>
                <a:spcPct val="90000"/>
              </a:lnSpc>
              <a:spcBef>
                <a:spcPct val="25000"/>
              </a:spcBef>
              <a:spcAft>
                <a:spcPct val="25000"/>
              </a:spcAft>
              <a:buClr>
                <a:srgbClr val="5675A9"/>
              </a:buClr>
              <a:buSzPct val="75000"/>
              <a:buFont typeface="Arial" charset="0"/>
              <a:buNone/>
              <a:defRPr/>
            </a:pPr>
            <a:r>
              <a:rPr lang="en-US" sz="2400" b="0" kern="0" dirty="0" err="1">
                <a:solidFill>
                  <a:schemeClr val="bg1"/>
                </a:solidFill>
                <a:latin typeface="+mn-lt"/>
              </a:rPr>
              <a:t>topUrls</a:t>
            </a:r>
            <a:r>
              <a:rPr lang="en-US" sz="2400" b="0" kern="0" dirty="0">
                <a:solidFill>
                  <a:schemeClr val="bg1"/>
                </a:solidFill>
                <a:latin typeface="+mn-lt"/>
              </a:rPr>
              <a:t> = </a:t>
            </a:r>
            <a:r>
              <a:rPr lang="en-US" sz="2400" b="0" kern="0" dirty="0" err="1">
                <a:solidFill>
                  <a:srgbClr val="F79646"/>
                </a:solidFill>
                <a:latin typeface="+mn-lt"/>
              </a:rPr>
              <a:t>foreach</a:t>
            </a:r>
            <a:r>
              <a:rPr lang="en-US" sz="2400" b="0" kern="0" dirty="0">
                <a:solidFill>
                  <a:schemeClr val="bg1"/>
                </a:solidFill>
                <a:latin typeface="+mn-lt"/>
              </a:rPr>
              <a:t> </a:t>
            </a:r>
            <a:r>
              <a:rPr lang="en-US" sz="2400" b="0" kern="0" dirty="0" err="1">
                <a:solidFill>
                  <a:schemeClr val="bg1"/>
                </a:solidFill>
                <a:latin typeface="+mn-lt"/>
              </a:rPr>
              <a:t>gCategories</a:t>
            </a:r>
            <a:r>
              <a:rPr lang="en-US" sz="2400" b="0" kern="0" dirty="0">
                <a:solidFill>
                  <a:schemeClr val="bg1"/>
                </a:solidFill>
                <a:latin typeface="+mn-lt"/>
              </a:rPr>
              <a:t> </a:t>
            </a:r>
            <a:r>
              <a:rPr lang="en-US" sz="2400" b="0" kern="0" dirty="0">
                <a:solidFill>
                  <a:srgbClr val="F79646"/>
                </a:solidFill>
                <a:latin typeface="+mn-lt"/>
              </a:rPr>
              <a:t>generate</a:t>
            </a:r>
            <a:r>
              <a:rPr lang="en-US" sz="2400" b="0" kern="0" dirty="0">
                <a:solidFill>
                  <a:schemeClr val="bg1"/>
                </a:solidFill>
                <a:latin typeface="+mn-lt"/>
              </a:rPr>
              <a:t> top(visitCounts,10);</a:t>
            </a:r>
          </a:p>
          <a:p>
            <a:pPr marL="342900" indent="-342900">
              <a:lnSpc>
                <a:spcPct val="90000"/>
              </a:lnSpc>
              <a:spcBef>
                <a:spcPct val="25000"/>
              </a:spcBef>
              <a:spcAft>
                <a:spcPct val="25000"/>
              </a:spcAft>
              <a:buClr>
                <a:srgbClr val="5675A9"/>
              </a:buClr>
              <a:buSzPct val="75000"/>
              <a:buFont typeface="Arial" charset="0"/>
              <a:buNone/>
              <a:defRPr/>
            </a:pPr>
            <a:endParaRPr lang="en-US" sz="2400" b="0" kern="0" dirty="0">
              <a:latin typeface="+mn-lt"/>
            </a:endParaRPr>
          </a:p>
          <a:p>
            <a:pPr marL="342900" indent="-342900">
              <a:lnSpc>
                <a:spcPct val="90000"/>
              </a:lnSpc>
              <a:spcBef>
                <a:spcPct val="25000"/>
              </a:spcBef>
              <a:spcAft>
                <a:spcPct val="25000"/>
              </a:spcAft>
              <a:buClr>
                <a:srgbClr val="5675A9"/>
              </a:buClr>
              <a:buSzPct val="75000"/>
              <a:buFont typeface="Arial" charset="0"/>
              <a:buNone/>
              <a:defRPr/>
            </a:pPr>
            <a:r>
              <a:rPr lang="en-US" sz="2400" b="0" kern="0" dirty="0">
                <a:solidFill>
                  <a:schemeClr val="bg1"/>
                </a:solidFill>
                <a:latin typeface="+mn-lt"/>
              </a:rPr>
              <a:t>store </a:t>
            </a:r>
            <a:r>
              <a:rPr lang="en-US" sz="2400" b="0" kern="0" dirty="0" err="1">
                <a:solidFill>
                  <a:schemeClr val="bg1"/>
                </a:solidFill>
                <a:latin typeface="+mn-lt"/>
              </a:rPr>
              <a:t>topUrls</a:t>
            </a:r>
            <a:r>
              <a:rPr lang="en-US" sz="2400" b="0" kern="0" dirty="0">
                <a:solidFill>
                  <a:schemeClr val="bg1"/>
                </a:solidFill>
                <a:latin typeface="+mn-lt"/>
              </a:rPr>
              <a:t> into ‘/data/</a:t>
            </a:r>
            <a:r>
              <a:rPr lang="en-US" sz="2400" b="0" kern="0" dirty="0" err="1">
                <a:solidFill>
                  <a:schemeClr val="bg1"/>
                </a:solidFill>
                <a:latin typeface="+mn-lt"/>
              </a:rPr>
              <a:t>topUrls</a:t>
            </a:r>
            <a:r>
              <a:rPr lang="en-US" sz="2400" b="0" kern="0" dirty="0">
                <a:solidFill>
                  <a:schemeClr val="bg1"/>
                </a:solidFill>
                <a:latin typeface="+mn-lt"/>
              </a:rPr>
              <a:t>’;</a:t>
            </a:r>
          </a:p>
        </p:txBody>
      </p:sp>
      <p:sp>
        <p:nvSpPr>
          <p:cNvPr id="6"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r>
              <a:rPr lang="da-DK" sz="1000" b="0" dirty="0">
                <a:solidFill>
                  <a:schemeClr val="bg2"/>
                </a:solidFill>
              </a:rPr>
              <a:t>Pig Slides adapted from Olston et al. (SIGMOD 2008)</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149</a:t>
            </a:fld>
            <a:endParaRPr lang="zh-CN" altLang="en-US"/>
          </a:p>
        </p:txBody>
      </p:sp>
    </p:spTree>
    <p:extLst>
      <p:ext uri="{BB962C8B-B14F-4D97-AF65-F5344CB8AC3E}">
        <p14:creationId xmlns:p14="http://schemas.microsoft.com/office/powerpoint/2010/main" val="26805879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Ranked Retrieval</a:t>
            </a:r>
          </a:p>
        </p:txBody>
      </p:sp>
      <p:sp>
        <p:nvSpPr>
          <p:cNvPr id="23555" name="Rectangle 3"/>
          <p:cNvSpPr>
            <a:spLocks noGrp="1" noChangeArrowheads="1"/>
          </p:cNvSpPr>
          <p:nvPr>
            <p:ph type="body" idx="1"/>
          </p:nvPr>
        </p:nvSpPr>
        <p:spPr/>
        <p:txBody>
          <a:bodyPr/>
          <a:lstStyle/>
          <a:p>
            <a:r>
              <a:rPr lang="en-US" dirty="0"/>
              <a:t>Order documents by </a:t>
            </a:r>
            <a:r>
              <a:rPr lang="en-US" dirty="0">
                <a:solidFill>
                  <a:srgbClr val="FF0000"/>
                </a:solidFill>
              </a:rPr>
              <a:t>how likely they are to be relevant</a:t>
            </a:r>
            <a:r>
              <a:rPr lang="zh-CN" altLang="en-US" dirty="0">
                <a:solidFill>
                  <a:srgbClr val="FF0000"/>
                </a:solidFill>
              </a:rPr>
              <a:t>（相关的程度）</a:t>
            </a:r>
            <a:r>
              <a:rPr lang="en-US" dirty="0">
                <a:solidFill>
                  <a:srgbClr val="FF0000"/>
                </a:solidFill>
              </a:rPr>
              <a:t> to the information need</a:t>
            </a:r>
          </a:p>
          <a:p>
            <a:pPr lvl="1"/>
            <a:r>
              <a:rPr lang="en-US" dirty="0"/>
              <a:t>Estimate </a:t>
            </a:r>
            <a:r>
              <a:rPr lang="en-US" dirty="0">
                <a:solidFill>
                  <a:srgbClr val="FF0000"/>
                </a:solidFill>
              </a:rPr>
              <a:t>relevance(</a:t>
            </a:r>
            <a:r>
              <a:rPr lang="en-US" i="1" dirty="0">
                <a:solidFill>
                  <a:srgbClr val="FF0000"/>
                </a:solidFill>
              </a:rPr>
              <a:t>q</a:t>
            </a:r>
            <a:r>
              <a:rPr lang="en-US" dirty="0">
                <a:solidFill>
                  <a:srgbClr val="FF0000"/>
                </a:solidFill>
              </a:rPr>
              <a:t>, </a:t>
            </a:r>
            <a:r>
              <a:rPr lang="en-US" i="1" dirty="0" err="1">
                <a:solidFill>
                  <a:srgbClr val="FF0000"/>
                </a:solidFill>
              </a:rPr>
              <a:t>d</a:t>
            </a:r>
            <a:r>
              <a:rPr lang="en-US" i="1" baseline="-25000" dirty="0" err="1">
                <a:solidFill>
                  <a:srgbClr val="FF0000"/>
                </a:solidFill>
              </a:rPr>
              <a:t>i</a:t>
            </a:r>
            <a:r>
              <a:rPr lang="en-US" dirty="0">
                <a:solidFill>
                  <a:srgbClr val="FF0000"/>
                </a:solidFill>
              </a:rPr>
              <a:t>)</a:t>
            </a:r>
          </a:p>
          <a:p>
            <a:pPr lvl="1"/>
            <a:r>
              <a:rPr lang="en-US" dirty="0"/>
              <a:t>Sort documents by relevance</a:t>
            </a:r>
          </a:p>
          <a:p>
            <a:pPr lvl="1"/>
            <a:r>
              <a:rPr lang="en-US" dirty="0"/>
              <a:t>Display sorted results</a:t>
            </a:r>
          </a:p>
          <a:p>
            <a:r>
              <a:rPr lang="en-US" dirty="0"/>
              <a:t>User model</a:t>
            </a:r>
          </a:p>
          <a:p>
            <a:pPr lvl="1"/>
            <a:r>
              <a:rPr lang="en-US" dirty="0"/>
              <a:t>Present hits one screen at a time, </a:t>
            </a:r>
            <a:r>
              <a:rPr lang="en-US" dirty="0">
                <a:solidFill>
                  <a:srgbClr val="FF0000"/>
                </a:solidFill>
              </a:rPr>
              <a:t>best results first</a:t>
            </a:r>
          </a:p>
          <a:p>
            <a:pPr lvl="1"/>
            <a:r>
              <a:rPr lang="en-US" dirty="0">
                <a:solidFill>
                  <a:srgbClr val="FF0000"/>
                </a:solidFill>
              </a:rPr>
              <a:t>At any point, users can decide to stop looking</a:t>
            </a:r>
          </a:p>
          <a:p>
            <a:r>
              <a:rPr lang="en-US" dirty="0">
                <a:solidFill>
                  <a:srgbClr val="FF0000"/>
                </a:solidFill>
              </a:rPr>
              <a:t>How do we estimate relevance?</a:t>
            </a:r>
          </a:p>
          <a:p>
            <a:pPr lvl="1"/>
            <a:r>
              <a:rPr lang="en-US" dirty="0"/>
              <a:t>Assume document is relevant if it has a lot of query terms</a:t>
            </a:r>
          </a:p>
          <a:p>
            <a:pPr lvl="1"/>
            <a:r>
              <a:rPr lang="en-US" dirty="0"/>
              <a:t>Replace </a:t>
            </a:r>
            <a:r>
              <a:rPr lang="en-US" dirty="0">
                <a:solidFill>
                  <a:srgbClr val="FF0000"/>
                </a:solidFill>
              </a:rPr>
              <a:t>relevance(</a:t>
            </a:r>
            <a:r>
              <a:rPr lang="en-US" i="1" dirty="0">
                <a:solidFill>
                  <a:srgbClr val="FF0000"/>
                </a:solidFill>
              </a:rPr>
              <a:t>q</a:t>
            </a:r>
            <a:r>
              <a:rPr lang="en-US" dirty="0">
                <a:solidFill>
                  <a:srgbClr val="FF0000"/>
                </a:solidFill>
              </a:rPr>
              <a:t>, </a:t>
            </a:r>
            <a:r>
              <a:rPr lang="en-US" i="1" dirty="0">
                <a:solidFill>
                  <a:srgbClr val="FF0000"/>
                </a:solidFill>
              </a:rPr>
              <a:t>d</a:t>
            </a:r>
            <a:r>
              <a:rPr lang="en-US" i="1" baseline="-25000" dirty="0">
                <a:solidFill>
                  <a:srgbClr val="FF0000"/>
                </a:solidFill>
              </a:rPr>
              <a:t>i</a:t>
            </a:r>
            <a:r>
              <a:rPr lang="en-US" dirty="0">
                <a:solidFill>
                  <a:srgbClr val="FF0000"/>
                </a:solidFill>
              </a:rPr>
              <a:t>) with sim(</a:t>
            </a:r>
            <a:r>
              <a:rPr lang="en-US" i="1" dirty="0">
                <a:solidFill>
                  <a:srgbClr val="FF0000"/>
                </a:solidFill>
              </a:rPr>
              <a:t>q</a:t>
            </a:r>
            <a:r>
              <a:rPr lang="en-US" dirty="0">
                <a:solidFill>
                  <a:srgbClr val="FF0000"/>
                </a:solidFill>
              </a:rPr>
              <a:t>, </a:t>
            </a:r>
            <a:r>
              <a:rPr lang="en-US" i="1" dirty="0">
                <a:solidFill>
                  <a:srgbClr val="FF0000"/>
                </a:solidFill>
              </a:rPr>
              <a:t>d</a:t>
            </a:r>
            <a:r>
              <a:rPr lang="en-US" i="1" baseline="-25000" dirty="0">
                <a:solidFill>
                  <a:srgbClr val="FF0000"/>
                </a:solidFill>
              </a:rPr>
              <a:t>i</a:t>
            </a:r>
            <a:r>
              <a:rPr lang="en-US" dirty="0">
                <a:solidFill>
                  <a:srgbClr val="FF0000"/>
                </a:solidFill>
              </a:rPr>
              <a:t>)</a:t>
            </a:r>
            <a:r>
              <a:rPr lang="zh-CN" altLang="en-US" dirty="0">
                <a:solidFill>
                  <a:srgbClr val="FF0000"/>
                </a:solidFill>
              </a:rPr>
              <a:t>相似度！！！</a:t>
            </a:r>
            <a:endParaRPr lang="en-US" dirty="0">
              <a:solidFill>
                <a:srgbClr val="FF0000"/>
              </a:solidFill>
            </a:endParaRPr>
          </a:p>
          <a:p>
            <a:pPr lvl="1"/>
            <a:r>
              <a:rPr lang="en-US" dirty="0"/>
              <a:t>Compute similarity of vector representations</a:t>
            </a:r>
            <a:r>
              <a:rPr lang="zh-CN" altLang="en-US" dirty="0"/>
              <a:t>计算向量间的相似度</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15</a:t>
            </a:fld>
            <a:endParaRPr lang="zh-CN" altLang="en-US" dirty="0"/>
          </a:p>
        </p:txBody>
      </p:sp>
    </p:spTree>
    <p:extLst>
      <p:ext uri="{BB962C8B-B14F-4D97-AF65-F5344CB8AC3E}">
        <p14:creationId xmlns:p14="http://schemas.microsoft.com/office/powerpoint/2010/main" val="36039812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a:cxnSpLocks noChangeShapeType="1"/>
          </p:cNvCxnSpPr>
          <p:nvPr/>
        </p:nvCxnSpPr>
        <p:spPr bwMode="auto">
          <a:xfrm>
            <a:off x="1828800" y="1905000"/>
            <a:ext cx="457200" cy="3048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58" name="Straight Arrow Connector 57"/>
          <p:cNvCxnSpPr>
            <a:cxnSpLocks noChangeShapeType="1"/>
          </p:cNvCxnSpPr>
          <p:nvPr/>
        </p:nvCxnSpPr>
        <p:spPr bwMode="auto">
          <a:xfrm>
            <a:off x="4154488" y="3581400"/>
            <a:ext cx="569912" cy="3810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59" name="Straight Arrow Connector 58"/>
          <p:cNvCxnSpPr>
            <a:cxnSpLocks noChangeShapeType="1"/>
            <a:stCxn id="64" idx="2"/>
          </p:cNvCxnSpPr>
          <p:nvPr/>
        </p:nvCxnSpPr>
        <p:spPr bwMode="auto">
          <a:xfrm rot="5400000">
            <a:off x="6096000" y="3352800"/>
            <a:ext cx="457200" cy="7620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60" name="Straight Arrow Connector 59"/>
          <p:cNvCxnSpPr>
            <a:cxnSpLocks noChangeShapeType="1"/>
          </p:cNvCxnSpPr>
          <p:nvPr/>
        </p:nvCxnSpPr>
        <p:spPr bwMode="auto">
          <a:xfrm>
            <a:off x="2971800" y="2667000"/>
            <a:ext cx="457200" cy="30480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sp>
        <p:nvSpPr>
          <p:cNvPr id="61" name="Rounded Rectangle 60"/>
          <p:cNvSpPr>
            <a:spLocks noChangeArrowheads="1"/>
          </p:cNvSpPr>
          <p:nvPr/>
        </p:nvSpPr>
        <p:spPr bwMode="auto">
          <a:xfrm>
            <a:off x="762000" y="1447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Load </a:t>
            </a:r>
            <a:r>
              <a:rPr lang="en-US">
                <a:solidFill>
                  <a:srgbClr val="FFFFFF"/>
                </a:solidFill>
                <a:latin typeface="Calibri" pitchFamily="34" charset="0"/>
              </a:rPr>
              <a:t>Visits</a:t>
            </a:r>
          </a:p>
        </p:txBody>
      </p:sp>
      <p:sp>
        <p:nvSpPr>
          <p:cNvPr id="62" name="Rounded Rectangle 61"/>
          <p:cNvSpPr>
            <a:spLocks noChangeArrowheads="1"/>
          </p:cNvSpPr>
          <p:nvPr/>
        </p:nvSpPr>
        <p:spPr bwMode="auto">
          <a:xfrm>
            <a:off x="1524000" y="22098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Group </a:t>
            </a:r>
            <a:r>
              <a:rPr lang="en-US">
                <a:solidFill>
                  <a:srgbClr val="FFFFFF"/>
                </a:solidFill>
                <a:latin typeface="Calibri" pitchFamily="34" charset="0"/>
              </a:rPr>
              <a:t>by url</a:t>
            </a:r>
          </a:p>
        </p:txBody>
      </p:sp>
      <p:sp>
        <p:nvSpPr>
          <p:cNvPr id="63" name="Rounded Rectangle 62"/>
          <p:cNvSpPr>
            <a:spLocks noChangeArrowheads="1"/>
          </p:cNvSpPr>
          <p:nvPr/>
        </p:nvSpPr>
        <p:spPr bwMode="auto">
          <a:xfrm>
            <a:off x="2743200" y="29718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FFF00"/>
                </a:solidFill>
                <a:effectLst/>
                <a:uLnTx/>
                <a:uFillTx/>
                <a:latin typeface="Calibri" pitchFamily="34" charset="0"/>
              </a:rPr>
              <a:t>Foreach</a:t>
            </a:r>
            <a:r>
              <a:rPr kumimoji="0" lang="en-US" sz="2000" b="0" i="0" u="none" strike="noStrike" kern="0" cap="none" spc="0" normalizeH="0" baseline="0" noProof="0" dirty="0">
                <a:ln>
                  <a:noFill/>
                </a:ln>
                <a:solidFill>
                  <a:srgbClr val="FFFF00"/>
                </a:solidFill>
                <a:effectLst/>
                <a:uLnTx/>
                <a:uFillTx/>
                <a:latin typeface="Calibri" pitchFamily="34" charset="0"/>
              </a:rPr>
              <a:t> </a:t>
            </a:r>
            <a:r>
              <a:rPr kumimoji="0" lang="en-US" sz="1800" b="0" i="0" u="none" strike="noStrike" kern="0" cap="none" spc="0" normalizeH="0" baseline="0" noProof="0" dirty="0" err="1">
                <a:ln>
                  <a:noFill/>
                </a:ln>
                <a:solidFill>
                  <a:srgbClr val="336666"/>
                </a:solidFill>
                <a:effectLst/>
                <a:uLnTx/>
                <a:uFillTx/>
                <a:latin typeface="Calibri" pitchFamily="34" charset="0"/>
              </a:rPr>
              <a:t>url</a:t>
            </a:r>
            <a:endParaRPr kumimoji="0" lang="en-US" sz="2000" b="0" i="0" u="none" strike="noStrike" kern="0" cap="none" spc="0" normalizeH="0" baseline="0" noProof="0" dirty="0">
              <a:ln>
                <a:noFill/>
              </a:ln>
              <a:solidFill>
                <a:srgbClr val="336666"/>
              </a:solidFill>
              <a:effectLst/>
              <a:uLnTx/>
              <a:uFillTx/>
              <a:latin typeface="Calibri" pitchFamily="34" charset="0"/>
            </a:endParaRPr>
          </a:p>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alibri" pitchFamily="34" charset="0"/>
              </a:rPr>
              <a:t>generate </a:t>
            </a:r>
            <a:r>
              <a:rPr kumimoji="0" lang="en-US" sz="1800" b="0" i="0" u="none" strike="noStrike" kern="0" cap="none" spc="0" normalizeH="0" baseline="0" noProof="0" dirty="0">
                <a:ln>
                  <a:noFill/>
                </a:ln>
                <a:solidFill>
                  <a:srgbClr val="FFFFFF"/>
                </a:solidFill>
                <a:effectLst/>
                <a:uLnTx/>
                <a:uFillTx/>
                <a:latin typeface="Calibri" pitchFamily="34" charset="0"/>
              </a:rPr>
              <a:t>count</a:t>
            </a:r>
          </a:p>
        </p:txBody>
      </p:sp>
      <p:sp>
        <p:nvSpPr>
          <p:cNvPr id="64" name="Rounded Rectangle 63"/>
          <p:cNvSpPr>
            <a:spLocks noChangeArrowheads="1"/>
          </p:cNvSpPr>
          <p:nvPr/>
        </p:nvSpPr>
        <p:spPr bwMode="auto">
          <a:xfrm>
            <a:off x="5715000" y="30480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Load </a:t>
            </a:r>
            <a:r>
              <a:rPr lang="en-US">
                <a:solidFill>
                  <a:srgbClr val="FFFFFF"/>
                </a:solidFill>
                <a:latin typeface="Calibri" pitchFamily="34" charset="0"/>
              </a:rPr>
              <a:t>Url Info</a:t>
            </a:r>
          </a:p>
        </p:txBody>
      </p:sp>
      <p:sp>
        <p:nvSpPr>
          <p:cNvPr id="65" name="Rounded Rectangle 64"/>
          <p:cNvSpPr>
            <a:spLocks noChangeArrowheads="1"/>
          </p:cNvSpPr>
          <p:nvPr/>
        </p:nvSpPr>
        <p:spPr bwMode="auto">
          <a:xfrm>
            <a:off x="4343400" y="3962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Join </a:t>
            </a:r>
            <a:r>
              <a:rPr lang="en-US">
                <a:solidFill>
                  <a:srgbClr val="FFFFFF"/>
                </a:solidFill>
                <a:latin typeface="Calibri" pitchFamily="34" charset="0"/>
              </a:rPr>
              <a:t>on url</a:t>
            </a:r>
          </a:p>
        </p:txBody>
      </p:sp>
      <p:sp>
        <p:nvSpPr>
          <p:cNvPr id="66" name="Rounded Rectangle 65"/>
          <p:cNvSpPr>
            <a:spLocks noChangeArrowheads="1"/>
          </p:cNvSpPr>
          <p:nvPr/>
        </p:nvSpPr>
        <p:spPr bwMode="auto">
          <a:xfrm>
            <a:off x="4343400" y="4724400"/>
            <a:ext cx="19812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algn="ctr">
              <a:defRPr/>
            </a:pPr>
            <a:r>
              <a:rPr lang="en-US" sz="2000">
                <a:solidFill>
                  <a:srgbClr val="FFFF00"/>
                </a:solidFill>
                <a:latin typeface="Calibri" pitchFamily="34" charset="0"/>
              </a:rPr>
              <a:t>Group </a:t>
            </a:r>
            <a:r>
              <a:rPr lang="en-US">
                <a:solidFill>
                  <a:srgbClr val="FFFFFF"/>
                </a:solidFill>
                <a:latin typeface="Calibri" pitchFamily="34" charset="0"/>
              </a:rPr>
              <a:t>by category</a:t>
            </a:r>
          </a:p>
        </p:txBody>
      </p:sp>
      <p:sp>
        <p:nvSpPr>
          <p:cNvPr id="67" name="Rounded Rectangle 66"/>
          <p:cNvSpPr>
            <a:spLocks noChangeArrowheads="1"/>
          </p:cNvSpPr>
          <p:nvPr/>
        </p:nvSpPr>
        <p:spPr bwMode="auto">
          <a:xfrm>
            <a:off x="4154488" y="5486400"/>
            <a:ext cx="2362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err="1">
                <a:ln>
                  <a:noFill/>
                </a:ln>
                <a:solidFill>
                  <a:srgbClr val="FFFF00"/>
                </a:solidFill>
                <a:effectLst/>
                <a:uLnTx/>
                <a:uFillTx/>
                <a:latin typeface="Calibri" pitchFamily="34" charset="0"/>
              </a:rPr>
              <a:t>Foreach</a:t>
            </a:r>
            <a:r>
              <a:rPr kumimoji="0" lang="en-US" sz="2000" b="0" i="0" u="none" strike="noStrike" kern="0" cap="none" spc="0" normalizeH="0" baseline="0" noProof="0" dirty="0">
                <a:ln>
                  <a:noFill/>
                </a:ln>
                <a:solidFill>
                  <a:srgbClr val="FFFF00"/>
                </a:solidFill>
                <a:effectLst/>
                <a:uLnTx/>
                <a:uFillTx/>
                <a:latin typeface="Calibri" pitchFamily="34" charset="0"/>
              </a:rPr>
              <a:t> </a:t>
            </a:r>
            <a:r>
              <a:rPr kumimoji="0" lang="en-US" sz="1800" b="0" i="0" u="none" strike="noStrike" kern="0" cap="none" spc="0" normalizeH="0" baseline="0" noProof="0" dirty="0">
                <a:ln>
                  <a:noFill/>
                </a:ln>
                <a:solidFill>
                  <a:srgbClr val="336666"/>
                </a:solidFill>
                <a:effectLst/>
                <a:uLnTx/>
                <a:uFillTx/>
                <a:latin typeface="Calibri" pitchFamily="34" charset="0"/>
              </a:rPr>
              <a:t>category</a:t>
            </a:r>
            <a:endParaRPr kumimoji="0" lang="en-US" sz="2000" b="0" i="0" u="none" strike="noStrike" kern="0" cap="none" spc="0" normalizeH="0" baseline="0" noProof="0" dirty="0">
              <a:ln>
                <a:noFill/>
              </a:ln>
              <a:solidFill>
                <a:srgbClr val="336666"/>
              </a:solidFill>
              <a:effectLst/>
              <a:uLnTx/>
              <a:uFillTx/>
              <a:latin typeface="Calibri" pitchFamily="34" charset="0"/>
            </a:endParaRPr>
          </a:p>
          <a:p>
            <a:pPr marL="0" marR="0" lvl="0" indent="0" algn="ctr" defTabSz="914400" eaLnBrk="1" fontAlgn="auto" latinLnBrk="0" hangingPunct="1">
              <a:lnSpc>
                <a:spcPts val="18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alibri" pitchFamily="34" charset="0"/>
              </a:rPr>
              <a:t>generate </a:t>
            </a:r>
            <a:r>
              <a:rPr kumimoji="0" lang="en-US" sz="1800" b="0" i="0" u="none" strike="noStrike" kern="0" cap="none" spc="0" normalizeH="0" baseline="0" noProof="0" dirty="0">
                <a:ln>
                  <a:noFill/>
                </a:ln>
                <a:solidFill>
                  <a:srgbClr val="FFFFFF"/>
                </a:solidFill>
                <a:effectLst/>
                <a:uLnTx/>
                <a:uFillTx/>
                <a:latin typeface="Calibri" pitchFamily="34" charset="0"/>
              </a:rPr>
              <a:t>top10(</a:t>
            </a:r>
            <a:r>
              <a:rPr kumimoji="0" lang="en-US" sz="1800" b="0" i="0" u="none" strike="noStrike" kern="0" cap="none" spc="0" normalizeH="0" baseline="0" noProof="0" dirty="0" err="1">
                <a:ln>
                  <a:noFill/>
                </a:ln>
                <a:solidFill>
                  <a:srgbClr val="FFFFFF"/>
                </a:solidFill>
                <a:effectLst/>
                <a:uLnTx/>
                <a:uFillTx/>
                <a:latin typeface="Calibri" pitchFamily="34" charset="0"/>
              </a:rPr>
              <a:t>urls</a:t>
            </a:r>
            <a:r>
              <a:rPr kumimoji="0" lang="en-US" sz="1800" b="0" i="0" u="none" strike="noStrike" kern="0" cap="none" spc="0" normalizeH="0" baseline="0" noProof="0" dirty="0">
                <a:ln>
                  <a:noFill/>
                </a:ln>
                <a:solidFill>
                  <a:srgbClr val="FFFFFF"/>
                </a:solidFill>
                <a:effectLst/>
                <a:uLnTx/>
                <a:uFillTx/>
                <a:latin typeface="Calibri" pitchFamily="34" charset="0"/>
              </a:rPr>
              <a:t>)</a:t>
            </a:r>
          </a:p>
        </p:txBody>
      </p:sp>
      <p:cxnSp>
        <p:nvCxnSpPr>
          <p:cNvPr id="68" name="Straight Arrow Connector 67"/>
          <p:cNvCxnSpPr>
            <a:cxnSpLocks noChangeShapeType="1"/>
            <a:stCxn id="65" idx="2"/>
            <a:endCxn id="66" idx="0"/>
          </p:cNvCxnSpPr>
          <p:nvPr/>
        </p:nvCxnSpPr>
        <p:spPr bwMode="auto">
          <a:xfrm rot="5400000">
            <a:off x="5181601" y="4572000"/>
            <a:ext cx="304800" cy="3175"/>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69" name="Straight Arrow Connector 68"/>
          <p:cNvCxnSpPr>
            <a:cxnSpLocks noChangeShapeType="1"/>
            <a:stCxn id="66" idx="2"/>
            <a:endCxn id="67" idx="0"/>
          </p:cNvCxnSpPr>
          <p:nvPr/>
        </p:nvCxnSpPr>
        <p:spPr bwMode="auto">
          <a:xfrm rot="16200000" flipH="1">
            <a:off x="5182394" y="5333206"/>
            <a:ext cx="304800" cy="1588"/>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cxnSp>
        <p:nvCxnSpPr>
          <p:cNvPr id="70" name="Straight Arrow Connector 69"/>
          <p:cNvCxnSpPr>
            <a:cxnSpLocks noChangeShapeType="1"/>
          </p:cNvCxnSpPr>
          <p:nvPr/>
        </p:nvCxnSpPr>
        <p:spPr bwMode="auto">
          <a:xfrm rot="16200000" flipH="1">
            <a:off x="5183188" y="6248400"/>
            <a:ext cx="304800" cy="0"/>
          </a:xfrm>
          <a:prstGeom prst="straightConnector1">
            <a:avLst/>
          </a:prstGeom>
          <a:noFill/>
          <a:ln w="25400">
            <a:solidFill>
              <a:srgbClr val="99CCCC"/>
            </a:solidFill>
            <a:round/>
            <a:headEnd/>
            <a:tailEnd type="arrow" w="med" len="me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en-US" dirty="0"/>
              <a:t>Pig Script in Hadoop</a:t>
            </a:r>
          </a:p>
        </p:txBody>
      </p:sp>
      <p:sp>
        <p:nvSpPr>
          <p:cNvPr id="44" name="Rounded Rectangle 43"/>
          <p:cNvSpPr>
            <a:spLocks noChangeArrowheads="1"/>
          </p:cNvSpPr>
          <p:nvPr/>
        </p:nvSpPr>
        <p:spPr bwMode="auto">
          <a:xfrm>
            <a:off x="533400" y="1371600"/>
            <a:ext cx="32004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45" name="TextBox 44"/>
          <p:cNvSpPr txBox="1">
            <a:spLocks noChangeArrowheads="1"/>
          </p:cNvSpPr>
          <p:nvPr/>
        </p:nvSpPr>
        <p:spPr bwMode="auto">
          <a:xfrm>
            <a:off x="3048000" y="1304925"/>
            <a:ext cx="760144" cy="400110"/>
          </a:xfrm>
          <a:prstGeom prst="rect">
            <a:avLst/>
          </a:prstGeom>
          <a:noFill/>
          <a:ln w="9525">
            <a:noFill/>
            <a:miter lim="800000"/>
            <a:headEnd/>
            <a:tailEnd/>
          </a:ln>
        </p:spPr>
        <p:txBody>
          <a:bodyPr wrap="none">
            <a:spAutoFit/>
          </a:bodyPr>
          <a:lstStyle/>
          <a:p>
            <a:r>
              <a:rPr lang="en-US" sz="2000" dirty="0">
                <a:solidFill>
                  <a:schemeClr val="bg1"/>
                </a:solidFill>
                <a:latin typeface="Calibri" pitchFamily="34" charset="0"/>
              </a:rPr>
              <a:t>Map</a:t>
            </a:r>
            <a:r>
              <a:rPr lang="en-US" sz="2000" baseline="-25000" dirty="0">
                <a:solidFill>
                  <a:schemeClr val="bg1"/>
                </a:solidFill>
                <a:latin typeface="Calibri" pitchFamily="34" charset="0"/>
              </a:rPr>
              <a:t>1</a:t>
            </a:r>
            <a:endParaRPr lang="en-US" sz="2400" baseline="-25000" dirty="0">
              <a:solidFill>
                <a:schemeClr val="bg1"/>
              </a:solidFill>
              <a:latin typeface="Calibri" pitchFamily="34" charset="0"/>
            </a:endParaRPr>
          </a:p>
        </p:txBody>
      </p:sp>
      <p:sp>
        <p:nvSpPr>
          <p:cNvPr id="46" name="Rounded Rectangle 45"/>
          <p:cNvSpPr>
            <a:spLocks noChangeArrowheads="1"/>
          </p:cNvSpPr>
          <p:nvPr/>
        </p:nvSpPr>
        <p:spPr bwMode="auto">
          <a:xfrm>
            <a:off x="1371600" y="2476500"/>
            <a:ext cx="3657600" cy="12573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47" name="TextBox 46"/>
          <p:cNvSpPr txBox="1">
            <a:spLocks noChangeArrowheads="1"/>
          </p:cNvSpPr>
          <p:nvPr/>
        </p:nvSpPr>
        <p:spPr bwMode="auto">
          <a:xfrm>
            <a:off x="3962400" y="2419350"/>
            <a:ext cx="1150938" cy="400050"/>
          </a:xfrm>
          <a:prstGeom prst="rect">
            <a:avLst/>
          </a:prstGeom>
          <a:noFill/>
          <a:ln w="9525">
            <a:noFill/>
            <a:miter lim="800000"/>
            <a:headEnd/>
            <a:tailEnd/>
          </a:ln>
        </p:spPr>
        <p:txBody>
          <a:bodyPr>
            <a:spAutoFit/>
          </a:bodyPr>
          <a:lstStyle/>
          <a:p>
            <a:r>
              <a:rPr lang="en-US" sz="2000">
                <a:solidFill>
                  <a:schemeClr val="bg1"/>
                </a:solidFill>
                <a:latin typeface="Calibri" pitchFamily="34" charset="0"/>
              </a:rPr>
              <a:t>Reduce</a:t>
            </a:r>
            <a:r>
              <a:rPr lang="en-US" sz="2000" baseline="-25000">
                <a:solidFill>
                  <a:schemeClr val="bg1"/>
                </a:solidFill>
                <a:latin typeface="Calibri" pitchFamily="34" charset="0"/>
              </a:rPr>
              <a:t>1</a:t>
            </a:r>
          </a:p>
        </p:txBody>
      </p:sp>
      <p:sp>
        <p:nvSpPr>
          <p:cNvPr id="48" name="Rounded Rectangle 47"/>
          <p:cNvSpPr>
            <a:spLocks noChangeArrowheads="1"/>
          </p:cNvSpPr>
          <p:nvPr/>
        </p:nvSpPr>
        <p:spPr bwMode="auto">
          <a:xfrm>
            <a:off x="5332413" y="2590800"/>
            <a:ext cx="2897187" cy="1504950"/>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49" name="TextBox 48"/>
          <p:cNvSpPr txBox="1">
            <a:spLocks noChangeArrowheads="1"/>
          </p:cNvSpPr>
          <p:nvPr/>
        </p:nvSpPr>
        <p:spPr bwMode="auto">
          <a:xfrm>
            <a:off x="7467600" y="2647950"/>
            <a:ext cx="885825" cy="400050"/>
          </a:xfrm>
          <a:prstGeom prst="rect">
            <a:avLst/>
          </a:prstGeom>
          <a:noFill/>
          <a:ln w="9525">
            <a:noFill/>
            <a:miter lim="800000"/>
            <a:headEnd/>
            <a:tailEnd/>
          </a:ln>
        </p:spPr>
        <p:txBody>
          <a:bodyPr>
            <a:spAutoFit/>
          </a:bodyPr>
          <a:lstStyle/>
          <a:p>
            <a:r>
              <a:rPr lang="en-US" sz="2000">
                <a:solidFill>
                  <a:schemeClr val="bg1"/>
                </a:solidFill>
                <a:latin typeface="Calibri" pitchFamily="34" charset="0"/>
              </a:rPr>
              <a:t>Map</a:t>
            </a:r>
            <a:r>
              <a:rPr lang="en-US" sz="2000" baseline="-25000">
                <a:solidFill>
                  <a:schemeClr val="bg1"/>
                </a:solidFill>
                <a:latin typeface="Calibri" pitchFamily="34" charset="0"/>
              </a:rPr>
              <a:t>2</a:t>
            </a:r>
          </a:p>
        </p:txBody>
      </p:sp>
      <p:sp>
        <p:nvSpPr>
          <p:cNvPr id="50" name="Rounded Rectangle 49"/>
          <p:cNvSpPr>
            <a:spLocks noChangeArrowheads="1"/>
          </p:cNvSpPr>
          <p:nvPr/>
        </p:nvSpPr>
        <p:spPr bwMode="auto">
          <a:xfrm>
            <a:off x="4000500" y="4267200"/>
            <a:ext cx="2819400" cy="265113"/>
          </a:xfrm>
          <a:prstGeom prst="roundRect">
            <a:avLst>
              <a:gd name="adj" fmla="val 16667"/>
            </a:avLst>
          </a:prstGeom>
          <a:gradFill rotWithShape="1">
            <a:gsLst>
              <a:gs pos="0">
                <a:srgbClr val="FF9A99">
                  <a:alpha val="31000"/>
                </a:srgbClr>
              </a:gs>
              <a:gs pos="100000">
                <a:srgbClr val="D1403C">
                  <a:alpha val="31000"/>
                </a:srgbClr>
              </a:gs>
            </a:gsLst>
            <a:lin ang="5400000"/>
          </a:gradFill>
          <a:ln w="9525">
            <a:solidFill>
              <a:srgbClr val="BE4B48"/>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51" name="TextBox 50"/>
          <p:cNvSpPr txBox="1">
            <a:spLocks noChangeArrowheads="1"/>
          </p:cNvSpPr>
          <p:nvPr/>
        </p:nvSpPr>
        <p:spPr bwMode="auto">
          <a:xfrm>
            <a:off x="6858000" y="4171950"/>
            <a:ext cx="1327150" cy="400050"/>
          </a:xfrm>
          <a:prstGeom prst="rect">
            <a:avLst/>
          </a:prstGeom>
          <a:noFill/>
          <a:ln w="9525">
            <a:noFill/>
            <a:miter lim="800000"/>
            <a:headEnd/>
            <a:tailEnd/>
          </a:ln>
        </p:spPr>
        <p:txBody>
          <a:bodyPr>
            <a:spAutoFit/>
          </a:bodyPr>
          <a:lstStyle/>
          <a:p>
            <a:r>
              <a:rPr lang="en-US" sz="2000">
                <a:solidFill>
                  <a:schemeClr val="bg1"/>
                </a:solidFill>
                <a:latin typeface="Calibri" pitchFamily="34" charset="0"/>
              </a:rPr>
              <a:t>Reduce</a:t>
            </a:r>
            <a:r>
              <a:rPr lang="en-US" sz="2000" baseline="-25000">
                <a:solidFill>
                  <a:schemeClr val="bg1"/>
                </a:solidFill>
                <a:latin typeface="Calibri" pitchFamily="34" charset="0"/>
              </a:rPr>
              <a:t>2</a:t>
            </a:r>
          </a:p>
        </p:txBody>
      </p:sp>
      <p:sp>
        <p:nvSpPr>
          <p:cNvPr id="52" name="Rounded Rectangle 51"/>
          <p:cNvSpPr>
            <a:spLocks noChangeArrowheads="1"/>
          </p:cNvSpPr>
          <p:nvPr/>
        </p:nvSpPr>
        <p:spPr bwMode="auto">
          <a:xfrm>
            <a:off x="4000500" y="4687888"/>
            <a:ext cx="2819400" cy="265112"/>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53" name="TextBox 52"/>
          <p:cNvSpPr txBox="1">
            <a:spLocks noChangeArrowheads="1"/>
          </p:cNvSpPr>
          <p:nvPr/>
        </p:nvSpPr>
        <p:spPr bwMode="auto">
          <a:xfrm>
            <a:off x="6886575" y="4572000"/>
            <a:ext cx="885825" cy="400050"/>
          </a:xfrm>
          <a:prstGeom prst="rect">
            <a:avLst/>
          </a:prstGeom>
          <a:noFill/>
          <a:ln w="9525">
            <a:noFill/>
            <a:miter lim="800000"/>
            <a:headEnd/>
            <a:tailEnd/>
          </a:ln>
        </p:spPr>
        <p:txBody>
          <a:bodyPr>
            <a:spAutoFit/>
          </a:bodyPr>
          <a:lstStyle/>
          <a:p>
            <a:r>
              <a:rPr lang="en-US" sz="2000">
                <a:solidFill>
                  <a:schemeClr val="bg1"/>
                </a:solidFill>
                <a:latin typeface="Calibri" pitchFamily="34" charset="0"/>
              </a:rPr>
              <a:t>Map</a:t>
            </a:r>
            <a:r>
              <a:rPr lang="en-US" sz="2000" baseline="-25000">
                <a:solidFill>
                  <a:schemeClr val="bg1"/>
                </a:solidFill>
                <a:latin typeface="Calibri" pitchFamily="34" charset="0"/>
              </a:rPr>
              <a:t>3</a:t>
            </a:r>
            <a:endParaRPr lang="en-US" sz="2800" baseline="-25000">
              <a:solidFill>
                <a:schemeClr val="bg1"/>
              </a:solidFill>
              <a:latin typeface="Calibri" pitchFamily="34" charset="0"/>
            </a:endParaRPr>
          </a:p>
        </p:txBody>
      </p:sp>
      <p:sp>
        <p:nvSpPr>
          <p:cNvPr id="54" name="Rounded Rectangle 53"/>
          <p:cNvSpPr>
            <a:spLocks noChangeArrowheads="1"/>
          </p:cNvSpPr>
          <p:nvPr/>
        </p:nvSpPr>
        <p:spPr bwMode="auto">
          <a:xfrm>
            <a:off x="3962400" y="5078413"/>
            <a:ext cx="2819400" cy="1169987"/>
          </a:xfrm>
          <a:prstGeom prst="roundRect">
            <a:avLst>
              <a:gd name="adj" fmla="val 16667"/>
            </a:avLst>
          </a:prstGeom>
          <a:gradFill rotWithShape="1">
            <a:gsLst>
              <a:gs pos="0">
                <a:srgbClr val="DCFFA0">
                  <a:alpha val="23999"/>
                </a:srgbClr>
              </a:gs>
              <a:gs pos="100000">
                <a:srgbClr val="A0CA4A">
                  <a:alpha val="23999"/>
                </a:srgbClr>
              </a:gs>
            </a:gsLst>
            <a:lin ang="5400000"/>
          </a:gradFill>
          <a:ln w="9525">
            <a:solidFill>
              <a:srgbClr val="98B954"/>
            </a:solidFill>
            <a:round/>
            <a:headEnd/>
            <a:tailEnd/>
          </a:ln>
          <a:effectLst>
            <a:outerShdw dist="23000" dir="5400000" rotWithShape="0">
              <a:srgbClr val="808080">
                <a:alpha val="34999"/>
              </a:srgbClr>
            </a:outerShdw>
          </a:effectLst>
        </p:spPr>
        <p:txBody>
          <a:bodyPr anchor="ctr"/>
          <a:lstStyle/>
          <a:p>
            <a:pPr algn="ctr">
              <a:defRPr/>
            </a:pPr>
            <a:endParaRPr lang="en-US">
              <a:solidFill>
                <a:srgbClr val="FFFFFF"/>
              </a:solidFill>
              <a:latin typeface="Calibri" pitchFamily="34" charset="0"/>
            </a:endParaRPr>
          </a:p>
        </p:txBody>
      </p:sp>
      <p:sp>
        <p:nvSpPr>
          <p:cNvPr id="55" name="TextBox 54"/>
          <p:cNvSpPr txBox="1">
            <a:spLocks noChangeArrowheads="1"/>
          </p:cNvSpPr>
          <p:nvPr/>
        </p:nvSpPr>
        <p:spPr bwMode="auto">
          <a:xfrm>
            <a:off x="6934200" y="5343525"/>
            <a:ext cx="1174750" cy="400050"/>
          </a:xfrm>
          <a:prstGeom prst="rect">
            <a:avLst/>
          </a:prstGeom>
          <a:noFill/>
          <a:ln w="9525">
            <a:noFill/>
            <a:miter lim="800000"/>
            <a:headEnd/>
            <a:tailEnd/>
          </a:ln>
        </p:spPr>
        <p:txBody>
          <a:bodyPr>
            <a:spAutoFit/>
          </a:bodyPr>
          <a:lstStyle/>
          <a:p>
            <a:r>
              <a:rPr lang="en-US" sz="2000">
                <a:solidFill>
                  <a:schemeClr val="bg1"/>
                </a:solidFill>
                <a:latin typeface="Calibri" pitchFamily="34" charset="0"/>
              </a:rPr>
              <a:t>Reduce</a:t>
            </a:r>
            <a:r>
              <a:rPr lang="en-US" sz="2000" baseline="-25000">
                <a:solidFill>
                  <a:schemeClr val="bg1"/>
                </a:solidFill>
                <a:latin typeface="Calibri" pitchFamily="34" charset="0"/>
              </a:rPr>
              <a:t>3</a:t>
            </a:r>
          </a:p>
        </p:txBody>
      </p:sp>
      <p:sp>
        <p:nvSpPr>
          <p:cNvPr id="56"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r>
              <a:rPr lang="da-DK" sz="1000" b="0" dirty="0">
                <a:solidFill>
                  <a:schemeClr val="bg2"/>
                </a:solidFill>
              </a:rPr>
              <a:t>Pig Slides adapted from Olston et al. (SIGMOD 2008)</a:t>
            </a:r>
          </a:p>
        </p:txBody>
      </p:sp>
      <p:sp>
        <p:nvSpPr>
          <p:cNvPr id="3" name="Slide Number Placeholder 2"/>
          <p:cNvSpPr>
            <a:spLocks noGrp="1"/>
          </p:cNvSpPr>
          <p:nvPr>
            <p:ph type="sldNum" sz="quarter" idx="4"/>
          </p:nvPr>
        </p:nvSpPr>
        <p:spPr/>
        <p:txBody>
          <a:bodyPr/>
          <a:lstStyle/>
          <a:p>
            <a:fld id="{8808B073-952C-4081-9AC7-D5FCF8D919B0}" type="slidenum">
              <a:rPr lang="zh-CN" altLang="en-US" smtClean="0"/>
              <a:t>150</a:t>
            </a:fld>
            <a:endParaRPr lang="zh-CN" altLang="en-US"/>
          </a:p>
        </p:txBody>
      </p:sp>
    </p:spTree>
    <p:extLst>
      <p:ext uri="{BB962C8B-B14F-4D97-AF65-F5344CB8AC3E}">
        <p14:creationId xmlns:p14="http://schemas.microsoft.com/office/powerpoint/2010/main" val="272433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p:bldP spid="48" grpId="0" animBg="1"/>
      <p:bldP spid="49" grpId="0"/>
      <p:bldP spid="50" grpId="0" animBg="1"/>
      <p:bldP spid="51" grpId="0"/>
      <p:bldP spid="52" grpId="0" animBg="1"/>
      <p:bldP spid="53" grpId="0"/>
      <p:bldP spid="54" grpId="0" animBg="1"/>
      <p:bldP spid="5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 </a:t>
            </a:r>
            <a:r>
              <a:rPr lang="en-US" dirty="0">
                <a:sym typeface="Symbol"/>
              </a:rPr>
              <a:t> MapReduce</a:t>
            </a:r>
            <a:endParaRPr lang="en-US" dirty="0"/>
          </a:p>
        </p:txBody>
      </p:sp>
      <p:sp>
        <p:nvSpPr>
          <p:cNvPr id="3" name="Content Placeholder 2"/>
          <p:cNvSpPr>
            <a:spLocks noGrp="1"/>
          </p:cNvSpPr>
          <p:nvPr>
            <p:ph idx="1"/>
          </p:nvPr>
        </p:nvSpPr>
        <p:spPr/>
        <p:txBody>
          <a:bodyPr/>
          <a:lstStyle/>
          <a:p>
            <a:r>
              <a:rPr lang="en-US" dirty="0"/>
              <a:t>Lots of synergy between parallel databases and MapReduce</a:t>
            </a:r>
          </a:p>
          <a:p>
            <a:r>
              <a:rPr lang="en-US" dirty="0"/>
              <a:t>Communities have much to learn from each other</a:t>
            </a:r>
          </a:p>
          <a:p>
            <a:r>
              <a:rPr lang="en-US" dirty="0"/>
              <a:t>Bottom line: use the right tool for the job!</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151</a:t>
            </a:fld>
            <a:endParaRPr lang="zh-CN" altLang="en-US"/>
          </a:p>
        </p:txBody>
      </p:sp>
    </p:spTree>
    <p:extLst>
      <p:ext uri="{BB962C8B-B14F-4D97-AF65-F5344CB8AC3E}">
        <p14:creationId xmlns:p14="http://schemas.microsoft.com/office/powerpoint/2010/main" val="49241402"/>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(Japanese rock garden)</a:t>
            </a:r>
          </a:p>
        </p:txBody>
      </p:sp>
      <p:sp>
        <p:nvSpPr>
          <p:cNvPr id="4" name="Title 3"/>
          <p:cNvSpPr>
            <a:spLocks noGrp="1"/>
          </p:cNvSpPr>
          <p:nvPr>
            <p:ph type="title"/>
          </p:nvPr>
        </p:nvSpPr>
        <p:spPr/>
        <p:txBody>
          <a:bodyPr/>
          <a:lstStyle/>
          <a:p>
            <a:r>
              <a:rPr lang="en-US" sz="7200" dirty="0">
                <a:solidFill>
                  <a:schemeClr val="tx1"/>
                </a:solidFill>
              </a:rPr>
              <a:t>Questions?</a:t>
            </a:r>
          </a:p>
        </p:txBody>
      </p:sp>
    </p:spTree>
    <p:extLst>
      <p:ext uri="{BB962C8B-B14F-4D97-AF65-F5344CB8AC3E}">
        <p14:creationId xmlns:p14="http://schemas.microsoft.com/office/powerpoint/2010/main" val="4244500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14300"/>
            <a:ext cx="8686800" cy="1028700"/>
          </a:xfrm>
        </p:spPr>
        <p:txBody>
          <a:bodyPr/>
          <a:lstStyle/>
          <a:p>
            <a:r>
              <a:rPr lang="en-US"/>
              <a:t>Vector Space Model</a:t>
            </a:r>
          </a:p>
        </p:txBody>
      </p:sp>
      <p:sp>
        <p:nvSpPr>
          <p:cNvPr id="1354755" name="Text Box 3"/>
          <p:cNvSpPr txBox="1">
            <a:spLocks noChangeArrowheads="1"/>
          </p:cNvSpPr>
          <p:nvPr/>
        </p:nvSpPr>
        <p:spPr bwMode="auto">
          <a:xfrm>
            <a:off x="914400" y="4876800"/>
            <a:ext cx="6858000" cy="701675"/>
          </a:xfrm>
          <a:prstGeom prst="rect">
            <a:avLst/>
          </a:prstGeom>
          <a:noFill/>
          <a:ln w="12700">
            <a:noFill/>
            <a:miter lim="800000"/>
            <a:headEnd type="none" w="sm" len="sm"/>
            <a:tailEnd type="none" w="sm" len="sm"/>
          </a:ln>
          <a:effectLst/>
        </p:spPr>
        <p:txBody>
          <a:bodyPr>
            <a:spAutoFit/>
          </a:bodyPr>
          <a:lstStyle/>
          <a:p>
            <a:pPr>
              <a:defRPr/>
            </a:pPr>
            <a:r>
              <a:rPr lang="en-US" sz="2000" dirty="0">
                <a:solidFill>
                  <a:schemeClr val="bg1"/>
                </a:solidFill>
                <a:latin typeface="+mn-lt"/>
              </a:rPr>
              <a:t>Assumption: </a:t>
            </a:r>
            <a:r>
              <a:rPr lang="en-US" sz="2000" b="0" dirty="0">
                <a:solidFill>
                  <a:schemeClr val="bg1"/>
                </a:solidFill>
                <a:latin typeface="+mn-lt"/>
              </a:rPr>
              <a:t>Documents that are </a:t>
            </a:r>
            <a:r>
              <a:rPr lang="en-US" sz="2000" b="0" dirty="0">
                <a:solidFill>
                  <a:srgbClr val="FF0000"/>
                </a:solidFill>
                <a:latin typeface="+mn-lt"/>
              </a:rPr>
              <a:t>“close together” </a:t>
            </a:r>
            <a:r>
              <a:rPr lang="en-US" sz="2000" b="0" dirty="0">
                <a:solidFill>
                  <a:schemeClr val="bg1"/>
                </a:solidFill>
                <a:latin typeface="+mn-lt"/>
              </a:rPr>
              <a:t>in vector space “talk about” the same things</a:t>
            </a:r>
          </a:p>
        </p:txBody>
      </p:sp>
      <p:cxnSp>
        <p:nvCxnSpPr>
          <p:cNvPr id="24580" name="AutoShape 4"/>
          <p:cNvCxnSpPr>
            <a:cxnSpLocks noChangeShapeType="1"/>
          </p:cNvCxnSpPr>
          <p:nvPr/>
        </p:nvCxnSpPr>
        <p:spPr bwMode="auto">
          <a:xfrm>
            <a:off x="4038600" y="3278188"/>
            <a:ext cx="2667000" cy="0"/>
          </a:xfrm>
          <a:prstGeom prst="straightConnector1">
            <a:avLst/>
          </a:prstGeom>
          <a:noFill/>
          <a:ln w="25400">
            <a:solidFill>
              <a:schemeClr val="bg1"/>
            </a:solidFill>
            <a:round/>
            <a:headEnd/>
            <a:tailEnd type="triangle" w="med" len="med"/>
          </a:ln>
        </p:spPr>
      </p:cxnSp>
      <p:cxnSp>
        <p:nvCxnSpPr>
          <p:cNvPr id="24581" name="AutoShape 5"/>
          <p:cNvCxnSpPr>
            <a:cxnSpLocks noChangeShapeType="1"/>
          </p:cNvCxnSpPr>
          <p:nvPr/>
        </p:nvCxnSpPr>
        <p:spPr bwMode="auto">
          <a:xfrm flipV="1">
            <a:off x="4038600" y="1373188"/>
            <a:ext cx="0" cy="1905000"/>
          </a:xfrm>
          <a:prstGeom prst="straightConnector1">
            <a:avLst/>
          </a:prstGeom>
          <a:noFill/>
          <a:ln w="25400">
            <a:solidFill>
              <a:schemeClr val="bg1"/>
            </a:solidFill>
            <a:round/>
            <a:headEnd/>
            <a:tailEnd type="triangle" w="med" len="med"/>
          </a:ln>
        </p:spPr>
      </p:cxnSp>
      <p:cxnSp>
        <p:nvCxnSpPr>
          <p:cNvPr id="24582" name="AutoShape 6"/>
          <p:cNvCxnSpPr>
            <a:cxnSpLocks noChangeShapeType="1"/>
          </p:cNvCxnSpPr>
          <p:nvPr/>
        </p:nvCxnSpPr>
        <p:spPr bwMode="auto">
          <a:xfrm flipH="1">
            <a:off x="2286000" y="3278188"/>
            <a:ext cx="1752600" cy="1066800"/>
          </a:xfrm>
          <a:prstGeom prst="straightConnector1">
            <a:avLst/>
          </a:prstGeom>
          <a:noFill/>
          <a:ln w="25400">
            <a:solidFill>
              <a:schemeClr val="bg1"/>
            </a:solidFill>
            <a:round/>
            <a:headEnd/>
            <a:tailEnd type="triangle" w="med" len="med"/>
          </a:ln>
        </p:spPr>
      </p:cxnSp>
      <p:cxnSp>
        <p:nvCxnSpPr>
          <p:cNvPr id="24583" name="AutoShape 7"/>
          <p:cNvCxnSpPr>
            <a:cxnSpLocks noChangeShapeType="1"/>
          </p:cNvCxnSpPr>
          <p:nvPr/>
        </p:nvCxnSpPr>
        <p:spPr bwMode="auto">
          <a:xfrm flipV="1">
            <a:off x="4038600" y="2592388"/>
            <a:ext cx="1905000" cy="685800"/>
          </a:xfrm>
          <a:prstGeom prst="straightConnector1">
            <a:avLst/>
          </a:prstGeom>
          <a:noFill/>
          <a:ln w="19050">
            <a:solidFill>
              <a:schemeClr val="bg1"/>
            </a:solidFill>
            <a:prstDash val="dash"/>
            <a:round/>
            <a:headEnd/>
            <a:tailEnd type="triangle" w="med" len="med"/>
          </a:ln>
        </p:spPr>
      </p:cxnSp>
      <p:cxnSp>
        <p:nvCxnSpPr>
          <p:cNvPr id="24584" name="AutoShape 8"/>
          <p:cNvCxnSpPr>
            <a:cxnSpLocks noChangeShapeType="1"/>
          </p:cNvCxnSpPr>
          <p:nvPr/>
        </p:nvCxnSpPr>
        <p:spPr bwMode="auto">
          <a:xfrm>
            <a:off x="4038600" y="3278188"/>
            <a:ext cx="1600200" cy="685800"/>
          </a:xfrm>
          <a:prstGeom prst="straightConnector1">
            <a:avLst/>
          </a:prstGeom>
          <a:noFill/>
          <a:ln w="19050">
            <a:solidFill>
              <a:schemeClr val="bg1"/>
            </a:solidFill>
            <a:prstDash val="dash"/>
            <a:round/>
            <a:headEnd/>
            <a:tailEnd type="triangle" w="med" len="med"/>
          </a:ln>
        </p:spPr>
      </p:cxnSp>
      <p:cxnSp>
        <p:nvCxnSpPr>
          <p:cNvPr id="24585" name="AutoShape 9"/>
          <p:cNvCxnSpPr>
            <a:cxnSpLocks noChangeShapeType="1"/>
          </p:cNvCxnSpPr>
          <p:nvPr/>
        </p:nvCxnSpPr>
        <p:spPr bwMode="auto">
          <a:xfrm flipV="1">
            <a:off x="4038600" y="1754188"/>
            <a:ext cx="914400" cy="1524000"/>
          </a:xfrm>
          <a:prstGeom prst="straightConnector1">
            <a:avLst/>
          </a:prstGeom>
          <a:noFill/>
          <a:ln w="19050">
            <a:solidFill>
              <a:schemeClr val="bg1"/>
            </a:solidFill>
            <a:prstDash val="dash"/>
            <a:round/>
            <a:headEnd/>
            <a:tailEnd type="triangle" w="med" len="med"/>
          </a:ln>
        </p:spPr>
      </p:cxnSp>
      <p:cxnSp>
        <p:nvCxnSpPr>
          <p:cNvPr id="24586" name="AutoShape 10"/>
          <p:cNvCxnSpPr>
            <a:cxnSpLocks noChangeShapeType="1"/>
            <a:endCxn id="24592" idx="0"/>
          </p:cNvCxnSpPr>
          <p:nvPr/>
        </p:nvCxnSpPr>
        <p:spPr bwMode="auto">
          <a:xfrm flipH="1">
            <a:off x="3627438" y="3276600"/>
            <a:ext cx="422275" cy="1066800"/>
          </a:xfrm>
          <a:prstGeom prst="straightConnector1">
            <a:avLst/>
          </a:prstGeom>
          <a:noFill/>
          <a:ln w="19050">
            <a:solidFill>
              <a:schemeClr val="bg1"/>
            </a:solidFill>
            <a:prstDash val="dash"/>
            <a:round/>
            <a:headEnd/>
            <a:tailEnd type="triangle" w="med" len="med"/>
          </a:ln>
        </p:spPr>
      </p:cxnSp>
      <p:cxnSp>
        <p:nvCxnSpPr>
          <p:cNvPr id="24587" name="AutoShape 11"/>
          <p:cNvCxnSpPr>
            <a:cxnSpLocks noChangeShapeType="1"/>
          </p:cNvCxnSpPr>
          <p:nvPr/>
        </p:nvCxnSpPr>
        <p:spPr bwMode="auto">
          <a:xfrm flipH="1" flipV="1">
            <a:off x="2362200" y="2135188"/>
            <a:ext cx="1676400" cy="1143000"/>
          </a:xfrm>
          <a:prstGeom prst="straightConnector1">
            <a:avLst/>
          </a:prstGeom>
          <a:noFill/>
          <a:ln w="19050">
            <a:solidFill>
              <a:schemeClr val="bg1"/>
            </a:solidFill>
            <a:prstDash val="dash"/>
            <a:round/>
            <a:headEnd/>
            <a:tailEnd type="triangle" w="med" len="med"/>
          </a:ln>
        </p:spPr>
      </p:cxnSp>
      <p:sp>
        <p:nvSpPr>
          <p:cNvPr id="24588" name="Text Box 12"/>
          <p:cNvSpPr txBox="1">
            <a:spLocks noChangeArrowheads="1"/>
          </p:cNvSpPr>
          <p:nvPr/>
        </p:nvSpPr>
        <p:spPr bwMode="auto">
          <a:xfrm>
            <a:off x="6156325" y="32385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1</a:t>
            </a:r>
          </a:p>
        </p:txBody>
      </p:sp>
      <p:sp>
        <p:nvSpPr>
          <p:cNvPr id="24589" name="Text Box 13"/>
          <p:cNvSpPr txBox="1">
            <a:spLocks noChangeArrowheads="1"/>
          </p:cNvSpPr>
          <p:nvPr/>
        </p:nvSpPr>
        <p:spPr bwMode="auto">
          <a:xfrm>
            <a:off x="4953000" y="1449388"/>
            <a:ext cx="469900" cy="366712"/>
          </a:xfrm>
          <a:prstGeom prst="rect">
            <a:avLst/>
          </a:prstGeom>
          <a:noFill/>
          <a:ln w="9525">
            <a:noFill/>
            <a:miter lim="800000"/>
            <a:headEnd/>
            <a:tailEnd/>
          </a:ln>
        </p:spPr>
        <p:txBody>
          <a:bodyPr>
            <a:spAutoFit/>
          </a:bodyPr>
          <a:lstStyle/>
          <a:p>
            <a:r>
              <a:rPr lang="en-US" sz="1800" b="0">
                <a:solidFill>
                  <a:schemeClr val="bg1"/>
                </a:solidFill>
              </a:rPr>
              <a:t>d</a:t>
            </a:r>
            <a:r>
              <a:rPr lang="en-US" sz="1800" b="0" baseline="-25000">
                <a:solidFill>
                  <a:schemeClr val="bg1"/>
                </a:solidFill>
              </a:rPr>
              <a:t>2</a:t>
            </a:r>
            <a:endParaRPr lang="en-US" sz="1800" b="0">
              <a:solidFill>
                <a:schemeClr val="bg1"/>
              </a:solidFill>
            </a:endParaRPr>
          </a:p>
        </p:txBody>
      </p:sp>
      <p:sp>
        <p:nvSpPr>
          <p:cNvPr id="24590" name="Text Box 14"/>
          <p:cNvSpPr txBox="1">
            <a:spLocks noChangeArrowheads="1"/>
          </p:cNvSpPr>
          <p:nvPr/>
        </p:nvSpPr>
        <p:spPr bwMode="auto">
          <a:xfrm>
            <a:off x="5867400" y="2362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1</a:t>
            </a:r>
            <a:endParaRPr lang="en-US" sz="1800" b="0">
              <a:solidFill>
                <a:schemeClr val="bg1"/>
              </a:solidFill>
            </a:endParaRPr>
          </a:p>
        </p:txBody>
      </p:sp>
      <p:sp>
        <p:nvSpPr>
          <p:cNvPr id="24591" name="Text Box 15"/>
          <p:cNvSpPr txBox="1">
            <a:spLocks noChangeArrowheads="1"/>
          </p:cNvSpPr>
          <p:nvPr/>
        </p:nvSpPr>
        <p:spPr bwMode="auto">
          <a:xfrm>
            <a:off x="1905000" y="1981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3</a:t>
            </a:r>
            <a:endParaRPr lang="en-US" sz="1800" b="0">
              <a:solidFill>
                <a:schemeClr val="bg1"/>
              </a:solidFill>
            </a:endParaRPr>
          </a:p>
        </p:txBody>
      </p:sp>
      <p:sp>
        <p:nvSpPr>
          <p:cNvPr id="24592" name="Text Box 16"/>
          <p:cNvSpPr txBox="1">
            <a:spLocks noChangeArrowheads="1"/>
          </p:cNvSpPr>
          <p:nvPr/>
        </p:nvSpPr>
        <p:spPr bwMode="auto">
          <a:xfrm>
            <a:off x="3429000" y="43434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4</a:t>
            </a:r>
            <a:endParaRPr lang="en-US" sz="1800" b="0">
              <a:solidFill>
                <a:schemeClr val="bg1"/>
              </a:solidFill>
            </a:endParaRPr>
          </a:p>
        </p:txBody>
      </p:sp>
      <p:sp>
        <p:nvSpPr>
          <p:cNvPr id="24593" name="Text Box 17"/>
          <p:cNvSpPr txBox="1">
            <a:spLocks noChangeArrowheads="1"/>
          </p:cNvSpPr>
          <p:nvPr/>
        </p:nvSpPr>
        <p:spPr bwMode="auto">
          <a:xfrm>
            <a:off x="5486400" y="3886200"/>
            <a:ext cx="395288" cy="366713"/>
          </a:xfrm>
          <a:prstGeom prst="rect">
            <a:avLst/>
          </a:prstGeom>
          <a:noFill/>
          <a:ln w="9525">
            <a:noFill/>
            <a:miter lim="800000"/>
            <a:headEnd/>
            <a:tailEnd/>
          </a:ln>
        </p:spPr>
        <p:txBody>
          <a:bodyPr wrap="none">
            <a:spAutoFit/>
          </a:bodyPr>
          <a:lstStyle/>
          <a:p>
            <a:r>
              <a:rPr lang="en-US" sz="1800" b="0">
                <a:solidFill>
                  <a:schemeClr val="bg1"/>
                </a:solidFill>
              </a:rPr>
              <a:t>d</a:t>
            </a:r>
            <a:r>
              <a:rPr lang="en-US" sz="1800" b="0" baseline="-25000">
                <a:solidFill>
                  <a:schemeClr val="bg1"/>
                </a:solidFill>
              </a:rPr>
              <a:t>5</a:t>
            </a:r>
          </a:p>
        </p:txBody>
      </p:sp>
      <p:sp>
        <p:nvSpPr>
          <p:cNvPr id="24594" name="Text Box 18"/>
          <p:cNvSpPr txBox="1">
            <a:spLocks noChangeArrowheads="1"/>
          </p:cNvSpPr>
          <p:nvPr/>
        </p:nvSpPr>
        <p:spPr bwMode="auto">
          <a:xfrm>
            <a:off x="3581400" y="12954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3</a:t>
            </a:r>
          </a:p>
        </p:txBody>
      </p:sp>
      <p:sp>
        <p:nvSpPr>
          <p:cNvPr id="24595" name="Text Box 19"/>
          <p:cNvSpPr txBox="1">
            <a:spLocks noChangeArrowheads="1"/>
          </p:cNvSpPr>
          <p:nvPr/>
        </p:nvSpPr>
        <p:spPr bwMode="auto">
          <a:xfrm>
            <a:off x="1905000" y="4038600"/>
            <a:ext cx="331788" cy="366713"/>
          </a:xfrm>
          <a:prstGeom prst="rect">
            <a:avLst/>
          </a:prstGeom>
          <a:noFill/>
          <a:ln w="9525">
            <a:noFill/>
            <a:miter lim="800000"/>
            <a:headEnd/>
            <a:tailEnd/>
          </a:ln>
        </p:spPr>
        <p:txBody>
          <a:bodyPr wrap="none">
            <a:spAutoFit/>
          </a:bodyPr>
          <a:lstStyle/>
          <a:p>
            <a:r>
              <a:rPr lang="en-US" sz="1800" b="0">
                <a:solidFill>
                  <a:schemeClr val="bg1"/>
                </a:solidFill>
              </a:rPr>
              <a:t>t</a:t>
            </a:r>
            <a:r>
              <a:rPr lang="en-US" sz="1800" b="0" baseline="-25000">
                <a:solidFill>
                  <a:schemeClr val="bg1"/>
                </a:solidFill>
              </a:rPr>
              <a:t>2</a:t>
            </a:r>
          </a:p>
        </p:txBody>
      </p:sp>
      <p:sp>
        <p:nvSpPr>
          <p:cNvPr id="24596" name="Freeform 20"/>
          <p:cNvSpPr>
            <a:spLocks/>
          </p:cNvSpPr>
          <p:nvPr/>
        </p:nvSpPr>
        <p:spPr bwMode="auto">
          <a:xfrm>
            <a:off x="4267200" y="29479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7" name="Freeform 21"/>
          <p:cNvSpPr>
            <a:spLocks/>
          </p:cNvSpPr>
          <p:nvPr/>
        </p:nvSpPr>
        <p:spPr bwMode="auto">
          <a:xfrm>
            <a:off x="3581400" y="3125788"/>
            <a:ext cx="304800" cy="546100"/>
          </a:xfrm>
          <a:custGeom>
            <a:avLst/>
            <a:gdLst>
              <a:gd name="T0" fmla="*/ 2147483647 w 192"/>
              <a:gd name="T1" fmla="*/ 0 h 344"/>
              <a:gd name="T2" fmla="*/ 2147483647 w 192"/>
              <a:gd name="T3" fmla="*/ 2147483647 h 344"/>
              <a:gd name="T4" fmla="*/ 0 w 192"/>
              <a:gd name="T5" fmla="*/ 2147483647 h 344"/>
              <a:gd name="T6" fmla="*/ 2147483647 w 192"/>
              <a:gd name="T7" fmla="*/ 2147483647 h 344"/>
              <a:gd name="T8" fmla="*/ 2147483647 w 192"/>
              <a:gd name="T9" fmla="*/ 2147483647 h 344"/>
              <a:gd name="T10" fmla="*/ 0 60000 65536"/>
              <a:gd name="T11" fmla="*/ 0 60000 65536"/>
              <a:gd name="T12" fmla="*/ 0 60000 65536"/>
              <a:gd name="T13" fmla="*/ 0 60000 65536"/>
              <a:gd name="T14" fmla="*/ 0 60000 65536"/>
              <a:gd name="T15" fmla="*/ 0 w 192"/>
              <a:gd name="T16" fmla="*/ 0 h 344"/>
              <a:gd name="T17" fmla="*/ 192 w 192"/>
              <a:gd name="T18" fmla="*/ 344 h 344"/>
            </a:gdLst>
            <a:ahLst/>
            <a:cxnLst>
              <a:cxn ang="T10">
                <a:pos x="T0" y="T1"/>
              </a:cxn>
              <a:cxn ang="T11">
                <a:pos x="T2" y="T3"/>
              </a:cxn>
              <a:cxn ang="T12">
                <a:pos x="T4" y="T5"/>
              </a:cxn>
              <a:cxn ang="T13">
                <a:pos x="T6" y="T7"/>
              </a:cxn>
              <a:cxn ang="T14">
                <a:pos x="T8" y="T9"/>
              </a:cxn>
            </a:cxnLst>
            <a:rect l="T15" t="T16" r="T17" b="T18"/>
            <a:pathLst>
              <a:path w="192" h="344">
                <a:moveTo>
                  <a:pt x="144" y="0"/>
                </a:moveTo>
                <a:cubicBezTo>
                  <a:pt x="108" y="12"/>
                  <a:pt x="72" y="24"/>
                  <a:pt x="48" y="48"/>
                </a:cubicBezTo>
                <a:cubicBezTo>
                  <a:pt x="24" y="72"/>
                  <a:pt x="0" y="104"/>
                  <a:pt x="0" y="144"/>
                </a:cubicBezTo>
                <a:cubicBezTo>
                  <a:pt x="0" y="184"/>
                  <a:pt x="16" y="256"/>
                  <a:pt x="48" y="288"/>
                </a:cubicBezTo>
                <a:cubicBezTo>
                  <a:pt x="80" y="320"/>
                  <a:pt x="176" y="344"/>
                  <a:pt x="192" y="336"/>
                </a:cubicBezTo>
              </a:path>
            </a:pathLst>
          </a:custGeom>
          <a:noFill/>
          <a:ln w="9525">
            <a:solidFill>
              <a:schemeClr val="bg1"/>
            </a:solidFill>
            <a:round/>
            <a:headEnd/>
            <a:tailEnd/>
          </a:ln>
        </p:spPr>
        <p:txBody>
          <a:bodyPr wrap="none" anchor="ctr"/>
          <a:lstStyle/>
          <a:p>
            <a:endParaRPr lang="en-US">
              <a:solidFill>
                <a:schemeClr val="bg1"/>
              </a:solidFill>
            </a:endParaRPr>
          </a:p>
        </p:txBody>
      </p:sp>
      <p:sp>
        <p:nvSpPr>
          <p:cNvPr id="24598" name="Text Box 22"/>
          <p:cNvSpPr txBox="1">
            <a:spLocks noChangeArrowheads="1"/>
          </p:cNvSpPr>
          <p:nvPr/>
        </p:nvSpPr>
        <p:spPr bwMode="auto">
          <a:xfrm>
            <a:off x="4419600" y="2744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θ</a:t>
            </a:r>
            <a:endParaRPr lang="en-US" b="0" i="1">
              <a:solidFill>
                <a:schemeClr val="bg1"/>
              </a:solidFill>
              <a:latin typeface="Times New Roman" pitchFamily="18" charset="0"/>
            </a:endParaRPr>
          </a:p>
        </p:txBody>
      </p:sp>
      <p:sp>
        <p:nvSpPr>
          <p:cNvPr id="24599" name="Text Box 23"/>
          <p:cNvSpPr txBox="1">
            <a:spLocks noChangeArrowheads="1"/>
          </p:cNvSpPr>
          <p:nvPr/>
        </p:nvSpPr>
        <p:spPr bwMode="auto">
          <a:xfrm>
            <a:off x="3200400" y="3125788"/>
            <a:ext cx="274638" cy="336550"/>
          </a:xfrm>
          <a:prstGeom prst="rect">
            <a:avLst/>
          </a:prstGeom>
          <a:noFill/>
          <a:ln w="9525">
            <a:noFill/>
            <a:miter lim="800000"/>
            <a:headEnd/>
            <a:tailEnd/>
          </a:ln>
        </p:spPr>
        <p:txBody>
          <a:bodyPr>
            <a:spAutoFit/>
          </a:bodyPr>
          <a:lstStyle/>
          <a:p>
            <a:r>
              <a:rPr lang="en-US" b="0" i="1">
                <a:solidFill>
                  <a:schemeClr val="bg1"/>
                </a:solidFill>
                <a:latin typeface="Lucida Sans Unicode" pitchFamily="34" charset="0"/>
                <a:cs typeface="Lucida Sans Unicode" pitchFamily="34" charset="0"/>
              </a:rPr>
              <a:t>φ</a:t>
            </a:r>
            <a:endParaRPr lang="en-US" b="0" i="1">
              <a:solidFill>
                <a:schemeClr val="bg1"/>
              </a:solidFill>
              <a:latin typeface="Times New Roman" pitchFamily="18" charset="0"/>
            </a:endParaRPr>
          </a:p>
        </p:txBody>
      </p:sp>
      <p:sp>
        <p:nvSpPr>
          <p:cNvPr id="1354776" name="Text Box 24"/>
          <p:cNvSpPr txBox="1">
            <a:spLocks noChangeArrowheads="1"/>
          </p:cNvSpPr>
          <p:nvPr/>
        </p:nvSpPr>
        <p:spPr bwMode="auto">
          <a:xfrm>
            <a:off x="914400" y="5699125"/>
            <a:ext cx="6858000" cy="701675"/>
          </a:xfrm>
          <a:prstGeom prst="rect">
            <a:avLst/>
          </a:prstGeom>
          <a:noFill/>
          <a:ln w="12700">
            <a:noFill/>
            <a:miter lim="800000"/>
            <a:headEnd type="none" w="sm" len="sm"/>
            <a:tailEnd type="none" w="sm" len="sm"/>
          </a:ln>
          <a:effectLst/>
        </p:spPr>
        <p:txBody>
          <a:bodyPr>
            <a:spAutoFit/>
          </a:bodyPr>
          <a:lstStyle/>
          <a:p>
            <a:pPr>
              <a:defRPr/>
            </a:pPr>
            <a:r>
              <a:rPr lang="en-US" sz="2000" b="0" dirty="0">
                <a:solidFill>
                  <a:schemeClr val="bg1"/>
                </a:solidFill>
                <a:latin typeface="+mn-lt"/>
              </a:rPr>
              <a:t>Therefore, retrieve documents based on how close the document is to the query (i.e., similarity ~ “closeness”)</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16</a:t>
            </a:fld>
            <a:endParaRPr lang="zh-CN" altLang="en-US" dirty="0"/>
          </a:p>
        </p:txBody>
      </p:sp>
    </p:spTree>
    <p:extLst>
      <p:ext uri="{BB962C8B-B14F-4D97-AF65-F5344CB8AC3E}">
        <p14:creationId xmlns:p14="http://schemas.microsoft.com/office/powerpoint/2010/main" val="95093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r>
              <a:rPr lang="en-US"/>
              <a:t>Similarity Metric</a:t>
            </a:r>
          </a:p>
        </p:txBody>
      </p:sp>
      <p:sp>
        <p:nvSpPr>
          <p:cNvPr id="1355779" name="Rectangle 3"/>
          <p:cNvSpPr>
            <a:spLocks noGrp="1" noChangeArrowheads="1"/>
          </p:cNvSpPr>
          <p:nvPr>
            <p:ph type="body" idx="1"/>
          </p:nvPr>
        </p:nvSpPr>
        <p:spPr/>
        <p:txBody>
          <a:bodyPr/>
          <a:lstStyle/>
          <a:p>
            <a:r>
              <a:rPr lang="en-US" dirty="0">
                <a:solidFill>
                  <a:srgbClr val="FF0000"/>
                </a:solidFill>
              </a:rPr>
              <a:t>Use “angle” between the vectors</a:t>
            </a:r>
            <a:r>
              <a:rPr lang="en-US" dirty="0"/>
              <a:t>:</a:t>
            </a:r>
          </a:p>
          <a:p>
            <a:endParaRPr lang="en-US" dirty="0"/>
          </a:p>
          <a:p>
            <a:endParaRPr lang="en-US" dirty="0"/>
          </a:p>
          <a:p>
            <a:endParaRPr lang="en-US" dirty="0"/>
          </a:p>
          <a:p>
            <a:endParaRPr lang="en-US" dirty="0"/>
          </a:p>
          <a:p>
            <a:endParaRPr lang="en-US" dirty="0"/>
          </a:p>
          <a:p>
            <a:r>
              <a:rPr lang="en-US" dirty="0"/>
              <a:t>Or, more generally, </a:t>
            </a:r>
            <a:r>
              <a:rPr lang="en-US" dirty="0">
                <a:solidFill>
                  <a:srgbClr val="FF0000"/>
                </a:solidFill>
              </a:rPr>
              <a:t>inner products</a:t>
            </a:r>
            <a:r>
              <a:rPr lang="en-US" dirty="0"/>
              <a:t>:</a:t>
            </a:r>
          </a:p>
        </p:txBody>
      </p:sp>
      <p:graphicFrame>
        <p:nvGraphicFramePr>
          <p:cNvPr id="1355785" name="Object 9"/>
          <p:cNvGraphicFramePr>
            <a:graphicFrameLocks noChangeAspect="1"/>
          </p:cNvGraphicFramePr>
          <p:nvPr/>
        </p:nvGraphicFramePr>
        <p:xfrm>
          <a:off x="1281113" y="2743200"/>
          <a:ext cx="5638800" cy="1233488"/>
        </p:xfrm>
        <a:graphic>
          <a:graphicData uri="http://schemas.openxmlformats.org/presentationml/2006/ole">
            <mc:AlternateContent xmlns:mc="http://schemas.openxmlformats.org/markup-compatibility/2006">
              <mc:Choice xmlns:v="urn:schemas-microsoft-com:vml" Requires="v">
                <p:oleObj spid="_x0000_s171076" name="Equation" r:id="rId3" imgW="2730240" imgH="596880" progId="Equation.3">
                  <p:embed/>
                </p:oleObj>
              </mc:Choice>
              <mc:Fallback>
                <p:oleObj name="Equation" r:id="rId3" imgW="273024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2743200"/>
                        <a:ext cx="5638800"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5788" name="Object 12"/>
          <p:cNvGraphicFramePr>
            <a:graphicFrameLocks noChangeAspect="1"/>
          </p:cNvGraphicFramePr>
          <p:nvPr/>
        </p:nvGraphicFramePr>
        <p:xfrm>
          <a:off x="1281113" y="1614487"/>
          <a:ext cx="2071687" cy="1128713"/>
        </p:xfrm>
        <a:graphic>
          <a:graphicData uri="http://schemas.openxmlformats.org/presentationml/2006/ole">
            <mc:AlternateContent xmlns:mc="http://schemas.openxmlformats.org/markup-compatibility/2006">
              <mc:Choice xmlns:v="urn:schemas-microsoft-com:vml" Requires="v">
                <p:oleObj spid="_x0000_s171077" name="Equation" r:id="rId5" imgW="1002960" imgH="545760" progId="Equation.3">
                  <p:embed/>
                </p:oleObj>
              </mc:Choice>
              <mc:Fallback>
                <p:oleObj name="Equation" r:id="rId5" imgW="100296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3" y="1614487"/>
                        <a:ext cx="2071687"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0" name="Object 4"/>
          <p:cNvGraphicFramePr>
            <a:graphicFrameLocks noChangeAspect="1"/>
          </p:cNvGraphicFramePr>
          <p:nvPr/>
        </p:nvGraphicFramePr>
        <p:xfrm>
          <a:off x="1281113" y="5029200"/>
          <a:ext cx="4379913" cy="603250"/>
        </p:xfrm>
        <a:graphic>
          <a:graphicData uri="http://schemas.openxmlformats.org/presentationml/2006/ole">
            <mc:AlternateContent xmlns:mc="http://schemas.openxmlformats.org/markup-compatibility/2006">
              <mc:Choice xmlns:v="urn:schemas-microsoft-com:vml" Requires="v">
                <p:oleObj spid="_x0000_s171078" name="Equation" r:id="rId7" imgW="2120760" imgH="291960" progId="Equation.3">
                  <p:embed/>
                </p:oleObj>
              </mc:Choice>
              <mc:Fallback>
                <p:oleObj name="Equation" r:id="rId7" imgW="2120760" imgH="29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1113" y="5029200"/>
                        <a:ext cx="43799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4"/>
          </p:nvPr>
        </p:nvSpPr>
        <p:spPr/>
        <p:txBody>
          <a:bodyPr/>
          <a:lstStyle/>
          <a:p>
            <a:fld id="{B6F15528-21DE-4FAA-801E-634DDDAF4B2B}" type="slidenum">
              <a:rPr lang="en-US" altLang="zh-CN" smtClean="0"/>
              <a:pPr/>
              <a:t>17</a:t>
            </a:fld>
            <a:endParaRPr lang="zh-CN" altLang="en-US" dirty="0"/>
          </a:p>
        </p:txBody>
      </p:sp>
    </p:spTree>
    <p:extLst>
      <p:ext uri="{BB962C8B-B14F-4D97-AF65-F5344CB8AC3E}">
        <p14:creationId xmlns:p14="http://schemas.microsoft.com/office/powerpoint/2010/main" val="3527831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57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5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577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Term Weighting</a:t>
            </a:r>
          </a:p>
        </p:txBody>
      </p:sp>
      <p:sp>
        <p:nvSpPr>
          <p:cNvPr id="25603" name="Rectangle 3"/>
          <p:cNvSpPr>
            <a:spLocks noGrp="1" noChangeArrowheads="1"/>
          </p:cNvSpPr>
          <p:nvPr>
            <p:ph type="body" idx="1"/>
          </p:nvPr>
        </p:nvSpPr>
        <p:spPr/>
        <p:txBody>
          <a:bodyPr/>
          <a:lstStyle/>
          <a:p>
            <a:r>
              <a:rPr lang="en-US" dirty="0">
                <a:solidFill>
                  <a:srgbClr val="FF0000"/>
                </a:solidFill>
              </a:rPr>
              <a:t>Term weights </a:t>
            </a:r>
            <a:r>
              <a:rPr lang="en-US" dirty="0"/>
              <a:t>consist of two components</a:t>
            </a:r>
          </a:p>
          <a:p>
            <a:pPr lvl="1"/>
            <a:r>
              <a:rPr lang="en-US" dirty="0"/>
              <a:t>Local: </a:t>
            </a:r>
            <a:r>
              <a:rPr lang="en-US" dirty="0">
                <a:solidFill>
                  <a:srgbClr val="FF0000"/>
                </a:solidFill>
              </a:rPr>
              <a:t>how important is the term </a:t>
            </a:r>
            <a:r>
              <a:rPr lang="en-US" dirty="0"/>
              <a:t>in this document</a:t>
            </a:r>
            <a:r>
              <a:rPr lang="zh-CN" altLang="en-US" dirty="0"/>
              <a:t>（文档）</a:t>
            </a:r>
            <a:r>
              <a:rPr lang="en-US" dirty="0"/>
              <a:t>?</a:t>
            </a:r>
          </a:p>
          <a:p>
            <a:pPr lvl="1"/>
            <a:r>
              <a:rPr lang="zh-CN" altLang="en-US" dirty="0"/>
              <a:t>文档里出现的多，重要</a:t>
            </a:r>
            <a:endParaRPr lang="en-US" dirty="0"/>
          </a:p>
          <a:p>
            <a:pPr lvl="1"/>
            <a:r>
              <a:rPr lang="en-US" dirty="0"/>
              <a:t>Global: how important is the term in the collection</a:t>
            </a:r>
            <a:r>
              <a:rPr lang="zh-CN" altLang="en-US" dirty="0"/>
              <a:t>（文档的集合）</a:t>
            </a:r>
            <a:r>
              <a:rPr lang="en-US" dirty="0"/>
              <a:t>?</a:t>
            </a:r>
          </a:p>
          <a:p>
            <a:pPr lvl="1"/>
            <a:r>
              <a:rPr lang="zh-CN" altLang="en-US" dirty="0"/>
              <a:t>不同的文档里都出现，则不重要</a:t>
            </a:r>
            <a:r>
              <a:rPr lang="en-US" dirty="0"/>
              <a:t> </a:t>
            </a:r>
          </a:p>
          <a:p>
            <a:r>
              <a:rPr lang="en-US" dirty="0"/>
              <a:t>Here’s the intuition:</a:t>
            </a:r>
          </a:p>
          <a:p>
            <a:pPr lvl="1"/>
            <a:r>
              <a:rPr lang="en-US" dirty="0"/>
              <a:t>Terms that appear often in a document should get high weights</a:t>
            </a:r>
          </a:p>
          <a:p>
            <a:pPr lvl="1"/>
            <a:r>
              <a:rPr lang="en-US" dirty="0"/>
              <a:t>Terms that appear in many documents should get low weights</a:t>
            </a:r>
          </a:p>
          <a:p>
            <a:r>
              <a:rPr lang="en-US" dirty="0"/>
              <a:t>How do we capture this mathematically?</a:t>
            </a:r>
          </a:p>
          <a:p>
            <a:pPr lvl="1"/>
            <a:r>
              <a:rPr lang="en-US" dirty="0">
                <a:solidFill>
                  <a:srgbClr val="FF0000"/>
                </a:solidFill>
              </a:rPr>
              <a:t>Term frequency </a:t>
            </a:r>
            <a:r>
              <a:rPr lang="en-US" dirty="0"/>
              <a:t>(local)</a:t>
            </a:r>
          </a:p>
          <a:p>
            <a:pPr lvl="1"/>
            <a:r>
              <a:rPr lang="en-US" dirty="0"/>
              <a:t>Inverse document frequency (global)</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18</a:t>
            </a:fld>
            <a:endParaRPr lang="zh-CN" altLang="en-US" dirty="0"/>
          </a:p>
        </p:txBody>
      </p:sp>
    </p:spTree>
    <p:extLst>
      <p:ext uri="{BB962C8B-B14F-4D97-AF65-F5344CB8AC3E}">
        <p14:creationId xmlns:p14="http://schemas.microsoft.com/office/powerpoint/2010/main" val="38654475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5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58" name="Rectangle 8"/>
          <p:cNvSpPr>
            <a:spLocks noGrp="1" noChangeArrowheads="1"/>
          </p:cNvSpPr>
          <p:nvPr>
            <p:ph type="title"/>
          </p:nvPr>
        </p:nvSpPr>
        <p:spPr/>
        <p:txBody>
          <a:bodyPr/>
          <a:lstStyle/>
          <a:p>
            <a:r>
              <a:rPr lang="en-US" dirty="0"/>
              <a:t>TF.IDF Term Weighting</a:t>
            </a:r>
          </a:p>
        </p:txBody>
      </p:sp>
      <p:graphicFrame>
        <p:nvGraphicFramePr>
          <p:cNvPr id="2050" name="Object 2">
            <a:hlinkClick r:id="" action="ppaction://ole?verb=0"/>
          </p:cNvPr>
          <p:cNvGraphicFramePr>
            <a:graphicFrameLocks/>
          </p:cNvGraphicFramePr>
          <p:nvPr/>
        </p:nvGraphicFramePr>
        <p:xfrm>
          <a:off x="1847850" y="1905000"/>
          <a:ext cx="2266950" cy="889000"/>
        </p:xfrm>
        <a:graphic>
          <a:graphicData uri="http://schemas.openxmlformats.org/presentationml/2006/ole">
            <mc:AlternateContent xmlns:mc="http://schemas.openxmlformats.org/markup-compatibility/2006">
              <mc:Choice xmlns:v="urn:schemas-microsoft-com:vml" Requires="v">
                <p:oleObj spid="_x0000_s172149" name="Equation" r:id="rId4" imgW="1091880" imgH="431640" progId="Equation.3">
                  <p:embed/>
                </p:oleObj>
              </mc:Choice>
              <mc:Fallback>
                <p:oleObj name="Equation" r:id="rId4" imgW="109188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905000"/>
                        <a:ext cx="22669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a:hlinkClick r:id="" action="ppaction://ole?verb=0"/>
          </p:cNvPr>
          <p:cNvGraphicFramePr>
            <a:graphicFrameLocks/>
          </p:cNvGraphicFramePr>
          <p:nvPr/>
        </p:nvGraphicFramePr>
        <p:xfrm>
          <a:off x="2324100" y="2817813"/>
          <a:ext cx="606425" cy="496887"/>
        </p:xfrm>
        <a:graphic>
          <a:graphicData uri="http://schemas.openxmlformats.org/presentationml/2006/ole">
            <mc:AlternateContent xmlns:mc="http://schemas.openxmlformats.org/markup-compatibility/2006">
              <mc:Choice xmlns:v="urn:schemas-microsoft-com:vml" Requires="v">
                <p:oleObj spid="_x0000_s172150" name="Equation" r:id="rId6" imgW="291960" imgH="241200" progId="Equation.3">
                  <p:embed/>
                </p:oleObj>
              </mc:Choice>
              <mc:Fallback>
                <p:oleObj name="Equation" r:id="rId6" imgW="291960" imgH="2412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100" y="2817813"/>
                        <a:ext cx="6064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a:hlinkClick r:id="" action="ppaction://ole?verb=0"/>
          </p:cNvPr>
          <p:cNvGraphicFramePr>
            <a:graphicFrameLocks/>
          </p:cNvGraphicFramePr>
          <p:nvPr/>
        </p:nvGraphicFramePr>
        <p:xfrm>
          <a:off x="2363788" y="3427413"/>
          <a:ext cx="527050" cy="496887"/>
        </p:xfrm>
        <a:graphic>
          <a:graphicData uri="http://schemas.openxmlformats.org/presentationml/2006/ole">
            <mc:AlternateContent xmlns:mc="http://schemas.openxmlformats.org/markup-compatibility/2006">
              <mc:Choice xmlns:v="urn:schemas-microsoft-com:vml" Requires="v">
                <p:oleObj spid="_x0000_s172151" name="Equation" r:id="rId8" imgW="253800" imgH="241200" progId="Equation.3">
                  <p:embed/>
                </p:oleObj>
              </mc:Choice>
              <mc:Fallback>
                <p:oleObj name="Equation" r:id="rId8" imgW="253800" imgH="2412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788" y="3427413"/>
                        <a:ext cx="5270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a:hlinkClick r:id="" action="ppaction://ole?verb=0"/>
          </p:cNvPr>
          <p:cNvGraphicFramePr>
            <a:graphicFrameLocks/>
          </p:cNvGraphicFramePr>
          <p:nvPr/>
        </p:nvGraphicFramePr>
        <p:xfrm>
          <a:off x="2441575" y="4070350"/>
          <a:ext cx="369888" cy="365125"/>
        </p:xfrm>
        <a:graphic>
          <a:graphicData uri="http://schemas.openxmlformats.org/presentationml/2006/ole">
            <mc:AlternateContent xmlns:mc="http://schemas.openxmlformats.org/markup-compatibility/2006">
              <mc:Choice xmlns:v="urn:schemas-microsoft-com:vml" Requires="v">
                <p:oleObj spid="_x0000_s172152" name="Equation" r:id="rId10" imgW="177480" imgH="177480" progId="Equation.3">
                  <p:embed/>
                </p:oleObj>
              </mc:Choice>
              <mc:Fallback>
                <p:oleObj name="Equation" r:id="rId10" imgW="177480" imgH="17748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1575" y="4070350"/>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a:hlinkClick r:id="" action="ppaction://ole?verb=0"/>
          </p:cNvPr>
          <p:cNvGraphicFramePr>
            <a:graphicFrameLocks/>
          </p:cNvGraphicFramePr>
          <p:nvPr/>
        </p:nvGraphicFramePr>
        <p:xfrm>
          <a:off x="2468563" y="4603750"/>
          <a:ext cx="317500" cy="471488"/>
        </p:xfrm>
        <a:graphic>
          <a:graphicData uri="http://schemas.openxmlformats.org/presentationml/2006/ole">
            <mc:AlternateContent xmlns:mc="http://schemas.openxmlformats.org/markup-compatibility/2006">
              <mc:Choice xmlns:v="urn:schemas-microsoft-com:vml" Requires="v">
                <p:oleObj spid="_x0000_s172153" name="Equation" r:id="rId12" imgW="152280" imgH="228600" progId="Equation.3">
                  <p:embed/>
                </p:oleObj>
              </mc:Choice>
              <mc:Fallback>
                <p:oleObj name="Equation" r:id="rId12" imgW="152280" imgH="22860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8563" y="4603750"/>
                        <a:ext cx="3175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4"/>
          <p:cNvSpPr txBox="1">
            <a:spLocks noChangeArrowheads="1"/>
          </p:cNvSpPr>
          <p:nvPr/>
        </p:nvSpPr>
        <p:spPr bwMode="auto">
          <a:xfrm>
            <a:off x="2973388" y="2895600"/>
            <a:ext cx="4006850" cy="336550"/>
          </a:xfrm>
          <a:prstGeom prst="rect">
            <a:avLst/>
          </a:prstGeom>
          <a:noFill/>
          <a:ln w="9525">
            <a:noFill/>
            <a:miter lim="800000"/>
            <a:headEnd/>
            <a:tailEnd/>
          </a:ln>
        </p:spPr>
        <p:txBody>
          <a:bodyPr wrap="none">
            <a:spAutoFit/>
          </a:bodyPr>
          <a:lstStyle/>
          <a:p>
            <a:r>
              <a:rPr lang="en-US" dirty="0">
                <a:solidFill>
                  <a:schemeClr val="bg2"/>
                </a:solidFill>
              </a:rPr>
              <a:t>weight assigned to term </a:t>
            </a:r>
            <a:r>
              <a:rPr lang="en-US" i="1" dirty="0" err="1">
                <a:solidFill>
                  <a:schemeClr val="bg2"/>
                </a:solidFill>
              </a:rPr>
              <a:t>i</a:t>
            </a:r>
            <a:r>
              <a:rPr lang="en-US" dirty="0">
                <a:solidFill>
                  <a:schemeClr val="bg2"/>
                </a:solidFill>
              </a:rPr>
              <a:t> in document </a:t>
            </a:r>
            <a:r>
              <a:rPr lang="en-US" i="1" dirty="0">
                <a:solidFill>
                  <a:schemeClr val="bg2"/>
                </a:solidFill>
              </a:rPr>
              <a:t>j</a:t>
            </a:r>
          </a:p>
        </p:txBody>
      </p:sp>
      <p:sp>
        <p:nvSpPr>
          <p:cNvPr id="2060" name="Text Box 16"/>
          <p:cNvSpPr txBox="1">
            <a:spLocks noChangeArrowheads="1"/>
          </p:cNvSpPr>
          <p:nvPr/>
        </p:nvSpPr>
        <p:spPr bwMode="auto">
          <a:xfrm>
            <a:off x="2973388" y="3505200"/>
            <a:ext cx="4570412" cy="336550"/>
          </a:xfrm>
          <a:prstGeom prst="rect">
            <a:avLst/>
          </a:prstGeom>
          <a:noFill/>
          <a:ln w="9525">
            <a:noFill/>
            <a:miter lim="800000"/>
            <a:headEnd/>
            <a:tailEnd/>
          </a:ln>
        </p:spPr>
        <p:txBody>
          <a:bodyPr wrap="none">
            <a:spAutoFit/>
          </a:bodyPr>
          <a:lstStyle/>
          <a:p>
            <a:r>
              <a:rPr lang="en-US" dirty="0">
                <a:solidFill>
                  <a:schemeClr val="bg2"/>
                </a:solidFill>
              </a:rPr>
              <a:t>number of occurrence of term </a:t>
            </a:r>
            <a:r>
              <a:rPr lang="en-US" i="1" dirty="0" err="1">
                <a:solidFill>
                  <a:schemeClr val="bg2"/>
                </a:solidFill>
              </a:rPr>
              <a:t>i</a:t>
            </a:r>
            <a:r>
              <a:rPr lang="en-US" dirty="0">
                <a:solidFill>
                  <a:schemeClr val="bg2"/>
                </a:solidFill>
              </a:rPr>
              <a:t> in document </a:t>
            </a:r>
            <a:r>
              <a:rPr lang="en-US" i="1" dirty="0">
                <a:solidFill>
                  <a:schemeClr val="bg2"/>
                </a:solidFill>
              </a:rPr>
              <a:t>j</a:t>
            </a:r>
          </a:p>
        </p:txBody>
      </p:sp>
      <p:sp>
        <p:nvSpPr>
          <p:cNvPr id="2061" name="Text Box 17"/>
          <p:cNvSpPr txBox="1">
            <a:spLocks noChangeArrowheads="1"/>
          </p:cNvSpPr>
          <p:nvPr/>
        </p:nvSpPr>
        <p:spPr bwMode="auto">
          <a:xfrm>
            <a:off x="2973388" y="4070350"/>
            <a:ext cx="4173537" cy="336550"/>
          </a:xfrm>
          <a:prstGeom prst="rect">
            <a:avLst/>
          </a:prstGeom>
          <a:noFill/>
          <a:ln w="9525">
            <a:noFill/>
            <a:miter lim="800000"/>
            <a:headEnd/>
            <a:tailEnd/>
          </a:ln>
        </p:spPr>
        <p:txBody>
          <a:bodyPr wrap="none">
            <a:spAutoFit/>
          </a:bodyPr>
          <a:lstStyle/>
          <a:p>
            <a:r>
              <a:rPr lang="en-US">
                <a:solidFill>
                  <a:schemeClr val="bg2"/>
                </a:solidFill>
              </a:rPr>
              <a:t>number of documents in entire collection</a:t>
            </a:r>
            <a:endParaRPr lang="en-US" i="1">
              <a:solidFill>
                <a:schemeClr val="bg2"/>
              </a:solidFill>
            </a:endParaRPr>
          </a:p>
        </p:txBody>
      </p:sp>
      <p:sp>
        <p:nvSpPr>
          <p:cNvPr id="2062" name="Text Box 18"/>
          <p:cNvSpPr txBox="1">
            <a:spLocks noChangeArrowheads="1"/>
          </p:cNvSpPr>
          <p:nvPr/>
        </p:nvSpPr>
        <p:spPr bwMode="auto">
          <a:xfrm>
            <a:off x="2973388" y="4648200"/>
            <a:ext cx="3395662" cy="336550"/>
          </a:xfrm>
          <a:prstGeom prst="rect">
            <a:avLst/>
          </a:prstGeom>
          <a:noFill/>
          <a:ln w="9525">
            <a:noFill/>
            <a:miter lim="800000"/>
            <a:headEnd/>
            <a:tailEnd/>
          </a:ln>
        </p:spPr>
        <p:txBody>
          <a:bodyPr wrap="none">
            <a:spAutoFit/>
          </a:bodyPr>
          <a:lstStyle/>
          <a:p>
            <a:r>
              <a:rPr lang="en-US" dirty="0">
                <a:solidFill>
                  <a:schemeClr val="bg2"/>
                </a:solidFill>
              </a:rPr>
              <a:t>number of documents with term </a:t>
            </a:r>
            <a:r>
              <a:rPr lang="en-US" i="1" dirty="0" err="1">
                <a:solidFill>
                  <a:schemeClr val="bg2"/>
                </a:solidFill>
              </a:rPr>
              <a:t>i</a:t>
            </a:r>
            <a:endParaRPr lang="en-US" i="1" dirty="0">
              <a:solidFill>
                <a:schemeClr val="bg2"/>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19</a:t>
            </a:fld>
            <a:endParaRPr lang="zh-CN" altLang="en-US" dirty="0"/>
          </a:p>
        </p:txBody>
      </p:sp>
      <p:sp>
        <p:nvSpPr>
          <p:cNvPr id="3" name="矩形 2">
            <a:extLst>
              <a:ext uri="{FF2B5EF4-FFF2-40B4-BE49-F238E27FC236}">
                <a16:creationId xmlns:a16="http://schemas.microsoft.com/office/drawing/2014/main" id="{E6CAA5CC-CEF1-4A47-A5D9-0373FDF655E9}"/>
              </a:ext>
            </a:extLst>
          </p:cNvPr>
          <p:cNvSpPr/>
          <p:nvPr/>
        </p:nvSpPr>
        <p:spPr>
          <a:xfrm>
            <a:off x="685800" y="2180223"/>
            <a:ext cx="1210588" cy="338554"/>
          </a:xfrm>
          <a:prstGeom prst="rect">
            <a:avLst/>
          </a:prstGeom>
        </p:spPr>
        <p:txBody>
          <a:bodyPr wrap="none">
            <a:spAutoFit/>
          </a:bodyPr>
          <a:lstStyle/>
          <a:p>
            <a:r>
              <a:rPr kumimoji="1" lang="zh-CN" altLang="en-US" dirty="0">
                <a:solidFill>
                  <a:srgbClr val="FF0000"/>
                </a:solidFill>
              </a:rPr>
              <a:t>越大越重要</a:t>
            </a:r>
            <a:endParaRPr lang="zh-CN" altLang="en-US" dirty="0"/>
          </a:p>
        </p:txBody>
      </p:sp>
    </p:spTree>
    <p:extLst>
      <p:ext uri="{BB962C8B-B14F-4D97-AF65-F5344CB8AC3E}">
        <p14:creationId xmlns:p14="http://schemas.microsoft.com/office/powerpoint/2010/main" val="169998998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Introduction to information retrieval</a:t>
            </a:r>
          </a:p>
          <a:p>
            <a:r>
              <a:rPr lang="en-US" dirty="0"/>
              <a:t>Basics of indexing and retrieval</a:t>
            </a:r>
          </a:p>
          <a:p>
            <a:r>
              <a:rPr lang="en-US" dirty="0"/>
              <a:t>Inverted indexing in MapReduce</a:t>
            </a:r>
          </a:p>
          <a:p>
            <a:r>
              <a:rPr lang="en-US" dirty="0"/>
              <a:t>Retrieval at scale</a:t>
            </a:r>
          </a:p>
        </p:txBody>
      </p:sp>
      <p:sp>
        <p:nvSpPr>
          <p:cNvPr id="4" name="Slide Number Placeholder 3"/>
          <p:cNvSpPr>
            <a:spLocks noGrp="1"/>
          </p:cNvSpPr>
          <p:nvPr>
            <p:ph type="sldNum" sz="quarter" idx="4"/>
          </p:nvPr>
        </p:nvSpPr>
        <p:spPr/>
        <p:txBody>
          <a:bodyPr/>
          <a:lstStyle/>
          <a:p>
            <a:fld id="{B6F15528-21DE-4FAA-801E-634DDDAF4B2B}" type="slidenum">
              <a:rPr lang="en-US" altLang="zh-CN" smtClean="0"/>
              <a:pPr/>
              <a:t>2</a:t>
            </a:fld>
            <a:endParaRPr lang="zh-CN" altLang="en-US" dirty="0"/>
          </a:p>
        </p:txBody>
      </p:sp>
    </p:spTree>
    <p:extLst>
      <p:ext uri="{BB962C8B-B14F-4D97-AF65-F5344CB8AC3E}">
        <p14:creationId xmlns:p14="http://schemas.microsoft.com/office/powerpoint/2010/main" val="19696444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 name="Title 3"/>
          <p:cNvSpPr>
            <a:spLocks noGrp="1"/>
          </p:cNvSpPr>
          <p:nvPr>
            <p:ph type="title"/>
          </p:nvPr>
        </p:nvSpPr>
        <p:spPr>
          <a:xfrm>
            <a:off x="152400" y="114300"/>
            <a:ext cx="8686800" cy="1028700"/>
          </a:xfrm>
        </p:spPr>
        <p:txBody>
          <a:bodyPr/>
          <a:lstStyle/>
          <a:p>
            <a:r>
              <a:rPr lang="en-US" dirty="0"/>
              <a:t>Inverted Index: TF.IDF</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5" name="Rectangle 7"/>
          <p:cNvSpPr>
            <a:spLocks noChangeArrowheads="1"/>
          </p:cNvSpPr>
          <p:nvPr/>
        </p:nvSpPr>
        <p:spPr bwMode="auto">
          <a:xfrm>
            <a:off x="76962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pPr/>
              <a:t>20</a:t>
            </a:fld>
            <a:endParaRPr lang="zh-CN" altLang="en-US" dirty="0"/>
          </a:p>
        </p:txBody>
      </p:sp>
      <p:sp>
        <p:nvSpPr>
          <p:cNvPr id="8" name="文本框 7">
            <a:extLst>
              <a:ext uri="{FF2B5EF4-FFF2-40B4-BE49-F238E27FC236}">
                <a16:creationId xmlns:a16="http://schemas.microsoft.com/office/drawing/2014/main" id="{717E8B18-3C7E-FF41-8D69-621106BE17EC}"/>
              </a:ext>
            </a:extLst>
          </p:cNvPr>
          <p:cNvSpPr txBox="1"/>
          <p:nvPr/>
        </p:nvSpPr>
        <p:spPr>
          <a:xfrm>
            <a:off x="6014084" y="1733289"/>
            <a:ext cx="1232854" cy="830997"/>
          </a:xfrm>
          <a:prstGeom prst="rect">
            <a:avLst/>
          </a:prstGeom>
          <a:noFill/>
        </p:spPr>
        <p:txBody>
          <a:bodyPr wrap="square" rtlCol="0">
            <a:spAutoFit/>
          </a:bodyPr>
          <a:lstStyle/>
          <a:p>
            <a:r>
              <a:rPr kumimoji="1" lang="zh-CN" altLang="en-US" dirty="0">
                <a:solidFill>
                  <a:srgbClr val="FF0000"/>
                </a:solidFill>
              </a:rPr>
              <a:t>多少个</a:t>
            </a:r>
            <a:r>
              <a:rPr kumimoji="1" lang="en-US" altLang="zh-CN" dirty="0">
                <a:solidFill>
                  <a:srgbClr val="FF0000"/>
                </a:solidFill>
              </a:rPr>
              <a:t>document</a:t>
            </a:r>
            <a:r>
              <a:rPr kumimoji="1" lang="zh-CN" altLang="en-US" dirty="0">
                <a:solidFill>
                  <a:srgbClr val="FF0000"/>
                </a:solidFill>
              </a:rPr>
              <a:t>中出现了</a:t>
            </a:r>
            <a:endParaRPr kumimoji="1" lang="zh-CN" altLang="en-US" dirty="0"/>
          </a:p>
        </p:txBody>
      </p:sp>
      <p:sp>
        <p:nvSpPr>
          <p:cNvPr id="9" name="矩形 8">
            <a:extLst>
              <a:ext uri="{FF2B5EF4-FFF2-40B4-BE49-F238E27FC236}">
                <a16:creationId xmlns:a16="http://schemas.microsoft.com/office/drawing/2014/main" id="{94427216-0773-8D46-82C6-B5EBF9FFFB51}"/>
              </a:ext>
            </a:extLst>
          </p:cNvPr>
          <p:cNvSpPr/>
          <p:nvPr/>
        </p:nvSpPr>
        <p:spPr>
          <a:xfrm>
            <a:off x="7217283" y="1748135"/>
            <a:ext cx="1377348" cy="830997"/>
          </a:xfrm>
          <a:prstGeom prst="rect">
            <a:avLst/>
          </a:prstGeom>
        </p:spPr>
        <p:txBody>
          <a:bodyPr wrap="square">
            <a:spAutoFit/>
          </a:bodyPr>
          <a:lstStyle/>
          <a:p>
            <a:r>
              <a:rPr kumimoji="1" lang="zh-CN" altLang="en-US" dirty="0">
                <a:solidFill>
                  <a:srgbClr val="FF0000"/>
                </a:solidFill>
              </a:rPr>
              <a:t>文档编号、对应文档中出现次数</a:t>
            </a:r>
            <a:endParaRPr lang="zh-CN" altLang="en-US" dirty="0"/>
          </a:p>
        </p:txBody>
      </p:sp>
    </p:spTree>
    <p:extLst>
      <p:ext uri="{BB962C8B-B14F-4D97-AF65-F5344CB8AC3E}">
        <p14:creationId xmlns:p14="http://schemas.microsoft.com/office/powerpoint/2010/main" val="237020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Positional Indexes</a:t>
            </a:r>
          </a:p>
        </p:txBody>
      </p:sp>
      <p:sp>
        <p:nvSpPr>
          <p:cNvPr id="4" name="Content Placeholder 3"/>
          <p:cNvSpPr>
            <a:spLocks noGrp="1"/>
          </p:cNvSpPr>
          <p:nvPr>
            <p:ph idx="1"/>
          </p:nvPr>
        </p:nvSpPr>
        <p:spPr/>
        <p:txBody>
          <a:bodyPr/>
          <a:lstStyle/>
          <a:p>
            <a:r>
              <a:rPr lang="en-US" dirty="0"/>
              <a:t>Store term position in postings</a:t>
            </a:r>
          </a:p>
          <a:p>
            <a:r>
              <a:rPr lang="en-US" dirty="0"/>
              <a:t>Supports richer queries (e.g., proximity)</a:t>
            </a:r>
          </a:p>
          <a:p>
            <a:r>
              <a:rPr lang="en-US" dirty="0"/>
              <a:t>Naturally, leads to larger indexes…</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21</a:t>
            </a:fld>
            <a:endParaRPr lang="zh-CN" altLang="en-US" dirty="0"/>
          </a:p>
        </p:txBody>
      </p:sp>
    </p:spTree>
    <p:extLst>
      <p:ext uri="{BB962C8B-B14F-4D97-AF65-F5344CB8AC3E}">
        <p14:creationId xmlns:p14="http://schemas.microsoft.com/office/powerpoint/2010/main" val="185129489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9"/>
          <p:cNvSpPr>
            <a:spLocks noChangeArrowheads="1"/>
          </p:cNvSpPr>
          <p:nvPr/>
        </p:nvSpPr>
        <p:spPr bwMode="auto">
          <a:xfrm>
            <a:off x="7525512" y="2615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0" name="Rectangle 19"/>
          <p:cNvSpPr>
            <a:spLocks noChangeArrowheads="1"/>
          </p:cNvSpPr>
          <p:nvPr/>
        </p:nvSpPr>
        <p:spPr bwMode="auto">
          <a:xfrm>
            <a:off x="7525512" y="3374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1" name="Rectangle 19"/>
          <p:cNvSpPr>
            <a:spLocks noChangeArrowheads="1"/>
          </p:cNvSpPr>
          <p:nvPr/>
        </p:nvSpPr>
        <p:spPr bwMode="auto">
          <a:xfrm>
            <a:off x="7525512" y="2990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2" name="Rectangle 19"/>
          <p:cNvSpPr>
            <a:spLocks noChangeArrowheads="1"/>
          </p:cNvSpPr>
          <p:nvPr/>
        </p:nvSpPr>
        <p:spPr bwMode="auto">
          <a:xfrm>
            <a:off x="7525512" y="4133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3" name="Rectangle 19"/>
          <p:cNvSpPr>
            <a:spLocks noChangeArrowheads="1"/>
          </p:cNvSpPr>
          <p:nvPr/>
        </p:nvSpPr>
        <p:spPr bwMode="auto">
          <a:xfrm>
            <a:off x="7525512" y="4517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5" name="Rectangle 19"/>
          <p:cNvSpPr>
            <a:spLocks noChangeArrowheads="1"/>
          </p:cNvSpPr>
          <p:nvPr/>
        </p:nvSpPr>
        <p:spPr bwMode="auto">
          <a:xfrm>
            <a:off x="7525512" y="4901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6" name="Rectangle 19"/>
          <p:cNvSpPr>
            <a:spLocks noChangeArrowheads="1"/>
          </p:cNvSpPr>
          <p:nvPr/>
        </p:nvSpPr>
        <p:spPr bwMode="auto">
          <a:xfrm>
            <a:off x="7525512" y="5276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7" name="Rectangle 19"/>
          <p:cNvSpPr>
            <a:spLocks noChangeArrowheads="1"/>
          </p:cNvSpPr>
          <p:nvPr/>
        </p:nvSpPr>
        <p:spPr bwMode="auto">
          <a:xfrm>
            <a:off x="7525512" y="5660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9" name="Rectangle 19"/>
          <p:cNvSpPr>
            <a:spLocks noChangeArrowheads="1"/>
          </p:cNvSpPr>
          <p:nvPr/>
        </p:nvSpPr>
        <p:spPr bwMode="auto">
          <a:xfrm>
            <a:off x="7525512" y="6044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 name="Title 3"/>
          <p:cNvSpPr>
            <a:spLocks noGrp="1"/>
          </p:cNvSpPr>
          <p:nvPr>
            <p:ph type="title"/>
          </p:nvPr>
        </p:nvSpPr>
        <p:spPr>
          <a:xfrm>
            <a:off x="152400" y="114300"/>
            <a:ext cx="8686800" cy="1028700"/>
          </a:xfrm>
        </p:spPr>
        <p:txBody>
          <a:bodyPr/>
          <a:lstStyle/>
          <a:p>
            <a:r>
              <a:rPr lang="en-US" dirty="0"/>
              <a:t>Inverted Index: Positional Information</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grpSp>
        <p:nvGrpSpPr>
          <p:cNvPr id="10" name="组合 9">
            <a:extLst>
              <a:ext uri="{FF2B5EF4-FFF2-40B4-BE49-F238E27FC236}">
                <a16:creationId xmlns:a16="http://schemas.microsoft.com/office/drawing/2014/main" id="{95FC545D-3BCD-D848-B667-2A37DD9B4103}"/>
              </a:ext>
            </a:extLst>
          </p:cNvPr>
          <p:cNvGrpSpPr/>
          <p:nvPr/>
        </p:nvGrpSpPr>
        <p:grpSpPr>
          <a:xfrm>
            <a:off x="838200" y="3752850"/>
            <a:ext cx="7995603" cy="305372"/>
            <a:chOff x="838200" y="3752850"/>
            <a:chExt cx="7995603" cy="305372"/>
          </a:xfrm>
        </p:grpSpPr>
        <p:sp>
          <p:nvSpPr>
            <p:cNvPr id="200" name="Rectangle 19"/>
            <p:cNvSpPr>
              <a:spLocks noChangeArrowheads="1"/>
            </p:cNvSpPr>
            <p:nvPr/>
          </p:nvSpPr>
          <p:spPr bwMode="auto">
            <a:xfrm>
              <a:off x="8549640"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79" name="Rectangle 19"/>
            <p:cNvSpPr>
              <a:spLocks noChangeArrowheads="1"/>
            </p:cNvSpPr>
            <p:nvPr/>
          </p:nvSpPr>
          <p:spPr bwMode="auto">
            <a:xfrm>
              <a:off x="7525512"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98" name="Rectangle 7"/>
            <p:cNvSpPr>
              <a:spLocks noChangeArrowheads="1"/>
            </p:cNvSpPr>
            <p:nvPr/>
          </p:nvSpPr>
          <p:spPr bwMode="auto">
            <a:xfrm>
              <a:off x="8266176"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5" name="Rectangle 7"/>
            <p:cNvSpPr>
              <a:spLocks noChangeArrowheads="1"/>
            </p:cNvSpPr>
            <p:nvPr/>
          </p:nvSpPr>
          <p:spPr bwMode="auto">
            <a:xfrm>
              <a:off x="7991856"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sp>
        <p:nvSpPr>
          <p:cNvPr id="7" name="Slide Number Placeholder 6"/>
          <p:cNvSpPr>
            <a:spLocks noGrp="1"/>
          </p:cNvSpPr>
          <p:nvPr>
            <p:ph type="sldNum" sz="quarter" idx="4"/>
          </p:nvPr>
        </p:nvSpPr>
        <p:spPr/>
        <p:txBody>
          <a:bodyPr/>
          <a:lstStyle/>
          <a:p>
            <a:fld id="{B6F15528-21DE-4FAA-801E-634DDDAF4B2B}" type="slidenum">
              <a:rPr lang="en-US" altLang="zh-CN" smtClean="0"/>
              <a:pPr/>
              <a:t>22</a:t>
            </a:fld>
            <a:endParaRPr lang="zh-CN" altLang="en-US" dirty="0"/>
          </a:p>
        </p:txBody>
      </p:sp>
      <p:sp>
        <p:nvSpPr>
          <p:cNvPr id="8" name="矩形 7">
            <a:extLst>
              <a:ext uri="{FF2B5EF4-FFF2-40B4-BE49-F238E27FC236}">
                <a16:creationId xmlns:a16="http://schemas.microsoft.com/office/drawing/2014/main" id="{8A575D77-70BD-E647-BD09-981396FA357C}"/>
              </a:ext>
            </a:extLst>
          </p:cNvPr>
          <p:cNvSpPr/>
          <p:nvPr/>
        </p:nvSpPr>
        <p:spPr>
          <a:xfrm>
            <a:off x="7505396" y="1714003"/>
            <a:ext cx="1173816" cy="830997"/>
          </a:xfrm>
          <a:prstGeom prst="rect">
            <a:avLst/>
          </a:prstGeom>
        </p:spPr>
        <p:txBody>
          <a:bodyPr wrap="square">
            <a:spAutoFit/>
          </a:bodyPr>
          <a:lstStyle/>
          <a:p>
            <a:r>
              <a:rPr kumimoji="1" lang="zh-CN" altLang="en-US" dirty="0">
                <a:solidFill>
                  <a:srgbClr val="FF0000"/>
                </a:solidFill>
              </a:rPr>
              <a:t>词在文档中的出现位置</a:t>
            </a:r>
            <a:endParaRPr lang="zh-CN" altLang="en-US" dirty="0"/>
          </a:p>
        </p:txBody>
      </p:sp>
      <p:sp>
        <p:nvSpPr>
          <p:cNvPr id="9" name="矩形 8">
            <a:extLst>
              <a:ext uri="{FF2B5EF4-FFF2-40B4-BE49-F238E27FC236}">
                <a16:creationId xmlns:a16="http://schemas.microsoft.com/office/drawing/2014/main" id="{651F0F93-2673-704C-8346-F67CD7ECCBF6}"/>
              </a:ext>
            </a:extLst>
          </p:cNvPr>
          <p:cNvSpPr/>
          <p:nvPr/>
        </p:nvSpPr>
        <p:spPr>
          <a:xfrm>
            <a:off x="3789901" y="1674167"/>
            <a:ext cx="2311958" cy="830997"/>
          </a:xfrm>
          <a:prstGeom prst="rect">
            <a:avLst/>
          </a:prstGeom>
        </p:spPr>
        <p:txBody>
          <a:bodyPr wrap="square">
            <a:spAutoFit/>
          </a:bodyPr>
          <a:lstStyle/>
          <a:p>
            <a:r>
              <a:rPr kumimoji="1" lang="zh-CN" altLang="en-US" dirty="0">
                <a:solidFill>
                  <a:srgbClr val="FF0000"/>
                </a:solidFill>
              </a:rPr>
              <a:t>加了</a:t>
            </a:r>
            <a:r>
              <a:rPr kumimoji="1" lang="en-US" altLang="zh-CN" dirty="0">
                <a:solidFill>
                  <a:srgbClr val="FF0000"/>
                </a:solidFill>
              </a:rPr>
              <a:t>position</a:t>
            </a:r>
            <a:r>
              <a:rPr kumimoji="1" lang="zh-CN" altLang="en-US" dirty="0">
                <a:solidFill>
                  <a:srgbClr val="FF0000"/>
                </a:solidFill>
              </a:rPr>
              <a:t>的信息后，</a:t>
            </a:r>
            <a:r>
              <a:rPr kumimoji="1" lang="en-US" altLang="zh-CN" dirty="0">
                <a:solidFill>
                  <a:srgbClr val="FF0000"/>
                </a:solidFill>
              </a:rPr>
              <a:t>index</a:t>
            </a:r>
            <a:r>
              <a:rPr kumimoji="1" lang="zh-CN" altLang="en-US" dirty="0">
                <a:solidFill>
                  <a:srgbClr val="FF0000"/>
                </a:solidFill>
              </a:rPr>
              <a:t>的总大小比原信息还要大了</a:t>
            </a:r>
            <a:endParaRPr lang="zh-CN" altLang="en-US" dirty="0"/>
          </a:p>
        </p:txBody>
      </p:sp>
    </p:spTree>
    <p:extLst>
      <p:ext uri="{BB962C8B-B14F-4D97-AF65-F5344CB8AC3E}">
        <p14:creationId xmlns:p14="http://schemas.microsoft.com/office/powerpoint/2010/main" val="50691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9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90" grpId="0" animBg="1"/>
      <p:bldP spid="191" grpId="0" animBg="1"/>
      <p:bldP spid="192" grpId="0" animBg="1"/>
      <p:bldP spid="193" grpId="0" animBg="1"/>
      <p:bldP spid="195" grpId="0" animBg="1"/>
      <p:bldP spid="196" grpId="0" animBg="1"/>
      <p:bldP spid="197" grpId="0" animBg="1"/>
      <p:bldP spid="199" grpId="0" animBg="1"/>
      <p:bldP spid="180" grpId="0" animBg="1"/>
      <p:bldP spid="181"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60" grpId="0" animBg="1"/>
      <p:bldP spid="161" grpId="0" animBg="1"/>
      <p:bldP spid="162" grpId="0" animBg="1"/>
      <p:bldP spid="163" grpId="0" animBg="1"/>
      <p:bldP spid="164" grpId="0" animBg="1"/>
      <p:bldP spid="166" grpId="0" animBg="1"/>
      <p:bldP spid="1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in a Nutshell</a:t>
            </a:r>
          </a:p>
        </p:txBody>
      </p:sp>
      <p:sp>
        <p:nvSpPr>
          <p:cNvPr id="3" name="Content Placeholder 2"/>
          <p:cNvSpPr>
            <a:spLocks noGrp="1"/>
          </p:cNvSpPr>
          <p:nvPr>
            <p:ph idx="1"/>
          </p:nvPr>
        </p:nvSpPr>
        <p:spPr/>
        <p:txBody>
          <a:bodyPr/>
          <a:lstStyle/>
          <a:p>
            <a:r>
              <a:rPr lang="en-US" dirty="0"/>
              <a:t>Look up postings lists corresponding to query terms</a:t>
            </a:r>
          </a:p>
          <a:p>
            <a:r>
              <a:rPr lang="en-US" dirty="0"/>
              <a:t>Traverse postings for each query term</a:t>
            </a:r>
          </a:p>
          <a:p>
            <a:r>
              <a:rPr lang="en-US" dirty="0"/>
              <a:t>Store partial query-document scores in accumulators</a:t>
            </a:r>
          </a:p>
          <a:p>
            <a:r>
              <a:rPr lang="en-US" dirty="0"/>
              <a:t>Select top </a:t>
            </a:r>
            <a:r>
              <a:rPr lang="en-US" i="1" dirty="0"/>
              <a:t>k</a:t>
            </a:r>
            <a:r>
              <a:rPr lang="en-US" dirty="0"/>
              <a:t> results to return</a:t>
            </a:r>
          </a:p>
        </p:txBody>
      </p:sp>
      <p:sp>
        <p:nvSpPr>
          <p:cNvPr id="4" name="Slide Number Placeholder 3"/>
          <p:cNvSpPr>
            <a:spLocks noGrp="1"/>
          </p:cNvSpPr>
          <p:nvPr>
            <p:ph type="sldNum" sz="quarter" idx="4"/>
          </p:nvPr>
        </p:nvSpPr>
        <p:spPr/>
        <p:txBody>
          <a:bodyPr/>
          <a:lstStyle/>
          <a:p>
            <a:fld id="{B6F15528-21DE-4FAA-801E-634DDDAF4B2B}" type="slidenum">
              <a:rPr lang="en-US" altLang="zh-CN" smtClean="0"/>
              <a:pPr/>
              <a:t>23</a:t>
            </a:fld>
            <a:endParaRPr lang="zh-CN" altLang="en-US" dirty="0"/>
          </a:p>
        </p:txBody>
      </p:sp>
    </p:spTree>
    <p:extLst>
      <p:ext uri="{BB962C8B-B14F-4D97-AF65-F5344CB8AC3E}">
        <p14:creationId xmlns:p14="http://schemas.microsoft.com/office/powerpoint/2010/main" val="29703628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Document-at-a-Time</a:t>
            </a:r>
          </a:p>
        </p:txBody>
      </p:sp>
      <p:sp>
        <p:nvSpPr>
          <p:cNvPr id="3" name="Content Placeholder 2"/>
          <p:cNvSpPr>
            <a:spLocks noGrp="1"/>
          </p:cNvSpPr>
          <p:nvPr>
            <p:ph idx="1"/>
          </p:nvPr>
        </p:nvSpPr>
        <p:spPr/>
        <p:txBody>
          <a:bodyPr/>
          <a:lstStyle/>
          <a:p>
            <a:r>
              <a:rPr lang="en-US" dirty="0"/>
              <a:t>Evaluate documents one at a time (score all query terms)</a:t>
            </a:r>
          </a:p>
          <a:p>
            <a:pPr lvl="1"/>
            <a:endParaRPr lang="en-US" dirty="0"/>
          </a:p>
          <a:p>
            <a:pPr lvl="1"/>
            <a:endParaRPr lang="en-US" dirty="0"/>
          </a:p>
          <a:p>
            <a:endParaRPr lang="en-US" dirty="0"/>
          </a:p>
          <a:p>
            <a:endParaRPr lang="en-US" dirty="0"/>
          </a:p>
          <a:p>
            <a:endParaRPr lang="en-US" dirty="0"/>
          </a:p>
          <a:p>
            <a:endParaRPr lang="en-US" dirty="0"/>
          </a:p>
          <a:p>
            <a:r>
              <a:rPr lang="en-US" dirty="0"/>
              <a:t>Tradeoffs</a:t>
            </a:r>
          </a:p>
          <a:p>
            <a:pPr lvl="1"/>
            <a:r>
              <a:rPr lang="en-US" dirty="0"/>
              <a:t>Small memory footprint (good)</a:t>
            </a:r>
          </a:p>
          <a:p>
            <a:pPr lvl="1"/>
            <a:r>
              <a:rPr lang="en-US" dirty="0">
                <a:solidFill>
                  <a:srgbClr val="FF0000"/>
                </a:solidFill>
              </a:rPr>
              <a:t>Must read through all postings (bad), </a:t>
            </a:r>
            <a:r>
              <a:rPr lang="en-US" dirty="0"/>
              <a:t>but skipping possible</a:t>
            </a:r>
          </a:p>
          <a:p>
            <a:pPr lvl="1"/>
            <a:r>
              <a:rPr lang="en-US" dirty="0">
                <a:solidFill>
                  <a:srgbClr val="FF0000"/>
                </a:solidFill>
              </a:rPr>
              <a:t>More disk seeks (bad), </a:t>
            </a:r>
            <a:r>
              <a:rPr lang="en-US" dirty="0"/>
              <a:t>but blocking possible</a:t>
            </a:r>
          </a:p>
        </p:txBody>
      </p:sp>
      <p:sp>
        <p:nvSpPr>
          <p:cNvPr id="5" name="TextBox 4"/>
          <p:cNvSpPr txBox="1"/>
          <p:nvPr/>
        </p:nvSpPr>
        <p:spPr>
          <a:xfrm>
            <a:off x="762000" y="2176046"/>
            <a:ext cx="503664" cy="338554"/>
          </a:xfrm>
          <a:prstGeom prst="rect">
            <a:avLst/>
          </a:prstGeom>
          <a:noFill/>
        </p:spPr>
        <p:txBody>
          <a:bodyPr wrap="none" rtlCol="0">
            <a:spAutoFit/>
          </a:bodyPr>
          <a:lstStyle/>
          <a:p>
            <a:r>
              <a:rPr lang="en-US" b="0" dirty="0">
                <a:solidFill>
                  <a:schemeClr val="bg1"/>
                </a:solidFill>
              </a:rPr>
              <a:t>fish</a:t>
            </a:r>
          </a:p>
        </p:txBody>
      </p:sp>
      <p:grpSp>
        <p:nvGrpSpPr>
          <p:cNvPr id="18" name="Group 40"/>
          <p:cNvGrpSpPr/>
          <p:nvPr/>
        </p:nvGrpSpPr>
        <p:grpSpPr bwMode="ltGray">
          <a:xfrm>
            <a:off x="1752600" y="2176046"/>
            <a:ext cx="5419050" cy="338554"/>
            <a:chOff x="1752600" y="2176046"/>
            <a:chExt cx="5419050" cy="338554"/>
          </a:xfrm>
        </p:grpSpPr>
        <p:sp>
          <p:nvSpPr>
            <p:cNvPr id="6" name="Rectangle 5"/>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8" name="Rectangle 7"/>
            <p:cNvSpPr/>
            <p:nvPr/>
          </p:nvSpPr>
          <p:spPr bwMode="ltGray">
            <a:xfrm>
              <a:off x="30480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0" name="Rectangle 9"/>
            <p:cNvSpPr/>
            <p:nvPr/>
          </p:nvSpPr>
          <p:spPr bwMode="ltGray">
            <a:xfrm>
              <a:off x="38862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12" name="Rectangle 11"/>
            <p:cNvSpPr/>
            <p:nvPr/>
          </p:nvSpPr>
          <p:spPr bwMode="ltGray">
            <a:xfrm>
              <a:off x="47244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4" name="Rectangle 13"/>
            <p:cNvSpPr/>
            <p:nvPr/>
          </p:nvSpPr>
          <p:spPr bwMode="ltGray">
            <a:xfrm>
              <a:off x="55626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16" name="Rectangle 15"/>
            <p:cNvSpPr/>
            <p:nvPr/>
          </p:nvSpPr>
          <p:spPr bwMode="ltGray">
            <a:xfrm>
              <a:off x="6400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4" name="Rectangle 3"/>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 name="Rectangle 6"/>
            <p:cNvSpPr/>
            <p:nvPr/>
          </p:nvSpPr>
          <p:spPr bwMode="ltGray">
            <a:xfrm>
              <a:off x="25908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9" name="Rectangle 8"/>
            <p:cNvSpPr/>
            <p:nvPr/>
          </p:nvSpPr>
          <p:spPr bwMode="ltGray">
            <a:xfrm>
              <a:off x="3429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11" name="Rectangle 10"/>
            <p:cNvSpPr/>
            <p:nvPr/>
          </p:nvSpPr>
          <p:spPr bwMode="ltGray">
            <a:xfrm>
              <a:off x="42672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34</a:t>
              </a:r>
            </a:p>
          </p:txBody>
        </p:sp>
        <p:sp>
          <p:nvSpPr>
            <p:cNvPr id="13" name="Rectangle 12"/>
            <p:cNvSpPr/>
            <p:nvPr/>
          </p:nvSpPr>
          <p:spPr bwMode="ltGray">
            <a:xfrm>
              <a:off x="51054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15" name="Rectangle 14"/>
            <p:cNvSpPr/>
            <p:nvPr/>
          </p:nvSpPr>
          <p:spPr bwMode="ltGray">
            <a:xfrm>
              <a:off x="5943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80</a:t>
              </a:r>
              <a:endParaRPr kumimoji="0" lang="en-US" sz="1600" b="1" i="0" u="none" strike="noStrike" cap="none" normalizeH="0" baseline="0" dirty="0">
                <a:ln>
                  <a:noFill/>
                </a:ln>
                <a:solidFill>
                  <a:schemeClr val="bg1"/>
                </a:solidFill>
                <a:effectLst/>
                <a:latin typeface="Arial" charset="0"/>
              </a:endParaRPr>
            </a:p>
          </p:txBody>
        </p:sp>
        <p:sp>
          <p:nvSpPr>
            <p:cNvPr id="17" name="TextBox 16"/>
            <p:cNvSpPr txBox="1"/>
            <p:nvPr/>
          </p:nvSpPr>
          <p:spPr bwMode="ltGray">
            <a:xfrm>
              <a:off x="6781800" y="2176046"/>
              <a:ext cx="389850" cy="338554"/>
            </a:xfrm>
            <a:prstGeom prst="rect">
              <a:avLst/>
            </a:prstGeom>
            <a:noFill/>
          </p:spPr>
          <p:txBody>
            <a:bodyPr wrap="none" rtlCol="0">
              <a:spAutoFit/>
            </a:bodyPr>
            <a:lstStyle/>
            <a:p>
              <a:r>
                <a:rPr lang="en-US" dirty="0">
                  <a:solidFill>
                    <a:schemeClr val="bg1"/>
                  </a:solidFill>
                </a:rPr>
                <a:t>…</a:t>
              </a:r>
            </a:p>
          </p:txBody>
        </p:sp>
      </p:grpSp>
      <p:sp>
        <p:nvSpPr>
          <p:cNvPr id="19" name="TextBox 18"/>
          <p:cNvSpPr txBox="1"/>
          <p:nvPr/>
        </p:nvSpPr>
        <p:spPr>
          <a:xfrm>
            <a:off x="762000" y="1718846"/>
            <a:ext cx="570990" cy="338554"/>
          </a:xfrm>
          <a:prstGeom prst="rect">
            <a:avLst/>
          </a:prstGeom>
          <a:noFill/>
        </p:spPr>
        <p:txBody>
          <a:bodyPr wrap="none" rtlCol="0">
            <a:spAutoFit/>
          </a:bodyPr>
          <a:lstStyle/>
          <a:p>
            <a:r>
              <a:rPr lang="en-US" b="0" dirty="0">
                <a:solidFill>
                  <a:schemeClr val="bg1"/>
                </a:solidFill>
              </a:rPr>
              <a:t>blue</a:t>
            </a:r>
          </a:p>
        </p:txBody>
      </p:sp>
      <p:grpSp>
        <p:nvGrpSpPr>
          <p:cNvPr id="20" name="Group 39"/>
          <p:cNvGrpSpPr/>
          <p:nvPr/>
        </p:nvGrpSpPr>
        <p:grpSpPr bwMode="ltGray">
          <a:xfrm>
            <a:off x="2590800" y="1718846"/>
            <a:ext cx="4580850" cy="338554"/>
            <a:chOff x="2590800" y="1718846"/>
            <a:chExt cx="4580850" cy="338554"/>
          </a:xfrm>
        </p:grpSpPr>
        <p:sp>
          <p:nvSpPr>
            <p:cNvPr id="22" name="Rectangle 21"/>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4" name="Rectangle 2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8" name="Rectangle 27"/>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1" name="Rectangle 20"/>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23" name="Rectangle 2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27" name="Rectangle 26"/>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31" name="TextBox 30"/>
            <p:cNvSpPr txBox="1"/>
            <p:nvPr/>
          </p:nvSpPr>
          <p:spPr bwMode="ltGray">
            <a:xfrm>
              <a:off x="6781800" y="1718846"/>
              <a:ext cx="389850" cy="338554"/>
            </a:xfrm>
            <a:prstGeom prst="rect">
              <a:avLst/>
            </a:prstGeom>
            <a:noFill/>
          </p:spPr>
          <p:txBody>
            <a:bodyPr wrap="none" rtlCol="0">
              <a:spAutoFit/>
            </a:bodyPr>
            <a:lstStyle/>
            <a:p>
              <a:r>
                <a:rPr lang="en-US" dirty="0">
                  <a:solidFill>
                    <a:schemeClr val="bg1"/>
                  </a:solidFill>
                </a:rPr>
                <a:t>…</a:t>
              </a:r>
            </a:p>
          </p:txBody>
        </p:sp>
      </p:grpSp>
      <p:sp>
        <p:nvSpPr>
          <p:cNvPr id="26" name="Down Arrow 25"/>
          <p:cNvSpPr/>
          <p:nvPr/>
        </p:nvSpPr>
        <p:spPr bwMode="auto">
          <a:xfrm rot="10800000">
            <a:off x="1981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29" name="Down Arrow 28"/>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0" name="Down Arrow 29"/>
          <p:cNvSpPr/>
          <p:nvPr/>
        </p:nvSpPr>
        <p:spPr bwMode="auto">
          <a:xfrm rot="10800000">
            <a:off x="36576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2" name="Down Arrow 31"/>
          <p:cNvSpPr/>
          <p:nvPr/>
        </p:nvSpPr>
        <p:spPr bwMode="auto">
          <a:xfrm rot="10800000">
            <a:off x="44958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3" name="Down Arrow 32"/>
          <p:cNvSpPr/>
          <p:nvPr/>
        </p:nvSpPr>
        <p:spPr bwMode="auto">
          <a:xfrm rot="10800000">
            <a:off x="53340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4" name="Down Arrow 33"/>
          <p:cNvSpPr/>
          <p:nvPr/>
        </p:nvSpPr>
        <p:spPr bwMode="auto">
          <a:xfrm rot="10800000">
            <a:off x="6172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5" name="Rounded Rectangle 34"/>
          <p:cNvSpPr/>
          <p:nvPr/>
        </p:nvSpPr>
        <p:spPr bwMode="auto">
          <a:xfrm>
            <a:off x="1676400" y="3505200"/>
            <a:ext cx="182880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Accumulators</a:t>
            </a:r>
          </a:p>
          <a:p>
            <a:pPr marL="0" marR="0" indent="0" algn="ctr" defTabSz="914400" rtl="0" eaLnBrk="0" fontAlgn="base" latinLnBrk="0" hangingPunct="0">
              <a:lnSpc>
                <a:spcPct val="100000"/>
              </a:lnSpc>
              <a:spcBef>
                <a:spcPct val="0"/>
              </a:spcBef>
              <a:spcAft>
                <a:spcPct val="0"/>
              </a:spcAft>
              <a:buClrTx/>
              <a:buSzTx/>
              <a:buFontTx/>
              <a:buNone/>
              <a:tabLst/>
            </a:pPr>
            <a:r>
              <a:rPr lang="en-US" sz="1400" b="0" dirty="0">
                <a:solidFill>
                  <a:schemeClr val="bg1"/>
                </a:solidFill>
                <a:latin typeface="Arial" charset="0"/>
              </a:rPr>
              <a:t>(e.g. p</a:t>
            </a:r>
            <a:r>
              <a:rPr kumimoji="0" lang="en-US" sz="1400" b="0" i="0" u="none" strike="noStrike" cap="none" normalizeH="0" baseline="0" dirty="0">
                <a:ln>
                  <a:noFill/>
                </a:ln>
                <a:solidFill>
                  <a:schemeClr val="bg1"/>
                </a:solidFill>
                <a:effectLst/>
                <a:latin typeface="Arial" charset="0"/>
              </a:rPr>
              <a:t>riority queue)</a:t>
            </a:r>
          </a:p>
        </p:txBody>
      </p:sp>
      <p:sp>
        <p:nvSpPr>
          <p:cNvPr id="36" name="TextBox 35"/>
          <p:cNvSpPr txBox="1"/>
          <p:nvPr/>
        </p:nvSpPr>
        <p:spPr>
          <a:xfrm>
            <a:off x="3657600" y="3429000"/>
            <a:ext cx="2380780" cy="307777"/>
          </a:xfrm>
          <a:prstGeom prst="rect">
            <a:avLst/>
          </a:prstGeom>
          <a:noFill/>
        </p:spPr>
        <p:txBody>
          <a:bodyPr wrap="none" rtlCol="0">
            <a:spAutoFit/>
          </a:bodyPr>
          <a:lstStyle/>
          <a:p>
            <a:r>
              <a:rPr lang="en-US" sz="1400" dirty="0">
                <a:solidFill>
                  <a:schemeClr val="bg1"/>
                </a:solidFill>
              </a:rPr>
              <a:t>Document score in top k?</a:t>
            </a:r>
          </a:p>
        </p:txBody>
      </p:sp>
      <p:sp>
        <p:nvSpPr>
          <p:cNvPr id="37" name="TextBox 36"/>
          <p:cNvSpPr txBox="1"/>
          <p:nvPr/>
        </p:nvSpPr>
        <p:spPr>
          <a:xfrm>
            <a:off x="3810000" y="3733800"/>
            <a:ext cx="4778616" cy="307777"/>
          </a:xfrm>
          <a:prstGeom prst="rect">
            <a:avLst/>
          </a:prstGeom>
          <a:noFill/>
        </p:spPr>
        <p:txBody>
          <a:bodyPr wrap="none" rtlCol="0">
            <a:spAutoFit/>
          </a:bodyPr>
          <a:lstStyle/>
          <a:p>
            <a:r>
              <a:rPr lang="en-US" sz="1400" dirty="0">
                <a:solidFill>
                  <a:srgbClr val="FF0000"/>
                </a:solidFill>
              </a:rPr>
              <a:t>Yes</a:t>
            </a:r>
            <a:r>
              <a:rPr lang="en-US" sz="1400" b="0" dirty="0">
                <a:solidFill>
                  <a:srgbClr val="FF0000"/>
                </a:solidFill>
              </a:rPr>
              <a:t>: </a:t>
            </a:r>
            <a:r>
              <a:rPr lang="en-US" sz="1400" b="0" dirty="0">
                <a:solidFill>
                  <a:schemeClr val="bg1"/>
                </a:solidFill>
              </a:rPr>
              <a:t>Insert document score, extract-min if queue too large</a:t>
            </a:r>
          </a:p>
        </p:txBody>
      </p:sp>
      <p:sp>
        <p:nvSpPr>
          <p:cNvPr id="38" name="TextBox 37"/>
          <p:cNvSpPr txBox="1"/>
          <p:nvPr/>
        </p:nvSpPr>
        <p:spPr>
          <a:xfrm>
            <a:off x="3810000" y="3962400"/>
            <a:ext cx="1428596" cy="307777"/>
          </a:xfrm>
          <a:prstGeom prst="rect">
            <a:avLst/>
          </a:prstGeom>
          <a:noFill/>
        </p:spPr>
        <p:txBody>
          <a:bodyPr wrap="none" rtlCol="0">
            <a:spAutoFit/>
          </a:bodyPr>
          <a:lstStyle/>
          <a:p>
            <a:r>
              <a:rPr lang="en-US" sz="1400" dirty="0">
                <a:solidFill>
                  <a:srgbClr val="FF0000"/>
                </a:solidFill>
              </a:rPr>
              <a:t>No</a:t>
            </a:r>
            <a:r>
              <a:rPr lang="en-US" sz="1400" b="0" dirty="0">
                <a:solidFill>
                  <a:srgbClr val="FF0000"/>
                </a:solidFill>
              </a:rPr>
              <a:t>: </a:t>
            </a:r>
            <a:r>
              <a:rPr lang="en-US" sz="1400" b="0" dirty="0">
                <a:solidFill>
                  <a:schemeClr val="bg1"/>
                </a:solidFill>
              </a:rPr>
              <a:t>Do nothing</a:t>
            </a:r>
          </a:p>
        </p:txBody>
      </p:sp>
      <p:sp>
        <p:nvSpPr>
          <p:cNvPr id="25" name="Slide Number Placeholder 24"/>
          <p:cNvSpPr>
            <a:spLocks noGrp="1"/>
          </p:cNvSpPr>
          <p:nvPr>
            <p:ph type="sldNum" sz="quarter" idx="4"/>
          </p:nvPr>
        </p:nvSpPr>
        <p:spPr/>
        <p:txBody>
          <a:bodyPr/>
          <a:lstStyle/>
          <a:p>
            <a:fld id="{B6F15528-21DE-4FAA-801E-634DDDAF4B2B}" type="slidenum">
              <a:rPr lang="en-US" altLang="zh-CN" smtClean="0"/>
              <a:pPr/>
              <a:t>24</a:t>
            </a:fld>
            <a:endParaRPr lang="zh-CN" altLang="en-US" dirty="0"/>
          </a:p>
        </p:txBody>
      </p:sp>
    </p:spTree>
    <p:extLst>
      <p:ext uri="{BB962C8B-B14F-4D97-AF65-F5344CB8AC3E}">
        <p14:creationId xmlns:p14="http://schemas.microsoft.com/office/powerpoint/2010/main" val="3033410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26" grpId="0" animBg="1"/>
      <p:bldP spid="26"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Query-At-A-Time</a:t>
            </a:r>
          </a:p>
        </p:txBody>
      </p:sp>
      <p:sp>
        <p:nvSpPr>
          <p:cNvPr id="3" name="Content Placeholder 2"/>
          <p:cNvSpPr>
            <a:spLocks noGrp="1"/>
          </p:cNvSpPr>
          <p:nvPr>
            <p:ph idx="1"/>
          </p:nvPr>
        </p:nvSpPr>
        <p:spPr/>
        <p:txBody>
          <a:bodyPr/>
          <a:lstStyle/>
          <a:p>
            <a:r>
              <a:rPr lang="en-US" dirty="0"/>
              <a:t>Evaluate documents one query term at a time </a:t>
            </a:r>
          </a:p>
          <a:p>
            <a:pPr lvl="1"/>
            <a:r>
              <a:rPr lang="en-US" dirty="0"/>
              <a:t>Usually, starting from most rare term (often with </a:t>
            </a:r>
            <a:r>
              <a:rPr lang="en-US" dirty="0" err="1"/>
              <a:t>tf</a:t>
            </a:r>
            <a:r>
              <a:rPr lang="en-US" dirty="0"/>
              <a:t>-sorted postings)</a:t>
            </a:r>
          </a:p>
          <a:p>
            <a:endParaRPr lang="en-US" dirty="0"/>
          </a:p>
          <a:p>
            <a:endParaRPr lang="en-US" dirty="0"/>
          </a:p>
          <a:p>
            <a:endParaRPr lang="en-US" dirty="0"/>
          </a:p>
          <a:p>
            <a:endParaRPr lang="en-US" dirty="0"/>
          </a:p>
          <a:p>
            <a:endParaRPr lang="en-US" dirty="0"/>
          </a:p>
          <a:p>
            <a:r>
              <a:rPr lang="en-US" dirty="0"/>
              <a:t>Tradeoffs</a:t>
            </a:r>
          </a:p>
          <a:p>
            <a:pPr lvl="1"/>
            <a:r>
              <a:rPr lang="en-US" dirty="0"/>
              <a:t>Early termination heuristics (good)</a:t>
            </a:r>
          </a:p>
          <a:p>
            <a:pPr lvl="1"/>
            <a:r>
              <a:rPr lang="en-US" dirty="0"/>
              <a:t>Large memory footprint (bad), but filtering heuristics possible</a:t>
            </a:r>
          </a:p>
          <a:p>
            <a:endParaRPr lang="en-US" dirty="0"/>
          </a:p>
        </p:txBody>
      </p:sp>
      <p:grpSp>
        <p:nvGrpSpPr>
          <p:cNvPr id="26" name="组合 25">
            <a:extLst>
              <a:ext uri="{FF2B5EF4-FFF2-40B4-BE49-F238E27FC236}">
                <a16:creationId xmlns:a16="http://schemas.microsoft.com/office/drawing/2014/main" id="{6A539E8F-0F18-0148-86EB-F40B6A1A92C3}"/>
              </a:ext>
            </a:extLst>
          </p:cNvPr>
          <p:cNvGrpSpPr/>
          <p:nvPr/>
        </p:nvGrpSpPr>
        <p:grpSpPr>
          <a:xfrm>
            <a:off x="762000" y="2133599"/>
            <a:ext cx="8023216" cy="2286000"/>
            <a:chOff x="762000" y="2133599"/>
            <a:chExt cx="8023216" cy="2286000"/>
          </a:xfrm>
        </p:grpSpPr>
        <p:sp>
          <p:nvSpPr>
            <p:cNvPr id="5" name="TextBox 4"/>
            <p:cNvSpPr txBox="1"/>
            <p:nvPr/>
          </p:nvSpPr>
          <p:spPr>
            <a:xfrm>
              <a:off x="762000" y="3395245"/>
              <a:ext cx="503664" cy="338554"/>
            </a:xfrm>
            <a:prstGeom prst="rect">
              <a:avLst/>
            </a:prstGeom>
            <a:noFill/>
          </p:spPr>
          <p:txBody>
            <a:bodyPr wrap="none" rtlCol="0">
              <a:spAutoFit/>
            </a:bodyPr>
            <a:lstStyle/>
            <a:p>
              <a:r>
                <a:rPr lang="en-US" b="0" dirty="0">
                  <a:solidFill>
                    <a:schemeClr val="bg1"/>
                  </a:solidFill>
                </a:rPr>
                <a:t>fish</a:t>
              </a:r>
            </a:p>
          </p:txBody>
        </p:sp>
        <p:grpSp>
          <p:nvGrpSpPr>
            <p:cNvPr id="18" name="Group 48"/>
            <p:cNvGrpSpPr/>
            <p:nvPr/>
          </p:nvGrpSpPr>
          <p:grpSpPr bwMode="ltGray">
            <a:xfrm>
              <a:off x="1752600" y="3395245"/>
              <a:ext cx="5419050" cy="338554"/>
              <a:chOff x="1752600" y="3395245"/>
              <a:chExt cx="5419050" cy="338554"/>
            </a:xfrm>
          </p:grpSpPr>
          <p:sp>
            <p:nvSpPr>
              <p:cNvPr id="6" name="Rectangle 5"/>
              <p:cNvSpPr/>
              <p:nvPr/>
            </p:nvSpPr>
            <p:spPr bwMode="ltGray">
              <a:xfrm>
                <a:off x="2209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8" name="Rectangle 7"/>
              <p:cNvSpPr/>
              <p:nvPr/>
            </p:nvSpPr>
            <p:spPr bwMode="ltGray">
              <a:xfrm>
                <a:off x="30480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0" name="Rectangle 9"/>
              <p:cNvSpPr/>
              <p:nvPr/>
            </p:nvSpPr>
            <p:spPr bwMode="ltGray">
              <a:xfrm>
                <a:off x="38862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12" name="Rectangle 11"/>
              <p:cNvSpPr/>
              <p:nvPr/>
            </p:nvSpPr>
            <p:spPr bwMode="ltGray">
              <a:xfrm>
                <a:off x="47244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4" name="Rectangle 13"/>
              <p:cNvSpPr/>
              <p:nvPr/>
            </p:nvSpPr>
            <p:spPr bwMode="ltGray">
              <a:xfrm>
                <a:off x="55626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16" name="Rectangle 15"/>
              <p:cNvSpPr/>
              <p:nvPr/>
            </p:nvSpPr>
            <p:spPr bwMode="ltGray">
              <a:xfrm>
                <a:off x="6400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4" name="Rectangle 3"/>
              <p:cNvSpPr/>
              <p:nvPr/>
            </p:nvSpPr>
            <p:spPr bwMode="ltGray">
              <a:xfrm>
                <a:off x="1752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 name="Rectangle 6"/>
              <p:cNvSpPr/>
              <p:nvPr/>
            </p:nvSpPr>
            <p:spPr bwMode="ltGray">
              <a:xfrm>
                <a:off x="25908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9" name="Rectangle 8"/>
              <p:cNvSpPr/>
              <p:nvPr/>
            </p:nvSpPr>
            <p:spPr bwMode="ltGray">
              <a:xfrm>
                <a:off x="34290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11" name="Rectangle 10"/>
              <p:cNvSpPr/>
              <p:nvPr/>
            </p:nvSpPr>
            <p:spPr bwMode="ltGray">
              <a:xfrm>
                <a:off x="42672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34</a:t>
                </a:r>
              </a:p>
            </p:txBody>
          </p:sp>
          <p:sp>
            <p:nvSpPr>
              <p:cNvPr id="13" name="Rectangle 12"/>
              <p:cNvSpPr/>
              <p:nvPr/>
            </p:nvSpPr>
            <p:spPr bwMode="ltGray">
              <a:xfrm>
                <a:off x="51054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15" name="Rectangle 14"/>
              <p:cNvSpPr/>
              <p:nvPr/>
            </p:nvSpPr>
            <p:spPr bwMode="ltGray">
              <a:xfrm>
                <a:off x="5943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80</a:t>
                </a:r>
                <a:endParaRPr kumimoji="0" lang="en-US" sz="1600" b="1" i="0" u="none" strike="noStrike" cap="none" normalizeH="0" baseline="0" dirty="0">
                  <a:ln>
                    <a:noFill/>
                  </a:ln>
                  <a:solidFill>
                    <a:schemeClr val="bg1"/>
                  </a:solidFill>
                  <a:effectLst/>
                  <a:latin typeface="Arial" charset="0"/>
                </a:endParaRPr>
              </a:p>
            </p:txBody>
          </p:sp>
          <p:sp>
            <p:nvSpPr>
              <p:cNvPr id="17" name="TextBox 16"/>
              <p:cNvSpPr txBox="1"/>
              <p:nvPr/>
            </p:nvSpPr>
            <p:spPr bwMode="ltGray">
              <a:xfrm>
                <a:off x="6781800" y="3395245"/>
                <a:ext cx="389850" cy="338554"/>
              </a:xfrm>
              <a:prstGeom prst="rect">
                <a:avLst/>
              </a:prstGeom>
              <a:noFill/>
            </p:spPr>
            <p:txBody>
              <a:bodyPr wrap="none" rtlCol="0">
                <a:spAutoFit/>
              </a:bodyPr>
              <a:lstStyle/>
              <a:p>
                <a:r>
                  <a:rPr lang="en-US" dirty="0">
                    <a:solidFill>
                      <a:schemeClr val="bg1"/>
                    </a:solidFill>
                  </a:rPr>
                  <a:t>…</a:t>
                </a:r>
              </a:p>
            </p:txBody>
          </p:sp>
        </p:grpSp>
        <p:sp>
          <p:nvSpPr>
            <p:cNvPr id="19" name="TextBox 18"/>
            <p:cNvSpPr txBox="1"/>
            <p:nvPr/>
          </p:nvSpPr>
          <p:spPr>
            <a:xfrm>
              <a:off x="762000" y="2133599"/>
              <a:ext cx="570990" cy="338554"/>
            </a:xfrm>
            <a:prstGeom prst="rect">
              <a:avLst/>
            </a:prstGeom>
            <a:noFill/>
          </p:spPr>
          <p:txBody>
            <a:bodyPr wrap="none" rtlCol="0">
              <a:spAutoFit/>
            </a:bodyPr>
            <a:lstStyle/>
            <a:p>
              <a:r>
                <a:rPr lang="en-US" b="0" dirty="0">
                  <a:solidFill>
                    <a:schemeClr val="bg1"/>
                  </a:solidFill>
                </a:rPr>
                <a:t>blue</a:t>
              </a:r>
            </a:p>
          </p:txBody>
        </p:sp>
        <p:grpSp>
          <p:nvGrpSpPr>
            <p:cNvPr id="20" name="Group 47"/>
            <p:cNvGrpSpPr/>
            <p:nvPr/>
          </p:nvGrpSpPr>
          <p:grpSpPr bwMode="ltGray">
            <a:xfrm>
              <a:off x="1752600" y="2133599"/>
              <a:ext cx="2904450" cy="338554"/>
              <a:chOff x="1752600" y="2133599"/>
              <a:chExt cx="2904450" cy="338554"/>
            </a:xfrm>
          </p:grpSpPr>
          <p:sp>
            <p:nvSpPr>
              <p:cNvPr id="22" name="Rectangle 21"/>
              <p:cNvSpPr/>
              <p:nvPr/>
            </p:nvSpPr>
            <p:spPr bwMode="ltGray">
              <a:xfrm>
                <a:off x="22098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4" name="Rectangle 23"/>
              <p:cNvSpPr/>
              <p:nvPr/>
            </p:nvSpPr>
            <p:spPr bwMode="ltGray">
              <a:xfrm>
                <a:off x="30480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8" name="Rectangle 27"/>
              <p:cNvSpPr/>
              <p:nvPr/>
            </p:nvSpPr>
            <p:spPr bwMode="ltGray">
              <a:xfrm>
                <a:off x="38862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1" name="Rectangle 20"/>
              <p:cNvSpPr/>
              <p:nvPr/>
            </p:nvSpPr>
            <p:spPr bwMode="ltGray">
              <a:xfrm>
                <a:off x="17526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23" name="Rectangle 22"/>
              <p:cNvSpPr/>
              <p:nvPr/>
            </p:nvSpPr>
            <p:spPr bwMode="ltGray">
              <a:xfrm>
                <a:off x="25908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27" name="Rectangle 26"/>
              <p:cNvSpPr/>
              <p:nvPr/>
            </p:nvSpPr>
            <p:spPr bwMode="ltGray">
              <a:xfrm>
                <a:off x="34290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31" name="TextBox 30"/>
              <p:cNvSpPr txBox="1"/>
              <p:nvPr/>
            </p:nvSpPr>
            <p:spPr bwMode="ltGray">
              <a:xfrm>
                <a:off x="4267200" y="2133599"/>
                <a:ext cx="389850" cy="338554"/>
              </a:xfrm>
              <a:prstGeom prst="rect">
                <a:avLst/>
              </a:prstGeom>
              <a:noFill/>
            </p:spPr>
            <p:txBody>
              <a:bodyPr wrap="none" rtlCol="0">
                <a:spAutoFit/>
              </a:bodyPr>
              <a:lstStyle/>
              <a:p>
                <a:r>
                  <a:rPr lang="en-US" dirty="0">
                    <a:solidFill>
                      <a:schemeClr val="bg1"/>
                    </a:solidFill>
                  </a:rPr>
                  <a:t>…</a:t>
                </a:r>
              </a:p>
            </p:txBody>
          </p:sp>
        </p:grpSp>
        <p:sp>
          <p:nvSpPr>
            <p:cNvPr id="32" name="Rounded Rectangle 31"/>
            <p:cNvSpPr/>
            <p:nvPr/>
          </p:nvSpPr>
          <p:spPr bwMode="auto">
            <a:xfrm>
              <a:off x="7047856" y="2286000"/>
              <a:ext cx="173736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Accumulators</a:t>
              </a:r>
              <a:br>
                <a:rPr kumimoji="0" lang="en-US" sz="1600" b="1" i="0" u="none" strike="noStrike" cap="none" normalizeH="0" baseline="0" dirty="0">
                  <a:ln>
                    <a:noFill/>
                  </a:ln>
                  <a:solidFill>
                    <a:schemeClr val="bg1"/>
                  </a:solidFill>
                  <a:effectLst/>
                  <a:latin typeface="Arial" charset="0"/>
                </a:rPr>
              </a:br>
              <a:r>
                <a:rPr kumimoji="0" lang="en-US" sz="1200" b="0" i="0" u="none" strike="noStrike" cap="none" normalizeH="0" baseline="0" dirty="0">
                  <a:ln>
                    <a:noFill/>
                  </a:ln>
                  <a:solidFill>
                    <a:schemeClr val="bg1"/>
                  </a:solidFill>
                  <a:effectLst/>
                  <a:latin typeface="Arial" charset="0"/>
                </a:rPr>
                <a:t>(e.g.,</a:t>
              </a:r>
              <a:r>
                <a:rPr kumimoji="0" lang="en-US" sz="1200" b="0" i="0" u="none" strike="noStrike" cap="none" normalizeH="0" dirty="0">
                  <a:ln>
                    <a:noFill/>
                  </a:ln>
                  <a:solidFill>
                    <a:schemeClr val="bg1"/>
                  </a:solidFill>
                  <a:effectLst/>
                  <a:latin typeface="Arial" charset="0"/>
                </a:rPr>
                <a:t> hash)</a:t>
              </a:r>
              <a:endParaRPr kumimoji="0" lang="en-US" sz="1200" b="0" i="0" u="none" strike="noStrike" cap="none" normalizeH="0" baseline="0" dirty="0">
                <a:ln>
                  <a:noFill/>
                </a:ln>
                <a:solidFill>
                  <a:schemeClr val="bg1"/>
                </a:solidFill>
                <a:effectLst/>
                <a:latin typeface="Arial" charset="0"/>
              </a:endParaRPr>
            </a:p>
          </p:txBody>
        </p:sp>
        <p:sp>
          <p:nvSpPr>
            <p:cNvPr id="33" name="Down Arrow 32"/>
            <p:cNvSpPr/>
            <p:nvPr/>
          </p:nvSpPr>
          <p:spPr bwMode="auto">
            <a:xfrm rot="10800000">
              <a:off x="1981200" y="38861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4" name="TextBox 33"/>
            <p:cNvSpPr txBox="1"/>
            <p:nvPr/>
          </p:nvSpPr>
          <p:spPr>
            <a:xfrm>
              <a:off x="4724400" y="2535823"/>
              <a:ext cx="2132314" cy="338554"/>
            </a:xfrm>
            <a:prstGeom prst="rect">
              <a:avLst/>
            </a:prstGeom>
            <a:noFill/>
          </p:spPr>
          <p:txBody>
            <a:bodyPr wrap="square" rtlCol="0">
              <a:spAutoFit/>
            </a:bodyPr>
            <a:lstStyle/>
            <a:p>
              <a:pPr algn="r"/>
              <a:r>
                <a:rPr lang="en-US" dirty="0">
                  <a:solidFill>
                    <a:schemeClr val="bg1"/>
                  </a:solidFill>
                </a:rPr>
                <a:t>Score</a:t>
              </a:r>
              <a:r>
                <a:rPr lang="en-US" baseline="-25000" dirty="0">
                  <a:solidFill>
                    <a:schemeClr val="bg1"/>
                  </a:solidFill>
                </a:rPr>
                <a:t>{q=x}</a:t>
              </a:r>
              <a:r>
                <a:rPr lang="en-US" dirty="0">
                  <a:solidFill>
                    <a:schemeClr val="bg1"/>
                  </a:solidFill>
                </a:rPr>
                <a:t>(doc n) = s</a:t>
              </a:r>
            </a:p>
          </p:txBody>
        </p:sp>
        <p:cxnSp>
          <p:nvCxnSpPr>
            <p:cNvPr id="36" name="Straight Arrow Connector 35"/>
            <p:cNvCxnSpPr>
              <a:stCxn id="34" idx="3"/>
              <a:endCxn id="32" idx="1"/>
            </p:cNvCxnSpPr>
            <p:nvPr/>
          </p:nvCxnSpPr>
          <p:spPr bwMode="auto">
            <a:xfrm>
              <a:off x="6856714" y="2705100"/>
              <a:ext cx="191142"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0" name="Down Arrow 39"/>
            <p:cNvSpPr/>
            <p:nvPr/>
          </p:nvSpPr>
          <p:spPr bwMode="auto">
            <a:xfrm rot="10800000">
              <a:off x="28194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1" name="Down Arrow 40"/>
            <p:cNvSpPr/>
            <p:nvPr/>
          </p:nvSpPr>
          <p:spPr bwMode="auto">
            <a:xfrm rot="10800000">
              <a:off x="36576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2" name="Down Arrow 41"/>
            <p:cNvSpPr/>
            <p:nvPr/>
          </p:nvSpPr>
          <p:spPr bwMode="auto">
            <a:xfrm rot="10800000">
              <a:off x="44958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3" name="Down Arrow 42"/>
            <p:cNvSpPr/>
            <p:nvPr/>
          </p:nvSpPr>
          <p:spPr bwMode="auto">
            <a:xfrm rot="10800000">
              <a:off x="53340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4" name="Down Arrow 43"/>
            <p:cNvSpPr/>
            <p:nvPr/>
          </p:nvSpPr>
          <p:spPr bwMode="auto">
            <a:xfrm rot="10800000">
              <a:off x="61722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5" name="Down Arrow 44"/>
            <p:cNvSpPr/>
            <p:nvPr/>
          </p:nvSpPr>
          <p:spPr bwMode="auto">
            <a:xfrm rot="10800000">
              <a:off x="1981201" y="26669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6" name="Down Arrow 45"/>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7" name="Down Arrow 46"/>
            <p:cNvSpPr/>
            <p:nvPr/>
          </p:nvSpPr>
          <p:spPr bwMode="auto">
            <a:xfrm rot="10800000">
              <a:off x="36576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grpSp>
      <p:sp>
        <p:nvSpPr>
          <p:cNvPr id="25" name="Slide Number Placeholder 24"/>
          <p:cNvSpPr>
            <a:spLocks noGrp="1"/>
          </p:cNvSpPr>
          <p:nvPr>
            <p:ph type="sldNum" sz="quarter" idx="4"/>
          </p:nvPr>
        </p:nvSpPr>
        <p:spPr/>
        <p:txBody>
          <a:bodyPr/>
          <a:lstStyle/>
          <a:p>
            <a:fld id="{B6F15528-21DE-4FAA-801E-634DDDAF4B2B}" type="slidenum">
              <a:rPr lang="en-US" altLang="zh-CN" smtClean="0"/>
              <a:pPr/>
              <a:t>25</a:t>
            </a:fld>
            <a:endParaRPr lang="zh-CN" altLang="en-US" dirty="0"/>
          </a:p>
        </p:txBody>
      </p:sp>
    </p:spTree>
    <p:extLst>
      <p:ext uri="{BB962C8B-B14F-4D97-AF65-F5344CB8AC3E}">
        <p14:creationId xmlns:p14="http://schemas.microsoft.com/office/powerpoint/2010/main" val="1089702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t>MapReduce it?</a:t>
            </a:r>
          </a:p>
        </p:txBody>
      </p:sp>
      <p:sp>
        <p:nvSpPr>
          <p:cNvPr id="63491" name="Content Placeholder 2"/>
          <p:cNvSpPr>
            <a:spLocks noGrp="1"/>
          </p:cNvSpPr>
          <p:nvPr>
            <p:ph idx="1"/>
          </p:nvPr>
        </p:nvSpPr>
        <p:spPr>
          <a:xfrm>
            <a:off x="342900" y="1143000"/>
            <a:ext cx="8458200" cy="5105400"/>
          </a:xfrm>
        </p:spPr>
        <p:txBody>
          <a:bodyPr/>
          <a:lstStyle/>
          <a:p>
            <a:r>
              <a:rPr lang="en-US" dirty="0"/>
              <a:t>The indexing problem</a:t>
            </a:r>
          </a:p>
          <a:p>
            <a:pPr lvl="1"/>
            <a:r>
              <a:rPr lang="en-US" dirty="0"/>
              <a:t>Scalability is critical</a:t>
            </a:r>
          </a:p>
          <a:p>
            <a:pPr lvl="1"/>
            <a:r>
              <a:rPr lang="en-US" dirty="0"/>
              <a:t>Must be relatively fast, but need not be real time</a:t>
            </a:r>
            <a:r>
              <a:rPr lang="zh-CN" altLang="en-US" dirty="0"/>
              <a:t> </a:t>
            </a:r>
            <a:r>
              <a:rPr lang="en-US" dirty="0" err="1"/>
              <a:t>不需要实时处理</a:t>
            </a:r>
            <a:endParaRPr lang="en-US" dirty="0"/>
          </a:p>
          <a:p>
            <a:pPr lvl="1"/>
            <a:r>
              <a:rPr lang="en-US" dirty="0"/>
              <a:t>Fundamentally a </a:t>
            </a:r>
            <a:r>
              <a:rPr lang="en-US" dirty="0">
                <a:solidFill>
                  <a:srgbClr val="FF0000"/>
                </a:solidFill>
              </a:rPr>
              <a:t>batch operation</a:t>
            </a:r>
            <a:r>
              <a:rPr lang="zh-CN" altLang="en-US" dirty="0">
                <a:solidFill>
                  <a:srgbClr val="FF0000"/>
                </a:solidFill>
              </a:rPr>
              <a:t> </a:t>
            </a:r>
            <a:r>
              <a:rPr lang="en-US" dirty="0" err="1">
                <a:solidFill>
                  <a:srgbClr val="FF0000"/>
                </a:solidFill>
              </a:rPr>
              <a:t>批处理</a:t>
            </a:r>
            <a:endParaRPr lang="en-US" dirty="0">
              <a:solidFill>
                <a:srgbClr val="FF0000"/>
              </a:solidFill>
            </a:endParaRPr>
          </a:p>
          <a:p>
            <a:pPr lvl="1"/>
            <a:r>
              <a:rPr lang="en-US" dirty="0">
                <a:solidFill>
                  <a:srgbClr val="FF0000"/>
                </a:solidFill>
              </a:rPr>
              <a:t>Incremental updates </a:t>
            </a:r>
            <a:r>
              <a:rPr lang="en-US" dirty="0"/>
              <a:t>may or may not be important</a:t>
            </a:r>
          </a:p>
          <a:p>
            <a:pPr lvl="1"/>
            <a:r>
              <a:rPr lang="en-US" dirty="0"/>
              <a:t>For the web, crawling is a challenge in itself</a:t>
            </a:r>
          </a:p>
          <a:p>
            <a:r>
              <a:rPr lang="en-US" dirty="0"/>
              <a:t>The retrieval problem</a:t>
            </a:r>
          </a:p>
          <a:p>
            <a:pPr lvl="1"/>
            <a:r>
              <a:rPr lang="en-US" dirty="0"/>
              <a:t>Must have sub-second response time</a:t>
            </a:r>
          </a:p>
          <a:p>
            <a:pPr lvl="1"/>
            <a:r>
              <a:rPr lang="en-US" dirty="0"/>
              <a:t>For the web, only need relatively few results</a:t>
            </a:r>
          </a:p>
          <a:p>
            <a:endParaRPr lang="en-US" dirty="0"/>
          </a:p>
        </p:txBody>
      </p:sp>
      <p:sp>
        <p:nvSpPr>
          <p:cNvPr id="4" name="TextBox 3"/>
          <p:cNvSpPr txBox="1"/>
          <p:nvPr/>
        </p:nvSpPr>
        <p:spPr>
          <a:xfrm rot="379706">
            <a:off x="4467982" y="1526531"/>
            <a:ext cx="4222631" cy="523220"/>
          </a:xfrm>
          <a:prstGeom prst="rect">
            <a:avLst/>
          </a:prstGeom>
          <a:noFill/>
        </p:spPr>
        <p:txBody>
          <a:bodyPr wrap="none" rtlCol="0">
            <a:spAutoFit/>
          </a:bodyPr>
          <a:lstStyle/>
          <a:p>
            <a:r>
              <a:rPr lang="en-US" sz="2800" dirty="0">
                <a:solidFill>
                  <a:srgbClr val="FF0000"/>
                </a:solidFill>
              </a:rPr>
              <a:t>Perfect for MapReduce!</a:t>
            </a:r>
          </a:p>
        </p:txBody>
      </p:sp>
      <p:sp>
        <p:nvSpPr>
          <p:cNvPr id="5" name="TextBox 4"/>
          <p:cNvSpPr txBox="1"/>
          <p:nvPr/>
        </p:nvSpPr>
        <p:spPr>
          <a:xfrm rot="21301843">
            <a:off x="3445012" y="4582323"/>
            <a:ext cx="3538148" cy="523220"/>
          </a:xfrm>
          <a:prstGeom prst="rect">
            <a:avLst/>
          </a:prstGeom>
          <a:noFill/>
        </p:spPr>
        <p:txBody>
          <a:bodyPr wrap="none" rtlCol="0">
            <a:spAutoFit/>
          </a:bodyPr>
          <a:lstStyle/>
          <a:p>
            <a:r>
              <a:rPr lang="en-US" sz="2800" dirty="0">
                <a:solidFill>
                  <a:srgbClr val="FF0000"/>
                </a:solidFill>
              </a:rPr>
              <a:t>Uh… not so good…</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26</a:t>
            </a:fld>
            <a:endParaRPr lang="zh-CN" altLang="en-US" dirty="0"/>
          </a:p>
        </p:txBody>
      </p:sp>
    </p:spTree>
    <p:extLst>
      <p:ext uri="{BB962C8B-B14F-4D97-AF65-F5344CB8AC3E}">
        <p14:creationId xmlns:p14="http://schemas.microsoft.com/office/powerpoint/2010/main" val="428351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Indexing: Performance Analysis</a:t>
            </a:r>
          </a:p>
        </p:txBody>
      </p:sp>
      <p:sp>
        <p:nvSpPr>
          <p:cNvPr id="64515" name="Content Placeholder 2"/>
          <p:cNvSpPr>
            <a:spLocks noGrp="1"/>
          </p:cNvSpPr>
          <p:nvPr>
            <p:ph idx="1"/>
          </p:nvPr>
        </p:nvSpPr>
        <p:spPr/>
        <p:txBody>
          <a:bodyPr/>
          <a:lstStyle/>
          <a:p>
            <a:r>
              <a:rPr lang="en-US" dirty="0"/>
              <a:t>Fundamentally, a large sorting problem</a:t>
            </a:r>
          </a:p>
          <a:p>
            <a:pPr lvl="1"/>
            <a:r>
              <a:rPr lang="en-US" dirty="0"/>
              <a:t>Terms usually fit in memory</a:t>
            </a:r>
          </a:p>
          <a:p>
            <a:pPr lvl="1"/>
            <a:r>
              <a:rPr lang="en-US" dirty="0">
                <a:solidFill>
                  <a:srgbClr val="FF0000"/>
                </a:solidFill>
              </a:rPr>
              <a:t>Postings usually don’t</a:t>
            </a:r>
            <a:r>
              <a:rPr lang="zh-CN" altLang="en-US" dirty="0">
                <a:solidFill>
                  <a:srgbClr val="FF0000"/>
                </a:solidFill>
              </a:rPr>
              <a:t> 词的链表很长，可能放不进内存</a:t>
            </a:r>
            <a:endParaRPr lang="en-US" dirty="0">
              <a:solidFill>
                <a:srgbClr val="FF0000"/>
              </a:solidFill>
            </a:endParaRPr>
          </a:p>
          <a:p>
            <a:r>
              <a:rPr lang="en-US" dirty="0"/>
              <a:t>How is it done on a single machine?</a:t>
            </a:r>
          </a:p>
          <a:p>
            <a:r>
              <a:rPr lang="en-US" dirty="0"/>
              <a:t>How can it be done with MapReduce?</a:t>
            </a:r>
          </a:p>
          <a:p>
            <a:r>
              <a:rPr lang="en-US" dirty="0"/>
              <a:t>First, let’s characterize the problem size:</a:t>
            </a:r>
          </a:p>
          <a:p>
            <a:pPr lvl="1"/>
            <a:r>
              <a:rPr lang="en-US" dirty="0"/>
              <a:t>Size of vocabulary</a:t>
            </a:r>
            <a:r>
              <a:rPr lang="zh-CN" altLang="en-US" dirty="0"/>
              <a:t> 词汇量大小</a:t>
            </a:r>
            <a:endParaRPr lang="en-US" dirty="0"/>
          </a:p>
          <a:p>
            <a:pPr lvl="1"/>
            <a:r>
              <a:rPr lang="en-US" dirty="0"/>
              <a:t>Size of postings</a:t>
            </a:r>
            <a:r>
              <a:rPr lang="zh-CN" altLang="en-US" dirty="0"/>
              <a:t> 链表长度</a:t>
            </a:r>
            <a:endParaRPr lang="en-US" dirty="0"/>
          </a:p>
          <a:p>
            <a:pPr lvl="1"/>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27</a:t>
            </a:fld>
            <a:endParaRPr lang="zh-CN" altLang="en-US" dirty="0"/>
          </a:p>
        </p:txBody>
      </p:sp>
    </p:spTree>
    <p:extLst>
      <p:ext uri="{BB962C8B-B14F-4D97-AF65-F5344CB8AC3E}">
        <p14:creationId xmlns:p14="http://schemas.microsoft.com/office/powerpoint/2010/main" val="30544180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a:t>Vocabulary Size: Heaps’ Law</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Heaps’ Law: linear in log-log space</a:t>
            </a:r>
            <a:r>
              <a:rPr lang="zh-CN" altLang="en-US" dirty="0"/>
              <a:t> 在</a:t>
            </a:r>
            <a:r>
              <a:rPr lang="en-US" altLang="zh-CN" dirty="0"/>
              <a:t>log</a:t>
            </a:r>
            <a:r>
              <a:rPr lang="zh-CN" altLang="en-US" dirty="0"/>
              <a:t>空间中是线性的</a:t>
            </a:r>
            <a:endParaRPr lang="en-US" dirty="0"/>
          </a:p>
          <a:p>
            <a:r>
              <a:rPr lang="en-US" dirty="0"/>
              <a:t>Vocabulary size grows unbounded! </a:t>
            </a:r>
            <a:r>
              <a:rPr lang="zh-CN" altLang="en-US" dirty="0"/>
              <a:t>指数级别增长</a:t>
            </a:r>
            <a:endParaRPr lang="en-US" dirty="0"/>
          </a:p>
          <a:p>
            <a:endParaRPr lang="en-US" dirty="0"/>
          </a:p>
        </p:txBody>
      </p:sp>
      <p:graphicFrame>
        <p:nvGraphicFramePr>
          <p:cNvPr id="3074" name="Object 2"/>
          <p:cNvGraphicFramePr>
            <a:graphicFrameLocks noChangeAspect="1"/>
          </p:cNvGraphicFramePr>
          <p:nvPr/>
        </p:nvGraphicFramePr>
        <p:xfrm>
          <a:off x="1447800" y="1676400"/>
          <a:ext cx="2392363" cy="838200"/>
        </p:xfrm>
        <a:graphic>
          <a:graphicData uri="http://schemas.openxmlformats.org/presentationml/2006/ole">
            <mc:AlternateContent xmlns:mc="http://schemas.openxmlformats.org/markup-compatibility/2006">
              <mc:Choice xmlns:v="urn:schemas-microsoft-com:vml" Requires="v">
                <p:oleObj spid="_x0000_s173079" name="Equation" r:id="rId4" imgW="583920" imgH="203040" progId="Equation.3">
                  <p:embed/>
                </p:oleObj>
              </mc:Choice>
              <mc:Fallback>
                <p:oleObj name="Equation" r:id="rId4" imgW="5839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76400"/>
                        <a:ext cx="23923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962400" y="1690688"/>
            <a:ext cx="4028667" cy="830997"/>
          </a:xfrm>
          <a:prstGeom prst="rect">
            <a:avLst/>
          </a:prstGeom>
          <a:noFill/>
          <a:ln w="9525">
            <a:noFill/>
            <a:miter lim="800000"/>
            <a:headEnd/>
            <a:tailEnd/>
          </a:ln>
        </p:spPr>
        <p:txBody>
          <a:bodyPr wrap="none">
            <a:spAutoFit/>
          </a:bodyPr>
          <a:lstStyle/>
          <a:p>
            <a:r>
              <a:rPr lang="en-US" b="0" i="1" dirty="0">
                <a:solidFill>
                  <a:schemeClr val="bg2"/>
                </a:solidFill>
              </a:rPr>
              <a:t>M</a:t>
            </a:r>
            <a:r>
              <a:rPr lang="en-US" b="0" dirty="0">
                <a:solidFill>
                  <a:schemeClr val="bg2"/>
                </a:solidFill>
              </a:rPr>
              <a:t> is vocabulary size</a:t>
            </a:r>
          </a:p>
          <a:p>
            <a:r>
              <a:rPr lang="en-US" b="0" i="1" dirty="0">
                <a:solidFill>
                  <a:schemeClr val="bg2"/>
                </a:solidFill>
              </a:rPr>
              <a:t>T</a:t>
            </a:r>
            <a:r>
              <a:rPr lang="en-US" b="0" dirty="0">
                <a:solidFill>
                  <a:schemeClr val="bg2"/>
                </a:solidFill>
              </a:rPr>
              <a:t> is collection size (number of documents)</a:t>
            </a:r>
          </a:p>
          <a:p>
            <a:r>
              <a:rPr lang="en-US" b="0" i="1" dirty="0">
                <a:solidFill>
                  <a:schemeClr val="bg2"/>
                </a:solidFill>
              </a:rPr>
              <a:t>k</a:t>
            </a:r>
            <a:r>
              <a:rPr lang="en-US" b="0" dirty="0">
                <a:solidFill>
                  <a:schemeClr val="bg2"/>
                </a:solidFill>
              </a:rPr>
              <a:t> and </a:t>
            </a:r>
            <a:r>
              <a:rPr lang="en-US" b="0" i="1" dirty="0">
                <a:solidFill>
                  <a:schemeClr val="bg2"/>
                </a:solidFill>
                <a:sym typeface="Symbol" pitchFamily="18" charset="2"/>
              </a:rPr>
              <a:t>b</a:t>
            </a:r>
            <a:r>
              <a:rPr lang="en-US" b="0" dirty="0">
                <a:solidFill>
                  <a:schemeClr val="bg2"/>
                </a:solidFill>
                <a:sym typeface="Symbol" pitchFamily="18" charset="2"/>
              </a:rPr>
              <a:t> are constants</a:t>
            </a:r>
          </a:p>
        </p:txBody>
      </p:sp>
      <p:sp>
        <p:nvSpPr>
          <p:cNvPr id="3080" name="Text Box 8"/>
          <p:cNvSpPr txBox="1">
            <a:spLocks noChangeArrowheads="1"/>
          </p:cNvSpPr>
          <p:nvPr/>
        </p:nvSpPr>
        <p:spPr bwMode="auto">
          <a:xfrm>
            <a:off x="1600200" y="2644775"/>
            <a:ext cx="5943600" cy="338138"/>
          </a:xfrm>
          <a:prstGeom prst="rect">
            <a:avLst/>
          </a:prstGeom>
          <a:noFill/>
          <a:ln w="9525">
            <a:noFill/>
            <a:miter lim="800000"/>
            <a:headEnd/>
            <a:tailEnd/>
          </a:ln>
        </p:spPr>
        <p:txBody>
          <a:bodyPr>
            <a:spAutoFit/>
          </a:bodyPr>
          <a:lstStyle/>
          <a:p>
            <a:r>
              <a:rPr lang="en-US" b="0" dirty="0">
                <a:solidFill>
                  <a:schemeClr val="bg2"/>
                </a:solidFill>
              </a:rPr>
              <a:t>Typically, </a:t>
            </a:r>
            <a:r>
              <a:rPr lang="en-US" b="0" i="1" dirty="0">
                <a:solidFill>
                  <a:schemeClr val="bg2"/>
                </a:solidFill>
              </a:rPr>
              <a:t>k</a:t>
            </a:r>
            <a:r>
              <a:rPr lang="en-US" b="0" dirty="0">
                <a:solidFill>
                  <a:schemeClr val="bg2"/>
                </a:solidFill>
              </a:rPr>
              <a:t> is between 30 and 100, </a:t>
            </a:r>
            <a:r>
              <a:rPr lang="en-US" b="0" i="1" dirty="0">
                <a:solidFill>
                  <a:schemeClr val="bg2"/>
                </a:solidFill>
                <a:sym typeface="Symbol" pitchFamily="18" charset="2"/>
              </a:rPr>
              <a:t>b</a:t>
            </a:r>
            <a:r>
              <a:rPr lang="en-US" b="0" dirty="0">
                <a:solidFill>
                  <a:schemeClr val="bg2"/>
                </a:solidFill>
                <a:sym typeface="Symbol" pitchFamily="18" charset="2"/>
              </a:rPr>
              <a:t> is between 0.4 and 0.6</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28</a:t>
            </a:fld>
            <a:endParaRPr lang="zh-CN" altLang="en-US" dirty="0"/>
          </a:p>
        </p:txBody>
      </p:sp>
    </p:spTree>
    <p:extLst>
      <p:ext uri="{BB962C8B-B14F-4D97-AF65-F5344CB8AC3E}">
        <p14:creationId xmlns:p14="http://schemas.microsoft.com/office/powerpoint/2010/main" val="153076538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Heaps’ Law for RCV1</a:t>
            </a:r>
          </a:p>
        </p:txBody>
      </p:sp>
      <p:pic>
        <p:nvPicPr>
          <p:cNvPr id="5" name="Picture 4" descr="Heaps-Law.png"/>
          <p:cNvPicPr>
            <a:picLocks noChangeAspect="1"/>
          </p:cNvPicPr>
          <p:nvPr/>
        </p:nvPicPr>
        <p:blipFill>
          <a:blip r:embed="rId2" cstate="print"/>
          <a:stretch>
            <a:fillRect/>
          </a:stretch>
        </p:blipFill>
        <p:spPr>
          <a:xfrm>
            <a:off x="2133600" y="1371600"/>
            <a:ext cx="4578443" cy="4191000"/>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781800" y="1371600"/>
            <a:ext cx="1143000" cy="584775"/>
          </a:xfrm>
          <a:prstGeom prst="rect">
            <a:avLst/>
          </a:prstGeom>
          <a:noFill/>
        </p:spPr>
        <p:txBody>
          <a:bodyPr wrap="square" rtlCol="0">
            <a:spAutoFit/>
          </a:bodyPr>
          <a:lstStyle/>
          <a:p>
            <a:r>
              <a:rPr lang="en-US" b="0" dirty="0">
                <a:solidFill>
                  <a:schemeClr val="bg1"/>
                </a:solidFill>
              </a:rPr>
              <a:t>k = 44</a:t>
            </a:r>
          </a:p>
          <a:p>
            <a:r>
              <a:rPr lang="en-US" b="0" dirty="0">
                <a:solidFill>
                  <a:schemeClr val="bg1"/>
                </a:solidFill>
              </a:rPr>
              <a:t>b = 0.49</a:t>
            </a:r>
          </a:p>
        </p:txBody>
      </p:sp>
      <p:sp>
        <p:nvSpPr>
          <p:cNvPr id="8" name="TextBox 7"/>
          <p:cNvSpPr txBox="1"/>
          <p:nvPr/>
        </p:nvSpPr>
        <p:spPr>
          <a:xfrm>
            <a:off x="6858000" y="4114800"/>
            <a:ext cx="2015295" cy="738664"/>
          </a:xfrm>
          <a:prstGeom prst="rect">
            <a:avLst/>
          </a:prstGeom>
          <a:noFill/>
        </p:spPr>
        <p:txBody>
          <a:bodyPr wrap="none" rtlCol="0">
            <a:spAutoFit/>
          </a:bodyPr>
          <a:lstStyle/>
          <a:p>
            <a:r>
              <a:rPr lang="en-US" sz="1400" dirty="0">
                <a:solidFill>
                  <a:srgbClr val="FF0000"/>
                </a:solidFill>
              </a:rPr>
              <a:t>First 1,000,020 terms:</a:t>
            </a:r>
          </a:p>
          <a:p>
            <a:r>
              <a:rPr lang="en-US" sz="1400" b="0" dirty="0">
                <a:solidFill>
                  <a:srgbClr val="FF0000"/>
                </a:solidFill>
              </a:rPr>
              <a:t>     Predicted = 38,323</a:t>
            </a:r>
          </a:p>
          <a:p>
            <a:r>
              <a:rPr lang="en-US" sz="1400" b="0" dirty="0">
                <a:solidFill>
                  <a:srgbClr val="FF0000"/>
                </a:solidFill>
              </a:rPr>
              <a:t>     Actual = 38,365</a:t>
            </a:r>
          </a:p>
        </p:txBody>
      </p:sp>
      <p:sp>
        <p:nvSpPr>
          <p:cNvPr id="9" name="TextBox 8"/>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29</a:t>
            </a:fld>
            <a:endParaRPr lang="zh-CN" altLang="en-US" dirty="0"/>
          </a:p>
        </p:txBody>
      </p:sp>
    </p:spTree>
    <p:extLst>
      <p:ext uri="{BB962C8B-B14F-4D97-AF65-F5344CB8AC3E}">
        <p14:creationId xmlns:p14="http://schemas.microsoft.com/office/powerpoint/2010/main" val="22782020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nomenclature…</a:t>
            </a:r>
          </a:p>
        </p:txBody>
      </p:sp>
      <p:sp>
        <p:nvSpPr>
          <p:cNvPr id="3" name="Content Placeholder 2"/>
          <p:cNvSpPr>
            <a:spLocks noGrp="1"/>
          </p:cNvSpPr>
          <p:nvPr>
            <p:ph idx="1"/>
          </p:nvPr>
        </p:nvSpPr>
        <p:spPr/>
        <p:txBody>
          <a:bodyPr/>
          <a:lstStyle/>
          <a:p>
            <a:r>
              <a:rPr lang="en-US" dirty="0"/>
              <a:t>Information retrieval (IR)</a:t>
            </a:r>
          </a:p>
          <a:p>
            <a:pPr lvl="1"/>
            <a:r>
              <a:rPr lang="en-US" dirty="0"/>
              <a:t>Focus on textual information (= text/document retrieval)</a:t>
            </a:r>
          </a:p>
          <a:p>
            <a:pPr lvl="1"/>
            <a:r>
              <a:rPr lang="en-US" dirty="0"/>
              <a:t>Other possibilities include image, video, music, …</a:t>
            </a:r>
            <a:r>
              <a:rPr lang="zh-CN" altLang="en-US" dirty="0"/>
              <a:t>（通过</a:t>
            </a:r>
            <a:r>
              <a:rPr lang="en-US" altLang="zh-CN" dirty="0"/>
              <a:t>image</a:t>
            </a:r>
            <a:r>
              <a:rPr lang="zh-CN" altLang="en-US" dirty="0"/>
              <a:t>的标题</a:t>
            </a:r>
            <a:r>
              <a:rPr lang="en-US" altLang="zh-CN" dirty="0"/>
              <a:t>/</a:t>
            </a:r>
            <a:r>
              <a:rPr lang="zh-CN" altLang="en-US" dirty="0"/>
              <a:t>附近的文字来找</a:t>
            </a:r>
            <a:r>
              <a:rPr lang="en-US" altLang="zh-CN" dirty="0"/>
              <a:t>image</a:t>
            </a:r>
            <a:r>
              <a:rPr lang="zh-CN" altLang="en-US" dirty="0"/>
              <a:t>）</a:t>
            </a:r>
            <a:endParaRPr lang="en-US" dirty="0"/>
          </a:p>
          <a:p>
            <a:r>
              <a:rPr lang="en-US" dirty="0"/>
              <a:t>What do we search?</a:t>
            </a:r>
          </a:p>
          <a:p>
            <a:pPr lvl="1"/>
            <a:r>
              <a:rPr lang="en-US" dirty="0"/>
              <a:t>Generically, “collections”</a:t>
            </a:r>
          </a:p>
          <a:p>
            <a:pPr lvl="1"/>
            <a:r>
              <a:rPr lang="en-US" dirty="0"/>
              <a:t>Less-frequently used, “corpora”</a:t>
            </a:r>
          </a:p>
          <a:p>
            <a:r>
              <a:rPr lang="en-US" dirty="0"/>
              <a:t>What do we find?</a:t>
            </a:r>
          </a:p>
          <a:p>
            <a:pPr lvl="1"/>
            <a:r>
              <a:rPr lang="en-US" dirty="0"/>
              <a:t>Generically, “documents”</a:t>
            </a:r>
          </a:p>
          <a:p>
            <a:pPr lvl="1"/>
            <a:r>
              <a:rPr lang="en-US" dirty="0"/>
              <a:t>Even though we may be referring to web pages, PDFs, PowerPoint slides, paragraphs, etc.</a:t>
            </a:r>
          </a:p>
        </p:txBody>
      </p:sp>
      <p:sp>
        <p:nvSpPr>
          <p:cNvPr id="4" name="Slide Number Placeholder 3"/>
          <p:cNvSpPr>
            <a:spLocks noGrp="1"/>
          </p:cNvSpPr>
          <p:nvPr>
            <p:ph type="sldNum" sz="quarter" idx="4"/>
          </p:nvPr>
        </p:nvSpPr>
        <p:spPr/>
        <p:txBody>
          <a:bodyPr/>
          <a:lstStyle/>
          <a:p>
            <a:fld id="{B6F15528-21DE-4FAA-801E-634DDDAF4B2B}" type="slidenum">
              <a:rPr lang="en-US" altLang="zh-CN" smtClean="0"/>
              <a:pPr/>
              <a:t>3</a:t>
            </a:fld>
            <a:endParaRPr lang="zh-CN" altLang="en-US" dirty="0"/>
          </a:p>
        </p:txBody>
      </p:sp>
    </p:spTree>
    <p:extLst>
      <p:ext uri="{BB962C8B-B14F-4D97-AF65-F5344CB8AC3E}">
        <p14:creationId xmlns:p14="http://schemas.microsoft.com/office/powerpoint/2010/main" val="1380003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dirty="0"/>
              <a:t>Postings Size: </a:t>
            </a:r>
            <a:r>
              <a:rPr lang="en-US" dirty="0" err="1"/>
              <a:t>Zipf’s</a:t>
            </a:r>
            <a:r>
              <a:rPr lang="en-US" dirty="0"/>
              <a:t> Law</a:t>
            </a:r>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err="1"/>
              <a:t>Zipf’s</a:t>
            </a:r>
            <a:r>
              <a:rPr lang="en-US" dirty="0"/>
              <a:t> Law: (also) linear in log-log space</a:t>
            </a:r>
          </a:p>
          <a:p>
            <a:pPr lvl="1"/>
            <a:r>
              <a:rPr lang="en-US" dirty="0"/>
              <a:t>Specific case of Power Law distributions</a:t>
            </a:r>
          </a:p>
          <a:p>
            <a:r>
              <a:rPr lang="en-US" dirty="0"/>
              <a:t>In other words:</a:t>
            </a:r>
          </a:p>
          <a:p>
            <a:pPr lvl="1"/>
            <a:r>
              <a:rPr lang="en-US" dirty="0"/>
              <a:t>A few elements occur very frequently</a:t>
            </a:r>
          </a:p>
          <a:p>
            <a:pPr lvl="1"/>
            <a:r>
              <a:rPr lang="en-US" dirty="0"/>
              <a:t>Many elements occur very infrequently</a:t>
            </a:r>
          </a:p>
          <a:p>
            <a:endParaRPr lang="en-US" dirty="0"/>
          </a:p>
        </p:txBody>
      </p:sp>
      <p:graphicFrame>
        <p:nvGraphicFramePr>
          <p:cNvPr id="3074" name="Object 2"/>
          <p:cNvGraphicFramePr>
            <a:graphicFrameLocks noChangeAspect="1"/>
          </p:cNvGraphicFramePr>
          <p:nvPr/>
        </p:nvGraphicFramePr>
        <p:xfrm>
          <a:off x="1371600" y="1649450"/>
          <a:ext cx="1524000" cy="1322350"/>
        </p:xfrm>
        <a:graphic>
          <a:graphicData uri="http://schemas.openxmlformats.org/presentationml/2006/ole">
            <mc:AlternateContent xmlns:mc="http://schemas.openxmlformats.org/markup-compatibility/2006">
              <mc:Choice xmlns:v="urn:schemas-microsoft-com:vml" Requires="v">
                <p:oleObj spid="_x0000_s174103" name="Equation" r:id="rId4" imgW="457200" imgH="393480" progId="Equation.3">
                  <p:embed/>
                </p:oleObj>
              </mc:Choice>
              <mc:Fallback>
                <p:oleObj name="Equation" r:id="rId4" imgW="457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49450"/>
                        <a:ext cx="1524000" cy="13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256650" y="2082225"/>
            <a:ext cx="4649030" cy="584775"/>
          </a:xfrm>
          <a:prstGeom prst="rect">
            <a:avLst/>
          </a:prstGeom>
          <a:noFill/>
          <a:ln w="9525">
            <a:noFill/>
            <a:miter lim="800000"/>
            <a:headEnd/>
            <a:tailEnd/>
          </a:ln>
        </p:spPr>
        <p:txBody>
          <a:bodyPr wrap="none">
            <a:spAutoFit/>
          </a:bodyPr>
          <a:lstStyle/>
          <a:p>
            <a:r>
              <a:rPr lang="en-US" b="0" i="1" dirty="0" err="1">
                <a:solidFill>
                  <a:schemeClr val="bg2"/>
                </a:solidFill>
              </a:rPr>
              <a:t>cf</a:t>
            </a:r>
            <a:r>
              <a:rPr lang="en-US" b="0" dirty="0">
                <a:solidFill>
                  <a:schemeClr val="bg2"/>
                </a:solidFill>
              </a:rPr>
              <a:t> is the collection frequency of </a:t>
            </a:r>
            <a:r>
              <a:rPr lang="en-US" b="0" i="1" dirty="0" err="1">
                <a:solidFill>
                  <a:schemeClr val="bg2"/>
                </a:solidFill>
              </a:rPr>
              <a:t>i</a:t>
            </a:r>
            <a:r>
              <a:rPr lang="en-US" b="0" dirty="0" err="1">
                <a:solidFill>
                  <a:schemeClr val="bg2"/>
                </a:solidFill>
              </a:rPr>
              <a:t>-th</a:t>
            </a:r>
            <a:r>
              <a:rPr lang="en-US" b="0" dirty="0">
                <a:solidFill>
                  <a:schemeClr val="bg2"/>
                </a:solidFill>
              </a:rPr>
              <a:t> common term</a:t>
            </a:r>
          </a:p>
          <a:p>
            <a:r>
              <a:rPr lang="en-US" b="0" i="1" dirty="0">
                <a:solidFill>
                  <a:schemeClr val="bg2"/>
                </a:solidFill>
              </a:rPr>
              <a:t>c</a:t>
            </a:r>
            <a:r>
              <a:rPr lang="en-US" b="0" dirty="0">
                <a:solidFill>
                  <a:schemeClr val="bg2"/>
                </a:solidFill>
              </a:rPr>
              <a:t> is a constant</a:t>
            </a:r>
            <a:endParaRPr lang="en-US" b="0" dirty="0">
              <a:solidFill>
                <a:schemeClr val="bg2"/>
              </a:solidFill>
              <a:sym typeface="Symbol" pitchFamily="18" charset="2"/>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30</a:t>
            </a:fld>
            <a:endParaRPr lang="zh-CN" altLang="en-US" dirty="0"/>
          </a:p>
        </p:txBody>
      </p:sp>
    </p:spTree>
    <p:extLst>
      <p:ext uri="{BB962C8B-B14F-4D97-AF65-F5344CB8AC3E}">
        <p14:creationId xmlns:p14="http://schemas.microsoft.com/office/powerpoint/2010/main" val="366603507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err="1"/>
              <a:t>Zipf’s</a:t>
            </a:r>
            <a:r>
              <a:rPr lang="en-US" dirty="0"/>
              <a:t> Law for RCV1</a:t>
            </a:r>
          </a:p>
        </p:txBody>
      </p:sp>
      <p:pic>
        <p:nvPicPr>
          <p:cNvPr id="5" name="Picture 4" descr="Zipfs-Law.png"/>
          <p:cNvPicPr>
            <a:picLocks noChangeAspect="1"/>
          </p:cNvPicPr>
          <p:nvPr/>
        </p:nvPicPr>
        <p:blipFill>
          <a:blip r:embed="rId2" cstate="print"/>
          <a:stretch>
            <a:fillRect/>
          </a:stretch>
        </p:blipFill>
        <p:spPr>
          <a:xfrm>
            <a:off x="2130552" y="1371600"/>
            <a:ext cx="4649336" cy="4187952"/>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934200" y="4429780"/>
            <a:ext cx="2133600" cy="523220"/>
          </a:xfrm>
          <a:prstGeom prst="rect">
            <a:avLst/>
          </a:prstGeom>
          <a:noFill/>
        </p:spPr>
        <p:txBody>
          <a:bodyPr wrap="square" rtlCol="0">
            <a:spAutoFit/>
          </a:bodyPr>
          <a:lstStyle/>
          <a:p>
            <a:r>
              <a:rPr lang="en-US" sz="1400" dirty="0">
                <a:solidFill>
                  <a:srgbClr val="FF0000"/>
                </a:solidFill>
              </a:rPr>
              <a:t>Fit isn’t that good… but good enough!</a:t>
            </a:r>
            <a:endParaRPr lang="en-US" sz="1400" b="0" dirty="0">
              <a:solidFill>
                <a:srgbClr val="FF0000"/>
              </a:solidFill>
            </a:endParaRPr>
          </a:p>
        </p:txBody>
      </p:sp>
      <p:sp>
        <p:nvSpPr>
          <p:cNvPr id="8" name="TextBox 7"/>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31</a:t>
            </a:fld>
            <a:endParaRPr lang="zh-CN" altLang="en-US" dirty="0"/>
          </a:p>
        </p:txBody>
      </p:sp>
    </p:spTree>
    <p:extLst>
      <p:ext uri="{BB962C8B-B14F-4D97-AF65-F5344CB8AC3E}">
        <p14:creationId xmlns:p14="http://schemas.microsoft.com/office/powerpoint/2010/main" val="19942472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law-all.png"/>
          <p:cNvPicPr>
            <a:picLocks noChangeAspect="1"/>
          </p:cNvPicPr>
          <p:nvPr/>
        </p:nvPicPr>
        <p:blipFill>
          <a:blip r:embed="rId2" cstate="print"/>
          <a:stretch>
            <a:fillRect/>
          </a:stretch>
        </p:blipFill>
        <p:spPr>
          <a:xfrm>
            <a:off x="2257340" y="228600"/>
            <a:ext cx="4600660" cy="6107878"/>
          </a:xfrm>
          <a:prstGeom prst="rect">
            <a:avLst/>
          </a:prstGeom>
        </p:spPr>
      </p:pic>
      <p:sp>
        <p:nvSpPr>
          <p:cNvPr id="4" name="TextBox 3"/>
          <p:cNvSpPr txBox="1"/>
          <p:nvPr/>
        </p:nvSpPr>
        <p:spPr>
          <a:xfrm>
            <a:off x="0" y="6457890"/>
            <a:ext cx="4084998" cy="400110"/>
          </a:xfrm>
          <a:prstGeom prst="rect">
            <a:avLst/>
          </a:prstGeom>
          <a:noFill/>
        </p:spPr>
        <p:txBody>
          <a:bodyPr wrap="square" rtlCol="0">
            <a:spAutoFit/>
          </a:bodyPr>
          <a:lstStyle/>
          <a:p>
            <a:r>
              <a:rPr lang="en-US" sz="1000" b="0" dirty="0">
                <a:solidFill>
                  <a:schemeClr val="bg1"/>
                </a:solidFill>
              </a:rPr>
              <a:t>Figure from: Newman, M. E. J. (2005) “Power laws, Pareto distributions and </a:t>
            </a:r>
            <a:r>
              <a:rPr lang="en-US" sz="1000" b="0" dirty="0" err="1">
                <a:solidFill>
                  <a:schemeClr val="bg1"/>
                </a:solidFill>
              </a:rPr>
              <a:t>Zipf's</a:t>
            </a:r>
            <a:r>
              <a:rPr lang="en-US" sz="1000" b="0" dirty="0">
                <a:solidFill>
                  <a:schemeClr val="bg1"/>
                </a:solidFill>
              </a:rPr>
              <a:t> law.” Contemporary Physics 46:323–351.</a:t>
            </a:r>
          </a:p>
        </p:txBody>
      </p:sp>
      <p:sp>
        <p:nvSpPr>
          <p:cNvPr id="5" name="TextBox 4"/>
          <p:cNvSpPr txBox="1"/>
          <p:nvPr/>
        </p:nvSpPr>
        <p:spPr>
          <a:xfrm rot="20517061">
            <a:off x="1806872" y="3048000"/>
            <a:ext cx="5788764" cy="584775"/>
          </a:xfrm>
          <a:prstGeom prst="rect">
            <a:avLst/>
          </a:prstGeom>
          <a:noFill/>
        </p:spPr>
        <p:txBody>
          <a:bodyPr wrap="none" rtlCol="0">
            <a:spAutoFit/>
          </a:bodyPr>
          <a:lstStyle/>
          <a:p>
            <a:r>
              <a:rPr lang="en-US" sz="3200" dirty="0">
                <a:solidFill>
                  <a:srgbClr val="FF0000"/>
                </a:solidFill>
              </a:rPr>
              <a:t>Power Laws are everywhere!</a:t>
            </a:r>
          </a:p>
        </p:txBody>
      </p:sp>
    </p:spTree>
    <p:extLst>
      <p:ext uri="{BB962C8B-B14F-4D97-AF65-F5344CB8AC3E}">
        <p14:creationId xmlns:p14="http://schemas.microsoft.com/office/powerpoint/2010/main" val="4011758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MapReduce: Recap</a:t>
            </a:r>
          </a:p>
        </p:txBody>
      </p:sp>
      <p:sp>
        <p:nvSpPr>
          <p:cNvPr id="23555" name="Rectangle 3"/>
          <p:cNvSpPr>
            <a:spLocks noGrp="1" noChangeArrowheads="1"/>
          </p:cNvSpPr>
          <p:nvPr>
            <p:ph type="body" idx="1"/>
          </p:nvPr>
        </p:nvSpPr>
        <p:spPr/>
        <p:txBody>
          <a:bodyPr/>
          <a:lstStyle/>
          <a:p>
            <a:pPr>
              <a:lnSpc>
                <a:spcPct val="90000"/>
              </a:lnSpc>
            </a:pPr>
            <a:r>
              <a:rPr lang="en-US" dirty="0"/>
              <a:t>Programmers must specify:</a:t>
            </a:r>
          </a:p>
          <a:p>
            <a:pPr lvl="1">
              <a:lnSpc>
                <a:spcPct val="90000"/>
              </a:lnSpc>
              <a:buFont typeface="Wingdings" pitchFamily="2" charset="2"/>
              <a:buNone/>
            </a:pPr>
            <a:r>
              <a:rPr lang="en-US" b="1" dirty="0">
                <a:solidFill>
                  <a:srgbClr val="FF0000"/>
                </a:solidFill>
              </a:rPr>
              <a:t>map</a:t>
            </a:r>
            <a:r>
              <a:rPr lang="en-US" dirty="0"/>
              <a:t> (k, v) </a:t>
            </a:r>
            <a:r>
              <a:rPr lang="en-US" dirty="0">
                <a:cs typeface="Arial" charset="0"/>
              </a:rPr>
              <a:t>→ &lt;k’, v’&gt;*</a:t>
            </a:r>
          </a:p>
          <a:p>
            <a:pPr lvl="1">
              <a:lnSpc>
                <a:spcPct val="90000"/>
              </a:lnSpc>
              <a:buFont typeface="Wingdings" pitchFamily="2" charset="2"/>
              <a:buNone/>
            </a:pPr>
            <a:r>
              <a:rPr lang="en-US" b="1" dirty="0">
                <a:solidFill>
                  <a:srgbClr val="FF0000"/>
                </a:solidFill>
                <a:cs typeface="Arial" charset="0"/>
              </a:rPr>
              <a:t>reduce</a:t>
            </a:r>
            <a:r>
              <a:rPr lang="en-US" dirty="0">
                <a:cs typeface="Arial" charset="0"/>
              </a:rPr>
              <a:t> (k’, v’) → &lt;k’, v’&gt;*</a:t>
            </a:r>
          </a:p>
          <a:p>
            <a:pPr lvl="1">
              <a:lnSpc>
                <a:spcPct val="90000"/>
              </a:lnSpc>
            </a:pPr>
            <a:r>
              <a:rPr lang="en-US" dirty="0">
                <a:cs typeface="Arial" charset="0"/>
              </a:rPr>
              <a:t>All values with the same key are reduced together</a:t>
            </a:r>
          </a:p>
          <a:p>
            <a:pPr>
              <a:lnSpc>
                <a:spcPct val="90000"/>
              </a:lnSpc>
            </a:pPr>
            <a:r>
              <a:rPr lang="en-US" dirty="0">
                <a:cs typeface="Arial" charset="0"/>
              </a:rPr>
              <a:t>Optionally, also:</a:t>
            </a:r>
          </a:p>
          <a:p>
            <a:pPr lvl="1">
              <a:lnSpc>
                <a:spcPct val="90000"/>
              </a:lnSpc>
              <a:buFont typeface="Wingdings" pitchFamily="2" charset="2"/>
              <a:buNone/>
            </a:pPr>
            <a:r>
              <a:rPr lang="en-US" b="1" dirty="0">
                <a:solidFill>
                  <a:srgbClr val="FF0000"/>
                </a:solidFill>
                <a:cs typeface="Arial" charset="0"/>
              </a:rPr>
              <a:t>partition</a:t>
            </a:r>
            <a:r>
              <a:rPr lang="en-US" dirty="0">
                <a:cs typeface="Arial" charset="0"/>
              </a:rPr>
              <a:t> (k’, number of partitions) → partition for k’</a:t>
            </a:r>
          </a:p>
          <a:p>
            <a:pPr lvl="1">
              <a:lnSpc>
                <a:spcPct val="90000"/>
              </a:lnSpc>
            </a:pPr>
            <a:r>
              <a:rPr lang="en-US" dirty="0">
                <a:cs typeface="Arial" charset="0"/>
              </a:rPr>
              <a:t>Often a simple hash of the key, e.g., hash(k’) mod n</a:t>
            </a:r>
          </a:p>
          <a:p>
            <a:pPr lvl="1">
              <a:lnSpc>
                <a:spcPct val="90000"/>
              </a:lnSpc>
            </a:pPr>
            <a:r>
              <a:rPr lang="en-US" dirty="0">
                <a:cs typeface="Arial" charset="0"/>
              </a:rPr>
              <a:t>Divides up key space for parallel reduce operations</a:t>
            </a:r>
          </a:p>
          <a:p>
            <a:pPr lvl="1">
              <a:lnSpc>
                <a:spcPct val="90000"/>
              </a:lnSpc>
              <a:buNone/>
            </a:pPr>
            <a:r>
              <a:rPr lang="en-US" b="1" dirty="0">
                <a:solidFill>
                  <a:srgbClr val="FF0000"/>
                </a:solidFill>
                <a:cs typeface="Arial" charset="0"/>
              </a:rPr>
              <a:t>combine</a:t>
            </a:r>
            <a:r>
              <a:rPr lang="en-US" dirty="0">
                <a:cs typeface="Arial" charset="0"/>
              </a:rPr>
              <a:t> (k’, v’) → &lt;k’, v’&gt;*</a:t>
            </a:r>
          </a:p>
          <a:p>
            <a:pPr lvl="1">
              <a:lnSpc>
                <a:spcPct val="90000"/>
              </a:lnSpc>
            </a:pPr>
            <a:r>
              <a:rPr lang="en-US" dirty="0">
                <a:cs typeface="Arial" charset="0"/>
              </a:rPr>
              <a:t>Mini-reducers that run in memory after the map phase</a:t>
            </a:r>
          </a:p>
          <a:p>
            <a:pPr lvl="1">
              <a:lnSpc>
                <a:spcPct val="90000"/>
              </a:lnSpc>
            </a:pPr>
            <a:r>
              <a:rPr lang="en-US" dirty="0">
                <a:cs typeface="Arial" charset="0"/>
              </a:rPr>
              <a:t>Used as an optimization to reduce network traffic</a:t>
            </a:r>
          </a:p>
          <a:p>
            <a:pPr>
              <a:lnSpc>
                <a:spcPct val="90000"/>
              </a:lnSpc>
            </a:pPr>
            <a:r>
              <a:rPr lang="en-US" dirty="0">
                <a:cs typeface="Arial" charset="0"/>
              </a:rPr>
              <a:t>The execution framework handles everything else…</a:t>
            </a:r>
          </a:p>
          <a:p>
            <a:pPr lvl="1">
              <a:lnSpc>
                <a:spcPct val="90000"/>
              </a:lnSpc>
            </a:pPr>
            <a:endParaRPr lang="en-US" dirty="0">
              <a:cs typeface="Arial"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33</a:t>
            </a:fld>
            <a:endParaRPr lang="zh-CN" altLang="en-US" dirty="0"/>
          </a:p>
        </p:txBody>
      </p:sp>
    </p:spTree>
    <p:extLst>
      <p:ext uri="{BB962C8B-B14F-4D97-AF65-F5344CB8AC3E}">
        <p14:creationId xmlns:p14="http://schemas.microsoft.com/office/powerpoint/2010/main" val="426136864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3" name="Straight Arrow Connector 172"/>
          <p:cNvCxnSpPr>
            <a:cxnSpLocks noChangeShapeType="1"/>
          </p:cNvCxnSpPr>
          <p:nvPr/>
        </p:nvCxnSpPr>
        <p:spPr bwMode="auto">
          <a:xfrm rot="5400000">
            <a:off x="2644776" y="3213100"/>
            <a:ext cx="27305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4" name="Straight Arrow Connector 173"/>
          <p:cNvCxnSpPr>
            <a:cxnSpLocks noChangeShapeType="1"/>
          </p:cNvCxnSpPr>
          <p:nvPr/>
        </p:nvCxnSpPr>
        <p:spPr bwMode="auto">
          <a:xfrm rot="5400000">
            <a:off x="39385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a:cxnSpLocks noChangeShapeType="1"/>
          </p:cNvCxnSpPr>
          <p:nvPr/>
        </p:nvCxnSpPr>
        <p:spPr bwMode="auto">
          <a:xfrm rot="5400000">
            <a:off x="52339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6" name="Straight Arrow Connector 175"/>
          <p:cNvCxnSpPr>
            <a:cxnSpLocks noChangeShapeType="1"/>
          </p:cNvCxnSpPr>
          <p:nvPr/>
        </p:nvCxnSpPr>
        <p:spPr bwMode="auto">
          <a:xfrm rot="5400000">
            <a:off x="6605588" y="32131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69" name="Rectangle 7"/>
          <p:cNvSpPr>
            <a:spLocks noChangeArrowheads="1"/>
          </p:cNvSpPr>
          <p:nvPr/>
        </p:nvSpPr>
        <p:spPr bwMode="auto">
          <a:xfrm>
            <a:off x="63246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p>
        </p:txBody>
      </p:sp>
      <p:sp>
        <p:nvSpPr>
          <p:cNvPr id="170" name="Rectangle 4"/>
          <p:cNvSpPr>
            <a:spLocks noChangeArrowheads="1"/>
          </p:cNvSpPr>
          <p:nvPr/>
        </p:nvSpPr>
        <p:spPr bwMode="auto">
          <a:xfrm>
            <a:off x="23622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p>
        </p:txBody>
      </p:sp>
      <p:sp>
        <p:nvSpPr>
          <p:cNvPr id="171" name="Rectangle 5"/>
          <p:cNvSpPr>
            <a:spLocks noChangeArrowheads="1"/>
          </p:cNvSpPr>
          <p:nvPr/>
        </p:nvSpPr>
        <p:spPr bwMode="auto">
          <a:xfrm>
            <a:off x="36576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p>
        </p:txBody>
      </p:sp>
      <p:sp>
        <p:nvSpPr>
          <p:cNvPr id="172" name="Rectangle 6"/>
          <p:cNvSpPr>
            <a:spLocks noChangeArrowheads="1"/>
          </p:cNvSpPr>
          <p:nvPr/>
        </p:nvSpPr>
        <p:spPr bwMode="auto">
          <a:xfrm>
            <a:off x="4953000" y="2666999"/>
            <a:ext cx="838200" cy="4095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p>
        </p:txBody>
      </p:sp>
      <p:grpSp>
        <p:nvGrpSpPr>
          <p:cNvPr id="2" name="Group 326"/>
          <p:cNvGrpSpPr/>
          <p:nvPr/>
        </p:nvGrpSpPr>
        <p:grpSpPr>
          <a:xfrm>
            <a:off x="2286000" y="3381375"/>
            <a:ext cx="996950" cy="276225"/>
            <a:chOff x="2286000" y="3381375"/>
            <a:chExt cx="996950" cy="276225"/>
          </a:xfrm>
        </p:grpSpPr>
        <p:sp>
          <p:nvSpPr>
            <p:cNvPr id="178" name="Rectangle 144"/>
            <p:cNvSpPr>
              <a:spLocks noChangeArrowheads="1"/>
            </p:cNvSpPr>
            <p:nvPr/>
          </p:nvSpPr>
          <p:spPr bwMode="auto">
            <a:xfrm>
              <a:off x="2794665" y="34055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179" name="TextBox 145"/>
            <p:cNvSpPr txBox="1">
              <a:spLocks noChangeArrowheads="1"/>
            </p:cNvSpPr>
            <p:nvPr/>
          </p:nvSpPr>
          <p:spPr bwMode="auto">
            <a:xfrm>
              <a:off x="2784475" y="3381375"/>
              <a:ext cx="269761" cy="276225"/>
            </a:xfrm>
            <a:prstGeom prst="rect">
              <a:avLst/>
            </a:prstGeom>
            <a:noFill/>
            <a:ln w="9525">
              <a:noFill/>
              <a:miter lim="800000"/>
              <a:headEnd/>
              <a:tailEnd/>
            </a:ln>
          </p:spPr>
          <p:txBody>
            <a:bodyPr wrap="none">
              <a:spAutoFit/>
            </a:bodyPr>
            <a:lstStyle/>
            <a:p>
              <a:pPr algn="ctr"/>
              <a:r>
                <a:rPr lang="en-US" sz="1200" b="0" dirty="0"/>
                <a:t>b</a:t>
              </a:r>
              <a:endParaRPr lang="en-US" b="0" baseline="-25000" dirty="0"/>
            </a:p>
          </p:txBody>
        </p:sp>
        <p:sp>
          <p:nvSpPr>
            <p:cNvPr id="180" name="Rectangle 137"/>
            <p:cNvSpPr>
              <a:spLocks noChangeArrowheads="1"/>
            </p:cNvSpPr>
            <p:nvPr/>
          </p:nvSpPr>
          <p:spPr bwMode="auto">
            <a:xfrm>
              <a:off x="2296190" y="34055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181" name="TextBox 138"/>
            <p:cNvSpPr txBox="1">
              <a:spLocks noChangeArrowheads="1"/>
            </p:cNvSpPr>
            <p:nvPr/>
          </p:nvSpPr>
          <p:spPr bwMode="auto">
            <a:xfrm>
              <a:off x="2286000" y="3381375"/>
              <a:ext cx="269761" cy="276225"/>
            </a:xfrm>
            <a:prstGeom prst="rect">
              <a:avLst/>
            </a:prstGeom>
            <a:noFill/>
            <a:ln w="9525">
              <a:noFill/>
              <a:miter lim="800000"/>
              <a:headEnd/>
              <a:tailEnd/>
            </a:ln>
          </p:spPr>
          <p:txBody>
            <a:bodyPr wrap="none">
              <a:spAutoFit/>
            </a:bodyPr>
            <a:lstStyle/>
            <a:p>
              <a:pPr algn="ctr"/>
              <a:r>
                <a:rPr lang="en-US" sz="1200" b="0" dirty="0"/>
                <a:t>a</a:t>
              </a:r>
              <a:endParaRPr lang="en-US" b="0" baseline="-25000" dirty="0"/>
            </a:p>
          </p:txBody>
        </p:sp>
        <p:sp>
          <p:nvSpPr>
            <p:cNvPr id="182" name="Rectangle 135"/>
            <p:cNvSpPr>
              <a:spLocks noChangeArrowheads="1"/>
            </p:cNvSpPr>
            <p:nvPr/>
          </p:nvSpPr>
          <p:spPr bwMode="auto">
            <a:xfrm>
              <a:off x="2524904" y="34055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183" name="TextBox 136"/>
            <p:cNvSpPr txBox="1">
              <a:spLocks noChangeArrowheads="1"/>
            </p:cNvSpPr>
            <p:nvPr/>
          </p:nvSpPr>
          <p:spPr bwMode="auto">
            <a:xfrm>
              <a:off x="2514714" y="3381375"/>
              <a:ext cx="269761" cy="276225"/>
            </a:xfrm>
            <a:prstGeom prst="rect">
              <a:avLst/>
            </a:prstGeom>
            <a:noFill/>
            <a:ln w="9525">
              <a:noFill/>
              <a:miter lim="800000"/>
              <a:headEnd/>
              <a:tailEnd/>
            </a:ln>
          </p:spPr>
          <p:txBody>
            <a:bodyPr wrap="none">
              <a:spAutoFit/>
            </a:bodyPr>
            <a:lstStyle/>
            <a:p>
              <a:r>
                <a:rPr lang="en-US" sz="1200" b="0">
                  <a:solidFill>
                    <a:schemeClr val="bg1"/>
                  </a:solidFill>
                </a:rPr>
                <a:t>1</a:t>
              </a:r>
              <a:endParaRPr lang="en-US" b="0" baseline="-25000">
                <a:solidFill>
                  <a:schemeClr val="bg1"/>
                </a:solidFill>
              </a:endParaRPr>
            </a:p>
          </p:txBody>
        </p:sp>
        <p:sp>
          <p:nvSpPr>
            <p:cNvPr id="184" name="Rectangle 142"/>
            <p:cNvSpPr>
              <a:spLocks noChangeArrowheads="1"/>
            </p:cNvSpPr>
            <p:nvPr/>
          </p:nvSpPr>
          <p:spPr bwMode="auto">
            <a:xfrm>
              <a:off x="3023379" y="34055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185" name="TextBox 143"/>
            <p:cNvSpPr txBox="1">
              <a:spLocks noChangeArrowheads="1"/>
            </p:cNvSpPr>
            <p:nvPr/>
          </p:nvSpPr>
          <p:spPr bwMode="auto">
            <a:xfrm>
              <a:off x="3013189" y="3381375"/>
              <a:ext cx="269761"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3" name="Group 325"/>
          <p:cNvGrpSpPr/>
          <p:nvPr/>
        </p:nvGrpSpPr>
        <p:grpSpPr>
          <a:xfrm>
            <a:off x="3844925" y="3381375"/>
            <a:ext cx="498475" cy="276225"/>
            <a:chOff x="3844925" y="3381375"/>
            <a:chExt cx="498475" cy="276225"/>
          </a:xfrm>
        </p:grpSpPr>
        <p:sp>
          <p:nvSpPr>
            <p:cNvPr id="187" name="Rectangle 151"/>
            <p:cNvSpPr>
              <a:spLocks noChangeArrowheads="1"/>
            </p:cNvSpPr>
            <p:nvPr/>
          </p:nvSpPr>
          <p:spPr bwMode="auto">
            <a:xfrm>
              <a:off x="3855115" y="34055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189" name="TextBox 152"/>
            <p:cNvSpPr txBox="1">
              <a:spLocks noChangeArrowheads="1"/>
            </p:cNvSpPr>
            <p:nvPr/>
          </p:nvSpPr>
          <p:spPr bwMode="auto">
            <a:xfrm>
              <a:off x="3844925" y="3381375"/>
              <a:ext cx="26976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191" name="Rectangle 149"/>
            <p:cNvSpPr>
              <a:spLocks noChangeArrowheads="1"/>
            </p:cNvSpPr>
            <p:nvPr/>
          </p:nvSpPr>
          <p:spPr bwMode="auto">
            <a:xfrm>
              <a:off x="4083829" y="34055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192" name="TextBox 150"/>
            <p:cNvSpPr txBox="1">
              <a:spLocks noChangeArrowheads="1"/>
            </p:cNvSpPr>
            <p:nvPr/>
          </p:nvSpPr>
          <p:spPr bwMode="auto">
            <a:xfrm>
              <a:off x="4073639" y="3381375"/>
              <a:ext cx="269761" cy="276225"/>
            </a:xfrm>
            <a:prstGeom prst="rect">
              <a:avLst/>
            </a:prstGeom>
            <a:noFill/>
            <a:ln w="9525">
              <a:noFill/>
              <a:miter lim="800000"/>
              <a:headEnd/>
              <a:tailEnd/>
            </a:ln>
          </p:spPr>
          <p:txBody>
            <a:bodyPr wrap="none">
              <a:spAutoFit/>
            </a:bodyPr>
            <a:lstStyle/>
            <a:p>
              <a:r>
                <a:rPr lang="en-US" sz="1200" b="0" dirty="0">
                  <a:solidFill>
                    <a:schemeClr val="bg1"/>
                  </a:solidFill>
                </a:rPr>
                <a:t>9</a:t>
              </a:r>
              <a:endParaRPr lang="en-US" b="0" baseline="-25000" dirty="0">
                <a:solidFill>
                  <a:schemeClr val="bg1"/>
                </a:solidFill>
              </a:endParaRPr>
            </a:p>
          </p:txBody>
        </p:sp>
      </p:grpSp>
      <p:grpSp>
        <p:nvGrpSpPr>
          <p:cNvPr id="4" name="Group 324"/>
          <p:cNvGrpSpPr/>
          <p:nvPr/>
        </p:nvGrpSpPr>
        <p:grpSpPr>
          <a:xfrm>
            <a:off x="4876800" y="3381375"/>
            <a:ext cx="990600" cy="276225"/>
            <a:chOff x="4876800" y="3381375"/>
            <a:chExt cx="990600" cy="276225"/>
          </a:xfrm>
        </p:grpSpPr>
        <p:sp>
          <p:nvSpPr>
            <p:cNvPr id="196" name="Rectangle 165"/>
            <p:cNvSpPr>
              <a:spLocks noChangeArrowheads="1"/>
            </p:cNvSpPr>
            <p:nvPr/>
          </p:nvSpPr>
          <p:spPr bwMode="auto">
            <a:xfrm>
              <a:off x="4886985" y="34055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197" name="Rectangle 172"/>
            <p:cNvSpPr>
              <a:spLocks noChangeArrowheads="1"/>
            </p:cNvSpPr>
            <p:nvPr/>
          </p:nvSpPr>
          <p:spPr bwMode="auto">
            <a:xfrm>
              <a:off x="5379359" y="34055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198" name="TextBox 166"/>
            <p:cNvSpPr txBox="1">
              <a:spLocks noChangeArrowheads="1"/>
            </p:cNvSpPr>
            <p:nvPr/>
          </p:nvSpPr>
          <p:spPr bwMode="auto">
            <a:xfrm>
              <a:off x="4876800" y="3381375"/>
              <a:ext cx="269626" cy="276225"/>
            </a:xfrm>
            <a:prstGeom prst="rect">
              <a:avLst/>
            </a:prstGeom>
            <a:noFill/>
            <a:ln w="9525">
              <a:noFill/>
              <a:miter lim="800000"/>
              <a:headEnd/>
              <a:tailEnd/>
            </a:ln>
          </p:spPr>
          <p:txBody>
            <a:bodyPr wrap="none">
              <a:spAutoFit/>
            </a:bodyPr>
            <a:lstStyle/>
            <a:p>
              <a:pPr algn="ctr"/>
              <a:r>
                <a:rPr lang="en-US" sz="1200" b="0"/>
                <a:t>a</a:t>
              </a:r>
              <a:endParaRPr lang="en-US" b="0" baseline="-25000"/>
            </a:p>
          </p:txBody>
        </p:sp>
        <p:sp>
          <p:nvSpPr>
            <p:cNvPr id="199" name="TextBox 173"/>
            <p:cNvSpPr txBox="1">
              <a:spLocks noChangeArrowheads="1"/>
            </p:cNvSpPr>
            <p:nvPr/>
          </p:nvSpPr>
          <p:spPr bwMode="auto">
            <a:xfrm>
              <a:off x="5369174" y="3381375"/>
              <a:ext cx="26161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00" name="Rectangle 163"/>
            <p:cNvSpPr>
              <a:spLocks noChangeArrowheads="1"/>
            </p:cNvSpPr>
            <p:nvPr/>
          </p:nvSpPr>
          <p:spPr bwMode="auto">
            <a:xfrm>
              <a:off x="5115585" y="34055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01" name="TextBox 164"/>
            <p:cNvSpPr txBox="1">
              <a:spLocks noChangeArrowheads="1"/>
            </p:cNvSpPr>
            <p:nvPr/>
          </p:nvSpPr>
          <p:spPr bwMode="auto">
            <a:xfrm>
              <a:off x="5105400" y="3381375"/>
              <a:ext cx="269626" cy="276225"/>
            </a:xfrm>
            <a:prstGeom prst="rect">
              <a:avLst/>
            </a:prstGeom>
            <a:noFill/>
            <a:ln w="9525">
              <a:noFill/>
              <a:miter lim="800000"/>
              <a:headEnd/>
              <a:tailEnd/>
            </a:ln>
          </p:spPr>
          <p:txBody>
            <a:bodyPr wrap="none">
              <a:spAutoFit/>
            </a:bodyPr>
            <a:lstStyle/>
            <a:p>
              <a:r>
                <a:rPr lang="en-US" sz="1200" b="0">
                  <a:solidFill>
                    <a:schemeClr val="bg1"/>
                  </a:solidFill>
                </a:rPr>
                <a:t>5</a:t>
              </a:r>
              <a:endParaRPr lang="en-US" b="0" baseline="-25000">
                <a:solidFill>
                  <a:schemeClr val="bg1"/>
                </a:solidFill>
              </a:endParaRPr>
            </a:p>
          </p:txBody>
        </p:sp>
        <p:sp>
          <p:nvSpPr>
            <p:cNvPr id="202" name="Rectangle 170"/>
            <p:cNvSpPr>
              <a:spLocks noChangeArrowheads="1"/>
            </p:cNvSpPr>
            <p:nvPr/>
          </p:nvSpPr>
          <p:spPr bwMode="auto">
            <a:xfrm>
              <a:off x="5607959" y="34055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03" name="TextBox 171"/>
            <p:cNvSpPr txBox="1">
              <a:spLocks noChangeArrowheads="1"/>
            </p:cNvSpPr>
            <p:nvPr/>
          </p:nvSpPr>
          <p:spPr bwMode="auto">
            <a:xfrm>
              <a:off x="5597774" y="3381375"/>
              <a:ext cx="269626"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5" name="Group 323"/>
          <p:cNvGrpSpPr/>
          <p:nvPr/>
        </p:nvGrpSpPr>
        <p:grpSpPr>
          <a:xfrm>
            <a:off x="6248400" y="3381375"/>
            <a:ext cx="990600" cy="276225"/>
            <a:chOff x="6248400" y="3381375"/>
            <a:chExt cx="990600" cy="276225"/>
          </a:xfrm>
        </p:grpSpPr>
        <p:sp>
          <p:nvSpPr>
            <p:cNvPr id="205" name="Rectangle 179"/>
            <p:cNvSpPr>
              <a:spLocks noChangeArrowheads="1"/>
            </p:cNvSpPr>
            <p:nvPr/>
          </p:nvSpPr>
          <p:spPr bwMode="auto">
            <a:xfrm>
              <a:off x="6258585" y="34055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06" name="Rectangle 186"/>
            <p:cNvSpPr>
              <a:spLocks noChangeArrowheads="1"/>
            </p:cNvSpPr>
            <p:nvPr/>
          </p:nvSpPr>
          <p:spPr bwMode="auto">
            <a:xfrm>
              <a:off x="6750959" y="34055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07" name="TextBox 180"/>
            <p:cNvSpPr txBox="1">
              <a:spLocks noChangeArrowheads="1"/>
            </p:cNvSpPr>
            <p:nvPr/>
          </p:nvSpPr>
          <p:spPr bwMode="auto">
            <a:xfrm>
              <a:off x="6248400" y="3381375"/>
              <a:ext cx="269626" cy="276225"/>
            </a:xfrm>
            <a:prstGeom prst="rect">
              <a:avLst/>
            </a:prstGeom>
            <a:noFill/>
            <a:ln w="9525">
              <a:noFill/>
              <a:miter lim="800000"/>
              <a:headEnd/>
              <a:tailEnd/>
            </a:ln>
          </p:spPr>
          <p:txBody>
            <a:bodyPr wrap="none">
              <a:spAutoFit/>
            </a:bodyPr>
            <a:lstStyle/>
            <a:p>
              <a:pPr algn="ctr"/>
              <a:r>
                <a:rPr lang="en-US" sz="1200" b="0"/>
                <a:t>b</a:t>
              </a:r>
              <a:endParaRPr lang="en-US" b="0" baseline="-25000"/>
            </a:p>
          </p:txBody>
        </p:sp>
        <p:sp>
          <p:nvSpPr>
            <p:cNvPr id="208" name="TextBox 187"/>
            <p:cNvSpPr txBox="1">
              <a:spLocks noChangeArrowheads="1"/>
            </p:cNvSpPr>
            <p:nvPr/>
          </p:nvSpPr>
          <p:spPr bwMode="auto">
            <a:xfrm>
              <a:off x="6740774" y="3381375"/>
              <a:ext cx="26161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09" name="Rectangle 177"/>
            <p:cNvSpPr>
              <a:spLocks noChangeArrowheads="1"/>
            </p:cNvSpPr>
            <p:nvPr/>
          </p:nvSpPr>
          <p:spPr bwMode="auto">
            <a:xfrm>
              <a:off x="6487185" y="34055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10" name="TextBox 178"/>
            <p:cNvSpPr txBox="1">
              <a:spLocks noChangeArrowheads="1"/>
            </p:cNvSpPr>
            <p:nvPr/>
          </p:nvSpPr>
          <p:spPr bwMode="auto">
            <a:xfrm>
              <a:off x="6477000" y="3381375"/>
              <a:ext cx="269626" cy="276225"/>
            </a:xfrm>
            <a:prstGeom prst="rect">
              <a:avLst/>
            </a:prstGeom>
            <a:noFill/>
            <a:ln w="9525">
              <a:noFill/>
              <a:miter lim="800000"/>
              <a:headEnd/>
              <a:tailEnd/>
            </a:ln>
          </p:spPr>
          <p:txBody>
            <a:bodyPr wrap="none">
              <a:spAutoFit/>
            </a:bodyPr>
            <a:lstStyle/>
            <a:p>
              <a:r>
                <a:rPr lang="en-US" sz="1200" b="0">
                  <a:solidFill>
                    <a:schemeClr val="bg1"/>
                  </a:solidFill>
                </a:rPr>
                <a:t>7</a:t>
              </a:r>
              <a:endParaRPr lang="en-US" b="0" baseline="-25000">
                <a:solidFill>
                  <a:schemeClr val="bg1"/>
                </a:solidFill>
              </a:endParaRPr>
            </a:p>
          </p:txBody>
        </p:sp>
        <p:sp>
          <p:nvSpPr>
            <p:cNvPr id="211" name="Rectangle 184"/>
            <p:cNvSpPr>
              <a:spLocks noChangeArrowheads="1"/>
            </p:cNvSpPr>
            <p:nvPr/>
          </p:nvSpPr>
          <p:spPr bwMode="auto">
            <a:xfrm>
              <a:off x="6979559" y="34055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12" name="TextBox 185"/>
            <p:cNvSpPr txBox="1">
              <a:spLocks noChangeArrowheads="1"/>
            </p:cNvSpPr>
            <p:nvPr/>
          </p:nvSpPr>
          <p:spPr bwMode="auto">
            <a:xfrm>
              <a:off x="6969374" y="3381375"/>
              <a:ext cx="269626" cy="276225"/>
            </a:xfrm>
            <a:prstGeom prst="rect">
              <a:avLst/>
            </a:prstGeom>
            <a:noFill/>
            <a:ln w="9525">
              <a:noFill/>
              <a:miter lim="800000"/>
              <a:headEnd/>
              <a:tailEnd/>
            </a:ln>
          </p:spPr>
          <p:txBody>
            <a:bodyPr wrap="none">
              <a:spAutoFit/>
            </a:bodyPr>
            <a:lstStyle/>
            <a:p>
              <a:r>
                <a:rPr lang="en-US" sz="1200" b="0" dirty="0">
                  <a:solidFill>
                    <a:schemeClr val="bg1"/>
                  </a:solidFill>
                </a:rPr>
                <a:t>8</a:t>
              </a:r>
              <a:endParaRPr lang="en-US" b="0" baseline="-25000" dirty="0">
                <a:solidFill>
                  <a:schemeClr val="bg1"/>
                </a:solidFill>
              </a:endParaRPr>
            </a:p>
          </p:txBody>
        </p:sp>
      </p:grpSp>
      <p:sp>
        <p:nvSpPr>
          <p:cNvPr id="213" name="Rectangle 4"/>
          <p:cNvSpPr>
            <a:spLocks noChangeArrowheads="1"/>
          </p:cNvSpPr>
          <p:nvPr/>
        </p:nvSpPr>
        <p:spPr bwMode="auto">
          <a:xfrm>
            <a:off x="22860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p>
        </p:txBody>
      </p:sp>
      <p:sp>
        <p:nvSpPr>
          <p:cNvPr id="214" name="Rectangle 4"/>
          <p:cNvSpPr>
            <a:spLocks noChangeArrowheads="1"/>
          </p:cNvSpPr>
          <p:nvPr/>
        </p:nvSpPr>
        <p:spPr bwMode="auto">
          <a:xfrm>
            <a:off x="35814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p>
        </p:txBody>
      </p:sp>
      <p:sp>
        <p:nvSpPr>
          <p:cNvPr id="215" name="Rectangle 4"/>
          <p:cNvSpPr>
            <a:spLocks noChangeArrowheads="1"/>
          </p:cNvSpPr>
          <p:nvPr/>
        </p:nvSpPr>
        <p:spPr bwMode="auto">
          <a:xfrm>
            <a:off x="48768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p>
        </p:txBody>
      </p:sp>
      <p:sp>
        <p:nvSpPr>
          <p:cNvPr id="216" name="Rectangle 4"/>
          <p:cNvSpPr>
            <a:spLocks noChangeArrowheads="1"/>
          </p:cNvSpPr>
          <p:nvPr/>
        </p:nvSpPr>
        <p:spPr bwMode="auto">
          <a:xfrm>
            <a:off x="6248400" y="3733800"/>
            <a:ext cx="990600" cy="3333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p>
        </p:txBody>
      </p:sp>
      <p:cxnSp>
        <p:nvCxnSpPr>
          <p:cNvPr id="167" name="Straight Arrow Connector 166"/>
          <p:cNvCxnSpPr>
            <a:cxnSpLocks noChangeShapeType="1"/>
          </p:cNvCxnSpPr>
          <p:nvPr/>
        </p:nvCxnSpPr>
        <p:spPr bwMode="auto">
          <a:xfrm rot="5400000">
            <a:off x="2644776" y="2146300"/>
            <a:ext cx="27305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68" name="Straight Arrow Connector 167"/>
          <p:cNvCxnSpPr>
            <a:cxnSpLocks noChangeShapeType="1"/>
          </p:cNvCxnSpPr>
          <p:nvPr/>
        </p:nvCxnSpPr>
        <p:spPr bwMode="auto">
          <a:xfrm rot="5400000">
            <a:off x="39385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77" name="Straight Arrow Connector 176"/>
          <p:cNvCxnSpPr>
            <a:cxnSpLocks noChangeShapeType="1"/>
          </p:cNvCxnSpPr>
          <p:nvPr/>
        </p:nvCxnSpPr>
        <p:spPr bwMode="auto">
          <a:xfrm rot="5400000">
            <a:off x="52339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186" name="Straight Arrow Connector 185"/>
          <p:cNvCxnSpPr>
            <a:cxnSpLocks noChangeShapeType="1"/>
          </p:cNvCxnSpPr>
          <p:nvPr/>
        </p:nvCxnSpPr>
        <p:spPr bwMode="auto">
          <a:xfrm rot="5400000">
            <a:off x="6605588" y="2146300"/>
            <a:ext cx="274638"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88" name="Rectangle 7"/>
          <p:cNvSpPr>
            <a:spLocks noChangeArrowheads="1"/>
          </p:cNvSpPr>
          <p:nvPr/>
        </p:nvSpPr>
        <p:spPr bwMode="auto">
          <a:xfrm>
            <a:off x="63246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190" name="Straight Arrow Connector 27"/>
          <p:cNvCxnSpPr>
            <a:cxnSpLocks noChangeShapeType="1"/>
          </p:cNvCxnSpPr>
          <p:nvPr/>
        </p:nvCxnSpPr>
        <p:spPr bwMode="auto">
          <a:xfrm rot="16200000" flipH="1">
            <a:off x="6019800" y="714375"/>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93" name="Rectangle 4"/>
          <p:cNvSpPr>
            <a:spLocks noChangeArrowheads="1"/>
          </p:cNvSpPr>
          <p:nvPr/>
        </p:nvSpPr>
        <p:spPr bwMode="auto">
          <a:xfrm>
            <a:off x="23622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dirty="0">
                <a:solidFill>
                  <a:schemeClr val="bg2"/>
                </a:solidFill>
              </a:rPr>
              <a:t>map</a:t>
            </a:r>
          </a:p>
        </p:txBody>
      </p:sp>
      <p:cxnSp>
        <p:nvCxnSpPr>
          <p:cNvPr id="194" name="Straight Arrow Connector 20"/>
          <p:cNvCxnSpPr>
            <a:cxnSpLocks noChangeShapeType="1"/>
          </p:cNvCxnSpPr>
          <p:nvPr/>
        </p:nvCxnSpPr>
        <p:spPr bwMode="auto">
          <a:xfrm rot="5400000">
            <a:off x="2819400" y="714375"/>
            <a:ext cx="609600" cy="6096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195" name="Rectangle 5"/>
          <p:cNvSpPr>
            <a:spLocks noChangeArrowheads="1"/>
          </p:cNvSpPr>
          <p:nvPr/>
        </p:nvSpPr>
        <p:spPr bwMode="auto">
          <a:xfrm>
            <a:off x="36576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204" name="Straight Arrow Connector 22"/>
          <p:cNvCxnSpPr>
            <a:cxnSpLocks noChangeShapeType="1"/>
          </p:cNvCxnSpPr>
          <p:nvPr/>
        </p:nvCxnSpPr>
        <p:spPr bwMode="auto">
          <a:xfrm rot="5400000">
            <a:off x="3771900" y="981075"/>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17" name="Rectangle 6"/>
          <p:cNvSpPr>
            <a:spLocks noChangeArrowheads="1"/>
          </p:cNvSpPr>
          <p:nvPr/>
        </p:nvSpPr>
        <p:spPr bwMode="auto">
          <a:xfrm>
            <a:off x="4953000" y="1400175"/>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218" name="Straight Arrow Connector 28"/>
          <p:cNvCxnSpPr>
            <a:cxnSpLocks noChangeShapeType="1"/>
          </p:cNvCxnSpPr>
          <p:nvPr/>
        </p:nvCxnSpPr>
        <p:spPr bwMode="auto">
          <a:xfrm rot="16200000" flipH="1">
            <a:off x="4991100" y="981075"/>
            <a:ext cx="609600" cy="76200"/>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grpSp>
        <p:nvGrpSpPr>
          <p:cNvPr id="6" name="Group 318"/>
          <p:cNvGrpSpPr/>
          <p:nvPr/>
        </p:nvGrpSpPr>
        <p:grpSpPr>
          <a:xfrm>
            <a:off x="3033713" y="333375"/>
            <a:ext cx="3214687" cy="276225"/>
            <a:chOff x="3033713" y="333375"/>
            <a:chExt cx="3214687" cy="276225"/>
          </a:xfrm>
        </p:grpSpPr>
        <p:sp>
          <p:nvSpPr>
            <p:cNvPr id="219" name="Rectangle 56"/>
            <p:cNvSpPr>
              <a:spLocks noChangeArrowheads="1"/>
            </p:cNvSpPr>
            <p:nvPr/>
          </p:nvSpPr>
          <p:spPr bwMode="auto">
            <a:xfrm>
              <a:off x="3079069"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0" name="Rectangle 102"/>
            <p:cNvSpPr>
              <a:spLocks noChangeArrowheads="1"/>
            </p:cNvSpPr>
            <p:nvPr/>
          </p:nvSpPr>
          <p:spPr bwMode="auto">
            <a:xfrm>
              <a:off x="3612430"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1" name="Rectangle 109"/>
            <p:cNvSpPr>
              <a:spLocks noChangeArrowheads="1"/>
            </p:cNvSpPr>
            <p:nvPr/>
          </p:nvSpPr>
          <p:spPr bwMode="auto">
            <a:xfrm>
              <a:off x="4145792"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2" name="Rectangle 116"/>
            <p:cNvSpPr>
              <a:spLocks noChangeArrowheads="1"/>
            </p:cNvSpPr>
            <p:nvPr/>
          </p:nvSpPr>
          <p:spPr bwMode="auto">
            <a:xfrm>
              <a:off x="4679154"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3" name="Rectangle 123"/>
            <p:cNvSpPr>
              <a:spLocks noChangeArrowheads="1"/>
            </p:cNvSpPr>
            <p:nvPr/>
          </p:nvSpPr>
          <p:spPr bwMode="auto">
            <a:xfrm>
              <a:off x="5212515"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4" name="Rectangle 130"/>
            <p:cNvSpPr>
              <a:spLocks noChangeArrowheads="1"/>
            </p:cNvSpPr>
            <p:nvPr/>
          </p:nvSpPr>
          <p:spPr bwMode="auto">
            <a:xfrm>
              <a:off x="5745877" y="357506"/>
              <a:ext cx="228584" cy="227961"/>
            </a:xfrm>
            <a:prstGeom prst="rect">
              <a:avLst/>
            </a:prstGeom>
            <a:solidFill>
              <a:schemeClr val="bg1"/>
            </a:solidFill>
            <a:ln w="9525" algn="ctr">
              <a:solidFill>
                <a:schemeClr val="bg1"/>
              </a:solidFill>
              <a:round/>
              <a:headEnd/>
              <a:tailEnd/>
            </a:ln>
          </p:spPr>
          <p:txBody>
            <a:bodyPr/>
            <a:lstStyle/>
            <a:p>
              <a:endParaRPr lang="en-US"/>
            </a:p>
          </p:txBody>
        </p:sp>
        <p:sp>
          <p:nvSpPr>
            <p:cNvPr id="225" name="TextBox 57"/>
            <p:cNvSpPr txBox="1">
              <a:spLocks noChangeArrowheads="1"/>
            </p:cNvSpPr>
            <p:nvPr/>
          </p:nvSpPr>
          <p:spPr bwMode="auto">
            <a:xfrm>
              <a:off x="3033713" y="333375"/>
              <a:ext cx="319295" cy="276225"/>
            </a:xfrm>
            <a:prstGeom prst="rect">
              <a:avLst/>
            </a:prstGeom>
            <a:noFill/>
            <a:ln w="9525">
              <a:noFill/>
              <a:miter lim="800000"/>
              <a:headEnd/>
              <a:tailEnd/>
            </a:ln>
          </p:spPr>
          <p:txBody>
            <a:bodyPr wrap="none">
              <a:spAutoFit/>
            </a:bodyPr>
            <a:lstStyle/>
            <a:p>
              <a:r>
                <a:rPr lang="en-US" sz="1200" b="0" dirty="0"/>
                <a:t>k</a:t>
              </a:r>
              <a:r>
                <a:rPr lang="en-US" sz="1200" b="0" baseline="-25000" dirty="0"/>
                <a:t>1</a:t>
              </a:r>
              <a:endParaRPr lang="en-US" b="0" baseline="-25000" dirty="0"/>
            </a:p>
          </p:txBody>
        </p:sp>
        <p:sp>
          <p:nvSpPr>
            <p:cNvPr id="226" name="TextBox 103"/>
            <p:cNvSpPr txBox="1">
              <a:spLocks noChangeArrowheads="1"/>
            </p:cNvSpPr>
            <p:nvPr/>
          </p:nvSpPr>
          <p:spPr bwMode="auto">
            <a:xfrm>
              <a:off x="3567075" y="333375"/>
              <a:ext cx="319295" cy="276225"/>
            </a:xfrm>
            <a:prstGeom prst="rect">
              <a:avLst/>
            </a:prstGeom>
            <a:noFill/>
            <a:ln w="9525">
              <a:noFill/>
              <a:miter lim="800000"/>
              <a:headEnd/>
              <a:tailEnd/>
            </a:ln>
          </p:spPr>
          <p:txBody>
            <a:bodyPr wrap="none">
              <a:spAutoFit/>
            </a:bodyPr>
            <a:lstStyle/>
            <a:p>
              <a:r>
                <a:rPr lang="en-US" sz="1200" b="0" dirty="0"/>
                <a:t>k</a:t>
              </a:r>
              <a:r>
                <a:rPr lang="en-US" sz="1200" b="0" baseline="-25000" dirty="0"/>
                <a:t>2</a:t>
              </a:r>
              <a:endParaRPr lang="en-US" b="0" baseline="-25000" dirty="0"/>
            </a:p>
          </p:txBody>
        </p:sp>
        <p:sp>
          <p:nvSpPr>
            <p:cNvPr id="227" name="TextBox 110"/>
            <p:cNvSpPr txBox="1">
              <a:spLocks noChangeArrowheads="1"/>
            </p:cNvSpPr>
            <p:nvPr/>
          </p:nvSpPr>
          <p:spPr bwMode="auto">
            <a:xfrm>
              <a:off x="4100436" y="333375"/>
              <a:ext cx="319295" cy="276225"/>
            </a:xfrm>
            <a:prstGeom prst="rect">
              <a:avLst/>
            </a:prstGeom>
            <a:noFill/>
            <a:ln w="9525">
              <a:noFill/>
              <a:miter lim="800000"/>
              <a:headEnd/>
              <a:tailEnd/>
            </a:ln>
          </p:spPr>
          <p:txBody>
            <a:bodyPr wrap="none">
              <a:spAutoFit/>
            </a:bodyPr>
            <a:lstStyle/>
            <a:p>
              <a:r>
                <a:rPr lang="en-US" sz="1200" b="0"/>
                <a:t>k</a:t>
              </a:r>
              <a:r>
                <a:rPr lang="en-US" sz="1200" b="0" baseline="-25000"/>
                <a:t>3</a:t>
              </a:r>
              <a:endParaRPr lang="en-US" b="0" baseline="-25000"/>
            </a:p>
          </p:txBody>
        </p:sp>
        <p:sp>
          <p:nvSpPr>
            <p:cNvPr id="228" name="TextBox 117"/>
            <p:cNvSpPr txBox="1">
              <a:spLocks noChangeArrowheads="1"/>
            </p:cNvSpPr>
            <p:nvPr/>
          </p:nvSpPr>
          <p:spPr bwMode="auto">
            <a:xfrm>
              <a:off x="4633798" y="333375"/>
              <a:ext cx="319295" cy="276225"/>
            </a:xfrm>
            <a:prstGeom prst="rect">
              <a:avLst/>
            </a:prstGeom>
            <a:noFill/>
            <a:ln w="9525">
              <a:noFill/>
              <a:miter lim="800000"/>
              <a:headEnd/>
              <a:tailEnd/>
            </a:ln>
          </p:spPr>
          <p:txBody>
            <a:bodyPr wrap="none">
              <a:spAutoFit/>
            </a:bodyPr>
            <a:lstStyle/>
            <a:p>
              <a:r>
                <a:rPr lang="en-US" sz="1200" b="0"/>
                <a:t>k</a:t>
              </a:r>
              <a:r>
                <a:rPr lang="en-US" sz="1200" b="0" baseline="-25000"/>
                <a:t>4</a:t>
              </a:r>
              <a:endParaRPr lang="en-US" b="0" baseline="-25000"/>
            </a:p>
          </p:txBody>
        </p:sp>
        <p:sp>
          <p:nvSpPr>
            <p:cNvPr id="229" name="TextBox 124"/>
            <p:cNvSpPr txBox="1">
              <a:spLocks noChangeArrowheads="1"/>
            </p:cNvSpPr>
            <p:nvPr/>
          </p:nvSpPr>
          <p:spPr bwMode="auto">
            <a:xfrm>
              <a:off x="5167160" y="333375"/>
              <a:ext cx="319295" cy="276225"/>
            </a:xfrm>
            <a:prstGeom prst="rect">
              <a:avLst/>
            </a:prstGeom>
            <a:noFill/>
            <a:ln w="9525">
              <a:noFill/>
              <a:miter lim="800000"/>
              <a:headEnd/>
              <a:tailEnd/>
            </a:ln>
          </p:spPr>
          <p:txBody>
            <a:bodyPr wrap="none">
              <a:spAutoFit/>
            </a:bodyPr>
            <a:lstStyle/>
            <a:p>
              <a:r>
                <a:rPr lang="en-US" sz="1200" b="0"/>
                <a:t>k</a:t>
              </a:r>
              <a:r>
                <a:rPr lang="en-US" sz="1200" b="0" baseline="-25000"/>
                <a:t>5</a:t>
              </a:r>
              <a:endParaRPr lang="en-US" b="0" baseline="-25000"/>
            </a:p>
          </p:txBody>
        </p:sp>
        <p:sp>
          <p:nvSpPr>
            <p:cNvPr id="230" name="TextBox 131"/>
            <p:cNvSpPr txBox="1">
              <a:spLocks noChangeArrowheads="1"/>
            </p:cNvSpPr>
            <p:nvPr/>
          </p:nvSpPr>
          <p:spPr bwMode="auto">
            <a:xfrm>
              <a:off x="5700521" y="333375"/>
              <a:ext cx="319295" cy="276225"/>
            </a:xfrm>
            <a:prstGeom prst="rect">
              <a:avLst/>
            </a:prstGeom>
            <a:noFill/>
            <a:ln w="9525">
              <a:noFill/>
              <a:miter lim="800000"/>
              <a:headEnd/>
              <a:tailEnd/>
            </a:ln>
          </p:spPr>
          <p:txBody>
            <a:bodyPr wrap="none">
              <a:spAutoFit/>
            </a:bodyPr>
            <a:lstStyle/>
            <a:p>
              <a:r>
                <a:rPr lang="en-US" sz="1200" b="0"/>
                <a:t>k</a:t>
              </a:r>
              <a:r>
                <a:rPr lang="en-US" sz="1200" b="0" baseline="-25000"/>
                <a:t>6</a:t>
              </a:r>
              <a:endParaRPr lang="en-US" b="0" baseline="-25000"/>
            </a:p>
          </p:txBody>
        </p:sp>
        <p:sp>
          <p:nvSpPr>
            <p:cNvPr id="231" name="Rectangle 58"/>
            <p:cNvSpPr>
              <a:spLocks noChangeArrowheads="1"/>
            </p:cNvSpPr>
            <p:nvPr/>
          </p:nvSpPr>
          <p:spPr bwMode="auto">
            <a:xfrm>
              <a:off x="3307652" y="357506"/>
              <a:ext cx="228584" cy="227961"/>
            </a:xfrm>
            <a:prstGeom prst="rect">
              <a:avLst/>
            </a:prstGeom>
            <a:noFill/>
            <a:ln w="9525" algn="ctr">
              <a:solidFill>
                <a:schemeClr val="bg1"/>
              </a:solidFill>
              <a:round/>
              <a:headEnd/>
              <a:tailEnd/>
            </a:ln>
          </p:spPr>
          <p:txBody>
            <a:bodyPr/>
            <a:lstStyle/>
            <a:p>
              <a:endParaRPr lang="en-US"/>
            </a:p>
          </p:txBody>
        </p:sp>
        <p:sp>
          <p:nvSpPr>
            <p:cNvPr id="232" name="TextBox 59"/>
            <p:cNvSpPr txBox="1">
              <a:spLocks noChangeArrowheads="1"/>
            </p:cNvSpPr>
            <p:nvPr/>
          </p:nvSpPr>
          <p:spPr bwMode="auto">
            <a:xfrm>
              <a:off x="3262297" y="333375"/>
              <a:ext cx="319295" cy="276225"/>
            </a:xfrm>
            <a:prstGeom prst="rect">
              <a:avLst/>
            </a:prstGeom>
            <a:noFill/>
            <a:ln w="9525">
              <a:noFill/>
              <a:miter lim="800000"/>
              <a:headEnd/>
              <a:tailEnd/>
            </a:ln>
          </p:spPr>
          <p:txBody>
            <a:bodyPr wrap="none">
              <a:spAutoFit/>
            </a:bodyPr>
            <a:lstStyle/>
            <a:p>
              <a:r>
                <a:rPr lang="en-US" sz="1200" b="0" dirty="0">
                  <a:solidFill>
                    <a:schemeClr val="bg1"/>
                  </a:solidFill>
                </a:rPr>
                <a:t>v</a:t>
              </a:r>
              <a:r>
                <a:rPr lang="en-US" sz="1200" b="0" baseline="-25000" dirty="0">
                  <a:solidFill>
                    <a:schemeClr val="bg1"/>
                  </a:solidFill>
                </a:rPr>
                <a:t>1</a:t>
              </a:r>
              <a:endParaRPr lang="en-US" b="0" baseline="-25000" dirty="0">
                <a:solidFill>
                  <a:schemeClr val="bg1"/>
                </a:solidFill>
              </a:endParaRPr>
            </a:p>
          </p:txBody>
        </p:sp>
        <p:sp>
          <p:nvSpPr>
            <p:cNvPr id="233" name="Rectangle 100"/>
            <p:cNvSpPr>
              <a:spLocks noChangeArrowheads="1"/>
            </p:cNvSpPr>
            <p:nvPr/>
          </p:nvSpPr>
          <p:spPr bwMode="auto">
            <a:xfrm>
              <a:off x="3841014" y="357506"/>
              <a:ext cx="228584" cy="227961"/>
            </a:xfrm>
            <a:prstGeom prst="rect">
              <a:avLst/>
            </a:prstGeom>
            <a:noFill/>
            <a:ln w="9525" algn="ctr">
              <a:solidFill>
                <a:schemeClr val="bg1"/>
              </a:solidFill>
              <a:round/>
              <a:headEnd/>
              <a:tailEnd/>
            </a:ln>
          </p:spPr>
          <p:txBody>
            <a:bodyPr/>
            <a:lstStyle/>
            <a:p>
              <a:endParaRPr lang="en-US"/>
            </a:p>
          </p:txBody>
        </p:sp>
        <p:sp>
          <p:nvSpPr>
            <p:cNvPr id="234" name="TextBox 101"/>
            <p:cNvSpPr txBox="1">
              <a:spLocks noChangeArrowheads="1"/>
            </p:cNvSpPr>
            <p:nvPr/>
          </p:nvSpPr>
          <p:spPr bwMode="auto">
            <a:xfrm>
              <a:off x="3795658" y="333375"/>
              <a:ext cx="319295" cy="276225"/>
            </a:xfrm>
            <a:prstGeom prst="rect">
              <a:avLst/>
            </a:prstGeom>
            <a:noFill/>
            <a:ln w="9525">
              <a:noFill/>
              <a:miter lim="800000"/>
              <a:headEnd/>
              <a:tailEnd/>
            </a:ln>
          </p:spPr>
          <p:txBody>
            <a:bodyPr wrap="none">
              <a:spAutoFit/>
            </a:bodyPr>
            <a:lstStyle/>
            <a:p>
              <a:r>
                <a:rPr lang="en-US" sz="1200" b="0">
                  <a:solidFill>
                    <a:schemeClr val="bg1"/>
                  </a:solidFill>
                </a:rPr>
                <a:t>v</a:t>
              </a:r>
              <a:r>
                <a:rPr lang="en-US" sz="1200" b="0" baseline="-25000">
                  <a:solidFill>
                    <a:schemeClr val="bg1"/>
                  </a:solidFill>
                </a:rPr>
                <a:t>2</a:t>
              </a:r>
              <a:endParaRPr lang="en-US" b="0" baseline="-25000">
                <a:solidFill>
                  <a:schemeClr val="bg1"/>
                </a:solidFill>
              </a:endParaRPr>
            </a:p>
          </p:txBody>
        </p:sp>
        <p:sp>
          <p:nvSpPr>
            <p:cNvPr id="235" name="Rectangle 107"/>
            <p:cNvSpPr>
              <a:spLocks noChangeArrowheads="1"/>
            </p:cNvSpPr>
            <p:nvPr/>
          </p:nvSpPr>
          <p:spPr bwMode="auto">
            <a:xfrm>
              <a:off x="4374376" y="357506"/>
              <a:ext cx="228584" cy="227961"/>
            </a:xfrm>
            <a:prstGeom prst="rect">
              <a:avLst/>
            </a:prstGeom>
            <a:noFill/>
            <a:ln w="9525" algn="ctr">
              <a:solidFill>
                <a:schemeClr val="bg1"/>
              </a:solidFill>
              <a:round/>
              <a:headEnd/>
              <a:tailEnd/>
            </a:ln>
          </p:spPr>
          <p:txBody>
            <a:bodyPr/>
            <a:lstStyle/>
            <a:p>
              <a:endParaRPr lang="en-US"/>
            </a:p>
          </p:txBody>
        </p:sp>
        <p:sp>
          <p:nvSpPr>
            <p:cNvPr id="236" name="TextBox 108"/>
            <p:cNvSpPr txBox="1">
              <a:spLocks noChangeArrowheads="1"/>
            </p:cNvSpPr>
            <p:nvPr/>
          </p:nvSpPr>
          <p:spPr bwMode="auto">
            <a:xfrm>
              <a:off x="4329020" y="333375"/>
              <a:ext cx="319295" cy="276225"/>
            </a:xfrm>
            <a:prstGeom prst="rect">
              <a:avLst/>
            </a:prstGeom>
            <a:noFill/>
            <a:ln w="9525">
              <a:noFill/>
              <a:miter lim="800000"/>
              <a:headEnd/>
              <a:tailEnd/>
            </a:ln>
          </p:spPr>
          <p:txBody>
            <a:bodyPr wrap="none">
              <a:spAutoFit/>
            </a:bodyPr>
            <a:lstStyle/>
            <a:p>
              <a:r>
                <a:rPr lang="en-US" sz="1200" b="0">
                  <a:solidFill>
                    <a:schemeClr val="bg1"/>
                  </a:solidFill>
                </a:rPr>
                <a:t>v</a:t>
              </a:r>
              <a:r>
                <a:rPr lang="en-US" sz="1200" b="0" baseline="-25000">
                  <a:solidFill>
                    <a:schemeClr val="bg1"/>
                  </a:solidFill>
                </a:rPr>
                <a:t>3</a:t>
              </a:r>
              <a:endParaRPr lang="en-US" b="0" baseline="-25000">
                <a:solidFill>
                  <a:schemeClr val="bg1"/>
                </a:solidFill>
              </a:endParaRPr>
            </a:p>
          </p:txBody>
        </p:sp>
        <p:sp>
          <p:nvSpPr>
            <p:cNvPr id="237" name="Rectangle 114"/>
            <p:cNvSpPr>
              <a:spLocks noChangeArrowheads="1"/>
            </p:cNvSpPr>
            <p:nvPr/>
          </p:nvSpPr>
          <p:spPr bwMode="auto">
            <a:xfrm>
              <a:off x="4907737" y="357506"/>
              <a:ext cx="228584" cy="227961"/>
            </a:xfrm>
            <a:prstGeom prst="rect">
              <a:avLst/>
            </a:prstGeom>
            <a:noFill/>
            <a:ln w="9525" algn="ctr">
              <a:solidFill>
                <a:schemeClr val="bg1"/>
              </a:solidFill>
              <a:round/>
              <a:headEnd/>
              <a:tailEnd/>
            </a:ln>
          </p:spPr>
          <p:txBody>
            <a:bodyPr/>
            <a:lstStyle/>
            <a:p>
              <a:endParaRPr lang="en-US"/>
            </a:p>
          </p:txBody>
        </p:sp>
        <p:sp>
          <p:nvSpPr>
            <p:cNvPr id="238" name="TextBox 115"/>
            <p:cNvSpPr txBox="1">
              <a:spLocks noChangeArrowheads="1"/>
            </p:cNvSpPr>
            <p:nvPr/>
          </p:nvSpPr>
          <p:spPr bwMode="auto">
            <a:xfrm>
              <a:off x="4862382" y="333375"/>
              <a:ext cx="319295" cy="276225"/>
            </a:xfrm>
            <a:prstGeom prst="rect">
              <a:avLst/>
            </a:prstGeom>
            <a:noFill/>
            <a:ln w="9525">
              <a:noFill/>
              <a:miter lim="800000"/>
              <a:headEnd/>
              <a:tailEnd/>
            </a:ln>
          </p:spPr>
          <p:txBody>
            <a:bodyPr wrap="none">
              <a:spAutoFit/>
            </a:bodyPr>
            <a:lstStyle/>
            <a:p>
              <a:r>
                <a:rPr lang="en-US" sz="1200" b="0">
                  <a:solidFill>
                    <a:schemeClr val="bg1"/>
                  </a:solidFill>
                </a:rPr>
                <a:t>v</a:t>
              </a:r>
              <a:r>
                <a:rPr lang="en-US" sz="1200" b="0" baseline="-25000">
                  <a:solidFill>
                    <a:schemeClr val="bg1"/>
                  </a:solidFill>
                </a:rPr>
                <a:t>4</a:t>
              </a:r>
              <a:endParaRPr lang="en-US" b="0" baseline="-25000">
                <a:solidFill>
                  <a:schemeClr val="bg1"/>
                </a:solidFill>
              </a:endParaRPr>
            </a:p>
          </p:txBody>
        </p:sp>
        <p:sp>
          <p:nvSpPr>
            <p:cNvPr id="239" name="Rectangle 121"/>
            <p:cNvSpPr>
              <a:spLocks noChangeArrowheads="1"/>
            </p:cNvSpPr>
            <p:nvPr/>
          </p:nvSpPr>
          <p:spPr bwMode="auto">
            <a:xfrm>
              <a:off x="5441099" y="357506"/>
              <a:ext cx="228584" cy="227961"/>
            </a:xfrm>
            <a:prstGeom prst="rect">
              <a:avLst/>
            </a:prstGeom>
            <a:noFill/>
            <a:ln w="9525" algn="ctr">
              <a:solidFill>
                <a:schemeClr val="bg1"/>
              </a:solidFill>
              <a:round/>
              <a:headEnd/>
              <a:tailEnd/>
            </a:ln>
          </p:spPr>
          <p:txBody>
            <a:bodyPr/>
            <a:lstStyle/>
            <a:p>
              <a:endParaRPr lang="en-US"/>
            </a:p>
          </p:txBody>
        </p:sp>
        <p:sp>
          <p:nvSpPr>
            <p:cNvPr id="240" name="TextBox 122"/>
            <p:cNvSpPr txBox="1">
              <a:spLocks noChangeArrowheads="1"/>
            </p:cNvSpPr>
            <p:nvPr/>
          </p:nvSpPr>
          <p:spPr bwMode="auto">
            <a:xfrm>
              <a:off x="5395743" y="333375"/>
              <a:ext cx="319295" cy="276225"/>
            </a:xfrm>
            <a:prstGeom prst="rect">
              <a:avLst/>
            </a:prstGeom>
            <a:noFill/>
            <a:ln w="9525">
              <a:noFill/>
              <a:miter lim="800000"/>
              <a:headEnd/>
              <a:tailEnd/>
            </a:ln>
          </p:spPr>
          <p:txBody>
            <a:bodyPr wrap="none">
              <a:spAutoFit/>
            </a:bodyPr>
            <a:lstStyle/>
            <a:p>
              <a:r>
                <a:rPr lang="en-US" sz="1200" b="0">
                  <a:solidFill>
                    <a:schemeClr val="bg1"/>
                  </a:solidFill>
                </a:rPr>
                <a:t>v</a:t>
              </a:r>
              <a:r>
                <a:rPr lang="en-US" sz="1200" b="0" baseline="-25000">
                  <a:solidFill>
                    <a:schemeClr val="bg1"/>
                  </a:solidFill>
                </a:rPr>
                <a:t>5</a:t>
              </a:r>
              <a:endParaRPr lang="en-US" b="0" baseline="-25000">
                <a:solidFill>
                  <a:schemeClr val="bg1"/>
                </a:solidFill>
              </a:endParaRPr>
            </a:p>
          </p:txBody>
        </p:sp>
        <p:sp>
          <p:nvSpPr>
            <p:cNvPr id="241" name="Rectangle 128"/>
            <p:cNvSpPr>
              <a:spLocks noChangeArrowheads="1"/>
            </p:cNvSpPr>
            <p:nvPr/>
          </p:nvSpPr>
          <p:spPr bwMode="auto">
            <a:xfrm>
              <a:off x="5974461" y="357506"/>
              <a:ext cx="228584" cy="227961"/>
            </a:xfrm>
            <a:prstGeom prst="rect">
              <a:avLst/>
            </a:prstGeom>
            <a:noFill/>
            <a:ln w="9525" algn="ctr">
              <a:solidFill>
                <a:schemeClr val="bg1"/>
              </a:solidFill>
              <a:round/>
              <a:headEnd/>
              <a:tailEnd/>
            </a:ln>
          </p:spPr>
          <p:txBody>
            <a:bodyPr/>
            <a:lstStyle/>
            <a:p>
              <a:endParaRPr lang="en-US"/>
            </a:p>
          </p:txBody>
        </p:sp>
        <p:sp>
          <p:nvSpPr>
            <p:cNvPr id="242" name="TextBox 129"/>
            <p:cNvSpPr txBox="1">
              <a:spLocks noChangeArrowheads="1"/>
            </p:cNvSpPr>
            <p:nvPr/>
          </p:nvSpPr>
          <p:spPr bwMode="auto">
            <a:xfrm>
              <a:off x="5929105" y="333375"/>
              <a:ext cx="319295" cy="276225"/>
            </a:xfrm>
            <a:prstGeom prst="rect">
              <a:avLst/>
            </a:prstGeom>
            <a:noFill/>
            <a:ln w="9525">
              <a:noFill/>
              <a:miter lim="800000"/>
              <a:headEnd/>
              <a:tailEnd/>
            </a:ln>
          </p:spPr>
          <p:txBody>
            <a:bodyPr wrap="none">
              <a:spAutoFit/>
            </a:bodyPr>
            <a:lstStyle/>
            <a:p>
              <a:r>
                <a:rPr lang="en-US" sz="1200" b="0">
                  <a:solidFill>
                    <a:schemeClr val="bg1"/>
                  </a:solidFill>
                </a:rPr>
                <a:t>v</a:t>
              </a:r>
              <a:r>
                <a:rPr lang="en-US" sz="1200" b="0" baseline="-25000">
                  <a:solidFill>
                    <a:schemeClr val="bg1"/>
                  </a:solidFill>
                </a:rPr>
                <a:t>6</a:t>
              </a:r>
              <a:endParaRPr lang="en-US" b="0" baseline="-25000">
                <a:solidFill>
                  <a:schemeClr val="bg1"/>
                </a:solidFill>
              </a:endParaRPr>
            </a:p>
          </p:txBody>
        </p:sp>
      </p:grpSp>
      <p:grpSp>
        <p:nvGrpSpPr>
          <p:cNvPr id="7" name="Group 319"/>
          <p:cNvGrpSpPr/>
          <p:nvPr/>
        </p:nvGrpSpPr>
        <p:grpSpPr>
          <a:xfrm>
            <a:off x="2286000" y="2314575"/>
            <a:ext cx="996950" cy="276225"/>
            <a:chOff x="2286000" y="2314575"/>
            <a:chExt cx="996950" cy="276225"/>
          </a:xfrm>
        </p:grpSpPr>
        <p:sp>
          <p:nvSpPr>
            <p:cNvPr id="243" name="Rectangle 144"/>
            <p:cNvSpPr>
              <a:spLocks noChangeArrowheads="1"/>
            </p:cNvSpPr>
            <p:nvPr/>
          </p:nvSpPr>
          <p:spPr bwMode="auto">
            <a:xfrm>
              <a:off x="2794665" y="23387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244" name="TextBox 145"/>
            <p:cNvSpPr txBox="1">
              <a:spLocks noChangeArrowheads="1"/>
            </p:cNvSpPr>
            <p:nvPr/>
          </p:nvSpPr>
          <p:spPr bwMode="auto">
            <a:xfrm>
              <a:off x="2784475" y="2314575"/>
              <a:ext cx="269761" cy="276225"/>
            </a:xfrm>
            <a:prstGeom prst="rect">
              <a:avLst/>
            </a:prstGeom>
            <a:noFill/>
            <a:ln w="9525">
              <a:noFill/>
              <a:miter lim="800000"/>
              <a:headEnd/>
              <a:tailEnd/>
            </a:ln>
          </p:spPr>
          <p:txBody>
            <a:bodyPr wrap="none">
              <a:spAutoFit/>
            </a:bodyPr>
            <a:lstStyle/>
            <a:p>
              <a:pPr algn="ctr"/>
              <a:r>
                <a:rPr lang="en-US" sz="1200" b="0" dirty="0"/>
                <a:t>b</a:t>
              </a:r>
              <a:endParaRPr lang="en-US" b="0" baseline="-25000" dirty="0"/>
            </a:p>
          </p:txBody>
        </p:sp>
        <p:sp>
          <p:nvSpPr>
            <p:cNvPr id="245" name="Rectangle 137"/>
            <p:cNvSpPr>
              <a:spLocks noChangeArrowheads="1"/>
            </p:cNvSpPr>
            <p:nvPr/>
          </p:nvSpPr>
          <p:spPr bwMode="auto">
            <a:xfrm>
              <a:off x="2296190" y="23387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246" name="TextBox 138"/>
            <p:cNvSpPr txBox="1">
              <a:spLocks noChangeArrowheads="1"/>
            </p:cNvSpPr>
            <p:nvPr/>
          </p:nvSpPr>
          <p:spPr bwMode="auto">
            <a:xfrm>
              <a:off x="2286000" y="2314575"/>
              <a:ext cx="269761" cy="276225"/>
            </a:xfrm>
            <a:prstGeom prst="rect">
              <a:avLst/>
            </a:prstGeom>
            <a:noFill/>
            <a:ln w="9525">
              <a:noFill/>
              <a:miter lim="800000"/>
              <a:headEnd/>
              <a:tailEnd/>
            </a:ln>
          </p:spPr>
          <p:txBody>
            <a:bodyPr wrap="none">
              <a:spAutoFit/>
            </a:bodyPr>
            <a:lstStyle/>
            <a:p>
              <a:pPr algn="ctr"/>
              <a:r>
                <a:rPr lang="en-US" sz="1200" b="0" dirty="0"/>
                <a:t>a</a:t>
              </a:r>
              <a:endParaRPr lang="en-US" b="0" baseline="-25000" dirty="0"/>
            </a:p>
          </p:txBody>
        </p:sp>
        <p:sp>
          <p:nvSpPr>
            <p:cNvPr id="247" name="Rectangle 135"/>
            <p:cNvSpPr>
              <a:spLocks noChangeArrowheads="1"/>
            </p:cNvSpPr>
            <p:nvPr/>
          </p:nvSpPr>
          <p:spPr bwMode="auto">
            <a:xfrm>
              <a:off x="2524904" y="23387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48" name="TextBox 136"/>
            <p:cNvSpPr txBox="1">
              <a:spLocks noChangeArrowheads="1"/>
            </p:cNvSpPr>
            <p:nvPr/>
          </p:nvSpPr>
          <p:spPr bwMode="auto">
            <a:xfrm>
              <a:off x="2514714" y="2314575"/>
              <a:ext cx="269761" cy="276225"/>
            </a:xfrm>
            <a:prstGeom prst="rect">
              <a:avLst/>
            </a:prstGeom>
            <a:noFill/>
            <a:ln w="9525">
              <a:noFill/>
              <a:miter lim="800000"/>
              <a:headEnd/>
              <a:tailEnd/>
            </a:ln>
          </p:spPr>
          <p:txBody>
            <a:bodyPr wrap="none">
              <a:spAutoFit/>
            </a:bodyPr>
            <a:lstStyle/>
            <a:p>
              <a:r>
                <a:rPr lang="en-US" sz="1200" b="0" dirty="0">
                  <a:solidFill>
                    <a:schemeClr val="bg1"/>
                  </a:solidFill>
                </a:rPr>
                <a:t>1</a:t>
              </a:r>
              <a:endParaRPr lang="en-US" b="0" baseline="-25000" dirty="0">
                <a:solidFill>
                  <a:schemeClr val="bg1"/>
                </a:solidFill>
              </a:endParaRPr>
            </a:p>
          </p:txBody>
        </p:sp>
        <p:sp>
          <p:nvSpPr>
            <p:cNvPr id="249" name="Rectangle 142"/>
            <p:cNvSpPr>
              <a:spLocks noChangeArrowheads="1"/>
            </p:cNvSpPr>
            <p:nvPr/>
          </p:nvSpPr>
          <p:spPr bwMode="auto">
            <a:xfrm>
              <a:off x="3023379" y="23387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50" name="TextBox 143"/>
            <p:cNvSpPr txBox="1">
              <a:spLocks noChangeArrowheads="1"/>
            </p:cNvSpPr>
            <p:nvPr/>
          </p:nvSpPr>
          <p:spPr bwMode="auto">
            <a:xfrm>
              <a:off x="3013189" y="2314575"/>
              <a:ext cx="269761"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8" name="Group 320"/>
          <p:cNvGrpSpPr/>
          <p:nvPr/>
        </p:nvGrpSpPr>
        <p:grpSpPr>
          <a:xfrm>
            <a:off x="3581400" y="2314575"/>
            <a:ext cx="996950" cy="276225"/>
            <a:chOff x="3581400" y="2314575"/>
            <a:chExt cx="996950" cy="276225"/>
          </a:xfrm>
        </p:grpSpPr>
        <p:sp>
          <p:nvSpPr>
            <p:cNvPr id="251" name="Rectangle 151"/>
            <p:cNvSpPr>
              <a:spLocks noChangeArrowheads="1"/>
            </p:cNvSpPr>
            <p:nvPr/>
          </p:nvSpPr>
          <p:spPr bwMode="auto">
            <a:xfrm>
              <a:off x="3591590" y="23387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252" name="Rectangle 158"/>
            <p:cNvSpPr>
              <a:spLocks noChangeArrowheads="1"/>
            </p:cNvSpPr>
            <p:nvPr/>
          </p:nvSpPr>
          <p:spPr bwMode="auto">
            <a:xfrm>
              <a:off x="4090065" y="2338706"/>
              <a:ext cx="228714" cy="227961"/>
            </a:xfrm>
            <a:prstGeom prst="rect">
              <a:avLst/>
            </a:prstGeom>
            <a:solidFill>
              <a:schemeClr val="bg1"/>
            </a:solidFill>
            <a:ln w="9525" algn="ctr">
              <a:solidFill>
                <a:schemeClr val="bg1"/>
              </a:solidFill>
              <a:round/>
              <a:headEnd/>
              <a:tailEnd/>
            </a:ln>
          </p:spPr>
          <p:txBody>
            <a:bodyPr/>
            <a:lstStyle/>
            <a:p>
              <a:endParaRPr lang="en-US"/>
            </a:p>
          </p:txBody>
        </p:sp>
        <p:sp>
          <p:nvSpPr>
            <p:cNvPr id="253" name="TextBox 152"/>
            <p:cNvSpPr txBox="1">
              <a:spLocks noChangeArrowheads="1"/>
            </p:cNvSpPr>
            <p:nvPr/>
          </p:nvSpPr>
          <p:spPr bwMode="auto">
            <a:xfrm>
              <a:off x="3581400" y="2314575"/>
              <a:ext cx="26976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54" name="TextBox 159"/>
            <p:cNvSpPr txBox="1">
              <a:spLocks noChangeArrowheads="1"/>
            </p:cNvSpPr>
            <p:nvPr/>
          </p:nvSpPr>
          <p:spPr bwMode="auto">
            <a:xfrm>
              <a:off x="4079875" y="2314575"/>
              <a:ext cx="26976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55" name="Rectangle 149"/>
            <p:cNvSpPr>
              <a:spLocks noChangeArrowheads="1"/>
            </p:cNvSpPr>
            <p:nvPr/>
          </p:nvSpPr>
          <p:spPr bwMode="auto">
            <a:xfrm>
              <a:off x="3820304" y="23387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56" name="TextBox 150"/>
            <p:cNvSpPr txBox="1">
              <a:spLocks noChangeArrowheads="1"/>
            </p:cNvSpPr>
            <p:nvPr/>
          </p:nvSpPr>
          <p:spPr bwMode="auto">
            <a:xfrm>
              <a:off x="3810114" y="2314575"/>
              <a:ext cx="269761" cy="276225"/>
            </a:xfrm>
            <a:prstGeom prst="rect">
              <a:avLst/>
            </a:prstGeom>
            <a:noFill/>
            <a:ln w="9525">
              <a:noFill/>
              <a:miter lim="800000"/>
              <a:headEnd/>
              <a:tailEnd/>
            </a:ln>
          </p:spPr>
          <p:txBody>
            <a:bodyPr wrap="none">
              <a:spAutoFit/>
            </a:bodyPr>
            <a:lstStyle/>
            <a:p>
              <a:r>
                <a:rPr lang="en-US" sz="1200" b="0">
                  <a:solidFill>
                    <a:schemeClr val="bg1"/>
                  </a:solidFill>
                </a:rPr>
                <a:t>3</a:t>
              </a:r>
              <a:endParaRPr lang="en-US" b="0" baseline="-25000">
                <a:solidFill>
                  <a:schemeClr val="bg1"/>
                </a:solidFill>
              </a:endParaRPr>
            </a:p>
          </p:txBody>
        </p:sp>
        <p:sp>
          <p:nvSpPr>
            <p:cNvPr id="257" name="Rectangle 156"/>
            <p:cNvSpPr>
              <a:spLocks noChangeArrowheads="1"/>
            </p:cNvSpPr>
            <p:nvPr/>
          </p:nvSpPr>
          <p:spPr bwMode="auto">
            <a:xfrm>
              <a:off x="4318779" y="2338706"/>
              <a:ext cx="22871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58" name="TextBox 157"/>
            <p:cNvSpPr txBox="1">
              <a:spLocks noChangeArrowheads="1"/>
            </p:cNvSpPr>
            <p:nvPr/>
          </p:nvSpPr>
          <p:spPr bwMode="auto">
            <a:xfrm>
              <a:off x="4308589" y="2314575"/>
              <a:ext cx="269761" cy="276225"/>
            </a:xfrm>
            <a:prstGeom prst="rect">
              <a:avLst/>
            </a:prstGeom>
            <a:noFill/>
            <a:ln w="9525">
              <a:noFill/>
              <a:miter lim="800000"/>
              <a:headEnd/>
              <a:tailEnd/>
            </a:ln>
          </p:spPr>
          <p:txBody>
            <a:bodyPr wrap="none">
              <a:spAutoFit/>
            </a:bodyPr>
            <a:lstStyle/>
            <a:p>
              <a:r>
                <a:rPr lang="en-US" sz="1200" b="0">
                  <a:solidFill>
                    <a:schemeClr val="bg1"/>
                  </a:solidFill>
                </a:rPr>
                <a:t>6</a:t>
              </a:r>
              <a:endParaRPr lang="en-US" b="0" baseline="-25000">
                <a:solidFill>
                  <a:schemeClr val="bg1"/>
                </a:solidFill>
              </a:endParaRPr>
            </a:p>
          </p:txBody>
        </p:sp>
      </p:grpSp>
      <p:grpSp>
        <p:nvGrpSpPr>
          <p:cNvPr id="9" name="Group 321"/>
          <p:cNvGrpSpPr/>
          <p:nvPr/>
        </p:nvGrpSpPr>
        <p:grpSpPr>
          <a:xfrm>
            <a:off x="4876800" y="2314575"/>
            <a:ext cx="990600" cy="276225"/>
            <a:chOff x="4876800" y="2314575"/>
            <a:chExt cx="990600" cy="276225"/>
          </a:xfrm>
        </p:grpSpPr>
        <p:sp>
          <p:nvSpPr>
            <p:cNvPr id="259" name="Rectangle 165"/>
            <p:cNvSpPr>
              <a:spLocks noChangeArrowheads="1"/>
            </p:cNvSpPr>
            <p:nvPr/>
          </p:nvSpPr>
          <p:spPr bwMode="auto">
            <a:xfrm>
              <a:off x="4886985" y="23387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60" name="Rectangle 172"/>
            <p:cNvSpPr>
              <a:spLocks noChangeArrowheads="1"/>
            </p:cNvSpPr>
            <p:nvPr/>
          </p:nvSpPr>
          <p:spPr bwMode="auto">
            <a:xfrm>
              <a:off x="5379359" y="23387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61" name="TextBox 166"/>
            <p:cNvSpPr txBox="1">
              <a:spLocks noChangeArrowheads="1"/>
            </p:cNvSpPr>
            <p:nvPr/>
          </p:nvSpPr>
          <p:spPr bwMode="auto">
            <a:xfrm>
              <a:off x="4876800" y="2314575"/>
              <a:ext cx="269626" cy="276225"/>
            </a:xfrm>
            <a:prstGeom prst="rect">
              <a:avLst/>
            </a:prstGeom>
            <a:noFill/>
            <a:ln w="9525">
              <a:noFill/>
              <a:miter lim="800000"/>
              <a:headEnd/>
              <a:tailEnd/>
            </a:ln>
          </p:spPr>
          <p:txBody>
            <a:bodyPr wrap="none">
              <a:spAutoFit/>
            </a:bodyPr>
            <a:lstStyle/>
            <a:p>
              <a:pPr algn="ctr"/>
              <a:r>
                <a:rPr lang="en-US" sz="1200" b="0"/>
                <a:t>a</a:t>
              </a:r>
              <a:endParaRPr lang="en-US" b="0" baseline="-25000"/>
            </a:p>
          </p:txBody>
        </p:sp>
        <p:sp>
          <p:nvSpPr>
            <p:cNvPr id="262" name="TextBox 173"/>
            <p:cNvSpPr txBox="1">
              <a:spLocks noChangeArrowheads="1"/>
            </p:cNvSpPr>
            <p:nvPr/>
          </p:nvSpPr>
          <p:spPr bwMode="auto">
            <a:xfrm>
              <a:off x="5369174" y="2314575"/>
              <a:ext cx="26161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63" name="Rectangle 163"/>
            <p:cNvSpPr>
              <a:spLocks noChangeArrowheads="1"/>
            </p:cNvSpPr>
            <p:nvPr/>
          </p:nvSpPr>
          <p:spPr bwMode="auto">
            <a:xfrm>
              <a:off x="5115585" y="23387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64" name="TextBox 164"/>
            <p:cNvSpPr txBox="1">
              <a:spLocks noChangeArrowheads="1"/>
            </p:cNvSpPr>
            <p:nvPr/>
          </p:nvSpPr>
          <p:spPr bwMode="auto">
            <a:xfrm>
              <a:off x="5105400" y="2314575"/>
              <a:ext cx="269626" cy="276225"/>
            </a:xfrm>
            <a:prstGeom prst="rect">
              <a:avLst/>
            </a:prstGeom>
            <a:noFill/>
            <a:ln w="9525">
              <a:noFill/>
              <a:miter lim="800000"/>
              <a:headEnd/>
              <a:tailEnd/>
            </a:ln>
          </p:spPr>
          <p:txBody>
            <a:bodyPr wrap="none">
              <a:spAutoFit/>
            </a:bodyPr>
            <a:lstStyle/>
            <a:p>
              <a:r>
                <a:rPr lang="en-US" sz="1200" b="0">
                  <a:solidFill>
                    <a:schemeClr val="bg1"/>
                  </a:solidFill>
                </a:rPr>
                <a:t>5</a:t>
              </a:r>
              <a:endParaRPr lang="en-US" b="0" baseline="-25000">
                <a:solidFill>
                  <a:schemeClr val="bg1"/>
                </a:solidFill>
              </a:endParaRPr>
            </a:p>
          </p:txBody>
        </p:sp>
        <p:sp>
          <p:nvSpPr>
            <p:cNvPr id="265" name="Rectangle 170"/>
            <p:cNvSpPr>
              <a:spLocks noChangeArrowheads="1"/>
            </p:cNvSpPr>
            <p:nvPr/>
          </p:nvSpPr>
          <p:spPr bwMode="auto">
            <a:xfrm>
              <a:off x="5607959" y="23387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66" name="TextBox 171"/>
            <p:cNvSpPr txBox="1">
              <a:spLocks noChangeArrowheads="1"/>
            </p:cNvSpPr>
            <p:nvPr/>
          </p:nvSpPr>
          <p:spPr bwMode="auto">
            <a:xfrm>
              <a:off x="5597774" y="2314575"/>
              <a:ext cx="269626"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10" name="Group 322"/>
          <p:cNvGrpSpPr/>
          <p:nvPr/>
        </p:nvGrpSpPr>
        <p:grpSpPr>
          <a:xfrm>
            <a:off x="6248400" y="2314575"/>
            <a:ext cx="990600" cy="276225"/>
            <a:chOff x="6248400" y="2314575"/>
            <a:chExt cx="990600" cy="276225"/>
          </a:xfrm>
        </p:grpSpPr>
        <p:sp>
          <p:nvSpPr>
            <p:cNvPr id="267" name="Rectangle 179"/>
            <p:cNvSpPr>
              <a:spLocks noChangeArrowheads="1"/>
            </p:cNvSpPr>
            <p:nvPr/>
          </p:nvSpPr>
          <p:spPr bwMode="auto">
            <a:xfrm>
              <a:off x="6258585" y="23387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68" name="Rectangle 186"/>
            <p:cNvSpPr>
              <a:spLocks noChangeArrowheads="1"/>
            </p:cNvSpPr>
            <p:nvPr/>
          </p:nvSpPr>
          <p:spPr bwMode="auto">
            <a:xfrm>
              <a:off x="6750959" y="2338706"/>
              <a:ext cx="228600" cy="227961"/>
            </a:xfrm>
            <a:prstGeom prst="rect">
              <a:avLst/>
            </a:prstGeom>
            <a:solidFill>
              <a:schemeClr val="bg1"/>
            </a:solidFill>
            <a:ln w="9525" algn="ctr">
              <a:solidFill>
                <a:schemeClr val="bg1"/>
              </a:solidFill>
              <a:round/>
              <a:headEnd/>
              <a:tailEnd/>
            </a:ln>
          </p:spPr>
          <p:txBody>
            <a:bodyPr/>
            <a:lstStyle/>
            <a:p>
              <a:endParaRPr lang="en-US"/>
            </a:p>
          </p:txBody>
        </p:sp>
        <p:sp>
          <p:nvSpPr>
            <p:cNvPr id="269" name="TextBox 180"/>
            <p:cNvSpPr txBox="1">
              <a:spLocks noChangeArrowheads="1"/>
            </p:cNvSpPr>
            <p:nvPr/>
          </p:nvSpPr>
          <p:spPr bwMode="auto">
            <a:xfrm>
              <a:off x="6248400" y="2314575"/>
              <a:ext cx="269626" cy="276225"/>
            </a:xfrm>
            <a:prstGeom prst="rect">
              <a:avLst/>
            </a:prstGeom>
            <a:noFill/>
            <a:ln w="9525">
              <a:noFill/>
              <a:miter lim="800000"/>
              <a:headEnd/>
              <a:tailEnd/>
            </a:ln>
          </p:spPr>
          <p:txBody>
            <a:bodyPr wrap="none">
              <a:spAutoFit/>
            </a:bodyPr>
            <a:lstStyle/>
            <a:p>
              <a:pPr algn="ctr"/>
              <a:r>
                <a:rPr lang="en-US" sz="1200" b="0"/>
                <a:t>b</a:t>
              </a:r>
              <a:endParaRPr lang="en-US" b="0" baseline="-25000"/>
            </a:p>
          </p:txBody>
        </p:sp>
        <p:sp>
          <p:nvSpPr>
            <p:cNvPr id="270" name="TextBox 187"/>
            <p:cNvSpPr txBox="1">
              <a:spLocks noChangeArrowheads="1"/>
            </p:cNvSpPr>
            <p:nvPr/>
          </p:nvSpPr>
          <p:spPr bwMode="auto">
            <a:xfrm>
              <a:off x="6740774" y="2314575"/>
              <a:ext cx="261611"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71" name="Rectangle 177"/>
            <p:cNvSpPr>
              <a:spLocks noChangeArrowheads="1"/>
            </p:cNvSpPr>
            <p:nvPr/>
          </p:nvSpPr>
          <p:spPr bwMode="auto">
            <a:xfrm>
              <a:off x="6487185" y="23387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72" name="TextBox 178"/>
            <p:cNvSpPr txBox="1">
              <a:spLocks noChangeArrowheads="1"/>
            </p:cNvSpPr>
            <p:nvPr/>
          </p:nvSpPr>
          <p:spPr bwMode="auto">
            <a:xfrm>
              <a:off x="6477000" y="2314575"/>
              <a:ext cx="269626" cy="276225"/>
            </a:xfrm>
            <a:prstGeom prst="rect">
              <a:avLst/>
            </a:prstGeom>
            <a:noFill/>
            <a:ln w="9525">
              <a:noFill/>
              <a:miter lim="800000"/>
              <a:headEnd/>
              <a:tailEnd/>
            </a:ln>
          </p:spPr>
          <p:txBody>
            <a:bodyPr wrap="none">
              <a:spAutoFit/>
            </a:bodyPr>
            <a:lstStyle/>
            <a:p>
              <a:r>
                <a:rPr lang="en-US" sz="1200" b="0">
                  <a:solidFill>
                    <a:schemeClr val="bg1"/>
                  </a:solidFill>
                </a:rPr>
                <a:t>7</a:t>
              </a:r>
              <a:endParaRPr lang="en-US" b="0" baseline="-25000">
                <a:solidFill>
                  <a:schemeClr val="bg1"/>
                </a:solidFill>
              </a:endParaRPr>
            </a:p>
          </p:txBody>
        </p:sp>
        <p:sp>
          <p:nvSpPr>
            <p:cNvPr id="273" name="Rectangle 184"/>
            <p:cNvSpPr>
              <a:spLocks noChangeArrowheads="1"/>
            </p:cNvSpPr>
            <p:nvPr/>
          </p:nvSpPr>
          <p:spPr bwMode="auto">
            <a:xfrm>
              <a:off x="6979559" y="2338706"/>
              <a:ext cx="228600"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74" name="TextBox 185"/>
            <p:cNvSpPr txBox="1">
              <a:spLocks noChangeArrowheads="1"/>
            </p:cNvSpPr>
            <p:nvPr/>
          </p:nvSpPr>
          <p:spPr bwMode="auto">
            <a:xfrm>
              <a:off x="6969374" y="2314575"/>
              <a:ext cx="269626" cy="276225"/>
            </a:xfrm>
            <a:prstGeom prst="rect">
              <a:avLst/>
            </a:prstGeom>
            <a:noFill/>
            <a:ln w="9525">
              <a:noFill/>
              <a:miter lim="800000"/>
              <a:headEnd/>
              <a:tailEnd/>
            </a:ln>
          </p:spPr>
          <p:txBody>
            <a:bodyPr wrap="none">
              <a:spAutoFit/>
            </a:bodyPr>
            <a:lstStyle/>
            <a:p>
              <a:r>
                <a:rPr lang="en-US" sz="1200" b="0" dirty="0">
                  <a:solidFill>
                    <a:schemeClr val="bg1"/>
                  </a:solidFill>
                </a:rPr>
                <a:t>8</a:t>
              </a:r>
              <a:endParaRPr lang="en-US" b="0" baseline="-25000" dirty="0">
                <a:solidFill>
                  <a:schemeClr val="bg1"/>
                </a:solidFill>
              </a:endParaRPr>
            </a:p>
          </p:txBody>
        </p:sp>
      </p:grpSp>
      <p:cxnSp>
        <p:nvCxnSpPr>
          <p:cNvPr id="275" name="Straight Arrow Connector 274"/>
          <p:cNvCxnSpPr>
            <a:cxnSpLocks noChangeShapeType="1"/>
          </p:cNvCxnSpPr>
          <p:nvPr/>
        </p:nvCxnSpPr>
        <p:spPr bwMode="auto">
          <a:xfrm rot="5400000">
            <a:off x="3047207" y="50665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6" name="Straight Arrow Connector 275"/>
          <p:cNvCxnSpPr>
            <a:cxnSpLocks noChangeShapeType="1"/>
          </p:cNvCxnSpPr>
          <p:nvPr/>
        </p:nvCxnSpPr>
        <p:spPr bwMode="auto">
          <a:xfrm rot="5400000">
            <a:off x="31781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7" name="Straight Arrow Connector 276"/>
          <p:cNvCxnSpPr>
            <a:cxnSpLocks noChangeShapeType="1"/>
          </p:cNvCxnSpPr>
          <p:nvPr/>
        </p:nvCxnSpPr>
        <p:spPr bwMode="auto">
          <a:xfrm rot="5400000">
            <a:off x="4419601" y="5065712"/>
            <a:ext cx="533400" cy="3175"/>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8" name="Straight Arrow Connector 277"/>
          <p:cNvCxnSpPr>
            <a:cxnSpLocks noChangeShapeType="1"/>
          </p:cNvCxnSpPr>
          <p:nvPr/>
        </p:nvCxnSpPr>
        <p:spPr bwMode="auto">
          <a:xfrm rot="5400000">
            <a:off x="45497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9" name="Straight Arrow Connector 278"/>
          <p:cNvCxnSpPr>
            <a:cxnSpLocks noChangeShapeType="1"/>
          </p:cNvCxnSpPr>
          <p:nvPr/>
        </p:nvCxnSpPr>
        <p:spPr bwMode="auto">
          <a:xfrm rot="5400000">
            <a:off x="5714207" y="5066506"/>
            <a:ext cx="533400" cy="1587"/>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80" name="Straight Arrow Connector 279"/>
          <p:cNvCxnSpPr>
            <a:cxnSpLocks noChangeShapeType="1"/>
          </p:cNvCxnSpPr>
          <p:nvPr/>
        </p:nvCxnSpPr>
        <p:spPr bwMode="auto">
          <a:xfrm rot="5400000">
            <a:off x="5845175" y="6110288"/>
            <a:ext cx="274637" cy="1588"/>
          </a:xfrm>
          <a:prstGeom prst="straightConnector1">
            <a:avLst/>
          </a:prstGeom>
          <a:ln w="12700">
            <a:headEnd/>
            <a:tailEnd type="triangle" w="med" len="med"/>
          </a:ln>
        </p:spPr>
        <p:style>
          <a:lnRef idx="2">
            <a:schemeClr val="dk1"/>
          </a:lnRef>
          <a:fillRef idx="0">
            <a:schemeClr val="dk1"/>
          </a:fillRef>
          <a:effectRef idx="1">
            <a:schemeClr val="dk1"/>
          </a:effectRef>
          <a:fontRef idx="minor">
            <a:schemeClr val="tx1"/>
          </a:fontRef>
        </p:style>
      </p:cxnSp>
      <p:sp>
        <p:nvSpPr>
          <p:cNvPr id="281" name="Rectangle 280"/>
          <p:cNvSpPr>
            <a:spLocks noChangeArrowheads="1"/>
          </p:cNvSpPr>
          <p:nvPr/>
        </p:nvSpPr>
        <p:spPr bwMode="auto">
          <a:xfrm>
            <a:off x="1981200" y="4114800"/>
            <a:ext cx="5486400" cy="3048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282" name="Rectangle 281"/>
          <p:cNvSpPr>
            <a:spLocks noChangeArrowheads="1"/>
          </p:cNvSpPr>
          <p:nvPr/>
        </p:nvSpPr>
        <p:spPr bwMode="auto">
          <a:xfrm>
            <a:off x="28956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sp>
        <p:nvSpPr>
          <p:cNvPr id="283" name="Rectangle 282"/>
          <p:cNvSpPr>
            <a:spLocks noChangeArrowheads="1"/>
          </p:cNvSpPr>
          <p:nvPr/>
        </p:nvSpPr>
        <p:spPr bwMode="auto">
          <a:xfrm>
            <a:off x="42672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sp>
        <p:nvSpPr>
          <p:cNvPr id="284" name="Rectangle 283"/>
          <p:cNvSpPr>
            <a:spLocks noChangeArrowheads="1"/>
          </p:cNvSpPr>
          <p:nvPr/>
        </p:nvSpPr>
        <p:spPr bwMode="auto">
          <a:xfrm>
            <a:off x="5562600" y="53340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grpSp>
        <p:nvGrpSpPr>
          <p:cNvPr id="11" name="Group 332"/>
          <p:cNvGrpSpPr/>
          <p:nvPr/>
        </p:nvGrpSpPr>
        <p:grpSpPr>
          <a:xfrm>
            <a:off x="3200400" y="4448175"/>
            <a:ext cx="803275" cy="276225"/>
            <a:chOff x="3200400" y="4448175"/>
            <a:chExt cx="803275" cy="276225"/>
          </a:xfrm>
        </p:grpSpPr>
        <p:sp>
          <p:nvSpPr>
            <p:cNvPr id="285" name="Rectangle 193"/>
            <p:cNvSpPr>
              <a:spLocks noChangeArrowheads="1"/>
            </p:cNvSpPr>
            <p:nvPr/>
          </p:nvSpPr>
          <p:spPr bwMode="auto">
            <a:xfrm>
              <a:off x="3210588" y="4472306"/>
              <a:ext cx="228671" cy="227961"/>
            </a:xfrm>
            <a:prstGeom prst="rect">
              <a:avLst/>
            </a:prstGeom>
            <a:solidFill>
              <a:schemeClr val="bg1"/>
            </a:solidFill>
            <a:ln w="9525" algn="ctr">
              <a:solidFill>
                <a:schemeClr val="bg1"/>
              </a:solidFill>
              <a:round/>
              <a:headEnd/>
              <a:tailEnd/>
            </a:ln>
          </p:spPr>
          <p:txBody>
            <a:bodyPr/>
            <a:lstStyle/>
            <a:p>
              <a:endParaRPr lang="en-US"/>
            </a:p>
          </p:txBody>
        </p:sp>
        <p:sp>
          <p:nvSpPr>
            <p:cNvPr id="286" name="TextBox 194"/>
            <p:cNvSpPr txBox="1">
              <a:spLocks noChangeArrowheads="1"/>
            </p:cNvSpPr>
            <p:nvPr/>
          </p:nvSpPr>
          <p:spPr bwMode="auto">
            <a:xfrm>
              <a:off x="3200400" y="4448175"/>
              <a:ext cx="269710" cy="276225"/>
            </a:xfrm>
            <a:prstGeom prst="rect">
              <a:avLst/>
            </a:prstGeom>
            <a:noFill/>
            <a:ln w="9525">
              <a:noFill/>
              <a:miter lim="800000"/>
              <a:headEnd/>
              <a:tailEnd/>
            </a:ln>
          </p:spPr>
          <p:txBody>
            <a:bodyPr wrap="none">
              <a:spAutoFit/>
            </a:bodyPr>
            <a:lstStyle/>
            <a:p>
              <a:pPr algn="ctr"/>
              <a:r>
                <a:rPr lang="en-US" sz="1200" b="0"/>
                <a:t>a</a:t>
              </a:r>
              <a:endParaRPr lang="en-US" b="0" baseline="-25000"/>
            </a:p>
          </p:txBody>
        </p:sp>
        <p:sp>
          <p:nvSpPr>
            <p:cNvPr id="287" name="Rectangle 191"/>
            <p:cNvSpPr>
              <a:spLocks noChangeArrowheads="1"/>
            </p:cNvSpPr>
            <p:nvPr/>
          </p:nvSpPr>
          <p:spPr bwMode="auto">
            <a:xfrm>
              <a:off x="3515483" y="4472306"/>
              <a:ext cx="228671"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88" name="TextBox 192"/>
            <p:cNvSpPr txBox="1">
              <a:spLocks noChangeArrowheads="1"/>
            </p:cNvSpPr>
            <p:nvPr/>
          </p:nvSpPr>
          <p:spPr bwMode="auto">
            <a:xfrm>
              <a:off x="3505295" y="4448175"/>
              <a:ext cx="269710" cy="276225"/>
            </a:xfrm>
            <a:prstGeom prst="rect">
              <a:avLst/>
            </a:prstGeom>
            <a:noFill/>
            <a:ln w="9525">
              <a:noFill/>
              <a:miter lim="800000"/>
              <a:headEnd/>
              <a:tailEnd/>
            </a:ln>
          </p:spPr>
          <p:txBody>
            <a:bodyPr wrap="none">
              <a:spAutoFit/>
            </a:bodyPr>
            <a:lstStyle/>
            <a:p>
              <a:r>
                <a:rPr lang="en-US" sz="1200" b="0">
                  <a:solidFill>
                    <a:schemeClr val="bg1"/>
                  </a:solidFill>
                </a:rPr>
                <a:t>1</a:t>
              </a:r>
              <a:endParaRPr lang="en-US" b="0" baseline="-25000">
                <a:solidFill>
                  <a:schemeClr val="bg1"/>
                </a:solidFill>
              </a:endParaRPr>
            </a:p>
          </p:txBody>
        </p:sp>
        <p:sp>
          <p:nvSpPr>
            <p:cNvPr id="289" name="Rectangle 196"/>
            <p:cNvSpPr>
              <a:spLocks noChangeArrowheads="1"/>
            </p:cNvSpPr>
            <p:nvPr/>
          </p:nvSpPr>
          <p:spPr bwMode="auto">
            <a:xfrm>
              <a:off x="3744154" y="4472306"/>
              <a:ext cx="228671"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90" name="TextBox 197"/>
            <p:cNvSpPr txBox="1">
              <a:spLocks noChangeArrowheads="1"/>
            </p:cNvSpPr>
            <p:nvPr/>
          </p:nvSpPr>
          <p:spPr bwMode="auto">
            <a:xfrm>
              <a:off x="3733965" y="4448175"/>
              <a:ext cx="269710" cy="276225"/>
            </a:xfrm>
            <a:prstGeom prst="rect">
              <a:avLst/>
            </a:prstGeom>
            <a:noFill/>
            <a:ln w="9525">
              <a:noFill/>
              <a:miter lim="800000"/>
              <a:headEnd/>
              <a:tailEnd/>
            </a:ln>
          </p:spPr>
          <p:txBody>
            <a:bodyPr wrap="none">
              <a:spAutoFit/>
            </a:bodyPr>
            <a:lstStyle/>
            <a:p>
              <a:r>
                <a:rPr lang="en-US" sz="1200" b="0">
                  <a:solidFill>
                    <a:schemeClr val="bg1"/>
                  </a:solidFill>
                </a:rPr>
                <a:t>5</a:t>
              </a:r>
              <a:endParaRPr lang="en-US" b="0" baseline="-25000">
                <a:solidFill>
                  <a:schemeClr val="bg1"/>
                </a:solidFill>
              </a:endParaRPr>
            </a:p>
          </p:txBody>
        </p:sp>
      </p:grpSp>
      <p:grpSp>
        <p:nvGrpSpPr>
          <p:cNvPr id="12" name="Group 331"/>
          <p:cNvGrpSpPr/>
          <p:nvPr/>
        </p:nvGrpSpPr>
        <p:grpSpPr>
          <a:xfrm>
            <a:off x="4572000" y="4448175"/>
            <a:ext cx="803275" cy="276225"/>
            <a:chOff x="4572000" y="4448175"/>
            <a:chExt cx="803275" cy="276225"/>
          </a:xfrm>
        </p:grpSpPr>
        <p:sp>
          <p:nvSpPr>
            <p:cNvPr id="291" name="Rectangle 199"/>
            <p:cNvSpPr>
              <a:spLocks noChangeArrowheads="1"/>
            </p:cNvSpPr>
            <p:nvPr/>
          </p:nvSpPr>
          <p:spPr bwMode="auto">
            <a:xfrm>
              <a:off x="4582188" y="4472306"/>
              <a:ext cx="228671" cy="227961"/>
            </a:xfrm>
            <a:prstGeom prst="rect">
              <a:avLst/>
            </a:prstGeom>
            <a:solidFill>
              <a:schemeClr val="bg1"/>
            </a:solidFill>
            <a:ln w="9525" algn="ctr">
              <a:solidFill>
                <a:schemeClr val="bg1"/>
              </a:solidFill>
              <a:round/>
              <a:headEnd/>
              <a:tailEnd/>
            </a:ln>
          </p:spPr>
          <p:txBody>
            <a:bodyPr/>
            <a:lstStyle/>
            <a:p>
              <a:endParaRPr lang="en-US"/>
            </a:p>
          </p:txBody>
        </p:sp>
        <p:sp>
          <p:nvSpPr>
            <p:cNvPr id="292" name="TextBox 200"/>
            <p:cNvSpPr txBox="1">
              <a:spLocks noChangeArrowheads="1"/>
            </p:cNvSpPr>
            <p:nvPr/>
          </p:nvSpPr>
          <p:spPr bwMode="auto">
            <a:xfrm>
              <a:off x="4572000" y="4448175"/>
              <a:ext cx="269710" cy="276225"/>
            </a:xfrm>
            <a:prstGeom prst="rect">
              <a:avLst/>
            </a:prstGeom>
            <a:noFill/>
            <a:ln w="9525">
              <a:noFill/>
              <a:miter lim="800000"/>
              <a:headEnd/>
              <a:tailEnd/>
            </a:ln>
          </p:spPr>
          <p:txBody>
            <a:bodyPr wrap="none">
              <a:spAutoFit/>
            </a:bodyPr>
            <a:lstStyle/>
            <a:p>
              <a:pPr algn="ctr"/>
              <a:r>
                <a:rPr lang="en-US" sz="1200" b="0"/>
                <a:t>b</a:t>
              </a:r>
              <a:endParaRPr lang="en-US" b="0" baseline="-25000"/>
            </a:p>
          </p:txBody>
        </p:sp>
        <p:sp>
          <p:nvSpPr>
            <p:cNvPr id="293" name="Rectangle 202"/>
            <p:cNvSpPr>
              <a:spLocks noChangeArrowheads="1"/>
            </p:cNvSpPr>
            <p:nvPr/>
          </p:nvSpPr>
          <p:spPr bwMode="auto">
            <a:xfrm>
              <a:off x="4887083" y="4472306"/>
              <a:ext cx="228671"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94" name="TextBox 203"/>
            <p:cNvSpPr txBox="1">
              <a:spLocks noChangeArrowheads="1"/>
            </p:cNvSpPr>
            <p:nvPr/>
          </p:nvSpPr>
          <p:spPr bwMode="auto">
            <a:xfrm>
              <a:off x="4876895" y="4448175"/>
              <a:ext cx="269710"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sp>
          <p:nvSpPr>
            <p:cNvPr id="295" name="Rectangle 205"/>
            <p:cNvSpPr>
              <a:spLocks noChangeArrowheads="1"/>
            </p:cNvSpPr>
            <p:nvPr/>
          </p:nvSpPr>
          <p:spPr bwMode="auto">
            <a:xfrm>
              <a:off x="5115754" y="4472306"/>
              <a:ext cx="228671"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296" name="TextBox 206"/>
            <p:cNvSpPr txBox="1">
              <a:spLocks noChangeArrowheads="1"/>
            </p:cNvSpPr>
            <p:nvPr/>
          </p:nvSpPr>
          <p:spPr bwMode="auto">
            <a:xfrm>
              <a:off x="5105565" y="4448175"/>
              <a:ext cx="269710" cy="276225"/>
            </a:xfrm>
            <a:prstGeom prst="rect">
              <a:avLst/>
            </a:prstGeom>
            <a:noFill/>
            <a:ln w="9525">
              <a:noFill/>
              <a:miter lim="800000"/>
              <a:headEnd/>
              <a:tailEnd/>
            </a:ln>
          </p:spPr>
          <p:txBody>
            <a:bodyPr wrap="none">
              <a:spAutoFit/>
            </a:bodyPr>
            <a:lstStyle/>
            <a:p>
              <a:r>
                <a:rPr lang="en-US" sz="1200" b="0">
                  <a:solidFill>
                    <a:schemeClr val="bg1"/>
                  </a:solidFill>
                </a:rPr>
                <a:t>7</a:t>
              </a:r>
              <a:endParaRPr lang="en-US" b="0" baseline="-25000">
                <a:solidFill>
                  <a:schemeClr val="bg1"/>
                </a:solidFill>
              </a:endParaRPr>
            </a:p>
          </p:txBody>
        </p:sp>
      </p:grpSp>
      <p:grpSp>
        <p:nvGrpSpPr>
          <p:cNvPr id="13" name="Group 330"/>
          <p:cNvGrpSpPr/>
          <p:nvPr/>
        </p:nvGrpSpPr>
        <p:grpSpPr>
          <a:xfrm>
            <a:off x="5867400" y="4448175"/>
            <a:ext cx="1031830" cy="276225"/>
            <a:chOff x="5867400" y="4448175"/>
            <a:chExt cx="1031830" cy="276225"/>
          </a:xfrm>
        </p:grpSpPr>
        <p:sp>
          <p:nvSpPr>
            <p:cNvPr id="297" name="Rectangle 208"/>
            <p:cNvSpPr>
              <a:spLocks noChangeArrowheads="1"/>
            </p:cNvSpPr>
            <p:nvPr/>
          </p:nvSpPr>
          <p:spPr bwMode="auto">
            <a:xfrm>
              <a:off x="5877587" y="4472306"/>
              <a:ext cx="228645" cy="227961"/>
            </a:xfrm>
            <a:prstGeom prst="rect">
              <a:avLst/>
            </a:prstGeom>
            <a:solidFill>
              <a:schemeClr val="bg1"/>
            </a:solidFill>
            <a:ln w="9525" algn="ctr">
              <a:solidFill>
                <a:schemeClr val="bg1"/>
              </a:solidFill>
              <a:round/>
              <a:headEnd/>
              <a:tailEnd/>
            </a:ln>
          </p:spPr>
          <p:txBody>
            <a:bodyPr/>
            <a:lstStyle/>
            <a:p>
              <a:endParaRPr lang="en-US"/>
            </a:p>
          </p:txBody>
        </p:sp>
        <p:sp>
          <p:nvSpPr>
            <p:cNvPr id="298" name="TextBox 209"/>
            <p:cNvSpPr txBox="1">
              <a:spLocks noChangeArrowheads="1"/>
            </p:cNvSpPr>
            <p:nvPr/>
          </p:nvSpPr>
          <p:spPr bwMode="auto">
            <a:xfrm>
              <a:off x="5867400" y="4448175"/>
              <a:ext cx="269679" cy="276225"/>
            </a:xfrm>
            <a:prstGeom prst="rect">
              <a:avLst/>
            </a:prstGeom>
            <a:noFill/>
            <a:ln w="9525">
              <a:noFill/>
              <a:miter lim="800000"/>
              <a:headEnd/>
              <a:tailEnd/>
            </a:ln>
          </p:spPr>
          <p:txBody>
            <a:bodyPr wrap="none">
              <a:spAutoFit/>
            </a:bodyPr>
            <a:lstStyle/>
            <a:p>
              <a:pPr algn="ctr"/>
              <a:r>
                <a:rPr lang="en-US" sz="1200" b="0"/>
                <a:t>c</a:t>
              </a:r>
              <a:endParaRPr lang="en-US" b="0" baseline="-25000"/>
            </a:p>
          </p:txBody>
        </p:sp>
        <p:sp>
          <p:nvSpPr>
            <p:cNvPr id="299" name="Rectangle 211"/>
            <p:cNvSpPr>
              <a:spLocks noChangeArrowheads="1"/>
            </p:cNvSpPr>
            <p:nvPr/>
          </p:nvSpPr>
          <p:spPr bwMode="auto">
            <a:xfrm>
              <a:off x="6182447" y="4472306"/>
              <a:ext cx="228645"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00" name="TextBox 212"/>
            <p:cNvSpPr txBox="1">
              <a:spLocks noChangeArrowheads="1"/>
            </p:cNvSpPr>
            <p:nvPr/>
          </p:nvSpPr>
          <p:spPr bwMode="auto">
            <a:xfrm>
              <a:off x="6172260" y="4448175"/>
              <a:ext cx="269679" cy="276225"/>
            </a:xfrm>
            <a:prstGeom prst="rect">
              <a:avLst/>
            </a:prstGeom>
            <a:noFill/>
            <a:ln w="9525">
              <a:noFill/>
              <a:miter lim="800000"/>
              <a:headEnd/>
              <a:tailEnd/>
            </a:ln>
          </p:spPr>
          <p:txBody>
            <a:bodyPr wrap="none">
              <a:spAutoFit/>
            </a:bodyPr>
            <a:lstStyle/>
            <a:p>
              <a:r>
                <a:rPr lang="en-US" sz="1200" b="0">
                  <a:solidFill>
                    <a:schemeClr val="bg1"/>
                  </a:solidFill>
                </a:rPr>
                <a:t>2</a:t>
              </a:r>
              <a:endParaRPr lang="en-US" b="0" baseline="-25000">
                <a:solidFill>
                  <a:schemeClr val="bg1"/>
                </a:solidFill>
              </a:endParaRPr>
            </a:p>
          </p:txBody>
        </p:sp>
        <p:sp>
          <p:nvSpPr>
            <p:cNvPr id="301" name="Rectangle 214"/>
            <p:cNvSpPr>
              <a:spLocks noChangeArrowheads="1"/>
            </p:cNvSpPr>
            <p:nvPr/>
          </p:nvSpPr>
          <p:spPr bwMode="auto">
            <a:xfrm>
              <a:off x="6411092" y="4472306"/>
              <a:ext cx="228645"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02" name="TextBox 215"/>
            <p:cNvSpPr txBox="1">
              <a:spLocks noChangeArrowheads="1"/>
            </p:cNvSpPr>
            <p:nvPr/>
          </p:nvSpPr>
          <p:spPr bwMode="auto">
            <a:xfrm>
              <a:off x="6400905" y="4448175"/>
              <a:ext cx="269679" cy="276225"/>
            </a:xfrm>
            <a:prstGeom prst="rect">
              <a:avLst/>
            </a:prstGeom>
            <a:noFill/>
            <a:ln w="9525">
              <a:noFill/>
              <a:miter lim="800000"/>
              <a:headEnd/>
              <a:tailEnd/>
            </a:ln>
          </p:spPr>
          <p:txBody>
            <a:bodyPr wrap="none">
              <a:spAutoFit/>
            </a:bodyPr>
            <a:lstStyle/>
            <a:p>
              <a:r>
                <a:rPr lang="en-US" sz="1200" b="0" dirty="0">
                  <a:solidFill>
                    <a:schemeClr val="bg1"/>
                  </a:solidFill>
                </a:rPr>
                <a:t>9</a:t>
              </a:r>
              <a:endParaRPr lang="en-US" b="0" baseline="-25000" dirty="0">
                <a:solidFill>
                  <a:schemeClr val="bg1"/>
                </a:solidFill>
              </a:endParaRPr>
            </a:p>
          </p:txBody>
        </p:sp>
        <p:sp>
          <p:nvSpPr>
            <p:cNvPr id="303" name="Rectangle 217"/>
            <p:cNvSpPr>
              <a:spLocks noChangeArrowheads="1"/>
            </p:cNvSpPr>
            <p:nvPr/>
          </p:nvSpPr>
          <p:spPr bwMode="auto">
            <a:xfrm>
              <a:off x="6639738" y="4472306"/>
              <a:ext cx="228645"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04" name="TextBox 218"/>
            <p:cNvSpPr txBox="1">
              <a:spLocks noChangeArrowheads="1"/>
            </p:cNvSpPr>
            <p:nvPr/>
          </p:nvSpPr>
          <p:spPr bwMode="auto">
            <a:xfrm>
              <a:off x="6629551" y="4448175"/>
              <a:ext cx="269679" cy="276225"/>
            </a:xfrm>
            <a:prstGeom prst="rect">
              <a:avLst/>
            </a:prstGeom>
            <a:noFill/>
            <a:ln w="9525">
              <a:noFill/>
              <a:miter lim="800000"/>
              <a:headEnd/>
              <a:tailEnd/>
            </a:ln>
          </p:spPr>
          <p:txBody>
            <a:bodyPr wrap="none">
              <a:spAutoFit/>
            </a:bodyPr>
            <a:lstStyle/>
            <a:p>
              <a:r>
                <a:rPr lang="en-US" sz="1200" b="0" dirty="0">
                  <a:solidFill>
                    <a:schemeClr val="bg1"/>
                  </a:solidFill>
                </a:rPr>
                <a:t>8</a:t>
              </a:r>
              <a:endParaRPr lang="en-US" b="0" baseline="-25000" dirty="0">
                <a:solidFill>
                  <a:schemeClr val="bg1"/>
                </a:solidFill>
              </a:endParaRPr>
            </a:p>
          </p:txBody>
        </p:sp>
      </p:grpSp>
      <p:grpSp>
        <p:nvGrpSpPr>
          <p:cNvPr id="14" name="Group 329"/>
          <p:cNvGrpSpPr/>
          <p:nvPr/>
        </p:nvGrpSpPr>
        <p:grpSpPr>
          <a:xfrm>
            <a:off x="3048000" y="6276975"/>
            <a:ext cx="547688" cy="276225"/>
            <a:chOff x="3048000" y="6276975"/>
            <a:chExt cx="547688" cy="276225"/>
          </a:xfrm>
        </p:grpSpPr>
        <p:sp>
          <p:nvSpPr>
            <p:cNvPr id="307" name="Rectangle 148"/>
            <p:cNvSpPr>
              <a:spLocks noChangeArrowheads="1"/>
            </p:cNvSpPr>
            <p:nvPr/>
          </p:nvSpPr>
          <p:spPr bwMode="auto">
            <a:xfrm>
              <a:off x="3093340" y="6301106"/>
              <a:ext cx="228504" cy="227961"/>
            </a:xfrm>
            <a:prstGeom prst="rect">
              <a:avLst/>
            </a:prstGeom>
            <a:solidFill>
              <a:schemeClr val="bg1"/>
            </a:solidFill>
            <a:ln w="9525" algn="ctr">
              <a:solidFill>
                <a:schemeClr val="bg1"/>
              </a:solidFill>
              <a:round/>
              <a:headEnd/>
              <a:tailEnd/>
            </a:ln>
          </p:spPr>
          <p:txBody>
            <a:bodyPr/>
            <a:lstStyle/>
            <a:p>
              <a:endParaRPr lang="en-US"/>
            </a:p>
          </p:txBody>
        </p:sp>
        <p:sp>
          <p:nvSpPr>
            <p:cNvPr id="308" name="TextBox 155"/>
            <p:cNvSpPr txBox="1">
              <a:spLocks noChangeArrowheads="1"/>
            </p:cNvSpPr>
            <p:nvPr/>
          </p:nvSpPr>
          <p:spPr bwMode="auto">
            <a:xfrm>
              <a:off x="3048000" y="6276975"/>
              <a:ext cx="293547" cy="276225"/>
            </a:xfrm>
            <a:prstGeom prst="rect">
              <a:avLst/>
            </a:prstGeom>
            <a:noFill/>
            <a:ln w="9525">
              <a:noFill/>
              <a:miter lim="800000"/>
              <a:headEnd/>
              <a:tailEnd/>
            </a:ln>
          </p:spPr>
          <p:txBody>
            <a:bodyPr wrap="none">
              <a:spAutoFit/>
            </a:bodyPr>
            <a:lstStyle/>
            <a:p>
              <a:r>
                <a:rPr lang="en-US" sz="1200" b="0"/>
                <a:t>r</a:t>
              </a:r>
              <a:r>
                <a:rPr lang="en-US" sz="1200" b="0" baseline="-25000"/>
                <a:t>1</a:t>
              </a:r>
              <a:endParaRPr lang="en-US" b="0" baseline="-25000"/>
            </a:p>
          </p:txBody>
        </p:sp>
        <p:sp>
          <p:nvSpPr>
            <p:cNvPr id="309" name="Rectangle 162"/>
            <p:cNvSpPr>
              <a:spLocks noChangeArrowheads="1"/>
            </p:cNvSpPr>
            <p:nvPr/>
          </p:nvSpPr>
          <p:spPr bwMode="auto">
            <a:xfrm>
              <a:off x="3321844" y="6301106"/>
              <a:ext cx="22850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10" name="TextBox 167"/>
            <p:cNvSpPr txBox="1">
              <a:spLocks noChangeArrowheads="1"/>
            </p:cNvSpPr>
            <p:nvPr/>
          </p:nvSpPr>
          <p:spPr bwMode="auto">
            <a:xfrm>
              <a:off x="3276504" y="6276975"/>
              <a:ext cx="319184" cy="276225"/>
            </a:xfrm>
            <a:prstGeom prst="rect">
              <a:avLst/>
            </a:prstGeom>
            <a:noFill/>
            <a:ln w="9525">
              <a:noFill/>
              <a:miter lim="800000"/>
              <a:headEnd/>
              <a:tailEnd/>
            </a:ln>
          </p:spPr>
          <p:txBody>
            <a:bodyPr wrap="none">
              <a:spAutoFit/>
            </a:bodyPr>
            <a:lstStyle/>
            <a:p>
              <a:r>
                <a:rPr lang="en-US" sz="1200" b="0">
                  <a:solidFill>
                    <a:schemeClr val="bg1"/>
                  </a:solidFill>
                </a:rPr>
                <a:t>s</a:t>
              </a:r>
              <a:r>
                <a:rPr lang="en-US" sz="1200" b="0" baseline="-25000">
                  <a:solidFill>
                    <a:schemeClr val="bg1"/>
                  </a:solidFill>
                </a:rPr>
                <a:t>1</a:t>
              </a:r>
              <a:endParaRPr lang="en-US" b="0" baseline="-25000">
                <a:solidFill>
                  <a:schemeClr val="bg1"/>
                </a:solidFill>
              </a:endParaRPr>
            </a:p>
          </p:txBody>
        </p:sp>
      </p:grpSp>
      <p:grpSp>
        <p:nvGrpSpPr>
          <p:cNvPr id="15" name="Group 328"/>
          <p:cNvGrpSpPr/>
          <p:nvPr/>
        </p:nvGrpSpPr>
        <p:grpSpPr>
          <a:xfrm>
            <a:off x="4405313" y="6276975"/>
            <a:ext cx="547687" cy="276225"/>
            <a:chOff x="4405313" y="6276975"/>
            <a:chExt cx="547687" cy="276225"/>
          </a:xfrm>
        </p:grpSpPr>
        <p:sp>
          <p:nvSpPr>
            <p:cNvPr id="311" name="Rectangle 183"/>
            <p:cNvSpPr>
              <a:spLocks noChangeArrowheads="1"/>
            </p:cNvSpPr>
            <p:nvPr/>
          </p:nvSpPr>
          <p:spPr bwMode="auto">
            <a:xfrm>
              <a:off x="4450653" y="6301106"/>
              <a:ext cx="228504" cy="227961"/>
            </a:xfrm>
            <a:prstGeom prst="rect">
              <a:avLst/>
            </a:prstGeom>
            <a:solidFill>
              <a:schemeClr val="bg1"/>
            </a:solidFill>
            <a:ln w="9525" algn="ctr">
              <a:solidFill>
                <a:schemeClr val="bg1"/>
              </a:solidFill>
              <a:round/>
              <a:headEnd/>
              <a:tailEnd/>
            </a:ln>
          </p:spPr>
          <p:txBody>
            <a:bodyPr/>
            <a:lstStyle/>
            <a:p>
              <a:endParaRPr lang="en-US"/>
            </a:p>
          </p:txBody>
        </p:sp>
        <p:sp>
          <p:nvSpPr>
            <p:cNvPr id="312" name="TextBox 188"/>
            <p:cNvSpPr txBox="1">
              <a:spLocks noChangeArrowheads="1"/>
            </p:cNvSpPr>
            <p:nvPr/>
          </p:nvSpPr>
          <p:spPr bwMode="auto">
            <a:xfrm>
              <a:off x="4405313" y="6276975"/>
              <a:ext cx="293546" cy="276225"/>
            </a:xfrm>
            <a:prstGeom prst="rect">
              <a:avLst/>
            </a:prstGeom>
            <a:noFill/>
            <a:ln w="9525">
              <a:noFill/>
              <a:miter lim="800000"/>
              <a:headEnd/>
              <a:tailEnd/>
            </a:ln>
          </p:spPr>
          <p:txBody>
            <a:bodyPr wrap="none">
              <a:spAutoFit/>
            </a:bodyPr>
            <a:lstStyle/>
            <a:p>
              <a:r>
                <a:rPr lang="en-US" sz="1200" b="0"/>
                <a:t>r</a:t>
              </a:r>
              <a:r>
                <a:rPr lang="en-US" sz="1200" b="0" baseline="-25000"/>
                <a:t>2</a:t>
              </a:r>
              <a:endParaRPr lang="en-US" b="0" baseline="-25000"/>
            </a:p>
          </p:txBody>
        </p:sp>
        <p:sp>
          <p:nvSpPr>
            <p:cNvPr id="313" name="Rectangle 189"/>
            <p:cNvSpPr>
              <a:spLocks noChangeArrowheads="1"/>
            </p:cNvSpPr>
            <p:nvPr/>
          </p:nvSpPr>
          <p:spPr bwMode="auto">
            <a:xfrm>
              <a:off x="4679157" y="6301106"/>
              <a:ext cx="22850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14" name="TextBox 190"/>
            <p:cNvSpPr txBox="1">
              <a:spLocks noChangeArrowheads="1"/>
            </p:cNvSpPr>
            <p:nvPr/>
          </p:nvSpPr>
          <p:spPr bwMode="auto">
            <a:xfrm>
              <a:off x="4633817" y="6276975"/>
              <a:ext cx="319183" cy="276225"/>
            </a:xfrm>
            <a:prstGeom prst="rect">
              <a:avLst/>
            </a:prstGeom>
            <a:noFill/>
            <a:ln w="9525">
              <a:noFill/>
              <a:miter lim="800000"/>
              <a:headEnd/>
              <a:tailEnd/>
            </a:ln>
          </p:spPr>
          <p:txBody>
            <a:bodyPr wrap="none">
              <a:spAutoFit/>
            </a:bodyPr>
            <a:lstStyle/>
            <a:p>
              <a:r>
                <a:rPr lang="en-US" sz="1200" b="0">
                  <a:solidFill>
                    <a:schemeClr val="bg1"/>
                  </a:solidFill>
                </a:rPr>
                <a:t>s</a:t>
              </a:r>
              <a:r>
                <a:rPr lang="en-US" sz="1200" b="0" baseline="-25000">
                  <a:solidFill>
                    <a:schemeClr val="bg1"/>
                  </a:solidFill>
                </a:rPr>
                <a:t>2</a:t>
              </a:r>
              <a:endParaRPr lang="en-US" b="0" baseline="-25000">
                <a:solidFill>
                  <a:schemeClr val="bg1"/>
                </a:solidFill>
              </a:endParaRPr>
            </a:p>
          </p:txBody>
        </p:sp>
      </p:grpSp>
      <p:grpSp>
        <p:nvGrpSpPr>
          <p:cNvPr id="16" name="Group 327"/>
          <p:cNvGrpSpPr/>
          <p:nvPr/>
        </p:nvGrpSpPr>
        <p:grpSpPr>
          <a:xfrm>
            <a:off x="5715000" y="6276975"/>
            <a:ext cx="547688" cy="276225"/>
            <a:chOff x="5715000" y="6276975"/>
            <a:chExt cx="547688" cy="276225"/>
          </a:xfrm>
        </p:grpSpPr>
        <p:sp>
          <p:nvSpPr>
            <p:cNvPr id="315" name="Rectangle 195"/>
            <p:cNvSpPr>
              <a:spLocks noChangeArrowheads="1"/>
            </p:cNvSpPr>
            <p:nvPr/>
          </p:nvSpPr>
          <p:spPr bwMode="auto">
            <a:xfrm>
              <a:off x="5760340" y="6301106"/>
              <a:ext cx="228504" cy="227961"/>
            </a:xfrm>
            <a:prstGeom prst="rect">
              <a:avLst/>
            </a:prstGeom>
            <a:solidFill>
              <a:schemeClr val="bg1"/>
            </a:solidFill>
            <a:ln w="9525" algn="ctr">
              <a:solidFill>
                <a:schemeClr val="bg1"/>
              </a:solidFill>
              <a:round/>
              <a:headEnd/>
              <a:tailEnd/>
            </a:ln>
          </p:spPr>
          <p:txBody>
            <a:bodyPr/>
            <a:lstStyle/>
            <a:p>
              <a:endParaRPr lang="en-US"/>
            </a:p>
          </p:txBody>
        </p:sp>
        <p:sp>
          <p:nvSpPr>
            <p:cNvPr id="316" name="TextBox 198"/>
            <p:cNvSpPr txBox="1">
              <a:spLocks noChangeArrowheads="1"/>
            </p:cNvSpPr>
            <p:nvPr/>
          </p:nvSpPr>
          <p:spPr bwMode="auto">
            <a:xfrm>
              <a:off x="5715000" y="6276975"/>
              <a:ext cx="293547" cy="276225"/>
            </a:xfrm>
            <a:prstGeom prst="rect">
              <a:avLst/>
            </a:prstGeom>
            <a:noFill/>
            <a:ln w="9525">
              <a:noFill/>
              <a:miter lim="800000"/>
              <a:headEnd/>
              <a:tailEnd/>
            </a:ln>
          </p:spPr>
          <p:txBody>
            <a:bodyPr wrap="none">
              <a:spAutoFit/>
            </a:bodyPr>
            <a:lstStyle/>
            <a:p>
              <a:r>
                <a:rPr lang="en-US" sz="1200" b="0"/>
                <a:t>r</a:t>
              </a:r>
              <a:r>
                <a:rPr lang="en-US" sz="1200" b="0" baseline="-25000"/>
                <a:t>3</a:t>
              </a:r>
              <a:endParaRPr lang="en-US" b="0" baseline="-25000"/>
            </a:p>
          </p:txBody>
        </p:sp>
        <p:sp>
          <p:nvSpPr>
            <p:cNvPr id="317" name="Rectangle 201"/>
            <p:cNvSpPr>
              <a:spLocks noChangeArrowheads="1"/>
            </p:cNvSpPr>
            <p:nvPr/>
          </p:nvSpPr>
          <p:spPr bwMode="auto">
            <a:xfrm>
              <a:off x="5988844" y="6301106"/>
              <a:ext cx="228504" cy="227961"/>
            </a:xfrm>
            <a:prstGeom prst="rect">
              <a:avLst/>
            </a:prstGeom>
            <a:noFill/>
            <a:ln w="9525" algn="ctr">
              <a:solidFill>
                <a:schemeClr val="bg1"/>
              </a:solidFill>
              <a:round/>
              <a:headEnd/>
              <a:tailEnd/>
            </a:ln>
          </p:spPr>
          <p:txBody>
            <a:bodyPr/>
            <a:lstStyle/>
            <a:p>
              <a:endParaRPr lang="en-US">
                <a:solidFill>
                  <a:schemeClr val="bg1"/>
                </a:solidFill>
              </a:endParaRPr>
            </a:p>
          </p:txBody>
        </p:sp>
        <p:sp>
          <p:nvSpPr>
            <p:cNvPr id="318" name="TextBox 204"/>
            <p:cNvSpPr txBox="1">
              <a:spLocks noChangeArrowheads="1"/>
            </p:cNvSpPr>
            <p:nvPr/>
          </p:nvSpPr>
          <p:spPr bwMode="auto">
            <a:xfrm>
              <a:off x="5943504" y="6276975"/>
              <a:ext cx="319184" cy="276225"/>
            </a:xfrm>
            <a:prstGeom prst="rect">
              <a:avLst/>
            </a:prstGeom>
            <a:noFill/>
            <a:ln w="9525">
              <a:noFill/>
              <a:miter lim="800000"/>
              <a:headEnd/>
              <a:tailEnd/>
            </a:ln>
          </p:spPr>
          <p:txBody>
            <a:bodyPr wrap="none">
              <a:spAutoFit/>
            </a:bodyPr>
            <a:lstStyle/>
            <a:p>
              <a:r>
                <a:rPr lang="en-US" sz="1200" b="0">
                  <a:solidFill>
                    <a:schemeClr val="bg1"/>
                  </a:solidFill>
                </a:rPr>
                <a:t>s</a:t>
              </a:r>
              <a:r>
                <a:rPr lang="en-US" sz="1200" b="0" baseline="-25000">
                  <a:solidFill>
                    <a:schemeClr val="bg1"/>
                  </a:solidFill>
                </a:rPr>
                <a:t>3</a:t>
              </a:r>
              <a:endParaRPr lang="en-US" b="0" baseline="-25000">
                <a:solidFill>
                  <a:schemeClr val="bg1"/>
                </a:solidFill>
              </a:endParaRPr>
            </a:p>
          </p:txBody>
        </p:sp>
      </p:grpSp>
      <p:sp>
        <p:nvSpPr>
          <p:cNvPr id="17" name="矩形 16">
            <a:extLst>
              <a:ext uri="{FF2B5EF4-FFF2-40B4-BE49-F238E27FC236}">
                <a16:creationId xmlns:a16="http://schemas.microsoft.com/office/drawing/2014/main" id="{B514DBBE-31C2-B045-95A2-FF10E2101137}"/>
              </a:ext>
            </a:extLst>
          </p:cNvPr>
          <p:cNvSpPr/>
          <p:nvPr/>
        </p:nvSpPr>
        <p:spPr>
          <a:xfrm>
            <a:off x="66953" y="147221"/>
            <a:ext cx="3057247" cy="338554"/>
          </a:xfrm>
          <a:prstGeom prst="rect">
            <a:avLst/>
          </a:prstGeom>
        </p:spPr>
        <p:txBody>
          <a:bodyPr wrap="none">
            <a:spAutoFit/>
          </a:bodyPr>
          <a:lstStyle/>
          <a:p>
            <a:r>
              <a:rPr kumimoji="1" lang="en-US" altLang="zh-CN" dirty="0">
                <a:solidFill>
                  <a:srgbClr val="FF0000"/>
                </a:solidFill>
              </a:rPr>
              <a:t>word</a:t>
            </a:r>
            <a:r>
              <a:rPr kumimoji="1" lang="zh-CN" altLang="en-US" dirty="0">
                <a:solidFill>
                  <a:srgbClr val="FF0000"/>
                </a:solidFill>
              </a:rPr>
              <a:t> </a:t>
            </a:r>
            <a:r>
              <a:rPr kumimoji="1" lang="en-US" altLang="zh-CN" dirty="0">
                <a:solidFill>
                  <a:srgbClr val="FF0000"/>
                </a:solidFill>
              </a:rPr>
              <a:t>count</a:t>
            </a:r>
            <a:r>
              <a:rPr kumimoji="1" lang="zh-CN" altLang="en-US" dirty="0">
                <a:solidFill>
                  <a:srgbClr val="FF0000"/>
                </a:solidFill>
              </a:rPr>
              <a:t>的</a:t>
            </a:r>
            <a:r>
              <a:rPr kumimoji="1" lang="en-US" altLang="zh-CN" dirty="0">
                <a:solidFill>
                  <a:srgbClr val="FF0000"/>
                </a:solidFill>
              </a:rPr>
              <a:t>map</a:t>
            </a:r>
            <a:r>
              <a:rPr kumimoji="1" lang="zh-CN" altLang="en-US" dirty="0">
                <a:solidFill>
                  <a:srgbClr val="FF0000"/>
                </a:solidFill>
              </a:rPr>
              <a:t> </a:t>
            </a:r>
            <a:r>
              <a:rPr kumimoji="1" lang="en-US" altLang="zh-CN" dirty="0">
                <a:solidFill>
                  <a:srgbClr val="FF0000"/>
                </a:solidFill>
              </a:rPr>
              <a:t>reduce</a:t>
            </a:r>
            <a:r>
              <a:rPr kumimoji="1" lang="zh-CN" altLang="en-US" dirty="0">
                <a:solidFill>
                  <a:srgbClr val="FF0000"/>
                </a:solidFill>
              </a:rPr>
              <a:t>过程</a:t>
            </a:r>
            <a:endParaRPr lang="zh-CN" altLang="en-US" dirty="0"/>
          </a:p>
        </p:txBody>
      </p:sp>
    </p:spTree>
    <p:extLst>
      <p:ext uri="{BB962C8B-B14F-4D97-AF65-F5344CB8AC3E}">
        <p14:creationId xmlns:p14="http://schemas.microsoft.com/office/powerpoint/2010/main" val="82861822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 name="Title 3"/>
          <p:cNvSpPr>
            <a:spLocks noGrp="1"/>
          </p:cNvSpPr>
          <p:nvPr>
            <p:ph type="title"/>
          </p:nvPr>
        </p:nvSpPr>
        <p:spPr>
          <a:xfrm>
            <a:off x="152400" y="114300"/>
            <a:ext cx="8686800" cy="1028700"/>
          </a:xfrm>
        </p:spPr>
        <p:txBody>
          <a:bodyPr/>
          <a:lstStyle/>
          <a:p>
            <a:r>
              <a:rPr lang="en-US" dirty="0"/>
              <a:t>Inverted Index: TF.IDF</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5" name="Rectangle 7"/>
          <p:cNvSpPr>
            <a:spLocks noChangeArrowheads="1"/>
          </p:cNvSpPr>
          <p:nvPr/>
        </p:nvSpPr>
        <p:spPr bwMode="auto">
          <a:xfrm>
            <a:off x="7696200"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pPr/>
              <a:t>35</a:t>
            </a:fld>
            <a:endParaRPr lang="zh-CN" altLang="en-US" dirty="0"/>
          </a:p>
        </p:txBody>
      </p:sp>
    </p:spTree>
    <p:extLst>
      <p:ext uri="{BB962C8B-B14F-4D97-AF65-F5344CB8AC3E}">
        <p14:creationId xmlns:p14="http://schemas.microsoft.com/office/powerpoint/2010/main" val="23539507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
          <p:cNvSpPr>
            <a:spLocks noChangeArrowheads="1"/>
          </p:cNvSpPr>
          <p:nvPr/>
        </p:nvSpPr>
        <p:spPr bwMode="auto">
          <a:xfrm>
            <a:off x="8549640"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74" name="Rectangle 19"/>
          <p:cNvSpPr>
            <a:spLocks noChangeArrowheads="1"/>
          </p:cNvSpPr>
          <p:nvPr/>
        </p:nvSpPr>
        <p:spPr bwMode="auto">
          <a:xfrm>
            <a:off x="7525512" y="2615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79" name="Rectangle 19"/>
          <p:cNvSpPr>
            <a:spLocks noChangeArrowheads="1"/>
          </p:cNvSpPr>
          <p:nvPr/>
        </p:nvSpPr>
        <p:spPr bwMode="auto">
          <a:xfrm>
            <a:off x="7525512" y="3758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p>
        </p:txBody>
      </p:sp>
      <p:sp>
        <p:nvSpPr>
          <p:cNvPr id="190" name="Rectangle 19"/>
          <p:cNvSpPr>
            <a:spLocks noChangeArrowheads="1"/>
          </p:cNvSpPr>
          <p:nvPr/>
        </p:nvSpPr>
        <p:spPr bwMode="auto">
          <a:xfrm>
            <a:off x="7525512" y="3374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1" name="Rectangle 19"/>
          <p:cNvSpPr>
            <a:spLocks noChangeArrowheads="1"/>
          </p:cNvSpPr>
          <p:nvPr/>
        </p:nvSpPr>
        <p:spPr bwMode="auto">
          <a:xfrm>
            <a:off x="7525512" y="2990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2" name="Rectangle 19"/>
          <p:cNvSpPr>
            <a:spLocks noChangeArrowheads="1"/>
          </p:cNvSpPr>
          <p:nvPr/>
        </p:nvSpPr>
        <p:spPr bwMode="auto">
          <a:xfrm>
            <a:off x="7525512" y="4133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3" name="Rectangle 19"/>
          <p:cNvSpPr>
            <a:spLocks noChangeArrowheads="1"/>
          </p:cNvSpPr>
          <p:nvPr/>
        </p:nvSpPr>
        <p:spPr bwMode="auto">
          <a:xfrm>
            <a:off x="7525512" y="4517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5" name="Rectangle 19"/>
          <p:cNvSpPr>
            <a:spLocks noChangeArrowheads="1"/>
          </p:cNvSpPr>
          <p:nvPr/>
        </p:nvSpPr>
        <p:spPr bwMode="auto">
          <a:xfrm>
            <a:off x="7525512" y="4901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p>
        </p:txBody>
      </p:sp>
      <p:sp>
        <p:nvSpPr>
          <p:cNvPr id="196" name="Rectangle 19"/>
          <p:cNvSpPr>
            <a:spLocks noChangeArrowheads="1"/>
          </p:cNvSpPr>
          <p:nvPr/>
        </p:nvSpPr>
        <p:spPr bwMode="auto">
          <a:xfrm>
            <a:off x="7525512" y="5276088"/>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7" name="Rectangle 19"/>
          <p:cNvSpPr>
            <a:spLocks noChangeArrowheads="1"/>
          </p:cNvSpPr>
          <p:nvPr/>
        </p:nvSpPr>
        <p:spPr bwMode="auto">
          <a:xfrm>
            <a:off x="7525512" y="5660136"/>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p>
        </p:txBody>
      </p:sp>
      <p:sp>
        <p:nvSpPr>
          <p:cNvPr id="199" name="Rectangle 19"/>
          <p:cNvSpPr>
            <a:spLocks noChangeArrowheads="1"/>
          </p:cNvSpPr>
          <p:nvPr/>
        </p:nvSpPr>
        <p:spPr bwMode="auto">
          <a:xfrm>
            <a:off x="7525512" y="6044184"/>
            <a:ext cx="284163" cy="3000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p>
        </p:txBody>
      </p:sp>
      <p:sp>
        <p:nvSpPr>
          <p:cNvPr id="198" name="Rectangle 7"/>
          <p:cNvSpPr>
            <a:spLocks noChangeArrowheads="1"/>
          </p:cNvSpPr>
          <p:nvPr/>
        </p:nvSpPr>
        <p:spPr bwMode="auto">
          <a:xfrm>
            <a:off x="8266176"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0" name="Rectangle 6"/>
          <p:cNvSpPr>
            <a:spLocks noChangeArrowheads="1"/>
          </p:cNvSpPr>
          <p:nvPr/>
        </p:nvSpPr>
        <p:spPr bwMode="auto">
          <a:xfrm>
            <a:off x="7239000" y="2992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1" name="Rectangle 7"/>
          <p:cNvSpPr>
            <a:spLocks noChangeArrowheads="1"/>
          </p:cNvSpPr>
          <p:nvPr/>
        </p:nvSpPr>
        <p:spPr bwMode="auto">
          <a:xfrm>
            <a:off x="7239000" y="3373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2" name="Rectangle 8"/>
          <p:cNvSpPr>
            <a:spLocks noChangeArrowheads="1"/>
          </p:cNvSpPr>
          <p:nvPr/>
        </p:nvSpPr>
        <p:spPr bwMode="auto">
          <a:xfrm>
            <a:off x="7239000" y="3756026"/>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83" name="Rectangle 10"/>
          <p:cNvSpPr>
            <a:spLocks noChangeArrowheads="1"/>
          </p:cNvSpPr>
          <p:nvPr/>
        </p:nvSpPr>
        <p:spPr bwMode="auto">
          <a:xfrm>
            <a:off x="7239000" y="4516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4" name="Rectangle 16"/>
          <p:cNvSpPr>
            <a:spLocks noChangeArrowheads="1"/>
          </p:cNvSpPr>
          <p:nvPr/>
        </p:nvSpPr>
        <p:spPr bwMode="auto">
          <a:xfrm>
            <a:off x="7239000" y="4135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5" name="Rectangle 18"/>
          <p:cNvSpPr>
            <a:spLocks noChangeArrowheads="1"/>
          </p:cNvSpPr>
          <p:nvPr/>
        </p:nvSpPr>
        <p:spPr bwMode="auto">
          <a:xfrm>
            <a:off x="7239000" y="4897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6" name="Rectangle 19"/>
          <p:cNvSpPr>
            <a:spLocks noChangeArrowheads="1"/>
          </p:cNvSpPr>
          <p:nvPr/>
        </p:nvSpPr>
        <p:spPr bwMode="auto">
          <a:xfrm>
            <a:off x="7239000" y="2613025"/>
            <a:ext cx="284163" cy="3000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7" name="Rectangle 34"/>
          <p:cNvSpPr>
            <a:spLocks noChangeArrowheads="1"/>
          </p:cNvSpPr>
          <p:nvPr/>
        </p:nvSpPr>
        <p:spPr bwMode="auto">
          <a:xfrm>
            <a:off x="7239000" y="5278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8" name="Rectangle 34"/>
          <p:cNvSpPr>
            <a:spLocks noChangeArrowheads="1"/>
          </p:cNvSpPr>
          <p:nvPr/>
        </p:nvSpPr>
        <p:spPr bwMode="auto">
          <a:xfrm>
            <a:off x="7239000" y="5659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89" name="Rectangle 34"/>
          <p:cNvSpPr>
            <a:spLocks noChangeArrowheads="1"/>
          </p:cNvSpPr>
          <p:nvPr/>
        </p:nvSpPr>
        <p:spPr bwMode="auto">
          <a:xfrm>
            <a:off x="7246938" y="6040438"/>
            <a:ext cx="284163" cy="3000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4" name="Title 3"/>
          <p:cNvSpPr>
            <a:spLocks noGrp="1"/>
          </p:cNvSpPr>
          <p:nvPr>
            <p:ph type="title"/>
          </p:nvPr>
        </p:nvSpPr>
        <p:spPr>
          <a:xfrm>
            <a:off x="152400" y="114300"/>
            <a:ext cx="8686800" cy="1028700"/>
          </a:xfrm>
        </p:spPr>
        <p:txBody>
          <a:bodyPr/>
          <a:lstStyle/>
          <a:p>
            <a:r>
              <a:rPr lang="en-US" dirty="0"/>
              <a:t>Inverted Index: Positional Information</a:t>
            </a:r>
          </a:p>
        </p:txBody>
      </p:sp>
      <p:sp>
        <p:nvSpPr>
          <p:cNvPr id="14" name="Rectangle 5"/>
          <p:cNvSpPr>
            <a:spLocks noChangeArrowheads="1"/>
          </p:cNvSpPr>
          <p:nvPr/>
        </p:nvSpPr>
        <p:spPr bwMode="auto">
          <a:xfrm>
            <a:off x="20113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18" name="Rectangle 9"/>
          <p:cNvSpPr>
            <a:spLocks noChangeArrowheads="1"/>
          </p:cNvSpPr>
          <p:nvPr/>
        </p:nvSpPr>
        <p:spPr bwMode="auto">
          <a:xfrm>
            <a:off x="20113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22" name="Rectangle 13"/>
          <p:cNvSpPr>
            <a:spLocks noChangeArrowheads="1"/>
          </p:cNvSpPr>
          <p:nvPr/>
        </p:nvSpPr>
        <p:spPr bwMode="auto">
          <a:xfrm>
            <a:off x="23161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p>
        </p:txBody>
      </p:sp>
      <p:sp>
        <p:nvSpPr>
          <p:cNvPr id="25" name="Rectangle 16"/>
          <p:cNvSpPr>
            <a:spLocks noChangeArrowheads="1"/>
          </p:cNvSpPr>
          <p:nvPr/>
        </p:nvSpPr>
        <p:spPr bwMode="auto">
          <a:xfrm>
            <a:off x="23161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0" name="Rectangle 21"/>
          <p:cNvSpPr>
            <a:spLocks noChangeArrowheads="1"/>
          </p:cNvSpPr>
          <p:nvPr/>
        </p:nvSpPr>
        <p:spPr bwMode="auto">
          <a:xfrm>
            <a:off x="26209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p>
        </p:txBody>
      </p:sp>
      <p:sp>
        <p:nvSpPr>
          <p:cNvPr id="35" name="Rectangle 34"/>
          <p:cNvSpPr>
            <a:spLocks noChangeArrowheads="1"/>
          </p:cNvSpPr>
          <p:nvPr/>
        </p:nvSpPr>
        <p:spPr bwMode="auto">
          <a:xfrm>
            <a:off x="20113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36" name="Rectangle 35"/>
          <p:cNvSpPr>
            <a:spLocks noChangeArrowheads="1"/>
          </p:cNvSpPr>
          <p:nvPr/>
        </p:nvSpPr>
        <p:spPr bwMode="auto">
          <a:xfrm>
            <a:off x="23161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1</a:t>
            </a:r>
          </a:p>
        </p:txBody>
      </p:sp>
      <p:sp>
        <p:nvSpPr>
          <p:cNvPr id="39" name="Rectangle 38"/>
          <p:cNvSpPr>
            <a:spLocks noChangeArrowheads="1"/>
          </p:cNvSpPr>
          <p:nvPr/>
        </p:nvSpPr>
        <p:spPr bwMode="auto">
          <a:xfrm>
            <a:off x="23352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2</a:t>
            </a:r>
          </a:p>
        </p:txBody>
      </p:sp>
      <p:sp>
        <p:nvSpPr>
          <p:cNvPr id="40" name="Rectangle 39"/>
          <p:cNvSpPr>
            <a:spLocks noChangeArrowheads="1"/>
          </p:cNvSpPr>
          <p:nvPr/>
        </p:nvSpPr>
        <p:spPr bwMode="auto">
          <a:xfrm>
            <a:off x="26400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3</a:t>
            </a:r>
          </a:p>
        </p:txBody>
      </p:sp>
      <p:sp>
        <p:nvSpPr>
          <p:cNvPr id="41" name="Rectangle 40"/>
          <p:cNvSpPr>
            <a:spLocks noChangeArrowheads="1"/>
          </p:cNvSpPr>
          <p:nvPr/>
        </p:nvSpPr>
        <p:spPr bwMode="auto">
          <a:xfrm>
            <a:off x="2925763" y="2613025"/>
            <a:ext cx="284162" cy="30003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44" name="Rectangle 43"/>
          <p:cNvSpPr>
            <a:spLocks noChangeArrowheads="1"/>
          </p:cNvSpPr>
          <p:nvPr/>
        </p:nvSpPr>
        <p:spPr bwMode="auto">
          <a:xfrm>
            <a:off x="2925763" y="3754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6" name="Rectangle 45"/>
          <p:cNvSpPr>
            <a:spLocks noChangeArrowheads="1"/>
          </p:cNvSpPr>
          <p:nvPr/>
        </p:nvSpPr>
        <p:spPr bwMode="auto">
          <a:xfrm>
            <a:off x="2925763" y="4516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47" name="Rectangle 46"/>
          <p:cNvSpPr>
            <a:spLocks noChangeArrowheads="1"/>
          </p:cNvSpPr>
          <p:nvPr/>
        </p:nvSpPr>
        <p:spPr bwMode="auto">
          <a:xfrm>
            <a:off x="2925763" y="4897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headEnd/>
            <a:tailEnd/>
          </a:ln>
        </p:spPr>
        <p:txBody>
          <a:bodyPr wrap="none" lIns="90488" tIns="44450" rIns="90488" bIns="44450">
            <a:spAutoFit/>
          </a:bodyPr>
          <a:lstStyle/>
          <a:p>
            <a:r>
              <a:rPr lang="en-US" sz="1200" b="0">
                <a:solidFill>
                  <a:schemeClr val="bg1"/>
                </a:solidFill>
              </a:rPr>
              <a:t>4</a:t>
            </a:r>
          </a:p>
        </p:txBody>
      </p:sp>
      <p:sp>
        <p:nvSpPr>
          <p:cNvPr id="50" name="Rectangle 85"/>
          <p:cNvSpPr>
            <a:spLocks noChangeArrowheads="1"/>
          </p:cNvSpPr>
          <p:nvPr/>
        </p:nvSpPr>
        <p:spPr bwMode="auto">
          <a:xfrm>
            <a:off x="3265488" y="2609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1" name="Rectangle 86"/>
          <p:cNvSpPr>
            <a:spLocks noChangeArrowheads="1"/>
          </p:cNvSpPr>
          <p:nvPr/>
        </p:nvSpPr>
        <p:spPr bwMode="auto">
          <a:xfrm>
            <a:off x="3265488" y="2990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2" name="Rectangle 87"/>
          <p:cNvSpPr>
            <a:spLocks noChangeArrowheads="1"/>
          </p:cNvSpPr>
          <p:nvPr/>
        </p:nvSpPr>
        <p:spPr bwMode="auto">
          <a:xfrm>
            <a:off x="3265488" y="3371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3" name="Rectangle 88"/>
          <p:cNvSpPr>
            <a:spLocks noChangeArrowheads="1"/>
          </p:cNvSpPr>
          <p:nvPr/>
        </p:nvSpPr>
        <p:spPr bwMode="auto">
          <a:xfrm>
            <a:off x="3265488" y="4895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4" name="Rectangle 89"/>
          <p:cNvSpPr>
            <a:spLocks noChangeArrowheads="1"/>
          </p:cNvSpPr>
          <p:nvPr/>
        </p:nvSpPr>
        <p:spPr bwMode="auto">
          <a:xfrm>
            <a:off x="3265488" y="4133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5" name="Rectangle 90"/>
          <p:cNvSpPr>
            <a:spLocks noChangeArrowheads="1"/>
          </p:cNvSpPr>
          <p:nvPr/>
        </p:nvSpPr>
        <p:spPr bwMode="auto">
          <a:xfrm>
            <a:off x="3265488" y="4514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6" name="Rectangle 91"/>
          <p:cNvSpPr>
            <a:spLocks noChangeArrowheads="1"/>
          </p:cNvSpPr>
          <p:nvPr/>
        </p:nvSpPr>
        <p:spPr bwMode="auto">
          <a:xfrm>
            <a:off x="3265488" y="3752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p>
        </p:txBody>
      </p:sp>
      <p:sp>
        <p:nvSpPr>
          <p:cNvPr id="57" name="Rectangle 92"/>
          <p:cNvSpPr>
            <a:spLocks noChangeArrowheads="1"/>
          </p:cNvSpPr>
          <p:nvPr/>
        </p:nvSpPr>
        <p:spPr bwMode="auto">
          <a:xfrm>
            <a:off x="3265488" y="5276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headEnd/>
            <a:tailEnd/>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headEnd/>
            <a:tailEnd/>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p>
        </p:txBody>
      </p:sp>
      <p:sp>
        <p:nvSpPr>
          <p:cNvPr id="61" name="Rectangle 19"/>
          <p:cNvSpPr>
            <a:spLocks noChangeArrowheads="1"/>
          </p:cNvSpPr>
          <p:nvPr/>
        </p:nvSpPr>
        <p:spPr bwMode="auto">
          <a:xfrm>
            <a:off x="838200" y="2992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p>
        </p:txBody>
      </p:sp>
      <p:sp>
        <p:nvSpPr>
          <p:cNvPr id="62" name="Rectangle 19"/>
          <p:cNvSpPr>
            <a:spLocks noChangeArrowheads="1"/>
          </p:cNvSpPr>
          <p:nvPr/>
        </p:nvSpPr>
        <p:spPr bwMode="auto">
          <a:xfrm>
            <a:off x="838200" y="3373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p>
        </p:txBody>
      </p:sp>
      <p:sp>
        <p:nvSpPr>
          <p:cNvPr id="63" name="Rectangle 19"/>
          <p:cNvSpPr>
            <a:spLocks noChangeArrowheads="1"/>
          </p:cNvSpPr>
          <p:nvPr/>
        </p:nvSpPr>
        <p:spPr bwMode="auto">
          <a:xfrm>
            <a:off x="838200" y="3754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p>
        </p:txBody>
      </p:sp>
      <p:sp>
        <p:nvSpPr>
          <p:cNvPr id="64" name="Rectangle 19"/>
          <p:cNvSpPr>
            <a:spLocks noChangeArrowheads="1"/>
          </p:cNvSpPr>
          <p:nvPr/>
        </p:nvSpPr>
        <p:spPr bwMode="auto">
          <a:xfrm>
            <a:off x="838200" y="4135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p>
        </p:txBody>
      </p:sp>
      <p:sp>
        <p:nvSpPr>
          <p:cNvPr id="65" name="Rectangle 19"/>
          <p:cNvSpPr>
            <a:spLocks noChangeArrowheads="1"/>
          </p:cNvSpPr>
          <p:nvPr/>
        </p:nvSpPr>
        <p:spPr bwMode="auto">
          <a:xfrm>
            <a:off x="838200" y="4516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p>
        </p:txBody>
      </p:sp>
      <p:sp>
        <p:nvSpPr>
          <p:cNvPr id="66" name="Rectangle 19"/>
          <p:cNvSpPr>
            <a:spLocks noChangeArrowheads="1"/>
          </p:cNvSpPr>
          <p:nvPr/>
        </p:nvSpPr>
        <p:spPr bwMode="auto">
          <a:xfrm>
            <a:off x="838200" y="4897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p>
        </p:txBody>
      </p:sp>
      <p:sp>
        <p:nvSpPr>
          <p:cNvPr id="67" name="Rectangle 19"/>
          <p:cNvSpPr>
            <a:spLocks noChangeArrowheads="1"/>
          </p:cNvSpPr>
          <p:nvPr/>
        </p:nvSpPr>
        <p:spPr bwMode="auto">
          <a:xfrm>
            <a:off x="838200" y="5278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p>
        </p:txBody>
      </p:sp>
      <p:sp>
        <p:nvSpPr>
          <p:cNvPr id="79" name="Rectangle 85"/>
          <p:cNvSpPr>
            <a:spLocks noChangeArrowheads="1"/>
          </p:cNvSpPr>
          <p:nvPr/>
        </p:nvSpPr>
        <p:spPr bwMode="black">
          <a:xfrm>
            <a:off x="6501606" y="2609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0" name="Rectangle 86"/>
          <p:cNvSpPr>
            <a:spLocks noChangeArrowheads="1"/>
          </p:cNvSpPr>
          <p:nvPr/>
        </p:nvSpPr>
        <p:spPr bwMode="black">
          <a:xfrm>
            <a:off x="6501606" y="2990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1" name="Rectangle 87"/>
          <p:cNvSpPr>
            <a:spLocks noChangeArrowheads="1"/>
          </p:cNvSpPr>
          <p:nvPr/>
        </p:nvSpPr>
        <p:spPr bwMode="black">
          <a:xfrm>
            <a:off x="6501606" y="3371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2" name="Rectangle 88"/>
          <p:cNvSpPr>
            <a:spLocks noChangeArrowheads="1"/>
          </p:cNvSpPr>
          <p:nvPr/>
        </p:nvSpPr>
        <p:spPr bwMode="black">
          <a:xfrm>
            <a:off x="6501606" y="4895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3" name="Rectangle 89"/>
          <p:cNvSpPr>
            <a:spLocks noChangeArrowheads="1"/>
          </p:cNvSpPr>
          <p:nvPr/>
        </p:nvSpPr>
        <p:spPr bwMode="black">
          <a:xfrm>
            <a:off x="6501606" y="4133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4" name="Rectangle 90"/>
          <p:cNvSpPr>
            <a:spLocks noChangeArrowheads="1"/>
          </p:cNvSpPr>
          <p:nvPr/>
        </p:nvSpPr>
        <p:spPr bwMode="black">
          <a:xfrm>
            <a:off x="6501606" y="4514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5" name="Rectangle 91"/>
          <p:cNvSpPr>
            <a:spLocks noChangeArrowheads="1"/>
          </p:cNvSpPr>
          <p:nvPr/>
        </p:nvSpPr>
        <p:spPr bwMode="black">
          <a:xfrm>
            <a:off x="6501606" y="3752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p>
        </p:txBody>
      </p:sp>
      <p:sp>
        <p:nvSpPr>
          <p:cNvPr id="86" name="Rectangle 92"/>
          <p:cNvSpPr>
            <a:spLocks noChangeArrowheads="1"/>
          </p:cNvSpPr>
          <p:nvPr/>
        </p:nvSpPr>
        <p:spPr bwMode="black">
          <a:xfrm>
            <a:off x="6501606" y="5276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87" name="Rectangle 19"/>
          <p:cNvSpPr>
            <a:spLocks noChangeArrowheads="1"/>
          </p:cNvSpPr>
          <p:nvPr/>
        </p:nvSpPr>
        <p:spPr bwMode="auto">
          <a:xfrm>
            <a:off x="5194299" y="2613025"/>
            <a:ext cx="1150938" cy="30003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p>
        </p:txBody>
      </p:sp>
      <p:sp>
        <p:nvSpPr>
          <p:cNvPr id="88" name="Rectangle 19"/>
          <p:cNvSpPr>
            <a:spLocks noChangeArrowheads="1"/>
          </p:cNvSpPr>
          <p:nvPr/>
        </p:nvSpPr>
        <p:spPr bwMode="auto">
          <a:xfrm>
            <a:off x="5194299" y="2992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p>
        </p:txBody>
      </p:sp>
      <p:sp>
        <p:nvSpPr>
          <p:cNvPr id="89" name="Rectangle 19"/>
          <p:cNvSpPr>
            <a:spLocks noChangeArrowheads="1"/>
          </p:cNvSpPr>
          <p:nvPr/>
        </p:nvSpPr>
        <p:spPr bwMode="auto">
          <a:xfrm>
            <a:off x="5194299" y="3373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p>
        </p:txBody>
      </p:sp>
      <p:sp>
        <p:nvSpPr>
          <p:cNvPr id="90" name="Rectangle 19"/>
          <p:cNvSpPr>
            <a:spLocks noChangeArrowheads="1"/>
          </p:cNvSpPr>
          <p:nvPr/>
        </p:nvSpPr>
        <p:spPr bwMode="auto">
          <a:xfrm>
            <a:off x="5194299" y="375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p>
        </p:txBody>
      </p:sp>
      <p:sp>
        <p:nvSpPr>
          <p:cNvPr id="91" name="Rectangle 19"/>
          <p:cNvSpPr>
            <a:spLocks noChangeArrowheads="1"/>
          </p:cNvSpPr>
          <p:nvPr/>
        </p:nvSpPr>
        <p:spPr bwMode="auto">
          <a:xfrm>
            <a:off x="5194299" y="4135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p>
        </p:txBody>
      </p:sp>
      <p:sp>
        <p:nvSpPr>
          <p:cNvPr id="92" name="Rectangle 19"/>
          <p:cNvSpPr>
            <a:spLocks noChangeArrowheads="1"/>
          </p:cNvSpPr>
          <p:nvPr/>
        </p:nvSpPr>
        <p:spPr bwMode="auto">
          <a:xfrm>
            <a:off x="5194299" y="4516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p>
        </p:txBody>
      </p:sp>
      <p:sp>
        <p:nvSpPr>
          <p:cNvPr id="93" name="Rectangle 19"/>
          <p:cNvSpPr>
            <a:spLocks noChangeArrowheads="1"/>
          </p:cNvSpPr>
          <p:nvPr/>
        </p:nvSpPr>
        <p:spPr bwMode="auto">
          <a:xfrm>
            <a:off x="5194299" y="4897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p>
        </p:txBody>
      </p:sp>
      <p:sp>
        <p:nvSpPr>
          <p:cNvPr id="94" name="Rectangle 19"/>
          <p:cNvSpPr>
            <a:spLocks noChangeArrowheads="1"/>
          </p:cNvSpPr>
          <p:nvPr/>
        </p:nvSpPr>
        <p:spPr bwMode="auto">
          <a:xfrm>
            <a:off x="5194299" y="5278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p>
        </p:txBody>
      </p:sp>
      <p:sp>
        <p:nvSpPr>
          <p:cNvPr id="125" name="Rectangle 124"/>
          <p:cNvSpPr>
            <a:spLocks noChangeArrowheads="1"/>
          </p:cNvSpPr>
          <p:nvPr/>
        </p:nvSpPr>
        <p:spPr bwMode="auto">
          <a:xfrm>
            <a:off x="26209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28" name="Rectangle 19"/>
          <p:cNvSpPr>
            <a:spLocks noChangeArrowheads="1"/>
          </p:cNvSpPr>
          <p:nvPr/>
        </p:nvSpPr>
        <p:spPr bwMode="auto">
          <a:xfrm>
            <a:off x="838200" y="5659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p>
        </p:txBody>
      </p:sp>
      <p:sp>
        <p:nvSpPr>
          <p:cNvPr id="129" name="Rectangle 128"/>
          <p:cNvSpPr>
            <a:spLocks noChangeArrowheads="1"/>
          </p:cNvSpPr>
          <p:nvPr/>
        </p:nvSpPr>
        <p:spPr bwMode="auto">
          <a:xfrm>
            <a:off x="20113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p>
        </p:txBody>
      </p:sp>
      <p:sp>
        <p:nvSpPr>
          <p:cNvPr id="130" name="Rectangle 129"/>
          <p:cNvSpPr>
            <a:spLocks noChangeArrowheads="1"/>
          </p:cNvSpPr>
          <p:nvPr/>
        </p:nvSpPr>
        <p:spPr bwMode="auto">
          <a:xfrm>
            <a:off x="23161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p>
        </p:txBody>
      </p:sp>
      <p:sp>
        <p:nvSpPr>
          <p:cNvPr id="134" name="Rectangle 19"/>
          <p:cNvSpPr>
            <a:spLocks noChangeArrowheads="1"/>
          </p:cNvSpPr>
          <p:nvPr/>
        </p:nvSpPr>
        <p:spPr bwMode="auto">
          <a:xfrm>
            <a:off x="838200" y="6040438"/>
            <a:ext cx="1152525" cy="3000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p>
        </p:txBody>
      </p:sp>
      <p:sp>
        <p:nvSpPr>
          <p:cNvPr id="137" name="Rectangle 92"/>
          <p:cNvSpPr>
            <a:spLocks noChangeArrowheads="1"/>
          </p:cNvSpPr>
          <p:nvPr/>
        </p:nvSpPr>
        <p:spPr bwMode="black">
          <a:xfrm>
            <a:off x="6501606" y="5657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38" name="Rectangle 19"/>
          <p:cNvSpPr>
            <a:spLocks noChangeArrowheads="1"/>
          </p:cNvSpPr>
          <p:nvPr/>
        </p:nvSpPr>
        <p:spPr bwMode="auto">
          <a:xfrm>
            <a:off x="5194299" y="5659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p>
        </p:txBody>
      </p:sp>
      <p:sp>
        <p:nvSpPr>
          <p:cNvPr id="143" name="Rectangle 19"/>
          <p:cNvSpPr>
            <a:spLocks noChangeArrowheads="1"/>
          </p:cNvSpPr>
          <p:nvPr/>
        </p:nvSpPr>
        <p:spPr bwMode="auto">
          <a:xfrm>
            <a:off x="5202237" y="6040438"/>
            <a:ext cx="1150938" cy="30003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p>
          </p:txBody>
        </p:sp>
      </p:grpSp>
      <p:sp>
        <p:nvSpPr>
          <p:cNvPr id="157" name="Rectangle 6"/>
          <p:cNvSpPr>
            <a:spLocks noChangeArrowheads="1"/>
          </p:cNvSpPr>
          <p:nvPr/>
        </p:nvSpPr>
        <p:spPr bwMode="auto">
          <a:xfrm>
            <a:off x="6952901" y="2992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58" name="Rectangle 7"/>
          <p:cNvSpPr>
            <a:spLocks noChangeArrowheads="1"/>
          </p:cNvSpPr>
          <p:nvPr/>
        </p:nvSpPr>
        <p:spPr bwMode="auto">
          <a:xfrm>
            <a:off x="6952901" y="3373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59" name="Rectangle 8"/>
          <p:cNvSpPr>
            <a:spLocks noChangeArrowheads="1"/>
          </p:cNvSpPr>
          <p:nvPr/>
        </p:nvSpPr>
        <p:spPr bwMode="auto">
          <a:xfrm>
            <a:off x="6952901"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0" name="Rectangle 10"/>
          <p:cNvSpPr>
            <a:spLocks noChangeArrowheads="1"/>
          </p:cNvSpPr>
          <p:nvPr/>
        </p:nvSpPr>
        <p:spPr bwMode="auto">
          <a:xfrm>
            <a:off x="6952901" y="4516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1" name="Rectangle 16"/>
          <p:cNvSpPr>
            <a:spLocks noChangeArrowheads="1"/>
          </p:cNvSpPr>
          <p:nvPr/>
        </p:nvSpPr>
        <p:spPr bwMode="auto">
          <a:xfrm>
            <a:off x="6952901" y="4135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p>
        </p:txBody>
      </p:sp>
      <p:sp>
        <p:nvSpPr>
          <p:cNvPr id="162" name="Rectangle 18"/>
          <p:cNvSpPr>
            <a:spLocks noChangeArrowheads="1"/>
          </p:cNvSpPr>
          <p:nvPr/>
        </p:nvSpPr>
        <p:spPr bwMode="auto">
          <a:xfrm>
            <a:off x="6952901" y="4897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p>
        </p:txBody>
      </p:sp>
      <p:sp>
        <p:nvSpPr>
          <p:cNvPr id="163" name="Rectangle 19"/>
          <p:cNvSpPr>
            <a:spLocks noChangeArrowheads="1"/>
          </p:cNvSpPr>
          <p:nvPr/>
        </p:nvSpPr>
        <p:spPr bwMode="auto">
          <a:xfrm>
            <a:off x="6952901" y="2613025"/>
            <a:ext cx="284163" cy="30003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4" name="Rectangle 34"/>
          <p:cNvSpPr>
            <a:spLocks noChangeArrowheads="1"/>
          </p:cNvSpPr>
          <p:nvPr/>
        </p:nvSpPr>
        <p:spPr bwMode="auto">
          <a:xfrm>
            <a:off x="6952901" y="5278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sp>
        <p:nvSpPr>
          <p:cNvPr id="165" name="Rectangle 7"/>
          <p:cNvSpPr>
            <a:spLocks noChangeArrowheads="1"/>
          </p:cNvSpPr>
          <p:nvPr/>
        </p:nvSpPr>
        <p:spPr bwMode="auto">
          <a:xfrm>
            <a:off x="7991856" y="3756026"/>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6" name="Rectangle 34"/>
          <p:cNvSpPr>
            <a:spLocks noChangeArrowheads="1"/>
          </p:cNvSpPr>
          <p:nvPr/>
        </p:nvSpPr>
        <p:spPr bwMode="auto">
          <a:xfrm>
            <a:off x="6952901" y="5659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p>
        </p:txBody>
      </p:sp>
      <p:sp>
        <p:nvSpPr>
          <p:cNvPr id="167" name="Rectangle 34"/>
          <p:cNvSpPr>
            <a:spLocks noChangeArrowheads="1"/>
          </p:cNvSpPr>
          <p:nvPr/>
        </p:nvSpPr>
        <p:spPr bwMode="auto">
          <a:xfrm>
            <a:off x="6960839" y="6040438"/>
            <a:ext cx="284163" cy="30003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headEnd/>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pPr/>
              <a:t>36</a:t>
            </a:fld>
            <a:endParaRPr lang="zh-CN" altLang="en-US" dirty="0"/>
          </a:p>
        </p:txBody>
      </p:sp>
    </p:spTree>
    <p:extLst>
      <p:ext uri="{BB962C8B-B14F-4D97-AF65-F5344CB8AC3E}">
        <p14:creationId xmlns:p14="http://schemas.microsoft.com/office/powerpoint/2010/main" val="34450743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MapReduce: Index Construction</a:t>
            </a:r>
          </a:p>
        </p:txBody>
      </p:sp>
      <p:sp>
        <p:nvSpPr>
          <p:cNvPr id="67587" name="Content Placeholder 2"/>
          <p:cNvSpPr>
            <a:spLocks noGrp="1"/>
          </p:cNvSpPr>
          <p:nvPr>
            <p:ph idx="1"/>
          </p:nvPr>
        </p:nvSpPr>
        <p:spPr/>
        <p:txBody>
          <a:bodyPr/>
          <a:lstStyle/>
          <a:p>
            <a:r>
              <a:rPr lang="en-US" dirty="0"/>
              <a:t>Map over all documents</a:t>
            </a:r>
          </a:p>
          <a:p>
            <a:pPr lvl="1"/>
            <a:r>
              <a:rPr lang="zh-CN" altLang="en-US" dirty="0"/>
              <a:t>输入文档编号和文档内容</a:t>
            </a:r>
            <a:endParaRPr lang="en-US" dirty="0"/>
          </a:p>
          <a:p>
            <a:pPr lvl="1"/>
            <a:r>
              <a:rPr lang="en-US" dirty="0"/>
              <a:t>Emit </a:t>
            </a:r>
            <a:r>
              <a:rPr lang="en-US" i="1" dirty="0"/>
              <a:t>term</a:t>
            </a:r>
            <a:r>
              <a:rPr lang="en-US" dirty="0"/>
              <a:t> as key, (</a:t>
            </a:r>
            <a:r>
              <a:rPr lang="en-US" i="1" dirty="0" err="1"/>
              <a:t>docno</a:t>
            </a:r>
            <a:r>
              <a:rPr lang="en-US" dirty="0"/>
              <a:t>, </a:t>
            </a:r>
            <a:r>
              <a:rPr lang="en-US" i="1" dirty="0" err="1"/>
              <a:t>tf</a:t>
            </a:r>
            <a:r>
              <a:rPr lang="en-US" i="1" dirty="0"/>
              <a:t>)</a:t>
            </a:r>
            <a:r>
              <a:rPr lang="en-US" dirty="0"/>
              <a:t> as value</a:t>
            </a:r>
            <a:r>
              <a:rPr lang="zh-CN" altLang="en-US" dirty="0"/>
              <a:t> </a:t>
            </a:r>
            <a:endParaRPr lang="en-US" dirty="0"/>
          </a:p>
          <a:p>
            <a:pPr lvl="1"/>
            <a:r>
              <a:rPr lang="en-US" dirty="0"/>
              <a:t>Emit other information as necessary (e.g., term position)</a:t>
            </a:r>
          </a:p>
          <a:p>
            <a:r>
              <a:rPr lang="en-US" dirty="0"/>
              <a:t>Sort/shuffle: group postings by term</a:t>
            </a:r>
          </a:p>
          <a:p>
            <a:r>
              <a:rPr lang="en-US" dirty="0"/>
              <a:t>Reduce</a:t>
            </a:r>
          </a:p>
          <a:p>
            <a:pPr lvl="1"/>
            <a:r>
              <a:rPr lang="en-US" dirty="0"/>
              <a:t>Gather and sort the postings (e.g., by </a:t>
            </a:r>
            <a:r>
              <a:rPr lang="en-US" i="1" dirty="0" err="1"/>
              <a:t>docno</a:t>
            </a:r>
            <a:r>
              <a:rPr lang="en-US" dirty="0"/>
              <a:t> or </a:t>
            </a:r>
            <a:r>
              <a:rPr lang="en-US" i="1" dirty="0" err="1"/>
              <a:t>tf</a:t>
            </a:r>
            <a:r>
              <a:rPr lang="en-US" dirty="0"/>
              <a:t>)</a:t>
            </a:r>
          </a:p>
          <a:p>
            <a:pPr lvl="1"/>
            <a:r>
              <a:rPr lang="en-US" dirty="0"/>
              <a:t>Write postings to disk</a:t>
            </a:r>
            <a:r>
              <a:rPr lang="zh-CN" altLang="en-US" dirty="0"/>
              <a:t> 输出各个</a:t>
            </a:r>
            <a:r>
              <a:rPr lang="en-US" altLang="zh-CN" dirty="0"/>
              <a:t>term</a:t>
            </a:r>
            <a:r>
              <a:rPr lang="zh-CN" altLang="en-US" dirty="0"/>
              <a:t>的</a:t>
            </a:r>
            <a:r>
              <a:rPr lang="en-US" altLang="zh-CN" dirty="0"/>
              <a:t>posting</a:t>
            </a:r>
            <a:endParaRPr lang="en-US" dirty="0"/>
          </a:p>
          <a:p>
            <a:r>
              <a:rPr lang="en-US" dirty="0"/>
              <a:t>MapReduce does all the heavy lifting!</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37</a:t>
            </a:fld>
            <a:endParaRPr lang="zh-CN" altLang="en-US" dirty="0"/>
          </a:p>
        </p:txBody>
      </p:sp>
    </p:spTree>
    <p:extLst>
      <p:ext uri="{BB962C8B-B14F-4D97-AF65-F5344CB8AC3E}">
        <p14:creationId xmlns:p14="http://schemas.microsoft.com/office/powerpoint/2010/main" val="33206757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3" name="Rectangle 52"/>
          <p:cNvSpPr/>
          <p:nvPr/>
        </p:nvSpPr>
        <p:spPr bwMode="ltGray">
          <a:xfrm>
            <a:off x="44196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8" name="Rectangle 67"/>
          <p:cNvSpPr/>
          <p:nvPr/>
        </p:nvSpPr>
        <p:spPr bwMode="ltGray">
          <a:xfrm>
            <a:off x="7086600" y="49954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0" name="Rectangle 9"/>
          <p:cNvSpPr/>
          <p:nvPr/>
        </p:nvSpPr>
        <p:spPr bwMode="ltGray">
          <a:xfrm>
            <a:off x="2743200"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3" name="Rectangle 12"/>
          <p:cNvSpPr/>
          <p:nvPr/>
        </p:nvSpPr>
        <p:spPr bwMode="ltGray">
          <a:xfrm>
            <a:off x="2743200"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6" name="Rectangle 15"/>
          <p:cNvSpPr/>
          <p:nvPr/>
        </p:nvSpPr>
        <p:spPr bwMode="ltGray">
          <a:xfrm>
            <a:off x="2743200"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 name="Title 1"/>
          <p:cNvSpPr>
            <a:spLocks noGrp="1"/>
          </p:cNvSpPr>
          <p:nvPr>
            <p:ph type="title"/>
          </p:nvPr>
        </p:nvSpPr>
        <p:spPr>
          <a:xfrm>
            <a:off x="152400" y="114300"/>
            <a:ext cx="8686800" cy="1028700"/>
          </a:xfrm>
        </p:spPr>
        <p:txBody>
          <a:bodyPr/>
          <a:lstStyle/>
          <a:p>
            <a:r>
              <a:rPr lang="en-US" dirty="0"/>
              <a:t>Inverted Indexing with MapReduce</a:t>
            </a:r>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a:solidFill>
                  <a:schemeClr val="bg1"/>
                </a:solidFill>
              </a:rPr>
              <a:t>one</a:t>
            </a: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a:solidFill>
                  <a:schemeClr val="bg1"/>
                </a:solidFill>
              </a:rPr>
              <a:t>two</a:t>
            </a: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a:solidFill>
                  <a:schemeClr val="bg1"/>
                </a:solidFill>
              </a:rPr>
              <a:t>fish</a:t>
            </a:r>
          </a:p>
        </p:txBody>
      </p:sp>
      <p:grpSp>
        <p:nvGrpSpPr>
          <p:cNvPr id="4" name="Group 16"/>
          <p:cNvGrpSpPr/>
          <p:nvPr/>
        </p:nvGrpSpPr>
        <p:grpSpPr>
          <a:xfrm>
            <a:off x="1544517" y="1261646"/>
            <a:ext cx="1940813" cy="490954"/>
            <a:chOff x="762000" y="1905000"/>
            <a:chExt cx="1940813" cy="490954"/>
          </a:xfrm>
        </p:grpSpPr>
        <p:sp>
          <p:nvSpPr>
            <p:cNvPr id="3" name="TextBox 2"/>
            <p:cNvSpPr txBox="1"/>
            <p:nvPr/>
          </p:nvSpPr>
          <p:spPr>
            <a:xfrm>
              <a:off x="838200" y="2057400"/>
              <a:ext cx="1864613" cy="338554"/>
            </a:xfrm>
            <a:prstGeom prst="rect">
              <a:avLst/>
            </a:prstGeom>
            <a:noFill/>
          </p:spPr>
          <p:txBody>
            <a:bodyPr wrap="none" rtlCol="0">
              <a:spAutoFit/>
            </a:bodyPr>
            <a:lstStyle/>
            <a:p>
              <a:r>
                <a:rPr lang="en-US" dirty="0">
                  <a:solidFill>
                    <a:schemeClr val="bg1"/>
                  </a:solidFill>
                </a:rPr>
                <a:t>one fish, two fish</a:t>
              </a:r>
            </a:p>
          </p:txBody>
        </p:sp>
        <p:sp>
          <p:nvSpPr>
            <p:cNvPr id="7" name="TextBox 6"/>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1</a:t>
              </a:r>
            </a:p>
          </p:txBody>
        </p:sp>
      </p:gr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rPr>
              <a:t>red</a:t>
            </a: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a:solidFill>
                  <a:schemeClr val="bg1"/>
                </a:solidFill>
              </a:rPr>
              <a:t>blue</a:t>
            </a: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a:solidFill>
                  <a:schemeClr val="bg1"/>
                </a:solidFill>
              </a:rPr>
              <a:t>fish</a:t>
            </a:r>
          </a:p>
        </p:txBody>
      </p:sp>
      <p:grpSp>
        <p:nvGrpSpPr>
          <p:cNvPr id="5" name="Group 32"/>
          <p:cNvGrpSpPr/>
          <p:nvPr/>
        </p:nvGrpSpPr>
        <p:grpSpPr>
          <a:xfrm>
            <a:off x="4122291" y="1261646"/>
            <a:ext cx="1963255" cy="490954"/>
            <a:chOff x="762000" y="1905000"/>
            <a:chExt cx="1963255" cy="490954"/>
          </a:xfrm>
        </p:grpSpPr>
        <p:sp>
          <p:nvSpPr>
            <p:cNvPr id="34" name="TextBox 33"/>
            <p:cNvSpPr txBox="1"/>
            <p:nvPr/>
          </p:nvSpPr>
          <p:spPr>
            <a:xfrm>
              <a:off x="838200" y="2057400"/>
              <a:ext cx="1887055" cy="338554"/>
            </a:xfrm>
            <a:prstGeom prst="rect">
              <a:avLst/>
            </a:prstGeom>
            <a:noFill/>
          </p:spPr>
          <p:txBody>
            <a:bodyPr wrap="none" rtlCol="0">
              <a:spAutoFit/>
            </a:bodyPr>
            <a:lstStyle/>
            <a:p>
              <a:r>
                <a:rPr lang="en-US" dirty="0">
                  <a:solidFill>
                    <a:schemeClr val="bg1"/>
                  </a:solidFill>
                </a:rPr>
                <a:t>red fish, blue fish</a:t>
              </a:r>
            </a:p>
          </p:txBody>
        </p:sp>
        <p:sp>
          <p:nvSpPr>
            <p:cNvPr id="35" name="TextBox 34"/>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2</a:t>
              </a:r>
            </a:p>
          </p:txBody>
        </p:sp>
      </p:gr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a:solidFill>
                  <a:schemeClr val="bg1"/>
                </a:solidFill>
              </a:rPr>
              <a:t>cat</a:t>
            </a: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a:solidFill>
                  <a:schemeClr val="bg1"/>
                </a:solidFill>
              </a:rPr>
              <a:t>hat</a:t>
            </a:r>
          </a:p>
        </p:txBody>
      </p:sp>
      <p:grpSp>
        <p:nvGrpSpPr>
          <p:cNvPr id="6" name="Group 44"/>
          <p:cNvGrpSpPr/>
          <p:nvPr/>
        </p:nvGrpSpPr>
        <p:grpSpPr>
          <a:xfrm>
            <a:off x="6596504" y="1261646"/>
            <a:ext cx="1528842" cy="490954"/>
            <a:chOff x="762000" y="1905000"/>
            <a:chExt cx="1528842" cy="490954"/>
          </a:xfrm>
        </p:grpSpPr>
        <p:sp>
          <p:nvSpPr>
            <p:cNvPr id="46" name="TextBox 45"/>
            <p:cNvSpPr txBox="1"/>
            <p:nvPr/>
          </p:nvSpPr>
          <p:spPr>
            <a:xfrm>
              <a:off x="838200" y="2057400"/>
              <a:ext cx="1452642" cy="338554"/>
            </a:xfrm>
            <a:prstGeom prst="rect">
              <a:avLst/>
            </a:prstGeom>
            <a:noFill/>
          </p:spPr>
          <p:txBody>
            <a:bodyPr wrap="none" rtlCol="0">
              <a:spAutoFit/>
            </a:bodyPr>
            <a:lstStyle/>
            <a:p>
              <a:r>
                <a:rPr lang="en-US" dirty="0">
                  <a:solidFill>
                    <a:schemeClr val="bg1"/>
                  </a:solidFill>
                </a:rPr>
                <a:t>cat in the hat</a:t>
              </a:r>
            </a:p>
          </p:txBody>
        </p:sp>
        <p:sp>
          <p:nvSpPr>
            <p:cNvPr id="47" name="TextBox 46"/>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3</a:t>
              </a:r>
            </a:p>
          </p:txBody>
        </p:sp>
      </p:gr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a:solidFill>
                  <a:schemeClr val="bg1"/>
                </a:solidFill>
              </a:rPr>
              <a:t>fish</a:t>
            </a:r>
          </a:p>
        </p:txBody>
      </p:sp>
      <p:sp>
        <p:nvSpPr>
          <p:cNvPr id="51" name="Rectangle 50"/>
          <p:cNvSpPr/>
          <p:nvPr/>
        </p:nvSpPr>
        <p:spPr bwMode="ltGray">
          <a:xfrm>
            <a:off x="41148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a:solidFill>
                  <a:schemeClr val="bg1"/>
                </a:solidFill>
              </a:rPr>
              <a:t>one</a:t>
            </a: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a:solidFill>
                  <a:schemeClr val="bg1"/>
                </a:solidFill>
              </a:rPr>
              <a:t>two</a:t>
            </a: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rPr>
              <a:t>red</a:t>
            </a: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a:solidFill>
                  <a:schemeClr val="bg1"/>
                </a:solidFill>
              </a:rPr>
              <a:t>cat</a:t>
            </a:r>
          </a:p>
        </p:txBody>
      </p:sp>
      <p:sp>
        <p:nvSpPr>
          <p:cNvPr id="66" name="Rectangle 65"/>
          <p:cNvSpPr/>
          <p:nvPr/>
        </p:nvSpPr>
        <p:spPr bwMode="ltGray">
          <a:xfrm>
            <a:off x="6781800" y="49954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67" name="TextBox 66"/>
          <p:cNvSpPr txBox="1"/>
          <p:nvPr/>
        </p:nvSpPr>
        <p:spPr>
          <a:xfrm>
            <a:off x="6096000" y="4961692"/>
            <a:ext cx="570990" cy="338554"/>
          </a:xfrm>
          <a:prstGeom prst="rect">
            <a:avLst/>
          </a:prstGeom>
          <a:noFill/>
        </p:spPr>
        <p:txBody>
          <a:bodyPr wrap="none" rtlCol="0">
            <a:spAutoFit/>
          </a:bodyPr>
          <a:lstStyle/>
          <a:p>
            <a:r>
              <a:rPr lang="en-US" b="0" dirty="0">
                <a:solidFill>
                  <a:schemeClr val="bg1"/>
                </a:solidFill>
              </a:rPr>
              <a:t>blue</a:t>
            </a: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a:solidFill>
                  <a:schemeClr val="bg1"/>
                </a:solidFill>
              </a:rPr>
              <a:t>hat</a:t>
            </a: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a:solidFill>
                  <a:srgbClr val="FF0000"/>
                </a:solidFill>
              </a:rPr>
              <a:t>Map</a:t>
            </a: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a:solidFill>
                  <a:srgbClr val="FF0000"/>
                </a:solidFill>
              </a:rPr>
              <a:t>Reduce</a:t>
            </a:r>
          </a:p>
        </p:txBody>
      </p:sp>
      <p:sp>
        <p:nvSpPr>
          <p:cNvPr id="17" name="Slide Number Placeholder 16"/>
          <p:cNvSpPr>
            <a:spLocks noGrp="1"/>
          </p:cNvSpPr>
          <p:nvPr>
            <p:ph type="sldNum" sz="quarter" idx="4"/>
          </p:nvPr>
        </p:nvSpPr>
        <p:spPr/>
        <p:txBody>
          <a:bodyPr/>
          <a:lstStyle/>
          <a:p>
            <a:fld id="{B6F15528-21DE-4FAA-801E-634DDDAF4B2B}" type="slidenum">
              <a:rPr lang="en-US" altLang="zh-CN" smtClean="0"/>
              <a:pPr/>
              <a:t>38</a:t>
            </a:fld>
            <a:endParaRPr lang="zh-CN" altLang="en-US" dirty="0"/>
          </a:p>
        </p:txBody>
      </p:sp>
      <p:sp>
        <p:nvSpPr>
          <p:cNvPr id="18" name="文本框 17">
            <a:extLst>
              <a:ext uri="{FF2B5EF4-FFF2-40B4-BE49-F238E27FC236}">
                <a16:creationId xmlns:a16="http://schemas.microsoft.com/office/drawing/2014/main" id="{5EDE58F4-A824-2143-BC1C-1FF4C81CB44B}"/>
              </a:ext>
            </a:extLst>
          </p:cNvPr>
          <p:cNvSpPr txBox="1"/>
          <p:nvPr/>
        </p:nvSpPr>
        <p:spPr>
          <a:xfrm>
            <a:off x="4419600" y="3280946"/>
            <a:ext cx="2236510" cy="338554"/>
          </a:xfrm>
          <a:prstGeom prst="rect">
            <a:avLst/>
          </a:prstGeom>
          <a:noFill/>
        </p:spPr>
        <p:txBody>
          <a:bodyPr wrap="none" rtlCol="0">
            <a:spAutoFit/>
          </a:bodyPr>
          <a:lstStyle/>
          <a:p>
            <a:r>
              <a:rPr kumimoji="1" lang="zh-CN" altLang="en-US" dirty="0">
                <a:solidFill>
                  <a:srgbClr val="FF0000"/>
                </a:solidFill>
              </a:rPr>
              <a:t>文档编号、词出现次数</a:t>
            </a:r>
            <a:endParaRPr kumimoji="1" lang="zh-CN" altLang="en-US" dirty="0"/>
          </a:p>
        </p:txBody>
      </p:sp>
      <p:sp>
        <p:nvSpPr>
          <p:cNvPr id="19" name="矩形 18">
            <a:extLst>
              <a:ext uri="{FF2B5EF4-FFF2-40B4-BE49-F238E27FC236}">
                <a16:creationId xmlns:a16="http://schemas.microsoft.com/office/drawing/2014/main" id="{F6DB136F-3115-C54B-AE08-C11E61096213}"/>
              </a:ext>
            </a:extLst>
          </p:cNvPr>
          <p:cNvSpPr/>
          <p:nvPr/>
        </p:nvSpPr>
        <p:spPr>
          <a:xfrm>
            <a:off x="4737936" y="5164723"/>
            <a:ext cx="1335622" cy="338554"/>
          </a:xfrm>
          <a:prstGeom prst="rect">
            <a:avLst/>
          </a:prstGeom>
        </p:spPr>
        <p:txBody>
          <a:bodyPr wrap="none">
            <a:spAutoFit/>
          </a:bodyPr>
          <a:lstStyle/>
          <a:p>
            <a:r>
              <a:rPr kumimoji="1" lang="en-US" altLang="zh-CN" dirty="0">
                <a:solidFill>
                  <a:srgbClr val="FF0000"/>
                </a:solidFill>
              </a:rPr>
              <a:t>posting</a:t>
            </a:r>
            <a:r>
              <a:rPr kumimoji="1" lang="zh-CN" altLang="en-US" dirty="0">
                <a:solidFill>
                  <a:srgbClr val="FF0000"/>
                </a:solidFill>
              </a:rPr>
              <a:t>链表</a:t>
            </a:r>
            <a:endParaRPr lang="zh-CN" altLang="en-US" dirty="0"/>
          </a:p>
        </p:txBody>
      </p:sp>
    </p:spTree>
    <p:extLst>
      <p:ext uri="{BB962C8B-B14F-4D97-AF65-F5344CB8AC3E}">
        <p14:creationId xmlns:p14="http://schemas.microsoft.com/office/powerpoint/2010/main" val="3600658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dissolve">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10" grpId="0" animBg="1"/>
      <p:bldP spid="13" grpId="0" animBg="1"/>
      <p:bldP spid="16"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p>
        </p:txBody>
      </p:sp>
      <p:pic>
        <p:nvPicPr>
          <p:cNvPr id="5" name="Content Placeholder 4" descr="DG-indexing.png"/>
          <p:cNvPicPr>
            <a:picLocks noGrp="1" noChangeAspect="1"/>
          </p:cNvPicPr>
          <p:nvPr>
            <p:ph idx="1"/>
          </p:nvPr>
        </p:nvPicPr>
        <p:blipFill>
          <a:blip r:embed="rId2" cstate="print"/>
          <a:stretch>
            <a:fillRect/>
          </a:stretch>
        </p:blipFill>
        <p:spPr>
          <a:xfrm>
            <a:off x="1113636" y="1540877"/>
            <a:ext cx="6506364" cy="4114800"/>
          </a:xfrm>
        </p:spPr>
      </p:pic>
      <p:sp>
        <p:nvSpPr>
          <p:cNvPr id="2" name="Slide Number Placeholder 1"/>
          <p:cNvSpPr>
            <a:spLocks noGrp="1"/>
          </p:cNvSpPr>
          <p:nvPr>
            <p:ph type="sldNum" sz="quarter" idx="4"/>
          </p:nvPr>
        </p:nvSpPr>
        <p:spPr/>
        <p:txBody>
          <a:bodyPr/>
          <a:lstStyle/>
          <a:p>
            <a:fld id="{B6F15528-21DE-4FAA-801E-634DDDAF4B2B}" type="slidenum">
              <a:rPr lang="en-US" altLang="zh-CN" smtClean="0"/>
              <a:pPr/>
              <a:t>39</a:t>
            </a:fld>
            <a:endParaRPr lang="zh-CN" altLang="en-US" dirty="0"/>
          </a:p>
        </p:txBody>
      </p:sp>
      <p:sp>
        <p:nvSpPr>
          <p:cNvPr id="4" name="矩形 3">
            <a:extLst>
              <a:ext uri="{FF2B5EF4-FFF2-40B4-BE49-F238E27FC236}">
                <a16:creationId xmlns:a16="http://schemas.microsoft.com/office/drawing/2014/main" id="{772EF627-BC83-074C-8EB9-16925402D5E2}"/>
              </a:ext>
            </a:extLst>
          </p:cNvPr>
          <p:cNvSpPr/>
          <p:nvPr/>
        </p:nvSpPr>
        <p:spPr>
          <a:xfrm>
            <a:off x="3276600" y="4990819"/>
            <a:ext cx="1951175" cy="338554"/>
          </a:xfrm>
          <a:prstGeom prst="rect">
            <a:avLst/>
          </a:prstGeom>
        </p:spPr>
        <p:txBody>
          <a:bodyPr wrap="none">
            <a:spAutoFit/>
          </a:bodyPr>
          <a:lstStyle/>
          <a:p>
            <a:r>
              <a:rPr kumimoji="1" lang="zh-CN" altLang="en-US" dirty="0">
                <a:solidFill>
                  <a:srgbClr val="FF0000"/>
                </a:solidFill>
              </a:rPr>
              <a:t>对</a:t>
            </a:r>
            <a:r>
              <a:rPr kumimoji="1" lang="en-US" altLang="zh-CN" dirty="0">
                <a:solidFill>
                  <a:srgbClr val="FF0000"/>
                </a:solidFill>
              </a:rPr>
              <a:t>posting</a:t>
            </a:r>
            <a:r>
              <a:rPr kumimoji="1" lang="zh-CN" altLang="en-US" dirty="0">
                <a:solidFill>
                  <a:srgbClr val="FF0000"/>
                </a:solidFill>
              </a:rPr>
              <a:t>进行排序</a:t>
            </a:r>
            <a:endParaRPr lang="zh-CN" altLang="en-US" dirty="0"/>
          </a:p>
        </p:txBody>
      </p:sp>
      <p:sp>
        <p:nvSpPr>
          <p:cNvPr id="6" name="矩形 5">
            <a:extLst>
              <a:ext uri="{FF2B5EF4-FFF2-40B4-BE49-F238E27FC236}">
                <a16:creationId xmlns:a16="http://schemas.microsoft.com/office/drawing/2014/main" id="{64C2CE2E-DD65-C448-9E8D-FE6EF0488EE4}"/>
              </a:ext>
            </a:extLst>
          </p:cNvPr>
          <p:cNvSpPr/>
          <p:nvPr/>
        </p:nvSpPr>
        <p:spPr>
          <a:xfrm>
            <a:off x="4799965" y="5310686"/>
            <a:ext cx="2590774" cy="338554"/>
          </a:xfrm>
          <a:prstGeom prst="rect">
            <a:avLst/>
          </a:prstGeom>
        </p:spPr>
        <p:txBody>
          <a:bodyPr wrap="none">
            <a:spAutoFit/>
          </a:bodyPr>
          <a:lstStyle/>
          <a:p>
            <a:r>
              <a:rPr kumimoji="1" lang="en-US" altLang="zh-CN" dirty="0">
                <a:solidFill>
                  <a:srgbClr val="FF0000"/>
                </a:solidFill>
              </a:rPr>
              <a:t>term</a:t>
            </a:r>
            <a:r>
              <a:rPr kumimoji="1" lang="zh-CN" altLang="en-US" dirty="0">
                <a:solidFill>
                  <a:srgbClr val="FF0000"/>
                </a:solidFill>
              </a:rPr>
              <a:t> </a:t>
            </a:r>
            <a:r>
              <a:rPr kumimoji="1" lang="en-US" altLang="zh-CN" dirty="0">
                <a:solidFill>
                  <a:srgbClr val="FF0000"/>
                </a:solidFill>
              </a:rPr>
              <a:t>t</a:t>
            </a:r>
            <a:r>
              <a:rPr kumimoji="1" lang="zh-CN" altLang="en-US" dirty="0">
                <a:solidFill>
                  <a:srgbClr val="FF0000"/>
                </a:solidFill>
              </a:rPr>
              <a:t>为</a:t>
            </a:r>
            <a:r>
              <a:rPr kumimoji="1" lang="en-US" altLang="zh-CN" dirty="0">
                <a:solidFill>
                  <a:srgbClr val="FF0000"/>
                </a:solidFill>
              </a:rPr>
              <a:t>key</a:t>
            </a:r>
            <a:r>
              <a:rPr kumimoji="1" lang="zh-CN" altLang="en-US" dirty="0">
                <a:solidFill>
                  <a:srgbClr val="FF0000"/>
                </a:solidFill>
              </a:rPr>
              <a:t>，</a:t>
            </a:r>
            <a:r>
              <a:rPr kumimoji="1" lang="en-US" altLang="zh-CN" dirty="0">
                <a:solidFill>
                  <a:srgbClr val="FF0000"/>
                </a:solidFill>
              </a:rPr>
              <a:t>P</a:t>
            </a:r>
            <a:r>
              <a:rPr kumimoji="1" lang="zh-CN" altLang="en-US" dirty="0">
                <a:solidFill>
                  <a:srgbClr val="FF0000"/>
                </a:solidFill>
              </a:rPr>
              <a:t>为</a:t>
            </a:r>
            <a:r>
              <a:rPr kumimoji="1" lang="en-US" altLang="zh-CN" dirty="0">
                <a:solidFill>
                  <a:srgbClr val="FF0000"/>
                </a:solidFill>
              </a:rPr>
              <a:t>posting</a:t>
            </a:r>
            <a:endParaRPr lang="zh-CN" altLang="en-US" dirty="0"/>
          </a:p>
        </p:txBody>
      </p:sp>
      <p:sp>
        <p:nvSpPr>
          <p:cNvPr id="7" name="矩形 6">
            <a:extLst>
              <a:ext uri="{FF2B5EF4-FFF2-40B4-BE49-F238E27FC236}">
                <a16:creationId xmlns:a16="http://schemas.microsoft.com/office/drawing/2014/main" id="{0A5D3182-CF06-EB4F-BC1C-2D73A8A91FEF}"/>
              </a:ext>
            </a:extLst>
          </p:cNvPr>
          <p:cNvSpPr/>
          <p:nvPr/>
        </p:nvSpPr>
        <p:spPr>
          <a:xfrm>
            <a:off x="5638800" y="3241844"/>
            <a:ext cx="2542684" cy="338554"/>
          </a:xfrm>
          <a:prstGeom prst="rect">
            <a:avLst/>
          </a:prstGeom>
        </p:spPr>
        <p:txBody>
          <a:bodyPr wrap="none">
            <a:spAutoFit/>
          </a:bodyPr>
          <a:lstStyle/>
          <a:p>
            <a:r>
              <a:rPr kumimoji="1" lang="zh-CN" altLang="en-US" dirty="0">
                <a:solidFill>
                  <a:srgbClr val="FF0000"/>
                </a:solidFill>
              </a:rPr>
              <a:t>改</a:t>
            </a:r>
            <a:r>
              <a:rPr kumimoji="1" lang="en-US" altLang="zh-CN" dirty="0">
                <a:solidFill>
                  <a:srgbClr val="FF0000"/>
                </a:solidFill>
              </a:rPr>
              <a:t>key</a:t>
            </a:r>
            <a:r>
              <a:rPr kumimoji="1" lang="zh-CN" altLang="en-US" dirty="0">
                <a:solidFill>
                  <a:srgbClr val="FF0000"/>
                </a:solidFill>
              </a:rPr>
              <a:t>，</a:t>
            </a:r>
            <a:r>
              <a:rPr kumimoji="1" lang="en-US" altLang="zh-CN" dirty="0">
                <a:solidFill>
                  <a:srgbClr val="FF0000"/>
                </a:solidFill>
              </a:rPr>
              <a:t>key</a:t>
            </a:r>
            <a:r>
              <a:rPr kumimoji="1" lang="zh-CN" altLang="en-US" dirty="0">
                <a:solidFill>
                  <a:srgbClr val="FF0000"/>
                </a:solidFill>
              </a:rPr>
              <a:t>是会有排序的</a:t>
            </a:r>
            <a:endParaRPr lang="zh-CN" altLang="en-US" dirty="0"/>
          </a:p>
        </p:txBody>
      </p:sp>
    </p:spTree>
    <p:extLst>
      <p:ext uri="{BB962C8B-B14F-4D97-AF65-F5344CB8AC3E}">
        <p14:creationId xmlns:p14="http://schemas.microsoft.com/office/powerpoint/2010/main" val="15167918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Information Retrieval Cycle</a:t>
            </a:r>
          </a:p>
        </p:txBody>
      </p:sp>
      <p:sp>
        <p:nvSpPr>
          <p:cNvPr id="3" name="Rectangle 3"/>
          <p:cNvSpPr>
            <a:spLocks noChangeArrowheads="1"/>
          </p:cNvSpPr>
          <p:nvPr/>
        </p:nvSpPr>
        <p:spPr bwMode="auto">
          <a:xfrm>
            <a:off x="844550" y="129540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Source</a:t>
            </a:r>
          </a:p>
          <a:p>
            <a:pPr algn="ctr" eaLnBrk="1" hangingPunct="1"/>
            <a:r>
              <a:rPr lang="en-US" b="0" dirty="0">
                <a:solidFill>
                  <a:schemeClr val="bg1"/>
                </a:solidFill>
              </a:rPr>
              <a:t>Selection</a:t>
            </a:r>
          </a:p>
        </p:txBody>
      </p:sp>
      <p:sp>
        <p:nvSpPr>
          <p:cNvPr id="4" name="Rectangle 5"/>
          <p:cNvSpPr>
            <a:spLocks noChangeArrowheads="1"/>
          </p:cNvSpPr>
          <p:nvPr/>
        </p:nvSpPr>
        <p:spPr bwMode="auto">
          <a:xfrm>
            <a:off x="3206750" y="2971800"/>
            <a:ext cx="1279525" cy="547688"/>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1" hangingPunct="1"/>
            <a:r>
              <a:rPr lang="en-US" b="0" dirty="0">
                <a:solidFill>
                  <a:schemeClr val="bg1"/>
                </a:solidFill>
              </a:rPr>
              <a:t>Search</a:t>
            </a:r>
          </a:p>
        </p:txBody>
      </p:sp>
      <p:grpSp>
        <p:nvGrpSpPr>
          <p:cNvPr id="5" name="Group 36"/>
          <p:cNvGrpSpPr>
            <a:grpSpLocks/>
          </p:cNvGrpSpPr>
          <p:nvPr/>
        </p:nvGrpSpPr>
        <p:grpSpPr bwMode="auto">
          <a:xfrm>
            <a:off x="3267075" y="2330450"/>
            <a:ext cx="1158875" cy="641350"/>
            <a:chOff x="2438" y="1468"/>
            <a:chExt cx="730" cy="404"/>
          </a:xfrm>
        </p:grpSpPr>
        <p:cxnSp>
          <p:nvCxnSpPr>
            <p:cNvPr id="6" name="AutoShape 6"/>
            <p:cNvCxnSpPr>
              <a:cxnSpLocks noChangeShapeType="1"/>
              <a:stCxn id="20" idx="3"/>
              <a:endCxn id="4" idx="0"/>
            </p:cNvCxnSpPr>
            <p:nvPr/>
          </p:nvCxnSpPr>
          <p:spPr bwMode="auto">
            <a:xfrm>
              <a:off x="2438" y="1517"/>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7" name="Text Box 7"/>
            <p:cNvSpPr txBox="1">
              <a:spLocks noChangeArrowheads="1"/>
            </p:cNvSpPr>
            <p:nvPr/>
          </p:nvSpPr>
          <p:spPr bwMode="auto">
            <a:xfrm>
              <a:off x="2678" y="1468"/>
              <a:ext cx="490" cy="213"/>
            </a:xfrm>
            <a:prstGeom prst="rect">
              <a:avLst/>
            </a:prstGeom>
            <a:noFill/>
            <a:ln w="9525">
              <a:noFill/>
              <a:miter lim="800000"/>
              <a:headEnd/>
              <a:tailEnd/>
            </a:ln>
          </p:spPr>
          <p:txBody>
            <a:bodyPr>
              <a:spAutoFit/>
            </a:bodyPr>
            <a:lstStyle/>
            <a:p>
              <a:pPr eaLnBrk="1" hangingPunct="1"/>
              <a:r>
                <a:rPr lang="en-US" dirty="0">
                  <a:solidFill>
                    <a:schemeClr val="bg1"/>
                  </a:solidFill>
                </a:rPr>
                <a:t>Query</a:t>
              </a:r>
            </a:p>
          </p:txBody>
        </p:sp>
      </p:grpSp>
      <p:sp>
        <p:nvSpPr>
          <p:cNvPr id="8" name="Rectangle 9"/>
          <p:cNvSpPr>
            <a:spLocks noChangeArrowheads="1"/>
          </p:cNvSpPr>
          <p:nvPr/>
        </p:nvSpPr>
        <p:spPr bwMode="auto">
          <a:xfrm>
            <a:off x="4425950" y="38100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Selection</a:t>
            </a:r>
          </a:p>
        </p:txBody>
      </p:sp>
      <p:grpSp>
        <p:nvGrpSpPr>
          <p:cNvPr id="9" name="Group 37"/>
          <p:cNvGrpSpPr>
            <a:grpSpLocks/>
          </p:cNvGrpSpPr>
          <p:nvPr/>
        </p:nvGrpSpPr>
        <p:grpSpPr bwMode="auto">
          <a:xfrm>
            <a:off x="4495800" y="3168650"/>
            <a:ext cx="1295400" cy="641350"/>
            <a:chOff x="3258" y="1996"/>
            <a:chExt cx="816" cy="404"/>
          </a:xfrm>
        </p:grpSpPr>
        <p:cxnSp>
          <p:nvCxnSpPr>
            <p:cNvPr id="10" name="AutoShape 10"/>
            <p:cNvCxnSpPr>
              <a:cxnSpLocks noChangeShapeType="1"/>
              <a:stCxn id="4" idx="3"/>
              <a:endCxn id="8" idx="0"/>
            </p:cNvCxnSpPr>
            <p:nvPr/>
          </p:nvCxnSpPr>
          <p:spPr bwMode="auto">
            <a:xfrm>
              <a:off x="3258" y="2045"/>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1" name="Text Box 11"/>
            <p:cNvSpPr txBox="1">
              <a:spLocks noChangeArrowheads="1"/>
            </p:cNvSpPr>
            <p:nvPr/>
          </p:nvSpPr>
          <p:spPr bwMode="auto">
            <a:xfrm>
              <a:off x="3491" y="1996"/>
              <a:ext cx="583" cy="213"/>
            </a:xfrm>
            <a:prstGeom prst="rect">
              <a:avLst/>
            </a:prstGeom>
            <a:noFill/>
            <a:ln w="9525">
              <a:noFill/>
              <a:miter lim="800000"/>
              <a:headEnd/>
              <a:tailEnd/>
            </a:ln>
          </p:spPr>
          <p:txBody>
            <a:bodyPr wrap="none">
              <a:spAutoFit/>
            </a:bodyPr>
            <a:lstStyle/>
            <a:p>
              <a:pPr eaLnBrk="1" hangingPunct="1"/>
              <a:r>
                <a:rPr lang="en-US" dirty="0">
                  <a:solidFill>
                    <a:schemeClr val="bg1"/>
                  </a:solidFill>
                </a:rPr>
                <a:t>Results</a:t>
              </a:r>
            </a:p>
          </p:txBody>
        </p:sp>
      </p:grpSp>
      <p:sp>
        <p:nvSpPr>
          <p:cNvPr id="12" name="Rectangle 13"/>
          <p:cNvSpPr>
            <a:spLocks noChangeArrowheads="1"/>
          </p:cNvSpPr>
          <p:nvPr/>
        </p:nvSpPr>
        <p:spPr bwMode="auto">
          <a:xfrm>
            <a:off x="5645150" y="46482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Examination</a:t>
            </a:r>
          </a:p>
        </p:txBody>
      </p:sp>
      <p:grpSp>
        <p:nvGrpSpPr>
          <p:cNvPr id="13" name="Group 38"/>
          <p:cNvGrpSpPr>
            <a:grpSpLocks/>
          </p:cNvGrpSpPr>
          <p:nvPr/>
        </p:nvGrpSpPr>
        <p:grpSpPr bwMode="auto">
          <a:xfrm>
            <a:off x="5715000" y="3962400"/>
            <a:ext cx="1524000" cy="685800"/>
            <a:chOff x="4026" y="2496"/>
            <a:chExt cx="960" cy="432"/>
          </a:xfrm>
        </p:grpSpPr>
        <p:cxnSp>
          <p:nvCxnSpPr>
            <p:cNvPr id="14" name="AutoShape 14"/>
            <p:cNvCxnSpPr>
              <a:cxnSpLocks noChangeShapeType="1"/>
              <a:stCxn id="8" idx="3"/>
              <a:endCxn id="12" idx="0"/>
            </p:cNvCxnSpPr>
            <p:nvPr/>
          </p:nvCxnSpPr>
          <p:spPr bwMode="auto">
            <a:xfrm>
              <a:off x="4026" y="2573"/>
              <a:ext cx="365"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5" name="Text Box 15"/>
            <p:cNvSpPr txBox="1">
              <a:spLocks noChangeArrowheads="1"/>
            </p:cNvSpPr>
            <p:nvPr/>
          </p:nvSpPr>
          <p:spPr bwMode="auto">
            <a:xfrm>
              <a:off x="4223" y="2496"/>
              <a:ext cx="7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Documents</a:t>
              </a:r>
            </a:p>
          </p:txBody>
        </p:sp>
      </p:grpSp>
      <p:sp>
        <p:nvSpPr>
          <p:cNvPr id="16" name="Rectangle 17"/>
          <p:cNvSpPr>
            <a:spLocks noChangeArrowheads="1"/>
          </p:cNvSpPr>
          <p:nvPr/>
        </p:nvSpPr>
        <p:spPr bwMode="auto">
          <a:xfrm>
            <a:off x="6848475" y="5454650"/>
            <a:ext cx="1279525" cy="547688"/>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Delivery</a:t>
            </a:r>
          </a:p>
        </p:txBody>
      </p:sp>
      <p:grpSp>
        <p:nvGrpSpPr>
          <p:cNvPr id="17" name="Group 39"/>
          <p:cNvGrpSpPr>
            <a:grpSpLocks/>
          </p:cNvGrpSpPr>
          <p:nvPr/>
        </p:nvGrpSpPr>
        <p:grpSpPr bwMode="auto">
          <a:xfrm>
            <a:off x="6934200" y="4845050"/>
            <a:ext cx="1600200" cy="609600"/>
            <a:chOff x="4794" y="3052"/>
            <a:chExt cx="1008" cy="384"/>
          </a:xfrm>
        </p:grpSpPr>
        <p:cxnSp>
          <p:nvCxnSpPr>
            <p:cNvPr id="18" name="AutoShape 18"/>
            <p:cNvCxnSpPr>
              <a:cxnSpLocks noChangeShapeType="1"/>
              <a:stCxn id="12" idx="3"/>
              <a:endCxn id="16" idx="0"/>
            </p:cNvCxnSpPr>
            <p:nvPr/>
          </p:nvCxnSpPr>
          <p:spPr bwMode="auto">
            <a:xfrm>
              <a:off x="4794" y="3101"/>
              <a:ext cx="355" cy="33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19" name="Text Box 19"/>
            <p:cNvSpPr txBox="1">
              <a:spLocks noChangeArrowheads="1"/>
            </p:cNvSpPr>
            <p:nvPr/>
          </p:nvSpPr>
          <p:spPr bwMode="auto">
            <a:xfrm>
              <a:off x="5038" y="3052"/>
              <a:ext cx="764" cy="213"/>
            </a:xfrm>
            <a:prstGeom prst="rect">
              <a:avLst/>
            </a:prstGeom>
            <a:noFill/>
            <a:ln w="9525">
              <a:noFill/>
              <a:miter lim="800000"/>
              <a:headEnd/>
              <a:tailEnd/>
            </a:ln>
          </p:spPr>
          <p:txBody>
            <a:bodyPr wrap="none">
              <a:spAutoFit/>
            </a:bodyPr>
            <a:lstStyle/>
            <a:p>
              <a:pPr eaLnBrk="1" hangingPunct="1"/>
              <a:r>
                <a:rPr lang="en-US" b="0">
                  <a:solidFill>
                    <a:schemeClr val="bg1"/>
                  </a:solidFill>
                </a:rPr>
                <a:t>Information</a:t>
              </a:r>
            </a:p>
          </p:txBody>
        </p:sp>
      </p:grpSp>
      <p:sp>
        <p:nvSpPr>
          <p:cNvPr id="20" name="Rectangle 21"/>
          <p:cNvSpPr>
            <a:spLocks noChangeArrowheads="1"/>
          </p:cNvSpPr>
          <p:nvPr/>
        </p:nvSpPr>
        <p:spPr bwMode="auto">
          <a:xfrm>
            <a:off x="1987550" y="2133600"/>
            <a:ext cx="1279525" cy="5476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dirty="0">
                <a:solidFill>
                  <a:schemeClr val="bg1"/>
                </a:solidFill>
              </a:rPr>
              <a:t>Query</a:t>
            </a:r>
          </a:p>
          <a:p>
            <a:pPr algn="ctr" eaLnBrk="1" hangingPunct="1"/>
            <a:r>
              <a:rPr lang="en-US" b="0" dirty="0">
                <a:solidFill>
                  <a:schemeClr val="bg1"/>
                </a:solidFill>
              </a:rPr>
              <a:t>Formulation</a:t>
            </a:r>
          </a:p>
        </p:txBody>
      </p:sp>
      <p:grpSp>
        <p:nvGrpSpPr>
          <p:cNvPr id="21" name="Group 35"/>
          <p:cNvGrpSpPr>
            <a:grpSpLocks/>
          </p:cNvGrpSpPr>
          <p:nvPr/>
        </p:nvGrpSpPr>
        <p:grpSpPr bwMode="auto">
          <a:xfrm>
            <a:off x="2133600" y="1447800"/>
            <a:ext cx="1371600" cy="685800"/>
            <a:chOff x="1770" y="912"/>
            <a:chExt cx="864" cy="432"/>
          </a:xfrm>
        </p:grpSpPr>
        <p:cxnSp>
          <p:nvCxnSpPr>
            <p:cNvPr id="22" name="AutoShape 22"/>
            <p:cNvCxnSpPr>
              <a:cxnSpLocks noChangeShapeType="1"/>
              <a:stCxn id="3" idx="3"/>
              <a:endCxn id="20" idx="0"/>
            </p:cNvCxnSpPr>
            <p:nvPr/>
          </p:nvCxnSpPr>
          <p:spPr bwMode="auto">
            <a:xfrm>
              <a:off x="1770" y="989"/>
              <a:ext cx="317" cy="355"/>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sp>
          <p:nvSpPr>
            <p:cNvPr id="23" name="Text Box 23"/>
            <p:cNvSpPr txBox="1">
              <a:spLocks noChangeArrowheads="1"/>
            </p:cNvSpPr>
            <p:nvPr/>
          </p:nvSpPr>
          <p:spPr bwMode="auto">
            <a:xfrm>
              <a:off x="1971" y="912"/>
              <a:ext cx="663" cy="212"/>
            </a:xfrm>
            <a:prstGeom prst="rect">
              <a:avLst/>
            </a:prstGeom>
            <a:noFill/>
            <a:ln w="9525">
              <a:noFill/>
              <a:miter lim="800000"/>
              <a:headEnd/>
              <a:tailEnd/>
            </a:ln>
          </p:spPr>
          <p:txBody>
            <a:bodyPr wrap="none">
              <a:spAutoFit/>
            </a:bodyPr>
            <a:lstStyle/>
            <a:p>
              <a:pPr eaLnBrk="1" hangingPunct="1"/>
              <a:r>
                <a:rPr lang="en-US" b="0" dirty="0">
                  <a:solidFill>
                    <a:schemeClr val="bg1"/>
                  </a:solidFill>
                </a:rPr>
                <a:t>Resource</a:t>
              </a:r>
            </a:p>
          </p:txBody>
        </p:sp>
      </p:grpSp>
      <p:grpSp>
        <p:nvGrpSpPr>
          <p:cNvPr id="24" name="Group 41"/>
          <p:cNvGrpSpPr>
            <a:grpSpLocks/>
          </p:cNvGrpSpPr>
          <p:nvPr/>
        </p:nvGrpSpPr>
        <p:grpSpPr bwMode="auto">
          <a:xfrm>
            <a:off x="1562100" y="1843088"/>
            <a:ext cx="4805363" cy="3871912"/>
            <a:chOff x="1364" y="1161"/>
            <a:chExt cx="3027" cy="2439"/>
          </a:xfrm>
        </p:grpSpPr>
        <p:sp>
          <p:nvSpPr>
            <p:cNvPr id="25" name="Text Box 29"/>
            <p:cNvSpPr txBox="1">
              <a:spLocks noChangeArrowheads="1"/>
            </p:cNvSpPr>
            <p:nvPr/>
          </p:nvSpPr>
          <p:spPr bwMode="auto">
            <a:xfrm>
              <a:off x="1364" y="3408"/>
              <a:ext cx="1324" cy="192"/>
            </a:xfrm>
            <a:prstGeom prst="rect">
              <a:avLst/>
            </a:prstGeom>
            <a:noFill/>
            <a:ln w="9525">
              <a:noFill/>
              <a:miter lim="800000"/>
              <a:headEnd/>
              <a:tailEnd/>
            </a:ln>
          </p:spPr>
          <p:txBody>
            <a:bodyPr>
              <a:spAutoFit/>
            </a:bodyPr>
            <a:lstStyle/>
            <a:p>
              <a:pPr eaLnBrk="1" hangingPunct="1"/>
              <a:r>
                <a:rPr lang="en-US" sz="1400" b="0" i="1" dirty="0">
                  <a:solidFill>
                    <a:schemeClr val="bg1"/>
                  </a:solidFill>
                </a:rPr>
                <a:t>source reselection</a:t>
              </a:r>
            </a:p>
          </p:txBody>
        </p:sp>
        <p:cxnSp>
          <p:nvCxnSpPr>
            <p:cNvPr id="26" name="AutoShape 33"/>
            <p:cNvCxnSpPr>
              <a:cxnSpLocks noChangeShapeType="1"/>
              <a:stCxn id="12" idx="2"/>
              <a:endCxn id="3" idx="2"/>
            </p:cNvCxnSpPr>
            <p:nvPr/>
          </p:nvCxnSpPr>
          <p:spPr bwMode="auto">
            <a:xfrm rot="5400000" flipH="1">
              <a:off x="1823" y="705"/>
              <a:ext cx="2112" cy="3024"/>
            </a:xfrm>
            <a:prstGeom prst="bentConnector3">
              <a:avLst>
                <a:gd name="adj1" fmla="val -6819"/>
              </a:avLst>
            </a:prstGeom>
            <a:ln w="12700">
              <a:headEnd/>
              <a:tailEnd type="triangle" w="med" len="med"/>
            </a:ln>
          </p:spPr>
          <p:style>
            <a:lnRef idx="2">
              <a:schemeClr val="dk1"/>
            </a:lnRef>
            <a:fillRef idx="0">
              <a:schemeClr val="dk1"/>
            </a:fillRef>
            <a:effectRef idx="1">
              <a:schemeClr val="dk1"/>
            </a:effectRef>
            <a:fontRef idx="minor">
              <a:schemeClr val="tx1"/>
            </a:fontRef>
          </p:style>
        </p:cxnSp>
        <p:cxnSp>
          <p:nvCxnSpPr>
            <p:cNvPr id="27" name="AutoShape 34"/>
            <p:cNvCxnSpPr>
              <a:cxnSpLocks noChangeShapeType="1"/>
              <a:stCxn id="8" idx="2"/>
              <a:endCxn id="3" idx="2"/>
            </p:cNvCxnSpPr>
            <p:nvPr/>
          </p:nvCxnSpPr>
          <p:spPr bwMode="auto">
            <a:xfrm rot="5400000" flipH="1">
              <a:off x="1703" y="825"/>
              <a:ext cx="1584" cy="2256"/>
            </a:xfrm>
            <a:prstGeom prst="bentConnector3">
              <a:avLst>
                <a:gd name="adj1" fmla="val -9093"/>
              </a:avLst>
            </a:prstGeom>
            <a:ln w="12700">
              <a:headEnd/>
              <a:tailEnd type="triangle" w="med" len="med"/>
            </a:ln>
          </p:spPr>
          <p:style>
            <a:lnRef idx="2">
              <a:schemeClr val="dk1"/>
            </a:lnRef>
            <a:fillRef idx="0">
              <a:schemeClr val="dk1"/>
            </a:fillRef>
            <a:effectRef idx="1">
              <a:schemeClr val="dk1"/>
            </a:effectRef>
            <a:fontRef idx="minor">
              <a:schemeClr val="tx1"/>
            </a:fontRef>
          </p:style>
        </p:cxnSp>
      </p:grpSp>
      <p:grpSp>
        <p:nvGrpSpPr>
          <p:cNvPr id="28" name="Group 46"/>
          <p:cNvGrpSpPr>
            <a:grpSpLocks/>
          </p:cNvGrpSpPr>
          <p:nvPr/>
        </p:nvGrpSpPr>
        <p:grpSpPr bwMode="auto">
          <a:xfrm>
            <a:off x="1752600" y="2681287"/>
            <a:ext cx="3892550" cy="2387599"/>
            <a:chOff x="1484" y="1689"/>
            <a:chExt cx="2452" cy="1504"/>
          </a:xfrm>
        </p:grpSpPr>
        <p:sp>
          <p:nvSpPr>
            <p:cNvPr id="29" name="Text Box 47"/>
            <p:cNvSpPr txBox="1">
              <a:spLocks noChangeArrowheads="1"/>
            </p:cNvSpPr>
            <p:nvPr/>
          </p:nvSpPr>
          <p:spPr bwMode="auto">
            <a:xfrm>
              <a:off x="1484" y="2592"/>
              <a:ext cx="1184" cy="601"/>
            </a:xfrm>
            <a:prstGeom prst="rect">
              <a:avLst/>
            </a:prstGeom>
            <a:noFill/>
            <a:ln w="9525">
              <a:noFill/>
              <a:miter lim="800000"/>
              <a:headEnd/>
              <a:tailEnd/>
            </a:ln>
          </p:spPr>
          <p:txBody>
            <a:bodyPr wrap="none">
              <a:spAutoFit/>
            </a:bodyPr>
            <a:lstStyle/>
            <a:p>
              <a:pPr eaLnBrk="1" hangingPunct="1"/>
              <a:r>
                <a:rPr lang="en-US" sz="1400" b="0" i="1" dirty="0">
                  <a:solidFill>
                    <a:schemeClr val="bg1"/>
                  </a:solidFill>
                </a:rPr>
                <a:t>System discovery</a:t>
              </a:r>
            </a:p>
            <a:p>
              <a:pPr eaLnBrk="1" hangingPunct="1"/>
              <a:r>
                <a:rPr lang="en-US" sz="1400" b="0" i="1" dirty="0">
                  <a:solidFill>
                    <a:schemeClr val="bg1"/>
                  </a:solidFill>
                </a:rPr>
                <a:t>Vocabulary discovery</a:t>
              </a:r>
            </a:p>
            <a:p>
              <a:pPr eaLnBrk="1" hangingPunct="1"/>
              <a:r>
                <a:rPr lang="en-US" sz="1400" b="0" i="1" dirty="0">
                  <a:solidFill>
                    <a:schemeClr val="bg1"/>
                  </a:solidFill>
                </a:rPr>
                <a:t>Concept discovery</a:t>
              </a:r>
            </a:p>
            <a:p>
              <a:pPr eaLnBrk="1" hangingPunct="1"/>
              <a:r>
                <a:rPr lang="en-US" sz="1400" b="0" i="1" dirty="0">
                  <a:solidFill>
                    <a:schemeClr val="bg1"/>
                  </a:solidFill>
                </a:rPr>
                <a:t>Document discovery</a:t>
              </a:r>
            </a:p>
          </p:txBody>
        </p:sp>
        <p:cxnSp>
          <p:nvCxnSpPr>
            <p:cNvPr id="30" name="AutoShape 48"/>
            <p:cNvCxnSpPr>
              <a:cxnSpLocks noChangeShapeType="1"/>
            </p:cNvCxnSpPr>
            <p:nvPr/>
          </p:nvCxnSpPr>
          <p:spPr bwMode="auto">
            <a:xfrm rot="10800000">
              <a:off x="2035" y="1689"/>
              <a:ext cx="1901" cy="1412"/>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cxnSp>
          <p:nvCxnSpPr>
            <p:cNvPr id="31" name="AutoShape 49"/>
            <p:cNvCxnSpPr>
              <a:cxnSpLocks noChangeShapeType="1"/>
            </p:cNvCxnSpPr>
            <p:nvPr/>
          </p:nvCxnSpPr>
          <p:spPr bwMode="auto">
            <a:xfrm rot="10800000">
              <a:off x="2035" y="1689"/>
              <a:ext cx="1133" cy="884"/>
            </a:xfrm>
            <a:prstGeom prst="curvedConnector2">
              <a:avLst/>
            </a:prstGeom>
            <a:ln w="15875">
              <a:headEnd/>
              <a:tailEnd type="triangle" w="med" len="med"/>
            </a:ln>
          </p:spPr>
          <p:style>
            <a:lnRef idx="2">
              <a:schemeClr val="dk1"/>
            </a:lnRef>
            <a:fillRef idx="0">
              <a:schemeClr val="dk1"/>
            </a:fillRef>
            <a:effectRef idx="1">
              <a:schemeClr val="dk1"/>
            </a:effectRef>
            <a:fontRef idx="minor">
              <a:schemeClr val="tx1"/>
            </a:fontRef>
          </p:style>
        </p:cxnSp>
      </p:grpSp>
      <p:sp>
        <p:nvSpPr>
          <p:cNvPr id="32" name="Slide Number Placeholder 31"/>
          <p:cNvSpPr>
            <a:spLocks noGrp="1"/>
          </p:cNvSpPr>
          <p:nvPr>
            <p:ph type="sldNum" sz="quarter" idx="4"/>
          </p:nvPr>
        </p:nvSpPr>
        <p:spPr/>
        <p:txBody>
          <a:bodyPr/>
          <a:lstStyle/>
          <a:p>
            <a:fld id="{B6F15528-21DE-4FAA-801E-634DDDAF4B2B}" type="slidenum">
              <a:rPr lang="en-US" altLang="zh-CN" smtClean="0"/>
              <a:pPr/>
              <a:t>4</a:t>
            </a:fld>
            <a:endParaRPr lang="zh-CN" altLang="en-US" dirty="0"/>
          </a:p>
        </p:txBody>
      </p:sp>
      <p:sp>
        <p:nvSpPr>
          <p:cNvPr id="33" name="文本框 32">
            <a:extLst>
              <a:ext uri="{FF2B5EF4-FFF2-40B4-BE49-F238E27FC236}">
                <a16:creationId xmlns:a16="http://schemas.microsoft.com/office/drawing/2014/main" id="{6243BA21-7483-C54E-A539-AF5D35EE61B3}"/>
              </a:ext>
            </a:extLst>
          </p:cNvPr>
          <p:cNvSpPr txBox="1"/>
          <p:nvPr/>
        </p:nvSpPr>
        <p:spPr>
          <a:xfrm>
            <a:off x="718568" y="1017172"/>
            <a:ext cx="2488182" cy="338554"/>
          </a:xfrm>
          <a:prstGeom prst="rect">
            <a:avLst/>
          </a:prstGeom>
          <a:noFill/>
        </p:spPr>
        <p:txBody>
          <a:bodyPr wrap="none" rtlCol="0">
            <a:spAutoFit/>
          </a:bodyPr>
          <a:lstStyle/>
          <a:p>
            <a:r>
              <a:rPr kumimoji="1" lang="zh-CN" altLang="en-US" dirty="0">
                <a:solidFill>
                  <a:srgbClr val="FF0000"/>
                </a:solidFill>
              </a:rPr>
              <a:t>什么</a:t>
            </a:r>
            <a:r>
              <a:rPr kumimoji="1" lang="en-US" altLang="zh-CN" dirty="0">
                <a:solidFill>
                  <a:srgbClr val="FF0000"/>
                </a:solidFill>
              </a:rPr>
              <a:t>source</a:t>
            </a:r>
            <a:r>
              <a:rPr kumimoji="1" lang="zh-CN" altLang="en-US" dirty="0">
                <a:solidFill>
                  <a:srgbClr val="FF0000"/>
                </a:solidFill>
              </a:rPr>
              <a:t>，多久爬一次</a:t>
            </a:r>
          </a:p>
        </p:txBody>
      </p:sp>
      <p:sp>
        <p:nvSpPr>
          <p:cNvPr id="34" name="文本框 33">
            <a:extLst>
              <a:ext uri="{FF2B5EF4-FFF2-40B4-BE49-F238E27FC236}">
                <a16:creationId xmlns:a16="http://schemas.microsoft.com/office/drawing/2014/main" id="{18EFFE85-5489-ED42-AE3F-4DFEE10E3E90}"/>
              </a:ext>
            </a:extLst>
          </p:cNvPr>
          <p:cNvSpPr txBox="1"/>
          <p:nvPr/>
        </p:nvSpPr>
        <p:spPr>
          <a:xfrm>
            <a:off x="6957060" y="4529515"/>
            <a:ext cx="1782860" cy="338554"/>
          </a:xfrm>
          <a:prstGeom prst="rect">
            <a:avLst/>
          </a:prstGeom>
          <a:noFill/>
        </p:spPr>
        <p:txBody>
          <a:bodyPr wrap="none" rtlCol="0">
            <a:spAutoFit/>
          </a:bodyPr>
          <a:lstStyle/>
          <a:p>
            <a:r>
              <a:rPr kumimoji="1" lang="en-US" altLang="zh-CN" dirty="0">
                <a:solidFill>
                  <a:srgbClr val="FF0000"/>
                </a:solidFill>
              </a:rPr>
              <a:t>learning</a:t>
            </a:r>
            <a:r>
              <a:rPr kumimoji="1" lang="zh-CN" altLang="en-US" dirty="0">
                <a:solidFill>
                  <a:srgbClr val="FF0000"/>
                </a:solidFill>
              </a:rPr>
              <a:t> </a:t>
            </a:r>
            <a:r>
              <a:rPr kumimoji="1" lang="en-US" altLang="zh-CN" dirty="0">
                <a:solidFill>
                  <a:srgbClr val="FF0000"/>
                </a:solidFill>
              </a:rPr>
              <a:t>to learn</a:t>
            </a:r>
            <a:endParaRPr kumimoji="1" lang="zh-CN" altLang="en-US" dirty="0">
              <a:solidFill>
                <a:srgbClr val="FF0000"/>
              </a:solidFill>
            </a:endParaRPr>
          </a:p>
        </p:txBody>
      </p:sp>
    </p:spTree>
    <p:extLst>
      <p:ext uri="{BB962C8B-B14F-4D97-AF65-F5344CB8AC3E}">
        <p14:creationId xmlns:p14="http://schemas.microsoft.com/office/powerpoint/2010/main" val="2860779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P spid="16"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bwMode="ltGray">
          <a:xfrm>
            <a:off x="56388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102" name="Rectangle 101"/>
          <p:cNvSpPr/>
          <p:nvPr/>
        </p:nvSpPr>
        <p:spPr bwMode="ltGray">
          <a:xfrm>
            <a:off x="56388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03" name="Rectangle 102"/>
          <p:cNvSpPr/>
          <p:nvPr/>
        </p:nvSpPr>
        <p:spPr bwMode="ltGray">
          <a:xfrm>
            <a:off x="56388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[3]</a:t>
            </a:r>
          </a:p>
        </p:txBody>
      </p:sp>
      <p:sp>
        <p:nvSpPr>
          <p:cNvPr id="105" name="Rectangle 104"/>
          <p:cNvSpPr/>
          <p:nvPr/>
        </p:nvSpPr>
        <p:spPr bwMode="ltGray">
          <a:xfrm>
            <a:off x="8110728"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06" name="Rectangle 105"/>
          <p:cNvSpPr/>
          <p:nvPr/>
        </p:nvSpPr>
        <p:spPr bwMode="ltGray">
          <a:xfrm>
            <a:off x="8110728"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a:t>
            </a:r>
          </a:p>
        </p:txBody>
      </p:sp>
      <p:sp>
        <p:nvSpPr>
          <p:cNvPr id="107" name="Rectangle 106"/>
          <p:cNvSpPr/>
          <p:nvPr/>
        </p:nvSpPr>
        <p:spPr bwMode="ltGray">
          <a:xfrm>
            <a:off x="4038600" y="56388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08" name="Rectangle 107"/>
          <p:cNvSpPr/>
          <p:nvPr/>
        </p:nvSpPr>
        <p:spPr bwMode="ltGray">
          <a:xfrm>
            <a:off x="4038600" y="60960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11" name="Rectangle 110"/>
          <p:cNvSpPr/>
          <p:nvPr/>
        </p:nvSpPr>
        <p:spPr bwMode="ltGray">
          <a:xfrm>
            <a:off x="7391400" y="583387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[3]</a:t>
            </a:r>
          </a:p>
        </p:txBody>
      </p:sp>
      <p:sp>
        <p:nvSpPr>
          <p:cNvPr id="112" name="Rectangle 111"/>
          <p:cNvSpPr/>
          <p:nvPr/>
        </p:nvSpPr>
        <p:spPr bwMode="ltGray">
          <a:xfrm>
            <a:off x="7391400" y="5410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a:t>
            </a:r>
          </a:p>
        </p:txBody>
      </p:sp>
      <p:sp>
        <p:nvSpPr>
          <p:cNvPr id="113" name="Rectangle 112"/>
          <p:cNvSpPr/>
          <p:nvPr/>
        </p:nvSpPr>
        <p:spPr bwMode="ltGray">
          <a:xfrm>
            <a:off x="7391400" y="498393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[3]</a:t>
            </a:r>
          </a:p>
        </p:txBody>
      </p:sp>
      <p:sp>
        <p:nvSpPr>
          <p:cNvPr id="114" name="Rectangle 113"/>
          <p:cNvSpPr/>
          <p:nvPr/>
        </p:nvSpPr>
        <p:spPr bwMode="ltGray">
          <a:xfrm>
            <a:off x="4038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115" name="Rectangle 114"/>
          <p:cNvSpPr/>
          <p:nvPr/>
        </p:nvSpPr>
        <p:spPr bwMode="ltGray">
          <a:xfrm>
            <a:off x="4038600" y="4724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16" name="Rectangle 115"/>
          <p:cNvSpPr/>
          <p:nvPr/>
        </p:nvSpPr>
        <p:spPr bwMode="ltGray">
          <a:xfrm>
            <a:off x="5181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98" name="Rectangle 97"/>
          <p:cNvSpPr/>
          <p:nvPr/>
        </p:nvSpPr>
        <p:spPr bwMode="ltGray">
          <a:xfrm>
            <a:off x="30480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99" name="Rectangle 98"/>
          <p:cNvSpPr/>
          <p:nvPr/>
        </p:nvSpPr>
        <p:spPr bwMode="ltGray">
          <a:xfrm>
            <a:off x="30480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a:t>
            </a:r>
          </a:p>
        </p:txBody>
      </p:sp>
      <p:sp>
        <p:nvSpPr>
          <p:cNvPr id="100" name="Rectangle 99"/>
          <p:cNvSpPr/>
          <p:nvPr/>
        </p:nvSpPr>
        <p:spPr bwMode="ltGray">
          <a:xfrm>
            <a:off x="30480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[3]</a:t>
            </a:r>
          </a:p>
        </p:txBody>
      </p:sp>
      <p:sp>
        <p:nvSpPr>
          <p:cNvPr id="10" name="Rectangle 9"/>
          <p:cNvSpPr/>
          <p:nvPr/>
        </p:nvSpPr>
        <p:spPr bwMode="ltGray">
          <a:xfrm>
            <a:off x="2763717"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3" name="Rectangle 12"/>
          <p:cNvSpPr/>
          <p:nvPr/>
        </p:nvSpPr>
        <p:spPr bwMode="ltGray">
          <a:xfrm>
            <a:off x="2763717"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6" name="Rectangle 15"/>
          <p:cNvSpPr/>
          <p:nvPr/>
        </p:nvSpPr>
        <p:spPr bwMode="ltGray">
          <a:xfrm>
            <a:off x="2763717"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3" name="Rectangle 52"/>
          <p:cNvSpPr/>
          <p:nvPr/>
        </p:nvSpPr>
        <p:spPr bwMode="ltGray">
          <a:xfrm>
            <a:off x="4876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8" name="Rectangle 67"/>
          <p:cNvSpPr/>
          <p:nvPr/>
        </p:nvSpPr>
        <p:spPr bwMode="ltGray">
          <a:xfrm>
            <a:off x="7086600" y="4986754"/>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 name="Title 1"/>
          <p:cNvSpPr>
            <a:spLocks noGrp="1"/>
          </p:cNvSpPr>
          <p:nvPr>
            <p:ph type="title"/>
          </p:nvPr>
        </p:nvSpPr>
        <p:spPr>
          <a:xfrm>
            <a:off x="152400" y="114300"/>
            <a:ext cx="8686800" cy="1028700"/>
          </a:xfrm>
        </p:spPr>
        <p:txBody>
          <a:bodyPr/>
          <a:lstStyle/>
          <a:p>
            <a:r>
              <a:rPr lang="en-US" dirty="0"/>
              <a:t>Positional Indexes</a:t>
            </a:r>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a:solidFill>
                  <a:schemeClr val="bg1"/>
                </a:solidFill>
              </a:rPr>
              <a:t>one</a:t>
            </a: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a:solidFill>
                  <a:schemeClr val="bg1"/>
                </a:solidFill>
              </a:rPr>
              <a:t>two</a:t>
            </a: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a:solidFill>
                  <a:schemeClr val="bg1"/>
                </a:solidFill>
              </a:rPr>
              <a:t>fish</a:t>
            </a:r>
          </a:p>
        </p:txBody>
      </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rPr>
              <a:t>red</a:t>
            </a: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a:solidFill>
                  <a:schemeClr val="bg1"/>
                </a:solidFill>
              </a:rPr>
              <a:t>blue</a:t>
            </a: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a:solidFill>
                  <a:schemeClr val="bg1"/>
                </a:solidFill>
              </a:rPr>
              <a:t>fish</a:t>
            </a:r>
          </a:p>
        </p:txBody>
      </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a:solidFill>
                  <a:schemeClr val="bg1"/>
                </a:solidFill>
              </a:rPr>
              <a:t>cat</a:t>
            </a: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a:solidFill>
                  <a:schemeClr val="bg1"/>
                </a:solidFill>
              </a:rPr>
              <a:t>hat</a:t>
            </a:r>
          </a:p>
        </p:txBody>
      </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a:solidFill>
                  <a:schemeClr val="bg1"/>
                </a:solidFill>
              </a:rPr>
              <a:t>fish</a:t>
            </a:r>
          </a:p>
        </p:txBody>
      </p:sp>
      <p:sp>
        <p:nvSpPr>
          <p:cNvPr id="51" name="Rectangle 50"/>
          <p:cNvSpPr/>
          <p:nvPr/>
        </p:nvSpPr>
        <p:spPr bwMode="ltGray">
          <a:xfrm>
            <a:off x="4572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a:solidFill>
                  <a:schemeClr val="bg1"/>
                </a:solidFill>
              </a:rPr>
              <a:t>one</a:t>
            </a: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a:solidFill>
                  <a:schemeClr val="bg1"/>
                </a:solidFill>
              </a:rPr>
              <a:t>two</a:t>
            </a: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rPr>
              <a:t>red</a:t>
            </a: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a:solidFill>
                  <a:schemeClr val="bg1"/>
                </a:solidFill>
              </a:rPr>
              <a:t>cat</a:t>
            </a:r>
          </a:p>
        </p:txBody>
      </p:sp>
      <p:sp>
        <p:nvSpPr>
          <p:cNvPr id="66" name="Rectangle 65"/>
          <p:cNvSpPr/>
          <p:nvPr/>
        </p:nvSpPr>
        <p:spPr bwMode="ltGray">
          <a:xfrm>
            <a:off x="6781800" y="4986754"/>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67" name="TextBox 66"/>
          <p:cNvSpPr txBox="1"/>
          <p:nvPr/>
        </p:nvSpPr>
        <p:spPr>
          <a:xfrm>
            <a:off x="6096000" y="4953000"/>
            <a:ext cx="570990" cy="338554"/>
          </a:xfrm>
          <a:prstGeom prst="rect">
            <a:avLst/>
          </a:prstGeom>
          <a:noFill/>
        </p:spPr>
        <p:txBody>
          <a:bodyPr wrap="none" rtlCol="0">
            <a:spAutoFit/>
          </a:bodyPr>
          <a:lstStyle/>
          <a:p>
            <a:r>
              <a:rPr lang="en-US" b="0" dirty="0">
                <a:solidFill>
                  <a:schemeClr val="bg1"/>
                </a:solidFill>
              </a:rPr>
              <a:t>blue</a:t>
            </a: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a:solidFill>
                  <a:schemeClr val="bg1"/>
                </a:solidFill>
              </a:rPr>
              <a:t>hat</a:t>
            </a:r>
          </a:p>
        </p:txBody>
      </p:sp>
      <p:sp>
        <p:nvSpPr>
          <p:cNvPr id="85" name="Rectangle 84"/>
          <p:cNvSpPr>
            <a:spLocks noChangeArrowheads="1"/>
          </p:cNvSpPr>
          <p:nvPr/>
        </p:nvSpPr>
        <p:spPr bwMode="auto">
          <a:xfrm>
            <a:off x="838200" y="3810000"/>
            <a:ext cx="7848600" cy="3810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a:solidFill>
                  <a:srgbClr val="FF0000"/>
                </a:solidFill>
              </a:rPr>
              <a:t>Map</a:t>
            </a: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a:solidFill>
                  <a:srgbClr val="FF0000"/>
                </a:solidFill>
              </a:rPr>
              <a:t>Reduce</a:t>
            </a:r>
          </a:p>
        </p:txBody>
      </p:sp>
      <p:grpSp>
        <p:nvGrpSpPr>
          <p:cNvPr id="78" name="Group 16"/>
          <p:cNvGrpSpPr/>
          <p:nvPr/>
        </p:nvGrpSpPr>
        <p:grpSpPr>
          <a:xfrm>
            <a:off x="1544517" y="1261646"/>
            <a:ext cx="1940813" cy="490954"/>
            <a:chOff x="762000" y="1905000"/>
            <a:chExt cx="1940813" cy="490954"/>
          </a:xfrm>
        </p:grpSpPr>
        <p:sp>
          <p:nvSpPr>
            <p:cNvPr id="79" name="TextBox 78"/>
            <p:cNvSpPr txBox="1"/>
            <p:nvPr/>
          </p:nvSpPr>
          <p:spPr>
            <a:xfrm>
              <a:off x="838200" y="2057400"/>
              <a:ext cx="1864613" cy="338554"/>
            </a:xfrm>
            <a:prstGeom prst="rect">
              <a:avLst/>
            </a:prstGeom>
            <a:noFill/>
          </p:spPr>
          <p:txBody>
            <a:bodyPr wrap="none" rtlCol="0">
              <a:spAutoFit/>
            </a:bodyPr>
            <a:lstStyle/>
            <a:p>
              <a:r>
                <a:rPr lang="en-US" dirty="0">
                  <a:solidFill>
                    <a:schemeClr val="bg1"/>
                  </a:solidFill>
                </a:rPr>
                <a:t>one fish, two fish</a:t>
              </a:r>
            </a:p>
          </p:txBody>
        </p:sp>
        <p:sp>
          <p:nvSpPr>
            <p:cNvPr id="80" name="TextBox 79"/>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1</a:t>
              </a:r>
            </a:p>
          </p:txBody>
        </p:sp>
      </p:grpSp>
      <p:grpSp>
        <p:nvGrpSpPr>
          <p:cNvPr id="81" name="Group 32"/>
          <p:cNvGrpSpPr/>
          <p:nvPr/>
        </p:nvGrpSpPr>
        <p:grpSpPr>
          <a:xfrm>
            <a:off x="4122291" y="1261646"/>
            <a:ext cx="1963255" cy="490954"/>
            <a:chOff x="762000" y="1905000"/>
            <a:chExt cx="1963255" cy="490954"/>
          </a:xfrm>
        </p:grpSpPr>
        <p:sp>
          <p:nvSpPr>
            <p:cNvPr id="82" name="TextBox 81"/>
            <p:cNvSpPr txBox="1"/>
            <p:nvPr/>
          </p:nvSpPr>
          <p:spPr>
            <a:xfrm>
              <a:off x="838200" y="2057400"/>
              <a:ext cx="1887055" cy="338554"/>
            </a:xfrm>
            <a:prstGeom prst="rect">
              <a:avLst/>
            </a:prstGeom>
            <a:noFill/>
          </p:spPr>
          <p:txBody>
            <a:bodyPr wrap="none" rtlCol="0">
              <a:spAutoFit/>
            </a:bodyPr>
            <a:lstStyle/>
            <a:p>
              <a:r>
                <a:rPr lang="en-US" dirty="0">
                  <a:solidFill>
                    <a:schemeClr val="bg1"/>
                  </a:solidFill>
                </a:rPr>
                <a:t>red fish, blue fish</a:t>
              </a:r>
            </a:p>
          </p:txBody>
        </p:sp>
        <p:sp>
          <p:nvSpPr>
            <p:cNvPr id="83" name="TextBox 82"/>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2</a:t>
              </a:r>
            </a:p>
          </p:txBody>
        </p:sp>
      </p:grpSp>
      <p:grpSp>
        <p:nvGrpSpPr>
          <p:cNvPr id="84" name="Group 44"/>
          <p:cNvGrpSpPr/>
          <p:nvPr/>
        </p:nvGrpSpPr>
        <p:grpSpPr>
          <a:xfrm>
            <a:off x="6596504" y="1261646"/>
            <a:ext cx="1528842" cy="490954"/>
            <a:chOff x="762000" y="1905000"/>
            <a:chExt cx="1528842" cy="490954"/>
          </a:xfrm>
        </p:grpSpPr>
        <p:sp>
          <p:nvSpPr>
            <p:cNvPr id="86" name="TextBox 85"/>
            <p:cNvSpPr txBox="1"/>
            <p:nvPr/>
          </p:nvSpPr>
          <p:spPr>
            <a:xfrm>
              <a:off x="838200" y="2057400"/>
              <a:ext cx="1452642" cy="338554"/>
            </a:xfrm>
            <a:prstGeom prst="rect">
              <a:avLst/>
            </a:prstGeom>
            <a:noFill/>
          </p:spPr>
          <p:txBody>
            <a:bodyPr wrap="none" rtlCol="0">
              <a:spAutoFit/>
            </a:bodyPr>
            <a:lstStyle/>
            <a:p>
              <a:r>
                <a:rPr lang="en-US" dirty="0">
                  <a:solidFill>
                    <a:schemeClr val="bg1"/>
                  </a:solidFill>
                </a:rPr>
                <a:t>cat in the hat</a:t>
              </a:r>
            </a:p>
          </p:txBody>
        </p:sp>
        <p:sp>
          <p:nvSpPr>
            <p:cNvPr id="89" name="TextBox 88"/>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3</a:t>
              </a:r>
            </a:p>
          </p:txBody>
        </p:sp>
      </p:grpSp>
      <p:sp>
        <p:nvSpPr>
          <p:cNvPr id="3" name="Slide Number Placeholder 2"/>
          <p:cNvSpPr>
            <a:spLocks noGrp="1"/>
          </p:cNvSpPr>
          <p:nvPr>
            <p:ph type="sldNum" sz="quarter" idx="4"/>
          </p:nvPr>
        </p:nvSpPr>
        <p:spPr/>
        <p:txBody>
          <a:bodyPr/>
          <a:lstStyle/>
          <a:p>
            <a:fld id="{B6F15528-21DE-4FAA-801E-634DDDAF4B2B}" type="slidenum">
              <a:rPr lang="en-US" altLang="zh-CN" smtClean="0"/>
              <a:pPr/>
              <a:t>40</a:t>
            </a:fld>
            <a:endParaRPr lang="zh-CN" altLang="en-US" dirty="0"/>
          </a:p>
        </p:txBody>
      </p:sp>
    </p:spTree>
    <p:extLst>
      <p:ext uri="{BB962C8B-B14F-4D97-AF65-F5344CB8AC3E}">
        <p14:creationId xmlns:p14="http://schemas.microsoft.com/office/powerpoint/2010/main" val="1663659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1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1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16"/>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5" grpId="0" animBg="1"/>
      <p:bldP spid="106" grpId="0" animBg="1"/>
      <p:bldP spid="107" grpId="0" animBg="1"/>
      <p:bldP spid="108" grpId="0" animBg="1"/>
      <p:bldP spid="111" grpId="0" animBg="1"/>
      <p:bldP spid="112" grpId="0" animBg="1"/>
      <p:bldP spid="113" grpId="0" animBg="1"/>
      <p:bldP spid="114" grpId="0" animBg="1"/>
      <p:bldP spid="115" grpId="0" animBg="1"/>
      <p:bldP spid="116" grpId="0" animBg="1"/>
      <p:bldP spid="98" grpId="0" animBg="1"/>
      <p:bldP spid="99" grpId="0" animBg="1"/>
      <p:bldP spid="100" grpId="0" animBg="1"/>
      <p:bldP spid="10" grpId="0" animBg="1"/>
      <p:bldP spid="13" grpId="0" animBg="1"/>
      <p:bldP spid="16" grpId="0" animBg="1"/>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p>
        </p:txBody>
      </p:sp>
      <p:pic>
        <p:nvPicPr>
          <p:cNvPr id="5" name="Content Placeholder 4" descr="DG-indexing.png"/>
          <p:cNvPicPr>
            <a:picLocks noGrp="1" noChangeAspect="1"/>
          </p:cNvPicPr>
          <p:nvPr>
            <p:ph idx="1"/>
          </p:nvPr>
        </p:nvPicPr>
        <p:blipFill>
          <a:blip r:embed="rId2" cstate="print"/>
          <a:stretch>
            <a:fillRect/>
          </a:stretch>
        </p:blipFill>
        <p:spPr>
          <a:xfrm>
            <a:off x="1219200" y="1524000"/>
            <a:ext cx="6506364" cy="4114800"/>
          </a:xfrm>
        </p:spPr>
      </p:pic>
      <p:sp>
        <p:nvSpPr>
          <p:cNvPr id="4" name="TextBox 3"/>
          <p:cNvSpPr txBox="1"/>
          <p:nvPr/>
        </p:nvSpPr>
        <p:spPr>
          <a:xfrm rot="20917564">
            <a:off x="4873485" y="4899244"/>
            <a:ext cx="2709524" cy="400110"/>
          </a:xfrm>
          <a:prstGeom prst="rect">
            <a:avLst/>
          </a:prstGeom>
          <a:noFill/>
        </p:spPr>
        <p:txBody>
          <a:bodyPr wrap="none" rtlCol="0">
            <a:spAutoFit/>
          </a:bodyPr>
          <a:lstStyle/>
          <a:p>
            <a:r>
              <a:rPr lang="en-US" sz="2000" dirty="0">
                <a:solidFill>
                  <a:srgbClr val="FF0000"/>
                </a:solidFill>
              </a:rPr>
              <a:t>What’s the problem?</a:t>
            </a:r>
          </a:p>
        </p:txBody>
      </p:sp>
      <p:sp>
        <p:nvSpPr>
          <p:cNvPr id="6" name="Oval 5"/>
          <p:cNvSpPr/>
          <p:nvPr/>
        </p:nvSpPr>
        <p:spPr bwMode="auto">
          <a:xfrm>
            <a:off x="1905000" y="4648200"/>
            <a:ext cx="2971800" cy="762000"/>
          </a:xfrm>
          <a:prstGeom prst="ellipse">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41</a:t>
            </a:fld>
            <a:endParaRPr lang="zh-CN" altLang="en-US" dirty="0"/>
          </a:p>
        </p:txBody>
      </p:sp>
    </p:spTree>
    <p:extLst>
      <p:ext uri="{BB962C8B-B14F-4D97-AF65-F5344CB8AC3E}">
        <p14:creationId xmlns:p14="http://schemas.microsoft.com/office/powerpoint/2010/main" val="951015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Bottleneck</a:t>
            </a:r>
          </a:p>
        </p:txBody>
      </p:sp>
      <p:sp>
        <p:nvSpPr>
          <p:cNvPr id="4" name="Content Placeholder 3"/>
          <p:cNvSpPr>
            <a:spLocks noGrp="1"/>
          </p:cNvSpPr>
          <p:nvPr>
            <p:ph idx="1"/>
          </p:nvPr>
        </p:nvSpPr>
        <p:spPr/>
        <p:txBody>
          <a:bodyPr/>
          <a:lstStyle/>
          <a:p>
            <a:r>
              <a:rPr lang="en-US" dirty="0"/>
              <a:t>Initial implementation: </a:t>
            </a:r>
            <a:r>
              <a:rPr lang="en-US" dirty="0">
                <a:solidFill>
                  <a:srgbClr val="FF0000"/>
                </a:solidFill>
              </a:rPr>
              <a:t>terms as keys, postings as values</a:t>
            </a:r>
          </a:p>
          <a:p>
            <a:pPr lvl="1"/>
            <a:r>
              <a:rPr lang="en-US" dirty="0"/>
              <a:t>Reducers must buffer all postings associated with key (to sort)</a:t>
            </a:r>
          </a:p>
          <a:p>
            <a:pPr lvl="1"/>
            <a:r>
              <a:rPr lang="en-US" dirty="0"/>
              <a:t>What if we run out of memory to buffer postings?</a:t>
            </a:r>
          </a:p>
          <a:p>
            <a:r>
              <a:rPr lang="en-US" dirty="0"/>
              <a:t>Uh oh!</a:t>
            </a:r>
          </a:p>
          <a:p>
            <a:r>
              <a:rPr lang="en-US" dirty="0" err="1"/>
              <a:t>改key</a:t>
            </a:r>
            <a:r>
              <a:rPr lang="zh-CN" altLang="en-US" dirty="0"/>
              <a:t>！</a:t>
            </a:r>
            <a:r>
              <a:rPr lang="en-US" altLang="zh-CN" dirty="0"/>
              <a:t>key</a:t>
            </a:r>
            <a:r>
              <a:rPr lang="zh-CN" altLang="en-US" dirty="0"/>
              <a:t>本身是有序的，自动排序</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42</a:t>
            </a:fld>
            <a:endParaRPr lang="zh-CN" altLang="en-US" dirty="0"/>
          </a:p>
        </p:txBody>
      </p:sp>
    </p:spTree>
    <p:extLst>
      <p:ext uri="{BB962C8B-B14F-4D97-AF65-F5344CB8AC3E}">
        <p14:creationId xmlns:p14="http://schemas.microsoft.com/office/powerpoint/2010/main" val="1087955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ltGray">
          <a:xfrm>
            <a:off x="25146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12" name="Rectangle 11"/>
          <p:cNvSpPr/>
          <p:nvPr/>
        </p:nvSpPr>
        <p:spPr bwMode="ltGray">
          <a:xfrm>
            <a:off x="25146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[9]</a:t>
            </a:r>
          </a:p>
        </p:txBody>
      </p:sp>
      <p:sp>
        <p:nvSpPr>
          <p:cNvPr id="15" name="Rectangle 14"/>
          <p:cNvSpPr/>
          <p:nvPr/>
        </p:nvSpPr>
        <p:spPr bwMode="ltGray">
          <a:xfrm>
            <a:off x="25146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[1,8,22]</a:t>
            </a:r>
          </a:p>
        </p:txBody>
      </p:sp>
      <p:sp>
        <p:nvSpPr>
          <p:cNvPr id="20" name="Rectangle 19"/>
          <p:cNvSpPr/>
          <p:nvPr/>
        </p:nvSpPr>
        <p:spPr bwMode="ltGray">
          <a:xfrm>
            <a:off x="25146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[23]</a:t>
            </a:r>
          </a:p>
        </p:txBody>
      </p:sp>
      <p:sp>
        <p:nvSpPr>
          <p:cNvPr id="23" name="Rectangle 22"/>
          <p:cNvSpPr/>
          <p:nvPr/>
        </p:nvSpPr>
        <p:spPr bwMode="ltGray">
          <a:xfrm>
            <a:off x="25146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[8,41]</a:t>
            </a:r>
          </a:p>
        </p:txBody>
      </p:sp>
      <p:sp>
        <p:nvSpPr>
          <p:cNvPr id="26" name="Rectangle 25"/>
          <p:cNvSpPr/>
          <p:nvPr/>
        </p:nvSpPr>
        <p:spPr bwMode="ltGray">
          <a:xfrm>
            <a:off x="25146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[2,9,76]</a:t>
            </a:r>
          </a:p>
        </p:txBody>
      </p:sp>
      <p:sp>
        <p:nvSpPr>
          <p:cNvPr id="32" name="Rectangle 31"/>
          <p:cNvSpPr/>
          <p:nvPr/>
        </p:nvSpPr>
        <p:spPr bwMode="ltGray">
          <a:xfrm>
            <a:off x="65532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[2,4]</a:t>
            </a:r>
          </a:p>
        </p:txBody>
      </p:sp>
      <p:sp>
        <p:nvSpPr>
          <p:cNvPr id="33" name="Rectangle 32"/>
          <p:cNvSpPr/>
          <p:nvPr/>
        </p:nvSpPr>
        <p:spPr bwMode="ltGray">
          <a:xfrm>
            <a:off x="65532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[9]</a:t>
            </a:r>
          </a:p>
        </p:txBody>
      </p:sp>
      <p:sp>
        <p:nvSpPr>
          <p:cNvPr id="36" name="Rectangle 35"/>
          <p:cNvSpPr/>
          <p:nvPr/>
        </p:nvSpPr>
        <p:spPr bwMode="ltGray">
          <a:xfrm>
            <a:off x="65532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[1,8,22]</a:t>
            </a:r>
          </a:p>
        </p:txBody>
      </p:sp>
      <p:sp>
        <p:nvSpPr>
          <p:cNvPr id="41" name="Rectangle 40"/>
          <p:cNvSpPr/>
          <p:nvPr/>
        </p:nvSpPr>
        <p:spPr bwMode="ltGray">
          <a:xfrm>
            <a:off x="65532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[23]</a:t>
            </a:r>
          </a:p>
        </p:txBody>
      </p:sp>
      <p:sp>
        <p:nvSpPr>
          <p:cNvPr id="44" name="Rectangle 43"/>
          <p:cNvSpPr/>
          <p:nvPr/>
        </p:nvSpPr>
        <p:spPr bwMode="ltGray">
          <a:xfrm>
            <a:off x="65532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[8,41]</a:t>
            </a:r>
          </a:p>
        </p:txBody>
      </p:sp>
      <p:sp>
        <p:nvSpPr>
          <p:cNvPr id="47" name="Rectangle 46"/>
          <p:cNvSpPr/>
          <p:nvPr/>
        </p:nvSpPr>
        <p:spPr bwMode="ltGray">
          <a:xfrm>
            <a:off x="65532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charset="0"/>
              </a:rPr>
              <a:t>[2,9,76]</a:t>
            </a:r>
          </a:p>
        </p:txBody>
      </p:sp>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10" name="Rectangle 9"/>
          <p:cNvSpPr/>
          <p:nvPr/>
        </p:nvSpPr>
        <p:spPr bwMode="ltGray">
          <a:xfrm>
            <a:off x="2209800" y="4038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4" name="Rectangle 13"/>
          <p:cNvSpPr/>
          <p:nvPr/>
        </p:nvSpPr>
        <p:spPr bwMode="ltGray">
          <a:xfrm>
            <a:off x="2209800" y="2667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19" name="Rectangle 18"/>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2" name="Rectangle 21"/>
          <p:cNvSpPr/>
          <p:nvPr/>
        </p:nvSpPr>
        <p:spPr bwMode="ltGray">
          <a:xfrm>
            <a:off x="2209800" y="3124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5" name="Rectangle 24"/>
          <p:cNvSpPr/>
          <p:nvPr/>
        </p:nvSpPr>
        <p:spPr bwMode="ltGray">
          <a:xfrm>
            <a:off x="2209800" y="3581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3" name="Title 2"/>
          <p:cNvSpPr>
            <a:spLocks noGrp="1"/>
          </p:cNvSpPr>
          <p:nvPr>
            <p:ph type="title"/>
          </p:nvPr>
        </p:nvSpPr>
        <p:spPr/>
        <p:txBody>
          <a:bodyPr/>
          <a:lstStyle/>
          <a:p>
            <a:r>
              <a:rPr lang="en-US" dirty="0"/>
              <a:t>Another Try…</a:t>
            </a:r>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a:solidFill>
                  <a:schemeClr val="bg1"/>
                </a:solidFill>
              </a:rPr>
              <a:t>fish</a:t>
            </a:r>
          </a:p>
        </p:txBody>
      </p:sp>
      <p:sp>
        <p:nvSpPr>
          <p:cNvPr id="9" name="Rectangle 8"/>
          <p:cNvSpPr/>
          <p:nvPr/>
        </p:nvSpPr>
        <p:spPr bwMode="ltGray">
          <a:xfrm>
            <a:off x="17526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13" name="Rectangle 12"/>
          <p:cNvSpPr/>
          <p:nvPr/>
        </p:nvSpPr>
        <p:spPr bwMode="ltGray">
          <a:xfrm>
            <a:off x="17526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16" name="TextBox 15"/>
          <p:cNvSpPr txBox="1"/>
          <p:nvPr/>
        </p:nvSpPr>
        <p:spPr>
          <a:xfrm>
            <a:off x="1752600" y="1295400"/>
            <a:ext cx="914033" cy="338554"/>
          </a:xfrm>
          <a:prstGeom prst="rect">
            <a:avLst/>
          </a:prstGeom>
          <a:noFill/>
        </p:spPr>
        <p:txBody>
          <a:bodyPr wrap="none" rtlCol="0">
            <a:spAutoFit/>
          </a:bodyPr>
          <a:lstStyle/>
          <a:p>
            <a:r>
              <a:rPr lang="en-US" b="0" dirty="0">
                <a:solidFill>
                  <a:schemeClr val="bg1"/>
                </a:solidFill>
              </a:rPr>
              <a:t>(values)</a:t>
            </a:r>
          </a:p>
        </p:txBody>
      </p:sp>
      <p:sp>
        <p:nvSpPr>
          <p:cNvPr id="17" name="TextBox 16"/>
          <p:cNvSpPr txBox="1"/>
          <p:nvPr/>
        </p:nvSpPr>
        <p:spPr>
          <a:xfrm>
            <a:off x="685800" y="1295400"/>
            <a:ext cx="641522" cy="338554"/>
          </a:xfrm>
          <a:prstGeom prst="rect">
            <a:avLst/>
          </a:prstGeom>
          <a:noFill/>
        </p:spPr>
        <p:txBody>
          <a:bodyPr wrap="none" rtlCol="0">
            <a:spAutoFit/>
          </a:bodyPr>
          <a:lstStyle/>
          <a:p>
            <a:r>
              <a:rPr lang="en-US" b="0" dirty="0">
                <a:solidFill>
                  <a:schemeClr val="bg1"/>
                </a:solidFill>
              </a:rPr>
              <a:t>(key)</a:t>
            </a:r>
          </a:p>
        </p:txBody>
      </p:sp>
      <p:sp>
        <p:nvSpPr>
          <p:cNvPr id="18" name="Rectangle 17"/>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34</a:t>
            </a:r>
          </a:p>
        </p:txBody>
      </p:sp>
      <p:sp>
        <p:nvSpPr>
          <p:cNvPr id="21" name="Rectangle 20"/>
          <p:cNvSpPr/>
          <p:nvPr/>
        </p:nvSpPr>
        <p:spPr bwMode="ltGray">
          <a:xfrm>
            <a:off x="17526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24" name="Rectangle 23"/>
          <p:cNvSpPr/>
          <p:nvPr/>
        </p:nvSpPr>
        <p:spPr bwMode="ltGray">
          <a:xfrm>
            <a:off x="17526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80</a:t>
            </a:r>
            <a:endParaRPr kumimoji="0" lang="en-US" sz="1600" b="1" i="0" u="none" strike="noStrike" cap="none" normalizeH="0" baseline="0" dirty="0">
              <a:ln>
                <a:noFill/>
              </a:ln>
              <a:solidFill>
                <a:schemeClr val="bg1"/>
              </a:solidFill>
              <a:effectLst/>
              <a:latin typeface="Arial" charset="0"/>
            </a:endParaRPr>
          </a:p>
        </p:txBody>
      </p:sp>
      <p:sp>
        <p:nvSpPr>
          <p:cNvPr id="27" name="Rectangle 26"/>
          <p:cNvSpPr/>
          <p:nvPr/>
        </p:nvSpPr>
        <p:spPr bwMode="ltGray">
          <a:xfrm>
            <a:off x="5715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8" name="TextBox 27"/>
          <p:cNvSpPr txBox="1"/>
          <p:nvPr/>
        </p:nvSpPr>
        <p:spPr>
          <a:xfrm>
            <a:off x="5211336" y="1718846"/>
            <a:ext cx="503664" cy="338554"/>
          </a:xfrm>
          <a:prstGeom prst="rect">
            <a:avLst/>
          </a:prstGeom>
          <a:noFill/>
        </p:spPr>
        <p:txBody>
          <a:bodyPr wrap="none" rtlCol="0">
            <a:spAutoFit/>
          </a:bodyPr>
          <a:lstStyle/>
          <a:p>
            <a:r>
              <a:rPr lang="en-US" b="0" dirty="0">
                <a:solidFill>
                  <a:schemeClr val="bg1"/>
                </a:solidFill>
              </a:rPr>
              <a:t>fish</a:t>
            </a:r>
          </a:p>
        </p:txBody>
      </p:sp>
      <p:sp>
        <p:nvSpPr>
          <p:cNvPr id="30" name="Rectangle 29"/>
          <p:cNvSpPr/>
          <p:nvPr/>
        </p:nvSpPr>
        <p:spPr bwMode="ltGray">
          <a:xfrm>
            <a:off x="5715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34" name="Rectangle 33"/>
          <p:cNvSpPr/>
          <p:nvPr/>
        </p:nvSpPr>
        <p:spPr bwMode="ltGray">
          <a:xfrm>
            <a:off x="57150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37" name="TextBox 36"/>
          <p:cNvSpPr txBox="1"/>
          <p:nvPr/>
        </p:nvSpPr>
        <p:spPr>
          <a:xfrm>
            <a:off x="6400800" y="1295400"/>
            <a:ext cx="914033" cy="338554"/>
          </a:xfrm>
          <a:prstGeom prst="rect">
            <a:avLst/>
          </a:prstGeom>
          <a:noFill/>
        </p:spPr>
        <p:txBody>
          <a:bodyPr wrap="none" rtlCol="0">
            <a:spAutoFit/>
          </a:bodyPr>
          <a:lstStyle/>
          <a:p>
            <a:r>
              <a:rPr lang="en-US" b="0" dirty="0">
                <a:solidFill>
                  <a:schemeClr val="bg1"/>
                </a:solidFill>
              </a:rPr>
              <a:t>(values)</a:t>
            </a:r>
          </a:p>
        </p:txBody>
      </p:sp>
      <p:sp>
        <p:nvSpPr>
          <p:cNvPr id="38" name="TextBox 37"/>
          <p:cNvSpPr txBox="1"/>
          <p:nvPr/>
        </p:nvSpPr>
        <p:spPr>
          <a:xfrm>
            <a:off x="5334000" y="1295400"/>
            <a:ext cx="744114" cy="338554"/>
          </a:xfrm>
          <a:prstGeom prst="rect">
            <a:avLst/>
          </a:prstGeom>
          <a:noFill/>
        </p:spPr>
        <p:txBody>
          <a:bodyPr wrap="none" rtlCol="0">
            <a:spAutoFit/>
          </a:bodyPr>
          <a:lstStyle/>
          <a:p>
            <a:r>
              <a:rPr lang="en-US" b="0" dirty="0">
                <a:solidFill>
                  <a:schemeClr val="bg1"/>
                </a:solidFill>
              </a:rPr>
              <a:t>(keys)</a:t>
            </a:r>
          </a:p>
        </p:txBody>
      </p:sp>
      <p:sp>
        <p:nvSpPr>
          <p:cNvPr id="39" name="Rectangle 38"/>
          <p:cNvSpPr/>
          <p:nvPr/>
        </p:nvSpPr>
        <p:spPr bwMode="ltGray">
          <a:xfrm>
            <a:off x="57150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34</a:t>
            </a:r>
          </a:p>
        </p:txBody>
      </p:sp>
      <p:sp>
        <p:nvSpPr>
          <p:cNvPr id="42" name="Rectangle 41"/>
          <p:cNvSpPr/>
          <p:nvPr/>
        </p:nvSpPr>
        <p:spPr bwMode="ltGray">
          <a:xfrm>
            <a:off x="57150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45" name="Rectangle 44"/>
          <p:cNvSpPr/>
          <p:nvPr/>
        </p:nvSpPr>
        <p:spPr bwMode="ltGray">
          <a:xfrm>
            <a:off x="57150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80</a:t>
            </a:r>
            <a:endParaRPr kumimoji="0" lang="en-US" sz="1600" b="1" i="0" u="none" strike="noStrike" cap="none" normalizeH="0" baseline="0" dirty="0">
              <a:ln>
                <a:noFill/>
              </a:ln>
              <a:solidFill>
                <a:schemeClr val="bg1"/>
              </a:solidFill>
              <a:effectLst/>
              <a:latin typeface="Arial" charset="0"/>
            </a:endParaRPr>
          </a:p>
        </p:txBody>
      </p:sp>
      <p:sp>
        <p:nvSpPr>
          <p:cNvPr id="48" name="TextBox 47"/>
          <p:cNvSpPr txBox="1"/>
          <p:nvPr/>
        </p:nvSpPr>
        <p:spPr>
          <a:xfrm>
            <a:off x="5211336" y="2176046"/>
            <a:ext cx="503664" cy="338554"/>
          </a:xfrm>
          <a:prstGeom prst="rect">
            <a:avLst/>
          </a:prstGeom>
          <a:noFill/>
        </p:spPr>
        <p:txBody>
          <a:bodyPr wrap="none" rtlCol="0">
            <a:spAutoFit/>
          </a:bodyPr>
          <a:lstStyle/>
          <a:p>
            <a:r>
              <a:rPr lang="en-US" b="0" dirty="0">
                <a:solidFill>
                  <a:schemeClr val="bg1"/>
                </a:solidFill>
              </a:rPr>
              <a:t>fish</a:t>
            </a:r>
          </a:p>
        </p:txBody>
      </p:sp>
      <p:sp>
        <p:nvSpPr>
          <p:cNvPr id="49" name="TextBox 48"/>
          <p:cNvSpPr txBox="1"/>
          <p:nvPr/>
        </p:nvSpPr>
        <p:spPr>
          <a:xfrm>
            <a:off x="5211336" y="2633246"/>
            <a:ext cx="503664" cy="338554"/>
          </a:xfrm>
          <a:prstGeom prst="rect">
            <a:avLst/>
          </a:prstGeom>
          <a:noFill/>
        </p:spPr>
        <p:txBody>
          <a:bodyPr wrap="none" rtlCol="0">
            <a:spAutoFit/>
          </a:bodyPr>
          <a:lstStyle/>
          <a:p>
            <a:r>
              <a:rPr lang="en-US" b="0" dirty="0">
                <a:solidFill>
                  <a:schemeClr val="bg1"/>
                </a:solidFill>
              </a:rPr>
              <a:t>fish</a:t>
            </a:r>
          </a:p>
        </p:txBody>
      </p:sp>
      <p:sp>
        <p:nvSpPr>
          <p:cNvPr id="50" name="TextBox 49"/>
          <p:cNvSpPr txBox="1"/>
          <p:nvPr/>
        </p:nvSpPr>
        <p:spPr>
          <a:xfrm>
            <a:off x="5211336" y="3090446"/>
            <a:ext cx="503664" cy="338554"/>
          </a:xfrm>
          <a:prstGeom prst="rect">
            <a:avLst/>
          </a:prstGeom>
          <a:noFill/>
        </p:spPr>
        <p:txBody>
          <a:bodyPr wrap="none" rtlCol="0">
            <a:spAutoFit/>
          </a:bodyPr>
          <a:lstStyle/>
          <a:p>
            <a:r>
              <a:rPr lang="en-US" b="0" dirty="0">
                <a:solidFill>
                  <a:schemeClr val="bg1"/>
                </a:solidFill>
              </a:rPr>
              <a:t>fish</a:t>
            </a:r>
          </a:p>
        </p:txBody>
      </p:sp>
      <p:sp>
        <p:nvSpPr>
          <p:cNvPr id="51" name="TextBox 50"/>
          <p:cNvSpPr txBox="1"/>
          <p:nvPr/>
        </p:nvSpPr>
        <p:spPr>
          <a:xfrm>
            <a:off x="5211336" y="3547646"/>
            <a:ext cx="503664" cy="338554"/>
          </a:xfrm>
          <a:prstGeom prst="rect">
            <a:avLst/>
          </a:prstGeom>
          <a:noFill/>
        </p:spPr>
        <p:txBody>
          <a:bodyPr wrap="none" rtlCol="0">
            <a:spAutoFit/>
          </a:bodyPr>
          <a:lstStyle/>
          <a:p>
            <a:r>
              <a:rPr lang="en-US" b="0" dirty="0">
                <a:solidFill>
                  <a:schemeClr val="bg1"/>
                </a:solidFill>
              </a:rPr>
              <a:t>fish</a:t>
            </a:r>
          </a:p>
        </p:txBody>
      </p:sp>
      <p:sp>
        <p:nvSpPr>
          <p:cNvPr id="52" name="TextBox 51"/>
          <p:cNvSpPr txBox="1"/>
          <p:nvPr/>
        </p:nvSpPr>
        <p:spPr>
          <a:xfrm>
            <a:off x="5211336" y="4004846"/>
            <a:ext cx="503664" cy="338554"/>
          </a:xfrm>
          <a:prstGeom prst="rect">
            <a:avLst/>
          </a:prstGeom>
          <a:noFill/>
        </p:spPr>
        <p:txBody>
          <a:bodyPr wrap="none" rtlCol="0">
            <a:spAutoFit/>
          </a:bodyPr>
          <a:lstStyle/>
          <a:p>
            <a:r>
              <a:rPr lang="en-US" b="0" dirty="0">
                <a:solidFill>
                  <a:schemeClr val="bg1"/>
                </a:solidFill>
              </a:rPr>
              <a:t>fish</a:t>
            </a:r>
          </a:p>
        </p:txBody>
      </p:sp>
      <p:sp>
        <p:nvSpPr>
          <p:cNvPr id="53" name="TextBox 52"/>
          <p:cNvSpPr txBox="1"/>
          <p:nvPr/>
        </p:nvSpPr>
        <p:spPr>
          <a:xfrm>
            <a:off x="5044971" y="4724400"/>
            <a:ext cx="2787943" cy="400110"/>
          </a:xfrm>
          <a:prstGeom prst="rect">
            <a:avLst/>
          </a:prstGeom>
          <a:noFill/>
        </p:spPr>
        <p:txBody>
          <a:bodyPr wrap="none" rtlCol="0">
            <a:spAutoFit/>
          </a:bodyPr>
          <a:lstStyle/>
          <a:p>
            <a:r>
              <a:rPr lang="en-US" sz="2000" dirty="0">
                <a:solidFill>
                  <a:schemeClr val="bg1"/>
                </a:solidFill>
              </a:rPr>
              <a:t>How is this different?</a:t>
            </a:r>
          </a:p>
        </p:txBody>
      </p:sp>
      <p:sp>
        <p:nvSpPr>
          <p:cNvPr id="54" name="TextBox 53"/>
          <p:cNvSpPr txBox="1"/>
          <p:nvPr/>
        </p:nvSpPr>
        <p:spPr>
          <a:xfrm>
            <a:off x="5197371" y="5048310"/>
            <a:ext cx="3260829" cy="830997"/>
          </a:xfrm>
          <a:prstGeom prst="rect">
            <a:avLst/>
          </a:prstGeom>
          <a:noFill/>
        </p:spPr>
        <p:txBody>
          <a:bodyPr wrap="none" rtlCol="0">
            <a:spAutoFit/>
          </a:bodyPr>
          <a:lstStyle/>
          <a:p>
            <a:pPr>
              <a:buFont typeface="Arial" pitchFamily="34" charset="0"/>
              <a:buChar char="•"/>
            </a:pPr>
            <a:r>
              <a:rPr lang="en-US" b="0" dirty="0">
                <a:solidFill>
                  <a:schemeClr val="bg1"/>
                </a:solidFill>
              </a:rPr>
              <a:t> </a:t>
            </a:r>
            <a:r>
              <a:rPr lang="en-US" b="0" dirty="0">
                <a:solidFill>
                  <a:srgbClr val="FF0000"/>
                </a:solidFill>
              </a:rPr>
              <a:t>Let the framework do the sorting</a:t>
            </a:r>
          </a:p>
          <a:p>
            <a:pPr>
              <a:buFont typeface="Arial" pitchFamily="34" charset="0"/>
              <a:buChar char="•"/>
            </a:pPr>
            <a:r>
              <a:rPr lang="en-US" b="0" dirty="0">
                <a:solidFill>
                  <a:schemeClr val="bg1"/>
                </a:solidFill>
              </a:rPr>
              <a:t> Term frequency implicitly stored</a:t>
            </a:r>
          </a:p>
          <a:p>
            <a:pPr>
              <a:buFont typeface="Arial" pitchFamily="34" charset="0"/>
              <a:buChar char="•"/>
            </a:pPr>
            <a:r>
              <a:rPr lang="en-US" b="0" dirty="0">
                <a:solidFill>
                  <a:schemeClr val="bg1"/>
                </a:solidFill>
              </a:rPr>
              <a:t> Directly write postings to disk!</a:t>
            </a:r>
          </a:p>
        </p:txBody>
      </p:sp>
      <p:sp>
        <p:nvSpPr>
          <p:cNvPr id="55" name="Right Arrow 54"/>
          <p:cNvSpPr/>
          <p:nvPr/>
        </p:nvSpPr>
        <p:spPr bwMode="auto">
          <a:xfrm>
            <a:off x="3886200" y="2819400"/>
            <a:ext cx="914400" cy="452927"/>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56" name="TextBox 55"/>
          <p:cNvSpPr txBox="1"/>
          <p:nvPr/>
        </p:nvSpPr>
        <p:spPr>
          <a:xfrm>
            <a:off x="4038600" y="6324600"/>
            <a:ext cx="5040162" cy="461665"/>
          </a:xfrm>
          <a:prstGeom prst="rect">
            <a:avLst/>
          </a:prstGeom>
          <a:noFill/>
        </p:spPr>
        <p:txBody>
          <a:bodyPr wrap="none" rtlCol="0">
            <a:spAutoFit/>
          </a:bodyPr>
          <a:lstStyle/>
          <a:p>
            <a:r>
              <a:rPr lang="en-US" sz="2400" dirty="0">
                <a:solidFill>
                  <a:srgbClr val="FF0000"/>
                </a:solidFill>
              </a:rPr>
              <a:t>Where have we seen this before?</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43</a:t>
            </a:fld>
            <a:endParaRPr lang="zh-CN" altLang="en-US" dirty="0"/>
          </a:p>
        </p:txBody>
      </p:sp>
    </p:spTree>
    <p:extLst>
      <p:ext uri="{BB962C8B-B14F-4D97-AF65-F5344CB8AC3E}">
        <p14:creationId xmlns:p14="http://schemas.microsoft.com/office/powerpoint/2010/main" val="243749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4" grpId="0" animBg="1"/>
      <p:bldP spid="47" grpId="0" animBg="1"/>
      <p:bldP spid="27" grpId="0" animBg="1"/>
      <p:bldP spid="28" grpId="0"/>
      <p:bldP spid="30" grpId="0" animBg="1"/>
      <p:bldP spid="34" grpId="0" animBg="1"/>
      <p:bldP spid="37" grpId="0"/>
      <p:bldP spid="38" grpId="0"/>
      <p:bldP spid="39" grpId="0" animBg="1"/>
      <p:bldP spid="42" grpId="0" animBg="1"/>
      <p:bldP spid="45" grpId="0" animBg="1"/>
      <p:bldP spid="48" grpId="0"/>
      <p:bldP spid="49" grpId="0"/>
      <p:bldP spid="50" grpId="0"/>
      <p:bldP spid="51" grpId="0"/>
      <p:bldP spid="52" grpId="0"/>
      <p:bldP spid="53" grpId="0"/>
      <p:bldP spid="54" grpId="0"/>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Postings Encoding</a:t>
            </a:r>
          </a:p>
        </p:txBody>
      </p:sp>
      <p:grpSp>
        <p:nvGrpSpPr>
          <p:cNvPr id="4" name="组合 3">
            <a:extLst>
              <a:ext uri="{FF2B5EF4-FFF2-40B4-BE49-F238E27FC236}">
                <a16:creationId xmlns:a16="http://schemas.microsoft.com/office/drawing/2014/main" id="{E55073C6-B1A8-5742-997F-9AB22D5D9E9E}"/>
              </a:ext>
            </a:extLst>
          </p:cNvPr>
          <p:cNvGrpSpPr/>
          <p:nvPr/>
        </p:nvGrpSpPr>
        <p:grpSpPr>
          <a:xfrm>
            <a:off x="762000" y="1718846"/>
            <a:ext cx="6409650" cy="338554"/>
            <a:chOff x="762000" y="1718846"/>
            <a:chExt cx="6409650" cy="338554"/>
          </a:xfrm>
        </p:grpSpPr>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10" name="Rectangle 9"/>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14" name="Rectangle 1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19" name="Rectangle 18"/>
            <p:cNvSpPr/>
            <p:nvPr/>
          </p:nvSpPr>
          <p:spPr bwMode="ltGray">
            <a:xfrm>
              <a:off x="47244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22" name="Rectangle 21"/>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25" name="Rectangle 24"/>
            <p:cNvSpPr/>
            <p:nvPr/>
          </p:nvSpPr>
          <p:spPr bwMode="ltGray">
            <a:xfrm>
              <a:off x="6400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a:solidFill>
                    <a:schemeClr val="bg1"/>
                  </a:solidFill>
                </a:rPr>
                <a:t>fish</a:t>
              </a:r>
            </a:p>
          </p:txBody>
        </p:sp>
        <p:sp>
          <p:nvSpPr>
            <p:cNvPr id="9" name="Rectangle 8"/>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9</a:t>
              </a:r>
            </a:p>
          </p:txBody>
        </p:sp>
        <p:sp>
          <p:nvSpPr>
            <p:cNvPr id="13" name="Rectangle 1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21</a:t>
              </a:r>
            </a:p>
          </p:txBody>
        </p:sp>
        <p:sp>
          <p:nvSpPr>
            <p:cNvPr id="18" name="Rectangle 17"/>
            <p:cNvSpPr/>
            <p:nvPr/>
          </p:nvSpPr>
          <p:spPr bwMode="ltGray">
            <a:xfrm>
              <a:off x="42672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34</a:t>
              </a:r>
            </a:p>
          </p:txBody>
        </p:sp>
        <p:sp>
          <p:nvSpPr>
            <p:cNvPr id="21" name="Rectangle 20"/>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35</a:t>
              </a:r>
              <a:endParaRPr kumimoji="0" lang="en-US" sz="1600" b="1" i="0" u="none" strike="noStrike" cap="none" normalizeH="0" baseline="0" dirty="0">
                <a:ln>
                  <a:noFill/>
                </a:ln>
                <a:solidFill>
                  <a:schemeClr val="bg1"/>
                </a:solidFill>
                <a:effectLst/>
                <a:latin typeface="Arial" charset="0"/>
              </a:endParaRPr>
            </a:p>
          </p:txBody>
        </p:sp>
        <p:sp>
          <p:nvSpPr>
            <p:cNvPr id="24" name="Rectangle 23"/>
            <p:cNvSpPr/>
            <p:nvPr/>
          </p:nvSpPr>
          <p:spPr bwMode="ltGray">
            <a:xfrm>
              <a:off x="5943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80</a:t>
              </a:r>
              <a:endParaRPr kumimoji="0" lang="en-US" sz="1600" b="1" i="0" u="none" strike="noStrike" cap="none" normalizeH="0" baseline="0" dirty="0">
                <a:ln>
                  <a:noFill/>
                </a:ln>
                <a:solidFill>
                  <a:schemeClr val="bg1"/>
                </a:solidFill>
                <a:effectLst/>
                <a:latin typeface="Arial" charset="0"/>
              </a:endParaRPr>
            </a:p>
          </p:txBody>
        </p:sp>
        <p:sp>
          <p:nvSpPr>
            <p:cNvPr id="57" name="TextBox 56"/>
            <p:cNvSpPr txBox="1"/>
            <p:nvPr/>
          </p:nvSpPr>
          <p:spPr>
            <a:xfrm>
              <a:off x="6781800" y="1718846"/>
              <a:ext cx="389850" cy="338554"/>
            </a:xfrm>
            <a:prstGeom prst="rect">
              <a:avLst/>
            </a:prstGeom>
            <a:noFill/>
          </p:spPr>
          <p:txBody>
            <a:bodyPr wrap="none" rtlCol="0">
              <a:spAutoFit/>
            </a:bodyPr>
            <a:lstStyle/>
            <a:p>
              <a:r>
                <a:rPr lang="en-US" dirty="0">
                  <a:solidFill>
                    <a:schemeClr val="bg1"/>
                  </a:solidFill>
                </a:rPr>
                <a:t>…</a:t>
              </a:r>
            </a:p>
          </p:txBody>
        </p:sp>
      </p:grpSp>
      <p:grpSp>
        <p:nvGrpSpPr>
          <p:cNvPr id="5" name="组合 4">
            <a:extLst>
              <a:ext uri="{FF2B5EF4-FFF2-40B4-BE49-F238E27FC236}">
                <a16:creationId xmlns:a16="http://schemas.microsoft.com/office/drawing/2014/main" id="{E849A214-C112-2640-8A44-EDA20EB6F1F3}"/>
              </a:ext>
            </a:extLst>
          </p:cNvPr>
          <p:cNvGrpSpPr/>
          <p:nvPr/>
        </p:nvGrpSpPr>
        <p:grpSpPr>
          <a:xfrm>
            <a:off x="762000" y="4538246"/>
            <a:ext cx="6409650" cy="338554"/>
            <a:chOff x="762000" y="4538246"/>
            <a:chExt cx="6409650" cy="338554"/>
          </a:xfrm>
        </p:grpSpPr>
        <p:sp>
          <p:nvSpPr>
            <p:cNvPr id="60" name="Rectangle 59"/>
            <p:cNvSpPr/>
            <p:nvPr/>
          </p:nvSpPr>
          <p:spPr bwMode="ltGray">
            <a:xfrm>
              <a:off x="2209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62" name="Rectangle 61"/>
            <p:cNvSpPr/>
            <p:nvPr/>
          </p:nvSpPr>
          <p:spPr bwMode="ltGray">
            <a:xfrm>
              <a:off x="30480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4" name="Rectangle 63"/>
            <p:cNvSpPr/>
            <p:nvPr/>
          </p:nvSpPr>
          <p:spPr bwMode="ltGray">
            <a:xfrm>
              <a:off x="38862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66" name="Rectangle 65"/>
            <p:cNvSpPr/>
            <p:nvPr/>
          </p:nvSpPr>
          <p:spPr bwMode="ltGray">
            <a:xfrm>
              <a:off x="47244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68" name="Rectangle 67"/>
            <p:cNvSpPr/>
            <p:nvPr/>
          </p:nvSpPr>
          <p:spPr bwMode="ltGray">
            <a:xfrm>
              <a:off x="55626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2</a:t>
              </a:r>
            </a:p>
          </p:txBody>
        </p:sp>
        <p:sp>
          <p:nvSpPr>
            <p:cNvPr id="70" name="Rectangle 69"/>
            <p:cNvSpPr/>
            <p:nvPr/>
          </p:nvSpPr>
          <p:spPr bwMode="ltGray">
            <a:xfrm>
              <a:off x="6400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3</a:t>
              </a:r>
            </a:p>
          </p:txBody>
        </p:sp>
        <p:sp>
          <p:nvSpPr>
            <p:cNvPr id="58" name="Rectangle 57"/>
            <p:cNvSpPr/>
            <p:nvPr/>
          </p:nvSpPr>
          <p:spPr bwMode="ltGray">
            <a:xfrm>
              <a:off x="1752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p>
          </p:txBody>
        </p:sp>
        <p:sp>
          <p:nvSpPr>
            <p:cNvPr id="59" name="TextBox 58"/>
            <p:cNvSpPr txBox="1"/>
            <p:nvPr/>
          </p:nvSpPr>
          <p:spPr>
            <a:xfrm>
              <a:off x="762000" y="4538246"/>
              <a:ext cx="503664" cy="338554"/>
            </a:xfrm>
            <a:prstGeom prst="rect">
              <a:avLst/>
            </a:prstGeom>
            <a:noFill/>
          </p:spPr>
          <p:txBody>
            <a:bodyPr wrap="none" rtlCol="0">
              <a:spAutoFit/>
            </a:bodyPr>
            <a:lstStyle/>
            <a:p>
              <a:r>
                <a:rPr lang="en-US" b="0" dirty="0">
                  <a:solidFill>
                    <a:schemeClr val="bg1"/>
                  </a:solidFill>
                </a:rPr>
                <a:t>fish</a:t>
              </a:r>
            </a:p>
          </p:txBody>
        </p:sp>
        <p:sp>
          <p:nvSpPr>
            <p:cNvPr id="61" name="Rectangle 60"/>
            <p:cNvSpPr/>
            <p:nvPr/>
          </p:nvSpPr>
          <p:spPr bwMode="ltGray">
            <a:xfrm>
              <a:off x="25908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8</a:t>
              </a:r>
            </a:p>
          </p:txBody>
        </p:sp>
        <p:sp>
          <p:nvSpPr>
            <p:cNvPr id="63" name="Rectangle 62"/>
            <p:cNvSpPr/>
            <p:nvPr/>
          </p:nvSpPr>
          <p:spPr bwMode="ltGray">
            <a:xfrm>
              <a:off x="34290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12</a:t>
              </a:r>
            </a:p>
          </p:txBody>
        </p:sp>
        <p:sp>
          <p:nvSpPr>
            <p:cNvPr id="65" name="Rectangle 64"/>
            <p:cNvSpPr/>
            <p:nvPr/>
          </p:nvSpPr>
          <p:spPr bwMode="ltGray">
            <a:xfrm>
              <a:off x="42672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13</a:t>
              </a:r>
            </a:p>
          </p:txBody>
        </p:sp>
        <p:sp>
          <p:nvSpPr>
            <p:cNvPr id="67" name="Rectangle 66"/>
            <p:cNvSpPr/>
            <p:nvPr/>
          </p:nvSpPr>
          <p:spPr bwMode="ltGray">
            <a:xfrm>
              <a:off x="51054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1</a:t>
              </a:r>
              <a:endParaRPr kumimoji="0" lang="en-US" sz="1600" b="1" i="0" u="none" strike="noStrike" cap="none" normalizeH="0" baseline="0" dirty="0">
                <a:ln>
                  <a:noFill/>
                </a:ln>
                <a:solidFill>
                  <a:schemeClr val="bg1"/>
                </a:solidFill>
                <a:effectLst/>
                <a:latin typeface="Arial" charset="0"/>
              </a:endParaRPr>
            </a:p>
          </p:txBody>
        </p:sp>
        <p:sp>
          <p:nvSpPr>
            <p:cNvPr id="69" name="Rectangle 68"/>
            <p:cNvSpPr/>
            <p:nvPr/>
          </p:nvSpPr>
          <p:spPr bwMode="ltGray">
            <a:xfrm>
              <a:off x="5943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Arial" charset="0"/>
                </a:rPr>
                <a:t>45</a:t>
              </a:r>
              <a:endParaRPr kumimoji="0" lang="en-US" sz="1600" b="1" i="0" u="none" strike="noStrike" cap="none" normalizeH="0" baseline="0" dirty="0">
                <a:ln>
                  <a:noFill/>
                </a:ln>
                <a:solidFill>
                  <a:schemeClr val="bg1"/>
                </a:solidFill>
                <a:effectLst/>
                <a:latin typeface="Arial" charset="0"/>
              </a:endParaRPr>
            </a:p>
          </p:txBody>
        </p:sp>
        <p:sp>
          <p:nvSpPr>
            <p:cNvPr id="71" name="TextBox 70"/>
            <p:cNvSpPr txBox="1"/>
            <p:nvPr/>
          </p:nvSpPr>
          <p:spPr>
            <a:xfrm>
              <a:off x="6781800" y="4538246"/>
              <a:ext cx="389850" cy="338554"/>
            </a:xfrm>
            <a:prstGeom prst="rect">
              <a:avLst/>
            </a:prstGeom>
            <a:noFill/>
          </p:spPr>
          <p:txBody>
            <a:bodyPr wrap="none" rtlCol="0">
              <a:spAutoFit/>
            </a:bodyPr>
            <a:lstStyle/>
            <a:p>
              <a:r>
                <a:rPr lang="en-US" dirty="0">
                  <a:solidFill>
                    <a:schemeClr val="bg1"/>
                  </a:solidFill>
                </a:rPr>
                <a:t>…</a:t>
              </a:r>
            </a:p>
          </p:txBody>
        </p:sp>
      </p:grpSp>
      <p:sp>
        <p:nvSpPr>
          <p:cNvPr id="72" name="TextBox 71"/>
          <p:cNvSpPr txBox="1"/>
          <p:nvPr/>
        </p:nvSpPr>
        <p:spPr>
          <a:xfrm>
            <a:off x="457200" y="1219200"/>
            <a:ext cx="1710725" cy="369332"/>
          </a:xfrm>
          <a:prstGeom prst="rect">
            <a:avLst/>
          </a:prstGeom>
          <a:noFill/>
        </p:spPr>
        <p:txBody>
          <a:bodyPr wrap="none" rtlCol="0">
            <a:spAutoFit/>
          </a:bodyPr>
          <a:lstStyle/>
          <a:p>
            <a:r>
              <a:rPr lang="en-US" sz="1800" dirty="0">
                <a:solidFill>
                  <a:srgbClr val="FF0000"/>
                </a:solidFill>
              </a:rPr>
              <a:t>Conceptually:</a:t>
            </a:r>
          </a:p>
        </p:txBody>
      </p:sp>
      <p:sp>
        <p:nvSpPr>
          <p:cNvPr id="73" name="TextBox 72"/>
          <p:cNvSpPr txBox="1"/>
          <p:nvPr/>
        </p:nvSpPr>
        <p:spPr>
          <a:xfrm>
            <a:off x="457200" y="3059668"/>
            <a:ext cx="1428596" cy="369332"/>
          </a:xfrm>
          <a:prstGeom prst="rect">
            <a:avLst/>
          </a:prstGeom>
          <a:noFill/>
        </p:spPr>
        <p:txBody>
          <a:bodyPr wrap="none" rtlCol="0">
            <a:spAutoFit/>
          </a:bodyPr>
          <a:lstStyle/>
          <a:p>
            <a:r>
              <a:rPr lang="en-US" sz="1800" dirty="0">
                <a:solidFill>
                  <a:srgbClr val="FF0000"/>
                </a:solidFill>
              </a:rPr>
              <a:t>In Practice:</a:t>
            </a:r>
          </a:p>
        </p:txBody>
      </p:sp>
      <p:sp>
        <p:nvSpPr>
          <p:cNvPr id="74" name="TextBox 73"/>
          <p:cNvSpPr txBox="1"/>
          <p:nvPr/>
        </p:nvSpPr>
        <p:spPr>
          <a:xfrm>
            <a:off x="838200" y="3505200"/>
            <a:ext cx="7885492" cy="338554"/>
          </a:xfrm>
          <a:prstGeom prst="rect">
            <a:avLst/>
          </a:prstGeom>
          <a:noFill/>
        </p:spPr>
        <p:txBody>
          <a:bodyPr wrap="none" rtlCol="0">
            <a:spAutoFit/>
          </a:bodyPr>
          <a:lstStyle/>
          <a:p>
            <a:pPr>
              <a:buFont typeface="Arial" pitchFamily="34" charset="0"/>
              <a:buChar char="•"/>
            </a:pPr>
            <a:r>
              <a:rPr lang="en-US" b="0" dirty="0">
                <a:solidFill>
                  <a:schemeClr val="bg1"/>
                </a:solidFill>
              </a:rPr>
              <a:t> Don’t encode </a:t>
            </a:r>
            <a:r>
              <a:rPr lang="en-US" b="0" dirty="0" err="1">
                <a:solidFill>
                  <a:schemeClr val="bg1"/>
                </a:solidFill>
              </a:rPr>
              <a:t>docnos</a:t>
            </a:r>
            <a:r>
              <a:rPr lang="en-US" b="0" dirty="0">
                <a:solidFill>
                  <a:schemeClr val="bg1"/>
                </a:solidFill>
              </a:rPr>
              <a:t>, encode gaps (or </a:t>
            </a:r>
            <a:r>
              <a:rPr lang="en-US" b="0" i="1" dirty="0">
                <a:solidFill>
                  <a:schemeClr val="bg1"/>
                </a:solidFill>
              </a:rPr>
              <a:t>d</a:t>
            </a:r>
            <a:r>
              <a:rPr lang="en-US" b="0" dirty="0">
                <a:solidFill>
                  <a:schemeClr val="bg1"/>
                </a:solidFill>
              </a:rPr>
              <a:t>-gaps)</a:t>
            </a:r>
            <a:r>
              <a:rPr lang="zh-CN" altLang="en-US" b="0" dirty="0">
                <a:solidFill>
                  <a:schemeClr val="bg1"/>
                </a:solidFill>
              </a:rPr>
              <a:t> 不存储文档</a:t>
            </a:r>
            <a:r>
              <a:rPr lang="en-US" altLang="zh-CN" b="0" dirty="0">
                <a:solidFill>
                  <a:schemeClr val="bg1"/>
                </a:solidFill>
              </a:rPr>
              <a:t>id</a:t>
            </a:r>
            <a:r>
              <a:rPr lang="zh-CN" altLang="en-US" b="0" dirty="0">
                <a:solidFill>
                  <a:schemeClr val="bg1"/>
                </a:solidFill>
              </a:rPr>
              <a:t>，存文档</a:t>
            </a:r>
            <a:r>
              <a:rPr lang="en-US" altLang="zh-CN" b="0" dirty="0">
                <a:solidFill>
                  <a:schemeClr val="bg1"/>
                </a:solidFill>
              </a:rPr>
              <a:t>id</a:t>
            </a:r>
            <a:r>
              <a:rPr lang="zh-CN" altLang="en-US" b="0" dirty="0">
                <a:solidFill>
                  <a:schemeClr val="bg1"/>
                </a:solidFill>
              </a:rPr>
              <a:t>的前后</a:t>
            </a:r>
            <a:r>
              <a:rPr lang="en-US" altLang="zh-CN" b="0" dirty="0">
                <a:solidFill>
                  <a:schemeClr val="bg1"/>
                </a:solidFill>
              </a:rPr>
              <a:t>gap</a:t>
            </a:r>
            <a:r>
              <a:rPr lang="en-US" b="0" dirty="0">
                <a:solidFill>
                  <a:schemeClr val="bg1"/>
                </a:solidFill>
              </a:rPr>
              <a:t> </a:t>
            </a:r>
          </a:p>
        </p:txBody>
      </p:sp>
      <p:sp>
        <p:nvSpPr>
          <p:cNvPr id="34" name="TextBox 33"/>
          <p:cNvSpPr txBox="1"/>
          <p:nvPr/>
        </p:nvSpPr>
        <p:spPr>
          <a:xfrm>
            <a:off x="838200" y="3733800"/>
            <a:ext cx="6424644" cy="338554"/>
          </a:xfrm>
          <a:prstGeom prst="rect">
            <a:avLst/>
          </a:prstGeom>
          <a:noFill/>
        </p:spPr>
        <p:txBody>
          <a:bodyPr wrap="none" rtlCol="0">
            <a:spAutoFit/>
          </a:bodyPr>
          <a:lstStyle/>
          <a:p>
            <a:pPr>
              <a:buFont typeface="Arial" pitchFamily="34" charset="0"/>
              <a:buChar char="•"/>
            </a:pPr>
            <a:r>
              <a:rPr lang="en-US" b="0" dirty="0">
                <a:solidFill>
                  <a:schemeClr val="bg1"/>
                </a:solidFill>
              </a:rPr>
              <a:t> But it’s not obvious that this save space…</a:t>
            </a:r>
            <a:r>
              <a:rPr lang="zh-CN" altLang="en-US" b="0" dirty="0">
                <a:solidFill>
                  <a:schemeClr val="bg1"/>
                </a:solidFill>
              </a:rPr>
              <a:t> 可以很好的节省存储空间</a:t>
            </a:r>
            <a:endParaRPr lang="en-US"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44</a:t>
            </a:fld>
            <a:endParaRPr lang="zh-CN" altLang="en-US" dirty="0"/>
          </a:p>
        </p:txBody>
      </p:sp>
    </p:spTree>
    <p:extLst>
      <p:ext uri="{BB962C8B-B14F-4D97-AF65-F5344CB8AC3E}">
        <p14:creationId xmlns:p14="http://schemas.microsoft.com/office/powerpoint/2010/main" val="1674721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t>MapReduce it?</a:t>
            </a:r>
          </a:p>
        </p:txBody>
      </p:sp>
      <p:sp>
        <p:nvSpPr>
          <p:cNvPr id="63491" name="Content Placeholder 2"/>
          <p:cNvSpPr>
            <a:spLocks noGrp="1"/>
          </p:cNvSpPr>
          <p:nvPr>
            <p:ph idx="1"/>
          </p:nvPr>
        </p:nvSpPr>
        <p:spPr/>
        <p:txBody>
          <a:bodyPr/>
          <a:lstStyle/>
          <a:p>
            <a:r>
              <a:rPr lang="en-US" dirty="0"/>
              <a:t>The indexing problem</a:t>
            </a:r>
          </a:p>
          <a:p>
            <a:pPr lvl="1"/>
            <a:r>
              <a:rPr lang="en-US" dirty="0">
                <a:solidFill>
                  <a:srgbClr val="FF0000"/>
                </a:solidFill>
              </a:rPr>
              <a:t>Scalability</a:t>
            </a:r>
            <a:r>
              <a:rPr lang="en-US" dirty="0"/>
              <a:t> is paramount</a:t>
            </a:r>
          </a:p>
          <a:p>
            <a:pPr lvl="1"/>
            <a:r>
              <a:rPr lang="en-US" dirty="0"/>
              <a:t>Must be relatively fast, but need not be real time</a:t>
            </a:r>
          </a:p>
          <a:p>
            <a:pPr lvl="1"/>
            <a:r>
              <a:rPr lang="en-US" dirty="0"/>
              <a:t>Fundamentally a batch operation</a:t>
            </a:r>
          </a:p>
          <a:p>
            <a:pPr lvl="1"/>
            <a:r>
              <a:rPr lang="en-US" dirty="0"/>
              <a:t>Incremental updates may or may not be important</a:t>
            </a:r>
          </a:p>
          <a:p>
            <a:pPr lvl="1"/>
            <a:r>
              <a:rPr lang="en-US" dirty="0"/>
              <a:t>For the web, crawling is a challenge in itself</a:t>
            </a:r>
          </a:p>
          <a:p>
            <a:r>
              <a:rPr lang="en-US" dirty="0"/>
              <a:t>The retrieval problem</a:t>
            </a:r>
          </a:p>
          <a:p>
            <a:pPr lvl="1"/>
            <a:r>
              <a:rPr lang="en-US" dirty="0"/>
              <a:t>Must have sub-second response time</a:t>
            </a:r>
          </a:p>
          <a:p>
            <a:pPr lvl="1"/>
            <a:r>
              <a:rPr lang="en-US" dirty="0"/>
              <a:t>For the web, only need relatively few results</a:t>
            </a:r>
          </a:p>
          <a:p>
            <a:endParaRPr lang="en-US" dirty="0"/>
          </a:p>
        </p:txBody>
      </p:sp>
      <p:sp>
        <p:nvSpPr>
          <p:cNvPr id="7" name="Left Arrow 6"/>
          <p:cNvSpPr/>
          <p:nvPr/>
        </p:nvSpPr>
        <p:spPr bwMode="auto">
          <a:xfrm>
            <a:off x="5867400" y="1146561"/>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6705600" y="1154668"/>
            <a:ext cx="1608133" cy="369332"/>
          </a:xfrm>
          <a:prstGeom prst="rect">
            <a:avLst/>
          </a:prstGeom>
          <a:noFill/>
        </p:spPr>
        <p:txBody>
          <a:bodyPr wrap="none" rtlCol="0">
            <a:spAutoFit/>
          </a:bodyPr>
          <a:lstStyle/>
          <a:p>
            <a:r>
              <a:rPr lang="en-US" sz="1800" dirty="0">
                <a:solidFill>
                  <a:schemeClr val="bg1"/>
                </a:solidFill>
              </a:rPr>
              <a:t>Just covered</a:t>
            </a:r>
          </a:p>
        </p:txBody>
      </p:sp>
      <p:sp>
        <p:nvSpPr>
          <p:cNvPr id="10" name="Left Arrow 9"/>
          <p:cNvSpPr/>
          <p:nvPr/>
        </p:nvSpPr>
        <p:spPr bwMode="auto">
          <a:xfrm>
            <a:off x="5867400" y="3505200"/>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6705600" y="3513307"/>
            <a:ext cx="671979" cy="369332"/>
          </a:xfrm>
          <a:prstGeom prst="rect">
            <a:avLst/>
          </a:prstGeom>
          <a:noFill/>
        </p:spPr>
        <p:txBody>
          <a:bodyPr wrap="none" rtlCol="0">
            <a:spAutoFit/>
          </a:bodyPr>
          <a:lstStyle/>
          <a:p>
            <a:r>
              <a:rPr lang="en-US" sz="1800" dirty="0">
                <a:solidFill>
                  <a:schemeClr val="bg1"/>
                </a:solidFill>
              </a:rPr>
              <a:t>Now</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45</a:t>
            </a:fld>
            <a:endParaRPr lang="zh-CN" altLang="en-US" dirty="0"/>
          </a:p>
        </p:txBody>
      </p:sp>
    </p:spTree>
    <p:extLst>
      <p:ext uri="{BB962C8B-B14F-4D97-AF65-F5344CB8AC3E}">
        <p14:creationId xmlns:p14="http://schemas.microsoft.com/office/powerpoint/2010/main" val="3232353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with MapReduce?</a:t>
            </a:r>
          </a:p>
        </p:txBody>
      </p:sp>
      <p:sp>
        <p:nvSpPr>
          <p:cNvPr id="3" name="Content Placeholder 2"/>
          <p:cNvSpPr>
            <a:spLocks noGrp="1"/>
          </p:cNvSpPr>
          <p:nvPr>
            <p:ph idx="1"/>
          </p:nvPr>
        </p:nvSpPr>
        <p:spPr/>
        <p:txBody>
          <a:bodyPr/>
          <a:lstStyle/>
          <a:p>
            <a:r>
              <a:rPr lang="en-US" dirty="0"/>
              <a:t>MapReduce is fundamentally batch-oriented</a:t>
            </a:r>
          </a:p>
          <a:p>
            <a:pPr lvl="1"/>
            <a:r>
              <a:rPr lang="en-US" dirty="0"/>
              <a:t>Optimized for throughput, not latency</a:t>
            </a:r>
          </a:p>
          <a:p>
            <a:pPr lvl="1"/>
            <a:r>
              <a:rPr lang="en-US" dirty="0"/>
              <a:t>Startup of </a:t>
            </a:r>
            <a:r>
              <a:rPr lang="en-US" dirty="0" err="1"/>
              <a:t>mappers</a:t>
            </a:r>
            <a:r>
              <a:rPr lang="en-US" dirty="0"/>
              <a:t> and reducers is expensive</a:t>
            </a:r>
          </a:p>
          <a:p>
            <a:r>
              <a:rPr lang="en-US" dirty="0"/>
              <a:t>MapReduce is not suitable for real-time queries!</a:t>
            </a:r>
          </a:p>
          <a:p>
            <a:pPr lvl="1"/>
            <a:r>
              <a:rPr lang="en-US" dirty="0"/>
              <a:t>Use separate infrastructure for retrieval…</a:t>
            </a:r>
          </a:p>
        </p:txBody>
      </p:sp>
      <p:sp>
        <p:nvSpPr>
          <p:cNvPr id="4" name="Slide Number Placeholder 3"/>
          <p:cNvSpPr>
            <a:spLocks noGrp="1"/>
          </p:cNvSpPr>
          <p:nvPr>
            <p:ph type="sldNum" sz="quarter" idx="4"/>
          </p:nvPr>
        </p:nvSpPr>
        <p:spPr/>
        <p:txBody>
          <a:bodyPr/>
          <a:lstStyle/>
          <a:p>
            <a:fld id="{B6F15528-21DE-4FAA-801E-634DDDAF4B2B}" type="slidenum">
              <a:rPr lang="en-US" altLang="zh-CN" smtClean="0"/>
              <a:pPr/>
              <a:t>46</a:t>
            </a:fld>
            <a:endParaRPr lang="zh-CN" altLang="en-US" dirty="0"/>
          </a:p>
        </p:txBody>
      </p:sp>
    </p:spTree>
    <p:extLst>
      <p:ext uri="{BB962C8B-B14F-4D97-AF65-F5344CB8AC3E}">
        <p14:creationId xmlns:p14="http://schemas.microsoft.com/office/powerpoint/2010/main" val="405434604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Ideas</a:t>
            </a:r>
          </a:p>
        </p:txBody>
      </p:sp>
      <p:sp>
        <p:nvSpPr>
          <p:cNvPr id="3" name="Content Placeholder 2"/>
          <p:cNvSpPr>
            <a:spLocks noGrp="1"/>
          </p:cNvSpPr>
          <p:nvPr>
            <p:ph idx="1"/>
          </p:nvPr>
        </p:nvSpPr>
        <p:spPr/>
        <p:txBody>
          <a:bodyPr/>
          <a:lstStyle/>
          <a:p>
            <a:r>
              <a:rPr lang="en-US" dirty="0"/>
              <a:t>Partitioning (for scalability)</a:t>
            </a:r>
          </a:p>
          <a:p>
            <a:r>
              <a:rPr lang="en-US" dirty="0"/>
              <a:t>Replication (for redundancy)</a:t>
            </a:r>
          </a:p>
          <a:p>
            <a:r>
              <a:rPr lang="en-US" dirty="0"/>
              <a:t>Caching (for speed)</a:t>
            </a:r>
          </a:p>
          <a:p>
            <a:r>
              <a:rPr lang="en-US" dirty="0"/>
              <a:t>Routing (for load balancing) </a:t>
            </a:r>
          </a:p>
        </p:txBody>
      </p:sp>
      <p:sp>
        <p:nvSpPr>
          <p:cNvPr id="4" name="TextBox 3"/>
          <p:cNvSpPr txBox="1"/>
          <p:nvPr/>
        </p:nvSpPr>
        <p:spPr>
          <a:xfrm>
            <a:off x="3767033" y="5191780"/>
            <a:ext cx="4081567" cy="523220"/>
          </a:xfrm>
          <a:prstGeom prst="rect">
            <a:avLst/>
          </a:prstGeom>
          <a:noFill/>
        </p:spPr>
        <p:txBody>
          <a:bodyPr wrap="none" rtlCol="0">
            <a:spAutoFit/>
          </a:bodyPr>
          <a:lstStyle/>
          <a:p>
            <a:r>
              <a:rPr lang="en-US" sz="2800" dirty="0">
                <a:solidFill>
                  <a:srgbClr val="FF0000"/>
                </a:solidFill>
              </a:rPr>
              <a:t>The rest is just details!</a:t>
            </a:r>
            <a:endParaRPr lang="en-US" dirty="0">
              <a:solidFill>
                <a:srgbClr val="FF0000"/>
              </a:solidFill>
            </a:endParaRPr>
          </a:p>
        </p:txBody>
      </p:sp>
      <p:sp>
        <p:nvSpPr>
          <p:cNvPr id="5" name="Slide Number Placeholder 4"/>
          <p:cNvSpPr>
            <a:spLocks noGrp="1"/>
          </p:cNvSpPr>
          <p:nvPr>
            <p:ph type="sldNum" sz="quarter" idx="4"/>
          </p:nvPr>
        </p:nvSpPr>
        <p:spPr/>
        <p:txBody>
          <a:bodyPr/>
          <a:lstStyle/>
          <a:p>
            <a:fld id="{B6F15528-21DE-4FAA-801E-634DDDAF4B2B}" type="slidenum">
              <a:rPr lang="en-US" altLang="zh-CN" smtClean="0"/>
              <a:pPr/>
              <a:t>47</a:t>
            </a:fld>
            <a:endParaRPr lang="zh-CN" altLang="en-US" dirty="0"/>
          </a:p>
        </p:txBody>
      </p:sp>
    </p:spTree>
    <p:extLst>
      <p:ext uri="{BB962C8B-B14F-4D97-AF65-F5344CB8AC3E}">
        <p14:creationId xmlns:p14="http://schemas.microsoft.com/office/powerpoint/2010/main" val="2122709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Term vs. Document Partitioning</a:t>
            </a:r>
          </a:p>
        </p:txBody>
      </p:sp>
      <p:sp>
        <p:nvSpPr>
          <p:cNvPr id="5" name="Rectangle 4"/>
          <p:cNvSpPr/>
          <p:nvPr/>
        </p:nvSpPr>
        <p:spPr bwMode="auto">
          <a:xfrm>
            <a:off x="990600" y="2438400"/>
            <a:ext cx="27432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10" name="Rectangle 9"/>
          <p:cNvSpPr/>
          <p:nvPr/>
        </p:nvSpPr>
        <p:spPr bwMode="auto">
          <a:xfrm>
            <a:off x="58377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22" name="Rectangle 21"/>
          <p:cNvSpPr/>
          <p:nvPr/>
        </p:nvSpPr>
        <p:spPr bwMode="auto">
          <a:xfrm>
            <a:off x="5380510" y="1512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26" name="Rectangle 25"/>
          <p:cNvSpPr/>
          <p:nvPr/>
        </p:nvSpPr>
        <p:spPr bwMode="auto">
          <a:xfrm>
            <a:off x="5380510" y="19695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27" name="Rectangle 26"/>
          <p:cNvSpPr/>
          <p:nvPr/>
        </p:nvSpPr>
        <p:spPr bwMode="auto">
          <a:xfrm>
            <a:off x="5380510" y="2655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28" name="TextBox 27"/>
          <p:cNvSpPr txBox="1"/>
          <p:nvPr/>
        </p:nvSpPr>
        <p:spPr>
          <a:xfrm>
            <a:off x="6667060" y="2274332"/>
            <a:ext cx="389850" cy="338554"/>
          </a:xfrm>
          <a:prstGeom prst="rect">
            <a:avLst/>
          </a:prstGeom>
          <a:noFill/>
        </p:spPr>
        <p:txBody>
          <a:bodyPr wrap="none" rtlCol="0">
            <a:spAutoFit/>
          </a:bodyPr>
          <a:lstStyle/>
          <a:p>
            <a:r>
              <a:rPr lang="en-US" dirty="0">
                <a:solidFill>
                  <a:schemeClr val="bg1"/>
                </a:solidFill>
              </a:rPr>
              <a:t>…</a:t>
            </a:r>
          </a:p>
        </p:txBody>
      </p:sp>
      <p:sp>
        <p:nvSpPr>
          <p:cNvPr id="29" name="Rectangle 28"/>
          <p:cNvSpPr/>
          <p:nvPr/>
        </p:nvSpPr>
        <p:spPr bwMode="auto">
          <a:xfrm>
            <a:off x="63711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0" name="Rectangle 29"/>
          <p:cNvSpPr/>
          <p:nvPr/>
        </p:nvSpPr>
        <p:spPr bwMode="auto">
          <a:xfrm>
            <a:off x="72855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31" name="TextBox 30"/>
          <p:cNvSpPr txBox="1"/>
          <p:nvPr/>
        </p:nvSpPr>
        <p:spPr>
          <a:xfrm>
            <a:off x="457200" y="3657600"/>
            <a:ext cx="372218" cy="461665"/>
          </a:xfrm>
          <a:prstGeom prst="rect">
            <a:avLst/>
          </a:prstGeom>
          <a:noFill/>
        </p:spPr>
        <p:txBody>
          <a:bodyPr wrap="none" rtlCol="0">
            <a:spAutoFit/>
          </a:bodyPr>
          <a:lstStyle/>
          <a:p>
            <a:r>
              <a:rPr lang="en-US" sz="2400" dirty="0">
                <a:solidFill>
                  <a:schemeClr val="bg1"/>
                </a:solidFill>
              </a:rPr>
              <a:t>T</a:t>
            </a:r>
          </a:p>
        </p:txBody>
      </p:sp>
      <p:sp>
        <p:nvSpPr>
          <p:cNvPr id="32" name="TextBox 31"/>
          <p:cNvSpPr txBox="1"/>
          <p:nvPr/>
        </p:nvSpPr>
        <p:spPr>
          <a:xfrm>
            <a:off x="2286000" y="1905000"/>
            <a:ext cx="407484" cy="461665"/>
          </a:xfrm>
          <a:prstGeom prst="rect">
            <a:avLst/>
          </a:prstGeom>
          <a:noFill/>
        </p:spPr>
        <p:txBody>
          <a:bodyPr wrap="none" rtlCol="0">
            <a:spAutoFit/>
          </a:bodyPr>
          <a:lstStyle/>
          <a:p>
            <a:r>
              <a:rPr lang="en-US" sz="2400" dirty="0">
                <a:solidFill>
                  <a:schemeClr val="bg1"/>
                </a:solidFill>
              </a:rPr>
              <a:t>D</a:t>
            </a:r>
          </a:p>
        </p:txBody>
      </p:sp>
      <p:sp>
        <p:nvSpPr>
          <p:cNvPr id="33" name="TextBox 32"/>
          <p:cNvSpPr txBox="1"/>
          <p:nvPr/>
        </p:nvSpPr>
        <p:spPr>
          <a:xfrm>
            <a:off x="8123710" y="14478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1</a:t>
            </a:r>
          </a:p>
        </p:txBody>
      </p:sp>
      <p:sp>
        <p:nvSpPr>
          <p:cNvPr id="34" name="TextBox 33"/>
          <p:cNvSpPr txBox="1"/>
          <p:nvPr/>
        </p:nvSpPr>
        <p:spPr>
          <a:xfrm>
            <a:off x="8123710" y="19050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2</a:t>
            </a:r>
          </a:p>
        </p:txBody>
      </p:sp>
      <p:sp>
        <p:nvSpPr>
          <p:cNvPr id="35" name="TextBox 34"/>
          <p:cNvSpPr txBox="1"/>
          <p:nvPr/>
        </p:nvSpPr>
        <p:spPr>
          <a:xfrm>
            <a:off x="8123710" y="25908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3</a:t>
            </a:r>
          </a:p>
        </p:txBody>
      </p:sp>
      <p:sp>
        <p:nvSpPr>
          <p:cNvPr id="36" name="TextBox 35"/>
          <p:cNvSpPr txBox="1"/>
          <p:nvPr/>
        </p:nvSpPr>
        <p:spPr>
          <a:xfrm>
            <a:off x="6553132" y="1066800"/>
            <a:ext cx="351378" cy="369332"/>
          </a:xfrm>
          <a:prstGeom prst="rect">
            <a:avLst/>
          </a:prstGeom>
          <a:noFill/>
        </p:spPr>
        <p:txBody>
          <a:bodyPr wrap="none" rtlCol="0">
            <a:spAutoFit/>
          </a:bodyPr>
          <a:lstStyle/>
          <a:p>
            <a:r>
              <a:rPr lang="en-US" sz="1800" dirty="0">
                <a:solidFill>
                  <a:schemeClr val="bg1"/>
                </a:solidFill>
              </a:rPr>
              <a:t>D</a:t>
            </a:r>
            <a:endParaRPr lang="en-US" sz="1800" baseline="-25000" dirty="0">
              <a:solidFill>
                <a:schemeClr val="bg1"/>
              </a:solidFill>
            </a:endParaRPr>
          </a:p>
        </p:txBody>
      </p:sp>
      <p:sp>
        <p:nvSpPr>
          <p:cNvPr id="37" name="TextBox 36"/>
          <p:cNvSpPr txBox="1"/>
          <p:nvPr/>
        </p:nvSpPr>
        <p:spPr>
          <a:xfrm>
            <a:off x="7742710" y="4484132"/>
            <a:ext cx="325730" cy="369332"/>
          </a:xfrm>
          <a:prstGeom prst="rect">
            <a:avLst/>
          </a:prstGeom>
          <a:noFill/>
        </p:spPr>
        <p:txBody>
          <a:bodyPr wrap="none" rtlCol="0">
            <a:spAutoFit/>
          </a:bodyPr>
          <a:lstStyle/>
          <a:p>
            <a:r>
              <a:rPr lang="en-US" sz="1800" dirty="0">
                <a:solidFill>
                  <a:schemeClr val="bg1"/>
                </a:solidFill>
              </a:rPr>
              <a:t>T</a:t>
            </a:r>
            <a:endParaRPr lang="en-US" sz="1800" baseline="-25000" dirty="0">
              <a:solidFill>
                <a:schemeClr val="bg1"/>
              </a:solidFill>
            </a:endParaRPr>
          </a:p>
        </p:txBody>
      </p:sp>
      <p:sp>
        <p:nvSpPr>
          <p:cNvPr id="38" name="TextBox 37"/>
          <p:cNvSpPr txBox="1"/>
          <p:nvPr/>
        </p:nvSpPr>
        <p:spPr>
          <a:xfrm>
            <a:off x="6819460" y="4495800"/>
            <a:ext cx="389850" cy="338554"/>
          </a:xfrm>
          <a:prstGeom prst="rect">
            <a:avLst/>
          </a:prstGeom>
          <a:noFill/>
        </p:spPr>
        <p:txBody>
          <a:bodyPr wrap="none" rtlCol="0">
            <a:spAutoFit/>
          </a:bodyPr>
          <a:lstStyle/>
          <a:p>
            <a:r>
              <a:rPr lang="en-US" dirty="0">
                <a:solidFill>
                  <a:schemeClr val="bg1"/>
                </a:solidFill>
              </a:rPr>
              <a:t>…</a:t>
            </a:r>
          </a:p>
        </p:txBody>
      </p:sp>
      <p:sp>
        <p:nvSpPr>
          <p:cNvPr id="39" name="TextBox 38"/>
          <p:cNvSpPr txBox="1"/>
          <p:nvPr/>
        </p:nvSpPr>
        <p:spPr>
          <a:xfrm>
            <a:off x="5837710" y="6183868"/>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1</a:t>
            </a:r>
          </a:p>
        </p:txBody>
      </p:sp>
      <p:sp>
        <p:nvSpPr>
          <p:cNvPr id="40" name="TextBox 39"/>
          <p:cNvSpPr txBox="1"/>
          <p:nvPr/>
        </p:nvSpPr>
        <p:spPr>
          <a:xfrm>
            <a:off x="6371110" y="6172200"/>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2</a:t>
            </a:r>
          </a:p>
        </p:txBody>
      </p:sp>
      <p:sp>
        <p:nvSpPr>
          <p:cNvPr id="41" name="TextBox 40"/>
          <p:cNvSpPr txBox="1"/>
          <p:nvPr/>
        </p:nvSpPr>
        <p:spPr>
          <a:xfrm>
            <a:off x="7285510" y="6172200"/>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3</a:t>
            </a:r>
          </a:p>
        </p:txBody>
      </p:sp>
      <p:sp>
        <p:nvSpPr>
          <p:cNvPr id="42" name="Right Arrow 41"/>
          <p:cNvSpPr/>
          <p:nvPr/>
        </p:nvSpPr>
        <p:spPr bwMode="auto">
          <a:xfrm rot="19800000">
            <a:off x="4302179" y="2952821"/>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4" name="Right Arrow 43"/>
          <p:cNvSpPr/>
          <p:nvPr/>
        </p:nvSpPr>
        <p:spPr bwMode="auto">
          <a:xfrm rot="1800000" flipV="1">
            <a:off x="4302180" y="3752779"/>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bg1"/>
              </a:solidFill>
              <a:effectLst/>
              <a:latin typeface="Arial" charset="0"/>
            </a:endParaRPr>
          </a:p>
        </p:txBody>
      </p:sp>
      <p:sp>
        <p:nvSpPr>
          <p:cNvPr id="45" name="TextBox 44"/>
          <p:cNvSpPr txBox="1"/>
          <p:nvPr/>
        </p:nvSpPr>
        <p:spPr>
          <a:xfrm>
            <a:off x="3886200" y="2234625"/>
            <a:ext cx="1326004" cy="584775"/>
          </a:xfrm>
          <a:prstGeom prst="rect">
            <a:avLst/>
          </a:prstGeom>
          <a:noFill/>
        </p:spPr>
        <p:txBody>
          <a:bodyPr wrap="none" rtlCol="0">
            <a:spAutoFit/>
          </a:bodyPr>
          <a:lstStyle/>
          <a:p>
            <a:r>
              <a:rPr lang="en-US" dirty="0">
                <a:solidFill>
                  <a:schemeClr val="bg1"/>
                </a:solidFill>
              </a:rPr>
              <a:t>Term </a:t>
            </a:r>
            <a:br>
              <a:rPr lang="en-US" dirty="0">
                <a:solidFill>
                  <a:schemeClr val="bg1"/>
                </a:solidFill>
              </a:rPr>
            </a:br>
            <a:r>
              <a:rPr lang="en-US" dirty="0">
                <a:solidFill>
                  <a:schemeClr val="bg1"/>
                </a:solidFill>
              </a:rPr>
              <a:t>Partitioning</a:t>
            </a:r>
          </a:p>
        </p:txBody>
      </p:sp>
      <p:sp>
        <p:nvSpPr>
          <p:cNvPr id="46" name="TextBox 45"/>
          <p:cNvSpPr txBox="1"/>
          <p:nvPr/>
        </p:nvSpPr>
        <p:spPr>
          <a:xfrm>
            <a:off x="3886200" y="4215825"/>
            <a:ext cx="1326004" cy="584775"/>
          </a:xfrm>
          <a:prstGeom prst="rect">
            <a:avLst/>
          </a:prstGeom>
          <a:noFill/>
        </p:spPr>
        <p:txBody>
          <a:bodyPr wrap="none" rtlCol="0">
            <a:spAutoFit/>
          </a:bodyPr>
          <a:lstStyle/>
          <a:p>
            <a:r>
              <a:rPr lang="en-US" dirty="0">
                <a:solidFill>
                  <a:schemeClr val="bg1"/>
                </a:solidFill>
              </a:rPr>
              <a:t>Document</a:t>
            </a:r>
            <a:br>
              <a:rPr lang="en-US" dirty="0">
                <a:solidFill>
                  <a:schemeClr val="bg1"/>
                </a:solidFill>
              </a:rPr>
            </a:br>
            <a:r>
              <a:rPr lang="en-US" dirty="0">
                <a:solidFill>
                  <a:schemeClr val="bg1"/>
                </a:solidFill>
              </a:rPr>
              <a:t>Partitioning</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48</a:t>
            </a:fld>
            <a:endParaRPr lang="zh-CN" altLang="en-US" dirty="0"/>
          </a:p>
        </p:txBody>
      </p:sp>
    </p:spTree>
    <p:extLst>
      <p:ext uri="{BB962C8B-B14F-4D97-AF65-F5344CB8AC3E}">
        <p14:creationId xmlns:p14="http://schemas.microsoft.com/office/powerpoint/2010/main" val="27735697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taoverview.jpg"/>
          <p:cNvPicPr>
            <a:picLocks noChangeAspect="1"/>
          </p:cNvPicPr>
          <p:nvPr/>
        </p:nvPicPr>
        <p:blipFill>
          <a:blip r:embed="rId2" cstate="print"/>
          <a:stretch>
            <a:fillRect/>
          </a:stretch>
        </p:blipFill>
        <p:spPr>
          <a:xfrm>
            <a:off x="2075002" y="1066800"/>
            <a:ext cx="4935398" cy="5486400"/>
          </a:xfrm>
          <a:prstGeom prst="rect">
            <a:avLst/>
          </a:prstGeom>
        </p:spPr>
      </p:pic>
      <p:sp>
        <p:nvSpPr>
          <p:cNvPr id="5" name="TextBox 4"/>
          <p:cNvSpPr txBox="1"/>
          <p:nvPr/>
        </p:nvSpPr>
        <p:spPr>
          <a:xfrm>
            <a:off x="3120774" y="313492"/>
            <a:ext cx="2843855" cy="677108"/>
          </a:xfrm>
          <a:prstGeom prst="rect">
            <a:avLst/>
          </a:prstGeom>
          <a:noFill/>
        </p:spPr>
        <p:txBody>
          <a:bodyPr wrap="none" rtlCol="0">
            <a:spAutoFit/>
          </a:bodyPr>
          <a:lstStyle/>
          <a:p>
            <a:pPr algn="ctr"/>
            <a:r>
              <a:rPr lang="en-US" sz="2400" dirty="0" err="1">
                <a:solidFill>
                  <a:schemeClr val="bg2"/>
                </a:solidFill>
              </a:rPr>
              <a:t>Katta</a:t>
            </a:r>
            <a:r>
              <a:rPr lang="en-US" sz="2400" dirty="0">
                <a:solidFill>
                  <a:schemeClr val="bg2"/>
                </a:solidFill>
              </a:rPr>
              <a:t> Architecture</a:t>
            </a:r>
            <a:br>
              <a:rPr lang="en-US" sz="2400" dirty="0">
                <a:solidFill>
                  <a:schemeClr val="bg2"/>
                </a:solidFill>
              </a:rPr>
            </a:br>
            <a:r>
              <a:rPr lang="en-US" sz="1400" dirty="0">
                <a:solidFill>
                  <a:schemeClr val="bg2"/>
                </a:solidFill>
              </a:rPr>
              <a:t>(Distributed </a:t>
            </a:r>
            <a:r>
              <a:rPr lang="en-US" sz="1400" dirty="0" err="1">
                <a:solidFill>
                  <a:schemeClr val="bg2"/>
                </a:solidFill>
              </a:rPr>
              <a:t>Lucene</a:t>
            </a:r>
            <a:r>
              <a:rPr lang="en-US" sz="1400" dirty="0">
                <a:solidFill>
                  <a:schemeClr val="bg2"/>
                </a:solidFill>
              </a:rPr>
              <a:t>)</a:t>
            </a:r>
            <a:endParaRPr lang="en-US" dirty="0">
              <a:solidFill>
                <a:schemeClr val="bg2"/>
              </a:solidFill>
            </a:endParaRPr>
          </a:p>
        </p:txBody>
      </p:sp>
      <p:sp>
        <p:nvSpPr>
          <p:cNvPr id="6" name="TextBox 5"/>
          <p:cNvSpPr txBox="1"/>
          <p:nvPr/>
        </p:nvSpPr>
        <p:spPr>
          <a:xfrm>
            <a:off x="206" y="6611779"/>
            <a:ext cx="1733167" cy="246221"/>
          </a:xfrm>
          <a:prstGeom prst="rect">
            <a:avLst/>
          </a:prstGeom>
          <a:noFill/>
        </p:spPr>
        <p:txBody>
          <a:bodyPr wrap="none" rtlCol="0">
            <a:spAutoFit/>
          </a:bodyPr>
          <a:lstStyle/>
          <a:p>
            <a:r>
              <a:rPr lang="en-US" sz="1000" b="0" dirty="0">
                <a:solidFill>
                  <a:schemeClr val="bg2"/>
                </a:solidFill>
              </a:rPr>
              <a:t>http://katta.sourceforge.net/</a:t>
            </a:r>
          </a:p>
        </p:txBody>
      </p:sp>
    </p:spTree>
    <p:extLst>
      <p:ext uri="{BB962C8B-B14F-4D97-AF65-F5344CB8AC3E}">
        <p14:creationId xmlns:p14="http://schemas.microsoft.com/office/powerpoint/2010/main" val="22581202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The Central Problem in Search</a:t>
            </a:r>
          </a:p>
        </p:txBody>
      </p:sp>
      <p:sp>
        <p:nvSpPr>
          <p:cNvPr id="1313797" name="Text Box 5"/>
          <p:cNvSpPr txBox="1">
            <a:spLocks noChangeArrowheads="1"/>
          </p:cNvSpPr>
          <p:nvPr/>
        </p:nvSpPr>
        <p:spPr bwMode="auto">
          <a:xfrm>
            <a:off x="914400" y="1295400"/>
            <a:ext cx="1828800" cy="400050"/>
          </a:xfrm>
          <a:prstGeom prst="rect">
            <a:avLst/>
          </a:prstGeom>
          <a:noFill/>
          <a:ln w="9525">
            <a:noFill/>
            <a:miter lim="800000"/>
            <a:headEnd/>
            <a:tailEnd/>
          </a:ln>
        </p:spPr>
        <p:txBody>
          <a:bodyPr>
            <a:spAutoFit/>
          </a:bodyPr>
          <a:lstStyle/>
          <a:p>
            <a:pPr algn="ctr"/>
            <a:r>
              <a:rPr lang="en-US" sz="2000">
                <a:solidFill>
                  <a:schemeClr val="bg1"/>
                </a:solidFill>
              </a:rPr>
              <a:t>Searcher</a:t>
            </a:r>
          </a:p>
        </p:txBody>
      </p:sp>
      <p:sp>
        <p:nvSpPr>
          <p:cNvPr id="1313798" name="Text Box 6"/>
          <p:cNvSpPr txBox="1">
            <a:spLocks noChangeArrowheads="1"/>
          </p:cNvSpPr>
          <p:nvPr/>
        </p:nvSpPr>
        <p:spPr bwMode="auto">
          <a:xfrm>
            <a:off x="6442075" y="1066800"/>
            <a:ext cx="1025525" cy="400050"/>
          </a:xfrm>
          <a:prstGeom prst="rect">
            <a:avLst/>
          </a:prstGeom>
          <a:noFill/>
          <a:ln w="9525">
            <a:noFill/>
            <a:miter lim="800000"/>
            <a:headEnd/>
            <a:tailEnd/>
          </a:ln>
        </p:spPr>
        <p:txBody>
          <a:bodyPr wrap="none">
            <a:spAutoFit/>
          </a:bodyPr>
          <a:lstStyle/>
          <a:p>
            <a:r>
              <a:rPr lang="en-US" sz="2000">
                <a:solidFill>
                  <a:schemeClr val="bg1"/>
                </a:solidFill>
              </a:rPr>
              <a:t>Author</a:t>
            </a:r>
          </a:p>
        </p:txBody>
      </p:sp>
      <p:sp>
        <p:nvSpPr>
          <p:cNvPr id="1313799" name="Text Box 7"/>
          <p:cNvSpPr txBox="1">
            <a:spLocks noChangeArrowheads="1"/>
          </p:cNvSpPr>
          <p:nvPr/>
        </p:nvSpPr>
        <p:spPr bwMode="auto">
          <a:xfrm>
            <a:off x="1385888" y="3778250"/>
            <a:ext cx="1108075" cy="336550"/>
          </a:xfrm>
          <a:prstGeom prst="rect">
            <a:avLst/>
          </a:prstGeom>
          <a:noFill/>
          <a:ln w="9525">
            <a:noFill/>
            <a:miter lim="800000"/>
            <a:headEnd/>
            <a:tailEnd/>
          </a:ln>
        </p:spPr>
        <p:txBody>
          <a:bodyPr wrap="none">
            <a:spAutoFit/>
          </a:bodyPr>
          <a:lstStyle/>
          <a:p>
            <a:r>
              <a:rPr lang="en-US">
                <a:solidFill>
                  <a:schemeClr val="bg1"/>
                </a:solidFill>
              </a:rPr>
              <a:t>Concepts</a:t>
            </a:r>
          </a:p>
        </p:txBody>
      </p:sp>
      <p:sp>
        <p:nvSpPr>
          <p:cNvPr id="1313800" name="Text Box 8"/>
          <p:cNvSpPr txBox="1">
            <a:spLocks noChangeArrowheads="1"/>
          </p:cNvSpPr>
          <p:nvPr/>
        </p:nvSpPr>
        <p:spPr bwMode="auto">
          <a:xfrm>
            <a:off x="6477000" y="3778250"/>
            <a:ext cx="1108075" cy="336550"/>
          </a:xfrm>
          <a:prstGeom prst="rect">
            <a:avLst/>
          </a:prstGeom>
          <a:noFill/>
          <a:ln w="9525">
            <a:noFill/>
            <a:miter lim="800000"/>
            <a:headEnd/>
            <a:tailEnd/>
          </a:ln>
        </p:spPr>
        <p:txBody>
          <a:bodyPr wrap="none">
            <a:spAutoFit/>
          </a:bodyPr>
          <a:lstStyle/>
          <a:p>
            <a:r>
              <a:rPr lang="en-US">
                <a:solidFill>
                  <a:schemeClr val="bg1"/>
                </a:solidFill>
              </a:rPr>
              <a:t>Concepts</a:t>
            </a:r>
          </a:p>
        </p:txBody>
      </p:sp>
      <p:sp>
        <p:nvSpPr>
          <p:cNvPr id="1313801" name="Text Box 9"/>
          <p:cNvSpPr txBox="1">
            <a:spLocks noChangeArrowheads="1"/>
          </p:cNvSpPr>
          <p:nvPr/>
        </p:nvSpPr>
        <p:spPr bwMode="auto">
          <a:xfrm>
            <a:off x="1233488" y="4937125"/>
            <a:ext cx="1438275" cy="336550"/>
          </a:xfrm>
          <a:prstGeom prst="rect">
            <a:avLst/>
          </a:prstGeom>
          <a:noFill/>
          <a:ln w="9525">
            <a:noFill/>
            <a:miter lim="800000"/>
            <a:headEnd/>
            <a:tailEnd/>
          </a:ln>
        </p:spPr>
        <p:txBody>
          <a:bodyPr wrap="none">
            <a:spAutoFit/>
          </a:bodyPr>
          <a:lstStyle/>
          <a:p>
            <a:r>
              <a:rPr lang="en-US">
                <a:solidFill>
                  <a:schemeClr val="bg1"/>
                </a:solidFill>
              </a:rPr>
              <a:t>Query Terms</a:t>
            </a:r>
          </a:p>
        </p:txBody>
      </p:sp>
      <p:sp>
        <p:nvSpPr>
          <p:cNvPr id="1313802" name="Text Box 10"/>
          <p:cNvSpPr txBox="1">
            <a:spLocks noChangeArrowheads="1"/>
          </p:cNvSpPr>
          <p:nvPr/>
        </p:nvSpPr>
        <p:spPr bwMode="auto">
          <a:xfrm>
            <a:off x="6172200" y="4953000"/>
            <a:ext cx="1843088" cy="336550"/>
          </a:xfrm>
          <a:prstGeom prst="rect">
            <a:avLst/>
          </a:prstGeom>
          <a:noFill/>
          <a:ln w="9525">
            <a:noFill/>
            <a:miter lim="800000"/>
            <a:headEnd/>
            <a:tailEnd/>
          </a:ln>
        </p:spPr>
        <p:txBody>
          <a:bodyPr wrap="none">
            <a:spAutoFit/>
          </a:bodyPr>
          <a:lstStyle/>
          <a:p>
            <a:r>
              <a:rPr lang="en-US">
                <a:solidFill>
                  <a:schemeClr val="bg1"/>
                </a:solidFill>
              </a:rPr>
              <a:t>Document Terms</a:t>
            </a:r>
          </a:p>
        </p:txBody>
      </p:sp>
      <p:sp>
        <p:nvSpPr>
          <p:cNvPr id="1313803" name="Line 11"/>
          <p:cNvSpPr>
            <a:spLocks noChangeShapeType="1"/>
          </p:cNvSpPr>
          <p:nvPr/>
        </p:nvSpPr>
        <p:spPr bwMode="auto">
          <a:xfrm>
            <a:off x="1919288" y="4114800"/>
            <a:ext cx="0" cy="762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4" name="Line 12"/>
          <p:cNvSpPr>
            <a:spLocks noChangeShapeType="1"/>
          </p:cNvSpPr>
          <p:nvPr/>
        </p:nvSpPr>
        <p:spPr bwMode="auto">
          <a:xfrm>
            <a:off x="7010400" y="4114800"/>
            <a:ext cx="0" cy="762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5" name="AutoShape 13"/>
          <p:cNvSpPr>
            <a:spLocks noChangeArrowheads="1"/>
          </p:cNvSpPr>
          <p:nvPr/>
        </p:nvSpPr>
        <p:spPr bwMode="auto">
          <a:xfrm>
            <a:off x="3352800" y="4724400"/>
            <a:ext cx="1981200" cy="792163"/>
          </a:xfrm>
          <a:prstGeom prst="leftRightArrow">
            <a:avLst>
              <a:gd name="adj1" fmla="val 50000"/>
              <a:gd name="adj2" fmla="val 5002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a:solidFill>
                <a:schemeClr val="bg1"/>
              </a:solidFill>
            </a:endParaRPr>
          </a:p>
        </p:txBody>
      </p:sp>
      <p:sp>
        <p:nvSpPr>
          <p:cNvPr id="1313806" name="Text Box 14"/>
          <p:cNvSpPr txBox="1">
            <a:spLocks noChangeArrowheads="1"/>
          </p:cNvSpPr>
          <p:nvPr/>
        </p:nvSpPr>
        <p:spPr bwMode="auto">
          <a:xfrm>
            <a:off x="1981200" y="5867400"/>
            <a:ext cx="4995863" cy="396875"/>
          </a:xfrm>
          <a:prstGeom prst="rect">
            <a:avLst/>
          </a:prstGeom>
          <a:noFill/>
          <a:ln w="9525">
            <a:noFill/>
            <a:miter lim="800000"/>
            <a:headEnd/>
            <a:tailEnd/>
          </a:ln>
        </p:spPr>
        <p:txBody>
          <a:bodyPr wrap="none">
            <a:spAutoFit/>
          </a:bodyPr>
          <a:lstStyle/>
          <a:p>
            <a:r>
              <a:rPr lang="en-US" sz="2000">
                <a:solidFill>
                  <a:schemeClr val="bg1"/>
                </a:solidFill>
              </a:rPr>
              <a:t>Do these represent the same concepts?</a:t>
            </a:r>
          </a:p>
        </p:txBody>
      </p:sp>
      <p:pic>
        <p:nvPicPr>
          <p:cNvPr id="12304" name="Picture 16" descr="C:\Documents and Settings\Jimmy Lin\Local Settings\Temporary Internet Files\Content.IE5\ABORU763\MCj02307490000[1].wmf"/>
          <p:cNvPicPr>
            <a:picLocks noChangeAspect="1" noChangeArrowheads="1"/>
          </p:cNvPicPr>
          <p:nvPr/>
        </p:nvPicPr>
        <p:blipFill>
          <a:blip r:embed="rId3" cstate="print"/>
          <a:srcRect/>
          <a:stretch>
            <a:fillRect/>
          </a:stretch>
        </p:blipFill>
        <p:spPr bwMode="auto">
          <a:xfrm>
            <a:off x="6019800" y="1447800"/>
            <a:ext cx="1900238" cy="2286000"/>
          </a:xfrm>
          <a:prstGeom prst="rect">
            <a:avLst/>
          </a:prstGeom>
          <a:noFill/>
          <a:ln w="9525">
            <a:noFill/>
            <a:miter lim="800000"/>
            <a:headEnd/>
            <a:tailEnd/>
          </a:ln>
        </p:spPr>
      </p:pic>
      <p:pic>
        <p:nvPicPr>
          <p:cNvPr id="12314" name="Picture 26" descr="C:\Documents and Settings\Jimmy Lin\Local Settings\Temporary Internet Files\Content.IE5\8DW3C1QH\MCj04042630000[1].wmf"/>
          <p:cNvPicPr>
            <a:picLocks noChangeAspect="1" noChangeArrowheads="1"/>
          </p:cNvPicPr>
          <p:nvPr/>
        </p:nvPicPr>
        <p:blipFill>
          <a:blip r:embed="rId4" cstate="print"/>
          <a:srcRect/>
          <a:stretch>
            <a:fillRect/>
          </a:stretch>
        </p:blipFill>
        <p:spPr bwMode="auto">
          <a:xfrm>
            <a:off x="919163" y="1752600"/>
            <a:ext cx="1838325" cy="1695450"/>
          </a:xfrm>
          <a:prstGeom prst="rect">
            <a:avLst/>
          </a:prstGeom>
          <a:noFill/>
          <a:ln w="9525">
            <a:noFill/>
            <a:miter lim="800000"/>
            <a:headEnd/>
            <a:tailEnd/>
          </a:ln>
        </p:spPr>
      </p:pic>
      <p:sp>
        <p:nvSpPr>
          <p:cNvPr id="27" name="TextBox 26"/>
          <p:cNvSpPr txBox="1">
            <a:spLocks noChangeArrowheads="1"/>
          </p:cNvSpPr>
          <p:nvPr/>
        </p:nvSpPr>
        <p:spPr bwMode="auto">
          <a:xfrm>
            <a:off x="914400" y="5257800"/>
            <a:ext cx="1976438" cy="338138"/>
          </a:xfrm>
          <a:prstGeom prst="rect">
            <a:avLst/>
          </a:prstGeom>
          <a:noFill/>
          <a:ln w="9525">
            <a:noFill/>
            <a:miter lim="800000"/>
            <a:headEnd/>
            <a:tailEnd/>
          </a:ln>
        </p:spPr>
        <p:txBody>
          <a:bodyPr wrap="none">
            <a:spAutoFit/>
          </a:bodyPr>
          <a:lstStyle/>
          <a:p>
            <a:r>
              <a:rPr lang="en-US" dirty="0">
                <a:solidFill>
                  <a:schemeClr val="bg1"/>
                </a:solidFill>
              </a:rPr>
              <a:t>“tragic love story”</a:t>
            </a:r>
          </a:p>
        </p:txBody>
      </p:sp>
      <p:sp>
        <p:nvSpPr>
          <p:cNvPr id="28" name="TextBox 27"/>
          <p:cNvSpPr txBox="1">
            <a:spLocks noChangeArrowheads="1"/>
          </p:cNvSpPr>
          <p:nvPr/>
        </p:nvSpPr>
        <p:spPr bwMode="auto">
          <a:xfrm>
            <a:off x="5554663" y="5257800"/>
            <a:ext cx="3208337" cy="338138"/>
          </a:xfrm>
          <a:prstGeom prst="rect">
            <a:avLst/>
          </a:prstGeom>
          <a:noFill/>
          <a:ln w="9525">
            <a:noFill/>
            <a:miter lim="800000"/>
            <a:headEnd/>
            <a:tailEnd/>
          </a:ln>
        </p:spPr>
        <p:txBody>
          <a:bodyPr wrap="none">
            <a:spAutoFit/>
          </a:bodyPr>
          <a:lstStyle/>
          <a:p>
            <a:r>
              <a:rPr lang="en-US" dirty="0">
                <a:solidFill>
                  <a:schemeClr val="bg1"/>
                </a:solidFill>
              </a:rPr>
              <a:t>“fateful star-crossed romance”</a:t>
            </a:r>
          </a:p>
        </p:txBody>
      </p:sp>
      <p:sp>
        <p:nvSpPr>
          <p:cNvPr id="18" name="文本框 17">
            <a:extLst>
              <a:ext uri="{FF2B5EF4-FFF2-40B4-BE49-F238E27FC236}">
                <a16:creationId xmlns:a16="http://schemas.microsoft.com/office/drawing/2014/main" id="{54698C46-5A94-984A-B72F-2A38ABDF5845}"/>
              </a:ext>
            </a:extLst>
          </p:cNvPr>
          <p:cNvSpPr txBox="1"/>
          <p:nvPr/>
        </p:nvSpPr>
        <p:spPr>
          <a:xfrm>
            <a:off x="154088" y="4677361"/>
            <a:ext cx="1620957" cy="338554"/>
          </a:xfrm>
          <a:prstGeom prst="rect">
            <a:avLst/>
          </a:prstGeom>
          <a:noFill/>
        </p:spPr>
        <p:txBody>
          <a:bodyPr wrap="none" rtlCol="0">
            <a:spAutoFit/>
          </a:bodyPr>
          <a:lstStyle/>
          <a:p>
            <a:r>
              <a:rPr kumimoji="1" lang="zh-CN" altLang="en-US" dirty="0">
                <a:solidFill>
                  <a:srgbClr val="FF0000"/>
                </a:solidFill>
              </a:rPr>
              <a:t>搜索人的关键词</a:t>
            </a:r>
          </a:p>
        </p:txBody>
      </p:sp>
      <p:sp>
        <p:nvSpPr>
          <p:cNvPr id="19" name="文本框 18">
            <a:extLst>
              <a:ext uri="{FF2B5EF4-FFF2-40B4-BE49-F238E27FC236}">
                <a16:creationId xmlns:a16="http://schemas.microsoft.com/office/drawing/2014/main" id="{9A6F6E6C-DAEE-CC4E-81A6-8181220BF2C0}"/>
              </a:ext>
            </a:extLst>
          </p:cNvPr>
          <p:cNvSpPr txBox="1"/>
          <p:nvPr/>
        </p:nvSpPr>
        <p:spPr>
          <a:xfrm>
            <a:off x="7233583" y="4737050"/>
            <a:ext cx="1415772" cy="338554"/>
          </a:xfrm>
          <a:prstGeom prst="rect">
            <a:avLst/>
          </a:prstGeom>
          <a:noFill/>
        </p:spPr>
        <p:txBody>
          <a:bodyPr wrap="none" rtlCol="0">
            <a:spAutoFit/>
          </a:bodyPr>
          <a:lstStyle/>
          <a:p>
            <a:r>
              <a:rPr kumimoji="1" lang="zh-CN" altLang="en-US" dirty="0">
                <a:solidFill>
                  <a:srgbClr val="FF0000"/>
                </a:solidFill>
              </a:rPr>
              <a:t>作者的关键词</a:t>
            </a:r>
          </a:p>
        </p:txBody>
      </p:sp>
      <p:sp>
        <p:nvSpPr>
          <p:cNvPr id="3" name="文本框 2">
            <a:extLst>
              <a:ext uri="{FF2B5EF4-FFF2-40B4-BE49-F238E27FC236}">
                <a16:creationId xmlns:a16="http://schemas.microsoft.com/office/drawing/2014/main" id="{44D94CC1-A42B-FF46-B032-638BF9E7F4F1}"/>
              </a:ext>
            </a:extLst>
          </p:cNvPr>
          <p:cNvSpPr txBox="1"/>
          <p:nvPr/>
        </p:nvSpPr>
        <p:spPr>
          <a:xfrm>
            <a:off x="3810000" y="6477000"/>
            <a:ext cx="595035" cy="338554"/>
          </a:xfrm>
          <a:prstGeom prst="rect">
            <a:avLst/>
          </a:prstGeom>
          <a:noFill/>
        </p:spPr>
        <p:txBody>
          <a:bodyPr wrap="none" rtlCol="0">
            <a:spAutoFit/>
          </a:bodyPr>
          <a:lstStyle/>
          <a:p>
            <a:r>
              <a:rPr kumimoji="1" lang="zh-CN" altLang="en-US" dirty="0"/>
              <a:t>怎么</a:t>
            </a:r>
          </a:p>
        </p:txBody>
      </p:sp>
      <p:sp>
        <p:nvSpPr>
          <p:cNvPr id="21" name="文本框 20">
            <a:extLst>
              <a:ext uri="{FF2B5EF4-FFF2-40B4-BE49-F238E27FC236}">
                <a16:creationId xmlns:a16="http://schemas.microsoft.com/office/drawing/2014/main" id="{6AF7BBD4-405A-8F41-A0C0-9F83C7DCD4E9}"/>
              </a:ext>
            </a:extLst>
          </p:cNvPr>
          <p:cNvSpPr txBox="1"/>
          <p:nvPr/>
        </p:nvSpPr>
        <p:spPr>
          <a:xfrm>
            <a:off x="2127548" y="6200487"/>
            <a:ext cx="4926349" cy="584775"/>
          </a:xfrm>
          <a:prstGeom prst="rect">
            <a:avLst/>
          </a:prstGeom>
          <a:noFill/>
        </p:spPr>
        <p:txBody>
          <a:bodyPr wrap="none" rtlCol="0">
            <a:spAutoFit/>
          </a:bodyPr>
          <a:lstStyle/>
          <a:p>
            <a:r>
              <a:rPr kumimoji="1" lang="zh-CN" altLang="en-US" dirty="0">
                <a:solidFill>
                  <a:srgbClr val="FF0000"/>
                </a:solidFill>
              </a:rPr>
              <a:t>怎么样把含有同样</a:t>
            </a:r>
            <a:r>
              <a:rPr kumimoji="1" lang="en-US" altLang="zh-CN" dirty="0">
                <a:solidFill>
                  <a:srgbClr val="FF0000"/>
                </a:solidFill>
              </a:rPr>
              <a:t>concepts</a:t>
            </a:r>
            <a:r>
              <a:rPr kumimoji="1" lang="zh-CN" altLang="en-US" dirty="0">
                <a:solidFill>
                  <a:srgbClr val="FF0000"/>
                </a:solidFill>
              </a:rPr>
              <a:t>的不同</a:t>
            </a:r>
            <a:r>
              <a:rPr kumimoji="1" lang="en-US" altLang="zh-CN" dirty="0">
                <a:solidFill>
                  <a:srgbClr val="FF0000"/>
                </a:solidFill>
              </a:rPr>
              <a:t>terms</a:t>
            </a:r>
            <a:r>
              <a:rPr kumimoji="1" lang="zh-CN" altLang="en-US" dirty="0">
                <a:solidFill>
                  <a:srgbClr val="FF0000"/>
                </a:solidFill>
              </a:rPr>
              <a:t>对应起来？</a:t>
            </a:r>
            <a:endParaRPr kumimoji="1" lang="en-US" altLang="zh-CN" dirty="0">
              <a:solidFill>
                <a:srgbClr val="FF0000"/>
              </a:solidFill>
            </a:endParaRPr>
          </a:p>
          <a:p>
            <a:r>
              <a:rPr kumimoji="1" lang="zh-CN" altLang="en-US" dirty="0">
                <a:solidFill>
                  <a:srgbClr val="FF0000"/>
                </a:solidFill>
              </a:rPr>
              <a:t>如何定义语义相似性？</a:t>
            </a:r>
          </a:p>
        </p:txBody>
      </p:sp>
    </p:spTree>
    <p:extLst>
      <p:ext uri="{BB962C8B-B14F-4D97-AF65-F5344CB8AC3E}">
        <p14:creationId xmlns:p14="http://schemas.microsoft.com/office/powerpoint/2010/main" val="60419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37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37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8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8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38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38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38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3805"/>
                                        </p:tgtEl>
                                        <p:attrNameLst>
                                          <p:attrName>style.visibility</p:attrName>
                                        </p:attrNameLst>
                                      </p:cBhvr>
                                      <p:to>
                                        <p:strVal val="visible"/>
                                      </p:to>
                                    </p:set>
                                    <p:animEffect transition="in" filter="dissolve">
                                      <p:cBhvr>
                                        <p:cTn id="35" dur="500"/>
                                        <p:tgtEl>
                                          <p:spTgt spid="131380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13806"/>
                                        </p:tgtEl>
                                        <p:attrNameLst>
                                          <p:attrName>style.visibility</p:attrName>
                                        </p:attrNameLst>
                                      </p:cBhvr>
                                      <p:to>
                                        <p:strVal val="visible"/>
                                      </p:to>
                                    </p:set>
                                    <p:animEffect transition="in" filter="dissolve">
                                      <p:cBhvr>
                                        <p:cTn id="38" dur="500"/>
                                        <p:tgtEl>
                                          <p:spTgt spid="13138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7" grpId="0"/>
      <p:bldP spid="1313798" grpId="0"/>
      <p:bldP spid="1313799" grpId="0"/>
      <p:bldP spid="1313800" grpId="0"/>
      <p:bldP spid="1313801" grpId="0"/>
      <p:bldP spid="1313802" grpId="0"/>
      <p:bldP spid="1313803" grpId="0" animBg="1"/>
      <p:bldP spid="1313804" grpId="0" animBg="1"/>
      <p:bldP spid="1313805" grpId="0" animBg="1"/>
      <p:bldP spid="1313806" grpId="0"/>
      <p:bldP spid="27"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(Japanese rock garden)</a:t>
            </a:r>
          </a:p>
        </p:txBody>
      </p:sp>
      <p:sp>
        <p:nvSpPr>
          <p:cNvPr id="4" name="Title 3"/>
          <p:cNvSpPr>
            <a:spLocks noGrp="1"/>
          </p:cNvSpPr>
          <p:nvPr>
            <p:ph type="title"/>
          </p:nvPr>
        </p:nvSpPr>
        <p:spPr/>
        <p:txBody>
          <a:bodyPr/>
          <a:lstStyle/>
          <a:p>
            <a:r>
              <a:rPr lang="en-US" sz="7200" dirty="0">
                <a:solidFill>
                  <a:schemeClr val="tx1"/>
                </a:solidFill>
              </a:rPr>
              <a:t>Questions?</a:t>
            </a:r>
          </a:p>
        </p:txBody>
      </p:sp>
    </p:spTree>
    <p:extLst>
      <p:ext uri="{BB962C8B-B14F-4D97-AF65-F5344CB8AC3E}">
        <p14:creationId xmlns:p14="http://schemas.microsoft.com/office/powerpoint/2010/main" val="299556480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headEnd/>
            <a:tailEnd/>
          </a:ln>
        </p:spPr>
        <p:txBody>
          <a:bodyPr lIns="91425" tIns="45713" rIns="91425" bIns="45713" anchor="ctr"/>
          <a:lstStyle/>
          <a:p>
            <a:pPr eaLnBrk="1" hangingPunct="1"/>
            <a:r>
              <a:rPr lang="en-US" sz="3200" b="0" dirty="0">
                <a:solidFill>
                  <a:schemeClr val="bg1"/>
                </a:solidFill>
                <a:latin typeface="Arial Black" pitchFamily="34" charset="0"/>
              </a:rPr>
              <a:t>Graph Algorithms</a:t>
            </a:r>
          </a:p>
        </p:txBody>
      </p:sp>
      <p:sp>
        <p:nvSpPr>
          <p:cNvPr id="8" name="TextBox 7"/>
          <p:cNvSpPr txBox="1"/>
          <p:nvPr/>
        </p:nvSpPr>
        <p:spPr>
          <a:xfrm>
            <a:off x="381000" y="2023646"/>
            <a:ext cx="7315200" cy="338540"/>
          </a:xfrm>
          <a:prstGeom prst="rect">
            <a:avLst/>
          </a:prstGeom>
          <a:noFill/>
        </p:spPr>
        <p:txBody>
          <a:bodyPr wrap="square" lIns="91425" tIns="45713" rIns="91425" bIns="45713" rtlCol="0">
            <a:spAutoFit/>
          </a:bodyPr>
          <a:lstStyle/>
          <a:p>
            <a:r>
              <a:rPr lang="en-US" dirty="0">
                <a:solidFill>
                  <a:schemeClr val="bg1"/>
                </a:solidFill>
              </a:rPr>
              <a:t>Data-Intensive Information Processing Applications ― Session #5</a:t>
            </a:r>
          </a:p>
        </p:txBody>
      </p:sp>
      <p:sp>
        <p:nvSpPr>
          <p:cNvPr id="11" name="Rectangle 3"/>
          <p:cNvSpPr txBox="1">
            <a:spLocks noChangeArrowheads="1"/>
          </p:cNvSpPr>
          <p:nvPr/>
        </p:nvSpPr>
        <p:spPr bwMode="auto">
          <a:xfrm>
            <a:off x="3124201" y="3733800"/>
            <a:ext cx="5638800" cy="1981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1800" kern="0" dirty="0">
                <a:solidFill>
                  <a:schemeClr val="bg1"/>
                </a:solidFill>
                <a:latin typeface="+mn-lt"/>
              </a:rPr>
              <a:t>Jimmy Lin</a:t>
            </a:r>
          </a:p>
          <a:p>
            <a:pPr defTabSz="914259" eaLnBrk="1" hangingPunct="1">
              <a:buClr>
                <a:srgbClr val="5675A9"/>
              </a:buClr>
              <a:buSzPct val="75000"/>
              <a:defRPr/>
            </a:pPr>
            <a:r>
              <a:rPr lang="en-US" sz="1800" b="0" kern="0" dirty="0">
                <a:solidFill>
                  <a:schemeClr val="bg1"/>
                </a:solidFill>
                <a:latin typeface="+mn-lt"/>
              </a:rPr>
              <a:t>University of Maryland</a:t>
            </a:r>
          </a:p>
          <a:p>
            <a:pPr defTabSz="914259" eaLnBrk="1" hangingPunct="1">
              <a:buClr>
                <a:srgbClr val="5675A9"/>
              </a:buClr>
              <a:buSzPct val="75000"/>
              <a:defRPr/>
            </a:pPr>
            <a:endParaRPr lang="en-US" sz="1800" b="0" kern="0" dirty="0">
              <a:solidFill>
                <a:schemeClr val="bg1"/>
              </a:solidFill>
              <a:latin typeface="+mn-lt"/>
            </a:endParaRPr>
          </a:p>
          <a:p>
            <a:pPr defTabSz="914259" eaLnBrk="1" hangingPunct="1">
              <a:buClr>
                <a:srgbClr val="5675A9"/>
              </a:buClr>
              <a:buSzPct val="75000"/>
              <a:defRPr/>
            </a:pPr>
            <a:r>
              <a:rPr lang="en-US" sz="1800" b="0" kern="0" dirty="0">
                <a:solidFill>
                  <a:schemeClr val="bg1"/>
                </a:solidFill>
                <a:latin typeface="+mn-lt"/>
              </a:rPr>
              <a:t>Tuesday, March 2, 2010</a:t>
            </a:r>
          </a:p>
        </p:txBody>
      </p:sp>
      <p:pic>
        <p:nvPicPr>
          <p:cNvPr id="6" name="Picture 5" descr="formal.gif"/>
          <p:cNvPicPr>
            <a:picLocks noChangeAspect="1"/>
          </p:cNvPicPr>
          <p:nvPr/>
        </p:nvPicPr>
        <p:blipFill>
          <a:blip r:embed="rId2" cstate="print"/>
          <a:stretch>
            <a:fillRect/>
          </a:stretch>
        </p:blipFill>
        <p:spPr>
          <a:xfrm>
            <a:off x="2057400" y="3810000"/>
            <a:ext cx="914400" cy="914400"/>
          </a:xfrm>
          <a:prstGeom prst="rect">
            <a:avLst/>
          </a:prstGeom>
        </p:spPr>
      </p:pic>
      <p:sp>
        <p:nvSpPr>
          <p:cNvPr id="7" name="Text Box 11"/>
          <p:cNvSpPr txBox="1">
            <a:spLocks noChangeArrowheads="1"/>
          </p:cNvSpPr>
          <p:nvPr/>
        </p:nvSpPr>
        <p:spPr bwMode="auto">
          <a:xfrm>
            <a:off x="1371600" y="6324600"/>
            <a:ext cx="7408863" cy="461963"/>
          </a:xfrm>
          <a:prstGeom prst="rect">
            <a:avLst/>
          </a:prstGeom>
          <a:noFill/>
          <a:ln w="9525">
            <a:noFill/>
            <a:miter lim="800000"/>
            <a:headEnd/>
            <a:tailEnd/>
          </a:ln>
        </p:spPr>
        <p:txBody>
          <a:bodyPr wrap="none">
            <a:spAutoFit/>
          </a:bodyPr>
          <a:lstStyle/>
          <a:p>
            <a:r>
              <a:rPr lang="en-US" sz="1200" b="0" dirty="0">
                <a:solidFill>
                  <a:schemeClr val="bg1"/>
                </a:solidFill>
              </a:rPr>
              <a:t>This work is licensed under a Creative Commons Attribution-Noncommercial-Share Alike 3.0 United States</a:t>
            </a:r>
            <a:br>
              <a:rPr lang="en-US" sz="1200" b="0" dirty="0">
                <a:solidFill>
                  <a:schemeClr val="bg1"/>
                </a:solidFill>
              </a:rPr>
            </a:br>
            <a:r>
              <a:rPr lang="en-US" sz="1200" b="0" dirty="0">
                <a:solidFill>
                  <a:schemeClr val="bg1"/>
                </a:solidFill>
              </a:rPr>
              <a:t>See http://creativecommons.org/licenses/by-nc-sa/3.0/us/ for details</a:t>
            </a: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24600"/>
            <a:ext cx="1117600" cy="393700"/>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8808B073-952C-4081-9AC7-D5FCF8D919B0}" type="slidenum">
              <a:rPr lang="zh-CN" altLang="en-US" smtClean="0"/>
              <a:t>51</a:t>
            </a:fld>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(Japanese rock garden)</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Graph problems and representations</a:t>
            </a:r>
          </a:p>
          <a:p>
            <a:r>
              <a:rPr lang="en-US" dirty="0"/>
              <a:t>Parallel breadth-first search</a:t>
            </a:r>
          </a:p>
          <a:p>
            <a:r>
              <a:rPr lang="en-US" dirty="0" err="1"/>
              <a:t>PageRank</a:t>
            </a:r>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53</a:t>
            </a:fld>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r>
              <a:rPr lang="en-GB"/>
              <a:t>What’s a graph?</a:t>
            </a:r>
          </a:p>
        </p:txBody>
      </p:sp>
      <p:sp>
        <p:nvSpPr>
          <p:cNvPr id="73731" name="Rectangle 2"/>
          <p:cNvSpPr>
            <a:spLocks noGrp="1" noChangeArrowheads="1"/>
          </p:cNvSpPr>
          <p:nvPr>
            <p:ph type="body" idx="1"/>
          </p:nvPr>
        </p:nvSpPr>
        <p:spPr/>
        <p:txBody>
          <a:bodyPr/>
          <a:lstStyle/>
          <a:p>
            <a:r>
              <a:rPr lang="en-GB" dirty="0"/>
              <a:t>G = (V,E), where</a:t>
            </a:r>
          </a:p>
          <a:p>
            <a:pPr lvl="1"/>
            <a:r>
              <a:rPr lang="en-GB" dirty="0"/>
              <a:t>V represents the set of vertices (nodes)</a:t>
            </a:r>
          </a:p>
          <a:p>
            <a:pPr lvl="1"/>
            <a:r>
              <a:rPr lang="en-GB" dirty="0"/>
              <a:t>E represents the set of edges (links)</a:t>
            </a:r>
          </a:p>
          <a:p>
            <a:pPr lvl="1"/>
            <a:r>
              <a:rPr lang="en-GB" dirty="0"/>
              <a:t>Both vertices and edges may contain additional information</a:t>
            </a:r>
          </a:p>
          <a:p>
            <a:r>
              <a:rPr lang="en-GB" dirty="0"/>
              <a:t>Different types of graphs:</a:t>
            </a:r>
          </a:p>
          <a:p>
            <a:pPr lvl="1"/>
            <a:r>
              <a:rPr lang="en-GB" dirty="0"/>
              <a:t>Directed vs. undirected edges</a:t>
            </a:r>
          </a:p>
          <a:p>
            <a:pPr lvl="1"/>
            <a:r>
              <a:rPr lang="en-GB" dirty="0"/>
              <a:t>Presence or absence of cycles</a:t>
            </a:r>
          </a:p>
          <a:p>
            <a:r>
              <a:rPr lang="en-US" dirty="0"/>
              <a:t>Graphs are everywhere:</a:t>
            </a:r>
          </a:p>
          <a:p>
            <a:pPr lvl="1"/>
            <a:r>
              <a:rPr lang="en-US" dirty="0"/>
              <a:t>Hyperlink structure of the Web</a:t>
            </a:r>
          </a:p>
          <a:p>
            <a:pPr lvl="1"/>
            <a:r>
              <a:rPr lang="en-US" dirty="0"/>
              <a:t>Physical structure of computers on the Internet</a:t>
            </a:r>
          </a:p>
          <a:p>
            <a:pPr lvl="1"/>
            <a:r>
              <a:rPr lang="en-US" dirty="0"/>
              <a:t>Interstate highway system</a:t>
            </a:r>
          </a:p>
          <a:p>
            <a:pPr lvl="1"/>
            <a:r>
              <a:rPr lang="en-US" dirty="0"/>
              <a:t>Social networks</a:t>
            </a:r>
            <a:endParaRPr lang="en-GB"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54</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Koenigsberg,_Map_by_Merian-Erben_1652.jpg"/>
          <p:cNvPicPr>
            <a:picLocks noChangeAspect="1"/>
          </p:cNvPicPr>
          <p:nvPr/>
        </p:nvPicPr>
        <p:blipFill>
          <a:blip r:embed="rId2" cstate="print"/>
          <a:stretch>
            <a:fillRect/>
          </a:stretch>
        </p:blipFill>
        <p:spPr>
          <a:xfrm>
            <a:off x="0" y="247528"/>
            <a:ext cx="9144000" cy="6362943"/>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1"/>
                </a:solidFill>
              </a:rPr>
              <a:t>Source: Wikipedia (</a:t>
            </a:r>
            <a:r>
              <a:rPr lang="en-US" sz="1000" b="0" dirty="0" err="1">
                <a:solidFill>
                  <a:schemeClr val="bg1"/>
                </a:solidFill>
              </a:rPr>
              <a:t>Königsberg</a:t>
            </a:r>
            <a:r>
              <a:rPr lang="en-US" sz="1000" b="0" dirty="0">
                <a:solidFill>
                  <a:schemeClr val="bg1"/>
                </a:solidFill>
              </a:rPr>
              <a:t>)</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55</a:t>
            </a:fld>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r>
              <a:rPr lang="en-GB"/>
              <a:t>Some Graph Problems</a:t>
            </a:r>
          </a:p>
        </p:txBody>
      </p:sp>
      <p:sp>
        <p:nvSpPr>
          <p:cNvPr id="74755" name="Rectangle 2"/>
          <p:cNvSpPr>
            <a:spLocks noGrp="1" noChangeArrowheads="1"/>
          </p:cNvSpPr>
          <p:nvPr>
            <p:ph type="body" idx="1"/>
          </p:nvPr>
        </p:nvSpPr>
        <p:spPr/>
        <p:txBody>
          <a:bodyPr/>
          <a:lstStyle/>
          <a:p>
            <a:r>
              <a:rPr lang="en-GB" dirty="0"/>
              <a:t>Finding shortest paths</a:t>
            </a:r>
          </a:p>
          <a:p>
            <a:pPr lvl="1"/>
            <a:r>
              <a:rPr lang="en-GB" dirty="0"/>
              <a:t>Routing Internet traffic and UPS trucks</a:t>
            </a:r>
          </a:p>
          <a:p>
            <a:r>
              <a:rPr lang="en-GB" dirty="0"/>
              <a:t>Finding minimum spanning trees</a:t>
            </a:r>
          </a:p>
          <a:p>
            <a:pPr lvl="1"/>
            <a:r>
              <a:rPr lang="en-GB" dirty="0"/>
              <a:t>Telco laying down </a:t>
            </a:r>
            <a:r>
              <a:rPr lang="en-GB" dirty="0" err="1"/>
              <a:t>fiber</a:t>
            </a:r>
            <a:endParaRPr lang="en-GB" dirty="0"/>
          </a:p>
          <a:p>
            <a:r>
              <a:rPr lang="en-GB" dirty="0"/>
              <a:t>Finding Max Flow</a:t>
            </a:r>
          </a:p>
          <a:p>
            <a:pPr lvl="1"/>
            <a:r>
              <a:rPr lang="en-GB" dirty="0"/>
              <a:t>Airline scheduling</a:t>
            </a:r>
          </a:p>
          <a:p>
            <a:r>
              <a:rPr lang="en-GB" dirty="0"/>
              <a:t>Identify “special” nodes and communities</a:t>
            </a:r>
          </a:p>
          <a:p>
            <a:pPr lvl="1"/>
            <a:r>
              <a:rPr lang="en-GB" dirty="0"/>
              <a:t>Breaking up terrorist cells, spread of avian flu</a:t>
            </a:r>
          </a:p>
          <a:p>
            <a:r>
              <a:rPr lang="en-GB" dirty="0"/>
              <a:t>Bipartite matching</a:t>
            </a:r>
            <a:r>
              <a:rPr lang="zh-CN" altLang="en-US" dirty="0"/>
              <a:t>  （转换为最大流问题）</a:t>
            </a:r>
            <a:endParaRPr lang="en-GB" dirty="0"/>
          </a:p>
          <a:p>
            <a:pPr lvl="1"/>
            <a:r>
              <a:rPr lang="en-GB" dirty="0" err="1"/>
              <a:t>Monster.com</a:t>
            </a:r>
            <a:r>
              <a:rPr lang="en-GB" dirty="0"/>
              <a:t>, </a:t>
            </a:r>
            <a:r>
              <a:rPr lang="en-GB" dirty="0" err="1"/>
              <a:t>Match.com</a:t>
            </a:r>
            <a:endParaRPr lang="en-GB" dirty="0"/>
          </a:p>
          <a:p>
            <a:r>
              <a:rPr lang="en-GB" dirty="0"/>
              <a:t>And of course... PageRank</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56</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and MapReduce</a:t>
            </a:r>
          </a:p>
        </p:txBody>
      </p:sp>
      <p:sp>
        <p:nvSpPr>
          <p:cNvPr id="3" name="Content Placeholder 2"/>
          <p:cNvSpPr>
            <a:spLocks noGrp="1"/>
          </p:cNvSpPr>
          <p:nvPr>
            <p:ph idx="1"/>
          </p:nvPr>
        </p:nvSpPr>
        <p:spPr/>
        <p:txBody>
          <a:bodyPr/>
          <a:lstStyle/>
          <a:p>
            <a:r>
              <a:rPr lang="en-GB" dirty="0"/>
              <a:t>Graph algorithms typically involve:</a:t>
            </a:r>
          </a:p>
          <a:p>
            <a:pPr lvl="1"/>
            <a:r>
              <a:rPr lang="en-GB" dirty="0"/>
              <a:t>Performing computations at each node: based on node features, edge features, and local link structure</a:t>
            </a:r>
          </a:p>
          <a:p>
            <a:pPr lvl="1"/>
            <a:r>
              <a:rPr lang="en-GB" dirty="0"/>
              <a:t>Propagating computations: “traversing” the graph</a:t>
            </a:r>
          </a:p>
          <a:p>
            <a:r>
              <a:rPr lang="en-GB" dirty="0"/>
              <a:t>Key questions:</a:t>
            </a:r>
          </a:p>
          <a:p>
            <a:pPr lvl="1"/>
            <a:r>
              <a:rPr lang="en-GB" dirty="0"/>
              <a:t>How do you represent graph data in MapReduce?</a:t>
            </a:r>
          </a:p>
          <a:p>
            <a:pPr lvl="1"/>
            <a:r>
              <a:rPr lang="en-GB" dirty="0"/>
              <a:t>How do you traverse a graph in MapReduce?</a:t>
            </a:r>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57</a:t>
            </a:fld>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t>Representing Graphs</a:t>
            </a:r>
          </a:p>
        </p:txBody>
      </p:sp>
      <p:sp>
        <p:nvSpPr>
          <p:cNvPr id="76803" name="Content Placeholder 2"/>
          <p:cNvSpPr>
            <a:spLocks noGrp="1"/>
          </p:cNvSpPr>
          <p:nvPr>
            <p:ph idx="1"/>
          </p:nvPr>
        </p:nvSpPr>
        <p:spPr/>
        <p:txBody>
          <a:bodyPr/>
          <a:lstStyle/>
          <a:p>
            <a:r>
              <a:rPr lang="en-US" dirty="0"/>
              <a:t>G = (V, E)</a:t>
            </a:r>
          </a:p>
          <a:p>
            <a:r>
              <a:rPr lang="en-US" dirty="0"/>
              <a:t>Two common representations</a:t>
            </a:r>
          </a:p>
          <a:p>
            <a:pPr lvl="1"/>
            <a:r>
              <a:rPr lang="en-US" dirty="0"/>
              <a:t>Adjacency matrix</a:t>
            </a:r>
          </a:p>
          <a:p>
            <a:pPr lvl="1"/>
            <a:r>
              <a:rPr lang="en-US" dirty="0"/>
              <a:t>Adjacency list</a:t>
            </a:r>
          </a:p>
          <a:p>
            <a:endParaRPr lang="en-US" dirty="0"/>
          </a:p>
          <a:p>
            <a:pPr lvl="1"/>
            <a:endParaRPr lang="en-US" dirty="0"/>
          </a:p>
          <a:p>
            <a:endParaRPr lang="en-US"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58</a:t>
            </a:fld>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r>
              <a:rPr lang="en-GB" dirty="0"/>
              <a:t>Adjacency Matrices</a:t>
            </a:r>
            <a:r>
              <a:rPr lang="zh-CN" altLang="en-US" dirty="0"/>
              <a:t>邻接矩阵</a:t>
            </a:r>
            <a:endParaRPr lang="en-GB" dirty="0"/>
          </a:p>
        </p:txBody>
      </p:sp>
      <p:sp>
        <p:nvSpPr>
          <p:cNvPr id="77827" name="Rectangle 2"/>
          <p:cNvSpPr>
            <a:spLocks noGrp="1" noChangeArrowheads="1"/>
          </p:cNvSpPr>
          <p:nvPr>
            <p:ph type="body" idx="1"/>
          </p:nvPr>
        </p:nvSpPr>
        <p:spPr>
          <a:xfrm>
            <a:off x="304800" y="758825"/>
            <a:ext cx="8458200" cy="5105400"/>
          </a:xfrm>
        </p:spPr>
        <p:txBody>
          <a:bodyPr/>
          <a:lstStyle/>
          <a:p>
            <a:pPr>
              <a:buFont typeface="Wingdings" pitchFamily="2" charset="2"/>
              <a:buNone/>
            </a:pPr>
            <a:r>
              <a:rPr lang="en-GB" dirty="0"/>
              <a:t>Represent a graph as an </a:t>
            </a:r>
            <a:r>
              <a:rPr lang="en-GB" i="1" dirty="0"/>
              <a:t>n</a:t>
            </a:r>
            <a:r>
              <a:rPr lang="en-GB" dirty="0"/>
              <a:t> x </a:t>
            </a:r>
            <a:r>
              <a:rPr lang="en-GB" i="1" dirty="0"/>
              <a:t>n</a:t>
            </a:r>
            <a:r>
              <a:rPr lang="en-GB" dirty="0"/>
              <a:t> square matrix </a:t>
            </a:r>
            <a:r>
              <a:rPr lang="en-GB" i="1" dirty="0"/>
              <a:t>M</a:t>
            </a:r>
          </a:p>
          <a:p>
            <a:pPr lvl="1"/>
            <a:r>
              <a:rPr lang="en-GB" i="1" dirty="0"/>
              <a:t>n</a:t>
            </a:r>
            <a:r>
              <a:rPr lang="en-GB" dirty="0"/>
              <a:t> = |V|</a:t>
            </a:r>
          </a:p>
          <a:p>
            <a:pPr lvl="1"/>
            <a:r>
              <a:rPr lang="en-GB" i="1" dirty="0" err="1"/>
              <a:t>M</a:t>
            </a:r>
            <a:r>
              <a:rPr lang="en-GB" i="1" baseline="-25000" dirty="0" err="1"/>
              <a:t>ij</a:t>
            </a:r>
            <a:r>
              <a:rPr lang="en-GB" dirty="0"/>
              <a:t> = 1 means a link from node </a:t>
            </a:r>
            <a:r>
              <a:rPr lang="en-GB" i="1" dirty="0" err="1"/>
              <a:t>i</a:t>
            </a:r>
            <a:r>
              <a:rPr lang="en-GB" dirty="0"/>
              <a:t> to </a:t>
            </a:r>
            <a:r>
              <a:rPr lang="en-GB" i="1" dirty="0"/>
              <a:t>j</a:t>
            </a:r>
          </a:p>
          <a:p>
            <a:pPr lvl="1"/>
            <a:r>
              <a:rPr lang="zh-CN" altLang="en-GB" i="1" dirty="0"/>
              <a:t>多数</a:t>
            </a:r>
            <a:r>
              <a:rPr lang="zh-CN" altLang="en-US" i="1" dirty="0"/>
              <a:t>情况下是稀疏矩阵</a:t>
            </a:r>
            <a:endParaRPr lang="en-US" altLang="zh-CN" i="1" dirty="0"/>
          </a:p>
          <a:p>
            <a:pPr lvl="1"/>
            <a:r>
              <a:rPr lang="zh-CN" altLang="en-US" i="1" dirty="0"/>
              <a:t>出入度都容易求</a:t>
            </a:r>
            <a:endParaRPr lang="en-US" altLang="zh-CN" i="1" dirty="0"/>
          </a:p>
          <a:p>
            <a:pPr lvl="1"/>
            <a:r>
              <a:rPr lang="zh-CN" altLang="en-US" i="1" dirty="0"/>
              <a:t>占存储空间大</a:t>
            </a:r>
            <a:endParaRPr lang="en-GB" i="1" dirty="0"/>
          </a:p>
          <a:p>
            <a:endParaRPr lang="en-GB" dirty="0"/>
          </a:p>
          <a:p>
            <a:pPr lvl="1"/>
            <a:endParaRPr lang="en-GB" dirty="0"/>
          </a:p>
        </p:txBody>
      </p:sp>
      <p:graphicFrame>
        <p:nvGraphicFramePr>
          <p:cNvPr id="7" name="Group 42"/>
          <p:cNvGraphicFramePr>
            <a:graphicFrameLocks noGrp="1"/>
          </p:cNvGraphicFramePr>
          <p:nvPr/>
        </p:nvGraphicFramePr>
        <p:xfrm>
          <a:off x="1143000" y="2971800"/>
          <a:ext cx="2819400" cy="2667002"/>
        </p:xfrm>
        <a:graphic>
          <a:graphicData uri="http://schemas.openxmlformats.org/drawingml/2006/table">
            <a:tbl>
              <a:tblPr/>
              <a:tblGrid>
                <a:gridCol w="563513">
                  <a:extLst>
                    <a:ext uri="{9D8B030D-6E8A-4147-A177-3AD203B41FA5}">
                      <a16:colId xmlns:a16="http://schemas.microsoft.com/office/drawing/2014/main" val="20000"/>
                    </a:ext>
                  </a:extLst>
                </a:gridCol>
                <a:gridCol w="564431">
                  <a:extLst>
                    <a:ext uri="{9D8B030D-6E8A-4147-A177-3AD203B41FA5}">
                      <a16:colId xmlns:a16="http://schemas.microsoft.com/office/drawing/2014/main" val="20001"/>
                    </a:ext>
                  </a:extLst>
                </a:gridCol>
                <a:gridCol w="563513">
                  <a:extLst>
                    <a:ext uri="{9D8B030D-6E8A-4147-A177-3AD203B41FA5}">
                      <a16:colId xmlns:a16="http://schemas.microsoft.com/office/drawing/2014/main" val="20002"/>
                    </a:ext>
                  </a:extLst>
                </a:gridCol>
                <a:gridCol w="564430">
                  <a:extLst>
                    <a:ext uri="{9D8B030D-6E8A-4147-A177-3AD203B41FA5}">
                      <a16:colId xmlns:a16="http://schemas.microsoft.com/office/drawing/2014/main" val="20003"/>
                    </a:ext>
                  </a:extLst>
                </a:gridCol>
                <a:gridCol w="563513">
                  <a:extLst>
                    <a:ext uri="{9D8B030D-6E8A-4147-A177-3AD203B41FA5}">
                      <a16:colId xmlns:a16="http://schemas.microsoft.com/office/drawing/2014/main" val="20004"/>
                    </a:ext>
                  </a:extLst>
                </a:gridCol>
              </a:tblGrid>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endParaRPr kumimoji="0" lang="en-US" sz="2800" b="1" i="0" u="none" strike="noStrike" cap="none" normalizeH="0" baseline="0" dirty="0">
                        <a:ln>
                          <a:noFill/>
                        </a:ln>
                        <a:solidFill>
                          <a:schemeClr val="bg1"/>
                        </a:solidFill>
                        <a:effectLst/>
                        <a:latin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502">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7866" name="Oval 7"/>
          <p:cNvSpPr>
            <a:spLocks noChangeArrowheads="1"/>
          </p:cNvSpPr>
          <p:nvPr/>
        </p:nvSpPr>
        <p:spPr bwMode="auto">
          <a:xfrm>
            <a:off x="5334000" y="34290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1</a:t>
            </a:r>
          </a:p>
        </p:txBody>
      </p:sp>
      <p:sp>
        <p:nvSpPr>
          <p:cNvPr id="77867" name="Oval 10"/>
          <p:cNvSpPr>
            <a:spLocks noChangeArrowheads="1"/>
          </p:cNvSpPr>
          <p:nvPr/>
        </p:nvSpPr>
        <p:spPr bwMode="auto">
          <a:xfrm>
            <a:off x="6781800" y="27432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2</a:t>
            </a:r>
          </a:p>
        </p:txBody>
      </p:sp>
      <p:sp>
        <p:nvSpPr>
          <p:cNvPr id="77868" name="Oval 11"/>
          <p:cNvSpPr>
            <a:spLocks noChangeArrowheads="1"/>
          </p:cNvSpPr>
          <p:nvPr/>
        </p:nvSpPr>
        <p:spPr bwMode="auto">
          <a:xfrm>
            <a:off x="7924800" y="38862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3</a:t>
            </a:r>
          </a:p>
        </p:txBody>
      </p:sp>
      <p:sp>
        <p:nvSpPr>
          <p:cNvPr id="77869" name="Oval 12"/>
          <p:cNvSpPr>
            <a:spLocks noChangeArrowheads="1"/>
          </p:cNvSpPr>
          <p:nvPr/>
        </p:nvSpPr>
        <p:spPr bwMode="auto">
          <a:xfrm>
            <a:off x="6324600" y="51054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4</a:t>
            </a:r>
          </a:p>
        </p:txBody>
      </p:sp>
      <p:cxnSp>
        <p:nvCxnSpPr>
          <p:cNvPr id="77870" name="Curved Connector 14"/>
          <p:cNvCxnSpPr>
            <a:cxnSpLocks noChangeShapeType="1"/>
            <a:stCxn id="77866" idx="0"/>
            <a:endCxn id="77867" idx="2"/>
          </p:cNvCxnSpPr>
          <p:nvPr/>
        </p:nvCxnSpPr>
        <p:spPr bwMode="auto">
          <a:xfrm rot="5400000" flipH="1" flipV="1">
            <a:off x="5981700" y="2628900"/>
            <a:ext cx="419100" cy="11811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1" name="Curved Connector 14"/>
          <p:cNvCxnSpPr>
            <a:cxnSpLocks noChangeShapeType="1"/>
            <a:stCxn id="77866" idx="4"/>
            <a:endCxn id="77869" idx="2"/>
          </p:cNvCxnSpPr>
          <p:nvPr/>
        </p:nvCxnSpPr>
        <p:spPr bwMode="auto">
          <a:xfrm rot="16200000" flipH="1">
            <a:off x="5257800" y="4305300"/>
            <a:ext cx="1409700" cy="7239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2" name="Curved Connector 14"/>
          <p:cNvCxnSpPr>
            <a:cxnSpLocks noChangeShapeType="1"/>
            <a:stCxn id="77867" idx="4"/>
            <a:endCxn id="77866" idx="6"/>
          </p:cNvCxnSpPr>
          <p:nvPr/>
        </p:nvCxnSpPr>
        <p:spPr bwMode="auto">
          <a:xfrm rot="5400000">
            <a:off x="6248400" y="2895600"/>
            <a:ext cx="419100" cy="11811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3" name="Curved Connector 14"/>
          <p:cNvCxnSpPr>
            <a:cxnSpLocks noChangeShapeType="1"/>
            <a:stCxn id="77867" idx="6"/>
            <a:endCxn id="77868" idx="0"/>
          </p:cNvCxnSpPr>
          <p:nvPr/>
        </p:nvCxnSpPr>
        <p:spPr bwMode="auto">
          <a:xfrm>
            <a:off x="7315200" y="3009900"/>
            <a:ext cx="876300" cy="8763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4" name="Curved Connector 14"/>
          <p:cNvCxnSpPr>
            <a:cxnSpLocks noChangeShapeType="1"/>
            <a:stCxn id="77867" idx="6"/>
            <a:endCxn id="77869" idx="6"/>
          </p:cNvCxnSpPr>
          <p:nvPr/>
        </p:nvCxnSpPr>
        <p:spPr bwMode="auto">
          <a:xfrm flipH="1">
            <a:off x="6858000" y="3009900"/>
            <a:ext cx="457200" cy="2362200"/>
          </a:xfrm>
          <a:prstGeom prst="curvedConnector3">
            <a:avLst>
              <a:gd name="adj1" fmla="val -50000"/>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5" name="Curved Connector 14"/>
          <p:cNvCxnSpPr>
            <a:cxnSpLocks noChangeShapeType="1"/>
            <a:stCxn id="77868" idx="3"/>
            <a:endCxn id="77866" idx="5"/>
          </p:cNvCxnSpPr>
          <p:nvPr/>
        </p:nvCxnSpPr>
        <p:spPr bwMode="auto">
          <a:xfrm rot="5400000" flipH="1">
            <a:off x="6667501" y="3006725"/>
            <a:ext cx="457200" cy="2212975"/>
          </a:xfrm>
          <a:prstGeom prst="curvedConnector3">
            <a:avLst>
              <a:gd name="adj1" fmla="val -67088"/>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6" name="Curved Connector 14"/>
          <p:cNvCxnSpPr>
            <a:cxnSpLocks noChangeShapeType="1"/>
            <a:stCxn id="77869" idx="0"/>
            <a:endCxn id="77866" idx="6"/>
          </p:cNvCxnSpPr>
          <p:nvPr/>
        </p:nvCxnSpPr>
        <p:spPr bwMode="auto">
          <a:xfrm rot="16200000" flipV="1">
            <a:off x="5524500" y="4038600"/>
            <a:ext cx="1409700" cy="7239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77877" name="Curved Connector 14"/>
          <p:cNvCxnSpPr>
            <a:cxnSpLocks noChangeShapeType="1"/>
            <a:stCxn id="77869" idx="6"/>
            <a:endCxn id="77868" idx="4"/>
          </p:cNvCxnSpPr>
          <p:nvPr/>
        </p:nvCxnSpPr>
        <p:spPr bwMode="auto">
          <a:xfrm flipV="1">
            <a:off x="6858000" y="4419600"/>
            <a:ext cx="1333500" cy="952500"/>
          </a:xfrm>
          <a:prstGeom prst="curvedConnector2">
            <a:avLst/>
          </a:prstGeom>
          <a:ln>
            <a:headEnd/>
            <a:tailEnd type="arrow" w="med" len="med"/>
          </a:ln>
        </p:spPr>
        <p:style>
          <a:lnRef idx="2">
            <a:schemeClr val="dk1"/>
          </a:lnRef>
          <a:fillRef idx="0">
            <a:schemeClr val="dk1"/>
          </a:fillRef>
          <a:effectRef idx="1">
            <a:schemeClr val="dk1"/>
          </a:effectRef>
          <a:fontRef idx="minor">
            <a:schemeClr val="tx1"/>
          </a:fontRef>
        </p:style>
      </p:cxnSp>
      <p:sp>
        <p:nvSpPr>
          <p:cNvPr id="2" name="Slide Number Placeholder 1"/>
          <p:cNvSpPr>
            <a:spLocks noGrp="1"/>
          </p:cNvSpPr>
          <p:nvPr>
            <p:ph type="sldNum" sz="quarter" idx="4"/>
          </p:nvPr>
        </p:nvSpPr>
        <p:spPr/>
        <p:txBody>
          <a:bodyPr/>
          <a:lstStyle/>
          <a:p>
            <a:fld id="{8808B073-952C-4081-9AC7-D5FCF8D919B0}" type="slidenum">
              <a:rPr lang="zh-CN" altLang="en-US" smtClean="0"/>
              <a:t>59</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219200" y="2133600"/>
            <a:ext cx="6781800" cy="3124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en-US" dirty="0">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Abstract IR Architecture</a:t>
            </a:r>
          </a:p>
        </p:txBody>
      </p:sp>
      <p:sp>
        <p:nvSpPr>
          <p:cNvPr id="5" name="AutoShape 3"/>
          <p:cNvSpPr>
            <a:spLocks noChangeArrowheads="1"/>
          </p:cNvSpPr>
          <p:nvPr/>
        </p:nvSpPr>
        <p:spPr bwMode="auto">
          <a:xfrm>
            <a:off x="5638800" y="1143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1"/>
                </a:solidFill>
              </a:rPr>
              <a:t>Documents</a:t>
            </a:r>
          </a:p>
        </p:txBody>
      </p:sp>
      <p:sp>
        <p:nvSpPr>
          <p:cNvPr id="6" name="AutoShape 4"/>
          <p:cNvSpPr>
            <a:spLocks noChangeArrowheads="1"/>
          </p:cNvSpPr>
          <p:nvPr/>
        </p:nvSpPr>
        <p:spPr bwMode="auto">
          <a:xfrm>
            <a:off x="1849438" y="1295400"/>
            <a:ext cx="1371600" cy="533400"/>
          </a:xfrm>
          <a:prstGeom prst="flowChartInputOutpu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800" dirty="0">
                <a:solidFill>
                  <a:schemeClr val="bg1"/>
                </a:solidFill>
              </a:rPr>
              <a:t>Query</a:t>
            </a:r>
          </a:p>
        </p:txBody>
      </p:sp>
      <p:sp>
        <p:nvSpPr>
          <p:cNvPr id="7" name="AutoShape 5"/>
          <p:cNvSpPr>
            <a:spLocks noChangeArrowheads="1"/>
          </p:cNvSpPr>
          <p:nvPr/>
        </p:nvSpPr>
        <p:spPr bwMode="auto">
          <a:xfrm>
            <a:off x="1676400" y="5562600"/>
            <a:ext cx="1676400" cy="762000"/>
          </a:xfrm>
          <a:prstGeom prst="flowChartMultidocumen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US" sz="1800">
                <a:solidFill>
                  <a:schemeClr val="bg1"/>
                </a:solidFill>
              </a:rPr>
              <a:t>Hits</a:t>
            </a:r>
          </a:p>
        </p:txBody>
      </p:sp>
      <p:sp>
        <p:nvSpPr>
          <p:cNvPr id="8" name="Rectangle 6"/>
          <p:cNvSpPr>
            <a:spLocks noChangeArrowheads="1"/>
          </p:cNvSpPr>
          <p:nvPr/>
        </p:nvSpPr>
        <p:spPr bwMode="auto">
          <a:xfrm>
            <a:off x="167640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p>
          <a:p>
            <a:pPr algn="ctr"/>
            <a:r>
              <a:rPr lang="en-US" sz="1400">
                <a:solidFill>
                  <a:schemeClr val="bg1"/>
                </a:solidFill>
              </a:rPr>
              <a:t>Function</a:t>
            </a:r>
          </a:p>
        </p:txBody>
      </p:sp>
      <p:sp>
        <p:nvSpPr>
          <p:cNvPr id="9" name="Rectangle 7"/>
          <p:cNvSpPr>
            <a:spLocks noChangeArrowheads="1"/>
          </p:cNvSpPr>
          <p:nvPr/>
        </p:nvSpPr>
        <p:spPr bwMode="auto">
          <a:xfrm>
            <a:off x="567055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p>
          <a:p>
            <a:pPr algn="ctr"/>
            <a:r>
              <a:rPr lang="en-US" sz="1400">
                <a:solidFill>
                  <a:schemeClr val="bg1"/>
                </a:solidFill>
              </a:rPr>
              <a:t>Function</a:t>
            </a:r>
          </a:p>
        </p:txBody>
      </p:sp>
      <p:sp>
        <p:nvSpPr>
          <p:cNvPr id="10" name="Text Box 8"/>
          <p:cNvSpPr txBox="1">
            <a:spLocks noChangeArrowheads="1"/>
          </p:cNvSpPr>
          <p:nvPr/>
        </p:nvSpPr>
        <p:spPr bwMode="auto">
          <a:xfrm>
            <a:off x="1447800" y="3352800"/>
            <a:ext cx="2192338" cy="338138"/>
          </a:xfrm>
          <a:prstGeom prst="rect">
            <a:avLst/>
          </a:prstGeom>
          <a:noFill/>
          <a:ln w="9525">
            <a:noFill/>
            <a:miter lim="800000"/>
            <a:headEnd/>
            <a:tailEnd/>
          </a:ln>
        </p:spPr>
        <p:txBody>
          <a:bodyPr wrap="none">
            <a:spAutoFit/>
          </a:bodyPr>
          <a:lstStyle/>
          <a:p>
            <a:r>
              <a:rPr lang="en-US" b="0" dirty="0">
                <a:solidFill>
                  <a:schemeClr val="bg1"/>
                </a:solidFill>
              </a:rPr>
              <a:t>Query Representation</a:t>
            </a:r>
          </a:p>
        </p:txBody>
      </p:sp>
      <p:sp>
        <p:nvSpPr>
          <p:cNvPr id="11" name="Text Box 9"/>
          <p:cNvSpPr txBox="1">
            <a:spLocks noChangeArrowheads="1"/>
          </p:cNvSpPr>
          <p:nvPr/>
        </p:nvSpPr>
        <p:spPr bwMode="auto">
          <a:xfrm>
            <a:off x="5205413" y="3352800"/>
            <a:ext cx="2566987" cy="338138"/>
          </a:xfrm>
          <a:prstGeom prst="rect">
            <a:avLst/>
          </a:prstGeom>
          <a:noFill/>
          <a:ln w="9525">
            <a:noFill/>
            <a:miter lim="800000"/>
            <a:headEnd/>
            <a:tailEnd/>
          </a:ln>
        </p:spPr>
        <p:txBody>
          <a:bodyPr wrap="none">
            <a:spAutoFit/>
          </a:bodyPr>
          <a:lstStyle/>
          <a:p>
            <a:r>
              <a:rPr lang="en-US" b="0">
                <a:solidFill>
                  <a:schemeClr val="bg1"/>
                </a:solidFill>
              </a:rPr>
              <a:t>Document Representation</a:t>
            </a:r>
          </a:p>
        </p:txBody>
      </p:sp>
      <p:sp>
        <p:nvSpPr>
          <p:cNvPr id="12" name="Rectangle 10"/>
          <p:cNvSpPr>
            <a:spLocks noChangeArrowheads="1"/>
          </p:cNvSpPr>
          <p:nvPr/>
        </p:nvSpPr>
        <p:spPr bwMode="auto">
          <a:xfrm>
            <a:off x="1676400" y="4267200"/>
            <a:ext cx="1676400" cy="6858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400">
                <a:solidFill>
                  <a:schemeClr val="bg2"/>
                </a:solidFill>
              </a:rPr>
              <a:t>Comparison</a:t>
            </a:r>
          </a:p>
          <a:p>
            <a:pPr algn="ctr"/>
            <a:r>
              <a:rPr lang="en-US" sz="1400">
                <a:solidFill>
                  <a:schemeClr val="bg2"/>
                </a:solidFill>
              </a:rPr>
              <a:t>Function</a:t>
            </a:r>
          </a:p>
        </p:txBody>
      </p:sp>
      <p:sp>
        <p:nvSpPr>
          <p:cNvPr id="13" name="Line 11"/>
          <p:cNvSpPr>
            <a:spLocks noChangeShapeType="1"/>
          </p:cNvSpPr>
          <p:nvPr/>
        </p:nvSpPr>
        <p:spPr bwMode="auto">
          <a:xfrm>
            <a:off x="251460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4" name="Line 12"/>
          <p:cNvSpPr>
            <a:spLocks noChangeShapeType="1"/>
          </p:cNvSpPr>
          <p:nvPr/>
        </p:nvSpPr>
        <p:spPr bwMode="auto">
          <a:xfrm>
            <a:off x="6508750" y="31242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5" name="AutoShape 13"/>
          <p:cNvSpPr>
            <a:spLocks noChangeArrowheads="1"/>
          </p:cNvSpPr>
          <p:nvPr/>
        </p:nvSpPr>
        <p:spPr bwMode="auto">
          <a:xfrm>
            <a:off x="5822950" y="4038600"/>
            <a:ext cx="1371600" cy="10668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a:solidFill>
                  <a:schemeClr val="bg1"/>
                </a:solidFill>
              </a:rPr>
              <a:t>Index</a:t>
            </a:r>
          </a:p>
        </p:txBody>
      </p:sp>
      <p:sp>
        <p:nvSpPr>
          <p:cNvPr id="16" name="Line 14"/>
          <p:cNvSpPr>
            <a:spLocks noChangeShapeType="1"/>
          </p:cNvSpPr>
          <p:nvPr/>
        </p:nvSpPr>
        <p:spPr bwMode="auto">
          <a:xfrm>
            <a:off x="6508750" y="37338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7" name="Line 15"/>
          <p:cNvSpPr>
            <a:spLocks noChangeShapeType="1"/>
          </p:cNvSpPr>
          <p:nvPr/>
        </p:nvSpPr>
        <p:spPr bwMode="auto">
          <a:xfrm>
            <a:off x="2535238" y="18288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8" name="Line 16"/>
          <p:cNvSpPr>
            <a:spLocks noChangeShapeType="1"/>
          </p:cNvSpPr>
          <p:nvPr/>
        </p:nvSpPr>
        <p:spPr bwMode="auto">
          <a:xfrm>
            <a:off x="6477000" y="1905000"/>
            <a:ext cx="0" cy="5334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9" name="Line 17"/>
          <p:cNvSpPr>
            <a:spLocks noChangeShapeType="1"/>
          </p:cNvSpPr>
          <p:nvPr/>
        </p:nvSpPr>
        <p:spPr bwMode="auto">
          <a:xfrm flipH="1">
            <a:off x="3352800" y="4648200"/>
            <a:ext cx="24384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0" name="Line 18"/>
          <p:cNvSpPr>
            <a:spLocks noChangeShapeType="1"/>
          </p:cNvSpPr>
          <p:nvPr/>
        </p:nvSpPr>
        <p:spPr bwMode="auto">
          <a:xfrm flipH="1">
            <a:off x="2514600" y="49530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1" name="Rectangle 19"/>
          <p:cNvSpPr>
            <a:spLocks noChangeArrowheads="1"/>
          </p:cNvSpPr>
          <p:nvPr/>
        </p:nvSpPr>
        <p:spPr bwMode="auto">
          <a:xfrm>
            <a:off x="1219200" y="2133600"/>
            <a:ext cx="6781800" cy="3124200"/>
          </a:xfrm>
          <a:prstGeom prst="rect">
            <a:avLst/>
          </a:prstGeom>
          <a:noFill/>
          <a:ln w="25400">
            <a:solidFill>
              <a:schemeClr val="bg1"/>
            </a:solidFill>
            <a:miter lim="800000"/>
            <a:headEnd/>
            <a:tailEnd/>
          </a:ln>
        </p:spPr>
        <p:txBody>
          <a:bodyPr wrap="none" anchor="ctr"/>
          <a:lstStyle/>
          <a:p>
            <a:endParaRPr lang="en-US">
              <a:solidFill>
                <a:schemeClr val="bg1"/>
              </a:solidFill>
            </a:endParaRPr>
          </a:p>
        </p:txBody>
      </p:sp>
      <p:sp>
        <p:nvSpPr>
          <p:cNvPr id="22" name="Line 20"/>
          <p:cNvSpPr>
            <a:spLocks noChangeShapeType="1"/>
          </p:cNvSpPr>
          <p:nvPr/>
        </p:nvSpPr>
        <p:spPr bwMode="auto">
          <a:xfrm>
            <a:off x="2514600" y="3657600"/>
            <a:ext cx="0" cy="6096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cxnSp>
        <p:nvCxnSpPr>
          <p:cNvPr id="24" name="Straight Connector 23"/>
          <p:cNvCxnSpPr>
            <a:cxnSpLocks noChangeShapeType="1"/>
            <a:stCxn id="23" idx="0"/>
            <a:endCxn id="23" idx="2"/>
          </p:cNvCxnSpPr>
          <p:nvPr/>
        </p:nvCxnSpPr>
        <p:spPr bwMode="auto">
          <a:xfrm rot="16200000" flipH="1">
            <a:off x="3048001" y="3695700"/>
            <a:ext cx="3124200" cy="3175"/>
          </a:xfrm>
          <a:prstGeom prst="line">
            <a:avLst/>
          </a:prstGeom>
          <a:noFill/>
          <a:ln w="15875" algn="ctr">
            <a:solidFill>
              <a:schemeClr val="bg1"/>
            </a:solidFill>
            <a:prstDash val="dash"/>
            <a:round/>
            <a:headEnd/>
            <a:tailEnd/>
          </a:ln>
        </p:spPr>
      </p:cxnSp>
      <p:sp>
        <p:nvSpPr>
          <p:cNvPr id="25" name="TextBox 24"/>
          <p:cNvSpPr txBox="1">
            <a:spLocks noChangeArrowheads="1"/>
          </p:cNvSpPr>
          <p:nvPr/>
        </p:nvSpPr>
        <p:spPr bwMode="auto">
          <a:xfrm>
            <a:off x="4572000" y="2133600"/>
            <a:ext cx="801688" cy="338138"/>
          </a:xfrm>
          <a:prstGeom prst="rect">
            <a:avLst/>
          </a:prstGeom>
          <a:noFill/>
          <a:ln w="9525">
            <a:noFill/>
            <a:miter lim="800000"/>
            <a:headEnd/>
            <a:tailEnd/>
          </a:ln>
        </p:spPr>
        <p:txBody>
          <a:bodyPr wrap="none">
            <a:spAutoFit/>
          </a:bodyPr>
          <a:lstStyle/>
          <a:p>
            <a:r>
              <a:rPr lang="en-US">
                <a:solidFill>
                  <a:schemeClr val="bg1"/>
                </a:solidFill>
              </a:rPr>
              <a:t>offline</a:t>
            </a:r>
          </a:p>
        </p:txBody>
      </p:sp>
      <p:sp>
        <p:nvSpPr>
          <p:cNvPr id="26" name="TextBox 25"/>
          <p:cNvSpPr txBox="1">
            <a:spLocks noChangeArrowheads="1"/>
          </p:cNvSpPr>
          <p:nvPr/>
        </p:nvSpPr>
        <p:spPr bwMode="auto">
          <a:xfrm>
            <a:off x="3846513" y="2133600"/>
            <a:ext cx="788987" cy="338138"/>
          </a:xfrm>
          <a:prstGeom prst="rect">
            <a:avLst/>
          </a:prstGeom>
          <a:noFill/>
          <a:ln w="9525">
            <a:noFill/>
            <a:miter lim="800000"/>
            <a:headEnd/>
            <a:tailEnd/>
          </a:ln>
        </p:spPr>
        <p:txBody>
          <a:bodyPr wrap="none">
            <a:spAutoFit/>
          </a:bodyPr>
          <a:lstStyle/>
          <a:p>
            <a:r>
              <a:rPr lang="en-US">
                <a:solidFill>
                  <a:schemeClr val="bg1"/>
                </a:solidFill>
              </a:rPr>
              <a:t>online</a:t>
            </a:r>
          </a:p>
        </p:txBody>
      </p:sp>
      <p:sp>
        <p:nvSpPr>
          <p:cNvPr id="27" name="TextBox 26"/>
          <p:cNvSpPr txBox="1"/>
          <p:nvPr/>
        </p:nvSpPr>
        <p:spPr>
          <a:xfrm rot="20917564">
            <a:off x="6498125" y="1652921"/>
            <a:ext cx="2031325" cy="523220"/>
          </a:xfrm>
          <a:prstGeom prst="rect">
            <a:avLst/>
          </a:prstGeom>
          <a:noFill/>
        </p:spPr>
        <p:txBody>
          <a:bodyPr wrap="none" rtlCol="0">
            <a:spAutoFit/>
          </a:bodyPr>
          <a:lstStyle/>
          <a:p>
            <a:r>
              <a:rPr lang="en-US" sz="1400" dirty="0">
                <a:solidFill>
                  <a:srgbClr val="FF0000"/>
                </a:solidFill>
              </a:rPr>
              <a:t>document acquisition</a:t>
            </a:r>
            <a:br>
              <a:rPr lang="en-US" sz="1400" dirty="0">
                <a:solidFill>
                  <a:srgbClr val="FF0000"/>
                </a:solidFill>
              </a:rPr>
            </a:br>
            <a:r>
              <a:rPr lang="en-US" sz="1400" dirty="0">
                <a:solidFill>
                  <a:srgbClr val="FF0000"/>
                </a:solidFill>
              </a:rPr>
              <a:t>(e.g., web crawling)</a:t>
            </a: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6</a:t>
            </a:fld>
            <a:endParaRPr lang="zh-CN" altLang="en-US" dirty="0"/>
          </a:p>
        </p:txBody>
      </p:sp>
      <p:sp>
        <p:nvSpPr>
          <p:cNvPr id="3" name="矩形 2">
            <a:extLst>
              <a:ext uri="{FF2B5EF4-FFF2-40B4-BE49-F238E27FC236}">
                <a16:creationId xmlns:a16="http://schemas.microsoft.com/office/drawing/2014/main" id="{F37828D8-959D-E541-B6A0-1024D4BEBDE5}"/>
              </a:ext>
            </a:extLst>
          </p:cNvPr>
          <p:cNvSpPr/>
          <p:nvPr/>
        </p:nvSpPr>
        <p:spPr>
          <a:xfrm>
            <a:off x="7095144" y="3590504"/>
            <a:ext cx="1874231" cy="338554"/>
          </a:xfrm>
          <a:prstGeom prst="rect">
            <a:avLst/>
          </a:prstGeom>
        </p:spPr>
        <p:txBody>
          <a:bodyPr wrap="none">
            <a:spAutoFit/>
          </a:bodyPr>
          <a:lstStyle/>
          <a:p>
            <a:r>
              <a:rPr kumimoji="1" lang="zh-CN" altLang="en-US" dirty="0">
                <a:solidFill>
                  <a:srgbClr val="FF0000"/>
                </a:solidFill>
              </a:rPr>
              <a:t>比如</a:t>
            </a:r>
            <a:r>
              <a:rPr kumimoji="1" lang="en-US" altLang="zh-CN" dirty="0">
                <a:solidFill>
                  <a:srgbClr val="FF0000"/>
                </a:solidFill>
              </a:rPr>
              <a:t>bag</a:t>
            </a:r>
            <a:r>
              <a:rPr kumimoji="1" lang="zh-CN" altLang="en-US" dirty="0">
                <a:solidFill>
                  <a:srgbClr val="FF0000"/>
                </a:solidFill>
              </a:rPr>
              <a:t> </a:t>
            </a:r>
            <a:r>
              <a:rPr kumimoji="1" lang="en-US" altLang="zh-CN" dirty="0">
                <a:solidFill>
                  <a:srgbClr val="FF0000"/>
                </a:solidFill>
              </a:rPr>
              <a:t>of</a:t>
            </a:r>
            <a:r>
              <a:rPr kumimoji="1" lang="zh-CN" altLang="en-US" dirty="0">
                <a:solidFill>
                  <a:srgbClr val="FF0000"/>
                </a:solidFill>
              </a:rPr>
              <a:t> </a:t>
            </a:r>
            <a:r>
              <a:rPr kumimoji="1" lang="en-US" altLang="zh-CN" dirty="0">
                <a:solidFill>
                  <a:srgbClr val="FF0000"/>
                </a:solidFill>
              </a:rPr>
              <a:t>words</a:t>
            </a:r>
            <a:endParaRPr lang="zh-CN" altLang="en-US" dirty="0"/>
          </a:p>
        </p:txBody>
      </p:sp>
      <p:sp>
        <p:nvSpPr>
          <p:cNvPr id="29" name="矩形 28">
            <a:extLst>
              <a:ext uri="{FF2B5EF4-FFF2-40B4-BE49-F238E27FC236}">
                <a16:creationId xmlns:a16="http://schemas.microsoft.com/office/drawing/2014/main" id="{D576386C-B91F-4E4D-8511-37FC85F53AD6}"/>
              </a:ext>
            </a:extLst>
          </p:cNvPr>
          <p:cNvSpPr/>
          <p:nvPr/>
        </p:nvSpPr>
        <p:spPr>
          <a:xfrm>
            <a:off x="7232194" y="2811627"/>
            <a:ext cx="2031325" cy="338554"/>
          </a:xfrm>
          <a:prstGeom prst="rect">
            <a:avLst/>
          </a:prstGeom>
        </p:spPr>
        <p:txBody>
          <a:bodyPr wrap="none">
            <a:spAutoFit/>
          </a:bodyPr>
          <a:lstStyle/>
          <a:p>
            <a:r>
              <a:rPr lang="zh-CN" altLang="en-US" dirty="0">
                <a:solidFill>
                  <a:srgbClr val="FF0000"/>
                </a:solidFill>
              </a:rPr>
              <a:t>获得文档表征的方程</a:t>
            </a:r>
          </a:p>
        </p:txBody>
      </p:sp>
      <p:sp>
        <p:nvSpPr>
          <p:cNvPr id="30" name="矩形 29">
            <a:extLst>
              <a:ext uri="{FF2B5EF4-FFF2-40B4-BE49-F238E27FC236}">
                <a16:creationId xmlns:a16="http://schemas.microsoft.com/office/drawing/2014/main" id="{9D6ADC68-C643-2847-81C0-147636EE18B0}"/>
              </a:ext>
            </a:extLst>
          </p:cNvPr>
          <p:cNvSpPr/>
          <p:nvPr/>
        </p:nvSpPr>
        <p:spPr>
          <a:xfrm>
            <a:off x="3356009" y="2440622"/>
            <a:ext cx="1404552" cy="584775"/>
          </a:xfrm>
          <a:prstGeom prst="rect">
            <a:avLst/>
          </a:prstGeom>
        </p:spPr>
        <p:txBody>
          <a:bodyPr wrap="none">
            <a:spAutoFit/>
          </a:bodyPr>
          <a:lstStyle/>
          <a:p>
            <a:r>
              <a:rPr kumimoji="1" lang="zh-CN" altLang="en-US" dirty="0">
                <a:solidFill>
                  <a:srgbClr val="FF0000"/>
                </a:solidFill>
              </a:rPr>
              <a:t>快速反馈</a:t>
            </a:r>
            <a:endParaRPr kumimoji="1" lang="en-US" altLang="zh-CN" dirty="0">
              <a:solidFill>
                <a:srgbClr val="FF0000"/>
              </a:solidFill>
            </a:endParaRPr>
          </a:p>
          <a:p>
            <a:r>
              <a:rPr kumimoji="1" lang="zh-CN" altLang="en-US" dirty="0">
                <a:solidFill>
                  <a:srgbClr val="FF0000"/>
                </a:solidFill>
              </a:rPr>
              <a:t>（</a:t>
            </a:r>
            <a:r>
              <a:rPr kumimoji="1" lang="en-US" altLang="zh-CN" dirty="0">
                <a:solidFill>
                  <a:srgbClr val="FF0000"/>
                </a:solidFill>
              </a:rPr>
              <a:t>0.3s</a:t>
            </a:r>
            <a:r>
              <a:rPr kumimoji="1" lang="zh-CN" altLang="en-US" dirty="0">
                <a:solidFill>
                  <a:srgbClr val="FF0000"/>
                </a:solidFill>
              </a:rPr>
              <a:t>以内）</a:t>
            </a:r>
            <a:endParaRPr lang="zh-CN" altLang="en-US" dirty="0"/>
          </a:p>
        </p:txBody>
      </p:sp>
      <p:sp>
        <p:nvSpPr>
          <p:cNvPr id="31" name="矩形 30">
            <a:extLst>
              <a:ext uri="{FF2B5EF4-FFF2-40B4-BE49-F238E27FC236}">
                <a16:creationId xmlns:a16="http://schemas.microsoft.com/office/drawing/2014/main" id="{066FBC79-19A7-F54F-988E-6A585064A85E}"/>
              </a:ext>
            </a:extLst>
          </p:cNvPr>
          <p:cNvSpPr/>
          <p:nvPr/>
        </p:nvSpPr>
        <p:spPr>
          <a:xfrm>
            <a:off x="4584770" y="2462053"/>
            <a:ext cx="1109591" cy="584775"/>
          </a:xfrm>
          <a:prstGeom prst="rect">
            <a:avLst/>
          </a:prstGeom>
        </p:spPr>
        <p:txBody>
          <a:bodyPr wrap="square">
            <a:spAutoFit/>
          </a:bodyPr>
          <a:lstStyle/>
          <a:p>
            <a:r>
              <a:rPr lang="zh-CN" altLang="en-US" dirty="0">
                <a:solidFill>
                  <a:srgbClr val="FF0000"/>
                </a:solidFill>
              </a:rPr>
              <a:t>计算速度没有要求</a:t>
            </a:r>
          </a:p>
        </p:txBody>
      </p:sp>
      <p:sp>
        <p:nvSpPr>
          <p:cNvPr id="32" name="矩形 31">
            <a:extLst>
              <a:ext uri="{FF2B5EF4-FFF2-40B4-BE49-F238E27FC236}">
                <a16:creationId xmlns:a16="http://schemas.microsoft.com/office/drawing/2014/main" id="{89CD6E77-150C-5F49-A8B8-BDBC97C0991B}"/>
              </a:ext>
            </a:extLst>
          </p:cNvPr>
          <p:cNvSpPr/>
          <p:nvPr/>
        </p:nvSpPr>
        <p:spPr>
          <a:xfrm>
            <a:off x="3373122" y="4271546"/>
            <a:ext cx="595035" cy="338554"/>
          </a:xfrm>
          <a:prstGeom prst="rect">
            <a:avLst/>
          </a:prstGeom>
        </p:spPr>
        <p:txBody>
          <a:bodyPr wrap="none">
            <a:spAutoFit/>
          </a:bodyPr>
          <a:lstStyle/>
          <a:p>
            <a:r>
              <a:rPr kumimoji="1" lang="zh-CN" altLang="en-US" dirty="0">
                <a:solidFill>
                  <a:srgbClr val="FF0000"/>
                </a:solidFill>
              </a:rPr>
              <a:t>查询</a:t>
            </a:r>
            <a:endParaRPr lang="zh-CN" altLang="en-US" dirty="0"/>
          </a:p>
        </p:txBody>
      </p:sp>
    </p:spTree>
    <p:extLst>
      <p:ext uri="{BB962C8B-B14F-4D97-AF65-F5344CB8AC3E}">
        <p14:creationId xmlns:p14="http://schemas.microsoft.com/office/powerpoint/2010/main" val="3993614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6" grpId="0" animBg="1"/>
      <p:bldP spid="19" grpId="0" animBg="1"/>
      <p:bldP spid="22" grpId="0" animBg="1"/>
      <p:bldP spid="25" grpId="0"/>
      <p:bldP spid="26" grpId="0"/>
      <p:bldP spid="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GB"/>
              <a:t>Adjacency Matrices: Critique</a:t>
            </a:r>
          </a:p>
        </p:txBody>
      </p:sp>
      <p:sp>
        <p:nvSpPr>
          <p:cNvPr id="13315" name="Rectangle 2"/>
          <p:cNvSpPr>
            <a:spLocks noGrp="1" noChangeArrowheads="1"/>
          </p:cNvSpPr>
          <p:nvPr>
            <p:ph type="body" idx="1"/>
          </p:nvPr>
        </p:nvSpPr>
        <p:spPr/>
        <p:txBody>
          <a:bodyPr/>
          <a:lstStyle/>
          <a:p>
            <a:r>
              <a:rPr lang="en-GB" dirty="0"/>
              <a:t>Advantages:</a:t>
            </a:r>
          </a:p>
          <a:p>
            <a:pPr lvl="1"/>
            <a:r>
              <a:rPr lang="en-GB" dirty="0"/>
              <a:t>Amenable to mathematical manipulation</a:t>
            </a:r>
          </a:p>
          <a:p>
            <a:pPr lvl="1"/>
            <a:r>
              <a:rPr lang="en-GB" dirty="0"/>
              <a:t>Iteration over rows and columns corresponds to computations on </a:t>
            </a:r>
            <a:r>
              <a:rPr lang="en-GB" dirty="0" err="1"/>
              <a:t>outlinks</a:t>
            </a:r>
            <a:r>
              <a:rPr lang="en-GB" dirty="0"/>
              <a:t> and </a:t>
            </a:r>
            <a:r>
              <a:rPr lang="en-GB" dirty="0" err="1"/>
              <a:t>inlinks</a:t>
            </a:r>
            <a:endParaRPr lang="en-GB" dirty="0"/>
          </a:p>
          <a:p>
            <a:r>
              <a:rPr lang="en-GB" dirty="0"/>
              <a:t>Disadvantages:</a:t>
            </a:r>
          </a:p>
          <a:p>
            <a:pPr lvl="1"/>
            <a:r>
              <a:rPr lang="en-GB" dirty="0"/>
              <a:t>Lots of zeros for sparse matrices</a:t>
            </a:r>
          </a:p>
          <a:p>
            <a:pPr lvl="1"/>
            <a:r>
              <a:rPr lang="en-GB" dirty="0"/>
              <a:t>Lots of wasted space</a:t>
            </a:r>
          </a:p>
          <a:p>
            <a:pPr lvl="1"/>
            <a:endParaRPr lang="en-GB"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60</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GB"/>
              <a:t>Adjacency Lists</a:t>
            </a:r>
            <a:endParaRPr lang="en-US"/>
          </a:p>
        </p:txBody>
      </p:sp>
      <p:sp>
        <p:nvSpPr>
          <p:cNvPr id="79875" name="Content Placeholder 2"/>
          <p:cNvSpPr>
            <a:spLocks noGrp="1"/>
          </p:cNvSpPr>
          <p:nvPr>
            <p:ph idx="1"/>
          </p:nvPr>
        </p:nvSpPr>
        <p:spPr/>
        <p:txBody>
          <a:bodyPr/>
          <a:lstStyle/>
          <a:p>
            <a:pPr>
              <a:buFont typeface="Wingdings" pitchFamily="2" charset="2"/>
              <a:buNone/>
            </a:pPr>
            <a:r>
              <a:rPr lang="en-US"/>
              <a:t>Take adjacency matrices… and throw away all the zeros</a:t>
            </a:r>
          </a:p>
        </p:txBody>
      </p:sp>
      <p:sp>
        <p:nvSpPr>
          <p:cNvPr id="79914" name="TextBox 5"/>
          <p:cNvSpPr txBox="1">
            <a:spLocks noChangeArrowheads="1"/>
          </p:cNvSpPr>
          <p:nvPr/>
        </p:nvSpPr>
        <p:spPr bwMode="auto">
          <a:xfrm>
            <a:off x="5711825" y="3505200"/>
            <a:ext cx="1603375" cy="1816100"/>
          </a:xfrm>
          <a:prstGeom prst="rect">
            <a:avLst/>
          </a:prstGeom>
          <a:noFill/>
          <a:ln w="9525">
            <a:noFill/>
            <a:miter lim="800000"/>
            <a:headEnd/>
            <a:tailEnd/>
          </a:ln>
        </p:spPr>
        <p:txBody>
          <a:bodyPr wrap="none">
            <a:spAutoFit/>
          </a:bodyPr>
          <a:lstStyle/>
          <a:p>
            <a:r>
              <a:rPr lang="en-US" sz="2800" b="0" dirty="0">
                <a:solidFill>
                  <a:schemeClr val="bg1"/>
                </a:solidFill>
              </a:rPr>
              <a:t>1: 2, 4</a:t>
            </a:r>
          </a:p>
          <a:p>
            <a:r>
              <a:rPr lang="en-US" sz="2800" b="0" dirty="0">
                <a:solidFill>
                  <a:schemeClr val="bg1"/>
                </a:solidFill>
              </a:rPr>
              <a:t>2: 1, 3, 4</a:t>
            </a:r>
          </a:p>
          <a:p>
            <a:r>
              <a:rPr lang="en-US" sz="2800" b="0" dirty="0">
                <a:solidFill>
                  <a:schemeClr val="bg1"/>
                </a:solidFill>
              </a:rPr>
              <a:t>3: 1</a:t>
            </a:r>
          </a:p>
          <a:p>
            <a:r>
              <a:rPr lang="en-US" sz="2800" b="0" dirty="0">
                <a:solidFill>
                  <a:schemeClr val="bg1"/>
                </a:solidFill>
              </a:rPr>
              <a:t>4: 1, 3</a:t>
            </a:r>
          </a:p>
        </p:txBody>
      </p:sp>
      <p:sp>
        <p:nvSpPr>
          <p:cNvPr id="79915" name="Right Arrow 6"/>
          <p:cNvSpPr>
            <a:spLocks noChangeArrowheads="1"/>
          </p:cNvSpPr>
          <p:nvPr/>
        </p:nvSpPr>
        <p:spPr bwMode="auto">
          <a:xfrm>
            <a:off x="4487863" y="4191000"/>
            <a:ext cx="769937" cy="381000"/>
          </a:xfrm>
          <a:prstGeom prst="rightArrow">
            <a:avLst>
              <a:gd name="adj1" fmla="val 50000"/>
              <a:gd name="adj2" fmla="val 50053"/>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a:p>
        </p:txBody>
      </p:sp>
      <p:graphicFrame>
        <p:nvGraphicFramePr>
          <p:cNvPr id="7" name="Group 42"/>
          <p:cNvGraphicFramePr>
            <a:graphicFrameLocks noGrp="1"/>
          </p:cNvGraphicFramePr>
          <p:nvPr/>
        </p:nvGraphicFramePr>
        <p:xfrm>
          <a:off x="1143000" y="2971800"/>
          <a:ext cx="2819400" cy="2667002"/>
        </p:xfrm>
        <a:graphic>
          <a:graphicData uri="http://schemas.openxmlformats.org/drawingml/2006/table">
            <a:tbl>
              <a:tblPr/>
              <a:tblGrid>
                <a:gridCol w="563513">
                  <a:extLst>
                    <a:ext uri="{9D8B030D-6E8A-4147-A177-3AD203B41FA5}">
                      <a16:colId xmlns:a16="http://schemas.microsoft.com/office/drawing/2014/main" val="20000"/>
                    </a:ext>
                  </a:extLst>
                </a:gridCol>
                <a:gridCol w="564431">
                  <a:extLst>
                    <a:ext uri="{9D8B030D-6E8A-4147-A177-3AD203B41FA5}">
                      <a16:colId xmlns:a16="http://schemas.microsoft.com/office/drawing/2014/main" val="20001"/>
                    </a:ext>
                  </a:extLst>
                </a:gridCol>
                <a:gridCol w="563513">
                  <a:extLst>
                    <a:ext uri="{9D8B030D-6E8A-4147-A177-3AD203B41FA5}">
                      <a16:colId xmlns:a16="http://schemas.microsoft.com/office/drawing/2014/main" val="20002"/>
                    </a:ext>
                  </a:extLst>
                </a:gridCol>
                <a:gridCol w="564430">
                  <a:extLst>
                    <a:ext uri="{9D8B030D-6E8A-4147-A177-3AD203B41FA5}">
                      <a16:colId xmlns:a16="http://schemas.microsoft.com/office/drawing/2014/main" val="20003"/>
                    </a:ext>
                  </a:extLst>
                </a:gridCol>
                <a:gridCol w="563513">
                  <a:extLst>
                    <a:ext uri="{9D8B030D-6E8A-4147-A177-3AD203B41FA5}">
                      <a16:colId xmlns:a16="http://schemas.microsoft.com/office/drawing/2014/main" val="20004"/>
                    </a:ext>
                  </a:extLst>
                </a:gridCol>
              </a:tblGrid>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endParaRPr kumimoji="0" lang="en-US" sz="2800" b="1" i="0" u="none" strike="noStrike" cap="none" normalizeH="0" baseline="0" dirty="0">
                        <a:ln>
                          <a:noFill/>
                        </a:ln>
                        <a:solidFill>
                          <a:schemeClr val="bg1"/>
                        </a:solidFill>
                        <a:effectLst/>
                        <a:latin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502">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a:ln>
                            <a:noFill/>
                          </a:ln>
                          <a:solidFill>
                            <a:schemeClr val="bg1"/>
                          </a:solidFill>
                          <a:effectLst/>
                          <a:latin typeface="Arial"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a:ln>
                            <a:noFill/>
                          </a:ln>
                          <a:solidFill>
                            <a:schemeClr val="bg1"/>
                          </a:solidFill>
                          <a:effectLst/>
                          <a:latin typeface="Arial"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8808B073-952C-4081-9AC7-D5FCF8D919B0}" type="slidenum">
              <a:rPr lang="zh-CN" altLang="en-US" smtClean="0"/>
              <a:t>61</a:t>
            </a:fld>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t>Adjacency Lists: Critique</a:t>
            </a:r>
          </a:p>
        </p:txBody>
      </p:sp>
      <p:sp>
        <p:nvSpPr>
          <p:cNvPr id="15363" name="Rectangle 2"/>
          <p:cNvSpPr>
            <a:spLocks noGrp="1" noChangeArrowheads="1"/>
          </p:cNvSpPr>
          <p:nvPr>
            <p:ph type="body" idx="1"/>
          </p:nvPr>
        </p:nvSpPr>
        <p:spPr/>
        <p:txBody>
          <a:bodyPr/>
          <a:lstStyle/>
          <a:p>
            <a:r>
              <a:rPr lang="en-GB" dirty="0"/>
              <a:t>Advantages:</a:t>
            </a:r>
          </a:p>
          <a:p>
            <a:pPr lvl="1"/>
            <a:r>
              <a:rPr lang="en-GB" dirty="0"/>
              <a:t>Much more compact representation</a:t>
            </a:r>
            <a:r>
              <a:rPr lang="zh-CN" altLang="en-US" dirty="0"/>
              <a:t> 省空间</a:t>
            </a:r>
            <a:endParaRPr lang="en-GB" dirty="0"/>
          </a:p>
          <a:p>
            <a:pPr lvl="1"/>
            <a:r>
              <a:rPr lang="en-GB" dirty="0"/>
              <a:t>Easy to compute over </a:t>
            </a:r>
            <a:r>
              <a:rPr lang="en-GB" dirty="0" err="1"/>
              <a:t>outlinks</a:t>
            </a:r>
            <a:r>
              <a:rPr lang="zh-CN" altLang="en-US" dirty="0"/>
              <a:t> 出度方便求</a:t>
            </a:r>
            <a:endParaRPr lang="en-GB" dirty="0"/>
          </a:p>
          <a:p>
            <a:r>
              <a:rPr lang="en-GB" dirty="0"/>
              <a:t>Disadvantages:</a:t>
            </a:r>
          </a:p>
          <a:p>
            <a:pPr lvl="1"/>
            <a:r>
              <a:rPr lang="en-GB" dirty="0"/>
              <a:t>Much more difficult to compute over </a:t>
            </a:r>
            <a:r>
              <a:rPr lang="en-GB" dirty="0" err="1"/>
              <a:t>inlinks</a:t>
            </a:r>
            <a:r>
              <a:rPr lang="zh-CN" altLang="en-US" dirty="0"/>
              <a:t> 入度难求</a:t>
            </a:r>
            <a:endParaRPr lang="en-GB" dirty="0"/>
          </a:p>
          <a:p>
            <a:pPr lvl="1"/>
            <a:endParaRPr lang="en-GB"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62</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t>Single Source Shortest Path</a:t>
            </a:r>
          </a:p>
        </p:txBody>
      </p:sp>
      <p:sp>
        <p:nvSpPr>
          <p:cNvPr id="81923" name="Content Placeholder 2"/>
          <p:cNvSpPr>
            <a:spLocks noGrp="1"/>
          </p:cNvSpPr>
          <p:nvPr>
            <p:ph idx="1"/>
          </p:nvPr>
        </p:nvSpPr>
        <p:spPr/>
        <p:txBody>
          <a:bodyPr/>
          <a:lstStyle/>
          <a:p>
            <a:r>
              <a:rPr lang="en-GB" b="1" dirty="0"/>
              <a:t>Problem:</a:t>
            </a:r>
            <a:r>
              <a:rPr lang="en-GB" dirty="0"/>
              <a:t> find shortest path from a source node to one or more target nodes</a:t>
            </a:r>
          </a:p>
          <a:p>
            <a:pPr lvl="1"/>
            <a:r>
              <a:rPr lang="en-GB" dirty="0"/>
              <a:t>Shortest might also mean lowest weight or cost</a:t>
            </a:r>
          </a:p>
          <a:p>
            <a:r>
              <a:rPr lang="en-GB" dirty="0"/>
              <a:t>First, a refresher: </a:t>
            </a:r>
            <a:r>
              <a:rPr lang="en-GB" dirty="0" err="1"/>
              <a:t>Dijkstra’s</a:t>
            </a:r>
            <a:r>
              <a:rPr lang="en-GB" dirty="0"/>
              <a:t> Algorithm</a:t>
            </a:r>
            <a:endParaRPr lang="en-US"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63</a:t>
            </a:fld>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Dijkstra’s Algorithm Example</a:t>
            </a:r>
          </a:p>
        </p:txBody>
      </p:sp>
      <p:sp>
        <p:nvSpPr>
          <p:cNvPr id="82947" name="Oval 5"/>
          <p:cNvSpPr>
            <a:spLocks noChangeArrowheads="1"/>
          </p:cNvSpPr>
          <p:nvPr/>
        </p:nvSpPr>
        <p:spPr bwMode="auto">
          <a:xfrm>
            <a:off x="1828800" y="3200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8" name="Oval 7"/>
          <p:cNvSpPr/>
          <p:nvPr/>
        </p:nvSpPr>
        <p:spPr bwMode="auto">
          <a:xfrm>
            <a:off x="35814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3" name="Oval 22"/>
          <p:cNvSpPr/>
          <p:nvPr/>
        </p:nvSpPr>
        <p:spPr bwMode="auto">
          <a:xfrm>
            <a:off x="59436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cxnSp>
        <p:nvCxnSpPr>
          <p:cNvPr id="82952" name="Straight Arrow Connector 77"/>
          <p:cNvCxnSpPr>
            <a:cxnSpLocks noChangeShapeType="1"/>
          </p:cNvCxnSpPr>
          <p:nvPr/>
        </p:nvCxnSpPr>
        <p:spPr bwMode="auto">
          <a:xfrm>
            <a:off x="2667000" y="39624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3" name="Straight Arrow Connector 78"/>
          <p:cNvCxnSpPr>
            <a:cxnSpLocks noChangeShapeType="1"/>
          </p:cNvCxnSpPr>
          <p:nvPr/>
        </p:nvCxnSpPr>
        <p:spPr bwMode="auto">
          <a:xfrm flipV="1">
            <a:off x="2667000" y="25146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4" name="Straight Arrow Connector 79"/>
          <p:cNvCxnSpPr>
            <a:cxnSpLocks noChangeShapeType="1"/>
          </p:cNvCxnSpPr>
          <p:nvPr/>
        </p:nvCxnSpPr>
        <p:spPr bwMode="auto">
          <a:xfrm>
            <a:off x="4495800" y="5181600"/>
            <a:ext cx="13716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5" name="Straight Arrow Connector 82"/>
          <p:cNvCxnSpPr>
            <a:cxnSpLocks noChangeShapeType="1"/>
          </p:cNvCxnSpPr>
          <p:nvPr/>
        </p:nvCxnSpPr>
        <p:spPr bwMode="auto">
          <a:xfrm>
            <a:off x="4495800" y="2284413"/>
            <a:ext cx="13716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6" name="Straight Arrow Connector 83"/>
          <p:cNvCxnSpPr>
            <a:cxnSpLocks noChangeShapeType="1"/>
          </p:cNvCxnSpPr>
          <p:nvPr/>
        </p:nvCxnSpPr>
        <p:spPr bwMode="auto">
          <a:xfrm rot="5400000" flipH="1" flipV="1">
            <a:off x="4152900" y="3009900"/>
            <a:ext cx="2133600" cy="1600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7"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8" name="Straight Arrow Connector 87"/>
          <p:cNvCxnSpPr>
            <a:cxnSpLocks noChangeShapeType="1"/>
          </p:cNvCxnSpPr>
          <p:nvPr/>
        </p:nvCxnSpPr>
        <p:spPr bwMode="auto">
          <a:xfrm rot="5400000" flipH="1" flipV="1">
            <a:off x="32011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59"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60" name="Straight Arrow Connector 90"/>
          <p:cNvCxnSpPr>
            <a:cxnSpLocks noChangeShapeType="1"/>
          </p:cNvCxnSpPr>
          <p:nvPr/>
        </p:nvCxnSpPr>
        <p:spPr bwMode="auto">
          <a:xfrm rot="5400000" flipH="1" flipV="1">
            <a:off x="55633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82961"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82962"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82963"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82964"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82965"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82966"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82967"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82968"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82969"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82970"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82971"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82972"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solidFill>
                  <a:schemeClr val="bg1"/>
                </a:solidFill>
              </a:rPr>
              <a:t>Example from CLR</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64</a:t>
            </a:fld>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t>Dijkstra’s Algorithm Example</a:t>
            </a:r>
          </a:p>
        </p:txBody>
      </p:sp>
      <p:sp>
        <p:nvSpPr>
          <p:cNvPr id="83971"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10</a:t>
            </a:r>
            <a:endParaRPr lang="en-US" dirty="0">
              <a:solidFill>
                <a:schemeClr val="bg2"/>
              </a:solidFill>
            </a:endParaRPr>
          </a:p>
        </p:txBody>
      </p:sp>
      <p:sp>
        <p:nvSpPr>
          <p:cNvPr id="83973" name="Oval 7"/>
          <p:cNvSpPr>
            <a:spLocks noChangeArrowheads="1"/>
          </p:cNvSpPr>
          <p:nvPr/>
        </p:nvSpPr>
        <p:spPr bwMode="auto">
          <a:xfrm>
            <a:off x="3581400" y="4724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3" name="Oval 22"/>
          <p:cNvSpPr/>
          <p:nvPr/>
        </p:nvSpPr>
        <p:spPr bwMode="auto">
          <a:xfrm>
            <a:off x="59436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83996"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dirty="0">
                <a:solidFill>
                  <a:schemeClr val="bg1"/>
                </a:solidFill>
              </a:rPr>
              <a:t>Example from CLR</a:t>
            </a:r>
          </a:p>
        </p:txBody>
      </p:sp>
      <p:cxnSp>
        <p:nvCxnSpPr>
          <p:cNvPr id="29" name="Straight Arrow Connector 77"/>
          <p:cNvCxnSpPr>
            <a:cxnSpLocks noChangeShapeType="1"/>
          </p:cNvCxnSpPr>
          <p:nvPr/>
        </p:nvCxnSpPr>
        <p:spPr bwMode="auto">
          <a:xfrm>
            <a:off x="2667000" y="39624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78"/>
          <p:cNvCxnSpPr>
            <a:cxnSpLocks noChangeShapeType="1"/>
          </p:cNvCxnSpPr>
          <p:nvPr/>
        </p:nvCxnSpPr>
        <p:spPr bwMode="auto">
          <a:xfrm flipV="1">
            <a:off x="2667000" y="25146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79"/>
          <p:cNvCxnSpPr>
            <a:cxnSpLocks noChangeShapeType="1"/>
          </p:cNvCxnSpPr>
          <p:nvPr/>
        </p:nvCxnSpPr>
        <p:spPr bwMode="auto">
          <a:xfrm>
            <a:off x="4495800" y="5181600"/>
            <a:ext cx="13716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82"/>
          <p:cNvCxnSpPr>
            <a:cxnSpLocks noChangeShapeType="1"/>
          </p:cNvCxnSpPr>
          <p:nvPr/>
        </p:nvCxnSpPr>
        <p:spPr bwMode="auto">
          <a:xfrm>
            <a:off x="4495800" y="2284413"/>
            <a:ext cx="13716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83"/>
          <p:cNvCxnSpPr>
            <a:cxnSpLocks noChangeShapeType="1"/>
          </p:cNvCxnSpPr>
          <p:nvPr/>
        </p:nvCxnSpPr>
        <p:spPr bwMode="auto">
          <a:xfrm rot="5400000" flipH="1" flipV="1">
            <a:off x="4152900" y="3009900"/>
            <a:ext cx="2133600" cy="1600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87"/>
          <p:cNvCxnSpPr>
            <a:cxnSpLocks noChangeShapeType="1"/>
          </p:cNvCxnSpPr>
          <p:nvPr/>
        </p:nvCxnSpPr>
        <p:spPr bwMode="auto">
          <a:xfrm rot="5400000" flipH="1" flipV="1">
            <a:off x="32011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90"/>
          <p:cNvCxnSpPr>
            <a:cxnSpLocks noChangeShapeType="1"/>
          </p:cNvCxnSpPr>
          <p:nvPr/>
        </p:nvCxnSpPr>
        <p:spPr bwMode="auto">
          <a:xfrm rot="5400000" flipH="1" flipV="1">
            <a:off x="55633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9"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40"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41"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2"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43"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4"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45"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46"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47"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48"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65</a:t>
            </a:fld>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t>Dijkstra’s Algorithm Example</a:t>
            </a:r>
          </a:p>
        </p:txBody>
      </p:sp>
      <p:sp>
        <p:nvSpPr>
          <p:cNvPr id="84995"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8</a:t>
            </a:r>
            <a:endParaRPr lang="en-US" dirty="0">
              <a:solidFill>
                <a:schemeClr val="bg2"/>
              </a:solidFill>
            </a:endParaRPr>
          </a:p>
        </p:txBody>
      </p:sp>
      <p:sp>
        <p:nvSpPr>
          <p:cNvPr id="84997"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14</a:t>
            </a:r>
            <a:endParaRPr lang="en-US" dirty="0">
              <a:solidFill>
                <a:schemeClr val="bg2"/>
              </a:solidFill>
            </a:endParaRPr>
          </a:p>
        </p:txBody>
      </p:sp>
      <p:sp>
        <p:nvSpPr>
          <p:cNvPr id="84999" name="Oval 22"/>
          <p:cNvSpPr>
            <a:spLocks noChangeArrowheads="1"/>
          </p:cNvSpPr>
          <p:nvPr/>
        </p:nvSpPr>
        <p:spPr bwMode="auto">
          <a:xfrm>
            <a:off x="5943600" y="4724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sp>
        <p:nvSpPr>
          <p:cNvPr id="85020"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dirty="0">
                <a:solidFill>
                  <a:schemeClr val="bg1"/>
                </a:solidFill>
              </a:rPr>
              <a:t>Example from CLR</a:t>
            </a:r>
          </a:p>
        </p:txBody>
      </p:sp>
      <p:cxnSp>
        <p:nvCxnSpPr>
          <p:cNvPr id="29" name="Straight Arrow Connector 77"/>
          <p:cNvCxnSpPr>
            <a:cxnSpLocks noChangeShapeType="1"/>
          </p:cNvCxnSpPr>
          <p:nvPr/>
        </p:nvCxnSpPr>
        <p:spPr bwMode="auto">
          <a:xfrm>
            <a:off x="2667000" y="39624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78"/>
          <p:cNvCxnSpPr>
            <a:cxnSpLocks noChangeShapeType="1"/>
          </p:cNvCxnSpPr>
          <p:nvPr/>
        </p:nvCxnSpPr>
        <p:spPr bwMode="auto">
          <a:xfrm flipV="1">
            <a:off x="2667000" y="25146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79"/>
          <p:cNvCxnSpPr>
            <a:cxnSpLocks noChangeShapeType="1"/>
          </p:cNvCxnSpPr>
          <p:nvPr/>
        </p:nvCxnSpPr>
        <p:spPr bwMode="auto">
          <a:xfrm>
            <a:off x="4495800" y="5181600"/>
            <a:ext cx="13716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82"/>
          <p:cNvCxnSpPr>
            <a:cxnSpLocks noChangeShapeType="1"/>
          </p:cNvCxnSpPr>
          <p:nvPr/>
        </p:nvCxnSpPr>
        <p:spPr bwMode="auto">
          <a:xfrm>
            <a:off x="4495800" y="2284413"/>
            <a:ext cx="13716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83"/>
          <p:cNvCxnSpPr>
            <a:cxnSpLocks noChangeShapeType="1"/>
          </p:cNvCxnSpPr>
          <p:nvPr/>
        </p:nvCxnSpPr>
        <p:spPr bwMode="auto">
          <a:xfrm rot="5400000" flipH="1" flipV="1">
            <a:off x="4152900" y="3009900"/>
            <a:ext cx="2133600" cy="1600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87"/>
          <p:cNvCxnSpPr>
            <a:cxnSpLocks noChangeShapeType="1"/>
          </p:cNvCxnSpPr>
          <p:nvPr/>
        </p:nvCxnSpPr>
        <p:spPr bwMode="auto">
          <a:xfrm rot="5400000" flipH="1" flipV="1">
            <a:off x="3201194" y="3734594"/>
            <a:ext cx="19812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90"/>
          <p:cNvCxnSpPr>
            <a:cxnSpLocks noChangeShapeType="1"/>
          </p:cNvCxnSpPr>
          <p:nvPr/>
        </p:nvCxnSpPr>
        <p:spPr bwMode="auto">
          <a:xfrm rot="5400000" flipH="1" flipV="1">
            <a:off x="55633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9"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40"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41"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2"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43"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4"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45"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46"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47"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48"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66</a:t>
            </a:fld>
            <a:endParaRPr lang="zh-CN"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t>Dijkstra’s Algorithm Example</a:t>
            </a:r>
          </a:p>
        </p:txBody>
      </p:sp>
      <p:sp>
        <p:nvSpPr>
          <p:cNvPr id="86019"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86020" name="Oval 6"/>
          <p:cNvSpPr>
            <a:spLocks noChangeArrowheads="1"/>
          </p:cNvSpPr>
          <p:nvPr/>
        </p:nvSpPr>
        <p:spPr bwMode="auto">
          <a:xfrm>
            <a:off x="3581400" y="18288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6021"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13</a:t>
            </a:r>
            <a:endParaRPr lang="en-US" dirty="0">
              <a:solidFill>
                <a:schemeClr val="bg2"/>
              </a:solidFill>
            </a:endParaRPr>
          </a:p>
        </p:txBody>
      </p:sp>
      <p:sp>
        <p:nvSpPr>
          <p:cNvPr id="86023"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sp>
        <p:nvSpPr>
          <p:cNvPr id="86044"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dirty="0">
                <a:solidFill>
                  <a:schemeClr val="bg1"/>
                </a:solidFill>
              </a:rPr>
              <a:t>Example from CLR</a:t>
            </a:r>
          </a:p>
        </p:txBody>
      </p:sp>
      <p:cxnSp>
        <p:nvCxnSpPr>
          <p:cNvPr id="29" name="Straight Arrow Connector 77"/>
          <p:cNvCxnSpPr>
            <a:cxnSpLocks noChangeShapeType="1"/>
          </p:cNvCxnSpPr>
          <p:nvPr/>
        </p:nvCxnSpPr>
        <p:spPr bwMode="auto">
          <a:xfrm>
            <a:off x="2667000" y="39624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78"/>
          <p:cNvCxnSpPr>
            <a:cxnSpLocks noChangeShapeType="1"/>
          </p:cNvCxnSpPr>
          <p:nvPr/>
        </p:nvCxnSpPr>
        <p:spPr bwMode="auto">
          <a:xfrm flipV="1">
            <a:off x="2667000" y="25146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79"/>
          <p:cNvCxnSpPr>
            <a:cxnSpLocks noChangeShapeType="1"/>
          </p:cNvCxnSpPr>
          <p:nvPr/>
        </p:nvCxnSpPr>
        <p:spPr bwMode="auto">
          <a:xfrm>
            <a:off x="4495800" y="5181600"/>
            <a:ext cx="13716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82"/>
          <p:cNvCxnSpPr>
            <a:cxnSpLocks noChangeShapeType="1"/>
          </p:cNvCxnSpPr>
          <p:nvPr/>
        </p:nvCxnSpPr>
        <p:spPr bwMode="auto">
          <a:xfrm>
            <a:off x="4495800" y="2284413"/>
            <a:ext cx="13716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83"/>
          <p:cNvCxnSpPr>
            <a:cxnSpLocks noChangeShapeType="1"/>
          </p:cNvCxnSpPr>
          <p:nvPr/>
        </p:nvCxnSpPr>
        <p:spPr bwMode="auto">
          <a:xfrm rot="5400000" flipH="1" flipV="1">
            <a:off x="4152900" y="3009900"/>
            <a:ext cx="2133600" cy="1600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87"/>
          <p:cNvCxnSpPr>
            <a:cxnSpLocks noChangeShapeType="1"/>
          </p:cNvCxnSpPr>
          <p:nvPr/>
        </p:nvCxnSpPr>
        <p:spPr bwMode="auto">
          <a:xfrm rot="5400000" flipH="1" flipV="1">
            <a:off x="3201194" y="3734594"/>
            <a:ext cx="19812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90"/>
          <p:cNvCxnSpPr>
            <a:cxnSpLocks noChangeShapeType="1"/>
          </p:cNvCxnSpPr>
          <p:nvPr/>
        </p:nvCxnSpPr>
        <p:spPr bwMode="auto">
          <a:xfrm rot="5400000" flipH="1" flipV="1">
            <a:off x="5563394" y="3734594"/>
            <a:ext cx="19812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9"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40"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41"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2"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43"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4"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45"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46"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47"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48"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67</a:t>
            </a:fld>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t>Dijkstra’s Algorithm Example</a:t>
            </a:r>
          </a:p>
        </p:txBody>
      </p:sp>
      <p:sp>
        <p:nvSpPr>
          <p:cNvPr id="87043"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87044" name="Oval 6"/>
          <p:cNvSpPr>
            <a:spLocks noChangeArrowheads="1"/>
          </p:cNvSpPr>
          <p:nvPr/>
        </p:nvSpPr>
        <p:spPr bwMode="auto">
          <a:xfrm>
            <a:off x="35814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7045"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87046" name="Oval 21"/>
          <p:cNvSpPr>
            <a:spLocks noChangeArrowheads="1"/>
          </p:cNvSpPr>
          <p:nvPr/>
        </p:nvSpPr>
        <p:spPr bwMode="auto">
          <a:xfrm>
            <a:off x="5943600" y="18288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dirty="0">
                <a:solidFill>
                  <a:schemeClr val="bg2"/>
                </a:solidFill>
                <a:sym typeface="Symbol" pitchFamily="18" charset="2"/>
              </a:rPr>
              <a:t>9</a:t>
            </a:r>
            <a:endParaRPr lang="en-US" dirty="0">
              <a:solidFill>
                <a:schemeClr val="bg2"/>
              </a:solidFill>
            </a:endParaRPr>
          </a:p>
        </p:txBody>
      </p:sp>
      <p:sp>
        <p:nvSpPr>
          <p:cNvPr id="87047"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sp>
        <p:nvSpPr>
          <p:cNvPr id="87063"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7068"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dirty="0">
                <a:solidFill>
                  <a:schemeClr val="bg1"/>
                </a:solidFill>
              </a:rPr>
              <a:t>Example from CLR</a:t>
            </a:r>
          </a:p>
        </p:txBody>
      </p:sp>
      <p:cxnSp>
        <p:nvCxnSpPr>
          <p:cNvPr id="29" name="Straight Arrow Connector 77"/>
          <p:cNvCxnSpPr>
            <a:cxnSpLocks noChangeShapeType="1"/>
          </p:cNvCxnSpPr>
          <p:nvPr/>
        </p:nvCxnSpPr>
        <p:spPr bwMode="auto">
          <a:xfrm>
            <a:off x="2667000" y="39624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78"/>
          <p:cNvCxnSpPr>
            <a:cxnSpLocks noChangeShapeType="1"/>
          </p:cNvCxnSpPr>
          <p:nvPr/>
        </p:nvCxnSpPr>
        <p:spPr bwMode="auto">
          <a:xfrm flipV="1">
            <a:off x="2667000" y="25146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79"/>
          <p:cNvCxnSpPr>
            <a:cxnSpLocks noChangeShapeType="1"/>
          </p:cNvCxnSpPr>
          <p:nvPr/>
        </p:nvCxnSpPr>
        <p:spPr bwMode="auto">
          <a:xfrm>
            <a:off x="4495800" y="5181600"/>
            <a:ext cx="13716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82"/>
          <p:cNvCxnSpPr>
            <a:cxnSpLocks noChangeShapeType="1"/>
          </p:cNvCxnSpPr>
          <p:nvPr/>
        </p:nvCxnSpPr>
        <p:spPr bwMode="auto">
          <a:xfrm>
            <a:off x="4495800" y="2284413"/>
            <a:ext cx="1371600" cy="1587"/>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83"/>
          <p:cNvCxnSpPr>
            <a:cxnSpLocks noChangeShapeType="1"/>
          </p:cNvCxnSpPr>
          <p:nvPr/>
        </p:nvCxnSpPr>
        <p:spPr bwMode="auto">
          <a:xfrm rot="5400000" flipH="1" flipV="1">
            <a:off x="4152900" y="3009900"/>
            <a:ext cx="2133600" cy="1600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87"/>
          <p:cNvCxnSpPr>
            <a:cxnSpLocks noChangeShapeType="1"/>
          </p:cNvCxnSpPr>
          <p:nvPr/>
        </p:nvCxnSpPr>
        <p:spPr bwMode="auto">
          <a:xfrm rot="5400000" flipH="1" flipV="1">
            <a:off x="3201194" y="3734594"/>
            <a:ext cx="19812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90"/>
          <p:cNvCxnSpPr>
            <a:cxnSpLocks noChangeShapeType="1"/>
          </p:cNvCxnSpPr>
          <p:nvPr/>
        </p:nvCxnSpPr>
        <p:spPr bwMode="auto">
          <a:xfrm rot="5400000" flipH="1" flipV="1">
            <a:off x="55633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9"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40"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41"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2"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43"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4"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45"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46"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47"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48"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68</a:t>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t>Dijkstra’s Algorithm Example</a:t>
            </a:r>
          </a:p>
        </p:txBody>
      </p:sp>
      <p:sp>
        <p:nvSpPr>
          <p:cNvPr id="88067"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dirty="0">
                <a:solidFill>
                  <a:schemeClr val="bg2"/>
                </a:solidFill>
              </a:rPr>
              <a:t>0</a:t>
            </a:r>
          </a:p>
        </p:txBody>
      </p:sp>
      <p:sp>
        <p:nvSpPr>
          <p:cNvPr id="88068" name="Oval 6"/>
          <p:cNvSpPr>
            <a:spLocks noChangeArrowheads="1"/>
          </p:cNvSpPr>
          <p:nvPr/>
        </p:nvSpPr>
        <p:spPr bwMode="auto">
          <a:xfrm>
            <a:off x="35814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8069"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88070" name="Oval 21"/>
          <p:cNvSpPr>
            <a:spLocks noChangeArrowheads="1"/>
          </p:cNvSpPr>
          <p:nvPr/>
        </p:nvSpPr>
        <p:spPr bwMode="auto">
          <a:xfrm>
            <a:off x="59436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9</a:t>
            </a:r>
            <a:endParaRPr lang="en-US">
              <a:solidFill>
                <a:schemeClr val="bg2"/>
              </a:solidFill>
            </a:endParaRPr>
          </a:p>
        </p:txBody>
      </p:sp>
      <p:sp>
        <p:nvSpPr>
          <p:cNvPr id="88071"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sp>
        <p:nvSpPr>
          <p:cNvPr id="88092"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dirty="0">
                <a:solidFill>
                  <a:schemeClr val="bg1"/>
                </a:solidFill>
              </a:rPr>
              <a:t>Example from CLR</a:t>
            </a:r>
          </a:p>
        </p:txBody>
      </p:sp>
      <p:cxnSp>
        <p:nvCxnSpPr>
          <p:cNvPr id="29" name="Straight Arrow Connector 77"/>
          <p:cNvCxnSpPr>
            <a:cxnSpLocks noChangeShapeType="1"/>
          </p:cNvCxnSpPr>
          <p:nvPr/>
        </p:nvCxnSpPr>
        <p:spPr bwMode="auto">
          <a:xfrm>
            <a:off x="2667000" y="3962400"/>
            <a:ext cx="914400" cy="838200"/>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78"/>
          <p:cNvCxnSpPr>
            <a:cxnSpLocks noChangeShapeType="1"/>
          </p:cNvCxnSpPr>
          <p:nvPr/>
        </p:nvCxnSpPr>
        <p:spPr bwMode="auto">
          <a:xfrm flipV="1">
            <a:off x="2667000" y="2514600"/>
            <a:ext cx="914400" cy="838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79"/>
          <p:cNvCxnSpPr>
            <a:cxnSpLocks noChangeShapeType="1"/>
          </p:cNvCxnSpPr>
          <p:nvPr/>
        </p:nvCxnSpPr>
        <p:spPr bwMode="auto">
          <a:xfrm>
            <a:off x="4495800" y="5181600"/>
            <a:ext cx="13716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82"/>
          <p:cNvCxnSpPr>
            <a:cxnSpLocks noChangeShapeType="1"/>
          </p:cNvCxnSpPr>
          <p:nvPr/>
        </p:nvCxnSpPr>
        <p:spPr bwMode="auto">
          <a:xfrm>
            <a:off x="4495800" y="2284413"/>
            <a:ext cx="1371600" cy="1587"/>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83"/>
          <p:cNvCxnSpPr>
            <a:cxnSpLocks noChangeShapeType="1"/>
          </p:cNvCxnSpPr>
          <p:nvPr/>
        </p:nvCxnSpPr>
        <p:spPr bwMode="auto">
          <a:xfrm rot="5400000" flipH="1" flipV="1">
            <a:off x="4152900" y="3009900"/>
            <a:ext cx="2133600" cy="1600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85"/>
          <p:cNvCxnSpPr>
            <a:cxnSpLocks noChangeShapeType="1"/>
          </p:cNvCxnSpPr>
          <p:nvPr/>
        </p:nvCxnSpPr>
        <p:spPr bwMode="auto">
          <a:xfrm rot="10800000">
            <a:off x="2743200" y="3657600"/>
            <a:ext cx="3200400" cy="1219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87"/>
          <p:cNvCxnSpPr>
            <a:cxnSpLocks noChangeShapeType="1"/>
          </p:cNvCxnSpPr>
          <p:nvPr/>
        </p:nvCxnSpPr>
        <p:spPr bwMode="auto">
          <a:xfrm rot="5400000" flipH="1" flipV="1">
            <a:off x="3201194" y="3734594"/>
            <a:ext cx="1981200" cy="1588"/>
          </a:xfrm>
          <a:prstGeom prst="straightConnector1">
            <a:avLst/>
          </a:prstGeom>
          <a:ln>
            <a:headEn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89"/>
          <p:cNvCxnSpPr>
            <a:cxnSpLocks noChangeShapeType="1"/>
          </p:cNvCxnSpPr>
          <p:nvPr/>
        </p:nvCxnSpPr>
        <p:spPr bwMode="auto">
          <a:xfrm rot="16200000" flipH="1">
            <a:off x="28186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90"/>
          <p:cNvCxnSpPr>
            <a:cxnSpLocks noChangeShapeType="1"/>
          </p:cNvCxnSpPr>
          <p:nvPr/>
        </p:nvCxnSpPr>
        <p:spPr bwMode="auto">
          <a:xfrm rot="5400000" flipH="1" flipV="1">
            <a:off x="5563394" y="3734594"/>
            <a:ext cx="1981200" cy="1588"/>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91"/>
          <p:cNvCxnSpPr>
            <a:cxnSpLocks noChangeShapeType="1"/>
          </p:cNvCxnSpPr>
          <p:nvPr/>
        </p:nvCxnSpPr>
        <p:spPr bwMode="auto">
          <a:xfrm rot="16200000" flipH="1">
            <a:off x="5180807" y="3733006"/>
            <a:ext cx="1981200" cy="1587"/>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9" name="TextBox 17"/>
          <p:cNvSpPr txBox="1">
            <a:spLocks noChangeArrowheads="1"/>
          </p:cNvSpPr>
          <p:nvPr/>
        </p:nvSpPr>
        <p:spPr bwMode="auto">
          <a:xfrm>
            <a:off x="2743200" y="2667000"/>
            <a:ext cx="412750" cy="338138"/>
          </a:xfrm>
          <a:prstGeom prst="rect">
            <a:avLst/>
          </a:prstGeom>
          <a:noFill/>
          <a:ln w="9525">
            <a:noFill/>
            <a:miter lim="800000"/>
            <a:headEnd/>
            <a:tailEnd/>
          </a:ln>
        </p:spPr>
        <p:txBody>
          <a:bodyPr wrap="none">
            <a:spAutoFit/>
          </a:bodyPr>
          <a:lstStyle/>
          <a:p>
            <a:r>
              <a:rPr lang="en-US" b="0" dirty="0">
                <a:solidFill>
                  <a:schemeClr val="bg1"/>
                </a:solidFill>
              </a:rPr>
              <a:t>10</a:t>
            </a:r>
          </a:p>
        </p:txBody>
      </p:sp>
      <p:sp>
        <p:nvSpPr>
          <p:cNvPr id="40"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solidFill>
                  <a:schemeClr val="bg1"/>
                </a:solidFill>
              </a:rPr>
              <a:t>5</a:t>
            </a:r>
          </a:p>
        </p:txBody>
      </p:sp>
      <p:sp>
        <p:nvSpPr>
          <p:cNvPr id="41" name="TextBox 19"/>
          <p:cNvSpPr txBox="1">
            <a:spLocks noChangeArrowheads="1"/>
          </p:cNvSpPr>
          <p:nvPr/>
        </p:nvSpPr>
        <p:spPr bwMode="auto">
          <a:xfrm>
            <a:off x="3505200" y="3429000"/>
            <a:ext cx="298450" cy="338138"/>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2" name="TextBox 20"/>
          <p:cNvSpPr txBox="1">
            <a:spLocks noChangeArrowheads="1"/>
          </p:cNvSpPr>
          <p:nvPr/>
        </p:nvSpPr>
        <p:spPr bwMode="auto">
          <a:xfrm>
            <a:off x="4197350" y="3429000"/>
            <a:ext cx="298450" cy="338138"/>
          </a:xfrm>
          <a:prstGeom prst="rect">
            <a:avLst/>
          </a:prstGeom>
          <a:noFill/>
          <a:ln w="9525">
            <a:noFill/>
            <a:miter lim="800000"/>
            <a:headEnd/>
            <a:tailEnd/>
          </a:ln>
        </p:spPr>
        <p:txBody>
          <a:bodyPr wrap="none">
            <a:spAutoFit/>
          </a:bodyPr>
          <a:lstStyle/>
          <a:p>
            <a:r>
              <a:rPr lang="en-US" b="0" dirty="0">
                <a:solidFill>
                  <a:schemeClr val="bg1"/>
                </a:solidFill>
              </a:rPr>
              <a:t>3</a:t>
            </a:r>
          </a:p>
        </p:txBody>
      </p:sp>
      <p:sp>
        <p:nvSpPr>
          <p:cNvPr id="43" name="TextBox 23"/>
          <p:cNvSpPr txBox="1">
            <a:spLocks noChangeArrowheads="1"/>
          </p:cNvSpPr>
          <p:nvPr/>
        </p:nvSpPr>
        <p:spPr bwMode="auto">
          <a:xfrm>
            <a:off x="4953000" y="5224463"/>
            <a:ext cx="298450" cy="338137"/>
          </a:xfrm>
          <a:prstGeom prst="rect">
            <a:avLst/>
          </a:prstGeom>
          <a:noFill/>
          <a:ln w="9525">
            <a:noFill/>
            <a:miter lim="800000"/>
            <a:headEnd/>
            <a:tailEnd/>
          </a:ln>
        </p:spPr>
        <p:txBody>
          <a:bodyPr wrap="none">
            <a:spAutoFit/>
          </a:bodyPr>
          <a:lstStyle/>
          <a:p>
            <a:r>
              <a:rPr lang="en-US" b="0" dirty="0">
                <a:solidFill>
                  <a:schemeClr val="bg1"/>
                </a:solidFill>
              </a:rPr>
              <a:t>2</a:t>
            </a:r>
          </a:p>
        </p:txBody>
      </p:sp>
      <p:sp>
        <p:nvSpPr>
          <p:cNvPr id="44" name="TextBox 24"/>
          <p:cNvSpPr txBox="1">
            <a:spLocks noChangeArrowheads="1"/>
          </p:cNvSpPr>
          <p:nvPr/>
        </p:nvSpPr>
        <p:spPr bwMode="auto">
          <a:xfrm>
            <a:off x="4953000" y="1905000"/>
            <a:ext cx="298450" cy="338138"/>
          </a:xfrm>
          <a:prstGeom prst="rect">
            <a:avLst/>
          </a:prstGeom>
          <a:noFill/>
          <a:ln w="9525">
            <a:noFill/>
            <a:miter lim="800000"/>
            <a:headEnd/>
            <a:tailEnd/>
          </a:ln>
        </p:spPr>
        <p:txBody>
          <a:bodyPr wrap="none">
            <a:spAutoFit/>
          </a:bodyPr>
          <a:lstStyle/>
          <a:p>
            <a:r>
              <a:rPr lang="en-US" b="0" dirty="0">
                <a:solidFill>
                  <a:schemeClr val="bg1"/>
                </a:solidFill>
              </a:rPr>
              <a:t>1</a:t>
            </a:r>
          </a:p>
        </p:txBody>
      </p:sp>
      <p:sp>
        <p:nvSpPr>
          <p:cNvPr id="45" name="TextBox 25"/>
          <p:cNvSpPr txBox="1">
            <a:spLocks noChangeArrowheads="1"/>
          </p:cNvSpPr>
          <p:nvPr/>
        </p:nvSpPr>
        <p:spPr bwMode="auto">
          <a:xfrm>
            <a:off x="5029200" y="3395663"/>
            <a:ext cx="298450" cy="338137"/>
          </a:xfrm>
          <a:prstGeom prst="rect">
            <a:avLst/>
          </a:prstGeom>
          <a:noFill/>
          <a:ln w="9525">
            <a:noFill/>
            <a:miter lim="800000"/>
            <a:headEnd/>
            <a:tailEnd/>
          </a:ln>
        </p:spPr>
        <p:txBody>
          <a:bodyPr wrap="none">
            <a:spAutoFit/>
          </a:bodyPr>
          <a:lstStyle/>
          <a:p>
            <a:r>
              <a:rPr lang="en-US" b="0" dirty="0">
                <a:solidFill>
                  <a:schemeClr val="bg1"/>
                </a:solidFill>
              </a:rPr>
              <a:t>9</a:t>
            </a:r>
          </a:p>
        </p:txBody>
      </p:sp>
      <p:sp>
        <p:nvSpPr>
          <p:cNvPr id="46" name="TextBox 26"/>
          <p:cNvSpPr txBox="1">
            <a:spLocks noChangeArrowheads="1"/>
          </p:cNvSpPr>
          <p:nvPr/>
        </p:nvSpPr>
        <p:spPr bwMode="auto">
          <a:xfrm>
            <a:off x="5340350" y="4267200"/>
            <a:ext cx="298450" cy="338138"/>
          </a:xfrm>
          <a:prstGeom prst="rect">
            <a:avLst/>
          </a:prstGeom>
          <a:noFill/>
          <a:ln w="9525">
            <a:noFill/>
            <a:miter lim="800000"/>
            <a:headEnd/>
            <a:tailEnd/>
          </a:ln>
        </p:spPr>
        <p:txBody>
          <a:bodyPr wrap="none">
            <a:spAutoFit/>
          </a:bodyPr>
          <a:lstStyle/>
          <a:p>
            <a:r>
              <a:rPr lang="en-US" b="0">
                <a:solidFill>
                  <a:schemeClr val="bg1"/>
                </a:solidFill>
              </a:rPr>
              <a:t>7</a:t>
            </a:r>
          </a:p>
        </p:txBody>
      </p:sp>
      <p:sp>
        <p:nvSpPr>
          <p:cNvPr id="47" name="TextBox 27"/>
          <p:cNvSpPr txBox="1">
            <a:spLocks noChangeArrowheads="1"/>
          </p:cNvSpPr>
          <p:nvPr/>
        </p:nvSpPr>
        <p:spPr bwMode="auto">
          <a:xfrm>
            <a:off x="5867400" y="3429000"/>
            <a:ext cx="298450" cy="338138"/>
          </a:xfrm>
          <a:prstGeom prst="rect">
            <a:avLst/>
          </a:prstGeom>
          <a:noFill/>
          <a:ln w="9525">
            <a:noFill/>
            <a:miter lim="800000"/>
            <a:headEnd/>
            <a:tailEnd/>
          </a:ln>
        </p:spPr>
        <p:txBody>
          <a:bodyPr wrap="none">
            <a:spAutoFit/>
          </a:bodyPr>
          <a:lstStyle/>
          <a:p>
            <a:r>
              <a:rPr lang="en-US" b="0" dirty="0">
                <a:solidFill>
                  <a:schemeClr val="bg1"/>
                </a:solidFill>
              </a:rPr>
              <a:t>4</a:t>
            </a:r>
          </a:p>
        </p:txBody>
      </p:sp>
      <p:sp>
        <p:nvSpPr>
          <p:cNvPr id="48" name="TextBox 28"/>
          <p:cNvSpPr txBox="1">
            <a:spLocks noChangeArrowheads="1"/>
          </p:cNvSpPr>
          <p:nvPr/>
        </p:nvSpPr>
        <p:spPr bwMode="auto">
          <a:xfrm>
            <a:off x="6559550" y="3429000"/>
            <a:ext cx="298450" cy="338138"/>
          </a:xfrm>
          <a:prstGeom prst="rect">
            <a:avLst/>
          </a:prstGeom>
          <a:noFill/>
          <a:ln w="9525">
            <a:noFill/>
            <a:miter lim="800000"/>
            <a:headEnd/>
            <a:tailEnd/>
          </a:ln>
        </p:spPr>
        <p:txBody>
          <a:bodyPr wrap="none">
            <a:spAutoFit/>
          </a:bodyPr>
          <a:lstStyle/>
          <a:p>
            <a:r>
              <a:rPr lang="en-US" b="0" dirty="0">
                <a:solidFill>
                  <a:schemeClr val="bg1"/>
                </a:solidFill>
              </a:rPr>
              <a:t>6</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69</a:t>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How do we represent text?</a:t>
            </a:r>
          </a:p>
        </p:txBody>
      </p:sp>
      <p:sp>
        <p:nvSpPr>
          <p:cNvPr id="14339" name="Rectangle 3"/>
          <p:cNvSpPr>
            <a:spLocks noGrp="1" noChangeArrowheads="1"/>
          </p:cNvSpPr>
          <p:nvPr>
            <p:ph type="body" idx="1"/>
          </p:nvPr>
        </p:nvSpPr>
        <p:spPr/>
        <p:txBody>
          <a:bodyPr/>
          <a:lstStyle/>
          <a:p>
            <a:r>
              <a:rPr lang="en-US" dirty="0"/>
              <a:t>Remember: computers don’t </a:t>
            </a:r>
            <a:r>
              <a:rPr lang="en-US" dirty="0">
                <a:solidFill>
                  <a:srgbClr val="FF0000"/>
                </a:solidFill>
              </a:rPr>
              <a:t>“</a:t>
            </a:r>
            <a:r>
              <a:rPr lang="en-US" i="1" dirty="0">
                <a:solidFill>
                  <a:srgbClr val="FF0000"/>
                </a:solidFill>
              </a:rPr>
              <a:t>understand</a:t>
            </a:r>
            <a:r>
              <a:rPr lang="en-US" dirty="0">
                <a:solidFill>
                  <a:srgbClr val="FF0000"/>
                </a:solidFill>
              </a:rPr>
              <a:t>” </a:t>
            </a:r>
            <a:r>
              <a:rPr lang="en-US" dirty="0"/>
              <a:t>anything!</a:t>
            </a:r>
          </a:p>
          <a:p>
            <a:r>
              <a:rPr lang="en-US" dirty="0"/>
              <a:t>“Bag of words”</a:t>
            </a:r>
          </a:p>
          <a:p>
            <a:pPr lvl="1"/>
            <a:r>
              <a:rPr lang="en-US" dirty="0"/>
              <a:t>Treat all the words in a document as index terms</a:t>
            </a:r>
          </a:p>
          <a:p>
            <a:pPr lvl="1"/>
            <a:r>
              <a:rPr lang="en-US" dirty="0"/>
              <a:t>Assign a “weight” to each term based on “importance” </a:t>
            </a:r>
            <a:br>
              <a:rPr lang="en-US" dirty="0"/>
            </a:br>
            <a:r>
              <a:rPr lang="en-US" dirty="0"/>
              <a:t>(or, in simplest case, presence/absence of word)</a:t>
            </a:r>
          </a:p>
          <a:p>
            <a:pPr lvl="1"/>
            <a:r>
              <a:rPr lang="en-US" dirty="0"/>
              <a:t>Disregard order, structure, meaning, etc. of the words</a:t>
            </a:r>
          </a:p>
          <a:p>
            <a:pPr lvl="1"/>
            <a:r>
              <a:rPr lang="en-US" dirty="0"/>
              <a:t>Simple, yet effective!</a:t>
            </a:r>
          </a:p>
          <a:p>
            <a:pPr lvl="1"/>
            <a:r>
              <a:rPr lang="zh-CN" altLang="en-US" dirty="0"/>
              <a:t>表征向量只看每个词是否出现、对应的重要程度，不考虑先后关系</a:t>
            </a:r>
            <a:endParaRPr lang="en-US" dirty="0"/>
          </a:p>
          <a:p>
            <a:r>
              <a:rPr lang="en-US" dirty="0"/>
              <a:t>Assumptions</a:t>
            </a:r>
          </a:p>
          <a:p>
            <a:pPr lvl="1"/>
            <a:r>
              <a:rPr lang="en-US" dirty="0"/>
              <a:t>Term occurrence is independent</a:t>
            </a:r>
            <a:r>
              <a:rPr lang="zh-CN" altLang="en-US" dirty="0"/>
              <a:t> 词间关系独立</a:t>
            </a:r>
            <a:endParaRPr lang="en-US" dirty="0"/>
          </a:p>
          <a:p>
            <a:pPr lvl="1"/>
            <a:r>
              <a:rPr lang="en-US" dirty="0"/>
              <a:t>Document relevance is independent</a:t>
            </a:r>
            <a:r>
              <a:rPr lang="zh-CN" altLang="en-US" dirty="0"/>
              <a:t> 文档间关系独立</a:t>
            </a:r>
            <a:endParaRPr lang="en-US" dirty="0"/>
          </a:p>
          <a:p>
            <a:pPr lvl="1"/>
            <a:r>
              <a:rPr lang="en-US" dirty="0"/>
              <a:t>“Words” are well-defined</a:t>
            </a:r>
            <a:r>
              <a:rPr lang="zh-CN" altLang="en-US" dirty="0"/>
              <a:t> </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7</a:t>
            </a:fld>
            <a:endParaRPr lang="zh-CN" altLang="en-US" dirty="0"/>
          </a:p>
        </p:txBody>
      </p:sp>
    </p:spTree>
    <p:extLst>
      <p:ext uri="{BB962C8B-B14F-4D97-AF65-F5344CB8AC3E}">
        <p14:creationId xmlns:p14="http://schemas.microsoft.com/office/powerpoint/2010/main" val="369611917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t>Single Source Shortest Path</a:t>
            </a:r>
          </a:p>
        </p:txBody>
      </p:sp>
      <p:sp>
        <p:nvSpPr>
          <p:cNvPr id="89091" name="Content Placeholder 2"/>
          <p:cNvSpPr>
            <a:spLocks noGrp="1"/>
          </p:cNvSpPr>
          <p:nvPr>
            <p:ph idx="1"/>
          </p:nvPr>
        </p:nvSpPr>
        <p:spPr/>
        <p:txBody>
          <a:bodyPr/>
          <a:lstStyle/>
          <a:p>
            <a:r>
              <a:rPr lang="en-GB" b="1" dirty="0"/>
              <a:t>Problem:</a:t>
            </a:r>
            <a:r>
              <a:rPr lang="en-GB" dirty="0"/>
              <a:t> find shortest path from a source node to one or more target nodes</a:t>
            </a:r>
          </a:p>
          <a:p>
            <a:pPr lvl="1"/>
            <a:r>
              <a:rPr lang="en-GB" dirty="0"/>
              <a:t>Shortest might also mean lowest weight or cost</a:t>
            </a:r>
          </a:p>
          <a:p>
            <a:r>
              <a:rPr lang="en-GB" dirty="0"/>
              <a:t>Single processor machine: </a:t>
            </a:r>
            <a:r>
              <a:rPr lang="en-GB" dirty="0" err="1"/>
              <a:t>Dijkstra’s</a:t>
            </a:r>
            <a:r>
              <a:rPr lang="en-GB" dirty="0"/>
              <a:t> Algorithm</a:t>
            </a:r>
          </a:p>
          <a:p>
            <a:r>
              <a:rPr lang="en-GB" dirty="0">
                <a:solidFill>
                  <a:srgbClr val="FF0000"/>
                </a:solidFill>
              </a:rPr>
              <a:t>MapReduce: parallel Breadth-First Search (BFS)</a:t>
            </a:r>
            <a:endParaRPr lang="en-US" dirty="0">
              <a:solidFill>
                <a:srgbClr val="FF0000"/>
              </a:solidFill>
            </a:endParaRP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animEffect transition="in" filter="wipe(down)">
                                      <p:cBhvr>
                                        <p:cTn id="7"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p:txBody>
          <a:bodyPr/>
          <a:lstStyle/>
          <a:p>
            <a:r>
              <a:rPr lang="en-GB" dirty="0"/>
              <a:t>Finding the Shortest Path</a:t>
            </a:r>
          </a:p>
        </p:txBody>
      </p:sp>
      <p:sp>
        <p:nvSpPr>
          <p:cNvPr id="90115" name="Rectangle 2"/>
          <p:cNvSpPr>
            <a:spLocks noGrp="1" noChangeArrowheads="1"/>
          </p:cNvSpPr>
          <p:nvPr>
            <p:ph idx="1"/>
          </p:nvPr>
        </p:nvSpPr>
        <p:spPr/>
        <p:txBody>
          <a:bodyPr/>
          <a:lstStyle/>
          <a:p>
            <a:r>
              <a:rPr lang="en-GB" dirty="0"/>
              <a:t>Consider simple case of equal edge weights</a:t>
            </a:r>
          </a:p>
          <a:p>
            <a:r>
              <a:rPr lang="en-GB" dirty="0"/>
              <a:t>Solution to the problem can be defined inductively</a:t>
            </a:r>
          </a:p>
          <a:p>
            <a:r>
              <a:rPr lang="en-GB" dirty="0"/>
              <a:t>Here’s the intuition:</a:t>
            </a:r>
            <a:r>
              <a:rPr lang="zh-CN" altLang="en-US" dirty="0"/>
              <a:t> </a:t>
            </a:r>
            <a:r>
              <a:rPr lang="en-US" altLang="zh-CN" dirty="0"/>
              <a:t>BFS</a:t>
            </a:r>
            <a:r>
              <a:rPr lang="zh-CN" altLang="en-US" dirty="0"/>
              <a:t>的每一层都是并行运算的</a:t>
            </a:r>
            <a:endParaRPr lang="en-GB" dirty="0"/>
          </a:p>
          <a:p>
            <a:pPr lvl="1"/>
            <a:r>
              <a:rPr lang="en-GB" dirty="0"/>
              <a:t>Define: </a:t>
            </a:r>
            <a:r>
              <a:rPr lang="en-GB" i="1" dirty="0"/>
              <a:t>b</a:t>
            </a:r>
            <a:r>
              <a:rPr lang="en-GB" dirty="0"/>
              <a:t> is reachable from </a:t>
            </a:r>
            <a:r>
              <a:rPr lang="en-GB" i="1" dirty="0"/>
              <a:t>a</a:t>
            </a:r>
            <a:r>
              <a:rPr lang="en-GB" dirty="0"/>
              <a:t> if </a:t>
            </a:r>
            <a:r>
              <a:rPr lang="en-GB" i="1" dirty="0"/>
              <a:t>b</a:t>
            </a:r>
            <a:r>
              <a:rPr lang="en-GB" dirty="0"/>
              <a:t> is on adjacency list of </a:t>
            </a:r>
            <a:r>
              <a:rPr lang="en-GB" i="1" dirty="0"/>
              <a:t>a</a:t>
            </a:r>
          </a:p>
          <a:p>
            <a:pPr lvl="1"/>
            <a:r>
              <a:rPr lang="en-GB" cap="small" dirty="0" err="1"/>
              <a:t>DistanceTo</a:t>
            </a:r>
            <a:r>
              <a:rPr lang="en-GB" dirty="0"/>
              <a:t>(</a:t>
            </a:r>
            <a:r>
              <a:rPr lang="en-GB" i="1" dirty="0"/>
              <a:t>s</a:t>
            </a:r>
            <a:r>
              <a:rPr lang="en-GB" dirty="0"/>
              <a:t>) = 0</a:t>
            </a:r>
          </a:p>
          <a:p>
            <a:pPr lvl="1"/>
            <a:r>
              <a:rPr lang="en-GB" dirty="0"/>
              <a:t>For all nodes </a:t>
            </a:r>
            <a:r>
              <a:rPr lang="en-GB" i="1" dirty="0"/>
              <a:t>p</a:t>
            </a:r>
            <a:r>
              <a:rPr lang="en-GB" dirty="0"/>
              <a:t> reachable from </a:t>
            </a:r>
            <a:r>
              <a:rPr lang="en-GB" i="1" dirty="0"/>
              <a:t>s</a:t>
            </a:r>
            <a:r>
              <a:rPr lang="en-GB" dirty="0"/>
              <a:t>, </a:t>
            </a:r>
            <a:br>
              <a:rPr lang="en-GB" dirty="0"/>
            </a:br>
            <a:r>
              <a:rPr lang="en-GB" cap="small" dirty="0" err="1"/>
              <a:t>DistanceTo</a:t>
            </a:r>
            <a:r>
              <a:rPr lang="en-GB" dirty="0"/>
              <a:t>(</a:t>
            </a:r>
            <a:r>
              <a:rPr lang="en-GB" i="1" dirty="0"/>
              <a:t>p</a:t>
            </a:r>
            <a:r>
              <a:rPr lang="en-GB" dirty="0"/>
              <a:t>) = 1</a:t>
            </a:r>
          </a:p>
          <a:p>
            <a:pPr lvl="1"/>
            <a:r>
              <a:rPr lang="en-GB" dirty="0"/>
              <a:t>For all nodes </a:t>
            </a:r>
            <a:r>
              <a:rPr lang="en-GB" i="1" dirty="0"/>
              <a:t>n</a:t>
            </a:r>
            <a:r>
              <a:rPr lang="en-GB" dirty="0"/>
              <a:t> reachable from some other set of nodes </a:t>
            </a:r>
            <a:r>
              <a:rPr lang="en-GB" i="1" dirty="0"/>
              <a:t>M</a:t>
            </a:r>
            <a:r>
              <a:rPr lang="en-GB" dirty="0"/>
              <a:t>, </a:t>
            </a:r>
            <a:r>
              <a:rPr lang="en-GB" cap="small" dirty="0"/>
              <a:t>DistanceTo</a:t>
            </a:r>
            <a:r>
              <a:rPr lang="en-GB" dirty="0"/>
              <a:t>(</a:t>
            </a:r>
            <a:r>
              <a:rPr lang="en-GB" i="1" dirty="0"/>
              <a:t>n</a:t>
            </a:r>
            <a:r>
              <a:rPr lang="en-GB" dirty="0"/>
              <a:t>) = 1 + min(</a:t>
            </a:r>
            <a:r>
              <a:rPr lang="en-GB" cap="small" dirty="0"/>
              <a:t>DistanceTo</a:t>
            </a:r>
            <a:r>
              <a:rPr lang="en-GB" dirty="0"/>
              <a:t>(</a:t>
            </a:r>
            <a:r>
              <a:rPr lang="en-GB" i="1" dirty="0"/>
              <a:t>m</a:t>
            </a:r>
            <a:r>
              <a:rPr lang="en-GB" dirty="0"/>
              <a:t>), </a:t>
            </a:r>
            <a:r>
              <a:rPr lang="en-GB" i="1" dirty="0"/>
              <a:t>m</a:t>
            </a:r>
            <a:r>
              <a:rPr lang="en-GB" dirty="0"/>
              <a:t> </a:t>
            </a:r>
            <a:r>
              <a:rPr lang="en-GB" dirty="0">
                <a:sym typeface="Symbol" pitchFamily="18" charset="2"/>
              </a:rPr>
              <a:t></a:t>
            </a:r>
            <a:r>
              <a:rPr lang="en-GB" dirty="0"/>
              <a:t> </a:t>
            </a:r>
            <a:r>
              <a:rPr lang="en-GB" i="1" dirty="0"/>
              <a:t>M</a:t>
            </a:r>
            <a:r>
              <a:rPr lang="en-GB" dirty="0"/>
              <a:t>)</a:t>
            </a:r>
          </a:p>
        </p:txBody>
      </p:sp>
      <p:sp>
        <p:nvSpPr>
          <p:cNvPr id="4" name="Oval 4"/>
          <p:cNvSpPr>
            <a:spLocks noChangeArrowheads="1"/>
          </p:cNvSpPr>
          <p:nvPr/>
        </p:nvSpPr>
        <p:spPr bwMode="auto">
          <a:xfrm>
            <a:off x="1447800" y="54102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p>
            <a:r>
              <a:rPr lang="en-US" b="0" i="1" dirty="0">
                <a:solidFill>
                  <a:schemeClr val="bg1"/>
                </a:solidFill>
              </a:rPr>
              <a:t>s</a:t>
            </a:r>
          </a:p>
        </p:txBody>
      </p:sp>
      <p:sp>
        <p:nvSpPr>
          <p:cNvPr id="5" name="Oval 5"/>
          <p:cNvSpPr>
            <a:spLocks noChangeArrowheads="1"/>
          </p:cNvSpPr>
          <p:nvPr/>
        </p:nvSpPr>
        <p:spPr bwMode="auto">
          <a:xfrm>
            <a:off x="4495800" y="62484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nchorCtr="1"/>
          <a:lstStyle/>
          <a:p>
            <a:pPr lvl="0" algn="ctr"/>
            <a:r>
              <a:rPr lang="en-US" sz="1200" b="0" i="1" dirty="0">
                <a:solidFill>
                  <a:schemeClr val="bg1"/>
                </a:solidFill>
              </a:rPr>
              <a:t>m</a:t>
            </a:r>
            <a:r>
              <a:rPr lang="en-US" sz="1200" b="0" i="1" baseline="-25000" dirty="0">
                <a:solidFill>
                  <a:schemeClr val="bg1"/>
                </a:solidFill>
              </a:rPr>
              <a:t>3</a:t>
            </a:r>
            <a:endParaRPr lang="en-US" sz="1400" b="0" i="1" baseline="-25000" dirty="0">
              <a:solidFill>
                <a:schemeClr val="bg1"/>
              </a:solidFill>
            </a:endParaRPr>
          </a:p>
        </p:txBody>
      </p:sp>
      <p:sp>
        <p:nvSpPr>
          <p:cNvPr id="6" name="Oval 6"/>
          <p:cNvSpPr>
            <a:spLocks noChangeArrowheads="1"/>
          </p:cNvSpPr>
          <p:nvPr/>
        </p:nvSpPr>
        <p:spPr bwMode="auto">
          <a:xfrm>
            <a:off x="3733800" y="55626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nchorCtr="1"/>
          <a:lstStyle/>
          <a:p>
            <a:pPr algn="ctr"/>
            <a:r>
              <a:rPr lang="en-US" sz="1200" b="0" i="1" dirty="0">
                <a:solidFill>
                  <a:schemeClr val="bg1"/>
                </a:solidFill>
              </a:rPr>
              <a:t>m</a:t>
            </a:r>
            <a:r>
              <a:rPr lang="en-US" sz="1200" b="0" i="1" baseline="-25000" dirty="0">
                <a:solidFill>
                  <a:schemeClr val="bg1"/>
                </a:solidFill>
              </a:rPr>
              <a:t>2</a:t>
            </a:r>
          </a:p>
        </p:txBody>
      </p:sp>
      <p:sp>
        <p:nvSpPr>
          <p:cNvPr id="7" name="Oval 7"/>
          <p:cNvSpPr>
            <a:spLocks noChangeArrowheads="1"/>
          </p:cNvSpPr>
          <p:nvPr/>
        </p:nvSpPr>
        <p:spPr bwMode="auto">
          <a:xfrm>
            <a:off x="4419600" y="48006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lIns="0" tIns="0" rIns="0" bIns="0" anchor="ctr" anchorCtr="1"/>
          <a:lstStyle/>
          <a:p>
            <a:pPr algn="ctr"/>
            <a:r>
              <a:rPr lang="en-US" sz="1200" b="0" i="1" dirty="0">
                <a:solidFill>
                  <a:schemeClr val="bg1"/>
                </a:solidFill>
              </a:rPr>
              <a:t>m</a:t>
            </a:r>
            <a:r>
              <a:rPr lang="en-US" sz="1200" b="0" i="1" baseline="-25000" dirty="0">
                <a:solidFill>
                  <a:schemeClr val="bg1"/>
                </a:solidFill>
              </a:rPr>
              <a:t>1</a:t>
            </a:r>
            <a:endParaRPr lang="en-US" sz="1400" b="0" i="1" baseline="-25000" dirty="0">
              <a:solidFill>
                <a:schemeClr val="bg1"/>
              </a:solidFill>
            </a:endParaRPr>
          </a:p>
        </p:txBody>
      </p:sp>
      <p:sp>
        <p:nvSpPr>
          <p:cNvPr id="8" name="Oval 10"/>
          <p:cNvSpPr>
            <a:spLocks noChangeArrowheads="1"/>
          </p:cNvSpPr>
          <p:nvPr/>
        </p:nvSpPr>
        <p:spPr bwMode="auto">
          <a:xfrm>
            <a:off x="5105400" y="5410200"/>
            <a:ext cx="381000" cy="381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0" tIns="0" rIns="0" bIns="0" anchor="ctr" anchorCtr="1"/>
          <a:lstStyle/>
          <a:p>
            <a:pPr algn="ctr"/>
            <a:r>
              <a:rPr lang="en-US" sz="1400" b="0" i="1" dirty="0">
                <a:solidFill>
                  <a:schemeClr val="bg1"/>
                </a:solidFill>
              </a:rPr>
              <a:t>n</a:t>
            </a:r>
          </a:p>
        </p:txBody>
      </p:sp>
      <p:cxnSp>
        <p:nvCxnSpPr>
          <p:cNvPr id="15" name="Straight Connector 14"/>
          <p:cNvCxnSpPr>
            <a:stCxn id="7" idx="5"/>
            <a:endCxn id="8" idx="1"/>
          </p:cNvCxnSpPr>
          <p:nvPr/>
        </p:nvCxnSpPr>
        <p:spPr bwMode="auto">
          <a:xfrm rot="16200000" flipH="1">
            <a:off x="4782904" y="5087704"/>
            <a:ext cx="340192" cy="416392"/>
          </a:xfrm>
          <a:prstGeom prst="line">
            <a:avLst/>
          </a:prstGeom>
          <a:solidFill>
            <a:schemeClr val="accent1"/>
          </a:solidFill>
          <a:ln w="15875" cap="flat" cmpd="sng" algn="ctr">
            <a:solidFill>
              <a:schemeClr val="bg1"/>
            </a:solidFill>
            <a:prstDash val="solid"/>
            <a:round/>
            <a:headEnd type="none" w="med" len="med"/>
            <a:tailEnd type="triangle" w="med" len="med"/>
          </a:ln>
          <a:effectLst/>
        </p:spPr>
      </p:cxnSp>
      <p:cxnSp>
        <p:nvCxnSpPr>
          <p:cNvPr id="18" name="Straight Connector 17"/>
          <p:cNvCxnSpPr>
            <a:stCxn id="6" idx="6"/>
            <a:endCxn id="8" idx="2"/>
          </p:cNvCxnSpPr>
          <p:nvPr/>
        </p:nvCxnSpPr>
        <p:spPr bwMode="auto">
          <a:xfrm flipV="1">
            <a:off x="4114800" y="5600700"/>
            <a:ext cx="990600" cy="152400"/>
          </a:xfrm>
          <a:prstGeom prst="line">
            <a:avLst/>
          </a:prstGeom>
          <a:solidFill>
            <a:schemeClr val="accent1"/>
          </a:solidFill>
          <a:ln w="15875" cap="flat" cmpd="sng" algn="ctr">
            <a:solidFill>
              <a:schemeClr val="bg1"/>
            </a:solidFill>
            <a:prstDash val="solid"/>
            <a:round/>
            <a:headEnd type="none" w="med" len="med"/>
            <a:tailEnd type="triangle" w="med" len="med"/>
          </a:ln>
          <a:effectLst/>
        </p:spPr>
      </p:cxnSp>
      <p:cxnSp>
        <p:nvCxnSpPr>
          <p:cNvPr id="21" name="Straight Connector 20"/>
          <p:cNvCxnSpPr>
            <a:endCxn id="8" idx="3"/>
          </p:cNvCxnSpPr>
          <p:nvPr/>
        </p:nvCxnSpPr>
        <p:spPr bwMode="auto">
          <a:xfrm rot="5400000" flipH="1" flipV="1">
            <a:off x="4724400" y="5811604"/>
            <a:ext cx="512996" cy="360596"/>
          </a:xfrm>
          <a:prstGeom prst="line">
            <a:avLst/>
          </a:prstGeom>
          <a:solidFill>
            <a:schemeClr val="accent1"/>
          </a:solidFill>
          <a:ln w="15875" cap="flat" cmpd="sng" algn="ctr">
            <a:solidFill>
              <a:schemeClr val="bg1"/>
            </a:solidFill>
            <a:prstDash val="solid"/>
            <a:round/>
            <a:headEnd type="none" w="med" len="med"/>
            <a:tailEnd type="triangle" w="med" len="med"/>
          </a:ln>
          <a:effectLst/>
        </p:spPr>
      </p:cxnSp>
      <p:cxnSp>
        <p:nvCxnSpPr>
          <p:cNvPr id="24" name="Straight Connector 23"/>
          <p:cNvCxnSpPr>
            <a:stCxn id="4" idx="7"/>
          </p:cNvCxnSpPr>
          <p:nvPr/>
        </p:nvCxnSpPr>
        <p:spPr bwMode="auto">
          <a:xfrm rot="5400000" flipH="1" flipV="1">
            <a:off x="1887304" y="5219700"/>
            <a:ext cx="131996" cy="360596"/>
          </a:xfrm>
          <a:prstGeom prst="line">
            <a:avLst/>
          </a:prstGeom>
          <a:ln w="15875">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8" name="Straight Connector 27"/>
          <p:cNvCxnSpPr>
            <a:stCxn id="4" idx="6"/>
          </p:cNvCxnSpPr>
          <p:nvPr/>
        </p:nvCxnSpPr>
        <p:spPr bwMode="auto">
          <a:xfrm>
            <a:off x="1828800" y="5600700"/>
            <a:ext cx="990600" cy="38100"/>
          </a:xfrm>
          <a:prstGeom prst="line">
            <a:avLst/>
          </a:prstGeom>
          <a:ln w="15875">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Straight Connector 30"/>
          <p:cNvCxnSpPr>
            <a:stCxn id="4" idx="5"/>
          </p:cNvCxnSpPr>
          <p:nvPr/>
        </p:nvCxnSpPr>
        <p:spPr bwMode="auto">
          <a:xfrm rot="16200000" flipH="1">
            <a:off x="1887304" y="5621104"/>
            <a:ext cx="436796" cy="665396"/>
          </a:xfrm>
          <a:prstGeom prst="line">
            <a:avLst/>
          </a:prstGeom>
          <a:ln w="15875">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2362200" y="4953000"/>
            <a:ext cx="389850" cy="338554"/>
          </a:xfrm>
          <a:prstGeom prst="rect">
            <a:avLst/>
          </a:prstGeom>
          <a:noFill/>
        </p:spPr>
        <p:txBody>
          <a:bodyPr wrap="none" rtlCol="0">
            <a:spAutoFit/>
          </a:bodyPr>
          <a:lstStyle/>
          <a:p>
            <a:r>
              <a:rPr lang="en-US" dirty="0">
                <a:solidFill>
                  <a:schemeClr val="bg1"/>
                </a:solidFill>
              </a:rPr>
              <a:t>…</a:t>
            </a:r>
          </a:p>
        </p:txBody>
      </p:sp>
      <p:sp>
        <p:nvSpPr>
          <p:cNvPr id="35" name="TextBox 34"/>
          <p:cNvSpPr txBox="1"/>
          <p:nvPr/>
        </p:nvSpPr>
        <p:spPr>
          <a:xfrm>
            <a:off x="2962950" y="5452646"/>
            <a:ext cx="389850" cy="338554"/>
          </a:xfrm>
          <a:prstGeom prst="rect">
            <a:avLst/>
          </a:prstGeom>
          <a:noFill/>
        </p:spPr>
        <p:txBody>
          <a:bodyPr wrap="none" rtlCol="0">
            <a:spAutoFit/>
          </a:bodyPr>
          <a:lstStyle/>
          <a:p>
            <a:r>
              <a:rPr lang="en-US" dirty="0">
                <a:solidFill>
                  <a:schemeClr val="bg1"/>
                </a:solidFill>
              </a:rPr>
              <a:t>…</a:t>
            </a:r>
          </a:p>
        </p:txBody>
      </p:sp>
      <p:sp>
        <p:nvSpPr>
          <p:cNvPr id="36" name="TextBox 35"/>
          <p:cNvSpPr txBox="1"/>
          <p:nvPr/>
        </p:nvSpPr>
        <p:spPr>
          <a:xfrm>
            <a:off x="2590800" y="6062246"/>
            <a:ext cx="389850" cy="338554"/>
          </a:xfrm>
          <a:prstGeom prst="rect">
            <a:avLst/>
          </a:prstGeom>
          <a:noFill/>
        </p:spPr>
        <p:txBody>
          <a:bodyPr wrap="none" rtlCol="0">
            <a:spAutoFit/>
          </a:bodyPr>
          <a:lstStyle/>
          <a:p>
            <a:r>
              <a:rPr lang="en-US" dirty="0">
                <a:solidFill>
                  <a:schemeClr val="bg1"/>
                </a:solidFill>
              </a:rPr>
              <a:t>…</a:t>
            </a:r>
          </a:p>
        </p:txBody>
      </p:sp>
      <p:sp>
        <p:nvSpPr>
          <p:cNvPr id="37" name="TextBox 36"/>
          <p:cNvSpPr txBox="1"/>
          <p:nvPr/>
        </p:nvSpPr>
        <p:spPr>
          <a:xfrm>
            <a:off x="4114800" y="4800600"/>
            <a:ext cx="351378" cy="307777"/>
          </a:xfrm>
          <a:prstGeom prst="rect">
            <a:avLst/>
          </a:prstGeom>
          <a:noFill/>
        </p:spPr>
        <p:txBody>
          <a:bodyPr wrap="none" rtlCol="0">
            <a:spAutoFit/>
          </a:bodyPr>
          <a:lstStyle/>
          <a:p>
            <a:r>
              <a:rPr lang="en-US" sz="1400" b="0" i="1" dirty="0">
                <a:solidFill>
                  <a:schemeClr val="bg1"/>
                </a:solidFill>
              </a:rPr>
              <a:t>d</a:t>
            </a:r>
            <a:r>
              <a:rPr lang="en-US" sz="1400" b="0" i="1" baseline="-25000" dirty="0">
                <a:solidFill>
                  <a:schemeClr val="bg1"/>
                </a:solidFill>
              </a:rPr>
              <a:t>1</a:t>
            </a:r>
          </a:p>
        </p:txBody>
      </p:sp>
      <p:sp>
        <p:nvSpPr>
          <p:cNvPr id="38" name="TextBox 37"/>
          <p:cNvSpPr txBox="1"/>
          <p:nvPr/>
        </p:nvSpPr>
        <p:spPr>
          <a:xfrm>
            <a:off x="3611022" y="5257800"/>
            <a:ext cx="351378" cy="307777"/>
          </a:xfrm>
          <a:prstGeom prst="rect">
            <a:avLst/>
          </a:prstGeom>
          <a:noFill/>
        </p:spPr>
        <p:txBody>
          <a:bodyPr wrap="none" rtlCol="0">
            <a:spAutoFit/>
          </a:bodyPr>
          <a:lstStyle/>
          <a:p>
            <a:r>
              <a:rPr lang="en-US" sz="1400" b="0" i="1" dirty="0">
                <a:solidFill>
                  <a:schemeClr val="bg1"/>
                </a:solidFill>
              </a:rPr>
              <a:t>d</a:t>
            </a:r>
            <a:r>
              <a:rPr lang="en-US" sz="1400" b="0" i="1" baseline="-25000" dirty="0">
                <a:solidFill>
                  <a:schemeClr val="bg1"/>
                </a:solidFill>
              </a:rPr>
              <a:t>2</a:t>
            </a:r>
          </a:p>
        </p:txBody>
      </p:sp>
      <p:sp>
        <p:nvSpPr>
          <p:cNvPr id="39" name="TextBox 38"/>
          <p:cNvSpPr txBox="1"/>
          <p:nvPr/>
        </p:nvSpPr>
        <p:spPr>
          <a:xfrm>
            <a:off x="4191000" y="6169223"/>
            <a:ext cx="351378" cy="307777"/>
          </a:xfrm>
          <a:prstGeom prst="rect">
            <a:avLst/>
          </a:prstGeom>
          <a:noFill/>
        </p:spPr>
        <p:txBody>
          <a:bodyPr wrap="none" rtlCol="0">
            <a:spAutoFit/>
          </a:bodyPr>
          <a:lstStyle/>
          <a:p>
            <a:r>
              <a:rPr lang="en-US" sz="1400" b="0" i="1" dirty="0">
                <a:solidFill>
                  <a:schemeClr val="bg1"/>
                </a:solidFill>
              </a:rPr>
              <a:t>d</a:t>
            </a:r>
            <a:r>
              <a:rPr lang="en-US" sz="1400" b="0" i="1" baseline="-25000" dirty="0">
                <a:solidFill>
                  <a:schemeClr val="bg1"/>
                </a:solidFill>
              </a:rPr>
              <a:t>3</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71</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P spid="4" grpId="0" animBg="1"/>
      <p:bldP spid="5" grpId="0" animBg="1"/>
      <p:bldP spid="6" grpId="0" animBg="1"/>
      <p:bldP spid="7" grpId="0" animBg="1"/>
      <p:bldP spid="8" grpId="0" animBg="1"/>
      <p:bldP spid="34" grpId="0"/>
      <p:bldP spid="35" grpId="0"/>
      <p:bldP spid="36" grpId="0"/>
      <p:bldP spid="37" grpId="0"/>
      <p:bldP spid="38" grpId="0"/>
      <p:bldP spid="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06-01-14_Surface_waves.jpg"/>
          <p:cNvPicPr>
            <a:picLocks noChangeAspect="1"/>
          </p:cNvPicPr>
          <p:nvPr/>
        </p:nvPicPr>
        <p:blipFill>
          <a:blip r:embed="rId2" cstate="print"/>
          <a:stretch>
            <a:fillRect/>
          </a:stretch>
        </p:blipFill>
        <p:spPr>
          <a:xfrm>
            <a:off x="0" y="285750"/>
            <a:ext cx="9144000" cy="6286500"/>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(Wave)</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72</a:t>
            </a:fld>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Visualizing Parallel BFS</a:t>
            </a:r>
            <a:endParaRPr lang="en-US" dirty="0"/>
          </a:p>
        </p:txBody>
      </p:sp>
      <p:sp>
        <p:nvSpPr>
          <p:cNvPr id="4" name="Oval 4"/>
          <p:cNvSpPr>
            <a:spLocks noChangeArrowheads="1"/>
          </p:cNvSpPr>
          <p:nvPr/>
        </p:nvSpPr>
        <p:spPr bwMode="auto">
          <a:xfrm>
            <a:off x="2743200" y="1524000"/>
            <a:ext cx="685800" cy="6858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0</a:t>
            </a:r>
          </a:p>
        </p:txBody>
      </p:sp>
      <p:sp>
        <p:nvSpPr>
          <p:cNvPr id="5" name="Oval 5"/>
          <p:cNvSpPr>
            <a:spLocks noChangeArrowheads="1"/>
          </p:cNvSpPr>
          <p:nvPr/>
        </p:nvSpPr>
        <p:spPr bwMode="auto">
          <a:xfrm>
            <a:off x="2133600" y="27432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3</a:t>
            </a:r>
          </a:p>
        </p:txBody>
      </p:sp>
      <p:sp>
        <p:nvSpPr>
          <p:cNvPr id="6" name="Oval 6"/>
          <p:cNvSpPr>
            <a:spLocks noChangeArrowheads="1"/>
          </p:cNvSpPr>
          <p:nvPr/>
        </p:nvSpPr>
        <p:spPr bwMode="auto">
          <a:xfrm>
            <a:off x="3657600" y="26670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2</a:t>
            </a:r>
          </a:p>
        </p:txBody>
      </p:sp>
      <p:sp>
        <p:nvSpPr>
          <p:cNvPr id="7" name="Oval 7"/>
          <p:cNvSpPr>
            <a:spLocks noChangeArrowheads="1"/>
          </p:cNvSpPr>
          <p:nvPr/>
        </p:nvSpPr>
        <p:spPr bwMode="auto">
          <a:xfrm>
            <a:off x="4572000" y="16002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1</a:t>
            </a:r>
          </a:p>
        </p:txBody>
      </p:sp>
      <p:sp>
        <p:nvSpPr>
          <p:cNvPr id="8" name="Oval 8"/>
          <p:cNvSpPr>
            <a:spLocks noChangeArrowheads="1"/>
          </p:cNvSpPr>
          <p:nvPr/>
        </p:nvSpPr>
        <p:spPr bwMode="auto">
          <a:xfrm>
            <a:off x="6324600" y="12954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7</a:t>
            </a:r>
          </a:p>
        </p:txBody>
      </p:sp>
      <p:sp>
        <p:nvSpPr>
          <p:cNvPr id="9" name="Oval 9"/>
          <p:cNvSpPr>
            <a:spLocks noChangeArrowheads="1"/>
          </p:cNvSpPr>
          <p:nvPr/>
        </p:nvSpPr>
        <p:spPr bwMode="auto">
          <a:xfrm>
            <a:off x="5334000" y="28956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6</a:t>
            </a:r>
          </a:p>
        </p:txBody>
      </p:sp>
      <p:sp>
        <p:nvSpPr>
          <p:cNvPr id="10" name="Oval 10"/>
          <p:cNvSpPr>
            <a:spLocks noChangeArrowheads="1"/>
          </p:cNvSpPr>
          <p:nvPr/>
        </p:nvSpPr>
        <p:spPr bwMode="auto">
          <a:xfrm>
            <a:off x="3810000" y="38862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5</a:t>
            </a:r>
          </a:p>
        </p:txBody>
      </p:sp>
      <p:sp>
        <p:nvSpPr>
          <p:cNvPr id="11" name="Oval 11"/>
          <p:cNvSpPr>
            <a:spLocks noChangeArrowheads="1"/>
          </p:cNvSpPr>
          <p:nvPr/>
        </p:nvSpPr>
        <p:spPr bwMode="auto">
          <a:xfrm>
            <a:off x="2514600" y="41910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4</a:t>
            </a:r>
          </a:p>
        </p:txBody>
      </p:sp>
      <p:sp>
        <p:nvSpPr>
          <p:cNvPr id="12" name="Oval 12"/>
          <p:cNvSpPr>
            <a:spLocks noChangeArrowheads="1"/>
          </p:cNvSpPr>
          <p:nvPr/>
        </p:nvSpPr>
        <p:spPr bwMode="auto">
          <a:xfrm>
            <a:off x="3429000" y="5410200"/>
            <a:ext cx="685800" cy="6858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9</a:t>
            </a:r>
          </a:p>
        </p:txBody>
      </p:sp>
      <p:sp>
        <p:nvSpPr>
          <p:cNvPr id="13" name="Oval 13"/>
          <p:cNvSpPr>
            <a:spLocks noChangeArrowheads="1"/>
          </p:cNvSpPr>
          <p:nvPr/>
        </p:nvSpPr>
        <p:spPr bwMode="auto">
          <a:xfrm>
            <a:off x="5791200" y="4343400"/>
            <a:ext cx="685800" cy="6858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anchor="ctr" anchorCtr="1"/>
          <a:lstStyle/>
          <a:p>
            <a:r>
              <a:rPr lang="en-US" i="1" dirty="0">
                <a:solidFill>
                  <a:schemeClr val="bg2"/>
                </a:solidFill>
              </a:rPr>
              <a:t>n</a:t>
            </a:r>
            <a:r>
              <a:rPr lang="en-US" i="1" baseline="-25000" dirty="0">
                <a:solidFill>
                  <a:schemeClr val="bg2"/>
                </a:solidFill>
              </a:rPr>
              <a:t>8</a:t>
            </a:r>
          </a:p>
        </p:txBody>
      </p:sp>
      <p:cxnSp>
        <p:nvCxnSpPr>
          <p:cNvPr id="14" name="Straight Arrow Connector 15"/>
          <p:cNvCxnSpPr>
            <a:cxnSpLocks noChangeShapeType="1"/>
            <a:stCxn id="4" idx="3"/>
            <a:endCxn id="5" idx="0"/>
          </p:cNvCxnSpPr>
          <p:nvPr/>
        </p:nvCxnSpPr>
        <p:spPr bwMode="auto">
          <a:xfrm rot="5400000">
            <a:off x="2343151" y="2243137"/>
            <a:ext cx="633412" cy="366713"/>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15" name="Straight Arrow Connector 16"/>
          <p:cNvCxnSpPr>
            <a:cxnSpLocks noChangeShapeType="1"/>
            <a:stCxn id="4" idx="5"/>
            <a:endCxn id="6" idx="1"/>
          </p:cNvCxnSpPr>
          <p:nvPr/>
        </p:nvCxnSpPr>
        <p:spPr bwMode="auto">
          <a:xfrm rot="16200000" flipH="1">
            <a:off x="3214688" y="2224088"/>
            <a:ext cx="657225" cy="4286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9"/>
          <p:cNvCxnSpPr>
            <a:cxnSpLocks noChangeShapeType="1"/>
            <a:stCxn id="4" idx="6"/>
            <a:endCxn id="7" idx="2"/>
          </p:cNvCxnSpPr>
          <p:nvPr/>
        </p:nvCxnSpPr>
        <p:spPr bwMode="auto">
          <a:xfrm>
            <a:off x="3429000" y="1866900"/>
            <a:ext cx="1143000" cy="76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23"/>
          <p:cNvCxnSpPr>
            <a:cxnSpLocks noChangeShapeType="1"/>
            <a:stCxn id="7" idx="6"/>
            <a:endCxn id="8" idx="2"/>
          </p:cNvCxnSpPr>
          <p:nvPr/>
        </p:nvCxnSpPr>
        <p:spPr bwMode="auto">
          <a:xfrm flipV="1">
            <a:off x="5257800" y="1638300"/>
            <a:ext cx="1066800" cy="3048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26"/>
          <p:cNvCxnSpPr>
            <a:cxnSpLocks noChangeShapeType="1"/>
            <a:stCxn id="13" idx="0"/>
            <a:endCxn id="8" idx="4"/>
          </p:cNvCxnSpPr>
          <p:nvPr/>
        </p:nvCxnSpPr>
        <p:spPr bwMode="auto">
          <a:xfrm rot="5400000" flipH="1" flipV="1">
            <a:off x="5219700" y="2895600"/>
            <a:ext cx="2362200" cy="5334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31"/>
          <p:cNvCxnSpPr>
            <a:cxnSpLocks noChangeShapeType="1"/>
            <a:stCxn id="9" idx="1"/>
            <a:endCxn id="7" idx="5"/>
          </p:cNvCxnSpPr>
          <p:nvPr/>
        </p:nvCxnSpPr>
        <p:spPr bwMode="auto">
          <a:xfrm rot="16200000" flipV="1">
            <a:off x="4891088" y="2452688"/>
            <a:ext cx="809625" cy="2762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0" name="Straight Arrow Connector 34"/>
          <p:cNvCxnSpPr>
            <a:cxnSpLocks noChangeShapeType="1"/>
            <a:stCxn id="7" idx="3"/>
            <a:endCxn id="6" idx="7"/>
          </p:cNvCxnSpPr>
          <p:nvPr/>
        </p:nvCxnSpPr>
        <p:spPr bwMode="auto">
          <a:xfrm rot="5400000">
            <a:off x="4167188" y="2262188"/>
            <a:ext cx="581025" cy="4286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1" name="Straight Arrow Connector 37"/>
          <p:cNvCxnSpPr>
            <a:cxnSpLocks noChangeShapeType="1"/>
            <a:stCxn id="6" idx="6"/>
            <a:endCxn id="9" idx="2"/>
          </p:cNvCxnSpPr>
          <p:nvPr/>
        </p:nvCxnSpPr>
        <p:spPr bwMode="auto">
          <a:xfrm>
            <a:off x="4343400" y="3009900"/>
            <a:ext cx="990600" cy="2286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40"/>
          <p:cNvCxnSpPr>
            <a:cxnSpLocks noChangeShapeType="1"/>
            <a:stCxn id="5" idx="4"/>
            <a:endCxn id="11" idx="0"/>
          </p:cNvCxnSpPr>
          <p:nvPr/>
        </p:nvCxnSpPr>
        <p:spPr bwMode="auto">
          <a:xfrm rot="16200000" flipH="1">
            <a:off x="2286000" y="3619500"/>
            <a:ext cx="762000" cy="3810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3" name="Straight Arrow Connector 43"/>
          <p:cNvCxnSpPr>
            <a:cxnSpLocks noChangeShapeType="1"/>
            <a:stCxn id="6" idx="3"/>
            <a:endCxn id="11" idx="7"/>
          </p:cNvCxnSpPr>
          <p:nvPr/>
        </p:nvCxnSpPr>
        <p:spPr bwMode="auto">
          <a:xfrm rot="5400000">
            <a:off x="2909888" y="3443288"/>
            <a:ext cx="1038225" cy="6572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46"/>
          <p:cNvCxnSpPr>
            <a:cxnSpLocks noChangeShapeType="1"/>
            <a:stCxn id="6" idx="4"/>
            <a:endCxn id="10" idx="0"/>
          </p:cNvCxnSpPr>
          <p:nvPr/>
        </p:nvCxnSpPr>
        <p:spPr bwMode="auto">
          <a:xfrm rot="16200000" flipH="1">
            <a:off x="3810000" y="3543300"/>
            <a:ext cx="533400" cy="1524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50"/>
          <p:cNvCxnSpPr>
            <a:cxnSpLocks noChangeShapeType="1"/>
            <a:stCxn id="10" idx="7"/>
            <a:endCxn id="9" idx="3"/>
          </p:cNvCxnSpPr>
          <p:nvPr/>
        </p:nvCxnSpPr>
        <p:spPr bwMode="auto">
          <a:xfrm rot="5400000" flipH="1" flipV="1">
            <a:off x="4662488" y="3214688"/>
            <a:ext cx="504825" cy="10382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53"/>
          <p:cNvCxnSpPr>
            <a:cxnSpLocks noChangeShapeType="1"/>
            <a:stCxn id="11" idx="5"/>
            <a:endCxn id="12" idx="1"/>
          </p:cNvCxnSpPr>
          <p:nvPr/>
        </p:nvCxnSpPr>
        <p:spPr bwMode="auto">
          <a:xfrm rot="16200000" flipH="1">
            <a:off x="2947988" y="4929188"/>
            <a:ext cx="733425" cy="428625"/>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7" name="Straight Arrow Connector 56"/>
          <p:cNvCxnSpPr>
            <a:cxnSpLocks noChangeShapeType="1"/>
            <a:stCxn id="10" idx="3"/>
            <a:endCxn id="12" idx="0"/>
          </p:cNvCxnSpPr>
          <p:nvPr/>
        </p:nvCxnSpPr>
        <p:spPr bwMode="auto">
          <a:xfrm rot="5400000">
            <a:off x="3371851" y="4871617"/>
            <a:ext cx="938633" cy="138533"/>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8" name="Straight Arrow Connector 59"/>
          <p:cNvCxnSpPr>
            <a:cxnSpLocks noChangeShapeType="1"/>
            <a:stCxn id="12" idx="7"/>
            <a:endCxn id="10" idx="4"/>
          </p:cNvCxnSpPr>
          <p:nvPr/>
        </p:nvCxnSpPr>
        <p:spPr bwMode="auto">
          <a:xfrm rot="5400000" flipH="1" flipV="1">
            <a:off x="3614737" y="4972051"/>
            <a:ext cx="938213" cy="138112"/>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62"/>
          <p:cNvCxnSpPr>
            <a:cxnSpLocks noChangeShapeType="1"/>
            <a:stCxn id="10" idx="6"/>
            <a:endCxn id="13" idx="2"/>
          </p:cNvCxnSpPr>
          <p:nvPr/>
        </p:nvCxnSpPr>
        <p:spPr bwMode="auto">
          <a:xfrm>
            <a:off x="4495800" y="4229100"/>
            <a:ext cx="1295400" cy="457200"/>
          </a:xfrm>
          <a:prstGeom prst="straightConnector1">
            <a:avLst/>
          </a:prstGeom>
          <a:ln w="15875">
            <a:headEnd/>
            <a:tailEnd type="arrow" w="med" len="med"/>
          </a:ln>
        </p:spPr>
        <p:style>
          <a:lnRef idx="2">
            <a:schemeClr val="dk1"/>
          </a:lnRef>
          <a:fillRef idx="0">
            <a:schemeClr val="dk1"/>
          </a:fillRef>
          <a:effectRef idx="1">
            <a:schemeClr val="dk1"/>
          </a:effectRef>
          <a:fontRef idx="minor">
            <a:schemeClr val="tx1"/>
          </a:fontRef>
        </p:style>
      </p:cxnSp>
      <p:sp>
        <p:nvSpPr>
          <p:cNvPr id="3" name="Slide Number Placeholder 2"/>
          <p:cNvSpPr>
            <a:spLocks noGrp="1"/>
          </p:cNvSpPr>
          <p:nvPr>
            <p:ph type="sldNum" sz="quarter" idx="4"/>
          </p:nvPr>
        </p:nvSpPr>
        <p:spPr/>
        <p:txBody>
          <a:bodyPr/>
          <a:lstStyle/>
          <a:p>
            <a:fld id="{8808B073-952C-4081-9AC7-D5FCF8D919B0}" type="slidenum">
              <a:rPr lang="zh-CN" altLang="en-US" smtClean="0"/>
              <a:t>73</a:t>
            </a:fld>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p:txBody>
          <a:bodyPr/>
          <a:lstStyle/>
          <a:p>
            <a:r>
              <a:rPr lang="en-GB"/>
              <a:t>From Intuition to Algorithm</a:t>
            </a:r>
          </a:p>
        </p:txBody>
      </p:sp>
      <p:sp>
        <p:nvSpPr>
          <p:cNvPr id="91139" name="Rectangle 2"/>
          <p:cNvSpPr>
            <a:spLocks noGrp="1" noChangeArrowheads="1"/>
          </p:cNvSpPr>
          <p:nvPr>
            <p:ph type="body" idx="1"/>
          </p:nvPr>
        </p:nvSpPr>
        <p:spPr/>
        <p:txBody>
          <a:bodyPr/>
          <a:lstStyle/>
          <a:p>
            <a:r>
              <a:rPr lang="en-GB" dirty="0"/>
              <a:t>Data representation:</a:t>
            </a:r>
          </a:p>
          <a:p>
            <a:pPr lvl="1"/>
            <a:r>
              <a:rPr lang="en-GB" dirty="0"/>
              <a:t>Key: node </a:t>
            </a:r>
            <a:r>
              <a:rPr lang="en-GB" i="1" dirty="0"/>
              <a:t>n</a:t>
            </a:r>
          </a:p>
          <a:p>
            <a:pPr lvl="1"/>
            <a:r>
              <a:rPr lang="en-GB" dirty="0"/>
              <a:t>Value: </a:t>
            </a:r>
            <a:r>
              <a:rPr lang="en-GB" i="1" dirty="0"/>
              <a:t>d</a:t>
            </a:r>
            <a:r>
              <a:rPr lang="en-GB" dirty="0"/>
              <a:t> (distance from start)</a:t>
            </a:r>
            <a:r>
              <a:rPr lang="en-GB" dirty="0" err="1"/>
              <a:t>哪一层</a:t>
            </a:r>
            <a:r>
              <a:rPr lang="en-GB" dirty="0"/>
              <a:t>, adjacency list (list of nodes reachable from </a:t>
            </a:r>
            <a:r>
              <a:rPr lang="en-GB" i="1" dirty="0"/>
              <a:t>n</a:t>
            </a:r>
            <a:r>
              <a:rPr lang="en-GB" dirty="0"/>
              <a:t>)</a:t>
            </a:r>
            <a:r>
              <a:rPr lang="en-GB" dirty="0" err="1"/>
              <a:t>领接链表</a:t>
            </a:r>
            <a:endParaRPr lang="en-GB" dirty="0"/>
          </a:p>
          <a:p>
            <a:pPr lvl="1"/>
            <a:r>
              <a:rPr lang="en-GB" dirty="0">
                <a:sym typeface="Symbol"/>
              </a:rPr>
              <a:t>Initialization: for all nodes except for start node, </a:t>
            </a:r>
            <a:r>
              <a:rPr lang="en-GB" i="1" dirty="0"/>
              <a:t>d</a:t>
            </a:r>
            <a:r>
              <a:rPr lang="en-GB" dirty="0"/>
              <a:t> = </a:t>
            </a:r>
            <a:r>
              <a:rPr lang="en-GB" dirty="0">
                <a:sym typeface="Symbol"/>
              </a:rPr>
              <a:t></a:t>
            </a:r>
            <a:endParaRPr lang="en-GB" dirty="0"/>
          </a:p>
          <a:p>
            <a:r>
              <a:rPr lang="en-GB" dirty="0">
                <a:sym typeface="Symbol" pitchFamily="18" charset="2"/>
              </a:rPr>
              <a:t>Mapper:</a:t>
            </a:r>
          </a:p>
          <a:p>
            <a:pPr lvl="1"/>
            <a:r>
              <a:rPr lang="en-GB" dirty="0">
                <a:sym typeface="Symbol" pitchFamily="18" charset="2"/>
              </a:rPr>
              <a:t></a:t>
            </a:r>
            <a:r>
              <a:rPr lang="en-GB" i="1" dirty="0"/>
              <a:t>m</a:t>
            </a:r>
            <a:r>
              <a:rPr lang="en-GB" dirty="0"/>
              <a:t> </a:t>
            </a:r>
            <a:r>
              <a:rPr lang="en-GB" dirty="0">
                <a:sym typeface="Symbol" pitchFamily="18" charset="2"/>
              </a:rPr>
              <a:t></a:t>
            </a:r>
            <a:r>
              <a:rPr lang="en-GB" dirty="0"/>
              <a:t> </a:t>
            </a:r>
            <a:r>
              <a:rPr lang="en-GB" dirty="0">
                <a:solidFill>
                  <a:srgbClr val="FF0000"/>
                </a:solidFill>
              </a:rPr>
              <a:t>adjacency list: emit (</a:t>
            </a:r>
            <a:r>
              <a:rPr lang="en-GB" i="1" dirty="0">
                <a:solidFill>
                  <a:srgbClr val="FF0000"/>
                </a:solidFill>
              </a:rPr>
              <a:t>m</a:t>
            </a:r>
            <a:r>
              <a:rPr lang="en-GB" dirty="0">
                <a:solidFill>
                  <a:srgbClr val="FF0000"/>
                </a:solidFill>
              </a:rPr>
              <a:t>, </a:t>
            </a:r>
            <a:r>
              <a:rPr lang="en-GB" i="1" dirty="0">
                <a:solidFill>
                  <a:srgbClr val="FF0000"/>
                </a:solidFill>
              </a:rPr>
              <a:t>d </a:t>
            </a:r>
            <a:r>
              <a:rPr lang="en-GB" dirty="0">
                <a:solidFill>
                  <a:srgbClr val="FF0000"/>
                </a:solidFill>
              </a:rPr>
              <a:t>+ 1)</a:t>
            </a:r>
          </a:p>
          <a:p>
            <a:r>
              <a:rPr lang="en-GB" dirty="0"/>
              <a:t>Sort/Shuffle</a:t>
            </a:r>
          </a:p>
          <a:p>
            <a:pPr lvl="1"/>
            <a:r>
              <a:rPr lang="en-GB" dirty="0">
                <a:solidFill>
                  <a:srgbClr val="FF0000"/>
                </a:solidFill>
              </a:rPr>
              <a:t>Groups distances by reachable nodes</a:t>
            </a:r>
          </a:p>
          <a:p>
            <a:r>
              <a:rPr lang="en-GB" dirty="0"/>
              <a:t>Reducer:</a:t>
            </a:r>
          </a:p>
          <a:p>
            <a:pPr lvl="1"/>
            <a:r>
              <a:rPr lang="en-GB" dirty="0"/>
              <a:t>Selects minimum distance path for each reachable node</a:t>
            </a:r>
          </a:p>
          <a:p>
            <a:pPr lvl="1"/>
            <a:r>
              <a:rPr lang="en-GB" dirty="0">
                <a:solidFill>
                  <a:srgbClr val="FF0000"/>
                </a:solidFill>
              </a:rPr>
              <a:t>Additional bookkeeping needed to keep track of actual path</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74</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13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13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1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Grp="1" noChangeArrowheads="1"/>
          </p:cNvSpPr>
          <p:nvPr>
            <p:ph type="title"/>
          </p:nvPr>
        </p:nvSpPr>
        <p:spPr/>
        <p:txBody>
          <a:bodyPr/>
          <a:lstStyle/>
          <a:p>
            <a:r>
              <a:rPr lang="en-GB"/>
              <a:t>Multiple Iterations Needed</a:t>
            </a:r>
          </a:p>
        </p:txBody>
      </p:sp>
      <p:sp>
        <p:nvSpPr>
          <p:cNvPr id="92163" name="Rectangle 2"/>
          <p:cNvSpPr>
            <a:spLocks noGrp="1" noChangeArrowheads="1"/>
          </p:cNvSpPr>
          <p:nvPr>
            <p:ph type="body" idx="1"/>
          </p:nvPr>
        </p:nvSpPr>
        <p:spPr/>
        <p:txBody>
          <a:bodyPr/>
          <a:lstStyle/>
          <a:p>
            <a:r>
              <a:rPr lang="en-GB" dirty="0"/>
              <a:t>Each MapReduce iteration advances the “known frontier” by one hop</a:t>
            </a:r>
          </a:p>
          <a:p>
            <a:pPr lvl="1"/>
            <a:r>
              <a:rPr lang="en-GB" dirty="0"/>
              <a:t>Subsequent iterations include more and more reachable nodes as frontier expands</a:t>
            </a:r>
          </a:p>
          <a:p>
            <a:pPr lvl="1"/>
            <a:r>
              <a:rPr lang="en-GB" dirty="0"/>
              <a:t>Multiple iterations are needed to explore entire graph</a:t>
            </a:r>
          </a:p>
          <a:p>
            <a:r>
              <a:rPr lang="en-GB" dirty="0"/>
              <a:t>Preserving graph structure:</a:t>
            </a:r>
          </a:p>
          <a:p>
            <a:pPr lvl="1"/>
            <a:r>
              <a:rPr lang="en-GB" dirty="0"/>
              <a:t>Problem: Where did the adjacency list go?</a:t>
            </a:r>
          </a:p>
          <a:p>
            <a:pPr lvl="1"/>
            <a:r>
              <a:rPr lang="en-GB" dirty="0"/>
              <a:t>Solution: mapper emits (</a:t>
            </a:r>
            <a:r>
              <a:rPr lang="en-GB" i="1" dirty="0"/>
              <a:t>n</a:t>
            </a:r>
            <a:r>
              <a:rPr lang="en-GB" dirty="0"/>
              <a:t>, adjacency list) as well</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75</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Pseudo-Code</a:t>
            </a:r>
          </a:p>
        </p:txBody>
      </p:sp>
      <p:pic>
        <p:nvPicPr>
          <p:cNvPr id="4" name="Content Placeholder 3" descr="graphs-bfs.png"/>
          <p:cNvPicPr>
            <a:picLocks noGrp="1" noChangeAspect="1"/>
          </p:cNvPicPr>
          <p:nvPr>
            <p:ph idx="1"/>
          </p:nvPr>
        </p:nvPicPr>
        <p:blipFill>
          <a:blip r:embed="rId2" cstate="print"/>
          <a:stretch>
            <a:fillRect/>
          </a:stretch>
        </p:blipFill>
        <p:spPr>
          <a:xfrm>
            <a:off x="1143000" y="1628775"/>
            <a:ext cx="6934200" cy="3981450"/>
          </a:xfrm>
        </p:spPr>
      </p:pic>
      <p:sp>
        <p:nvSpPr>
          <p:cNvPr id="3" name="Slide Number Placeholder 2"/>
          <p:cNvSpPr>
            <a:spLocks noGrp="1"/>
          </p:cNvSpPr>
          <p:nvPr>
            <p:ph type="sldNum" sz="quarter" idx="4"/>
          </p:nvPr>
        </p:nvSpPr>
        <p:spPr/>
        <p:txBody>
          <a:bodyPr/>
          <a:lstStyle/>
          <a:p>
            <a:fld id="{8808B073-952C-4081-9AC7-D5FCF8D919B0}" type="slidenum">
              <a:rPr lang="zh-CN" altLang="en-US" smtClean="0"/>
              <a:t>76</a:t>
            </a:fld>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Criterion</a:t>
            </a:r>
          </a:p>
        </p:txBody>
      </p:sp>
      <p:sp>
        <p:nvSpPr>
          <p:cNvPr id="3" name="Content Placeholder 2"/>
          <p:cNvSpPr>
            <a:spLocks noGrp="1"/>
          </p:cNvSpPr>
          <p:nvPr>
            <p:ph idx="1"/>
          </p:nvPr>
        </p:nvSpPr>
        <p:spPr/>
        <p:txBody>
          <a:bodyPr/>
          <a:lstStyle/>
          <a:p>
            <a:r>
              <a:rPr lang="en-US" dirty="0"/>
              <a:t>How many iterations are needed in parallel BFS (equal edge weight case)?</a:t>
            </a:r>
          </a:p>
          <a:p>
            <a:r>
              <a:rPr lang="en-US" dirty="0"/>
              <a:t>Convince yourself: when a node is first “discovered”, we’ve found the shortest path</a:t>
            </a:r>
          </a:p>
          <a:p>
            <a:r>
              <a:rPr lang="en-US" dirty="0"/>
              <a:t>Now answer the question...</a:t>
            </a:r>
          </a:p>
          <a:p>
            <a:pPr lvl="1"/>
            <a:r>
              <a:rPr lang="en-US" dirty="0">
                <a:solidFill>
                  <a:srgbClr val="FF0000"/>
                </a:solidFill>
              </a:rPr>
              <a:t>Six degrees of separation?</a:t>
            </a:r>
          </a:p>
          <a:p>
            <a:r>
              <a:rPr lang="en-US" dirty="0"/>
              <a:t>Practicalities of implementation in MapReduce</a:t>
            </a:r>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77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p:txBody>
          <a:bodyPr/>
          <a:lstStyle/>
          <a:p>
            <a:r>
              <a:rPr lang="en-GB"/>
              <a:t>Comparison to Dijkstra</a:t>
            </a:r>
          </a:p>
        </p:txBody>
      </p:sp>
      <p:sp>
        <p:nvSpPr>
          <p:cNvPr id="96259" name="Rectangle 2"/>
          <p:cNvSpPr>
            <a:spLocks noGrp="1" noChangeArrowheads="1"/>
          </p:cNvSpPr>
          <p:nvPr>
            <p:ph type="body" idx="1"/>
          </p:nvPr>
        </p:nvSpPr>
        <p:spPr/>
        <p:txBody>
          <a:bodyPr/>
          <a:lstStyle/>
          <a:p>
            <a:r>
              <a:rPr lang="en-GB" dirty="0" err="1"/>
              <a:t>Dijkstra’s</a:t>
            </a:r>
            <a:r>
              <a:rPr lang="en-GB" dirty="0"/>
              <a:t> algorithm is more efficient </a:t>
            </a:r>
          </a:p>
          <a:p>
            <a:pPr lvl="1"/>
            <a:r>
              <a:rPr lang="en-GB" dirty="0"/>
              <a:t>At any step it only pursues edges from the minimum-cost path inside the frontier</a:t>
            </a:r>
          </a:p>
          <a:p>
            <a:r>
              <a:rPr lang="en-GB" dirty="0"/>
              <a:t>MapReduce explores all paths in parallel</a:t>
            </a:r>
          </a:p>
          <a:p>
            <a:pPr lvl="1"/>
            <a:r>
              <a:rPr lang="en-GB" dirty="0">
                <a:solidFill>
                  <a:srgbClr val="FF0000"/>
                </a:solidFill>
              </a:rPr>
              <a:t>Lots of “waste”</a:t>
            </a:r>
            <a:r>
              <a:rPr lang="zh-CN" altLang="en-US" dirty="0">
                <a:solidFill>
                  <a:srgbClr val="FF0000"/>
                </a:solidFill>
              </a:rPr>
              <a:t> 不在当前层的点，都在空转</a:t>
            </a:r>
            <a:endParaRPr lang="en-GB" dirty="0">
              <a:solidFill>
                <a:srgbClr val="FF0000"/>
              </a:solidFill>
            </a:endParaRPr>
          </a:p>
          <a:p>
            <a:pPr lvl="1"/>
            <a:r>
              <a:rPr lang="en-GB" dirty="0"/>
              <a:t>Useful work is only done at the “frontier”</a:t>
            </a:r>
          </a:p>
          <a:p>
            <a:r>
              <a:rPr lang="en-GB" dirty="0"/>
              <a:t>Why can’t we do better using MapReduce?</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78</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p:txBody>
          <a:bodyPr/>
          <a:lstStyle/>
          <a:p>
            <a:r>
              <a:rPr lang="en-GB"/>
              <a:t>Weighted Edges</a:t>
            </a:r>
          </a:p>
        </p:txBody>
      </p:sp>
      <p:sp>
        <p:nvSpPr>
          <p:cNvPr id="95235" name="Rectangle 2"/>
          <p:cNvSpPr>
            <a:spLocks noGrp="1" noChangeArrowheads="1"/>
          </p:cNvSpPr>
          <p:nvPr>
            <p:ph type="body" idx="1"/>
          </p:nvPr>
        </p:nvSpPr>
        <p:spPr/>
        <p:txBody>
          <a:bodyPr/>
          <a:lstStyle/>
          <a:p>
            <a:r>
              <a:rPr lang="en-GB" dirty="0"/>
              <a:t>Now add positive weights to the edges</a:t>
            </a:r>
          </a:p>
          <a:p>
            <a:pPr lvl="1"/>
            <a:r>
              <a:rPr lang="en-GB" dirty="0"/>
              <a:t>Why can’t edge weights be negative?</a:t>
            </a:r>
          </a:p>
          <a:p>
            <a:r>
              <a:rPr lang="en-GB" dirty="0"/>
              <a:t>Simple change: adjacency list now includes a weight </a:t>
            </a:r>
            <a:r>
              <a:rPr lang="en-GB" i="1" dirty="0"/>
              <a:t>w</a:t>
            </a:r>
            <a:r>
              <a:rPr lang="en-GB" dirty="0"/>
              <a:t> for each edge</a:t>
            </a:r>
          </a:p>
          <a:p>
            <a:pPr lvl="1"/>
            <a:r>
              <a:rPr lang="en-GB" dirty="0"/>
              <a:t>In mapper, </a:t>
            </a:r>
            <a:r>
              <a:rPr lang="en-GB" dirty="0">
                <a:solidFill>
                  <a:srgbClr val="FF0000"/>
                </a:solidFill>
              </a:rPr>
              <a:t>emit (</a:t>
            </a:r>
            <a:r>
              <a:rPr lang="en-GB" i="1" dirty="0">
                <a:solidFill>
                  <a:srgbClr val="FF0000"/>
                </a:solidFill>
              </a:rPr>
              <a:t>m</a:t>
            </a:r>
            <a:r>
              <a:rPr lang="en-GB" dirty="0">
                <a:solidFill>
                  <a:srgbClr val="FF0000"/>
                </a:solidFill>
              </a:rPr>
              <a:t>, </a:t>
            </a:r>
            <a:r>
              <a:rPr lang="en-GB" i="1" dirty="0">
                <a:solidFill>
                  <a:srgbClr val="FF0000"/>
                </a:solidFill>
              </a:rPr>
              <a:t>d </a:t>
            </a:r>
            <a:r>
              <a:rPr lang="en-GB" dirty="0">
                <a:solidFill>
                  <a:srgbClr val="FF0000"/>
                </a:solidFill>
              </a:rPr>
              <a:t>+ </a:t>
            </a:r>
            <a:r>
              <a:rPr lang="en-GB" i="1" dirty="0" err="1">
                <a:solidFill>
                  <a:srgbClr val="FF0000"/>
                </a:solidFill>
              </a:rPr>
              <a:t>w</a:t>
            </a:r>
            <a:r>
              <a:rPr lang="en-GB" i="1" baseline="-25000" dirty="0" err="1">
                <a:solidFill>
                  <a:srgbClr val="FF0000"/>
                </a:solidFill>
              </a:rPr>
              <a:t>p</a:t>
            </a:r>
            <a:r>
              <a:rPr lang="en-GB" dirty="0">
                <a:solidFill>
                  <a:srgbClr val="FF0000"/>
                </a:solidFill>
              </a:rPr>
              <a:t>) instead of (</a:t>
            </a:r>
            <a:r>
              <a:rPr lang="en-GB" i="1" dirty="0">
                <a:solidFill>
                  <a:srgbClr val="FF0000"/>
                </a:solidFill>
              </a:rPr>
              <a:t>m</a:t>
            </a:r>
            <a:r>
              <a:rPr lang="en-GB" dirty="0">
                <a:solidFill>
                  <a:srgbClr val="FF0000"/>
                </a:solidFill>
              </a:rPr>
              <a:t>, </a:t>
            </a:r>
            <a:r>
              <a:rPr lang="en-GB" i="1" dirty="0">
                <a:solidFill>
                  <a:srgbClr val="FF0000"/>
                </a:solidFill>
              </a:rPr>
              <a:t>d</a:t>
            </a:r>
            <a:r>
              <a:rPr lang="en-GB" dirty="0">
                <a:solidFill>
                  <a:srgbClr val="FF0000"/>
                </a:solidFill>
              </a:rPr>
              <a:t> + 1) for each node </a:t>
            </a:r>
            <a:r>
              <a:rPr lang="en-GB" i="1" dirty="0">
                <a:solidFill>
                  <a:srgbClr val="FF0000"/>
                </a:solidFill>
              </a:rPr>
              <a:t>m</a:t>
            </a:r>
          </a:p>
          <a:p>
            <a:r>
              <a:rPr lang="en-GB" dirty="0"/>
              <a:t>That’s it?</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79</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What’s a word?</a:t>
            </a:r>
          </a:p>
        </p:txBody>
      </p:sp>
      <p:sp>
        <p:nvSpPr>
          <p:cNvPr id="15363" name="Text Box 3"/>
          <p:cNvSpPr txBox="1">
            <a:spLocks noChangeArrowheads="1"/>
          </p:cNvSpPr>
          <p:nvPr/>
        </p:nvSpPr>
        <p:spPr bwMode="auto">
          <a:xfrm>
            <a:off x="685800" y="1247775"/>
            <a:ext cx="4572000" cy="581025"/>
          </a:xfrm>
          <a:prstGeom prst="rect">
            <a:avLst/>
          </a:prstGeom>
          <a:noFill/>
          <a:ln w="9525">
            <a:noFill/>
            <a:miter lim="800000"/>
            <a:headEnd/>
            <a:tailEnd/>
          </a:ln>
        </p:spPr>
        <p:txBody>
          <a:bodyPr>
            <a:spAutoFit/>
          </a:bodyPr>
          <a:lstStyle/>
          <a:p>
            <a:r>
              <a:rPr lang="en-US">
                <a:solidFill>
                  <a:schemeClr val="bg1"/>
                </a:solidFill>
              </a:rPr>
              <a:t>天主教教宗若望保祿二世因感冒再度住進醫院。這是他今年第二度因同樣的病因住院。 </a:t>
            </a:r>
          </a:p>
        </p:txBody>
      </p:sp>
      <p:sp>
        <p:nvSpPr>
          <p:cNvPr id="15364" name="Text Box 4"/>
          <p:cNvSpPr txBox="1">
            <a:spLocks noChangeArrowheads="1"/>
          </p:cNvSpPr>
          <p:nvPr/>
        </p:nvSpPr>
        <p:spPr bwMode="auto">
          <a:xfrm>
            <a:off x="2270125" y="1428750"/>
            <a:ext cx="6264275" cy="1314450"/>
          </a:xfrm>
          <a:prstGeom prst="rect">
            <a:avLst/>
          </a:prstGeom>
          <a:noFill/>
          <a:ln w="9525">
            <a:noFill/>
            <a:miter lim="800000"/>
            <a:headEnd/>
            <a:tailEnd/>
          </a:ln>
        </p:spPr>
        <p:txBody>
          <a:bodyPr>
            <a:spAutoFit/>
          </a:bodyPr>
          <a:lstStyle/>
          <a:p>
            <a:pPr algn="r"/>
            <a:r>
              <a:rPr lang="ar-SA" dirty="0">
                <a:solidFill>
                  <a:schemeClr val="bg1"/>
                </a:solidFill>
                <a:cs typeface="Arial" charset="0"/>
              </a:rPr>
              <a:t>وقال مارك ريجيف - الناطق باسم</a:t>
            </a:r>
            <a:r>
              <a:rPr lang="en-US" dirty="0">
                <a:solidFill>
                  <a:schemeClr val="bg1"/>
                </a:solidFill>
              </a:rPr>
              <a:t> </a:t>
            </a:r>
            <a:endParaRPr lang="en-US" dirty="0">
              <a:solidFill>
                <a:schemeClr val="bg1"/>
              </a:solidFill>
              <a:cs typeface="Arial" charset="0"/>
            </a:endParaRPr>
          </a:p>
          <a:p>
            <a:pPr algn="r"/>
            <a:r>
              <a:rPr lang="ar-SA" dirty="0">
                <a:solidFill>
                  <a:schemeClr val="bg1"/>
                </a:solidFill>
                <a:cs typeface="Arial" charset="0"/>
              </a:rPr>
              <a:t>الخارجية الإسرائيلية - إن شارون قبل</a:t>
            </a:r>
            <a:r>
              <a:rPr lang="en-US" dirty="0">
                <a:solidFill>
                  <a:schemeClr val="bg1"/>
                </a:solidFill>
              </a:rPr>
              <a:t> </a:t>
            </a:r>
            <a:endParaRPr lang="en-US" dirty="0">
              <a:solidFill>
                <a:schemeClr val="bg1"/>
              </a:solidFill>
              <a:cs typeface="Arial" charset="0"/>
            </a:endParaRPr>
          </a:p>
          <a:p>
            <a:pPr algn="r"/>
            <a:r>
              <a:rPr lang="ar-SA" dirty="0">
                <a:solidFill>
                  <a:schemeClr val="bg1"/>
                </a:solidFill>
                <a:cs typeface="Arial" charset="0"/>
              </a:rPr>
              <a:t>الدعوة وسيقوم للمرة الأولى بزيارة</a:t>
            </a:r>
            <a:r>
              <a:rPr lang="en-US" dirty="0">
                <a:solidFill>
                  <a:schemeClr val="bg1"/>
                </a:solidFill>
              </a:rPr>
              <a:t> </a:t>
            </a:r>
          </a:p>
          <a:p>
            <a:pPr algn="r"/>
            <a:r>
              <a:rPr lang="ar-SA" dirty="0">
                <a:solidFill>
                  <a:schemeClr val="bg1"/>
                </a:solidFill>
                <a:cs typeface="Arial" charset="0"/>
              </a:rPr>
              <a:t>تونس، التي كانت لفترة طويلة المقر</a:t>
            </a:r>
            <a:r>
              <a:rPr lang="en-US" dirty="0">
                <a:solidFill>
                  <a:schemeClr val="bg1"/>
                </a:solidFill>
              </a:rPr>
              <a:t> </a:t>
            </a:r>
          </a:p>
          <a:p>
            <a:pPr algn="r"/>
            <a:r>
              <a:rPr lang="ar-SA" dirty="0">
                <a:solidFill>
                  <a:schemeClr val="bg1"/>
                </a:solidFill>
                <a:cs typeface="Arial" charset="0"/>
              </a:rPr>
              <a:t>الرسمي لمنظمة التحرير الفلسطينية بعد خروجها من لبنان عام 1982</a:t>
            </a:r>
            <a:r>
              <a:rPr lang="en-US" dirty="0">
                <a:solidFill>
                  <a:schemeClr val="bg1"/>
                </a:solidFill>
                <a:cs typeface="Arial" charset="0"/>
              </a:rPr>
              <a:t>.</a:t>
            </a:r>
            <a:r>
              <a:rPr lang="en-US" dirty="0">
                <a:solidFill>
                  <a:schemeClr val="bg1"/>
                </a:solidFill>
              </a:rPr>
              <a:t> </a:t>
            </a:r>
          </a:p>
        </p:txBody>
      </p:sp>
      <p:sp>
        <p:nvSpPr>
          <p:cNvPr id="15365" name="Text Box 5"/>
          <p:cNvSpPr txBox="1">
            <a:spLocks noChangeArrowheads="1"/>
          </p:cNvSpPr>
          <p:nvPr/>
        </p:nvSpPr>
        <p:spPr bwMode="auto">
          <a:xfrm>
            <a:off x="457200" y="2968625"/>
            <a:ext cx="6492875" cy="825500"/>
          </a:xfrm>
          <a:prstGeom prst="rect">
            <a:avLst/>
          </a:prstGeom>
          <a:noFill/>
          <a:ln w="9525">
            <a:noFill/>
            <a:miter lim="800000"/>
            <a:headEnd/>
            <a:tailEnd/>
          </a:ln>
        </p:spPr>
        <p:txBody>
          <a:bodyPr>
            <a:spAutoFit/>
          </a:bodyPr>
          <a:lstStyle/>
          <a:p>
            <a:r>
              <a:rPr lang="en-US">
                <a:solidFill>
                  <a:schemeClr val="bg1"/>
                </a:solidFill>
              </a:rPr>
              <a:t>Выступая в Мещанском суде Москвы экс-глава ЮКОСа заявил не совершал ничего противозаконного, в чем обвиняет его генпрокуратура России. </a:t>
            </a:r>
          </a:p>
        </p:txBody>
      </p:sp>
      <p:sp>
        <p:nvSpPr>
          <p:cNvPr id="15366" name="Text Box 6"/>
          <p:cNvSpPr txBox="1">
            <a:spLocks noChangeArrowheads="1"/>
          </p:cNvSpPr>
          <p:nvPr/>
        </p:nvSpPr>
        <p:spPr bwMode="auto">
          <a:xfrm>
            <a:off x="1295400" y="3971925"/>
            <a:ext cx="6172200" cy="584775"/>
          </a:xfrm>
          <a:prstGeom prst="rect">
            <a:avLst/>
          </a:prstGeom>
          <a:noFill/>
          <a:ln w="9525">
            <a:noFill/>
            <a:miter lim="800000"/>
            <a:headEnd/>
            <a:tailEnd/>
          </a:ln>
        </p:spPr>
        <p:txBody>
          <a:bodyPr>
            <a:spAutoFit/>
          </a:bodyPr>
          <a:lstStyle/>
          <a:p>
            <a:r>
              <a:rPr lang="en-US">
                <a:solidFill>
                  <a:schemeClr val="bg1"/>
                </a:solidFill>
              </a:rPr>
              <a:t>भारत सरकार ने आर्थिक सर्वेक्षण में वित्तीय वर्ष 2005-06 में सात फ़ीसदी विकास दर हासिल करने का आकलन किया है और कर सुधार पर ज़ोर दिया है </a:t>
            </a:r>
          </a:p>
        </p:txBody>
      </p:sp>
      <p:sp>
        <p:nvSpPr>
          <p:cNvPr id="15367" name="Text Box 7"/>
          <p:cNvSpPr txBox="1">
            <a:spLocks noChangeArrowheads="1"/>
          </p:cNvSpPr>
          <p:nvPr/>
        </p:nvSpPr>
        <p:spPr bwMode="auto">
          <a:xfrm>
            <a:off x="698500" y="4994275"/>
            <a:ext cx="5410455" cy="338554"/>
          </a:xfrm>
          <a:prstGeom prst="rect">
            <a:avLst/>
          </a:prstGeom>
          <a:noFill/>
          <a:ln w="9525">
            <a:noFill/>
            <a:miter lim="800000"/>
            <a:headEnd/>
            <a:tailEnd/>
          </a:ln>
        </p:spPr>
        <p:txBody>
          <a:bodyPr wrap="none">
            <a:spAutoFit/>
          </a:bodyPr>
          <a:lstStyle/>
          <a:p>
            <a:r>
              <a:rPr lang="en-US">
                <a:solidFill>
                  <a:schemeClr val="bg1"/>
                </a:solidFill>
              </a:rPr>
              <a:t>日米連合で台頭中国に対処…アーミテージ前副長官提言 </a:t>
            </a:r>
          </a:p>
        </p:txBody>
      </p:sp>
      <p:sp>
        <p:nvSpPr>
          <p:cNvPr id="15368" name="Text Box 8"/>
          <p:cNvSpPr txBox="1">
            <a:spLocks noChangeArrowheads="1"/>
          </p:cNvSpPr>
          <p:nvPr/>
        </p:nvSpPr>
        <p:spPr bwMode="auto">
          <a:xfrm>
            <a:off x="1066800" y="5483225"/>
            <a:ext cx="6629400" cy="1069975"/>
          </a:xfrm>
          <a:prstGeom prst="rect">
            <a:avLst/>
          </a:prstGeom>
          <a:noFill/>
          <a:ln w="9525">
            <a:noFill/>
            <a:miter lim="800000"/>
            <a:headEnd/>
            <a:tailEnd/>
          </a:ln>
        </p:spPr>
        <p:txBody>
          <a:bodyPr>
            <a:spAutoFit/>
          </a:bodyPr>
          <a:lstStyle/>
          <a:p>
            <a:r>
              <a:rPr lang="en-US">
                <a:solidFill>
                  <a:schemeClr val="bg1"/>
                </a:solidFill>
              </a:rPr>
              <a:t>조재영 기자= 서울시는 25일 이명박 시장이 `행정중심복합도시'' 건설안에 대해 `군대라도 동원해 막고싶은 심정''이라고 말했다는 일부 언론의 보도를 부인했다.</a:t>
            </a:r>
            <a:br>
              <a:rPr lang="en-US">
                <a:solidFill>
                  <a:schemeClr val="bg1"/>
                </a:solidFill>
              </a:rPr>
            </a:br>
            <a:endParaRPr lang="en-US">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pPr/>
              <a:t>8</a:t>
            </a:fld>
            <a:endParaRPr lang="zh-CN" altLang="en-US" dirty="0"/>
          </a:p>
        </p:txBody>
      </p:sp>
      <p:sp>
        <p:nvSpPr>
          <p:cNvPr id="3" name="文本框 2">
            <a:extLst>
              <a:ext uri="{FF2B5EF4-FFF2-40B4-BE49-F238E27FC236}">
                <a16:creationId xmlns:a16="http://schemas.microsoft.com/office/drawing/2014/main" id="{7EFE93F7-ED19-714F-954D-1B94F21A0219}"/>
              </a:ext>
            </a:extLst>
          </p:cNvPr>
          <p:cNvSpPr txBox="1"/>
          <p:nvPr/>
        </p:nvSpPr>
        <p:spPr>
          <a:xfrm>
            <a:off x="3778178" y="200025"/>
            <a:ext cx="4767652" cy="1077218"/>
          </a:xfrm>
          <a:prstGeom prst="rect">
            <a:avLst/>
          </a:prstGeom>
          <a:noFill/>
        </p:spPr>
        <p:txBody>
          <a:bodyPr wrap="none" rtlCol="0">
            <a:spAutoFit/>
          </a:bodyPr>
          <a:lstStyle/>
          <a:p>
            <a:r>
              <a:rPr kumimoji="1" lang="zh-CN" altLang="en-US" dirty="0">
                <a:solidFill>
                  <a:srgbClr val="FF0000"/>
                </a:solidFill>
              </a:rPr>
              <a:t>欧洲语言本身有空格来分开词语</a:t>
            </a:r>
            <a:endParaRPr kumimoji="1" lang="en-US" altLang="zh-CN" dirty="0">
              <a:solidFill>
                <a:srgbClr val="FF0000"/>
              </a:solidFill>
            </a:endParaRPr>
          </a:p>
          <a:p>
            <a:r>
              <a:rPr kumimoji="1" lang="zh-CN" altLang="en-US" dirty="0">
                <a:solidFill>
                  <a:srgbClr val="FF0000"/>
                </a:solidFill>
              </a:rPr>
              <a:t>但是亚洲的语言没有，怎么获得词？</a:t>
            </a:r>
            <a:endParaRPr kumimoji="1" lang="en-US" altLang="zh-CN" dirty="0">
              <a:solidFill>
                <a:srgbClr val="FF0000"/>
              </a:solidFill>
            </a:endParaRPr>
          </a:p>
          <a:p>
            <a:endParaRPr kumimoji="1" lang="en-US" altLang="zh-CN" dirty="0">
              <a:solidFill>
                <a:srgbClr val="FF0000"/>
              </a:solidFill>
            </a:endParaRPr>
          </a:p>
          <a:p>
            <a:r>
              <a:rPr kumimoji="1" lang="zh-CN" altLang="en-US" dirty="0">
                <a:solidFill>
                  <a:srgbClr val="FF0000"/>
                </a:solidFill>
              </a:rPr>
              <a:t>欧洲的也有可能几个词合成一个词，比如</a:t>
            </a:r>
            <a:r>
              <a:rPr kumimoji="1" lang="en-US" altLang="zh-CN" dirty="0">
                <a:solidFill>
                  <a:srgbClr val="FF0000"/>
                </a:solidFill>
              </a:rPr>
              <a:t>new </a:t>
            </a:r>
            <a:r>
              <a:rPr kumimoji="1" lang="en-US" altLang="zh-CN" dirty="0" err="1">
                <a:solidFill>
                  <a:srgbClr val="FF0000"/>
                </a:solidFill>
              </a:rPr>
              <a:t>york</a:t>
            </a:r>
            <a:endParaRPr kumimoji="1" lang="zh-CN" altLang="en-US" dirty="0">
              <a:solidFill>
                <a:srgbClr val="FF0000"/>
              </a:solidFill>
            </a:endParaRPr>
          </a:p>
        </p:txBody>
      </p:sp>
    </p:spTree>
    <p:extLst>
      <p:ext uri="{BB962C8B-B14F-4D97-AF65-F5344CB8AC3E}">
        <p14:creationId xmlns:p14="http://schemas.microsoft.com/office/powerpoint/2010/main" val="1428533808"/>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Criterion</a:t>
            </a:r>
          </a:p>
        </p:txBody>
      </p:sp>
      <p:sp>
        <p:nvSpPr>
          <p:cNvPr id="3" name="Content Placeholder 2"/>
          <p:cNvSpPr>
            <a:spLocks noGrp="1"/>
          </p:cNvSpPr>
          <p:nvPr>
            <p:ph idx="1"/>
          </p:nvPr>
        </p:nvSpPr>
        <p:spPr/>
        <p:txBody>
          <a:bodyPr/>
          <a:lstStyle/>
          <a:p>
            <a:r>
              <a:rPr lang="en-US" dirty="0"/>
              <a:t>How many iterations are needed in parallel BFS (positive edge weight case)?</a:t>
            </a:r>
          </a:p>
          <a:p>
            <a:r>
              <a:rPr lang="en-US" dirty="0"/>
              <a:t>Convince yourself: when a node is first “discovered”, we’ve found the shortest path</a:t>
            </a:r>
          </a:p>
          <a:p>
            <a:endParaRPr lang="en-US" dirty="0"/>
          </a:p>
          <a:p>
            <a:endParaRPr lang="en-US" dirty="0"/>
          </a:p>
        </p:txBody>
      </p:sp>
      <p:sp>
        <p:nvSpPr>
          <p:cNvPr id="4" name="TextBox 3"/>
          <p:cNvSpPr txBox="1"/>
          <p:nvPr/>
        </p:nvSpPr>
        <p:spPr>
          <a:xfrm rot="20517061">
            <a:off x="4160092" y="2489334"/>
            <a:ext cx="1891865" cy="584775"/>
          </a:xfrm>
          <a:prstGeom prst="rect">
            <a:avLst/>
          </a:prstGeom>
          <a:noFill/>
        </p:spPr>
        <p:txBody>
          <a:bodyPr wrap="none" rtlCol="0">
            <a:spAutoFit/>
          </a:bodyPr>
          <a:lstStyle/>
          <a:p>
            <a:r>
              <a:rPr lang="en-US" sz="3200" dirty="0">
                <a:solidFill>
                  <a:srgbClr val="FF0000"/>
                </a:solidFill>
              </a:rPr>
              <a:t>Not true!</a:t>
            </a:r>
          </a:p>
        </p:txBody>
      </p:sp>
      <p:sp>
        <p:nvSpPr>
          <p:cNvPr id="5" name="Slide Number Placeholder 4"/>
          <p:cNvSpPr>
            <a:spLocks noGrp="1"/>
          </p:cNvSpPr>
          <p:nvPr>
            <p:ph type="sldNum" sz="quarter" idx="4"/>
          </p:nvPr>
        </p:nvSpPr>
        <p:spPr/>
        <p:txBody>
          <a:bodyPr/>
          <a:lstStyle/>
          <a:p>
            <a:fld id="{8808B073-952C-4081-9AC7-D5FCF8D919B0}" type="slidenum">
              <a:rPr lang="zh-CN" altLang="en-US" smtClean="0"/>
              <a:t>80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Additional Complexities</a:t>
            </a:r>
          </a:p>
        </p:txBody>
      </p:sp>
      <p:sp>
        <p:nvSpPr>
          <p:cNvPr id="45" name="Arc 44"/>
          <p:cNvSpPr/>
          <p:nvPr/>
        </p:nvSpPr>
        <p:spPr>
          <a:xfrm rot="1144159">
            <a:off x="-281879" y="2689921"/>
            <a:ext cx="2971800" cy="2971800"/>
          </a:xfrm>
          <a:prstGeom prst="arc">
            <a:avLst/>
          </a:prstGeom>
          <a:noFill/>
          <a:ln w="25400" cap="flat" cmpd="sng" algn="ctr">
            <a:solidFill>
              <a:sysClr val="windowText" lastClr="000000"/>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cxnSp>
        <p:nvCxnSpPr>
          <p:cNvPr id="46" name="Straight Arrow Connector 77"/>
          <p:cNvCxnSpPr>
            <a:cxnSpLocks noChangeShapeType="1"/>
            <a:endCxn id="53" idx="2"/>
          </p:cNvCxnSpPr>
          <p:nvPr/>
        </p:nvCxnSpPr>
        <p:spPr bwMode="auto">
          <a:xfrm>
            <a:off x="1066800" y="3886200"/>
            <a:ext cx="990600" cy="120521"/>
          </a:xfrm>
          <a:prstGeom prst="straightConnector1">
            <a:avLst/>
          </a:prstGeom>
          <a:noFill/>
          <a:ln w="9525" algn="ctr">
            <a:solidFill>
              <a:sysClr val="windowText" lastClr="000000"/>
            </a:solidFill>
            <a:prstDash val="dash"/>
            <a:round/>
            <a:headEnd/>
            <a:tailEnd type="arrow" w="med" len="med"/>
          </a:ln>
        </p:spPr>
      </p:cxnSp>
      <p:cxnSp>
        <p:nvCxnSpPr>
          <p:cNvPr id="47" name="Straight Arrow Connector 77"/>
          <p:cNvCxnSpPr>
            <a:cxnSpLocks noChangeShapeType="1"/>
          </p:cNvCxnSpPr>
          <p:nvPr/>
        </p:nvCxnSpPr>
        <p:spPr bwMode="auto">
          <a:xfrm flipV="1">
            <a:off x="2362200" y="3962400"/>
            <a:ext cx="914400" cy="76200"/>
          </a:xfrm>
          <a:prstGeom prst="straightConnector1">
            <a:avLst/>
          </a:prstGeom>
          <a:noFill/>
          <a:ln w="9525" algn="ctr">
            <a:solidFill>
              <a:sysClr val="windowText" lastClr="000000"/>
            </a:solidFill>
            <a:prstDash val="dash"/>
            <a:round/>
            <a:headEnd/>
            <a:tailEnd type="arrow" w="med" len="med"/>
          </a:ln>
        </p:spPr>
      </p:cxnSp>
      <p:cxnSp>
        <p:nvCxnSpPr>
          <p:cNvPr id="48" name="Straight Arrow Connector 77"/>
          <p:cNvCxnSpPr>
            <a:cxnSpLocks noChangeShapeType="1"/>
            <a:endCxn id="52" idx="5"/>
          </p:cNvCxnSpPr>
          <p:nvPr/>
        </p:nvCxnSpPr>
        <p:spPr bwMode="auto">
          <a:xfrm rot="10800000">
            <a:off x="2609382" y="3447582"/>
            <a:ext cx="743418" cy="362418"/>
          </a:xfrm>
          <a:prstGeom prst="straightConnector1">
            <a:avLst/>
          </a:prstGeom>
          <a:noFill/>
          <a:ln w="9525" algn="ctr">
            <a:solidFill>
              <a:sysClr val="windowText" lastClr="000000"/>
            </a:solidFill>
            <a:prstDash val="dash"/>
            <a:round/>
            <a:headEnd/>
            <a:tailEnd type="arrow" w="med" len="med"/>
          </a:ln>
        </p:spPr>
      </p:cxnSp>
      <p:cxnSp>
        <p:nvCxnSpPr>
          <p:cNvPr id="49" name="Straight Arrow Connector 77"/>
          <p:cNvCxnSpPr>
            <a:cxnSpLocks noChangeShapeType="1"/>
          </p:cNvCxnSpPr>
          <p:nvPr/>
        </p:nvCxnSpPr>
        <p:spPr bwMode="auto">
          <a:xfrm rot="5400000" flipH="1" flipV="1">
            <a:off x="2171701" y="3619502"/>
            <a:ext cx="380998" cy="152399"/>
          </a:xfrm>
          <a:prstGeom prst="straightConnector1">
            <a:avLst/>
          </a:prstGeom>
          <a:noFill/>
          <a:ln w="9525" algn="ctr">
            <a:solidFill>
              <a:sysClr val="windowText" lastClr="000000"/>
            </a:solidFill>
            <a:round/>
            <a:headEnd/>
            <a:tailEnd type="arrow" w="med" len="med"/>
          </a:ln>
        </p:spPr>
      </p:cxnSp>
      <p:sp>
        <p:nvSpPr>
          <p:cNvPr id="50" name="Oval 49"/>
          <p:cNvSpPr/>
          <p:nvPr/>
        </p:nvSpPr>
        <p:spPr bwMode="auto">
          <a:xfrm>
            <a:off x="838200" y="36576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25400"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51" name="TextBox 50"/>
          <p:cNvSpPr txBox="1"/>
          <p:nvPr/>
        </p:nvSpPr>
        <p:spPr>
          <a:xfrm>
            <a:off x="685800" y="3914001"/>
            <a:ext cx="269626"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s</a:t>
            </a:r>
            <a:endParaRPr lang="en-US" sz="1200" b="1" dirty="0">
              <a:solidFill>
                <a:schemeClr val="bg1"/>
              </a:solidFill>
              <a:latin typeface="Arial" pitchFamily="34" charset="0"/>
              <a:cs typeface="Arial" pitchFamily="34" charset="0"/>
            </a:endParaRPr>
          </a:p>
        </p:txBody>
      </p:sp>
      <p:sp>
        <p:nvSpPr>
          <p:cNvPr id="52" name="Oval 51"/>
          <p:cNvSpPr/>
          <p:nvPr/>
        </p:nvSpPr>
        <p:spPr bwMode="auto">
          <a:xfrm>
            <a:off x="2273559" y="3111759"/>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53" name="Oval 52"/>
          <p:cNvSpPr/>
          <p:nvPr/>
        </p:nvSpPr>
        <p:spPr bwMode="auto">
          <a:xfrm>
            <a:off x="2057400" y="38100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54" name="Oval 53"/>
          <p:cNvSpPr/>
          <p:nvPr/>
        </p:nvSpPr>
        <p:spPr bwMode="auto">
          <a:xfrm>
            <a:off x="3276600" y="3721359"/>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55" name="TextBox 54"/>
          <p:cNvSpPr txBox="1"/>
          <p:nvPr/>
        </p:nvSpPr>
        <p:spPr>
          <a:xfrm>
            <a:off x="2168774" y="4191000"/>
            <a:ext cx="27924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p</a:t>
            </a:r>
            <a:endParaRPr lang="en-US" sz="1200" b="1" dirty="0">
              <a:solidFill>
                <a:schemeClr val="bg1"/>
              </a:solidFill>
              <a:latin typeface="Arial" pitchFamily="34" charset="0"/>
              <a:cs typeface="Arial" pitchFamily="34" charset="0"/>
            </a:endParaRPr>
          </a:p>
        </p:txBody>
      </p:sp>
      <p:sp>
        <p:nvSpPr>
          <p:cNvPr id="56" name="TextBox 55"/>
          <p:cNvSpPr txBox="1"/>
          <p:nvPr/>
        </p:nvSpPr>
        <p:spPr>
          <a:xfrm>
            <a:off x="3454556" y="4066401"/>
            <a:ext cx="27924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q</a:t>
            </a:r>
            <a:endParaRPr lang="en-US" sz="1200" b="1" dirty="0">
              <a:solidFill>
                <a:schemeClr val="bg1"/>
              </a:solidFill>
              <a:latin typeface="Arial" pitchFamily="34" charset="0"/>
              <a:cs typeface="Arial" pitchFamily="34" charset="0"/>
            </a:endParaRPr>
          </a:p>
        </p:txBody>
      </p:sp>
      <p:sp>
        <p:nvSpPr>
          <p:cNvPr id="57" name="TextBox 56"/>
          <p:cNvSpPr txBox="1"/>
          <p:nvPr/>
        </p:nvSpPr>
        <p:spPr>
          <a:xfrm>
            <a:off x="2042022" y="3228201"/>
            <a:ext cx="243978"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r</a:t>
            </a:r>
            <a:endParaRPr lang="en-US" sz="1200" b="1" dirty="0">
              <a:solidFill>
                <a:schemeClr val="bg1"/>
              </a:solidFill>
              <a:latin typeface="Arial" pitchFamily="34" charset="0"/>
              <a:cs typeface="Arial" pitchFamily="34" charset="0"/>
            </a:endParaRPr>
          </a:p>
        </p:txBody>
      </p:sp>
      <p:sp>
        <p:nvSpPr>
          <p:cNvPr id="58" name="TextBox 57"/>
          <p:cNvSpPr txBox="1"/>
          <p:nvPr/>
        </p:nvSpPr>
        <p:spPr>
          <a:xfrm>
            <a:off x="1981200" y="2694801"/>
            <a:ext cx="1260281" cy="276999"/>
          </a:xfrm>
          <a:prstGeom prst="rect">
            <a:avLst/>
          </a:prstGeom>
          <a:noFill/>
        </p:spPr>
        <p:txBody>
          <a:bodyPr wrap="none" rtlCol="0">
            <a:spAutoFit/>
          </a:bodyPr>
          <a:lstStyle/>
          <a:p>
            <a:r>
              <a:rPr lang="en-US" sz="1200" dirty="0">
                <a:solidFill>
                  <a:schemeClr val="bg1"/>
                </a:solidFill>
                <a:latin typeface="Arial" pitchFamily="34" charset="0"/>
                <a:cs typeface="Arial" pitchFamily="34" charset="0"/>
              </a:rPr>
              <a:t>search frontier</a:t>
            </a:r>
          </a:p>
        </p:txBody>
      </p:sp>
      <p:grpSp>
        <p:nvGrpSpPr>
          <p:cNvPr id="131" name="Group 130"/>
          <p:cNvGrpSpPr/>
          <p:nvPr/>
        </p:nvGrpSpPr>
        <p:grpSpPr>
          <a:xfrm>
            <a:off x="4997048" y="2514600"/>
            <a:ext cx="3537352" cy="2423040"/>
            <a:chOff x="4997048" y="2514600"/>
            <a:chExt cx="3537352" cy="2423040"/>
          </a:xfrm>
        </p:grpSpPr>
        <p:cxnSp>
          <p:nvCxnSpPr>
            <p:cNvPr id="95" name="Straight Arrow Connector 77"/>
            <p:cNvCxnSpPr>
              <a:cxnSpLocks noChangeShapeType="1"/>
            </p:cNvCxnSpPr>
            <p:nvPr/>
          </p:nvCxnSpPr>
          <p:spPr bwMode="auto">
            <a:xfrm>
              <a:off x="6858000" y="2755641"/>
              <a:ext cx="533400" cy="76200"/>
            </a:xfrm>
            <a:prstGeom prst="straightConnector1">
              <a:avLst/>
            </a:prstGeom>
            <a:noFill/>
            <a:ln w="9525" algn="ctr">
              <a:solidFill>
                <a:sysClr val="windowText" lastClr="000000"/>
              </a:solidFill>
              <a:round/>
              <a:headEnd/>
              <a:tailEnd type="arrow" w="med" len="med"/>
            </a:ln>
          </p:spPr>
        </p:cxnSp>
        <p:cxnSp>
          <p:nvCxnSpPr>
            <p:cNvPr id="96" name="Straight Arrow Connector 77"/>
            <p:cNvCxnSpPr>
              <a:cxnSpLocks noChangeShapeType="1"/>
            </p:cNvCxnSpPr>
            <p:nvPr/>
          </p:nvCxnSpPr>
          <p:spPr bwMode="auto">
            <a:xfrm>
              <a:off x="7696200" y="2908041"/>
              <a:ext cx="457200" cy="228600"/>
            </a:xfrm>
            <a:prstGeom prst="straightConnector1">
              <a:avLst/>
            </a:prstGeom>
            <a:noFill/>
            <a:ln w="9525" algn="ctr">
              <a:solidFill>
                <a:sysClr val="windowText" lastClr="000000"/>
              </a:solidFill>
              <a:round/>
              <a:headEnd/>
              <a:tailEnd type="arrow" w="med" len="med"/>
            </a:ln>
          </p:spPr>
        </p:cxnSp>
        <p:cxnSp>
          <p:nvCxnSpPr>
            <p:cNvPr id="97" name="Straight Arrow Connector 77"/>
            <p:cNvCxnSpPr>
              <a:cxnSpLocks noChangeShapeType="1"/>
            </p:cNvCxnSpPr>
            <p:nvPr/>
          </p:nvCxnSpPr>
          <p:spPr bwMode="auto">
            <a:xfrm rot="5400000" flipH="1" flipV="1">
              <a:off x="6248400" y="2831841"/>
              <a:ext cx="304800" cy="304800"/>
            </a:xfrm>
            <a:prstGeom prst="straightConnector1">
              <a:avLst/>
            </a:prstGeom>
            <a:noFill/>
            <a:ln w="9525" algn="ctr">
              <a:solidFill>
                <a:sysClr val="windowText" lastClr="000000"/>
              </a:solidFill>
              <a:round/>
              <a:headEnd/>
              <a:tailEnd type="arrow" w="med" len="med"/>
            </a:ln>
          </p:spPr>
        </p:cxnSp>
        <p:cxnSp>
          <p:nvCxnSpPr>
            <p:cNvPr id="98" name="Straight Arrow Connector 77"/>
            <p:cNvCxnSpPr>
              <a:cxnSpLocks noChangeShapeType="1"/>
            </p:cNvCxnSpPr>
            <p:nvPr/>
          </p:nvCxnSpPr>
          <p:spPr bwMode="auto">
            <a:xfrm rot="10800000">
              <a:off x="6337042" y="3320921"/>
              <a:ext cx="444758" cy="272921"/>
            </a:xfrm>
            <a:prstGeom prst="straightConnector1">
              <a:avLst/>
            </a:prstGeom>
            <a:noFill/>
            <a:ln w="9525" algn="ctr">
              <a:solidFill>
                <a:sysClr val="windowText" lastClr="000000"/>
              </a:solidFill>
              <a:round/>
              <a:headEnd/>
              <a:tailEnd type="arrow" w="med" len="med"/>
            </a:ln>
          </p:spPr>
        </p:cxnSp>
        <p:cxnSp>
          <p:nvCxnSpPr>
            <p:cNvPr id="99" name="Straight Arrow Connector 77"/>
            <p:cNvCxnSpPr>
              <a:cxnSpLocks noChangeShapeType="1"/>
            </p:cNvCxnSpPr>
            <p:nvPr/>
          </p:nvCxnSpPr>
          <p:spPr bwMode="auto">
            <a:xfrm rot="16200000" flipV="1">
              <a:off x="6920902" y="3885344"/>
              <a:ext cx="426177" cy="210018"/>
            </a:xfrm>
            <a:prstGeom prst="straightConnector1">
              <a:avLst/>
            </a:prstGeom>
            <a:noFill/>
            <a:ln w="9525" algn="ctr">
              <a:solidFill>
                <a:sysClr val="windowText" lastClr="000000"/>
              </a:solidFill>
              <a:round/>
              <a:headEnd/>
              <a:tailEnd type="arrow" w="med" len="med"/>
            </a:ln>
          </p:spPr>
        </p:cxnSp>
        <p:cxnSp>
          <p:nvCxnSpPr>
            <p:cNvPr id="100" name="Straight Arrow Connector 77"/>
            <p:cNvCxnSpPr>
              <a:cxnSpLocks noChangeShapeType="1"/>
            </p:cNvCxnSpPr>
            <p:nvPr/>
          </p:nvCxnSpPr>
          <p:spPr bwMode="auto">
            <a:xfrm flipV="1">
              <a:off x="6705600" y="4432041"/>
              <a:ext cx="457200" cy="139959"/>
            </a:xfrm>
            <a:prstGeom prst="straightConnector1">
              <a:avLst/>
            </a:prstGeom>
            <a:noFill/>
            <a:ln w="9525" algn="ctr">
              <a:solidFill>
                <a:sysClr val="windowText" lastClr="000000"/>
              </a:solidFill>
              <a:round/>
              <a:headEnd/>
              <a:tailEnd type="arrow" w="med" len="med"/>
            </a:ln>
          </p:spPr>
        </p:cxnSp>
        <p:sp>
          <p:nvSpPr>
            <p:cNvPr id="101" name="Oval 100"/>
            <p:cNvSpPr/>
            <p:nvPr/>
          </p:nvSpPr>
          <p:spPr bwMode="auto">
            <a:xfrm>
              <a:off x="5257800" y="34290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25400"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cxnSp>
          <p:nvCxnSpPr>
            <p:cNvPr id="102" name="Straight Arrow Connector 77"/>
            <p:cNvCxnSpPr>
              <a:cxnSpLocks noChangeShapeType="1"/>
            </p:cNvCxnSpPr>
            <p:nvPr/>
          </p:nvCxnSpPr>
          <p:spPr bwMode="auto">
            <a:xfrm rot="16200000" flipH="1">
              <a:off x="5486400" y="3898641"/>
              <a:ext cx="304800" cy="152400"/>
            </a:xfrm>
            <a:prstGeom prst="straightConnector1">
              <a:avLst/>
            </a:prstGeom>
            <a:noFill/>
            <a:ln w="9525" algn="ctr">
              <a:solidFill>
                <a:sysClr val="windowText" lastClr="000000"/>
              </a:solidFill>
              <a:round/>
              <a:headEnd/>
              <a:tailEnd type="arrow" w="med" len="med"/>
            </a:ln>
          </p:spPr>
        </p:cxnSp>
        <p:sp>
          <p:nvSpPr>
            <p:cNvPr id="103" name="TextBox 102"/>
            <p:cNvSpPr txBox="1">
              <a:spLocks noChangeArrowheads="1"/>
            </p:cNvSpPr>
            <p:nvPr/>
          </p:nvSpPr>
          <p:spPr bwMode="auto">
            <a:xfrm>
              <a:off x="5562600" y="3212841"/>
              <a:ext cx="341760"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10</a:t>
              </a:r>
            </a:p>
          </p:txBody>
        </p:sp>
        <p:sp>
          <p:nvSpPr>
            <p:cNvPr id="104" name="TextBox 103"/>
            <p:cNvSpPr txBox="1"/>
            <p:nvPr/>
          </p:nvSpPr>
          <p:spPr>
            <a:xfrm>
              <a:off x="4997048" y="3621642"/>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1</a:t>
              </a:r>
              <a:endParaRPr lang="en-US" sz="1200" b="1" dirty="0">
                <a:solidFill>
                  <a:schemeClr val="bg1"/>
                </a:solidFill>
                <a:latin typeface="Arial" pitchFamily="34" charset="0"/>
                <a:cs typeface="Arial" pitchFamily="34" charset="0"/>
              </a:endParaRPr>
            </a:p>
          </p:txBody>
        </p:sp>
        <p:sp>
          <p:nvSpPr>
            <p:cNvPr id="105" name="Oval 104"/>
            <p:cNvSpPr/>
            <p:nvPr/>
          </p:nvSpPr>
          <p:spPr bwMode="auto">
            <a:xfrm>
              <a:off x="5638800" y="41148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6" name="Oval 105"/>
            <p:cNvSpPr/>
            <p:nvPr/>
          </p:nvSpPr>
          <p:spPr bwMode="auto">
            <a:xfrm>
              <a:off x="5943600" y="30480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7" name="Oval 106"/>
            <p:cNvSpPr/>
            <p:nvPr/>
          </p:nvSpPr>
          <p:spPr bwMode="auto">
            <a:xfrm>
              <a:off x="6324600" y="44196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8" name="Oval 107"/>
            <p:cNvSpPr/>
            <p:nvPr/>
          </p:nvSpPr>
          <p:spPr bwMode="auto">
            <a:xfrm>
              <a:off x="7150359" y="4127241"/>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9" name="Oval 108"/>
            <p:cNvSpPr/>
            <p:nvPr/>
          </p:nvSpPr>
          <p:spPr bwMode="auto">
            <a:xfrm>
              <a:off x="6693159" y="34290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10" name="Oval 109"/>
            <p:cNvSpPr/>
            <p:nvPr/>
          </p:nvSpPr>
          <p:spPr bwMode="auto">
            <a:xfrm>
              <a:off x="6540759" y="2514600"/>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11" name="Oval 110"/>
            <p:cNvSpPr/>
            <p:nvPr/>
          </p:nvSpPr>
          <p:spPr bwMode="auto">
            <a:xfrm>
              <a:off x="7378959" y="2679441"/>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12" name="Oval 111"/>
            <p:cNvSpPr/>
            <p:nvPr/>
          </p:nvSpPr>
          <p:spPr bwMode="auto">
            <a:xfrm>
              <a:off x="8140959" y="3039105"/>
              <a:ext cx="393441" cy="393441"/>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headEnd type="none" w="med" len="med"/>
              <a:tailEnd type="none" w="med" len="med"/>
            </a:ln>
            <a:effectLst>
              <a:outerShdw blurRad="40000" dist="20000" dir="5400000" rotWithShape="0">
                <a:srgbClr val="000000">
                  <a:alpha val="38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latin typeface="Arial" pitchFamily="34" charset="0"/>
                <a:ea typeface="+mn-ea"/>
                <a:cs typeface="Arial" pitchFamily="34" charset="0"/>
              </a:endParaRPr>
            </a:p>
          </p:txBody>
        </p:sp>
        <p:cxnSp>
          <p:nvCxnSpPr>
            <p:cNvPr id="113" name="Straight Arrow Connector 77"/>
            <p:cNvCxnSpPr>
              <a:cxnSpLocks noChangeShapeType="1"/>
            </p:cNvCxnSpPr>
            <p:nvPr/>
          </p:nvCxnSpPr>
          <p:spPr bwMode="auto">
            <a:xfrm flipV="1">
              <a:off x="5638800" y="3365241"/>
              <a:ext cx="304800" cy="152400"/>
            </a:xfrm>
            <a:prstGeom prst="straightConnector1">
              <a:avLst/>
            </a:prstGeom>
            <a:noFill/>
            <a:ln w="9525" algn="ctr">
              <a:solidFill>
                <a:sysClr val="windowText" lastClr="000000"/>
              </a:solidFill>
              <a:round/>
              <a:headEnd/>
              <a:tailEnd type="arrow" w="med" len="med"/>
            </a:ln>
          </p:spPr>
        </p:cxnSp>
        <p:cxnSp>
          <p:nvCxnSpPr>
            <p:cNvPr id="114" name="Straight Arrow Connector 77"/>
            <p:cNvCxnSpPr>
              <a:cxnSpLocks noChangeShapeType="1"/>
            </p:cNvCxnSpPr>
            <p:nvPr/>
          </p:nvCxnSpPr>
          <p:spPr bwMode="auto">
            <a:xfrm>
              <a:off x="6019800" y="4419600"/>
              <a:ext cx="304800" cy="152400"/>
            </a:xfrm>
            <a:prstGeom prst="straightConnector1">
              <a:avLst/>
            </a:prstGeom>
            <a:noFill/>
            <a:ln w="9525" algn="ctr">
              <a:solidFill>
                <a:sysClr val="windowText" lastClr="000000"/>
              </a:solidFill>
              <a:round/>
              <a:headEnd/>
              <a:tailEnd type="arrow" w="med" len="med"/>
            </a:ln>
          </p:spPr>
        </p:cxnSp>
        <p:sp>
          <p:nvSpPr>
            <p:cNvPr id="115" name="TextBox 114"/>
            <p:cNvSpPr txBox="1"/>
            <p:nvPr/>
          </p:nvSpPr>
          <p:spPr>
            <a:xfrm>
              <a:off x="5638800" y="4459842"/>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2</a:t>
              </a:r>
              <a:endParaRPr lang="en-US" sz="1200" b="1" dirty="0">
                <a:solidFill>
                  <a:schemeClr val="bg1"/>
                </a:solidFill>
                <a:latin typeface="Arial" pitchFamily="34" charset="0"/>
                <a:cs typeface="Arial" pitchFamily="34" charset="0"/>
              </a:endParaRPr>
            </a:p>
          </p:txBody>
        </p:sp>
        <p:sp>
          <p:nvSpPr>
            <p:cNvPr id="116" name="TextBox 115"/>
            <p:cNvSpPr txBox="1"/>
            <p:nvPr/>
          </p:nvSpPr>
          <p:spPr>
            <a:xfrm>
              <a:off x="6597248" y="4660641"/>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3</a:t>
              </a:r>
              <a:endParaRPr lang="en-US" sz="1200" b="1" dirty="0">
                <a:solidFill>
                  <a:schemeClr val="bg1"/>
                </a:solidFill>
                <a:latin typeface="Arial" pitchFamily="34" charset="0"/>
                <a:cs typeface="Arial" pitchFamily="34" charset="0"/>
              </a:endParaRPr>
            </a:p>
          </p:txBody>
        </p:sp>
        <p:sp>
          <p:nvSpPr>
            <p:cNvPr id="117" name="TextBox 116"/>
            <p:cNvSpPr txBox="1"/>
            <p:nvPr/>
          </p:nvSpPr>
          <p:spPr>
            <a:xfrm>
              <a:off x="7511648" y="4203441"/>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4</a:t>
              </a:r>
              <a:endParaRPr lang="en-US" sz="1200" b="1" dirty="0">
                <a:solidFill>
                  <a:schemeClr val="bg1"/>
                </a:solidFill>
                <a:latin typeface="Arial" pitchFamily="34" charset="0"/>
                <a:cs typeface="Arial" pitchFamily="34" charset="0"/>
              </a:endParaRPr>
            </a:p>
          </p:txBody>
        </p:sp>
        <p:sp>
          <p:nvSpPr>
            <p:cNvPr id="118" name="TextBox 117"/>
            <p:cNvSpPr txBox="1"/>
            <p:nvPr/>
          </p:nvSpPr>
          <p:spPr>
            <a:xfrm>
              <a:off x="7054448" y="3469242"/>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5</a:t>
              </a:r>
              <a:endParaRPr lang="en-US" sz="1200" b="1" dirty="0">
                <a:solidFill>
                  <a:schemeClr val="bg1"/>
                </a:solidFill>
                <a:latin typeface="Arial" pitchFamily="34" charset="0"/>
                <a:cs typeface="Arial" pitchFamily="34" charset="0"/>
              </a:endParaRPr>
            </a:p>
          </p:txBody>
        </p:sp>
        <p:sp>
          <p:nvSpPr>
            <p:cNvPr id="119" name="TextBox 118"/>
            <p:cNvSpPr txBox="1"/>
            <p:nvPr/>
          </p:nvSpPr>
          <p:spPr>
            <a:xfrm>
              <a:off x="5791200" y="2831841"/>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6</a:t>
              </a:r>
              <a:endParaRPr lang="en-US" sz="1200" b="1" dirty="0">
                <a:solidFill>
                  <a:schemeClr val="bg1"/>
                </a:solidFill>
                <a:latin typeface="Arial" pitchFamily="34" charset="0"/>
                <a:cs typeface="Arial" pitchFamily="34" charset="0"/>
              </a:endParaRPr>
            </a:p>
          </p:txBody>
        </p:sp>
        <p:sp>
          <p:nvSpPr>
            <p:cNvPr id="120" name="TextBox 119"/>
            <p:cNvSpPr txBox="1"/>
            <p:nvPr/>
          </p:nvSpPr>
          <p:spPr>
            <a:xfrm>
              <a:off x="6749648" y="2831841"/>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7</a:t>
              </a:r>
              <a:endParaRPr lang="en-US" sz="1200" b="1" dirty="0">
                <a:solidFill>
                  <a:schemeClr val="bg1"/>
                </a:solidFill>
                <a:latin typeface="Arial" pitchFamily="34" charset="0"/>
                <a:cs typeface="Arial" pitchFamily="34" charset="0"/>
              </a:endParaRPr>
            </a:p>
          </p:txBody>
        </p:sp>
        <p:sp>
          <p:nvSpPr>
            <p:cNvPr id="121" name="TextBox 120"/>
            <p:cNvSpPr txBox="1"/>
            <p:nvPr/>
          </p:nvSpPr>
          <p:spPr>
            <a:xfrm>
              <a:off x="7543800" y="3012042"/>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8</a:t>
              </a:r>
              <a:endParaRPr lang="en-US" sz="1200" b="1" dirty="0">
                <a:solidFill>
                  <a:schemeClr val="bg1"/>
                </a:solidFill>
                <a:latin typeface="Arial" pitchFamily="34" charset="0"/>
                <a:cs typeface="Arial" pitchFamily="34" charset="0"/>
              </a:endParaRPr>
            </a:p>
          </p:txBody>
        </p:sp>
        <p:sp>
          <p:nvSpPr>
            <p:cNvPr id="122" name="TextBox 121"/>
            <p:cNvSpPr txBox="1"/>
            <p:nvPr/>
          </p:nvSpPr>
          <p:spPr>
            <a:xfrm>
              <a:off x="8153400" y="3393042"/>
              <a:ext cx="336952"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9</a:t>
              </a:r>
              <a:endParaRPr lang="en-US" sz="1200" b="1" dirty="0">
                <a:solidFill>
                  <a:schemeClr val="bg1"/>
                </a:solidFill>
                <a:latin typeface="Arial" pitchFamily="34" charset="0"/>
                <a:cs typeface="Arial" pitchFamily="34" charset="0"/>
              </a:endParaRPr>
            </a:p>
          </p:txBody>
        </p:sp>
        <p:sp>
          <p:nvSpPr>
            <p:cNvPr id="123" name="TextBox 122"/>
            <p:cNvSpPr txBox="1">
              <a:spLocks noChangeArrowheads="1"/>
            </p:cNvSpPr>
            <p:nvPr/>
          </p:nvSpPr>
          <p:spPr bwMode="auto">
            <a:xfrm>
              <a:off x="5410200" y="386563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4" name="TextBox 123"/>
            <p:cNvSpPr txBox="1">
              <a:spLocks noChangeArrowheads="1"/>
            </p:cNvSpPr>
            <p:nvPr/>
          </p:nvSpPr>
          <p:spPr bwMode="auto">
            <a:xfrm>
              <a:off x="5985186" y="443204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5" name="TextBox 124"/>
            <p:cNvSpPr txBox="1">
              <a:spLocks noChangeArrowheads="1"/>
            </p:cNvSpPr>
            <p:nvPr/>
          </p:nvSpPr>
          <p:spPr bwMode="auto">
            <a:xfrm>
              <a:off x="6747186" y="427964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6" name="TextBox 125"/>
            <p:cNvSpPr txBox="1">
              <a:spLocks noChangeArrowheads="1"/>
            </p:cNvSpPr>
            <p:nvPr/>
          </p:nvSpPr>
          <p:spPr bwMode="auto">
            <a:xfrm>
              <a:off x="6934200" y="389864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7" name="TextBox 126"/>
            <p:cNvSpPr txBox="1">
              <a:spLocks noChangeArrowheads="1"/>
            </p:cNvSpPr>
            <p:nvPr/>
          </p:nvSpPr>
          <p:spPr bwMode="auto">
            <a:xfrm>
              <a:off x="6324600" y="340843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8" name="TextBox 127"/>
            <p:cNvSpPr txBox="1">
              <a:spLocks noChangeArrowheads="1"/>
            </p:cNvSpPr>
            <p:nvPr/>
          </p:nvSpPr>
          <p:spPr bwMode="auto">
            <a:xfrm>
              <a:off x="6213786" y="275564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29" name="TextBox 128"/>
            <p:cNvSpPr txBox="1">
              <a:spLocks noChangeArrowheads="1"/>
            </p:cNvSpPr>
            <p:nvPr/>
          </p:nvSpPr>
          <p:spPr bwMode="auto">
            <a:xfrm>
              <a:off x="7010400" y="257023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sp>
          <p:nvSpPr>
            <p:cNvPr id="130" name="TextBox 129"/>
            <p:cNvSpPr txBox="1">
              <a:spLocks noChangeArrowheads="1"/>
            </p:cNvSpPr>
            <p:nvPr/>
          </p:nvSpPr>
          <p:spPr bwMode="auto">
            <a:xfrm>
              <a:off x="7848600" y="2798831"/>
              <a:ext cx="263214" cy="261610"/>
            </a:xfrm>
            <a:prstGeom prst="rect">
              <a:avLst/>
            </a:prstGeom>
            <a:noFill/>
            <a:ln w="9525">
              <a:noFill/>
              <a:miter lim="800000"/>
              <a:headEnd/>
              <a:tailEnd/>
            </a:ln>
          </p:spPr>
          <p:txBody>
            <a:bodyPr wrap="none">
              <a:spAutoFit/>
            </a:bodyPr>
            <a:lstStyle/>
            <a:p>
              <a:r>
                <a:rPr lang="en-US" sz="1100" b="0" dirty="0">
                  <a:solidFill>
                    <a:schemeClr val="bg1"/>
                  </a:solidFill>
                  <a:latin typeface="Arial" pitchFamily="34" charset="0"/>
                  <a:cs typeface="Arial" pitchFamily="34" charset="0"/>
                </a:rPr>
                <a:t>1</a:t>
              </a:r>
            </a:p>
          </p:txBody>
        </p:sp>
      </p:grpSp>
      <p:sp>
        <p:nvSpPr>
          <p:cNvPr id="2" name="Slide Number Placeholder 1"/>
          <p:cNvSpPr>
            <a:spLocks noGrp="1"/>
          </p:cNvSpPr>
          <p:nvPr>
            <p:ph type="sldNum" sz="quarter" idx="4"/>
          </p:nvPr>
        </p:nvSpPr>
        <p:spPr/>
        <p:txBody>
          <a:bodyPr/>
          <a:lstStyle/>
          <a:p>
            <a:fld id="{8808B073-952C-4081-9AC7-D5FCF8D919B0}" type="slidenum">
              <a:rPr lang="zh-CN" altLang="en-US" smtClean="0"/>
              <a:t>81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Criterion</a:t>
            </a:r>
          </a:p>
        </p:txBody>
      </p:sp>
      <p:sp>
        <p:nvSpPr>
          <p:cNvPr id="3" name="Content Placeholder 2"/>
          <p:cNvSpPr>
            <a:spLocks noGrp="1"/>
          </p:cNvSpPr>
          <p:nvPr>
            <p:ph idx="1"/>
          </p:nvPr>
        </p:nvSpPr>
        <p:spPr/>
        <p:txBody>
          <a:bodyPr/>
          <a:lstStyle/>
          <a:p>
            <a:r>
              <a:rPr lang="en-US" dirty="0"/>
              <a:t>How many iterations are needed in parallel BFS (positive edge weight case)?</a:t>
            </a:r>
            <a:r>
              <a:rPr lang="zh-CN" altLang="en-US" dirty="0"/>
              <a:t> 什么时候可以结束？比之前更难结束了</a:t>
            </a:r>
            <a:endParaRPr lang="en-US" dirty="0"/>
          </a:p>
          <a:p>
            <a:r>
              <a:rPr lang="en-US" dirty="0"/>
              <a:t>Practicalities of implementation in MapReduce</a:t>
            </a:r>
          </a:p>
          <a:p>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82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and MapReduce</a:t>
            </a:r>
          </a:p>
        </p:txBody>
      </p:sp>
      <p:sp>
        <p:nvSpPr>
          <p:cNvPr id="3" name="Content Placeholder 2"/>
          <p:cNvSpPr>
            <a:spLocks noGrp="1"/>
          </p:cNvSpPr>
          <p:nvPr>
            <p:ph idx="1"/>
          </p:nvPr>
        </p:nvSpPr>
        <p:spPr/>
        <p:txBody>
          <a:bodyPr/>
          <a:lstStyle/>
          <a:p>
            <a:r>
              <a:rPr lang="en-GB" dirty="0"/>
              <a:t>Graph algorithms typically involve:</a:t>
            </a:r>
          </a:p>
          <a:p>
            <a:pPr lvl="1"/>
            <a:r>
              <a:rPr lang="en-GB" dirty="0"/>
              <a:t>Performing computations at each node: based on node features, edge features, and local link structure</a:t>
            </a:r>
          </a:p>
          <a:p>
            <a:pPr lvl="1"/>
            <a:r>
              <a:rPr lang="en-GB" dirty="0"/>
              <a:t>Propagating computations: “traversing” the graph</a:t>
            </a:r>
          </a:p>
          <a:p>
            <a:r>
              <a:rPr lang="en-GB" dirty="0"/>
              <a:t>Generic recipe:</a:t>
            </a:r>
          </a:p>
          <a:p>
            <a:pPr lvl="1"/>
            <a:r>
              <a:rPr lang="en-GB" dirty="0"/>
              <a:t>Represent graphs as </a:t>
            </a:r>
            <a:r>
              <a:rPr lang="en-GB" dirty="0">
                <a:solidFill>
                  <a:srgbClr val="FF0000"/>
                </a:solidFill>
              </a:rPr>
              <a:t>adjacency lists</a:t>
            </a:r>
          </a:p>
          <a:p>
            <a:pPr lvl="1"/>
            <a:r>
              <a:rPr lang="en-GB" dirty="0">
                <a:solidFill>
                  <a:srgbClr val="FF0000"/>
                </a:solidFill>
              </a:rPr>
              <a:t>Perform local computations in mapper</a:t>
            </a:r>
          </a:p>
          <a:p>
            <a:pPr lvl="1"/>
            <a:r>
              <a:rPr lang="en-GB" dirty="0">
                <a:solidFill>
                  <a:srgbClr val="FF0000"/>
                </a:solidFill>
              </a:rPr>
              <a:t>Pass along partial results via </a:t>
            </a:r>
            <a:r>
              <a:rPr lang="en-GB" dirty="0" err="1">
                <a:solidFill>
                  <a:srgbClr val="FF0000"/>
                </a:solidFill>
              </a:rPr>
              <a:t>outlinks</a:t>
            </a:r>
            <a:r>
              <a:rPr lang="en-GB" dirty="0"/>
              <a:t>, keyed by destination node</a:t>
            </a:r>
          </a:p>
          <a:p>
            <a:pPr lvl="1"/>
            <a:r>
              <a:rPr lang="en-GB" dirty="0"/>
              <a:t>Perform </a:t>
            </a:r>
            <a:r>
              <a:rPr lang="en-GB" dirty="0">
                <a:solidFill>
                  <a:srgbClr val="FF0000"/>
                </a:solidFill>
              </a:rPr>
              <a:t>aggregation in reducer on </a:t>
            </a:r>
            <a:r>
              <a:rPr lang="en-GB" dirty="0" err="1">
                <a:solidFill>
                  <a:srgbClr val="FF0000"/>
                </a:solidFill>
              </a:rPr>
              <a:t>inlinks</a:t>
            </a:r>
            <a:r>
              <a:rPr lang="en-GB" dirty="0">
                <a:solidFill>
                  <a:srgbClr val="FF0000"/>
                </a:solidFill>
              </a:rPr>
              <a:t> to a node</a:t>
            </a:r>
          </a:p>
          <a:p>
            <a:pPr lvl="1"/>
            <a:r>
              <a:rPr lang="en-GB" dirty="0">
                <a:solidFill>
                  <a:srgbClr val="FF0000"/>
                </a:solidFill>
              </a:rPr>
              <a:t>Iterate until convergence: </a:t>
            </a:r>
            <a:r>
              <a:rPr lang="en-GB" dirty="0"/>
              <a:t>controlled by external “driver”</a:t>
            </a:r>
          </a:p>
          <a:p>
            <a:pPr lvl="1"/>
            <a:r>
              <a:rPr lang="en-GB" dirty="0"/>
              <a:t>Don’t forget to pass the graph structure between iterations</a:t>
            </a:r>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83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p:txBody>
          <a:bodyPr/>
          <a:lstStyle/>
          <a:p>
            <a:r>
              <a:rPr lang="en-GB"/>
              <a:t>Random Walks Over the Web</a:t>
            </a:r>
          </a:p>
        </p:txBody>
      </p:sp>
      <p:sp>
        <p:nvSpPr>
          <p:cNvPr id="98307" name="Rectangle 2"/>
          <p:cNvSpPr>
            <a:spLocks noGrp="1" noChangeArrowheads="1"/>
          </p:cNvSpPr>
          <p:nvPr>
            <p:ph idx="1"/>
          </p:nvPr>
        </p:nvSpPr>
        <p:spPr/>
        <p:txBody>
          <a:bodyPr/>
          <a:lstStyle/>
          <a:p>
            <a:r>
              <a:rPr lang="en-GB" dirty="0"/>
              <a:t>Random surfer model:</a:t>
            </a:r>
          </a:p>
          <a:p>
            <a:pPr lvl="1"/>
            <a:r>
              <a:rPr lang="en-GB" dirty="0"/>
              <a:t>User </a:t>
            </a:r>
            <a:r>
              <a:rPr lang="en-GB" dirty="0">
                <a:solidFill>
                  <a:srgbClr val="FF0000"/>
                </a:solidFill>
              </a:rPr>
              <a:t>starts at a random Web page</a:t>
            </a:r>
          </a:p>
          <a:p>
            <a:pPr lvl="1"/>
            <a:r>
              <a:rPr lang="en-GB" dirty="0"/>
              <a:t>User randomly clicks on links, surfing from page to page</a:t>
            </a:r>
          </a:p>
          <a:p>
            <a:r>
              <a:rPr lang="en-GB" dirty="0" err="1"/>
              <a:t>PageRank</a:t>
            </a:r>
            <a:endParaRPr lang="en-GB" dirty="0"/>
          </a:p>
          <a:p>
            <a:pPr lvl="1"/>
            <a:r>
              <a:rPr lang="en-GB" dirty="0"/>
              <a:t>Characterizes the amount of time spent on any given page</a:t>
            </a:r>
          </a:p>
          <a:p>
            <a:pPr lvl="1"/>
            <a:r>
              <a:rPr lang="en-GB" dirty="0"/>
              <a:t>Mathematically, a probability distribution over pages</a:t>
            </a:r>
          </a:p>
          <a:p>
            <a:r>
              <a:rPr lang="en-GB" dirty="0" err="1">
                <a:solidFill>
                  <a:srgbClr val="FF0000"/>
                </a:solidFill>
              </a:rPr>
              <a:t>PageRank</a:t>
            </a:r>
            <a:r>
              <a:rPr lang="en-GB" dirty="0">
                <a:solidFill>
                  <a:srgbClr val="FF0000"/>
                </a:solidFill>
              </a:rPr>
              <a:t> captures notions of page importance</a:t>
            </a:r>
          </a:p>
          <a:p>
            <a:pPr lvl="1"/>
            <a:r>
              <a:rPr lang="en-GB" dirty="0"/>
              <a:t>Correspondence to human intuition?</a:t>
            </a:r>
          </a:p>
          <a:p>
            <a:pPr lvl="1"/>
            <a:r>
              <a:rPr lang="en-GB" dirty="0"/>
              <a:t>One of thousands of features used in web search</a:t>
            </a:r>
          </a:p>
          <a:p>
            <a:pPr lvl="1"/>
            <a:r>
              <a:rPr lang="en-GB" dirty="0"/>
              <a:t>Note: query-independent</a:t>
            </a:r>
          </a:p>
          <a:p>
            <a:endParaRPr lang="en-GB"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84</a:t>
            </a:fld>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3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a:buFont typeface="Wingdings" pitchFamily="2" charset="2"/>
              <a:buNone/>
            </a:pPr>
            <a:r>
              <a:rPr lang="en-US" dirty="0"/>
              <a:t>Given page </a:t>
            </a:r>
            <a:r>
              <a:rPr lang="en-US" i="1" dirty="0"/>
              <a:t>x</a:t>
            </a:r>
            <a:r>
              <a:rPr lang="en-US" dirty="0"/>
              <a:t> with </a:t>
            </a:r>
            <a:r>
              <a:rPr lang="en-US" dirty="0" err="1"/>
              <a:t>inlinks</a:t>
            </a:r>
            <a:r>
              <a:rPr lang="en-US" dirty="0"/>
              <a:t> </a:t>
            </a:r>
            <a:r>
              <a:rPr lang="en-US" i="1" dirty="0"/>
              <a:t>t</a:t>
            </a:r>
            <a:r>
              <a:rPr lang="en-US" i="1" baseline="-25000" dirty="0"/>
              <a:t>1</a:t>
            </a:r>
            <a:r>
              <a:rPr lang="en-US" i="1" dirty="0"/>
              <a:t>…</a:t>
            </a:r>
            <a:r>
              <a:rPr lang="en-US" i="1" dirty="0" err="1"/>
              <a:t>t</a:t>
            </a:r>
            <a:r>
              <a:rPr lang="en-US" i="1" baseline="-25000" dirty="0" err="1"/>
              <a:t>n</a:t>
            </a:r>
            <a:r>
              <a:rPr lang="en-US" dirty="0"/>
              <a:t>, where</a:t>
            </a:r>
          </a:p>
          <a:p>
            <a:pPr lvl="1"/>
            <a:r>
              <a:rPr lang="en-US" i="1" dirty="0"/>
              <a:t>C(t)</a:t>
            </a:r>
            <a:r>
              <a:rPr lang="en-US" dirty="0"/>
              <a:t> is the out-degree of </a:t>
            </a:r>
            <a:r>
              <a:rPr lang="en-US" i="1" dirty="0"/>
              <a:t>t</a:t>
            </a:r>
          </a:p>
          <a:p>
            <a:pPr lvl="1"/>
            <a:r>
              <a:rPr lang="en-US" i="1" dirty="0">
                <a:sym typeface="Symbol" pitchFamily="18" charset="2"/>
              </a:rPr>
              <a:t></a:t>
            </a:r>
            <a:r>
              <a:rPr lang="en-US" dirty="0"/>
              <a:t> is probability of random jump</a:t>
            </a:r>
          </a:p>
          <a:p>
            <a:pPr lvl="1"/>
            <a:r>
              <a:rPr lang="en-US" i="1" dirty="0"/>
              <a:t>N</a:t>
            </a:r>
            <a:r>
              <a:rPr lang="en-US" dirty="0"/>
              <a:t> is the total number of nodes in the graph</a:t>
            </a:r>
          </a:p>
        </p:txBody>
      </p:sp>
      <p:sp>
        <p:nvSpPr>
          <p:cNvPr id="5125" name="Rectangle 2"/>
          <p:cNvSpPr>
            <a:spLocks noGrp="1" noChangeArrowheads="1"/>
          </p:cNvSpPr>
          <p:nvPr>
            <p:ph type="title"/>
          </p:nvPr>
        </p:nvSpPr>
        <p:spPr/>
        <p:txBody>
          <a:bodyPr/>
          <a:lstStyle/>
          <a:p>
            <a:r>
              <a:rPr lang="en-US"/>
              <a:t>PageRank: Defined</a:t>
            </a:r>
          </a:p>
        </p:txBody>
      </p:sp>
      <p:graphicFrame>
        <p:nvGraphicFramePr>
          <p:cNvPr id="5122" name="Object 2"/>
          <p:cNvGraphicFramePr>
            <a:graphicFrameLocks noChangeAspect="1"/>
          </p:cNvGraphicFramePr>
          <p:nvPr/>
        </p:nvGraphicFramePr>
        <p:xfrm>
          <a:off x="1295400" y="2895600"/>
          <a:ext cx="3629025" cy="768350"/>
        </p:xfrm>
        <a:graphic>
          <a:graphicData uri="http://schemas.openxmlformats.org/presentationml/2006/ole">
            <mc:AlternateContent xmlns:mc="http://schemas.openxmlformats.org/markup-compatibility/2006">
              <mc:Choice xmlns:v="urn:schemas-microsoft-com:vml" Requires="v">
                <p:oleObj spid="_x0000_s124963" name="Equation" r:id="rId3" imgW="7315200" imgH="1549400" progId="Equation.3">
                  <p:embed/>
                </p:oleObj>
              </mc:Choice>
              <mc:Fallback>
                <p:oleObj name="Equation" r:id="rId3" imgW="7315200" imgH="1549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36290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Oval 5"/>
          <p:cNvSpPr>
            <a:spLocks noChangeArrowheads="1"/>
          </p:cNvSpPr>
          <p:nvPr/>
        </p:nvSpPr>
        <p:spPr bwMode="auto">
          <a:xfrm>
            <a:off x="5638800" y="4572000"/>
            <a:ext cx="381000" cy="3810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1200" dirty="0">
                <a:solidFill>
                  <a:schemeClr val="bg2"/>
                </a:solidFill>
              </a:rPr>
              <a:t>X</a:t>
            </a:r>
          </a:p>
        </p:txBody>
      </p:sp>
      <p:sp>
        <p:nvSpPr>
          <p:cNvPr id="5127" name="Oval 7"/>
          <p:cNvSpPr>
            <a:spLocks noChangeArrowheads="1"/>
          </p:cNvSpPr>
          <p:nvPr/>
        </p:nvSpPr>
        <p:spPr bwMode="auto">
          <a:xfrm>
            <a:off x="2743200" y="41910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200" i="1" dirty="0">
                <a:solidFill>
                  <a:schemeClr val="bg2"/>
                </a:solidFill>
              </a:rPr>
              <a:t>t</a:t>
            </a:r>
            <a:r>
              <a:rPr lang="en-US" sz="1200" i="1" baseline="-25000" dirty="0">
                <a:solidFill>
                  <a:schemeClr val="bg2"/>
                </a:solidFill>
              </a:rPr>
              <a:t>1</a:t>
            </a:r>
          </a:p>
        </p:txBody>
      </p:sp>
      <p:sp>
        <p:nvSpPr>
          <p:cNvPr id="5128" name="Oval 8"/>
          <p:cNvSpPr>
            <a:spLocks noChangeArrowheads="1"/>
          </p:cNvSpPr>
          <p:nvPr/>
        </p:nvSpPr>
        <p:spPr bwMode="auto">
          <a:xfrm>
            <a:off x="3048000" y="50292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200" i="1">
                <a:solidFill>
                  <a:schemeClr val="bg2"/>
                </a:solidFill>
              </a:rPr>
              <a:t>t</a:t>
            </a:r>
            <a:r>
              <a:rPr lang="en-US" sz="1200" i="1" baseline="-25000">
                <a:solidFill>
                  <a:schemeClr val="bg2"/>
                </a:solidFill>
              </a:rPr>
              <a:t>2</a:t>
            </a:r>
          </a:p>
        </p:txBody>
      </p:sp>
      <p:sp>
        <p:nvSpPr>
          <p:cNvPr id="5129" name="Oval 10"/>
          <p:cNvSpPr>
            <a:spLocks noChangeArrowheads="1"/>
          </p:cNvSpPr>
          <p:nvPr/>
        </p:nvSpPr>
        <p:spPr bwMode="auto">
          <a:xfrm>
            <a:off x="4495800" y="56388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sz="1200" i="1" dirty="0" err="1">
                <a:solidFill>
                  <a:schemeClr val="bg2"/>
                </a:solidFill>
              </a:rPr>
              <a:t>t</a:t>
            </a:r>
            <a:r>
              <a:rPr lang="en-US" sz="1200" i="1" baseline="-25000" dirty="0" err="1">
                <a:solidFill>
                  <a:schemeClr val="bg2"/>
                </a:solidFill>
              </a:rPr>
              <a:t>n</a:t>
            </a:r>
            <a:endParaRPr lang="en-US" sz="1200" i="1" baseline="-25000" dirty="0">
              <a:solidFill>
                <a:schemeClr val="bg2"/>
              </a:solidFill>
            </a:endParaRPr>
          </a:p>
        </p:txBody>
      </p:sp>
      <p:sp>
        <p:nvSpPr>
          <p:cNvPr id="5130" name="Line 11"/>
          <p:cNvSpPr>
            <a:spLocks noChangeShapeType="1"/>
          </p:cNvSpPr>
          <p:nvPr/>
        </p:nvSpPr>
        <p:spPr bwMode="auto">
          <a:xfrm>
            <a:off x="3200400" y="4419600"/>
            <a:ext cx="2362200" cy="2286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1" name="Line 12"/>
          <p:cNvSpPr>
            <a:spLocks noChangeShapeType="1"/>
          </p:cNvSpPr>
          <p:nvPr/>
        </p:nvSpPr>
        <p:spPr bwMode="auto">
          <a:xfrm flipV="1">
            <a:off x="3505200" y="4800600"/>
            <a:ext cx="2057400" cy="3810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2" name="Line 13"/>
          <p:cNvSpPr>
            <a:spLocks noChangeShapeType="1"/>
          </p:cNvSpPr>
          <p:nvPr/>
        </p:nvSpPr>
        <p:spPr bwMode="auto">
          <a:xfrm flipV="1">
            <a:off x="4876800" y="4953000"/>
            <a:ext cx="762000" cy="6858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3" name="Line 14"/>
          <p:cNvSpPr>
            <a:spLocks noChangeShapeType="1"/>
          </p:cNvSpPr>
          <p:nvPr/>
        </p:nvSpPr>
        <p:spPr bwMode="auto">
          <a:xfrm flipH="1">
            <a:off x="2209800" y="4495800"/>
            <a:ext cx="457200" cy="2286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4" name="Line 15"/>
          <p:cNvSpPr>
            <a:spLocks noChangeShapeType="1"/>
          </p:cNvSpPr>
          <p:nvPr/>
        </p:nvSpPr>
        <p:spPr bwMode="auto">
          <a:xfrm flipH="1" flipV="1">
            <a:off x="2057400" y="4114800"/>
            <a:ext cx="609600" cy="1524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5" name="Line 17"/>
          <p:cNvSpPr>
            <a:spLocks noChangeShapeType="1"/>
          </p:cNvSpPr>
          <p:nvPr/>
        </p:nvSpPr>
        <p:spPr bwMode="auto">
          <a:xfrm flipH="1">
            <a:off x="2057400" y="5334000"/>
            <a:ext cx="914400" cy="4572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6" name="Line 18"/>
          <p:cNvSpPr>
            <a:spLocks noChangeShapeType="1"/>
          </p:cNvSpPr>
          <p:nvPr/>
        </p:nvSpPr>
        <p:spPr bwMode="auto">
          <a:xfrm flipH="1" flipV="1">
            <a:off x="1828800" y="5181600"/>
            <a:ext cx="1143000" cy="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7" name="Line 19"/>
          <p:cNvSpPr>
            <a:spLocks noChangeShapeType="1"/>
          </p:cNvSpPr>
          <p:nvPr/>
        </p:nvSpPr>
        <p:spPr bwMode="auto">
          <a:xfrm>
            <a:off x="4953000" y="5867400"/>
            <a:ext cx="1066800" cy="762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8" name="Line 20"/>
          <p:cNvSpPr>
            <a:spLocks noChangeShapeType="1"/>
          </p:cNvSpPr>
          <p:nvPr/>
        </p:nvSpPr>
        <p:spPr bwMode="auto">
          <a:xfrm flipH="1">
            <a:off x="3276600" y="5867400"/>
            <a:ext cx="1143000" cy="228600"/>
          </a:xfrm>
          <a:prstGeom prst="line">
            <a:avLst/>
          </a:prstGeom>
          <a:ln w="158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139" name="Text Box 21"/>
          <p:cNvSpPr txBox="1">
            <a:spLocks noChangeArrowheads="1"/>
          </p:cNvSpPr>
          <p:nvPr/>
        </p:nvSpPr>
        <p:spPr bwMode="auto">
          <a:xfrm>
            <a:off x="3570288" y="5257800"/>
            <a:ext cx="544512" cy="523875"/>
          </a:xfrm>
          <a:prstGeom prst="rect">
            <a:avLst/>
          </a:prstGeom>
          <a:noFill/>
          <a:ln w="9525">
            <a:noFill/>
            <a:miter lim="800000"/>
            <a:headEnd/>
            <a:tailEnd/>
          </a:ln>
        </p:spPr>
        <p:txBody>
          <a:bodyPr wrap="none">
            <a:spAutoFit/>
          </a:bodyPr>
          <a:lstStyle/>
          <a:p>
            <a:r>
              <a:rPr lang="en-US" sz="2800" dirty="0">
                <a:solidFill>
                  <a:schemeClr val="bg1"/>
                </a:solidFill>
              </a:rPr>
              <a:t>…</a:t>
            </a:r>
          </a:p>
        </p:txBody>
      </p:sp>
      <p:sp>
        <p:nvSpPr>
          <p:cNvPr id="5140" name="Oval 5"/>
          <p:cNvSpPr>
            <a:spLocks noChangeArrowheads="1"/>
          </p:cNvSpPr>
          <p:nvPr/>
        </p:nvSpPr>
        <p:spPr bwMode="auto">
          <a:xfrm>
            <a:off x="1600200" y="3886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1" name="Oval 5"/>
          <p:cNvSpPr>
            <a:spLocks noChangeArrowheads="1"/>
          </p:cNvSpPr>
          <p:nvPr/>
        </p:nvSpPr>
        <p:spPr bwMode="auto">
          <a:xfrm>
            <a:off x="1752600" y="4648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2" name="Oval 5"/>
          <p:cNvSpPr>
            <a:spLocks noChangeArrowheads="1"/>
          </p:cNvSpPr>
          <p:nvPr/>
        </p:nvSpPr>
        <p:spPr bwMode="auto">
          <a:xfrm>
            <a:off x="1371600" y="5029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3" name="Oval 5"/>
          <p:cNvSpPr>
            <a:spLocks noChangeArrowheads="1"/>
          </p:cNvSpPr>
          <p:nvPr/>
        </p:nvSpPr>
        <p:spPr bwMode="auto">
          <a:xfrm>
            <a:off x="1600200" y="57150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4" name="Oval 5"/>
          <p:cNvSpPr>
            <a:spLocks noChangeArrowheads="1"/>
          </p:cNvSpPr>
          <p:nvPr/>
        </p:nvSpPr>
        <p:spPr bwMode="auto">
          <a:xfrm>
            <a:off x="2819400" y="60198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5" name="Oval 5"/>
          <p:cNvSpPr>
            <a:spLocks noChangeArrowheads="1"/>
          </p:cNvSpPr>
          <p:nvPr/>
        </p:nvSpPr>
        <p:spPr bwMode="auto">
          <a:xfrm>
            <a:off x="6096000" y="5791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85</a:t>
            </a:fld>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Computing PageRank</a:t>
            </a:r>
          </a:p>
        </p:txBody>
      </p:sp>
      <p:sp>
        <p:nvSpPr>
          <p:cNvPr id="99331" name="Rectangle 3"/>
          <p:cNvSpPr>
            <a:spLocks noGrp="1" noChangeArrowheads="1"/>
          </p:cNvSpPr>
          <p:nvPr>
            <p:ph type="body" idx="1"/>
          </p:nvPr>
        </p:nvSpPr>
        <p:spPr/>
        <p:txBody>
          <a:bodyPr/>
          <a:lstStyle/>
          <a:p>
            <a:r>
              <a:rPr lang="en-US" dirty="0"/>
              <a:t>Properties of </a:t>
            </a:r>
            <a:r>
              <a:rPr lang="en-US" dirty="0" err="1"/>
              <a:t>PageRank</a:t>
            </a:r>
            <a:endParaRPr lang="en-US" dirty="0"/>
          </a:p>
          <a:p>
            <a:pPr lvl="1"/>
            <a:r>
              <a:rPr lang="en-US" dirty="0"/>
              <a:t>Can be computed iteratively</a:t>
            </a:r>
          </a:p>
          <a:p>
            <a:pPr lvl="1"/>
            <a:r>
              <a:rPr lang="en-US" dirty="0"/>
              <a:t>Effects at each iteration are local</a:t>
            </a:r>
          </a:p>
          <a:p>
            <a:r>
              <a:rPr lang="en-US" dirty="0"/>
              <a:t>Sketch of algorithm:</a:t>
            </a:r>
          </a:p>
          <a:p>
            <a:pPr lvl="1"/>
            <a:r>
              <a:rPr lang="en-US" dirty="0">
                <a:solidFill>
                  <a:srgbClr val="FF0000"/>
                </a:solidFill>
              </a:rPr>
              <a:t>Start with seed </a:t>
            </a:r>
            <a:r>
              <a:rPr lang="en-US" i="1" dirty="0" err="1">
                <a:solidFill>
                  <a:srgbClr val="FF0000"/>
                </a:solidFill>
              </a:rPr>
              <a:t>PR</a:t>
            </a:r>
            <a:r>
              <a:rPr lang="en-US" i="1" baseline="-25000" dirty="0" err="1">
                <a:solidFill>
                  <a:srgbClr val="FF0000"/>
                </a:solidFill>
              </a:rPr>
              <a:t>i</a:t>
            </a:r>
            <a:r>
              <a:rPr lang="en-US" dirty="0">
                <a:solidFill>
                  <a:srgbClr val="FF0000"/>
                </a:solidFill>
              </a:rPr>
              <a:t> values</a:t>
            </a:r>
          </a:p>
          <a:p>
            <a:pPr lvl="1"/>
            <a:r>
              <a:rPr lang="en-US" dirty="0"/>
              <a:t>Each </a:t>
            </a:r>
            <a:r>
              <a:rPr lang="en-US" dirty="0">
                <a:solidFill>
                  <a:srgbClr val="FF0000"/>
                </a:solidFill>
              </a:rPr>
              <a:t>page distributes </a:t>
            </a:r>
            <a:r>
              <a:rPr lang="en-US" i="1" dirty="0" err="1">
                <a:solidFill>
                  <a:srgbClr val="FF0000"/>
                </a:solidFill>
              </a:rPr>
              <a:t>PR</a:t>
            </a:r>
            <a:r>
              <a:rPr lang="en-US" i="1" baseline="-25000" dirty="0" err="1">
                <a:solidFill>
                  <a:srgbClr val="FF0000"/>
                </a:solidFill>
              </a:rPr>
              <a:t>i</a:t>
            </a:r>
            <a:r>
              <a:rPr lang="en-US" dirty="0">
                <a:solidFill>
                  <a:srgbClr val="FF0000"/>
                </a:solidFill>
              </a:rPr>
              <a:t> “credit” to all pages it links to</a:t>
            </a:r>
          </a:p>
          <a:p>
            <a:pPr lvl="1"/>
            <a:r>
              <a:rPr lang="en-US" dirty="0"/>
              <a:t>Each </a:t>
            </a:r>
            <a:r>
              <a:rPr lang="en-US" dirty="0">
                <a:solidFill>
                  <a:srgbClr val="FF0000"/>
                </a:solidFill>
              </a:rPr>
              <a:t>target page adds up “credit” from multiple in-bound links to compute </a:t>
            </a:r>
            <a:r>
              <a:rPr lang="en-US" i="1" dirty="0">
                <a:solidFill>
                  <a:srgbClr val="FF0000"/>
                </a:solidFill>
              </a:rPr>
              <a:t>PR</a:t>
            </a:r>
            <a:r>
              <a:rPr lang="en-US" i="1" baseline="-25000" dirty="0">
                <a:solidFill>
                  <a:srgbClr val="FF0000"/>
                </a:solidFill>
              </a:rPr>
              <a:t>i+1</a:t>
            </a:r>
          </a:p>
          <a:p>
            <a:pPr lvl="1"/>
            <a:r>
              <a:rPr lang="en-US" dirty="0"/>
              <a:t>Iterate until values converge</a:t>
            </a:r>
          </a:p>
          <a:p>
            <a:endParaRPr lang="en-US" dirty="0"/>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86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3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a:t>
            </a:r>
            <a:r>
              <a:rPr lang="en-US" dirty="0" err="1"/>
              <a:t>PageRank</a:t>
            </a:r>
            <a:endParaRPr lang="en-US" dirty="0"/>
          </a:p>
        </p:txBody>
      </p:sp>
      <p:sp>
        <p:nvSpPr>
          <p:cNvPr id="3" name="Content Placeholder 2"/>
          <p:cNvSpPr>
            <a:spLocks noGrp="1"/>
          </p:cNvSpPr>
          <p:nvPr>
            <p:ph idx="1"/>
          </p:nvPr>
        </p:nvSpPr>
        <p:spPr/>
        <p:txBody>
          <a:bodyPr/>
          <a:lstStyle/>
          <a:p>
            <a:r>
              <a:rPr lang="en-US" dirty="0"/>
              <a:t>First, tackle the simple case:</a:t>
            </a:r>
          </a:p>
          <a:p>
            <a:pPr lvl="1"/>
            <a:r>
              <a:rPr lang="en-US" dirty="0"/>
              <a:t>No random jump factor</a:t>
            </a:r>
          </a:p>
          <a:p>
            <a:pPr lvl="1"/>
            <a:r>
              <a:rPr lang="en-US" dirty="0"/>
              <a:t>No dangling links</a:t>
            </a:r>
          </a:p>
          <a:p>
            <a:r>
              <a:rPr lang="en-US" dirty="0"/>
              <a:t>Then, factor in these complexities…</a:t>
            </a:r>
          </a:p>
          <a:p>
            <a:pPr lvl="1"/>
            <a:r>
              <a:rPr lang="en-US" dirty="0"/>
              <a:t>Why do we need the </a:t>
            </a:r>
            <a:r>
              <a:rPr lang="en-US" dirty="0">
                <a:solidFill>
                  <a:srgbClr val="FF0000"/>
                </a:solidFill>
              </a:rPr>
              <a:t>random jump</a:t>
            </a:r>
            <a:r>
              <a:rPr lang="en-US" dirty="0"/>
              <a:t>?</a:t>
            </a:r>
          </a:p>
          <a:p>
            <a:pPr lvl="1"/>
            <a:r>
              <a:rPr lang="en-US" dirty="0"/>
              <a:t>Where do </a:t>
            </a:r>
            <a:r>
              <a:rPr lang="en-US" dirty="0">
                <a:solidFill>
                  <a:srgbClr val="FF0000"/>
                </a:solidFill>
              </a:rPr>
              <a:t>dangling links </a:t>
            </a:r>
            <a:r>
              <a:rPr lang="en-US" dirty="0"/>
              <a:t>come from?</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87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a:t>
            </a:r>
            <a:r>
              <a:rPr lang="en-US" dirty="0" err="1"/>
              <a:t>PageRank</a:t>
            </a:r>
            <a:r>
              <a:rPr lang="en-US" dirty="0"/>
              <a:t> Iteration (1)</a:t>
            </a:r>
          </a:p>
        </p:txBody>
      </p:sp>
      <p:sp>
        <p:nvSpPr>
          <p:cNvPr id="5" name="Oval 4"/>
          <p:cNvSpPr/>
          <p:nvPr/>
        </p:nvSpPr>
        <p:spPr>
          <a:xfrm>
            <a:off x="1457532" y="3124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sp>
        <p:nvSpPr>
          <p:cNvPr id="6" name="Oval 5"/>
          <p:cNvSpPr/>
          <p:nvPr/>
        </p:nvSpPr>
        <p:spPr>
          <a:xfrm>
            <a:off x="2905332" y="27432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7" name="Oval 6"/>
          <p:cNvSpPr/>
          <p:nvPr/>
        </p:nvSpPr>
        <p:spPr>
          <a:xfrm>
            <a:off x="1609932" y="4495800"/>
            <a:ext cx="152400" cy="152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Oval 7"/>
          <p:cNvSpPr/>
          <p:nvPr/>
        </p:nvSpPr>
        <p:spPr>
          <a:xfrm>
            <a:off x="3667332" y="39624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9" name="Oval 8"/>
          <p:cNvSpPr/>
          <p:nvPr/>
        </p:nvSpPr>
        <p:spPr>
          <a:xfrm>
            <a:off x="2448132"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Arrow Connector 9"/>
          <p:cNvCxnSpPr>
            <a:stCxn id="5" idx="6"/>
            <a:endCxn id="6" idx="2"/>
          </p:cNvCxnSpPr>
          <p:nvPr/>
        </p:nvCxnSpPr>
        <p:spPr>
          <a:xfrm flipV="1">
            <a:off x="1609932" y="2819400"/>
            <a:ext cx="1295400" cy="3810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9" idx="1"/>
            <a:endCxn id="5" idx="5"/>
          </p:cNvCxnSpPr>
          <p:nvPr/>
        </p:nvCxnSpPr>
        <p:spPr>
          <a:xfrm rot="16200000" flipV="1">
            <a:off x="1778114" y="3063782"/>
            <a:ext cx="501836" cy="8828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5" idx="4"/>
            <a:endCxn id="7" idx="0"/>
          </p:cNvCxnSpPr>
          <p:nvPr/>
        </p:nvCxnSpPr>
        <p:spPr>
          <a:xfrm rot="16200000" flipH="1">
            <a:off x="1000332" y="3810000"/>
            <a:ext cx="1219200" cy="1524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7" idx="7"/>
            <a:endCxn id="9" idx="3"/>
          </p:cNvCxnSpPr>
          <p:nvPr/>
        </p:nvCxnSpPr>
        <p:spPr>
          <a:xfrm rot="5400000" flipH="1" flipV="1">
            <a:off x="1778114" y="3825782"/>
            <a:ext cx="654236" cy="7304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9" idx="7"/>
            <a:endCxn id="6" idx="4"/>
          </p:cNvCxnSpPr>
          <p:nvPr/>
        </p:nvCxnSpPr>
        <p:spPr>
          <a:xfrm rot="5400000" flipH="1" flipV="1">
            <a:off x="2349614" y="3124200"/>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6" idx="5"/>
            <a:endCxn id="8" idx="1"/>
          </p:cNvCxnSpPr>
          <p:nvPr/>
        </p:nvCxnSpPr>
        <p:spPr>
          <a:xfrm rot="16200000" flipH="1">
            <a:off x="2806814" y="3101882"/>
            <a:ext cx="1111436" cy="6542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9" idx="6"/>
            <a:endCxn id="8" idx="2"/>
          </p:cNvCxnSpPr>
          <p:nvPr/>
        </p:nvCxnSpPr>
        <p:spPr>
          <a:xfrm>
            <a:off x="2600532" y="3810000"/>
            <a:ext cx="1066800" cy="2286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8" idx="3"/>
            <a:endCxn id="7" idx="6"/>
          </p:cNvCxnSpPr>
          <p:nvPr/>
        </p:nvCxnSpPr>
        <p:spPr>
          <a:xfrm rot="5400000">
            <a:off x="2486232" y="3368582"/>
            <a:ext cx="479518" cy="1927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076532" y="2895600"/>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1</a:t>
            </a:r>
            <a:r>
              <a:rPr lang="en-US" sz="1200" b="1" dirty="0">
                <a:solidFill>
                  <a:schemeClr val="bg1"/>
                </a:solidFill>
                <a:latin typeface="Arial" pitchFamily="34" charset="0"/>
                <a:cs typeface="Arial" pitchFamily="34" charset="0"/>
              </a:rPr>
              <a:t> (0.2)</a:t>
            </a:r>
          </a:p>
        </p:txBody>
      </p:sp>
      <p:sp>
        <p:nvSpPr>
          <p:cNvPr id="19" name="TextBox 18"/>
          <p:cNvSpPr txBox="1"/>
          <p:nvPr/>
        </p:nvSpPr>
        <p:spPr>
          <a:xfrm>
            <a:off x="1364466" y="4599801"/>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4</a:t>
            </a:r>
            <a:r>
              <a:rPr lang="en-US" sz="1200" b="1" dirty="0">
                <a:solidFill>
                  <a:schemeClr val="bg1"/>
                </a:solidFill>
                <a:latin typeface="Arial" pitchFamily="34" charset="0"/>
                <a:cs typeface="Arial" pitchFamily="34" charset="0"/>
              </a:rPr>
              <a:t> (0.2)</a:t>
            </a:r>
          </a:p>
        </p:txBody>
      </p:sp>
      <p:sp>
        <p:nvSpPr>
          <p:cNvPr id="20" name="TextBox 19"/>
          <p:cNvSpPr txBox="1"/>
          <p:nvPr/>
        </p:nvSpPr>
        <p:spPr>
          <a:xfrm>
            <a:off x="3743532" y="3962400"/>
            <a:ext cx="723275"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3</a:t>
            </a:r>
            <a:r>
              <a:rPr lang="en-US" sz="1200" b="1" dirty="0">
                <a:solidFill>
                  <a:schemeClr val="bg1"/>
                </a:solidFill>
                <a:latin typeface="Arial" pitchFamily="34" charset="0"/>
                <a:cs typeface="Arial" pitchFamily="34" charset="0"/>
              </a:rPr>
              <a:t> (0.2)</a:t>
            </a:r>
          </a:p>
        </p:txBody>
      </p:sp>
      <p:sp>
        <p:nvSpPr>
          <p:cNvPr id="21" name="TextBox 20"/>
          <p:cNvSpPr txBox="1"/>
          <p:nvPr/>
        </p:nvSpPr>
        <p:spPr>
          <a:xfrm>
            <a:off x="2371932" y="3837801"/>
            <a:ext cx="723275"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5</a:t>
            </a:r>
            <a:r>
              <a:rPr lang="en-US" sz="1200" b="1" dirty="0">
                <a:solidFill>
                  <a:schemeClr val="bg1"/>
                </a:solidFill>
                <a:latin typeface="Arial" pitchFamily="34" charset="0"/>
                <a:cs typeface="Arial" pitchFamily="34" charset="0"/>
              </a:rPr>
              <a:t> (0.2)</a:t>
            </a:r>
          </a:p>
        </p:txBody>
      </p:sp>
      <p:sp>
        <p:nvSpPr>
          <p:cNvPr id="22" name="TextBox 21"/>
          <p:cNvSpPr txBox="1"/>
          <p:nvPr/>
        </p:nvSpPr>
        <p:spPr>
          <a:xfrm>
            <a:off x="2867857" y="2514600"/>
            <a:ext cx="723275"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2</a:t>
            </a:r>
            <a:r>
              <a:rPr lang="en-US" sz="1200" b="1" dirty="0">
                <a:solidFill>
                  <a:schemeClr val="bg1"/>
                </a:solidFill>
                <a:latin typeface="Arial" pitchFamily="34" charset="0"/>
                <a:cs typeface="Arial" pitchFamily="34" charset="0"/>
              </a:rPr>
              <a:t> (0.2)</a:t>
            </a:r>
          </a:p>
        </p:txBody>
      </p:sp>
      <p:sp>
        <p:nvSpPr>
          <p:cNvPr id="23" name="TextBox 22"/>
          <p:cNvSpPr txBox="1"/>
          <p:nvPr/>
        </p:nvSpPr>
        <p:spPr>
          <a:xfrm>
            <a:off x="1609932" y="2895600"/>
            <a:ext cx="397866" cy="276999"/>
          </a:xfrm>
          <a:prstGeom prst="rect">
            <a:avLst/>
          </a:prstGeom>
          <a:noFill/>
        </p:spPr>
        <p:txBody>
          <a:bodyPr wrap="none" rtlCol="0">
            <a:spAutoFit/>
          </a:bodyPr>
          <a:lstStyle/>
          <a:p>
            <a:r>
              <a:rPr lang="en-US" sz="1200" dirty="0">
                <a:solidFill>
                  <a:schemeClr val="accent6">
                    <a:lumMod val="75000"/>
                  </a:schemeClr>
                </a:solidFill>
              </a:rPr>
              <a:t>0.1</a:t>
            </a:r>
          </a:p>
        </p:txBody>
      </p:sp>
      <p:sp>
        <p:nvSpPr>
          <p:cNvPr id="24" name="TextBox 23"/>
          <p:cNvSpPr txBox="1"/>
          <p:nvPr/>
        </p:nvSpPr>
        <p:spPr>
          <a:xfrm>
            <a:off x="1228932" y="3304401"/>
            <a:ext cx="397866" cy="276999"/>
          </a:xfrm>
          <a:prstGeom prst="rect">
            <a:avLst/>
          </a:prstGeom>
          <a:noFill/>
        </p:spPr>
        <p:txBody>
          <a:bodyPr wrap="none" rtlCol="0">
            <a:spAutoFit/>
          </a:bodyPr>
          <a:lstStyle/>
          <a:p>
            <a:r>
              <a:rPr lang="en-US" sz="1200" dirty="0">
                <a:solidFill>
                  <a:schemeClr val="accent6">
                    <a:lumMod val="75000"/>
                  </a:schemeClr>
                </a:solidFill>
              </a:rPr>
              <a:t>0.1</a:t>
            </a:r>
          </a:p>
        </p:txBody>
      </p:sp>
      <p:sp>
        <p:nvSpPr>
          <p:cNvPr id="25" name="TextBox 24"/>
          <p:cNvSpPr txBox="1"/>
          <p:nvPr/>
        </p:nvSpPr>
        <p:spPr>
          <a:xfrm>
            <a:off x="1686900" y="4114800"/>
            <a:ext cx="397866" cy="276999"/>
          </a:xfrm>
          <a:prstGeom prst="rect">
            <a:avLst/>
          </a:prstGeom>
          <a:noFill/>
        </p:spPr>
        <p:txBody>
          <a:bodyPr wrap="none" rtlCol="0">
            <a:spAutoFit/>
          </a:bodyPr>
          <a:lstStyle/>
          <a:p>
            <a:r>
              <a:rPr lang="en-US" sz="1200" dirty="0">
                <a:solidFill>
                  <a:schemeClr val="accent4">
                    <a:lumMod val="50000"/>
                  </a:schemeClr>
                </a:solidFill>
              </a:rPr>
              <a:t>0.2</a:t>
            </a:r>
          </a:p>
        </p:txBody>
      </p:sp>
      <p:sp>
        <p:nvSpPr>
          <p:cNvPr id="26" name="TextBox 25"/>
          <p:cNvSpPr txBox="1"/>
          <p:nvPr/>
        </p:nvSpPr>
        <p:spPr>
          <a:xfrm>
            <a:off x="3439500" y="4114800"/>
            <a:ext cx="397866" cy="276999"/>
          </a:xfrm>
          <a:prstGeom prst="rect">
            <a:avLst/>
          </a:prstGeom>
          <a:noFill/>
        </p:spPr>
        <p:txBody>
          <a:bodyPr wrap="none" rtlCol="0">
            <a:spAutoFit/>
          </a:bodyPr>
          <a:lstStyle/>
          <a:p>
            <a:r>
              <a:rPr lang="en-US" sz="1200" dirty="0">
                <a:solidFill>
                  <a:schemeClr val="accent3">
                    <a:lumMod val="50000"/>
                  </a:schemeClr>
                </a:solidFill>
              </a:rPr>
              <a:t>0.2</a:t>
            </a:r>
          </a:p>
        </p:txBody>
      </p:sp>
      <p:cxnSp>
        <p:nvCxnSpPr>
          <p:cNvPr id="27" name="Straight Arrow Connector 26"/>
          <p:cNvCxnSpPr>
            <a:stCxn id="6" idx="3"/>
            <a:endCxn id="9" idx="0"/>
          </p:cNvCxnSpPr>
          <p:nvPr/>
        </p:nvCxnSpPr>
        <p:spPr>
          <a:xfrm rot="5400000">
            <a:off x="2295732" y="3101882"/>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524332" y="2895600"/>
            <a:ext cx="397866" cy="276999"/>
          </a:xfrm>
          <a:prstGeom prst="rect">
            <a:avLst/>
          </a:prstGeom>
          <a:noFill/>
        </p:spPr>
        <p:txBody>
          <a:bodyPr wrap="none" rtlCol="0">
            <a:spAutoFit/>
          </a:bodyPr>
          <a:lstStyle/>
          <a:p>
            <a:r>
              <a:rPr lang="en-US" sz="1200" dirty="0">
                <a:solidFill>
                  <a:schemeClr val="accent5">
                    <a:lumMod val="75000"/>
                  </a:schemeClr>
                </a:solidFill>
              </a:rPr>
              <a:t>0.1</a:t>
            </a:r>
          </a:p>
        </p:txBody>
      </p:sp>
      <p:sp>
        <p:nvSpPr>
          <p:cNvPr id="29" name="TextBox 28"/>
          <p:cNvSpPr txBox="1"/>
          <p:nvPr/>
        </p:nvSpPr>
        <p:spPr>
          <a:xfrm>
            <a:off x="3058500" y="2819400"/>
            <a:ext cx="397866" cy="276999"/>
          </a:xfrm>
          <a:prstGeom prst="rect">
            <a:avLst/>
          </a:prstGeom>
          <a:noFill/>
        </p:spPr>
        <p:txBody>
          <a:bodyPr wrap="none" rtlCol="0">
            <a:spAutoFit/>
          </a:bodyPr>
          <a:lstStyle/>
          <a:p>
            <a:r>
              <a:rPr lang="en-US" sz="1200" dirty="0">
                <a:solidFill>
                  <a:schemeClr val="accent5">
                    <a:lumMod val="75000"/>
                  </a:schemeClr>
                </a:solidFill>
              </a:rPr>
              <a:t>0.1</a:t>
            </a:r>
          </a:p>
        </p:txBody>
      </p:sp>
      <p:sp>
        <p:nvSpPr>
          <p:cNvPr id="30" name="TextBox 29"/>
          <p:cNvSpPr txBox="1"/>
          <p:nvPr/>
        </p:nvSpPr>
        <p:spPr>
          <a:xfrm>
            <a:off x="1914732" y="3609201"/>
            <a:ext cx="567784" cy="276999"/>
          </a:xfrm>
          <a:prstGeom prst="rect">
            <a:avLst/>
          </a:prstGeom>
          <a:noFill/>
        </p:spPr>
        <p:txBody>
          <a:bodyPr wrap="none" rtlCol="0">
            <a:spAutoFit/>
          </a:bodyPr>
          <a:lstStyle/>
          <a:p>
            <a:r>
              <a:rPr lang="en-US" sz="1200" dirty="0">
                <a:solidFill>
                  <a:schemeClr val="accent1">
                    <a:lumMod val="50000"/>
                  </a:schemeClr>
                </a:solidFill>
              </a:rPr>
              <a:t>0.066</a:t>
            </a:r>
          </a:p>
        </p:txBody>
      </p:sp>
      <p:sp>
        <p:nvSpPr>
          <p:cNvPr id="31" name="TextBox 30"/>
          <p:cNvSpPr txBox="1"/>
          <p:nvPr/>
        </p:nvSpPr>
        <p:spPr>
          <a:xfrm>
            <a:off x="2749005" y="3657600"/>
            <a:ext cx="567784" cy="276999"/>
          </a:xfrm>
          <a:prstGeom prst="rect">
            <a:avLst/>
          </a:prstGeom>
          <a:noFill/>
        </p:spPr>
        <p:txBody>
          <a:bodyPr wrap="none" rtlCol="0">
            <a:spAutoFit/>
          </a:bodyPr>
          <a:lstStyle/>
          <a:p>
            <a:r>
              <a:rPr lang="en-US" sz="1200" dirty="0">
                <a:solidFill>
                  <a:schemeClr val="accent1">
                    <a:lumMod val="50000"/>
                  </a:schemeClr>
                </a:solidFill>
              </a:rPr>
              <a:t>0.066</a:t>
            </a:r>
          </a:p>
        </p:txBody>
      </p:sp>
      <p:sp>
        <p:nvSpPr>
          <p:cNvPr id="32" name="TextBox 31"/>
          <p:cNvSpPr txBox="1"/>
          <p:nvPr/>
        </p:nvSpPr>
        <p:spPr>
          <a:xfrm>
            <a:off x="2596605" y="3505200"/>
            <a:ext cx="567784" cy="276999"/>
          </a:xfrm>
          <a:prstGeom prst="rect">
            <a:avLst/>
          </a:prstGeom>
          <a:noFill/>
        </p:spPr>
        <p:txBody>
          <a:bodyPr wrap="none" rtlCol="0">
            <a:spAutoFit/>
          </a:bodyPr>
          <a:lstStyle/>
          <a:p>
            <a:r>
              <a:rPr lang="en-US" sz="1200" dirty="0">
                <a:solidFill>
                  <a:schemeClr val="accent1">
                    <a:lumMod val="50000"/>
                  </a:schemeClr>
                </a:solidFill>
              </a:rPr>
              <a:t>0.066</a:t>
            </a:r>
          </a:p>
        </p:txBody>
      </p:sp>
      <p:grpSp>
        <p:nvGrpSpPr>
          <p:cNvPr id="53" name="Group 52"/>
          <p:cNvGrpSpPr/>
          <p:nvPr/>
        </p:nvGrpSpPr>
        <p:grpSpPr>
          <a:xfrm>
            <a:off x="4696657" y="2514600"/>
            <a:ext cx="3532943" cy="2362200"/>
            <a:chOff x="4696657" y="2590800"/>
            <a:chExt cx="3532943" cy="2362200"/>
          </a:xfrm>
        </p:grpSpPr>
        <p:sp>
          <p:nvSpPr>
            <p:cNvPr id="33" name="Oval 32"/>
            <p:cNvSpPr/>
            <p:nvPr/>
          </p:nvSpPr>
          <p:spPr>
            <a:xfrm>
              <a:off x="5077657" y="32004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sp>
          <p:nvSpPr>
            <p:cNvPr id="34" name="Oval 33"/>
            <p:cNvSpPr/>
            <p:nvPr/>
          </p:nvSpPr>
          <p:spPr>
            <a:xfrm>
              <a:off x="6525457" y="2819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35" name="Oval 34"/>
            <p:cNvSpPr/>
            <p:nvPr/>
          </p:nvSpPr>
          <p:spPr>
            <a:xfrm>
              <a:off x="5230057" y="4572000"/>
              <a:ext cx="152400" cy="152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6" name="Oval 35"/>
            <p:cNvSpPr/>
            <p:nvPr/>
          </p:nvSpPr>
          <p:spPr>
            <a:xfrm>
              <a:off x="7287457" y="40386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37" name="Oval 36"/>
            <p:cNvSpPr/>
            <p:nvPr/>
          </p:nvSpPr>
          <p:spPr>
            <a:xfrm>
              <a:off x="6068257"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8" name="Straight Arrow Connector 37"/>
            <p:cNvCxnSpPr>
              <a:stCxn id="33" idx="6"/>
              <a:endCxn id="34" idx="2"/>
            </p:cNvCxnSpPr>
            <p:nvPr/>
          </p:nvCxnSpPr>
          <p:spPr>
            <a:xfrm flipV="1">
              <a:off x="5230057" y="2895600"/>
              <a:ext cx="1295400" cy="3810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37" idx="1"/>
              <a:endCxn id="33" idx="5"/>
            </p:cNvCxnSpPr>
            <p:nvPr/>
          </p:nvCxnSpPr>
          <p:spPr>
            <a:xfrm rot="16200000" flipV="1">
              <a:off x="5398239" y="3139982"/>
              <a:ext cx="501836" cy="8828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3" idx="4"/>
              <a:endCxn id="35" idx="0"/>
            </p:cNvCxnSpPr>
            <p:nvPr/>
          </p:nvCxnSpPr>
          <p:spPr>
            <a:xfrm rot="16200000" flipH="1">
              <a:off x="4620457" y="3886200"/>
              <a:ext cx="1219200" cy="1524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5" idx="7"/>
              <a:endCxn id="37" idx="3"/>
            </p:cNvCxnSpPr>
            <p:nvPr/>
          </p:nvCxnSpPr>
          <p:spPr>
            <a:xfrm rot="5400000" flipH="1" flipV="1">
              <a:off x="5398239" y="3901982"/>
              <a:ext cx="654236" cy="7304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7" idx="7"/>
              <a:endCxn id="34" idx="4"/>
            </p:cNvCxnSpPr>
            <p:nvPr/>
          </p:nvCxnSpPr>
          <p:spPr>
            <a:xfrm rot="5400000" flipH="1" flipV="1">
              <a:off x="5969739" y="3200400"/>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4" idx="5"/>
              <a:endCxn id="36" idx="1"/>
            </p:cNvCxnSpPr>
            <p:nvPr/>
          </p:nvCxnSpPr>
          <p:spPr>
            <a:xfrm rot="16200000" flipH="1">
              <a:off x="6426939" y="3178082"/>
              <a:ext cx="1111436" cy="6542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37" idx="6"/>
              <a:endCxn id="36" idx="2"/>
            </p:cNvCxnSpPr>
            <p:nvPr/>
          </p:nvCxnSpPr>
          <p:spPr>
            <a:xfrm>
              <a:off x="6220657" y="3886200"/>
              <a:ext cx="1066800" cy="2286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36" idx="3"/>
              <a:endCxn id="35" idx="6"/>
            </p:cNvCxnSpPr>
            <p:nvPr/>
          </p:nvCxnSpPr>
          <p:spPr>
            <a:xfrm rot="5400000">
              <a:off x="6106357" y="3444782"/>
              <a:ext cx="479518" cy="1927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696657" y="29718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1</a:t>
              </a:r>
              <a:r>
                <a:rPr lang="en-US" sz="1200" b="1" dirty="0">
                  <a:solidFill>
                    <a:schemeClr val="bg1"/>
                  </a:solidFill>
                  <a:latin typeface="Arial" pitchFamily="34" charset="0"/>
                  <a:cs typeface="Arial" pitchFamily="34" charset="0"/>
                </a:rPr>
                <a:t> (0.066)</a:t>
              </a:r>
            </a:p>
          </p:txBody>
        </p:sp>
        <p:sp>
          <p:nvSpPr>
            <p:cNvPr id="47" name="TextBox 46"/>
            <p:cNvSpPr txBox="1"/>
            <p:nvPr/>
          </p:nvSpPr>
          <p:spPr>
            <a:xfrm>
              <a:off x="4984591" y="4676001"/>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4</a:t>
              </a:r>
              <a:r>
                <a:rPr lang="en-US" sz="1200" b="1" dirty="0">
                  <a:solidFill>
                    <a:schemeClr val="bg1"/>
                  </a:solidFill>
                  <a:latin typeface="Arial" pitchFamily="34" charset="0"/>
                  <a:cs typeface="Arial" pitchFamily="34" charset="0"/>
                </a:rPr>
                <a:t> (0.3)</a:t>
              </a:r>
            </a:p>
          </p:txBody>
        </p:sp>
        <p:sp>
          <p:nvSpPr>
            <p:cNvPr id="48" name="TextBox 47"/>
            <p:cNvSpPr txBox="1"/>
            <p:nvPr/>
          </p:nvSpPr>
          <p:spPr>
            <a:xfrm>
              <a:off x="7363657" y="40386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3</a:t>
              </a:r>
              <a:r>
                <a:rPr lang="en-US" sz="1200" b="1" dirty="0">
                  <a:solidFill>
                    <a:schemeClr val="bg1"/>
                  </a:solidFill>
                  <a:latin typeface="Arial" pitchFamily="34" charset="0"/>
                  <a:cs typeface="Arial" pitchFamily="34" charset="0"/>
                </a:rPr>
                <a:t> (0.166)</a:t>
              </a:r>
            </a:p>
          </p:txBody>
        </p:sp>
        <p:sp>
          <p:nvSpPr>
            <p:cNvPr id="49" name="TextBox 48"/>
            <p:cNvSpPr txBox="1"/>
            <p:nvPr/>
          </p:nvSpPr>
          <p:spPr>
            <a:xfrm>
              <a:off x="5992057" y="3914001"/>
              <a:ext cx="723275"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5</a:t>
              </a:r>
              <a:r>
                <a:rPr lang="en-US" sz="1200" b="1" dirty="0">
                  <a:solidFill>
                    <a:schemeClr val="bg1"/>
                  </a:solidFill>
                  <a:latin typeface="Arial" pitchFamily="34" charset="0"/>
                  <a:cs typeface="Arial" pitchFamily="34" charset="0"/>
                </a:rPr>
                <a:t> (0.3)</a:t>
              </a:r>
            </a:p>
          </p:txBody>
        </p:sp>
        <p:sp>
          <p:nvSpPr>
            <p:cNvPr id="50" name="TextBox 49"/>
            <p:cNvSpPr txBox="1"/>
            <p:nvPr/>
          </p:nvSpPr>
          <p:spPr>
            <a:xfrm>
              <a:off x="6487982" y="25908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2</a:t>
              </a:r>
              <a:r>
                <a:rPr lang="en-US" sz="1200" b="1" dirty="0">
                  <a:solidFill>
                    <a:schemeClr val="bg1"/>
                  </a:solidFill>
                  <a:latin typeface="Arial" pitchFamily="34" charset="0"/>
                  <a:cs typeface="Arial" pitchFamily="34" charset="0"/>
                </a:rPr>
                <a:t> (0.166)</a:t>
              </a:r>
            </a:p>
          </p:txBody>
        </p:sp>
        <p:cxnSp>
          <p:nvCxnSpPr>
            <p:cNvPr id="51" name="Straight Arrow Connector 50"/>
            <p:cNvCxnSpPr>
              <a:stCxn id="34" idx="3"/>
              <a:endCxn id="37" idx="0"/>
            </p:cNvCxnSpPr>
            <p:nvPr/>
          </p:nvCxnSpPr>
          <p:spPr>
            <a:xfrm rot="5400000">
              <a:off x="5915857" y="3178082"/>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grpSp>
      <p:sp>
        <p:nvSpPr>
          <p:cNvPr id="52" name="TextBox 51"/>
          <p:cNvSpPr txBox="1"/>
          <p:nvPr/>
        </p:nvSpPr>
        <p:spPr>
          <a:xfrm>
            <a:off x="838200" y="2450068"/>
            <a:ext cx="1167307" cy="338554"/>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Iteration 1</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88</a:t>
            </a:fld>
            <a:endParaRPr lang="zh-CN" altLang="en-US"/>
          </a:p>
        </p:txBody>
      </p:sp>
      <p:sp>
        <p:nvSpPr>
          <p:cNvPr id="3" name="矩形 2">
            <a:extLst>
              <a:ext uri="{FF2B5EF4-FFF2-40B4-BE49-F238E27FC236}">
                <a16:creationId xmlns:a16="http://schemas.microsoft.com/office/drawing/2014/main" id="{661E1E71-ECE2-BD43-A44C-3FD07A14AE28}"/>
              </a:ext>
            </a:extLst>
          </p:cNvPr>
          <p:cNvSpPr/>
          <p:nvPr/>
        </p:nvSpPr>
        <p:spPr>
          <a:xfrm>
            <a:off x="20466" y="3526423"/>
            <a:ext cx="1723549" cy="338554"/>
          </a:xfrm>
          <a:prstGeom prst="rect">
            <a:avLst/>
          </a:prstGeom>
        </p:spPr>
        <p:txBody>
          <a:bodyPr wrap="none">
            <a:spAutoFit/>
          </a:bodyPr>
          <a:lstStyle/>
          <a:p>
            <a:r>
              <a:rPr kumimoji="1" lang="zh-CN" altLang="en-US" dirty="0">
                <a:solidFill>
                  <a:srgbClr val="FF0000"/>
                </a:solidFill>
              </a:rPr>
              <a:t>节点重要性</a:t>
            </a:r>
            <a:r>
              <a:rPr kumimoji="1" lang="en-US" altLang="zh-CN" dirty="0">
                <a:solidFill>
                  <a:srgbClr val="FF0000"/>
                </a:solidFill>
              </a:rPr>
              <a:t>/</a:t>
            </a:r>
            <a:r>
              <a:rPr kumimoji="1" lang="zh-CN" altLang="en-US" dirty="0">
                <a:solidFill>
                  <a:srgbClr val="FF0000"/>
                </a:solidFill>
              </a:rPr>
              <a:t>出度</a:t>
            </a:r>
            <a:endParaRPr lang="zh-CN" altLang="en-US" dirty="0"/>
          </a:p>
        </p:txBody>
      </p:sp>
      <p:sp>
        <p:nvSpPr>
          <p:cNvPr id="54" name="矩形 53">
            <a:extLst>
              <a:ext uri="{FF2B5EF4-FFF2-40B4-BE49-F238E27FC236}">
                <a16:creationId xmlns:a16="http://schemas.microsoft.com/office/drawing/2014/main" id="{0D5B410A-D3B9-DC41-B3EC-60ACEBAFD8A5}"/>
              </a:ext>
            </a:extLst>
          </p:cNvPr>
          <p:cNvSpPr/>
          <p:nvPr/>
        </p:nvSpPr>
        <p:spPr>
          <a:xfrm>
            <a:off x="4506198" y="4811482"/>
            <a:ext cx="1600118" cy="338554"/>
          </a:xfrm>
          <a:prstGeom prst="rect">
            <a:avLst/>
          </a:prstGeom>
        </p:spPr>
        <p:txBody>
          <a:bodyPr wrap="none">
            <a:spAutoFit/>
          </a:bodyPr>
          <a:lstStyle/>
          <a:p>
            <a:r>
              <a:rPr kumimoji="1" lang="zh-CN" altLang="en-US" dirty="0">
                <a:solidFill>
                  <a:srgbClr val="FF0000"/>
                </a:solidFill>
              </a:rPr>
              <a:t>输入值 </a:t>
            </a:r>
            <a:r>
              <a:rPr kumimoji="1" lang="en-US" altLang="zh-CN" dirty="0">
                <a:solidFill>
                  <a:srgbClr val="FF0000"/>
                </a:solidFill>
              </a:rPr>
              <a:t>-</a:t>
            </a:r>
            <a:r>
              <a:rPr kumimoji="1" lang="zh-CN" altLang="en-US" dirty="0">
                <a:solidFill>
                  <a:srgbClr val="FF0000"/>
                </a:solidFill>
              </a:rPr>
              <a:t> 输出值</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P spid="3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a:t>
            </a:r>
            <a:r>
              <a:rPr lang="en-US" dirty="0" err="1"/>
              <a:t>PageRank</a:t>
            </a:r>
            <a:r>
              <a:rPr lang="en-US" dirty="0"/>
              <a:t> Iteration (2)</a:t>
            </a:r>
          </a:p>
        </p:txBody>
      </p:sp>
      <p:sp>
        <p:nvSpPr>
          <p:cNvPr id="3" name="Oval 2"/>
          <p:cNvSpPr/>
          <p:nvPr/>
        </p:nvSpPr>
        <p:spPr>
          <a:xfrm>
            <a:off x="1447800" y="3124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sp>
        <p:nvSpPr>
          <p:cNvPr id="5" name="Oval 4"/>
          <p:cNvSpPr/>
          <p:nvPr/>
        </p:nvSpPr>
        <p:spPr>
          <a:xfrm>
            <a:off x="2895600" y="27432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6" name="Oval 5"/>
          <p:cNvSpPr/>
          <p:nvPr/>
        </p:nvSpPr>
        <p:spPr>
          <a:xfrm>
            <a:off x="1600200" y="4495800"/>
            <a:ext cx="152400" cy="152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Oval 6"/>
          <p:cNvSpPr/>
          <p:nvPr/>
        </p:nvSpPr>
        <p:spPr>
          <a:xfrm>
            <a:off x="3657600" y="39624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8" name="Oval 7"/>
          <p:cNvSpPr/>
          <p:nvPr/>
        </p:nvSpPr>
        <p:spPr>
          <a:xfrm>
            <a:off x="24384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 name="Straight Arrow Connector 8"/>
          <p:cNvCxnSpPr>
            <a:stCxn id="3" idx="6"/>
            <a:endCxn id="5" idx="2"/>
          </p:cNvCxnSpPr>
          <p:nvPr/>
        </p:nvCxnSpPr>
        <p:spPr>
          <a:xfrm flipV="1">
            <a:off x="1600200" y="2819400"/>
            <a:ext cx="1295400" cy="3810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8" idx="1"/>
            <a:endCxn id="3" idx="5"/>
          </p:cNvCxnSpPr>
          <p:nvPr/>
        </p:nvCxnSpPr>
        <p:spPr>
          <a:xfrm rot="16200000" flipV="1">
            <a:off x="1768382" y="3063782"/>
            <a:ext cx="501836" cy="8828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3" idx="4"/>
            <a:endCxn id="6" idx="0"/>
          </p:cNvCxnSpPr>
          <p:nvPr/>
        </p:nvCxnSpPr>
        <p:spPr>
          <a:xfrm rot="16200000" flipH="1">
            <a:off x="990600" y="3810000"/>
            <a:ext cx="1219200" cy="1524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7"/>
            <a:endCxn id="8" idx="3"/>
          </p:cNvCxnSpPr>
          <p:nvPr/>
        </p:nvCxnSpPr>
        <p:spPr>
          <a:xfrm rot="5400000" flipH="1" flipV="1">
            <a:off x="1768382" y="3825782"/>
            <a:ext cx="654236" cy="7304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7"/>
            <a:endCxn id="5" idx="4"/>
          </p:cNvCxnSpPr>
          <p:nvPr/>
        </p:nvCxnSpPr>
        <p:spPr>
          <a:xfrm rot="5400000" flipH="1" flipV="1">
            <a:off x="2339882" y="3124200"/>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5" idx="5"/>
            <a:endCxn id="7" idx="1"/>
          </p:cNvCxnSpPr>
          <p:nvPr/>
        </p:nvCxnSpPr>
        <p:spPr>
          <a:xfrm rot="16200000" flipH="1">
            <a:off x="2797082" y="3101882"/>
            <a:ext cx="1111436" cy="6542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6"/>
            <a:endCxn id="7" idx="2"/>
          </p:cNvCxnSpPr>
          <p:nvPr/>
        </p:nvCxnSpPr>
        <p:spPr>
          <a:xfrm>
            <a:off x="2590800" y="3810000"/>
            <a:ext cx="1066800" cy="2286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7" idx="3"/>
            <a:endCxn id="6" idx="6"/>
          </p:cNvCxnSpPr>
          <p:nvPr/>
        </p:nvCxnSpPr>
        <p:spPr>
          <a:xfrm rot="5400000">
            <a:off x="2476500" y="3368582"/>
            <a:ext cx="479518" cy="1927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066800" y="28956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1</a:t>
            </a:r>
            <a:r>
              <a:rPr lang="en-US" sz="1200" b="1" dirty="0">
                <a:solidFill>
                  <a:schemeClr val="bg1"/>
                </a:solidFill>
                <a:latin typeface="Arial" pitchFamily="34" charset="0"/>
                <a:cs typeface="Arial" pitchFamily="34" charset="0"/>
              </a:rPr>
              <a:t> (0.066)</a:t>
            </a:r>
          </a:p>
        </p:txBody>
      </p:sp>
      <p:sp>
        <p:nvSpPr>
          <p:cNvPr id="18" name="TextBox 17"/>
          <p:cNvSpPr txBox="1"/>
          <p:nvPr/>
        </p:nvSpPr>
        <p:spPr>
          <a:xfrm>
            <a:off x="1354734" y="4599801"/>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4</a:t>
            </a:r>
            <a:r>
              <a:rPr lang="en-US" sz="1200" b="1" dirty="0">
                <a:solidFill>
                  <a:schemeClr val="bg1"/>
                </a:solidFill>
                <a:latin typeface="Arial" pitchFamily="34" charset="0"/>
                <a:cs typeface="Arial" pitchFamily="34" charset="0"/>
              </a:rPr>
              <a:t> (0.3)</a:t>
            </a:r>
          </a:p>
        </p:txBody>
      </p:sp>
      <p:sp>
        <p:nvSpPr>
          <p:cNvPr id="19" name="TextBox 18"/>
          <p:cNvSpPr txBox="1"/>
          <p:nvPr/>
        </p:nvSpPr>
        <p:spPr>
          <a:xfrm>
            <a:off x="3733800" y="39624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3</a:t>
            </a:r>
            <a:r>
              <a:rPr lang="en-US" sz="1200" b="1" dirty="0">
                <a:solidFill>
                  <a:schemeClr val="bg1"/>
                </a:solidFill>
                <a:latin typeface="Arial" pitchFamily="34" charset="0"/>
                <a:cs typeface="Arial" pitchFamily="34" charset="0"/>
              </a:rPr>
              <a:t> (0.166)</a:t>
            </a:r>
          </a:p>
        </p:txBody>
      </p:sp>
      <p:sp>
        <p:nvSpPr>
          <p:cNvPr id="20" name="TextBox 19"/>
          <p:cNvSpPr txBox="1"/>
          <p:nvPr/>
        </p:nvSpPr>
        <p:spPr>
          <a:xfrm>
            <a:off x="2362200" y="3837801"/>
            <a:ext cx="723275"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5</a:t>
            </a:r>
            <a:r>
              <a:rPr lang="en-US" sz="1200" b="1" dirty="0">
                <a:solidFill>
                  <a:schemeClr val="bg1"/>
                </a:solidFill>
                <a:latin typeface="Arial" pitchFamily="34" charset="0"/>
                <a:cs typeface="Arial" pitchFamily="34" charset="0"/>
              </a:rPr>
              <a:t> (0.3)</a:t>
            </a:r>
          </a:p>
        </p:txBody>
      </p:sp>
      <p:sp>
        <p:nvSpPr>
          <p:cNvPr id="21" name="TextBox 20"/>
          <p:cNvSpPr txBox="1"/>
          <p:nvPr/>
        </p:nvSpPr>
        <p:spPr>
          <a:xfrm>
            <a:off x="2858125" y="25146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2</a:t>
            </a:r>
            <a:r>
              <a:rPr lang="en-US" sz="1200" b="1" dirty="0">
                <a:solidFill>
                  <a:schemeClr val="bg1"/>
                </a:solidFill>
                <a:latin typeface="Arial" pitchFamily="34" charset="0"/>
                <a:cs typeface="Arial" pitchFamily="34" charset="0"/>
              </a:rPr>
              <a:t> (0.166)</a:t>
            </a:r>
          </a:p>
        </p:txBody>
      </p:sp>
      <p:sp>
        <p:nvSpPr>
          <p:cNvPr id="22" name="TextBox 21"/>
          <p:cNvSpPr txBox="1"/>
          <p:nvPr/>
        </p:nvSpPr>
        <p:spPr>
          <a:xfrm>
            <a:off x="1752600" y="2819400"/>
            <a:ext cx="567784" cy="276999"/>
          </a:xfrm>
          <a:prstGeom prst="rect">
            <a:avLst/>
          </a:prstGeom>
          <a:noFill/>
        </p:spPr>
        <p:txBody>
          <a:bodyPr wrap="none" rtlCol="0">
            <a:spAutoFit/>
          </a:bodyPr>
          <a:lstStyle/>
          <a:p>
            <a:r>
              <a:rPr lang="en-US" sz="1200" dirty="0">
                <a:solidFill>
                  <a:schemeClr val="accent6">
                    <a:lumMod val="75000"/>
                  </a:schemeClr>
                </a:solidFill>
              </a:rPr>
              <a:t>0.033</a:t>
            </a:r>
          </a:p>
        </p:txBody>
      </p:sp>
      <p:sp>
        <p:nvSpPr>
          <p:cNvPr id="23" name="TextBox 22"/>
          <p:cNvSpPr txBox="1"/>
          <p:nvPr/>
        </p:nvSpPr>
        <p:spPr>
          <a:xfrm>
            <a:off x="1062873" y="3276600"/>
            <a:ext cx="567784" cy="276999"/>
          </a:xfrm>
          <a:prstGeom prst="rect">
            <a:avLst/>
          </a:prstGeom>
          <a:noFill/>
        </p:spPr>
        <p:txBody>
          <a:bodyPr wrap="none" rtlCol="0">
            <a:spAutoFit/>
          </a:bodyPr>
          <a:lstStyle/>
          <a:p>
            <a:r>
              <a:rPr lang="en-US" sz="1200" dirty="0">
                <a:solidFill>
                  <a:schemeClr val="accent6">
                    <a:lumMod val="75000"/>
                  </a:schemeClr>
                </a:solidFill>
              </a:rPr>
              <a:t>0.033</a:t>
            </a:r>
          </a:p>
        </p:txBody>
      </p:sp>
      <p:sp>
        <p:nvSpPr>
          <p:cNvPr id="24" name="TextBox 23"/>
          <p:cNvSpPr txBox="1"/>
          <p:nvPr/>
        </p:nvSpPr>
        <p:spPr>
          <a:xfrm>
            <a:off x="1677168" y="4114800"/>
            <a:ext cx="397866" cy="276999"/>
          </a:xfrm>
          <a:prstGeom prst="rect">
            <a:avLst/>
          </a:prstGeom>
          <a:noFill/>
        </p:spPr>
        <p:txBody>
          <a:bodyPr wrap="none" rtlCol="0">
            <a:spAutoFit/>
          </a:bodyPr>
          <a:lstStyle/>
          <a:p>
            <a:r>
              <a:rPr lang="en-US" sz="1200" dirty="0">
                <a:solidFill>
                  <a:schemeClr val="accent4">
                    <a:lumMod val="50000"/>
                  </a:schemeClr>
                </a:solidFill>
              </a:rPr>
              <a:t>0.3</a:t>
            </a:r>
          </a:p>
        </p:txBody>
      </p:sp>
      <p:sp>
        <p:nvSpPr>
          <p:cNvPr id="25" name="TextBox 24"/>
          <p:cNvSpPr txBox="1"/>
          <p:nvPr/>
        </p:nvSpPr>
        <p:spPr>
          <a:xfrm>
            <a:off x="3276600" y="4142601"/>
            <a:ext cx="567784" cy="276999"/>
          </a:xfrm>
          <a:prstGeom prst="rect">
            <a:avLst/>
          </a:prstGeom>
          <a:noFill/>
        </p:spPr>
        <p:txBody>
          <a:bodyPr wrap="none" rtlCol="0">
            <a:spAutoFit/>
          </a:bodyPr>
          <a:lstStyle/>
          <a:p>
            <a:r>
              <a:rPr lang="en-US" sz="1200" dirty="0">
                <a:solidFill>
                  <a:schemeClr val="accent3">
                    <a:lumMod val="50000"/>
                  </a:schemeClr>
                </a:solidFill>
              </a:rPr>
              <a:t>0.166</a:t>
            </a:r>
          </a:p>
        </p:txBody>
      </p:sp>
      <p:cxnSp>
        <p:nvCxnSpPr>
          <p:cNvPr id="26" name="Straight Arrow Connector 25"/>
          <p:cNvCxnSpPr>
            <a:stCxn id="5" idx="3"/>
            <a:endCxn id="8" idx="0"/>
          </p:cNvCxnSpPr>
          <p:nvPr/>
        </p:nvCxnSpPr>
        <p:spPr>
          <a:xfrm rot="5400000">
            <a:off x="2286000" y="3101882"/>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358273" y="2895600"/>
            <a:ext cx="567784" cy="276999"/>
          </a:xfrm>
          <a:prstGeom prst="rect">
            <a:avLst/>
          </a:prstGeom>
          <a:noFill/>
        </p:spPr>
        <p:txBody>
          <a:bodyPr wrap="none" rtlCol="0">
            <a:spAutoFit/>
          </a:bodyPr>
          <a:lstStyle/>
          <a:p>
            <a:r>
              <a:rPr lang="en-US" sz="1200" dirty="0">
                <a:solidFill>
                  <a:schemeClr val="accent5">
                    <a:lumMod val="75000"/>
                  </a:schemeClr>
                </a:solidFill>
              </a:rPr>
              <a:t>0.083</a:t>
            </a:r>
          </a:p>
        </p:txBody>
      </p:sp>
      <p:sp>
        <p:nvSpPr>
          <p:cNvPr id="28" name="TextBox 27"/>
          <p:cNvSpPr txBox="1"/>
          <p:nvPr/>
        </p:nvSpPr>
        <p:spPr>
          <a:xfrm>
            <a:off x="3048768" y="2819400"/>
            <a:ext cx="567784" cy="276999"/>
          </a:xfrm>
          <a:prstGeom prst="rect">
            <a:avLst/>
          </a:prstGeom>
          <a:noFill/>
        </p:spPr>
        <p:txBody>
          <a:bodyPr wrap="none" rtlCol="0">
            <a:spAutoFit/>
          </a:bodyPr>
          <a:lstStyle/>
          <a:p>
            <a:r>
              <a:rPr lang="en-US" sz="1200" dirty="0">
                <a:solidFill>
                  <a:schemeClr val="accent5">
                    <a:lumMod val="75000"/>
                  </a:schemeClr>
                </a:solidFill>
              </a:rPr>
              <a:t>0.083</a:t>
            </a:r>
          </a:p>
        </p:txBody>
      </p:sp>
      <p:sp>
        <p:nvSpPr>
          <p:cNvPr id="29" name="TextBox 28"/>
          <p:cNvSpPr txBox="1"/>
          <p:nvPr/>
        </p:nvSpPr>
        <p:spPr>
          <a:xfrm>
            <a:off x="1981200" y="3609201"/>
            <a:ext cx="397866" cy="276999"/>
          </a:xfrm>
          <a:prstGeom prst="rect">
            <a:avLst/>
          </a:prstGeom>
          <a:noFill/>
        </p:spPr>
        <p:txBody>
          <a:bodyPr wrap="none" rtlCol="0">
            <a:spAutoFit/>
          </a:bodyPr>
          <a:lstStyle/>
          <a:p>
            <a:r>
              <a:rPr lang="en-US" sz="1200" dirty="0">
                <a:solidFill>
                  <a:schemeClr val="accent1">
                    <a:lumMod val="50000"/>
                  </a:schemeClr>
                </a:solidFill>
              </a:rPr>
              <a:t>0.1</a:t>
            </a:r>
          </a:p>
        </p:txBody>
      </p:sp>
      <p:sp>
        <p:nvSpPr>
          <p:cNvPr id="30" name="TextBox 29"/>
          <p:cNvSpPr txBox="1"/>
          <p:nvPr/>
        </p:nvSpPr>
        <p:spPr>
          <a:xfrm>
            <a:off x="2739273" y="3657600"/>
            <a:ext cx="397866" cy="276999"/>
          </a:xfrm>
          <a:prstGeom prst="rect">
            <a:avLst/>
          </a:prstGeom>
          <a:noFill/>
        </p:spPr>
        <p:txBody>
          <a:bodyPr wrap="none" rtlCol="0">
            <a:spAutoFit/>
          </a:bodyPr>
          <a:lstStyle/>
          <a:p>
            <a:r>
              <a:rPr lang="en-US" sz="1200" dirty="0">
                <a:solidFill>
                  <a:schemeClr val="accent1">
                    <a:lumMod val="50000"/>
                  </a:schemeClr>
                </a:solidFill>
              </a:rPr>
              <a:t>0.1</a:t>
            </a:r>
          </a:p>
        </p:txBody>
      </p:sp>
      <p:sp>
        <p:nvSpPr>
          <p:cNvPr id="31" name="TextBox 30"/>
          <p:cNvSpPr txBox="1"/>
          <p:nvPr/>
        </p:nvSpPr>
        <p:spPr>
          <a:xfrm>
            <a:off x="2586873" y="3505200"/>
            <a:ext cx="397866" cy="276999"/>
          </a:xfrm>
          <a:prstGeom prst="rect">
            <a:avLst/>
          </a:prstGeom>
          <a:noFill/>
        </p:spPr>
        <p:txBody>
          <a:bodyPr wrap="none" rtlCol="0">
            <a:spAutoFit/>
          </a:bodyPr>
          <a:lstStyle/>
          <a:p>
            <a:r>
              <a:rPr lang="en-US" sz="1200" dirty="0">
                <a:solidFill>
                  <a:schemeClr val="accent1">
                    <a:lumMod val="50000"/>
                  </a:schemeClr>
                </a:solidFill>
              </a:rPr>
              <a:t>0.1</a:t>
            </a:r>
          </a:p>
        </p:txBody>
      </p:sp>
      <p:grpSp>
        <p:nvGrpSpPr>
          <p:cNvPr id="52" name="Group 51"/>
          <p:cNvGrpSpPr/>
          <p:nvPr/>
        </p:nvGrpSpPr>
        <p:grpSpPr>
          <a:xfrm>
            <a:off x="4686925" y="2514600"/>
            <a:ext cx="3532943" cy="2362200"/>
            <a:chOff x="4686925" y="2590800"/>
            <a:chExt cx="3532943" cy="2362200"/>
          </a:xfrm>
        </p:grpSpPr>
        <p:sp>
          <p:nvSpPr>
            <p:cNvPr id="32" name="Oval 31"/>
            <p:cNvSpPr/>
            <p:nvPr/>
          </p:nvSpPr>
          <p:spPr>
            <a:xfrm>
              <a:off x="5067925" y="32004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bg1"/>
                </a:solidFill>
              </a:endParaRPr>
            </a:p>
          </p:txBody>
        </p:sp>
        <p:sp>
          <p:nvSpPr>
            <p:cNvPr id="33" name="Oval 32"/>
            <p:cNvSpPr/>
            <p:nvPr/>
          </p:nvSpPr>
          <p:spPr>
            <a:xfrm>
              <a:off x="6515725" y="2819400"/>
              <a:ext cx="152400" cy="152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bg1"/>
                </a:solidFill>
              </a:endParaRPr>
            </a:p>
          </p:txBody>
        </p:sp>
        <p:sp>
          <p:nvSpPr>
            <p:cNvPr id="34" name="Oval 33"/>
            <p:cNvSpPr/>
            <p:nvPr/>
          </p:nvSpPr>
          <p:spPr>
            <a:xfrm>
              <a:off x="5220325" y="4572000"/>
              <a:ext cx="152400" cy="152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5" name="Oval 34"/>
            <p:cNvSpPr/>
            <p:nvPr/>
          </p:nvSpPr>
          <p:spPr>
            <a:xfrm>
              <a:off x="7277725" y="40386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36" name="Oval 35"/>
            <p:cNvSpPr/>
            <p:nvPr/>
          </p:nvSpPr>
          <p:spPr>
            <a:xfrm>
              <a:off x="6058525"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7" name="Straight Arrow Connector 36"/>
            <p:cNvCxnSpPr>
              <a:stCxn id="32" idx="6"/>
              <a:endCxn id="33" idx="2"/>
            </p:cNvCxnSpPr>
            <p:nvPr/>
          </p:nvCxnSpPr>
          <p:spPr>
            <a:xfrm flipV="1">
              <a:off x="5220325" y="2895600"/>
              <a:ext cx="1295400" cy="3810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36" idx="1"/>
              <a:endCxn id="32" idx="5"/>
            </p:cNvCxnSpPr>
            <p:nvPr/>
          </p:nvCxnSpPr>
          <p:spPr>
            <a:xfrm rot="16200000" flipV="1">
              <a:off x="5388507" y="3139982"/>
              <a:ext cx="501836" cy="8828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32" idx="4"/>
              <a:endCxn id="34" idx="0"/>
            </p:cNvCxnSpPr>
            <p:nvPr/>
          </p:nvCxnSpPr>
          <p:spPr>
            <a:xfrm rot="16200000" flipH="1">
              <a:off x="4610725" y="3886200"/>
              <a:ext cx="1219200" cy="1524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4" idx="7"/>
              <a:endCxn id="36" idx="3"/>
            </p:cNvCxnSpPr>
            <p:nvPr/>
          </p:nvCxnSpPr>
          <p:spPr>
            <a:xfrm rot="5400000" flipH="1" flipV="1">
              <a:off x="5388507" y="3901982"/>
              <a:ext cx="654236" cy="7304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6" idx="7"/>
              <a:endCxn id="33" idx="4"/>
            </p:cNvCxnSpPr>
            <p:nvPr/>
          </p:nvCxnSpPr>
          <p:spPr>
            <a:xfrm rot="5400000" flipH="1" flipV="1">
              <a:off x="5960007" y="3200400"/>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3" idx="5"/>
              <a:endCxn id="35" idx="1"/>
            </p:cNvCxnSpPr>
            <p:nvPr/>
          </p:nvCxnSpPr>
          <p:spPr>
            <a:xfrm rot="16200000" flipH="1">
              <a:off x="6417207" y="3178082"/>
              <a:ext cx="1111436" cy="654236"/>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6" idx="6"/>
              <a:endCxn id="35" idx="2"/>
            </p:cNvCxnSpPr>
            <p:nvPr/>
          </p:nvCxnSpPr>
          <p:spPr>
            <a:xfrm>
              <a:off x="6210925" y="3886200"/>
              <a:ext cx="1066800" cy="228600"/>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35" idx="3"/>
              <a:endCxn id="34" idx="6"/>
            </p:cNvCxnSpPr>
            <p:nvPr/>
          </p:nvCxnSpPr>
          <p:spPr>
            <a:xfrm rot="5400000">
              <a:off x="6096625" y="3444782"/>
              <a:ext cx="479518" cy="1927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686925" y="2971800"/>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1</a:t>
              </a:r>
              <a:r>
                <a:rPr lang="en-US" sz="1200" b="1" dirty="0">
                  <a:solidFill>
                    <a:schemeClr val="bg1"/>
                  </a:solidFill>
                  <a:latin typeface="Arial" pitchFamily="34" charset="0"/>
                  <a:cs typeface="Arial" pitchFamily="34" charset="0"/>
                </a:rPr>
                <a:t> (0.1)</a:t>
              </a:r>
            </a:p>
          </p:txBody>
        </p:sp>
        <p:sp>
          <p:nvSpPr>
            <p:cNvPr id="46" name="TextBox 45"/>
            <p:cNvSpPr txBox="1"/>
            <p:nvPr/>
          </p:nvSpPr>
          <p:spPr>
            <a:xfrm>
              <a:off x="4974859" y="4676001"/>
              <a:ext cx="696024"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4</a:t>
              </a:r>
              <a:r>
                <a:rPr lang="en-US" sz="1200" b="1" dirty="0">
                  <a:solidFill>
                    <a:schemeClr val="bg1"/>
                  </a:solidFill>
                  <a:latin typeface="Arial" pitchFamily="34" charset="0"/>
                  <a:cs typeface="Arial" pitchFamily="34" charset="0"/>
                </a:rPr>
                <a:t> (0.2)</a:t>
              </a:r>
            </a:p>
          </p:txBody>
        </p:sp>
        <p:sp>
          <p:nvSpPr>
            <p:cNvPr id="47" name="TextBox 46"/>
            <p:cNvSpPr txBox="1"/>
            <p:nvPr/>
          </p:nvSpPr>
          <p:spPr>
            <a:xfrm>
              <a:off x="7353925" y="40386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3</a:t>
              </a:r>
              <a:r>
                <a:rPr lang="en-US" sz="1200" b="1" dirty="0">
                  <a:solidFill>
                    <a:schemeClr val="bg1"/>
                  </a:solidFill>
                  <a:latin typeface="Arial" pitchFamily="34" charset="0"/>
                  <a:cs typeface="Arial" pitchFamily="34" charset="0"/>
                </a:rPr>
                <a:t> (0.183)</a:t>
              </a:r>
            </a:p>
          </p:txBody>
        </p:sp>
        <p:sp>
          <p:nvSpPr>
            <p:cNvPr id="48" name="TextBox 47"/>
            <p:cNvSpPr txBox="1"/>
            <p:nvPr/>
          </p:nvSpPr>
          <p:spPr>
            <a:xfrm>
              <a:off x="5982325" y="3914001"/>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5</a:t>
              </a:r>
              <a:r>
                <a:rPr lang="en-US" sz="1200" b="1" dirty="0">
                  <a:solidFill>
                    <a:schemeClr val="bg1"/>
                  </a:solidFill>
                  <a:latin typeface="Arial" pitchFamily="34" charset="0"/>
                  <a:cs typeface="Arial" pitchFamily="34" charset="0"/>
                </a:rPr>
                <a:t> (0.383)</a:t>
              </a:r>
            </a:p>
          </p:txBody>
        </p:sp>
        <p:sp>
          <p:nvSpPr>
            <p:cNvPr id="49" name="TextBox 48"/>
            <p:cNvSpPr txBox="1"/>
            <p:nvPr/>
          </p:nvSpPr>
          <p:spPr>
            <a:xfrm>
              <a:off x="6478250" y="2590800"/>
              <a:ext cx="865943" cy="276999"/>
            </a:xfrm>
            <a:prstGeom prst="rect">
              <a:avLst/>
            </a:prstGeom>
            <a:noFill/>
          </p:spPr>
          <p:txBody>
            <a:bodyPr wrap="none" rtlCol="0">
              <a:spAutoFit/>
            </a:bodyPr>
            <a:lstStyle/>
            <a:p>
              <a:r>
                <a:rPr lang="en-US" sz="1200" b="1" i="1" dirty="0">
                  <a:solidFill>
                    <a:schemeClr val="bg1"/>
                  </a:solidFill>
                  <a:latin typeface="Arial" pitchFamily="34" charset="0"/>
                  <a:cs typeface="Arial" pitchFamily="34" charset="0"/>
                </a:rPr>
                <a:t>n</a:t>
              </a:r>
              <a:r>
                <a:rPr lang="en-US" sz="1200" b="1" i="1" baseline="-25000" dirty="0">
                  <a:solidFill>
                    <a:schemeClr val="bg1"/>
                  </a:solidFill>
                  <a:latin typeface="Arial" pitchFamily="34" charset="0"/>
                  <a:cs typeface="Arial" pitchFamily="34" charset="0"/>
                </a:rPr>
                <a:t>2</a:t>
              </a:r>
              <a:r>
                <a:rPr lang="en-US" sz="1200" b="1" dirty="0">
                  <a:solidFill>
                    <a:schemeClr val="bg1"/>
                  </a:solidFill>
                  <a:latin typeface="Arial" pitchFamily="34" charset="0"/>
                  <a:cs typeface="Arial" pitchFamily="34" charset="0"/>
                </a:rPr>
                <a:t> (0.133)</a:t>
              </a:r>
            </a:p>
          </p:txBody>
        </p:sp>
        <p:cxnSp>
          <p:nvCxnSpPr>
            <p:cNvPr id="50" name="Straight Arrow Connector 49"/>
            <p:cNvCxnSpPr>
              <a:stCxn id="33" idx="3"/>
              <a:endCxn id="36" idx="0"/>
            </p:cNvCxnSpPr>
            <p:nvPr/>
          </p:nvCxnSpPr>
          <p:spPr>
            <a:xfrm rot="5400000">
              <a:off x="5906125" y="3178082"/>
              <a:ext cx="860518" cy="403318"/>
            </a:xfrm>
            <a:prstGeom prst="straightConnector1">
              <a:avLst/>
            </a:prstGeom>
            <a:ln w="9525">
              <a:tailEnd type="arrow"/>
            </a:ln>
          </p:spPr>
          <p:style>
            <a:lnRef idx="2">
              <a:schemeClr val="dk1"/>
            </a:lnRef>
            <a:fillRef idx="0">
              <a:schemeClr val="dk1"/>
            </a:fillRef>
            <a:effectRef idx="1">
              <a:schemeClr val="dk1"/>
            </a:effectRef>
            <a:fontRef idx="minor">
              <a:schemeClr val="tx1"/>
            </a:fontRef>
          </p:style>
        </p:cxnSp>
      </p:grpSp>
      <p:sp>
        <p:nvSpPr>
          <p:cNvPr id="51" name="TextBox 50"/>
          <p:cNvSpPr txBox="1"/>
          <p:nvPr/>
        </p:nvSpPr>
        <p:spPr>
          <a:xfrm>
            <a:off x="838200" y="2438400"/>
            <a:ext cx="1167307" cy="338554"/>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Iteration 2</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89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Sample Document</a:t>
            </a:r>
          </a:p>
        </p:txBody>
      </p:sp>
      <p:sp>
        <p:nvSpPr>
          <p:cNvPr id="16387" name="Rectangle 3"/>
          <p:cNvSpPr>
            <a:spLocks noGrp="1" noChangeArrowheads="1"/>
          </p:cNvSpPr>
          <p:nvPr>
            <p:ph type="body" sz="half" idx="1"/>
          </p:nvPr>
        </p:nvSpPr>
        <p:spPr>
          <a:xfrm>
            <a:off x="381000" y="1066800"/>
            <a:ext cx="3543300" cy="5257800"/>
          </a:xfrm>
        </p:spPr>
        <p:txBody>
          <a:bodyPr/>
          <a:lstStyle/>
          <a:p>
            <a:pPr marL="0" indent="0">
              <a:lnSpc>
                <a:spcPct val="90000"/>
              </a:lnSpc>
              <a:buFont typeface="Wingdings" pitchFamily="2" charset="2"/>
              <a:buNone/>
            </a:pPr>
            <a:r>
              <a:rPr lang="en-US" sz="1800" b="1" dirty="0"/>
              <a:t>McDonald's slims down spuds</a:t>
            </a:r>
          </a:p>
          <a:p>
            <a:pPr marL="0" indent="0">
              <a:lnSpc>
                <a:spcPct val="90000"/>
              </a:lnSpc>
              <a:buFont typeface="Wingdings" pitchFamily="2" charset="2"/>
              <a:buNone/>
            </a:pPr>
            <a:r>
              <a:rPr lang="en-US" sz="1400" dirty="0"/>
              <a:t>Fast-food chain to reduce certain types of fat in its </a:t>
            </a:r>
            <a:r>
              <a:rPr lang="en-US" sz="1400" dirty="0" err="1"/>
              <a:t>french</a:t>
            </a:r>
            <a:r>
              <a:rPr lang="en-US" sz="1400" dirty="0"/>
              <a:t> fries with new cooking oil.</a:t>
            </a:r>
          </a:p>
          <a:p>
            <a:pPr marL="0" indent="0">
              <a:lnSpc>
                <a:spcPct val="90000"/>
              </a:lnSpc>
              <a:buFont typeface="Wingdings" pitchFamily="2" charset="2"/>
              <a:buNone/>
            </a:pPr>
            <a:r>
              <a:rPr lang="en-US" sz="1200" dirty="0"/>
              <a:t>NEW YORK (CNN/Money) - McDonald's Corp. is cutting the amount of "bad" fat in its </a:t>
            </a:r>
            <a:r>
              <a:rPr lang="en-US" sz="1200" dirty="0" err="1"/>
              <a:t>french</a:t>
            </a:r>
            <a:r>
              <a:rPr lang="en-US" sz="1200" dirty="0"/>
              <a:t> fries nearly in half, the fast-food chain said Tuesday as it moves to make all its fried menu items healthier.</a:t>
            </a:r>
          </a:p>
          <a:p>
            <a:pPr marL="0" indent="0">
              <a:lnSpc>
                <a:spcPct val="90000"/>
              </a:lnSpc>
              <a:buFont typeface="Wingdings" pitchFamily="2" charset="2"/>
              <a:buNone/>
            </a:pPr>
            <a:r>
              <a:rPr lang="en-US" sz="1200" dirty="0"/>
              <a:t>But does that mean the popular shoestring fries won't taste the same? The company says no. "It's a win-win for our customers because they are getting the same great french-fry taste along with an even healthier nutrition profile," said Mike Roberts, president of McDonald's USA.</a:t>
            </a:r>
          </a:p>
          <a:p>
            <a:pPr marL="0" indent="0">
              <a:lnSpc>
                <a:spcPct val="90000"/>
              </a:lnSpc>
              <a:buFont typeface="Wingdings" pitchFamily="2" charset="2"/>
              <a:buNone/>
            </a:pPr>
            <a:r>
              <a:rPr lang="en-US" sz="1200" dirty="0"/>
              <a:t>But others are not so sure. McDonald's will not specifically discuss the kind of oil it plans to use, but at least one nutrition expert says playing with the formula could mean a different taste.</a:t>
            </a:r>
          </a:p>
          <a:p>
            <a:pPr marL="0" indent="0">
              <a:lnSpc>
                <a:spcPct val="90000"/>
              </a:lnSpc>
              <a:buFont typeface="Wingdings" pitchFamily="2" charset="2"/>
              <a:buNone/>
            </a:pPr>
            <a:r>
              <a:rPr lang="en-US" sz="1200" dirty="0"/>
              <a:t>Shares of Oak Brook, Ill.-based McDonald's (MCD: down $0.54 to $23.22, Research, Estimates) were lower Tuesday afternoon. It was unclear Tuesday whether competitors Burger King and Wendy's International (WEN: down $0.80 to $34.91, Research, Estimates) would follow suit. Neither company could immediately be reached for comment.</a:t>
            </a:r>
          </a:p>
          <a:p>
            <a:pPr marL="0" indent="0">
              <a:lnSpc>
                <a:spcPct val="90000"/>
              </a:lnSpc>
              <a:buFont typeface="Wingdings" pitchFamily="2" charset="2"/>
              <a:buNone/>
            </a:pPr>
            <a:r>
              <a:rPr lang="en-US" sz="1200" dirty="0"/>
              <a:t>…</a:t>
            </a:r>
          </a:p>
        </p:txBody>
      </p:sp>
      <p:sp>
        <p:nvSpPr>
          <p:cNvPr id="14340" name="Rectangle 4"/>
          <p:cNvSpPr>
            <a:spLocks noGrp="1" noChangeArrowheads="1"/>
          </p:cNvSpPr>
          <p:nvPr>
            <p:ph type="body" sz="half" idx="2"/>
          </p:nvPr>
        </p:nvSpPr>
        <p:spPr>
          <a:xfrm>
            <a:off x="5334000" y="1828800"/>
            <a:ext cx="3543300" cy="4038600"/>
          </a:xfrm>
        </p:spPr>
        <p:txBody>
          <a:bodyPr/>
          <a:lstStyle/>
          <a:p>
            <a:pPr>
              <a:buFont typeface="Wingdings" pitchFamily="2" charset="2"/>
              <a:buNone/>
            </a:pPr>
            <a:r>
              <a:rPr lang="en-US" sz="2000" dirty="0"/>
              <a:t>14 × McDonalds出现了</a:t>
            </a:r>
            <a:r>
              <a:rPr lang="en-US" altLang="zh-CN" sz="2000" dirty="0"/>
              <a:t>14</a:t>
            </a:r>
            <a:r>
              <a:rPr lang="zh-CN" altLang="en-US" sz="2000" dirty="0"/>
              <a:t>词</a:t>
            </a:r>
            <a:endParaRPr lang="en-US" sz="2000" dirty="0"/>
          </a:p>
          <a:p>
            <a:pPr>
              <a:buFont typeface="Wingdings" pitchFamily="2" charset="2"/>
              <a:buNone/>
            </a:pPr>
            <a:r>
              <a:rPr lang="en-US" sz="2000" dirty="0"/>
              <a:t>12 × fat</a:t>
            </a:r>
          </a:p>
          <a:p>
            <a:pPr>
              <a:buFont typeface="Wingdings" pitchFamily="2" charset="2"/>
              <a:buNone/>
            </a:pPr>
            <a:r>
              <a:rPr lang="en-US" sz="2000" dirty="0"/>
              <a:t>11 × fries</a:t>
            </a:r>
          </a:p>
          <a:p>
            <a:pPr>
              <a:buFont typeface="Wingdings" pitchFamily="2" charset="2"/>
              <a:buNone/>
            </a:pPr>
            <a:r>
              <a:rPr lang="en-US" sz="2000" dirty="0"/>
              <a:t>8 × new</a:t>
            </a:r>
          </a:p>
          <a:p>
            <a:pPr>
              <a:buNone/>
            </a:pPr>
            <a:r>
              <a:rPr lang="en-US" sz="2000" dirty="0"/>
              <a:t>7 × </a:t>
            </a:r>
            <a:r>
              <a:rPr lang="en-US" sz="2000" dirty="0" err="1"/>
              <a:t>french</a:t>
            </a:r>
            <a:r>
              <a:rPr lang="en-US" sz="2000" dirty="0"/>
              <a:t> </a:t>
            </a:r>
          </a:p>
          <a:p>
            <a:pPr>
              <a:buFont typeface="Wingdings" pitchFamily="2" charset="2"/>
              <a:buNone/>
            </a:pPr>
            <a:r>
              <a:rPr lang="en-US" sz="2000" dirty="0"/>
              <a:t>6 × company, said, nutrition</a:t>
            </a:r>
          </a:p>
          <a:p>
            <a:pPr>
              <a:buFont typeface="Wingdings" pitchFamily="2" charset="2"/>
              <a:buNone/>
            </a:pPr>
            <a:r>
              <a:rPr lang="en-US" sz="2000" dirty="0"/>
              <a:t>5 × food, oil, percent, reduce, taste, Tuesday</a:t>
            </a:r>
          </a:p>
          <a:p>
            <a:pPr>
              <a:buFont typeface="Wingdings" pitchFamily="2" charset="2"/>
              <a:buNone/>
            </a:pPr>
            <a:r>
              <a:rPr lang="en-US" sz="2000" dirty="0"/>
              <a:t>…</a:t>
            </a:r>
          </a:p>
          <a:p>
            <a:pPr>
              <a:buFont typeface="Wingdings" pitchFamily="2" charset="2"/>
              <a:buNone/>
            </a:pPr>
            <a:endParaRPr lang="en-US" sz="2000" dirty="0"/>
          </a:p>
        </p:txBody>
      </p:sp>
      <p:sp>
        <p:nvSpPr>
          <p:cNvPr id="14342" name="Text Box 6"/>
          <p:cNvSpPr txBox="1">
            <a:spLocks noChangeArrowheads="1"/>
          </p:cNvSpPr>
          <p:nvPr/>
        </p:nvSpPr>
        <p:spPr bwMode="auto">
          <a:xfrm>
            <a:off x="5286375" y="1143000"/>
            <a:ext cx="2486025" cy="461963"/>
          </a:xfrm>
          <a:prstGeom prst="rect">
            <a:avLst/>
          </a:prstGeom>
          <a:noFill/>
          <a:ln w="9525">
            <a:noFill/>
            <a:miter lim="800000"/>
            <a:headEnd/>
            <a:tailEnd/>
          </a:ln>
        </p:spPr>
        <p:txBody>
          <a:bodyPr wrap="none">
            <a:spAutoFit/>
          </a:bodyPr>
          <a:lstStyle/>
          <a:p>
            <a:r>
              <a:rPr lang="en-US" sz="2400" dirty="0">
                <a:solidFill>
                  <a:schemeClr val="bg1"/>
                </a:solidFill>
              </a:rPr>
              <a:t>“Bag of Words”</a:t>
            </a:r>
          </a:p>
        </p:txBody>
      </p:sp>
      <p:sp>
        <p:nvSpPr>
          <p:cNvPr id="8" name="Right Arrow 7"/>
          <p:cNvSpPr>
            <a:spLocks noChangeArrowheads="1"/>
          </p:cNvSpPr>
          <p:nvPr/>
        </p:nvSpPr>
        <p:spPr bwMode="auto">
          <a:xfrm>
            <a:off x="4000500" y="2895600"/>
            <a:ext cx="1143000" cy="762000"/>
          </a:xfrm>
          <a:prstGeom prst="rightArrow">
            <a:avLst>
              <a:gd name="adj1" fmla="val 50000"/>
              <a:gd name="adj2" fmla="val 5000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69386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P spid="14342" grpId="0"/>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PageRank</a:t>
            </a:r>
            <a:r>
              <a:rPr lang="en-US" dirty="0"/>
              <a:t> in MapReduce</a:t>
            </a:r>
          </a:p>
        </p:txBody>
      </p:sp>
      <p:graphicFrame>
        <p:nvGraphicFramePr>
          <p:cNvPr id="297" name="Table 296"/>
          <p:cNvGraphicFramePr>
            <a:graphicFrameLocks noGrp="1"/>
          </p:cNvGraphicFramePr>
          <p:nvPr/>
        </p:nvGraphicFramePr>
        <p:xfrm>
          <a:off x="6781800" y="20574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5</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1</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3</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98" name="Table 297"/>
          <p:cNvGraphicFramePr>
            <a:graphicFrameLocks noGrp="1"/>
          </p:cNvGraphicFramePr>
          <p:nvPr/>
        </p:nvGraphicFramePr>
        <p:xfrm>
          <a:off x="1905000" y="20574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1</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4</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99" name="Table 298"/>
          <p:cNvGraphicFramePr>
            <a:graphicFrameLocks noGrp="1"/>
          </p:cNvGraphicFramePr>
          <p:nvPr/>
        </p:nvGraphicFramePr>
        <p:xfrm>
          <a:off x="3124200" y="20574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3</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5</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00" name="Table 299"/>
          <p:cNvGraphicFramePr>
            <a:graphicFrameLocks noGrp="1"/>
          </p:cNvGraphicFramePr>
          <p:nvPr/>
        </p:nvGraphicFramePr>
        <p:xfrm>
          <a:off x="4343400" y="20574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3</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4</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01" name="Table 300"/>
          <p:cNvGraphicFramePr>
            <a:graphicFrameLocks noGrp="1"/>
          </p:cNvGraphicFramePr>
          <p:nvPr/>
        </p:nvGraphicFramePr>
        <p:xfrm>
          <a:off x="5562600" y="20574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4</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5</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02" name="Rectangle 301"/>
          <p:cNvSpPr/>
          <p:nvPr/>
        </p:nvSpPr>
        <p:spPr>
          <a:xfrm>
            <a:off x="1905000" y="2349500"/>
            <a:ext cx="914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03" name="Rectangle 302"/>
          <p:cNvSpPr/>
          <p:nvPr/>
        </p:nvSpPr>
        <p:spPr>
          <a:xfrm>
            <a:off x="1828800" y="3035300"/>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2</a:t>
            </a:r>
          </a:p>
        </p:txBody>
      </p:sp>
      <p:sp>
        <p:nvSpPr>
          <p:cNvPr id="304" name="Rectangle 303"/>
          <p:cNvSpPr/>
          <p:nvPr/>
        </p:nvSpPr>
        <p:spPr>
          <a:xfrm>
            <a:off x="2438400" y="3035300"/>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4</a:t>
            </a:r>
          </a:p>
        </p:txBody>
      </p:sp>
      <p:cxnSp>
        <p:nvCxnSpPr>
          <p:cNvPr id="305" name="Straight Arrow Connector 304"/>
          <p:cNvCxnSpPr>
            <a:endCxn id="304" idx="0"/>
          </p:cNvCxnSpPr>
          <p:nvPr/>
        </p:nvCxnSpPr>
        <p:spPr>
          <a:xfrm rot="16200000" flipH="1">
            <a:off x="24003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6" name="Straight Arrow Connector 305"/>
          <p:cNvCxnSpPr>
            <a:endCxn id="303" idx="0"/>
          </p:cNvCxnSpPr>
          <p:nvPr/>
        </p:nvCxnSpPr>
        <p:spPr>
          <a:xfrm rot="5400000">
            <a:off x="20193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7" name="Rectangle 306"/>
          <p:cNvSpPr/>
          <p:nvPr/>
        </p:nvSpPr>
        <p:spPr>
          <a:xfrm>
            <a:off x="3124200" y="2349500"/>
            <a:ext cx="9144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08" name="Rectangle 307"/>
          <p:cNvSpPr/>
          <p:nvPr/>
        </p:nvSpPr>
        <p:spPr>
          <a:xfrm>
            <a:off x="3048000" y="3035300"/>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3</a:t>
            </a:r>
          </a:p>
        </p:txBody>
      </p:sp>
      <p:sp>
        <p:nvSpPr>
          <p:cNvPr id="309" name="Rectangle 308"/>
          <p:cNvSpPr/>
          <p:nvPr/>
        </p:nvSpPr>
        <p:spPr>
          <a:xfrm>
            <a:off x="3657600" y="3035300"/>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5</a:t>
            </a:r>
          </a:p>
        </p:txBody>
      </p:sp>
      <p:cxnSp>
        <p:nvCxnSpPr>
          <p:cNvPr id="310" name="Straight Arrow Connector 309"/>
          <p:cNvCxnSpPr>
            <a:endCxn id="309" idx="0"/>
          </p:cNvCxnSpPr>
          <p:nvPr/>
        </p:nvCxnSpPr>
        <p:spPr>
          <a:xfrm rot="16200000" flipH="1">
            <a:off x="3619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1" name="Straight Arrow Connector 310"/>
          <p:cNvCxnSpPr>
            <a:endCxn id="308" idx="0"/>
          </p:cNvCxnSpPr>
          <p:nvPr/>
        </p:nvCxnSpPr>
        <p:spPr>
          <a:xfrm rot="5400000">
            <a:off x="3238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2" name="Rectangle 311"/>
          <p:cNvSpPr/>
          <p:nvPr/>
        </p:nvSpPr>
        <p:spPr>
          <a:xfrm>
            <a:off x="6781800" y="23495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cxnSp>
        <p:nvCxnSpPr>
          <p:cNvPr id="313" name="Straight Arrow Connector 312"/>
          <p:cNvCxnSpPr/>
          <p:nvPr/>
        </p:nvCxnSpPr>
        <p:spPr>
          <a:xfrm rot="16200000" flipH="1">
            <a:off x="74295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4" name="Straight Arrow Connector 313"/>
          <p:cNvCxnSpPr/>
          <p:nvPr/>
        </p:nvCxnSpPr>
        <p:spPr>
          <a:xfrm rot="5400000">
            <a:off x="6743700" y="2768600"/>
            <a:ext cx="304800" cy="2286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5" name="Rectangle 314"/>
          <p:cNvSpPr/>
          <p:nvPr/>
        </p:nvSpPr>
        <p:spPr>
          <a:xfrm>
            <a:off x="6629400" y="30353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1</a:t>
            </a:r>
          </a:p>
        </p:txBody>
      </p:sp>
      <p:sp>
        <p:nvSpPr>
          <p:cNvPr id="316" name="Rectangle 315"/>
          <p:cNvSpPr/>
          <p:nvPr/>
        </p:nvSpPr>
        <p:spPr>
          <a:xfrm>
            <a:off x="7086600" y="3035300"/>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2</a:t>
            </a:r>
          </a:p>
        </p:txBody>
      </p:sp>
      <p:sp>
        <p:nvSpPr>
          <p:cNvPr id="317" name="Rectangle 316"/>
          <p:cNvSpPr/>
          <p:nvPr/>
        </p:nvSpPr>
        <p:spPr>
          <a:xfrm>
            <a:off x="7543800" y="3035300"/>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3</a:t>
            </a:r>
          </a:p>
        </p:txBody>
      </p:sp>
      <p:cxnSp>
        <p:nvCxnSpPr>
          <p:cNvPr id="318" name="Straight Arrow Connector 317"/>
          <p:cNvCxnSpPr>
            <a:stCxn id="312" idx="2"/>
            <a:endCxn id="316" idx="0"/>
          </p:cNvCxnSpPr>
          <p:nvPr/>
        </p:nvCxnSpPr>
        <p:spPr>
          <a:xfrm rot="5400000">
            <a:off x="70866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19" name="Rectangle 318"/>
          <p:cNvSpPr/>
          <p:nvPr/>
        </p:nvSpPr>
        <p:spPr>
          <a:xfrm>
            <a:off x="4343400" y="2349500"/>
            <a:ext cx="9144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20" name="Rectangle 319"/>
          <p:cNvSpPr/>
          <p:nvPr/>
        </p:nvSpPr>
        <p:spPr>
          <a:xfrm>
            <a:off x="4343400" y="30353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4</a:t>
            </a:r>
          </a:p>
        </p:txBody>
      </p:sp>
      <p:cxnSp>
        <p:nvCxnSpPr>
          <p:cNvPr id="321" name="Straight Arrow Connector 320"/>
          <p:cNvCxnSpPr>
            <a:stCxn id="319" idx="2"/>
            <a:endCxn id="320" idx="0"/>
          </p:cNvCxnSpPr>
          <p:nvPr/>
        </p:nvCxnSpPr>
        <p:spPr>
          <a:xfrm rot="5400000">
            <a:off x="46482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2" name="Rectangle 321"/>
          <p:cNvSpPr/>
          <p:nvPr/>
        </p:nvSpPr>
        <p:spPr>
          <a:xfrm>
            <a:off x="5562600" y="23495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23" name="Rectangle 322"/>
          <p:cNvSpPr/>
          <p:nvPr/>
        </p:nvSpPr>
        <p:spPr>
          <a:xfrm>
            <a:off x="5562600" y="30353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5</a:t>
            </a:r>
          </a:p>
        </p:txBody>
      </p:sp>
      <p:cxnSp>
        <p:nvCxnSpPr>
          <p:cNvPr id="324" name="Straight Arrow Connector 323"/>
          <p:cNvCxnSpPr>
            <a:stCxn id="322" idx="2"/>
            <a:endCxn id="323" idx="0"/>
          </p:cNvCxnSpPr>
          <p:nvPr/>
        </p:nvCxnSpPr>
        <p:spPr>
          <a:xfrm rot="5400000">
            <a:off x="5867400" y="2882900"/>
            <a:ext cx="3048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5" name="Rectangle 324"/>
          <p:cNvSpPr/>
          <p:nvPr/>
        </p:nvSpPr>
        <p:spPr>
          <a:xfrm>
            <a:off x="2286000" y="3911600"/>
            <a:ext cx="4572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2</a:t>
            </a:r>
          </a:p>
        </p:txBody>
      </p:sp>
      <p:sp>
        <p:nvSpPr>
          <p:cNvPr id="326" name="Rectangle 325"/>
          <p:cNvSpPr/>
          <p:nvPr/>
        </p:nvSpPr>
        <p:spPr>
          <a:xfrm>
            <a:off x="4724400" y="3911600"/>
            <a:ext cx="4572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4</a:t>
            </a:r>
          </a:p>
        </p:txBody>
      </p:sp>
      <p:sp>
        <p:nvSpPr>
          <p:cNvPr id="327" name="Rectangle 326"/>
          <p:cNvSpPr/>
          <p:nvPr/>
        </p:nvSpPr>
        <p:spPr>
          <a:xfrm>
            <a:off x="3505200" y="3911600"/>
            <a:ext cx="4572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3</a:t>
            </a:r>
          </a:p>
        </p:txBody>
      </p:sp>
      <p:sp>
        <p:nvSpPr>
          <p:cNvPr id="328" name="Rectangle 327"/>
          <p:cNvSpPr/>
          <p:nvPr/>
        </p:nvSpPr>
        <p:spPr>
          <a:xfrm>
            <a:off x="6553200" y="3911600"/>
            <a:ext cx="4572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5</a:t>
            </a:r>
          </a:p>
        </p:txBody>
      </p:sp>
      <p:sp>
        <p:nvSpPr>
          <p:cNvPr id="329" name="Rectangle 328"/>
          <p:cNvSpPr/>
          <p:nvPr/>
        </p:nvSpPr>
        <p:spPr>
          <a:xfrm>
            <a:off x="1600200" y="39116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1</a:t>
            </a:r>
          </a:p>
        </p:txBody>
      </p:sp>
      <p:sp>
        <p:nvSpPr>
          <p:cNvPr id="330" name="Rectangle 329"/>
          <p:cNvSpPr/>
          <p:nvPr/>
        </p:nvSpPr>
        <p:spPr>
          <a:xfrm>
            <a:off x="2895600" y="3911600"/>
            <a:ext cx="304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2</a:t>
            </a:r>
          </a:p>
        </p:txBody>
      </p:sp>
      <p:sp>
        <p:nvSpPr>
          <p:cNvPr id="331" name="Rectangle 330"/>
          <p:cNvSpPr/>
          <p:nvPr/>
        </p:nvSpPr>
        <p:spPr>
          <a:xfrm>
            <a:off x="4114800" y="3911600"/>
            <a:ext cx="304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3</a:t>
            </a:r>
          </a:p>
        </p:txBody>
      </p:sp>
      <p:sp>
        <p:nvSpPr>
          <p:cNvPr id="332" name="Rectangle 331"/>
          <p:cNvSpPr/>
          <p:nvPr/>
        </p:nvSpPr>
        <p:spPr>
          <a:xfrm>
            <a:off x="5334000" y="3911600"/>
            <a:ext cx="9144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4</a:t>
            </a:r>
          </a:p>
        </p:txBody>
      </p:sp>
      <p:sp>
        <p:nvSpPr>
          <p:cNvPr id="333" name="Rectangle 332"/>
          <p:cNvSpPr/>
          <p:nvPr/>
        </p:nvSpPr>
        <p:spPr>
          <a:xfrm>
            <a:off x="7162800" y="3911600"/>
            <a:ext cx="9144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0" i="1" u="none" strike="noStrike" kern="0" cap="none" spc="0" normalizeH="0" baseline="-25000" noProof="0" dirty="0">
                <a:ln>
                  <a:noFill/>
                </a:ln>
                <a:solidFill>
                  <a:schemeClr val="bg1"/>
                </a:solidFill>
                <a:effectLst/>
                <a:uLnTx/>
                <a:uFillTx/>
                <a:latin typeface="Arial" pitchFamily="34" charset="0"/>
                <a:ea typeface="+mn-ea"/>
                <a:cs typeface="Arial" pitchFamily="34" charset="0"/>
              </a:rPr>
              <a:t>5</a:t>
            </a:r>
          </a:p>
        </p:txBody>
      </p:sp>
      <p:sp>
        <p:nvSpPr>
          <p:cNvPr id="334" name="Rectangle 333"/>
          <p:cNvSpPr/>
          <p:nvPr/>
        </p:nvSpPr>
        <p:spPr>
          <a:xfrm>
            <a:off x="1600200" y="4635500"/>
            <a:ext cx="3048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35" name="Rectangle 334"/>
          <p:cNvSpPr/>
          <p:nvPr/>
        </p:nvSpPr>
        <p:spPr>
          <a:xfrm>
            <a:off x="2362200" y="4635500"/>
            <a:ext cx="762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36" name="Rectangle 335"/>
          <p:cNvSpPr/>
          <p:nvPr/>
        </p:nvSpPr>
        <p:spPr>
          <a:xfrm>
            <a:off x="3581400" y="4635500"/>
            <a:ext cx="762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37" name="Rectangle 336"/>
          <p:cNvSpPr/>
          <p:nvPr/>
        </p:nvSpPr>
        <p:spPr>
          <a:xfrm>
            <a:off x="4800600" y="4635500"/>
            <a:ext cx="13716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sp>
        <p:nvSpPr>
          <p:cNvPr id="338" name="Rectangle 337"/>
          <p:cNvSpPr/>
          <p:nvPr/>
        </p:nvSpPr>
        <p:spPr>
          <a:xfrm>
            <a:off x="6629400" y="4635500"/>
            <a:ext cx="13716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a:ea typeface="+mn-ea"/>
              <a:cs typeface="+mn-cs"/>
            </a:endParaRPr>
          </a:p>
        </p:txBody>
      </p:sp>
      <p:cxnSp>
        <p:nvCxnSpPr>
          <p:cNvPr id="339" name="Straight Arrow Connector 338"/>
          <p:cNvCxnSpPr>
            <a:stCxn id="329" idx="2"/>
            <a:endCxn id="334" idx="0"/>
          </p:cNvCxnSpPr>
          <p:nvPr/>
        </p:nvCxnSpPr>
        <p:spPr>
          <a:xfrm rot="5400000">
            <a:off x="1581150" y="4464050"/>
            <a:ext cx="342900" cy="1588"/>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0" name="Straight Arrow Connector 339"/>
          <p:cNvCxnSpPr>
            <a:stCxn id="325" idx="2"/>
          </p:cNvCxnSpPr>
          <p:nvPr/>
        </p:nvCxnSpPr>
        <p:spPr>
          <a:xfrm rot="16200000" flipH="1">
            <a:off x="23812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1" name="Straight Arrow Connector 340"/>
          <p:cNvCxnSpPr>
            <a:stCxn id="330" idx="2"/>
          </p:cNvCxnSpPr>
          <p:nvPr/>
        </p:nvCxnSpPr>
        <p:spPr>
          <a:xfrm rot="5400000">
            <a:off x="2800350" y="4387850"/>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2" name="Straight Arrow Connector 341"/>
          <p:cNvCxnSpPr>
            <a:stCxn id="327" idx="2"/>
          </p:cNvCxnSpPr>
          <p:nvPr/>
        </p:nvCxnSpPr>
        <p:spPr>
          <a:xfrm rot="16200000" flipH="1">
            <a:off x="36004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3" name="Straight Arrow Connector 342"/>
          <p:cNvCxnSpPr>
            <a:stCxn id="331" idx="2"/>
          </p:cNvCxnSpPr>
          <p:nvPr/>
        </p:nvCxnSpPr>
        <p:spPr>
          <a:xfrm rot="5400000">
            <a:off x="4019550" y="4387850"/>
            <a:ext cx="342900" cy="1524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4" name="Straight Arrow Connector 343"/>
          <p:cNvCxnSpPr>
            <a:stCxn id="326" idx="2"/>
          </p:cNvCxnSpPr>
          <p:nvPr/>
        </p:nvCxnSpPr>
        <p:spPr>
          <a:xfrm rot="16200000" flipH="1">
            <a:off x="4933950" y="4311650"/>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5" name="Straight Arrow Connector 344"/>
          <p:cNvCxnSpPr>
            <a:stCxn id="332" idx="2"/>
          </p:cNvCxnSpPr>
          <p:nvPr/>
        </p:nvCxnSpPr>
        <p:spPr>
          <a:xfrm rot="5400000">
            <a:off x="55816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6" name="Straight Arrow Connector 345"/>
          <p:cNvCxnSpPr>
            <a:stCxn id="328" idx="2"/>
          </p:cNvCxnSpPr>
          <p:nvPr/>
        </p:nvCxnSpPr>
        <p:spPr>
          <a:xfrm rot="16200000" flipH="1">
            <a:off x="6762750" y="4311650"/>
            <a:ext cx="342900" cy="3048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cxnSp>
        <p:nvCxnSpPr>
          <p:cNvPr id="347" name="Straight Arrow Connector 346"/>
          <p:cNvCxnSpPr>
            <a:stCxn id="333" idx="2"/>
          </p:cNvCxnSpPr>
          <p:nvPr/>
        </p:nvCxnSpPr>
        <p:spPr>
          <a:xfrm rot="5400000">
            <a:off x="7410450" y="4425950"/>
            <a:ext cx="342900" cy="76200"/>
          </a:xfrm>
          <a:prstGeom prst="straightConnector1">
            <a:avLst/>
          </a:prstGeom>
          <a:ln w="15875">
            <a:tailEnd type="arrow"/>
          </a:ln>
        </p:spPr>
        <p:style>
          <a:lnRef idx="2">
            <a:schemeClr val="dk1"/>
          </a:lnRef>
          <a:fillRef idx="0">
            <a:schemeClr val="dk1"/>
          </a:fillRef>
          <a:effectRef idx="1">
            <a:schemeClr val="dk1"/>
          </a:effectRef>
          <a:fontRef idx="minor">
            <a:schemeClr val="tx1"/>
          </a:fontRef>
        </p:style>
      </p:cxnSp>
      <p:graphicFrame>
        <p:nvGraphicFramePr>
          <p:cNvPr id="348" name="Table 347"/>
          <p:cNvGraphicFramePr>
            <a:graphicFrameLocks noGrp="1"/>
          </p:cNvGraphicFramePr>
          <p:nvPr/>
        </p:nvGraphicFramePr>
        <p:xfrm>
          <a:off x="6553200" y="50419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5</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1</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3</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49" name="Table 348"/>
          <p:cNvGraphicFramePr>
            <a:graphicFrameLocks noGrp="1"/>
          </p:cNvGraphicFramePr>
          <p:nvPr/>
        </p:nvGraphicFramePr>
        <p:xfrm>
          <a:off x="1524000" y="50419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1</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4</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0" name="Table 349"/>
          <p:cNvGraphicFramePr>
            <a:graphicFrameLocks noGrp="1"/>
          </p:cNvGraphicFramePr>
          <p:nvPr/>
        </p:nvGraphicFramePr>
        <p:xfrm>
          <a:off x="2286000" y="50419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2</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3</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5</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1" name="Table 350"/>
          <p:cNvGraphicFramePr>
            <a:graphicFrameLocks noGrp="1"/>
          </p:cNvGraphicFramePr>
          <p:nvPr/>
        </p:nvGraphicFramePr>
        <p:xfrm>
          <a:off x="3505200" y="50419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3</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4</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2" name="Table 351"/>
          <p:cNvGraphicFramePr>
            <a:graphicFrameLocks noGrp="1"/>
          </p:cNvGraphicFramePr>
          <p:nvPr/>
        </p:nvGraphicFramePr>
        <p:xfrm>
          <a:off x="4724400" y="5041900"/>
          <a:ext cx="1447800" cy="27940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tblGrid>
              <a:tr h="279400">
                <a:tc>
                  <a:txBody>
                    <a:bodyPr/>
                    <a:lstStyle>
                      <a:defPPr>
                        <a:defRPr lang="en-US"/>
                      </a:defPPr>
                      <a:lvl1pPr marL="0" algn="l" defTabSz="914259" rtl="0" eaLnBrk="1" latinLnBrk="0" hangingPunct="1">
                        <a:defRPr sz="1800" kern="1200">
                          <a:solidFill>
                            <a:schemeClr val="tx1"/>
                          </a:solidFill>
                          <a:latin typeface="Calibri"/>
                        </a:defRPr>
                      </a:lvl1pPr>
                      <a:lvl2pPr marL="457130" algn="l" defTabSz="914259" rtl="0" eaLnBrk="1" latinLnBrk="0" hangingPunct="1">
                        <a:defRPr sz="1800" kern="1200">
                          <a:solidFill>
                            <a:schemeClr val="tx1"/>
                          </a:solidFill>
                          <a:latin typeface="Calibri"/>
                        </a:defRPr>
                      </a:lvl2pPr>
                      <a:lvl3pPr marL="914259" algn="l" defTabSz="914259" rtl="0" eaLnBrk="1" latinLnBrk="0" hangingPunct="1">
                        <a:defRPr sz="1800" kern="1200">
                          <a:solidFill>
                            <a:schemeClr val="tx1"/>
                          </a:solidFill>
                          <a:latin typeface="Calibri"/>
                        </a:defRPr>
                      </a:lvl3pPr>
                      <a:lvl4pPr marL="1371390" algn="l" defTabSz="914259" rtl="0" eaLnBrk="1" latinLnBrk="0" hangingPunct="1">
                        <a:defRPr sz="1800" kern="1200">
                          <a:solidFill>
                            <a:schemeClr val="tx1"/>
                          </a:solidFill>
                          <a:latin typeface="Calibri"/>
                        </a:defRPr>
                      </a:lvl4pPr>
                      <a:lvl5pPr marL="1828519" algn="l" defTabSz="914259" rtl="0" eaLnBrk="1" latinLnBrk="0" hangingPunct="1">
                        <a:defRPr sz="1800" kern="1200">
                          <a:solidFill>
                            <a:schemeClr val="tx1"/>
                          </a:solidFill>
                          <a:latin typeface="Calibri"/>
                        </a:defRPr>
                      </a:lvl5pPr>
                      <a:lvl6pPr marL="2285649" algn="l" defTabSz="914259" rtl="0" eaLnBrk="1" latinLnBrk="0" hangingPunct="1">
                        <a:defRPr sz="1800" kern="1200">
                          <a:solidFill>
                            <a:schemeClr val="tx1"/>
                          </a:solidFill>
                          <a:latin typeface="Calibri"/>
                        </a:defRPr>
                      </a:lvl6pPr>
                      <a:lvl7pPr marL="2742780" algn="l" defTabSz="914259" rtl="0" eaLnBrk="1" latinLnBrk="0" hangingPunct="1">
                        <a:defRPr sz="1800" kern="1200">
                          <a:solidFill>
                            <a:schemeClr val="tx1"/>
                          </a:solidFill>
                          <a:latin typeface="Calibri"/>
                        </a:defRPr>
                      </a:lvl7pPr>
                      <a:lvl8pPr marL="3199908" algn="l" defTabSz="914259" rtl="0" eaLnBrk="1" latinLnBrk="0" hangingPunct="1">
                        <a:defRPr sz="1800" kern="1200">
                          <a:solidFill>
                            <a:schemeClr val="tx1"/>
                          </a:solidFill>
                          <a:latin typeface="Calibri"/>
                        </a:defRPr>
                      </a:lvl8pPr>
                      <a:lvl9pPr marL="3657039" algn="l" defTabSz="914259"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bg1"/>
                          </a:solidFill>
                          <a:effectLst/>
                          <a:uLnTx/>
                          <a:uFillTx/>
                          <a:latin typeface="Arial" pitchFamily="34" charset="0"/>
                          <a:ea typeface="+mn-ea"/>
                          <a:cs typeface="Arial" pitchFamily="34" charset="0"/>
                        </a:rPr>
                        <a:t>n</a:t>
                      </a:r>
                      <a:r>
                        <a:rPr kumimoji="0" lang="en-US" sz="1200" b="1" i="1" u="none" strike="noStrike" kern="1200" cap="none" spc="0" normalizeH="0" baseline="-25000" noProof="0" dirty="0">
                          <a:ln>
                            <a:noFill/>
                          </a:ln>
                          <a:solidFill>
                            <a:schemeClr val="bg1"/>
                          </a:solidFill>
                          <a:effectLst/>
                          <a:uLnTx/>
                          <a:uFillTx/>
                          <a:latin typeface="Arial" pitchFamily="34" charset="0"/>
                          <a:ea typeface="+mn-ea"/>
                          <a:cs typeface="Arial" pitchFamily="34" charset="0"/>
                        </a:rPr>
                        <a:t>4</a:t>
                      </a:r>
                      <a:r>
                        <a:rPr lang="en-US" sz="1200" dirty="0">
                          <a:solidFill>
                            <a:schemeClr val="bg1"/>
                          </a:solidFill>
                          <a:latin typeface="Arial" pitchFamily="34" charset="0"/>
                          <a:cs typeface="Arial" pitchFamily="34" charset="0"/>
                        </a:rPr>
                        <a:t> [</a:t>
                      </a:r>
                      <a:r>
                        <a:rPr lang="en-US" sz="1200" i="1" dirty="0">
                          <a:solidFill>
                            <a:schemeClr val="bg1"/>
                          </a:solidFill>
                          <a:latin typeface="Arial" pitchFamily="34" charset="0"/>
                          <a:cs typeface="Arial" pitchFamily="34" charset="0"/>
                        </a:rPr>
                        <a:t>n</a:t>
                      </a:r>
                      <a:r>
                        <a:rPr lang="en-US" sz="1200" i="1" baseline="-25000" dirty="0">
                          <a:solidFill>
                            <a:schemeClr val="bg1"/>
                          </a:solidFill>
                          <a:latin typeface="Arial" pitchFamily="34" charset="0"/>
                          <a:cs typeface="Arial" pitchFamily="34" charset="0"/>
                        </a:rPr>
                        <a:t>5</a:t>
                      </a:r>
                      <a:r>
                        <a:rPr lang="en-US" sz="1200" dirty="0">
                          <a:solidFill>
                            <a:schemeClr val="bg1"/>
                          </a:solidFill>
                          <a:latin typeface="Arial" pitchFamily="34" charset="0"/>
                          <a:cs typeface="Arial" pitchFamily="34" charset="0"/>
                        </a:rPr>
                        <a:t>]</a:t>
                      </a: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53" name="TextBox 352"/>
          <p:cNvSpPr txBox="1"/>
          <p:nvPr/>
        </p:nvSpPr>
        <p:spPr>
          <a:xfrm>
            <a:off x="880392" y="2730500"/>
            <a:ext cx="595035" cy="338554"/>
          </a:xfrm>
          <a:prstGeom prst="rect">
            <a:avLst/>
          </a:prstGeom>
          <a:noFill/>
        </p:spPr>
        <p:txBody>
          <a:bodyPr wrap="none" rtlCol="0">
            <a:spAutoFit/>
          </a:bodyPr>
          <a:lstStyle/>
          <a:p>
            <a:pPr algn="r"/>
            <a:r>
              <a:rPr lang="en-US" b="1" dirty="0">
                <a:solidFill>
                  <a:schemeClr val="bg1"/>
                </a:solidFill>
                <a:latin typeface="Arial" pitchFamily="34" charset="0"/>
                <a:cs typeface="Arial" pitchFamily="34" charset="0"/>
              </a:rPr>
              <a:t>Map</a:t>
            </a:r>
          </a:p>
        </p:txBody>
      </p:sp>
      <p:sp>
        <p:nvSpPr>
          <p:cNvPr id="354" name="TextBox 353"/>
          <p:cNvSpPr txBox="1"/>
          <p:nvPr/>
        </p:nvSpPr>
        <p:spPr>
          <a:xfrm>
            <a:off x="551777" y="4330700"/>
            <a:ext cx="923650" cy="338554"/>
          </a:xfrm>
          <a:prstGeom prst="rect">
            <a:avLst/>
          </a:prstGeom>
          <a:noFill/>
        </p:spPr>
        <p:txBody>
          <a:bodyPr wrap="none" rtlCol="0">
            <a:spAutoFit/>
          </a:bodyPr>
          <a:lstStyle/>
          <a:p>
            <a:pPr algn="r"/>
            <a:r>
              <a:rPr lang="en-US" b="1" dirty="0">
                <a:solidFill>
                  <a:schemeClr val="bg1"/>
                </a:solidFill>
                <a:latin typeface="Arial" pitchFamily="34" charset="0"/>
                <a:cs typeface="Arial" pitchFamily="34" charset="0"/>
              </a:rPr>
              <a:t>Reduce</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90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4" grpId="0" animBg="1"/>
      <p:bldP spid="308" grpId="0" animBg="1"/>
      <p:bldP spid="309" grpId="0" animBg="1"/>
      <p:bldP spid="315" grpId="0" animBg="1"/>
      <p:bldP spid="316" grpId="0" animBg="1"/>
      <p:bldP spid="317" grpId="0" animBg="1"/>
      <p:bldP spid="320" grpId="0" animBg="1"/>
      <p:bldP spid="323"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PageRank</a:t>
            </a:r>
            <a:r>
              <a:rPr lang="en-US" dirty="0"/>
              <a:t> Pseudo-Code</a:t>
            </a:r>
          </a:p>
        </p:txBody>
      </p:sp>
      <p:pic>
        <p:nvPicPr>
          <p:cNvPr id="5" name="Content Placeholder 4" descr="graphs-pr.png"/>
          <p:cNvPicPr>
            <a:picLocks noGrp="1" noChangeAspect="1"/>
          </p:cNvPicPr>
          <p:nvPr>
            <p:ph idx="1"/>
          </p:nvPr>
        </p:nvPicPr>
        <p:blipFill>
          <a:blip r:embed="rId2" cstate="print"/>
          <a:stretch>
            <a:fillRect/>
          </a:stretch>
        </p:blipFill>
        <p:spPr>
          <a:xfrm>
            <a:off x="1152525" y="1733550"/>
            <a:ext cx="6915150" cy="3771900"/>
          </a:xfrm>
        </p:spPr>
      </p:pic>
      <p:sp>
        <p:nvSpPr>
          <p:cNvPr id="2" name="Slide Number Placeholder 1"/>
          <p:cNvSpPr>
            <a:spLocks noGrp="1"/>
          </p:cNvSpPr>
          <p:nvPr>
            <p:ph type="sldNum" sz="quarter" idx="4"/>
          </p:nvPr>
        </p:nvSpPr>
        <p:spPr/>
        <p:txBody>
          <a:bodyPr/>
          <a:lstStyle/>
          <a:p>
            <a:fld id="{8808B073-952C-4081-9AC7-D5FCF8D919B0}" type="slidenum">
              <a:rPr lang="zh-CN" altLang="en-US" smtClean="0"/>
              <a:t>91</a:t>
            </a:fld>
            <a:endParaRPr lang="zh-CN" alt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a:t>
            </a:r>
            <a:r>
              <a:rPr lang="en-US" dirty="0" err="1"/>
              <a:t>PageRank</a:t>
            </a:r>
            <a:endParaRPr lang="en-US" dirty="0"/>
          </a:p>
        </p:txBody>
      </p:sp>
      <p:sp>
        <p:nvSpPr>
          <p:cNvPr id="3" name="Content Placeholder 2"/>
          <p:cNvSpPr>
            <a:spLocks noGrp="1"/>
          </p:cNvSpPr>
          <p:nvPr>
            <p:ph idx="1"/>
          </p:nvPr>
        </p:nvSpPr>
        <p:spPr/>
        <p:txBody>
          <a:bodyPr/>
          <a:lstStyle/>
          <a:p>
            <a:r>
              <a:rPr lang="en-US" dirty="0"/>
              <a:t>Two additional complexities</a:t>
            </a:r>
          </a:p>
          <a:p>
            <a:pPr lvl="1"/>
            <a:r>
              <a:rPr lang="en-US" dirty="0"/>
              <a:t>What is the proper treatment of </a:t>
            </a:r>
            <a:r>
              <a:rPr lang="en-US" dirty="0">
                <a:solidFill>
                  <a:srgbClr val="FF0000"/>
                </a:solidFill>
              </a:rPr>
              <a:t>dangling nodes</a:t>
            </a:r>
            <a:r>
              <a:rPr lang="en-US" dirty="0"/>
              <a:t>?</a:t>
            </a:r>
          </a:p>
          <a:p>
            <a:pPr lvl="1"/>
            <a:r>
              <a:rPr lang="en-US" dirty="0"/>
              <a:t>How do we factor in the </a:t>
            </a:r>
            <a:r>
              <a:rPr lang="en-US" dirty="0">
                <a:solidFill>
                  <a:srgbClr val="FF0000"/>
                </a:solidFill>
              </a:rPr>
              <a:t>random jump factor</a:t>
            </a:r>
            <a:r>
              <a:rPr lang="en-US" dirty="0"/>
              <a:t>?</a:t>
            </a:r>
          </a:p>
          <a:p>
            <a:r>
              <a:rPr lang="en-US" dirty="0"/>
              <a:t>Solution: </a:t>
            </a:r>
          </a:p>
          <a:p>
            <a:pPr lvl="1"/>
            <a:r>
              <a:rPr lang="en-US" dirty="0">
                <a:solidFill>
                  <a:srgbClr val="FF0000"/>
                </a:solidFill>
              </a:rPr>
              <a:t>Second pass to redistribute “missing PageRank mass” and account for random jumps</a:t>
            </a:r>
            <a:r>
              <a:rPr lang="zh-CN" altLang="en-US" dirty="0">
                <a:solidFill>
                  <a:srgbClr val="FF0000"/>
                </a:solidFill>
              </a:rPr>
              <a:t> 添加的第二部分是损失的</a:t>
            </a:r>
            <a:r>
              <a:rPr lang="en-US" altLang="zh-CN" dirty="0">
                <a:solidFill>
                  <a:srgbClr val="FF0000"/>
                </a:solidFill>
              </a:rPr>
              <a:t>PR</a:t>
            </a:r>
            <a:r>
              <a:rPr lang="zh-CN" altLang="en-US" dirty="0">
                <a:solidFill>
                  <a:srgbClr val="FF0000"/>
                </a:solidFill>
              </a:rPr>
              <a:t>值</a:t>
            </a:r>
            <a:endParaRPr lang="en-US" dirty="0">
              <a:solidFill>
                <a:srgbClr val="FF0000"/>
              </a:solidFill>
            </a:endParaRPr>
          </a:p>
          <a:p>
            <a:endParaRPr lang="en-US" dirty="0"/>
          </a:p>
          <a:p>
            <a:endParaRPr lang="en-US" dirty="0"/>
          </a:p>
          <a:p>
            <a:pPr lvl="1"/>
            <a:r>
              <a:rPr lang="en-US" i="1" dirty="0"/>
              <a:t>p</a:t>
            </a:r>
            <a:r>
              <a:rPr lang="en-US" dirty="0"/>
              <a:t> is </a:t>
            </a:r>
            <a:r>
              <a:rPr lang="en-US" dirty="0" err="1"/>
              <a:t>PageRank</a:t>
            </a:r>
            <a:r>
              <a:rPr lang="en-US" dirty="0"/>
              <a:t> value from before, </a:t>
            </a:r>
            <a:r>
              <a:rPr lang="en-US" i="1" dirty="0">
                <a:solidFill>
                  <a:srgbClr val="FF0000"/>
                </a:solidFill>
              </a:rPr>
              <a:t>p'</a:t>
            </a:r>
            <a:r>
              <a:rPr lang="en-US" dirty="0">
                <a:solidFill>
                  <a:srgbClr val="FF0000"/>
                </a:solidFill>
              </a:rPr>
              <a:t> is updated </a:t>
            </a:r>
            <a:r>
              <a:rPr lang="en-US" dirty="0" err="1">
                <a:solidFill>
                  <a:srgbClr val="FF0000"/>
                </a:solidFill>
              </a:rPr>
              <a:t>PageRank</a:t>
            </a:r>
            <a:r>
              <a:rPr lang="en-US" dirty="0">
                <a:solidFill>
                  <a:srgbClr val="FF0000"/>
                </a:solidFill>
              </a:rPr>
              <a:t> value</a:t>
            </a:r>
          </a:p>
          <a:p>
            <a:pPr lvl="1"/>
            <a:r>
              <a:rPr lang="en-US" dirty="0"/>
              <a:t>|G| is the number of nodes in the graph</a:t>
            </a:r>
          </a:p>
          <a:p>
            <a:pPr lvl="1"/>
            <a:r>
              <a:rPr lang="en-US" i="1" dirty="0"/>
              <a:t>m</a:t>
            </a:r>
            <a:r>
              <a:rPr lang="en-US" dirty="0"/>
              <a:t> is the missing </a:t>
            </a:r>
            <a:r>
              <a:rPr lang="en-US" dirty="0" err="1"/>
              <a:t>PageRank</a:t>
            </a:r>
            <a:r>
              <a:rPr lang="en-US" dirty="0"/>
              <a:t> mass</a:t>
            </a:r>
          </a:p>
        </p:txBody>
      </p:sp>
      <p:graphicFrame>
        <p:nvGraphicFramePr>
          <p:cNvPr id="167938" name="Object 2"/>
          <p:cNvGraphicFramePr>
            <a:graphicFrameLocks noChangeAspect="1"/>
          </p:cNvGraphicFramePr>
          <p:nvPr/>
        </p:nvGraphicFramePr>
        <p:xfrm>
          <a:off x="1295400" y="3581400"/>
          <a:ext cx="3276600" cy="915988"/>
        </p:xfrm>
        <a:graphic>
          <a:graphicData uri="http://schemas.openxmlformats.org/presentationml/2006/ole">
            <mc:AlternateContent xmlns:mc="http://schemas.openxmlformats.org/markup-compatibility/2006">
              <mc:Choice xmlns:v="urn:schemas-microsoft-com:vml" Requires="v">
                <p:oleObj spid="_x0000_s167972" name="Equation" r:id="rId3" imgW="1815840" imgH="507960" progId="Equation.3">
                  <p:embed/>
                </p:oleObj>
              </mc:Choice>
              <mc:Fallback>
                <p:oleObj name="Equation" r:id="rId3" imgW="1815840" imgH="507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81400"/>
                        <a:ext cx="32766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4"/>
          </p:nvPr>
        </p:nvSpPr>
        <p:spPr/>
        <p:txBody>
          <a:bodyPr/>
          <a:lstStyle/>
          <a:p>
            <a:fld id="{8808B073-952C-4081-9AC7-D5FCF8D919B0}" type="slidenum">
              <a:rPr lang="zh-CN" altLang="en-US" smtClean="0"/>
              <a:t>92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79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PageRank</a:t>
            </a:r>
            <a:r>
              <a:rPr lang="en-US" dirty="0"/>
              <a:t> Convergence</a:t>
            </a:r>
          </a:p>
        </p:txBody>
      </p:sp>
      <p:sp>
        <p:nvSpPr>
          <p:cNvPr id="3" name="Content Placeholder 2"/>
          <p:cNvSpPr>
            <a:spLocks noGrp="1"/>
          </p:cNvSpPr>
          <p:nvPr>
            <p:ph idx="1"/>
          </p:nvPr>
        </p:nvSpPr>
        <p:spPr/>
        <p:txBody>
          <a:bodyPr/>
          <a:lstStyle/>
          <a:p>
            <a:r>
              <a:rPr lang="en-US" dirty="0"/>
              <a:t>Alternative convergence criteria</a:t>
            </a:r>
          </a:p>
          <a:p>
            <a:pPr lvl="1"/>
            <a:r>
              <a:rPr lang="en-US" dirty="0"/>
              <a:t>Iterate until PageRank values </a:t>
            </a:r>
            <a:r>
              <a:rPr lang="zh-CN" altLang="en-US" dirty="0"/>
              <a:t>值 </a:t>
            </a:r>
            <a:r>
              <a:rPr lang="en-US" dirty="0"/>
              <a:t>don’t change</a:t>
            </a:r>
          </a:p>
          <a:p>
            <a:pPr lvl="1"/>
            <a:r>
              <a:rPr lang="en-US" dirty="0"/>
              <a:t>Iterate until PageRank rankings</a:t>
            </a:r>
            <a:r>
              <a:rPr lang="zh-CN" altLang="en-US" dirty="0"/>
              <a:t> 排序</a:t>
            </a:r>
            <a:r>
              <a:rPr lang="en-US" dirty="0"/>
              <a:t> don’t change</a:t>
            </a:r>
          </a:p>
          <a:p>
            <a:pPr lvl="1"/>
            <a:r>
              <a:rPr lang="en-US" dirty="0"/>
              <a:t>Fixed number of iterations</a:t>
            </a:r>
            <a:r>
              <a:rPr lang="zh-CN" altLang="en-US" dirty="0"/>
              <a:t> 足够多的固定值更新次数就够了，就算值仍能继续变化，但是差别不会很大了</a:t>
            </a:r>
            <a:endParaRPr lang="en-US" dirty="0"/>
          </a:p>
          <a:p>
            <a:r>
              <a:rPr lang="en-US" dirty="0"/>
              <a:t>Convergence for web graphs?</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93</a:t>
            </a:fld>
            <a:endParaRPr lang="zh-CN" alt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a:t>
            </a:r>
            <a:r>
              <a:rPr lang="en-US" dirty="0" err="1"/>
              <a:t>PageRank</a:t>
            </a:r>
            <a:endParaRPr lang="en-US" dirty="0"/>
          </a:p>
        </p:txBody>
      </p:sp>
      <p:sp>
        <p:nvSpPr>
          <p:cNvPr id="3" name="Content Placeholder 2"/>
          <p:cNvSpPr>
            <a:spLocks noGrp="1"/>
          </p:cNvSpPr>
          <p:nvPr>
            <p:ph idx="1"/>
          </p:nvPr>
        </p:nvSpPr>
        <p:spPr/>
        <p:txBody>
          <a:bodyPr/>
          <a:lstStyle/>
          <a:p>
            <a:r>
              <a:rPr lang="en-US" dirty="0"/>
              <a:t>Link structure is important for web search</a:t>
            </a:r>
          </a:p>
          <a:p>
            <a:pPr lvl="1"/>
            <a:r>
              <a:rPr lang="en-US" dirty="0" err="1"/>
              <a:t>PageRank</a:t>
            </a:r>
            <a:r>
              <a:rPr lang="en-US" dirty="0"/>
              <a:t> is one of many link-based features: HITS, SALSA, etc.</a:t>
            </a:r>
          </a:p>
          <a:p>
            <a:pPr lvl="1"/>
            <a:r>
              <a:rPr lang="en-US" dirty="0"/>
              <a:t>One of many thousands of features used in ranking…</a:t>
            </a:r>
          </a:p>
          <a:p>
            <a:r>
              <a:rPr lang="en-US" dirty="0"/>
              <a:t>Adversarial nature of web search</a:t>
            </a:r>
          </a:p>
          <a:p>
            <a:pPr lvl="1"/>
            <a:r>
              <a:rPr lang="en-US" dirty="0"/>
              <a:t>Link spamming</a:t>
            </a:r>
            <a:r>
              <a:rPr lang="zh-CN" altLang="en-US" dirty="0"/>
              <a:t> 过滤垃圾连接？</a:t>
            </a:r>
            <a:endParaRPr lang="en-US" dirty="0"/>
          </a:p>
          <a:p>
            <a:pPr lvl="1"/>
            <a:r>
              <a:rPr lang="en-US" dirty="0"/>
              <a:t>Spider traps</a:t>
            </a:r>
          </a:p>
          <a:p>
            <a:pPr lvl="1"/>
            <a:r>
              <a:rPr lang="en-US" dirty="0"/>
              <a:t>Keyword stuffing</a:t>
            </a:r>
          </a:p>
          <a:p>
            <a:pPr lvl="1"/>
            <a:r>
              <a:rPr lang="en-US" dirty="0"/>
              <a:t>…</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94</a:t>
            </a:fld>
            <a:endParaRPr lang="zh-CN" alt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Graph Algorithms</a:t>
            </a:r>
          </a:p>
        </p:txBody>
      </p:sp>
      <p:sp>
        <p:nvSpPr>
          <p:cNvPr id="3" name="Content Placeholder 2"/>
          <p:cNvSpPr>
            <a:spLocks noGrp="1"/>
          </p:cNvSpPr>
          <p:nvPr>
            <p:ph idx="1"/>
          </p:nvPr>
        </p:nvSpPr>
        <p:spPr/>
        <p:txBody>
          <a:bodyPr/>
          <a:lstStyle/>
          <a:p>
            <a:r>
              <a:rPr lang="en-US" dirty="0"/>
              <a:t>Sparse vs. dense graphs</a:t>
            </a:r>
          </a:p>
          <a:p>
            <a:r>
              <a:rPr lang="en-US" dirty="0"/>
              <a:t>Graph topologies</a:t>
            </a:r>
          </a:p>
          <a:p>
            <a:endParaRPr lang="en-US" dirty="0"/>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95</a:t>
            </a:fld>
            <a:endParaRPr lang="zh-CN" alt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law-all.png"/>
          <p:cNvPicPr>
            <a:picLocks noChangeAspect="1"/>
          </p:cNvPicPr>
          <p:nvPr/>
        </p:nvPicPr>
        <p:blipFill>
          <a:blip r:embed="rId2" cstate="print"/>
          <a:stretch>
            <a:fillRect/>
          </a:stretch>
        </p:blipFill>
        <p:spPr>
          <a:xfrm>
            <a:off x="2257340" y="228600"/>
            <a:ext cx="4600660" cy="6107878"/>
          </a:xfrm>
          <a:prstGeom prst="rect">
            <a:avLst/>
          </a:prstGeom>
        </p:spPr>
      </p:pic>
      <p:sp>
        <p:nvSpPr>
          <p:cNvPr id="4" name="TextBox 3"/>
          <p:cNvSpPr txBox="1"/>
          <p:nvPr/>
        </p:nvSpPr>
        <p:spPr>
          <a:xfrm>
            <a:off x="0" y="6457890"/>
            <a:ext cx="4084998" cy="400110"/>
          </a:xfrm>
          <a:prstGeom prst="rect">
            <a:avLst/>
          </a:prstGeom>
          <a:noFill/>
        </p:spPr>
        <p:txBody>
          <a:bodyPr wrap="square" rtlCol="0">
            <a:spAutoFit/>
          </a:bodyPr>
          <a:lstStyle/>
          <a:p>
            <a:r>
              <a:rPr lang="en-US" sz="1000" b="0" dirty="0">
                <a:solidFill>
                  <a:schemeClr val="bg1"/>
                </a:solidFill>
              </a:rPr>
              <a:t>Figure from: Newman, M. E. J. (2005) “Power laws, Pareto distributions and </a:t>
            </a:r>
            <a:r>
              <a:rPr lang="en-US" sz="1000" b="0" dirty="0" err="1">
                <a:solidFill>
                  <a:schemeClr val="bg1"/>
                </a:solidFill>
              </a:rPr>
              <a:t>Zipf's</a:t>
            </a:r>
            <a:r>
              <a:rPr lang="en-US" sz="1000" b="0" dirty="0">
                <a:solidFill>
                  <a:schemeClr val="bg1"/>
                </a:solidFill>
              </a:rPr>
              <a:t> law.” Contemporary Physics 46:323–351.</a:t>
            </a:r>
          </a:p>
        </p:txBody>
      </p:sp>
      <p:sp>
        <p:nvSpPr>
          <p:cNvPr id="5" name="TextBox 4"/>
          <p:cNvSpPr txBox="1"/>
          <p:nvPr/>
        </p:nvSpPr>
        <p:spPr>
          <a:xfrm rot="20517061">
            <a:off x="1806872" y="3048000"/>
            <a:ext cx="5788764" cy="584775"/>
          </a:xfrm>
          <a:prstGeom prst="rect">
            <a:avLst/>
          </a:prstGeom>
          <a:noFill/>
        </p:spPr>
        <p:txBody>
          <a:bodyPr wrap="none" rtlCol="0">
            <a:spAutoFit/>
          </a:bodyPr>
          <a:lstStyle/>
          <a:p>
            <a:r>
              <a:rPr lang="en-US" sz="3200" dirty="0">
                <a:solidFill>
                  <a:srgbClr val="FF0000"/>
                </a:solidFill>
              </a:rPr>
              <a:t>Power Laws are everywhere!</a:t>
            </a:r>
          </a:p>
        </p:txBody>
      </p:sp>
      <p:sp>
        <p:nvSpPr>
          <p:cNvPr id="2" name="Slide Number Placeholder 1"/>
          <p:cNvSpPr>
            <a:spLocks noGrp="1"/>
          </p:cNvSpPr>
          <p:nvPr>
            <p:ph type="sldNum" sz="quarter" idx="4"/>
          </p:nvPr>
        </p:nvSpPr>
        <p:spPr/>
        <p:txBody>
          <a:bodyPr/>
          <a:lstStyle/>
          <a:p>
            <a:fld id="{8808B073-952C-4081-9AC7-D5FCF8D919B0}" type="slidenum">
              <a:rPr lang="zh-CN" altLang="en-US" smtClean="0"/>
              <a:t>96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Aggregation</a:t>
            </a:r>
          </a:p>
        </p:txBody>
      </p:sp>
      <p:sp>
        <p:nvSpPr>
          <p:cNvPr id="3" name="Content Placeholder 2"/>
          <p:cNvSpPr>
            <a:spLocks noGrp="1"/>
          </p:cNvSpPr>
          <p:nvPr>
            <p:ph idx="1"/>
          </p:nvPr>
        </p:nvSpPr>
        <p:spPr/>
        <p:txBody>
          <a:bodyPr/>
          <a:lstStyle/>
          <a:p>
            <a:r>
              <a:rPr lang="en-US" dirty="0"/>
              <a:t>Use combiners!</a:t>
            </a:r>
          </a:p>
          <a:p>
            <a:pPr lvl="1"/>
            <a:r>
              <a:rPr lang="en-US" dirty="0"/>
              <a:t>In-mapper combining design pattern also applicable</a:t>
            </a:r>
          </a:p>
          <a:p>
            <a:r>
              <a:rPr lang="en-US" dirty="0"/>
              <a:t>Maximize opportunities for local aggregation</a:t>
            </a:r>
          </a:p>
          <a:p>
            <a:pPr lvl="1"/>
            <a:r>
              <a:rPr lang="en-US" dirty="0"/>
              <a:t>Simple tricks: sorting the dataset in specific ways</a:t>
            </a:r>
          </a:p>
        </p:txBody>
      </p:sp>
      <p:sp>
        <p:nvSpPr>
          <p:cNvPr id="4" name="Slide Number Placeholder 3"/>
          <p:cNvSpPr>
            <a:spLocks noGrp="1"/>
          </p:cNvSpPr>
          <p:nvPr>
            <p:ph type="sldNum" sz="quarter" idx="4"/>
          </p:nvPr>
        </p:nvSpPr>
        <p:spPr/>
        <p:txBody>
          <a:bodyPr/>
          <a:lstStyle/>
          <a:p>
            <a:fld id="{8808B073-952C-4081-9AC7-D5FCF8D919B0}" type="slidenum">
              <a:rPr lang="zh-CN" altLang="en-US" smtClean="0"/>
              <a:t>97</a:t>
            </a:fld>
            <a:endParaRPr lang="zh-CN"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2"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Wikipedia (Japanese rock garden)</a:t>
            </a:r>
          </a:p>
        </p:txBody>
      </p:sp>
      <p:sp>
        <p:nvSpPr>
          <p:cNvPr id="4" name="Title 3"/>
          <p:cNvSpPr>
            <a:spLocks noGrp="1"/>
          </p:cNvSpPr>
          <p:nvPr>
            <p:ph type="title"/>
          </p:nvPr>
        </p:nvSpPr>
        <p:spPr/>
        <p:txBody>
          <a:bodyPr/>
          <a:lstStyle/>
          <a:p>
            <a:r>
              <a:rPr lang="en-US" sz="7200" dirty="0">
                <a:solidFill>
                  <a:schemeClr val="tx1"/>
                </a:solidFill>
              </a:rPr>
              <a:t>Questions?</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headEnd/>
            <a:tailEnd/>
          </a:ln>
        </p:spPr>
        <p:txBody>
          <a:bodyPr lIns="91425" tIns="45713" rIns="91425" bIns="45713" anchor="ctr"/>
          <a:lstStyle/>
          <a:p>
            <a:pPr eaLnBrk="1" hangingPunct="1"/>
            <a:r>
              <a:rPr lang="en-US" sz="3200" b="0" dirty="0">
                <a:solidFill>
                  <a:schemeClr val="bg1"/>
                </a:solidFill>
                <a:latin typeface="Arial Black" pitchFamily="34" charset="0"/>
              </a:rPr>
              <a:t>MapReduce and databases</a:t>
            </a:r>
          </a:p>
        </p:txBody>
      </p:sp>
      <p:sp>
        <p:nvSpPr>
          <p:cNvPr id="8" name="TextBox 7"/>
          <p:cNvSpPr txBox="1"/>
          <p:nvPr/>
        </p:nvSpPr>
        <p:spPr>
          <a:xfrm>
            <a:off x="381000" y="2023646"/>
            <a:ext cx="7315200" cy="338540"/>
          </a:xfrm>
          <a:prstGeom prst="rect">
            <a:avLst/>
          </a:prstGeom>
          <a:noFill/>
        </p:spPr>
        <p:txBody>
          <a:bodyPr wrap="square" lIns="91425" tIns="45713" rIns="91425" bIns="45713" rtlCol="0">
            <a:spAutoFit/>
          </a:bodyPr>
          <a:lstStyle/>
          <a:p>
            <a:r>
              <a:rPr lang="en-US" dirty="0">
                <a:solidFill>
                  <a:schemeClr val="bg1"/>
                </a:solidFill>
              </a:rPr>
              <a:t>Data-Intensive Information Processing Applications ― </a:t>
            </a:r>
            <a:r>
              <a:rPr lang="en-US">
                <a:solidFill>
                  <a:schemeClr val="bg1"/>
                </a:solidFill>
              </a:rPr>
              <a:t>Session #7</a:t>
            </a:r>
            <a:endParaRPr lang="en-US" dirty="0">
              <a:solidFill>
                <a:schemeClr val="bg1"/>
              </a:solidFill>
            </a:endParaRPr>
          </a:p>
        </p:txBody>
      </p:sp>
      <p:sp>
        <p:nvSpPr>
          <p:cNvPr id="11" name="Rectangle 3"/>
          <p:cNvSpPr txBox="1">
            <a:spLocks noChangeArrowheads="1"/>
          </p:cNvSpPr>
          <p:nvPr/>
        </p:nvSpPr>
        <p:spPr bwMode="auto">
          <a:xfrm>
            <a:off x="3124201" y="3733800"/>
            <a:ext cx="5638800" cy="1981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1800" kern="0" dirty="0">
                <a:solidFill>
                  <a:schemeClr val="bg1"/>
                </a:solidFill>
                <a:latin typeface="+mn-lt"/>
              </a:rPr>
              <a:t>Jimmy Lin</a:t>
            </a:r>
          </a:p>
          <a:p>
            <a:pPr defTabSz="914259" eaLnBrk="1" hangingPunct="1">
              <a:buClr>
                <a:srgbClr val="5675A9"/>
              </a:buClr>
              <a:buSzPct val="75000"/>
              <a:defRPr/>
            </a:pPr>
            <a:r>
              <a:rPr lang="en-US" sz="1800" b="0" kern="0" dirty="0">
                <a:solidFill>
                  <a:schemeClr val="bg1"/>
                </a:solidFill>
                <a:latin typeface="+mn-lt"/>
              </a:rPr>
              <a:t>University of Maryland</a:t>
            </a:r>
          </a:p>
          <a:p>
            <a:pPr defTabSz="914259" eaLnBrk="1" hangingPunct="1">
              <a:buClr>
                <a:srgbClr val="5675A9"/>
              </a:buClr>
              <a:buSzPct val="75000"/>
              <a:defRPr/>
            </a:pPr>
            <a:endParaRPr lang="en-US" sz="1800" b="0" kern="0" dirty="0">
              <a:solidFill>
                <a:schemeClr val="bg1"/>
              </a:solidFill>
              <a:latin typeface="+mn-lt"/>
            </a:endParaRPr>
          </a:p>
          <a:p>
            <a:pPr defTabSz="914259" eaLnBrk="1" hangingPunct="1">
              <a:buClr>
                <a:srgbClr val="5675A9"/>
              </a:buClr>
              <a:buSzPct val="75000"/>
              <a:defRPr/>
            </a:pPr>
            <a:r>
              <a:rPr lang="en-US" sz="1800" b="0" kern="0" dirty="0">
                <a:solidFill>
                  <a:schemeClr val="bg1"/>
                </a:solidFill>
                <a:latin typeface="+mn-lt"/>
              </a:rPr>
              <a:t>Tuesday, March 23, 2010</a:t>
            </a:r>
          </a:p>
        </p:txBody>
      </p:sp>
      <p:pic>
        <p:nvPicPr>
          <p:cNvPr id="6" name="Picture 5" descr="formal.gif"/>
          <p:cNvPicPr>
            <a:picLocks noChangeAspect="1"/>
          </p:cNvPicPr>
          <p:nvPr/>
        </p:nvPicPr>
        <p:blipFill>
          <a:blip r:embed="rId2" cstate="print"/>
          <a:stretch>
            <a:fillRect/>
          </a:stretch>
        </p:blipFill>
        <p:spPr>
          <a:xfrm>
            <a:off x="2057400" y="3810000"/>
            <a:ext cx="914400" cy="914400"/>
          </a:xfrm>
          <a:prstGeom prst="rect">
            <a:avLst/>
          </a:prstGeom>
        </p:spPr>
      </p:pic>
      <p:sp>
        <p:nvSpPr>
          <p:cNvPr id="7" name="Text Box 11"/>
          <p:cNvSpPr txBox="1">
            <a:spLocks noChangeArrowheads="1"/>
          </p:cNvSpPr>
          <p:nvPr/>
        </p:nvSpPr>
        <p:spPr bwMode="auto">
          <a:xfrm>
            <a:off x="1371600" y="6324600"/>
            <a:ext cx="7408863" cy="461963"/>
          </a:xfrm>
          <a:prstGeom prst="rect">
            <a:avLst/>
          </a:prstGeom>
          <a:noFill/>
          <a:ln w="9525">
            <a:noFill/>
            <a:miter lim="800000"/>
            <a:headEnd/>
            <a:tailEnd/>
          </a:ln>
        </p:spPr>
        <p:txBody>
          <a:bodyPr wrap="none">
            <a:spAutoFit/>
          </a:bodyPr>
          <a:lstStyle/>
          <a:p>
            <a:r>
              <a:rPr lang="en-US" sz="1200" b="0" dirty="0">
                <a:solidFill>
                  <a:schemeClr val="bg1"/>
                </a:solidFill>
              </a:rPr>
              <a:t>This work is licensed under a Creative Commons Attribution-Noncommercial-Share Alike 3.0 United States</a:t>
            </a:r>
            <a:br>
              <a:rPr lang="en-US" sz="1200" b="0" dirty="0">
                <a:solidFill>
                  <a:schemeClr val="bg1"/>
                </a:solidFill>
              </a:rPr>
            </a:br>
            <a:r>
              <a:rPr lang="en-US" sz="1200" b="0" dirty="0">
                <a:solidFill>
                  <a:schemeClr val="bg1"/>
                </a:solidFill>
              </a:rPr>
              <a:t>See http://creativecommons.org/licenses/by-nc-sa/3.0/us/ for details</a:t>
            </a: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24600"/>
            <a:ext cx="1117600" cy="393700"/>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8808B073-952C-4081-9AC7-D5FCF8D919B0}" type="slidenum">
              <a:rPr lang="zh-CN" altLang="en-US" smtClean="0"/>
              <a:t>99</a:t>
            </a:fld>
            <a:endParaRPr lang="zh-CN" altLang="en-US"/>
          </a:p>
        </p:txBody>
      </p:sp>
    </p:spTree>
    <p:extLst>
      <p:ext uri="{BB962C8B-B14F-4D97-AF65-F5344CB8AC3E}">
        <p14:creationId xmlns:p14="http://schemas.microsoft.com/office/powerpoint/2010/main" val="3559983632"/>
      </p:ext>
    </p:extLst>
  </p:cSld>
  <p:clrMapOvr>
    <a:masterClrMapping/>
  </p:clrMapOvr>
  <p:transition/>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34572</TotalTime>
  <Words>8783</Words>
  <Application>Microsoft Macintosh PowerPoint</Application>
  <PresentationFormat>全屏显示(4:3)</PresentationFormat>
  <Paragraphs>2455</Paragraphs>
  <Slides>152</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152</vt:i4>
      </vt:variant>
    </vt:vector>
  </HeadingPairs>
  <TitlesOfParts>
    <vt:vector size="160" baseType="lpstr">
      <vt:lpstr>Arial</vt:lpstr>
      <vt:lpstr>Arial Black</vt:lpstr>
      <vt:lpstr>Calibri</vt:lpstr>
      <vt:lpstr>Lucida Sans Unicode</vt:lpstr>
      <vt:lpstr>Times New Roman</vt:lpstr>
      <vt:lpstr>Wingdings</vt:lpstr>
      <vt:lpstr>Default Design</vt:lpstr>
      <vt:lpstr>Equation</vt:lpstr>
      <vt:lpstr>PowerPoint 演示文稿</vt:lpstr>
      <vt:lpstr>Today’s Agenda</vt:lpstr>
      <vt:lpstr>First, nomenclature…</vt:lpstr>
      <vt:lpstr>Information Retrieval Cycle</vt:lpstr>
      <vt:lpstr>The Central Problem in Search</vt:lpstr>
      <vt:lpstr>Abstract IR Architecture</vt:lpstr>
      <vt:lpstr>How do we represent text?</vt:lpstr>
      <vt:lpstr>What’s a word?</vt:lpstr>
      <vt:lpstr>Sample Document</vt:lpstr>
      <vt:lpstr>Counting Words…</vt:lpstr>
      <vt:lpstr>Boolean Retrieval</vt:lpstr>
      <vt:lpstr>Inverted Index: Boolean Retrieval</vt:lpstr>
      <vt:lpstr>Boolean Retrieval</vt:lpstr>
      <vt:lpstr>Strengths and Weaknesses</vt:lpstr>
      <vt:lpstr>Ranked Retrieval</vt:lpstr>
      <vt:lpstr>Vector Space Model</vt:lpstr>
      <vt:lpstr>Similarity Metric</vt:lpstr>
      <vt:lpstr>Term Weighting</vt:lpstr>
      <vt:lpstr>TF.IDF Term Weighting</vt:lpstr>
      <vt:lpstr>Inverted Index: TF.IDF</vt:lpstr>
      <vt:lpstr>Positional Indexes</vt:lpstr>
      <vt:lpstr>Inverted Index: Positional Information</vt:lpstr>
      <vt:lpstr>Retrieval in a Nutshell</vt:lpstr>
      <vt:lpstr>Retrieval: Document-at-a-Time</vt:lpstr>
      <vt:lpstr>Retrieval: Query-At-A-Time</vt:lpstr>
      <vt:lpstr>MapReduce it?</vt:lpstr>
      <vt:lpstr>Indexing: Performance Analysis</vt:lpstr>
      <vt:lpstr>Vocabulary Size: Heaps’ Law</vt:lpstr>
      <vt:lpstr>Heaps’ Law for RCV1</vt:lpstr>
      <vt:lpstr>Postings Size: Zipf’s Law</vt:lpstr>
      <vt:lpstr>Zipf’s Law for RCV1</vt:lpstr>
      <vt:lpstr>PowerPoint 演示文稿</vt:lpstr>
      <vt:lpstr>MapReduce: Recap</vt:lpstr>
      <vt:lpstr>PowerPoint 演示文稿</vt:lpstr>
      <vt:lpstr>Inverted Index: TF.IDF</vt:lpstr>
      <vt:lpstr>Inverted Index: Positional Information</vt:lpstr>
      <vt:lpstr>MapReduce: Index Construction</vt:lpstr>
      <vt:lpstr>Inverted Indexing with MapReduce</vt:lpstr>
      <vt:lpstr>Inverted Indexing: Pseudo-Code</vt:lpstr>
      <vt:lpstr>Positional Indexes</vt:lpstr>
      <vt:lpstr>Inverted Indexing: Pseudo-Code</vt:lpstr>
      <vt:lpstr>Scalability Bottleneck</vt:lpstr>
      <vt:lpstr>Another Try…</vt:lpstr>
      <vt:lpstr>Postings Encoding</vt:lpstr>
      <vt:lpstr>MapReduce it?</vt:lpstr>
      <vt:lpstr>Retrieval with MapReduce?</vt:lpstr>
      <vt:lpstr>Important Ideas</vt:lpstr>
      <vt:lpstr>Term vs. Document Partitioning</vt:lpstr>
      <vt:lpstr>PowerPoint 演示文稿</vt:lpstr>
      <vt:lpstr>Questions?</vt:lpstr>
      <vt:lpstr>PowerPoint 演示文稿</vt:lpstr>
      <vt:lpstr>PowerPoint 演示文稿</vt:lpstr>
      <vt:lpstr>Today’s Agenda</vt:lpstr>
      <vt:lpstr>What’s a graph?</vt:lpstr>
      <vt:lpstr>PowerPoint 演示文稿</vt:lpstr>
      <vt:lpstr>Some Graph Problems</vt:lpstr>
      <vt:lpstr>Graphs and MapReduce</vt:lpstr>
      <vt:lpstr>Representing Graphs</vt:lpstr>
      <vt:lpstr>Adjacency Matrices邻接矩阵</vt:lpstr>
      <vt:lpstr>Adjacency Matrices: Critique</vt:lpstr>
      <vt:lpstr>Adjacency Lists</vt:lpstr>
      <vt:lpstr>Adjacency Lists: Critique</vt:lpstr>
      <vt:lpstr>Single Source Shortest Path</vt:lpstr>
      <vt:lpstr>Dijkstra’s Algorithm Example</vt:lpstr>
      <vt:lpstr>Dijkstra’s Algorithm Example</vt:lpstr>
      <vt:lpstr>Dijkstra’s Algorithm Example</vt:lpstr>
      <vt:lpstr>Dijkstra’s Algorithm Example</vt:lpstr>
      <vt:lpstr>Dijkstra’s Algorithm Example</vt:lpstr>
      <vt:lpstr>Dijkstra’s Algorithm Example</vt:lpstr>
      <vt:lpstr>Single Source Shortest Path</vt:lpstr>
      <vt:lpstr>Finding the Shortest Path</vt:lpstr>
      <vt:lpstr>PowerPoint 演示文稿</vt:lpstr>
      <vt:lpstr>Visualizing Parallel BFS</vt:lpstr>
      <vt:lpstr>From Intuition to Algorithm</vt:lpstr>
      <vt:lpstr>Multiple Iterations Needed</vt:lpstr>
      <vt:lpstr>BFS Pseudo-Code</vt:lpstr>
      <vt:lpstr>Stopping Criterion</vt:lpstr>
      <vt:lpstr>Comparison to Dijkstra</vt:lpstr>
      <vt:lpstr>Weighted Edges</vt:lpstr>
      <vt:lpstr>Stopping Criterion</vt:lpstr>
      <vt:lpstr>Additional Complexities</vt:lpstr>
      <vt:lpstr>Stopping Criterion</vt:lpstr>
      <vt:lpstr>Graphs and MapReduce</vt:lpstr>
      <vt:lpstr>Random Walks Over the Web</vt:lpstr>
      <vt:lpstr>PageRank: Defined</vt:lpstr>
      <vt:lpstr>Computing PageRank</vt:lpstr>
      <vt:lpstr>Simplified PageRank</vt:lpstr>
      <vt:lpstr>Sample PageRank Iteration (1)</vt:lpstr>
      <vt:lpstr>Sample PageRank Iteration (2)</vt:lpstr>
      <vt:lpstr>PageRank in MapReduce</vt:lpstr>
      <vt:lpstr>PageRank Pseudo-Code</vt:lpstr>
      <vt:lpstr>Complete PageRank</vt:lpstr>
      <vt:lpstr>PageRank Convergence</vt:lpstr>
      <vt:lpstr>Beyond PageRank</vt:lpstr>
      <vt:lpstr>Efficient Graph Algorithms</vt:lpstr>
      <vt:lpstr>PowerPoint 演示文稿</vt:lpstr>
      <vt:lpstr>Local Aggregation</vt:lpstr>
      <vt:lpstr>Questions?</vt:lpstr>
      <vt:lpstr>PowerPoint 演示文稿</vt:lpstr>
      <vt:lpstr>PowerPoint 演示文稿</vt:lpstr>
      <vt:lpstr>Today’s Agenda</vt:lpstr>
      <vt:lpstr>Big Data Analysis</vt:lpstr>
      <vt:lpstr>Relational Databases vs. MapReduce</vt:lpstr>
      <vt:lpstr>Database Workloads</vt:lpstr>
      <vt:lpstr>One Database or Two?</vt:lpstr>
      <vt:lpstr>OLTP/OLAP Architecture</vt:lpstr>
      <vt:lpstr>OLTP/OLAP Integration</vt:lpstr>
      <vt:lpstr>Business Intelligence</vt:lpstr>
      <vt:lpstr>OLTP/OLAP Architecture: Hadoop?</vt:lpstr>
      <vt:lpstr>OLTP/OLAP/Hadoop Architecture</vt:lpstr>
      <vt:lpstr>ETL Bottleneck</vt:lpstr>
      <vt:lpstr>MapReduce algorithms  for processing relational data</vt:lpstr>
      <vt:lpstr>Design Pattern: Secondary Sorting</vt:lpstr>
      <vt:lpstr>Secondary Sorting: Solutions</vt:lpstr>
      <vt:lpstr>Value-to-Key Conversion</vt:lpstr>
      <vt:lpstr>Working Scenario</vt:lpstr>
      <vt:lpstr>Relational Algebra</vt:lpstr>
      <vt:lpstr>Projection </vt:lpstr>
      <vt:lpstr>Projection in MapReduce</vt:lpstr>
      <vt:lpstr>Selection</vt:lpstr>
      <vt:lpstr>Selection in MapReduce</vt:lpstr>
      <vt:lpstr>Group by… Aggregation</vt:lpstr>
      <vt:lpstr>PowerPoint 演示文稿</vt:lpstr>
      <vt:lpstr>Relational Joins</vt:lpstr>
      <vt:lpstr>Types of Relationships</vt:lpstr>
      <vt:lpstr>Join Algorithms in MapReduce</vt:lpstr>
      <vt:lpstr>Reduce-side Join</vt:lpstr>
      <vt:lpstr>Reduce-side Join: 1-to-1</vt:lpstr>
      <vt:lpstr>Reduce-side Join: 1-to-many</vt:lpstr>
      <vt:lpstr>Reduce-side Join: V-to-K Conversion</vt:lpstr>
      <vt:lpstr>Reduce-side Join: many-to-many</vt:lpstr>
      <vt:lpstr>Map-side Join: Basic Idea</vt:lpstr>
      <vt:lpstr>Map-side Join: Parallel Scans</vt:lpstr>
      <vt:lpstr>In-Memory Join</vt:lpstr>
      <vt:lpstr>In-Memory Join: Variants</vt:lpstr>
      <vt:lpstr>Memcached</vt:lpstr>
      <vt:lpstr>Memcached Join</vt:lpstr>
      <vt:lpstr>Which join to use?</vt:lpstr>
      <vt:lpstr>Processing Relational Data: Summary</vt:lpstr>
      <vt:lpstr>Evolving roles for  relational database and MapReduce</vt:lpstr>
      <vt:lpstr>OLTP/OLAP/Hadoop Architecture</vt:lpstr>
      <vt:lpstr>Need for High-Level Languages</vt:lpstr>
      <vt:lpstr>Hive and Pig</vt:lpstr>
      <vt:lpstr>Hive: Example</vt:lpstr>
      <vt:lpstr>Hive: Behind the Scenes</vt:lpstr>
      <vt:lpstr>Hive: Behind the Scenes</vt:lpstr>
      <vt:lpstr>Pig: Example</vt:lpstr>
      <vt:lpstr>Pig Query Plan</vt:lpstr>
      <vt:lpstr>Pig Script</vt:lpstr>
      <vt:lpstr>Pig Script in Hadoop</vt:lpstr>
      <vt:lpstr>Parallel Databases  MapReduce</vt:lpstr>
      <vt:lpstr>Questions?</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 </dc:title>
  <dc:creator>Jimmy Lin</dc:creator>
  <cp:lastModifiedBy>Microsoft Office User</cp:lastModifiedBy>
  <cp:revision>7218</cp:revision>
  <dcterms:created xsi:type="dcterms:W3CDTF">2009-04-21T05:05:25Z</dcterms:created>
  <dcterms:modified xsi:type="dcterms:W3CDTF">2019-12-17T18:31:37Z</dcterms:modified>
</cp:coreProperties>
</file>