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07" r:id="rId2"/>
    <p:sldId id="259" r:id="rId3"/>
    <p:sldId id="310" r:id="rId4"/>
    <p:sldId id="308" r:id="rId5"/>
    <p:sldId id="311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335899"/>
    <a:srgbClr val="3F6AB7"/>
    <a:srgbClr val="7991CE"/>
    <a:srgbClr val="B3BEDF"/>
    <a:srgbClr val="0171C5"/>
    <a:srgbClr val="7E3A66"/>
    <a:srgbClr val="7E6CC3"/>
    <a:srgbClr val="68578F"/>
    <a:srgbClr val="3F5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7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344" y="192"/>
      </p:cViewPr>
      <p:guideLst>
        <p:guide orient="horz" pos="213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25216-DA91-4BF9-9B2F-C12DA8FC2EEE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D532-8DD0-4EA2-8A01-4E78B9DB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封面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8278" y="2628107"/>
            <a:ext cx="6355444" cy="800893"/>
          </a:xfrm>
        </p:spPr>
        <p:txBody>
          <a:bodyPr anchor="ctr">
            <a:noAutofit/>
          </a:bodyPr>
          <a:lstStyle>
            <a:lvl1pPr algn="l">
              <a:defRPr sz="7200" b="1" spc="4000" baseline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36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>
          <a:xfrm>
            <a:off x="-1" y="0"/>
            <a:ext cx="6813176" cy="6858000"/>
          </a:xfrm>
          <a:prstGeom prst="rect">
            <a:avLst/>
          </a:prstGeom>
        </p:spPr>
      </p:pic>
      <p:sp>
        <p:nvSpPr>
          <p:cNvPr id="16" name="圆角矩形 15"/>
          <p:cNvSpPr/>
          <p:nvPr userDrawn="1"/>
        </p:nvSpPr>
        <p:spPr>
          <a:xfrm>
            <a:off x="-1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输入 16"/>
          <p:cNvSpPr/>
          <p:nvPr userDrawn="1"/>
        </p:nvSpPr>
        <p:spPr>
          <a:xfrm rot="16200000" flipH="1">
            <a:off x="5201023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-1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-1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7" y="2977130"/>
            <a:ext cx="5777379" cy="896369"/>
          </a:xfrm>
        </p:spPr>
        <p:txBody>
          <a:bodyPr anchor="ctr"/>
          <a:lstStyle>
            <a:lvl1pPr algn="r"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0515"/>
            <a:ext cx="10515600" cy="474644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6508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尾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579204" y="3196263"/>
            <a:ext cx="4572000" cy="4572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CF5056B-7107-48DA-97E1-2E9CF9C31E49}" type="datetime1">
              <a:rPr lang="en-US" altLang="zh-CN" smtClean="0"/>
              <a:pPr/>
              <a:t>11/6/19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复旦大学计算机科学技术学院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7" r:id="rId2"/>
    <p:sldLayoutId id="2147483649" r:id="rId3"/>
    <p:sldLayoutId id="2147483651" r:id="rId4"/>
    <p:sldLayoutId id="2147483654" r:id="rId5"/>
    <p:sldLayoutId id="2147483666" r:id="rId6"/>
    <p:sldLayoutId id="2147483656" r:id="rId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umps.wikimedia.org/enwiki/latest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487" y="5562338"/>
            <a:ext cx="2784963" cy="11210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姓名：陈中钰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学号：</a:t>
            </a:r>
            <a:r>
              <a:rPr lang="en-US" altLang="zh-CN" dirty="0">
                <a:solidFill>
                  <a:schemeClr val="bg1"/>
                </a:solidFill>
              </a:rPr>
              <a:t>16307130194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AF94776-142F-8541-87A3-9959D1A1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934" y="1892612"/>
            <a:ext cx="8566131" cy="2252006"/>
          </a:xfrm>
        </p:spPr>
        <p:txBody>
          <a:bodyPr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基于</a:t>
            </a:r>
            <a:r>
              <a:rPr lang="en-US" altLang="zh-CN" sz="5400" dirty="0">
                <a:solidFill>
                  <a:schemeClr val="tx1"/>
                </a:solidFill>
              </a:rPr>
              <a:t>Map</a:t>
            </a:r>
            <a:r>
              <a:rPr lang="zh-CN" altLang="en-US" sz="5400" dirty="0">
                <a:solidFill>
                  <a:schemeClr val="tx1"/>
                </a:solidFill>
              </a:rPr>
              <a:t> </a:t>
            </a:r>
            <a:r>
              <a:rPr lang="en-US" altLang="zh-CN" sz="5400" dirty="0">
                <a:solidFill>
                  <a:schemeClr val="tx1"/>
                </a:solidFill>
              </a:rPr>
              <a:t>Reduce</a:t>
            </a:r>
            <a:r>
              <a:rPr lang="zh-CN" altLang="en-US" sz="5400" dirty="0">
                <a:solidFill>
                  <a:schemeClr val="tx1"/>
                </a:solidFill>
              </a:rPr>
              <a:t>的</a:t>
            </a:r>
            <a:r>
              <a:rPr lang="en-US" altLang="zh-CN" sz="5400" dirty="0">
                <a:solidFill>
                  <a:schemeClr val="tx1"/>
                </a:solidFill>
              </a:rPr>
              <a:t>Wikipedia</a:t>
            </a:r>
            <a:r>
              <a:rPr lang="zh-CN" altLang="en-US" sz="5400" dirty="0">
                <a:solidFill>
                  <a:schemeClr val="tx1"/>
                </a:solidFill>
              </a:rPr>
              <a:t>倒排索引构建</a:t>
            </a:r>
          </a:p>
        </p:txBody>
      </p:sp>
    </p:spTree>
    <p:extLst>
      <p:ext uri="{BB962C8B-B14F-4D97-AF65-F5344CB8AC3E}">
        <p14:creationId xmlns:p14="http://schemas.microsoft.com/office/powerpoint/2010/main" val="18312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95824" y="1464736"/>
            <a:ext cx="6736211" cy="900000"/>
            <a:chOff x="1095824" y="2120331"/>
            <a:chExt cx="6736211" cy="900000"/>
          </a:xfrm>
        </p:grpSpPr>
        <p:sp>
          <p:nvSpPr>
            <p:cNvPr id="8" name="任意多边形 7"/>
            <p:cNvSpPr/>
            <p:nvPr/>
          </p:nvSpPr>
          <p:spPr>
            <a:xfrm>
              <a:off x="1095824" y="2120331"/>
              <a:ext cx="1046759" cy="900000"/>
            </a:xfrm>
            <a:custGeom>
              <a:avLst/>
              <a:gdLst>
                <a:gd name="connsiteX0" fmla="*/ 0 w 1046759"/>
                <a:gd name="connsiteY0" fmla="*/ 0 h 900000"/>
                <a:gd name="connsiteX1" fmla="*/ 900000 w 1046759"/>
                <a:gd name="connsiteY1" fmla="*/ 0 h 900000"/>
                <a:gd name="connsiteX2" fmla="*/ 900000 w 1046759"/>
                <a:gd name="connsiteY2" fmla="*/ 303241 h 900000"/>
                <a:gd name="connsiteX3" fmla="*/ 1046759 w 1046759"/>
                <a:gd name="connsiteY3" fmla="*/ 450000 h 900000"/>
                <a:gd name="connsiteX4" fmla="*/ 900000 w 1046759"/>
                <a:gd name="connsiteY4" fmla="*/ 596759 h 900000"/>
                <a:gd name="connsiteX5" fmla="*/ 900000 w 1046759"/>
                <a:gd name="connsiteY5" fmla="*/ 900000 h 900000"/>
                <a:gd name="connsiteX6" fmla="*/ 0 w 1046759"/>
                <a:gd name="connsiteY6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759" h="900000">
                  <a:moveTo>
                    <a:pt x="0" y="0"/>
                  </a:moveTo>
                  <a:lnTo>
                    <a:pt x="900000" y="0"/>
                  </a:lnTo>
                  <a:lnTo>
                    <a:pt x="900000" y="303241"/>
                  </a:lnTo>
                  <a:lnTo>
                    <a:pt x="1046759" y="450000"/>
                  </a:lnTo>
                  <a:lnTo>
                    <a:pt x="900000" y="596759"/>
                  </a:lnTo>
                  <a:lnTo>
                    <a:pt x="900000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42583" y="227794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索引建立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142583" y="2644640"/>
              <a:ext cx="56894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1773E72-FE13-9C4D-A946-6C42635CE335}"/>
              </a:ext>
            </a:extLst>
          </p:cNvPr>
          <p:cNvGrpSpPr/>
          <p:nvPr/>
        </p:nvGrpSpPr>
        <p:grpSpPr>
          <a:xfrm>
            <a:off x="1095824" y="2652138"/>
            <a:ext cx="3283269" cy="900000"/>
            <a:chOff x="1095824" y="2120331"/>
            <a:chExt cx="3283269" cy="900000"/>
          </a:xfrm>
        </p:grpSpPr>
        <p:sp>
          <p:nvSpPr>
            <p:cNvPr id="36" name="任意多边形 7">
              <a:extLst>
                <a:ext uri="{FF2B5EF4-FFF2-40B4-BE49-F238E27FC236}">
                  <a16:creationId xmlns:a16="http://schemas.microsoft.com/office/drawing/2014/main" id="{800D9AF6-022E-B04D-90AB-EAB01A23C737}"/>
                </a:ext>
              </a:extLst>
            </p:cNvPr>
            <p:cNvSpPr/>
            <p:nvPr/>
          </p:nvSpPr>
          <p:spPr>
            <a:xfrm>
              <a:off x="1095824" y="2120331"/>
              <a:ext cx="1046759" cy="900000"/>
            </a:xfrm>
            <a:custGeom>
              <a:avLst/>
              <a:gdLst>
                <a:gd name="connsiteX0" fmla="*/ 0 w 1046759"/>
                <a:gd name="connsiteY0" fmla="*/ 0 h 900000"/>
                <a:gd name="connsiteX1" fmla="*/ 900000 w 1046759"/>
                <a:gd name="connsiteY1" fmla="*/ 0 h 900000"/>
                <a:gd name="connsiteX2" fmla="*/ 900000 w 1046759"/>
                <a:gd name="connsiteY2" fmla="*/ 303241 h 900000"/>
                <a:gd name="connsiteX3" fmla="*/ 1046759 w 1046759"/>
                <a:gd name="connsiteY3" fmla="*/ 450000 h 900000"/>
                <a:gd name="connsiteX4" fmla="*/ 900000 w 1046759"/>
                <a:gd name="connsiteY4" fmla="*/ 596759 h 900000"/>
                <a:gd name="connsiteX5" fmla="*/ 900000 w 1046759"/>
                <a:gd name="connsiteY5" fmla="*/ 900000 h 900000"/>
                <a:gd name="connsiteX6" fmla="*/ 0 w 1046759"/>
                <a:gd name="connsiteY6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759" h="900000">
                  <a:moveTo>
                    <a:pt x="0" y="0"/>
                  </a:moveTo>
                  <a:lnTo>
                    <a:pt x="900000" y="0"/>
                  </a:lnTo>
                  <a:lnTo>
                    <a:pt x="900000" y="303241"/>
                  </a:lnTo>
                  <a:lnTo>
                    <a:pt x="1046759" y="450000"/>
                  </a:lnTo>
                  <a:lnTo>
                    <a:pt x="900000" y="596759"/>
                  </a:lnTo>
                  <a:lnTo>
                    <a:pt x="900000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78656AF-DD50-3540-AF41-1C9DC9B76D0B}"/>
                </a:ext>
              </a:extLst>
            </p:cNvPr>
            <p:cNvSpPr txBox="1"/>
            <p:nvPr/>
          </p:nvSpPr>
          <p:spPr>
            <a:xfrm>
              <a:off x="2142583" y="2277943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关键字检索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AD7AB1-B884-404F-9C6D-98B7094AEAD2}"/>
              </a:ext>
            </a:extLst>
          </p:cNvPr>
          <p:cNvGrpSpPr/>
          <p:nvPr/>
        </p:nvGrpSpPr>
        <p:grpSpPr>
          <a:xfrm>
            <a:off x="1095824" y="3838208"/>
            <a:ext cx="2872900" cy="900000"/>
            <a:chOff x="1095824" y="2120331"/>
            <a:chExt cx="2872900" cy="900000"/>
          </a:xfrm>
        </p:grpSpPr>
        <p:sp>
          <p:nvSpPr>
            <p:cNvPr id="40" name="任意多边形 7">
              <a:extLst>
                <a:ext uri="{FF2B5EF4-FFF2-40B4-BE49-F238E27FC236}">
                  <a16:creationId xmlns:a16="http://schemas.microsoft.com/office/drawing/2014/main" id="{6D5C022A-E05B-0341-8F95-7986879FFB6B}"/>
                </a:ext>
              </a:extLst>
            </p:cNvPr>
            <p:cNvSpPr/>
            <p:nvPr/>
          </p:nvSpPr>
          <p:spPr>
            <a:xfrm>
              <a:off x="1095824" y="2120331"/>
              <a:ext cx="1046759" cy="900000"/>
            </a:xfrm>
            <a:custGeom>
              <a:avLst/>
              <a:gdLst>
                <a:gd name="connsiteX0" fmla="*/ 0 w 1046759"/>
                <a:gd name="connsiteY0" fmla="*/ 0 h 900000"/>
                <a:gd name="connsiteX1" fmla="*/ 900000 w 1046759"/>
                <a:gd name="connsiteY1" fmla="*/ 0 h 900000"/>
                <a:gd name="connsiteX2" fmla="*/ 900000 w 1046759"/>
                <a:gd name="connsiteY2" fmla="*/ 303241 h 900000"/>
                <a:gd name="connsiteX3" fmla="*/ 1046759 w 1046759"/>
                <a:gd name="connsiteY3" fmla="*/ 450000 h 900000"/>
                <a:gd name="connsiteX4" fmla="*/ 900000 w 1046759"/>
                <a:gd name="connsiteY4" fmla="*/ 596759 h 900000"/>
                <a:gd name="connsiteX5" fmla="*/ 900000 w 1046759"/>
                <a:gd name="connsiteY5" fmla="*/ 900000 h 900000"/>
                <a:gd name="connsiteX6" fmla="*/ 0 w 1046759"/>
                <a:gd name="connsiteY6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759" h="900000">
                  <a:moveTo>
                    <a:pt x="0" y="0"/>
                  </a:moveTo>
                  <a:lnTo>
                    <a:pt x="900000" y="0"/>
                  </a:lnTo>
                  <a:lnTo>
                    <a:pt x="900000" y="303241"/>
                  </a:lnTo>
                  <a:lnTo>
                    <a:pt x="1046759" y="450000"/>
                  </a:lnTo>
                  <a:lnTo>
                    <a:pt x="900000" y="596759"/>
                  </a:lnTo>
                  <a:lnTo>
                    <a:pt x="900000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8F6722-6D7F-A744-AA63-45A5D7E16290}"/>
                </a:ext>
              </a:extLst>
            </p:cNvPr>
            <p:cNvSpPr txBox="1"/>
            <p:nvPr/>
          </p:nvSpPr>
          <p:spPr>
            <a:xfrm>
              <a:off x="2142583" y="227794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50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6D1D-43E1-FB42-8B84-AFDF9488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索引建立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10223-54D5-E245-ACB2-30A482C75C11}"/>
              </a:ext>
            </a:extLst>
          </p:cNvPr>
          <p:cNvSpPr txBox="1"/>
          <p:nvPr/>
        </p:nvSpPr>
        <p:spPr>
          <a:xfrm>
            <a:off x="1095823" y="1500808"/>
            <a:ext cx="9916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输入（文档编号，文档内容）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输出单词作为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、（文档编号，次数）作为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按照单词组合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postings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收集元组并排序形成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postings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68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33557-2506-DA41-95C8-8A4C3AAB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关键字检索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A3B082-E0D1-FA42-BC9A-C8DF0744F97B}"/>
                  </a:ext>
                </a:extLst>
              </p:cNvPr>
              <p:cNvSpPr txBox="1"/>
              <p:nvPr/>
            </p:nvSpPr>
            <p:spPr>
              <a:xfrm>
                <a:off x="1095824" y="1500808"/>
                <a:ext cx="9762481" cy="3463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二元检索：</a:t>
                </a:r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457200" indent="-457200">
                  <a:buAutoNum type="arabicPeriod"/>
                </a:pPr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正则表达式提取操作符，构建语法树</a:t>
                </a:r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457200" indent="-457200">
                  <a:buAutoNum type="arabicPeriod"/>
                </a:pPr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查找相关</a:t>
                </a:r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postings</a:t>
                </a:r>
              </a:p>
              <a:p>
                <a:pPr marL="457200" indent="-457200">
                  <a:buAutoNum type="arabicPeriod"/>
                </a:pPr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遍历</a:t>
                </a:r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postings</a:t>
                </a:r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，做二元运算</a:t>
                </a:r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排序检索：</a:t>
                </a:r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457200" indent="-457200">
                  <a:buAutoNum type="arabicPeriod"/>
                </a:pPr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计算文档向量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1,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2,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𝑖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𝑁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𝑡𝑓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𝑖𝑑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457200" indent="-457200">
                  <a:buAutoNum type="arabicPeriod"/>
                </a:pPr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计算文档向量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和查询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𝑞</m:t>
                    </m:r>
                  </m:oMath>
                </a14:m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之间的余弦相似度</a:t>
                </a:r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457200" indent="-457200">
                  <a:buAutoNum type="arabicPeriod"/>
                </a:pPr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根据相似度进行排序</a:t>
                </a:r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A3B082-E0D1-FA42-BC9A-C8DF0744F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4" y="1500808"/>
                <a:ext cx="9762481" cy="3463833"/>
              </a:xfrm>
              <a:prstGeom prst="rect">
                <a:avLst/>
              </a:prstGeom>
              <a:blipFill>
                <a:blip r:embed="rId2"/>
                <a:stretch>
                  <a:fillRect l="-1039" t="-1095" b="-3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54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5DD54-5619-AE4D-B789-FC44F989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5A87E1-B2A3-084A-913B-362E0EB206DB}"/>
              </a:ext>
            </a:extLst>
          </p:cNvPr>
          <p:cNvSpPr txBox="1"/>
          <p:nvPr/>
        </p:nvSpPr>
        <p:spPr>
          <a:xfrm>
            <a:off x="1095824" y="1500807"/>
            <a:ext cx="855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框架：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pseudo-distributed or fully-distributed Hadoop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数据：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https://dumps.wikimedia.org/enwiki/latest/</a:t>
            </a:r>
            <a:endParaRPr kumimoji="1"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774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37836" y="1629000"/>
            <a:ext cx="3600000" cy="3600000"/>
          </a:xfrm>
          <a:prstGeom prst="ellips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9509" y="2828835"/>
            <a:ext cx="3236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THANKS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7836" y="2828835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97836" y="4029164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436036" y="1743300"/>
            <a:ext cx="3403600" cy="34036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7836" y="4064778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请各位评委老师批评指正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82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153</Words>
  <Application>Microsoft Macintosh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</vt:lpstr>
      <vt:lpstr>Microsoft YaHei</vt:lpstr>
      <vt:lpstr>Arial</vt:lpstr>
      <vt:lpstr>Calibri</vt:lpstr>
      <vt:lpstr>Cambria Math</vt:lpstr>
      <vt:lpstr>Office 主题</vt:lpstr>
      <vt:lpstr>基于Map Reduce的Wikipedia倒排索引构建</vt:lpstr>
      <vt:lpstr>目录</vt:lpstr>
      <vt:lpstr>索引建立</vt:lpstr>
      <vt:lpstr>关键字检索</vt:lpstr>
      <vt:lpstr>具体实现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Microsoft Office User</cp:lastModifiedBy>
  <cp:revision>102</cp:revision>
  <dcterms:created xsi:type="dcterms:W3CDTF">2014-04-01T11:22:20Z</dcterms:created>
  <dcterms:modified xsi:type="dcterms:W3CDTF">2019-11-06T01:08:35Z</dcterms:modified>
</cp:coreProperties>
</file>