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307" r:id="rId2"/>
    <p:sldId id="259" r:id="rId3"/>
    <p:sldId id="314" r:id="rId4"/>
    <p:sldId id="313" r:id="rId5"/>
    <p:sldId id="315" r:id="rId6"/>
    <p:sldId id="316" r:id="rId7"/>
    <p:sldId id="318" r:id="rId8"/>
    <p:sldId id="320" r:id="rId9"/>
    <p:sldId id="321" r:id="rId10"/>
    <p:sldId id="317" r:id="rId11"/>
    <p:sldId id="312" r:id="rId12"/>
    <p:sldId id="322" r:id="rId13"/>
    <p:sldId id="323" r:id="rId14"/>
    <p:sldId id="324" r:id="rId15"/>
    <p:sldId id="325" r:id="rId16"/>
    <p:sldId id="326" r:id="rId17"/>
    <p:sldId id="327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8A"/>
    <a:srgbClr val="335899"/>
    <a:srgbClr val="3F6AB7"/>
    <a:srgbClr val="7991CE"/>
    <a:srgbClr val="B3BEDF"/>
    <a:srgbClr val="0171C5"/>
    <a:srgbClr val="7E3A66"/>
    <a:srgbClr val="7E6CC3"/>
    <a:srgbClr val="68578F"/>
    <a:srgbClr val="3F5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2" autoAdjust="0"/>
    <p:restoredTop sz="94660"/>
  </p:normalViewPr>
  <p:slideViewPr>
    <p:cSldViewPr snapToGrid="0" showGuides="1">
      <p:cViewPr varScale="1">
        <p:scale>
          <a:sx n="129" d="100"/>
          <a:sy n="129" d="100"/>
        </p:scale>
        <p:origin x="344" y="192"/>
      </p:cViewPr>
      <p:guideLst>
        <p:guide orient="horz" pos="2136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25216-DA91-4BF9-9B2F-C12DA8FC2EE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BD532-8DD0-4EA2-8A01-4E78B9DB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9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封面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1" y="1"/>
            <a:ext cx="10468725" cy="9525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096000" y="6108700"/>
            <a:ext cx="6096000" cy="7493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6350" y="5349875"/>
            <a:ext cx="8286750" cy="1511300"/>
          </a:xfrm>
          <a:custGeom>
            <a:avLst/>
            <a:gdLst>
              <a:gd name="connsiteX0" fmla="*/ 0 w 7404100"/>
              <a:gd name="connsiteY0" fmla="*/ 0 h 1498600"/>
              <a:gd name="connsiteX1" fmla="*/ 7404100 w 7404100"/>
              <a:gd name="connsiteY1" fmla="*/ 0 h 1498600"/>
              <a:gd name="connsiteX2" fmla="*/ 7404100 w 7404100"/>
              <a:gd name="connsiteY2" fmla="*/ 1498600 h 1498600"/>
              <a:gd name="connsiteX3" fmla="*/ 0 w 7404100"/>
              <a:gd name="connsiteY3" fmla="*/ 1498600 h 1498600"/>
              <a:gd name="connsiteX4" fmla="*/ 0 w 7404100"/>
              <a:gd name="connsiteY4" fmla="*/ 0 h 1498600"/>
              <a:gd name="connsiteX0" fmla="*/ 0 w 7404100"/>
              <a:gd name="connsiteY0" fmla="*/ 0 h 1498600"/>
              <a:gd name="connsiteX1" fmla="*/ 6121400 w 7404100"/>
              <a:gd name="connsiteY1" fmla="*/ 0 h 1498600"/>
              <a:gd name="connsiteX2" fmla="*/ 7404100 w 7404100"/>
              <a:gd name="connsiteY2" fmla="*/ 1498600 h 1498600"/>
              <a:gd name="connsiteX3" fmla="*/ 0 w 7404100"/>
              <a:gd name="connsiteY3" fmla="*/ 1498600 h 1498600"/>
              <a:gd name="connsiteX4" fmla="*/ 0 w 7404100"/>
              <a:gd name="connsiteY4" fmla="*/ 0 h 1498600"/>
              <a:gd name="connsiteX0" fmla="*/ 0 w 8280400"/>
              <a:gd name="connsiteY0" fmla="*/ 0 h 1511300"/>
              <a:gd name="connsiteX1" fmla="*/ 6121400 w 8280400"/>
              <a:gd name="connsiteY1" fmla="*/ 0 h 1511300"/>
              <a:gd name="connsiteX2" fmla="*/ 8280400 w 8280400"/>
              <a:gd name="connsiteY2" fmla="*/ 1511300 h 1511300"/>
              <a:gd name="connsiteX3" fmla="*/ 0 w 8280400"/>
              <a:gd name="connsiteY3" fmla="*/ 1498600 h 1511300"/>
              <a:gd name="connsiteX4" fmla="*/ 0 w 8280400"/>
              <a:gd name="connsiteY4" fmla="*/ 0 h 1511300"/>
              <a:gd name="connsiteX0" fmla="*/ 6350 w 8286750"/>
              <a:gd name="connsiteY0" fmla="*/ 0 h 1511300"/>
              <a:gd name="connsiteX1" fmla="*/ 6127750 w 8286750"/>
              <a:gd name="connsiteY1" fmla="*/ 0 h 1511300"/>
              <a:gd name="connsiteX2" fmla="*/ 8286750 w 8286750"/>
              <a:gd name="connsiteY2" fmla="*/ 1511300 h 1511300"/>
              <a:gd name="connsiteX3" fmla="*/ 0 w 8286750"/>
              <a:gd name="connsiteY3" fmla="*/ 1504950 h 1511300"/>
              <a:gd name="connsiteX4" fmla="*/ 6350 w 8286750"/>
              <a:gd name="connsiteY4" fmla="*/ 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6750" h="1511300">
                <a:moveTo>
                  <a:pt x="6350" y="0"/>
                </a:moveTo>
                <a:lnTo>
                  <a:pt x="6127750" y="0"/>
                </a:lnTo>
                <a:lnTo>
                  <a:pt x="8286750" y="1511300"/>
                </a:lnTo>
                <a:lnTo>
                  <a:pt x="0" y="1504950"/>
                </a:lnTo>
                <a:cubicBezTo>
                  <a:pt x="2117" y="1003300"/>
                  <a:pt x="4233" y="501650"/>
                  <a:pt x="6350" y="0"/>
                </a:cubicBezTo>
                <a:close/>
              </a:path>
            </a:pathLst>
          </a:custGeom>
          <a:solidFill>
            <a:srgbClr val="017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0121900" y="0"/>
            <a:ext cx="2070100" cy="825500"/>
          </a:xfrm>
          <a:custGeom>
            <a:avLst/>
            <a:gdLst>
              <a:gd name="connsiteX0" fmla="*/ 0 w 2692400"/>
              <a:gd name="connsiteY0" fmla="*/ 0 h 825500"/>
              <a:gd name="connsiteX1" fmla="*/ 2692400 w 2692400"/>
              <a:gd name="connsiteY1" fmla="*/ 0 h 825500"/>
              <a:gd name="connsiteX2" fmla="*/ 2692400 w 2692400"/>
              <a:gd name="connsiteY2" fmla="*/ 825500 h 825500"/>
              <a:gd name="connsiteX3" fmla="*/ 0 w 2692400"/>
              <a:gd name="connsiteY3" fmla="*/ 825500 h 825500"/>
              <a:gd name="connsiteX4" fmla="*/ 0 w 2692400"/>
              <a:gd name="connsiteY4" fmla="*/ 0 h 825500"/>
              <a:gd name="connsiteX0" fmla="*/ 0 w 2692400"/>
              <a:gd name="connsiteY0" fmla="*/ 0 h 825500"/>
              <a:gd name="connsiteX1" fmla="*/ 2692400 w 2692400"/>
              <a:gd name="connsiteY1" fmla="*/ 0 h 825500"/>
              <a:gd name="connsiteX2" fmla="*/ 2692400 w 2692400"/>
              <a:gd name="connsiteY2" fmla="*/ 825500 h 825500"/>
              <a:gd name="connsiteX3" fmla="*/ 965200 w 2692400"/>
              <a:gd name="connsiteY3" fmla="*/ 825500 h 825500"/>
              <a:gd name="connsiteX4" fmla="*/ 0 w 2692400"/>
              <a:gd name="connsiteY4" fmla="*/ 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400" h="825500">
                <a:moveTo>
                  <a:pt x="0" y="0"/>
                </a:moveTo>
                <a:lnTo>
                  <a:pt x="2692400" y="0"/>
                </a:lnTo>
                <a:lnTo>
                  <a:pt x="2692400" y="825500"/>
                </a:lnTo>
                <a:lnTo>
                  <a:pt x="965200" y="825500"/>
                </a:lnTo>
                <a:lnTo>
                  <a:pt x="0" y="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8278" y="2628107"/>
            <a:ext cx="6355444" cy="800893"/>
          </a:xfrm>
        </p:spPr>
        <p:txBody>
          <a:bodyPr anchor="ctr">
            <a:noAutofit/>
          </a:bodyPr>
          <a:lstStyle>
            <a:lvl1pPr algn="l">
              <a:defRPr sz="7200" b="1" spc="4000" baseline="0"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53400" y="6285706"/>
            <a:ext cx="3966030" cy="50641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625" y="34567"/>
            <a:ext cx="754150" cy="756366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126999" y="5718629"/>
            <a:ext cx="139701" cy="95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72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1" y="1"/>
            <a:ext cx="10468725" cy="9525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096000" y="6108700"/>
            <a:ext cx="6096000" cy="7493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6350" y="5349875"/>
            <a:ext cx="8286750" cy="1511300"/>
          </a:xfrm>
          <a:custGeom>
            <a:avLst/>
            <a:gdLst>
              <a:gd name="connsiteX0" fmla="*/ 0 w 7404100"/>
              <a:gd name="connsiteY0" fmla="*/ 0 h 1498600"/>
              <a:gd name="connsiteX1" fmla="*/ 7404100 w 7404100"/>
              <a:gd name="connsiteY1" fmla="*/ 0 h 1498600"/>
              <a:gd name="connsiteX2" fmla="*/ 7404100 w 7404100"/>
              <a:gd name="connsiteY2" fmla="*/ 1498600 h 1498600"/>
              <a:gd name="connsiteX3" fmla="*/ 0 w 7404100"/>
              <a:gd name="connsiteY3" fmla="*/ 1498600 h 1498600"/>
              <a:gd name="connsiteX4" fmla="*/ 0 w 7404100"/>
              <a:gd name="connsiteY4" fmla="*/ 0 h 1498600"/>
              <a:gd name="connsiteX0" fmla="*/ 0 w 7404100"/>
              <a:gd name="connsiteY0" fmla="*/ 0 h 1498600"/>
              <a:gd name="connsiteX1" fmla="*/ 6121400 w 7404100"/>
              <a:gd name="connsiteY1" fmla="*/ 0 h 1498600"/>
              <a:gd name="connsiteX2" fmla="*/ 7404100 w 7404100"/>
              <a:gd name="connsiteY2" fmla="*/ 1498600 h 1498600"/>
              <a:gd name="connsiteX3" fmla="*/ 0 w 7404100"/>
              <a:gd name="connsiteY3" fmla="*/ 1498600 h 1498600"/>
              <a:gd name="connsiteX4" fmla="*/ 0 w 7404100"/>
              <a:gd name="connsiteY4" fmla="*/ 0 h 1498600"/>
              <a:gd name="connsiteX0" fmla="*/ 0 w 8280400"/>
              <a:gd name="connsiteY0" fmla="*/ 0 h 1511300"/>
              <a:gd name="connsiteX1" fmla="*/ 6121400 w 8280400"/>
              <a:gd name="connsiteY1" fmla="*/ 0 h 1511300"/>
              <a:gd name="connsiteX2" fmla="*/ 8280400 w 8280400"/>
              <a:gd name="connsiteY2" fmla="*/ 1511300 h 1511300"/>
              <a:gd name="connsiteX3" fmla="*/ 0 w 8280400"/>
              <a:gd name="connsiteY3" fmla="*/ 1498600 h 1511300"/>
              <a:gd name="connsiteX4" fmla="*/ 0 w 8280400"/>
              <a:gd name="connsiteY4" fmla="*/ 0 h 1511300"/>
              <a:gd name="connsiteX0" fmla="*/ 6350 w 8286750"/>
              <a:gd name="connsiteY0" fmla="*/ 0 h 1511300"/>
              <a:gd name="connsiteX1" fmla="*/ 6127750 w 8286750"/>
              <a:gd name="connsiteY1" fmla="*/ 0 h 1511300"/>
              <a:gd name="connsiteX2" fmla="*/ 8286750 w 8286750"/>
              <a:gd name="connsiteY2" fmla="*/ 1511300 h 1511300"/>
              <a:gd name="connsiteX3" fmla="*/ 0 w 8286750"/>
              <a:gd name="connsiteY3" fmla="*/ 1504950 h 1511300"/>
              <a:gd name="connsiteX4" fmla="*/ 6350 w 8286750"/>
              <a:gd name="connsiteY4" fmla="*/ 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6750" h="1511300">
                <a:moveTo>
                  <a:pt x="6350" y="0"/>
                </a:moveTo>
                <a:lnTo>
                  <a:pt x="6127750" y="0"/>
                </a:lnTo>
                <a:lnTo>
                  <a:pt x="8286750" y="1511300"/>
                </a:lnTo>
                <a:lnTo>
                  <a:pt x="0" y="1504950"/>
                </a:lnTo>
                <a:cubicBezTo>
                  <a:pt x="2117" y="1003300"/>
                  <a:pt x="4233" y="501650"/>
                  <a:pt x="6350" y="0"/>
                </a:cubicBezTo>
                <a:close/>
              </a:path>
            </a:pathLst>
          </a:custGeom>
          <a:solidFill>
            <a:srgbClr val="017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0121900" y="0"/>
            <a:ext cx="2070100" cy="825500"/>
          </a:xfrm>
          <a:custGeom>
            <a:avLst/>
            <a:gdLst>
              <a:gd name="connsiteX0" fmla="*/ 0 w 2692400"/>
              <a:gd name="connsiteY0" fmla="*/ 0 h 825500"/>
              <a:gd name="connsiteX1" fmla="*/ 2692400 w 2692400"/>
              <a:gd name="connsiteY1" fmla="*/ 0 h 825500"/>
              <a:gd name="connsiteX2" fmla="*/ 2692400 w 2692400"/>
              <a:gd name="connsiteY2" fmla="*/ 825500 h 825500"/>
              <a:gd name="connsiteX3" fmla="*/ 0 w 2692400"/>
              <a:gd name="connsiteY3" fmla="*/ 825500 h 825500"/>
              <a:gd name="connsiteX4" fmla="*/ 0 w 2692400"/>
              <a:gd name="connsiteY4" fmla="*/ 0 h 825500"/>
              <a:gd name="connsiteX0" fmla="*/ 0 w 2692400"/>
              <a:gd name="connsiteY0" fmla="*/ 0 h 825500"/>
              <a:gd name="connsiteX1" fmla="*/ 2692400 w 2692400"/>
              <a:gd name="connsiteY1" fmla="*/ 0 h 825500"/>
              <a:gd name="connsiteX2" fmla="*/ 2692400 w 2692400"/>
              <a:gd name="connsiteY2" fmla="*/ 825500 h 825500"/>
              <a:gd name="connsiteX3" fmla="*/ 965200 w 2692400"/>
              <a:gd name="connsiteY3" fmla="*/ 825500 h 825500"/>
              <a:gd name="connsiteX4" fmla="*/ 0 w 2692400"/>
              <a:gd name="connsiteY4" fmla="*/ 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400" h="825500">
                <a:moveTo>
                  <a:pt x="0" y="0"/>
                </a:moveTo>
                <a:lnTo>
                  <a:pt x="2692400" y="0"/>
                </a:lnTo>
                <a:lnTo>
                  <a:pt x="2692400" y="825500"/>
                </a:lnTo>
                <a:lnTo>
                  <a:pt x="965200" y="825500"/>
                </a:lnTo>
                <a:lnTo>
                  <a:pt x="0" y="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3699" y="5816203"/>
            <a:ext cx="6355444" cy="800893"/>
          </a:xfr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53400" y="6285706"/>
            <a:ext cx="3966030" cy="50641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625" y="34567"/>
            <a:ext cx="754150" cy="756366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126999" y="5718629"/>
            <a:ext cx="139701" cy="95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936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2019869" y="5501898"/>
            <a:ext cx="10172131" cy="1284102"/>
          </a:xfrm>
          <a:prstGeom prst="roundRect">
            <a:avLst>
              <a:gd name="adj" fmla="val 0"/>
            </a:avLst>
          </a:prstGeom>
          <a:solidFill>
            <a:srgbClr val="004F8A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0" y="5501898"/>
            <a:ext cx="3048000" cy="1284102"/>
          </a:xfrm>
          <a:custGeom>
            <a:avLst/>
            <a:gdLst>
              <a:gd name="connsiteX0" fmla="*/ 0 w 3036468"/>
              <a:gd name="connsiteY0" fmla="*/ 0 h 1800000"/>
              <a:gd name="connsiteX1" fmla="*/ 3036468 w 3036468"/>
              <a:gd name="connsiteY1" fmla="*/ 0 h 1800000"/>
              <a:gd name="connsiteX2" fmla="*/ 2061536 w 3036468"/>
              <a:gd name="connsiteY2" fmla="*/ 1800000 h 1800000"/>
              <a:gd name="connsiteX3" fmla="*/ 0 w 3036468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6468" h="1800000">
                <a:moveTo>
                  <a:pt x="0" y="0"/>
                </a:moveTo>
                <a:lnTo>
                  <a:pt x="3036468" y="0"/>
                </a:lnTo>
                <a:lnTo>
                  <a:pt x="2061536" y="1800000"/>
                </a:lnTo>
                <a:lnTo>
                  <a:pt x="0" y="1800000"/>
                </a:lnTo>
                <a:close/>
              </a:path>
            </a:pathLst>
          </a:cu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5429898"/>
            <a:ext cx="12192000" cy="72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3201" y="5970198"/>
            <a:ext cx="9448799" cy="522360"/>
          </a:xfr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62" y="5611454"/>
            <a:ext cx="1100407" cy="110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47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占位符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2" b="16502"/>
          <a:stretch>
            <a:fillRect/>
          </a:stretch>
        </p:blipFill>
        <p:spPr>
          <a:xfrm>
            <a:off x="-1" y="0"/>
            <a:ext cx="6813176" cy="6858000"/>
          </a:xfrm>
          <a:prstGeom prst="rect">
            <a:avLst/>
          </a:prstGeom>
        </p:spPr>
      </p:pic>
      <p:sp>
        <p:nvSpPr>
          <p:cNvPr id="16" name="圆角矩形 15"/>
          <p:cNvSpPr/>
          <p:nvPr userDrawn="1"/>
        </p:nvSpPr>
        <p:spPr>
          <a:xfrm>
            <a:off x="-1" y="2870200"/>
            <a:ext cx="6502399" cy="1089061"/>
          </a:xfrm>
          <a:prstGeom prst="roundRect">
            <a:avLst>
              <a:gd name="adj" fmla="val 0"/>
            </a:avLst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手动输入 16"/>
          <p:cNvSpPr/>
          <p:nvPr userDrawn="1"/>
        </p:nvSpPr>
        <p:spPr>
          <a:xfrm rot="16200000" flipH="1">
            <a:off x="5201023" y="-132977"/>
            <a:ext cx="6858000" cy="7123953"/>
          </a:xfrm>
          <a:prstGeom prst="flowChartManualInpu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-1" y="2971800"/>
            <a:ext cx="5892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-1" y="3873500"/>
            <a:ext cx="568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77" y="2977130"/>
            <a:ext cx="5777379" cy="896369"/>
          </a:xfrm>
        </p:spPr>
        <p:txBody>
          <a:bodyPr anchor="ctr"/>
          <a:lstStyle>
            <a:lvl1pPr algn="r"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14682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8579204" y="1143000"/>
            <a:ext cx="4572000" cy="4572000"/>
          </a:xfrm>
          <a:prstGeom prst="rect">
            <a:avLst/>
          </a:prstGeom>
          <a:blipFill dpi="0"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 userDrawn="1"/>
        </p:nvSpPr>
        <p:spPr>
          <a:xfrm>
            <a:off x="0" y="72000"/>
            <a:ext cx="1095825" cy="914400"/>
          </a:xfrm>
          <a:custGeom>
            <a:avLst/>
            <a:gdLst>
              <a:gd name="connsiteX0" fmla="*/ 0 w 1095825"/>
              <a:gd name="connsiteY0" fmla="*/ 0 h 914400"/>
              <a:gd name="connsiteX1" fmla="*/ 1095825 w 1095825"/>
              <a:gd name="connsiteY1" fmla="*/ 0 h 914400"/>
              <a:gd name="connsiteX2" fmla="*/ 608144 w 1095825"/>
              <a:gd name="connsiteY2" fmla="*/ 914400 h 914400"/>
              <a:gd name="connsiteX3" fmla="*/ 0 w 1095825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825" h="914400">
                <a:moveTo>
                  <a:pt x="0" y="0"/>
                </a:moveTo>
                <a:lnTo>
                  <a:pt x="1095825" y="0"/>
                </a:lnTo>
                <a:lnTo>
                  <a:pt x="60814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0" name="副标题 2"/>
          <p:cNvSpPr>
            <a:spLocks noGrp="1"/>
          </p:cNvSpPr>
          <p:nvPr>
            <p:ph type="subTitle" idx="13"/>
          </p:nvPr>
        </p:nvSpPr>
        <p:spPr>
          <a:xfrm>
            <a:off x="1095823" y="767504"/>
            <a:ext cx="10257975" cy="50641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397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8579204" y="1143000"/>
            <a:ext cx="4572000" cy="4572000"/>
          </a:xfrm>
          <a:prstGeom prst="rect">
            <a:avLst/>
          </a:prstGeom>
          <a:blipFill dpi="0"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72000"/>
            <a:ext cx="1095825" cy="914400"/>
          </a:xfrm>
          <a:custGeom>
            <a:avLst/>
            <a:gdLst>
              <a:gd name="connsiteX0" fmla="*/ 0 w 1095825"/>
              <a:gd name="connsiteY0" fmla="*/ 0 h 914400"/>
              <a:gd name="connsiteX1" fmla="*/ 1095825 w 1095825"/>
              <a:gd name="connsiteY1" fmla="*/ 0 h 914400"/>
              <a:gd name="connsiteX2" fmla="*/ 608144 w 1095825"/>
              <a:gd name="connsiteY2" fmla="*/ 914400 h 914400"/>
              <a:gd name="connsiteX3" fmla="*/ 0 w 1095825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825" h="914400">
                <a:moveTo>
                  <a:pt x="0" y="0"/>
                </a:moveTo>
                <a:lnTo>
                  <a:pt x="1095825" y="0"/>
                </a:lnTo>
                <a:lnTo>
                  <a:pt x="60814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0515"/>
            <a:ext cx="10515600" cy="474644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副标题 2"/>
          <p:cNvSpPr>
            <a:spLocks noGrp="1"/>
          </p:cNvSpPr>
          <p:nvPr>
            <p:ph type="subTitle" idx="13"/>
          </p:nvPr>
        </p:nvSpPr>
        <p:spPr>
          <a:xfrm>
            <a:off x="1095823" y="767504"/>
            <a:ext cx="10257975" cy="50641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46508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尾">
    <p:bg>
      <p:bgPr>
        <a:solidFill>
          <a:srgbClr val="00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579204" y="3196263"/>
            <a:ext cx="4572000" cy="4572000"/>
          </a:xfrm>
          <a:prstGeom prst="rect">
            <a:avLst/>
          </a:prstGeom>
          <a:blipFill dpi="0"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5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72000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CF5056B-7107-48DA-97E1-2E9CF9C31E49}" type="datetime1">
              <a:rPr lang="en-US" altLang="zh-CN" smtClean="0"/>
              <a:pPr/>
              <a:t>12/17/19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复旦大学计算机科学技术学院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81BC2DF-976F-4C49-92B9-E79BD60CFE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59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7" r:id="rId2"/>
    <p:sldLayoutId id="2147483649" r:id="rId3"/>
    <p:sldLayoutId id="2147483651" r:id="rId4"/>
    <p:sldLayoutId id="2147483654" r:id="rId5"/>
    <p:sldLayoutId id="2147483666" r:id="rId6"/>
    <p:sldLayoutId id="2147483656" r:id="rId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saturation sat="15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487" y="5562338"/>
            <a:ext cx="2784963" cy="11210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姓名：陈中钰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学号：</a:t>
            </a:r>
            <a:r>
              <a:rPr lang="en-US" altLang="zh-CN" dirty="0">
                <a:solidFill>
                  <a:schemeClr val="bg1"/>
                </a:solidFill>
              </a:rPr>
              <a:t>16307130194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AF94776-142F-8541-87A3-9959D1A16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559" y="1845315"/>
            <a:ext cx="10294882" cy="2252006"/>
          </a:xfrm>
        </p:spPr>
        <p:txBody>
          <a:bodyPr/>
          <a:lstStyle/>
          <a:p>
            <a:pPr algn="ctr"/>
            <a:r>
              <a:rPr lang="zh-CN" altLang="en-US" sz="5400" dirty="0">
                <a:solidFill>
                  <a:schemeClr val="tx1"/>
                </a:solidFill>
              </a:rPr>
              <a:t>基于</a:t>
            </a:r>
            <a:r>
              <a:rPr lang="en" altLang="zh-CN" sz="5400" dirty="0">
                <a:solidFill>
                  <a:schemeClr val="tx1"/>
                </a:solidFill>
              </a:rPr>
              <a:t>Map Reduce</a:t>
            </a:r>
            <a:r>
              <a:rPr lang="zh-CN" altLang="en-US" sz="5400" dirty="0">
                <a:solidFill>
                  <a:schemeClr val="tx1"/>
                </a:solidFill>
              </a:rPr>
              <a:t>的</a:t>
            </a:r>
            <a:br>
              <a:rPr lang="en-US" altLang="zh-CN" sz="5400" dirty="0">
                <a:solidFill>
                  <a:schemeClr val="tx1"/>
                </a:solidFill>
              </a:rPr>
            </a:br>
            <a:r>
              <a:rPr lang="en" altLang="zh-CN" sz="5400" dirty="0">
                <a:solidFill>
                  <a:schemeClr val="tx1"/>
                </a:solidFill>
              </a:rPr>
              <a:t>Wikimedia dump</a:t>
            </a:r>
            <a:r>
              <a:rPr lang="zh-CN" altLang="en-US" sz="5400" dirty="0">
                <a:solidFill>
                  <a:schemeClr val="tx1"/>
                </a:solidFill>
              </a:rPr>
              <a:t>信息检索系统</a:t>
            </a:r>
          </a:p>
        </p:txBody>
      </p:sp>
    </p:spTree>
    <p:extLst>
      <p:ext uri="{BB962C8B-B14F-4D97-AF65-F5344CB8AC3E}">
        <p14:creationId xmlns:p14="http://schemas.microsoft.com/office/powerpoint/2010/main" val="183125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AF7B3-4708-E047-937F-C09D9E85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排序检索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AD9D1BB-E812-0F42-AFDF-957182118094}"/>
              </a:ext>
            </a:extLst>
          </p:cNvPr>
          <p:cNvGrpSpPr/>
          <p:nvPr/>
        </p:nvGrpSpPr>
        <p:grpSpPr>
          <a:xfrm>
            <a:off x="1095824" y="2090172"/>
            <a:ext cx="6292190" cy="2677656"/>
            <a:chOff x="1828079" y="1610220"/>
            <a:chExt cx="6292190" cy="267765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0B7F28E-9DC7-4548-9E0A-B1DACDE60DB9}"/>
                </a:ext>
              </a:extLst>
            </p:cNvPr>
            <p:cNvSpPr txBox="1"/>
            <p:nvPr/>
          </p:nvSpPr>
          <p:spPr>
            <a:xfrm>
              <a:off x="1828079" y="1610220"/>
              <a:ext cx="629219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kumimoji="1"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word-&gt;</a:t>
              </a:r>
              <a:r>
                <a:rPr kumimoji="1" lang="zh-CN" alt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索引的索引</a:t>
              </a:r>
              <a:r>
                <a:rPr kumimoji="1"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-&gt;</a:t>
              </a:r>
              <a:r>
                <a:rPr kumimoji="1" lang="zh-CN" alt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倒排索引</a:t>
              </a:r>
              <a:endPara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457200" indent="-457200">
                <a:buAutoNum type="arabicPeriod"/>
              </a:pPr>
              <a:r>
                <a:rPr kumimoji="1"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pos-gap</a:t>
              </a:r>
              <a:r>
                <a:rPr kumimoji="1" lang="zh-CN" alt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、</a:t>
              </a:r>
              <a:r>
                <a:rPr kumimoji="1"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id-gap</a:t>
              </a:r>
              <a:r>
                <a:rPr kumimoji="1" lang="zh-CN" alt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的恢复</a:t>
              </a:r>
              <a:endPara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457200" indent="-457200">
                <a:buAutoNum type="arabicPeriod"/>
              </a:pPr>
              <a:r>
                <a:rPr kumimoji="1" lang="zh-CN" alt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计算</a:t>
              </a:r>
              <a:r>
                <a:rPr kumimoji="1"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TF.IDF</a:t>
              </a:r>
            </a:p>
            <a:p>
              <a:pPr marL="457200" indent="-457200">
                <a:buAutoNum type="arabicPeriod"/>
              </a:pPr>
              <a:r>
                <a:rPr kumimoji="1"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query-at-a-time/document-at-a-time</a:t>
              </a:r>
              <a:r>
                <a:rPr kumimoji="1" lang="zh-CN" alt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方法打分，并排序</a:t>
              </a:r>
              <a:endPara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457200" indent="-457200">
                <a:buAutoNum type="arabicPeriod"/>
              </a:pPr>
              <a:r>
                <a:rPr kumimoji="1" lang="zh-CN" alt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取出前</a:t>
              </a:r>
              <a:r>
                <a:rPr kumimoji="1"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</a:t>
              </a:r>
              <a:r>
                <a:rPr kumimoji="1" lang="zh-CN" alt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个文章的</a:t>
              </a:r>
              <a:r>
                <a:rPr kumimoji="1"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id</a:t>
              </a:r>
            </a:p>
            <a:p>
              <a:pPr marL="457200" indent="-457200">
                <a:buAutoNum type="arabicPeriod"/>
              </a:pPr>
              <a:r>
                <a:rPr kumimoji="1"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id-&gt;</a:t>
              </a:r>
              <a:r>
                <a:rPr kumimoji="1" lang="zh-CN" alt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索引的索引</a:t>
              </a:r>
              <a:r>
                <a:rPr kumimoji="1"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-&gt;</a:t>
              </a:r>
              <a:r>
                <a:rPr kumimoji="1" lang="zh-CN" alt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文章信息索引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8BF0E840-0221-C24D-A5AC-D3A1E3421800}"/>
                    </a:ext>
                  </a:extLst>
                </p:cNvPr>
                <p:cNvSpPr txBox="1"/>
                <p:nvPr/>
              </p:nvSpPr>
              <p:spPr>
                <a:xfrm>
                  <a:off x="3985340" y="2251120"/>
                  <a:ext cx="3565335" cy="5671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𝑡𝑒𝑟𝑚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𝑡𝑓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𝑡𝑒𝑟𝑚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𝑑𝑓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𝑡𝑒𝑟𝑚</m:t>
                                </m:r>
                              </m:sub>
                            </m:sSub>
                          </m:den>
                        </m:f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8BF0E840-0221-C24D-A5AC-D3A1E3421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340" y="2251120"/>
                  <a:ext cx="3565335" cy="567143"/>
                </a:xfrm>
                <a:prstGeom prst="rect">
                  <a:avLst/>
                </a:prstGeom>
                <a:blipFill>
                  <a:blip r:embed="rId2"/>
                  <a:stretch>
                    <a:fillRect r="-1418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31332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34048-1885-A54E-96B3-6CABD7AF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排序检索方法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81D84ED-29BE-FB4D-83E0-975EF5147386}"/>
              </a:ext>
            </a:extLst>
          </p:cNvPr>
          <p:cNvGrpSpPr/>
          <p:nvPr/>
        </p:nvGrpSpPr>
        <p:grpSpPr>
          <a:xfrm>
            <a:off x="712224" y="1202777"/>
            <a:ext cx="6110398" cy="2689699"/>
            <a:chOff x="2526102" y="1799403"/>
            <a:chExt cx="6110398" cy="2689699"/>
          </a:xfrm>
        </p:grpSpPr>
        <p:sp>
          <p:nvSpPr>
            <p:cNvPr id="38" name="TextBox 4">
              <a:extLst>
                <a:ext uri="{FF2B5EF4-FFF2-40B4-BE49-F238E27FC236}">
                  <a16:creationId xmlns:a16="http://schemas.microsoft.com/office/drawing/2014/main" id="{6C452FB5-7127-0845-9043-C25384C78957}"/>
                </a:ext>
              </a:extLst>
            </p:cNvPr>
            <p:cNvSpPr txBox="1"/>
            <p:nvPr/>
          </p:nvSpPr>
          <p:spPr>
            <a:xfrm>
              <a:off x="2559765" y="2590800"/>
              <a:ext cx="503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3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259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39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519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649" algn="l" defTabSz="914259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780" algn="l" defTabSz="914259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199908" algn="l" defTabSz="914259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039" algn="l" defTabSz="914259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b="0" dirty="0"/>
                <a:t>fish</a:t>
              </a:r>
            </a:p>
          </p:txBody>
        </p:sp>
        <p:grpSp>
          <p:nvGrpSpPr>
            <p:cNvPr id="39" name="Group 40">
              <a:extLst>
                <a:ext uri="{FF2B5EF4-FFF2-40B4-BE49-F238E27FC236}">
                  <a16:creationId xmlns:a16="http://schemas.microsoft.com/office/drawing/2014/main" id="{4A68F732-9B21-B141-9A5A-AF7321DD5D76}"/>
                </a:ext>
              </a:extLst>
            </p:cNvPr>
            <p:cNvGrpSpPr/>
            <p:nvPr/>
          </p:nvGrpSpPr>
          <p:grpSpPr bwMode="ltGray">
            <a:xfrm>
              <a:off x="3173292" y="2573923"/>
              <a:ext cx="5419050" cy="338554"/>
              <a:chOff x="1752600" y="2176046"/>
              <a:chExt cx="5419050" cy="338554"/>
            </a:xfrm>
          </p:grpSpPr>
          <p:sp>
            <p:nvSpPr>
              <p:cNvPr id="59" name="Rectangle 5">
                <a:extLst>
                  <a:ext uri="{FF2B5EF4-FFF2-40B4-BE49-F238E27FC236}">
                    <a16:creationId xmlns:a16="http://schemas.microsoft.com/office/drawing/2014/main" id="{1BC23505-4A34-AB46-8B07-DB1AEA31F022}"/>
                  </a:ext>
                </a:extLst>
              </p:cNvPr>
              <p:cNvSpPr/>
              <p:nvPr/>
            </p:nvSpPr>
            <p:spPr bwMode="ltGray">
              <a:xfrm>
                <a:off x="2209800" y="2209800"/>
                <a:ext cx="3048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3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9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80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908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3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2</a:t>
                </a:r>
              </a:p>
            </p:txBody>
          </p:sp>
          <p:sp>
            <p:nvSpPr>
              <p:cNvPr id="60" name="Rectangle 7">
                <a:extLst>
                  <a:ext uri="{FF2B5EF4-FFF2-40B4-BE49-F238E27FC236}">
                    <a16:creationId xmlns:a16="http://schemas.microsoft.com/office/drawing/2014/main" id="{DBB02A8B-B8F3-9A46-848F-F9249254734F}"/>
                  </a:ext>
                </a:extLst>
              </p:cNvPr>
              <p:cNvSpPr/>
              <p:nvPr/>
            </p:nvSpPr>
            <p:spPr bwMode="ltGray">
              <a:xfrm>
                <a:off x="3048000" y="2209800"/>
                <a:ext cx="3048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3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9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80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908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3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  <p:sp>
            <p:nvSpPr>
              <p:cNvPr id="61" name="Rectangle 9">
                <a:extLst>
                  <a:ext uri="{FF2B5EF4-FFF2-40B4-BE49-F238E27FC236}">
                    <a16:creationId xmlns:a16="http://schemas.microsoft.com/office/drawing/2014/main" id="{11EB84C1-43F4-704A-A9AC-9ECEE7EC958B}"/>
                  </a:ext>
                </a:extLst>
              </p:cNvPr>
              <p:cNvSpPr/>
              <p:nvPr/>
            </p:nvSpPr>
            <p:spPr bwMode="ltGray">
              <a:xfrm>
                <a:off x="3886200" y="2209800"/>
                <a:ext cx="3048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3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9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80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908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3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3</a:t>
                </a:r>
              </a:p>
            </p:txBody>
          </p:sp>
          <p:sp>
            <p:nvSpPr>
              <p:cNvPr id="62" name="Rectangle 11">
                <a:extLst>
                  <a:ext uri="{FF2B5EF4-FFF2-40B4-BE49-F238E27FC236}">
                    <a16:creationId xmlns:a16="http://schemas.microsoft.com/office/drawing/2014/main" id="{DFD5B1A2-4E6C-9B4B-9817-49A631C1B90B}"/>
                  </a:ext>
                </a:extLst>
              </p:cNvPr>
              <p:cNvSpPr/>
              <p:nvPr/>
            </p:nvSpPr>
            <p:spPr bwMode="ltGray">
              <a:xfrm>
                <a:off x="4724400" y="2209800"/>
                <a:ext cx="3048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3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9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80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908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3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  <p:sp>
            <p:nvSpPr>
              <p:cNvPr id="63" name="Rectangle 13">
                <a:extLst>
                  <a:ext uri="{FF2B5EF4-FFF2-40B4-BE49-F238E27FC236}">
                    <a16:creationId xmlns:a16="http://schemas.microsoft.com/office/drawing/2014/main" id="{14093956-A810-7D43-B844-7791C7148F67}"/>
                  </a:ext>
                </a:extLst>
              </p:cNvPr>
              <p:cNvSpPr/>
              <p:nvPr/>
            </p:nvSpPr>
            <p:spPr bwMode="ltGray">
              <a:xfrm>
                <a:off x="5562600" y="2209800"/>
                <a:ext cx="3048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3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9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80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908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3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2</a:t>
                </a:r>
              </a:p>
            </p:txBody>
          </p:sp>
          <p:sp>
            <p:nvSpPr>
              <p:cNvPr id="64" name="Rectangle 15">
                <a:extLst>
                  <a:ext uri="{FF2B5EF4-FFF2-40B4-BE49-F238E27FC236}">
                    <a16:creationId xmlns:a16="http://schemas.microsoft.com/office/drawing/2014/main" id="{E67BC3F8-32FA-B141-A15D-91E70080869F}"/>
                  </a:ext>
                </a:extLst>
              </p:cNvPr>
              <p:cNvSpPr/>
              <p:nvPr/>
            </p:nvSpPr>
            <p:spPr bwMode="ltGray">
              <a:xfrm>
                <a:off x="6400800" y="2209800"/>
                <a:ext cx="3048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3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9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80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908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3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3</a:t>
                </a:r>
              </a:p>
            </p:txBody>
          </p:sp>
          <p:sp>
            <p:nvSpPr>
              <p:cNvPr id="65" name="Rectangle 3">
                <a:extLst>
                  <a:ext uri="{FF2B5EF4-FFF2-40B4-BE49-F238E27FC236}">
                    <a16:creationId xmlns:a16="http://schemas.microsoft.com/office/drawing/2014/main" id="{2B55B744-D311-704A-BF62-93E3EBF03A2E}"/>
                  </a:ext>
                </a:extLst>
              </p:cNvPr>
              <p:cNvSpPr/>
              <p:nvPr/>
            </p:nvSpPr>
            <p:spPr bwMode="ltGray">
              <a:xfrm>
                <a:off x="1752600" y="2209800"/>
                <a:ext cx="4572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3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9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80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908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3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  <p:sp>
            <p:nvSpPr>
              <p:cNvPr id="66" name="Rectangle 6">
                <a:extLst>
                  <a:ext uri="{FF2B5EF4-FFF2-40B4-BE49-F238E27FC236}">
                    <a16:creationId xmlns:a16="http://schemas.microsoft.com/office/drawing/2014/main" id="{E4315682-D380-5441-A9C1-3986DE3DDB12}"/>
                  </a:ext>
                </a:extLst>
              </p:cNvPr>
              <p:cNvSpPr/>
              <p:nvPr/>
            </p:nvSpPr>
            <p:spPr bwMode="ltGray">
              <a:xfrm>
                <a:off x="2590800" y="2209800"/>
                <a:ext cx="4572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3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9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80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908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3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9</a:t>
                </a:r>
              </a:p>
            </p:txBody>
          </p:sp>
          <p:sp>
            <p:nvSpPr>
              <p:cNvPr id="67" name="Rectangle 8">
                <a:extLst>
                  <a:ext uri="{FF2B5EF4-FFF2-40B4-BE49-F238E27FC236}">
                    <a16:creationId xmlns:a16="http://schemas.microsoft.com/office/drawing/2014/main" id="{24BD3DDE-4F0B-F14A-90E9-252033DFFE65}"/>
                  </a:ext>
                </a:extLst>
              </p:cNvPr>
              <p:cNvSpPr/>
              <p:nvPr/>
            </p:nvSpPr>
            <p:spPr bwMode="ltGray">
              <a:xfrm>
                <a:off x="3429000" y="2209800"/>
                <a:ext cx="4572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3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9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80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908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3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21</a:t>
                </a:r>
              </a:p>
            </p:txBody>
          </p:sp>
          <p:sp>
            <p:nvSpPr>
              <p:cNvPr id="68" name="Rectangle 10">
                <a:extLst>
                  <a:ext uri="{FF2B5EF4-FFF2-40B4-BE49-F238E27FC236}">
                    <a16:creationId xmlns:a16="http://schemas.microsoft.com/office/drawing/2014/main" id="{85B45182-0883-4D44-99EE-19749CFAFDBA}"/>
                  </a:ext>
                </a:extLst>
              </p:cNvPr>
              <p:cNvSpPr/>
              <p:nvPr/>
            </p:nvSpPr>
            <p:spPr bwMode="ltGray">
              <a:xfrm>
                <a:off x="4267200" y="2209800"/>
                <a:ext cx="4572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3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9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80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908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3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34</a:t>
                </a:r>
              </a:p>
            </p:txBody>
          </p:sp>
          <p:sp>
            <p:nvSpPr>
              <p:cNvPr id="69" name="Rectangle 12">
                <a:extLst>
                  <a:ext uri="{FF2B5EF4-FFF2-40B4-BE49-F238E27FC236}">
                    <a16:creationId xmlns:a16="http://schemas.microsoft.com/office/drawing/2014/main" id="{C5B6FA89-665C-D94B-8A67-7809FA9FE2F5}"/>
                  </a:ext>
                </a:extLst>
              </p:cNvPr>
              <p:cNvSpPr/>
              <p:nvPr/>
            </p:nvSpPr>
            <p:spPr bwMode="ltGray">
              <a:xfrm>
                <a:off x="5105400" y="2209800"/>
                <a:ext cx="4572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3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9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80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908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3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  <a:latin typeface="Arial" charset="0"/>
                  </a:rPr>
                  <a:t>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0" name="Rectangle 14">
                <a:extLst>
                  <a:ext uri="{FF2B5EF4-FFF2-40B4-BE49-F238E27FC236}">
                    <a16:creationId xmlns:a16="http://schemas.microsoft.com/office/drawing/2014/main" id="{E4967ED6-8220-A248-AF07-3E3776C4904A}"/>
                  </a:ext>
                </a:extLst>
              </p:cNvPr>
              <p:cNvSpPr/>
              <p:nvPr/>
            </p:nvSpPr>
            <p:spPr bwMode="ltGray">
              <a:xfrm>
                <a:off x="5943600" y="2209800"/>
                <a:ext cx="4572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3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9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80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908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3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  <a:latin typeface="Arial" charset="0"/>
                  </a:rPr>
                  <a:t>80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1" name="TextBox 16">
                <a:extLst>
                  <a:ext uri="{FF2B5EF4-FFF2-40B4-BE49-F238E27FC236}">
                    <a16:creationId xmlns:a16="http://schemas.microsoft.com/office/drawing/2014/main" id="{563CF73C-6B24-1149-AFB5-9797C3A9BC99}"/>
                  </a:ext>
                </a:extLst>
              </p:cNvPr>
              <p:cNvSpPr txBox="1"/>
              <p:nvPr/>
            </p:nvSpPr>
            <p:spPr bwMode="ltGray">
              <a:xfrm>
                <a:off x="6781800" y="2176046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13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25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39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51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5649" algn="l" defTabSz="914259" rtl="0" eaLnBrk="1" latinLnBrk="0" hangingPunct="1">
                  <a:defRPr sz="16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2780" algn="l" defTabSz="914259" rtl="0" eaLnBrk="1" latinLnBrk="0" hangingPunct="1">
                  <a:defRPr sz="16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199908" algn="l" defTabSz="914259" rtl="0" eaLnBrk="1" latinLnBrk="0" hangingPunct="1">
                  <a:defRPr sz="16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039" algn="l" defTabSz="914259" rtl="0" eaLnBrk="1" latinLnBrk="0" hangingPunct="1">
                  <a:defRPr sz="16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40" name="TextBox 18">
              <a:extLst>
                <a:ext uri="{FF2B5EF4-FFF2-40B4-BE49-F238E27FC236}">
                  <a16:creationId xmlns:a16="http://schemas.microsoft.com/office/drawing/2014/main" id="{BC776741-C073-5344-8CC1-BD8132F919BC}"/>
                </a:ext>
              </a:extLst>
            </p:cNvPr>
            <p:cNvSpPr txBox="1"/>
            <p:nvPr/>
          </p:nvSpPr>
          <p:spPr>
            <a:xfrm>
              <a:off x="2526102" y="2125152"/>
              <a:ext cx="5709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3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259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39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519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649" algn="l" defTabSz="914259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780" algn="l" defTabSz="914259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199908" algn="l" defTabSz="914259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039" algn="l" defTabSz="914259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b="0" dirty="0"/>
                <a:t>blue</a:t>
              </a:r>
            </a:p>
          </p:txBody>
        </p:sp>
        <p:grpSp>
          <p:nvGrpSpPr>
            <p:cNvPr id="41" name="Group 39">
              <a:extLst>
                <a:ext uri="{FF2B5EF4-FFF2-40B4-BE49-F238E27FC236}">
                  <a16:creationId xmlns:a16="http://schemas.microsoft.com/office/drawing/2014/main" id="{F2CBB026-A7CB-2A48-A5EB-088687889B78}"/>
                </a:ext>
              </a:extLst>
            </p:cNvPr>
            <p:cNvGrpSpPr/>
            <p:nvPr/>
          </p:nvGrpSpPr>
          <p:grpSpPr bwMode="ltGray">
            <a:xfrm>
              <a:off x="4011492" y="2116723"/>
              <a:ext cx="4580850" cy="338554"/>
              <a:chOff x="2590800" y="1718846"/>
              <a:chExt cx="4580850" cy="338554"/>
            </a:xfrm>
          </p:grpSpPr>
          <p:sp>
            <p:nvSpPr>
              <p:cNvPr id="52" name="Rectangle 21">
                <a:extLst>
                  <a:ext uri="{FF2B5EF4-FFF2-40B4-BE49-F238E27FC236}">
                    <a16:creationId xmlns:a16="http://schemas.microsoft.com/office/drawing/2014/main" id="{34B93556-EDFC-4443-8D0C-A5279CEE52DC}"/>
                  </a:ext>
                </a:extLst>
              </p:cNvPr>
              <p:cNvSpPr/>
              <p:nvPr/>
            </p:nvSpPr>
            <p:spPr bwMode="ltGray">
              <a:xfrm>
                <a:off x="3048000" y="1752600"/>
                <a:ext cx="3048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3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9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80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908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3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2</a:t>
                </a:r>
              </a:p>
            </p:txBody>
          </p:sp>
          <p:sp>
            <p:nvSpPr>
              <p:cNvPr id="53" name="Rectangle 23">
                <a:extLst>
                  <a:ext uri="{FF2B5EF4-FFF2-40B4-BE49-F238E27FC236}">
                    <a16:creationId xmlns:a16="http://schemas.microsoft.com/office/drawing/2014/main" id="{AEEA81FC-EE5C-2E4F-AE86-81BE6655FD03}"/>
                  </a:ext>
                </a:extLst>
              </p:cNvPr>
              <p:cNvSpPr/>
              <p:nvPr/>
            </p:nvSpPr>
            <p:spPr bwMode="ltGray">
              <a:xfrm>
                <a:off x="3886200" y="1752600"/>
                <a:ext cx="3048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3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9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80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908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3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  <p:sp>
            <p:nvSpPr>
              <p:cNvPr id="54" name="Rectangle 27">
                <a:extLst>
                  <a:ext uri="{FF2B5EF4-FFF2-40B4-BE49-F238E27FC236}">
                    <a16:creationId xmlns:a16="http://schemas.microsoft.com/office/drawing/2014/main" id="{53671E32-0A43-4F49-BC08-C93835A61AF3}"/>
                  </a:ext>
                </a:extLst>
              </p:cNvPr>
              <p:cNvSpPr/>
              <p:nvPr/>
            </p:nvSpPr>
            <p:spPr bwMode="ltGray">
              <a:xfrm>
                <a:off x="5562600" y="1752600"/>
                <a:ext cx="3048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3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9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80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908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3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  <p:sp>
            <p:nvSpPr>
              <p:cNvPr id="55" name="Rectangle 20">
                <a:extLst>
                  <a:ext uri="{FF2B5EF4-FFF2-40B4-BE49-F238E27FC236}">
                    <a16:creationId xmlns:a16="http://schemas.microsoft.com/office/drawing/2014/main" id="{ECF950C4-8040-4B4E-8A59-749E8B593C47}"/>
                  </a:ext>
                </a:extLst>
              </p:cNvPr>
              <p:cNvSpPr/>
              <p:nvPr/>
            </p:nvSpPr>
            <p:spPr bwMode="ltGray">
              <a:xfrm>
                <a:off x="2590800" y="1752600"/>
                <a:ext cx="4572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3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9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80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908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3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9</a:t>
                </a:r>
              </a:p>
            </p:txBody>
          </p:sp>
          <p:sp>
            <p:nvSpPr>
              <p:cNvPr id="56" name="Rectangle 22">
                <a:extLst>
                  <a:ext uri="{FF2B5EF4-FFF2-40B4-BE49-F238E27FC236}">
                    <a16:creationId xmlns:a16="http://schemas.microsoft.com/office/drawing/2014/main" id="{BB484987-4397-6C4F-881D-C36878B8CC98}"/>
                  </a:ext>
                </a:extLst>
              </p:cNvPr>
              <p:cNvSpPr/>
              <p:nvPr/>
            </p:nvSpPr>
            <p:spPr bwMode="ltGray">
              <a:xfrm>
                <a:off x="3429000" y="1752600"/>
                <a:ext cx="4572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3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9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80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908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3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21</a:t>
                </a:r>
              </a:p>
            </p:txBody>
          </p:sp>
          <p:sp>
            <p:nvSpPr>
              <p:cNvPr id="57" name="Rectangle 26">
                <a:extLst>
                  <a:ext uri="{FF2B5EF4-FFF2-40B4-BE49-F238E27FC236}">
                    <a16:creationId xmlns:a16="http://schemas.microsoft.com/office/drawing/2014/main" id="{A8A4392E-6353-5C48-AD30-34E5E7CAC343}"/>
                  </a:ext>
                </a:extLst>
              </p:cNvPr>
              <p:cNvSpPr/>
              <p:nvPr/>
            </p:nvSpPr>
            <p:spPr bwMode="ltGray">
              <a:xfrm>
                <a:off x="5105400" y="1752600"/>
                <a:ext cx="4572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3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9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80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908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39" algn="l" defTabSz="914259" rtl="0" eaLnBrk="1" latinLnBrk="0" hangingPunct="1">
                  <a:defRPr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  <a:latin typeface="Arial" charset="0"/>
                  </a:rPr>
                  <a:t>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Box 30">
                <a:extLst>
                  <a:ext uri="{FF2B5EF4-FFF2-40B4-BE49-F238E27FC236}">
                    <a16:creationId xmlns:a16="http://schemas.microsoft.com/office/drawing/2014/main" id="{5873EE6D-2F08-934B-83BC-8690120D2237}"/>
                  </a:ext>
                </a:extLst>
              </p:cNvPr>
              <p:cNvSpPr txBox="1"/>
              <p:nvPr/>
            </p:nvSpPr>
            <p:spPr bwMode="ltGray">
              <a:xfrm>
                <a:off x="6781800" y="1718846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13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25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39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519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5649" algn="l" defTabSz="914259" rtl="0" eaLnBrk="1" latinLnBrk="0" hangingPunct="1">
                  <a:defRPr sz="16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2780" algn="l" defTabSz="914259" rtl="0" eaLnBrk="1" latinLnBrk="0" hangingPunct="1">
                  <a:defRPr sz="16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199908" algn="l" defTabSz="914259" rtl="0" eaLnBrk="1" latinLnBrk="0" hangingPunct="1">
                  <a:defRPr sz="16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039" algn="l" defTabSz="914259" rtl="0" eaLnBrk="1" latinLnBrk="0" hangingPunct="1">
                  <a:defRPr sz="16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43" name="Down Arrow 28">
              <a:extLst>
                <a:ext uri="{FF2B5EF4-FFF2-40B4-BE49-F238E27FC236}">
                  <a16:creationId xmlns:a16="http://schemas.microsoft.com/office/drawing/2014/main" id="{A2A2382F-E2EF-464C-8163-EA29AC29F517}"/>
                </a:ext>
              </a:extLst>
            </p:cNvPr>
            <p:cNvSpPr/>
            <p:nvPr/>
          </p:nvSpPr>
          <p:spPr bwMode="auto">
            <a:xfrm rot="10800000">
              <a:off x="4240093" y="3064876"/>
              <a:ext cx="381000" cy="53340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3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59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39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19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649" algn="l" defTabSz="914259" rtl="0" eaLnBrk="1" latinLnBrk="0" hangingPunct="1"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780" algn="l" defTabSz="914259" rtl="0" eaLnBrk="1" latinLnBrk="0" hangingPunct="1"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908" algn="l" defTabSz="914259" rtl="0" eaLnBrk="1" latinLnBrk="0" hangingPunct="1"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039" algn="l" defTabSz="914259" rtl="0" eaLnBrk="1" latinLnBrk="0" hangingPunct="1"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Down Arrow 29">
              <a:extLst>
                <a:ext uri="{FF2B5EF4-FFF2-40B4-BE49-F238E27FC236}">
                  <a16:creationId xmlns:a16="http://schemas.microsoft.com/office/drawing/2014/main" id="{8BF674F9-4E52-4040-B4A2-B94442972454}"/>
                </a:ext>
              </a:extLst>
            </p:cNvPr>
            <p:cNvSpPr/>
            <p:nvPr/>
          </p:nvSpPr>
          <p:spPr bwMode="auto">
            <a:xfrm rot="10800000">
              <a:off x="5078292" y="3064876"/>
              <a:ext cx="381000" cy="53340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3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59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39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19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649" algn="l" defTabSz="914259" rtl="0" eaLnBrk="1" latinLnBrk="0" hangingPunct="1"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780" algn="l" defTabSz="914259" rtl="0" eaLnBrk="1" latinLnBrk="0" hangingPunct="1"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908" algn="l" defTabSz="914259" rtl="0" eaLnBrk="1" latinLnBrk="0" hangingPunct="1"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039" algn="l" defTabSz="914259" rtl="0" eaLnBrk="1" latinLnBrk="0" hangingPunct="1"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Down Arrow 32">
              <a:extLst>
                <a:ext uri="{FF2B5EF4-FFF2-40B4-BE49-F238E27FC236}">
                  <a16:creationId xmlns:a16="http://schemas.microsoft.com/office/drawing/2014/main" id="{D0A5C819-D49A-0643-B4DC-5069986A6E8B}"/>
                </a:ext>
              </a:extLst>
            </p:cNvPr>
            <p:cNvSpPr/>
            <p:nvPr/>
          </p:nvSpPr>
          <p:spPr bwMode="auto">
            <a:xfrm rot="10800000">
              <a:off x="6754692" y="3064876"/>
              <a:ext cx="381000" cy="53340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3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59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39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19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649" algn="l" defTabSz="914259" rtl="0" eaLnBrk="1" latinLnBrk="0" hangingPunct="1"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780" algn="l" defTabSz="914259" rtl="0" eaLnBrk="1" latinLnBrk="0" hangingPunct="1"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908" algn="l" defTabSz="914259" rtl="0" eaLnBrk="1" latinLnBrk="0" hangingPunct="1"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039" algn="l" defTabSz="914259" rtl="0" eaLnBrk="1" latinLnBrk="0" hangingPunct="1">
                <a:defRPr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35">
              <a:extLst>
                <a:ext uri="{FF2B5EF4-FFF2-40B4-BE49-F238E27FC236}">
                  <a16:creationId xmlns:a16="http://schemas.microsoft.com/office/drawing/2014/main" id="{E395AFBC-B9EB-C243-BF79-99A76A433B3D}"/>
                </a:ext>
              </a:extLst>
            </p:cNvPr>
            <p:cNvSpPr txBox="1"/>
            <p:nvPr/>
          </p:nvSpPr>
          <p:spPr>
            <a:xfrm>
              <a:off x="3281415" y="3623317"/>
              <a:ext cx="2429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3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259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39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519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649" algn="l" defTabSz="914259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780" algn="l" defTabSz="914259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199908" algn="l" defTabSz="914259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039" algn="l" defTabSz="914259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TF.IDF</a:t>
              </a:r>
              <a:r>
                <a:rPr lang="zh-CN" altLang="en-US" sz="1400" dirty="0"/>
                <a:t>之和作为文章的分数</a:t>
              </a:r>
              <a:endParaRPr lang="en-US" sz="1400" dirty="0"/>
            </a:p>
          </p:txBody>
        </p:sp>
        <p:sp>
          <p:nvSpPr>
            <p:cNvPr id="72" name="右大括号 71">
              <a:extLst>
                <a:ext uri="{FF2B5EF4-FFF2-40B4-BE49-F238E27FC236}">
                  <a16:creationId xmlns:a16="http://schemas.microsoft.com/office/drawing/2014/main" id="{EA238F46-3A25-2E4B-9A89-06A56F9DD5B0}"/>
                </a:ext>
              </a:extLst>
            </p:cNvPr>
            <p:cNvSpPr/>
            <p:nvPr/>
          </p:nvSpPr>
          <p:spPr>
            <a:xfrm rot="5400000">
              <a:off x="5412024" y="911546"/>
              <a:ext cx="338554" cy="6110398"/>
            </a:xfrm>
            <a:prstGeom prst="rightBrace">
              <a:avLst>
                <a:gd name="adj1" fmla="val 8333"/>
                <a:gd name="adj2" fmla="val 49512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TextBox 35">
              <a:extLst>
                <a:ext uri="{FF2B5EF4-FFF2-40B4-BE49-F238E27FC236}">
                  <a16:creationId xmlns:a16="http://schemas.microsoft.com/office/drawing/2014/main" id="{4717C560-3634-2F49-A06D-598DFF6DB965}"/>
                </a:ext>
              </a:extLst>
            </p:cNvPr>
            <p:cNvSpPr txBox="1"/>
            <p:nvPr/>
          </p:nvSpPr>
          <p:spPr>
            <a:xfrm>
              <a:off x="4033814" y="4181325"/>
              <a:ext cx="3559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3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259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39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519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649" algn="l" defTabSz="914259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780" algn="l" defTabSz="914259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199908" algn="l" defTabSz="914259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039" algn="l" defTabSz="914259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获得前</a:t>
              </a:r>
              <a:r>
                <a:rPr lang="en-US" altLang="zh-CN" sz="1400" dirty="0"/>
                <a:t>k</a:t>
              </a:r>
              <a:r>
                <a:rPr lang="zh-CN" altLang="en-US" sz="1400" dirty="0"/>
                <a:t>高的分数：限制大小的优先队列</a:t>
              </a:r>
              <a:endParaRPr lang="en-US" sz="1400" dirty="0"/>
            </a:p>
          </p:txBody>
        </p:sp>
        <p:sp>
          <p:nvSpPr>
            <p:cNvPr id="74" name="TextBox 18">
              <a:extLst>
                <a:ext uri="{FF2B5EF4-FFF2-40B4-BE49-F238E27FC236}">
                  <a16:creationId xmlns:a16="http://schemas.microsoft.com/office/drawing/2014/main" id="{31E881FF-2B34-A446-A6F4-FEB363B056CA}"/>
                </a:ext>
              </a:extLst>
            </p:cNvPr>
            <p:cNvSpPr txBox="1"/>
            <p:nvPr/>
          </p:nvSpPr>
          <p:spPr>
            <a:xfrm>
              <a:off x="4057271" y="1799403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3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259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39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519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649" algn="l" defTabSz="914259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780" algn="l" defTabSz="914259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199908" algn="l" defTabSz="914259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039" algn="l" defTabSz="914259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b="0" dirty="0"/>
                <a:t>id</a:t>
              </a:r>
            </a:p>
          </p:txBody>
        </p:sp>
        <p:sp>
          <p:nvSpPr>
            <p:cNvPr id="75" name="TextBox 18">
              <a:extLst>
                <a:ext uri="{FF2B5EF4-FFF2-40B4-BE49-F238E27FC236}">
                  <a16:creationId xmlns:a16="http://schemas.microsoft.com/office/drawing/2014/main" id="{9E9FD9F7-ED4D-2C45-A57A-851B67CDE888}"/>
                </a:ext>
              </a:extLst>
            </p:cNvPr>
            <p:cNvSpPr txBox="1"/>
            <p:nvPr/>
          </p:nvSpPr>
          <p:spPr>
            <a:xfrm>
              <a:off x="4468692" y="1799403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3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259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39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519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649" algn="l" defTabSz="914259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780" algn="l" defTabSz="914259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199908" algn="l" defTabSz="914259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039" algn="l" defTabSz="914259" rtl="0" eaLnBrk="1" latinLnBrk="0" hangingPunct="1">
                <a:defRPr sz="16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b="0" dirty="0" err="1"/>
                <a:t>tf</a:t>
              </a:r>
              <a:endParaRPr lang="en-US" b="0" dirty="0"/>
            </a:p>
          </p:txBody>
        </p: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0768DFC6-0AF4-A64F-A484-461F24A30359}"/>
              </a:ext>
            </a:extLst>
          </p:cNvPr>
          <p:cNvSpPr txBox="1"/>
          <p:nvPr/>
        </p:nvSpPr>
        <p:spPr>
          <a:xfrm>
            <a:off x="7467182" y="2082602"/>
            <a:ext cx="375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document-at-a-time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排序的倒排索引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（由于使用了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id-gap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存储，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所以必须遍历整个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posting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8B7F4287-3A76-7C47-BE05-E1311FFD02CA}"/>
              </a:ext>
            </a:extLst>
          </p:cNvPr>
          <p:cNvGrpSpPr/>
          <p:nvPr/>
        </p:nvGrpSpPr>
        <p:grpSpPr>
          <a:xfrm>
            <a:off x="712224" y="3906952"/>
            <a:ext cx="6244247" cy="2470678"/>
            <a:chOff x="748147" y="3904698"/>
            <a:chExt cx="6244247" cy="2470678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1E06F13C-D28D-5A4B-A600-B077B330994D}"/>
                </a:ext>
              </a:extLst>
            </p:cNvPr>
            <p:cNvGrpSpPr/>
            <p:nvPr/>
          </p:nvGrpSpPr>
          <p:grpSpPr>
            <a:xfrm>
              <a:off x="748147" y="4032107"/>
              <a:ext cx="6085684" cy="2296515"/>
              <a:chOff x="1039480" y="2123084"/>
              <a:chExt cx="6085684" cy="2296515"/>
            </a:xfrm>
          </p:grpSpPr>
          <p:sp>
            <p:nvSpPr>
              <p:cNvPr id="79" name="TextBox 4">
                <a:extLst>
                  <a:ext uri="{FF2B5EF4-FFF2-40B4-BE49-F238E27FC236}">
                    <a16:creationId xmlns:a16="http://schemas.microsoft.com/office/drawing/2014/main" id="{F0413600-47B1-3740-8E54-5AE4202149D3}"/>
                  </a:ext>
                </a:extLst>
              </p:cNvPr>
              <p:cNvSpPr txBox="1"/>
              <p:nvPr/>
            </p:nvSpPr>
            <p:spPr>
              <a:xfrm>
                <a:off x="1039480" y="3395245"/>
                <a:ext cx="519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fish</a:t>
                </a:r>
              </a:p>
            </p:txBody>
          </p:sp>
          <p:grpSp>
            <p:nvGrpSpPr>
              <p:cNvPr id="80" name="Group 48">
                <a:extLst>
                  <a:ext uri="{FF2B5EF4-FFF2-40B4-BE49-F238E27FC236}">
                    <a16:creationId xmlns:a16="http://schemas.microsoft.com/office/drawing/2014/main" id="{0409FB9E-B715-9147-848B-6A64011DBF56}"/>
                  </a:ext>
                </a:extLst>
              </p:cNvPr>
              <p:cNvGrpSpPr/>
              <p:nvPr/>
            </p:nvGrpSpPr>
            <p:grpSpPr bwMode="ltGray">
              <a:xfrm>
                <a:off x="1752600" y="3395245"/>
                <a:ext cx="5372564" cy="369332"/>
                <a:chOff x="1752600" y="3395245"/>
                <a:chExt cx="5372564" cy="369332"/>
              </a:xfrm>
            </p:grpSpPr>
            <p:sp>
              <p:nvSpPr>
                <p:cNvPr id="102" name="Rectangle 5">
                  <a:extLst>
                    <a:ext uri="{FF2B5EF4-FFF2-40B4-BE49-F238E27FC236}">
                      <a16:creationId xmlns:a16="http://schemas.microsoft.com/office/drawing/2014/main" id="{4356A38A-B4D7-CC47-A982-42F0A462E66A}"/>
                    </a:ext>
                  </a:extLst>
                </p:cNvPr>
                <p:cNvSpPr/>
                <p:nvPr/>
              </p:nvSpPr>
              <p:spPr bwMode="ltGray">
                <a:xfrm>
                  <a:off x="2209800" y="3428999"/>
                  <a:ext cx="304800" cy="304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103" name="Rectangle 7">
                  <a:extLst>
                    <a:ext uri="{FF2B5EF4-FFF2-40B4-BE49-F238E27FC236}">
                      <a16:creationId xmlns:a16="http://schemas.microsoft.com/office/drawing/2014/main" id="{317EEE86-F97D-8B49-836A-7CEA05A21030}"/>
                    </a:ext>
                  </a:extLst>
                </p:cNvPr>
                <p:cNvSpPr/>
                <p:nvPr/>
              </p:nvSpPr>
              <p:spPr bwMode="ltGray">
                <a:xfrm>
                  <a:off x="3048000" y="3428999"/>
                  <a:ext cx="304800" cy="304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104" name="Rectangle 9">
                  <a:extLst>
                    <a:ext uri="{FF2B5EF4-FFF2-40B4-BE49-F238E27FC236}">
                      <a16:creationId xmlns:a16="http://schemas.microsoft.com/office/drawing/2014/main" id="{6244BB28-8EF6-484E-AD12-6CA7C90A18FE}"/>
                    </a:ext>
                  </a:extLst>
                </p:cNvPr>
                <p:cNvSpPr/>
                <p:nvPr/>
              </p:nvSpPr>
              <p:spPr bwMode="ltGray">
                <a:xfrm>
                  <a:off x="3886200" y="3428999"/>
                  <a:ext cx="304800" cy="304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105" name="Rectangle 11">
                  <a:extLst>
                    <a:ext uri="{FF2B5EF4-FFF2-40B4-BE49-F238E27FC236}">
                      <a16:creationId xmlns:a16="http://schemas.microsoft.com/office/drawing/2014/main" id="{649ABDC5-A1A0-184F-94A3-23482D39AAFE}"/>
                    </a:ext>
                  </a:extLst>
                </p:cNvPr>
                <p:cNvSpPr/>
                <p:nvPr/>
              </p:nvSpPr>
              <p:spPr bwMode="ltGray">
                <a:xfrm>
                  <a:off x="4724400" y="3428999"/>
                  <a:ext cx="304800" cy="304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106" name="Rectangle 13">
                  <a:extLst>
                    <a:ext uri="{FF2B5EF4-FFF2-40B4-BE49-F238E27FC236}">
                      <a16:creationId xmlns:a16="http://schemas.microsoft.com/office/drawing/2014/main" id="{CE421AF9-A65D-1E4C-9746-208C0A4D1845}"/>
                    </a:ext>
                  </a:extLst>
                </p:cNvPr>
                <p:cNvSpPr/>
                <p:nvPr/>
              </p:nvSpPr>
              <p:spPr bwMode="ltGray">
                <a:xfrm>
                  <a:off x="5562600" y="3428999"/>
                  <a:ext cx="304800" cy="304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107" name="Rectangle 15">
                  <a:extLst>
                    <a:ext uri="{FF2B5EF4-FFF2-40B4-BE49-F238E27FC236}">
                      <a16:creationId xmlns:a16="http://schemas.microsoft.com/office/drawing/2014/main" id="{8D511B8B-5F8F-744A-8E96-8E683F10A797}"/>
                    </a:ext>
                  </a:extLst>
                </p:cNvPr>
                <p:cNvSpPr/>
                <p:nvPr/>
              </p:nvSpPr>
              <p:spPr bwMode="ltGray">
                <a:xfrm>
                  <a:off x="6400800" y="3428999"/>
                  <a:ext cx="304800" cy="304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108" name="Rectangle 3">
                  <a:extLst>
                    <a:ext uri="{FF2B5EF4-FFF2-40B4-BE49-F238E27FC236}">
                      <a16:creationId xmlns:a16="http://schemas.microsoft.com/office/drawing/2014/main" id="{4842B26E-60BD-6C42-89A8-47A323EF897C}"/>
                    </a:ext>
                  </a:extLst>
                </p:cNvPr>
                <p:cNvSpPr/>
                <p:nvPr/>
              </p:nvSpPr>
              <p:spPr bwMode="ltGray">
                <a:xfrm>
                  <a:off x="1752600" y="3428999"/>
                  <a:ext cx="457200" cy="304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109" name="Rectangle 6">
                  <a:extLst>
                    <a:ext uri="{FF2B5EF4-FFF2-40B4-BE49-F238E27FC236}">
                      <a16:creationId xmlns:a16="http://schemas.microsoft.com/office/drawing/2014/main" id="{A6AA0FD6-7FB8-3B4D-8F46-320BF28D536B}"/>
                    </a:ext>
                  </a:extLst>
                </p:cNvPr>
                <p:cNvSpPr/>
                <p:nvPr/>
              </p:nvSpPr>
              <p:spPr bwMode="ltGray">
                <a:xfrm>
                  <a:off x="2590800" y="3428999"/>
                  <a:ext cx="457200" cy="304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9</a:t>
                  </a:r>
                </a:p>
              </p:txBody>
            </p:sp>
            <p:sp>
              <p:nvSpPr>
                <p:cNvPr id="110" name="Rectangle 8">
                  <a:extLst>
                    <a:ext uri="{FF2B5EF4-FFF2-40B4-BE49-F238E27FC236}">
                      <a16:creationId xmlns:a16="http://schemas.microsoft.com/office/drawing/2014/main" id="{046EC0D6-BDF4-184E-89BE-90AEFFCF6BBB}"/>
                    </a:ext>
                  </a:extLst>
                </p:cNvPr>
                <p:cNvSpPr/>
                <p:nvPr/>
              </p:nvSpPr>
              <p:spPr bwMode="ltGray">
                <a:xfrm>
                  <a:off x="3429000" y="3428999"/>
                  <a:ext cx="457200" cy="304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21</a:t>
                  </a:r>
                </a:p>
              </p:txBody>
            </p:sp>
            <p:sp>
              <p:nvSpPr>
                <p:cNvPr id="111" name="Rectangle 10">
                  <a:extLst>
                    <a:ext uri="{FF2B5EF4-FFF2-40B4-BE49-F238E27FC236}">
                      <a16:creationId xmlns:a16="http://schemas.microsoft.com/office/drawing/2014/main" id="{96B56AB3-6B7A-9646-BB2C-CED6A66AE9C5}"/>
                    </a:ext>
                  </a:extLst>
                </p:cNvPr>
                <p:cNvSpPr/>
                <p:nvPr/>
              </p:nvSpPr>
              <p:spPr bwMode="ltGray">
                <a:xfrm>
                  <a:off x="4267200" y="3428999"/>
                  <a:ext cx="457200" cy="304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34</a:t>
                  </a:r>
                </a:p>
              </p:txBody>
            </p:sp>
            <p:sp>
              <p:nvSpPr>
                <p:cNvPr id="112" name="Rectangle 12">
                  <a:extLst>
                    <a:ext uri="{FF2B5EF4-FFF2-40B4-BE49-F238E27FC236}">
                      <a16:creationId xmlns:a16="http://schemas.microsoft.com/office/drawing/2014/main" id="{4F463C30-A778-854F-B541-B46282D1AF4D}"/>
                    </a:ext>
                  </a:extLst>
                </p:cNvPr>
                <p:cNvSpPr/>
                <p:nvPr/>
              </p:nvSpPr>
              <p:spPr bwMode="ltGray">
                <a:xfrm>
                  <a:off x="5105400" y="3428999"/>
                  <a:ext cx="457200" cy="304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>
                      <a:solidFill>
                        <a:schemeClr val="tx1"/>
                      </a:solidFill>
                      <a:latin typeface="Arial" charset="0"/>
                    </a:rPr>
                    <a:t>35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3" name="Rectangle 14">
                  <a:extLst>
                    <a:ext uri="{FF2B5EF4-FFF2-40B4-BE49-F238E27FC236}">
                      <a16:creationId xmlns:a16="http://schemas.microsoft.com/office/drawing/2014/main" id="{6CE1F70C-562B-3D48-B4FA-4604D1ACB2F9}"/>
                    </a:ext>
                  </a:extLst>
                </p:cNvPr>
                <p:cNvSpPr/>
                <p:nvPr/>
              </p:nvSpPr>
              <p:spPr bwMode="ltGray">
                <a:xfrm>
                  <a:off x="5943600" y="3428999"/>
                  <a:ext cx="457200" cy="304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>
                      <a:solidFill>
                        <a:schemeClr val="tx1"/>
                      </a:solidFill>
                      <a:latin typeface="Arial" charset="0"/>
                    </a:rPr>
                    <a:t>80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4" name="TextBox 16">
                  <a:extLst>
                    <a:ext uri="{FF2B5EF4-FFF2-40B4-BE49-F238E27FC236}">
                      <a16:creationId xmlns:a16="http://schemas.microsoft.com/office/drawing/2014/main" id="{A7EA3F8B-A09D-0B4C-9E34-334E66F843F0}"/>
                    </a:ext>
                  </a:extLst>
                </p:cNvPr>
                <p:cNvSpPr txBox="1"/>
                <p:nvPr/>
              </p:nvSpPr>
              <p:spPr bwMode="ltGray">
                <a:xfrm>
                  <a:off x="6781800" y="3395245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</p:grpSp>
          <p:sp>
            <p:nvSpPr>
              <p:cNvPr id="81" name="TextBox 18">
                <a:extLst>
                  <a:ext uri="{FF2B5EF4-FFF2-40B4-BE49-F238E27FC236}">
                    <a16:creationId xmlns:a16="http://schemas.microsoft.com/office/drawing/2014/main" id="{C8E1B7F1-603A-CD4E-8476-3FA620E2AC95}"/>
                  </a:ext>
                </a:extLst>
              </p:cNvPr>
              <p:cNvSpPr txBox="1"/>
              <p:nvPr/>
            </p:nvSpPr>
            <p:spPr>
              <a:xfrm>
                <a:off x="1041152" y="2123084"/>
                <a:ext cx="596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blue</a:t>
                </a:r>
              </a:p>
            </p:txBody>
          </p:sp>
          <p:grpSp>
            <p:nvGrpSpPr>
              <p:cNvPr id="82" name="Group 47">
                <a:extLst>
                  <a:ext uri="{FF2B5EF4-FFF2-40B4-BE49-F238E27FC236}">
                    <a16:creationId xmlns:a16="http://schemas.microsoft.com/office/drawing/2014/main" id="{E1915714-EC27-584A-8FB1-9DA8E4337839}"/>
                  </a:ext>
                </a:extLst>
              </p:cNvPr>
              <p:cNvGrpSpPr/>
              <p:nvPr/>
            </p:nvGrpSpPr>
            <p:grpSpPr bwMode="ltGray">
              <a:xfrm>
                <a:off x="1752600" y="2133599"/>
                <a:ext cx="2857964" cy="369332"/>
                <a:chOff x="1752600" y="2133599"/>
                <a:chExt cx="2857964" cy="369332"/>
              </a:xfrm>
            </p:grpSpPr>
            <p:sp>
              <p:nvSpPr>
                <p:cNvPr id="95" name="Rectangle 21">
                  <a:extLst>
                    <a:ext uri="{FF2B5EF4-FFF2-40B4-BE49-F238E27FC236}">
                      <a16:creationId xmlns:a16="http://schemas.microsoft.com/office/drawing/2014/main" id="{9FD8F31C-AC3D-394D-A823-CAAEBDA64F69}"/>
                    </a:ext>
                  </a:extLst>
                </p:cNvPr>
                <p:cNvSpPr/>
                <p:nvPr/>
              </p:nvSpPr>
              <p:spPr bwMode="ltGray">
                <a:xfrm>
                  <a:off x="2209800" y="2167353"/>
                  <a:ext cx="304800" cy="304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96" name="Rectangle 23">
                  <a:extLst>
                    <a:ext uri="{FF2B5EF4-FFF2-40B4-BE49-F238E27FC236}">
                      <a16:creationId xmlns:a16="http://schemas.microsoft.com/office/drawing/2014/main" id="{CD893C98-2D8D-ED40-970E-9EE39A92CAAF}"/>
                    </a:ext>
                  </a:extLst>
                </p:cNvPr>
                <p:cNvSpPr/>
                <p:nvPr/>
              </p:nvSpPr>
              <p:spPr bwMode="ltGray">
                <a:xfrm>
                  <a:off x="3048000" y="2167353"/>
                  <a:ext cx="304800" cy="304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97" name="Rectangle 27">
                  <a:extLst>
                    <a:ext uri="{FF2B5EF4-FFF2-40B4-BE49-F238E27FC236}">
                      <a16:creationId xmlns:a16="http://schemas.microsoft.com/office/drawing/2014/main" id="{7D5C1296-8A70-1B4F-8DA9-0EABAA9A0BD2}"/>
                    </a:ext>
                  </a:extLst>
                </p:cNvPr>
                <p:cNvSpPr/>
                <p:nvPr/>
              </p:nvSpPr>
              <p:spPr bwMode="ltGray">
                <a:xfrm>
                  <a:off x="3886200" y="2167353"/>
                  <a:ext cx="304800" cy="304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98" name="Rectangle 20">
                  <a:extLst>
                    <a:ext uri="{FF2B5EF4-FFF2-40B4-BE49-F238E27FC236}">
                      <a16:creationId xmlns:a16="http://schemas.microsoft.com/office/drawing/2014/main" id="{C20CB0B6-933D-8243-9A34-8841A7596BBD}"/>
                    </a:ext>
                  </a:extLst>
                </p:cNvPr>
                <p:cNvSpPr/>
                <p:nvPr/>
              </p:nvSpPr>
              <p:spPr bwMode="ltGray">
                <a:xfrm>
                  <a:off x="1752600" y="2167353"/>
                  <a:ext cx="457200" cy="304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9</a:t>
                  </a:r>
                </a:p>
              </p:txBody>
            </p:sp>
            <p:sp>
              <p:nvSpPr>
                <p:cNvPr id="99" name="Rectangle 22">
                  <a:extLst>
                    <a:ext uri="{FF2B5EF4-FFF2-40B4-BE49-F238E27FC236}">
                      <a16:creationId xmlns:a16="http://schemas.microsoft.com/office/drawing/2014/main" id="{865F8CF6-B007-0A4D-8518-7055F7EC340D}"/>
                    </a:ext>
                  </a:extLst>
                </p:cNvPr>
                <p:cNvSpPr/>
                <p:nvPr/>
              </p:nvSpPr>
              <p:spPr bwMode="ltGray">
                <a:xfrm>
                  <a:off x="2590800" y="2167353"/>
                  <a:ext cx="457200" cy="304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21</a:t>
                  </a:r>
                </a:p>
              </p:txBody>
            </p:sp>
            <p:sp>
              <p:nvSpPr>
                <p:cNvPr id="100" name="Rectangle 26">
                  <a:extLst>
                    <a:ext uri="{FF2B5EF4-FFF2-40B4-BE49-F238E27FC236}">
                      <a16:creationId xmlns:a16="http://schemas.microsoft.com/office/drawing/2014/main" id="{DE5362CF-D0AB-494E-962D-B0C27FC06BD2}"/>
                    </a:ext>
                  </a:extLst>
                </p:cNvPr>
                <p:cNvSpPr/>
                <p:nvPr/>
              </p:nvSpPr>
              <p:spPr bwMode="ltGray">
                <a:xfrm>
                  <a:off x="3429000" y="2167353"/>
                  <a:ext cx="457200" cy="304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>
                      <a:solidFill>
                        <a:schemeClr val="tx1"/>
                      </a:solidFill>
                      <a:latin typeface="Arial" charset="0"/>
                    </a:rPr>
                    <a:t>35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1" name="TextBox 30">
                  <a:extLst>
                    <a:ext uri="{FF2B5EF4-FFF2-40B4-BE49-F238E27FC236}">
                      <a16:creationId xmlns:a16="http://schemas.microsoft.com/office/drawing/2014/main" id="{70C2C49B-0A36-474C-9F7B-52BB4BDCEED6}"/>
                    </a:ext>
                  </a:extLst>
                </p:cNvPr>
                <p:cNvSpPr txBox="1"/>
                <p:nvPr/>
              </p:nvSpPr>
              <p:spPr bwMode="ltGray">
                <a:xfrm>
                  <a:off x="4267200" y="2133599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</p:grpSp>
          <p:sp>
            <p:nvSpPr>
              <p:cNvPr id="84" name="Down Arrow 32">
                <a:extLst>
                  <a:ext uri="{FF2B5EF4-FFF2-40B4-BE49-F238E27FC236}">
                    <a16:creationId xmlns:a16="http://schemas.microsoft.com/office/drawing/2014/main" id="{6840A740-3838-264B-BFBF-B88254AFB2C6}"/>
                  </a:ext>
                </a:extLst>
              </p:cNvPr>
              <p:cNvSpPr/>
              <p:nvPr/>
            </p:nvSpPr>
            <p:spPr bwMode="auto">
              <a:xfrm rot="10800000">
                <a:off x="1981200" y="3886198"/>
                <a:ext cx="381000" cy="533400"/>
              </a:xfrm>
              <a:prstGeom prst="down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5" name="TextBox 33">
                <a:extLst>
                  <a:ext uri="{FF2B5EF4-FFF2-40B4-BE49-F238E27FC236}">
                    <a16:creationId xmlns:a16="http://schemas.microsoft.com/office/drawing/2014/main" id="{42564159-35A5-DF4A-B02A-DAB2A7C5783A}"/>
                  </a:ext>
                </a:extLst>
              </p:cNvPr>
              <p:cNvSpPr txBox="1"/>
              <p:nvPr/>
            </p:nvSpPr>
            <p:spPr>
              <a:xfrm>
                <a:off x="4373325" y="2917319"/>
                <a:ext cx="26833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字典（</a:t>
                </a:r>
                <a:r>
                  <a:rPr lang="en-US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hash</a:t>
                </a:r>
                <a:r>
                  <a:rPr lang="zh-CN" altLang="en-US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）累积分数</a:t>
                </a:r>
                <a:endParaRPr 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7" name="Down Arrow 39">
                <a:extLst>
                  <a:ext uri="{FF2B5EF4-FFF2-40B4-BE49-F238E27FC236}">
                    <a16:creationId xmlns:a16="http://schemas.microsoft.com/office/drawing/2014/main" id="{E2F5BF56-D63B-C247-8173-25BB9234998E}"/>
                  </a:ext>
                </a:extLst>
              </p:cNvPr>
              <p:cNvSpPr/>
              <p:nvPr/>
            </p:nvSpPr>
            <p:spPr bwMode="auto">
              <a:xfrm rot="10800000">
                <a:off x="2819400" y="3886199"/>
                <a:ext cx="381000" cy="533400"/>
              </a:xfrm>
              <a:prstGeom prst="down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8" name="Down Arrow 40">
                <a:extLst>
                  <a:ext uri="{FF2B5EF4-FFF2-40B4-BE49-F238E27FC236}">
                    <a16:creationId xmlns:a16="http://schemas.microsoft.com/office/drawing/2014/main" id="{3AE6631D-8713-B045-91E4-548C4C56E7F1}"/>
                  </a:ext>
                </a:extLst>
              </p:cNvPr>
              <p:cNvSpPr/>
              <p:nvPr/>
            </p:nvSpPr>
            <p:spPr bwMode="auto">
              <a:xfrm rot="10800000">
                <a:off x="3657600" y="3886199"/>
                <a:ext cx="381000" cy="533400"/>
              </a:xfrm>
              <a:prstGeom prst="down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9" name="Down Arrow 41">
                <a:extLst>
                  <a:ext uri="{FF2B5EF4-FFF2-40B4-BE49-F238E27FC236}">
                    <a16:creationId xmlns:a16="http://schemas.microsoft.com/office/drawing/2014/main" id="{0BB47230-7C36-1C45-A650-FFA81ADCD489}"/>
                  </a:ext>
                </a:extLst>
              </p:cNvPr>
              <p:cNvSpPr/>
              <p:nvPr/>
            </p:nvSpPr>
            <p:spPr bwMode="auto">
              <a:xfrm rot="10800000">
                <a:off x="4495800" y="3886199"/>
                <a:ext cx="381000" cy="533400"/>
              </a:xfrm>
              <a:prstGeom prst="down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0" name="Down Arrow 42">
                <a:extLst>
                  <a:ext uri="{FF2B5EF4-FFF2-40B4-BE49-F238E27FC236}">
                    <a16:creationId xmlns:a16="http://schemas.microsoft.com/office/drawing/2014/main" id="{54E858FF-79A3-0F4C-9AD5-49539FC5B1EC}"/>
                  </a:ext>
                </a:extLst>
              </p:cNvPr>
              <p:cNvSpPr/>
              <p:nvPr/>
            </p:nvSpPr>
            <p:spPr bwMode="auto">
              <a:xfrm rot="10800000">
                <a:off x="5334000" y="3886199"/>
                <a:ext cx="381000" cy="533400"/>
              </a:xfrm>
              <a:prstGeom prst="down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1" name="Down Arrow 43">
                <a:extLst>
                  <a:ext uri="{FF2B5EF4-FFF2-40B4-BE49-F238E27FC236}">
                    <a16:creationId xmlns:a16="http://schemas.microsoft.com/office/drawing/2014/main" id="{B6E05FB4-48FE-4C40-9D07-005D9C1B9B4E}"/>
                  </a:ext>
                </a:extLst>
              </p:cNvPr>
              <p:cNvSpPr/>
              <p:nvPr/>
            </p:nvSpPr>
            <p:spPr bwMode="auto">
              <a:xfrm rot="10800000">
                <a:off x="6172200" y="3886199"/>
                <a:ext cx="381000" cy="533400"/>
              </a:xfrm>
              <a:prstGeom prst="down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2" name="Down Arrow 44">
                <a:extLst>
                  <a:ext uri="{FF2B5EF4-FFF2-40B4-BE49-F238E27FC236}">
                    <a16:creationId xmlns:a16="http://schemas.microsoft.com/office/drawing/2014/main" id="{18A6CEEF-2BC6-A642-81D5-04B0BECF8AC9}"/>
                  </a:ext>
                </a:extLst>
              </p:cNvPr>
              <p:cNvSpPr/>
              <p:nvPr/>
            </p:nvSpPr>
            <p:spPr bwMode="auto">
              <a:xfrm rot="10800000">
                <a:off x="1981201" y="2666998"/>
                <a:ext cx="381000" cy="533400"/>
              </a:xfrm>
              <a:prstGeom prst="down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3" name="Down Arrow 45">
                <a:extLst>
                  <a:ext uri="{FF2B5EF4-FFF2-40B4-BE49-F238E27FC236}">
                    <a16:creationId xmlns:a16="http://schemas.microsoft.com/office/drawing/2014/main" id="{013D1427-7E94-8543-8085-7CB9C7651786}"/>
                  </a:ext>
                </a:extLst>
              </p:cNvPr>
              <p:cNvSpPr/>
              <p:nvPr/>
            </p:nvSpPr>
            <p:spPr bwMode="auto">
              <a:xfrm rot="10800000">
                <a:off x="2819401" y="2666999"/>
                <a:ext cx="381000" cy="533400"/>
              </a:xfrm>
              <a:prstGeom prst="down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4" name="Down Arrow 46">
                <a:extLst>
                  <a:ext uri="{FF2B5EF4-FFF2-40B4-BE49-F238E27FC236}">
                    <a16:creationId xmlns:a16="http://schemas.microsoft.com/office/drawing/2014/main" id="{1D4CF9A8-F2F4-0C43-A27C-203168AA2520}"/>
                  </a:ext>
                </a:extLst>
              </p:cNvPr>
              <p:cNvSpPr/>
              <p:nvPr/>
            </p:nvSpPr>
            <p:spPr bwMode="auto">
              <a:xfrm rot="10800000">
                <a:off x="3657601" y="2666999"/>
                <a:ext cx="381000" cy="533400"/>
              </a:xfrm>
              <a:prstGeom prst="down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15" name="右大括号 114">
              <a:extLst>
                <a:ext uri="{FF2B5EF4-FFF2-40B4-BE49-F238E27FC236}">
                  <a16:creationId xmlns:a16="http://schemas.microsoft.com/office/drawing/2014/main" id="{3C086E72-567F-BA4C-89F9-111461055999}"/>
                </a:ext>
              </a:extLst>
            </p:cNvPr>
            <p:cNvSpPr/>
            <p:nvPr/>
          </p:nvSpPr>
          <p:spPr>
            <a:xfrm>
              <a:off x="6630225" y="3904698"/>
              <a:ext cx="362169" cy="2470678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7" name="文本框 116">
            <a:extLst>
              <a:ext uri="{FF2B5EF4-FFF2-40B4-BE49-F238E27FC236}">
                <a16:creationId xmlns:a16="http://schemas.microsoft.com/office/drawing/2014/main" id="{A0F03586-3650-1049-B33A-A1CAE2197903}"/>
              </a:ext>
            </a:extLst>
          </p:cNvPr>
          <p:cNvSpPr txBox="1"/>
          <p:nvPr/>
        </p:nvSpPr>
        <p:spPr>
          <a:xfrm>
            <a:off x="7536375" y="4757732"/>
            <a:ext cx="3061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query-at-a-time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</a:t>
            </a: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tf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排序的倒排索引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83235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02751-AF85-1E42-95AB-7DACE428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95CB66-E286-F543-8125-37E7FAA0EE7A}"/>
              </a:ext>
            </a:extLst>
          </p:cNvPr>
          <p:cNvSpPr txBox="1"/>
          <p:nvPr/>
        </p:nvSpPr>
        <p:spPr>
          <a:xfrm>
            <a:off x="1095824" y="1726296"/>
            <a:ext cx="9071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索引建立：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语言，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2.6.4</a:t>
            </a:r>
          </a:p>
          <a:p>
            <a:pPr marL="457200" indent="-457200"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信息检索：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网站可视化：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flask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，使用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meterialize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285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C34AE-DD27-8F4F-AE6B-5B345044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实验结果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6C53899-A04E-5440-A90C-7366BB280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155151"/>
              </p:ext>
            </p:extLst>
          </p:nvPr>
        </p:nvGraphicFramePr>
        <p:xfrm>
          <a:off x="1409699" y="2316480"/>
          <a:ext cx="93726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122">
                  <a:extLst>
                    <a:ext uri="{9D8B030D-6E8A-4147-A177-3AD203B41FA5}">
                      <a16:colId xmlns:a16="http://schemas.microsoft.com/office/drawing/2014/main" val="2434061680"/>
                    </a:ext>
                  </a:extLst>
                </a:gridCol>
                <a:gridCol w="1487157">
                  <a:extLst>
                    <a:ext uri="{9D8B030D-6E8A-4147-A177-3AD203B41FA5}">
                      <a16:colId xmlns:a16="http://schemas.microsoft.com/office/drawing/2014/main" val="3089724249"/>
                    </a:ext>
                  </a:extLst>
                </a:gridCol>
                <a:gridCol w="1269404">
                  <a:extLst>
                    <a:ext uri="{9D8B030D-6E8A-4147-A177-3AD203B41FA5}">
                      <a16:colId xmlns:a16="http://schemas.microsoft.com/office/drawing/2014/main" val="764717674"/>
                    </a:ext>
                  </a:extLst>
                </a:gridCol>
                <a:gridCol w="1603459">
                  <a:extLst>
                    <a:ext uri="{9D8B030D-6E8A-4147-A177-3AD203B41FA5}">
                      <a16:colId xmlns:a16="http://schemas.microsoft.com/office/drawing/2014/main" val="2491078924"/>
                    </a:ext>
                  </a:extLst>
                </a:gridCol>
                <a:gridCol w="1603459">
                  <a:extLst>
                    <a:ext uri="{9D8B030D-6E8A-4147-A177-3AD203B41FA5}">
                      <a16:colId xmlns:a16="http://schemas.microsoft.com/office/drawing/2014/main" val="843697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条目数量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索引的大小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运行时间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39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Wikimedia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dump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19758736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70G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90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ID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排序的倒排索引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19099730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47G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633M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1h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99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TF,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ID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排序的倒排索引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19099730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60G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689M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1h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01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有损的以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TF,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ID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排序的倒排索引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19092140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7.8G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661M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50min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5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文章信息的索引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19758736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1.7G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619M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15min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082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7173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9C67D-5E0C-DD42-BA26-EF2AF79C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检索网站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4CC076-7EC4-2E4C-BA8E-387B5E66DD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44"/>
          <a:stretch/>
        </p:blipFill>
        <p:spPr>
          <a:xfrm>
            <a:off x="-13133" y="1272209"/>
            <a:ext cx="12205133" cy="474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8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9C67D-5E0C-DD42-BA26-EF2AF79C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检索网站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1281A1-8A2E-7645-92C6-AE2B20505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86" y="826249"/>
            <a:ext cx="10595113" cy="595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8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9C67D-5E0C-DD42-BA26-EF2AF79C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检索网站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1281A1-8A2E-7645-92C6-AE2B20505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686" y="826249"/>
            <a:ext cx="10595112" cy="595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64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343B8-ED0E-604D-8F96-44AEA180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讨论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F6C9FC-2DCB-034D-971C-1080A46BB3F7}"/>
              </a:ext>
            </a:extLst>
          </p:cNvPr>
          <p:cNvSpPr txBox="1"/>
          <p:nvPr/>
        </p:nvSpPr>
        <p:spPr>
          <a:xfrm>
            <a:off x="1095824" y="1557331"/>
            <a:ext cx="9071907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数据处理上仅仅是把英语单词匹配出来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bag of words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模型失去了位置上的相关性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没有利用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信息，可以结合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信息来优化多个词的检索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其他打分方法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其他压缩方法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235446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337836" y="1629000"/>
            <a:ext cx="3600000" cy="3600000"/>
          </a:xfrm>
          <a:prstGeom prst="ellipse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19509" y="2828835"/>
            <a:ext cx="3236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THANKS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97836" y="2828835"/>
            <a:ext cx="28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697836" y="4029164"/>
            <a:ext cx="28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4436036" y="1743300"/>
            <a:ext cx="3403600" cy="34036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97836" y="4064778"/>
            <a:ext cx="288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请各位评委老师批评指正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682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90417" y="1238745"/>
            <a:ext cx="5123673" cy="684555"/>
            <a:chOff x="1095824" y="2120331"/>
            <a:chExt cx="6736211" cy="900000"/>
          </a:xfrm>
        </p:grpSpPr>
        <p:sp>
          <p:nvSpPr>
            <p:cNvPr id="8" name="任意多边形 7"/>
            <p:cNvSpPr/>
            <p:nvPr/>
          </p:nvSpPr>
          <p:spPr>
            <a:xfrm>
              <a:off x="1095824" y="2120331"/>
              <a:ext cx="1046759" cy="900000"/>
            </a:xfrm>
            <a:custGeom>
              <a:avLst/>
              <a:gdLst>
                <a:gd name="connsiteX0" fmla="*/ 0 w 1046759"/>
                <a:gd name="connsiteY0" fmla="*/ 0 h 900000"/>
                <a:gd name="connsiteX1" fmla="*/ 900000 w 1046759"/>
                <a:gd name="connsiteY1" fmla="*/ 0 h 900000"/>
                <a:gd name="connsiteX2" fmla="*/ 900000 w 1046759"/>
                <a:gd name="connsiteY2" fmla="*/ 303241 h 900000"/>
                <a:gd name="connsiteX3" fmla="*/ 1046759 w 1046759"/>
                <a:gd name="connsiteY3" fmla="*/ 450000 h 900000"/>
                <a:gd name="connsiteX4" fmla="*/ 900000 w 1046759"/>
                <a:gd name="connsiteY4" fmla="*/ 596759 h 900000"/>
                <a:gd name="connsiteX5" fmla="*/ 900000 w 1046759"/>
                <a:gd name="connsiteY5" fmla="*/ 900000 h 900000"/>
                <a:gd name="connsiteX6" fmla="*/ 0 w 1046759"/>
                <a:gd name="connsiteY6" fmla="*/ 90000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6759" h="900000">
                  <a:moveTo>
                    <a:pt x="0" y="0"/>
                  </a:moveTo>
                  <a:lnTo>
                    <a:pt x="900000" y="0"/>
                  </a:lnTo>
                  <a:lnTo>
                    <a:pt x="900000" y="303241"/>
                  </a:lnTo>
                  <a:lnTo>
                    <a:pt x="1046759" y="450000"/>
                  </a:lnTo>
                  <a:lnTo>
                    <a:pt x="900000" y="596759"/>
                  </a:lnTo>
                  <a:lnTo>
                    <a:pt x="900000" y="900000"/>
                  </a:lnTo>
                  <a:lnTo>
                    <a:pt x="0" y="900000"/>
                  </a:lnTo>
                  <a:close/>
                </a:path>
              </a:pathLst>
            </a:custGeom>
            <a:solidFill>
              <a:srgbClr val="0171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000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142583" y="2277943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项目概况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2142583" y="2644640"/>
              <a:ext cx="56894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标题 3"/>
          <p:cNvSpPr>
            <a:spLocks noGrp="1"/>
          </p:cNvSpPr>
          <p:nvPr>
            <p:ph type="title"/>
          </p:nvPr>
        </p:nvSpPr>
        <p:spPr>
          <a:xfrm>
            <a:off x="1085884" y="206873"/>
            <a:ext cx="10257975" cy="91440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1773E72-FE13-9C4D-A946-6C42635CE335}"/>
              </a:ext>
            </a:extLst>
          </p:cNvPr>
          <p:cNvGrpSpPr/>
          <p:nvPr/>
        </p:nvGrpSpPr>
        <p:grpSpPr>
          <a:xfrm>
            <a:off x="1190417" y="2189007"/>
            <a:ext cx="2185176" cy="684555"/>
            <a:chOff x="1095824" y="2120331"/>
            <a:chExt cx="2872900" cy="900000"/>
          </a:xfrm>
        </p:grpSpPr>
        <p:sp>
          <p:nvSpPr>
            <p:cNvPr id="36" name="任意多边形 7">
              <a:extLst>
                <a:ext uri="{FF2B5EF4-FFF2-40B4-BE49-F238E27FC236}">
                  <a16:creationId xmlns:a16="http://schemas.microsoft.com/office/drawing/2014/main" id="{800D9AF6-022E-B04D-90AB-EAB01A23C737}"/>
                </a:ext>
              </a:extLst>
            </p:cNvPr>
            <p:cNvSpPr/>
            <p:nvPr/>
          </p:nvSpPr>
          <p:spPr>
            <a:xfrm>
              <a:off x="1095824" y="2120331"/>
              <a:ext cx="1046759" cy="900000"/>
            </a:xfrm>
            <a:custGeom>
              <a:avLst/>
              <a:gdLst>
                <a:gd name="connsiteX0" fmla="*/ 0 w 1046759"/>
                <a:gd name="connsiteY0" fmla="*/ 0 h 900000"/>
                <a:gd name="connsiteX1" fmla="*/ 900000 w 1046759"/>
                <a:gd name="connsiteY1" fmla="*/ 0 h 900000"/>
                <a:gd name="connsiteX2" fmla="*/ 900000 w 1046759"/>
                <a:gd name="connsiteY2" fmla="*/ 303241 h 900000"/>
                <a:gd name="connsiteX3" fmla="*/ 1046759 w 1046759"/>
                <a:gd name="connsiteY3" fmla="*/ 450000 h 900000"/>
                <a:gd name="connsiteX4" fmla="*/ 900000 w 1046759"/>
                <a:gd name="connsiteY4" fmla="*/ 596759 h 900000"/>
                <a:gd name="connsiteX5" fmla="*/ 900000 w 1046759"/>
                <a:gd name="connsiteY5" fmla="*/ 900000 h 900000"/>
                <a:gd name="connsiteX6" fmla="*/ 0 w 1046759"/>
                <a:gd name="connsiteY6" fmla="*/ 90000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6759" h="900000">
                  <a:moveTo>
                    <a:pt x="0" y="0"/>
                  </a:moveTo>
                  <a:lnTo>
                    <a:pt x="900000" y="0"/>
                  </a:lnTo>
                  <a:lnTo>
                    <a:pt x="900000" y="303241"/>
                  </a:lnTo>
                  <a:lnTo>
                    <a:pt x="1046759" y="450000"/>
                  </a:lnTo>
                  <a:lnTo>
                    <a:pt x="900000" y="596759"/>
                  </a:lnTo>
                  <a:lnTo>
                    <a:pt x="900000" y="900000"/>
                  </a:lnTo>
                  <a:lnTo>
                    <a:pt x="0" y="900000"/>
                  </a:lnTo>
                  <a:close/>
                </a:path>
              </a:pathLst>
            </a:custGeom>
            <a:solidFill>
              <a:srgbClr val="0171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000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78656AF-DD50-3540-AF41-1C9DC9B76D0B}"/>
                </a:ext>
              </a:extLst>
            </p:cNvPr>
            <p:cNvSpPr txBox="1"/>
            <p:nvPr/>
          </p:nvSpPr>
          <p:spPr>
            <a:xfrm>
              <a:off x="2142583" y="2277943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项目设计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8AD7AB1-B884-404F-9C6D-98B7094AEAD2}"/>
              </a:ext>
            </a:extLst>
          </p:cNvPr>
          <p:cNvGrpSpPr/>
          <p:nvPr/>
        </p:nvGrpSpPr>
        <p:grpSpPr>
          <a:xfrm>
            <a:off x="1190416" y="3144106"/>
            <a:ext cx="2185176" cy="684555"/>
            <a:chOff x="1095824" y="2120331"/>
            <a:chExt cx="2872900" cy="900000"/>
          </a:xfrm>
        </p:grpSpPr>
        <p:sp>
          <p:nvSpPr>
            <p:cNvPr id="40" name="任意多边形 7">
              <a:extLst>
                <a:ext uri="{FF2B5EF4-FFF2-40B4-BE49-F238E27FC236}">
                  <a16:creationId xmlns:a16="http://schemas.microsoft.com/office/drawing/2014/main" id="{6D5C022A-E05B-0341-8F95-7986879FFB6B}"/>
                </a:ext>
              </a:extLst>
            </p:cNvPr>
            <p:cNvSpPr/>
            <p:nvPr/>
          </p:nvSpPr>
          <p:spPr>
            <a:xfrm>
              <a:off x="1095824" y="2120331"/>
              <a:ext cx="1046759" cy="900000"/>
            </a:xfrm>
            <a:custGeom>
              <a:avLst/>
              <a:gdLst>
                <a:gd name="connsiteX0" fmla="*/ 0 w 1046759"/>
                <a:gd name="connsiteY0" fmla="*/ 0 h 900000"/>
                <a:gd name="connsiteX1" fmla="*/ 900000 w 1046759"/>
                <a:gd name="connsiteY1" fmla="*/ 0 h 900000"/>
                <a:gd name="connsiteX2" fmla="*/ 900000 w 1046759"/>
                <a:gd name="connsiteY2" fmla="*/ 303241 h 900000"/>
                <a:gd name="connsiteX3" fmla="*/ 1046759 w 1046759"/>
                <a:gd name="connsiteY3" fmla="*/ 450000 h 900000"/>
                <a:gd name="connsiteX4" fmla="*/ 900000 w 1046759"/>
                <a:gd name="connsiteY4" fmla="*/ 596759 h 900000"/>
                <a:gd name="connsiteX5" fmla="*/ 900000 w 1046759"/>
                <a:gd name="connsiteY5" fmla="*/ 900000 h 900000"/>
                <a:gd name="connsiteX6" fmla="*/ 0 w 1046759"/>
                <a:gd name="connsiteY6" fmla="*/ 90000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6759" h="900000">
                  <a:moveTo>
                    <a:pt x="0" y="0"/>
                  </a:moveTo>
                  <a:lnTo>
                    <a:pt x="900000" y="0"/>
                  </a:lnTo>
                  <a:lnTo>
                    <a:pt x="900000" y="303241"/>
                  </a:lnTo>
                  <a:lnTo>
                    <a:pt x="1046759" y="450000"/>
                  </a:lnTo>
                  <a:lnTo>
                    <a:pt x="900000" y="596759"/>
                  </a:lnTo>
                  <a:lnTo>
                    <a:pt x="900000" y="900000"/>
                  </a:lnTo>
                  <a:lnTo>
                    <a:pt x="0" y="900000"/>
                  </a:lnTo>
                  <a:close/>
                </a:path>
              </a:pathLst>
            </a:custGeom>
            <a:solidFill>
              <a:srgbClr val="0171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000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68F6722-6D7F-A744-AA63-45A5D7E16290}"/>
                </a:ext>
              </a:extLst>
            </p:cNvPr>
            <p:cNvSpPr txBox="1"/>
            <p:nvPr/>
          </p:nvSpPr>
          <p:spPr>
            <a:xfrm>
              <a:off x="2142583" y="2277943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实现方法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E7D824C-51FB-9643-BBC9-A192A334E13B}"/>
              </a:ext>
            </a:extLst>
          </p:cNvPr>
          <p:cNvGrpSpPr/>
          <p:nvPr/>
        </p:nvGrpSpPr>
        <p:grpSpPr>
          <a:xfrm>
            <a:off x="1190416" y="4104322"/>
            <a:ext cx="2185176" cy="684555"/>
            <a:chOff x="1095824" y="2120331"/>
            <a:chExt cx="2872900" cy="900000"/>
          </a:xfrm>
        </p:grpSpPr>
        <p:sp>
          <p:nvSpPr>
            <p:cNvPr id="14" name="任意多边形 7">
              <a:extLst>
                <a:ext uri="{FF2B5EF4-FFF2-40B4-BE49-F238E27FC236}">
                  <a16:creationId xmlns:a16="http://schemas.microsoft.com/office/drawing/2014/main" id="{CD21216F-5C7B-414D-B8D2-20E35FADB31A}"/>
                </a:ext>
              </a:extLst>
            </p:cNvPr>
            <p:cNvSpPr/>
            <p:nvPr/>
          </p:nvSpPr>
          <p:spPr>
            <a:xfrm>
              <a:off x="1095824" y="2120331"/>
              <a:ext cx="1046759" cy="900000"/>
            </a:xfrm>
            <a:custGeom>
              <a:avLst/>
              <a:gdLst>
                <a:gd name="connsiteX0" fmla="*/ 0 w 1046759"/>
                <a:gd name="connsiteY0" fmla="*/ 0 h 900000"/>
                <a:gd name="connsiteX1" fmla="*/ 900000 w 1046759"/>
                <a:gd name="connsiteY1" fmla="*/ 0 h 900000"/>
                <a:gd name="connsiteX2" fmla="*/ 900000 w 1046759"/>
                <a:gd name="connsiteY2" fmla="*/ 303241 h 900000"/>
                <a:gd name="connsiteX3" fmla="*/ 1046759 w 1046759"/>
                <a:gd name="connsiteY3" fmla="*/ 450000 h 900000"/>
                <a:gd name="connsiteX4" fmla="*/ 900000 w 1046759"/>
                <a:gd name="connsiteY4" fmla="*/ 596759 h 900000"/>
                <a:gd name="connsiteX5" fmla="*/ 900000 w 1046759"/>
                <a:gd name="connsiteY5" fmla="*/ 900000 h 900000"/>
                <a:gd name="connsiteX6" fmla="*/ 0 w 1046759"/>
                <a:gd name="connsiteY6" fmla="*/ 90000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6759" h="900000">
                  <a:moveTo>
                    <a:pt x="0" y="0"/>
                  </a:moveTo>
                  <a:lnTo>
                    <a:pt x="900000" y="0"/>
                  </a:lnTo>
                  <a:lnTo>
                    <a:pt x="900000" y="303241"/>
                  </a:lnTo>
                  <a:lnTo>
                    <a:pt x="1046759" y="450000"/>
                  </a:lnTo>
                  <a:lnTo>
                    <a:pt x="900000" y="596759"/>
                  </a:lnTo>
                  <a:lnTo>
                    <a:pt x="900000" y="900000"/>
                  </a:lnTo>
                  <a:lnTo>
                    <a:pt x="0" y="900000"/>
                  </a:lnTo>
                  <a:close/>
                </a:path>
              </a:pathLst>
            </a:custGeom>
            <a:solidFill>
              <a:srgbClr val="0171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000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84B1176-EDF1-F641-B5AB-238DCC072F22}"/>
                </a:ext>
              </a:extLst>
            </p:cNvPr>
            <p:cNvSpPr txBox="1"/>
            <p:nvPr/>
          </p:nvSpPr>
          <p:spPr>
            <a:xfrm>
              <a:off x="2142583" y="2277943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1E9B9DA-F820-F74E-B339-84AD8A306512}"/>
              </a:ext>
            </a:extLst>
          </p:cNvPr>
          <p:cNvGrpSpPr/>
          <p:nvPr/>
        </p:nvGrpSpPr>
        <p:grpSpPr>
          <a:xfrm>
            <a:off x="1190416" y="5184420"/>
            <a:ext cx="1560909" cy="684555"/>
            <a:chOff x="1095824" y="2120331"/>
            <a:chExt cx="2052162" cy="900000"/>
          </a:xfrm>
        </p:grpSpPr>
        <p:sp>
          <p:nvSpPr>
            <p:cNvPr id="17" name="任意多边形 7">
              <a:extLst>
                <a:ext uri="{FF2B5EF4-FFF2-40B4-BE49-F238E27FC236}">
                  <a16:creationId xmlns:a16="http://schemas.microsoft.com/office/drawing/2014/main" id="{DCAA430E-413C-2C4E-81BC-029A88E79F82}"/>
                </a:ext>
              </a:extLst>
            </p:cNvPr>
            <p:cNvSpPr/>
            <p:nvPr/>
          </p:nvSpPr>
          <p:spPr>
            <a:xfrm>
              <a:off x="1095824" y="2120331"/>
              <a:ext cx="1046759" cy="900000"/>
            </a:xfrm>
            <a:custGeom>
              <a:avLst/>
              <a:gdLst>
                <a:gd name="connsiteX0" fmla="*/ 0 w 1046759"/>
                <a:gd name="connsiteY0" fmla="*/ 0 h 900000"/>
                <a:gd name="connsiteX1" fmla="*/ 900000 w 1046759"/>
                <a:gd name="connsiteY1" fmla="*/ 0 h 900000"/>
                <a:gd name="connsiteX2" fmla="*/ 900000 w 1046759"/>
                <a:gd name="connsiteY2" fmla="*/ 303241 h 900000"/>
                <a:gd name="connsiteX3" fmla="*/ 1046759 w 1046759"/>
                <a:gd name="connsiteY3" fmla="*/ 450000 h 900000"/>
                <a:gd name="connsiteX4" fmla="*/ 900000 w 1046759"/>
                <a:gd name="connsiteY4" fmla="*/ 596759 h 900000"/>
                <a:gd name="connsiteX5" fmla="*/ 900000 w 1046759"/>
                <a:gd name="connsiteY5" fmla="*/ 900000 h 900000"/>
                <a:gd name="connsiteX6" fmla="*/ 0 w 1046759"/>
                <a:gd name="connsiteY6" fmla="*/ 90000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6759" h="900000">
                  <a:moveTo>
                    <a:pt x="0" y="0"/>
                  </a:moveTo>
                  <a:lnTo>
                    <a:pt x="900000" y="0"/>
                  </a:lnTo>
                  <a:lnTo>
                    <a:pt x="900000" y="303241"/>
                  </a:lnTo>
                  <a:lnTo>
                    <a:pt x="1046759" y="450000"/>
                  </a:lnTo>
                  <a:lnTo>
                    <a:pt x="900000" y="596759"/>
                  </a:lnTo>
                  <a:lnTo>
                    <a:pt x="900000" y="900000"/>
                  </a:lnTo>
                  <a:lnTo>
                    <a:pt x="0" y="900000"/>
                  </a:lnTo>
                  <a:close/>
                </a:path>
              </a:pathLst>
            </a:custGeom>
            <a:solidFill>
              <a:srgbClr val="0171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4000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4522660-B2FB-8F4C-8679-807D9CD104DC}"/>
                </a:ext>
              </a:extLst>
            </p:cNvPr>
            <p:cNvSpPr txBox="1"/>
            <p:nvPr/>
          </p:nvSpPr>
          <p:spPr>
            <a:xfrm>
              <a:off x="2142583" y="2277943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讨论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6950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8A715-FCCE-D843-A256-98222DE7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项目概况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772B8A-9757-E649-8417-E421E55EEC4F}"/>
              </a:ext>
            </a:extLst>
          </p:cNvPr>
          <p:cNvSpPr txBox="1"/>
          <p:nvPr/>
        </p:nvSpPr>
        <p:spPr>
          <a:xfrm>
            <a:off x="1095824" y="1753477"/>
            <a:ext cx="7827459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实现了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Wikimedia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dump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数据的基本处理；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建立倒排索引、索引压缩；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建立文章信息索引；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建立索引上的索引；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实现排序检索；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构建检索网站。</a:t>
            </a:r>
          </a:p>
        </p:txBody>
      </p:sp>
    </p:spTree>
    <p:extLst>
      <p:ext uri="{BB962C8B-B14F-4D97-AF65-F5344CB8AC3E}">
        <p14:creationId xmlns:p14="http://schemas.microsoft.com/office/powerpoint/2010/main" val="37994676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8EC5B-5DE7-D644-87BB-B3E4A4AE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项目设计</a:t>
            </a: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C939D8C-56EA-2C4E-931D-E0F68F2C17E7}"/>
              </a:ext>
            </a:extLst>
          </p:cNvPr>
          <p:cNvGrpSpPr/>
          <p:nvPr/>
        </p:nvGrpSpPr>
        <p:grpSpPr>
          <a:xfrm>
            <a:off x="2833911" y="936446"/>
            <a:ext cx="6781800" cy="5577945"/>
            <a:chOff x="2833911" y="936446"/>
            <a:chExt cx="6781800" cy="5577945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D04A817D-40AE-914C-9BA8-F6983E75FA2D}"/>
                </a:ext>
              </a:extLst>
            </p:cNvPr>
            <p:cNvGrpSpPr/>
            <p:nvPr/>
          </p:nvGrpSpPr>
          <p:grpSpPr>
            <a:xfrm>
              <a:off x="2833911" y="936446"/>
              <a:ext cx="6781800" cy="5577945"/>
              <a:chOff x="1295400" y="1028700"/>
              <a:chExt cx="6781800" cy="5577945"/>
            </a:xfrm>
          </p:grpSpPr>
          <p:sp>
            <p:nvSpPr>
              <p:cNvPr id="34" name="Rectangle 21">
                <a:extLst>
                  <a:ext uri="{FF2B5EF4-FFF2-40B4-BE49-F238E27FC236}">
                    <a16:creationId xmlns:a16="http://schemas.microsoft.com/office/drawing/2014/main" id="{C554979A-6A73-3548-A8F9-EB347F3EE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5400" y="2014538"/>
                <a:ext cx="6781800" cy="346551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5" name="AutoShape 3">
                <a:extLst>
                  <a:ext uri="{FF2B5EF4-FFF2-40B4-BE49-F238E27FC236}">
                    <a16:creationId xmlns:a16="http://schemas.microsoft.com/office/drawing/2014/main" id="{C6F3EB08-53A3-614F-A6EB-1762846FE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0" y="1028700"/>
                <a:ext cx="1905000" cy="762000"/>
              </a:xfrm>
              <a:prstGeom prst="flowChartMultidocumen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8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Wikimedia</a:t>
                </a:r>
                <a:r>
                  <a:rPr lang="zh-CN" altLang="en-US" sz="18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endParaRPr lang="en-US" altLang="zh-CN" sz="1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r>
                  <a:rPr lang="en-US" altLang="zh-CN" sz="18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dump</a:t>
                </a:r>
                <a:endParaRPr lang="en-US" sz="1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6" name="AutoShape 4">
                <a:extLst>
                  <a:ext uri="{FF2B5EF4-FFF2-40B4-BE49-F238E27FC236}">
                    <a16:creationId xmlns:a16="http://schemas.microsoft.com/office/drawing/2014/main" id="{E4C86831-F63D-D54F-A82B-1566FE952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5638" y="1181100"/>
                <a:ext cx="1371600" cy="533400"/>
              </a:xfrm>
              <a:prstGeom prst="flowChartInputOutput">
                <a:avLst/>
              </a:prstGeom>
              <a:ln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zh-CN" altLang="en-US" sz="18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查询</a:t>
                </a:r>
                <a:endParaRPr lang="en-US" sz="1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7" name="AutoShape 5">
                <a:extLst>
                  <a:ext uri="{FF2B5EF4-FFF2-40B4-BE49-F238E27FC236}">
                    <a16:creationId xmlns:a16="http://schemas.microsoft.com/office/drawing/2014/main" id="{D4507440-FFE4-2D42-9E5C-56C957817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675" y="5844645"/>
                <a:ext cx="1676400" cy="762000"/>
              </a:xfrm>
              <a:prstGeom prst="flowChartMultidocument">
                <a:avLst/>
              </a:pr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zh-CN" altLang="en-US" sz="18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查询结果</a:t>
                </a:r>
                <a:endParaRPr lang="en-US" sz="1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8" name="Rectangle 6">
                <a:extLst>
                  <a:ext uri="{FF2B5EF4-FFF2-40B4-BE49-F238E27FC236}">
                    <a16:creationId xmlns:a16="http://schemas.microsoft.com/office/drawing/2014/main" id="{2DF7A365-BB54-2845-BA34-442E88700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1969" y="2195352"/>
                <a:ext cx="1676400" cy="685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英文单词提取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endParaRPr lang="en-US" altLang="zh-CN" sz="1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集合化</a:t>
                </a:r>
                <a:endParaRPr lang="en-US" sz="1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9" name="Rectangle 7">
                <a:extLst>
                  <a:ext uri="{FF2B5EF4-FFF2-40B4-BE49-F238E27FC236}">
                    <a16:creationId xmlns:a16="http://schemas.microsoft.com/office/drawing/2014/main" id="{CDFB2C90-5CDB-BA4A-9EB1-0A9A1E850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0393" y="2185089"/>
                <a:ext cx="1676400" cy="685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英文单词提取</a:t>
                </a:r>
                <a:endParaRPr lang="en-US" sz="1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0" name="Rectangle 10">
                <a:extLst>
                  <a:ext uri="{FF2B5EF4-FFF2-40B4-BE49-F238E27FC236}">
                    <a16:creationId xmlns:a16="http://schemas.microsoft.com/office/drawing/2014/main" id="{D505FB68-9E12-7541-947C-15544E7C6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1969" y="4528915"/>
                <a:ext cx="1676400" cy="685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打分并排序</a:t>
                </a:r>
                <a:endParaRPr lang="en-US" sz="1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1" name="Line 12">
                <a:extLst>
                  <a:ext uri="{FF2B5EF4-FFF2-40B4-BE49-F238E27FC236}">
                    <a16:creationId xmlns:a16="http://schemas.microsoft.com/office/drawing/2014/main" id="{A54F94BB-4F3F-5D42-AE72-1D1C76C93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61169" y="2881152"/>
                <a:ext cx="837033" cy="328453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2" name="AutoShape 13">
                <a:extLst>
                  <a:ext uri="{FF2B5EF4-FFF2-40B4-BE49-F238E27FC236}">
                    <a16:creationId xmlns:a16="http://schemas.microsoft.com/office/drawing/2014/main" id="{E53B9868-B2A6-E545-B8C2-DE59C1304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5765" y="3200432"/>
                <a:ext cx="1035050" cy="805039"/>
              </a:xfrm>
              <a:prstGeom prst="can">
                <a:avLst>
                  <a:gd name="adj" fmla="val 25000"/>
                </a:avLst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sz="1800" dirty="0" err="1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倒排索引</a:t>
                </a:r>
                <a:endParaRPr lang="en-US" sz="1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3" name="Line 14">
                <a:extLst>
                  <a:ext uri="{FF2B5EF4-FFF2-40B4-BE49-F238E27FC236}">
                    <a16:creationId xmlns:a16="http://schemas.microsoft.com/office/drawing/2014/main" id="{139513BA-9388-8F4C-86BF-A8A7AF2D5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24085" y="4005471"/>
                <a:ext cx="2" cy="430709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4" name="Line 15">
                <a:extLst>
                  <a:ext uri="{FF2B5EF4-FFF2-40B4-BE49-F238E27FC236}">
                    <a16:creationId xmlns:a16="http://schemas.microsoft.com/office/drawing/2014/main" id="{DF91F3EB-57D1-1646-B053-5B60844CA6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1438" y="1714500"/>
                <a:ext cx="0" cy="53340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5" name="Line 16">
                <a:extLst>
                  <a:ext uri="{FF2B5EF4-FFF2-40B4-BE49-F238E27FC236}">
                    <a16:creationId xmlns:a16="http://schemas.microsoft.com/office/drawing/2014/main" id="{9401E55B-9AE2-034A-AC37-241EE70F7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50815" y="1714500"/>
                <a:ext cx="348554" cy="520177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6" name="Line 17">
                <a:extLst>
                  <a:ext uri="{FF2B5EF4-FFF2-40B4-BE49-F238E27FC236}">
                    <a16:creationId xmlns:a16="http://schemas.microsoft.com/office/drawing/2014/main" id="{1067A5DC-B16C-A642-A1FD-5F39124B36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8369" y="4838699"/>
                <a:ext cx="1757933" cy="33116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Line 18">
                <a:extLst>
                  <a:ext uri="{FF2B5EF4-FFF2-40B4-BE49-F238E27FC236}">
                    <a16:creationId xmlns:a16="http://schemas.microsoft.com/office/drawing/2014/main" id="{FAA995DD-C68C-414E-97AF-DC38E55723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78253" y="5214715"/>
                <a:ext cx="0" cy="68580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8" name="Rectangle 19">
                <a:extLst>
                  <a:ext uri="{FF2B5EF4-FFF2-40B4-BE49-F238E27FC236}">
                    <a16:creationId xmlns:a16="http://schemas.microsoft.com/office/drawing/2014/main" id="{82835F7A-0FA1-F445-B1A8-B74B52FCE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5400" y="2019300"/>
                <a:ext cx="6781800" cy="346075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9" name="Line 20">
                <a:extLst>
                  <a:ext uri="{FF2B5EF4-FFF2-40B4-BE49-F238E27FC236}">
                    <a16:creationId xmlns:a16="http://schemas.microsoft.com/office/drawing/2014/main" id="{E3EA2091-481A-AC43-949A-F06E6E875F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78253" y="2881152"/>
                <a:ext cx="23245" cy="1629939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50" name="Straight Connector 23">
                <a:extLst>
                  <a:ext uri="{FF2B5EF4-FFF2-40B4-BE49-F238E27FC236}">
                    <a16:creationId xmlns:a16="http://schemas.microsoft.com/office/drawing/2014/main" id="{E87766FA-FF28-AF46-AF18-CE232878D916}"/>
                  </a:ext>
                </a:extLst>
              </p:cNvPr>
              <p:cNvCxnSpPr>
                <a:cxnSpLocks noChangeShapeType="1"/>
                <a:stCxn id="34" idx="0"/>
                <a:endCxn id="34" idx="2"/>
              </p:cNvCxnSpPr>
              <p:nvPr/>
            </p:nvCxnSpPr>
            <p:spPr bwMode="auto">
              <a:xfrm>
                <a:off x="4686300" y="2014538"/>
                <a:ext cx="0" cy="3465512"/>
              </a:xfrm>
              <a:prstGeom prst="line">
                <a:avLst/>
              </a:prstGeom>
              <a:noFill/>
              <a:ln w="15875" algn="ctr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</p:cxnSp>
          <p:sp>
            <p:nvSpPr>
              <p:cNvPr id="51" name="TextBox 24">
                <a:extLst>
                  <a:ext uri="{FF2B5EF4-FFF2-40B4-BE49-F238E27FC236}">
                    <a16:creationId xmlns:a16="http://schemas.microsoft.com/office/drawing/2014/main" id="{CB51635B-A7EE-AA48-8879-88F7C4DF04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6438" y="2019300"/>
                <a:ext cx="64633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线下</a:t>
                </a:r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" name="TextBox 25">
                <a:extLst>
                  <a:ext uri="{FF2B5EF4-FFF2-40B4-BE49-F238E27FC236}">
                    <a16:creationId xmlns:a16="http://schemas.microsoft.com/office/drawing/2014/main" id="{7E5A426B-9AC5-A34C-A11A-39F4A31299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2345" y="2019300"/>
                <a:ext cx="64633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线上</a:t>
                </a:r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3" name="AutoShape 13">
                <a:extLst>
                  <a:ext uri="{FF2B5EF4-FFF2-40B4-BE49-F238E27FC236}">
                    <a16:creationId xmlns:a16="http://schemas.microsoft.com/office/drawing/2014/main" id="{2179A464-5F14-A34F-9BB8-0C2ECF8AF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4347" y="4451283"/>
                <a:ext cx="1035050" cy="805039"/>
              </a:xfrm>
              <a:prstGeom prst="can">
                <a:avLst>
                  <a:gd name="adj" fmla="val 25000"/>
                </a:avLst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sz="1800" dirty="0" err="1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索引上的</a:t>
                </a:r>
                <a:endParaRPr lang="en-US" sz="1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r>
                  <a:rPr lang="en-US" sz="1800" dirty="0" err="1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索引</a:t>
                </a:r>
                <a:endParaRPr lang="en-US" sz="1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4" name="AutoShape 13">
                <a:extLst>
                  <a:ext uri="{FF2B5EF4-FFF2-40B4-BE49-F238E27FC236}">
                    <a16:creationId xmlns:a16="http://schemas.microsoft.com/office/drawing/2014/main" id="{2289A3FF-7794-4E4E-B425-D25944286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6219" y="3200432"/>
                <a:ext cx="1035050" cy="805039"/>
              </a:xfrm>
              <a:prstGeom prst="can">
                <a:avLst>
                  <a:gd name="adj" fmla="val 25000"/>
                </a:avLst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sz="1800" dirty="0" err="1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文章信息</a:t>
                </a:r>
                <a:endParaRPr lang="en-US" sz="1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r>
                  <a:rPr lang="en-US" sz="1800" dirty="0" err="1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索引</a:t>
                </a:r>
                <a:endParaRPr lang="en-US" sz="1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5" name="Line 12">
                <a:extLst>
                  <a:ext uri="{FF2B5EF4-FFF2-40B4-BE49-F238E27FC236}">
                    <a16:creationId xmlns:a16="http://schemas.microsoft.com/office/drawing/2014/main" id="{95FEE965-FFC7-8743-8E9D-D2B353317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98202" y="1725853"/>
                <a:ext cx="703367" cy="1510213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6" name="AutoShape 13">
                <a:extLst>
                  <a:ext uri="{FF2B5EF4-FFF2-40B4-BE49-F238E27FC236}">
                    <a16:creationId xmlns:a16="http://schemas.microsoft.com/office/drawing/2014/main" id="{B968F891-D57B-5F4F-A9C9-654542183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2799" y="4436180"/>
                <a:ext cx="1035050" cy="805039"/>
              </a:xfrm>
              <a:prstGeom prst="can">
                <a:avLst>
                  <a:gd name="adj" fmla="val 25000"/>
                </a:avLst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sz="1800" dirty="0" err="1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索引上的</a:t>
                </a:r>
                <a:endParaRPr lang="en-US" sz="1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r>
                  <a:rPr lang="en-US" sz="1800" dirty="0" err="1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索引</a:t>
                </a:r>
                <a:endParaRPr lang="en-US" sz="1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7" name="Line 14">
                <a:extLst>
                  <a:ext uri="{FF2B5EF4-FFF2-40B4-BE49-F238E27FC236}">
                    <a16:creationId xmlns:a16="http://schemas.microsoft.com/office/drawing/2014/main" id="{791770D7-ACF8-5140-BE76-B30B6F8C9A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38861" y="4005470"/>
                <a:ext cx="2" cy="436391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8" name="Line 17">
                <a:extLst>
                  <a:ext uri="{FF2B5EF4-FFF2-40B4-BE49-F238E27FC236}">
                    <a16:creationId xmlns:a16="http://schemas.microsoft.com/office/drawing/2014/main" id="{BCC717FE-541A-5747-9CC0-CFA136C452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8075" y="5271426"/>
                <a:ext cx="3810910" cy="803021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0" name="TextBox 24">
              <a:extLst>
                <a:ext uri="{FF2B5EF4-FFF2-40B4-BE49-F238E27FC236}">
                  <a16:creationId xmlns:a16="http://schemas.microsoft.com/office/drawing/2014/main" id="{D9B35AC4-709B-7E40-85C3-EA2CA6FF0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5705" y="2731294"/>
              <a:ext cx="16825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Bag of Words</a:t>
              </a:r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530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D2B68-9E9E-7541-899A-C924BA80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9A37A3-B319-D241-8CCF-C959C4A0C827}"/>
              </a:ext>
            </a:extLst>
          </p:cNvPr>
          <p:cNvSpPr txBox="1"/>
          <p:nvPr/>
        </p:nvSpPr>
        <p:spPr>
          <a:xfrm>
            <a:off x="1095824" y="1817642"/>
            <a:ext cx="7827459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的倒排索引、索引压缩；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的文章信息索引、索引上的索引；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排序检索；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检索网站。</a:t>
            </a:r>
          </a:p>
        </p:txBody>
      </p:sp>
    </p:spTree>
    <p:extLst>
      <p:ext uri="{BB962C8B-B14F-4D97-AF65-F5344CB8AC3E}">
        <p14:creationId xmlns:p14="http://schemas.microsoft.com/office/powerpoint/2010/main" val="3215156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90109-B89B-A84A-A9B7-80428ADF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/>
          <a:p>
            <a:r>
              <a:rPr kumimoji="1" lang="zh-CN" altLang="en-US" dirty="0"/>
              <a:t>倒排索引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CDA574FE-9AC8-C44D-AE51-891A55E1B776}"/>
              </a:ext>
            </a:extLst>
          </p:cNvPr>
          <p:cNvGrpSpPr/>
          <p:nvPr/>
        </p:nvGrpSpPr>
        <p:grpSpPr>
          <a:xfrm>
            <a:off x="1657278" y="2399025"/>
            <a:ext cx="8877443" cy="2086331"/>
            <a:chOff x="1657278" y="2399025"/>
            <a:chExt cx="8877443" cy="2086331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61466AFA-AE6E-BC47-BBA7-91BFF87D2D75}"/>
                </a:ext>
              </a:extLst>
            </p:cNvPr>
            <p:cNvGrpSpPr/>
            <p:nvPr/>
          </p:nvGrpSpPr>
          <p:grpSpPr>
            <a:xfrm>
              <a:off x="1657278" y="2399025"/>
              <a:ext cx="8877443" cy="2059950"/>
              <a:chOff x="2389607" y="2607433"/>
              <a:chExt cx="8877443" cy="2059950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0C7BB50C-2A01-C94C-AC6B-843AEA847BAB}"/>
                  </a:ext>
                </a:extLst>
              </p:cNvPr>
              <p:cNvGrpSpPr/>
              <p:nvPr/>
            </p:nvGrpSpPr>
            <p:grpSpPr>
              <a:xfrm>
                <a:off x="2389607" y="3281565"/>
                <a:ext cx="2916621" cy="1338786"/>
                <a:chOff x="1789386" y="2021057"/>
                <a:chExt cx="2916621" cy="1338786"/>
              </a:xfrm>
            </p:grpSpPr>
            <p:pic>
              <p:nvPicPr>
                <p:cNvPr id="25" name="图片 24">
                  <a:extLst>
                    <a:ext uri="{FF2B5EF4-FFF2-40B4-BE49-F238E27FC236}">
                      <a16:creationId xmlns:a16="http://schemas.microsoft.com/office/drawing/2014/main" id="{FDE9F36D-272A-B844-B3EA-5DBA26E70C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63891"/>
                <a:stretch/>
              </p:blipFill>
              <p:spPr>
                <a:xfrm>
                  <a:off x="1789386" y="2609720"/>
                  <a:ext cx="2916621" cy="457200"/>
                </a:xfrm>
                <a:prstGeom prst="rect">
                  <a:avLst/>
                </a:prstGeom>
              </p:spPr>
            </p:pic>
            <p:sp>
              <p:nvSpPr>
                <p:cNvPr id="26" name="Rectangle 37">
                  <a:extLst>
                    <a:ext uri="{FF2B5EF4-FFF2-40B4-BE49-F238E27FC236}">
                      <a16:creationId xmlns:a16="http://schemas.microsoft.com/office/drawing/2014/main" id="{EC5905BD-0765-874A-A4E6-E0E4086DD7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492" y="2359660"/>
                  <a:ext cx="272512" cy="27443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ajor"/>
              </p:style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latin typeface="+mj-lt"/>
                      <a:ea typeface="+mj-ea"/>
                      <a:cs typeface="+mj-cs"/>
                    </a:defRPr>
                  </a:lvl1pPr>
                  <a:lvl2pPr>
                    <a:defRPr>
                      <a:latin typeface="+mj-lt"/>
                      <a:ea typeface="+mj-ea"/>
                      <a:cs typeface="+mj-cs"/>
                    </a:defRPr>
                  </a:lvl2pPr>
                  <a:lvl3pPr>
                    <a:defRPr>
                      <a:latin typeface="+mj-lt"/>
                      <a:ea typeface="+mj-ea"/>
                      <a:cs typeface="+mj-cs"/>
                    </a:defRPr>
                  </a:lvl3pPr>
                  <a:lvl4pPr>
                    <a:defRPr>
                      <a:latin typeface="+mj-lt"/>
                      <a:ea typeface="+mj-ea"/>
                      <a:cs typeface="+mj-cs"/>
                    </a:defRPr>
                  </a:lvl4pPr>
                  <a:lvl5pPr>
                    <a:defRPr>
                      <a:latin typeface="+mj-lt"/>
                      <a:ea typeface="+mj-ea"/>
                      <a:cs typeface="+mj-cs"/>
                    </a:defRPr>
                  </a:lvl5pPr>
                  <a:lvl6pPr>
                    <a:defRPr>
                      <a:latin typeface="+mj-lt"/>
                      <a:ea typeface="+mj-ea"/>
                      <a:cs typeface="+mj-cs"/>
                    </a:defRPr>
                  </a:lvl6pPr>
                  <a:lvl7pPr>
                    <a:defRPr>
                      <a:latin typeface="+mj-lt"/>
                      <a:ea typeface="+mj-ea"/>
                      <a:cs typeface="+mj-cs"/>
                    </a:defRPr>
                  </a:lvl7pPr>
                  <a:lvl8pPr>
                    <a:defRPr>
                      <a:latin typeface="+mj-lt"/>
                      <a:ea typeface="+mj-ea"/>
                      <a:cs typeface="+mj-cs"/>
                    </a:defRPr>
                  </a:lvl8pPr>
                  <a:lvl9pPr>
                    <a:defRPr>
                      <a:latin typeface="+mj-lt"/>
                      <a:ea typeface="+mj-ea"/>
                      <a:cs typeface="+mj-cs"/>
                    </a:defRPr>
                  </a:lvl9pPr>
                </a:lstStyle>
                <a:p>
                  <a:r>
                    <a:rPr lang="en-US" sz="1200" b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</a:t>
                  </a:r>
                </a:p>
              </p:txBody>
            </p:sp>
            <p:sp>
              <p:nvSpPr>
                <p:cNvPr id="27" name="Rectangle 38">
                  <a:extLst>
                    <a:ext uri="{FF2B5EF4-FFF2-40B4-BE49-F238E27FC236}">
                      <a16:creationId xmlns:a16="http://schemas.microsoft.com/office/drawing/2014/main" id="{A71DFED5-A0E0-704A-B59D-4DEEC8ACB9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26980" y="2359660"/>
                  <a:ext cx="272512" cy="27443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ajor"/>
              </p:style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latin typeface="+mj-lt"/>
                      <a:ea typeface="+mj-ea"/>
                      <a:cs typeface="+mj-cs"/>
                    </a:defRPr>
                  </a:lvl1pPr>
                  <a:lvl2pPr>
                    <a:defRPr>
                      <a:latin typeface="+mj-lt"/>
                      <a:ea typeface="+mj-ea"/>
                      <a:cs typeface="+mj-cs"/>
                    </a:defRPr>
                  </a:lvl2pPr>
                  <a:lvl3pPr>
                    <a:defRPr>
                      <a:latin typeface="+mj-lt"/>
                      <a:ea typeface="+mj-ea"/>
                      <a:cs typeface="+mj-cs"/>
                    </a:defRPr>
                  </a:lvl3pPr>
                  <a:lvl4pPr>
                    <a:defRPr>
                      <a:latin typeface="+mj-lt"/>
                      <a:ea typeface="+mj-ea"/>
                      <a:cs typeface="+mj-cs"/>
                    </a:defRPr>
                  </a:lvl4pPr>
                  <a:lvl5pPr>
                    <a:defRPr>
                      <a:latin typeface="+mj-lt"/>
                      <a:ea typeface="+mj-ea"/>
                      <a:cs typeface="+mj-cs"/>
                    </a:defRPr>
                  </a:lvl5pPr>
                  <a:lvl6pPr>
                    <a:defRPr>
                      <a:latin typeface="+mj-lt"/>
                      <a:ea typeface="+mj-ea"/>
                      <a:cs typeface="+mj-cs"/>
                    </a:defRPr>
                  </a:lvl6pPr>
                  <a:lvl7pPr>
                    <a:defRPr>
                      <a:latin typeface="+mj-lt"/>
                      <a:ea typeface="+mj-ea"/>
                      <a:cs typeface="+mj-cs"/>
                    </a:defRPr>
                  </a:lvl7pPr>
                  <a:lvl8pPr>
                    <a:defRPr>
                      <a:latin typeface="+mj-lt"/>
                      <a:ea typeface="+mj-ea"/>
                      <a:cs typeface="+mj-cs"/>
                    </a:defRPr>
                  </a:lvl8pPr>
                  <a:lvl9pPr>
                    <a:defRPr>
                      <a:latin typeface="+mj-lt"/>
                      <a:ea typeface="+mj-ea"/>
                      <a:cs typeface="+mj-cs"/>
                    </a:defRPr>
                  </a:lvl9pPr>
                </a:lstStyle>
                <a:p>
                  <a:r>
                    <a:rPr lang="en-US" sz="1200" b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</a:t>
                  </a:r>
                </a:p>
              </p:txBody>
            </p:sp>
            <p:sp>
              <p:nvSpPr>
                <p:cNvPr id="28" name="Rectangle 39">
                  <a:extLst>
                    <a:ext uri="{FF2B5EF4-FFF2-40B4-BE49-F238E27FC236}">
                      <a16:creationId xmlns:a16="http://schemas.microsoft.com/office/drawing/2014/main" id="{FFDCFE5B-4979-8B4C-AACC-08F3F1D6B8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1780" y="2359660"/>
                  <a:ext cx="272512" cy="27443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ajor"/>
              </p:style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latin typeface="+mj-lt"/>
                      <a:ea typeface="+mj-ea"/>
                      <a:cs typeface="+mj-cs"/>
                    </a:defRPr>
                  </a:lvl1pPr>
                  <a:lvl2pPr>
                    <a:defRPr>
                      <a:latin typeface="+mj-lt"/>
                      <a:ea typeface="+mj-ea"/>
                      <a:cs typeface="+mj-cs"/>
                    </a:defRPr>
                  </a:lvl2pPr>
                  <a:lvl3pPr>
                    <a:defRPr>
                      <a:latin typeface="+mj-lt"/>
                      <a:ea typeface="+mj-ea"/>
                      <a:cs typeface="+mj-cs"/>
                    </a:defRPr>
                  </a:lvl3pPr>
                  <a:lvl4pPr>
                    <a:defRPr>
                      <a:latin typeface="+mj-lt"/>
                      <a:ea typeface="+mj-ea"/>
                      <a:cs typeface="+mj-cs"/>
                    </a:defRPr>
                  </a:lvl4pPr>
                  <a:lvl5pPr>
                    <a:defRPr>
                      <a:latin typeface="+mj-lt"/>
                      <a:ea typeface="+mj-ea"/>
                      <a:cs typeface="+mj-cs"/>
                    </a:defRPr>
                  </a:lvl5pPr>
                  <a:lvl6pPr>
                    <a:defRPr>
                      <a:latin typeface="+mj-lt"/>
                      <a:ea typeface="+mj-ea"/>
                      <a:cs typeface="+mj-cs"/>
                    </a:defRPr>
                  </a:lvl6pPr>
                  <a:lvl7pPr>
                    <a:defRPr>
                      <a:latin typeface="+mj-lt"/>
                      <a:ea typeface="+mj-ea"/>
                      <a:cs typeface="+mj-cs"/>
                    </a:defRPr>
                  </a:lvl7pPr>
                  <a:lvl8pPr>
                    <a:defRPr>
                      <a:latin typeface="+mj-lt"/>
                      <a:ea typeface="+mj-ea"/>
                      <a:cs typeface="+mj-cs"/>
                    </a:defRPr>
                  </a:lvl8pPr>
                  <a:lvl9pPr>
                    <a:defRPr>
                      <a:latin typeface="+mj-lt"/>
                      <a:ea typeface="+mj-ea"/>
                      <a:cs typeface="+mj-cs"/>
                    </a:defRPr>
                  </a:lvl9pPr>
                </a:lstStyle>
                <a:p>
                  <a:r>
                    <a:rPr lang="en-US" sz="1200" b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3</a:t>
                  </a:r>
                </a:p>
              </p:txBody>
            </p:sp>
            <p:sp>
              <p:nvSpPr>
                <p:cNvPr id="29" name="Rectangle 48">
                  <a:extLst>
                    <a:ext uri="{FF2B5EF4-FFF2-40B4-BE49-F238E27FC236}">
                      <a16:creationId xmlns:a16="http://schemas.microsoft.com/office/drawing/2014/main" id="{417E4CC1-0979-6D43-8733-26FEE06DC8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580" y="2359660"/>
                  <a:ext cx="272512" cy="27443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ajor"/>
              </p:style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latin typeface="+mj-lt"/>
                      <a:ea typeface="+mj-ea"/>
                      <a:cs typeface="+mj-cs"/>
                    </a:defRPr>
                  </a:lvl1pPr>
                  <a:lvl2pPr>
                    <a:defRPr>
                      <a:latin typeface="+mj-lt"/>
                      <a:ea typeface="+mj-ea"/>
                      <a:cs typeface="+mj-cs"/>
                    </a:defRPr>
                  </a:lvl2pPr>
                  <a:lvl3pPr>
                    <a:defRPr>
                      <a:latin typeface="+mj-lt"/>
                      <a:ea typeface="+mj-ea"/>
                      <a:cs typeface="+mj-cs"/>
                    </a:defRPr>
                  </a:lvl3pPr>
                  <a:lvl4pPr>
                    <a:defRPr>
                      <a:latin typeface="+mj-lt"/>
                      <a:ea typeface="+mj-ea"/>
                      <a:cs typeface="+mj-cs"/>
                    </a:defRPr>
                  </a:lvl4pPr>
                  <a:lvl5pPr>
                    <a:defRPr>
                      <a:latin typeface="+mj-lt"/>
                      <a:ea typeface="+mj-ea"/>
                      <a:cs typeface="+mj-cs"/>
                    </a:defRPr>
                  </a:lvl5pPr>
                  <a:lvl6pPr>
                    <a:defRPr>
                      <a:latin typeface="+mj-lt"/>
                      <a:ea typeface="+mj-ea"/>
                      <a:cs typeface="+mj-cs"/>
                    </a:defRPr>
                  </a:lvl6pPr>
                  <a:lvl7pPr>
                    <a:defRPr>
                      <a:latin typeface="+mj-lt"/>
                      <a:ea typeface="+mj-ea"/>
                      <a:cs typeface="+mj-cs"/>
                    </a:defRPr>
                  </a:lvl7pPr>
                  <a:lvl8pPr>
                    <a:defRPr>
                      <a:latin typeface="+mj-lt"/>
                      <a:ea typeface="+mj-ea"/>
                      <a:cs typeface="+mj-cs"/>
                    </a:defRPr>
                  </a:lvl8pPr>
                  <a:lvl9pPr>
                    <a:defRPr>
                      <a:latin typeface="+mj-lt"/>
                      <a:ea typeface="+mj-ea"/>
                      <a:cs typeface="+mj-cs"/>
                    </a:defRPr>
                  </a:lvl9pPr>
                </a:lstStyle>
                <a:p>
                  <a:r>
                    <a:rPr lang="en-US" sz="1200" b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4</a:t>
                  </a:r>
                </a:p>
              </p:txBody>
            </p:sp>
            <p:sp>
              <p:nvSpPr>
                <p:cNvPr id="30" name="Text Box 99">
                  <a:extLst>
                    <a:ext uri="{FF2B5EF4-FFF2-40B4-BE49-F238E27FC236}">
                      <a16:creationId xmlns:a16="http://schemas.microsoft.com/office/drawing/2014/main" id="{6D2F1308-ADFB-1346-9886-BDB624819C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03626" y="2990511"/>
                  <a:ext cx="351378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ajor"/>
              </p:style>
              <p:txBody>
                <a:bodyPr wrap="none">
                  <a:spAutoFit/>
                </a:bodyPr>
                <a:lstStyle>
                  <a:lvl1pPr>
                    <a:defRPr>
                      <a:latin typeface="+mj-lt"/>
                      <a:ea typeface="+mj-ea"/>
                      <a:cs typeface="+mj-cs"/>
                    </a:defRPr>
                  </a:lvl1pPr>
                  <a:lvl2pPr>
                    <a:defRPr>
                      <a:latin typeface="+mj-lt"/>
                      <a:ea typeface="+mj-ea"/>
                      <a:cs typeface="+mj-cs"/>
                    </a:defRPr>
                  </a:lvl2pPr>
                  <a:lvl3pPr>
                    <a:defRPr>
                      <a:latin typeface="+mj-lt"/>
                      <a:ea typeface="+mj-ea"/>
                      <a:cs typeface="+mj-cs"/>
                    </a:defRPr>
                  </a:lvl3pPr>
                  <a:lvl4pPr>
                    <a:defRPr>
                      <a:latin typeface="+mj-lt"/>
                      <a:ea typeface="+mj-ea"/>
                      <a:cs typeface="+mj-cs"/>
                    </a:defRPr>
                  </a:lvl4pPr>
                  <a:lvl5pPr>
                    <a:defRPr>
                      <a:latin typeface="+mj-lt"/>
                      <a:ea typeface="+mj-ea"/>
                      <a:cs typeface="+mj-cs"/>
                    </a:defRPr>
                  </a:lvl5pPr>
                  <a:lvl6pPr>
                    <a:defRPr>
                      <a:latin typeface="+mj-lt"/>
                      <a:ea typeface="+mj-ea"/>
                      <a:cs typeface="+mj-cs"/>
                    </a:defRPr>
                  </a:lvl6pPr>
                  <a:lvl7pPr>
                    <a:defRPr>
                      <a:latin typeface="+mj-lt"/>
                      <a:ea typeface="+mj-ea"/>
                      <a:cs typeface="+mj-cs"/>
                    </a:defRPr>
                  </a:lvl7pPr>
                  <a:lvl8pPr>
                    <a:defRPr>
                      <a:latin typeface="+mj-lt"/>
                      <a:ea typeface="+mj-ea"/>
                      <a:cs typeface="+mj-cs"/>
                    </a:defRPr>
                  </a:lvl8pPr>
                  <a:lvl9pPr>
                    <a:defRPr>
                      <a:latin typeface="+mj-lt"/>
                      <a:ea typeface="+mj-ea"/>
                      <a:cs typeface="+mj-cs"/>
                    </a:defRPr>
                  </a:lvl9pPr>
                </a:lstStyle>
                <a:p>
                  <a:r>
                    <a:rPr lang="en-US" sz="1800" b="0" i="1" dirty="0" err="1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tf</a:t>
                  </a:r>
                  <a:endParaRPr lang="en-US" sz="1800" b="0" i="1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1" name="Text Box 101">
                  <a:extLst>
                    <a:ext uri="{FF2B5EF4-FFF2-40B4-BE49-F238E27FC236}">
                      <a16:creationId xmlns:a16="http://schemas.microsoft.com/office/drawing/2014/main" id="{E3F1295D-D3B6-264C-B248-A9BB9EDBE7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92167" y="2316797"/>
                  <a:ext cx="412292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ajor"/>
              </p:style>
              <p:txBody>
                <a:bodyPr wrap="none">
                  <a:spAutoFit/>
                </a:bodyPr>
                <a:lstStyle>
                  <a:lvl1pPr>
                    <a:defRPr>
                      <a:latin typeface="+mj-lt"/>
                      <a:ea typeface="+mj-ea"/>
                      <a:cs typeface="+mj-cs"/>
                    </a:defRPr>
                  </a:lvl1pPr>
                  <a:lvl2pPr>
                    <a:defRPr>
                      <a:latin typeface="+mj-lt"/>
                      <a:ea typeface="+mj-ea"/>
                      <a:cs typeface="+mj-cs"/>
                    </a:defRPr>
                  </a:lvl2pPr>
                  <a:lvl3pPr>
                    <a:defRPr>
                      <a:latin typeface="+mj-lt"/>
                      <a:ea typeface="+mj-ea"/>
                      <a:cs typeface="+mj-cs"/>
                    </a:defRPr>
                  </a:lvl3pPr>
                  <a:lvl4pPr>
                    <a:defRPr>
                      <a:latin typeface="+mj-lt"/>
                      <a:ea typeface="+mj-ea"/>
                      <a:cs typeface="+mj-cs"/>
                    </a:defRPr>
                  </a:lvl4pPr>
                  <a:lvl5pPr>
                    <a:defRPr>
                      <a:latin typeface="+mj-lt"/>
                      <a:ea typeface="+mj-ea"/>
                      <a:cs typeface="+mj-cs"/>
                    </a:defRPr>
                  </a:lvl5pPr>
                  <a:lvl6pPr>
                    <a:defRPr>
                      <a:latin typeface="+mj-lt"/>
                      <a:ea typeface="+mj-ea"/>
                      <a:cs typeface="+mj-cs"/>
                    </a:defRPr>
                  </a:lvl6pPr>
                  <a:lvl7pPr>
                    <a:defRPr>
                      <a:latin typeface="+mj-lt"/>
                      <a:ea typeface="+mj-ea"/>
                      <a:cs typeface="+mj-cs"/>
                    </a:defRPr>
                  </a:lvl7pPr>
                  <a:lvl8pPr>
                    <a:defRPr>
                      <a:latin typeface="+mj-lt"/>
                      <a:ea typeface="+mj-ea"/>
                      <a:cs typeface="+mj-cs"/>
                    </a:defRPr>
                  </a:lvl8pPr>
                  <a:lvl9pPr>
                    <a:defRPr>
                      <a:latin typeface="+mj-lt"/>
                      <a:ea typeface="+mj-ea"/>
                      <a:cs typeface="+mj-cs"/>
                    </a:defRPr>
                  </a:lvl9pPr>
                </a:lstStyle>
                <a:p>
                  <a:r>
                    <a:rPr lang="en-US" sz="1800" b="0" i="1" dirty="0" err="1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df</a:t>
                  </a:r>
                  <a:endParaRPr lang="en-US" sz="1800" b="0" i="1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2" name="Text Box 101">
                  <a:extLst>
                    <a:ext uri="{FF2B5EF4-FFF2-40B4-BE49-F238E27FC236}">
                      <a16:creationId xmlns:a16="http://schemas.microsoft.com/office/drawing/2014/main" id="{5A4DFAC1-560A-C840-B956-00BEEC67AE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81113" y="2021057"/>
                  <a:ext cx="393056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ajor"/>
              </p:style>
              <p:txBody>
                <a:bodyPr wrap="none">
                  <a:spAutoFit/>
                </a:bodyPr>
                <a:lstStyle>
                  <a:lvl1pPr>
                    <a:defRPr>
                      <a:latin typeface="+mj-lt"/>
                      <a:ea typeface="+mj-ea"/>
                      <a:cs typeface="+mj-cs"/>
                    </a:defRPr>
                  </a:lvl1pPr>
                  <a:lvl2pPr>
                    <a:defRPr>
                      <a:latin typeface="+mj-lt"/>
                      <a:ea typeface="+mj-ea"/>
                      <a:cs typeface="+mj-cs"/>
                    </a:defRPr>
                  </a:lvl2pPr>
                  <a:lvl3pPr>
                    <a:defRPr>
                      <a:latin typeface="+mj-lt"/>
                      <a:ea typeface="+mj-ea"/>
                      <a:cs typeface="+mj-cs"/>
                    </a:defRPr>
                  </a:lvl3pPr>
                  <a:lvl4pPr>
                    <a:defRPr>
                      <a:latin typeface="+mj-lt"/>
                      <a:ea typeface="+mj-ea"/>
                      <a:cs typeface="+mj-cs"/>
                    </a:defRPr>
                  </a:lvl4pPr>
                  <a:lvl5pPr>
                    <a:defRPr>
                      <a:latin typeface="+mj-lt"/>
                      <a:ea typeface="+mj-ea"/>
                      <a:cs typeface="+mj-cs"/>
                    </a:defRPr>
                  </a:lvl5pPr>
                  <a:lvl6pPr>
                    <a:defRPr>
                      <a:latin typeface="+mj-lt"/>
                      <a:ea typeface="+mj-ea"/>
                      <a:cs typeface="+mj-cs"/>
                    </a:defRPr>
                  </a:lvl6pPr>
                  <a:lvl7pPr>
                    <a:defRPr>
                      <a:latin typeface="+mj-lt"/>
                      <a:ea typeface="+mj-ea"/>
                      <a:cs typeface="+mj-cs"/>
                    </a:defRPr>
                  </a:lvl7pPr>
                  <a:lvl8pPr>
                    <a:defRPr>
                      <a:latin typeface="+mj-lt"/>
                      <a:ea typeface="+mj-ea"/>
                      <a:cs typeface="+mj-cs"/>
                    </a:defRPr>
                  </a:lvl8pPr>
                  <a:lvl9pPr>
                    <a:defRPr>
                      <a:latin typeface="+mj-lt"/>
                      <a:ea typeface="+mj-ea"/>
                      <a:cs typeface="+mj-cs"/>
                    </a:defRPr>
                  </a:lvl9pPr>
                </a:lstStyle>
                <a:p>
                  <a:r>
                    <a:rPr lang="en-US" i="1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i</a:t>
                  </a:r>
                  <a:r>
                    <a:rPr lang="en-US" sz="1800" b="0" i="1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d</a:t>
                  </a:r>
                </a:p>
              </p:txBody>
            </p:sp>
            <p:sp>
              <p:nvSpPr>
                <p:cNvPr id="33" name="Text Box 101">
                  <a:extLst>
                    <a:ext uri="{FF2B5EF4-FFF2-40B4-BE49-F238E27FC236}">
                      <a16:creationId xmlns:a16="http://schemas.microsoft.com/office/drawing/2014/main" id="{4C5DA0EC-CCEE-C74B-8665-43CC3ABEF6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88857" y="2310600"/>
                  <a:ext cx="746551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ajor"/>
              </p:style>
              <p:txBody>
                <a:bodyPr wrap="none">
                  <a:spAutoFit/>
                </a:bodyPr>
                <a:lstStyle>
                  <a:lvl1pPr>
                    <a:defRPr>
                      <a:latin typeface="+mj-lt"/>
                      <a:ea typeface="+mj-ea"/>
                      <a:cs typeface="+mj-cs"/>
                    </a:defRPr>
                  </a:lvl1pPr>
                  <a:lvl2pPr>
                    <a:defRPr>
                      <a:latin typeface="+mj-lt"/>
                      <a:ea typeface="+mj-ea"/>
                      <a:cs typeface="+mj-cs"/>
                    </a:defRPr>
                  </a:lvl2pPr>
                  <a:lvl3pPr>
                    <a:defRPr>
                      <a:latin typeface="+mj-lt"/>
                      <a:ea typeface="+mj-ea"/>
                      <a:cs typeface="+mj-cs"/>
                    </a:defRPr>
                  </a:lvl3pPr>
                  <a:lvl4pPr>
                    <a:defRPr>
                      <a:latin typeface="+mj-lt"/>
                      <a:ea typeface="+mj-ea"/>
                      <a:cs typeface="+mj-cs"/>
                    </a:defRPr>
                  </a:lvl4pPr>
                  <a:lvl5pPr>
                    <a:defRPr>
                      <a:latin typeface="+mj-lt"/>
                      <a:ea typeface="+mj-ea"/>
                      <a:cs typeface="+mj-cs"/>
                    </a:defRPr>
                  </a:lvl5pPr>
                  <a:lvl6pPr>
                    <a:defRPr>
                      <a:latin typeface="+mj-lt"/>
                      <a:ea typeface="+mj-ea"/>
                      <a:cs typeface="+mj-cs"/>
                    </a:defRPr>
                  </a:lvl6pPr>
                  <a:lvl7pPr>
                    <a:defRPr>
                      <a:latin typeface="+mj-lt"/>
                      <a:ea typeface="+mj-ea"/>
                      <a:cs typeface="+mj-cs"/>
                    </a:defRPr>
                  </a:lvl7pPr>
                  <a:lvl8pPr>
                    <a:defRPr>
                      <a:latin typeface="+mj-lt"/>
                      <a:ea typeface="+mj-ea"/>
                      <a:cs typeface="+mj-cs"/>
                    </a:defRPr>
                  </a:lvl8pPr>
                  <a:lvl9pPr>
                    <a:defRPr>
                      <a:latin typeface="+mj-lt"/>
                      <a:ea typeface="+mj-ea"/>
                      <a:cs typeface="+mj-cs"/>
                    </a:defRPr>
                  </a:lvl9pPr>
                </a:lstStyle>
                <a:p>
                  <a:r>
                    <a:rPr lang="en-US" i="1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word</a:t>
                  </a:r>
                  <a:endParaRPr lang="en-US" sz="1800" b="0" i="1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3F526F3A-61F0-F04A-91A4-40CA39E4DB49}"/>
                  </a:ext>
                </a:extLst>
              </p:cNvPr>
              <p:cNvGrpSpPr/>
              <p:nvPr/>
            </p:nvGrpSpPr>
            <p:grpSpPr>
              <a:xfrm>
                <a:off x="7333266" y="3525270"/>
                <a:ext cx="3933784" cy="1142113"/>
                <a:chOff x="6062766" y="2238383"/>
                <a:chExt cx="3933784" cy="1142113"/>
              </a:xfrm>
            </p:grpSpPr>
            <p:sp>
              <p:nvSpPr>
                <p:cNvPr id="34" name="Text Box 101">
                  <a:extLst>
                    <a:ext uri="{FF2B5EF4-FFF2-40B4-BE49-F238E27FC236}">
                      <a16:creationId xmlns:a16="http://schemas.microsoft.com/office/drawing/2014/main" id="{0961A3FB-D388-B44B-A27D-1F67EEFF92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87588" y="2275494"/>
                  <a:ext cx="746551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ajor"/>
              </p:style>
              <p:txBody>
                <a:bodyPr wrap="none">
                  <a:spAutoFit/>
                </a:bodyPr>
                <a:lstStyle>
                  <a:lvl1pPr>
                    <a:defRPr>
                      <a:latin typeface="+mj-lt"/>
                      <a:ea typeface="+mj-ea"/>
                      <a:cs typeface="+mj-cs"/>
                    </a:defRPr>
                  </a:lvl1pPr>
                  <a:lvl2pPr>
                    <a:defRPr>
                      <a:latin typeface="+mj-lt"/>
                      <a:ea typeface="+mj-ea"/>
                      <a:cs typeface="+mj-cs"/>
                    </a:defRPr>
                  </a:lvl2pPr>
                  <a:lvl3pPr>
                    <a:defRPr>
                      <a:latin typeface="+mj-lt"/>
                      <a:ea typeface="+mj-ea"/>
                      <a:cs typeface="+mj-cs"/>
                    </a:defRPr>
                  </a:lvl3pPr>
                  <a:lvl4pPr>
                    <a:defRPr>
                      <a:latin typeface="+mj-lt"/>
                      <a:ea typeface="+mj-ea"/>
                      <a:cs typeface="+mj-cs"/>
                    </a:defRPr>
                  </a:lvl4pPr>
                  <a:lvl5pPr>
                    <a:defRPr>
                      <a:latin typeface="+mj-lt"/>
                      <a:ea typeface="+mj-ea"/>
                      <a:cs typeface="+mj-cs"/>
                    </a:defRPr>
                  </a:lvl5pPr>
                  <a:lvl6pPr>
                    <a:defRPr>
                      <a:latin typeface="+mj-lt"/>
                      <a:ea typeface="+mj-ea"/>
                      <a:cs typeface="+mj-cs"/>
                    </a:defRPr>
                  </a:lvl6pPr>
                  <a:lvl7pPr>
                    <a:defRPr>
                      <a:latin typeface="+mj-lt"/>
                      <a:ea typeface="+mj-ea"/>
                      <a:cs typeface="+mj-cs"/>
                    </a:defRPr>
                  </a:lvl7pPr>
                  <a:lvl8pPr>
                    <a:defRPr>
                      <a:latin typeface="+mj-lt"/>
                      <a:ea typeface="+mj-ea"/>
                      <a:cs typeface="+mj-cs"/>
                    </a:defRPr>
                  </a:lvl8pPr>
                  <a:lvl9pPr>
                    <a:defRPr>
                      <a:latin typeface="+mj-lt"/>
                      <a:ea typeface="+mj-ea"/>
                      <a:cs typeface="+mj-cs"/>
                    </a:defRPr>
                  </a:lvl9pPr>
                </a:lstStyle>
                <a:p>
                  <a:r>
                    <a:rPr lang="en-US" i="1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word</a:t>
                  </a:r>
                  <a:endParaRPr lang="en-US" sz="1800" b="0" i="1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5" name="Text Box 101">
                  <a:extLst>
                    <a:ext uri="{FF2B5EF4-FFF2-40B4-BE49-F238E27FC236}">
                      <a16:creationId xmlns:a16="http://schemas.microsoft.com/office/drawing/2014/main" id="{6176F3B6-0386-9C46-8B57-9808449E0E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62780" y="2238383"/>
                  <a:ext cx="393056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ajor"/>
              </p:style>
              <p:txBody>
                <a:bodyPr wrap="none">
                  <a:spAutoFit/>
                </a:bodyPr>
                <a:lstStyle>
                  <a:lvl1pPr>
                    <a:defRPr>
                      <a:latin typeface="+mj-lt"/>
                      <a:ea typeface="+mj-ea"/>
                      <a:cs typeface="+mj-cs"/>
                    </a:defRPr>
                  </a:lvl1pPr>
                  <a:lvl2pPr>
                    <a:defRPr>
                      <a:latin typeface="+mj-lt"/>
                      <a:ea typeface="+mj-ea"/>
                      <a:cs typeface="+mj-cs"/>
                    </a:defRPr>
                  </a:lvl2pPr>
                  <a:lvl3pPr>
                    <a:defRPr>
                      <a:latin typeface="+mj-lt"/>
                      <a:ea typeface="+mj-ea"/>
                      <a:cs typeface="+mj-cs"/>
                    </a:defRPr>
                  </a:lvl3pPr>
                  <a:lvl4pPr>
                    <a:defRPr>
                      <a:latin typeface="+mj-lt"/>
                      <a:ea typeface="+mj-ea"/>
                      <a:cs typeface="+mj-cs"/>
                    </a:defRPr>
                  </a:lvl4pPr>
                  <a:lvl5pPr>
                    <a:defRPr>
                      <a:latin typeface="+mj-lt"/>
                      <a:ea typeface="+mj-ea"/>
                      <a:cs typeface="+mj-cs"/>
                    </a:defRPr>
                  </a:lvl5pPr>
                  <a:lvl6pPr>
                    <a:defRPr>
                      <a:latin typeface="+mj-lt"/>
                      <a:ea typeface="+mj-ea"/>
                      <a:cs typeface="+mj-cs"/>
                    </a:defRPr>
                  </a:lvl6pPr>
                  <a:lvl7pPr>
                    <a:defRPr>
                      <a:latin typeface="+mj-lt"/>
                      <a:ea typeface="+mj-ea"/>
                      <a:cs typeface="+mj-cs"/>
                    </a:defRPr>
                  </a:lvl7pPr>
                  <a:lvl8pPr>
                    <a:defRPr>
                      <a:latin typeface="+mj-lt"/>
                      <a:ea typeface="+mj-ea"/>
                      <a:cs typeface="+mj-cs"/>
                    </a:defRPr>
                  </a:lvl8pPr>
                  <a:lvl9pPr>
                    <a:defRPr>
                      <a:latin typeface="+mj-lt"/>
                      <a:ea typeface="+mj-ea"/>
                      <a:cs typeface="+mj-cs"/>
                    </a:defRPr>
                  </a:lvl9pPr>
                </a:lstStyle>
                <a:p>
                  <a:r>
                    <a:rPr lang="en-US" sz="1800" b="0" i="1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id</a:t>
                  </a:r>
                </a:p>
              </p:txBody>
            </p:sp>
            <p:sp>
              <p:nvSpPr>
                <p:cNvPr id="36" name="Text Box 99">
                  <a:extLst>
                    <a:ext uri="{FF2B5EF4-FFF2-40B4-BE49-F238E27FC236}">
                      <a16:creationId xmlns:a16="http://schemas.microsoft.com/office/drawing/2014/main" id="{609C2142-AC8F-5C4D-8F9C-06C97C60BE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211350" y="3011164"/>
                  <a:ext cx="351378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ajor"/>
              </p:style>
              <p:txBody>
                <a:bodyPr wrap="none">
                  <a:spAutoFit/>
                </a:bodyPr>
                <a:lstStyle>
                  <a:lvl1pPr>
                    <a:defRPr>
                      <a:latin typeface="+mj-lt"/>
                      <a:ea typeface="+mj-ea"/>
                      <a:cs typeface="+mj-cs"/>
                    </a:defRPr>
                  </a:lvl1pPr>
                  <a:lvl2pPr>
                    <a:defRPr>
                      <a:latin typeface="+mj-lt"/>
                      <a:ea typeface="+mj-ea"/>
                      <a:cs typeface="+mj-cs"/>
                    </a:defRPr>
                  </a:lvl2pPr>
                  <a:lvl3pPr>
                    <a:defRPr>
                      <a:latin typeface="+mj-lt"/>
                      <a:ea typeface="+mj-ea"/>
                      <a:cs typeface="+mj-cs"/>
                    </a:defRPr>
                  </a:lvl3pPr>
                  <a:lvl4pPr>
                    <a:defRPr>
                      <a:latin typeface="+mj-lt"/>
                      <a:ea typeface="+mj-ea"/>
                      <a:cs typeface="+mj-cs"/>
                    </a:defRPr>
                  </a:lvl4pPr>
                  <a:lvl5pPr>
                    <a:defRPr>
                      <a:latin typeface="+mj-lt"/>
                      <a:ea typeface="+mj-ea"/>
                      <a:cs typeface="+mj-cs"/>
                    </a:defRPr>
                  </a:lvl5pPr>
                  <a:lvl6pPr>
                    <a:defRPr>
                      <a:latin typeface="+mj-lt"/>
                      <a:ea typeface="+mj-ea"/>
                      <a:cs typeface="+mj-cs"/>
                    </a:defRPr>
                  </a:lvl6pPr>
                  <a:lvl7pPr>
                    <a:defRPr>
                      <a:latin typeface="+mj-lt"/>
                      <a:ea typeface="+mj-ea"/>
                      <a:cs typeface="+mj-cs"/>
                    </a:defRPr>
                  </a:lvl7pPr>
                  <a:lvl8pPr>
                    <a:defRPr>
                      <a:latin typeface="+mj-lt"/>
                      <a:ea typeface="+mj-ea"/>
                      <a:cs typeface="+mj-cs"/>
                    </a:defRPr>
                  </a:lvl8pPr>
                  <a:lvl9pPr>
                    <a:defRPr>
                      <a:latin typeface="+mj-lt"/>
                      <a:ea typeface="+mj-ea"/>
                      <a:cs typeface="+mj-cs"/>
                    </a:defRPr>
                  </a:lvl9pPr>
                </a:lstStyle>
                <a:p>
                  <a:r>
                    <a:rPr lang="en-US" sz="1800" b="0" i="1" dirty="0" err="1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tf</a:t>
                  </a:r>
                  <a:endParaRPr lang="en-US" sz="1800" b="0" i="1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7" name="Text Box 99">
                  <a:extLst>
                    <a:ext uri="{FF2B5EF4-FFF2-40B4-BE49-F238E27FC236}">
                      <a16:creationId xmlns:a16="http://schemas.microsoft.com/office/drawing/2014/main" id="{9E5281DE-FC9B-BE41-9263-B26E3D3332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409530" y="2990511"/>
                  <a:ext cx="587020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ajor"/>
              </p:style>
              <p:txBody>
                <a:bodyPr wrap="none">
                  <a:spAutoFit/>
                </a:bodyPr>
                <a:lstStyle>
                  <a:lvl1pPr>
                    <a:defRPr>
                      <a:latin typeface="+mj-lt"/>
                      <a:ea typeface="+mj-ea"/>
                      <a:cs typeface="+mj-cs"/>
                    </a:defRPr>
                  </a:lvl1pPr>
                  <a:lvl2pPr>
                    <a:defRPr>
                      <a:latin typeface="+mj-lt"/>
                      <a:ea typeface="+mj-ea"/>
                      <a:cs typeface="+mj-cs"/>
                    </a:defRPr>
                  </a:lvl2pPr>
                  <a:lvl3pPr>
                    <a:defRPr>
                      <a:latin typeface="+mj-lt"/>
                      <a:ea typeface="+mj-ea"/>
                      <a:cs typeface="+mj-cs"/>
                    </a:defRPr>
                  </a:lvl3pPr>
                  <a:lvl4pPr>
                    <a:defRPr>
                      <a:latin typeface="+mj-lt"/>
                      <a:ea typeface="+mj-ea"/>
                      <a:cs typeface="+mj-cs"/>
                    </a:defRPr>
                  </a:lvl4pPr>
                  <a:lvl5pPr>
                    <a:defRPr>
                      <a:latin typeface="+mj-lt"/>
                      <a:ea typeface="+mj-ea"/>
                      <a:cs typeface="+mj-cs"/>
                    </a:defRPr>
                  </a:lvl5pPr>
                  <a:lvl6pPr>
                    <a:defRPr>
                      <a:latin typeface="+mj-lt"/>
                      <a:ea typeface="+mj-ea"/>
                      <a:cs typeface="+mj-cs"/>
                    </a:defRPr>
                  </a:lvl6pPr>
                  <a:lvl7pPr>
                    <a:defRPr>
                      <a:latin typeface="+mj-lt"/>
                      <a:ea typeface="+mj-ea"/>
                      <a:cs typeface="+mj-cs"/>
                    </a:defRPr>
                  </a:lvl7pPr>
                  <a:lvl8pPr>
                    <a:defRPr>
                      <a:latin typeface="+mj-lt"/>
                      <a:ea typeface="+mj-ea"/>
                      <a:cs typeface="+mj-cs"/>
                    </a:defRPr>
                  </a:lvl8pPr>
                  <a:lvl9pPr>
                    <a:defRPr>
                      <a:latin typeface="+mj-lt"/>
                      <a:ea typeface="+mj-ea"/>
                      <a:cs typeface="+mj-cs"/>
                    </a:defRPr>
                  </a:lvl9pPr>
                </a:lstStyle>
                <a:p>
                  <a:r>
                    <a:rPr lang="en-US" sz="1800" b="0" i="1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pos</a:t>
                  </a:r>
                </a:p>
              </p:txBody>
            </p:sp>
            <p:pic>
              <p:nvPicPr>
                <p:cNvPr id="38" name="图片 37">
                  <a:extLst>
                    <a:ext uri="{FF2B5EF4-FFF2-40B4-BE49-F238E27FC236}">
                      <a16:creationId xmlns:a16="http://schemas.microsoft.com/office/drawing/2014/main" id="{65634685-E614-1141-97EB-249900F6A8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863"/>
                <a:stretch/>
              </p:blipFill>
              <p:spPr>
                <a:xfrm>
                  <a:off x="6062766" y="2609720"/>
                  <a:ext cx="3807372" cy="457200"/>
                </a:xfrm>
                <a:prstGeom prst="rect">
                  <a:avLst/>
                </a:prstGeom>
              </p:spPr>
            </p:pic>
          </p:grpSp>
          <p:sp>
            <p:nvSpPr>
              <p:cNvPr id="41" name="下箭头 40">
                <a:extLst>
                  <a:ext uri="{FF2B5EF4-FFF2-40B4-BE49-F238E27FC236}">
                    <a16:creationId xmlns:a16="http://schemas.microsoft.com/office/drawing/2014/main" id="{2A829D6D-138F-E24E-B0BE-1FE51A824054}"/>
                  </a:ext>
                </a:extLst>
              </p:cNvPr>
              <p:cNvSpPr/>
              <p:nvPr/>
            </p:nvSpPr>
            <p:spPr>
              <a:xfrm rot="16200000">
                <a:off x="6183287" y="3529771"/>
                <a:ext cx="454204" cy="113511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43" name="Group 16">
                <a:extLst>
                  <a:ext uri="{FF2B5EF4-FFF2-40B4-BE49-F238E27FC236}">
                    <a16:creationId xmlns:a16="http://schemas.microsoft.com/office/drawing/2014/main" id="{15393BD3-6322-F148-AC94-13A2FA5B8003}"/>
                  </a:ext>
                </a:extLst>
              </p:cNvPr>
              <p:cNvGrpSpPr/>
              <p:nvPr/>
            </p:nvGrpSpPr>
            <p:grpSpPr>
              <a:xfrm>
                <a:off x="2458496" y="2607433"/>
                <a:ext cx="2143689" cy="521732"/>
                <a:chOff x="762000" y="1905000"/>
                <a:chExt cx="2143689" cy="521732"/>
              </a:xfrm>
            </p:grpSpPr>
            <p:sp>
              <p:nvSpPr>
                <p:cNvPr id="53" name="TextBox 145">
                  <a:extLst>
                    <a:ext uri="{FF2B5EF4-FFF2-40B4-BE49-F238E27FC236}">
                      <a16:creationId xmlns:a16="http://schemas.microsoft.com/office/drawing/2014/main" id="{80CB7187-038A-2545-9874-6E0F76E62F3C}"/>
                    </a:ext>
                  </a:extLst>
                </p:cNvPr>
                <p:cNvSpPr txBox="1"/>
                <p:nvPr/>
              </p:nvSpPr>
              <p:spPr>
                <a:xfrm>
                  <a:off x="838200" y="2057400"/>
                  <a:ext cx="206748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one fish, two fish</a:t>
                  </a:r>
                </a:p>
              </p:txBody>
            </p:sp>
            <p:sp>
              <p:nvSpPr>
                <p:cNvPr id="54" name="TextBox 146">
                  <a:extLst>
                    <a:ext uri="{FF2B5EF4-FFF2-40B4-BE49-F238E27FC236}">
                      <a16:creationId xmlns:a16="http://schemas.microsoft.com/office/drawing/2014/main" id="{64699E6A-FE76-B441-8561-5D8E6915E73E}"/>
                    </a:ext>
                  </a:extLst>
                </p:cNvPr>
                <p:cNvSpPr txBox="1"/>
                <p:nvPr/>
              </p:nvSpPr>
              <p:spPr>
                <a:xfrm>
                  <a:off x="762000" y="1905000"/>
                  <a:ext cx="611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FF000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Doc 1</a:t>
                  </a:r>
                </a:p>
              </p:txBody>
            </p:sp>
          </p:grpSp>
          <p:grpSp>
            <p:nvGrpSpPr>
              <p:cNvPr id="44" name="Group 32">
                <a:extLst>
                  <a:ext uri="{FF2B5EF4-FFF2-40B4-BE49-F238E27FC236}">
                    <a16:creationId xmlns:a16="http://schemas.microsoft.com/office/drawing/2014/main" id="{92ACD114-5A8A-5C40-92A4-D88A379FCFF5}"/>
                  </a:ext>
                </a:extLst>
              </p:cNvPr>
              <p:cNvGrpSpPr/>
              <p:nvPr/>
            </p:nvGrpSpPr>
            <p:grpSpPr>
              <a:xfrm>
                <a:off x="4475509" y="2607433"/>
                <a:ext cx="2152346" cy="521732"/>
                <a:chOff x="762000" y="1905000"/>
                <a:chExt cx="2152346" cy="521732"/>
              </a:xfrm>
            </p:grpSpPr>
            <p:sp>
              <p:nvSpPr>
                <p:cNvPr id="51" name="TextBox 148">
                  <a:extLst>
                    <a:ext uri="{FF2B5EF4-FFF2-40B4-BE49-F238E27FC236}">
                      <a16:creationId xmlns:a16="http://schemas.microsoft.com/office/drawing/2014/main" id="{55958AF7-97E2-3048-9CBB-FF9849EBB76C}"/>
                    </a:ext>
                  </a:extLst>
                </p:cNvPr>
                <p:cNvSpPr txBox="1"/>
                <p:nvPr/>
              </p:nvSpPr>
              <p:spPr>
                <a:xfrm>
                  <a:off x="838200" y="2057400"/>
                  <a:ext cx="207614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red fish, blue fish</a:t>
                  </a:r>
                </a:p>
              </p:txBody>
            </p:sp>
            <p:sp>
              <p:nvSpPr>
                <p:cNvPr id="52" name="TextBox 149">
                  <a:extLst>
                    <a:ext uri="{FF2B5EF4-FFF2-40B4-BE49-F238E27FC236}">
                      <a16:creationId xmlns:a16="http://schemas.microsoft.com/office/drawing/2014/main" id="{45203EE0-456D-6146-93B5-DDF4EF772CAF}"/>
                    </a:ext>
                  </a:extLst>
                </p:cNvPr>
                <p:cNvSpPr txBox="1"/>
                <p:nvPr/>
              </p:nvSpPr>
              <p:spPr>
                <a:xfrm>
                  <a:off x="762000" y="1905000"/>
                  <a:ext cx="611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FF000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Doc 2</a:t>
                  </a: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B8E7374-2456-384C-B9E7-46DD3F7C95CC}"/>
                  </a:ext>
                </a:extLst>
              </p:cNvPr>
              <p:cNvGrpSpPr/>
              <p:nvPr/>
            </p:nvGrpSpPr>
            <p:grpSpPr>
              <a:xfrm>
                <a:off x="6528067" y="2607433"/>
                <a:ext cx="1719599" cy="521732"/>
                <a:chOff x="762000" y="1905000"/>
                <a:chExt cx="1719599" cy="521732"/>
              </a:xfrm>
            </p:grpSpPr>
            <p:sp>
              <p:nvSpPr>
                <p:cNvPr id="49" name="TextBox 151">
                  <a:extLst>
                    <a:ext uri="{FF2B5EF4-FFF2-40B4-BE49-F238E27FC236}">
                      <a16:creationId xmlns:a16="http://schemas.microsoft.com/office/drawing/2014/main" id="{5F52E86C-859E-5542-8293-BA4ACA5C2ABB}"/>
                    </a:ext>
                  </a:extLst>
                </p:cNvPr>
                <p:cNvSpPr txBox="1"/>
                <p:nvPr/>
              </p:nvSpPr>
              <p:spPr>
                <a:xfrm>
                  <a:off x="838200" y="2057400"/>
                  <a:ext cx="164339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cat in the hat</a:t>
                  </a:r>
                </a:p>
              </p:txBody>
            </p:sp>
            <p:sp>
              <p:nvSpPr>
                <p:cNvPr id="50" name="TextBox 152">
                  <a:extLst>
                    <a:ext uri="{FF2B5EF4-FFF2-40B4-BE49-F238E27FC236}">
                      <a16:creationId xmlns:a16="http://schemas.microsoft.com/office/drawing/2014/main" id="{4FC7D07D-EFEC-2141-98D9-9E04163D6B2C}"/>
                    </a:ext>
                  </a:extLst>
                </p:cNvPr>
                <p:cNvSpPr txBox="1"/>
                <p:nvPr/>
              </p:nvSpPr>
              <p:spPr>
                <a:xfrm>
                  <a:off x="762000" y="1905000"/>
                  <a:ext cx="611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FF000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Doc 3</a:t>
                  </a:r>
                </a:p>
              </p:txBody>
            </p:sp>
          </p:grpSp>
          <p:grpSp>
            <p:nvGrpSpPr>
              <p:cNvPr id="46" name="Group 44">
                <a:extLst>
                  <a:ext uri="{FF2B5EF4-FFF2-40B4-BE49-F238E27FC236}">
                    <a16:creationId xmlns:a16="http://schemas.microsoft.com/office/drawing/2014/main" id="{D0ED7E29-5D2A-A949-A1E2-9FA4DA6B3C40}"/>
                  </a:ext>
                </a:extLst>
              </p:cNvPr>
              <p:cNvGrpSpPr/>
              <p:nvPr/>
            </p:nvGrpSpPr>
            <p:grpSpPr>
              <a:xfrm>
                <a:off x="8209309" y="2607433"/>
                <a:ext cx="2545081" cy="521732"/>
                <a:chOff x="762000" y="1905000"/>
                <a:chExt cx="2545081" cy="521732"/>
              </a:xfrm>
            </p:grpSpPr>
            <p:sp>
              <p:nvSpPr>
                <p:cNvPr id="47" name="TextBox 154">
                  <a:extLst>
                    <a:ext uri="{FF2B5EF4-FFF2-40B4-BE49-F238E27FC236}">
                      <a16:creationId xmlns:a16="http://schemas.microsoft.com/office/drawing/2014/main" id="{1B77DBB7-A00C-5F45-A852-6D38DB55A0D7}"/>
                    </a:ext>
                  </a:extLst>
                </p:cNvPr>
                <p:cNvSpPr txBox="1"/>
                <p:nvPr/>
              </p:nvSpPr>
              <p:spPr>
                <a:xfrm>
                  <a:off x="838200" y="2057400"/>
                  <a:ext cx="246888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green eggs and ham</a:t>
                  </a:r>
                </a:p>
              </p:txBody>
            </p:sp>
            <p:sp>
              <p:nvSpPr>
                <p:cNvPr id="48" name="TextBox 155">
                  <a:extLst>
                    <a:ext uri="{FF2B5EF4-FFF2-40B4-BE49-F238E27FC236}">
                      <a16:creationId xmlns:a16="http://schemas.microsoft.com/office/drawing/2014/main" id="{BA2AABC9-37B3-C34C-B8D5-1635AF199554}"/>
                    </a:ext>
                  </a:extLst>
                </p:cNvPr>
                <p:cNvSpPr txBox="1"/>
                <p:nvPr/>
              </p:nvSpPr>
              <p:spPr>
                <a:xfrm>
                  <a:off x="762000" y="1905000"/>
                  <a:ext cx="611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FF000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Doc 4</a:t>
                  </a:r>
                </a:p>
              </p:txBody>
            </p:sp>
          </p:grpSp>
        </p:grpSp>
        <p:sp>
          <p:nvSpPr>
            <p:cNvPr id="56" name="Text Box 99">
              <a:extLst>
                <a:ext uri="{FF2B5EF4-FFF2-40B4-BE49-F238E27FC236}">
                  <a16:creationId xmlns:a16="http://schemas.microsoft.com/office/drawing/2014/main" id="{1B6F5DD4-59CE-1F4E-8C49-D5A2A8781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4742" y="4116024"/>
              <a:ext cx="41229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r>
                <a:rPr lang="en-US" sz="1800" b="0" i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7470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78955-EF7C-2845-80BB-BC2036806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/>
          <a:p>
            <a:r>
              <a:rPr kumimoji="1" lang="zh-CN" altLang="en-US" dirty="0"/>
              <a:t>以</a:t>
            </a:r>
            <a:r>
              <a:rPr kumimoji="1" lang="en-US" altLang="zh-CN" dirty="0"/>
              <a:t>id</a:t>
            </a:r>
            <a:r>
              <a:rPr kumimoji="1" lang="zh-CN" altLang="en-US" dirty="0"/>
              <a:t>排序的倒排索引及索引压缩</a:t>
            </a: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078E366C-E72C-C94B-80A4-108C1EE36B3E}"/>
              </a:ext>
            </a:extLst>
          </p:cNvPr>
          <p:cNvGrpSpPr/>
          <p:nvPr/>
        </p:nvGrpSpPr>
        <p:grpSpPr>
          <a:xfrm>
            <a:off x="369374" y="1355568"/>
            <a:ext cx="5253858" cy="4501460"/>
            <a:chOff x="369374" y="1355568"/>
            <a:chExt cx="5253858" cy="4501460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227CE065-C390-9648-A8A1-72A0C85682F6}"/>
                </a:ext>
              </a:extLst>
            </p:cNvPr>
            <p:cNvGrpSpPr/>
            <p:nvPr/>
          </p:nvGrpSpPr>
          <p:grpSpPr>
            <a:xfrm>
              <a:off x="369374" y="1355568"/>
              <a:ext cx="5253858" cy="4501460"/>
              <a:chOff x="2262353" y="1300390"/>
              <a:chExt cx="5253858" cy="4501460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94836E99-3758-264C-995A-2E2C994E25B0}"/>
                  </a:ext>
                </a:extLst>
              </p:cNvPr>
              <p:cNvSpPr/>
              <p:nvPr/>
            </p:nvSpPr>
            <p:spPr>
              <a:xfrm>
                <a:off x="2266295" y="1762056"/>
                <a:ext cx="2081048" cy="41778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&lt;page&gt;</a:t>
                </a:r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开始位置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F5E77DA-B13B-8648-A747-5BB298F5FEBE}"/>
                  </a:ext>
                </a:extLst>
              </p:cNvPr>
              <p:cNvSpPr/>
              <p:nvPr/>
            </p:nvSpPr>
            <p:spPr>
              <a:xfrm>
                <a:off x="4449818" y="1762056"/>
                <a:ext cx="3066393" cy="41778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&lt;page&gt;…&lt;/page&gt;</a:t>
                </a:r>
                <a:endPara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6" name="下箭头 35">
                <a:extLst>
                  <a:ext uri="{FF2B5EF4-FFF2-40B4-BE49-F238E27FC236}">
                    <a16:creationId xmlns:a16="http://schemas.microsoft.com/office/drawing/2014/main" id="{DCBCF1FB-6201-6E4C-80F2-F57BFA7AEDBC}"/>
                  </a:ext>
                </a:extLst>
              </p:cNvPr>
              <p:cNvSpPr/>
              <p:nvPr/>
            </p:nvSpPr>
            <p:spPr>
              <a:xfrm>
                <a:off x="4122684" y="2317268"/>
                <a:ext cx="575441" cy="113511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C3DF9B2-8110-884C-A3D1-6546A2200267}"/>
                  </a:ext>
                </a:extLst>
              </p:cNvPr>
              <p:cNvSpPr txBox="1"/>
              <p:nvPr/>
            </p:nvSpPr>
            <p:spPr>
              <a:xfrm>
                <a:off x="4737539" y="2535875"/>
                <a:ext cx="7569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/>
                  <a:t>Map</a:t>
                </a:r>
                <a:endParaRPr kumimoji="1" lang="zh-CN" altLang="en-US" sz="2400" dirty="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A2798CF-391E-FA47-A09C-A28A93BA54CC}"/>
                  </a:ext>
                </a:extLst>
              </p:cNvPr>
              <p:cNvSpPr/>
              <p:nvPr/>
            </p:nvSpPr>
            <p:spPr>
              <a:xfrm>
                <a:off x="2262353" y="3552762"/>
                <a:ext cx="1208691" cy="41778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word</a:t>
                </a:r>
                <a:endPara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415A304-335B-7C4A-AC70-7DDF42D75432}"/>
                  </a:ext>
                </a:extLst>
              </p:cNvPr>
              <p:cNvSpPr/>
              <p:nvPr/>
            </p:nvSpPr>
            <p:spPr>
              <a:xfrm>
                <a:off x="4449818" y="3552762"/>
                <a:ext cx="575442" cy="41778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id</a:t>
                </a:r>
                <a:endPara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6DDDF9D0-98CD-DD43-9CAF-55C189452AA4}"/>
                  </a:ext>
                </a:extLst>
              </p:cNvPr>
              <p:cNvSpPr/>
              <p:nvPr/>
            </p:nvSpPr>
            <p:spPr>
              <a:xfrm>
                <a:off x="3573519" y="3552762"/>
                <a:ext cx="769882" cy="41778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id</a:t>
                </a:r>
                <a:endPara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4C314FC-F3FF-F54A-8BDE-09ED7C112D0F}"/>
                  </a:ext>
                </a:extLst>
              </p:cNvPr>
              <p:cNvSpPr/>
              <p:nvPr/>
            </p:nvSpPr>
            <p:spPr>
              <a:xfrm>
                <a:off x="5116008" y="3552762"/>
                <a:ext cx="575442" cy="41778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tf</a:t>
                </a:r>
                <a:endPara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8291391-56E9-4349-BAA4-B0256FBD839B}"/>
                  </a:ext>
                </a:extLst>
              </p:cNvPr>
              <p:cNvSpPr/>
              <p:nvPr/>
            </p:nvSpPr>
            <p:spPr>
              <a:xfrm>
                <a:off x="5782198" y="3552762"/>
                <a:ext cx="1730071" cy="41778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       …….……</a:t>
                </a:r>
                <a:endPara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9D48AABE-13F2-1F45-BAE4-A4043646A2A8}"/>
                  </a:ext>
                </a:extLst>
              </p:cNvPr>
              <p:cNvSpPr txBox="1"/>
              <p:nvPr/>
            </p:nvSpPr>
            <p:spPr>
              <a:xfrm>
                <a:off x="3090045" y="1300391"/>
                <a:ext cx="6308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Key</a:t>
                </a:r>
                <a:endParaRPr kumimoji="1" lang="zh-CN" alt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4BBBABB-A834-834C-AE44-7F28EE8AF044}"/>
                  </a:ext>
                </a:extLst>
              </p:cNvPr>
              <p:cNvSpPr txBox="1"/>
              <p:nvPr/>
            </p:nvSpPr>
            <p:spPr>
              <a:xfrm>
                <a:off x="5072943" y="1300390"/>
                <a:ext cx="8760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accent6">
                        <a:lumMod val="75000"/>
                      </a:schemeClr>
                    </a:solidFill>
                  </a:rPr>
                  <a:t>Value</a:t>
                </a:r>
                <a:endParaRPr kumimoji="1" lang="zh-CN" alt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" name="下箭头 45">
                <a:extLst>
                  <a:ext uri="{FF2B5EF4-FFF2-40B4-BE49-F238E27FC236}">
                    <a16:creationId xmlns:a16="http://schemas.microsoft.com/office/drawing/2014/main" id="{2F0E18BD-D3BA-124A-9C93-B218420A5E88}"/>
                  </a:ext>
                </a:extLst>
              </p:cNvPr>
              <p:cNvSpPr/>
              <p:nvPr/>
            </p:nvSpPr>
            <p:spPr>
              <a:xfrm>
                <a:off x="4110859" y="4107974"/>
                <a:ext cx="575441" cy="113511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9E41F852-BAA5-D64A-9C76-A6D7E02C151C}"/>
                  </a:ext>
                </a:extLst>
              </p:cNvPr>
              <p:cNvSpPr/>
              <p:nvPr/>
            </p:nvSpPr>
            <p:spPr>
              <a:xfrm>
                <a:off x="2262353" y="5384064"/>
                <a:ext cx="2081048" cy="41778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word</a:t>
                </a:r>
                <a:endPara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9553A71-4F1F-D448-96C7-B3AC1D6E594F}"/>
                  </a:ext>
                </a:extLst>
              </p:cNvPr>
              <p:cNvSpPr txBox="1"/>
              <p:nvPr/>
            </p:nvSpPr>
            <p:spPr>
              <a:xfrm>
                <a:off x="4706202" y="4367177"/>
                <a:ext cx="11074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/>
                  <a:t>Reduce</a:t>
                </a:r>
                <a:endParaRPr kumimoji="1" lang="zh-CN" altLang="en-US" sz="2400" dirty="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8D4DD3D9-1F53-4B44-A2A3-F096F8B58AA1}"/>
                  </a:ext>
                </a:extLst>
              </p:cNvPr>
              <p:cNvSpPr/>
              <p:nvPr/>
            </p:nvSpPr>
            <p:spPr>
              <a:xfrm>
                <a:off x="4449819" y="5384064"/>
                <a:ext cx="575442" cy="41778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df</a:t>
                </a:r>
                <a:endPara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261CE7B6-D12A-2E49-B663-D17D878018F9}"/>
                  </a:ext>
                </a:extLst>
              </p:cNvPr>
              <p:cNvSpPr/>
              <p:nvPr/>
            </p:nvSpPr>
            <p:spPr>
              <a:xfrm>
                <a:off x="5116008" y="5384064"/>
                <a:ext cx="2396262" cy="41778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                      ……….</a:t>
                </a:r>
                <a:endPara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7578EB1-5345-1A4D-942B-9F255A23636D}"/>
                  </a:ext>
                </a:extLst>
              </p:cNvPr>
              <p:cNvSpPr/>
              <p:nvPr/>
            </p:nvSpPr>
            <p:spPr>
              <a:xfrm>
                <a:off x="5844958" y="3619074"/>
                <a:ext cx="504410" cy="2927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pos</a:t>
                </a:r>
                <a:endPara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35D6791-327E-0E4E-AA5E-3EC27776BFAF}"/>
                  </a:ext>
                </a:extLst>
              </p:cNvPr>
              <p:cNvSpPr/>
              <p:nvPr/>
            </p:nvSpPr>
            <p:spPr>
              <a:xfrm>
                <a:off x="5153619" y="5415105"/>
                <a:ext cx="1869920" cy="35147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997189D8-ED65-DD44-A209-1050C739A7AD}"/>
                  </a:ext>
                </a:extLst>
              </p:cNvPr>
              <p:cNvSpPr/>
              <p:nvPr/>
            </p:nvSpPr>
            <p:spPr>
              <a:xfrm>
                <a:off x="5211561" y="5472615"/>
                <a:ext cx="353668" cy="2411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id</a:t>
                </a:r>
                <a:endPara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74A18AB8-AA0B-BB44-BC8B-C63E46C598B0}"/>
                  </a:ext>
                </a:extLst>
              </p:cNvPr>
              <p:cNvSpPr/>
              <p:nvPr/>
            </p:nvSpPr>
            <p:spPr>
              <a:xfrm>
                <a:off x="5614760" y="5472616"/>
                <a:ext cx="353668" cy="2411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tf</a:t>
                </a:r>
                <a:endPara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1C360C42-C729-C042-BFF4-76C06F20F6D4}"/>
                  </a:ext>
                </a:extLst>
              </p:cNvPr>
              <p:cNvGrpSpPr/>
              <p:nvPr/>
            </p:nvGrpSpPr>
            <p:grpSpPr>
              <a:xfrm>
                <a:off x="6008853" y="5472615"/>
                <a:ext cx="959507" cy="241188"/>
                <a:chOff x="6226593" y="4194810"/>
                <a:chExt cx="1078429" cy="417786"/>
              </a:xfrm>
            </p:grpSpPr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A7822C55-8C09-6F4D-961E-3D7E5AD2724D}"/>
                    </a:ext>
                  </a:extLst>
                </p:cNvPr>
                <p:cNvSpPr/>
                <p:nvPr/>
              </p:nvSpPr>
              <p:spPr>
                <a:xfrm>
                  <a:off x="6226593" y="4194810"/>
                  <a:ext cx="1078429" cy="4177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……  .…</a:t>
                  </a:r>
                  <a:endPara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7575EA8A-1CB9-5943-9E36-F79450B15BAF}"/>
                    </a:ext>
                  </a:extLst>
                </p:cNvPr>
                <p:cNvSpPr/>
                <p:nvPr/>
              </p:nvSpPr>
              <p:spPr>
                <a:xfrm>
                  <a:off x="6281137" y="4256260"/>
                  <a:ext cx="572790" cy="2927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pos</a:t>
                  </a:r>
                  <a:endParaRPr kumimoji="1" lang="zh-CN" altLang="en-US" sz="1000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</p:grp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D88BC090-38DE-5A4A-A5F3-89C8486A6C07}"/>
                </a:ext>
              </a:extLst>
            </p:cNvPr>
            <p:cNvSpPr txBox="1"/>
            <p:nvPr/>
          </p:nvSpPr>
          <p:spPr>
            <a:xfrm>
              <a:off x="854893" y="320594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二次排序</a:t>
              </a: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F66856F3-1217-0546-BE24-6FC63F8CA070}"/>
              </a:ext>
            </a:extLst>
          </p:cNvPr>
          <p:cNvGrpSpPr/>
          <p:nvPr/>
        </p:nvGrpSpPr>
        <p:grpSpPr>
          <a:xfrm>
            <a:off x="5999765" y="2372446"/>
            <a:ext cx="7045175" cy="2500779"/>
            <a:chOff x="5999765" y="2372446"/>
            <a:chExt cx="7045175" cy="2500779"/>
          </a:xfrm>
        </p:grpSpPr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28BCB888-EE56-F247-B0C1-926C06ABA87C}"/>
                </a:ext>
              </a:extLst>
            </p:cNvPr>
            <p:cNvGrpSpPr/>
            <p:nvPr/>
          </p:nvGrpSpPr>
          <p:grpSpPr>
            <a:xfrm>
              <a:off x="5999765" y="2760440"/>
              <a:ext cx="7045175" cy="2112785"/>
              <a:chOff x="5999765" y="2617859"/>
              <a:chExt cx="7045175" cy="2112785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3E29E492-8477-DC46-A6DA-7AB15B72244E}"/>
                  </a:ext>
                </a:extLst>
              </p:cNvPr>
              <p:cNvGrpSpPr/>
              <p:nvPr/>
            </p:nvGrpSpPr>
            <p:grpSpPr>
              <a:xfrm>
                <a:off x="5999765" y="2617859"/>
                <a:ext cx="6119912" cy="2112785"/>
                <a:chOff x="5991714" y="2439974"/>
                <a:chExt cx="6119912" cy="2112785"/>
              </a:xfrm>
            </p:grpSpPr>
            <p:grpSp>
              <p:nvGrpSpPr>
                <p:cNvPr id="60" name="组合 59">
                  <a:extLst>
                    <a:ext uri="{FF2B5EF4-FFF2-40B4-BE49-F238E27FC236}">
                      <a16:creationId xmlns:a16="http://schemas.microsoft.com/office/drawing/2014/main" id="{94E25E45-AC56-1548-BF84-B303D4E28F9F}"/>
                    </a:ext>
                  </a:extLst>
                </p:cNvPr>
                <p:cNvGrpSpPr/>
                <p:nvPr/>
              </p:nvGrpSpPr>
              <p:grpSpPr>
                <a:xfrm>
                  <a:off x="5991714" y="4179973"/>
                  <a:ext cx="6119912" cy="372786"/>
                  <a:chOff x="1034106" y="4538246"/>
                  <a:chExt cx="6119912" cy="372786"/>
                </a:xfrm>
              </p:grpSpPr>
              <p:sp>
                <p:nvSpPr>
                  <p:cNvPr id="61" name="Rectangle 59">
                    <a:extLst>
                      <a:ext uri="{FF2B5EF4-FFF2-40B4-BE49-F238E27FC236}">
                        <a16:creationId xmlns:a16="http://schemas.microsoft.com/office/drawing/2014/main" id="{3C8EBAB1-6D1F-8E42-8130-C94DD38ED2F0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2209800" y="4572000"/>
                    <a:ext cx="3048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2</a:t>
                    </a: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C9DF050C-7CCD-694C-8DAE-A9AB4E5B4877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3048000" y="4572000"/>
                    <a:ext cx="3048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1</a:t>
                    </a:r>
                  </a:p>
                </p:txBody>
              </p:sp>
              <p:sp>
                <p:nvSpPr>
                  <p:cNvPr id="63" name="Rectangle 63">
                    <a:extLst>
                      <a:ext uri="{FF2B5EF4-FFF2-40B4-BE49-F238E27FC236}">
                        <a16:creationId xmlns:a16="http://schemas.microsoft.com/office/drawing/2014/main" id="{F6484C23-6945-0B43-B95C-200E0F6EB3E9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3886200" y="4572000"/>
                    <a:ext cx="3048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3</a:t>
                    </a:r>
                  </a:p>
                </p:txBody>
              </p:sp>
              <p:sp>
                <p:nvSpPr>
                  <p:cNvPr id="64" name="Rectangle 65">
                    <a:extLst>
                      <a:ext uri="{FF2B5EF4-FFF2-40B4-BE49-F238E27FC236}">
                        <a16:creationId xmlns:a16="http://schemas.microsoft.com/office/drawing/2014/main" id="{E7FFA99A-AE50-5D4B-B150-946D22C2B990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4724400" y="4572000"/>
                    <a:ext cx="3048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1</a:t>
                    </a:r>
                  </a:p>
                </p:txBody>
              </p:sp>
              <p:sp>
                <p:nvSpPr>
                  <p:cNvPr id="65" name="Rectangle 67">
                    <a:extLst>
                      <a:ext uri="{FF2B5EF4-FFF2-40B4-BE49-F238E27FC236}">
                        <a16:creationId xmlns:a16="http://schemas.microsoft.com/office/drawing/2014/main" id="{E861646D-A452-E048-B450-6E7D466337FB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5562600" y="4572000"/>
                    <a:ext cx="3048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2</a:t>
                    </a:r>
                  </a:p>
                </p:txBody>
              </p:sp>
              <p:sp>
                <p:nvSpPr>
                  <p:cNvPr id="66" name="Rectangle 69">
                    <a:extLst>
                      <a:ext uri="{FF2B5EF4-FFF2-40B4-BE49-F238E27FC236}">
                        <a16:creationId xmlns:a16="http://schemas.microsoft.com/office/drawing/2014/main" id="{57D1722B-5440-4746-B518-866050A6FC0F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6400800" y="4572000"/>
                    <a:ext cx="3048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3</a:t>
                    </a:r>
                  </a:p>
                </p:txBody>
              </p:sp>
              <p:sp>
                <p:nvSpPr>
                  <p:cNvPr id="67" name="Rectangle 57">
                    <a:extLst>
                      <a:ext uri="{FF2B5EF4-FFF2-40B4-BE49-F238E27FC236}">
                        <a16:creationId xmlns:a16="http://schemas.microsoft.com/office/drawing/2014/main" id="{DFE8E288-91DB-2F46-BE54-35C062BCE931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1752600" y="4572000"/>
                    <a:ext cx="4572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1</a:t>
                    </a:r>
                  </a:p>
                </p:txBody>
              </p:sp>
              <p:sp>
                <p:nvSpPr>
                  <p:cNvPr id="68" name="TextBox 58">
                    <a:extLst>
                      <a:ext uri="{FF2B5EF4-FFF2-40B4-BE49-F238E27FC236}">
                        <a16:creationId xmlns:a16="http://schemas.microsoft.com/office/drawing/2014/main" id="{A8E79467-FF6E-4849-83A2-0D7D650C39F0}"/>
                      </a:ext>
                    </a:extLst>
                  </p:cNvPr>
                  <p:cNvSpPr txBox="1"/>
                  <p:nvPr/>
                </p:nvSpPr>
                <p:spPr>
                  <a:xfrm>
                    <a:off x="1034106" y="4541700"/>
                    <a:ext cx="5757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fish</a:t>
                    </a:r>
                  </a:p>
                </p:txBody>
              </p:sp>
              <p:sp>
                <p:nvSpPr>
                  <p:cNvPr id="69" name="Rectangle 60">
                    <a:extLst>
                      <a:ext uri="{FF2B5EF4-FFF2-40B4-BE49-F238E27FC236}">
                        <a16:creationId xmlns:a16="http://schemas.microsoft.com/office/drawing/2014/main" id="{10DC235B-A870-B942-AF3B-3EEF2B8539C1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2590800" y="4572000"/>
                    <a:ext cx="4572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8</a:t>
                    </a:r>
                  </a:p>
                </p:txBody>
              </p:sp>
              <p:sp>
                <p:nvSpPr>
                  <p:cNvPr id="70" name="Rectangle 62">
                    <a:extLst>
                      <a:ext uri="{FF2B5EF4-FFF2-40B4-BE49-F238E27FC236}">
                        <a16:creationId xmlns:a16="http://schemas.microsoft.com/office/drawing/2014/main" id="{643E0639-1758-904A-8BAC-E45CA6D0CF61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3429000" y="4572000"/>
                    <a:ext cx="4572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12</a:t>
                    </a:r>
                  </a:p>
                </p:txBody>
              </p:sp>
              <p:sp>
                <p:nvSpPr>
                  <p:cNvPr id="71" name="Rectangle 64">
                    <a:extLst>
                      <a:ext uri="{FF2B5EF4-FFF2-40B4-BE49-F238E27FC236}">
                        <a16:creationId xmlns:a16="http://schemas.microsoft.com/office/drawing/2014/main" id="{D438F6C2-8CD1-9C46-9D0C-5599B5A3390C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4267200" y="4572000"/>
                    <a:ext cx="4572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13</a:t>
                    </a:r>
                  </a:p>
                </p:txBody>
              </p:sp>
              <p:sp>
                <p:nvSpPr>
                  <p:cNvPr id="72" name="Rectangle 66">
                    <a:extLst>
                      <a:ext uri="{FF2B5EF4-FFF2-40B4-BE49-F238E27FC236}">
                        <a16:creationId xmlns:a16="http://schemas.microsoft.com/office/drawing/2014/main" id="{DAC86C1E-946A-2E4C-A352-04FEF22A8BFD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5105400" y="4572000"/>
                    <a:ext cx="4572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1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73" name="Rectangle 68">
                    <a:extLst>
                      <a:ext uri="{FF2B5EF4-FFF2-40B4-BE49-F238E27FC236}">
                        <a16:creationId xmlns:a16="http://schemas.microsoft.com/office/drawing/2014/main" id="{7C420D86-9284-5E44-BE46-CBFE48B14DBF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5943600" y="4572000"/>
                    <a:ext cx="4572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45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74" name="TextBox 70">
                    <a:extLst>
                      <a:ext uri="{FF2B5EF4-FFF2-40B4-BE49-F238E27FC236}">
                        <a16:creationId xmlns:a16="http://schemas.microsoft.com/office/drawing/2014/main" id="{4B4C7E0B-091A-6C40-AF90-1397FB4AB7BC}"/>
                      </a:ext>
                    </a:extLst>
                  </p:cNvPr>
                  <p:cNvSpPr txBox="1"/>
                  <p:nvPr/>
                </p:nvSpPr>
                <p:spPr>
                  <a:xfrm>
                    <a:off x="6781800" y="4538246"/>
                    <a:ext cx="37221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…</a:t>
                    </a:r>
                  </a:p>
                </p:txBody>
              </p:sp>
            </p:grpSp>
            <p:grpSp>
              <p:nvGrpSpPr>
                <p:cNvPr id="76" name="组合 75">
                  <a:extLst>
                    <a:ext uri="{FF2B5EF4-FFF2-40B4-BE49-F238E27FC236}">
                      <a16:creationId xmlns:a16="http://schemas.microsoft.com/office/drawing/2014/main" id="{105C1DFB-9B8C-B941-8AAF-45BBC2D5BF8F}"/>
                    </a:ext>
                  </a:extLst>
                </p:cNvPr>
                <p:cNvGrpSpPr/>
                <p:nvPr/>
              </p:nvGrpSpPr>
              <p:grpSpPr>
                <a:xfrm>
                  <a:off x="5991714" y="2439974"/>
                  <a:ext cx="6048103" cy="371552"/>
                  <a:chOff x="1105915" y="1716626"/>
                  <a:chExt cx="6048103" cy="371552"/>
                </a:xfrm>
              </p:grpSpPr>
              <p:sp>
                <p:nvSpPr>
                  <p:cNvPr id="77" name="Rectangle 7">
                    <a:extLst>
                      <a:ext uri="{FF2B5EF4-FFF2-40B4-BE49-F238E27FC236}">
                        <a16:creationId xmlns:a16="http://schemas.microsoft.com/office/drawing/2014/main" id="{B486AB97-5AF4-9E4F-8FBD-9D63A1C119F5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2209800" y="1752600"/>
                    <a:ext cx="3048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2</a:t>
                    </a:r>
                  </a:p>
                </p:txBody>
              </p:sp>
              <p:sp>
                <p:nvSpPr>
                  <p:cNvPr id="78" name="Rectangle 9">
                    <a:extLst>
                      <a:ext uri="{FF2B5EF4-FFF2-40B4-BE49-F238E27FC236}">
                        <a16:creationId xmlns:a16="http://schemas.microsoft.com/office/drawing/2014/main" id="{AE2D723F-AA7A-C14C-87FB-6C9C884E427C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3048000" y="1752600"/>
                    <a:ext cx="3048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1</a:t>
                    </a:r>
                  </a:p>
                </p:txBody>
              </p:sp>
              <p:sp>
                <p:nvSpPr>
                  <p:cNvPr id="79" name="Rectangle 13">
                    <a:extLst>
                      <a:ext uri="{FF2B5EF4-FFF2-40B4-BE49-F238E27FC236}">
                        <a16:creationId xmlns:a16="http://schemas.microsoft.com/office/drawing/2014/main" id="{95CF2404-E4E6-834D-821F-657F3098D5C6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3886200" y="1752600"/>
                    <a:ext cx="3048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3</a:t>
                    </a:r>
                  </a:p>
                </p:txBody>
              </p:sp>
              <p:sp>
                <p:nvSpPr>
                  <p:cNvPr id="80" name="Rectangle 18">
                    <a:extLst>
                      <a:ext uri="{FF2B5EF4-FFF2-40B4-BE49-F238E27FC236}">
                        <a16:creationId xmlns:a16="http://schemas.microsoft.com/office/drawing/2014/main" id="{B79D296E-7D8D-2747-9106-047992F728AE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4724400" y="1752600"/>
                    <a:ext cx="3048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1</a:t>
                    </a:r>
                  </a:p>
                </p:txBody>
              </p:sp>
              <p:sp>
                <p:nvSpPr>
                  <p:cNvPr id="81" name="Rectangle 21">
                    <a:extLst>
                      <a:ext uri="{FF2B5EF4-FFF2-40B4-BE49-F238E27FC236}">
                        <a16:creationId xmlns:a16="http://schemas.microsoft.com/office/drawing/2014/main" id="{D38B78A4-158B-724F-83B2-14262A493B9C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5562600" y="1752600"/>
                    <a:ext cx="3048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2</a:t>
                    </a:r>
                  </a:p>
                </p:txBody>
              </p:sp>
              <p:sp>
                <p:nvSpPr>
                  <p:cNvPr id="82" name="Rectangle 24">
                    <a:extLst>
                      <a:ext uri="{FF2B5EF4-FFF2-40B4-BE49-F238E27FC236}">
                        <a16:creationId xmlns:a16="http://schemas.microsoft.com/office/drawing/2014/main" id="{586291E5-0378-6E4C-8D38-5FEC39AF65C3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6400800" y="1752600"/>
                    <a:ext cx="3048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3</a:t>
                    </a:r>
                  </a:p>
                </p:txBody>
              </p:sp>
              <p:sp>
                <p:nvSpPr>
                  <p:cNvPr id="83" name="Rectangle 5">
                    <a:extLst>
                      <a:ext uri="{FF2B5EF4-FFF2-40B4-BE49-F238E27FC236}">
                        <a16:creationId xmlns:a16="http://schemas.microsoft.com/office/drawing/2014/main" id="{511D63E9-4F50-444F-9149-F8267996E693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1752600" y="1752600"/>
                    <a:ext cx="4572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1</a:t>
                    </a:r>
                  </a:p>
                </p:txBody>
              </p:sp>
              <p:sp>
                <p:nvSpPr>
                  <p:cNvPr id="84" name="TextBox 6">
                    <a:extLst>
                      <a:ext uri="{FF2B5EF4-FFF2-40B4-BE49-F238E27FC236}">
                        <a16:creationId xmlns:a16="http://schemas.microsoft.com/office/drawing/2014/main" id="{1689A17C-9638-9D4B-AD0C-452E6B5A5D15}"/>
                      </a:ext>
                    </a:extLst>
                  </p:cNvPr>
                  <p:cNvSpPr txBox="1"/>
                  <p:nvPr/>
                </p:nvSpPr>
                <p:spPr>
                  <a:xfrm>
                    <a:off x="1105915" y="1716626"/>
                    <a:ext cx="5757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fish</a:t>
                    </a:r>
                  </a:p>
                </p:txBody>
              </p:sp>
              <p:sp>
                <p:nvSpPr>
                  <p:cNvPr id="85" name="Rectangle 8">
                    <a:extLst>
                      <a:ext uri="{FF2B5EF4-FFF2-40B4-BE49-F238E27FC236}">
                        <a16:creationId xmlns:a16="http://schemas.microsoft.com/office/drawing/2014/main" id="{33239D33-2EB7-C64F-A06D-22A06D55568D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2590800" y="1752600"/>
                    <a:ext cx="4572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9</a:t>
                    </a:r>
                  </a:p>
                </p:txBody>
              </p:sp>
              <p:sp>
                <p:nvSpPr>
                  <p:cNvPr id="86" name="Rectangle 12">
                    <a:extLst>
                      <a:ext uri="{FF2B5EF4-FFF2-40B4-BE49-F238E27FC236}">
                        <a16:creationId xmlns:a16="http://schemas.microsoft.com/office/drawing/2014/main" id="{2B05E8DB-AB46-EA4A-9F99-3D0707C324BF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3429000" y="1752600"/>
                    <a:ext cx="4572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21</a:t>
                    </a:r>
                  </a:p>
                </p:txBody>
              </p:sp>
              <p:sp>
                <p:nvSpPr>
                  <p:cNvPr id="87" name="Rectangle 17">
                    <a:extLst>
                      <a:ext uri="{FF2B5EF4-FFF2-40B4-BE49-F238E27FC236}">
                        <a16:creationId xmlns:a16="http://schemas.microsoft.com/office/drawing/2014/main" id="{F468AF09-EC7F-F343-BFB1-5BDB79C5937A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4267200" y="1752600"/>
                    <a:ext cx="4572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34</a:t>
                    </a:r>
                  </a:p>
                </p:txBody>
              </p:sp>
              <p:sp>
                <p:nvSpPr>
                  <p:cNvPr id="88" name="Rectangle 20">
                    <a:extLst>
                      <a:ext uri="{FF2B5EF4-FFF2-40B4-BE49-F238E27FC236}">
                        <a16:creationId xmlns:a16="http://schemas.microsoft.com/office/drawing/2014/main" id="{497835B5-C944-8E42-A094-81823FD2DEDB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5105400" y="1752600"/>
                    <a:ext cx="4572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35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89" name="Rectangle 23">
                    <a:extLst>
                      <a:ext uri="{FF2B5EF4-FFF2-40B4-BE49-F238E27FC236}">
                        <a16:creationId xmlns:a16="http://schemas.microsoft.com/office/drawing/2014/main" id="{852E4215-8E8C-3646-B872-38341BAA115D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5943600" y="1752600"/>
                    <a:ext cx="4572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80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90" name="TextBox 56">
                    <a:extLst>
                      <a:ext uri="{FF2B5EF4-FFF2-40B4-BE49-F238E27FC236}">
                        <a16:creationId xmlns:a16="http://schemas.microsoft.com/office/drawing/2014/main" id="{C3C0A4ED-2423-3443-B5DA-0408F283621A}"/>
                      </a:ext>
                    </a:extLst>
                  </p:cNvPr>
                  <p:cNvSpPr txBox="1"/>
                  <p:nvPr/>
                </p:nvSpPr>
                <p:spPr>
                  <a:xfrm>
                    <a:off x="6781800" y="1718846"/>
                    <a:ext cx="37221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…</a:t>
                    </a:r>
                  </a:p>
                </p:txBody>
              </p:sp>
            </p:grpSp>
            <p:sp>
              <p:nvSpPr>
                <p:cNvPr id="91" name="下箭头 90">
                  <a:extLst>
                    <a:ext uri="{FF2B5EF4-FFF2-40B4-BE49-F238E27FC236}">
                      <a16:creationId xmlns:a16="http://schemas.microsoft.com/office/drawing/2014/main" id="{661D5C55-B2DD-EB42-A8B8-DB0ABF63CC52}"/>
                    </a:ext>
                  </a:extLst>
                </p:cNvPr>
                <p:cNvSpPr/>
                <p:nvPr/>
              </p:nvSpPr>
              <p:spPr>
                <a:xfrm>
                  <a:off x="8700823" y="2955538"/>
                  <a:ext cx="575441" cy="1135117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5E7DA688-2C14-C34D-B6BD-3FC783CF03D4}"/>
                  </a:ext>
                </a:extLst>
              </p:cNvPr>
              <p:cNvSpPr txBox="1"/>
              <p:nvPr/>
            </p:nvSpPr>
            <p:spPr>
              <a:xfrm>
                <a:off x="9232859" y="3364982"/>
                <a:ext cx="38120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id-gap</a:t>
                </a:r>
                <a:r>
                  <a:rPr kumimoji="1"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r>
                  <a:rPr kumimoji="1"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pos-gap</a:t>
                </a:r>
                <a:endParaRPr kumimoji="1" lang="zh-CN" alt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F10E84E1-9CF1-794C-8C9E-78091563F2F7}"/>
                </a:ext>
              </a:extLst>
            </p:cNvPr>
            <p:cNvSpPr txBox="1"/>
            <p:nvPr/>
          </p:nvSpPr>
          <p:spPr>
            <a:xfrm>
              <a:off x="6651764" y="2372446"/>
              <a:ext cx="502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id</a:t>
              </a:r>
              <a:endPara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7F0EA324-2D48-654C-B469-F6166E656033}"/>
                </a:ext>
              </a:extLst>
            </p:cNvPr>
            <p:cNvSpPr txBox="1"/>
            <p:nvPr/>
          </p:nvSpPr>
          <p:spPr>
            <a:xfrm>
              <a:off x="7076763" y="2372446"/>
              <a:ext cx="502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err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tf</a:t>
              </a:r>
              <a:endPara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3171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78955-EF7C-2845-80BB-BC2036806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/>
          <a:p>
            <a:r>
              <a:rPr kumimoji="1" lang="zh-CN" altLang="en-US" dirty="0"/>
              <a:t>以</a:t>
            </a:r>
            <a:r>
              <a:rPr kumimoji="1" lang="en-US" altLang="zh-CN" dirty="0" err="1"/>
              <a:t>tf,id</a:t>
            </a:r>
            <a:r>
              <a:rPr kumimoji="1" lang="zh-CN" altLang="en-US" dirty="0"/>
              <a:t>排序的倒排索引及索引压缩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B66EDF-4EE9-5B40-AEAE-BE037D702FEB}"/>
              </a:ext>
            </a:extLst>
          </p:cNvPr>
          <p:cNvSpPr txBox="1"/>
          <p:nvPr/>
        </p:nvSpPr>
        <p:spPr>
          <a:xfrm>
            <a:off x="6072088" y="4611838"/>
            <a:ext cx="6293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有损压缩：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根据主要的英语词典，最长的单词是长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45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对于同一个词，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小的排在后面并不重要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1A97767-D1EB-5F4B-9A6B-175DB21E0DCA}"/>
              </a:ext>
            </a:extLst>
          </p:cNvPr>
          <p:cNvGrpSpPr/>
          <p:nvPr/>
        </p:nvGrpSpPr>
        <p:grpSpPr>
          <a:xfrm>
            <a:off x="541076" y="1345978"/>
            <a:ext cx="5253858" cy="4501460"/>
            <a:chOff x="541076" y="1345978"/>
            <a:chExt cx="5253858" cy="450146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6D4B0E7-2B21-B348-93A5-726A057174DF}"/>
                </a:ext>
              </a:extLst>
            </p:cNvPr>
            <p:cNvGrpSpPr/>
            <p:nvPr/>
          </p:nvGrpSpPr>
          <p:grpSpPr>
            <a:xfrm>
              <a:off x="541076" y="1345978"/>
              <a:ext cx="5253858" cy="4501460"/>
              <a:chOff x="353710" y="1377508"/>
              <a:chExt cx="5253858" cy="4501460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227CE065-C390-9648-A8A1-72A0C85682F6}"/>
                  </a:ext>
                </a:extLst>
              </p:cNvPr>
              <p:cNvGrpSpPr/>
              <p:nvPr/>
            </p:nvGrpSpPr>
            <p:grpSpPr>
              <a:xfrm>
                <a:off x="353710" y="1377508"/>
                <a:ext cx="5253858" cy="4501460"/>
                <a:chOff x="2262353" y="1300390"/>
                <a:chExt cx="5253858" cy="4501460"/>
              </a:xfrm>
            </p:grpSpPr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94836E99-3758-264C-995A-2E2C994E25B0}"/>
                    </a:ext>
                  </a:extLst>
                </p:cNvPr>
                <p:cNvSpPr/>
                <p:nvPr/>
              </p:nvSpPr>
              <p:spPr>
                <a:xfrm>
                  <a:off x="2266295" y="1762056"/>
                  <a:ext cx="2081048" cy="41778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&lt;page&gt;</a:t>
                  </a:r>
                  <a:r>
                    <a:rPr kumimoji="1" lang="zh-CN" altLang="en-US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开始位置</a:t>
                  </a:r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BF5E77DA-B13B-8648-A747-5BB298F5FEBE}"/>
                    </a:ext>
                  </a:extLst>
                </p:cNvPr>
                <p:cNvSpPr/>
                <p:nvPr/>
              </p:nvSpPr>
              <p:spPr>
                <a:xfrm>
                  <a:off x="4449818" y="1762056"/>
                  <a:ext cx="3066393" cy="4177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&lt;page&gt;…&lt;/page&gt;</a:t>
                  </a:r>
                  <a:endPara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6" name="下箭头 35">
                  <a:extLst>
                    <a:ext uri="{FF2B5EF4-FFF2-40B4-BE49-F238E27FC236}">
                      <a16:creationId xmlns:a16="http://schemas.microsoft.com/office/drawing/2014/main" id="{DCBCF1FB-6201-6E4C-80F2-F57BFA7AEDBC}"/>
                    </a:ext>
                  </a:extLst>
                </p:cNvPr>
                <p:cNvSpPr/>
                <p:nvPr/>
              </p:nvSpPr>
              <p:spPr>
                <a:xfrm>
                  <a:off x="4122684" y="2317268"/>
                  <a:ext cx="575441" cy="1135117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6C3DF9B2-8110-884C-A3D1-6546A2200267}"/>
                    </a:ext>
                  </a:extLst>
                </p:cNvPr>
                <p:cNvSpPr txBox="1"/>
                <p:nvPr/>
              </p:nvSpPr>
              <p:spPr>
                <a:xfrm>
                  <a:off x="4737539" y="2535875"/>
                  <a:ext cx="75693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2400" dirty="0"/>
                    <a:t>Map</a:t>
                  </a:r>
                  <a:endParaRPr kumimoji="1" lang="zh-CN" altLang="en-US" sz="2400" dirty="0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BA2798CF-391E-FA47-A09C-A28A93BA54CC}"/>
                    </a:ext>
                  </a:extLst>
                </p:cNvPr>
                <p:cNvSpPr/>
                <p:nvPr/>
              </p:nvSpPr>
              <p:spPr>
                <a:xfrm>
                  <a:off x="2262354" y="3552762"/>
                  <a:ext cx="862549" cy="41778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word</a:t>
                  </a:r>
                  <a:endPara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6415A304-335B-7C4A-AC70-7DDF42D75432}"/>
                    </a:ext>
                  </a:extLst>
                </p:cNvPr>
                <p:cNvSpPr/>
                <p:nvPr/>
              </p:nvSpPr>
              <p:spPr>
                <a:xfrm>
                  <a:off x="4449818" y="3552762"/>
                  <a:ext cx="575442" cy="4177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id</a:t>
                  </a:r>
                  <a:endPara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6DDDF9D0-98CD-DD43-9CAF-55C189452AA4}"/>
                    </a:ext>
                  </a:extLst>
                </p:cNvPr>
                <p:cNvSpPr/>
                <p:nvPr/>
              </p:nvSpPr>
              <p:spPr>
                <a:xfrm>
                  <a:off x="3869721" y="3552762"/>
                  <a:ext cx="473679" cy="41778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id</a:t>
                  </a:r>
                  <a:endPara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64C314FC-F3FF-F54A-8BDE-09ED7C112D0F}"/>
                    </a:ext>
                  </a:extLst>
                </p:cNvPr>
                <p:cNvSpPr/>
                <p:nvPr/>
              </p:nvSpPr>
              <p:spPr>
                <a:xfrm>
                  <a:off x="5116008" y="3552762"/>
                  <a:ext cx="575442" cy="4177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err="1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tf</a:t>
                  </a:r>
                  <a:endPara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38291391-56E9-4349-BAA4-B0256FBD839B}"/>
                    </a:ext>
                  </a:extLst>
                </p:cNvPr>
                <p:cNvSpPr/>
                <p:nvPr/>
              </p:nvSpPr>
              <p:spPr>
                <a:xfrm>
                  <a:off x="5782198" y="3552762"/>
                  <a:ext cx="1730071" cy="4177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        …….……</a:t>
                  </a:r>
                  <a:endPara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9D48AABE-13F2-1F45-BAE4-A4043646A2A8}"/>
                    </a:ext>
                  </a:extLst>
                </p:cNvPr>
                <p:cNvSpPr txBox="1"/>
                <p:nvPr/>
              </p:nvSpPr>
              <p:spPr>
                <a:xfrm>
                  <a:off x="3090045" y="1300391"/>
                  <a:ext cx="6308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24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Key</a:t>
                  </a:r>
                  <a:endParaRPr kumimoji="1" lang="zh-CN" altLang="en-US" sz="24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B4BBBABB-A834-834C-AE44-7F28EE8AF044}"/>
                    </a:ext>
                  </a:extLst>
                </p:cNvPr>
                <p:cNvSpPr txBox="1"/>
                <p:nvPr/>
              </p:nvSpPr>
              <p:spPr>
                <a:xfrm>
                  <a:off x="5072943" y="1300390"/>
                  <a:ext cx="8760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24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Value</a:t>
                  </a:r>
                  <a:endParaRPr kumimoji="1" lang="zh-CN" altLang="en-US" sz="2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6" name="下箭头 45">
                  <a:extLst>
                    <a:ext uri="{FF2B5EF4-FFF2-40B4-BE49-F238E27FC236}">
                      <a16:creationId xmlns:a16="http://schemas.microsoft.com/office/drawing/2014/main" id="{2F0E18BD-D3BA-124A-9C93-B218420A5E88}"/>
                    </a:ext>
                  </a:extLst>
                </p:cNvPr>
                <p:cNvSpPr/>
                <p:nvPr/>
              </p:nvSpPr>
              <p:spPr>
                <a:xfrm>
                  <a:off x="4110859" y="4107974"/>
                  <a:ext cx="575441" cy="1135117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9E41F852-BAA5-D64A-9C76-A6D7E02C151C}"/>
                    </a:ext>
                  </a:extLst>
                </p:cNvPr>
                <p:cNvSpPr/>
                <p:nvPr/>
              </p:nvSpPr>
              <p:spPr>
                <a:xfrm>
                  <a:off x="2262353" y="5384064"/>
                  <a:ext cx="2081048" cy="41778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word</a:t>
                  </a:r>
                  <a:endPara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D9553A71-4F1F-D448-96C7-B3AC1D6E594F}"/>
                    </a:ext>
                  </a:extLst>
                </p:cNvPr>
                <p:cNvSpPr txBox="1"/>
                <p:nvPr/>
              </p:nvSpPr>
              <p:spPr>
                <a:xfrm>
                  <a:off x="4706202" y="4367177"/>
                  <a:ext cx="11074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2400" dirty="0"/>
                    <a:t>Reduce</a:t>
                  </a:r>
                  <a:endParaRPr kumimoji="1" lang="zh-CN" altLang="en-US" sz="2400" dirty="0"/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8D4DD3D9-1F53-4B44-A2A3-F096F8B58AA1}"/>
                    </a:ext>
                  </a:extLst>
                </p:cNvPr>
                <p:cNvSpPr/>
                <p:nvPr/>
              </p:nvSpPr>
              <p:spPr>
                <a:xfrm>
                  <a:off x="4449819" y="5384064"/>
                  <a:ext cx="575442" cy="4177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df</a:t>
                  </a:r>
                  <a:endPara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261CE7B6-D12A-2E49-B663-D17D878018F9}"/>
                    </a:ext>
                  </a:extLst>
                </p:cNvPr>
                <p:cNvSpPr/>
                <p:nvPr/>
              </p:nvSpPr>
              <p:spPr>
                <a:xfrm>
                  <a:off x="5116008" y="5384064"/>
                  <a:ext cx="2396262" cy="4177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                       ……….</a:t>
                  </a:r>
                  <a:endPara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E7578EB1-5345-1A4D-942B-9F255A23636D}"/>
                    </a:ext>
                  </a:extLst>
                </p:cNvPr>
                <p:cNvSpPr/>
                <p:nvPr/>
              </p:nvSpPr>
              <p:spPr>
                <a:xfrm>
                  <a:off x="5844958" y="3619074"/>
                  <a:ext cx="504410" cy="2927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pos</a:t>
                  </a:r>
                  <a:endParaRPr kumimoji="1" lang="zh-CN" altLang="en-US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035D6791-327E-0E4E-AA5E-3EC27776BFAF}"/>
                    </a:ext>
                  </a:extLst>
                </p:cNvPr>
                <p:cNvSpPr/>
                <p:nvPr/>
              </p:nvSpPr>
              <p:spPr>
                <a:xfrm>
                  <a:off x="5153619" y="5415105"/>
                  <a:ext cx="1869920" cy="35147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997189D8-ED65-DD44-A209-1050C739A7AD}"/>
                    </a:ext>
                  </a:extLst>
                </p:cNvPr>
                <p:cNvSpPr/>
                <p:nvPr/>
              </p:nvSpPr>
              <p:spPr>
                <a:xfrm>
                  <a:off x="5211561" y="5472615"/>
                  <a:ext cx="353668" cy="24118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id</a:t>
                  </a:r>
                  <a:endParaRPr kumimoji="1" lang="zh-CN" altLang="en-US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74A18AB8-AA0B-BB44-BC8B-C63E46C598B0}"/>
                    </a:ext>
                  </a:extLst>
                </p:cNvPr>
                <p:cNvSpPr/>
                <p:nvPr/>
              </p:nvSpPr>
              <p:spPr>
                <a:xfrm>
                  <a:off x="5614760" y="5472616"/>
                  <a:ext cx="353668" cy="24118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 err="1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tf</a:t>
                  </a:r>
                  <a:endParaRPr kumimoji="1" lang="zh-CN" altLang="en-US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1C360C42-C729-C042-BFF4-76C06F20F6D4}"/>
                    </a:ext>
                  </a:extLst>
                </p:cNvPr>
                <p:cNvGrpSpPr/>
                <p:nvPr/>
              </p:nvGrpSpPr>
              <p:grpSpPr>
                <a:xfrm>
                  <a:off x="6008853" y="5472615"/>
                  <a:ext cx="959507" cy="241188"/>
                  <a:chOff x="6226593" y="4194810"/>
                  <a:chExt cx="1078429" cy="417786"/>
                </a:xfrm>
              </p:grpSpPr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A7822C55-8C09-6F4D-961E-3D7E5AD2724D}"/>
                      </a:ext>
                    </a:extLst>
                  </p:cNvPr>
                  <p:cNvSpPr/>
                  <p:nvPr/>
                </p:nvSpPr>
                <p:spPr>
                  <a:xfrm>
                    <a:off x="6226593" y="4194810"/>
                    <a:ext cx="1078429" cy="41778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……  .…</a:t>
                    </a:r>
                    <a:endParaRPr kumimoji="1" lang="zh-CN" altLang="en-US" dirty="0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7575EA8A-1CB9-5943-9E36-F79450B15BAF}"/>
                      </a:ext>
                    </a:extLst>
                  </p:cNvPr>
                  <p:cNvSpPr/>
                  <p:nvPr/>
                </p:nvSpPr>
                <p:spPr>
                  <a:xfrm>
                    <a:off x="6281137" y="4256260"/>
                    <a:ext cx="572790" cy="29278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pos</a:t>
                    </a:r>
                    <a:endParaRPr kumimoji="1" lang="zh-CN" altLang="en-US" sz="10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E7E3E23C-56B8-C949-A676-E4E26DBD906E}"/>
                  </a:ext>
                </a:extLst>
              </p:cNvPr>
              <p:cNvSpPr/>
              <p:nvPr/>
            </p:nvSpPr>
            <p:spPr>
              <a:xfrm>
                <a:off x="1279020" y="3629880"/>
                <a:ext cx="620488" cy="41778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tf</a:t>
                </a:r>
                <a:endPara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2279941B-B64F-384E-87BC-B37370E09062}"/>
                </a:ext>
              </a:extLst>
            </p:cNvPr>
            <p:cNvSpPr txBox="1"/>
            <p:nvPr/>
          </p:nvSpPr>
          <p:spPr>
            <a:xfrm>
              <a:off x="854893" y="320594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三次排序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08749AB-B728-894B-B77D-25DF62B7FFFE}"/>
              </a:ext>
            </a:extLst>
          </p:cNvPr>
          <p:cNvGrpSpPr/>
          <p:nvPr/>
        </p:nvGrpSpPr>
        <p:grpSpPr>
          <a:xfrm>
            <a:off x="6072088" y="1431860"/>
            <a:ext cx="6119912" cy="2525581"/>
            <a:chOff x="6072088" y="1431860"/>
            <a:chExt cx="6119912" cy="2525581"/>
          </a:xfrm>
        </p:grpSpPr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28BCB888-EE56-F247-B0C1-926C06ABA87C}"/>
                </a:ext>
              </a:extLst>
            </p:cNvPr>
            <p:cNvGrpSpPr/>
            <p:nvPr/>
          </p:nvGrpSpPr>
          <p:grpSpPr>
            <a:xfrm>
              <a:off x="6072088" y="1844656"/>
              <a:ext cx="6119912" cy="2112785"/>
              <a:chOff x="5999765" y="2617859"/>
              <a:chExt cx="6119912" cy="2112785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3E29E492-8477-DC46-A6DA-7AB15B72244E}"/>
                  </a:ext>
                </a:extLst>
              </p:cNvPr>
              <p:cNvGrpSpPr/>
              <p:nvPr/>
            </p:nvGrpSpPr>
            <p:grpSpPr>
              <a:xfrm>
                <a:off x="5999765" y="2617859"/>
                <a:ext cx="6119912" cy="2112785"/>
                <a:chOff x="5991714" y="2439974"/>
                <a:chExt cx="6119912" cy="2112785"/>
              </a:xfrm>
            </p:grpSpPr>
            <p:grpSp>
              <p:nvGrpSpPr>
                <p:cNvPr id="60" name="组合 59">
                  <a:extLst>
                    <a:ext uri="{FF2B5EF4-FFF2-40B4-BE49-F238E27FC236}">
                      <a16:creationId xmlns:a16="http://schemas.microsoft.com/office/drawing/2014/main" id="{94E25E45-AC56-1548-BF84-B303D4E28F9F}"/>
                    </a:ext>
                  </a:extLst>
                </p:cNvPr>
                <p:cNvGrpSpPr/>
                <p:nvPr/>
              </p:nvGrpSpPr>
              <p:grpSpPr>
                <a:xfrm>
                  <a:off x="5991714" y="4179973"/>
                  <a:ext cx="6119912" cy="372786"/>
                  <a:chOff x="1034106" y="4538246"/>
                  <a:chExt cx="6119912" cy="372786"/>
                </a:xfrm>
              </p:grpSpPr>
              <p:sp>
                <p:nvSpPr>
                  <p:cNvPr id="61" name="Rectangle 59">
                    <a:extLst>
                      <a:ext uri="{FF2B5EF4-FFF2-40B4-BE49-F238E27FC236}">
                        <a16:creationId xmlns:a16="http://schemas.microsoft.com/office/drawing/2014/main" id="{3C8EBAB1-6D1F-8E42-8130-C94DD38ED2F0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2209800" y="4572000"/>
                    <a:ext cx="3048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3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C9DF050C-7CCD-694C-8DAE-A9AB4E5B4877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3048000" y="4572000"/>
                    <a:ext cx="3048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3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63" name="Rectangle 63">
                    <a:extLst>
                      <a:ext uri="{FF2B5EF4-FFF2-40B4-BE49-F238E27FC236}">
                        <a16:creationId xmlns:a16="http://schemas.microsoft.com/office/drawing/2014/main" id="{F6484C23-6945-0B43-B95C-200E0F6EB3E9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3886200" y="4572000"/>
                    <a:ext cx="3048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2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64" name="Rectangle 65">
                    <a:extLst>
                      <a:ext uri="{FF2B5EF4-FFF2-40B4-BE49-F238E27FC236}">
                        <a16:creationId xmlns:a16="http://schemas.microsoft.com/office/drawing/2014/main" id="{E7FFA99A-AE50-5D4B-B150-946D22C2B990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4724400" y="4572000"/>
                    <a:ext cx="3048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2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65" name="Rectangle 67">
                    <a:extLst>
                      <a:ext uri="{FF2B5EF4-FFF2-40B4-BE49-F238E27FC236}">
                        <a16:creationId xmlns:a16="http://schemas.microsoft.com/office/drawing/2014/main" id="{E861646D-A452-E048-B450-6E7D466337FB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5562600" y="4572000"/>
                    <a:ext cx="3048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1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66" name="Rectangle 69">
                    <a:extLst>
                      <a:ext uri="{FF2B5EF4-FFF2-40B4-BE49-F238E27FC236}">
                        <a16:creationId xmlns:a16="http://schemas.microsoft.com/office/drawing/2014/main" id="{57D1722B-5440-4746-B518-866050A6FC0F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6400800" y="4572000"/>
                    <a:ext cx="3048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1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67" name="Rectangle 57">
                    <a:extLst>
                      <a:ext uri="{FF2B5EF4-FFF2-40B4-BE49-F238E27FC236}">
                        <a16:creationId xmlns:a16="http://schemas.microsoft.com/office/drawing/2014/main" id="{DFE8E288-91DB-2F46-BE54-35C062BCE931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1752600" y="4572000"/>
                    <a:ext cx="4572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21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68" name="TextBox 58">
                    <a:extLst>
                      <a:ext uri="{FF2B5EF4-FFF2-40B4-BE49-F238E27FC236}">
                        <a16:creationId xmlns:a16="http://schemas.microsoft.com/office/drawing/2014/main" id="{A8E79467-FF6E-4849-83A2-0D7D650C39F0}"/>
                      </a:ext>
                    </a:extLst>
                  </p:cNvPr>
                  <p:cNvSpPr txBox="1"/>
                  <p:nvPr/>
                </p:nvSpPr>
                <p:spPr>
                  <a:xfrm>
                    <a:off x="1034106" y="4541700"/>
                    <a:ext cx="5757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fish</a:t>
                    </a:r>
                  </a:p>
                </p:txBody>
              </p:sp>
              <p:sp>
                <p:nvSpPr>
                  <p:cNvPr id="69" name="Rectangle 60">
                    <a:extLst>
                      <a:ext uri="{FF2B5EF4-FFF2-40B4-BE49-F238E27FC236}">
                        <a16:creationId xmlns:a16="http://schemas.microsoft.com/office/drawing/2014/main" id="{10DC235B-A870-B942-AF3B-3EEF2B8539C1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2590800" y="4572000"/>
                    <a:ext cx="4572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59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70" name="Rectangle 62">
                    <a:extLst>
                      <a:ext uri="{FF2B5EF4-FFF2-40B4-BE49-F238E27FC236}">
                        <a16:creationId xmlns:a16="http://schemas.microsoft.com/office/drawing/2014/main" id="{643E0639-1758-904A-8BAC-E45CA6D0CF61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3429000" y="4572000"/>
                    <a:ext cx="4572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1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71" name="Rectangle 64">
                    <a:extLst>
                      <a:ext uri="{FF2B5EF4-FFF2-40B4-BE49-F238E27FC236}">
                        <a16:creationId xmlns:a16="http://schemas.microsoft.com/office/drawing/2014/main" id="{D438F6C2-8CD1-9C46-9D0C-5599B5A3390C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4267200" y="4572000"/>
                    <a:ext cx="4572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34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72" name="Rectangle 66">
                    <a:extLst>
                      <a:ext uri="{FF2B5EF4-FFF2-40B4-BE49-F238E27FC236}">
                        <a16:creationId xmlns:a16="http://schemas.microsoft.com/office/drawing/2014/main" id="{DAC86C1E-946A-2E4C-A352-04FEF22A8BFD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5105400" y="4572000"/>
                    <a:ext cx="4572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9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73" name="Rectangle 68">
                    <a:extLst>
                      <a:ext uri="{FF2B5EF4-FFF2-40B4-BE49-F238E27FC236}">
                        <a16:creationId xmlns:a16="http://schemas.microsoft.com/office/drawing/2014/main" id="{7C420D86-9284-5E44-BE46-CBFE48B14DBF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5943600" y="4572000"/>
                    <a:ext cx="4572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25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74" name="TextBox 70">
                    <a:extLst>
                      <a:ext uri="{FF2B5EF4-FFF2-40B4-BE49-F238E27FC236}">
                        <a16:creationId xmlns:a16="http://schemas.microsoft.com/office/drawing/2014/main" id="{4B4C7E0B-091A-6C40-AF90-1397FB4AB7BC}"/>
                      </a:ext>
                    </a:extLst>
                  </p:cNvPr>
                  <p:cNvSpPr txBox="1"/>
                  <p:nvPr/>
                </p:nvSpPr>
                <p:spPr>
                  <a:xfrm>
                    <a:off x="6781800" y="4538246"/>
                    <a:ext cx="37221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…</a:t>
                    </a:r>
                  </a:p>
                </p:txBody>
              </p:sp>
            </p:grpSp>
            <p:grpSp>
              <p:nvGrpSpPr>
                <p:cNvPr id="76" name="组合 75">
                  <a:extLst>
                    <a:ext uri="{FF2B5EF4-FFF2-40B4-BE49-F238E27FC236}">
                      <a16:creationId xmlns:a16="http://schemas.microsoft.com/office/drawing/2014/main" id="{105C1DFB-9B8C-B941-8AAF-45BBC2D5BF8F}"/>
                    </a:ext>
                  </a:extLst>
                </p:cNvPr>
                <p:cNvGrpSpPr/>
                <p:nvPr/>
              </p:nvGrpSpPr>
              <p:grpSpPr>
                <a:xfrm>
                  <a:off x="5991714" y="2439974"/>
                  <a:ext cx="6048103" cy="371552"/>
                  <a:chOff x="1105915" y="1716626"/>
                  <a:chExt cx="6048103" cy="371552"/>
                </a:xfrm>
              </p:grpSpPr>
              <p:sp>
                <p:nvSpPr>
                  <p:cNvPr id="77" name="Rectangle 7">
                    <a:extLst>
                      <a:ext uri="{FF2B5EF4-FFF2-40B4-BE49-F238E27FC236}">
                        <a16:creationId xmlns:a16="http://schemas.microsoft.com/office/drawing/2014/main" id="{B486AB97-5AF4-9E4F-8FBD-9D63A1C119F5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2209800" y="1752600"/>
                    <a:ext cx="3048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3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78" name="Rectangle 9">
                    <a:extLst>
                      <a:ext uri="{FF2B5EF4-FFF2-40B4-BE49-F238E27FC236}">
                        <a16:creationId xmlns:a16="http://schemas.microsoft.com/office/drawing/2014/main" id="{AE2D723F-AA7A-C14C-87FB-6C9C884E427C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3048000" y="1752600"/>
                    <a:ext cx="3048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3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79" name="Rectangle 13">
                    <a:extLst>
                      <a:ext uri="{FF2B5EF4-FFF2-40B4-BE49-F238E27FC236}">
                        <a16:creationId xmlns:a16="http://schemas.microsoft.com/office/drawing/2014/main" id="{95CF2404-E4E6-834D-821F-657F3098D5C6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3886200" y="1752600"/>
                    <a:ext cx="3048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2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80" name="Rectangle 18">
                    <a:extLst>
                      <a:ext uri="{FF2B5EF4-FFF2-40B4-BE49-F238E27FC236}">
                        <a16:creationId xmlns:a16="http://schemas.microsoft.com/office/drawing/2014/main" id="{B79D296E-7D8D-2747-9106-047992F728AE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4724400" y="1752600"/>
                    <a:ext cx="3048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2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81" name="Rectangle 21">
                    <a:extLst>
                      <a:ext uri="{FF2B5EF4-FFF2-40B4-BE49-F238E27FC236}">
                        <a16:creationId xmlns:a16="http://schemas.microsoft.com/office/drawing/2014/main" id="{D38B78A4-158B-724F-83B2-14262A493B9C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5562600" y="1752600"/>
                    <a:ext cx="3048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1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82" name="Rectangle 24">
                    <a:extLst>
                      <a:ext uri="{FF2B5EF4-FFF2-40B4-BE49-F238E27FC236}">
                        <a16:creationId xmlns:a16="http://schemas.microsoft.com/office/drawing/2014/main" id="{586291E5-0378-6E4C-8D38-5FEC39AF65C3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6400800" y="1752600"/>
                    <a:ext cx="3048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1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83" name="Rectangle 5">
                    <a:extLst>
                      <a:ext uri="{FF2B5EF4-FFF2-40B4-BE49-F238E27FC236}">
                        <a16:creationId xmlns:a16="http://schemas.microsoft.com/office/drawing/2014/main" id="{511D63E9-4F50-444F-9149-F8267996E693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1752600" y="1752600"/>
                    <a:ext cx="4572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21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84" name="TextBox 6">
                    <a:extLst>
                      <a:ext uri="{FF2B5EF4-FFF2-40B4-BE49-F238E27FC236}">
                        <a16:creationId xmlns:a16="http://schemas.microsoft.com/office/drawing/2014/main" id="{1689A17C-9638-9D4B-AD0C-452E6B5A5D15}"/>
                      </a:ext>
                    </a:extLst>
                  </p:cNvPr>
                  <p:cNvSpPr txBox="1"/>
                  <p:nvPr/>
                </p:nvSpPr>
                <p:spPr>
                  <a:xfrm>
                    <a:off x="1105915" y="1716626"/>
                    <a:ext cx="5757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fish</a:t>
                    </a:r>
                  </a:p>
                </p:txBody>
              </p:sp>
              <p:sp>
                <p:nvSpPr>
                  <p:cNvPr id="85" name="Rectangle 8">
                    <a:extLst>
                      <a:ext uri="{FF2B5EF4-FFF2-40B4-BE49-F238E27FC236}">
                        <a16:creationId xmlns:a16="http://schemas.microsoft.com/office/drawing/2014/main" id="{33239D33-2EB7-C64F-A06D-22A06D55568D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2590800" y="1752600"/>
                    <a:ext cx="4572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80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86" name="Rectangle 12">
                    <a:extLst>
                      <a:ext uri="{FF2B5EF4-FFF2-40B4-BE49-F238E27FC236}">
                        <a16:creationId xmlns:a16="http://schemas.microsoft.com/office/drawing/2014/main" id="{2B05E8DB-AB46-EA4A-9F99-3D0707C324BF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3429000" y="1752600"/>
                    <a:ext cx="4572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1</a:t>
                    </a:r>
                  </a:p>
                </p:txBody>
              </p:sp>
              <p:sp>
                <p:nvSpPr>
                  <p:cNvPr id="87" name="Rectangle 17">
                    <a:extLst>
                      <a:ext uri="{FF2B5EF4-FFF2-40B4-BE49-F238E27FC236}">
                        <a16:creationId xmlns:a16="http://schemas.microsoft.com/office/drawing/2014/main" id="{F468AF09-EC7F-F343-BFB1-5BDB79C5937A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4267200" y="1752600"/>
                    <a:ext cx="4572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35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88" name="Rectangle 20">
                    <a:extLst>
                      <a:ext uri="{FF2B5EF4-FFF2-40B4-BE49-F238E27FC236}">
                        <a16:creationId xmlns:a16="http://schemas.microsoft.com/office/drawing/2014/main" id="{497835B5-C944-8E42-A094-81823FD2DEDB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5105400" y="1752600"/>
                    <a:ext cx="4572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9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89" name="Rectangle 23">
                    <a:extLst>
                      <a:ext uri="{FF2B5EF4-FFF2-40B4-BE49-F238E27FC236}">
                        <a16:creationId xmlns:a16="http://schemas.microsoft.com/office/drawing/2014/main" id="{852E4215-8E8C-3646-B872-38341BAA115D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5943600" y="1752600"/>
                    <a:ext cx="457200" cy="304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34</a:t>
                    </a:r>
                    <a:endPara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90" name="TextBox 56">
                    <a:extLst>
                      <a:ext uri="{FF2B5EF4-FFF2-40B4-BE49-F238E27FC236}">
                        <a16:creationId xmlns:a16="http://schemas.microsoft.com/office/drawing/2014/main" id="{C3C0A4ED-2423-3443-B5DA-0408F283621A}"/>
                      </a:ext>
                    </a:extLst>
                  </p:cNvPr>
                  <p:cNvSpPr txBox="1"/>
                  <p:nvPr/>
                </p:nvSpPr>
                <p:spPr>
                  <a:xfrm>
                    <a:off x="6781800" y="1718846"/>
                    <a:ext cx="37221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…</a:t>
                    </a:r>
                  </a:p>
                </p:txBody>
              </p:sp>
            </p:grpSp>
            <p:sp>
              <p:nvSpPr>
                <p:cNvPr id="91" name="下箭头 90">
                  <a:extLst>
                    <a:ext uri="{FF2B5EF4-FFF2-40B4-BE49-F238E27FC236}">
                      <a16:creationId xmlns:a16="http://schemas.microsoft.com/office/drawing/2014/main" id="{661D5C55-B2DD-EB42-A8B8-DB0ABF63CC52}"/>
                    </a:ext>
                  </a:extLst>
                </p:cNvPr>
                <p:cNvSpPr/>
                <p:nvPr/>
              </p:nvSpPr>
              <p:spPr>
                <a:xfrm>
                  <a:off x="8700823" y="2955538"/>
                  <a:ext cx="575441" cy="1135117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5E7DA688-2C14-C34D-B6BD-3FC783CF03D4}"/>
                  </a:ext>
                </a:extLst>
              </p:cNvPr>
              <p:cNvSpPr txBox="1"/>
              <p:nvPr/>
            </p:nvSpPr>
            <p:spPr>
              <a:xfrm>
                <a:off x="9258656" y="3260263"/>
                <a:ext cx="271901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pos-gap</a:t>
                </a:r>
                <a:r>
                  <a:rPr kumimoji="1" lang="zh-CN" altLang="en-US" sz="2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endParaRPr kumimoji="1" lang="en-US" altLang="zh-CN" sz="20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2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相同的</a:t>
                </a:r>
                <a:r>
                  <a:rPr kumimoji="1" lang="en-US" altLang="zh-CN" sz="2000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tf</a:t>
                </a:r>
                <a:r>
                  <a:rPr kumimoji="1" lang="zh-CN" altLang="en-US" sz="2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可以用</a:t>
                </a:r>
                <a:r>
                  <a:rPr kumimoji="1" lang="en-US" altLang="zh-CN" sz="2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id-gap</a:t>
                </a:r>
                <a:endParaRPr kumimoji="1"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55E2E916-A0DC-6344-A746-A1025D4EA643}"/>
                </a:ext>
              </a:extLst>
            </p:cNvPr>
            <p:cNvSpPr txBox="1"/>
            <p:nvPr/>
          </p:nvSpPr>
          <p:spPr>
            <a:xfrm>
              <a:off x="6695372" y="1444754"/>
              <a:ext cx="502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id</a:t>
              </a:r>
              <a:endPara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8A35DE27-1CE4-F846-8D47-72943555A4DA}"/>
                </a:ext>
              </a:extLst>
            </p:cNvPr>
            <p:cNvSpPr txBox="1"/>
            <p:nvPr/>
          </p:nvSpPr>
          <p:spPr>
            <a:xfrm>
              <a:off x="7128019" y="1431860"/>
              <a:ext cx="502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err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tf</a:t>
              </a:r>
              <a:endPara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543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78955-EF7C-2845-80BB-BC2036806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/>
          <a:p>
            <a:r>
              <a:rPr kumimoji="1" lang="zh-CN" altLang="en-US" dirty="0"/>
              <a:t>文章信息索引、索引上的索引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BF4343D-2F7D-7D41-8EE1-8F39D4CBAC2D}"/>
              </a:ext>
            </a:extLst>
          </p:cNvPr>
          <p:cNvGrpSpPr/>
          <p:nvPr/>
        </p:nvGrpSpPr>
        <p:grpSpPr>
          <a:xfrm>
            <a:off x="2004908" y="874720"/>
            <a:ext cx="8182183" cy="2670158"/>
            <a:chOff x="1095824" y="1970423"/>
            <a:chExt cx="8182183" cy="267015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4836E99-3758-264C-995A-2E2C994E25B0}"/>
                </a:ext>
              </a:extLst>
            </p:cNvPr>
            <p:cNvSpPr/>
            <p:nvPr/>
          </p:nvSpPr>
          <p:spPr>
            <a:xfrm>
              <a:off x="1099766" y="2432089"/>
              <a:ext cx="2081048" cy="4177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&lt;page&gt;</a:t>
              </a:r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开始位置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F5E77DA-B13B-8648-A747-5BB298F5FEBE}"/>
                </a:ext>
              </a:extLst>
            </p:cNvPr>
            <p:cNvSpPr/>
            <p:nvPr/>
          </p:nvSpPr>
          <p:spPr>
            <a:xfrm>
              <a:off x="3283289" y="2432089"/>
              <a:ext cx="5994718" cy="4177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&lt;page&gt;…&lt;/page&gt;</a:t>
              </a:r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6" name="下箭头 35">
              <a:extLst>
                <a:ext uri="{FF2B5EF4-FFF2-40B4-BE49-F238E27FC236}">
                  <a16:creationId xmlns:a16="http://schemas.microsoft.com/office/drawing/2014/main" id="{DCBCF1FB-6201-6E4C-80F2-F57BFA7AEDBC}"/>
                </a:ext>
              </a:extLst>
            </p:cNvPr>
            <p:cNvSpPr/>
            <p:nvPr/>
          </p:nvSpPr>
          <p:spPr>
            <a:xfrm>
              <a:off x="4981903" y="2968776"/>
              <a:ext cx="575441" cy="113511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C3DF9B2-8110-884C-A3D1-6546A2200267}"/>
                </a:ext>
              </a:extLst>
            </p:cNvPr>
            <p:cNvSpPr txBox="1"/>
            <p:nvPr/>
          </p:nvSpPr>
          <p:spPr>
            <a:xfrm>
              <a:off x="5717531" y="3198167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Map</a:t>
              </a:r>
              <a:endParaRPr kumimoji="1" lang="zh-CN" altLang="en-US" sz="2400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415A304-335B-7C4A-AC70-7DDF42D75432}"/>
                </a:ext>
              </a:extLst>
            </p:cNvPr>
            <p:cNvSpPr/>
            <p:nvPr/>
          </p:nvSpPr>
          <p:spPr>
            <a:xfrm>
              <a:off x="3283288" y="4222795"/>
              <a:ext cx="623125" cy="4177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title</a:t>
              </a:r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DDDF9D0-98CD-DD43-9CAF-55C189452AA4}"/>
                </a:ext>
              </a:extLst>
            </p:cNvPr>
            <p:cNvSpPr/>
            <p:nvPr/>
          </p:nvSpPr>
          <p:spPr>
            <a:xfrm>
              <a:off x="1095824" y="4222795"/>
              <a:ext cx="2081048" cy="4177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id</a:t>
              </a:r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4C314FC-F3FF-F54A-8BDE-09ED7C112D0F}"/>
                </a:ext>
              </a:extLst>
            </p:cNvPr>
            <p:cNvSpPr/>
            <p:nvPr/>
          </p:nvSpPr>
          <p:spPr>
            <a:xfrm>
              <a:off x="3967486" y="4222795"/>
              <a:ext cx="1014417" cy="4177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c_name</a:t>
              </a:r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D48AABE-13F2-1F45-BAE4-A4043646A2A8}"/>
                </a:ext>
              </a:extLst>
            </p:cNvPr>
            <p:cNvSpPr txBox="1"/>
            <p:nvPr/>
          </p:nvSpPr>
          <p:spPr>
            <a:xfrm>
              <a:off x="1923516" y="1970424"/>
              <a:ext cx="630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Key</a:t>
              </a:r>
              <a:endParaRPr kumimoji="1" lang="zh-CN" alt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4BBBABB-A834-834C-AE44-7F28EE8AF044}"/>
                </a:ext>
              </a:extLst>
            </p:cNvPr>
            <p:cNvSpPr txBox="1"/>
            <p:nvPr/>
          </p:nvSpPr>
          <p:spPr>
            <a:xfrm>
              <a:off x="5842611" y="1970423"/>
              <a:ext cx="8760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solidFill>
                    <a:schemeClr val="accent6">
                      <a:lumMod val="75000"/>
                    </a:schemeClr>
                  </a:solidFill>
                </a:rPr>
                <a:t>Value</a:t>
              </a:r>
              <a:endParaRPr kumimoji="1" lang="zh-CN" alt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5B82FBCB-37E3-A04A-854C-D073E0ABF486}"/>
                </a:ext>
              </a:extLst>
            </p:cNvPr>
            <p:cNvSpPr/>
            <p:nvPr/>
          </p:nvSpPr>
          <p:spPr>
            <a:xfrm>
              <a:off x="5042976" y="4222795"/>
              <a:ext cx="687790" cy="4177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c_id</a:t>
              </a:r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655BAD2-AEE9-F24E-9549-E44182E510E6}"/>
                </a:ext>
              </a:extLst>
            </p:cNvPr>
            <p:cNvSpPr/>
            <p:nvPr/>
          </p:nvSpPr>
          <p:spPr>
            <a:xfrm>
              <a:off x="5791839" y="4222795"/>
              <a:ext cx="687790" cy="4177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time</a:t>
              </a:r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3106CE59-B297-5B43-B468-4CF90FF8F8CD}"/>
                </a:ext>
              </a:extLst>
            </p:cNvPr>
            <p:cNvSpPr/>
            <p:nvPr/>
          </p:nvSpPr>
          <p:spPr>
            <a:xfrm>
              <a:off x="6553841" y="4222795"/>
              <a:ext cx="1565400" cy="4177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text</a:t>
              </a:r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开始位置</a:t>
              </a: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65D12F06-FF9E-ED4A-94F5-617E932D5A59}"/>
                </a:ext>
              </a:extLst>
            </p:cNvPr>
            <p:cNvSpPr/>
            <p:nvPr/>
          </p:nvSpPr>
          <p:spPr>
            <a:xfrm>
              <a:off x="8193453" y="4222795"/>
              <a:ext cx="1084554" cy="4177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text</a:t>
              </a:r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长度</a:t>
              </a: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FB6E11BA-7E60-D14D-AF33-9A0F3E0AA893}"/>
              </a:ext>
            </a:extLst>
          </p:cNvPr>
          <p:cNvGrpSpPr/>
          <p:nvPr/>
        </p:nvGrpSpPr>
        <p:grpSpPr>
          <a:xfrm>
            <a:off x="3636639" y="3663780"/>
            <a:ext cx="4746787" cy="2705886"/>
            <a:chOff x="1095824" y="1934695"/>
            <a:chExt cx="4746787" cy="2705886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ED00A366-1C74-DF42-B523-9797A204C9D5}"/>
                </a:ext>
              </a:extLst>
            </p:cNvPr>
            <p:cNvSpPr/>
            <p:nvPr/>
          </p:nvSpPr>
          <p:spPr>
            <a:xfrm>
              <a:off x="1099766" y="2432089"/>
              <a:ext cx="2081048" cy="4177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行开始的位置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738D4A09-48F8-EF46-9EC6-D739F0BED407}"/>
                </a:ext>
              </a:extLst>
            </p:cNvPr>
            <p:cNvSpPr/>
            <p:nvPr/>
          </p:nvSpPr>
          <p:spPr>
            <a:xfrm>
              <a:off x="3283289" y="2432089"/>
              <a:ext cx="2559322" cy="4177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索引的</a:t>
              </a:r>
              <a:r>
                <a: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Key</a:t>
              </a:r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和</a:t>
              </a:r>
              <a:r>
                <a: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Value</a:t>
              </a:r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下箭头 102">
              <a:extLst>
                <a:ext uri="{FF2B5EF4-FFF2-40B4-BE49-F238E27FC236}">
                  <a16:creationId xmlns:a16="http://schemas.microsoft.com/office/drawing/2014/main" id="{54F4414B-D867-7F40-A245-97F0450C5C89}"/>
                </a:ext>
              </a:extLst>
            </p:cNvPr>
            <p:cNvSpPr/>
            <p:nvPr/>
          </p:nvSpPr>
          <p:spPr>
            <a:xfrm>
              <a:off x="3330972" y="2968776"/>
              <a:ext cx="575441" cy="113511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EA65FF53-8897-4D47-B521-FB0CC6E5C9C3}"/>
                </a:ext>
              </a:extLst>
            </p:cNvPr>
            <p:cNvSpPr txBox="1"/>
            <p:nvPr/>
          </p:nvSpPr>
          <p:spPr>
            <a:xfrm>
              <a:off x="3967486" y="3254929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Map</a:t>
              </a:r>
              <a:endParaRPr kumimoji="1" lang="zh-CN" altLang="en-US" sz="2400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D1DBB10D-2EA4-2B4D-92DF-62BAC27CD061}"/>
                </a:ext>
              </a:extLst>
            </p:cNvPr>
            <p:cNvSpPr/>
            <p:nvPr/>
          </p:nvSpPr>
          <p:spPr>
            <a:xfrm>
              <a:off x="3283288" y="4222795"/>
              <a:ext cx="884125" cy="4177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文件名</a:t>
              </a: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F05ABB5-852A-0141-98BB-023E584F89EA}"/>
                </a:ext>
              </a:extLst>
            </p:cNvPr>
            <p:cNvSpPr/>
            <p:nvPr/>
          </p:nvSpPr>
          <p:spPr>
            <a:xfrm>
              <a:off x="1095824" y="4222795"/>
              <a:ext cx="2081048" cy="4177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索引的</a:t>
              </a:r>
              <a:r>
                <a: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Key</a:t>
              </a:r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2162DD78-2B01-8A4A-BC6D-C65E75ED04EE}"/>
                </a:ext>
              </a:extLst>
            </p:cNvPr>
            <p:cNvSpPr txBox="1"/>
            <p:nvPr/>
          </p:nvSpPr>
          <p:spPr>
            <a:xfrm>
              <a:off x="1923516" y="1970424"/>
              <a:ext cx="630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Key</a:t>
              </a:r>
              <a:endParaRPr kumimoji="1" lang="zh-CN" alt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F75CA2E-052D-5E4A-AB94-B75E34520E6F}"/>
                </a:ext>
              </a:extLst>
            </p:cNvPr>
            <p:cNvSpPr txBox="1"/>
            <p:nvPr/>
          </p:nvSpPr>
          <p:spPr>
            <a:xfrm>
              <a:off x="4105829" y="1934695"/>
              <a:ext cx="8760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solidFill>
                    <a:schemeClr val="accent6">
                      <a:lumMod val="75000"/>
                    </a:schemeClr>
                  </a:solidFill>
                </a:rPr>
                <a:t>Value</a:t>
              </a:r>
              <a:endParaRPr kumimoji="1" lang="zh-CN" alt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2A8E821F-9D56-2541-B72D-5147D63BA59B}"/>
                </a:ext>
              </a:extLst>
            </p:cNvPr>
            <p:cNvSpPr/>
            <p:nvPr/>
          </p:nvSpPr>
          <p:spPr>
            <a:xfrm>
              <a:off x="4262522" y="4222795"/>
              <a:ext cx="1580089" cy="4177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行开始的位置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919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722</Words>
  <Application>Microsoft Macintosh PowerPoint</Application>
  <PresentationFormat>宽屏</PresentationFormat>
  <Paragraphs>306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Microsoft YaHei</vt:lpstr>
      <vt:lpstr>Microsoft YaHei</vt:lpstr>
      <vt:lpstr>Arial</vt:lpstr>
      <vt:lpstr>Calibri</vt:lpstr>
      <vt:lpstr>Cambria Math</vt:lpstr>
      <vt:lpstr>Office 主题</vt:lpstr>
      <vt:lpstr>基于Map Reduce的 Wikimedia dump信息检索系统</vt:lpstr>
      <vt:lpstr>目录</vt:lpstr>
      <vt:lpstr>项目概况</vt:lpstr>
      <vt:lpstr>项目设计</vt:lpstr>
      <vt:lpstr>实现方法</vt:lpstr>
      <vt:lpstr>倒排索引</vt:lpstr>
      <vt:lpstr>以id排序的倒排索引及索引压缩</vt:lpstr>
      <vt:lpstr>以tf,id排序的倒排索引及索引压缩</vt:lpstr>
      <vt:lpstr>文章信息索引、索引上的索引</vt:lpstr>
      <vt:lpstr>排序检索</vt:lpstr>
      <vt:lpstr>排序检索方法</vt:lpstr>
      <vt:lpstr>代码实现</vt:lpstr>
      <vt:lpstr>实验结果</vt:lpstr>
      <vt:lpstr>检索网站</vt:lpstr>
      <vt:lpstr>检索网站</vt:lpstr>
      <vt:lpstr>检索网站</vt:lpstr>
      <vt:lpstr>讨论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Ryan Lee</dc:creator>
  <cp:lastModifiedBy>Microsoft Office User</cp:lastModifiedBy>
  <cp:revision>161</cp:revision>
  <dcterms:created xsi:type="dcterms:W3CDTF">2014-04-01T11:22:20Z</dcterms:created>
  <dcterms:modified xsi:type="dcterms:W3CDTF">2019-12-18T02:14:38Z</dcterms:modified>
</cp:coreProperties>
</file>