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05C"/>
    <a:srgbClr val="00549F"/>
    <a:srgbClr val="0098DB"/>
    <a:srgbClr val="FDC82F"/>
    <a:srgbClr val="00338D"/>
    <a:srgbClr val="D0103A"/>
    <a:srgbClr val="008542"/>
    <a:srgbClr val="E37222"/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5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10/9/2019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693738"/>
            <a:ext cx="462121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1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0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3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16950723446_e7d8e1bfb9_o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2" b="48267"/>
          <a:stretch/>
        </p:blipFill>
        <p:spPr>
          <a:xfrm rot="5400000">
            <a:off x="1143001" y="-1142999"/>
            <a:ext cx="6858002" cy="9144001"/>
          </a:xfrm>
          <a:prstGeom prst="rect">
            <a:avLst/>
          </a:prstGeom>
        </p:spPr>
      </p:pic>
      <p:sp>
        <p:nvSpPr>
          <p:cNvPr id="5632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4361" y="3886200"/>
            <a:ext cx="7948800" cy="4191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296975" y="5849826"/>
            <a:ext cx="5016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800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8" b="-5313"/>
          <a:stretch/>
        </p:blipFill>
        <p:spPr>
          <a:xfrm>
            <a:off x="7788176" y="6611881"/>
            <a:ext cx="1196912" cy="144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 userDrawn="1"/>
        </p:nvCxnSpPr>
        <p:spPr>
          <a:xfrm>
            <a:off x="165932" y="6504478"/>
            <a:ext cx="8824779" cy="0"/>
          </a:xfrm>
          <a:prstGeom prst="line">
            <a:avLst/>
          </a:prstGeom>
          <a:ln w="635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8614"/>
          <a:stretch/>
        </p:blipFill>
        <p:spPr>
          <a:xfrm>
            <a:off x="7787917" y="156199"/>
            <a:ext cx="1210456" cy="468000"/>
          </a:xfrm>
          <a:prstGeom prst="rect">
            <a:avLst/>
          </a:prstGeom>
        </p:spPr>
      </p:pic>
      <p:sp>
        <p:nvSpPr>
          <p:cNvPr id="5632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87374" y="2574925"/>
            <a:ext cx="7947025" cy="57943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3200" b="0" noProof="0" dirty="0" smtClean="0">
                <a:solidFill>
                  <a:schemeClr val="bg1">
                    <a:lumMod val="95000"/>
                  </a:schemeClr>
                </a:solidFill>
                <a:latin typeface="Verdana"/>
                <a:ea typeface="+mj-ea"/>
                <a:cs typeface="Verdan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2" name="Text Box 58"/>
          <p:cNvSpPr txBox="1">
            <a:spLocks noChangeArrowheads="1"/>
          </p:cNvSpPr>
          <p:nvPr userDrawn="1"/>
        </p:nvSpPr>
        <p:spPr bwMode="auto">
          <a:xfrm>
            <a:off x="78032" y="6287708"/>
            <a:ext cx="5016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noProof="0" smtClean="0">
                <a:solidFill>
                  <a:schemeClr val="bg1"/>
                </a:solidFill>
              </a:rPr>
              <a:t>ESA UNCLASSIFIED - For Official Use</a:t>
            </a:r>
            <a:endParaRPr lang="en-GB" sz="800" noProof="0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65932" y="6623023"/>
            <a:ext cx="6826666" cy="111519"/>
            <a:chOff x="172269" y="6621494"/>
            <a:chExt cx="6826666" cy="111519"/>
          </a:xfrm>
        </p:grpSpPr>
        <p:pic>
          <p:nvPicPr>
            <p:cNvPr id="39" name="Picture 38" descr="at.png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69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Picture 39" descr="be.png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Picture 40" descr="ca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029" y="6621494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ch.png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6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cz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31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e.png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472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766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298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s.png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714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956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31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833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19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55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913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72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29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o.png"/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8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44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303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/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460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801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uk.png"/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53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" name="Picture 62" descr="si.png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327" y="6623401"/>
              <a:ext cx="163385" cy="108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162000"/>
            <a:ext cx="7174800" cy="42703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00" y="864000"/>
            <a:ext cx="8748000" cy="5338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Verdana" pitchFamily="34" charset="0"/>
              <a:buNone/>
              <a:tabLst/>
              <a:defRPr/>
            </a:lvl1pPr>
            <a:lvl2pPr marL="808038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/>
            </a:lvl2pPr>
            <a:lvl3pPr marL="1406525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/>
            </a:lvl3pPr>
            <a:lvl4pPr marL="2005013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/>
            </a:lvl4pPr>
            <a:lvl5pPr marL="2603500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+mn-lt"/>
                <a:ea typeface="+mn-ea"/>
                <a:cs typeface="Verdana"/>
              </a:rPr>
              <a:t>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+mn-lt"/>
                <a:ea typeface="+mn-ea"/>
                <a:cs typeface="Verdana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+mn-lt"/>
                <a:ea typeface="+mn-ea"/>
                <a:cs typeface="Verdana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+mn-lt"/>
                <a:ea typeface="+mn-ea"/>
                <a:cs typeface="Verdana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Verdana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4D4F53"/>
                </a:solidFill>
                <a:effectLst/>
                <a:uLnTx/>
                <a:uFillTx/>
                <a:latin typeface="+mn-lt"/>
                <a:ea typeface="+mn-ea"/>
                <a:cs typeface="Verdana"/>
              </a:rPr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1880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12000" y="1806416"/>
            <a:ext cx="778905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000" y="3306601"/>
            <a:ext cx="7789050" cy="1323439"/>
          </a:xfrm>
        </p:spPr>
        <p:txBody>
          <a:bodyPr anchor="t"/>
          <a:lstStyle>
            <a:lvl1pPr algn="l">
              <a:defRPr sz="4000" b="0" cap="all">
                <a:solidFill>
                  <a:srgbClr val="0098DB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503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162000"/>
            <a:ext cx="7174800" cy="42703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615600" y="1674000"/>
            <a:ext cx="3888000" cy="431640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ea typeface="+mn-ea"/>
                <a:cs typeface="Verdana"/>
              </a:defRPr>
            </a:lvl1pPr>
            <a:lvl2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2pPr>
            <a:lvl3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3pPr>
            <a:lvl4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4pPr>
            <a:lvl5pPr>
              <a:buNone/>
              <a:defRPr lang="en-GB" sz="1200" noProof="0" dirty="0">
                <a:solidFill>
                  <a:schemeClr val="bg2"/>
                </a:solidFill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lvl="0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Edit Master text styles</a:t>
            </a:r>
          </a:p>
          <a:p>
            <a:pPr marL="0" lvl="1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Second level</a:t>
            </a:r>
          </a:p>
          <a:p>
            <a:pPr marL="0" lvl="2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Third level</a:t>
            </a:r>
          </a:p>
          <a:p>
            <a:pPr marL="0" lvl="3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Fourth level</a:t>
            </a:r>
          </a:p>
          <a:p>
            <a:pPr marL="0" lvl="4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00" y="1674000"/>
            <a:ext cx="3888000" cy="431640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lang="en-GB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2pPr>
            <a:lvl3pPr>
              <a:buNone/>
              <a:defRPr lang="en-GB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3pPr>
            <a:lvl4pPr>
              <a:buNone/>
              <a:defRPr lang="en-GB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4pPr>
            <a:lvl5pPr>
              <a:buNone/>
              <a:defRPr lang="en-GB" sz="1200" noProof="0" dirty="0">
                <a:solidFill>
                  <a:schemeClr val="bg2"/>
                </a:solidFill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867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162000"/>
            <a:ext cx="7174800" cy="42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123" y="1666800"/>
            <a:ext cx="3895200" cy="496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66875"/>
            <a:ext cx="3896416" cy="4953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898900" cy="3816350"/>
          </a:xfrm>
          <a:prstGeom prst="rect">
            <a:avLst/>
          </a:prstGeom>
        </p:spPr>
        <p:txBody>
          <a:bodyPr/>
          <a:lstStyle>
            <a:lvl1pPr>
              <a:buNone/>
              <a:defRPr sz="1200"/>
            </a:lvl1pPr>
            <a:lvl2pPr>
              <a:buNone/>
              <a:defRPr lang="en-GB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2pPr>
            <a:lvl3pPr>
              <a:buNone/>
              <a:defRPr lang="en-GB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3pPr>
            <a:lvl4pPr>
              <a:buNone/>
              <a:defRPr lang="en-GB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4pPr>
            <a:lvl5pPr>
              <a:buNone/>
              <a:defRPr lang="en-GB" sz="1200" noProof="0" dirty="0">
                <a:solidFill>
                  <a:schemeClr val="bg2"/>
                </a:solidFill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619200" y="2174400"/>
            <a:ext cx="3898900" cy="38163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ea typeface="+mn-ea"/>
                <a:cs typeface="Verdana"/>
              </a:defRPr>
            </a:lvl1pPr>
            <a:lvl2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2pPr>
            <a:lvl3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3pPr>
            <a:lvl4pPr>
              <a:buNone/>
              <a:defRPr lang="en-US" sz="1200" noProof="0" dirty="0" smtClean="0">
                <a:solidFill>
                  <a:schemeClr val="bg2"/>
                </a:solidFill>
                <a:latin typeface="Verdana"/>
                <a:cs typeface="Verdana"/>
              </a:defRPr>
            </a:lvl4pPr>
            <a:lvl5pPr>
              <a:buNone/>
              <a:defRPr lang="en-GB" sz="1200" noProof="0" dirty="0">
                <a:solidFill>
                  <a:schemeClr val="bg2"/>
                </a:solidFill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lvl="0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Edit Master text styles</a:t>
            </a:r>
          </a:p>
          <a:p>
            <a:pPr marL="0" lvl="1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Second level</a:t>
            </a:r>
          </a:p>
          <a:p>
            <a:pPr marL="0" lvl="2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Third level</a:t>
            </a:r>
          </a:p>
          <a:p>
            <a:pPr marL="0" lvl="3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Fourth level</a:t>
            </a:r>
          </a:p>
          <a:p>
            <a:pPr marL="0" lvl="4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409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162000"/>
            <a:ext cx="7174800" cy="42703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16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29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162000"/>
            <a:ext cx="7174800" cy="428400"/>
          </a:xfrm>
          <a:prstGeom prst="rect">
            <a:avLst/>
          </a:prstGeo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6874"/>
            <a:ext cx="4968875" cy="4324351"/>
          </a:xfrm>
          <a:prstGeom prst="rect">
            <a:avLst/>
          </a:prstGeom>
        </p:spPr>
        <p:txBody>
          <a:bodyPr/>
          <a:lstStyle>
            <a:lvl1pPr marL="2602800" indent="0">
              <a:buNone/>
              <a:defRPr lang="en-GB" sz="1400" noProof="0" dirty="0">
                <a:solidFill>
                  <a:schemeClr val="bg2"/>
                </a:solidFill>
                <a:latin typeface="Verdana"/>
                <a:cs typeface="Verdana"/>
              </a:defRPr>
            </a:lvl1pPr>
            <a:lvl2pPr>
              <a:buNone/>
              <a:defRPr lang="en-US" sz="1400" noProof="0" dirty="0" smtClean="0">
                <a:solidFill>
                  <a:schemeClr val="bg2"/>
                </a:solidFill>
                <a:latin typeface="Verdana"/>
                <a:cs typeface="Verdana"/>
              </a:defRPr>
            </a:lvl2pPr>
            <a:lvl3pPr>
              <a:buNone/>
              <a:defRPr lang="en-US" sz="1400" noProof="0" dirty="0" smtClean="0">
                <a:solidFill>
                  <a:schemeClr val="bg2"/>
                </a:solidFill>
                <a:latin typeface="Verdana"/>
                <a:cs typeface="Verdana"/>
              </a:defRPr>
            </a:lvl3pPr>
            <a:lvl4pPr>
              <a:buNone/>
              <a:defRPr lang="en-US" sz="1400" noProof="0" dirty="0" smtClean="0">
                <a:solidFill>
                  <a:schemeClr val="bg2"/>
                </a:solidFill>
                <a:latin typeface="Verdana"/>
                <a:cs typeface="Verdana"/>
              </a:defRPr>
            </a:lvl4pPr>
            <a:lvl5pPr>
              <a:buNone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Edit Master text styles</a:t>
            </a:r>
          </a:p>
          <a:p>
            <a:pPr marL="0" lvl="1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Second level</a:t>
            </a:r>
          </a:p>
          <a:p>
            <a:pPr marL="0" lvl="2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Third level</a:t>
            </a:r>
          </a:p>
          <a:p>
            <a:pPr marL="0" lvl="3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Fourth level</a:t>
            </a:r>
          </a:p>
          <a:p>
            <a:pPr marL="0" lvl="4" indent="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None/>
            </a:pPr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125" y="1666800"/>
            <a:ext cx="2846388" cy="432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8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00" y="5069086"/>
            <a:ext cx="5932800" cy="307777"/>
          </a:xfrm>
          <a:prstGeom prst="rect">
            <a:avLst/>
          </a:prstGeo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1787" y="1666873"/>
            <a:ext cx="5932488" cy="33909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2000" y="5372100"/>
            <a:ext cx="5932800" cy="619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150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theme" Target="../theme/theme1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DG"/>
          <p:cNvSpPr txBox="1">
            <a:spLocks noChangeArrowheads="1"/>
          </p:cNvSpPr>
          <p:nvPr userDrawn="1"/>
        </p:nvSpPr>
        <p:spPr bwMode="auto">
          <a:xfrm>
            <a:off x="578164" y="335522"/>
            <a:ext cx="50165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800" noProof="0" dirty="0"/>
          </a:p>
        </p:txBody>
      </p:sp>
      <p:pic>
        <p:nvPicPr>
          <p:cNvPr id="3" name="Picture 2" descr="PPT_Footer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1287"/>
            <a:ext cx="9144000" cy="366713"/>
          </a:xfrm>
          <a:prstGeom prst="rect">
            <a:avLst/>
          </a:prstGeom>
        </p:spPr>
      </p:pic>
      <p:sp>
        <p:nvSpPr>
          <p:cNvPr id="4" name="Text Box 34"/>
          <p:cNvSpPr txBox="1">
            <a:spLocks noChangeAspect="1" noChangeArrowheads="1"/>
          </p:cNvSpPr>
          <p:nvPr userDrawn="1"/>
        </p:nvSpPr>
        <p:spPr bwMode="auto">
          <a:xfrm>
            <a:off x="6513594" y="6279900"/>
            <a:ext cx="248721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800" noProof="1" smtClean="0">
                <a:solidFill>
                  <a:schemeClr val="bg2"/>
                </a:solidFill>
              </a:rPr>
              <a:t>ESA TPM operations | 09/10/2019 | Slide  </a:t>
            </a:r>
            <a:fld id="{657F6B99-636A-4442-BE79-30D38477F6FC}" type="slidenum">
              <a:rPr lang="en-GB" sz="800" noProof="1" smtClean="0">
                <a:solidFill>
                  <a:schemeClr val="bg2"/>
                </a:solidFill>
              </a:rPr>
              <a:t>‹#›</a:t>
            </a:fld>
            <a:endParaRPr lang="en-GB" sz="800" noProof="1">
              <a:solidFill>
                <a:schemeClr val="bg2"/>
              </a:solidFill>
            </a:endParaRPr>
          </a:p>
        </p:txBody>
      </p:sp>
      <p:sp>
        <p:nvSpPr>
          <p:cNvPr id="5" name="Text Box 38"/>
          <p:cNvSpPr txBox="1">
            <a:spLocks noChangeArrowheads="1"/>
          </p:cNvSpPr>
          <p:nvPr userDrawn="1"/>
        </p:nvSpPr>
        <p:spPr bwMode="auto">
          <a:xfrm>
            <a:off x="166064" y="6279900"/>
            <a:ext cx="201914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ESA UNCLASSIFIED - For Official Use</a:t>
            </a:r>
            <a:endParaRPr lang="en-GB" sz="8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122"/>
          <a:stretch/>
        </p:blipFill>
        <p:spPr>
          <a:xfrm>
            <a:off x="7787917" y="155434"/>
            <a:ext cx="1210456" cy="504000"/>
          </a:xfrm>
          <a:prstGeom prst="rect">
            <a:avLst/>
          </a:prstGeom>
        </p:spPr>
      </p:pic>
      <p:sp>
        <p:nvSpPr>
          <p:cNvPr id="3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3086" y="161566"/>
            <a:ext cx="7174846" cy="4270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33" name="Rectangle 2"/>
          <p:cNvSpPr/>
          <p:nvPr userDrawn="1"/>
        </p:nvSpPr>
        <p:spPr>
          <a:xfrm>
            <a:off x="172800" y="864000"/>
            <a:ext cx="8748000" cy="533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34" name="Picture 36" descr="PPT_Header01" hidden="1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5" descr="PPT_Header02" hidden="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signature" hidden="1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1" t="-8163"/>
          <a:stretch>
            <a:fillRect/>
          </a:stretch>
        </p:blipFill>
        <p:spPr bwMode="auto">
          <a:xfrm>
            <a:off x="7705725" y="6391276"/>
            <a:ext cx="14382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Placeholder 36"/>
          <p:cNvSpPr>
            <a:spLocks noGrp="1"/>
          </p:cNvSpPr>
          <p:nvPr>
            <p:ph type="body" idx="1"/>
          </p:nvPr>
        </p:nvSpPr>
        <p:spPr>
          <a:xfrm>
            <a:off x="172800" y="864000"/>
            <a:ext cx="8748000" cy="53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72800" y="6618883"/>
            <a:ext cx="6826666" cy="111519"/>
            <a:chOff x="172269" y="6621494"/>
            <a:chExt cx="6826666" cy="111519"/>
          </a:xfrm>
        </p:grpSpPr>
        <p:pic>
          <p:nvPicPr>
            <p:cNvPr id="39" name="Picture 38" descr="at.png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69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Picture 39" descr="be.png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Picture 40" descr="ca.png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029" y="6621494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Picture 41" descr="ch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6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cz.png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31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de.png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472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/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766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e.png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298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714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/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956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31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/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833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/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19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/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55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/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913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/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472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l.png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29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8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/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9447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/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303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ro.png"/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460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se.png"/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5801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uk.png"/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535" y="6624669"/>
              <a:ext cx="163906" cy="10834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i.png"/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5327" y="6623401"/>
              <a:ext cx="163385" cy="108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200" b="0" dirty="0" smtClean="0">
          <a:solidFill>
            <a:srgbClr val="0070C0"/>
          </a:solidFill>
          <a:latin typeface="Verdana"/>
          <a:ea typeface="+mj-ea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Verdana" pitchFamily="34" charset="0"/>
        </a:defRPr>
      </a:lvl9pPr>
    </p:titleStyle>
    <p:bodyStyle>
      <a:lvl1pPr marL="0" indent="-3429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None/>
        <a:defRPr sz="1600">
          <a:solidFill>
            <a:schemeClr val="bg2"/>
          </a:solidFill>
          <a:latin typeface="+mn-lt"/>
          <a:ea typeface="+mn-ea"/>
          <a:cs typeface="+mn-cs"/>
        </a:defRPr>
      </a:lvl1pPr>
      <a:lvl2pPr marL="8100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None/>
        <a:defRPr sz="1600">
          <a:solidFill>
            <a:schemeClr val="bg2"/>
          </a:solidFill>
          <a:latin typeface="+mn-lt"/>
        </a:defRPr>
      </a:lvl2pPr>
      <a:lvl3pPr marL="14076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sz="1600">
          <a:solidFill>
            <a:schemeClr val="bg2"/>
          </a:solidFill>
          <a:latin typeface="+mn-lt"/>
        </a:defRPr>
      </a:lvl3pPr>
      <a:lvl4pPr marL="20052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sz="1600">
          <a:solidFill>
            <a:schemeClr val="bg2"/>
          </a:solidFill>
          <a:latin typeface="+mn-lt"/>
        </a:defRPr>
      </a:lvl4pPr>
      <a:lvl5pPr marL="26028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sz="1600">
          <a:solidFill>
            <a:schemeClr val="bg2"/>
          </a:solidFill>
          <a:latin typeface="+mn-lt"/>
        </a:defRPr>
      </a:lvl5pPr>
      <a:lvl6pPr marL="34798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6pPr>
      <a:lvl7pPr marL="39370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7pPr>
      <a:lvl8pPr marL="43942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8pPr>
      <a:lvl9pPr marL="4851400" indent="-41910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ohelp@esa.int" TargetMode="External"/><Relationship Id="rId2" Type="http://schemas.openxmlformats.org/officeDocument/2006/relationships/hyperlink" Target="https://earth.esa.int/web/guest/data-access/how-to-access-eo-data/alos-palsar-on-the-fly-fa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.esa.int/web/guest/data-access/browse-data-products/-/asset_publisher/y8Qb/content/alos-palsar-fbs-fbd-and-plr-products" TargetMode="External"/><Relationship Id="rId2" Type="http://schemas.openxmlformats.org/officeDocument/2006/relationships/hyperlink" Target="https://alos-palsar-ds.eo.esa.int/oads/acc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514800" y="2321566"/>
            <a:ext cx="7972425" cy="1077218"/>
          </a:xfrm>
        </p:spPr>
        <p:txBody>
          <a:bodyPr/>
          <a:lstStyle/>
          <a:p>
            <a:r>
              <a:rPr lang="en-GB" smtClean="0"/>
              <a:t>ALOS PALSAR On The Fly Data Processing and Download 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failures and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56" y="1460685"/>
            <a:ext cx="8748000" cy="1747464"/>
          </a:xfrm>
        </p:spPr>
        <p:txBody>
          <a:bodyPr/>
          <a:lstStyle/>
          <a:p>
            <a:pPr marL="342900" indent="-342900" hangingPunct="0">
              <a:buFont typeface="+mj-lt"/>
              <a:buAutoNum type="arabicPeriod"/>
            </a:pPr>
            <a:r>
              <a:rPr lang="en-GB" dirty="0" smtClean="0"/>
              <a:t>If a failure occurs, please refer to </a:t>
            </a:r>
            <a:r>
              <a:rPr lang="en-GB" dirty="0"/>
              <a:t>the </a:t>
            </a:r>
            <a:r>
              <a:rPr lang="en-GB" dirty="0">
                <a:hlinkClick r:id="rId2"/>
              </a:rPr>
              <a:t>ALOS PALSAR FAQ </a:t>
            </a:r>
            <a:r>
              <a:rPr lang="en-GB" dirty="0" smtClean="0">
                <a:hlinkClick r:id="rId2"/>
              </a:rPr>
              <a:t>page</a:t>
            </a:r>
            <a:endParaRPr lang="en-GB" dirty="0"/>
          </a:p>
          <a:p>
            <a:pPr marL="342900" indent="-342900" hangingPunct="0">
              <a:buFont typeface="+mj-lt"/>
              <a:buAutoNum type="arabicPeriod"/>
            </a:pPr>
            <a:r>
              <a:rPr lang="en-GB" dirty="0" smtClean="0"/>
              <a:t>For further assistance, please contact </a:t>
            </a:r>
            <a:r>
              <a:rPr lang="en-GB" b="1" dirty="0" smtClean="0">
                <a:hlinkClick r:id="rId3"/>
              </a:rPr>
              <a:t>eohelp@esa.int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6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Background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latin typeface="+mj-lt"/>
              </a:rPr>
              <a:t>A </a:t>
            </a:r>
            <a:r>
              <a:rPr lang="en-GB" smtClean="0"/>
              <a:t>new PALSAR data On-the-fly (OTF) processing and dissemination system has been developed. This will allow end-users to gain direct access to ESA’s ALOS PALSAR archive, without the need to interface with the ESA Order Desk.</a:t>
            </a:r>
          </a:p>
          <a:p>
            <a:pPr marL="0" lvl="0" indent="0" hangingPunct="0">
              <a:buNone/>
            </a:pPr>
            <a:endParaRPr lang="en-GB" smtClean="0"/>
          </a:p>
          <a:p>
            <a:pPr marL="0" lvl="0" indent="0" hangingPunct="0">
              <a:buNone/>
            </a:pPr>
            <a:r>
              <a:rPr lang="en-GB" smtClean="0"/>
              <a:t>The service will provide access to PALSAR (initially FBS, FBD and PLR. WB1 at a later stage) L1 high-resolution data:</a:t>
            </a:r>
          </a:p>
          <a:p>
            <a:pPr marL="1093788" lvl="1" indent="-285750" hangingPunct="0">
              <a:buFont typeface="Arial" panose="020B0604020202020204" pitchFamily="34" charset="0"/>
              <a:buChar char="•"/>
            </a:pPr>
            <a:r>
              <a:rPr lang="en-GB" smtClean="0"/>
              <a:t>RAW 	(JAXA Lv.1.0)</a:t>
            </a:r>
          </a:p>
          <a:p>
            <a:pPr marL="1093788" lvl="1" indent="-285750" hangingPunct="0">
              <a:buFont typeface="Arial" panose="020B0604020202020204" pitchFamily="34" charset="0"/>
              <a:buChar char="•"/>
            </a:pPr>
            <a:r>
              <a:rPr lang="en-GB" smtClean="0"/>
              <a:t>SLC	(JAXA Lv.1.1)</a:t>
            </a:r>
          </a:p>
          <a:p>
            <a:pPr marL="1093788" lvl="1" indent="-285750" hangingPunct="0">
              <a:buFont typeface="Arial" panose="020B0604020202020204" pitchFamily="34" charset="0"/>
              <a:buChar char="•"/>
            </a:pPr>
            <a:r>
              <a:rPr lang="en-GB" smtClean="0"/>
              <a:t>GDH	(JAXA Lv.1.5)</a:t>
            </a:r>
          </a:p>
          <a:p>
            <a:pPr marL="1093788" lvl="1" indent="-285750" hangingPunct="0">
              <a:buFont typeface="Arial" panose="020B0604020202020204" pitchFamily="34" charset="0"/>
              <a:buChar char="•"/>
            </a:pPr>
            <a:r>
              <a:rPr lang="en-GB" smtClean="0"/>
              <a:t>GEC	(JAXA Lv.1.5)</a:t>
            </a:r>
          </a:p>
          <a:p>
            <a:pPr marL="0" lvl="0" indent="0" hangingPunc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6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-9201"/>
            <a:ext cx="7465668" cy="769441"/>
          </a:xfrm>
        </p:spPr>
        <p:txBody>
          <a:bodyPr/>
          <a:lstStyle/>
          <a:p>
            <a:r>
              <a:rPr lang="en-GB" dirty="0"/>
              <a:t>Accessing the </a:t>
            </a:r>
            <a:r>
              <a:rPr lang="en-GB" dirty="0" smtClean="0"/>
              <a:t>ALOS PALSAR On-The-Fly </a:t>
            </a:r>
            <a:r>
              <a:rPr lang="en-GB" dirty="0"/>
              <a:t>(OTF)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599" y="700652"/>
            <a:ext cx="5122577" cy="560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Verdana" pitchFamily="34" charset="0"/>
              <a:buNone/>
              <a:tabLst/>
              <a:defRPr sz="16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8038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2pPr>
            <a:lvl3pPr marL="1406525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3pPr>
            <a:lvl4pPr marL="2005013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4pPr>
            <a:lvl5pPr marL="2603500" marR="0" indent="0" algn="l" defTabSz="914400" rtl="0" eaLnBrk="1" fontAlgn="base" latinLnBrk="0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rgbClr val="0098DB"/>
              </a:buClr>
              <a:buSzTx/>
              <a:buFont typeface="+mj-lt"/>
              <a:buNone/>
              <a:tabLst/>
              <a:defRPr sz="1600">
                <a:solidFill>
                  <a:schemeClr val="bg2"/>
                </a:solidFill>
                <a:latin typeface="+mn-lt"/>
              </a:defRPr>
            </a:lvl5pPr>
            <a:lvl6pPr marL="34798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6pPr>
            <a:lvl7pPr marL="39370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7pPr>
            <a:lvl8pPr marL="43942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8pPr>
            <a:lvl9pPr marL="4851400" indent="-419100" algn="l" rtl="0" eaLnBrk="1" fontAlgn="base" hangingPunct="1">
              <a:lnSpc>
                <a:spcPct val="119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hangingPunct="0">
              <a:lnSpc>
                <a:spcPct val="100000"/>
              </a:lnSpc>
              <a:spcBef>
                <a:spcPts val="0"/>
              </a:spcBef>
            </a:pPr>
            <a:r>
              <a:rPr lang="en-GB" kern="0" dirty="0" smtClean="0"/>
              <a:t>The OTF collections are available: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</a:pPr>
            <a:endParaRPr lang="en-GB" kern="0" dirty="0" smtClean="0"/>
          </a:p>
          <a:p>
            <a:pPr hangingPunct="0">
              <a:lnSpc>
                <a:spcPct val="100000"/>
              </a:lnSpc>
              <a:spcBef>
                <a:spcPts val="0"/>
              </a:spcBef>
            </a:pPr>
            <a:endParaRPr lang="en-GB" kern="0" dirty="0" smtClean="0"/>
          </a:p>
          <a:p>
            <a:pPr hangingPunct="0">
              <a:lnSpc>
                <a:spcPct val="100000"/>
              </a:lnSpc>
              <a:spcBef>
                <a:spcPts val="0"/>
              </a:spcBef>
            </a:pPr>
            <a:r>
              <a:rPr lang="en-GB" b="1" kern="0" dirty="0" smtClean="0"/>
              <a:t>via the OADS interface</a:t>
            </a:r>
            <a:r>
              <a:rPr lang="en-GB" kern="0" dirty="0" smtClean="0"/>
              <a:t> at </a:t>
            </a:r>
            <a:r>
              <a:rPr lang="en-GB" sz="1800" kern="0" dirty="0" smtClean="0">
                <a:solidFill>
                  <a:srgbClr val="0000FF"/>
                </a:solidFill>
                <a:hlinkClick r:id="rId2"/>
              </a:rPr>
              <a:t>https://alos-palsar-ds.eo.esa.int/oads/access</a:t>
            </a:r>
            <a:endParaRPr lang="en-GB" sz="1800" kern="0" dirty="0" smtClean="0">
              <a:solidFill>
                <a:srgbClr val="0000FF"/>
              </a:solidFill>
            </a:endParaRPr>
          </a:p>
          <a:p>
            <a:pPr hangingPunct="0">
              <a:lnSpc>
                <a:spcPct val="100000"/>
              </a:lnSpc>
              <a:spcBef>
                <a:spcPts val="0"/>
              </a:spcBef>
            </a:pPr>
            <a:r>
              <a:rPr lang="en-GB" kern="0" dirty="0" smtClean="0"/>
              <a:t>through 3 mechanisms: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</a:pPr>
            <a:endParaRPr lang="en-GB" kern="0" dirty="0" smtClean="0"/>
          </a:p>
          <a:p>
            <a:pPr marL="536575" lvl="1" indent="-285750" hangingPunc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kern="0" dirty="0" smtClean="0"/>
              <a:t>Via </a:t>
            </a:r>
            <a:r>
              <a:rPr lang="en-GB" b="1" kern="0" dirty="0" smtClean="0"/>
              <a:t>SO-CAT</a:t>
            </a:r>
            <a:r>
              <a:rPr lang="en-GB" kern="0" dirty="0" smtClean="0"/>
              <a:t> </a:t>
            </a:r>
            <a:r>
              <a:rPr lang="en-GB" b="1" kern="0" dirty="0" smtClean="0"/>
              <a:t>interface</a:t>
            </a:r>
            <a:r>
              <a:rPr lang="en-GB" kern="0" dirty="0" smtClean="0"/>
              <a:t> - search catalogue</a:t>
            </a:r>
          </a:p>
          <a:p>
            <a:pPr marL="536575" lvl="1" indent="-285750" hangingPunc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kern="0" dirty="0" smtClean="0"/>
              <a:t>Via </a:t>
            </a:r>
            <a:r>
              <a:rPr lang="en-GB" b="1" kern="0" dirty="0" smtClean="0"/>
              <a:t>OADS </a:t>
            </a:r>
            <a:r>
              <a:rPr lang="en-GB" kern="0" dirty="0" smtClean="0"/>
              <a:t>- Tree view</a:t>
            </a:r>
          </a:p>
          <a:p>
            <a:pPr marL="536575" lvl="1" indent="-285750" hangingPunc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kern="0" dirty="0" smtClean="0"/>
              <a:t>Via </a:t>
            </a:r>
            <a:r>
              <a:rPr lang="en-GB" b="1" kern="0" dirty="0" smtClean="0"/>
              <a:t>OADS </a:t>
            </a:r>
            <a:r>
              <a:rPr lang="en-GB" kern="0" dirty="0" smtClean="0"/>
              <a:t>– Filename search</a:t>
            </a:r>
          </a:p>
          <a:p>
            <a:pPr hangingPunct="0">
              <a:lnSpc>
                <a:spcPct val="100000"/>
              </a:lnSpc>
              <a:spcBef>
                <a:spcPts val="0"/>
              </a:spcBef>
            </a:pPr>
            <a:endParaRPr lang="en-GB" kern="0" dirty="0" smtClean="0"/>
          </a:p>
          <a:p>
            <a:pPr marL="0" lvl="1" hangingPunct="0">
              <a:lnSpc>
                <a:spcPct val="100000"/>
              </a:lnSpc>
              <a:spcBef>
                <a:spcPts val="0"/>
              </a:spcBef>
            </a:pPr>
            <a:endParaRPr lang="en-GB" kern="0" dirty="0" smtClean="0"/>
          </a:p>
          <a:p>
            <a:pPr marL="0" lvl="1" hangingPunct="0">
              <a:lnSpc>
                <a:spcPct val="100000"/>
              </a:lnSpc>
              <a:spcBef>
                <a:spcPts val="0"/>
              </a:spcBef>
            </a:pPr>
            <a:endParaRPr lang="en-GB" kern="0" dirty="0" smtClean="0"/>
          </a:p>
          <a:p>
            <a:pPr hangingPunct="0">
              <a:lnSpc>
                <a:spcPct val="100000"/>
              </a:lnSpc>
              <a:spcBef>
                <a:spcPts val="0"/>
              </a:spcBef>
            </a:pPr>
            <a:r>
              <a:rPr lang="en-GB" kern="0" dirty="0" smtClean="0"/>
              <a:t>In all cases, data can be viewed by anyone but downloaded only after subscription for ALOS PALSAR products on </a:t>
            </a:r>
            <a:r>
              <a:rPr lang="en-GB" kern="0" dirty="0" smtClean="0">
                <a:hlinkClick r:id="rId3"/>
              </a:rPr>
              <a:t>product page</a:t>
            </a:r>
            <a:endParaRPr lang="en-GB" kern="0" dirty="0" smtClean="0"/>
          </a:p>
          <a:p>
            <a:pPr hangingPunct="0"/>
            <a:endParaRPr lang="en-GB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176" y="844656"/>
            <a:ext cx="3568031" cy="3035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82" y="4029559"/>
            <a:ext cx="3845612" cy="21210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-9201"/>
            <a:ext cx="7174800" cy="769441"/>
          </a:xfrm>
        </p:spPr>
        <p:txBody>
          <a:bodyPr/>
          <a:lstStyle/>
          <a:p>
            <a:r>
              <a:rPr lang="en-GB" dirty="0"/>
              <a:t>How the ALOS PALSAR </a:t>
            </a:r>
            <a:r>
              <a:rPr lang="en-GB" dirty="0" smtClean="0"/>
              <a:t>On-The-Fly system </a:t>
            </a:r>
            <a:r>
              <a:rPr lang="en-GB" dirty="0"/>
              <a:t>works</a:t>
            </a:r>
            <a:br>
              <a:rPr lang="en-GB" dirty="0"/>
            </a:br>
            <a:r>
              <a:rPr lang="en-GB" b="1" dirty="0" smtClean="0"/>
              <a:t>Tree </a:t>
            </a:r>
            <a:r>
              <a:rPr lang="en-GB" b="1" dirty="0"/>
              <a:t>view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" y="719850"/>
            <a:ext cx="8953500" cy="5647004"/>
          </a:xfrm>
        </p:spPr>
        <p:txBody>
          <a:bodyPr/>
          <a:lstStyle/>
          <a:p>
            <a:pPr marL="342900" indent="-342900" hangingPunct="0">
              <a:buFont typeface="+mj-lt"/>
              <a:buAutoNum type="arabicPeriod"/>
            </a:pPr>
            <a:r>
              <a:rPr lang="en-GB" sz="1400" dirty="0" smtClean="0"/>
              <a:t>Press the “login” button on the top-right and</a:t>
            </a:r>
            <a:br>
              <a:rPr lang="en-GB" sz="1400" dirty="0" smtClean="0"/>
            </a:br>
            <a:r>
              <a:rPr lang="en-GB" sz="1400" dirty="0" smtClean="0"/>
              <a:t>log in using your SSO ID (the system will check </a:t>
            </a:r>
            <a:br>
              <a:rPr lang="en-GB" sz="1400" dirty="0" smtClean="0"/>
            </a:br>
            <a:r>
              <a:rPr lang="en-GB" sz="1400" dirty="0" smtClean="0"/>
              <a:t>your authorisation). 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GB" sz="1400" dirty="0" smtClean="0"/>
              <a:t>Click on a collection then select  “Search in </a:t>
            </a:r>
            <a:br>
              <a:rPr lang="en-GB" sz="1400" dirty="0" smtClean="0"/>
            </a:br>
            <a:r>
              <a:rPr lang="en-GB" sz="1400" dirty="0" smtClean="0"/>
              <a:t>collection by treeview”. 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GB" sz="1400" dirty="0" smtClean="0"/>
              <a:t>Select the track (JAXA OBS track #)</a:t>
            </a:r>
          </a:p>
          <a:p>
            <a:pPr marL="342900" indent="-342900" hangingPunct="0">
              <a:buFont typeface="+mj-lt"/>
              <a:buAutoNum type="arabicPeriod"/>
            </a:pPr>
            <a:r>
              <a:rPr lang="en-GB" sz="1400" dirty="0" smtClean="0"/>
              <a:t>Select the Frame (JAXA scene centre frame #)</a:t>
            </a:r>
          </a:p>
          <a:p>
            <a:pPr marL="0" indent="0" hangingPunct="0">
              <a:buNone/>
            </a:pPr>
            <a:r>
              <a:rPr lang="en-GB" sz="1400" dirty="0" smtClean="0"/>
              <a:t>The list of the available products is shown:</a:t>
            </a:r>
          </a:p>
          <a:p>
            <a:pPr hangingPunct="0"/>
            <a:endParaRPr lang="en-GB" sz="1400" dirty="0"/>
          </a:p>
          <a:p>
            <a:pPr marL="0" indent="0" hangingPunct="0">
              <a:buNone/>
            </a:pPr>
            <a:endParaRPr lang="en-GB" sz="1400" dirty="0" smtClean="0"/>
          </a:p>
          <a:p>
            <a:pPr marL="0" indent="0" hangingPunct="0">
              <a:buNone/>
            </a:pPr>
            <a:endParaRPr lang="en-GB" sz="1400" dirty="0" smtClean="0"/>
          </a:p>
          <a:p>
            <a:pPr marL="0" indent="0" hangingPunct="0">
              <a:buNone/>
            </a:pPr>
            <a:endParaRPr lang="en-GB" sz="1400" dirty="0"/>
          </a:p>
          <a:p>
            <a:pPr marL="0" indent="0" hangingPunct="0">
              <a:buNone/>
            </a:pPr>
            <a:endParaRPr lang="en-GB" sz="1400" dirty="0" smtClean="0"/>
          </a:p>
          <a:p>
            <a:pPr marL="0" indent="0" hangingPunct="0">
              <a:buNone/>
            </a:pPr>
            <a:endParaRPr lang="en-GB" sz="1400" dirty="0"/>
          </a:p>
          <a:p>
            <a:pPr marL="0" indent="0" hangingPunct="0">
              <a:buNone/>
            </a:pPr>
            <a:endParaRPr lang="en-GB" sz="1400" dirty="0"/>
          </a:p>
          <a:p>
            <a:pPr hangingPunct="0">
              <a:buFont typeface="+mj-lt"/>
              <a:buAutoNum type="arabicPeriod" startAt="6"/>
            </a:pPr>
            <a:r>
              <a:rPr lang="en-GB" sz="1400" dirty="0"/>
              <a:t>Click on “Product” to start the download (if the product is already available the download will start immediately, otherwise the foreseen time of the download start is shown</a:t>
            </a:r>
            <a:r>
              <a:rPr lang="en-GB" sz="1400" dirty="0" smtClean="0"/>
              <a:t>)</a:t>
            </a:r>
          </a:p>
          <a:p>
            <a:pPr marL="0" indent="0" hangingPunct="0">
              <a:buNone/>
            </a:pPr>
            <a:endParaRPr lang="en-GB" sz="1400" dirty="0"/>
          </a:p>
          <a:p>
            <a:pPr marL="0" indent="0" hangingPunct="0">
              <a:buNone/>
            </a:pPr>
            <a:endParaRPr lang="en-GB" sz="1400" dirty="0" smtClean="0"/>
          </a:p>
          <a:p>
            <a:pPr hangingPunct="0">
              <a:buFont typeface="+mj-lt"/>
              <a:buAutoNum type="arabicPeriod" startAt="5"/>
            </a:pPr>
            <a:endParaRPr lang="en-GB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07" y="3052206"/>
            <a:ext cx="2201945" cy="202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11" y="1377537"/>
            <a:ext cx="4231358" cy="358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1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-9201"/>
            <a:ext cx="7174800" cy="769441"/>
          </a:xfrm>
        </p:spPr>
        <p:txBody>
          <a:bodyPr/>
          <a:lstStyle/>
          <a:p>
            <a:r>
              <a:rPr lang="en-GB" dirty="0"/>
              <a:t>How the ALOS PALSAR system works</a:t>
            </a:r>
            <a:br>
              <a:rPr lang="en-GB" dirty="0"/>
            </a:br>
            <a:r>
              <a:rPr lang="en-GB" b="1" dirty="0" smtClean="0"/>
              <a:t>Filename </a:t>
            </a:r>
            <a:r>
              <a:rPr lang="en-GB" b="1" dirty="0"/>
              <a:t>search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1" y="834084"/>
            <a:ext cx="5477617" cy="5357812"/>
          </a:xfrm>
        </p:spPr>
        <p:txBody>
          <a:bodyPr>
            <a:normAutofit/>
          </a:bodyPr>
          <a:lstStyle/>
          <a:p>
            <a:pPr marL="342900" indent="-342900" hangingPunct="0">
              <a:spcAft>
                <a:spcPts val="600"/>
              </a:spcAft>
              <a:buFont typeface="+mj-lt"/>
              <a:buAutoNum type="arabicPeriod"/>
            </a:pPr>
            <a:r>
              <a:rPr lang="en-GB" sz="1400" dirty="0" smtClean="0"/>
              <a:t>Press the “login” button on the top-right and</a:t>
            </a:r>
            <a:br>
              <a:rPr lang="en-GB" sz="1400" dirty="0" smtClean="0"/>
            </a:br>
            <a:r>
              <a:rPr lang="en-GB" sz="1400" dirty="0" smtClean="0"/>
              <a:t>log in using your SSO </a:t>
            </a:r>
            <a:r>
              <a:rPr lang="en-GB" sz="1400" dirty="0"/>
              <a:t>ID </a:t>
            </a:r>
            <a:r>
              <a:rPr lang="en-GB" sz="1400" dirty="0" smtClean="0"/>
              <a:t>(</a:t>
            </a:r>
            <a:r>
              <a:rPr lang="en-GB" sz="1400" dirty="0"/>
              <a:t>the system will check </a:t>
            </a:r>
            <a:br>
              <a:rPr lang="en-GB" sz="1400" dirty="0"/>
            </a:br>
            <a:r>
              <a:rPr lang="en-GB" sz="1400" dirty="0"/>
              <a:t>your authorisation). </a:t>
            </a:r>
            <a:endParaRPr lang="en-GB" sz="1400" dirty="0" smtClean="0"/>
          </a:p>
          <a:p>
            <a:pPr marL="342900" indent="-342900" hangingPunct="0">
              <a:spcAft>
                <a:spcPts val="600"/>
              </a:spcAft>
              <a:buFont typeface="+mj-lt"/>
              <a:buAutoNum type="arabicPeriod"/>
            </a:pPr>
            <a:r>
              <a:rPr lang="en-GB" sz="1400" dirty="0" smtClean="0"/>
              <a:t>Click on a collection then select  “Search in </a:t>
            </a:r>
            <a:br>
              <a:rPr lang="en-GB" sz="1400" dirty="0" smtClean="0"/>
            </a:br>
            <a:r>
              <a:rPr lang="en-GB" sz="1400" dirty="0" smtClean="0"/>
              <a:t>collection by filename”. </a:t>
            </a:r>
          </a:p>
          <a:p>
            <a:pPr marL="342900" indent="-342900" hangingPunct="0">
              <a:spcAft>
                <a:spcPts val="600"/>
              </a:spcAft>
              <a:buFont typeface="+mj-lt"/>
              <a:buAutoNum type="arabicPeriod"/>
            </a:pPr>
            <a:r>
              <a:rPr lang="en-GB" sz="1400" dirty="0" smtClean="0"/>
              <a:t>Enter the full filename to </a:t>
            </a:r>
            <a:r>
              <a:rPr lang="en-GB" sz="1400" dirty="0"/>
              <a:t>search or </a:t>
            </a:r>
            <a:r>
              <a:rPr lang="en-GB" sz="1400" dirty="0" smtClean="0"/>
              <a:t>use </a:t>
            </a:r>
            <a:br>
              <a:rPr lang="en-GB" sz="1400" dirty="0" smtClean="0"/>
            </a:br>
            <a:r>
              <a:rPr lang="en-GB" sz="1400" dirty="0" smtClean="0"/>
              <a:t>wildcards </a:t>
            </a:r>
            <a:br>
              <a:rPr lang="en-GB" sz="1400" dirty="0" smtClean="0"/>
            </a:br>
            <a:r>
              <a:rPr lang="en-GB" sz="1400" dirty="0" smtClean="0"/>
              <a:t>'</a:t>
            </a:r>
            <a:r>
              <a:rPr lang="en-GB" sz="1400" b="1" dirty="0" smtClean="0"/>
              <a:t>*</a:t>
            </a:r>
            <a:r>
              <a:rPr lang="en-GB" sz="1400" dirty="0" smtClean="0"/>
              <a:t>' </a:t>
            </a:r>
            <a:r>
              <a:rPr lang="en-GB" sz="1400" dirty="0"/>
              <a:t>(any number of </a:t>
            </a:r>
            <a:r>
              <a:rPr lang="en-GB" sz="1400" dirty="0" smtClean="0"/>
              <a:t>chars) ; </a:t>
            </a:r>
            <a:br>
              <a:rPr lang="en-GB" sz="1400" dirty="0" smtClean="0"/>
            </a:br>
            <a:r>
              <a:rPr lang="en-GB" sz="1400" dirty="0" smtClean="0"/>
              <a:t>'</a:t>
            </a:r>
            <a:r>
              <a:rPr lang="en-GB" sz="1400" b="1" dirty="0" smtClean="0"/>
              <a:t>?</a:t>
            </a:r>
            <a:r>
              <a:rPr lang="en-GB" sz="1400" dirty="0" smtClean="0"/>
              <a:t>' </a:t>
            </a:r>
            <a:r>
              <a:rPr lang="en-GB" sz="1400" dirty="0"/>
              <a:t>(exactly one character of any type) to </a:t>
            </a:r>
            <a:r>
              <a:rPr lang="en-GB" sz="1400" dirty="0" smtClean="0"/>
              <a:t>substitute</a:t>
            </a:r>
            <a:br>
              <a:rPr lang="en-GB" sz="1400" dirty="0" smtClean="0"/>
            </a:br>
            <a:r>
              <a:rPr lang="en-GB" sz="1400" dirty="0" smtClean="0"/>
              <a:t> </a:t>
            </a:r>
            <a:r>
              <a:rPr lang="en-GB" sz="1400" dirty="0"/>
              <a:t>for any other character 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(e.g. to find all WB1 GDH products for Feb 2007 type:   AL1_OESA_WB1_GDH_1P_200702*)</a:t>
            </a:r>
          </a:p>
          <a:p>
            <a:pPr marL="342900" indent="-342900" hangingPunct="0">
              <a:spcAft>
                <a:spcPts val="600"/>
              </a:spcAft>
              <a:buFont typeface="+mj-lt"/>
              <a:buAutoNum type="arabicPeriod"/>
            </a:pPr>
            <a:r>
              <a:rPr lang="en-GB" sz="1400" dirty="0" smtClean="0"/>
              <a:t>Click on the product filename to start the download (if the product is already available the download will start immediately, otherwise the foreseen time of the download start is shown)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63" y="834084"/>
            <a:ext cx="4087955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68" y="3158333"/>
            <a:ext cx="3524250" cy="2438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-9201"/>
            <a:ext cx="7174800" cy="769441"/>
          </a:xfrm>
        </p:spPr>
        <p:txBody>
          <a:bodyPr/>
          <a:lstStyle/>
          <a:p>
            <a:r>
              <a:rPr lang="en-GB" dirty="0"/>
              <a:t>How the ALOS PALSAR system works</a:t>
            </a:r>
            <a:br>
              <a:rPr lang="en-GB" dirty="0"/>
            </a:br>
            <a:r>
              <a:rPr lang="en-GB" b="1" dirty="0"/>
              <a:t>SO-CAT search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26335"/>
            <a:ext cx="5477617" cy="5357812"/>
          </a:xfrm>
        </p:spPr>
        <p:txBody>
          <a:bodyPr>
            <a:normAutofit fontScale="92500" lnSpcReduction="20000"/>
          </a:bodyPr>
          <a:lstStyle/>
          <a:p>
            <a:pPr marL="342900" indent="-342900" hangingPunct="0">
              <a:spcAft>
                <a:spcPts val="600"/>
              </a:spcAft>
              <a:buFont typeface="+mj-lt"/>
              <a:buAutoNum type="arabicPeriod"/>
            </a:pPr>
            <a:r>
              <a:rPr lang="en-GB" sz="1200" dirty="0" smtClean="0">
                <a:solidFill>
                  <a:schemeClr val="tx1"/>
                </a:solidFill>
              </a:rPr>
              <a:t>Press the “login” button on the top-right and</a:t>
            </a:r>
            <a:br>
              <a:rPr lang="en-GB" sz="1200" dirty="0" smtClean="0">
                <a:solidFill>
                  <a:schemeClr val="tx1"/>
                </a:solidFill>
              </a:rPr>
            </a:br>
            <a:r>
              <a:rPr lang="en-GB" sz="1200" dirty="0" smtClean="0">
                <a:solidFill>
                  <a:schemeClr val="tx1"/>
                </a:solidFill>
              </a:rPr>
              <a:t>log in using your SSO </a:t>
            </a:r>
            <a:r>
              <a:rPr lang="en-GB" sz="1200" dirty="0">
                <a:solidFill>
                  <a:schemeClr val="tx1"/>
                </a:solidFill>
              </a:rPr>
              <a:t>ID </a:t>
            </a:r>
            <a:r>
              <a:rPr lang="en-GB" sz="1200" dirty="0" smtClean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chemeClr val="tx1"/>
                </a:solidFill>
              </a:rPr>
              <a:t>the system will check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your authorisation). </a:t>
            </a:r>
            <a:endParaRPr lang="en-GB" sz="1200" dirty="0" smtClean="0">
              <a:solidFill>
                <a:schemeClr val="tx1"/>
              </a:solidFill>
            </a:endParaRPr>
          </a:p>
          <a:p>
            <a:pPr marL="342900" indent="-342900" hangingPunct="0">
              <a:spcAft>
                <a:spcPts val="600"/>
              </a:spcAft>
              <a:buFont typeface="+mj-lt"/>
              <a:buAutoNum type="arabicPeriod"/>
            </a:pPr>
            <a:r>
              <a:rPr lang="en-GB" sz="1200" dirty="0" smtClean="0">
                <a:solidFill>
                  <a:schemeClr val="tx1"/>
                </a:solidFill>
              </a:rPr>
              <a:t>Click on a collection then select  “Advanced search”. </a:t>
            </a:r>
          </a:p>
          <a:p>
            <a:pPr marL="342900" indent="-342900" hangingPunct="0">
              <a:spcAft>
                <a:spcPts val="600"/>
              </a:spcAft>
              <a:buFont typeface="+mj-lt"/>
              <a:buAutoNum type="arabicPeriod"/>
            </a:pPr>
            <a:r>
              <a:rPr lang="en-GB" sz="1200" dirty="0" smtClean="0">
                <a:solidFill>
                  <a:schemeClr val="tx1"/>
                </a:solidFill>
              </a:rPr>
              <a:t>Enter your search parameters by:</a:t>
            </a:r>
          </a:p>
          <a:p>
            <a:pPr marL="534988" lvl="1" indent="-176213" defTabSz="1077913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Clicking </a:t>
            </a:r>
            <a:r>
              <a:rPr lang="en-GB" sz="1200" dirty="0">
                <a:solidFill>
                  <a:schemeClr val="tx1"/>
                </a:solidFill>
              </a:rPr>
              <a:t>“draw </a:t>
            </a:r>
            <a:r>
              <a:rPr lang="en-GB" sz="1200" dirty="0" err="1">
                <a:solidFill>
                  <a:schemeClr val="tx1"/>
                </a:solidFill>
              </a:rPr>
              <a:t>bbox</a:t>
            </a:r>
            <a:r>
              <a:rPr lang="en-GB" sz="1200" dirty="0">
                <a:solidFill>
                  <a:schemeClr val="tx1"/>
                </a:solidFill>
              </a:rPr>
              <a:t>” to  </a:t>
            </a:r>
            <a:r>
              <a:rPr lang="en-GB" sz="1200" dirty="0" smtClean="0">
                <a:solidFill>
                  <a:schemeClr val="tx1"/>
                </a:solidFill>
              </a:rPr>
              <a:t>draw you Area Of Interest on the map</a:t>
            </a:r>
          </a:p>
          <a:p>
            <a:pPr marL="534988" lvl="1" indent="-176213" defTabSz="1077913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tx1"/>
                </a:solidFill>
              </a:rPr>
              <a:t>Filling the search parameters at your convenience</a:t>
            </a:r>
          </a:p>
          <a:p>
            <a:pPr indent="-449263" defTabSz="1077913" hangingPunct="0">
              <a:spcAft>
                <a:spcPts val="600"/>
              </a:spcAft>
            </a:pPr>
            <a:r>
              <a:rPr lang="en-GB" sz="1050" dirty="0" smtClean="0">
                <a:solidFill>
                  <a:schemeClr val="tx1"/>
                </a:solidFill>
              </a:rPr>
              <a:t>Note that the number of items per page is the number of items which will be displayed in the result view</a:t>
            </a:r>
            <a:endParaRPr lang="en-GB" sz="1050" dirty="0">
              <a:solidFill>
                <a:schemeClr val="tx1"/>
              </a:solidFill>
            </a:endParaRPr>
          </a:p>
          <a:p>
            <a:pPr marL="342900" indent="-342900" hangingPunct="0">
              <a:spcAft>
                <a:spcPts val="600"/>
              </a:spcAft>
              <a:buFont typeface="+mj-lt"/>
              <a:buAutoNum type="arabicPeriod" startAt="4"/>
            </a:pPr>
            <a:r>
              <a:rPr lang="en-GB" sz="1200" dirty="0" smtClean="0">
                <a:solidFill>
                  <a:schemeClr val="tx1"/>
                </a:solidFill>
              </a:rPr>
              <a:t>The result window shows the searched products on that map and a list of them with  metadata overview</a:t>
            </a:r>
          </a:p>
          <a:p>
            <a:pPr hangingPunct="0">
              <a:spcAft>
                <a:spcPts val="600"/>
              </a:spcAft>
            </a:pPr>
            <a:r>
              <a:rPr lang="en-GB" sz="1050" dirty="0">
                <a:solidFill>
                  <a:schemeClr val="tx1"/>
                </a:solidFill>
              </a:rPr>
              <a:t>Note </a:t>
            </a:r>
            <a:r>
              <a:rPr lang="en-GB" sz="1050" dirty="0" smtClean="0">
                <a:solidFill>
                  <a:schemeClr val="tx1"/>
                </a:solidFill>
              </a:rPr>
              <a:t>that the products shown in the result window can be presented </a:t>
            </a:r>
            <a:r>
              <a:rPr lang="en-GB" sz="1050" dirty="0">
                <a:solidFill>
                  <a:schemeClr val="tx1"/>
                </a:solidFill>
              </a:rPr>
              <a:t>o</a:t>
            </a:r>
            <a:r>
              <a:rPr lang="en-GB" sz="1050" dirty="0" smtClean="0">
                <a:solidFill>
                  <a:schemeClr val="tx1"/>
                </a:solidFill>
              </a:rPr>
              <a:t>n different pages.</a:t>
            </a:r>
          </a:p>
          <a:p>
            <a:pPr hangingPunct="0">
              <a:spcAft>
                <a:spcPts val="600"/>
              </a:spcAft>
            </a:pPr>
            <a:endParaRPr lang="en-GB" sz="1050" dirty="0" smtClean="0">
              <a:solidFill>
                <a:schemeClr val="tx1"/>
              </a:solidFill>
            </a:endParaRPr>
          </a:p>
          <a:p>
            <a:pPr hangingPunct="0">
              <a:spcAft>
                <a:spcPts val="600"/>
              </a:spcAft>
            </a:pPr>
            <a:r>
              <a:rPr lang="en-GB" sz="1050" dirty="0" smtClean="0">
                <a:solidFill>
                  <a:schemeClr val="tx1"/>
                </a:solidFill>
              </a:rPr>
              <a:t>Click on the page numbers on the top right corner to see other products resulting from the search.</a:t>
            </a:r>
          </a:p>
          <a:p>
            <a:pPr hangingPunct="0">
              <a:spcAft>
                <a:spcPts val="600"/>
              </a:spcAft>
            </a:pPr>
            <a:endParaRPr lang="en-GB" sz="1050" dirty="0" smtClean="0">
              <a:solidFill>
                <a:schemeClr val="tx1"/>
              </a:solidFill>
            </a:endParaRPr>
          </a:p>
          <a:p>
            <a:pPr marL="358775" indent="-358775" hangingPunct="0">
              <a:spcAft>
                <a:spcPts val="600"/>
              </a:spcAft>
              <a:buFont typeface="+mj-lt"/>
              <a:buAutoNum type="arabicPeriod" startAt="5"/>
            </a:pPr>
            <a:r>
              <a:rPr lang="en-GB" sz="1200" dirty="0" smtClean="0">
                <a:solidFill>
                  <a:schemeClr val="tx1"/>
                </a:solidFill>
              </a:rPr>
              <a:t>Click on a product footprint on the map to highlight the product from the list, and conversely</a:t>
            </a:r>
          </a:p>
          <a:p>
            <a:pPr marL="358775" indent="-358775" hangingPunct="0">
              <a:spcAft>
                <a:spcPts val="600"/>
              </a:spcAft>
              <a:buFont typeface="+mj-lt"/>
              <a:buAutoNum type="arabicPeriod" startAt="5"/>
            </a:pPr>
            <a:r>
              <a:rPr lang="en-GB" sz="1200" dirty="0" smtClean="0">
                <a:solidFill>
                  <a:schemeClr val="tx1"/>
                </a:solidFill>
              </a:rPr>
              <a:t>Click on “metadata” link to view the detailed metadata of a product</a:t>
            </a:r>
          </a:p>
          <a:p>
            <a:pPr marL="358775" indent="-358775" hangingPunct="0">
              <a:spcAft>
                <a:spcPts val="600"/>
              </a:spcAft>
              <a:buFont typeface="+mj-lt"/>
              <a:buAutoNum type="arabicPeriod" startAt="5"/>
            </a:pPr>
            <a:r>
              <a:rPr lang="en-GB" sz="1200" dirty="0">
                <a:solidFill>
                  <a:schemeClr val="tx1"/>
                </a:solidFill>
              </a:rPr>
              <a:t>Click on </a:t>
            </a:r>
            <a:r>
              <a:rPr lang="en-GB" sz="1200" dirty="0" smtClean="0">
                <a:solidFill>
                  <a:schemeClr val="tx1"/>
                </a:solidFill>
              </a:rPr>
              <a:t>“download” to get </a:t>
            </a:r>
            <a:r>
              <a:rPr lang="en-GB" sz="1200" dirty="0">
                <a:solidFill>
                  <a:schemeClr val="tx1"/>
                </a:solidFill>
              </a:rPr>
              <a:t>(if the product is already available the download will start immediately, otherwise the foreseen time of the download start is shown)</a:t>
            </a:r>
          </a:p>
          <a:p>
            <a:pPr hangingPunct="0">
              <a:spcAft>
                <a:spcPts val="600"/>
              </a:spcAft>
            </a:pP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22" y="106067"/>
            <a:ext cx="2853964" cy="4334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71" y="2363490"/>
            <a:ext cx="2769546" cy="38916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3629643"/>
            <a:ext cx="1238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3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8032" y="3088322"/>
            <a:ext cx="3136488" cy="1556749"/>
            <a:chOff x="108032" y="3088322"/>
            <a:chExt cx="3136488" cy="155674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05" y="3088322"/>
              <a:ext cx="2895715" cy="7569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32" y="3576289"/>
              <a:ext cx="2607126" cy="1068782"/>
            </a:xfrm>
            <a:prstGeom prst="rect">
              <a:avLst/>
            </a:prstGeom>
          </p:spPr>
        </p:pic>
        <p:sp>
          <p:nvSpPr>
            <p:cNvPr id="40" name="Oval 39"/>
            <p:cNvSpPr/>
            <p:nvPr/>
          </p:nvSpPr>
          <p:spPr>
            <a:xfrm>
              <a:off x="1542679" y="4050487"/>
              <a:ext cx="1038856" cy="212619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1. SO-CAT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" y="-9201"/>
            <a:ext cx="7174800" cy="769441"/>
          </a:xfrm>
        </p:spPr>
        <p:txBody>
          <a:bodyPr/>
          <a:lstStyle/>
          <a:p>
            <a:r>
              <a:rPr lang="en-GB" dirty="0"/>
              <a:t>How the ALOS PALSAR system works</a:t>
            </a:r>
            <a:br>
              <a:rPr lang="en-GB" dirty="0"/>
            </a:br>
            <a:r>
              <a:rPr lang="en-GB" b="1" dirty="0" smtClean="0"/>
              <a:t>Bulk dissemination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000" y="976302"/>
            <a:ext cx="8944488" cy="2182126"/>
          </a:xfrm>
        </p:spPr>
        <p:txBody>
          <a:bodyPr numCol="2" spcCol="180000">
            <a:noAutofit/>
          </a:bodyPr>
          <a:lstStyle/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/>
            </a:pP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SO-CAT Search Result page, press “bulk download lists” link. Then press “Submit request” button </a:t>
            </a:r>
          </a:p>
          <a:p>
            <a:pPr marL="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</a:pP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OADS, press “Submit request” button to include all products in the page into the Bulk Request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Bulk Request overview page is opened 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identification name of the request in ‘Label’ field by using alpha-numeric characters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the Single/Multiple volume option to choose between the data download in one shot or in packages with pre-defined size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 the request: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“Download </a:t>
            </a:r>
            <a:r>
              <a:rPr lang="en-GB" sz="9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Productlist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get the product list in txt format before request submission;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“Remove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selected products from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list”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cancel the selected products from the list before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submission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Submit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request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bulk request submission, the user will get the request status. If the processing is successful the request status will change to READY; If the processing is not completely successful the request status will change to PARTIAL; If the processing is not successful the request status will change to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FAILED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Request Identifier radio button and press “View”. </a:t>
            </a:r>
            <a:endParaRPr lang="en-GB" sz="9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request page is shown including: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_List, Manifest, Unavailable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 List (if issued) in txt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format. the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‘Download package’ button to start products package(s) </a:t>
            </a: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download.</a:t>
            </a:r>
          </a:p>
          <a:p>
            <a:pPr marL="180000" indent="-180000" algn="just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42"/>
              </a:buClr>
              <a:buFont typeface="+mj-lt"/>
              <a:buAutoNum type="arabicPeriod" startAt="2"/>
            </a:pPr>
            <a:r>
              <a:rPr lang="en-GB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buttons in the lower bar (‘Suspend’, ‘Resume’, ‘Remove’) allow to manage the request</a:t>
            </a:r>
          </a:p>
          <a:p>
            <a:pPr marL="342900" indent="-342900" hangingPunct="0">
              <a:spcBef>
                <a:spcPts val="300"/>
              </a:spcBef>
              <a:spcAft>
                <a:spcPts val="600"/>
              </a:spcAft>
              <a:buFont typeface="+mj-lt"/>
              <a:buAutoNum type="arabicPeriod" startAt="2"/>
            </a:pPr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000" y="695431"/>
            <a:ext cx="883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en-GB" sz="1000" dirty="0">
                <a:latin typeface="+mn-lt"/>
              </a:rPr>
              <a:t>The user is allowed to download a set of data all at once by using the Bulk Download functionality (enabled only with user logged in).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54581" y="3056681"/>
            <a:ext cx="3220225" cy="3246022"/>
            <a:chOff x="2754581" y="3056681"/>
            <a:chExt cx="3220225" cy="32460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4581" y="3056681"/>
              <a:ext cx="3220225" cy="3246022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3795370" y="3305281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rgbClr val="008542"/>
                  </a:solidFill>
                </a:rPr>
                <a:t>2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204866" y="3609133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3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347759" y="3783168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4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469652" y="4520917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5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343652" y="4155997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6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8032" y="4818336"/>
            <a:ext cx="2755818" cy="1420563"/>
            <a:chOff x="108032" y="4818336"/>
            <a:chExt cx="2755818" cy="14205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032" y="4818336"/>
              <a:ext cx="2755818" cy="1420563"/>
            </a:xfrm>
            <a:prstGeom prst="rect">
              <a:avLst/>
            </a:prstGeom>
          </p:spPr>
        </p:pic>
        <p:sp>
          <p:nvSpPr>
            <p:cNvPr id="41" name="Oval 40"/>
            <p:cNvSpPr/>
            <p:nvPr/>
          </p:nvSpPr>
          <p:spPr>
            <a:xfrm>
              <a:off x="1311870" y="5270448"/>
              <a:ext cx="1038856" cy="212619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1. OADS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55101" y="2840619"/>
            <a:ext cx="2985682" cy="1384779"/>
            <a:chOff x="5855101" y="2840619"/>
            <a:chExt cx="2985682" cy="13847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5101" y="2840619"/>
              <a:ext cx="2985682" cy="1384779"/>
            </a:xfrm>
            <a:prstGeom prst="rect">
              <a:avLst/>
            </a:prstGeom>
            <a:effectLst/>
          </p:spPr>
        </p:pic>
        <p:sp>
          <p:nvSpPr>
            <p:cNvPr id="39" name="Oval 38"/>
            <p:cNvSpPr/>
            <p:nvPr/>
          </p:nvSpPr>
          <p:spPr>
            <a:xfrm>
              <a:off x="8191842" y="3305281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7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53492" y="3757559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rgbClr val="008542"/>
                  </a:solidFill>
                </a:rPr>
                <a:t>8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74807" y="4146687"/>
            <a:ext cx="3003273" cy="2092212"/>
            <a:chOff x="5974807" y="4146687"/>
            <a:chExt cx="3003273" cy="209221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4807" y="4146687"/>
              <a:ext cx="3003273" cy="2092212"/>
            </a:xfrm>
            <a:prstGeom prst="rect">
              <a:avLst/>
            </a:prstGeom>
          </p:spPr>
        </p:pic>
        <p:sp>
          <p:nvSpPr>
            <p:cNvPr id="45" name="Oval 44"/>
            <p:cNvSpPr/>
            <p:nvPr/>
          </p:nvSpPr>
          <p:spPr>
            <a:xfrm>
              <a:off x="8065842" y="5725497"/>
              <a:ext cx="126000" cy="1241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9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588366" y="5849651"/>
              <a:ext cx="494958" cy="162454"/>
            </a:xfrm>
            <a:prstGeom prst="ellipse">
              <a:avLst/>
            </a:prstGeom>
            <a:noFill/>
            <a:ln w="12700">
              <a:solidFill>
                <a:srgbClr val="008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rgbClr val="008542"/>
                  </a:solidFill>
                </a:rPr>
                <a:t>10</a:t>
              </a:r>
              <a:endParaRPr lang="en-GB" sz="800" dirty="0">
                <a:solidFill>
                  <a:srgbClr val="00854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ESA Naming Convention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915046"/>
            <a:ext cx="9144000" cy="47529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The product filename is composed by: </a:t>
            </a:r>
            <a:r>
              <a:rPr lang="en-GB" sz="1100" dirty="0" smtClean="0"/>
              <a:t>&lt;SSS</a:t>
            </a:r>
            <a:r>
              <a:rPr lang="en-GB" sz="1100" dirty="0"/>
              <a:t>&gt;_&lt;CCCC&gt;_&lt;TTTTTTTTTT&gt;_&lt;</a:t>
            </a:r>
            <a:r>
              <a:rPr lang="en-GB" sz="1100" dirty="0" err="1"/>
              <a:t>yyyymmddThhmmss</a:t>
            </a:r>
            <a:r>
              <a:rPr lang="en-GB" sz="1100" dirty="0"/>
              <a:t>&gt;_&lt;YYYYMMDDTHHMMSS&gt;_&lt;</a:t>
            </a:r>
            <a:r>
              <a:rPr lang="en-GB" sz="1100" dirty="0" err="1"/>
              <a:t>oooooo</a:t>
            </a:r>
            <a:r>
              <a:rPr lang="en-GB" sz="1100" dirty="0"/>
              <a:t>&gt;_&lt;</a:t>
            </a:r>
            <a:r>
              <a:rPr lang="en-GB" sz="1100" dirty="0" err="1"/>
              <a:t>tttt</a:t>
            </a:r>
            <a:r>
              <a:rPr lang="en-GB" sz="1100" dirty="0"/>
              <a:t>&gt;_&lt;</a:t>
            </a:r>
            <a:r>
              <a:rPr lang="en-GB" sz="1100" dirty="0" err="1"/>
              <a:t>ffff</a:t>
            </a:r>
            <a:r>
              <a:rPr lang="en-GB" sz="1100" dirty="0"/>
              <a:t>&gt;_&lt;</a:t>
            </a:r>
            <a:r>
              <a:rPr lang="en-GB" sz="1100" dirty="0" err="1"/>
              <a:t>vvvv</a:t>
            </a:r>
            <a:r>
              <a:rPr lang="en-GB" sz="1100" dirty="0" smtClean="0"/>
              <a:t>&gt;.ZIP 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14324" y="1556146"/>
          <a:ext cx="8239125" cy="442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6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640"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Element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Description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Example or value list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SSS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/>
                        <a:t>MissionID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AL1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CCCC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Originator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OESA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5627"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TTTTTTTTTT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Product/File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FBS_RAW_0P 	; FBD_RAW_0P</a:t>
                      </a:r>
                    </a:p>
                    <a:p>
                      <a:r>
                        <a:rPr lang="en-GB" sz="1200" b="0" dirty="0" smtClean="0"/>
                        <a:t>PLR_RAW_0P	; WB1_RAW_0P</a:t>
                      </a:r>
                    </a:p>
                    <a:p>
                      <a:r>
                        <a:rPr lang="en-GB" sz="1200" b="0" dirty="0" smtClean="0"/>
                        <a:t>FBS_SLC_1P	; FBD_SLC_1P</a:t>
                      </a:r>
                    </a:p>
                    <a:p>
                      <a:r>
                        <a:rPr lang="en-GB" sz="1200" b="0" dirty="0" smtClean="0"/>
                        <a:t>PLR_SLC_1P	; FBS_GEC_1P</a:t>
                      </a:r>
                    </a:p>
                    <a:p>
                      <a:r>
                        <a:rPr lang="en-GB" sz="1200" b="0" dirty="0" smtClean="0"/>
                        <a:t>FBD_GEC_1P	; PLR_GEC_1P</a:t>
                      </a:r>
                    </a:p>
                    <a:p>
                      <a:r>
                        <a:rPr lang="en-GB" sz="1200" b="0" dirty="0" smtClean="0"/>
                        <a:t>WB1_GEC_1P	; FBS_GDH_1P</a:t>
                      </a:r>
                    </a:p>
                    <a:p>
                      <a:r>
                        <a:rPr lang="en-GB" sz="1200" b="0" dirty="0" smtClean="0"/>
                        <a:t>FBD_GDH_1P	; PLR_GDH_1P</a:t>
                      </a:r>
                    </a:p>
                    <a:p>
                      <a:r>
                        <a:rPr lang="en-GB" sz="1200" b="0" dirty="0" smtClean="0"/>
                        <a:t>WB1_GDH_1P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yyyymmddThhmmss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Start time (year month day</a:t>
                      </a:r>
                      <a:r>
                        <a:rPr lang="en-GB" sz="1200" b="0" baseline="0" dirty="0" smtClean="0"/>
                        <a:t> ‘T’ hours minutes seconds)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e.g. 20090315T001015</a:t>
                      </a:r>
                    </a:p>
                    <a:p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YYYYMMDDTHHMMSS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Stop</a:t>
                      </a:r>
                      <a:r>
                        <a:rPr lang="en-GB" sz="1200" b="0" baseline="0" dirty="0" smtClean="0"/>
                        <a:t> time ( “    “  )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 smtClean="0"/>
                        <a:t>e.g. 20090315T001031</a:t>
                      </a:r>
                    </a:p>
                    <a:p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oooooo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Orbit (since launch)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e.g. 071618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r>
                        <a:rPr lang="en-GB" sz="1200" b="0" dirty="0" err="1" smtClean="0"/>
                        <a:t>tttt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Track (JAXA OBS track #) (1-671)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e.g. 0042 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r>
                        <a:rPr lang="en-GB" sz="1200" b="0" dirty="0" err="1" smtClean="0"/>
                        <a:t>ffff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Frame (JAXA scene</a:t>
                      </a:r>
                      <a:r>
                        <a:rPr lang="en-GB" sz="1200" b="0" baseline="0" dirty="0" smtClean="0"/>
                        <a:t> centre #) </a:t>
                      </a:r>
                      <a:r>
                        <a:rPr lang="en-GB" sz="1200" b="0" dirty="0" smtClean="0"/>
                        <a:t>(0-7199)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e.g. 2100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400">
                <a:tc>
                  <a:txBody>
                    <a:bodyPr/>
                    <a:lstStyle/>
                    <a:p>
                      <a:r>
                        <a:rPr lang="en-GB" sz="1200" b="0" dirty="0" err="1" smtClean="0"/>
                        <a:t>vvvv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Version</a:t>
                      </a:r>
                      <a:endParaRPr lang="en-GB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e.g. 0000</a:t>
                      </a:r>
                      <a:endParaRPr lang="en-GB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6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buNone/>
            </a:pPr>
            <a:r>
              <a:rPr lang="en-GB" sz="1500" dirty="0" smtClean="0"/>
              <a:t>In order to provide a good quality of service, at the subscription to ALOS PALSAR data, a default user profile will be assigned to the user </a:t>
            </a:r>
            <a:r>
              <a:rPr lang="en-GB" sz="1500" b="1" dirty="0" smtClean="0"/>
              <a:t>(Standard User</a:t>
            </a:r>
            <a:r>
              <a:rPr lang="en-GB" sz="1500" dirty="0" smtClean="0"/>
              <a:t>). </a:t>
            </a:r>
          </a:p>
          <a:p>
            <a:pPr marL="0" lvl="0" indent="0" hangingPunct="0">
              <a:buNone/>
            </a:pPr>
            <a:r>
              <a:rPr lang="en-GB" sz="1500" dirty="0" smtClean="0"/>
              <a:t>According to the available resources and workload, the user could have a per day quota. </a:t>
            </a:r>
            <a:endParaRPr lang="en-GB" sz="1500" dirty="0"/>
          </a:p>
          <a:p>
            <a:pPr marL="0" lvl="0" indent="0" hangingPunct="0">
              <a:buNone/>
            </a:pPr>
            <a:r>
              <a:rPr lang="en-GB" sz="1500" dirty="0" smtClean="0"/>
              <a:t>The number of downloadable products per day is initially fixed to 20 products per collection.</a:t>
            </a:r>
          </a:p>
          <a:p>
            <a:pPr marL="0" lvl="0" indent="0" hangingPunct="0">
              <a:buNone/>
            </a:pPr>
            <a:endParaRPr lang="en-GB" sz="1500" dirty="0" smtClean="0"/>
          </a:p>
          <a:p>
            <a:pPr marL="0" lvl="0" indent="0" hangingPunct="0">
              <a:buNone/>
            </a:pPr>
            <a:r>
              <a:rPr lang="en-GB" sz="1500" dirty="0" smtClean="0"/>
              <a:t>An user can ask a profile upgrade to EOHelp in order to increase the daily quota</a:t>
            </a:r>
          </a:p>
          <a:p>
            <a:pPr marL="0" lvl="0" indent="0" hangingPunct="0">
              <a:buNone/>
            </a:pPr>
            <a:endParaRPr lang="en-GB" sz="1500" dirty="0" smtClean="0"/>
          </a:p>
          <a:p>
            <a:pPr marL="0" lvl="0" indent="0" hangingPunct="0">
              <a:buNone/>
            </a:pPr>
            <a:endParaRPr lang="en-GB" sz="1500" dirty="0"/>
          </a:p>
          <a:p>
            <a:pPr marL="0" lvl="0" indent="0" hangingPunct="0">
              <a:buNone/>
            </a:pPr>
            <a:r>
              <a:rPr lang="en-GB" dirty="0" smtClean="0"/>
              <a:t>If, during a request, </a:t>
            </a:r>
            <a:r>
              <a:rPr lang="en-GB" dirty="0"/>
              <a:t>you have exhausted your daily </a:t>
            </a:r>
            <a:r>
              <a:rPr lang="en-GB" dirty="0" smtClean="0"/>
              <a:t>quota you will receive an </a:t>
            </a:r>
            <a:r>
              <a:rPr lang="en-GB" dirty="0"/>
              <a:t>error </a:t>
            </a:r>
            <a:r>
              <a:rPr lang="en-GB" dirty="0" smtClean="0"/>
              <a:t>message.</a:t>
            </a:r>
            <a:endParaRPr lang="en-GB" dirty="0"/>
          </a:p>
          <a:p>
            <a:pPr marL="0" lvl="0" indent="0" hangingPunct="0">
              <a:buNone/>
            </a:pPr>
            <a:endParaRPr lang="en-GB" sz="1500" dirty="0" smtClean="0"/>
          </a:p>
          <a:p>
            <a:pPr marL="0" indent="0" hangingPunct="0">
              <a:buNone/>
            </a:pPr>
            <a:endParaRPr lang="en-GB" sz="800" b="1" dirty="0" smtClean="0">
              <a:solidFill>
                <a:srgbClr val="FF0000"/>
              </a:solidFill>
            </a:endParaRPr>
          </a:p>
          <a:p>
            <a:pPr marL="0" indent="0" hangingPunct="0">
              <a:buNone/>
            </a:pPr>
            <a:endParaRPr lang="en-GB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153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a presentation">
  <a:themeElements>
    <a:clrScheme name="Esa presentation 7">
      <a:dk1>
        <a:srgbClr val="000000"/>
      </a:dk1>
      <a:lt1>
        <a:srgbClr val="FFFFFF"/>
      </a:lt1>
      <a:dk2>
        <a:srgbClr val="747678"/>
      </a:dk2>
      <a:lt2>
        <a:srgbClr val="4D4F53"/>
      </a:lt2>
      <a:accent1>
        <a:srgbClr val="0098DB"/>
      </a:accent1>
      <a:accent2>
        <a:srgbClr val="D5D6D2"/>
      </a:accent2>
      <a:accent3>
        <a:srgbClr val="FFFFFF"/>
      </a:accent3>
      <a:accent4>
        <a:srgbClr val="000000"/>
      </a:accent4>
      <a:accent5>
        <a:srgbClr val="AACAEA"/>
      </a:accent5>
      <a:accent6>
        <a:srgbClr val="C1C2BE"/>
      </a:accent6>
      <a:hlink>
        <a:srgbClr val="8B8D8E"/>
      </a:hlink>
      <a:folHlink>
        <a:srgbClr val="9A9B9C"/>
      </a:folHlink>
    </a:clrScheme>
    <a:fontScheme name="Esa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 ESA Presentation.potx" id="{DB15AC66-F376-4FDA-AEBD-2A4AA3085F07}" vid="{CEDCDA6D-37EF-4B74-B511-B725DAE782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95F947CC68284A92DD76895F95485E" ma:contentTypeVersion="" ma:contentTypeDescription="Create a new document." ma:contentTypeScope="" ma:versionID="d2f7bac1cc6cefe942785cfbb8bae163">
  <xsd:schema xmlns:xsd="http://www.w3.org/2001/XMLSchema" xmlns:xs="http://www.w3.org/2001/XMLSchema" xmlns:p="http://schemas.microsoft.com/office/2006/metadata/properties" xmlns:ns2="f2760952-b3bb-408f-ace6-eb1e07642b86" targetNamespace="http://schemas.microsoft.com/office/2006/metadata/properties" ma:root="true" ma:fieldsID="70e6d848e258403642b2016fccd44a87" ns2:_="">
    <xsd:import namespace="f2760952-b3bb-408f-ace6-eb1e07642b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60952-b3bb-408f-ace6-eb1e07642b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description="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3F8D4-779E-482B-9027-84EA9EAEE0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DE67DC-0345-49EC-B880-0A483B7BB2A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f2760952-b3bb-408f-ace6-eb1e07642b8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582352-888A-4727-9B6A-670345A54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760952-b3bb-408f-ace6-eb1e07642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ESA Presentation</Template>
  <TotalTime>0</TotalTime>
  <Words>731</Words>
  <Application>Microsoft Office PowerPoint</Application>
  <PresentationFormat>On-screen Show (4:3)</PresentationFormat>
  <Paragraphs>135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Esa presentation</vt:lpstr>
      <vt:lpstr>ALOS PALSAR On The Fly Data Processing and Download System</vt:lpstr>
      <vt:lpstr>Background</vt:lpstr>
      <vt:lpstr>Accessing the ALOS PALSAR On-The-Fly (OTF) data</vt:lpstr>
      <vt:lpstr>How the ALOS PALSAR On-The-Fly system works Tree view</vt:lpstr>
      <vt:lpstr>How the ALOS PALSAR system works Filename search</vt:lpstr>
      <vt:lpstr>How the ALOS PALSAR system works SO-CAT search</vt:lpstr>
      <vt:lpstr>How the ALOS PALSAR system works Bulk dissemination</vt:lpstr>
      <vt:lpstr>ESA Naming Convention</vt:lpstr>
      <vt:lpstr>Quality of Service</vt:lpstr>
      <vt:lpstr>Production failures and feedback</vt:lpstr>
    </vt:vector>
  </TitlesOfParts>
  <Manager/>
  <Company>ESA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ALOS PALSAR On The Fly Data Processing and Download System</dc:title>
  <dc:subject>ALOS PALSAR On The Fly Data Processing and Download System</dc:subject>
  <dc:creator>ESA TPM operations</dc:creator>
  <cp:keywords/>
  <dc:description/>
  <cp:lastModifiedBy>Andrea Schedid</cp:lastModifiedBy>
  <cp:revision>2</cp:revision>
  <cp:lastPrinted>2008-08-26T16:26:23Z</cp:lastPrinted>
  <dcterms:created xsi:type="dcterms:W3CDTF">2019-10-09T13:18:45Z</dcterms:created>
  <dcterms:modified xsi:type="dcterms:W3CDTF">2019-10-09T13:27:58Z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ESA Presentation</vt:lpwstr>
  </property>
  <property fmtid="{D5CDD505-2E9C-101B-9397-08002B2CF9AE}" pid="3" name="PSubtitle">
    <vt:lpwstr>ESA Presentation</vt:lpwstr>
  </property>
  <property fmtid="{D5CDD505-2E9C-101B-9397-08002B2CF9AE}" pid="4" name="PAuthor">
    <vt:lpwstr>ESA TPM operations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0x0101008995F947CC68284A92DD76895F95485E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Official Use</vt:lpwstr>
  </property>
  <property fmtid="{D5CDD505-2E9C-101B-9397-08002B2CF9AE}" pid="18" name="Classification Caveat">
    <vt:lpwstr/>
  </property>
  <property fmtid="{D5CDD505-2E9C-101B-9397-08002B2CF9AE}" pid="19" name="Status">
    <vt:lpwstr/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1</vt:i4>
  </property>
  <property fmtid="{D5CDD505-2E9C-101B-9397-08002B2CF9AE}" pid="28" name="Revision">
    <vt:i4>1</vt:i4>
  </property>
  <property fmtid="{D5CDD505-2E9C-101B-9397-08002B2CF9AE}" pid="29" name="Issue Date">
    <vt:filetime>2019-10-08T22:00:00Z</vt:filetime>
  </property>
  <property fmtid="{D5CDD505-2E9C-101B-9397-08002B2CF9AE}" pid="30" name="Organisational_x0020_entity">
    <vt:lpwstr/>
  </property>
</Properties>
</file>