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2" r:id="rId3"/>
  </p:sldMasterIdLst>
  <p:notesMasterIdLst>
    <p:notesMasterId r:id="rId7"/>
  </p:notesMasterIdLst>
  <p:sldIdLst>
    <p:sldId id="256" r:id="rId4"/>
    <p:sldId id="265" r:id="rId5"/>
    <p:sldId id="278" r:id="rId6"/>
    <p:sldId id="279" r:id="rId8"/>
    <p:sldId id="287" r:id="rId9"/>
    <p:sldId id="288" r:id="rId10"/>
    <p:sldId id="282" r:id="rId11"/>
    <p:sldId id="289" r:id="rId12"/>
    <p:sldId id="28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51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 rot="5400000">
            <a:off x="8229675" y="1258408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0" name="延迟 9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延迟 11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 rot="5400000">
            <a:off x="9329203" y="4651928"/>
            <a:ext cx="4716161" cy="729050"/>
            <a:chOff x="5366952" y="827903"/>
            <a:chExt cx="4716161" cy="72905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" name="延迟 13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延迟 15"/>
            <p:cNvSpPr/>
            <p:nvPr/>
          </p:nvSpPr>
          <p:spPr>
            <a:xfrm flipH="1">
              <a:off x="5366952" y="827905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 rot="5400000">
            <a:off x="6947884" y="3064475"/>
            <a:ext cx="4716161" cy="729049"/>
            <a:chOff x="5366952" y="827903"/>
            <a:chExt cx="4716161" cy="729049"/>
          </a:xfrm>
          <a:solidFill>
            <a:schemeClr val="bg2">
              <a:lumMod val="25000"/>
            </a:schemeClr>
          </a:solidFill>
        </p:grpSpPr>
        <p:sp>
          <p:nvSpPr>
            <p:cNvPr id="18" name="延迟 17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096000" y="827904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" name="延迟 19"/>
            <p:cNvSpPr/>
            <p:nvPr/>
          </p:nvSpPr>
          <p:spPr>
            <a:xfrm flipH="1">
              <a:off x="5366952" y="827904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26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1255140" y="1951411"/>
            <a:ext cx="5445034" cy="461666"/>
          </a:xfrm>
        </p:spPr>
        <p:txBody>
          <a:bodyPr/>
          <a:lstStyle>
            <a:lvl1pPr>
              <a:buNone/>
              <a:defRPr sz="3200" b="1" i="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1"/>
          </p:nvPr>
        </p:nvSpPr>
        <p:spPr>
          <a:xfrm>
            <a:off x="1241705" y="2628288"/>
            <a:ext cx="5421313" cy="407433"/>
          </a:xfrm>
        </p:spPr>
        <p:txBody>
          <a:bodyPr/>
          <a:lstStyle>
            <a:lvl1pPr>
              <a:buNone/>
              <a:defRPr sz="2400" b="1" i="0">
                <a:solidFill>
                  <a:schemeClr val="bg1">
                    <a:lumMod val="5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29" name="文本占位符 27"/>
          <p:cNvSpPr>
            <a:spLocks noGrp="1"/>
          </p:cNvSpPr>
          <p:nvPr>
            <p:ph type="body" sz="quarter" idx="12"/>
          </p:nvPr>
        </p:nvSpPr>
        <p:spPr>
          <a:xfrm>
            <a:off x="1241705" y="3364464"/>
            <a:ext cx="7086203" cy="1683986"/>
          </a:xfrm>
        </p:spPr>
        <p:txBody>
          <a:bodyPr/>
          <a:lstStyle>
            <a:lvl1pPr>
              <a:buNone/>
              <a:defRPr sz="6000" b="1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725" y="529389"/>
            <a:ext cx="8902566" cy="449029"/>
          </a:xfrm>
        </p:spPr>
        <p:txBody>
          <a:bodyPr/>
          <a:lstStyle>
            <a:lvl1pPr>
              <a:defRPr sz="2400" b="1" i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2472088" y="2117725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2472088" y="3701082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9"/>
          <p:cNvSpPr>
            <a:spLocks noGrp="1"/>
          </p:cNvSpPr>
          <p:nvPr>
            <p:ph type="body" sz="quarter" idx="12"/>
          </p:nvPr>
        </p:nvSpPr>
        <p:spPr>
          <a:xfrm>
            <a:off x="2472088" y="5460901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2472088" y="1492734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9"/>
          <p:cNvSpPr>
            <a:spLocks noGrp="1"/>
          </p:cNvSpPr>
          <p:nvPr>
            <p:ph type="body" sz="quarter" idx="14"/>
          </p:nvPr>
        </p:nvSpPr>
        <p:spPr>
          <a:xfrm>
            <a:off x="2472087" y="3093000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9"/>
          <p:cNvSpPr>
            <a:spLocks noGrp="1"/>
          </p:cNvSpPr>
          <p:nvPr>
            <p:ph type="body" sz="quarter" idx="15"/>
          </p:nvPr>
        </p:nvSpPr>
        <p:spPr>
          <a:xfrm>
            <a:off x="2472087" y="4852819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664143" y="506287"/>
            <a:ext cx="1288581" cy="472131"/>
          </a:xfrm>
        </p:spPr>
        <p:txBody>
          <a:bodyPr/>
          <a:lstStyle>
            <a:lvl1pPr>
              <a:buNone/>
              <a:defRPr sz="1800" b="1" i="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1318661" y="1492734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8"/>
          </p:nvPr>
        </p:nvSpPr>
        <p:spPr>
          <a:xfrm>
            <a:off x="1318660" y="3092214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9"/>
          </p:nvPr>
        </p:nvSpPr>
        <p:spPr>
          <a:xfrm>
            <a:off x="1318660" y="4852818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 rot="5400000">
            <a:off x="8229675" y="1258408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0" name="延迟 9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延迟 11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 rot="5400000">
            <a:off x="9329203" y="4651928"/>
            <a:ext cx="4716161" cy="729050"/>
            <a:chOff x="5366952" y="827903"/>
            <a:chExt cx="4716161" cy="72905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" name="延迟 13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延迟 15"/>
            <p:cNvSpPr/>
            <p:nvPr/>
          </p:nvSpPr>
          <p:spPr>
            <a:xfrm flipH="1">
              <a:off x="5366952" y="827905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 rot="5400000">
            <a:off x="6947884" y="3064475"/>
            <a:ext cx="4716161" cy="729049"/>
            <a:chOff x="5366952" y="827903"/>
            <a:chExt cx="4716161" cy="729049"/>
          </a:xfrm>
          <a:solidFill>
            <a:schemeClr val="bg2">
              <a:lumMod val="25000"/>
            </a:schemeClr>
          </a:solidFill>
        </p:grpSpPr>
        <p:sp>
          <p:nvSpPr>
            <p:cNvPr id="18" name="延迟 17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096000" y="827904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" name="延迟 19"/>
            <p:cNvSpPr/>
            <p:nvPr/>
          </p:nvSpPr>
          <p:spPr>
            <a:xfrm flipH="1">
              <a:off x="5366952" y="827904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26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1255140" y="1951411"/>
            <a:ext cx="5445034" cy="461666"/>
          </a:xfrm>
        </p:spPr>
        <p:txBody>
          <a:bodyPr/>
          <a:lstStyle>
            <a:lvl1pPr>
              <a:buNone/>
              <a:defRPr sz="3200" b="1" i="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1"/>
          </p:nvPr>
        </p:nvSpPr>
        <p:spPr>
          <a:xfrm>
            <a:off x="1241705" y="2628288"/>
            <a:ext cx="5421313" cy="407433"/>
          </a:xfrm>
        </p:spPr>
        <p:txBody>
          <a:bodyPr/>
          <a:lstStyle>
            <a:lvl1pPr>
              <a:buNone/>
              <a:defRPr sz="2400" b="1" i="0">
                <a:solidFill>
                  <a:schemeClr val="bg1">
                    <a:lumMod val="5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29" name="文本占位符 27"/>
          <p:cNvSpPr>
            <a:spLocks noGrp="1"/>
          </p:cNvSpPr>
          <p:nvPr>
            <p:ph type="body" sz="quarter" idx="12"/>
          </p:nvPr>
        </p:nvSpPr>
        <p:spPr>
          <a:xfrm>
            <a:off x="1241705" y="3364464"/>
            <a:ext cx="7086203" cy="1683986"/>
          </a:xfrm>
        </p:spPr>
        <p:txBody>
          <a:bodyPr/>
          <a:lstStyle>
            <a:lvl1pPr>
              <a:buNone/>
              <a:defRPr sz="6000" b="1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725" y="529389"/>
            <a:ext cx="8902566" cy="449029"/>
          </a:xfrm>
        </p:spPr>
        <p:txBody>
          <a:bodyPr/>
          <a:lstStyle>
            <a:lvl1pPr>
              <a:defRPr sz="2400" b="1" i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2472088" y="2117725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2472088" y="3701082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9"/>
          <p:cNvSpPr>
            <a:spLocks noGrp="1"/>
          </p:cNvSpPr>
          <p:nvPr>
            <p:ph type="body" sz="quarter" idx="12"/>
          </p:nvPr>
        </p:nvSpPr>
        <p:spPr>
          <a:xfrm>
            <a:off x="2472088" y="5460901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2472088" y="1492734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9"/>
          <p:cNvSpPr>
            <a:spLocks noGrp="1"/>
          </p:cNvSpPr>
          <p:nvPr>
            <p:ph type="body" sz="quarter" idx="14"/>
          </p:nvPr>
        </p:nvSpPr>
        <p:spPr>
          <a:xfrm>
            <a:off x="2472087" y="3093000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9"/>
          <p:cNvSpPr>
            <a:spLocks noGrp="1"/>
          </p:cNvSpPr>
          <p:nvPr>
            <p:ph type="body" sz="quarter" idx="15"/>
          </p:nvPr>
        </p:nvSpPr>
        <p:spPr>
          <a:xfrm>
            <a:off x="2472087" y="4852819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664143" y="506287"/>
            <a:ext cx="1288581" cy="472131"/>
          </a:xfrm>
        </p:spPr>
        <p:txBody>
          <a:bodyPr/>
          <a:lstStyle>
            <a:lvl1pPr>
              <a:buNone/>
              <a:defRPr sz="1800" b="1" i="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1318661" y="1492734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8"/>
          </p:nvPr>
        </p:nvSpPr>
        <p:spPr>
          <a:xfrm>
            <a:off x="1318660" y="3092214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9"/>
          </p:nvPr>
        </p:nvSpPr>
        <p:spPr>
          <a:xfrm>
            <a:off x="1318660" y="4852818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69861" y="2539206"/>
            <a:ext cx="5157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altLang="zh-CN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编程从入门到实践（第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版）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69861" y="3105263"/>
            <a:ext cx="353494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</a:t>
            </a:r>
            <a:r>
              <a:rPr lang="en-GB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en-GB" altLang="zh-CN" sz="6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8100000">
            <a:off x="9445014" y="-393272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" name="延迟 6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延迟 8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 rot="8100000">
            <a:off x="1598318" y="689209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1" name="延迟 10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延迟 12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 rot="8100000">
            <a:off x="8929499" y="5728452"/>
            <a:ext cx="4716161" cy="733019"/>
            <a:chOff x="5366952" y="823932"/>
            <a:chExt cx="4716161" cy="733019"/>
          </a:xfrm>
          <a:solidFill>
            <a:schemeClr val="accent4">
              <a:lumMod val="75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1361387" y="5725040"/>
            <a:ext cx="4716161" cy="733019"/>
            <a:chOff x="5366952" y="823932"/>
            <a:chExt cx="4716161" cy="733019"/>
          </a:xfrm>
          <a:solidFill>
            <a:schemeClr val="accent6">
              <a:lumMod val="75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 rot="8100000">
            <a:off x="1695257" y="499465"/>
            <a:ext cx="4716160" cy="733020"/>
            <a:chOff x="5366953" y="823932"/>
            <a:chExt cx="4716160" cy="733020"/>
          </a:xfrm>
          <a:solidFill>
            <a:schemeClr val="bg2">
              <a:lumMod val="25000"/>
            </a:schemeClr>
          </a:solidFill>
        </p:grpSpPr>
        <p:sp>
          <p:nvSpPr>
            <p:cNvPr id="23" name="延迟 22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096000" y="827904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5" name="延迟 24"/>
            <p:cNvSpPr/>
            <p:nvPr/>
          </p:nvSpPr>
          <p:spPr>
            <a:xfrm flipH="1">
              <a:off x="5366953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 rot="8100000">
            <a:off x="-1978623" y="512963"/>
            <a:ext cx="4716161" cy="733019"/>
            <a:chOff x="5366952" y="823932"/>
            <a:chExt cx="4716161" cy="733019"/>
          </a:xfrm>
          <a:solidFill>
            <a:schemeClr val="accent5">
              <a:lumMod val="75000"/>
            </a:schemeClr>
          </a:solidFill>
        </p:grpSpPr>
        <p:sp>
          <p:nvSpPr>
            <p:cNvPr id="27" name="延迟 26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9" name="延迟 28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392" y="1117886"/>
            <a:ext cx="4622227" cy="46222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2500"/>
          </a:bodyPr>
          <a:lstStyle/>
          <a:p>
            <a:r>
              <a:rPr kumimoji="1" lang="zh-CN" altLang="en-US" dirty="0"/>
              <a:t>第九章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0000"/>
          </a:bodyPr>
          <a:lstStyle/>
          <a:p>
            <a:r>
              <a:rPr kumimoji="1" lang="en-GB" altLang="zh-CN" dirty="0"/>
              <a:t>Chapter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241425" y="3364230"/>
            <a:ext cx="9631680" cy="1684020"/>
          </a:xfrm>
        </p:spPr>
        <p:txBody>
          <a:bodyPr>
            <a:normAutofit lnSpcReduction="20000"/>
          </a:bodyPr>
          <a:lstStyle/>
          <a:p>
            <a:r>
              <a:rPr kumimoji="1" lang="zh-CN" altLang="en-US" dirty="0"/>
              <a:t>类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2338525" y="2326074"/>
            <a:ext cx="8616215" cy="365593"/>
          </a:xfrm>
        </p:spPr>
        <p:txBody>
          <a:bodyPr>
            <a:noAutofit/>
          </a:bodyPr>
          <a:lstStyle/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类中的函数称为方法</a:t>
            </a:r>
            <a:r>
              <a:rPr kumimoji="1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前面学到的有关函数的一切都适用于方法，就目前而言，唯一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重要的差别是调用方法的方式。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2338524" y="1897062"/>
            <a:ext cx="8616215" cy="365593"/>
          </a:xfrm>
        </p:spPr>
        <p:txBody>
          <a:bodyPr>
            <a:normAutofit fontScale="95000"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 Dog 类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1585788" y="1897696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9.1.1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/>
        </p:nvSpPr>
        <p:spPr>
          <a:xfrm>
            <a:off x="1736652" y="1078832"/>
            <a:ext cx="8902566" cy="44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j-cs"/>
              </a:defRPr>
            </a:lvl1pPr>
          </a:lstStyle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创建和使用类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占位符 8"/>
          <p:cNvSpPr>
            <a:spLocks noGrp="1"/>
          </p:cNvSpPr>
          <p:nvPr/>
        </p:nvSpPr>
        <p:spPr>
          <a:xfrm>
            <a:off x="958845" y="1094913"/>
            <a:ext cx="879479" cy="472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9.1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占位符 4"/>
          <p:cNvSpPr>
            <a:spLocks noGrp="1"/>
          </p:cNvSpPr>
          <p:nvPr/>
        </p:nvSpPr>
        <p:spPr>
          <a:xfrm>
            <a:off x="2348050" y="3561784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1. 访问属性2. 调用方法3. 创建多个实例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占位符 7"/>
          <p:cNvSpPr>
            <a:spLocks noGrp="1"/>
          </p:cNvSpPr>
          <p:nvPr/>
        </p:nvSpPr>
        <p:spPr>
          <a:xfrm>
            <a:off x="2348049" y="313277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根据类创建实例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占位符 11"/>
          <p:cNvSpPr>
            <a:spLocks noGrp="1"/>
          </p:cNvSpPr>
          <p:nvPr/>
        </p:nvSpPr>
        <p:spPr>
          <a:xfrm>
            <a:off x="1595313" y="3133406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9.1.2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2338525" y="2326074"/>
            <a:ext cx="8616215" cy="365593"/>
          </a:xfrm>
        </p:spPr>
        <p:txBody>
          <a:bodyPr>
            <a:noAutofit/>
          </a:bodyPr>
          <a:lstStyle/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编写一个表示汽车的类。它存储了有关汽车的信息，还有一个汇总这些信息的方法</a:t>
            </a:r>
            <a:r>
              <a:rPr kumimoji="1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2338524" y="1897062"/>
            <a:ext cx="8616215" cy="365593"/>
          </a:xfrm>
        </p:spPr>
        <p:txBody>
          <a:bodyPr>
            <a:normAutofit fontScale="90000"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 类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1585788" y="1897696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9.2.1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/>
        </p:nvSpPr>
        <p:spPr>
          <a:xfrm>
            <a:off x="1736652" y="1078832"/>
            <a:ext cx="8902566" cy="44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j-cs"/>
              </a:defRPr>
            </a:lvl1pPr>
          </a:lstStyle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使用类和实例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占位符 8"/>
          <p:cNvSpPr>
            <a:spLocks noGrp="1"/>
          </p:cNvSpPr>
          <p:nvPr/>
        </p:nvSpPr>
        <p:spPr>
          <a:xfrm>
            <a:off x="958845" y="1094913"/>
            <a:ext cx="879479" cy="472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9.2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占位符 4"/>
          <p:cNvSpPr>
            <a:spLocks noGrp="1"/>
          </p:cNvSpPr>
          <p:nvPr/>
        </p:nvSpPr>
        <p:spPr>
          <a:xfrm>
            <a:off x="2348050" y="3695134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创建实例时，有些属性无须通过形参来定义，可在方法__init__()中为其指定默认值。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占位符 7"/>
          <p:cNvSpPr>
            <a:spLocks noGrp="1"/>
          </p:cNvSpPr>
          <p:nvPr/>
        </p:nvSpPr>
        <p:spPr>
          <a:xfrm>
            <a:off x="2348049" y="326612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给属性指定默认值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占位符 11"/>
          <p:cNvSpPr>
            <a:spLocks noGrp="1"/>
          </p:cNvSpPr>
          <p:nvPr/>
        </p:nvSpPr>
        <p:spPr>
          <a:xfrm>
            <a:off x="1595313" y="3266756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9.2.2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4"/>
          <p:cNvSpPr>
            <a:spLocks noGrp="1"/>
          </p:cNvSpPr>
          <p:nvPr/>
        </p:nvSpPr>
        <p:spPr>
          <a:xfrm>
            <a:off x="2357575" y="4949259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1. 直接修改属性的值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2. 通过方法修改属性的值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3. 通过方法对属性的值进行递增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占位符 7"/>
          <p:cNvSpPr>
            <a:spLocks noGrp="1"/>
          </p:cNvSpPr>
          <p:nvPr/>
        </p:nvSpPr>
        <p:spPr>
          <a:xfrm>
            <a:off x="2357574" y="4520247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修改属性的值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占位符 11"/>
          <p:cNvSpPr>
            <a:spLocks noGrp="1"/>
          </p:cNvSpPr>
          <p:nvPr/>
        </p:nvSpPr>
        <p:spPr>
          <a:xfrm>
            <a:off x="1623888" y="4520881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9.2.3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2338525" y="2326074"/>
            <a:ext cx="8616215" cy="365593"/>
          </a:xfrm>
        </p:spPr>
        <p:txBody>
          <a:bodyPr>
            <a:noAutofit/>
          </a:bodyPr>
          <a:lstStyle/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要调用父类的方法__init__()将初始化在父类__init__()方法中定义的所有属性，从而让子类包含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这些属性。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2338524" y="1897062"/>
            <a:ext cx="8616215" cy="365593"/>
          </a:xfrm>
        </p:spPr>
        <p:txBody>
          <a:bodyPr>
            <a:normAutofit fontScale="90000"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子类的方法__init__()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1585788" y="1897696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9.3.1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/>
        </p:nvSpPr>
        <p:spPr>
          <a:xfrm>
            <a:off x="1736652" y="1078832"/>
            <a:ext cx="8902566" cy="44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j-cs"/>
              </a:defRPr>
            </a:lvl1pPr>
          </a:lstStyle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占位符 8"/>
          <p:cNvSpPr>
            <a:spLocks noGrp="1"/>
          </p:cNvSpPr>
          <p:nvPr/>
        </p:nvSpPr>
        <p:spPr>
          <a:xfrm>
            <a:off x="958845" y="1094913"/>
            <a:ext cx="879479" cy="472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9.3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占位符 4"/>
          <p:cNvSpPr>
            <a:spLocks noGrp="1"/>
          </p:cNvSpPr>
          <p:nvPr/>
        </p:nvSpPr>
        <p:spPr>
          <a:xfrm>
            <a:off x="2348050" y="3695134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让一个类继承另一个类后，就可以添加区分子类和父类所需的新属性和新方法了。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占位符 7"/>
          <p:cNvSpPr>
            <a:spLocks noGrp="1"/>
          </p:cNvSpPr>
          <p:nvPr/>
        </p:nvSpPr>
        <p:spPr>
          <a:xfrm>
            <a:off x="2348049" y="326612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给子类定义属性和方法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占位符 11"/>
          <p:cNvSpPr>
            <a:spLocks noGrp="1"/>
          </p:cNvSpPr>
          <p:nvPr/>
        </p:nvSpPr>
        <p:spPr>
          <a:xfrm>
            <a:off x="1595313" y="3266756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9.3.2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4"/>
          <p:cNvSpPr>
            <a:spLocks noGrp="1"/>
          </p:cNvSpPr>
          <p:nvPr/>
        </p:nvSpPr>
        <p:spPr>
          <a:xfrm>
            <a:off x="2357575" y="4949259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在子类中定义一个与要重写的父类方法同名的方法。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占位符 7"/>
          <p:cNvSpPr>
            <a:spLocks noGrp="1"/>
          </p:cNvSpPr>
          <p:nvPr/>
        </p:nvSpPr>
        <p:spPr>
          <a:xfrm>
            <a:off x="2357574" y="4520247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重写父类的方法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占位符 11"/>
          <p:cNvSpPr>
            <a:spLocks noGrp="1"/>
          </p:cNvSpPr>
          <p:nvPr/>
        </p:nvSpPr>
        <p:spPr>
          <a:xfrm>
            <a:off x="1604838" y="4520881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9.3.3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2338525" y="2326074"/>
            <a:ext cx="8616215" cy="365593"/>
          </a:xfrm>
        </p:spPr>
        <p:txBody>
          <a:bodyPr>
            <a:noAutofit/>
          </a:bodyPr>
          <a:lstStyle/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将类的一部分提取出来，作为一个独立的类</a:t>
            </a:r>
            <a:r>
              <a:rPr kumimoji="1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2338524" y="1897062"/>
            <a:ext cx="8616215" cy="365593"/>
          </a:xfrm>
        </p:spPr>
        <p:txBody>
          <a:bodyPr>
            <a:normAutofit fontScale="95000"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将实例用作属性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1585788" y="1897696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9.3.4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/>
        </p:nvSpPr>
        <p:spPr>
          <a:xfrm>
            <a:off x="1736652" y="1078832"/>
            <a:ext cx="8902566" cy="44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j-cs"/>
              </a:defRPr>
            </a:lvl1pPr>
          </a:lstStyle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继承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占位符 8"/>
          <p:cNvSpPr>
            <a:spLocks noGrp="1"/>
          </p:cNvSpPr>
          <p:nvPr/>
        </p:nvSpPr>
        <p:spPr>
          <a:xfrm>
            <a:off x="958845" y="1094913"/>
            <a:ext cx="879479" cy="472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9.3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占位符 4"/>
          <p:cNvSpPr>
            <a:spLocks noGrp="1"/>
          </p:cNvSpPr>
          <p:nvPr/>
        </p:nvSpPr>
        <p:spPr>
          <a:xfrm>
            <a:off x="2348050" y="3561784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解决问题时，从较高的逻辑层面考虑</a:t>
            </a:r>
            <a:r>
              <a:rPr kumimoji="1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考虑的不是 Python，而是如何使用代码来表示实物。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占位符 7"/>
          <p:cNvSpPr>
            <a:spLocks noGrp="1"/>
          </p:cNvSpPr>
          <p:nvPr/>
        </p:nvSpPr>
        <p:spPr>
          <a:xfrm>
            <a:off x="2348049" y="313277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模拟实物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占位符 11"/>
          <p:cNvSpPr>
            <a:spLocks noGrp="1"/>
          </p:cNvSpPr>
          <p:nvPr/>
        </p:nvSpPr>
        <p:spPr>
          <a:xfrm>
            <a:off x="1595313" y="3133406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9.3.5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2338525" y="2326074"/>
            <a:ext cx="8616215" cy="365593"/>
          </a:xfrm>
        </p:spPr>
        <p:txBody>
          <a:bodyPr>
            <a:noAutofit/>
          </a:bodyPr>
          <a:lstStyle/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通过将这个类移到一个模块中并导入该模块，依然可以使用所有功能，但主程序文件变得整洁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而易于阅读了。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2338524" y="1897062"/>
            <a:ext cx="8616215" cy="365593"/>
          </a:xfrm>
        </p:spPr>
        <p:txBody>
          <a:bodyPr>
            <a:normAutofit fontScale="95000"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导入单个类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1585788" y="1897696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9.4.1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/>
        </p:nvSpPr>
        <p:spPr>
          <a:xfrm>
            <a:off x="1736652" y="1078832"/>
            <a:ext cx="8902566" cy="44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j-cs"/>
              </a:defRPr>
            </a:lvl1pPr>
          </a:lstStyle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导入类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文本占位符 8"/>
          <p:cNvSpPr>
            <a:spLocks noGrp="1"/>
          </p:cNvSpPr>
          <p:nvPr/>
        </p:nvSpPr>
        <p:spPr>
          <a:xfrm>
            <a:off x="958845" y="1094913"/>
            <a:ext cx="879479" cy="472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9.4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占位符 4"/>
          <p:cNvSpPr>
            <a:spLocks noGrp="1"/>
          </p:cNvSpPr>
          <p:nvPr/>
        </p:nvSpPr>
        <p:spPr>
          <a:xfrm>
            <a:off x="2348050" y="3561784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虽然同一个模块中的类之间应存在相关性，但可根据需要在一个模块中存储任意数量的类。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占位符 7"/>
          <p:cNvSpPr>
            <a:spLocks noGrp="1"/>
          </p:cNvSpPr>
          <p:nvPr/>
        </p:nvSpPr>
        <p:spPr>
          <a:xfrm>
            <a:off x="2348049" y="313277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在一个模块中存储多个类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占位符 11"/>
          <p:cNvSpPr>
            <a:spLocks noGrp="1"/>
          </p:cNvSpPr>
          <p:nvPr/>
        </p:nvSpPr>
        <p:spPr>
          <a:xfrm>
            <a:off x="1595313" y="3133406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9.4.2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4"/>
          <p:cNvSpPr>
            <a:spLocks noGrp="1"/>
          </p:cNvSpPr>
          <p:nvPr/>
        </p:nvSpPr>
        <p:spPr>
          <a:xfrm>
            <a:off x="2332175" y="4643824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可根据需要在程序文件中导入任意数量的类。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7"/>
          <p:cNvSpPr>
            <a:spLocks noGrp="1"/>
          </p:cNvSpPr>
          <p:nvPr/>
        </p:nvSpPr>
        <p:spPr>
          <a:xfrm>
            <a:off x="2332174" y="421481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从一个模块中导入多个类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1579438" y="4215446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9.4.3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4"/>
          <p:cNvSpPr>
            <a:spLocks noGrp="1"/>
          </p:cNvSpPr>
          <p:nvPr/>
        </p:nvSpPr>
        <p:spPr>
          <a:xfrm>
            <a:off x="2341700" y="5860484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可以导入整个模块，再使用句点表示法访问需要的类。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7"/>
          <p:cNvSpPr>
            <a:spLocks noGrp="1"/>
          </p:cNvSpPr>
          <p:nvPr/>
        </p:nvSpPr>
        <p:spPr>
          <a:xfrm>
            <a:off x="2341699" y="543147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导入整个模块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11"/>
          <p:cNvSpPr>
            <a:spLocks noGrp="1"/>
          </p:cNvSpPr>
          <p:nvPr/>
        </p:nvSpPr>
        <p:spPr>
          <a:xfrm>
            <a:off x="1588963" y="5432106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9.4.4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2338525" y="2326074"/>
            <a:ext cx="8616215" cy="365593"/>
          </a:xfrm>
        </p:spPr>
        <p:txBody>
          <a:bodyPr>
            <a:noAutofit/>
          </a:bodyPr>
          <a:lstStyle/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需要从一个模块中导入很多类时，最好导入整个模块</a:t>
            </a:r>
            <a:r>
              <a:rPr kumimoji="1"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2338524" y="1897062"/>
            <a:ext cx="8616215" cy="365593"/>
          </a:xfrm>
        </p:spPr>
        <p:txBody>
          <a:bodyPr>
            <a:normAutofit fontScale="95000"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导入模块中的所有类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1585788" y="1897696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9.4.5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/>
        </p:nvSpPr>
        <p:spPr>
          <a:xfrm>
            <a:off x="1736652" y="1078832"/>
            <a:ext cx="8902566" cy="44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j-cs"/>
              </a:defRPr>
            </a:lvl1pPr>
          </a:lstStyle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导入类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文本占位符 8"/>
          <p:cNvSpPr>
            <a:spLocks noGrp="1"/>
          </p:cNvSpPr>
          <p:nvPr/>
        </p:nvSpPr>
        <p:spPr>
          <a:xfrm>
            <a:off x="958845" y="1094913"/>
            <a:ext cx="879479" cy="472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9.4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占位符 4"/>
          <p:cNvSpPr>
            <a:spLocks noGrp="1"/>
          </p:cNvSpPr>
          <p:nvPr/>
        </p:nvSpPr>
        <p:spPr>
          <a:xfrm>
            <a:off x="2348050" y="3561784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将类分散到多个模块中，以免模块太大或在同一个模块中存储不相关的类。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占位符 7"/>
          <p:cNvSpPr>
            <a:spLocks noGrp="1"/>
          </p:cNvSpPr>
          <p:nvPr/>
        </p:nvSpPr>
        <p:spPr>
          <a:xfrm>
            <a:off x="2348049" y="313277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在一个模块中导入另一个模块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占位符 11"/>
          <p:cNvSpPr>
            <a:spLocks noGrp="1"/>
          </p:cNvSpPr>
          <p:nvPr/>
        </p:nvSpPr>
        <p:spPr>
          <a:xfrm>
            <a:off x="1595313" y="3133406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9.4.6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4"/>
          <p:cNvSpPr>
            <a:spLocks noGrp="1"/>
          </p:cNvSpPr>
          <p:nvPr/>
        </p:nvSpPr>
        <p:spPr>
          <a:xfrm>
            <a:off x="2332175" y="4643824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导入类时，也可为其指定别名。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7"/>
          <p:cNvSpPr>
            <a:spLocks noGrp="1"/>
          </p:cNvSpPr>
          <p:nvPr/>
        </p:nvSpPr>
        <p:spPr>
          <a:xfrm>
            <a:off x="2332174" y="421481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使用别名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1579438" y="4215446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9.4.7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4"/>
          <p:cNvSpPr>
            <a:spLocks noGrp="1"/>
          </p:cNvSpPr>
          <p:nvPr/>
        </p:nvSpPr>
        <p:spPr>
          <a:xfrm>
            <a:off x="2341700" y="5841434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熟悉Python 提供的选项</a:t>
            </a:r>
            <a:r>
              <a:rPr kumimoji="1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这样才能确定哪种组织方式是最佳的，并能理解别人开发的项目。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7"/>
          <p:cNvSpPr>
            <a:spLocks noGrp="1"/>
          </p:cNvSpPr>
          <p:nvPr/>
        </p:nvSpPr>
        <p:spPr>
          <a:xfrm>
            <a:off x="2341699" y="541242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自定义工作流程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11"/>
          <p:cNvSpPr>
            <a:spLocks noGrp="1"/>
          </p:cNvSpPr>
          <p:nvPr/>
        </p:nvSpPr>
        <p:spPr>
          <a:xfrm>
            <a:off x="1588963" y="5413056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9.4.8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2338705" y="1896745"/>
            <a:ext cx="8616315" cy="1998980"/>
          </a:xfrm>
        </p:spPr>
        <p:txBody>
          <a:bodyPr>
            <a:normAutofit/>
          </a:bodyPr>
          <a:lstStyle/>
          <a:p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类名应采用驼峰命名法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每个类，都应紧跟在类定义后面包含一个文档字符串。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可使用空行来组织代码，但不要滥用。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需要同时导入标准库中的模块和你编写的模块时，先编写导入标准库模块的 import 语句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/>
        </p:nvSpPr>
        <p:spPr>
          <a:xfrm>
            <a:off x="1736652" y="1078832"/>
            <a:ext cx="8902566" cy="44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j-cs"/>
              </a:defRPr>
            </a:lvl1pPr>
          </a:lstStyle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 标准库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占位符 8"/>
          <p:cNvSpPr>
            <a:spLocks noGrp="1"/>
          </p:cNvSpPr>
          <p:nvPr/>
        </p:nvSpPr>
        <p:spPr>
          <a:xfrm>
            <a:off x="958845" y="1094913"/>
            <a:ext cx="879479" cy="472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9.5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1744907" y="3937602"/>
            <a:ext cx="8902566" cy="44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j-cs"/>
              </a:defRPr>
            </a:lvl1pPr>
          </a:lstStyle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类编码风格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8"/>
          <p:cNvSpPr>
            <a:spLocks noGrp="1"/>
          </p:cNvSpPr>
          <p:nvPr/>
        </p:nvSpPr>
        <p:spPr>
          <a:xfrm>
            <a:off x="967100" y="3953683"/>
            <a:ext cx="879479" cy="472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9.6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占位符 7"/>
          <p:cNvSpPr>
            <a:spLocks noGrp="1"/>
          </p:cNvSpPr>
          <p:nvPr/>
        </p:nvSpPr>
        <p:spPr>
          <a:xfrm>
            <a:off x="2332355" y="4728845"/>
            <a:ext cx="8616315" cy="815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标准库是一组模块，我们安装的 Python 都包含它。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可以使用标准库中的任何函数和类，只需在程序开头包含一条简单的 import 语句即可。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1126</Words>
  <Application>WPS 演示</Application>
  <PresentationFormat>宽屏</PresentationFormat>
  <Paragraphs>163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Source Han Sans CN</vt:lpstr>
      <vt:lpstr>Yu Gothic UI</vt:lpstr>
      <vt:lpstr>Source Han Sans CN Medium</vt:lpstr>
      <vt:lpstr>微软雅黑</vt:lpstr>
      <vt:lpstr>等线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外匿水栖光年</cp:lastModifiedBy>
  <cp:revision>21</cp:revision>
  <dcterms:created xsi:type="dcterms:W3CDTF">2021-08-05T06:04:00Z</dcterms:created>
  <dcterms:modified xsi:type="dcterms:W3CDTF">2021-08-10T06:09:26Z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6B006B5CB3F141BDA35890DEB3452C5D</vt:lpwstr>
  </property>
</Properties>
</file>