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</p:sldMasterIdLst>
  <p:notesMasterIdLst>
    <p:notesMasterId r:id="rId7"/>
  </p:notesMasterIdLst>
  <p:sldIdLst>
    <p:sldId id="256" r:id="rId4"/>
    <p:sldId id="265" r:id="rId5"/>
    <p:sldId id="277" r:id="rId6"/>
    <p:sldId id="266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1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 rot="5400000">
            <a:off x="8229675" y="1258408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延迟 9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延迟 11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rot="5400000">
            <a:off x="9329203" y="4651928"/>
            <a:ext cx="4716161" cy="729050"/>
            <a:chOff x="5366952" y="827903"/>
            <a:chExt cx="4716161" cy="729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延迟 13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延迟 15"/>
            <p:cNvSpPr/>
            <p:nvPr/>
          </p:nvSpPr>
          <p:spPr>
            <a:xfrm flipH="1">
              <a:off x="5366952" y="827905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5400000">
            <a:off x="6947884" y="3064475"/>
            <a:ext cx="4716161" cy="729049"/>
            <a:chOff x="5366952" y="827903"/>
            <a:chExt cx="4716161" cy="729049"/>
          </a:xfrm>
          <a:solidFill>
            <a:schemeClr val="bg2">
              <a:lumMod val="25000"/>
            </a:schemeClr>
          </a:solidFill>
        </p:grpSpPr>
        <p:sp>
          <p:nvSpPr>
            <p:cNvPr id="18" name="延迟 17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延迟 19"/>
            <p:cNvSpPr/>
            <p:nvPr/>
          </p:nvSpPr>
          <p:spPr>
            <a:xfrm flipH="1">
              <a:off x="5366952" y="827904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1255140" y="1951411"/>
            <a:ext cx="5445034" cy="461666"/>
          </a:xfrm>
        </p:spPr>
        <p:txBody>
          <a:bodyPr/>
          <a:lstStyle>
            <a:lvl1pPr>
              <a:buNone/>
              <a:defRPr sz="32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1"/>
          </p:nvPr>
        </p:nvSpPr>
        <p:spPr>
          <a:xfrm>
            <a:off x="1241705" y="2628288"/>
            <a:ext cx="5421313" cy="407433"/>
          </a:xfrm>
        </p:spPr>
        <p:txBody>
          <a:bodyPr/>
          <a:lstStyle>
            <a:lvl1pPr>
              <a:buNone/>
              <a:defRPr sz="2400" b="1" i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9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1241705" y="3364464"/>
            <a:ext cx="7086203" cy="1683986"/>
          </a:xfrm>
        </p:spPr>
        <p:txBody>
          <a:bodyPr/>
          <a:lstStyle>
            <a:lvl1pPr>
              <a:buNone/>
              <a:defRPr sz="60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725" y="529389"/>
            <a:ext cx="8902566" cy="449029"/>
          </a:xfrm>
        </p:spPr>
        <p:txBody>
          <a:bodyPr/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472088" y="2117725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2472088" y="3701082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2472088" y="5460901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472088" y="1492734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2472087" y="3093000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2472087" y="4852819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664143" y="506287"/>
            <a:ext cx="1288581" cy="472131"/>
          </a:xfrm>
        </p:spPr>
        <p:txBody>
          <a:bodyPr/>
          <a:lstStyle>
            <a:lvl1pPr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1318661" y="149273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8"/>
          </p:nvPr>
        </p:nvSpPr>
        <p:spPr>
          <a:xfrm>
            <a:off x="1318660" y="309221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1318660" y="4852818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 rot="5400000">
            <a:off x="8229675" y="1258408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延迟 9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延迟 11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rot="5400000">
            <a:off x="9329203" y="4651928"/>
            <a:ext cx="4716161" cy="729050"/>
            <a:chOff x="5366952" y="827903"/>
            <a:chExt cx="4716161" cy="729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延迟 13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延迟 15"/>
            <p:cNvSpPr/>
            <p:nvPr/>
          </p:nvSpPr>
          <p:spPr>
            <a:xfrm flipH="1">
              <a:off x="5366952" y="827905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5400000">
            <a:off x="6947884" y="3064475"/>
            <a:ext cx="4716161" cy="729049"/>
            <a:chOff x="5366952" y="827903"/>
            <a:chExt cx="4716161" cy="729049"/>
          </a:xfrm>
          <a:solidFill>
            <a:schemeClr val="bg2">
              <a:lumMod val="25000"/>
            </a:schemeClr>
          </a:solidFill>
        </p:grpSpPr>
        <p:sp>
          <p:nvSpPr>
            <p:cNvPr id="18" name="延迟 17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延迟 19"/>
            <p:cNvSpPr/>
            <p:nvPr/>
          </p:nvSpPr>
          <p:spPr>
            <a:xfrm flipH="1">
              <a:off x="5366952" y="827904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1255140" y="1951411"/>
            <a:ext cx="5445034" cy="461666"/>
          </a:xfrm>
        </p:spPr>
        <p:txBody>
          <a:bodyPr/>
          <a:lstStyle>
            <a:lvl1pPr>
              <a:buNone/>
              <a:defRPr sz="32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1"/>
          </p:nvPr>
        </p:nvSpPr>
        <p:spPr>
          <a:xfrm>
            <a:off x="1241705" y="2628288"/>
            <a:ext cx="5421313" cy="407433"/>
          </a:xfrm>
        </p:spPr>
        <p:txBody>
          <a:bodyPr/>
          <a:lstStyle>
            <a:lvl1pPr>
              <a:buNone/>
              <a:defRPr sz="2400" b="1" i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9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1241705" y="3364464"/>
            <a:ext cx="7086203" cy="1683986"/>
          </a:xfrm>
        </p:spPr>
        <p:txBody>
          <a:bodyPr/>
          <a:lstStyle>
            <a:lvl1pPr>
              <a:buNone/>
              <a:defRPr sz="60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725" y="529389"/>
            <a:ext cx="8902566" cy="449029"/>
          </a:xfrm>
        </p:spPr>
        <p:txBody>
          <a:bodyPr/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472088" y="2117725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2472088" y="3701082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2472088" y="5460901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472088" y="1492734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2472087" y="3093000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2472087" y="4852819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664143" y="506287"/>
            <a:ext cx="1288581" cy="472131"/>
          </a:xfrm>
        </p:spPr>
        <p:txBody>
          <a:bodyPr/>
          <a:lstStyle>
            <a:lvl1pPr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1318661" y="149273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8"/>
          </p:nvPr>
        </p:nvSpPr>
        <p:spPr>
          <a:xfrm>
            <a:off x="1318660" y="309221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1318660" y="4852818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69861" y="2539206"/>
            <a:ext cx="5157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编程从入门到实践（第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69861" y="3105263"/>
            <a:ext cx="35349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en-GB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GB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8100000">
            <a:off x="9445014" y="-393272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" name="延迟 6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延迟 8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8100000">
            <a:off x="1598318" y="689209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" name="延迟 10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延迟 12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8100000">
            <a:off x="8929499" y="5728452"/>
            <a:ext cx="4716161" cy="733019"/>
            <a:chOff x="5366952" y="823932"/>
            <a:chExt cx="4716161" cy="733019"/>
          </a:xfrm>
          <a:solidFill>
            <a:schemeClr val="accent4">
              <a:lumMod val="75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1361387" y="5725040"/>
            <a:ext cx="4716161" cy="733019"/>
            <a:chOff x="5366952" y="823932"/>
            <a:chExt cx="4716161" cy="733019"/>
          </a:xfrm>
          <a:solidFill>
            <a:schemeClr val="accent6">
              <a:lumMod val="75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rot="8100000">
            <a:off x="1695257" y="499465"/>
            <a:ext cx="4716160" cy="733020"/>
            <a:chOff x="5366953" y="823932"/>
            <a:chExt cx="4716160" cy="733020"/>
          </a:xfrm>
          <a:solidFill>
            <a:schemeClr val="bg2">
              <a:lumMod val="25000"/>
            </a:schemeClr>
          </a:solidFill>
        </p:grpSpPr>
        <p:sp>
          <p:nvSpPr>
            <p:cNvPr id="23" name="延迟 22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延迟 24"/>
            <p:cNvSpPr/>
            <p:nvPr/>
          </p:nvSpPr>
          <p:spPr>
            <a:xfrm flipH="1">
              <a:off x="5366953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-1978623" y="512963"/>
            <a:ext cx="4716161" cy="733019"/>
            <a:chOff x="5366952" y="823932"/>
            <a:chExt cx="4716161" cy="733019"/>
          </a:xfrm>
          <a:solidFill>
            <a:schemeClr val="accent5">
              <a:lumMod val="75000"/>
            </a:schemeClr>
          </a:solidFill>
        </p:grpSpPr>
        <p:sp>
          <p:nvSpPr>
            <p:cNvPr id="27" name="延迟 26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延迟 28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392" y="1117886"/>
            <a:ext cx="4622227" cy="46222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2500"/>
          </a:bodyPr>
          <a:lstStyle/>
          <a:p>
            <a:r>
              <a:rPr kumimoji="1" lang="zh-CN" altLang="en-US" dirty="0"/>
              <a:t>第五章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0000"/>
          </a:bodyPr>
          <a:lstStyle/>
          <a:p>
            <a:r>
              <a:rPr kumimoji="1" lang="en-GB" altLang="zh-CN" dirty="0"/>
              <a:t>Chapter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if 语句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127" y="1158842"/>
            <a:ext cx="8902566" cy="44902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一个简单示例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949320" y="1174923"/>
            <a:ext cx="879479" cy="472131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338525" y="2210905"/>
            <a:ext cx="8616215" cy="673601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最简单的条件测试检查变量的值是否与特定值相等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351860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该测试不区分大小写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338524" y="1602823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检查是否相等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2995612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检查是否相等时忽略大小写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>
          <a:xfrm>
            <a:off x="1585788" y="1602037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5.2.1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299624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5.2.2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844517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条件测试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860598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482035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要判断两个值是否不等，可结合使用惊叹号和等号（!=）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429736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检查是否不相等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429799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5.2.3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占位符 3"/>
          <p:cNvSpPr>
            <a:spLocks noGrp="1"/>
          </p:cNvSpPr>
          <p:nvPr/>
        </p:nvSpPr>
        <p:spPr>
          <a:xfrm>
            <a:off x="2338705" y="6036945"/>
            <a:ext cx="8616315" cy="426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条件语句中可包含各种数学比较，如小于、小于等于、大于、大于等于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占位符 6"/>
          <p:cNvSpPr>
            <a:spLocks noGrp="1"/>
          </p:cNvSpPr>
          <p:nvPr/>
        </p:nvSpPr>
        <p:spPr>
          <a:xfrm>
            <a:off x="2338524" y="5475688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数值比较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占位符 10"/>
          <p:cNvSpPr>
            <a:spLocks noGrp="1"/>
          </p:cNvSpPr>
          <p:nvPr/>
        </p:nvSpPr>
        <p:spPr>
          <a:xfrm>
            <a:off x="1585788" y="5474902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5.2.4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04032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1. 使用 and 检查多个条件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2. 使用 or 检查多个条件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611312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检查多个条件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61194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5.2.5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79308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条件测试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80916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44748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要判断特定的值是否已包含在列表中，可使用关键字 in。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0184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检查特定值是否包含在列表中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01910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5.2.6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4"/>
          <p:cNvSpPr>
            <a:spLocks noGrp="1"/>
          </p:cNvSpPr>
          <p:nvPr/>
        </p:nvSpPr>
        <p:spPr>
          <a:xfrm>
            <a:off x="2357575" y="4568259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确定特定的值未包含在列表中很重要，可使用关键字 not in。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7"/>
          <p:cNvSpPr>
            <a:spLocks noGrp="1"/>
          </p:cNvSpPr>
          <p:nvPr/>
        </p:nvSpPr>
        <p:spPr>
          <a:xfrm>
            <a:off x="2357574" y="413924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检查特定值是否不包含在列表中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1"/>
          <p:cNvSpPr>
            <a:spLocks noGrp="1"/>
          </p:cNvSpPr>
          <p:nvPr/>
        </p:nvSpPr>
        <p:spPr>
          <a:xfrm>
            <a:off x="1604838" y="4139881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5.2.7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4"/>
          <p:cNvSpPr>
            <a:spLocks noGrp="1"/>
          </p:cNvSpPr>
          <p:nvPr/>
        </p:nvSpPr>
        <p:spPr>
          <a:xfrm>
            <a:off x="2367100" y="570808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布尔表达式的结果要么为 True，要么为 False。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占位符 7"/>
          <p:cNvSpPr>
            <a:spLocks noGrp="1"/>
          </p:cNvSpPr>
          <p:nvPr/>
        </p:nvSpPr>
        <p:spPr>
          <a:xfrm>
            <a:off x="2367099" y="52790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布尔表达式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占位符 11"/>
          <p:cNvSpPr>
            <a:spLocks noGrp="1"/>
          </p:cNvSpPr>
          <p:nvPr/>
        </p:nvSpPr>
        <p:spPr>
          <a:xfrm>
            <a:off x="1614363" y="527970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5.2.8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338525" y="2797010"/>
            <a:ext cx="8616215" cy="673601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最简单的 if 语句只有一个测试和一个操作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705" y="4126230"/>
            <a:ext cx="9298940" cy="412750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if-else 语句块类似于简单的 if 语句，但其中的 else语句让你能够指定条件测试未通过时要执行的操作。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338524" y="2188928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 if 语句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3603307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if-else 语句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>
          <a:xfrm>
            <a:off x="1585788" y="2188142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5.3.1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3603941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5.3.2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69307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语句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85388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5547429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if-elif-else 代码块依次检查每个条件测试，直到遇到通过了的条件测试。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502443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if-elif-else 结构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5025071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5.3.3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338525" y="2797010"/>
            <a:ext cx="8616215" cy="673601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</a:pPr>
            <a:r>
              <a:rPr kumimoj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for 循环中包含一条 if 语句</a:t>
            </a:r>
            <a:endParaRPr kumimoj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705" y="4150360"/>
            <a:ext cx="9298940" cy="412750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在运行 for 循环前确定列表是否为空很重要。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338524" y="2188928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检查特殊元素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3627437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确定列表不是空的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>
          <a:xfrm>
            <a:off x="1585788" y="2188142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5.4.1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3628071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5.4.2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69307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if 语句处理列表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85388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5.4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5547429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使用列表和 if 语句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502443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使用多个列表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5025071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5.4.3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338524" y="2188928"/>
            <a:ext cx="8616215" cy="365593"/>
          </a:xfrm>
        </p:spPr>
        <p:txBody>
          <a:bodyPr>
            <a:normAutofit fontScale="95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PEP 8 提供的唯一建议是，在诸如==、&gt;=和&lt;=等比较运算符两边各添加一个空格。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69307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 if 语句的格式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85388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5.5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WPS 演示</Application>
  <PresentationFormat>宽屏</PresentationFormat>
  <Paragraphs>121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Source Han Sans CN</vt:lpstr>
      <vt:lpstr>Yu Gothic UI</vt:lpstr>
      <vt:lpstr>Source Han Sans CN Medium</vt:lpstr>
      <vt:lpstr>微软雅黑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一个简单示例</vt:lpstr>
      <vt:lpstr>一个简单示例</vt:lpstr>
      <vt:lpstr>一个简单示例</vt:lpstr>
      <vt:lpstr>一个简单示例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外匿水栖光年</cp:lastModifiedBy>
  <cp:revision>12</cp:revision>
  <dcterms:created xsi:type="dcterms:W3CDTF">2021-08-05T06:04:00Z</dcterms:created>
  <dcterms:modified xsi:type="dcterms:W3CDTF">2021-08-10T01:58:00Z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EFED879CDDEC4E70993DFC257A99C2B2</vt:lpwstr>
  </property>
</Properties>
</file>