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</p:sldMasterIdLst>
  <p:notesMasterIdLst>
    <p:notesMasterId r:id="rId7"/>
  </p:notesMasterIdLst>
  <p:sldIdLst>
    <p:sldId id="256" r:id="rId4"/>
    <p:sldId id="265" r:id="rId5"/>
    <p:sldId id="278" r:id="rId6"/>
    <p:sldId id="279" r:id="rId8"/>
    <p:sldId id="282" r:id="rId9"/>
    <p:sldId id="283" r:id="rId10"/>
    <p:sldId id="284" r:id="rId11"/>
    <p:sldId id="285" r:id="rId12"/>
    <p:sldId id="286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>
            <a:off x="8229675" y="1258408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延迟 9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延迟 11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 rot="5400000">
            <a:off x="9329203" y="4651928"/>
            <a:ext cx="4716161" cy="729050"/>
            <a:chOff x="5366952" y="827903"/>
            <a:chExt cx="4716161" cy="72905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延迟 13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延迟 15"/>
            <p:cNvSpPr/>
            <p:nvPr/>
          </p:nvSpPr>
          <p:spPr>
            <a:xfrm flipH="1">
              <a:off x="5366952" y="827905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5400000">
            <a:off x="6947884" y="3064475"/>
            <a:ext cx="4716161" cy="729049"/>
            <a:chOff x="5366952" y="827903"/>
            <a:chExt cx="4716161" cy="729049"/>
          </a:xfrm>
          <a:solidFill>
            <a:schemeClr val="bg2">
              <a:lumMod val="25000"/>
            </a:schemeClr>
          </a:solidFill>
        </p:grpSpPr>
        <p:sp>
          <p:nvSpPr>
            <p:cNvPr id="18" name="延迟 17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延迟 19"/>
            <p:cNvSpPr/>
            <p:nvPr/>
          </p:nvSpPr>
          <p:spPr>
            <a:xfrm flipH="1">
              <a:off x="5366952" y="827904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>
          <a:xfrm>
            <a:off x="1255140" y="1951411"/>
            <a:ext cx="5445034" cy="461666"/>
          </a:xfrm>
        </p:spPr>
        <p:txBody>
          <a:bodyPr/>
          <a:lstStyle>
            <a:lvl1pPr>
              <a:buNone/>
              <a:defRPr sz="32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1"/>
          </p:nvPr>
        </p:nvSpPr>
        <p:spPr>
          <a:xfrm>
            <a:off x="1241705" y="2628288"/>
            <a:ext cx="5421313" cy="407433"/>
          </a:xfrm>
        </p:spPr>
        <p:txBody>
          <a:bodyPr/>
          <a:lstStyle>
            <a:lvl1pPr>
              <a:buNone/>
              <a:defRPr sz="2400" b="1" i="0">
                <a:solidFill>
                  <a:schemeClr val="bg1">
                    <a:lumMod val="50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29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1241705" y="3364464"/>
            <a:ext cx="7086203" cy="1683986"/>
          </a:xfrm>
        </p:spPr>
        <p:txBody>
          <a:bodyPr/>
          <a:lstStyle>
            <a:lvl1pPr>
              <a:buNone/>
              <a:defRPr sz="60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725" y="529389"/>
            <a:ext cx="8902566" cy="449029"/>
          </a:xfrm>
        </p:spPr>
        <p:txBody>
          <a:bodyPr/>
          <a:lstStyle>
            <a:lvl1pPr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72088" y="2117725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72088" y="3701082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2472088" y="5460901"/>
            <a:ext cx="8616215" cy="365593"/>
          </a:xfrm>
        </p:spPr>
        <p:txBody>
          <a:bodyPr/>
          <a:lstStyle>
            <a:lvl1pPr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472088" y="1492734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2472087" y="3093000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2472087" y="4852819"/>
            <a:ext cx="8616215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664143" y="506287"/>
            <a:ext cx="1288581" cy="472131"/>
          </a:xfrm>
        </p:spPr>
        <p:txBody>
          <a:bodyPr/>
          <a:lstStyle>
            <a:lvl1pPr>
              <a:buNone/>
              <a:defRPr sz="1800" b="1" i="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1318661" y="149273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8"/>
          </p:nvPr>
        </p:nvSpPr>
        <p:spPr>
          <a:xfrm>
            <a:off x="1318660" y="3092214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1318660" y="4852818"/>
            <a:ext cx="999423" cy="365593"/>
          </a:xfrm>
        </p:spPr>
        <p:txBody>
          <a:bodyPr/>
          <a:lstStyle>
            <a:lvl1pPr>
              <a:buNone/>
              <a:defRPr sz="1800" b="0" i="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  <a:lvl2pPr>
              <a:buNone/>
              <a:defRPr/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9F3C-34D0-2142-9536-D143768F13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67E2-7036-4049-A0DA-F21DEE4F07F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9861" y="2539206"/>
            <a:ext cx="5157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编程从入门到实践（第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69861" y="3105263"/>
            <a:ext cx="35349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en-GB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GB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rot="8100000">
            <a:off x="9445014" y="-393272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延迟 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延迟 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8100000">
            <a:off x="1598318" y="689209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延迟 10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延迟 12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8100000">
            <a:off x="8929499" y="5728452"/>
            <a:ext cx="4716161" cy="733019"/>
            <a:chOff x="5366952" y="823932"/>
            <a:chExt cx="4716161" cy="733019"/>
          </a:xfrm>
          <a:solidFill>
            <a:schemeClr val="accent4">
              <a:lumMod val="75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1361387" y="5725040"/>
            <a:ext cx="4716161" cy="733019"/>
            <a:chOff x="5366952" y="823932"/>
            <a:chExt cx="4716161" cy="733019"/>
          </a:xfrm>
          <a:solidFill>
            <a:schemeClr val="accent6">
              <a:lumMod val="75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 rot="8100000">
            <a:off x="1695257" y="499465"/>
            <a:ext cx="4716160" cy="733020"/>
            <a:chOff x="5366953" y="823932"/>
            <a:chExt cx="4716160" cy="733020"/>
          </a:xfrm>
          <a:solidFill>
            <a:schemeClr val="bg2">
              <a:lumMod val="25000"/>
            </a:schemeClr>
          </a:solidFill>
        </p:grpSpPr>
        <p:sp>
          <p:nvSpPr>
            <p:cNvPr id="23" name="延迟 22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96000" y="827904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延迟 24"/>
            <p:cNvSpPr/>
            <p:nvPr/>
          </p:nvSpPr>
          <p:spPr>
            <a:xfrm flipH="1">
              <a:off x="5366953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 rot="8100000">
            <a:off x="-1978623" y="512963"/>
            <a:ext cx="4716161" cy="733019"/>
            <a:chOff x="5366952" y="823932"/>
            <a:chExt cx="4716161" cy="733019"/>
          </a:xfrm>
          <a:solidFill>
            <a:schemeClr val="accent5">
              <a:lumMod val="75000"/>
            </a:schemeClr>
          </a:solidFill>
        </p:grpSpPr>
        <p:sp>
          <p:nvSpPr>
            <p:cNvPr id="27" name="延迟 26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延迟 28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392" y="1117886"/>
            <a:ext cx="4622227" cy="46222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给形参指定默认值时，等号两边不要有空格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函数编写指南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230" y="2561740"/>
            <a:ext cx="8616315" cy="5105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对于函数调用中的关键字实参，也应遵循这种约定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1224" y="337136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PEP 8 建议代码行的长度不要超过 79 字符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/>
        </p:nvSpPr>
        <p:spPr>
          <a:xfrm>
            <a:off x="2351224" y="506427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如果程序或模块包含多个函数，可使用两个空行将相邻的函数分开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7"/>
          <p:cNvSpPr>
            <a:spLocks noGrp="1"/>
          </p:cNvSpPr>
          <p:nvPr/>
        </p:nvSpPr>
        <p:spPr>
          <a:xfrm>
            <a:off x="2344874" y="5728485"/>
            <a:ext cx="8616215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 import 语句都应放在文件开头。唯一例外的情形是，在文件开头使用了注释来描述整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个程序。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/>
        </p:nvSpPr>
        <p:spPr>
          <a:xfrm>
            <a:off x="2351405" y="4035575"/>
            <a:ext cx="8616315" cy="72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大多数编辑器会自动对齐后续参数列表行，使其缩进程度与你给第一个参数列表行指定的缩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进程度相同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2500"/>
          </a:bodyPr>
          <a:lstStyle/>
          <a:p>
            <a:r>
              <a:rPr kumimoji="1" lang="zh-CN" altLang="en-US" dirty="0"/>
              <a:t>第八章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0000"/>
          </a:bodyPr>
          <a:lstStyle/>
          <a:p>
            <a:r>
              <a:rPr kumimoji="1" lang="en-GB" altLang="zh-CN" dirty="0"/>
              <a:t>Chapter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241425" y="3364230"/>
            <a:ext cx="9631680" cy="1684020"/>
          </a:xfrm>
        </p:spPr>
        <p:txBody>
          <a:bodyPr>
            <a:normAutofit lnSpcReduction="20000"/>
          </a:bodyPr>
          <a:lstStyle/>
          <a:p>
            <a:r>
              <a:rPr kumimoji="1" lang="zh-CN" altLang="en-US" dirty="0"/>
              <a:t>函 数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可在函数定义 def greet_user()的括号内添加 username。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向函数传递信息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形参（parameter），即函数完成工作所需的信息。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实参（argument），即调用函数时传递给函数的信息。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实参和形参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1. 多次调用函数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2. 位置实参的顺序很重要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位置实参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传递实参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关键字实参是传递给函数的名称值对。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关键字实参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给形参指定默认值后，可在函数调用中省略相应的实参。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调用返回值的函数时，需要提供一个变量，以便将返回的值赋给它。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返回简单值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可使用默认值来让实参变成可选的。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让实参变成可选的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2332175" y="464382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函数可返回任何类型的值，包括列表和字典等较复杂的数据结构。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/>
        </p:nvSpPr>
        <p:spPr>
          <a:xfrm>
            <a:off x="2332174" y="421481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返回字典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11"/>
          <p:cNvSpPr>
            <a:spLocks noGrp="1"/>
          </p:cNvSpPr>
          <p:nvPr/>
        </p:nvSpPr>
        <p:spPr>
          <a:xfrm>
            <a:off x="1579438" y="421544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2341700" y="58795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可将函数同本书前面介绍的任何 Python 结构结合起来使用。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7"/>
          <p:cNvSpPr>
            <a:spLocks noGrp="1"/>
          </p:cNvSpPr>
          <p:nvPr/>
        </p:nvSpPr>
        <p:spPr>
          <a:xfrm>
            <a:off x="2341699" y="54505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结合使用函数和 while 循环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11"/>
          <p:cNvSpPr>
            <a:spLocks noGrp="1"/>
          </p:cNvSpPr>
          <p:nvPr/>
        </p:nvSpPr>
        <p:spPr>
          <a:xfrm>
            <a:off x="1588963" y="54511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将列表传递给函数后，函数就可对其进行永久性的修改。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在函数中修改列表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传递列表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向函数传递列表的副本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这样函数所做的修改都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不受影响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原件。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禁止函数修改列表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在函数定义中将接纳任意数量实参的形参放在最后。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结合使用位置实参和任意数量实参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传递任意数量的实参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将函数编写成能够接受任意数量的键值对——调用语句提供了多少就接受多少。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使用任意数量的关键字实参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模块是扩展名为.py 的文件，包含要导入到程序中的代码。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0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导入整个模块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8.6.1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将函数存储在模块中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69513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过用逗号分隔函数名，可根据需要从模块中导入任意数量的函数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26612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导入特定的函数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26675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8.6.2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2357575" y="4949259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要给函数取这种特殊外号，需要在导入它时指定。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占位符 7"/>
          <p:cNvSpPr>
            <a:spLocks noGrp="1"/>
          </p:cNvSpPr>
          <p:nvPr/>
        </p:nvSpPr>
        <p:spPr>
          <a:xfrm>
            <a:off x="2357574" y="4520247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as 给函数指定别名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1"/>
          <p:cNvSpPr>
            <a:spLocks noGrp="1"/>
          </p:cNvSpPr>
          <p:nvPr/>
        </p:nvSpPr>
        <p:spPr>
          <a:xfrm>
            <a:off x="1604838" y="4520881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8.6.3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2338525" y="2326074"/>
            <a:ext cx="8616215" cy="365593"/>
          </a:xfrm>
        </p:spPr>
        <p:txBody>
          <a:bodyPr>
            <a:noAutofit/>
          </a:bodyPr>
          <a:lstStyle/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通过给模块指定简短的别名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能够更轻松地调用模块中的函数。</a:t>
            </a:r>
            <a:endParaRPr kumimoj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2338524" y="1897062"/>
            <a:ext cx="8616215" cy="365593"/>
          </a:xfrm>
        </p:spPr>
        <p:txBody>
          <a:bodyPr>
            <a:normAutofit fontScale="95000"/>
          </a:bodyPr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as 给模块指定别名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1585788" y="1897696"/>
            <a:ext cx="999423" cy="36559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8.6.4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 rot="8100000">
            <a:off x="9833919" y="-500294"/>
            <a:ext cx="4716161" cy="733019"/>
            <a:chOff x="5366952" y="823932"/>
            <a:chExt cx="4716161" cy="73301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延迟 14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延迟 16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8100000">
            <a:off x="-2841691" y="7174171"/>
            <a:ext cx="4716161" cy="733019"/>
            <a:chOff x="5366952" y="823932"/>
            <a:chExt cx="4716161" cy="73301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延迟 18"/>
            <p:cNvSpPr/>
            <p:nvPr/>
          </p:nvSpPr>
          <p:spPr>
            <a:xfrm>
              <a:off x="9354065" y="827903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96000" y="827903"/>
              <a:ext cx="3258065" cy="729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延迟 20"/>
            <p:cNvSpPr/>
            <p:nvPr/>
          </p:nvSpPr>
          <p:spPr>
            <a:xfrm flipH="1">
              <a:off x="5366952" y="823932"/>
              <a:ext cx="729048" cy="729048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标题 1"/>
          <p:cNvSpPr>
            <a:spLocks noGrp="1"/>
          </p:cNvSpPr>
          <p:nvPr/>
        </p:nvSpPr>
        <p:spPr>
          <a:xfrm>
            <a:off x="1736652" y="1078832"/>
            <a:ext cx="8902566" cy="44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将函数存储在模块中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占位符 8"/>
          <p:cNvSpPr>
            <a:spLocks noGrp="1"/>
          </p:cNvSpPr>
          <p:nvPr/>
        </p:nvSpPr>
        <p:spPr>
          <a:xfrm>
            <a:off x="958845" y="1094913"/>
            <a:ext cx="879479" cy="4721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>
                    <a:lumMod val="7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4"/>
          <p:cNvSpPr>
            <a:spLocks noGrp="1"/>
          </p:cNvSpPr>
          <p:nvPr/>
        </p:nvSpPr>
        <p:spPr>
          <a:xfrm>
            <a:off x="2348050" y="3561784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>
                <a:latin typeface="微软雅黑" panose="020B0503020204020204" pitchFamily="34" charset="-122"/>
                <a:ea typeface="微软雅黑" panose="020B0503020204020204" pitchFamily="34" charset="-122"/>
              </a:rPr>
              <a:t>使用星号（*）运算符可让 Python 导入模块中的所有函数</a:t>
            </a:r>
            <a:r>
              <a:rPr kumimoji="1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占位符 7"/>
          <p:cNvSpPr>
            <a:spLocks noGrp="1"/>
          </p:cNvSpPr>
          <p:nvPr/>
        </p:nvSpPr>
        <p:spPr>
          <a:xfrm>
            <a:off x="2348049" y="3132772"/>
            <a:ext cx="8616215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导入模块中的所有函数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1"/>
          <p:cNvSpPr>
            <a:spLocks noGrp="1"/>
          </p:cNvSpPr>
          <p:nvPr/>
        </p:nvSpPr>
        <p:spPr>
          <a:xfrm>
            <a:off x="1595313" y="3133406"/>
            <a:ext cx="999423" cy="365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accent6">
                    <a:lumMod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8.6.5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演示</Application>
  <PresentationFormat>宽屏</PresentationFormat>
  <Paragraphs>166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Source Han Sans CN</vt:lpstr>
      <vt:lpstr>Yu Gothic UI</vt:lpstr>
      <vt:lpstr>Source Han Sans CN Medium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外匿水栖光年</cp:lastModifiedBy>
  <cp:revision>18</cp:revision>
  <dcterms:created xsi:type="dcterms:W3CDTF">2021-08-05T06:04:00Z</dcterms:created>
  <dcterms:modified xsi:type="dcterms:W3CDTF">2021-08-10T03:25:09Z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57AA3F7E9BF343E6AD1B380471CDF783</vt:lpwstr>
  </property>
</Properties>
</file>