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41"/>
    <p:restoredTop sz="93276"/>
  </p:normalViewPr>
  <p:slideViewPr>
    <p:cSldViewPr snapToGrid="0" snapToObjects="1">
      <p:cViewPr varScale="1">
        <p:scale>
          <a:sx n="123" d="100"/>
          <a:sy n="123" d="100"/>
        </p:scale>
        <p:origin x="5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D3A1D5-ED34-6D45-8515-4C2AF05A82DF}" type="datetimeFigureOut">
              <a:rPr lang="en-US" smtClean="0"/>
              <a:t>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50B1C-49C3-B541-9625-4BB1F176A54F}" type="slidenum">
              <a:rPr lang="en-US" smtClean="0"/>
              <a:t>‹#›</a:t>
            </a:fld>
            <a:endParaRPr lang="en-US"/>
          </a:p>
        </p:txBody>
      </p:sp>
    </p:spTree>
    <p:extLst>
      <p:ext uri="{BB962C8B-B14F-4D97-AF65-F5344CB8AC3E}">
        <p14:creationId xmlns:p14="http://schemas.microsoft.com/office/powerpoint/2010/main" val="203072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D3A1D5-ED34-6D45-8515-4C2AF05A82DF}" type="datetimeFigureOut">
              <a:rPr lang="en-US" smtClean="0"/>
              <a:t>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50B1C-49C3-B541-9625-4BB1F176A54F}" type="slidenum">
              <a:rPr lang="en-US" smtClean="0"/>
              <a:t>‹#›</a:t>
            </a:fld>
            <a:endParaRPr lang="en-US"/>
          </a:p>
        </p:txBody>
      </p:sp>
    </p:spTree>
    <p:extLst>
      <p:ext uri="{BB962C8B-B14F-4D97-AF65-F5344CB8AC3E}">
        <p14:creationId xmlns:p14="http://schemas.microsoft.com/office/powerpoint/2010/main" val="1639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D3A1D5-ED34-6D45-8515-4C2AF05A82DF}" type="datetimeFigureOut">
              <a:rPr lang="en-US" smtClean="0"/>
              <a:t>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50B1C-49C3-B541-9625-4BB1F176A54F}" type="slidenum">
              <a:rPr lang="en-US" smtClean="0"/>
              <a:t>‹#›</a:t>
            </a:fld>
            <a:endParaRPr lang="en-US"/>
          </a:p>
        </p:txBody>
      </p:sp>
    </p:spTree>
    <p:extLst>
      <p:ext uri="{BB962C8B-B14F-4D97-AF65-F5344CB8AC3E}">
        <p14:creationId xmlns:p14="http://schemas.microsoft.com/office/powerpoint/2010/main" val="1786499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237993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D3A1D5-ED34-6D45-8515-4C2AF05A82DF}" type="datetimeFigureOut">
              <a:rPr lang="en-US" smtClean="0"/>
              <a:t>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50B1C-49C3-B541-9625-4BB1F176A54F}" type="slidenum">
              <a:rPr lang="en-US" smtClean="0"/>
              <a:t>‹#›</a:t>
            </a:fld>
            <a:endParaRPr lang="en-US"/>
          </a:p>
        </p:txBody>
      </p:sp>
    </p:spTree>
    <p:extLst>
      <p:ext uri="{BB962C8B-B14F-4D97-AF65-F5344CB8AC3E}">
        <p14:creationId xmlns:p14="http://schemas.microsoft.com/office/powerpoint/2010/main" val="367287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D3A1D5-ED34-6D45-8515-4C2AF05A82DF}" type="datetimeFigureOut">
              <a:rPr lang="en-US" smtClean="0"/>
              <a:t>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50B1C-49C3-B541-9625-4BB1F176A54F}" type="slidenum">
              <a:rPr lang="en-US" smtClean="0"/>
              <a:t>‹#›</a:t>
            </a:fld>
            <a:endParaRPr lang="en-US"/>
          </a:p>
        </p:txBody>
      </p:sp>
    </p:spTree>
    <p:extLst>
      <p:ext uri="{BB962C8B-B14F-4D97-AF65-F5344CB8AC3E}">
        <p14:creationId xmlns:p14="http://schemas.microsoft.com/office/powerpoint/2010/main" val="1127918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D3A1D5-ED34-6D45-8515-4C2AF05A82DF}" type="datetimeFigureOut">
              <a:rPr lang="en-US" smtClean="0"/>
              <a:t>1/16/19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50B1C-49C3-B541-9625-4BB1F176A54F}" type="slidenum">
              <a:rPr lang="en-US" smtClean="0"/>
              <a:t>‹#›</a:t>
            </a:fld>
            <a:endParaRPr lang="en-US"/>
          </a:p>
        </p:txBody>
      </p:sp>
    </p:spTree>
    <p:extLst>
      <p:ext uri="{BB962C8B-B14F-4D97-AF65-F5344CB8AC3E}">
        <p14:creationId xmlns:p14="http://schemas.microsoft.com/office/powerpoint/2010/main" val="1088094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D3A1D5-ED34-6D45-8515-4C2AF05A82DF}" type="datetimeFigureOut">
              <a:rPr lang="en-US" smtClean="0"/>
              <a:t>1/16/19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A50B1C-49C3-B541-9625-4BB1F176A54F}" type="slidenum">
              <a:rPr lang="en-US" smtClean="0"/>
              <a:t>‹#›</a:t>
            </a:fld>
            <a:endParaRPr lang="en-US"/>
          </a:p>
        </p:txBody>
      </p:sp>
    </p:spTree>
    <p:extLst>
      <p:ext uri="{BB962C8B-B14F-4D97-AF65-F5344CB8AC3E}">
        <p14:creationId xmlns:p14="http://schemas.microsoft.com/office/powerpoint/2010/main" val="1776603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D3A1D5-ED34-6D45-8515-4C2AF05A82DF}" type="datetimeFigureOut">
              <a:rPr lang="en-US" smtClean="0"/>
              <a:t>1/16/19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A50B1C-49C3-B541-9625-4BB1F176A54F}" type="slidenum">
              <a:rPr lang="en-US" smtClean="0"/>
              <a:t>‹#›</a:t>
            </a:fld>
            <a:endParaRPr lang="en-US"/>
          </a:p>
        </p:txBody>
      </p:sp>
    </p:spTree>
    <p:extLst>
      <p:ext uri="{BB962C8B-B14F-4D97-AF65-F5344CB8AC3E}">
        <p14:creationId xmlns:p14="http://schemas.microsoft.com/office/powerpoint/2010/main" val="76846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D3A1D5-ED34-6D45-8515-4C2AF05A82DF}" type="datetimeFigureOut">
              <a:rPr lang="en-US" smtClean="0"/>
              <a:t>1/16/19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A50B1C-49C3-B541-9625-4BB1F176A54F}" type="slidenum">
              <a:rPr lang="en-US" smtClean="0"/>
              <a:t>‹#›</a:t>
            </a:fld>
            <a:endParaRPr lang="en-US"/>
          </a:p>
        </p:txBody>
      </p:sp>
    </p:spTree>
    <p:extLst>
      <p:ext uri="{BB962C8B-B14F-4D97-AF65-F5344CB8AC3E}">
        <p14:creationId xmlns:p14="http://schemas.microsoft.com/office/powerpoint/2010/main" val="606769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D3A1D5-ED34-6D45-8515-4C2AF05A82DF}" type="datetimeFigureOut">
              <a:rPr lang="en-US" smtClean="0"/>
              <a:t>1/16/19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50B1C-49C3-B541-9625-4BB1F176A54F}" type="slidenum">
              <a:rPr lang="en-US" smtClean="0"/>
              <a:t>‹#›</a:t>
            </a:fld>
            <a:endParaRPr lang="en-US"/>
          </a:p>
        </p:txBody>
      </p:sp>
    </p:spTree>
    <p:extLst>
      <p:ext uri="{BB962C8B-B14F-4D97-AF65-F5344CB8AC3E}">
        <p14:creationId xmlns:p14="http://schemas.microsoft.com/office/powerpoint/2010/main" val="1726244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D3A1D5-ED34-6D45-8515-4C2AF05A82DF}" type="datetimeFigureOut">
              <a:rPr lang="en-US" smtClean="0"/>
              <a:t>1/16/19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50B1C-49C3-B541-9625-4BB1F176A54F}" type="slidenum">
              <a:rPr lang="en-US" smtClean="0"/>
              <a:t>‹#›</a:t>
            </a:fld>
            <a:endParaRPr lang="en-US"/>
          </a:p>
        </p:txBody>
      </p:sp>
    </p:spTree>
    <p:extLst>
      <p:ext uri="{BB962C8B-B14F-4D97-AF65-F5344CB8AC3E}">
        <p14:creationId xmlns:p14="http://schemas.microsoft.com/office/powerpoint/2010/main" val="4796605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3A1D5-ED34-6D45-8515-4C2AF05A82DF}" type="datetimeFigureOut">
              <a:rPr lang="en-US" smtClean="0"/>
              <a:t>1/16/19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A50B1C-49C3-B541-9625-4BB1F176A54F}" type="slidenum">
              <a:rPr lang="en-US" smtClean="0"/>
              <a:t>‹#›</a:t>
            </a:fld>
            <a:endParaRPr lang="en-US"/>
          </a:p>
        </p:txBody>
      </p:sp>
    </p:spTree>
    <p:extLst>
      <p:ext uri="{BB962C8B-B14F-4D97-AF65-F5344CB8AC3E}">
        <p14:creationId xmlns:p14="http://schemas.microsoft.com/office/powerpoint/2010/main" val="1352599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12.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3.tiff"/><Relationship Id="rId4" Type="http://schemas.openxmlformats.org/officeDocument/2006/relationships/image" Target="../media/image14.tiff"/><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3.tiff"/><Relationship Id="rId4" Type="http://schemas.openxmlformats.org/officeDocument/2006/relationships/image" Target="../media/image14.tiff"/><Relationship Id="rId5" Type="http://schemas.openxmlformats.org/officeDocument/2006/relationships/image" Target="../media/image15.tiff"/><Relationship Id="rId6" Type="http://schemas.openxmlformats.org/officeDocument/2006/relationships/image" Target="../media/image16.tiff"/><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8.tiff"/><Relationship Id="rId4" Type="http://schemas.openxmlformats.org/officeDocument/2006/relationships/image" Target="../media/image19.tiff"/><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tiff"/><Relationship Id="rId4" Type="http://schemas.openxmlformats.org/officeDocument/2006/relationships/image" Target="../media/image22.tiff"/><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3.tiff"/><Relationship Id="rId4" Type="http://schemas.openxmlformats.org/officeDocument/2006/relationships/image" Target="../media/image24.tiff"/><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5.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7.tiff"/><Relationship Id="rId1" Type="http://schemas.openxmlformats.org/officeDocument/2006/relationships/slideLayout" Target="../slideLayouts/slideLayout12.xml"/><Relationship Id="rId2" Type="http://schemas.openxmlformats.org/officeDocument/2006/relationships/image" Target="../media/image6.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8.tiff"/></Relationships>
</file>

<file path=ppt/slides/_rels/slide9.xml.rels><?xml version="1.0" encoding="UTF-8" standalone="yes"?>
<Relationships xmlns="http://schemas.openxmlformats.org/package/2006/relationships"><Relationship Id="rId3" Type="http://schemas.openxmlformats.org/officeDocument/2006/relationships/image" Target="../media/image9.tiff"/><Relationship Id="rId4" Type="http://schemas.openxmlformats.org/officeDocument/2006/relationships/image" Target="../media/image10.tiff"/><Relationship Id="rId5" Type="http://schemas.openxmlformats.org/officeDocument/2006/relationships/image" Target="../media/image11.png"/><Relationship Id="rId1" Type="http://schemas.openxmlformats.org/officeDocument/2006/relationships/slideLayout" Target="../slideLayouts/slideLayout1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 name="图片 7" descr="图片 7"/>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12" name="六边形 8"/>
          <p:cNvSpPr/>
          <p:nvPr/>
        </p:nvSpPr>
        <p:spPr>
          <a:xfrm>
            <a:off x="4705349" y="1487488"/>
            <a:ext cx="2779715" cy="239712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chemeClr val="accent3">
              <a:lumOff val="44000"/>
              <a:alpha val="45097"/>
            </a:schemeClr>
          </a:solidFill>
          <a:ln w="12700">
            <a:miter lim="400000"/>
          </a:ln>
        </p:spPr>
        <p:txBody>
          <a:bodyPr lIns="45719" rIns="45719" anchor="ctr"/>
          <a:lstStyle/>
          <a:p>
            <a:pPr algn="ctr">
              <a:defRPr>
                <a:solidFill>
                  <a:schemeClr val="accent3">
                    <a:lumOff val="44000"/>
                  </a:schemeClr>
                </a:solidFill>
              </a:defRPr>
            </a:pPr>
            <a:endParaRPr/>
          </a:p>
        </p:txBody>
      </p:sp>
      <p:sp>
        <p:nvSpPr>
          <p:cNvPr id="213" name="六边形 11"/>
          <p:cNvSpPr/>
          <p:nvPr/>
        </p:nvSpPr>
        <p:spPr>
          <a:xfrm>
            <a:off x="4824412" y="1589088"/>
            <a:ext cx="2543176" cy="219392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ln w="12700">
            <a:solidFill>
              <a:schemeClr val="accent3">
                <a:lumOff val="44000"/>
              </a:schemeClr>
            </a:solidFill>
            <a:miter/>
          </a:ln>
        </p:spPr>
        <p:txBody>
          <a:bodyPr lIns="45719" rIns="45719" anchor="ctr"/>
          <a:lstStyle/>
          <a:p>
            <a:pPr algn="ctr">
              <a:defRPr>
                <a:solidFill>
                  <a:schemeClr val="accent3">
                    <a:lumOff val="44000"/>
                  </a:schemeClr>
                </a:solidFill>
              </a:defRPr>
            </a:pPr>
            <a:endParaRPr/>
          </a:p>
        </p:txBody>
      </p:sp>
      <p:sp>
        <p:nvSpPr>
          <p:cNvPr id="214" name="直接连接符 13"/>
          <p:cNvSpPr/>
          <p:nvPr/>
        </p:nvSpPr>
        <p:spPr>
          <a:xfrm>
            <a:off x="2741613" y="4286250"/>
            <a:ext cx="6594476" cy="0"/>
          </a:xfrm>
          <a:prstGeom prst="line">
            <a:avLst/>
          </a:prstGeom>
          <a:ln w="57150">
            <a:solidFill>
              <a:schemeClr val="accent3">
                <a:lumOff val="44000"/>
              </a:schemeClr>
            </a:solidFill>
            <a:headEnd type="oval"/>
            <a:tailEnd type="oval"/>
          </a:ln>
        </p:spPr>
        <p:txBody>
          <a:bodyPr lIns="45719" rIns="45719"/>
          <a:lstStyle/>
          <a:p>
            <a:endParaRPr/>
          </a:p>
        </p:txBody>
      </p:sp>
      <p:sp>
        <p:nvSpPr>
          <p:cNvPr id="215" name="文本框 14"/>
          <p:cNvSpPr txBox="1"/>
          <p:nvPr/>
        </p:nvSpPr>
        <p:spPr>
          <a:xfrm>
            <a:off x="3617657" y="4357345"/>
            <a:ext cx="6956426" cy="110799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6600">
                <a:solidFill>
                  <a:schemeClr val="accent3">
                    <a:lumOff val="44000"/>
                  </a:schemeClr>
                </a:solidFill>
                <a:latin typeface="方正正中黑简体"/>
                <a:ea typeface="方正正中黑简体"/>
                <a:cs typeface="方正正中黑简体"/>
                <a:sym typeface="方正正中黑简体"/>
              </a:defRPr>
            </a:lvl1pPr>
          </a:lstStyle>
          <a:p>
            <a:r>
              <a:rPr lang="zh-CN" altLang="en-US" b="1" dirty="0" smtClean="0">
                <a:latin typeface="PingFang SC Semibold" charset="-122"/>
                <a:ea typeface="PingFang SC Semibold" charset="-122"/>
                <a:cs typeface="PingFang SC Semibold" charset="-122"/>
              </a:rPr>
              <a:t>动态规划专题</a:t>
            </a:r>
            <a:endParaRPr b="1" dirty="0">
              <a:latin typeface="PingFang SC Semibold" charset="-122"/>
              <a:ea typeface="PingFang SC Semibold" charset="-122"/>
              <a:cs typeface="PingFang SC Semibold" charset="-122"/>
            </a:endParaRPr>
          </a:p>
        </p:txBody>
      </p:sp>
      <p:sp>
        <p:nvSpPr>
          <p:cNvPr id="216" name="文本框 1"/>
          <p:cNvSpPr txBox="1"/>
          <p:nvPr/>
        </p:nvSpPr>
        <p:spPr>
          <a:xfrm>
            <a:off x="5094540" y="2134920"/>
            <a:ext cx="2001330"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7200">
                <a:solidFill>
                  <a:srgbClr val="1F968C"/>
                </a:solidFill>
                <a:latin typeface="Impact"/>
                <a:ea typeface="Impact"/>
                <a:cs typeface="Impact"/>
                <a:sym typeface="Impact"/>
              </a:defRPr>
            </a:lvl1pPr>
          </a:lstStyle>
          <a:p>
            <a:r>
              <a:rPr dirty="0" smtClean="0"/>
              <a:t>201</a:t>
            </a:r>
            <a:r>
              <a:rPr lang="en-US" dirty="0" smtClean="0"/>
              <a:t>9</a:t>
            </a:r>
            <a:endParaRPr dirty="0"/>
          </a:p>
        </p:txBody>
      </p:sp>
      <p:sp>
        <p:nvSpPr>
          <p:cNvPr id="8" name="文本框 14"/>
          <p:cNvSpPr txBox="1"/>
          <p:nvPr/>
        </p:nvSpPr>
        <p:spPr>
          <a:xfrm>
            <a:off x="4534834" y="3937131"/>
            <a:ext cx="6956426" cy="33855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6600">
                <a:solidFill>
                  <a:schemeClr val="accent3">
                    <a:lumOff val="44000"/>
                  </a:schemeClr>
                </a:solidFill>
                <a:latin typeface="方正正中黑简体"/>
                <a:ea typeface="方正正中黑简体"/>
                <a:cs typeface="方正正中黑简体"/>
                <a:sym typeface="方正正中黑简体"/>
              </a:defRPr>
            </a:lvl1pPr>
          </a:lstStyle>
          <a:p>
            <a:r>
              <a:rPr lang="en-US" sz="1600" dirty="0" smtClean="0">
                <a:latin typeface="Garamond" charset="0"/>
                <a:ea typeface="Garamond" charset="0"/>
                <a:cs typeface="Garamond" charset="0"/>
              </a:rPr>
              <a:t>mjy0724       IIIS,  Tsinghua University.</a:t>
            </a:r>
            <a:endParaRPr sz="1600" dirty="0">
              <a:latin typeface="Garamond" charset="0"/>
              <a:ea typeface="Garamond" charset="0"/>
              <a:cs typeface="Garamond" charset="0"/>
            </a:endParaRPr>
          </a:p>
        </p:txBody>
      </p:sp>
    </p:spTree>
    <p:extLst>
      <p:ext uri="{BB962C8B-B14F-4D97-AF65-F5344CB8AC3E}">
        <p14:creationId xmlns:p14="http://schemas.microsoft.com/office/powerpoint/2010/main" val="800470504"/>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6340102"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dirty="0" err="1" smtClean="0">
                <a:solidFill>
                  <a:schemeClr val="tx1"/>
                </a:solidFill>
              </a:rPr>
              <a:t>Vladislav</a:t>
            </a:r>
            <a:r>
              <a:rPr lang="zh-CN" altLang="en-US" sz="2800" dirty="0">
                <a:solidFill>
                  <a:schemeClr val="tx1"/>
                </a:solidFill>
              </a:rPr>
              <a:t> </a:t>
            </a:r>
            <a:r>
              <a:rPr lang="en-US" sz="2800" dirty="0" smtClean="0">
                <a:solidFill>
                  <a:schemeClr val="tx1"/>
                </a:solidFill>
              </a:rPr>
              <a:t>and </a:t>
            </a:r>
            <a:r>
              <a:rPr lang="en-US" sz="2800" dirty="0">
                <a:solidFill>
                  <a:schemeClr val="tx1"/>
                </a:solidFill>
              </a:rPr>
              <a:t>a Great Legend</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a:t>
            </a:r>
            <a:r>
              <a:rPr lang="en-US" altLang="zh-CN" sz="1100" i="1" dirty="0" err="1" smtClean="0"/>
              <a:t>Codeforces</a:t>
            </a:r>
            <a:r>
              <a:rPr lang="en-US" altLang="zh-CN" sz="1100" i="1" dirty="0" smtClean="0"/>
              <a:t> Hello 2019, Problem G.</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pic>
        <p:nvPicPr>
          <p:cNvPr id="7" name="Picture 6"/>
          <p:cNvPicPr>
            <a:picLocks noChangeAspect="1"/>
          </p:cNvPicPr>
          <p:nvPr/>
        </p:nvPicPr>
        <p:blipFill>
          <a:blip r:embed="rId3"/>
          <a:stretch>
            <a:fillRect/>
          </a:stretch>
        </p:blipFill>
        <p:spPr>
          <a:xfrm>
            <a:off x="672351" y="851764"/>
            <a:ext cx="5298143" cy="1525223"/>
          </a:xfrm>
          <a:prstGeom prst="rect">
            <a:avLst/>
          </a:prstGeom>
        </p:spPr>
      </p:pic>
      <p:sp>
        <p:nvSpPr>
          <p:cNvPr id="13" name="TextBox 12"/>
          <p:cNvSpPr txBox="1"/>
          <p:nvPr/>
        </p:nvSpPr>
        <p:spPr>
          <a:xfrm>
            <a:off x="551329" y="2398381"/>
            <a:ext cx="1106244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我们在外面枚举了</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之后，要求的东西就是：</a:t>
            </a:r>
            <a:endParaRPr lang="en-US" altLang="zh-CN" b="1" dirty="0">
              <a:latin typeface="PingFang SC Semibold" charset="-122"/>
              <a:ea typeface="PingFang SC Semibold" charset="-122"/>
              <a:cs typeface="PingFang SC Semibold" charset="-122"/>
            </a:endParaRPr>
          </a:p>
          <a:p>
            <a:pPr lvl="1" indent="0" hangingPunct="1">
              <a:lnSpc>
                <a:spcPct val="150000"/>
              </a:lnSpc>
            </a:pPr>
            <a:r>
              <a:rPr lang="en-US" altLang="zh-CN" b="1" dirty="0" smtClean="0">
                <a:latin typeface="PingFang SC Semibold" charset="-122"/>
                <a:ea typeface="PingFang SC Semibold" charset="-122"/>
                <a:cs typeface="PingFang SC Semibold" charset="-122"/>
              </a:rPr>
              <a:t>	</a:t>
            </a:r>
            <a:r>
              <a:rPr lang="zh-CN" altLang="en-US" b="1" u="sng" dirty="0" smtClean="0">
                <a:latin typeface="PingFang SC Semibold" charset="-122"/>
                <a:ea typeface="PingFang SC Semibold" charset="-122"/>
                <a:cs typeface="PingFang SC Semibold" charset="-122"/>
              </a:rPr>
              <a:t>所有非空点集对应的生成树标记了</a:t>
            </a:r>
            <a:r>
              <a:rPr lang="en-US" altLang="zh-CN" b="1" u="sng" dirty="0" err="1" smtClean="0">
                <a:latin typeface="PingFang SC Semibold" charset="-122"/>
                <a:ea typeface="PingFang SC Semibold" charset="-122"/>
                <a:cs typeface="PingFang SC Semibold" charset="-122"/>
              </a:rPr>
              <a:t>i</a:t>
            </a:r>
            <a:r>
              <a:rPr lang="zh-CN" altLang="en-US" b="1" u="sng" dirty="0" smtClean="0">
                <a:latin typeface="PingFang SC Semibold" charset="-122"/>
                <a:ea typeface="PingFang SC Semibold" charset="-122"/>
                <a:cs typeface="PingFang SC Semibold" charset="-122"/>
              </a:rPr>
              <a:t>条边的方案数之和</a:t>
            </a:r>
            <a:endParaRPr lang="en-US" altLang="zh-CN" b="1" u="sng" dirty="0">
              <a:latin typeface="PingFang SC Semibold" charset="-122"/>
              <a:ea typeface="PingFang SC Semibold" charset="-122"/>
              <a:cs typeface="PingFang SC Semibold" charset="-122"/>
            </a:endParaRPr>
          </a:p>
        </p:txBody>
      </p:sp>
      <p:sp>
        <p:nvSpPr>
          <p:cNvPr id="15" name="TextBox 14"/>
          <p:cNvSpPr txBox="1"/>
          <p:nvPr/>
        </p:nvSpPr>
        <p:spPr>
          <a:xfrm>
            <a:off x="551328" y="3212045"/>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这个东西看上去很树上背包，事实上树上背包</a:t>
            </a:r>
            <a:r>
              <a:rPr lang="zh-CN" altLang="en-US" b="1" smtClean="0">
                <a:latin typeface="PingFang SC Semibold" charset="-122"/>
                <a:ea typeface="PingFang SC Semibold" charset="-122"/>
                <a:cs typeface="PingFang SC Semibold" charset="-122"/>
              </a:rPr>
              <a:t>也就行了。</a:t>
            </a:r>
            <a:endParaRPr lang="en-US" altLang="zh-CN" b="1" u="sng" dirty="0">
              <a:latin typeface="PingFang SC Semibold" charset="-122"/>
              <a:ea typeface="PingFang SC Semibold" charset="-122"/>
              <a:cs typeface="PingFang SC Semibold" charset="-122"/>
            </a:endParaRPr>
          </a:p>
        </p:txBody>
      </p:sp>
      <p:sp>
        <p:nvSpPr>
          <p:cNvPr id="16" name="TextBox 15"/>
          <p:cNvSpPr txBox="1"/>
          <p:nvPr/>
        </p:nvSpPr>
        <p:spPr>
          <a:xfrm>
            <a:off x="551328" y="3584911"/>
            <a:ext cx="1106244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令</a:t>
            </a:r>
            <a:r>
              <a:rPr lang="en-US" altLang="zh-CN" b="1" dirty="0" err="1" smtClean="0">
                <a:latin typeface="PingFang SC Semibold" charset="-122"/>
                <a:ea typeface="PingFang SC Semibold" charset="-122"/>
                <a:cs typeface="PingFang SC Semibold" charset="-122"/>
              </a:rPr>
              <a:t>dp</a:t>
            </a:r>
            <a:r>
              <a:rPr lang="en-US" altLang="zh-CN" b="1" dirty="0" smtClean="0">
                <a:latin typeface="PingFang SC Semibold" charset="-122"/>
                <a:ea typeface="PingFang SC Semibold" charset="-122"/>
                <a:cs typeface="PingFang SC Semibold" charset="-122"/>
              </a:rPr>
              <a:t>_{</a:t>
            </a:r>
            <a:r>
              <a:rPr lang="en-US" altLang="zh-CN" b="1" dirty="0" err="1" smtClean="0">
                <a:latin typeface="PingFang SC Semibold" charset="-122"/>
                <a:ea typeface="PingFang SC Semibold" charset="-122"/>
                <a:cs typeface="PingFang SC Semibold" charset="-122"/>
              </a:rPr>
              <a:t>i,j</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表示以点</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为根的所有生成树当中标记了</a:t>
            </a:r>
            <a:r>
              <a:rPr lang="en-US" altLang="zh-CN" b="1" dirty="0" smtClean="0">
                <a:latin typeface="PingFang SC Semibold" charset="-122"/>
                <a:ea typeface="PingFang SC Semibold" charset="-122"/>
                <a:cs typeface="PingFang SC Semibold" charset="-122"/>
              </a:rPr>
              <a:t>j</a:t>
            </a:r>
            <a:r>
              <a:rPr lang="zh-CN" altLang="en-US" b="1" dirty="0" smtClean="0">
                <a:latin typeface="PingFang SC Semibold" charset="-122"/>
                <a:ea typeface="PingFang SC Semibold" charset="-122"/>
                <a:cs typeface="PingFang SC Semibold" charset="-122"/>
              </a:rPr>
              <a:t>条边的方案数，由于点集大小之类的不影响答案，所以不同的点集对应的生成树可以一并考虑。</a:t>
            </a:r>
            <a:endParaRPr lang="en-US" altLang="zh-CN" b="1" u="sng" dirty="0">
              <a:latin typeface="PingFang SC Semibold" charset="-122"/>
              <a:ea typeface="PingFang SC Semibold" charset="-122"/>
              <a:cs typeface="PingFang SC Semibold" charset="-122"/>
            </a:endParaRPr>
          </a:p>
        </p:txBody>
      </p:sp>
      <p:sp>
        <p:nvSpPr>
          <p:cNvPr id="17" name="TextBox 16"/>
          <p:cNvSpPr txBox="1"/>
          <p:nvPr/>
        </p:nvSpPr>
        <p:spPr>
          <a:xfrm>
            <a:off x="551328" y="4352955"/>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对于每一棵生成树，我们都在它最高的节点处累计进答案。</a:t>
            </a:r>
            <a:endParaRPr lang="en-US" altLang="zh-CN" b="1" u="sng" dirty="0">
              <a:latin typeface="PingFang SC Semibold" charset="-122"/>
              <a:ea typeface="PingFang SC Semibold" charset="-122"/>
              <a:cs typeface="PingFang SC Semibold" charset="-122"/>
            </a:endParaRPr>
          </a:p>
        </p:txBody>
      </p:sp>
      <p:sp>
        <p:nvSpPr>
          <p:cNvPr id="18" name="TextBox 17"/>
          <p:cNvSpPr txBox="1"/>
          <p:nvPr/>
        </p:nvSpPr>
        <p:spPr>
          <a:xfrm>
            <a:off x="551328" y="4715129"/>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大家都会算吗？</a:t>
            </a:r>
            <a:endParaRPr lang="en-US" altLang="zh-CN" b="1" u="sng"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7417870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3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fade">
                                      <p:cBhvr>
                                        <p:cTn id="17" dur="3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fade">
                                      <p:cBhvr>
                                        <p:cTn id="22" dur="300"/>
                                        <p:tgtEl>
                                          <p:spTgt spid="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fade">
                                      <p:cBhvr>
                                        <p:cTn id="27" dur="300"/>
                                        <p:tgtEl>
                                          <p:spTgt spid="1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17">
                                            <p:txEl>
                                              <p:pRg st="0" end="0"/>
                                            </p:txEl>
                                          </p:spTgt>
                                        </p:tgtEl>
                                        <p:attrNameLst>
                                          <p:attrName>style.visibility</p:attrName>
                                        </p:attrNameLst>
                                      </p:cBhvr>
                                      <p:to>
                                        <p:strVal val="visible"/>
                                      </p:to>
                                    </p:set>
                                    <p:animEffect transition="in" filter="fade">
                                      <p:cBhvr>
                                        <p:cTn id="32" dur="300"/>
                                        <p:tgtEl>
                                          <p:spTgt spid="1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18">
                                            <p:txEl>
                                              <p:pRg st="0" end="0"/>
                                            </p:txEl>
                                          </p:spTgt>
                                        </p:tgtEl>
                                        <p:attrNameLst>
                                          <p:attrName>style.visibility</p:attrName>
                                        </p:attrNameLst>
                                      </p:cBhvr>
                                      <p:to>
                                        <p:strVal val="visible"/>
                                      </p:to>
                                    </p:set>
                                    <p:animEffect transition="in" filter="fade">
                                      <p:cBhvr>
                                        <p:cTn id="37" dur="3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6340102"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dirty="0" err="1" smtClean="0">
                <a:solidFill>
                  <a:schemeClr val="tx1"/>
                </a:solidFill>
              </a:rPr>
              <a:t>Vladislav</a:t>
            </a:r>
            <a:r>
              <a:rPr lang="zh-CN" altLang="en-US" sz="2800" dirty="0">
                <a:solidFill>
                  <a:schemeClr val="tx1"/>
                </a:solidFill>
              </a:rPr>
              <a:t> </a:t>
            </a:r>
            <a:r>
              <a:rPr lang="en-US" sz="2800" dirty="0" smtClean="0">
                <a:solidFill>
                  <a:schemeClr val="tx1"/>
                </a:solidFill>
              </a:rPr>
              <a:t>and </a:t>
            </a:r>
            <a:r>
              <a:rPr lang="en-US" sz="2800" dirty="0">
                <a:solidFill>
                  <a:schemeClr val="tx1"/>
                </a:solidFill>
              </a:rPr>
              <a:t>a Great Legend</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a:t>
            </a:r>
            <a:r>
              <a:rPr lang="en-US" altLang="zh-CN" sz="1100" i="1" dirty="0" err="1" smtClean="0"/>
              <a:t>Codeforces</a:t>
            </a:r>
            <a:r>
              <a:rPr lang="en-US" altLang="zh-CN" sz="1100" i="1" dirty="0" smtClean="0"/>
              <a:t> Hello 2019, Problem G.</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pic>
        <p:nvPicPr>
          <p:cNvPr id="2" name="Picture 1"/>
          <p:cNvPicPr>
            <a:picLocks noChangeAspect="1"/>
          </p:cNvPicPr>
          <p:nvPr/>
        </p:nvPicPr>
        <p:blipFill>
          <a:blip r:embed="rId3"/>
          <a:stretch>
            <a:fillRect/>
          </a:stretch>
        </p:blipFill>
        <p:spPr>
          <a:xfrm>
            <a:off x="551329" y="859043"/>
            <a:ext cx="9215178" cy="4250840"/>
          </a:xfrm>
          <a:prstGeom prst="rect">
            <a:avLst/>
          </a:prstGeom>
        </p:spPr>
      </p:pic>
      <p:sp>
        <p:nvSpPr>
          <p:cNvPr id="14" name="TextBox 13"/>
          <p:cNvSpPr txBox="1"/>
          <p:nvPr/>
        </p:nvSpPr>
        <p:spPr>
          <a:xfrm>
            <a:off x="551329" y="5301171"/>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时间复杂度</a:t>
            </a:r>
            <a:r>
              <a:rPr lang="en-US" altLang="zh-CN" b="1" dirty="0" smtClean="0">
                <a:latin typeface="PingFang SC Semibold" charset="-122"/>
                <a:ea typeface="PingFang SC Semibold" charset="-122"/>
                <a:cs typeface="PingFang SC Semibold" charset="-122"/>
              </a:rPr>
              <a:t>O(</a:t>
            </a:r>
            <a:r>
              <a:rPr lang="en-US" altLang="zh-CN" b="1" dirty="0" err="1" smtClean="0">
                <a:latin typeface="PingFang SC Semibold" charset="-122"/>
                <a:ea typeface="PingFang SC Semibold" charset="-122"/>
                <a:cs typeface="PingFang SC Semibold" charset="-122"/>
              </a:rPr>
              <a:t>nk</a:t>
            </a:r>
            <a:r>
              <a:rPr lang="en-US" altLang="zh-CN" b="1" dirty="0" smtClean="0">
                <a:latin typeface="PingFang SC Semibold" charset="-122"/>
                <a:ea typeface="PingFang SC Semibold" charset="-122"/>
                <a:cs typeface="PingFang SC Semibold" charset="-122"/>
              </a:rPr>
              <a:t>)</a:t>
            </a:r>
            <a:endParaRPr lang="en-US" altLang="zh-CN" b="1" u="sng"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10715381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3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6340102"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dirty="0" err="1" smtClean="0">
                <a:solidFill>
                  <a:schemeClr val="tx1"/>
                </a:solidFill>
              </a:rPr>
              <a:t>Vladislav</a:t>
            </a:r>
            <a:r>
              <a:rPr lang="zh-CN" altLang="en-US" sz="2800" dirty="0">
                <a:solidFill>
                  <a:schemeClr val="tx1"/>
                </a:solidFill>
              </a:rPr>
              <a:t> </a:t>
            </a:r>
            <a:r>
              <a:rPr lang="en-US" sz="2800" dirty="0" smtClean="0">
                <a:solidFill>
                  <a:schemeClr val="tx1"/>
                </a:solidFill>
              </a:rPr>
              <a:t>and </a:t>
            </a:r>
            <a:r>
              <a:rPr lang="en-US" sz="2800" dirty="0">
                <a:solidFill>
                  <a:schemeClr val="tx1"/>
                </a:solidFill>
              </a:rPr>
              <a:t>a Great Legend</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a:t>
            </a:r>
            <a:r>
              <a:rPr lang="en-US" altLang="zh-CN" sz="1100" i="1" dirty="0" err="1" smtClean="0"/>
              <a:t>Codeforces</a:t>
            </a:r>
            <a:r>
              <a:rPr lang="en-US" altLang="zh-CN" sz="1100" i="1" dirty="0" smtClean="0"/>
              <a:t> Hello 2019, Problem G.</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4" name="TextBox 13"/>
          <p:cNvSpPr txBox="1"/>
          <p:nvPr/>
        </p:nvSpPr>
        <p:spPr>
          <a:xfrm>
            <a:off x="445992" y="709203"/>
            <a:ext cx="1106244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时间复杂度</a:t>
            </a:r>
            <a:r>
              <a:rPr lang="en-US" altLang="zh-CN" b="1" dirty="0" smtClean="0">
                <a:latin typeface="PingFang SC Semibold" charset="-122"/>
                <a:ea typeface="PingFang SC Semibold" charset="-122"/>
                <a:cs typeface="PingFang SC Semibold" charset="-122"/>
              </a:rPr>
              <a:t>?</a:t>
            </a:r>
          </a:p>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分三种情况考虑：</a:t>
            </a:r>
            <a:endParaRPr lang="en-US" altLang="zh-CN" b="1" dirty="0" smtClean="0">
              <a:latin typeface="PingFang SC Semibold" charset="-122"/>
              <a:ea typeface="PingFang SC Semibold" charset="-122"/>
              <a:cs typeface="PingFang SC Semibold" charset="-122"/>
            </a:endParaRPr>
          </a:p>
        </p:txBody>
      </p:sp>
      <p:sp>
        <p:nvSpPr>
          <p:cNvPr id="8" name="TextBox 7"/>
          <p:cNvSpPr txBox="1"/>
          <p:nvPr/>
        </p:nvSpPr>
        <p:spPr>
          <a:xfrm>
            <a:off x="445992" y="1746105"/>
            <a:ext cx="11062449"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en-US" altLang="zh-CN" sz="2000" b="1" dirty="0" err="1" smtClean="0">
                <a:solidFill>
                  <a:srgbClr val="0F966A"/>
                </a:solidFill>
                <a:latin typeface="Microsoft YaHei" charset="-122"/>
                <a:ea typeface="Microsoft YaHei" charset="-122"/>
                <a:cs typeface="Microsoft YaHei" charset="-122"/>
              </a:rPr>
              <a:t>sz</a:t>
            </a:r>
            <a:r>
              <a:rPr lang="en-US" altLang="zh-CN" sz="2000" b="1" dirty="0" smtClean="0">
                <a:solidFill>
                  <a:srgbClr val="0F966A"/>
                </a:solidFill>
                <a:latin typeface="Microsoft YaHei" charset="-122"/>
                <a:ea typeface="Microsoft YaHei" charset="-122"/>
                <a:cs typeface="Microsoft YaHei" charset="-122"/>
              </a:rPr>
              <a:t>[u] &gt;= k &amp; </a:t>
            </a:r>
            <a:r>
              <a:rPr lang="en-US" altLang="zh-CN" sz="2000" b="1" dirty="0" err="1" smtClean="0">
                <a:solidFill>
                  <a:srgbClr val="0F966A"/>
                </a:solidFill>
                <a:latin typeface="Microsoft YaHei" charset="-122"/>
                <a:ea typeface="Microsoft YaHei" charset="-122"/>
                <a:cs typeface="Microsoft YaHei" charset="-122"/>
              </a:rPr>
              <a:t>sz</a:t>
            </a:r>
            <a:r>
              <a:rPr lang="en-US" altLang="zh-CN" sz="2000" b="1" dirty="0" smtClean="0">
                <a:solidFill>
                  <a:srgbClr val="0F966A"/>
                </a:solidFill>
                <a:latin typeface="Microsoft YaHei" charset="-122"/>
                <a:ea typeface="Microsoft YaHei" charset="-122"/>
                <a:cs typeface="Microsoft YaHei" charset="-122"/>
              </a:rPr>
              <a:t>[v] &gt;= k</a:t>
            </a:r>
            <a:r>
              <a:rPr lang="zh-CN" altLang="en-US" sz="2000" b="1" dirty="0" smtClean="0">
                <a:solidFill>
                  <a:srgbClr val="0F966A"/>
                </a:solidFill>
                <a:latin typeface="Microsoft YaHei" charset="-122"/>
                <a:ea typeface="Microsoft YaHei" charset="-122"/>
                <a:cs typeface="Microsoft YaHei" charset="-122"/>
              </a:rPr>
              <a:t>，单次合并复杂度</a:t>
            </a:r>
            <a:r>
              <a:rPr lang="en-US" altLang="zh-CN" sz="2000" b="1" dirty="0" smtClean="0">
                <a:solidFill>
                  <a:srgbClr val="0F966A"/>
                </a:solidFill>
                <a:latin typeface="Microsoft YaHei" charset="-122"/>
                <a:ea typeface="Microsoft YaHei" charset="-122"/>
                <a:cs typeface="Microsoft YaHei" charset="-122"/>
              </a:rPr>
              <a:t>O(k^2)</a:t>
            </a:r>
          </a:p>
          <a:p>
            <a:pPr lvl="1" indent="0" hangingPunct="1">
              <a:lnSpc>
                <a:spcPct val="150000"/>
              </a:lnSpc>
            </a:pPr>
            <a:r>
              <a:rPr lang="en-US" altLang="zh-CN" b="1" dirty="0">
                <a:latin typeface="PingFang SC Semibold" charset="-122"/>
                <a:ea typeface="PingFang SC Semibold" charset="-122"/>
                <a:cs typeface="PingFang SC Semibold" charset="-122"/>
              </a:rPr>
              <a:t>	</a:t>
            </a:r>
            <a:r>
              <a:rPr lang="zh-CN" altLang="en-US" sz="1600" b="1" dirty="0" smtClean="0">
                <a:latin typeface="PingFang SC Semibold" charset="-122"/>
                <a:ea typeface="PingFang SC Semibold" charset="-122"/>
                <a:cs typeface="PingFang SC Semibold" charset="-122"/>
              </a:rPr>
              <a:t>此时每次相当于合并了两堆大小为至少为</a:t>
            </a:r>
            <a:r>
              <a:rPr lang="en-US" altLang="zh-CN" sz="1600" b="1" dirty="0" smtClean="0">
                <a:latin typeface="PingFang SC Semibold" charset="-122"/>
                <a:ea typeface="PingFang SC Semibold" charset="-122"/>
                <a:cs typeface="PingFang SC Semibold" charset="-122"/>
              </a:rPr>
              <a:t>k</a:t>
            </a:r>
            <a:r>
              <a:rPr lang="zh-CN" altLang="en-US" sz="1600" b="1" dirty="0" smtClean="0">
                <a:latin typeface="PingFang SC Semibold" charset="-122"/>
                <a:ea typeface="PingFang SC Semibold" charset="-122"/>
                <a:cs typeface="PingFang SC Semibold" charset="-122"/>
              </a:rPr>
              <a:t>的石子</a:t>
            </a:r>
            <a:endParaRPr lang="en-US" altLang="zh-CN" sz="1600" b="1" dirty="0" smtClean="0">
              <a:latin typeface="PingFang SC Semibold" charset="-122"/>
              <a:ea typeface="PingFang SC Semibold" charset="-122"/>
              <a:cs typeface="PingFang SC Semibold" charset="-122"/>
            </a:endParaRPr>
          </a:p>
          <a:p>
            <a:pPr lvl="1" indent="0" hangingPunct="1">
              <a:lnSpc>
                <a:spcPct val="150000"/>
              </a:lnSpc>
            </a:pPr>
            <a:r>
              <a:rPr lang="en-US" altLang="zh-CN" sz="1600" b="1" dirty="0">
                <a:latin typeface="PingFang SC Semibold" charset="-122"/>
                <a:ea typeface="PingFang SC Semibold" charset="-122"/>
                <a:cs typeface="PingFang SC Semibold" charset="-122"/>
              </a:rPr>
              <a:t>	</a:t>
            </a:r>
            <a:r>
              <a:rPr lang="zh-CN" altLang="en-US" sz="1600" b="1" dirty="0" smtClean="0">
                <a:latin typeface="PingFang SC Semibold" charset="-122"/>
                <a:ea typeface="PingFang SC Semibold" charset="-122"/>
                <a:cs typeface="PingFang SC Semibold" charset="-122"/>
              </a:rPr>
              <a:t>至多有</a:t>
            </a:r>
            <a:r>
              <a:rPr lang="en-US" altLang="zh-CN" sz="1600" b="1" dirty="0" smtClean="0">
                <a:latin typeface="PingFang SC Semibold" charset="-122"/>
                <a:ea typeface="PingFang SC Semibold" charset="-122"/>
                <a:cs typeface="PingFang SC Semibold" charset="-122"/>
              </a:rPr>
              <a:t>n/k</a:t>
            </a:r>
            <a:r>
              <a:rPr lang="zh-CN" altLang="en-US" sz="1600" b="1" dirty="0" smtClean="0">
                <a:latin typeface="PingFang SC Semibold" charset="-122"/>
                <a:ea typeface="PingFang SC Semibold" charset="-122"/>
                <a:cs typeface="PingFang SC Semibold" charset="-122"/>
              </a:rPr>
              <a:t>堆，因此合并次数为</a:t>
            </a:r>
            <a:r>
              <a:rPr lang="en-US" altLang="zh-CN" sz="1600" b="1" dirty="0" smtClean="0">
                <a:latin typeface="PingFang SC Semibold" charset="-122"/>
                <a:ea typeface="PingFang SC Semibold" charset="-122"/>
                <a:cs typeface="PingFang SC Semibold" charset="-122"/>
              </a:rPr>
              <a:t>O(n/k)</a:t>
            </a:r>
            <a:r>
              <a:rPr lang="zh-CN" altLang="en-US" sz="1600" b="1" dirty="0" smtClean="0">
                <a:latin typeface="PingFang SC Semibold" charset="-122"/>
                <a:ea typeface="PingFang SC Semibold" charset="-122"/>
                <a:cs typeface="PingFang SC Semibold" charset="-122"/>
              </a:rPr>
              <a:t>，总复杂度</a:t>
            </a:r>
            <a:r>
              <a:rPr lang="en-US" altLang="zh-CN" sz="1600" b="1" dirty="0" smtClean="0">
                <a:latin typeface="PingFang SC Semibold" charset="-122"/>
                <a:ea typeface="PingFang SC Semibold" charset="-122"/>
                <a:cs typeface="PingFang SC Semibold" charset="-122"/>
              </a:rPr>
              <a:t>O(</a:t>
            </a:r>
            <a:r>
              <a:rPr lang="en-US" altLang="zh-CN" sz="1600" b="1" dirty="0" err="1" smtClean="0">
                <a:latin typeface="PingFang SC Semibold" charset="-122"/>
                <a:ea typeface="PingFang SC Semibold" charset="-122"/>
                <a:cs typeface="PingFang SC Semibold" charset="-122"/>
              </a:rPr>
              <a:t>nk</a:t>
            </a:r>
            <a:r>
              <a:rPr lang="en-US" altLang="zh-CN" sz="1600" b="1" dirty="0" smtClean="0">
                <a:latin typeface="PingFang SC Semibold" charset="-122"/>
                <a:ea typeface="PingFang SC Semibold" charset="-122"/>
                <a:cs typeface="PingFang SC Semibold" charset="-122"/>
              </a:rPr>
              <a:t>)</a:t>
            </a:r>
          </a:p>
        </p:txBody>
      </p:sp>
      <p:sp>
        <p:nvSpPr>
          <p:cNvPr id="9" name="TextBox 8"/>
          <p:cNvSpPr txBox="1"/>
          <p:nvPr/>
        </p:nvSpPr>
        <p:spPr>
          <a:xfrm>
            <a:off x="445991" y="3077038"/>
            <a:ext cx="11062449" cy="9694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en-US" altLang="zh-CN" sz="2000" b="1" dirty="0" err="1" smtClean="0">
                <a:solidFill>
                  <a:srgbClr val="0F966A"/>
                </a:solidFill>
                <a:latin typeface="Microsoft YaHei" charset="-122"/>
                <a:ea typeface="Microsoft YaHei" charset="-122"/>
                <a:cs typeface="Microsoft YaHei" charset="-122"/>
              </a:rPr>
              <a:t>sz</a:t>
            </a:r>
            <a:r>
              <a:rPr lang="en-US" altLang="zh-CN" sz="2000" b="1" dirty="0" smtClean="0">
                <a:solidFill>
                  <a:srgbClr val="0F966A"/>
                </a:solidFill>
                <a:latin typeface="Microsoft YaHei" charset="-122"/>
                <a:ea typeface="Microsoft YaHei" charset="-122"/>
                <a:cs typeface="Microsoft YaHei" charset="-122"/>
              </a:rPr>
              <a:t>[u] &gt;= k &amp; </a:t>
            </a:r>
            <a:r>
              <a:rPr lang="en-US" altLang="zh-CN" sz="2000" b="1" dirty="0" err="1" smtClean="0">
                <a:solidFill>
                  <a:srgbClr val="0F966A"/>
                </a:solidFill>
                <a:latin typeface="Microsoft YaHei" charset="-122"/>
                <a:ea typeface="Microsoft YaHei" charset="-122"/>
                <a:cs typeface="Microsoft YaHei" charset="-122"/>
              </a:rPr>
              <a:t>sz</a:t>
            </a:r>
            <a:r>
              <a:rPr lang="en-US" altLang="zh-CN" sz="2000" b="1" dirty="0" smtClean="0">
                <a:solidFill>
                  <a:srgbClr val="0F966A"/>
                </a:solidFill>
                <a:latin typeface="Microsoft YaHei" charset="-122"/>
                <a:ea typeface="Microsoft YaHei" charset="-122"/>
                <a:cs typeface="Microsoft YaHei" charset="-122"/>
              </a:rPr>
              <a:t>[v] &lt; k</a:t>
            </a:r>
            <a:r>
              <a:rPr lang="zh-CN" altLang="en-US" sz="2000" b="1" dirty="0" smtClean="0">
                <a:solidFill>
                  <a:srgbClr val="0F966A"/>
                </a:solidFill>
                <a:latin typeface="Microsoft YaHei" charset="-122"/>
                <a:ea typeface="Microsoft YaHei" charset="-122"/>
                <a:cs typeface="Microsoft YaHei" charset="-122"/>
              </a:rPr>
              <a:t>，单次合并复杂度</a:t>
            </a:r>
            <a:r>
              <a:rPr lang="en-US" altLang="zh-CN" sz="2000" b="1" dirty="0" smtClean="0">
                <a:solidFill>
                  <a:srgbClr val="0F966A"/>
                </a:solidFill>
                <a:latin typeface="Microsoft YaHei" charset="-122"/>
                <a:ea typeface="Microsoft YaHei" charset="-122"/>
                <a:cs typeface="Microsoft YaHei" charset="-122"/>
              </a:rPr>
              <a:t>O(k*</a:t>
            </a:r>
            <a:r>
              <a:rPr lang="en-US" altLang="zh-CN" sz="2000" b="1" dirty="0" err="1" smtClean="0">
                <a:solidFill>
                  <a:srgbClr val="0F966A"/>
                </a:solidFill>
                <a:latin typeface="Microsoft YaHei" charset="-122"/>
                <a:ea typeface="Microsoft YaHei" charset="-122"/>
                <a:cs typeface="Microsoft YaHei" charset="-122"/>
              </a:rPr>
              <a:t>sz</a:t>
            </a:r>
            <a:r>
              <a:rPr lang="en-US" altLang="zh-CN" sz="2000" b="1" dirty="0" smtClean="0">
                <a:solidFill>
                  <a:srgbClr val="0F966A"/>
                </a:solidFill>
                <a:latin typeface="Microsoft YaHei" charset="-122"/>
                <a:ea typeface="Microsoft YaHei" charset="-122"/>
                <a:cs typeface="Microsoft YaHei" charset="-122"/>
              </a:rPr>
              <a:t>[v])</a:t>
            </a:r>
          </a:p>
          <a:p>
            <a:pPr lvl="1" indent="0" hangingPunct="1">
              <a:lnSpc>
                <a:spcPct val="150000"/>
              </a:lnSpc>
            </a:pPr>
            <a:r>
              <a:rPr lang="en-US" altLang="zh-CN" b="1" dirty="0">
                <a:latin typeface="PingFang SC Semibold" charset="-122"/>
                <a:ea typeface="PingFang SC Semibold" charset="-122"/>
                <a:cs typeface="PingFang SC Semibold" charset="-122"/>
              </a:rPr>
              <a:t>	</a:t>
            </a:r>
            <a:r>
              <a:rPr lang="zh-CN" altLang="en-US" sz="1600" b="1" dirty="0" smtClean="0">
                <a:latin typeface="PingFang SC Semibold" charset="-122"/>
                <a:ea typeface="PingFang SC Semibold" charset="-122"/>
                <a:cs typeface="PingFang SC Semibold" charset="-122"/>
              </a:rPr>
              <a:t>这种情况下</a:t>
            </a:r>
            <a:r>
              <a:rPr lang="en-US" altLang="zh-CN" sz="1600" b="1" dirty="0" err="1" smtClean="0">
                <a:latin typeface="PingFang SC Semibold" charset="-122"/>
                <a:ea typeface="PingFang SC Semibold" charset="-122"/>
                <a:cs typeface="PingFang SC Semibold" charset="-122"/>
              </a:rPr>
              <a:t>sz</a:t>
            </a:r>
            <a:r>
              <a:rPr lang="en-US" altLang="zh-CN" sz="1600" b="1" dirty="0" smtClean="0">
                <a:latin typeface="PingFang SC Semibold" charset="-122"/>
                <a:ea typeface="PingFang SC Semibold" charset="-122"/>
                <a:cs typeface="PingFang SC Semibold" charset="-122"/>
              </a:rPr>
              <a:t>[v]</a:t>
            </a:r>
            <a:r>
              <a:rPr lang="zh-CN" altLang="en-US" sz="1600" b="1" dirty="0" smtClean="0">
                <a:latin typeface="PingFang SC Semibold" charset="-122"/>
                <a:ea typeface="PingFang SC Semibold" charset="-122"/>
                <a:cs typeface="PingFang SC Semibold" charset="-122"/>
              </a:rPr>
              <a:t>之和不超过</a:t>
            </a:r>
            <a:r>
              <a:rPr lang="en-US" altLang="zh-CN" sz="1600" b="1" dirty="0" smtClean="0">
                <a:latin typeface="PingFang SC Semibold" charset="-122"/>
                <a:ea typeface="PingFang SC Semibold" charset="-122"/>
                <a:cs typeface="PingFang SC Semibold" charset="-122"/>
              </a:rPr>
              <a:t>n</a:t>
            </a:r>
            <a:r>
              <a:rPr lang="zh-CN" altLang="en-US" sz="1600" b="1" dirty="0" smtClean="0">
                <a:latin typeface="PingFang SC Semibold" charset="-122"/>
                <a:ea typeface="PingFang SC Semibold" charset="-122"/>
                <a:cs typeface="PingFang SC Semibold" charset="-122"/>
              </a:rPr>
              <a:t>，因此总复杂度</a:t>
            </a:r>
            <a:r>
              <a:rPr lang="en-US" altLang="zh-CN" sz="1600" b="1" dirty="0" smtClean="0">
                <a:latin typeface="PingFang SC Semibold" charset="-122"/>
                <a:ea typeface="PingFang SC Semibold" charset="-122"/>
                <a:cs typeface="PingFang SC Semibold" charset="-122"/>
              </a:rPr>
              <a:t>O(</a:t>
            </a:r>
            <a:r>
              <a:rPr lang="en-US" altLang="zh-CN" sz="1600" b="1" dirty="0" err="1" smtClean="0">
                <a:latin typeface="PingFang SC Semibold" charset="-122"/>
                <a:ea typeface="PingFang SC Semibold" charset="-122"/>
                <a:cs typeface="PingFang SC Semibold" charset="-122"/>
              </a:rPr>
              <a:t>nk</a:t>
            </a:r>
            <a:r>
              <a:rPr lang="en-US" altLang="zh-CN" sz="1600" b="1" dirty="0" smtClean="0">
                <a:latin typeface="PingFang SC Semibold" charset="-122"/>
                <a:ea typeface="PingFang SC Semibold" charset="-122"/>
                <a:cs typeface="PingFang SC Semibold" charset="-122"/>
              </a:rPr>
              <a:t>)</a:t>
            </a:r>
            <a:r>
              <a:rPr lang="zh-CN" altLang="en-US" sz="1600" b="1" dirty="0" smtClean="0">
                <a:latin typeface="PingFang SC Semibold" charset="-122"/>
                <a:ea typeface="PingFang SC Semibold" charset="-122"/>
                <a:cs typeface="PingFang SC Semibold" charset="-122"/>
              </a:rPr>
              <a:t>。</a:t>
            </a:r>
            <a:r>
              <a:rPr lang="en-US" altLang="zh-CN" sz="1600" b="1" dirty="0" smtClean="0">
                <a:latin typeface="PingFang SC Semibold" charset="-122"/>
                <a:ea typeface="PingFang SC Semibold" charset="-122"/>
                <a:cs typeface="PingFang SC Semibold" charset="-122"/>
              </a:rPr>
              <a:t>u</a:t>
            </a:r>
            <a:r>
              <a:rPr lang="zh-CN" altLang="en-US" sz="1600" b="1" dirty="0" smtClean="0">
                <a:latin typeface="PingFang SC Semibold" charset="-122"/>
                <a:ea typeface="PingFang SC Semibold" charset="-122"/>
                <a:cs typeface="PingFang SC Semibold" charset="-122"/>
              </a:rPr>
              <a:t>和</a:t>
            </a:r>
            <a:r>
              <a:rPr lang="en-US" altLang="zh-CN" sz="1600" b="1" dirty="0" smtClean="0">
                <a:latin typeface="PingFang SC Semibold" charset="-122"/>
                <a:ea typeface="PingFang SC Semibold" charset="-122"/>
                <a:cs typeface="PingFang SC Semibold" charset="-122"/>
              </a:rPr>
              <a:t>v</a:t>
            </a:r>
            <a:r>
              <a:rPr lang="zh-CN" altLang="en-US" sz="1600" b="1" dirty="0" smtClean="0">
                <a:latin typeface="PingFang SC Semibold" charset="-122"/>
                <a:ea typeface="PingFang SC Semibold" charset="-122"/>
                <a:cs typeface="PingFang SC Semibold" charset="-122"/>
              </a:rPr>
              <a:t>交换的情况也是如此。</a:t>
            </a:r>
            <a:endParaRPr lang="en-US" altLang="zh-CN" sz="1600" b="1" dirty="0" smtClean="0">
              <a:latin typeface="PingFang SC Semibold" charset="-122"/>
              <a:ea typeface="PingFang SC Semibold" charset="-122"/>
              <a:cs typeface="PingFang SC Semibold" charset="-122"/>
            </a:endParaRPr>
          </a:p>
        </p:txBody>
      </p:sp>
      <p:sp>
        <p:nvSpPr>
          <p:cNvPr id="10" name="TextBox 9"/>
          <p:cNvSpPr txBox="1"/>
          <p:nvPr/>
        </p:nvSpPr>
        <p:spPr>
          <a:xfrm>
            <a:off x="445990" y="4075604"/>
            <a:ext cx="11062449" cy="17081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en-US" altLang="zh-CN" sz="2000" b="1" dirty="0" err="1" smtClean="0">
                <a:solidFill>
                  <a:srgbClr val="0F966A"/>
                </a:solidFill>
                <a:latin typeface="Microsoft YaHei" charset="-122"/>
                <a:ea typeface="Microsoft YaHei" charset="-122"/>
                <a:cs typeface="Microsoft YaHei" charset="-122"/>
              </a:rPr>
              <a:t>sz</a:t>
            </a:r>
            <a:r>
              <a:rPr lang="en-US" altLang="zh-CN" sz="2000" b="1" dirty="0" smtClean="0">
                <a:solidFill>
                  <a:srgbClr val="0F966A"/>
                </a:solidFill>
                <a:latin typeface="Microsoft YaHei" charset="-122"/>
                <a:ea typeface="Microsoft YaHei" charset="-122"/>
                <a:cs typeface="Microsoft YaHei" charset="-122"/>
              </a:rPr>
              <a:t>[u] &lt; k &amp; </a:t>
            </a:r>
            <a:r>
              <a:rPr lang="en-US" altLang="zh-CN" sz="2000" b="1" dirty="0" err="1" smtClean="0">
                <a:solidFill>
                  <a:srgbClr val="0F966A"/>
                </a:solidFill>
                <a:latin typeface="Microsoft YaHei" charset="-122"/>
                <a:ea typeface="Microsoft YaHei" charset="-122"/>
                <a:cs typeface="Microsoft YaHei" charset="-122"/>
              </a:rPr>
              <a:t>sz</a:t>
            </a:r>
            <a:r>
              <a:rPr lang="en-US" altLang="zh-CN" sz="2000" b="1" dirty="0" smtClean="0">
                <a:solidFill>
                  <a:srgbClr val="0F966A"/>
                </a:solidFill>
                <a:latin typeface="Microsoft YaHei" charset="-122"/>
                <a:ea typeface="Microsoft YaHei" charset="-122"/>
                <a:cs typeface="Microsoft YaHei" charset="-122"/>
              </a:rPr>
              <a:t>[v] &lt; k</a:t>
            </a:r>
          </a:p>
          <a:p>
            <a:pPr marR="0" lvl="0" defTabSz="914400" eaLnBrk="1" fontAlgn="auto" latinLnBrk="0" hangingPunct="1">
              <a:lnSpc>
                <a:spcPct val="150000"/>
              </a:lnSpc>
              <a:spcBef>
                <a:spcPts val="0"/>
              </a:spcBef>
              <a:spcAft>
                <a:spcPts val="0"/>
              </a:spcAft>
              <a:buClrTx/>
              <a:buSzTx/>
              <a:tabLst/>
              <a:defRPr/>
            </a:pPr>
            <a:r>
              <a:rPr lang="en-US" altLang="zh-CN" b="1" dirty="0">
                <a:latin typeface="PingFang SC Semibold" charset="-122"/>
                <a:ea typeface="PingFang SC Semibold" charset="-122"/>
                <a:cs typeface="PingFang SC Semibold" charset="-122"/>
              </a:rPr>
              <a:t>	</a:t>
            </a:r>
            <a:r>
              <a:rPr lang="zh-CN" altLang="en-US" sz="1600" b="1" dirty="0" smtClean="0">
                <a:latin typeface="PingFang SC Semibold" charset="-122"/>
                <a:ea typeface="PingFang SC Semibold" charset="-122"/>
                <a:cs typeface="PingFang SC Semibold" charset="-122"/>
              </a:rPr>
              <a:t>相当于是正常的树上背包，树的大小为</a:t>
            </a:r>
            <a:r>
              <a:rPr lang="en-US" altLang="zh-CN" sz="1600" b="1" dirty="0" smtClean="0">
                <a:latin typeface="PingFang SC Semibold" charset="-122"/>
                <a:ea typeface="PingFang SC Semibold" charset="-122"/>
                <a:cs typeface="PingFang SC Semibold" charset="-122"/>
              </a:rPr>
              <a:t>O(k)</a:t>
            </a:r>
            <a:r>
              <a:rPr lang="zh-CN" altLang="en-US" sz="1600" b="1" dirty="0" smtClean="0">
                <a:latin typeface="PingFang SC Semibold" charset="-122"/>
                <a:ea typeface="PingFang SC Semibold" charset="-122"/>
                <a:cs typeface="PingFang SC Semibold" charset="-122"/>
              </a:rPr>
              <a:t>，众所周知它的复杂度是</a:t>
            </a:r>
            <a:r>
              <a:rPr lang="en-US" altLang="zh-CN" sz="1600" b="1" dirty="0" smtClean="0">
                <a:latin typeface="PingFang SC Semibold" charset="-122"/>
                <a:ea typeface="PingFang SC Semibold" charset="-122"/>
                <a:cs typeface="PingFang SC Semibold" charset="-122"/>
              </a:rPr>
              <a:t>O(k^2)</a:t>
            </a:r>
          </a:p>
          <a:p>
            <a:pPr lvl="2" indent="0" hangingPunct="1">
              <a:lnSpc>
                <a:spcPct val="150000"/>
              </a:lnSpc>
            </a:pPr>
            <a:r>
              <a:rPr lang="en-US" altLang="zh-CN" sz="1600" b="1" dirty="0" smtClean="0">
                <a:latin typeface="PingFang SC Semibold" charset="-122"/>
                <a:ea typeface="PingFang SC Semibold" charset="-122"/>
                <a:cs typeface="PingFang SC Semibold" charset="-122"/>
              </a:rPr>
              <a:t>	</a:t>
            </a:r>
            <a:r>
              <a:rPr lang="zh-CN" altLang="en-US" sz="1600" b="1" dirty="0" smtClean="0">
                <a:latin typeface="PingFang SC Semibold" charset="-122"/>
                <a:ea typeface="PingFang SC Semibold" charset="-122"/>
                <a:cs typeface="PingFang SC Semibold" charset="-122"/>
              </a:rPr>
              <a:t>（考虑每两个点之间的贡献只会产生于它们的</a:t>
            </a:r>
            <a:r>
              <a:rPr lang="en-US" altLang="zh-CN" sz="1600" b="1" dirty="0" err="1" smtClean="0">
                <a:latin typeface="PingFang SC Semibold" charset="-122"/>
                <a:ea typeface="PingFang SC Semibold" charset="-122"/>
                <a:cs typeface="PingFang SC Semibold" charset="-122"/>
              </a:rPr>
              <a:t>lca</a:t>
            </a:r>
            <a:r>
              <a:rPr lang="zh-CN" altLang="en-US" sz="1600" b="1" dirty="0" smtClean="0">
                <a:latin typeface="PingFang SC Semibold" charset="-122"/>
                <a:ea typeface="PingFang SC Semibold" charset="-122"/>
                <a:cs typeface="PingFang SC Semibold" charset="-122"/>
              </a:rPr>
              <a:t>处</a:t>
            </a:r>
            <a:endParaRPr lang="en-US" altLang="zh-CN" sz="1600" b="1" dirty="0" smtClean="0">
              <a:latin typeface="PingFang SC Semibold" charset="-122"/>
              <a:ea typeface="PingFang SC Semibold" charset="-122"/>
              <a:cs typeface="PingFang SC Semibold" charset="-122"/>
            </a:endParaRPr>
          </a:p>
          <a:p>
            <a:pPr lvl="2" indent="0" hangingPunct="1">
              <a:lnSpc>
                <a:spcPct val="150000"/>
              </a:lnSpc>
            </a:pPr>
            <a:r>
              <a:rPr lang="en-US" altLang="zh-CN" sz="1600" b="1" dirty="0">
                <a:latin typeface="PingFang SC Semibold" charset="-122"/>
                <a:ea typeface="PingFang SC Semibold" charset="-122"/>
                <a:cs typeface="PingFang SC Semibold" charset="-122"/>
              </a:rPr>
              <a:t>	</a:t>
            </a:r>
            <a:r>
              <a:rPr lang="zh-CN" altLang="en-US" sz="1600" b="1" dirty="0" smtClean="0">
                <a:latin typeface="PingFang SC Semibold" charset="-122"/>
                <a:ea typeface="PingFang SC Semibold" charset="-122"/>
                <a:cs typeface="PingFang SC Semibold" charset="-122"/>
              </a:rPr>
              <a:t>最多有</a:t>
            </a:r>
            <a:r>
              <a:rPr lang="en-US" altLang="zh-CN" sz="1600" b="1" dirty="0" smtClean="0">
                <a:latin typeface="PingFang SC Semibold" charset="-122"/>
                <a:ea typeface="PingFang SC Semibold" charset="-122"/>
                <a:cs typeface="PingFang SC Semibold" charset="-122"/>
              </a:rPr>
              <a:t>n/k</a:t>
            </a:r>
            <a:r>
              <a:rPr lang="zh-CN" altLang="en-US" sz="1600" b="1" dirty="0" smtClean="0">
                <a:latin typeface="PingFang SC Semibold" charset="-122"/>
                <a:ea typeface="PingFang SC Semibold" charset="-122"/>
                <a:cs typeface="PingFang SC Semibold" charset="-122"/>
              </a:rPr>
              <a:t>棵这样的树，因此总复杂度</a:t>
            </a:r>
            <a:r>
              <a:rPr lang="en-US" altLang="zh-CN" sz="1600" b="1" dirty="0" smtClean="0">
                <a:latin typeface="PingFang SC Semibold" charset="-122"/>
                <a:ea typeface="PingFang SC Semibold" charset="-122"/>
                <a:cs typeface="PingFang SC Semibold" charset="-122"/>
              </a:rPr>
              <a:t>O(</a:t>
            </a:r>
            <a:r>
              <a:rPr lang="en-US" altLang="zh-CN" sz="1600" b="1" dirty="0" err="1" smtClean="0">
                <a:latin typeface="PingFang SC Semibold" charset="-122"/>
                <a:ea typeface="PingFang SC Semibold" charset="-122"/>
                <a:cs typeface="PingFang SC Semibold" charset="-122"/>
              </a:rPr>
              <a:t>nk</a:t>
            </a:r>
            <a:r>
              <a:rPr lang="en-US" altLang="zh-CN" sz="1600" b="1" dirty="0" smtClean="0">
                <a:latin typeface="PingFang SC Semibold" charset="-122"/>
                <a:ea typeface="PingFang SC Semibold" charset="-122"/>
                <a:cs typeface="PingFang SC Semibold" charset="-122"/>
              </a:rPr>
              <a:t>)</a:t>
            </a:r>
          </a:p>
        </p:txBody>
      </p:sp>
    </p:spTree>
    <p:extLst>
      <p:ext uri="{BB962C8B-B14F-4D97-AF65-F5344CB8AC3E}">
        <p14:creationId xmlns:p14="http://schemas.microsoft.com/office/powerpoint/2010/main" val="5440754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3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3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3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8">
                                            <p:txEl>
                                              <p:pRg st="1" end="1"/>
                                            </p:txEl>
                                          </p:spTgt>
                                        </p:tgtEl>
                                        <p:attrNameLst>
                                          <p:attrName>style.visibility</p:attrName>
                                        </p:attrNameLst>
                                      </p:cBhvr>
                                      <p:to>
                                        <p:strVal val="visible"/>
                                      </p:to>
                                    </p:set>
                                    <p:animEffect transition="in" filter="fade">
                                      <p:cBhvr>
                                        <p:cTn id="22" dur="3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300"/>
                                        <p:tgtEl>
                                          <p:spTgt spid="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3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9">
                                            <p:txEl>
                                              <p:pRg st="1" end="1"/>
                                            </p:txEl>
                                          </p:spTgt>
                                        </p:tgtEl>
                                        <p:attrNameLst>
                                          <p:attrName>style.visibility</p:attrName>
                                        </p:attrNameLst>
                                      </p:cBhvr>
                                      <p:to>
                                        <p:strVal val="visible"/>
                                      </p:to>
                                    </p:set>
                                    <p:animEffect transition="in" filter="fade">
                                      <p:cBhvr>
                                        <p:cTn id="37" dur="300"/>
                                        <p:tgtEl>
                                          <p:spTgt spid="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iterate type="lt">
                                    <p:tmPct val="0"/>
                                  </p:iterate>
                                  <p:childTnLst>
                                    <p:set>
                                      <p:cBhvr>
                                        <p:cTn id="41" dur="1" fill="hold">
                                          <p:stCondLst>
                                            <p:cond delay="0"/>
                                          </p:stCondLst>
                                        </p:cTn>
                                        <p:tgtEl>
                                          <p:spTgt spid="10">
                                            <p:txEl>
                                              <p:pRg st="0" end="0"/>
                                            </p:txEl>
                                          </p:spTgt>
                                        </p:tgtEl>
                                        <p:attrNameLst>
                                          <p:attrName>style.visibility</p:attrName>
                                        </p:attrNameLst>
                                      </p:cBhvr>
                                      <p:to>
                                        <p:strVal val="visible"/>
                                      </p:to>
                                    </p:set>
                                    <p:animEffect transition="in" filter="fade">
                                      <p:cBhvr>
                                        <p:cTn id="42" dur="300"/>
                                        <p:tgtEl>
                                          <p:spTgt spid="1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iterate type="lt">
                                    <p:tmPct val="0"/>
                                  </p:iterate>
                                  <p:childTnLst>
                                    <p:set>
                                      <p:cBhvr>
                                        <p:cTn id="46" dur="1" fill="hold">
                                          <p:stCondLst>
                                            <p:cond delay="0"/>
                                          </p:stCondLst>
                                        </p:cTn>
                                        <p:tgtEl>
                                          <p:spTgt spid="10">
                                            <p:txEl>
                                              <p:pRg st="1" end="1"/>
                                            </p:txEl>
                                          </p:spTgt>
                                        </p:tgtEl>
                                        <p:attrNameLst>
                                          <p:attrName>style.visibility</p:attrName>
                                        </p:attrNameLst>
                                      </p:cBhvr>
                                      <p:to>
                                        <p:strVal val="visible"/>
                                      </p:to>
                                    </p:set>
                                    <p:animEffect transition="in" filter="fade">
                                      <p:cBhvr>
                                        <p:cTn id="47" dur="300"/>
                                        <p:tgtEl>
                                          <p:spTgt spid="10">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iterate type="lt">
                                    <p:tmPct val="0"/>
                                  </p:iterate>
                                  <p:childTnLst>
                                    <p:set>
                                      <p:cBhvr>
                                        <p:cTn id="51" dur="1" fill="hold">
                                          <p:stCondLst>
                                            <p:cond delay="0"/>
                                          </p:stCondLst>
                                        </p:cTn>
                                        <p:tgtEl>
                                          <p:spTgt spid="10">
                                            <p:txEl>
                                              <p:pRg st="2" end="2"/>
                                            </p:txEl>
                                          </p:spTgt>
                                        </p:tgtEl>
                                        <p:attrNameLst>
                                          <p:attrName>style.visibility</p:attrName>
                                        </p:attrNameLst>
                                      </p:cBhvr>
                                      <p:to>
                                        <p:strVal val="visible"/>
                                      </p:to>
                                    </p:set>
                                    <p:animEffect transition="in" filter="fade">
                                      <p:cBhvr>
                                        <p:cTn id="52" dur="300"/>
                                        <p:tgtEl>
                                          <p:spTgt spid="10">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iterate type="lt">
                                    <p:tmPct val="0"/>
                                  </p:iterate>
                                  <p:childTnLst>
                                    <p:set>
                                      <p:cBhvr>
                                        <p:cTn id="56" dur="1" fill="hold">
                                          <p:stCondLst>
                                            <p:cond delay="0"/>
                                          </p:stCondLst>
                                        </p:cTn>
                                        <p:tgtEl>
                                          <p:spTgt spid="10">
                                            <p:txEl>
                                              <p:pRg st="3" end="3"/>
                                            </p:txEl>
                                          </p:spTgt>
                                        </p:tgtEl>
                                        <p:attrNameLst>
                                          <p:attrName>style.visibility</p:attrName>
                                        </p:attrNameLst>
                                      </p:cBhvr>
                                      <p:to>
                                        <p:strVal val="visible"/>
                                      </p:to>
                                    </p:set>
                                    <p:animEffect transition="in" filter="fade">
                                      <p:cBhvr>
                                        <p:cTn id="57" dur="3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6340102"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dirty="0" smtClean="0">
                <a:solidFill>
                  <a:schemeClr val="tx1"/>
                </a:solidFill>
              </a:rPr>
              <a:t>Uniformly Branched Trees</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a:t>
            </a:r>
            <a:r>
              <a:rPr lang="en-US" altLang="zh-CN" sz="1100" i="1" dirty="0"/>
              <a:t>Intel Code Challenge Final Round (Div. 1 + Div. 2, Combined</a:t>
            </a:r>
            <a:r>
              <a:rPr lang="en-US" altLang="zh-CN" sz="1100" i="1" dirty="0" smtClean="0"/>
              <a:t>), Problem F.</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8" y="957522"/>
            <a:ext cx="9130553" cy="4755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题目描述</a:t>
            </a:r>
            <a:endParaRPr lang="en-US" altLang="zh-CN" sz="2000" b="1" u="sng" dirty="0" smtClean="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如果两棵树可以通过重标号后变为完全相同，那么它们就是</a:t>
            </a:r>
            <a:r>
              <a:rPr lang="zh-CN" altLang="en-US" b="1" u="sng" dirty="0" smtClean="0">
                <a:latin typeface="PingFang SC Semibold" charset="-122"/>
                <a:ea typeface="PingFang SC Semibold" charset="-122"/>
                <a:cs typeface="PingFang SC Semibold" charset="-122"/>
              </a:rPr>
              <a:t>同构</a:t>
            </a:r>
            <a:r>
              <a:rPr lang="zh-CN" altLang="en-US" b="1" dirty="0" smtClean="0">
                <a:latin typeface="PingFang SC Semibold" charset="-122"/>
                <a:ea typeface="PingFang SC Semibold" charset="-122"/>
                <a:cs typeface="PingFang SC Semibold" charset="-122"/>
              </a:rPr>
              <a:t>的。</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将</a:t>
            </a:r>
            <a:r>
              <a:rPr lang="zh-CN" altLang="en-US" b="1" u="sng" dirty="0" smtClean="0">
                <a:latin typeface="PingFang SC Semibold" charset="-122"/>
                <a:ea typeface="PingFang SC Semibold" charset="-122"/>
                <a:cs typeface="PingFang SC Semibold" charset="-122"/>
              </a:rPr>
              <a:t>中间节点</a:t>
            </a:r>
            <a:r>
              <a:rPr lang="zh-CN" altLang="en-US" b="1" dirty="0" smtClean="0">
                <a:latin typeface="PingFang SC Semibold" charset="-122"/>
                <a:ea typeface="PingFang SC Semibold" charset="-122"/>
                <a:cs typeface="PingFang SC Semibold" charset="-122"/>
              </a:rPr>
              <a:t>定义为度数大于</a:t>
            </a:r>
            <a:r>
              <a:rPr lang="en-US" altLang="zh-CN" b="1" dirty="0" smtClean="0">
                <a:latin typeface="PingFang SC Semibold" charset="-122"/>
                <a:ea typeface="PingFang SC Semibold" charset="-122"/>
                <a:cs typeface="PingFang SC Semibold" charset="-122"/>
              </a:rPr>
              <a:t>1</a:t>
            </a:r>
            <a:r>
              <a:rPr lang="zh-CN" altLang="en-US" b="1" dirty="0" smtClean="0">
                <a:latin typeface="PingFang SC Semibold" charset="-122"/>
                <a:ea typeface="PingFang SC Semibold" charset="-122"/>
                <a:cs typeface="PingFang SC Semibold" charset="-122"/>
              </a:rPr>
              <a:t>的节点。</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计算由</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个节点，其中所有的中间节点度数都为</a:t>
            </a:r>
            <a:r>
              <a:rPr lang="en-US" altLang="zh-CN" b="1" dirty="0" smtClean="0">
                <a:latin typeface="PingFang SC Semibold" charset="-122"/>
                <a:ea typeface="PingFang SC Semibold" charset="-122"/>
                <a:cs typeface="PingFang SC Semibold" charset="-122"/>
              </a:rPr>
              <a:t>d</a:t>
            </a:r>
            <a:r>
              <a:rPr lang="zh-CN" altLang="en-US" b="1" dirty="0" smtClean="0">
                <a:latin typeface="PingFang SC Semibold" charset="-122"/>
                <a:ea typeface="PingFang SC Semibold" charset="-122"/>
                <a:cs typeface="PingFang SC Semibold" charset="-122"/>
              </a:rPr>
              <a:t>的互不同构的树的数量。</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答案对大质数取模。</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数据</a:t>
            </a:r>
            <a:r>
              <a:rPr lang="zh-CN" altLang="en-US" sz="2000" b="1" u="sng" dirty="0">
                <a:latin typeface="Microsoft YaHei" charset="-122"/>
                <a:ea typeface="Microsoft YaHei" charset="-122"/>
                <a:cs typeface="Microsoft YaHei" charset="-122"/>
              </a:rPr>
              <a:t>范围</a:t>
            </a:r>
            <a:endParaRPr lang="en-US" altLang="zh-CN" sz="2000" b="1" u="sng" dirty="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1</a:t>
            </a:r>
            <a:r>
              <a:rPr lang="zh-CN" altLang="en-US" b="1" dirty="0" smtClean="0">
                <a:latin typeface="PingFang SC Semibold" charset="-122"/>
                <a:ea typeface="PingFang SC Semibold" charset="-122"/>
                <a:cs typeface="PingFang SC Semibold" charset="-122"/>
              </a:rPr>
              <a:t> </a:t>
            </a:r>
            <a:r>
              <a:rPr lang="en-US" altLang="zh-CN" b="1" dirty="0" smtClean="0">
                <a:latin typeface="PingFang SC Semibold" charset="-122"/>
                <a:ea typeface="PingFang SC Semibold" charset="-122"/>
                <a:cs typeface="PingFang SC Semibold" charset="-122"/>
              </a:rPr>
              <a:t>&lt;= n &lt;= 1000.</a:t>
            </a: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2 &lt;= d &lt;= 10.</a:t>
            </a: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10^8 &lt;= mod &lt;= 10^9.</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29009736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6340102"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dirty="0" smtClean="0">
                <a:solidFill>
                  <a:schemeClr val="tx1"/>
                </a:solidFill>
              </a:rPr>
              <a:t>Uniformly Branched Trees</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a:t>
            </a:r>
            <a:r>
              <a:rPr lang="en-US" altLang="zh-CN" sz="1100" i="1" dirty="0"/>
              <a:t>Intel Code Challenge Final Round (Div. 1 + Div. 2, Combined</a:t>
            </a:r>
            <a:r>
              <a:rPr lang="en-US" altLang="zh-CN" sz="1100" i="1" dirty="0" smtClean="0"/>
              <a:t>), Problem F.</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 name="TextBox 6"/>
          <p:cNvSpPr txBox="1"/>
          <p:nvPr/>
        </p:nvSpPr>
        <p:spPr>
          <a:xfrm>
            <a:off x="445992" y="709203"/>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很重要的问题在于如何处理同构的树。</a:t>
            </a:r>
            <a:endParaRPr lang="en-US" altLang="zh-CN" b="1" dirty="0" smtClean="0">
              <a:latin typeface="PingFang SC Semibold" charset="-122"/>
              <a:ea typeface="PingFang SC Semibold" charset="-122"/>
              <a:cs typeface="PingFang SC Semibold" charset="-122"/>
            </a:endParaRPr>
          </a:p>
        </p:txBody>
      </p:sp>
      <p:sp>
        <p:nvSpPr>
          <p:cNvPr id="8" name="TextBox 7"/>
          <p:cNvSpPr txBox="1"/>
          <p:nvPr/>
        </p:nvSpPr>
        <p:spPr>
          <a:xfrm>
            <a:off x="445992" y="1076691"/>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首先需要把无根树转为有根树，不妨选取树的</a:t>
            </a:r>
            <a:r>
              <a:rPr lang="zh-CN" altLang="en-US" sz="2000" b="1" dirty="0" smtClean="0">
                <a:solidFill>
                  <a:srgbClr val="0F966A"/>
                </a:solidFill>
                <a:latin typeface="Microsoft YaHei" charset="-122"/>
                <a:ea typeface="Microsoft YaHei" charset="-122"/>
                <a:cs typeface="Microsoft YaHei" charset="-122"/>
              </a:rPr>
              <a:t>重心</a:t>
            </a:r>
            <a:r>
              <a:rPr lang="zh-CN" altLang="en-US" b="1" dirty="0" smtClean="0">
                <a:latin typeface="PingFang SC Semibold" charset="-122"/>
                <a:ea typeface="PingFang SC Semibold" charset="-122"/>
                <a:cs typeface="PingFang SC Semibold" charset="-122"/>
              </a:rPr>
              <a:t>作为它的根。</a:t>
            </a:r>
            <a:endParaRPr lang="en-US" altLang="zh-CN" b="1" dirty="0" smtClean="0">
              <a:latin typeface="PingFang SC Semibold" charset="-122"/>
              <a:ea typeface="PingFang SC Semibold" charset="-122"/>
              <a:cs typeface="PingFang SC Semibold" charset="-122"/>
            </a:endParaRPr>
          </a:p>
        </p:txBody>
      </p:sp>
      <p:sp>
        <p:nvSpPr>
          <p:cNvPr id="9" name="TextBox 8"/>
          <p:cNvSpPr txBox="1"/>
          <p:nvPr/>
        </p:nvSpPr>
        <p:spPr>
          <a:xfrm>
            <a:off x="1808627" y="1582677"/>
            <a:ext cx="11062449"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1600" b="1" dirty="0" smtClean="0">
                <a:latin typeface="PingFang SC Semibold" charset="-122"/>
                <a:ea typeface="PingFang SC Semibold" charset="-122"/>
                <a:cs typeface="PingFang SC Semibold" charset="-122"/>
              </a:rPr>
              <a:t>性质：任一子树大小不超过</a:t>
            </a:r>
            <a:r>
              <a:rPr lang="en-US" altLang="zh-CN" sz="1600" b="1" dirty="0" smtClean="0">
                <a:latin typeface="PingFang SC Semibold" charset="-122"/>
                <a:ea typeface="PingFang SC Semibold" charset="-122"/>
                <a:cs typeface="PingFang SC Semibold" charset="-122"/>
              </a:rPr>
              <a:t>n/2</a:t>
            </a:r>
            <a:r>
              <a:rPr lang="zh-CN" altLang="en-US" sz="1600" b="1" dirty="0" smtClean="0">
                <a:latin typeface="PingFang SC Semibold" charset="-122"/>
                <a:ea typeface="PingFang SC Semibold" charset="-122"/>
                <a:cs typeface="PingFang SC Semibold" charset="-122"/>
              </a:rPr>
              <a:t>。</a:t>
            </a:r>
            <a:endParaRPr lang="en-US" altLang="zh-CN" sz="1600" b="1" dirty="0" smtClean="0">
              <a:latin typeface="PingFang SC Semibold" charset="-122"/>
              <a:ea typeface="PingFang SC Semibold" charset="-122"/>
              <a:cs typeface="PingFang SC Semibold" charset="-122"/>
            </a:endParaRPr>
          </a:p>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1600" b="1" dirty="0" smtClean="0">
                <a:latin typeface="PingFang SC Semibold" charset="-122"/>
                <a:ea typeface="PingFang SC Semibold" charset="-122"/>
                <a:cs typeface="PingFang SC Semibold" charset="-122"/>
              </a:rPr>
              <a:t>双重心需要特殊考虑。</a:t>
            </a:r>
            <a:endParaRPr lang="en-US" altLang="zh-CN" sz="1600" b="1" dirty="0" smtClean="0">
              <a:latin typeface="PingFang SC Semibold" charset="-122"/>
              <a:ea typeface="PingFang SC Semibold" charset="-122"/>
              <a:cs typeface="PingFang SC Semibold" charset="-122"/>
            </a:endParaRPr>
          </a:p>
        </p:txBody>
      </p:sp>
      <p:sp>
        <p:nvSpPr>
          <p:cNvPr id="10" name="TextBox 9"/>
          <p:cNvSpPr txBox="1"/>
          <p:nvPr/>
        </p:nvSpPr>
        <p:spPr>
          <a:xfrm>
            <a:off x="445992" y="2294372"/>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在确定了根的情况下如何计算满足条件的方案数呢？</a:t>
            </a:r>
            <a:endParaRPr lang="en-US" altLang="zh-CN" b="1" dirty="0" smtClean="0">
              <a:latin typeface="PingFang SC Semibold" charset="-122"/>
              <a:ea typeface="PingFang SC Semibold" charset="-122"/>
              <a:cs typeface="PingFang SC Semibold" charset="-122"/>
            </a:endParaRPr>
          </a:p>
        </p:txBody>
      </p:sp>
      <p:sp>
        <p:nvSpPr>
          <p:cNvPr id="11" name="TextBox 10"/>
          <p:cNvSpPr txBox="1"/>
          <p:nvPr/>
        </p:nvSpPr>
        <p:spPr>
          <a:xfrm>
            <a:off x="445992" y="2655321"/>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令</a:t>
            </a:r>
            <a:r>
              <a:rPr lang="en-US" altLang="zh-CN" b="1" dirty="0" err="1" smtClean="0">
                <a:latin typeface="PingFang SC Semibold" charset="-122"/>
                <a:ea typeface="PingFang SC Semibold" charset="-122"/>
                <a:cs typeface="PingFang SC Semibold" charset="-122"/>
              </a:rPr>
              <a:t>dp</a:t>
            </a:r>
            <a:r>
              <a:rPr lang="en-US" altLang="zh-CN" b="1" dirty="0" smtClean="0">
                <a:latin typeface="PingFang SC Semibold" charset="-122"/>
                <a:ea typeface="PingFang SC Semibold" charset="-122"/>
                <a:cs typeface="PingFang SC Semibold" charset="-122"/>
              </a:rPr>
              <a:t>_{</a:t>
            </a:r>
            <a:r>
              <a:rPr lang="en-US" altLang="zh-CN" b="1" dirty="0" err="1" smtClean="0">
                <a:latin typeface="PingFang SC Semibold" charset="-122"/>
                <a:ea typeface="PingFang SC Semibold" charset="-122"/>
                <a:cs typeface="PingFang SC Semibold" charset="-122"/>
              </a:rPr>
              <a:t>i,j,k</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表示节点数为</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，共有</a:t>
            </a:r>
            <a:r>
              <a:rPr lang="en-US" altLang="zh-CN" b="1" dirty="0" smtClean="0">
                <a:latin typeface="PingFang SC Semibold" charset="-122"/>
                <a:ea typeface="PingFang SC Semibold" charset="-122"/>
                <a:cs typeface="PingFang SC Semibold" charset="-122"/>
              </a:rPr>
              <a:t>j</a:t>
            </a:r>
            <a:r>
              <a:rPr lang="zh-CN" altLang="en-US" b="1" dirty="0" smtClean="0">
                <a:latin typeface="PingFang SC Semibold" charset="-122"/>
                <a:ea typeface="PingFang SC Semibold" charset="-122"/>
                <a:cs typeface="PingFang SC Semibold" charset="-122"/>
              </a:rPr>
              <a:t>棵子树，每棵子树的大小都不超过</a:t>
            </a:r>
            <a:r>
              <a:rPr lang="en-US" altLang="zh-CN" b="1" dirty="0" smtClean="0">
                <a:latin typeface="PingFang SC Semibold" charset="-122"/>
                <a:ea typeface="PingFang SC Semibold" charset="-122"/>
                <a:cs typeface="PingFang SC Semibold" charset="-122"/>
              </a:rPr>
              <a:t>k</a:t>
            </a:r>
            <a:r>
              <a:rPr lang="zh-CN" altLang="en-US" b="1" dirty="0" smtClean="0">
                <a:latin typeface="PingFang SC Semibold" charset="-122"/>
                <a:ea typeface="PingFang SC Semibold" charset="-122"/>
                <a:cs typeface="PingFang SC Semibold" charset="-122"/>
              </a:rPr>
              <a:t>的有根树数量。</a:t>
            </a:r>
            <a:endParaRPr lang="en-US" altLang="zh-CN" b="1" dirty="0" smtClean="0">
              <a:latin typeface="PingFang SC Semibold" charset="-122"/>
              <a:ea typeface="PingFang SC Semibold" charset="-122"/>
              <a:cs typeface="PingFang SC Semibold" charset="-122"/>
            </a:endParaRPr>
          </a:p>
        </p:txBody>
      </p:sp>
      <p:sp>
        <p:nvSpPr>
          <p:cNvPr id="12" name="TextBox 11"/>
          <p:cNvSpPr txBox="1"/>
          <p:nvPr/>
        </p:nvSpPr>
        <p:spPr>
          <a:xfrm>
            <a:off x="445992" y="3020797"/>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2000" b="1" dirty="0" smtClean="0">
                <a:solidFill>
                  <a:srgbClr val="0F966A"/>
                </a:solidFill>
                <a:latin typeface="Microsoft YaHei" charset="-122"/>
                <a:ea typeface="Microsoft YaHei" charset="-122"/>
                <a:cs typeface="Microsoft YaHei" charset="-122"/>
              </a:rPr>
              <a:t>所有子树的大小都小于</a:t>
            </a:r>
            <a:r>
              <a:rPr lang="en-US" altLang="zh-CN" sz="2000" b="1" dirty="0" smtClean="0">
                <a:solidFill>
                  <a:srgbClr val="0F966A"/>
                </a:solidFill>
                <a:latin typeface="Microsoft YaHei" charset="-122"/>
                <a:ea typeface="Microsoft YaHei" charset="-122"/>
                <a:cs typeface="Microsoft YaHei" charset="-122"/>
              </a:rPr>
              <a:t>k</a:t>
            </a:r>
            <a:r>
              <a:rPr lang="zh-CN" altLang="en-US" sz="2000" b="1" dirty="0" smtClean="0">
                <a:solidFill>
                  <a:srgbClr val="0F966A"/>
                </a:solidFill>
                <a:latin typeface="Microsoft YaHei" charset="-122"/>
                <a:ea typeface="Microsoft YaHei" charset="-122"/>
                <a:cs typeface="Microsoft YaHei" charset="-122"/>
              </a:rPr>
              <a:t>。</a:t>
            </a:r>
            <a:endParaRPr lang="en-US" altLang="zh-CN" sz="2000" b="1" dirty="0" smtClean="0">
              <a:solidFill>
                <a:srgbClr val="0F966A"/>
              </a:solidFill>
              <a:latin typeface="Microsoft YaHei" charset="-122"/>
              <a:ea typeface="Microsoft YaHei" charset="-122"/>
              <a:cs typeface="Microsoft YaHei" charset="-122"/>
            </a:endParaRPr>
          </a:p>
        </p:txBody>
      </p:sp>
      <p:pic>
        <p:nvPicPr>
          <p:cNvPr id="2" name="Picture 1"/>
          <p:cNvPicPr>
            <a:picLocks noChangeAspect="1"/>
          </p:cNvPicPr>
          <p:nvPr/>
        </p:nvPicPr>
        <p:blipFill>
          <a:blip r:embed="rId3"/>
          <a:stretch>
            <a:fillRect/>
          </a:stretch>
        </p:blipFill>
        <p:spPr>
          <a:xfrm>
            <a:off x="1150471" y="3473402"/>
            <a:ext cx="3246718" cy="519982"/>
          </a:xfrm>
          <a:prstGeom prst="rect">
            <a:avLst/>
          </a:prstGeom>
        </p:spPr>
      </p:pic>
      <p:sp>
        <p:nvSpPr>
          <p:cNvPr id="14" name="TextBox 13"/>
          <p:cNvSpPr txBox="1"/>
          <p:nvPr/>
        </p:nvSpPr>
        <p:spPr>
          <a:xfrm>
            <a:off x="445992" y="3847190"/>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2000" b="1" dirty="0" smtClean="0">
                <a:solidFill>
                  <a:srgbClr val="0F966A"/>
                </a:solidFill>
                <a:latin typeface="Microsoft YaHei" charset="-122"/>
                <a:ea typeface="Microsoft YaHei" charset="-122"/>
                <a:cs typeface="Microsoft YaHei" charset="-122"/>
              </a:rPr>
              <a:t>有</a:t>
            </a:r>
            <a:r>
              <a:rPr lang="en-US" altLang="zh-CN" sz="2000" b="1" dirty="0" smtClean="0">
                <a:solidFill>
                  <a:srgbClr val="0F966A"/>
                </a:solidFill>
                <a:latin typeface="Microsoft YaHei" charset="-122"/>
                <a:ea typeface="Microsoft YaHei" charset="-122"/>
                <a:cs typeface="Microsoft YaHei" charset="-122"/>
              </a:rPr>
              <a:t>t</a:t>
            </a:r>
            <a:r>
              <a:rPr lang="zh-CN" altLang="en-US" sz="2000" b="1" dirty="0" smtClean="0">
                <a:solidFill>
                  <a:srgbClr val="0F966A"/>
                </a:solidFill>
                <a:latin typeface="Microsoft YaHei" charset="-122"/>
                <a:ea typeface="Microsoft YaHei" charset="-122"/>
                <a:cs typeface="Microsoft YaHei" charset="-122"/>
              </a:rPr>
              <a:t>棵子树的大小等于</a:t>
            </a:r>
            <a:r>
              <a:rPr lang="en-US" altLang="zh-CN" sz="2000" b="1" dirty="0" smtClean="0">
                <a:solidFill>
                  <a:srgbClr val="0F966A"/>
                </a:solidFill>
                <a:latin typeface="Microsoft YaHei" charset="-122"/>
                <a:ea typeface="Microsoft YaHei" charset="-122"/>
                <a:cs typeface="Microsoft YaHei" charset="-122"/>
              </a:rPr>
              <a:t>k</a:t>
            </a:r>
            <a:r>
              <a:rPr lang="zh-CN" altLang="en-US" sz="2000" b="1" dirty="0" smtClean="0">
                <a:solidFill>
                  <a:srgbClr val="0F966A"/>
                </a:solidFill>
                <a:latin typeface="Microsoft YaHei" charset="-122"/>
                <a:ea typeface="Microsoft YaHei" charset="-122"/>
                <a:cs typeface="Microsoft YaHei" charset="-122"/>
              </a:rPr>
              <a:t>。</a:t>
            </a:r>
            <a:endParaRPr lang="en-US" altLang="zh-CN" sz="2000" b="1" dirty="0" smtClean="0">
              <a:solidFill>
                <a:srgbClr val="0F966A"/>
              </a:solidFill>
              <a:latin typeface="Microsoft YaHei" charset="-122"/>
              <a:ea typeface="Microsoft YaHei" charset="-122"/>
              <a:cs typeface="Microsoft YaHei" charset="-122"/>
            </a:endParaRPr>
          </a:p>
        </p:txBody>
      </p:sp>
      <p:sp>
        <p:nvSpPr>
          <p:cNvPr id="15" name="TextBox 14"/>
          <p:cNvSpPr txBox="1"/>
          <p:nvPr/>
        </p:nvSpPr>
        <p:spPr>
          <a:xfrm>
            <a:off x="1150471" y="423903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不区分子树之间的相对顺序。</a:t>
            </a:r>
            <a:endParaRPr lang="en-US" altLang="zh-CN" b="1" dirty="0" smtClean="0">
              <a:latin typeface="PingFang SC Semibold" charset="-122"/>
              <a:ea typeface="PingFang SC Semibold" charset="-122"/>
              <a:cs typeface="PingFang SC Semibold" charset="-122"/>
            </a:endParaRPr>
          </a:p>
        </p:txBody>
      </p:sp>
      <p:pic>
        <p:nvPicPr>
          <p:cNvPr id="4" name="Picture 3"/>
          <p:cNvPicPr>
            <a:picLocks noChangeAspect="1"/>
          </p:cNvPicPr>
          <p:nvPr/>
        </p:nvPicPr>
        <p:blipFill>
          <a:blip r:embed="rId4"/>
          <a:stretch>
            <a:fillRect/>
          </a:stretch>
        </p:blipFill>
        <p:spPr>
          <a:xfrm>
            <a:off x="1150471" y="4627563"/>
            <a:ext cx="6642847" cy="827315"/>
          </a:xfrm>
          <a:prstGeom prst="rect">
            <a:avLst/>
          </a:prstGeom>
        </p:spPr>
      </p:pic>
      <p:sp>
        <p:nvSpPr>
          <p:cNvPr id="17" name="TextBox 16"/>
          <p:cNvSpPr txBox="1"/>
          <p:nvPr/>
        </p:nvSpPr>
        <p:spPr>
          <a:xfrm>
            <a:off x="1137024" y="5206470"/>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其中</a:t>
            </a:r>
            <a:r>
              <a:rPr lang="en-US" altLang="zh-CN" b="1" dirty="0" smtClean="0">
                <a:latin typeface="PingFang SC Semibold" charset="-122"/>
                <a:ea typeface="PingFang SC Semibold" charset="-122"/>
                <a:cs typeface="PingFang SC Semibold" charset="-122"/>
              </a:rPr>
              <a:t>C_{X+t-1,t}</a:t>
            </a:r>
            <a:r>
              <a:rPr lang="zh-CN" altLang="en-US" b="1" dirty="0" smtClean="0">
                <a:latin typeface="PingFang SC Semibold" charset="-122"/>
                <a:ea typeface="PingFang SC Semibold" charset="-122"/>
                <a:cs typeface="PingFang SC Semibold" charset="-122"/>
              </a:rPr>
              <a:t>表示在</a:t>
            </a:r>
            <a:r>
              <a:rPr lang="en-US" altLang="zh-CN" b="1" dirty="0" smtClean="0">
                <a:latin typeface="PingFang SC Semibold" charset="-122"/>
                <a:ea typeface="PingFang SC Semibold" charset="-122"/>
                <a:cs typeface="PingFang SC Semibold" charset="-122"/>
              </a:rPr>
              <a:t>X</a:t>
            </a:r>
            <a:r>
              <a:rPr lang="zh-CN" altLang="en-US" b="1" dirty="0" smtClean="0">
                <a:latin typeface="PingFang SC Semibold" charset="-122"/>
                <a:ea typeface="PingFang SC Semibold" charset="-122"/>
                <a:cs typeface="PingFang SC Semibold" charset="-122"/>
              </a:rPr>
              <a:t>种方案中不分顺序地选取</a:t>
            </a:r>
            <a:r>
              <a:rPr lang="en-US" altLang="zh-CN" b="1" dirty="0" smtClean="0">
                <a:latin typeface="PingFang SC Semibold" charset="-122"/>
                <a:ea typeface="PingFang SC Semibold" charset="-122"/>
                <a:cs typeface="PingFang SC Semibold" charset="-122"/>
              </a:rPr>
              <a:t>t</a:t>
            </a:r>
            <a:r>
              <a:rPr lang="zh-CN" altLang="en-US" b="1" dirty="0" smtClean="0">
                <a:latin typeface="PingFang SC Semibold" charset="-122"/>
                <a:ea typeface="PingFang SC Semibold" charset="-122"/>
                <a:cs typeface="PingFang SC Semibold" charset="-122"/>
              </a:rPr>
              <a:t>种，可重复的方案数。可以用组合意义理解。</a:t>
            </a:r>
            <a:endParaRPr lang="en-US" altLang="zh-CN" b="1" dirty="0" smtClean="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8785348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3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3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3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3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3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fade">
                                      <p:cBhvr>
                                        <p:cTn id="32" dur="3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fade">
                                      <p:cBhvr>
                                        <p:cTn id="37" dur="300"/>
                                        <p:tgtEl>
                                          <p:spTgt spid="1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iterate type="lt">
                                    <p:tmPct val="0"/>
                                  </p:iterate>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300"/>
                                        <p:tgtEl>
                                          <p:spTgt spid="1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iterate type="lt">
                                    <p:tmPct val="0"/>
                                  </p:iterate>
                                  <p:childTnLst>
                                    <p:set>
                                      <p:cBhvr>
                                        <p:cTn id="51" dur="1" fill="hold">
                                          <p:stCondLst>
                                            <p:cond delay="0"/>
                                          </p:stCondLst>
                                        </p:cTn>
                                        <p:tgtEl>
                                          <p:spTgt spid="15">
                                            <p:txEl>
                                              <p:pRg st="0" end="0"/>
                                            </p:txEl>
                                          </p:spTgt>
                                        </p:tgtEl>
                                        <p:attrNameLst>
                                          <p:attrName>style.visibility</p:attrName>
                                        </p:attrNameLst>
                                      </p:cBhvr>
                                      <p:to>
                                        <p:strVal val="visible"/>
                                      </p:to>
                                    </p:set>
                                    <p:animEffect transition="in" filter="fade">
                                      <p:cBhvr>
                                        <p:cTn id="52" dur="300"/>
                                        <p:tgtEl>
                                          <p:spTgt spid="1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iterate type="lt">
                                    <p:tmPct val="0"/>
                                  </p:iterate>
                                  <p:childTnLst>
                                    <p:set>
                                      <p:cBhvr>
                                        <p:cTn id="61" dur="1" fill="hold">
                                          <p:stCondLst>
                                            <p:cond delay="0"/>
                                          </p:stCondLst>
                                        </p:cTn>
                                        <p:tgtEl>
                                          <p:spTgt spid="17">
                                            <p:txEl>
                                              <p:pRg st="0" end="0"/>
                                            </p:txEl>
                                          </p:spTgt>
                                        </p:tgtEl>
                                        <p:attrNameLst>
                                          <p:attrName>style.visibility</p:attrName>
                                        </p:attrNameLst>
                                      </p:cBhvr>
                                      <p:to>
                                        <p:strVal val="visible"/>
                                      </p:to>
                                    </p:set>
                                    <p:animEffect transition="in" filter="fade">
                                      <p:cBhvr>
                                        <p:cTn id="62" dur="3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6340102"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dirty="0" smtClean="0">
                <a:solidFill>
                  <a:schemeClr val="tx1"/>
                </a:solidFill>
              </a:rPr>
              <a:t>Uniformly Branched Trees</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a:t>
            </a:r>
            <a:r>
              <a:rPr lang="en-US" altLang="zh-CN" sz="1100" i="1" dirty="0"/>
              <a:t>Intel Code Challenge Final Round (Div. 1 + Div. 2, Combined</a:t>
            </a:r>
            <a:r>
              <a:rPr lang="en-US" altLang="zh-CN" sz="1100" i="1" dirty="0" smtClean="0"/>
              <a:t>), Problem F.</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pic>
        <p:nvPicPr>
          <p:cNvPr id="2" name="Picture 1"/>
          <p:cNvPicPr>
            <a:picLocks noChangeAspect="1"/>
          </p:cNvPicPr>
          <p:nvPr/>
        </p:nvPicPr>
        <p:blipFill>
          <a:blip r:embed="rId3"/>
          <a:stretch>
            <a:fillRect/>
          </a:stretch>
        </p:blipFill>
        <p:spPr>
          <a:xfrm>
            <a:off x="962213" y="792427"/>
            <a:ext cx="3246718" cy="519982"/>
          </a:xfrm>
          <a:prstGeom prst="rect">
            <a:avLst/>
          </a:prstGeom>
        </p:spPr>
      </p:pic>
      <p:pic>
        <p:nvPicPr>
          <p:cNvPr id="4" name="Picture 3"/>
          <p:cNvPicPr>
            <a:picLocks noChangeAspect="1"/>
          </p:cNvPicPr>
          <p:nvPr/>
        </p:nvPicPr>
        <p:blipFill>
          <a:blip r:embed="rId4"/>
          <a:stretch>
            <a:fillRect/>
          </a:stretch>
        </p:blipFill>
        <p:spPr>
          <a:xfrm>
            <a:off x="962213" y="1312409"/>
            <a:ext cx="6642847" cy="827315"/>
          </a:xfrm>
          <a:prstGeom prst="rect">
            <a:avLst/>
          </a:prstGeom>
        </p:spPr>
      </p:pic>
      <p:sp>
        <p:nvSpPr>
          <p:cNvPr id="18" name="TextBox 17"/>
          <p:cNvSpPr txBox="1"/>
          <p:nvPr/>
        </p:nvSpPr>
        <p:spPr>
          <a:xfrm>
            <a:off x="945775" y="2016613"/>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2000" b="1" dirty="0" smtClean="0">
                <a:solidFill>
                  <a:srgbClr val="0F966A"/>
                </a:solidFill>
                <a:latin typeface="Microsoft YaHei" charset="-122"/>
                <a:ea typeface="Microsoft YaHei" charset="-122"/>
                <a:cs typeface="Microsoft YaHei" charset="-122"/>
              </a:rPr>
              <a:t>统计答案：</a:t>
            </a:r>
            <a:endParaRPr lang="en-US" altLang="zh-CN" sz="2000" b="1" dirty="0" smtClean="0">
              <a:solidFill>
                <a:srgbClr val="0F966A"/>
              </a:solidFill>
              <a:latin typeface="Microsoft YaHei" charset="-122"/>
              <a:ea typeface="Microsoft YaHei" charset="-122"/>
              <a:cs typeface="Microsoft YaHei" charset="-122"/>
            </a:endParaRPr>
          </a:p>
        </p:txBody>
      </p:sp>
      <p:sp>
        <p:nvSpPr>
          <p:cNvPr id="21" name="TextBox 20"/>
          <p:cNvSpPr txBox="1"/>
          <p:nvPr/>
        </p:nvSpPr>
        <p:spPr>
          <a:xfrm>
            <a:off x="1501587" y="2838909"/>
            <a:ext cx="11062449"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双重心的情况：</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为偶数，且两个重心通过一条边相连，各挂着一个大小为</a:t>
            </a:r>
            <a:r>
              <a:rPr lang="en-US" altLang="zh-CN" b="1" dirty="0" smtClean="0">
                <a:latin typeface="PingFang SC Semibold" charset="-122"/>
                <a:ea typeface="PingFang SC Semibold" charset="-122"/>
                <a:cs typeface="PingFang SC Semibold" charset="-122"/>
              </a:rPr>
              <a:t>n/2</a:t>
            </a:r>
            <a:r>
              <a:rPr lang="zh-CN" altLang="en-US" b="1" dirty="0" smtClean="0">
                <a:latin typeface="PingFang SC Semibold" charset="-122"/>
                <a:ea typeface="PingFang SC Semibold" charset="-122"/>
                <a:cs typeface="PingFang SC Semibold" charset="-122"/>
              </a:rPr>
              <a:t>的子树。</a:t>
            </a:r>
            <a:endParaRPr lang="en-US" altLang="zh-CN" b="1" dirty="0" smtClean="0">
              <a:latin typeface="PingFang SC Semibold" charset="-122"/>
              <a:ea typeface="PingFang SC Semibold" charset="-122"/>
              <a:cs typeface="PingFang SC Semibold" charset="-122"/>
            </a:endParaRPr>
          </a:p>
          <a:p>
            <a:pPr lvl="1" indent="0" hangingPunct="1">
              <a:lnSpc>
                <a:spcPct val="150000"/>
              </a:lnSpc>
            </a:pPr>
            <a:r>
              <a:rPr lang="en-US" altLang="zh-CN" b="1" dirty="0">
                <a:latin typeface="PingFang SC Semibold" charset="-122"/>
                <a:ea typeface="PingFang SC Semibold" charset="-122"/>
                <a:cs typeface="PingFang SC Semibold" charset="-122"/>
              </a:rPr>
              <a:t>	</a:t>
            </a:r>
            <a:r>
              <a:rPr lang="zh-CN" altLang="en-US" b="1" dirty="0" smtClean="0">
                <a:latin typeface="PingFang SC Semibold" charset="-122"/>
                <a:ea typeface="PingFang SC Semibold" charset="-122"/>
                <a:cs typeface="PingFang SC Semibold" charset="-122"/>
              </a:rPr>
              <a:t>双重心的情形在上一种情况中恰好被计算了两遍，因此减去一遍即可。</a:t>
            </a:r>
            <a:endParaRPr lang="en-US" altLang="zh-CN" b="1" dirty="0" smtClean="0">
              <a:latin typeface="PingFang SC Semibold" charset="-122"/>
              <a:ea typeface="PingFang SC Semibold" charset="-122"/>
              <a:cs typeface="PingFang SC Semibold" charset="-122"/>
            </a:endParaRPr>
          </a:p>
          <a:p>
            <a:pPr lvl="1" indent="0" hangingPunct="1">
              <a:lnSpc>
                <a:spcPct val="150000"/>
              </a:lnSpc>
            </a:pPr>
            <a:r>
              <a:rPr lang="en-US" altLang="zh-CN" b="1" dirty="0">
                <a:latin typeface="PingFang SC Semibold" charset="-122"/>
                <a:ea typeface="PingFang SC Semibold" charset="-122"/>
                <a:cs typeface="PingFang SC Semibold" charset="-122"/>
              </a:rPr>
              <a:t>	</a:t>
            </a:r>
            <a:endParaRPr lang="en-US" altLang="zh-CN" b="1" dirty="0" smtClean="0">
              <a:latin typeface="PingFang SC Semibold" charset="-122"/>
              <a:ea typeface="PingFang SC Semibold" charset="-122"/>
              <a:cs typeface="PingFang SC Semibold" charset="-122"/>
            </a:endParaRPr>
          </a:p>
        </p:txBody>
      </p:sp>
      <p:grpSp>
        <p:nvGrpSpPr>
          <p:cNvPr id="13" name="Group 12"/>
          <p:cNvGrpSpPr/>
          <p:nvPr/>
        </p:nvGrpSpPr>
        <p:grpSpPr>
          <a:xfrm>
            <a:off x="1501587" y="2399254"/>
            <a:ext cx="11062449" cy="551088"/>
            <a:chOff x="1501587" y="2399254"/>
            <a:chExt cx="11062449" cy="551088"/>
          </a:xfrm>
        </p:grpSpPr>
        <p:sp>
          <p:nvSpPr>
            <p:cNvPr id="19" name="TextBox 18"/>
            <p:cNvSpPr txBox="1"/>
            <p:nvPr/>
          </p:nvSpPr>
          <p:spPr>
            <a:xfrm>
              <a:off x="1501587" y="2403787"/>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单重心的情况：答案即</a:t>
              </a:r>
              <a:endParaRPr lang="en-US" altLang="zh-CN" b="1" dirty="0" smtClean="0">
                <a:latin typeface="PingFang SC Semibold" charset="-122"/>
                <a:ea typeface="PingFang SC Semibold" charset="-122"/>
                <a:cs typeface="PingFang SC Semibold" charset="-122"/>
              </a:endParaRPr>
            </a:p>
          </p:txBody>
        </p:sp>
        <p:pic>
          <p:nvPicPr>
            <p:cNvPr id="6" name="Picture 5"/>
            <p:cNvPicPr>
              <a:picLocks noChangeAspect="1"/>
            </p:cNvPicPr>
            <p:nvPr/>
          </p:nvPicPr>
          <p:blipFill>
            <a:blip r:embed="rId5"/>
            <a:stretch>
              <a:fillRect/>
            </a:stretch>
          </p:blipFill>
          <p:spPr>
            <a:xfrm>
              <a:off x="4208931" y="2399254"/>
              <a:ext cx="1371598" cy="551088"/>
            </a:xfrm>
            <a:prstGeom prst="rect">
              <a:avLst/>
            </a:prstGeom>
          </p:spPr>
        </p:pic>
      </p:grpSp>
      <p:pic>
        <p:nvPicPr>
          <p:cNvPr id="16" name="Picture 15"/>
          <p:cNvPicPr>
            <a:picLocks noChangeAspect="1"/>
          </p:cNvPicPr>
          <p:nvPr/>
        </p:nvPicPr>
        <p:blipFill>
          <a:blip r:embed="rId6"/>
          <a:stretch>
            <a:fillRect/>
          </a:stretch>
        </p:blipFill>
        <p:spPr>
          <a:xfrm>
            <a:off x="2258733" y="3642793"/>
            <a:ext cx="3563843" cy="1171785"/>
          </a:xfrm>
          <a:prstGeom prst="rect">
            <a:avLst/>
          </a:prstGeom>
        </p:spPr>
      </p:pic>
      <p:sp>
        <p:nvSpPr>
          <p:cNvPr id="24" name="TextBox 23"/>
          <p:cNvSpPr txBox="1"/>
          <p:nvPr/>
        </p:nvSpPr>
        <p:spPr>
          <a:xfrm>
            <a:off x="945774" y="4835097"/>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总时间复杂度为</a:t>
            </a:r>
            <a:r>
              <a:rPr lang="en-US" altLang="zh-CN" b="1" dirty="0" smtClean="0">
                <a:latin typeface="PingFang SC Semibold" charset="-122"/>
                <a:ea typeface="PingFang SC Semibold" charset="-122"/>
                <a:cs typeface="PingFang SC Semibold" charset="-122"/>
              </a:rPr>
              <a:t>O(n^2d^2).</a:t>
            </a:r>
          </a:p>
        </p:txBody>
      </p:sp>
    </p:spTree>
    <p:extLst>
      <p:ext uri="{BB962C8B-B14F-4D97-AF65-F5344CB8AC3E}">
        <p14:creationId xmlns:p14="http://schemas.microsoft.com/office/powerpoint/2010/main" val="15854029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3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21">
                                            <p:txEl>
                                              <p:pRg st="0" end="0"/>
                                            </p:txEl>
                                          </p:spTgt>
                                        </p:tgtEl>
                                        <p:attrNameLst>
                                          <p:attrName>style.visibility</p:attrName>
                                        </p:attrNameLst>
                                      </p:cBhvr>
                                      <p:to>
                                        <p:strVal val="visible"/>
                                      </p:to>
                                    </p:set>
                                    <p:animEffect transition="in" filter="fade">
                                      <p:cBhvr>
                                        <p:cTn id="27" dur="300"/>
                                        <p:tgtEl>
                                          <p:spTgt spid="2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21">
                                            <p:txEl>
                                              <p:pRg st="1" end="1"/>
                                            </p:txEl>
                                          </p:spTgt>
                                        </p:tgtEl>
                                        <p:attrNameLst>
                                          <p:attrName>style.visibility</p:attrName>
                                        </p:attrNameLst>
                                      </p:cBhvr>
                                      <p:to>
                                        <p:strVal val="visible"/>
                                      </p:to>
                                    </p:set>
                                    <p:animEffect transition="in" filter="fade">
                                      <p:cBhvr>
                                        <p:cTn id="32" dur="300"/>
                                        <p:tgtEl>
                                          <p:spTgt spid="2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21">
                                            <p:txEl>
                                              <p:pRg st="2" end="2"/>
                                            </p:txEl>
                                          </p:spTgt>
                                        </p:tgtEl>
                                        <p:attrNameLst>
                                          <p:attrName>style.visibility</p:attrName>
                                        </p:attrNameLst>
                                      </p:cBhvr>
                                      <p:to>
                                        <p:strVal val="visible"/>
                                      </p:to>
                                    </p:set>
                                    <p:animEffect transition="in" filter="fade">
                                      <p:cBhvr>
                                        <p:cTn id="37" dur="300"/>
                                        <p:tgtEl>
                                          <p:spTgt spid="21">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 name="图片 3" descr="图片 3"/>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32" name="圆角矩形 6"/>
          <p:cNvSpPr/>
          <p:nvPr/>
        </p:nvSpPr>
        <p:spPr>
          <a:xfrm>
            <a:off x="4406900" y="2576513"/>
            <a:ext cx="3376613" cy="1706562"/>
          </a:xfrm>
          <a:prstGeom prst="roundRect">
            <a:avLst>
              <a:gd name="adj" fmla="val 16667"/>
            </a:avLst>
          </a:prstGeom>
          <a:solidFill>
            <a:schemeClr val="accent3">
              <a:lumOff val="44000"/>
              <a:alpha val="70195"/>
            </a:schemeClr>
          </a:solidFill>
          <a:ln w="12700">
            <a:miter lim="400000"/>
          </a:ln>
        </p:spPr>
        <p:txBody>
          <a:bodyPr lIns="45719" rIns="45719" anchor="ctr"/>
          <a:lstStyle/>
          <a:p>
            <a:pPr algn="ctr">
              <a:defRPr>
                <a:solidFill>
                  <a:schemeClr val="accent3">
                    <a:lumOff val="44000"/>
                  </a:schemeClr>
                </a:solidFill>
              </a:defRPr>
            </a:pPr>
            <a:endParaRPr/>
          </a:p>
        </p:txBody>
      </p:sp>
      <p:sp>
        <p:nvSpPr>
          <p:cNvPr id="233" name="直接连接符 8"/>
          <p:cNvSpPr/>
          <p:nvPr/>
        </p:nvSpPr>
        <p:spPr>
          <a:xfrm>
            <a:off x="1916113" y="3429000"/>
            <a:ext cx="2490787" cy="0"/>
          </a:xfrm>
          <a:prstGeom prst="line">
            <a:avLst/>
          </a:prstGeom>
          <a:ln w="57150">
            <a:solidFill>
              <a:schemeClr val="accent3">
                <a:lumOff val="44000"/>
              </a:schemeClr>
            </a:solidFill>
            <a:headEnd type="oval"/>
          </a:ln>
        </p:spPr>
        <p:txBody>
          <a:bodyPr lIns="45719" rIns="45719"/>
          <a:lstStyle/>
          <a:p>
            <a:endParaRPr/>
          </a:p>
        </p:txBody>
      </p:sp>
      <p:sp>
        <p:nvSpPr>
          <p:cNvPr id="234" name="直接连接符 12"/>
          <p:cNvSpPr/>
          <p:nvPr/>
        </p:nvSpPr>
        <p:spPr>
          <a:xfrm>
            <a:off x="7783513" y="3429000"/>
            <a:ext cx="2490788" cy="0"/>
          </a:xfrm>
          <a:prstGeom prst="line">
            <a:avLst/>
          </a:prstGeom>
          <a:ln w="57150">
            <a:solidFill>
              <a:schemeClr val="accent3">
                <a:lumOff val="44000"/>
              </a:schemeClr>
            </a:solidFill>
            <a:tailEnd type="oval"/>
          </a:ln>
        </p:spPr>
        <p:txBody>
          <a:bodyPr lIns="45719" rIns="45719"/>
          <a:lstStyle/>
          <a:p>
            <a:endParaRPr/>
          </a:p>
        </p:txBody>
      </p:sp>
      <p:sp>
        <p:nvSpPr>
          <p:cNvPr id="236" name="文本框 15"/>
          <p:cNvSpPr txBox="1"/>
          <p:nvPr/>
        </p:nvSpPr>
        <p:spPr>
          <a:xfrm>
            <a:off x="5291604" y="4364291"/>
            <a:ext cx="2284415" cy="400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b="1">
                <a:solidFill>
                  <a:schemeClr val="accent3">
                    <a:lumOff val="44000"/>
                  </a:schemeClr>
                </a:solidFill>
                <a:latin typeface="微软雅黑"/>
                <a:ea typeface="微软雅黑"/>
                <a:cs typeface="微软雅黑"/>
                <a:sym typeface="微软雅黑"/>
              </a:defRPr>
            </a:lvl1pPr>
          </a:lstStyle>
          <a:p>
            <a:r>
              <a:rPr lang="en-US" altLang="zh-CN" dirty="0" err="1" smtClean="0"/>
              <a:t>dp</a:t>
            </a:r>
            <a:r>
              <a:rPr lang="zh-CN" altLang="en-US" dirty="0" smtClean="0"/>
              <a:t> </a:t>
            </a:r>
            <a:r>
              <a:rPr lang="en-US" altLang="zh-CN" dirty="0" smtClean="0"/>
              <a:t>x </a:t>
            </a:r>
            <a:r>
              <a:rPr lang="zh-CN" altLang="en-US" dirty="0" smtClean="0"/>
              <a:t>计数题</a:t>
            </a:r>
            <a:endParaRPr dirty="0"/>
          </a:p>
        </p:txBody>
      </p:sp>
      <p:sp>
        <p:nvSpPr>
          <p:cNvPr id="237" name="TextBox 13"/>
          <p:cNvSpPr txBox="1"/>
          <p:nvPr/>
        </p:nvSpPr>
        <p:spPr>
          <a:xfrm>
            <a:off x="4081462" y="4753284"/>
            <a:ext cx="4027488" cy="18466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defTabSz="1216025">
              <a:spcBef>
                <a:spcPts val="200"/>
              </a:spcBef>
              <a:defRPr sz="1200">
                <a:solidFill>
                  <a:schemeClr val="accent3">
                    <a:lumOff val="44000"/>
                  </a:schemeClr>
                </a:solidFill>
                <a:latin typeface="Arial"/>
                <a:ea typeface="Arial"/>
                <a:cs typeface="Arial"/>
                <a:sym typeface="Arial"/>
              </a:defRPr>
            </a:pPr>
            <a:r>
              <a:rPr lang="zh-CN" altLang="en-US" dirty="0" smtClean="0">
                <a:latin typeface="微软雅黑"/>
                <a:ea typeface="微软雅黑"/>
                <a:cs typeface="微软雅黑"/>
                <a:sym typeface="微软雅黑"/>
              </a:rPr>
              <a:t>简单的计数题</a:t>
            </a:r>
            <a:r>
              <a:rPr lang="en-US" altLang="zh-CN" dirty="0" smtClean="0">
                <a:latin typeface="微软雅黑"/>
                <a:ea typeface="微软雅黑"/>
                <a:cs typeface="微软雅黑"/>
                <a:sym typeface="微软雅黑"/>
              </a:rPr>
              <a:t>/</a:t>
            </a:r>
            <a:r>
              <a:rPr lang="zh-CN" altLang="en-US" dirty="0" smtClean="0">
                <a:latin typeface="微软雅黑"/>
                <a:ea typeface="微软雅黑"/>
                <a:cs typeface="微软雅黑"/>
                <a:sym typeface="微软雅黑"/>
              </a:rPr>
              <a:t>用一点基础的</a:t>
            </a:r>
            <a:r>
              <a:rPr lang="en-US" altLang="zh-CN" dirty="0" err="1" smtClean="0">
                <a:latin typeface="微软雅黑"/>
                <a:ea typeface="微软雅黑"/>
                <a:cs typeface="微软雅黑"/>
                <a:sym typeface="微软雅黑"/>
              </a:rPr>
              <a:t>dp</a:t>
            </a:r>
            <a:r>
              <a:rPr lang="zh-CN" altLang="en-US" dirty="0" smtClean="0">
                <a:latin typeface="微软雅黑"/>
                <a:ea typeface="微软雅黑"/>
                <a:cs typeface="微软雅黑"/>
                <a:sym typeface="微软雅黑"/>
              </a:rPr>
              <a:t>优化</a:t>
            </a:r>
            <a:endParaRPr dirty="0">
              <a:latin typeface="微软雅黑"/>
              <a:ea typeface="微软雅黑"/>
              <a:cs typeface="微软雅黑"/>
              <a:sym typeface="微软雅黑"/>
            </a:endParaRPr>
          </a:p>
        </p:txBody>
      </p:sp>
      <p:pic>
        <p:nvPicPr>
          <p:cNvPr id="10" name="图片 9" descr="图片 9"/>
          <p:cNvPicPr>
            <a:picLocks noChangeAspect="1"/>
          </p:cNvPicPr>
          <p:nvPr/>
        </p:nvPicPr>
        <p:blipFill>
          <a:blip r:embed="rId3">
            <a:extLst/>
          </a:blip>
          <a:stretch>
            <a:fillRect/>
          </a:stretch>
        </p:blipFill>
        <p:spPr>
          <a:xfrm>
            <a:off x="4903787" y="3060700"/>
            <a:ext cx="2384426" cy="736600"/>
          </a:xfrm>
          <a:prstGeom prst="rect">
            <a:avLst/>
          </a:prstGeom>
          <a:ln w="12700">
            <a:miter lim="400000"/>
          </a:ln>
        </p:spPr>
      </p:pic>
    </p:spTree>
    <p:extLst>
      <p:ext uri="{BB962C8B-B14F-4D97-AF65-F5344CB8AC3E}">
        <p14:creationId xmlns:p14="http://schemas.microsoft.com/office/powerpoint/2010/main" val="2037436181"/>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085913"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tx1"/>
                </a:solidFill>
                <a:latin typeface="Impact" charset="0"/>
                <a:ea typeface="Impact" charset="0"/>
                <a:cs typeface="Impact" charset="0"/>
              </a:rPr>
              <a:t>Multiplicity</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a:t>
            </a:r>
            <a:r>
              <a:rPr lang="en-US" sz="1100" i="1" dirty="0" err="1"/>
              <a:t>Codeforces</a:t>
            </a:r>
            <a:r>
              <a:rPr lang="en-US" sz="1100" i="1" dirty="0"/>
              <a:t> Round #523 (Div. 2</a:t>
            </a:r>
            <a:r>
              <a:rPr lang="en-US" sz="1100" i="1" dirty="0" smtClean="0"/>
              <a:t>), Problem C.</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8" y="957522"/>
            <a:ext cx="9130553" cy="4755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题目描述</a:t>
            </a:r>
            <a:endParaRPr lang="en-US" altLang="zh-CN" sz="2000" b="1" u="sng" dirty="0" smtClean="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Light" charset="-122"/>
                <a:ea typeface="PingFang SC Light" charset="-122"/>
                <a:cs typeface="PingFang SC Light" charset="-122"/>
              </a:rPr>
              <a:t>有个长度为</a:t>
            </a:r>
            <a:r>
              <a:rPr lang="en-US" altLang="zh-CN" b="1" dirty="0" smtClean="0">
                <a:latin typeface="PingFang SC Light" charset="-122"/>
                <a:ea typeface="PingFang SC Light" charset="-122"/>
                <a:cs typeface="PingFang SC Light" charset="-122"/>
              </a:rPr>
              <a:t>n</a:t>
            </a:r>
            <a:r>
              <a:rPr lang="zh-CN" altLang="en-US" b="1" dirty="0" smtClean="0">
                <a:latin typeface="PingFang SC Light" charset="-122"/>
                <a:ea typeface="PingFang SC Light" charset="-122"/>
                <a:cs typeface="PingFang SC Light" charset="-122"/>
              </a:rPr>
              <a:t>的序列</a:t>
            </a:r>
            <a:r>
              <a:rPr lang="en-US" altLang="zh-CN" b="1" dirty="0" smtClean="0">
                <a:latin typeface="PingFang SC Light" charset="-122"/>
                <a:ea typeface="PingFang SC Light" charset="-122"/>
                <a:cs typeface="PingFang SC Light" charset="-122"/>
              </a:rPr>
              <a:t>a</a:t>
            </a:r>
            <a:r>
              <a:rPr lang="zh-CN" altLang="en-US" b="1" dirty="0" smtClean="0">
                <a:latin typeface="PingFang SC Light" charset="-122"/>
                <a:ea typeface="PingFang SC Light" charset="-122"/>
                <a:cs typeface="PingFang SC Light" charset="-122"/>
              </a:rPr>
              <a:t>，你需要统计</a:t>
            </a:r>
            <a:r>
              <a:rPr lang="en-US" altLang="zh-CN" b="1" dirty="0" smtClean="0">
                <a:latin typeface="PingFang SC Light" charset="-122"/>
                <a:ea typeface="PingFang SC Light" charset="-122"/>
                <a:cs typeface="PingFang SC Light" charset="-122"/>
              </a:rPr>
              <a:t>a</a:t>
            </a:r>
            <a:r>
              <a:rPr lang="zh-CN" altLang="en-US" b="1" dirty="0" smtClean="0">
                <a:latin typeface="PingFang SC Light" charset="-122"/>
                <a:ea typeface="PingFang SC Light" charset="-122"/>
                <a:cs typeface="PingFang SC Light" charset="-122"/>
              </a:rPr>
              <a:t>中有多少个</a:t>
            </a:r>
            <a:r>
              <a:rPr lang="zh-CN" altLang="en-US" b="1" u="sng" dirty="0" smtClean="0">
                <a:latin typeface="PingFang SC Light" charset="-122"/>
                <a:ea typeface="PingFang SC Light" charset="-122"/>
                <a:cs typeface="PingFang SC Light" charset="-122"/>
              </a:rPr>
              <a:t>棒棒的</a:t>
            </a:r>
            <a:r>
              <a:rPr lang="zh-CN" altLang="en-US" b="1" dirty="0" smtClean="0">
                <a:latin typeface="PingFang SC Light" charset="-122"/>
                <a:ea typeface="PingFang SC Light" charset="-122"/>
                <a:cs typeface="PingFang SC Light" charset="-122"/>
              </a:rPr>
              <a:t>子序列。</a:t>
            </a:r>
            <a:endParaRPr lang="en-US" altLang="zh-CN" b="1" dirty="0" smtClean="0">
              <a:latin typeface="PingFang SC Light" charset="-122"/>
              <a:ea typeface="PingFang SC Light" charset="-122"/>
              <a:cs typeface="PingFang SC Light"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Light" charset="-122"/>
                <a:ea typeface="PingFang SC Light" charset="-122"/>
                <a:cs typeface="PingFang SC Light" charset="-122"/>
              </a:rPr>
              <a:t>一个序列</a:t>
            </a:r>
            <a:r>
              <a:rPr lang="en-US" altLang="zh-CN" b="1" dirty="0" smtClean="0">
                <a:latin typeface="PingFang SC Light" charset="-122"/>
                <a:ea typeface="PingFang SC Light" charset="-122"/>
                <a:cs typeface="PingFang SC Light" charset="-122"/>
              </a:rPr>
              <a:t>b</a:t>
            </a:r>
            <a:r>
              <a:rPr lang="zh-CN" altLang="en-US" b="1" dirty="0" smtClean="0">
                <a:latin typeface="PingFang SC Light" charset="-122"/>
                <a:ea typeface="PingFang SC Light" charset="-122"/>
                <a:cs typeface="PingFang SC Light" charset="-122"/>
              </a:rPr>
              <a:t>被定义为</a:t>
            </a:r>
            <a:r>
              <a:rPr lang="zh-CN" altLang="en-US" b="1" u="sng" dirty="0" smtClean="0">
                <a:latin typeface="PingFang SC Light" charset="-122"/>
                <a:ea typeface="PingFang SC Light" charset="-122"/>
                <a:cs typeface="PingFang SC Light" charset="-122"/>
              </a:rPr>
              <a:t>棒棒的</a:t>
            </a:r>
            <a:r>
              <a:rPr lang="zh-CN" altLang="en-US" b="1" dirty="0" smtClean="0">
                <a:latin typeface="PingFang SC Light" charset="-122"/>
                <a:ea typeface="PingFang SC Light" charset="-122"/>
                <a:cs typeface="PingFang SC Light" charset="-122"/>
              </a:rPr>
              <a:t>，当且仅当：</a:t>
            </a:r>
            <a:endParaRPr lang="en-US" altLang="zh-CN" b="1" dirty="0">
              <a:latin typeface="PingFang SC Light" charset="-122"/>
              <a:ea typeface="PingFang SC Light" charset="-122"/>
              <a:cs typeface="PingFang SC Light" charset="-122"/>
            </a:endParaRPr>
          </a:p>
          <a:p>
            <a:pPr lvl="3" indent="0">
              <a:lnSpc>
                <a:spcPct val="150000"/>
              </a:lnSpc>
            </a:pPr>
            <a:r>
              <a:rPr lang="en-US" altLang="zh-CN" b="1" dirty="0" smtClean="0">
                <a:latin typeface="PingFang SC Light" charset="-122"/>
                <a:ea typeface="PingFang SC Light" charset="-122"/>
                <a:cs typeface="PingFang SC Light" charset="-122"/>
              </a:rPr>
              <a:t>	</a:t>
            </a:r>
            <a:r>
              <a:rPr lang="zh-CN" altLang="en-US" b="1" dirty="0" smtClean="0">
                <a:latin typeface="PingFang SC Light" charset="-122"/>
                <a:ea typeface="PingFang SC Light" charset="-122"/>
                <a:cs typeface="PingFang SC Light" charset="-122"/>
              </a:rPr>
              <a:t>对于序列中每一个位置</a:t>
            </a:r>
            <a:r>
              <a:rPr lang="en-US" altLang="zh-CN" b="1" dirty="0" err="1" smtClean="0">
                <a:latin typeface="PingFang SC Light" charset="-122"/>
                <a:ea typeface="PingFang SC Light" charset="-122"/>
                <a:cs typeface="PingFang SC Light" charset="-122"/>
              </a:rPr>
              <a:t>i</a:t>
            </a:r>
            <a:r>
              <a:rPr lang="zh-CN" altLang="en-US" b="1" dirty="0" smtClean="0">
                <a:latin typeface="PingFang SC Light" charset="-122"/>
                <a:ea typeface="PingFang SC Light" charset="-122"/>
                <a:cs typeface="PingFang SC Light" charset="-122"/>
              </a:rPr>
              <a:t>，</a:t>
            </a:r>
            <a:r>
              <a:rPr lang="en-US" altLang="zh-CN" b="1" dirty="0" err="1" smtClean="0">
                <a:latin typeface="PingFang SC Light" charset="-122"/>
                <a:ea typeface="PingFang SC Light" charset="-122"/>
                <a:cs typeface="PingFang SC Light" charset="-122"/>
              </a:rPr>
              <a:t>b_i</a:t>
            </a:r>
            <a:r>
              <a:rPr lang="zh-CN" altLang="en-US" b="1" dirty="0" smtClean="0">
                <a:latin typeface="PingFang SC Light" charset="-122"/>
                <a:ea typeface="PingFang SC Light" charset="-122"/>
                <a:cs typeface="PingFang SC Light" charset="-122"/>
              </a:rPr>
              <a:t>都能够被</a:t>
            </a:r>
            <a:r>
              <a:rPr lang="en-US" altLang="zh-CN" b="1" dirty="0" err="1" smtClean="0">
                <a:latin typeface="PingFang SC Light" charset="-122"/>
                <a:ea typeface="PingFang SC Light" charset="-122"/>
                <a:cs typeface="PingFang SC Light" charset="-122"/>
              </a:rPr>
              <a:t>i</a:t>
            </a:r>
            <a:r>
              <a:rPr lang="zh-CN" altLang="en-US" b="1" dirty="0" smtClean="0">
                <a:latin typeface="PingFang SC Light" charset="-122"/>
                <a:ea typeface="PingFang SC Light" charset="-122"/>
                <a:cs typeface="PingFang SC Light" charset="-122"/>
              </a:rPr>
              <a:t>整除。</a:t>
            </a:r>
            <a:endParaRPr lang="en-US" altLang="zh-CN" b="1" dirty="0" smtClean="0">
              <a:latin typeface="PingFang SC Light" charset="-122"/>
              <a:ea typeface="PingFang SC Light" charset="-122"/>
              <a:cs typeface="PingFang SC Light"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Light" charset="-122"/>
                <a:ea typeface="PingFang SC Light" charset="-122"/>
                <a:cs typeface="PingFang SC Light" charset="-122"/>
              </a:rPr>
              <a:t>答案对</a:t>
            </a:r>
            <a:r>
              <a:rPr lang="en-US" altLang="zh-CN" b="1" i="1" u="sng" dirty="0" smtClean="0">
                <a:latin typeface="PingFang SC Light" charset="-122"/>
                <a:ea typeface="PingFang SC Light" charset="-122"/>
                <a:cs typeface="PingFang SC Light" charset="-122"/>
              </a:rPr>
              <a:t>10^9+7</a:t>
            </a:r>
            <a:r>
              <a:rPr lang="zh-CN" altLang="en-US" b="1" i="1" u="sng" dirty="0" smtClean="0">
                <a:latin typeface="PingFang SC Light" charset="-122"/>
                <a:ea typeface="PingFang SC Light" charset="-122"/>
                <a:cs typeface="PingFang SC Light" charset="-122"/>
              </a:rPr>
              <a:t> </a:t>
            </a:r>
            <a:r>
              <a:rPr lang="zh-CN" altLang="en-US" b="1" dirty="0" smtClean="0">
                <a:latin typeface="PingFang SC Light" charset="-122"/>
                <a:ea typeface="PingFang SC Light" charset="-122"/>
                <a:cs typeface="PingFang SC Light" charset="-122"/>
              </a:rPr>
              <a:t>取模。</a:t>
            </a:r>
            <a:endParaRPr lang="en-US" altLang="zh-CN" b="1" dirty="0" smtClean="0">
              <a:latin typeface="PingFang SC Light" charset="-122"/>
              <a:ea typeface="PingFang SC Light" charset="-122"/>
              <a:cs typeface="PingFang SC Light"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R="0" algn="l" defTabSz="914400" rtl="0" fontAlgn="auto" latinLnBrk="0" hangingPunct="0">
              <a:lnSpc>
                <a:spcPct val="150000"/>
              </a:lnSpc>
              <a:spcBef>
                <a:spcPts val="0"/>
              </a:spcBef>
              <a:spcAft>
                <a:spcPts val="0"/>
              </a:spcAft>
              <a:buClrTx/>
              <a:buSzTx/>
              <a:tabLst/>
            </a:pPr>
            <a:r>
              <a:rPr lang="zh-CN" altLang="en-US" sz="2000" b="1" u="sng" dirty="0">
                <a:latin typeface="Microsoft YaHei" charset="-122"/>
                <a:ea typeface="Microsoft YaHei" charset="-122"/>
                <a:cs typeface="Microsoft YaHei" charset="-122"/>
              </a:rPr>
              <a:t>数据范围</a:t>
            </a:r>
            <a:endParaRPr lang="en-US" altLang="zh-CN" sz="2000" b="1" u="sng" dirty="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n &lt;= 10^5</a:t>
            </a: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1 &lt;= </a:t>
            </a:r>
            <a:r>
              <a:rPr lang="en-US" altLang="zh-CN" b="1" dirty="0" err="1" smtClean="0">
                <a:latin typeface="PingFang SC Semibold" charset="-122"/>
                <a:ea typeface="PingFang SC Semibold" charset="-122"/>
                <a:cs typeface="PingFang SC Semibold" charset="-122"/>
              </a:rPr>
              <a:t>a_i</a:t>
            </a:r>
            <a:r>
              <a:rPr lang="en-US" altLang="zh-CN" b="1" dirty="0" smtClean="0">
                <a:latin typeface="PingFang SC Semibold" charset="-122"/>
                <a:ea typeface="PingFang SC Semibold" charset="-122"/>
                <a:cs typeface="PingFang SC Semibold" charset="-122"/>
              </a:rPr>
              <a:t> &lt;= 10^6</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1563142652"/>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085913"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tx1"/>
                </a:solidFill>
                <a:latin typeface="Impact" charset="0"/>
                <a:ea typeface="Impact" charset="0"/>
                <a:cs typeface="Impact" charset="0"/>
              </a:rPr>
              <a:t>Multiplicity</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a:t>
            </a:r>
            <a:r>
              <a:rPr lang="en-US" sz="1100" i="1" dirty="0" err="1"/>
              <a:t>Codeforces</a:t>
            </a:r>
            <a:r>
              <a:rPr lang="en-US" sz="1100" i="1" dirty="0"/>
              <a:t> Round #523 (Div. 2</a:t>
            </a:r>
            <a:r>
              <a:rPr lang="en-US" sz="1100" i="1" dirty="0" smtClean="0"/>
              <a:t>), Problem C.</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 name="TextBox 6"/>
          <p:cNvSpPr txBox="1"/>
          <p:nvPr/>
        </p:nvSpPr>
        <p:spPr>
          <a:xfrm>
            <a:off x="551329" y="80960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暴力一点嘛</a:t>
            </a:r>
            <a:endParaRPr lang="en-US" altLang="zh-CN" b="1" dirty="0">
              <a:latin typeface="PingFang SC Semibold" charset="-122"/>
              <a:ea typeface="PingFang SC Semibold" charset="-122"/>
              <a:cs typeface="PingFang SC Semibold" charset="-122"/>
            </a:endParaRPr>
          </a:p>
        </p:txBody>
      </p:sp>
      <p:sp>
        <p:nvSpPr>
          <p:cNvPr id="8" name="TextBox 7"/>
          <p:cNvSpPr txBox="1"/>
          <p:nvPr/>
        </p:nvSpPr>
        <p:spPr>
          <a:xfrm>
            <a:off x="551328" y="1194322"/>
            <a:ext cx="1106244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考虑到子序列中的元素相互之间是没有影响的，令</a:t>
            </a:r>
            <a:r>
              <a:rPr lang="en-US" altLang="zh-CN" b="1" dirty="0" err="1" smtClean="0">
                <a:latin typeface="PingFang SC Semibold" charset="-122"/>
                <a:ea typeface="PingFang SC Semibold" charset="-122"/>
                <a:cs typeface="PingFang SC Semibold" charset="-122"/>
              </a:rPr>
              <a:t>dp</a:t>
            </a:r>
            <a:r>
              <a:rPr lang="en-US" altLang="zh-CN" b="1" dirty="0" smtClean="0">
                <a:latin typeface="PingFang SC Semibold" charset="-122"/>
                <a:ea typeface="PingFang SC Semibold" charset="-122"/>
                <a:cs typeface="PingFang SC Semibold" charset="-122"/>
              </a:rPr>
              <a:t>_{</a:t>
            </a:r>
            <a:r>
              <a:rPr lang="en-US" altLang="zh-CN" b="1" dirty="0" err="1" smtClean="0">
                <a:latin typeface="PingFang SC Semibold" charset="-122"/>
                <a:ea typeface="PingFang SC Semibold" charset="-122"/>
                <a:cs typeface="PingFang SC Semibold" charset="-122"/>
              </a:rPr>
              <a:t>i,j</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表示使用了</a:t>
            </a:r>
            <a:r>
              <a:rPr lang="en-US" altLang="zh-CN" b="1" dirty="0" smtClean="0">
                <a:latin typeface="PingFang SC Semibold" charset="-122"/>
                <a:ea typeface="PingFang SC Semibold" charset="-122"/>
                <a:cs typeface="PingFang SC Semibold" charset="-122"/>
              </a:rPr>
              <a:t>a</a:t>
            </a:r>
            <a:r>
              <a:rPr lang="zh-CN" altLang="en-US" b="1" dirty="0" smtClean="0">
                <a:latin typeface="PingFang SC Semibold" charset="-122"/>
                <a:ea typeface="PingFang SC Semibold" charset="-122"/>
                <a:cs typeface="PingFang SC Semibold" charset="-122"/>
              </a:rPr>
              <a:t>序列的前</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个元素，造了长度恰好为</a:t>
            </a:r>
            <a:r>
              <a:rPr lang="en-US" altLang="zh-CN" b="1" dirty="0" smtClean="0">
                <a:latin typeface="PingFang SC Semibold" charset="-122"/>
                <a:ea typeface="PingFang SC Semibold" charset="-122"/>
                <a:cs typeface="PingFang SC Semibold" charset="-122"/>
              </a:rPr>
              <a:t>j</a:t>
            </a:r>
            <a:r>
              <a:rPr lang="zh-CN" altLang="en-US" b="1" dirty="0" smtClean="0">
                <a:latin typeface="PingFang SC Semibold" charset="-122"/>
                <a:ea typeface="PingFang SC Semibold" charset="-122"/>
                <a:cs typeface="PingFang SC Semibold" charset="-122"/>
              </a:rPr>
              <a:t>的子序列的方案数。转移非常显然：</a:t>
            </a:r>
            <a:endParaRPr lang="en-US" altLang="zh-CN" b="1" dirty="0">
              <a:latin typeface="PingFang SC Semibold" charset="-122"/>
              <a:ea typeface="PingFang SC Semibold" charset="-122"/>
              <a:cs typeface="PingFang SC Semibold" charset="-122"/>
            </a:endParaRPr>
          </a:p>
        </p:txBody>
      </p:sp>
      <p:pic>
        <p:nvPicPr>
          <p:cNvPr id="2" name="Picture 1"/>
          <p:cNvPicPr>
            <a:picLocks noChangeAspect="1"/>
          </p:cNvPicPr>
          <p:nvPr/>
        </p:nvPicPr>
        <p:blipFill>
          <a:blip r:embed="rId3"/>
          <a:stretch>
            <a:fillRect/>
          </a:stretch>
        </p:blipFill>
        <p:spPr>
          <a:xfrm>
            <a:off x="806824" y="2031145"/>
            <a:ext cx="6508376" cy="816505"/>
          </a:xfrm>
          <a:prstGeom prst="rect">
            <a:avLst/>
          </a:prstGeom>
        </p:spPr>
      </p:pic>
      <p:sp>
        <p:nvSpPr>
          <p:cNvPr id="10" name="TextBox 9"/>
          <p:cNvSpPr txBox="1"/>
          <p:nvPr/>
        </p:nvSpPr>
        <p:spPr>
          <a:xfrm>
            <a:off x="551328" y="2736698"/>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维护</a:t>
            </a:r>
            <a:r>
              <a:rPr lang="en-US" altLang="zh-CN" b="1" dirty="0" err="1" smtClean="0">
                <a:latin typeface="PingFang SC Semibold" charset="-122"/>
                <a:ea typeface="PingFang SC Semibold" charset="-122"/>
                <a:cs typeface="PingFang SC Semibold" charset="-122"/>
              </a:rPr>
              <a:t>dp_i</a:t>
            </a:r>
            <a:r>
              <a:rPr lang="zh-CN" altLang="en-US" b="1" dirty="0" smtClean="0">
                <a:latin typeface="PingFang SC Semibold" charset="-122"/>
                <a:ea typeface="PingFang SC Semibold" charset="-122"/>
                <a:cs typeface="PingFang SC Semibold" charset="-122"/>
              </a:rPr>
              <a:t>，</a:t>
            </a:r>
            <a:r>
              <a:rPr lang="en-US" altLang="zh-CN" b="1" dirty="0" err="1" smtClean="0">
                <a:latin typeface="PingFang SC Semibold" charset="-122"/>
                <a:ea typeface="PingFang SC Semibold" charset="-122"/>
                <a:cs typeface="PingFang SC Semibold" charset="-122"/>
              </a:rPr>
              <a:t>dp</a:t>
            </a:r>
            <a:r>
              <a:rPr lang="en-US" altLang="zh-CN" b="1" dirty="0" smtClean="0">
                <a:latin typeface="PingFang SC Semibold" charset="-122"/>
                <a:ea typeface="PingFang SC Semibold" charset="-122"/>
                <a:cs typeface="PingFang SC Semibold" charset="-122"/>
              </a:rPr>
              <a:t>_{i+1}</a:t>
            </a:r>
            <a:r>
              <a:rPr lang="zh-CN" altLang="en-US" b="1" dirty="0" smtClean="0">
                <a:latin typeface="PingFang SC Semibold" charset="-122"/>
                <a:ea typeface="PingFang SC Semibold" charset="-122"/>
                <a:cs typeface="PingFang SC Semibold" charset="-122"/>
              </a:rPr>
              <a:t>只需要在</a:t>
            </a:r>
            <a:r>
              <a:rPr lang="en-US" altLang="zh-CN" b="1" dirty="0" err="1" smtClean="0">
                <a:latin typeface="PingFang SC Semibold" charset="-122"/>
                <a:ea typeface="PingFang SC Semibold" charset="-122"/>
                <a:cs typeface="PingFang SC Semibold" charset="-122"/>
              </a:rPr>
              <a:t>dp</a:t>
            </a:r>
            <a:r>
              <a:rPr lang="en-US" altLang="zh-CN" b="1" dirty="0" smtClean="0">
                <a:latin typeface="PingFang SC Semibold" charset="-122"/>
                <a:ea typeface="PingFang SC Semibold" charset="-122"/>
                <a:cs typeface="PingFang SC Semibold" charset="-122"/>
              </a:rPr>
              <a:t>_{</a:t>
            </a:r>
            <a:r>
              <a:rPr lang="en-US" altLang="zh-CN" b="1" dirty="0" err="1" smtClean="0">
                <a:latin typeface="PingFang SC Semibold" charset="-122"/>
                <a:ea typeface="PingFang SC Semibold" charset="-122"/>
                <a:cs typeface="PingFang SC Semibold" charset="-122"/>
              </a:rPr>
              <a:t>i</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的基础上改几个能被</a:t>
            </a:r>
            <a:r>
              <a:rPr lang="en-US" altLang="zh-CN" b="1" dirty="0" smtClean="0">
                <a:latin typeface="PingFang SC Semibold" charset="-122"/>
                <a:ea typeface="PingFang SC Semibold" charset="-122"/>
                <a:cs typeface="PingFang SC Semibold" charset="-122"/>
              </a:rPr>
              <a:t>a_{i+1}</a:t>
            </a:r>
            <a:r>
              <a:rPr lang="zh-CN" altLang="en-US" b="1" dirty="0" smtClean="0">
                <a:latin typeface="PingFang SC Semibold" charset="-122"/>
                <a:ea typeface="PingFang SC Semibold" charset="-122"/>
                <a:cs typeface="PingFang SC Semibold" charset="-122"/>
              </a:rPr>
              <a:t>整除的位置。</a:t>
            </a:r>
            <a:endParaRPr lang="en-US" altLang="zh-CN" b="1" dirty="0">
              <a:latin typeface="PingFang SC Semibold" charset="-122"/>
              <a:ea typeface="PingFang SC Semibold" charset="-122"/>
              <a:cs typeface="PingFang SC Semibold" charset="-122"/>
            </a:endParaRPr>
          </a:p>
        </p:txBody>
      </p:sp>
      <p:sp>
        <p:nvSpPr>
          <p:cNvPr id="11" name="TextBox 10"/>
          <p:cNvSpPr txBox="1"/>
          <p:nvPr/>
        </p:nvSpPr>
        <p:spPr>
          <a:xfrm>
            <a:off x="551327" y="3151032"/>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最终的答案就是</a:t>
            </a:r>
            <a:endParaRPr lang="en-US" altLang="zh-CN" b="1" dirty="0">
              <a:latin typeface="PingFang SC Semibold" charset="-122"/>
              <a:ea typeface="PingFang SC Semibold" charset="-122"/>
              <a:cs typeface="PingFang SC Semibold" charset="-122"/>
            </a:endParaRPr>
          </a:p>
        </p:txBody>
      </p:sp>
      <p:pic>
        <p:nvPicPr>
          <p:cNvPr id="4" name="Picture 3"/>
          <p:cNvPicPr>
            <a:picLocks noChangeAspect="1"/>
          </p:cNvPicPr>
          <p:nvPr/>
        </p:nvPicPr>
        <p:blipFill>
          <a:blip r:embed="rId4"/>
          <a:stretch>
            <a:fillRect/>
          </a:stretch>
        </p:blipFill>
        <p:spPr>
          <a:xfrm>
            <a:off x="806825" y="3694137"/>
            <a:ext cx="3160058" cy="684489"/>
          </a:xfrm>
          <a:prstGeom prst="rect">
            <a:avLst/>
          </a:prstGeom>
        </p:spPr>
      </p:pic>
      <p:sp>
        <p:nvSpPr>
          <p:cNvPr id="13" name="TextBox 12"/>
          <p:cNvSpPr txBox="1"/>
          <p:nvPr/>
        </p:nvSpPr>
        <p:spPr>
          <a:xfrm>
            <a:off x="551327" y="4261335"/>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时间复杂度看实现了，最暴力的根号找因子是</a:t>
            </a:r>
            <a:r>
              <a:rPr lang="en-US" altLang="zh-CN" b="1" dirty="0" smtClean="0">
                <a:latin typeface="PingFang SC Semibold" charset="-122"/>
                <a:ea typeface="PingFang SC Semibold" charset="-122"/>
                <a:cs typeface="PingFang SC Semibold" charset="-122"/>
              </a:rPr>
              <a:t>O(n\</a:t>
            </a:r>
            <a:r>
              <a:rPr lang="en-US" altLang="zh-CN" b="1" dirty="0" err="1" smtClean="0">
                <a:latin typeface="PingFang SC Semibold" charset="-122"/>
                <a:ea typeface="PingFang SC Semibold" charset="-122"/>
                <a:cs typeface="PingFang SC Semibold" charset="-122"/>
              </a:rPr>
              <a:t>sqrt</a:t>
            </a:r>
            <a:r>
              <a:rPr lang="en-US" altLang="zh-CN" b="1" dirty="0" smtClean="0">
                <a:latin typeface="PingFang SC Semibold" charset="-122"/>
                <a:ea typeface="PingFang SC Semibold" charset="-122"/>
                <a:cs typeface="PingFang SC Semibold" charset="-122"/>
              </a:rPr>
              <a:t>{A})</a:t>
            </a:r>
            <a:r>
              <a:rPr lang="zh-CN" altLang="en-US" b="1" dirty="0" smtClean="0">
                <a:latin typeface="PingFang SC Semibold" charset="-122"/>
                <a:ea typeface="PingFang SC Semibold" charset="-122"/>
                <a:cs typeface="PingFang SC Semibold" charset="-122"/>
              </a:rPr>
              <a:t>，</a:t>
            </a:r>
            <a:r>
              <a:rPr lang="en-US" altLang="zh-CN" b="1" dirty="0" smtClean="0">
                <a:latin typeface="PingFang SC Semibold" charset="-122"/>
                <a:ea typeface="PingFang SC Semibold" charset="-122"/>
                <a:cs typeface="PingFang SC Semibold" charset="-122"/>
              </a:rPr>
              <a:t>3s</a:t>
            </a:r>
            <a:r>
              <a:rPr lang="zh-CN" altLang="en-US" b="1" dirty="0" smtClean="0">
                <a:latin typeface="PingFang SC Semibold" charset="-122"/>
                <a:ea typeface="PingFang SC Semibold" charset="-122"/>
                <a:cs typeface="PingFang SC Semibold" charset="-122"/>
              </a:rPr>
              <a:t> </a:t>
            </a:r>
            <a:r>
              <a:rPr lang="en-US" altLang="zh-CN" b="1" dirty="0" smtClean="0">
                <a:latin typeface="PingFang SC Semibold" charset="-122"/>
                <a:ea typeface="PingFang SC Semibold" charset="-122"/>
                <a:cs typeface="PingFang SC Semibold" charset="-122"/>
              </a:rPr>
              <a:t>1e8</a:t>
            </a:r>
            <a:r>
              <a:rPr lang="zh-CN" altLang="en-US" b="1" dirty="0" smtClean="0">
                <a:latin typeface="PingFang SC Semibold" charset="-122"/>
                <a:ea typeface="PingFang SC Semibold" charset="-122"/>
                <a:cs typeface="PingFang SC Semibold" charset="-122"/>
              </a:rPr>
              <a:t>也很轻松。</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15710984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3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3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3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3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3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085913"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tx1"/>
                </a:solidFill>
                <a:latin typeface="Impact" charset="0"/>
                <a:ea typeface="Impact" charset="0"/>
                <a:cs typeface="Impact" charset="0"/>
              </a:rPr>
              <a:t>Maximum Element</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smtClean="0"/>
              <a:t> </a:t>
            </a:r>
            <a:r>
              <a:rPr lang="en-US" sz="1100" i="1" dirty="0" err="1"/>
              <a:t>Codeforces</a:t>
            </a:r>
            <a:r>
              <a:rPr lang="en-US" sz="1100" i="1" dirty="0"/>
              <a:t> Round #445 (Div. 1, based on </a:t>
            </a:r>
            <a:r>
              <a:rPr lang="en-US" sz="1100" i="1" dirty="0" err="1"/>
              <a:t>Technocup</a:t>
            </a:r>
            <a:r>
              <a:rPr lang="en-US" sz="1100" i="1" dirty="0"/>
              <a:t> 2018 Elimination Round 3</a:t>
            </a:r>
            <a:r>
              <a:rPr lang="en-US" sz="1100" i="1" dirty="0" smtClean="0"/>
              <a:t>), Problem C</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6" name="TextBox 5"/>
          <p:cNvSpPr txBox="1"/>
          <p:nvPr/>
        </p:nvSpPr>
        <p:spPr>
          <a:xfrm>
            <a:off x="1143000" y="1116106"/>
            <a:ext cx="997771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b="1" dirty="0" smtClean="0">
                <a:latin typeface="PingFang SC Semibold" charset="-122"/>
                <a:ea typeface="PingFang SC Semibold" charset="-122"/>
                <a:cs typeface="PingFang SC Semibold" charset="-122"/>
              </a:rPr>
              <a:t>有个神仙写了个序列求</a:t>
            </a:r>
            <a:r>
              <a:rPr lang="en-US" altLang="zh-CN" b="1" dirty="0" smtClean="0">
                <a:latin typeface="PingFang SC Semibold" charset="-122"/>
                <a:ea typeface="PingFang SC Semibold" charset="-122"/>
                <a:cs typeface="PingFang SC Semibold" charset="-122"/>
              </a:rPr>
              <a:t>max</a:t>
            </a:r>
            <a:r>
              <a:rPr lang="zh-CN" altLang="en-US" b="1" dirty="0" smtClean="0">
                <a:latin typeface="PingFang SC Semibold" charset="-122"/>
                <a:ea typeface="PingFang SC Semibold" charset="-122"/>
                <a:cs typeface="PingFang SC Semibold" charset="-122"/>
              </a:rPr>
              <a:t>，它长下面这样：</a:t>
            </a:r>
            <a:endParaRPr kumimoji="0" lang="en-US" sz="1800" b="1" u="none" strike="noStrike" cap="none" spc="0" normalizeH="0" baseline="0" dirty="0">
              <a:ln>
                <a:noFill/>
              </a:ln>
              <a:solidFill>
                <a:srgbClr val="000000"/>
              </a:solidFill>
              <a:effectLst/>
              <a:uFillTx/>
              <a:latin typeface="PingFang SC Semibold" charset="-122"/>
              <a:ea typeface="PingFang SC Semibold" charset="-122"/>
              <a:cs typeface="PingFang SC Semibold" charset="-122"/>
              <a:sym typeface="Calibri"/>
            </a:endParaRPr>
          </a:p>
        </p:txBody>
      </p:sp>
      <p:pic>
        <p:nvPicPr>
          <p:cNvPr id="7" name="Picture 6"/>
          <p:cNvPicPr>
            <a:picLocks noChangeAspect="1"/>
          </p:cNvPicPr>
          <p:nvPr/>
        </p:nvPicPr>
        <p:blipFill>
          <a:blip r:embed="rId3"/>
          <a:stretch>
            <a:fillRect/>
          </a:stretch>
        </p:blipFill>
        <p:spPr>
          <a:xfrm>
            <a:off x="874059" y="1485436"/>
            <a:ext cx="7888940" cy="3950781"/>
          </a:xfrm>
          <a:prstGeom prst="rect">
            <a:avLst/>
          </a:prstGeom>
        </p:spPr>
      </p:pic>
      <p:sp>
        <p:nvSpPr>
          <p:cNvPr id="38" name="TextBox 37"/>
          <p:cNvSpPr txBox="1"/>
          <p:nvPr/>
        </p:nvSpPr>
        <p:spPr>
          <a:xfrm>
            <a:off x="6741458" y="1116106"/>
            <a:ext cx="4580964" cy="54938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现在他比较关心的是出错的情况，请你算出有多少个</a:t>
            </a:r>
            <a:r>
              <a:rPr lang="en-US" altLang="zh-CN" b="1" dirty="0" smtClean="0">
                <a:latin typeface="PingFang SC Semibold" charset="-122"/>
                <a:ea typeface="PingFang SC Semibold" charset="-122"/>
                <a:cs typeface="PingFang SC Semibold" charset="-122"/>
              </a:rPr>
              <a:t>1</a:t>
            </a:r>
            <a:r>
              <a:rPr lang="zh-CN" altLang="en-US" b="1" dirty="0" smtClean="0">
                <a:latin typeface="PingFang SC Semibold" charset="-122"/>
                <a:ea typeface="PingFang SC Semibold" charset="-122"/>
                <a:cs typeface="PingFang SC Semibold" charset="-122"/>
              </a:rPr>
              <a:t>～</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的排列在这个函数的计算下答案不为</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a:t>
            </a: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最终结果对</a:t>
            </a:r>
            <a:r>
              <a:rPr lang="en-US" altLang="zh-CN" b="1" dirty="0" smtClean="0">
                <a:latin typeface="PingFang SC Semibold" charset="-122"/>
                <a:ea typeface="PingFang SC Semibold" charset="-122"/>
                <a:cs typeface="PingFang SC Semibold" charset="-122"/>
              </a:rPr>
              <a:t>10^9+7</a:t>
            </a:r>
            <a:r>
              <a:rPr lang="zh-CN" altLang="en-US" b="1" dirty="0" smtClean="0">
                <a:latin typeface="PingFang SC Semibold" charset="-122"/>
                <a:ea typeface="PingFang SC Semibold" charset="-122"/>
                <a:cs typeface="PingFang SC Semibold" charset="-122"/>
              </a:rPr>
              <a:t>取模。</a:t>
            </a: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err="1" smtClean="0">
                <a:latin typeface="PingFang SC Semibold" charset="-122"/>
                <a:ea typeface="PingFang SC Semibold" charset="-122"/>
                <a:cs typeface="PingFang SC Semibold" charset="-122"/>
              </a:rPr>
              <a:t>n,k</a:t>
            </a:r>
            <a:r>
              <a:rPr lang="en-US" altLang="zh-CN" b="1" dirty="0" smtClean="0">
                <a:latin typeface="PingFang SC Semibold" charset="-122"/>
                <a:ea typeface="PingFang SC Semibold" charset="-122"/>
                <a:cs typeface="PingFang SC Semibold" charset="-122"/>
              </a:rPr>
              <a:t> &lt;= 10^6</a:t>
            </a:r>
          </a:p>
          <a:p>
            <a:pPr marL="0" marR="0" indent="0" algn="l" defTabSz="914400" rtl="0" fontAlgn="auto" latinLnBrk="0" hangingPunct="0">
              <a:lnSpc>
                <a:spcPct val="150000"/>
              </a:lnSpc>
              <a:spcBef>
                <a:spcPts val="0"/>
              </a:spcBef>
              <a:spcAft>
                <a:spcPts val="0"/>
              </a:spcAft>
              <a:buClrTx/>
              <a:buSzTx/>
              <a:buFontTx/>
              <a:buNone/>
              <a:tabLst/>
            </a:pP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213958742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流程图: 手动输入 4"/>
          <p:cNvSpPr/>
          <p:nvPr/>
        </p:nvSpPr>
        <p:spPr>
          <a:xfrm rot="5400000">
            <a:off x="-1489076" y="1495425"/>
            <a:ext cx="6858002" cy="3867151"/>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rgbClr val="41B993"/>
          </a:solidFill>
          <a:ln w="12700">
            <a:miter lim="400000"/>
          </a:ln>
        </p:spPr>
        <p:txBody>
          <a:bodyPr lIns="45719" rIns="45719" anchor="ctr"/>
          <a:lstStyle/>
          <a:p>
            <a:pPr algn="ctr">
              <a:defRPr>
                <a:solidFill>
                  <a:schemeClr val="accent3">
                    <a:lumOff val="44000"/>
                  </a:schemeClr>
                </a:solidFill>
              </a:defRPr>
            </a:pPr>
            <a:endParaRPr/>
          </a:p>
        </p:txBody>
      </p:sp>
      <p:pic>
        <p:nvPicPr>
          <p:cNvPr id="219" name="图片 9" descr="图片 9"/>
          <p:cNvPicPr>
            <a:picLocks noChangeAspect="1"/>
          </p:cNvPicPr>
          <p:nvPr/>
        </p:nvPicPr>
        <p:blipFill>
          <a:blip r:embed="rId2">
            <a:extLst/>
          </a:blip>
          <a:stretch>
            <a:fillRect/>
          </a:stretch>
        </p:blipFill>
        <p:spPr>
          <a:xfrm>
            <a:off x="3067050" y="0"/>
            <a:ext cx="2938464" cy="6858000"/>
          </a:xfrm>
          <a:prstGeom prst="rect">
            <a:avLst/>
          </a:prstGeom>
          <a:ln w="12700">
            <a:miter lim="400000"/>
          </a:ln>
        </p:spPr>
      </p:pic>
      <p:sp>
        <p:nvSpPr>
          <p:cNvPr id="221" name="文本框 11"/>
          <p:cNvSpPr txBox="1"/>
          <p:nvPr/>
        </p:nvSpPr>
        <p:spPr>
          <a:xfrm>
            <a:off x="536575" y="3392487"/>
            <a:ext cx="2384425"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4000">
                <a:solidFill>
                  <a:schemeClr val="accent3">
                    <a:lumOff val="44000"/>
                  </a:schemeClr>
                </a:solidFill>
                <a:latin typeface="Impact"/>
                <a:ea typeface="Impact"/>
                <a:cs typeface="Impact"/>
                <a:sym typeface="Impact"/>
              </a:defRPr>
            </a:lvl1pPr>
          </a:lstStyle>
          <a:p>
            <a:r>
              <a:t>CONTENTS</a:t>
            </a:r>
          </a:p>
        </p:txBody>
      </p:sp>
      <p:sp>
        <p:nvSpPr>
          <p:cNvPr id="222" name="文本框 12"/>
          <p:cNvSpPr txBox="1"/>
          <p:nvPr/>
        </p:nvSpPr>
        <p:spPr>
          <a:xfrm>
            <a:off x="7746999" y="2316163"/>
            <a:ext cx="2709865" cy="46166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solidFill>
                  <a:srgbClr val="1F9B8C"/>
                </a:solidFill>
                <a:latin typeface="微软雅黑"/>
                <a:ea typeface="微软雅黑"/>
                <a:cs typeface="微软雅黑"/>
                <a:sym typeface="微软雅黑"/>
              </a:defRPr>
            </a:lvl1pPr>
          </a:lstStyle>
          <a:p>
            <a:r>
              <a:rPr lang="en-US" altLang="zh-CN" dirty="0" err="1" smtClean="0"/>
              <a:t>dp</a:t>
            </a:r>
            <a:r>
              <a:rPr lang="zh-CN" altLang="en-US" dirty="0" smtClean="0"/>
              <a:t> </a:t>
            </a:r>
            <a:r>
              <a:rPr lang="en-US" altLang="zh-CN" dirty="0" smtClean="0"/>
              <a:t>x</a:t>
            </a:r>
            <a:r>
              <a:rPr lang="zh-CN" altLang="en-US" dirty="0" smtClean="0"/>
              <a:t> 树</a:t>
            </a:r>
            <a:endParaRPr dirty="0"/>
          </a:p>
        </p:txBody>
      </p:sp>
      <p:sp>
        <p:nvSpPr>
          <p:cNvPr id="223" name="文本框 13"/>
          <p:cNvSpPr txBox="1"/>
          <p:nvPr/>
        </p:nvSpPr>
        <p:spPr>
          <a:xfrm>
            <a:off x="7243763" y="2254250"/>
            <a:ext cx="695326" cy="586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1F9B8C"/>
                </a:solidFill>
                <a:latin typeface="Impact"/>
                <a:ea typeface="Impact"/>
                <a:cs typeface="Impact"/>
                <a:sym typeface="Impact"/>
              </a:defRPr>
            </a:lvl1pPr>
          </a:lstStyle>
          <a:p>
            <a:r>
              <a:t>01</a:t>
            </a:r>
          </a:p>
        </p:txBody>
      </p:sp>
      <p:sp>
        <p:nvSpPr>
          <p:cNvPr id="224" name="文本框 30"/>
          <p:cNvSpPr txBox="1"/>
          <p:nvPr/>
        </p:nvSpPr>
        <p:spPr>
          <a:xfrm>
            <a:off x="7746999" y="3114675"/>
            <a:ext cx="2709865" cy="46166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solidFill>
                  <a:srgbClr val="1F9B8C"/>
                </a:solidFill>
                <a:latin typeface="微软雅黑"/>
                <a:ea typeface="微软雅黑"/>
                <a:cs typeface="微软雅黑"/>
                <a:sym typeface="微软雅黑"/>
              </a:defRPr>
            </a:lvl1pPr>
          </a:lstStyle>
          <a:p>
            <a:r>
              <a:rPr lang="en-US" dirty="0" err="1"/>
              <a:t>d</a:t>
            </a:r>
            <a:r>
              <a:rPr lang="en-US" dirty="0" err="1" smtClean="0"/>
              <a:t>p</a:t>
            </a:r>
            <a:r>
              <a:rPr lang="en-US" dirty="0" smtClean="0"/>
              <a:t> x </a:t>
            </a:r>
            <a:r>
              <a:rPr lang="zh-CN" altLang="en-US" dirty="0" smtClean="0"/>
              <a:t>计数</a:t>
            </a:r>
            <a:r>
              <a:rPr lang="en-US" dirty="0" smtClean="0"/>
              <a:t> </a:t>
            </a:r>
            <a:endParaRPr dirty="0"/>
          </a:p>
        </p:txBody>
      </p:sp>
      <p:sp>
        <p:nvSpPr>
          <p:cNvPr id="225" name="文本框 31"/>
          <p:cNvSpPr txBox="1"/>
          <p:nvPr/>
        </p:nvSpPr>
        <p:spPr>
          <a:xfrm>
            <a:off x="7243763" y="3052763"/>
            <a:ext cx="695326" cy="586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1F9B8C"/>
                </a:solidFill>
                <a:latin typeface="Impact"/>
                <a:ea typeface="Impact"/>
                <a:cs typeface="Impact"/>
                <a:sym typeface="Impact"/>
              </a:defRPr>
            </a:lvl1pPr>
          </a:lstStyle>
          <a:p>
            <a:r>
              <a:t>02</a:t>
            </a:r>
          </a:p>
        </p:txBody>
      </p:sp>
      <p:sp>
        <p:nvSpPr>
          <p:cNvPr id="226" name="文本框 32"/>
          <p:cNvSpPr txBox="1"/>
          <p:nvPr/>
        </p:nvSpPr>
        <p:spPr>
          <a:xfrm>
            <a:off x="7746999" y="3979862"/>
            <a:ext cx="2709865" cy="46166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solidFill>
                  <a:srgbClr val="1F9B8C"/>
                </a:solidFill>
                <a:latin typeface="微软雅黑"/>
                <a:ea typeface="微软雅黑"/>
                <a:cs typeface="微软雅黑"/>
                <a:sym typeface="微软雅黑"/>
              </a:defRPr>
            </a:lvl1pPr>
          </a:lstStyle>
          <a:p>
            <a:r>
              <a:rPr lang="en-US" altLang="zh-CN" dirty="0" err="1" smtClean="0"/>
              <a:t>dp</a:t>
            </a:r>
            <a:r>
              <a:rPr lang="en-US" altLang="zh-CN" dirty="0" smtClean="0"/>
              <a:t> x </a:t>
            </a:r>
            <a:r>
              <a:rPr lang="zh-CN" altLang="en-US" dirty="0" smtClean="0"/>
              <a:t>状压 </a:t>
            </a:r>
            <a:r>
              <a:rPr lang="en-US" altLang="zh-CN" sz="1600" strike="sngStrike" dirty="0" err="1" smtClean="0"/>
              <a:t>dp</a:t>
            </a:r>
            <a:r>
              <a:rPr lang="zh-CN" altLang="en-US" sz="1600" strike="sngStrike" dirty="0" smtClean="0"/>
              <a:t>套</a:t>
            </a:r>
            <a:r>
              <a:rPr lang="en-US" altLang="zh-CN" sz="1600" strike="sngStrike" dirty="0" err="1" smtClean="0"/>
              <a:t>dp</a:t>
            </a:r>
            <a:endParaRPr sz="1600" strike="sngStrike" dirty="0"/>
          </a:p>
        </p:txBody>
      </p:sp>
      <p:sp>
        <p:nvSpPr>
          <p:cNvPr id="227" name="文本框 33"/>
          <p:cNvSpPr txBox="1"/>
          <p:nvPr/>
        </p:nvSpPr>
        <p:spPr>
          <a:xfrm>
            <a:off x="7243763" y="3917950"/>
            <a:ext cx="695326" cy="586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1F9B8C"/>
                </a:solidFill>
                <a:latin typeface="Impact"/>
                <a:ea typeface="Impact"/>
                <a:cs typeface="Impact"/>
                <a:sym typeface="Impact"/>
              </a:defRPr>
            </a:lvl1pPr>
          </a:lstStyle>
          <a:p>
            <a:r>
              <a:t>03</a:t>
            </a:r>
          </a:p>
        </p:txBody>
      </p:sp>
      <p:sp>
        <p:nvSpPr>
          <p:cNvPr id="228" name="文本框 34"/>
          <p:cNvSpPr txBox="1"/>
          <p:nvPr/>
        </p:nvSpPr>
        <p:spPr>
          <a:xfrm>
            <a:off x="7746999" y="4779962"/>
            <a:ext cx="2709865" cy="46166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solidFill>
                  <a:srgbClr val="1F9B8C"/>
                </a:solidFill>
                <a:latin typeface="微软雅黑"/>
                <a:ea typeface="微软雅黑"/>
                <a:cs typeface="微软雅黑"/>
                <a:sym typeface="微软雅黑"/>
              </a:defRPr>
            </a:lvl1pPr>
          </a:lstStyle>
          <a:p>
            <a:r>
              <a:rPr lang="en-US" dirty="0" err="1" smtClean="0"/>
              <a:t>dp</a:t>
            </a:r>
            <a:r>
              <a:rPr lang="en-US" dirty="0" smtClean="0"/>
              <a:t> x ???</a:t>
            </a:r>
            <a:endParaRPr dirty="0"/>
          </a:p>
        </p:txBody>
      </p:sp>
      <p:sp>
        <p:nvSpPr>
          <p:cNvPr id="229" name="文本框 35"/>
          <p:cNvSpPr txBox="1"/>
          <p:nvPr/>
        </p:nvSpPr>
        <p:spPr>
          <a:xfrm>
            <a:off x="7243763" y="4718050"/>
            <a:ext cx="695326" cy="586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1F9B8C"/>
                </a:solidFill>
                <a:latin typeface="Impact"/>
                <a:ea typeface="Impact"/>
                <a:cs typeface="Impact"/>
                <a:sym typeface="Impact"/>
              </a:defRPr>
            </a:lvl1pPr>
          </a:lstStyle>
          <a:p>
            <a:r>
              <a:t>04</a:t>
            </a:r>
          </a:p>
        </p:txBody>
      </p:sp>
    </p:spTree>
    <p:extLst>
      <p:ext uri="{BB962C8B-B14F-4D97-AF65-F5344CB8AC3E}">
        <p14:creationId xmlns:p14="http://schemas.microsoft.com/office/powerpoint/2010/main" val="1670195920"/>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085913"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tx1"/>
                </a:solidFill>
                <a:latin typeface="Impact" charset="0"/>
                <a:ea typeface="Impact" charset="0"/>
                <a:cs typeface="Impact" charset="0"/>
              </a:rPr>
              <a:t>Maximum Element</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smtClean="0"/>
              <a:t> </a:t>
            </a:r>
            <a:r>
              <a:rPr lang="en-US" sz="1100" i="1" dirty="0" err="1"/>
              <a:t>Codeforces</a:t>
            </a:r>
            <a:r>
              <a:rPr lang="en-US" sz="1100" i="1" dirty="0"/>
              <a:t> Round #445 (Div. 1, based on </a:t>
            </a:r>
            <a:r>
              <a:rPr lang="en-US" sz="1100" i="1" dirty="0" err="1"/>
              <a:t>Technocup</a:t>
            </a:r>
            <a:r>
              <a:rPr lang="en-US" sz="1100" i="1" dirty="0"/>
              <a:t> 2018 Elimination Round 3</a:t>
            </a:r>
            <a:r>
              <a:rPr lang="en-US" sz="1100" i="1" dirty="0" smtClean="0"/>
              <a:t>), Problem C</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945774" y="957522"/>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考虑暴算，发现基本上枚举个什么东西可行的情况都包含一个前提：在此之前函数并没有退出。</a:t>
            </a:r>
            <a:endParaRPr lang="en-US" altLang="zh-CN" b="1" dirty="0">
              <a:latin typeface="PingFang SC Semibold" charset="-122"/>
              <a:ea typeface="PingFang SC Semibold" charset="-122"/>
              <a:cs typeface="PingFang SC Semibold" charset="-122"/>
            </a:endParaRPr>
          </a:p>
        </p:txBody>
      </p:sp>
      <p:sp>
        <p:nvSpPr>
          <p:cNvPr id="9" name="TextBox 8"/>
          <p:cNvSpPr txBox="1"/>
          <p:nvPr/>
        </p:nvSpPr>
        <p:spPr>
          <a:xfrm>
            <a:off x="945774" y="1342240"/>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那我们不妨来</a:t>
            </a:r>
            <a:r>
              <a:rPr lang="en-US" altLang="zh-CN" b="1" dirty="0" err="1" smtClean="0">
                <a:latin typeface="PingFang SC Semibold" charset="-122"/>
                <a:ea typeface="PingFang SC Semibold" charset="-122"/>
                <a:cs typeface="PingFang SC Semibold" charset="-122"/>
              </a:rPr>
              <a:t>dp</a:t>
            </a:r>
            <a:r>
              <a:rPr lang="zh-CN" altLang="en-US" b="1" dirty="0" smtClean="0">
                <a:latin typeface="PingFang SC Semibold" charset="-122"/>
                <a:ea typeface="PingFang SC Semibold" charset="-122"/>
                <a:cs typeface="PingFang SC Semibold" charset="-122"/>
              </a:rPr>
              <a:t>这个东西！</a:t>
            </a:r>
            <a:endParaRPr lang="en-US" altLang="zh-CN" b="1" dirty="0">
              <a:latin typeface="PingFang SC Semibold" charset="-122"/>
              <a:ea typeface="PingFang SC Semibold" charset="-122"/>
              <a:cs typeface="PingFang SC Semibold" charset="-122"/>
            </a:endParaRPr>
          </a:p>
        </p:txBody>
      </p:sp>
      <p:sp>
        <p:nvSpPr>
          <p:cNvPr id="10" name="TextBox 9"/>
          <p:cNvSpPr txBox="1"/>
          <p:nvPr/>
        </p:nvSpPr>
        <p:spPr>
          <a:xfrm>
            <a:off x="945774" y="1726958"/>
            <a:ext cx="1106244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在只对元素大小关系敏感的题里头可以将一段数等价地看作是相对大小不变的排列，合并的时候注意乘上相应的组合数即可。</a:t>
            </a:r>
            <a:endParaRPr lang="en-US" altLang="zh-CN" b="1" dirty="0">
              <a:latin typeface="PingFang SC Semibold" charset="-122"/>
              <a:ea typeface="PingFang SC Semibold" charset="-122"/>
              <a:cs typeface="PingFang SC Semibold" charset="-122"/>
            </a:endParaRPr>
          </a:p>
        </p:txBody>
      </p:sp>
      <p:sp>
        <p:nvSpPr>
          <p:cNvPr id="11" name="TextBox 10"/>
          <p:cNvSpPr txBox="1"/>
          <p:nvPr/>
        </p:nvSpPr>
        <p:spPr>
          <a:xfrm>
            <a:off x="945773" y="2582671"/>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令</a:t>
            </a:r>
            <a:r>
              <a:rPr lang="en-US" altLang="zh-CN" b="1" dirty="0" err="1" smtClean="0">
                <a:latin typeface="PingFang SC Semibold" charset="-122"/>
                <a:ea typeface="PingFang SC Semibold" charset="-122"/>
                <a:cs typeface="PingFang SC Semibold" charset="-122"/>
              </a:rPr>
              <a:t>f_i</a:t>
            </a:r>
            <a:r>
              <a:rPr lang="zh-CN" altLang="en-US" b="1" dirty="0" smtClean="0">
                <a:latin typeface="PingFang SC Semibold" charset="-122"/>
                <a:ea typeface="PingFang SC Semibold" charset="-122"/>
                <a:cs typeface="PingFang SC Semibold" charset="-122"/>
              </a:rPr>
              <a:t>表示</a:t>
            </a:r>
            <a:r>
              <a:rPr lang="en-US" altLang="zh-CN" b="1" dirty="0" smtClean="0">
                <a:latin typeface="PingFang SC Semibold" charset="-122"/>
                <a:ea typeface="PingFang SC Semibold" charset="-122"/>
                <a:cs typeface="PingFang SC Semibold" charset="-122"/>
              </a:rPr>
              <a:t>1</a:t>
            </a:r>
            <a:r>
              <a:rPr lang="zh-CN" altLang="en-US" b="1" dirty="0" smtClean="0">
                <a:latin typeface="PingFang SC Semibold" charset="-122"/>
                <a:ea typeface="PingFang SC Semibold" charset="-122"/>
                <a:cs typeface="PingFang SC Semibold" charset="-122"/>
              </a:rPr>
              <a:t>～</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的排列当中有多少个是运行完整个循环之后还没有退出的</a:t>
            </a:r>
            <a:r>
              <a:rPr lang="zh-CN" altLang="en-US" b="1" dirty="0">
                <a:latin typeface="PingFang SC Semibold" charset="-122"/>
                <a:ea typeface="PingFang SC Semibold" charset="-122"/>
                <a:cs typeface="PingFang SC Semibold" charset="-122"/>
              </a:rPr>
              <a:t>。</a:t>
            </a:r>
            <a:endParaRPr lang="en-US" altLang="zh-CN" b="1" dirty="0">
              <a:latin typeface="PingFang SC Semibold" charset="-122"/>
              <a:ea typeface="PingFang SC Semibold" charset="-122"/>
              <a:cs typeface="PingFang SC Semibold" charset="-122"/>
            </a:endParaRPr>
          </a:p>
        </p:txBody>
      </p:sp>
      <p:sp>
        <p:nvSpPr>
          <p:cNvPr id="12" name="TextBox 11"/>
          <p:cNvSpPr txBox="1"/>
          <p:nvPr/>
        </p:nvSpPr>
        <p:spPr>
          <a:xfrm>
            <a:off x="945772" y="2967389"/>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smtClean="0">
                <a:latin typeface="PingFang SC Semibold" charset="-122"/>
                <a:ea typeface="PingFang SC Semibold" charset="-122"/>
                <a:cs typeface="PingFang SC Semibold" charset="-122"/>
              </a:rPr>
              <a:t>怎么算呢？</a:t>
            </a:r>
            <a:endParaRPr lang="en-US" altLang="zh-CN" b="1" dirty="0">
              <a:latin typeface="PingFang SC Semibold" charset="-122"/>
              <a:ea typeface="PingFang SC Semibold" charset="-122"/>
              <a:cs typeface="PingFang SC Semibold" charset="-122"/>
            </a:endParaRPr>
          </a:p>
        </p:txBody>
      </p:sp>
      <p:sp>
        <p:nvSpPr>
          <p:cNvPr id="13" name="TextBox 12"/>
          <p:cNvSpPr txBox="1"/>
          <p:nvPr/>
        </p:nvSpPr>
        <p:spPr>
          <a:xfrm>
            <a:off x="945771" y="3358441"/>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最大值</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必然出现，并且只可能位于</a:t>
            </a:r>
            <a:r>
              <a:rPr lang="en-US" altLang="zh-CN" b="1" dirty="0" smtClean="0">
                <a:latin typeface="PingFang SC Semibold" charset="-122"/>
                <a:ea typeface="PingFang SC Semibold" charset="-122"/>
                <a:cs typeface="PingFang SC Semibold" charset="-122"/>
              </a:rPr>
              <a:t>[i-k+1,i]</a:t>
            </a:r>
            <a:endParaRPr lang="en-US" altLang="zh-CN" b="1" dirty="0">
              <a:latin typeface="PingFang SC Semibold" charset="-122"/>
              <a:ea typeface="PingFang SC Semibold" charset="-122"/>
              <a:cs typeface="PingFang SC Semibold" charset="-122"/>
            </a:endParaRPr>
          </a:p>
        </p:txBody>
      </p:sp>
      <p:sp>
        <p:nvSpPr>
          <p:cNvPr id="14" name="TextBox 13"/>
          <p:cNvSpPr txBox="1"/>
          <p:nvPr/>
        </p:nvSpPr>
        <p:spPr>
          <a:xfrm>
            <a:off x="945770" y="3725251"/>
            <a:ext cx="1106244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考虑枚举最大值出现的位置</a:t>
            </a:r>
            <a:r>
              <a:rPr lang="en-US" altLang="zh-CN" b="1" dirty="0" smtClean="0">
                <a:latin typeface="PingFang SC Semibold" charset="-122"/>
                <a:ea typeface="PingFang SC Semibold" charset="-122"/>
                <a:cs typeface="PingFang SC Semibold" charset="-122"/>
              </a:rPr>
              <a:t>j</a:t>
            </a:r>
          </a:p>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endParaRPr lang="en-US" altLang="zh-CN" b="1" dirty="0">
              <a:latin typeface="PingFang SC Semibold" charset="-122"/>
              <a:ea typeface="PingFang SC Semibold" charset="-122"/>
              <a:cs typeface="PingFang SC Semibold" charset="-122"/>
            </a:endParaRPr>
          </a:p>
        </p:txBody>
      </p:sp>
      <p:pic>
        <p:nvPicPr>
          <p:cNvPr id="2" name="Picture 1"/>
          <p:cNvPicPr>
            <a:picLocks noChangeAspect="1"/>
          </p:cNvPicPr>
          <p:nvPr/>
        </p:nvPicPr>
        <p:blipFill>
          <a:blip r:embed="rId3"/>
          <a:stretch>
            <a:fillRect/>
          </a:stretch>
        </p:blipFill>
        <p:spPr>
          <a:xfrm>
            <a:off x="945769" y="4398671"/>
            <a:ext cx="3589618" cy="646330"/>
          </a:xfrm>
          <a:prstGeom prst="rect">
            <a:avLst/>
          </a:prstGeom>
        </p:spPr>
      </p:pic>
      <p:pic>
        <p:nvPicPr>
          <p:cNvPr id="4" name="Picture 3"/>
          <p:cNvPicPr>
            <a:picLocks noChangeAspect="1"/>
          </p:cNvPicPr>
          <p:nvPr/>
        </p:nvPicPr>
        <p:blipFill>
          <a:blip r:embed="rId4"/>
          <a:stretch>
            <a:fillRect/>
          </a:stretch>
        </p:blipFill>
        <p:spPr>
          <a:xfrm>
            <a:off x="1024211" y="5374950"/>
            <a:ext cx="3511176" cy="733003"/>
          </a:xfrm>
          <a:prstGeom prst="rect">
            <a:avLst/>
          </a:prstGeom>
        </p:spPr>
      </p:pic>
    </p:spTree>
    <p:extLst>
      <p:ext uri="{BB962C8B-B14F-4D97-AF65-F5344CB8AC3E}">
        <p14:creationId xmlns:p14="http://schemas.microsoft.com/office/powerpoint/2010/main" val="4321997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38">
                                            <p:txEl>
                                              <p:pRg st="0" end="0"/>
                                            </p:txEl>
                                          </p:spTgt>
                                        </p:tgtEl>
                                        <p:attrNameLst>
                                          <p:attrName>style.visibility</p:attrName>
                                        </p:attrNameLst>
                                      </p:cBhvr>
                                      <p:to>
                                        <p:strVal val="visible"/>
                                      </p:to>
                                    </p:set>
                                    <p:animEffect transition="in" filter="fade">
                                      <p:cBhvr>
                                        <p:cTn id="7" dur="3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3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3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fade">
                                      <p:cBhvr>
                                        <p:cTn id="22" dur="3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fade">
                                      <p:cBhvr>
                                        <p:cTn id="27" dur="3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300"/>
                                        <p:tgtEl>
                                          <p:spTgt spid="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fade">
                                      <p:cBhvr>
                                        <p:cTn id="37" dur="300"/>
                                        <p:tgtEl>
                                          <p:spTgt spid="1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3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085913"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tx1"/>
                </a:solidFill>
                <a:latin typeface="Impact" charset="0"/>
                <a:ea typeface="Impact" charset="0"/>
                <a:cs typeface="Impact" charset="0"/>
              </a:rPr>
              <a:t>Maximum Element</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smtClean="0"/>
              <a:t> </a:t>
            </a:r>
            <a:r>
              <a:rPr lang="en-US" sz="1100" i="1" dirty="0" err="1"/>
              <a:t>Codeforces</a:t>
            </a:r>
            <a:r>
              <a:rPr lang="en-US" sz="1100" i="1" dirty="0"/>
              <a:t> Round #445 (Div. 1, based on </a:t>
            </a:r>
            <a:r>
              <a:rPr lang="en-US" sz="1100" i="1" dirty="0" err="1"/>
              <a:t>Technocup</a:t>
            </a:r>
            <a:r>
              <a:rPr lang="en-US" sz="1100" i="1" dirty="0"/>
              <a:t> 2018 Elimination Round 3</a:t>
            </a:r>
            <a:r>
              <a:rPr lang="en-US" sz="1100" i="1" dirty="0" smtClean="0"/>
              <a:t>), Problem C</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945774" y="957522"/>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朋友们，我们再来整理一下！</a:t>
            </a:r>
            <a:endParaRPr lang="en-US" altLang="zh-CN" b="1" dirty="0">
              <a:latin typeface="PingFang SC Semibold" charset="-122"/>
              <a:ea typeface="PingFang SC Semibold" charset="-122"/>
              <a:cs typeface="PingFang SC Semibold" charset="-122"/>
            </a:endParaRPr>
          </a:p>
        </p:txBody>
      </p:sp>
      <p:pic>
        <p:nvPicPr>
          <p:cNvPr id="6" name="Picture 5"/>
          <p:cNvPicPr>
            <a:picLocks noChangeAspect="1"/>
          </p:cNvPicPr>
          <p:nvPr/>
        </p:nvPicPr>
        <p:blipFill>
          <a:blip r:embed="rId3"/>
          <a:stretch>
            <a:fillRect/>
          </a:stretch>
        </p:blipFill>
        <p:spPr>
          <a:xfrm>
            <a:off x="945774" y="1572927"/>
            <a:ext cx="5036615" cy="1708155"/>
          </a:xfrm>
          <a:prstGeom prst="rect">
            <a:avLst/>
          </a:prstGeom>
        </p:spPr>
      </p:pic>
      <p:sp>
        <p:nvSpPr>
          <p:cNvPr id="16" name="TextBox 15"/>
          <p:cNvSpPr txBox="1"/>
          <p:nvPr/>
        </p:nvSpPr>
        <p:spPr>
          <a:xfrm>
            <a:off x="945774" y="3206179"/>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边计算</a:t>
            </a:r>
            <a:r>
              <a:rPr lang="en-US" altLang="zh-CN" b="1" dirty="0" err="1" smtClean="0">
                <a:latin typeface="PingFang SC Semibold" charset="-122"/>
                <a:ea typeface="PingFang SC Semibold" charset="-122"/>
                <a:cs typeface="PingFang SC Semibold" charset="-122"/>
              </a:rPr>
              <a:t>f_i</a:t>
            </a:r>
            <a:r>
              <a:rPr lang="zh-CN" altLang="en-US" b="1" dirty="0" smtClean="0">
                <a:latin typeface="PingFang SC Semibold" charset="-122"/>
                <a:ea typeface="PingFang SC Semibold" charset="-122"/>
                <a:cs typeface="PingFang SC Semibold" charset="-122"/>
              </a:rPr>
              <a:t>边维护一个前缀和就口以啦！</a:t>
            </a:r>
            <a:endParaRPr lang="en-US" altLang="zh-CN" b="1" dirty="0">
              <a:latin typeface="PingFang SC Semibold" charset="-122"/>
              <a:ea typeface="PingFang SC Semibold" charset="-122"/>
              <a:cs typeface="PingFang SC Semibold" charset="-122"/>
            </a:endParaRPr>
          </a:p>
        </p:txBody>
      </p:sp>
      <p:sp>
        <p:nvSpPr>
          <p:cNvPr id="17" name="TextBox 16"/>
          <p:cNvSpPr txBox="1"/>
          <p:nvPr/>
        </p:nvSpPr>
        <p:spPr>
          <a:xfrm>
            <a:off x="945773" y="3568751"/>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最后的答案呢？</a:t>
            </a:r>
            <a:endParaRPr lang="en-US" altLang="zh-CN" b="1" dirty="0">
              <a:latin typeface="PingFang SC Semibold" charset="-122"/>
              <a:ea typeface="PingFang SC Semibold" charset="-122"/>
              <a:cs typeface="PingFang SC Semibold" charset="-122"/>
            </a:endParaRPr>
          </a:p>
        </p:txBody>
      </p:sp>
      <p:pic>
        <p:nvPicPr>
          <p:cNvPr id="7" name="Picture 6"/>
          <p:cNvPicPr>
            <a:picLocks noChangeAspect="1"/>
          </p:cNvPicPr>
          <p:nvPr/>
        </p:nvPicPr>
        <p:blipFill>
          <a:blip r:embed="rId4"/>
          <a:stretch>
            <a:fillRect/>
          </a:stretch>
        </p:blipFill>
        <p:spPr>
          <a:xfrm>
            <a:off x="1116105" y="4549928"/>
            <a:ext cx="7422778" cy="689346"/>
          </a:xfrm>
          <a:prstGeom prst="rect">
            <a:avLst/>
          </a:prstGeom>
        </p:spPr>
      </p:pic>
      <p:sp>
        <p:nvSpPr>
          <p:cNvPr id="19" name="TextBox 18"/>
          <p:cNvSpPr txBox="1"/>
          <p:nvPr/>
        </p:nvSpPr>
        <p:spPr>
          <a:xfrm>
            <a:off x="945772" y="3975566"/>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用相似的方法枚举</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所在的位置计算出最终答案为</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的排列数，再取个补集就好啦！</a:t>
            </a:r>
            <a:endParaRPr lang="en-US" altLang="zh-CN" b="1" dirty="0">
              <a:latin typeface="PingFang SC Semibold" charset="-122"/>
              <a:ea typeface="PingFang SC Semibold" charset="-122"/>
              <a:cs typeface="PingFang SC Semibold" charset="-122"/>
            </a:endParaRPr>
          </a:p>
        </p:txBody>
      </p:sp>
      <p:sp>
        <p:nvSpPr>
          <p:cNvPr id="20" name="TextBox 19"/>
          <p:cNvSpPr txBox="1"/>
          <p:nvPr/>
        </p:nvSpPr>
        <p:spPr>
          <a:xfrm>
            <a:off x="945771" y="5271305"/>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时间复杂度</a:t>
            </a:r>
            <a:r>
              <a:rPr lang="en-US" altLang="zh-CN" b="1" dirty="0" smtClean="0">
                <a:latin typeface="PingFang SC Semibold" charset="-122"/>
                <a:ea typeface="PingFang SC Semibold" charset="-122"/>
                <a:cs typeface="PingFang SC Semibold" charset="-122"/>
              </a:rPr>
              <a:t>O(n) </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11917898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38">
                                            <p:txEl>
                                              <p:pRg st="0" end="0"/>
                                            </p:txEl>
                                          </p:spTgt>
                                        </p:tgtEl>
                                        <p:attrNameLst>
                                          <p:attrName>style.visibility</p:attrName>
                                        </p:attrNameLst>
                                      </p:cBhvr>
                                      <p:to>
                                        <p:strVal val="visible"/>
                                      </p:to>
                                    </p:set>
                                    <p:animEffect transition="in" filter="fade">
                                      <p:cBhvr>
                                        <p:cTn id="7" dur="3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16">
                                            <p:txEl>
                                              <p:pRg st="0" end="0"/>
                                            </p:txEl>
                                          </p:spTgt>
                                        </p:tgtEl>
                                        <p:attrNameLst>
                                          <p:attrName>style.visibility</p:attrName>
                                        </p:attrNameLst>
                                      </p:cBhvr>
                                      <p:to>
                                        <p:strVal val="visible"/>
                                      </p:to>
                                    </p:set>
                                    <p:animEffect transition="in" filter="fade">
                                      <p:cBhvr>
                                        <p:cTn id="17" dur="300"/>
                                        <p:tgtEl>
                                          <p:spTgt spid="1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300"/>
                                        <p:tgtEl>
                                          <p:spTgt spid="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fade">
                                      <p:cBhvr>
                                        <p:cTn id="27" dur="300"/>
                                        <p:tgtEl>
                                          <p:spTgt spid="1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3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 name="图片 3" descr="图片 3"/>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32" name="圆角矩形 6"/>
          <p:cNvSpPr/>
          <p:nvPr/>
        </p:nvSpPr>
        <p:spPr>
          <a:xfrm>
            <a:off x="4406900" y="2576513"/>
            <a:ext cx="3376613" cy="1706562"/>
          </a:xfrm>
          <a:prstGeom prst="roundRect">
            <a:avLst>
              <a:gd name="adj" fmla="val 16667"/>
            </a:avLst>
          </a:prstGeom>
          <a:solidFill>
            <a:schemeClr val="accent3">
              <a:lumOff val="44000"/>
              <a:alpha val="70195"/>
            </a:schemeClr>
          </a:solidFill>
          <a:ln w="12700">
            <a:miter lim="400000"/>
          </a:ln>
        </p:spPr>
        <p:txBody>
          <a:bodyPr lIns="45719" rIns="45719" anchor="ctr"/>
          <a:lstStyle/>
          <a:p>
            <a:pPr algn="ctr">
              <a:defRPr>
                <a:solidFill>
                  <a:schemeClr val="accent3">
                    <a:lumOff val="44000"/>
                  </a:schemeClr>
                </a:solidFill>
              </a:defRPr>
            </a:pPr>
            <a:endParaRPr/>
          </a:p>
        </p:txBody>
      </p:sp>
      <p:sp>
        <p:nvSpPr>
          <p:cNvPr id="233" name="直接连接符 8"/>
          <p:cNvSpPr/>
          <p:nvPr/>
        </p:nvSpPr>
        <p:spPr>
          <a:xfrm>
            <a:off x="1916113" y="3429000"/>
            <a:ext cx="2490787" cy="0"/>
          </a:xfrm>
          <a:prstGeom prst="line">
            <a:avLst/>
          </a:prstGeom>
          <a:ln w="57150">
            <a:solidFill>
              <a:schemeClr val="accent3">
                <a:lumOff val="44000"/>
              </a:schemeClr>
            </a:solidFill>
            <a:headEnd type="oval"/>
          </a:ln>
        </p:spPr>
        <p:txBody>
          <a:bodyPr lIns="45719" rIns="45719"/>
          <a:lstStyle/>
          <a:p>
            <a:endParaRPr/>
          </a:p>
        </p:txBody>
      </p:sp>
      <p:sp>
        <p:nvSpPr>
          <p:cNvPr id="234" name="直接连接符 12"/>
          <p:cNvSpPr/>
          <p:nvPr/>
        </p:nvSpPr>
        <p:spPr>
          <a:xfrm>
            <a:off x="7783513" y="3429000"/>
            <a:ext cx="2490788" cy="0"/>
          </a:xfrm>
          <a:prstGeom prst="line">
            <a:avLst/>
          </a:prstGeom>
          <a:ln w="57150">
            <a:solidFill>
              <a:schemeClr val="accent3">
                <a:lumOff val="44000"/>
              </a:schemeClr>
            </a:solidFill>
            <a:tailEnd type="oval"/>
          </a:ln>
        </p:spPr>
        <p:txBody>
          <a:bodyPr lIns="45719" rIns="45719"/>
          <a:lstStyle/>
          <a:p>
            <a:endParaRPr/>
          </a:p>
        </p:txBody>
      </p:sp>
      <p:pic>
        <p:nvPicPr>
          <p:cNvPr id="235" name="图片 14" descr="图片 14"/>
          <p:cNvPicPr>
            <a:picLocks noChangeAspect="1"/>
          </p:cNvPicPr>
          <p:nvPr/>
        </p:nvPicPr>
        <p:blipFill>
          <a:blip r:embed="rId3">
            <a:extLst/>
          </a:blip>
          <a:stretch>
            <a:fillRect/>
          </a:stretch>
        </p:blipFill>
        <p:spPr>
          <a:xfrm>
            <a:off x="4968875" y="3065463"/>
            <a:ext cx="2254250" cy="725488"/>
          </a:xfrm>
          <a:prstGeom prst="rect">
            <a:avLst/>
          </a:prstGeom>
          <a:ln w="12700">
            <a:miter lim="400000"/>
          </a:ln>
        </p:spPr>
      </p:pic>
      <p:sp>
        <p:nvSpPr>
          <p:cNvPr id="236" name="文本框 15"/>
          <p:cNvSpPr txBox="1"/>
          <p:nvPr/>
        </p:nvSpPr>
        <p:spPr>
          <a:xfrm>
            <a:off x="5583469" y="4325409"/>
            <a:ext cx="2284415" cy="400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b="1">
                <a:solidFill>
                  <a:schemeClr val="accent3">
                    <a:lumOff val="44000"/>
                  </a:schemeClr>
                </a:solidFill>
                <a:latin typeface="微软雅黑"/>
                <a:ea typeface="微软雅黑"/>
                <a:cs typeface="微软雅黑"/>
                <a:sym typeface="微软雅黑"/>
              </a:defRPr>
            </a:lvl1pPr>
          </a:lstStyle>
          <a:p>
            <a:r>
              <a:rPr lang="en-US" altLang="zh-CN" dirty="0" err="1" smtClean="0"/>
              <a:t>dp</a:t>
            </a:r>
            <a:r>
              <a:rPr lang="zh-CN" altLang="en-US" dirty="0" smtClean="0"/>
              <a:t> </a:t>
            </a:r>
            <a:r>
              <a:rPr lang="en-US" altLang="zh-CN" dirty="0" smtClean="0"/>
              <a:t>x </a:t>
            </a:r>
            <a:r>
              <a:rPr lang="zh-CN" altLang="en-US" dirty="0" smtClean="0"/>
              <a:t>树</a:t>
            </a:r>
            <a:endParaRPr dirty="0"/>
          </a:p>
        </p:txBody>
      </p:sp>
      <p:sp>
        <p:nvSpPr>
          <p:cNvPr id="237" name="TextBox 13"/>
          <p:cNvSpPr txBox="1"/>
          <p:nvPr/>
        </p:nvSpPr>
        <p:spPr>
          <a:xfrm>
            <a:off x="4081462" y="4753284"/>
            <a:ext cx="4027488" cy="18466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defTabSz="1216025">
              <a:spcBef>
                <a:spcPts val="200"/>
              </a:spcBef>
              <a:defRPr sz="1200">
                <a:solidFill>
                  <a:schemeClr val="accent3">
                    <a:lumOff val="44000"/>
                  </a:schemeClr>
                </a:solidFill>
                <a:latin typeface="Arial"/>
                <a:ea typeface="Arial"/>
                <a:cs typeface="Arial"/>
                <a:sym typeface="Arial"/>
              </a:defRPr>
            </a:pPr>
            <a:r>
              <a:rPr lang="zh-CN" altLang="en-US" dirty="0" smtClean="0">
                <a:latin typeface="微软雅黑"/>
                <a:ea typeface="微软雅黑"/>
                <a:cs typeface="微软雅黑"/>
                <a:sym typeface="微软雅黑"/>
              </a:rPr>
              <a:t>在树上</a:t>
            </a:r>
            <a:r>
              <a:rPr lang="en-US" altLang="zh-CN" dirty="0" err="1" smtClean="0">
                <a:latin typeface="微软雅黑"/>
                <a:ea typeface="微软雅黑"/>
                <a:cs typeface="微软雅黑"/>
                <a:sym typeface="微软雅黑"/>
              </a:rPr>
              <a:t>dp</a:t>
            </a:r>
            <a:r>
              <a:rPr lang="en-US" altLang="zh-CN" dirty="0" smtClean="0">
                <a:latin typeface="微软雅黑"/>
                <a:ea typeface="微软雅黑"/>
                <a:cs typeface="微软雅黑"/>
                <a:sym typeface="微软雅黑"/>
              </a:rPr>
              <a:t>/</a:t>
            </a:r>
            <a:r>
              <a:rPr lang="zh-CN" altLang="en-US" strike="sngStrike" dirty="0" smtClean="0">
                <a:latin typeface="微软雅黑"/>
                <a:ea typeface="微软雅黑"/>
                <a:cs typeface="微软雅黑"/>
                <a:sym typeface="微软雅黑"/>
              </a:rPr>
              <a:t>适当地运用一些数据结构技巧</a:t>
            </a:r>
            <a:endParaRPr strike="sngStrike" dirty="0">
              <a:latin typeface="微软雅黑"/>
              <a:ea typeface="微软雅黑"/>
              <a:cs typeface="微软雅黑"/>
              <a:sym typeface="微软雅黑"/>
            </a:endParaRPr>
          </a:p>
        </p:txBody>
      </p:sp>
    </p:spTree>
    <p:extLst>
      <p:ext uri="{BB962C8B-B14F-4D97-AF65-F5344CB8AC3E}">
        <p14:creationId xmlns:p14="http://schemas.microsoft.com/office/powerpoint/2010/main" val="1224077503"/>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085913"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altLang="zh-CN" sz="2800" b="1" u="sng" dirty="0" smtClean="0">
                <a:solidFill>
                  <a:schemeClr val="tx1"/>
                </a:solidFill>
                <a:latin typeface="Impact" charset="0"/>
                <a:ea typeface="Impact" charset="0"/>
                <a:cs typeface="Impact" charset="0"/>
              </a:rPr>
              <a:t>GCD</a:t>
            </a:r>
            <a:r>
              <a:rPr lang="zh-CN" altLang="en-US" sz="2800" b="1" u="sng" dirty="0" smtClean="0">
                <a:solidFill>
                  <a:schemeClr val="tx1"/>
                </a:solidFill>
                <a:latin typeface="Impact" charset="0"/>
                <a:ea typeface="Impact" charset="0"/>
                <a:cs typeface="Impact" charset="0"/>
              </a:rPr>
              <a:t> </a:t>
            </a:r>
            <a:r>
              <a:rPr lang="en-US" altLang="zh-CN" sz="2800" b="1" u="sng" dirty="0" smtClean="0">
                <a:solidFill>
                  <a:schemeClr val="tx1"/>
                </a:solidFill>
                <a:latin typeface="Impact" charset="0"/>
                <a:ea typeface="Impact" charset="0"/>
                <a:cs typeface="Impact" charset="0"/>
              </a:rPr>
              <a:t>Counting</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Educational </a:t>
            </a:r>
            <a:r>
              <a:rPr lang="en-US" sz="1100" i="1" dirty="0" err="1"/>
              <a:t>Codeforces</a:t>
            </a:r>
            <a:r>
              <a:rPr lang="en-US" sz="1100" i="1" dirty="0"/>
              <a:t> Round 58 (Rated for Div. </a:t>
            </a:r>
            <a:r>
              <a:rPr lang="en-US" sz="1100" i="1" dirty="0" smtClean="0"/>
              <a:t>2), </a:t>
            </a:r>
            <a:r>
              <a:rPr lang="en-US" altLang="zh-CN" sz="1100" i="1" dirty="0" smtClean="0"/>
              <a:t>Problem D.</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8" y="957522"/>
            <a:ext cx="9130553" cy="4339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题目描述</a:t>
            </a:r>
            <a:endParaRPr lang="en-US" altLang="zh-CN" sz="2000" b="1" u="sng" dirty="0" smtClean="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Light" charset="-122"/>
                <a:ea typeface="PingFang SC Light" charset="-122"/>
                <a:cs typeface="PingFang SC Light" charset="-122"/>
              </a:rPr>
              <a:t>给出一棵</a:t>
            </a:r>
            <a:r>
              <a:rPr lang="en-US" altLang="zh-CN" b="1" dirty="0" smtClean="0">
                <a:latin typeface="PingFang SC Light" charset="-122"/>
                <a:ea typeface="PingFang SC Light" charset="-122"/>
                <a:cs typeface="PingFang SC Light" charset="-122"/>
              </a:rPr>
              <a:t>n</a:t>
            </a:r>
            <a:r>
              <a:rPr lang="zh-CN" altLang="en-US" b="1" dirty="0" smtClean="0">
                <a:latin typeface="PingFang SC Light" charset="-122"/>
                <a:ea typeface="PingFang SC Light" charset="-122"/>
                <a:cs typeface="PingFang SC Light" charset="-122"/>
              </a:rPr>
              <a:t>个节点的树，每个节点上有点权</a:t>
            </a:r>
            <a:r>
              <a:rPr lang="en-US" altLang="zh-CN" b="1" dirty="0" err="1" smtClean="0">
                <a:latin typeface="PingFang SC Light" charset="-122"/>
                <a:ea typeface="PingFang SC Light" charset="-122"/>
                <a:cs typeface="PingFang SC Light" charset="-122"/>
              </a:rPr>
              <a:t>a_i</a:t>
            </a:r>
            <a:r>
              <a:rPr lang="zh-CN" altLang="en-US" b="1" dirty="0" smtClean="0">
                <a:latin typeface="PingFang SC Light" charset="-122"/>
                <a:ea typeface="PingFang SC Light" charset="-122"/>
                <a:cs typeface="PingFang SC Light" charset="-122"/>
              </a:rPr>
              <a:t>。</a:t>
            </a:r>
            <a:endParaRPr lang="en-US" altLang="zh-CN" b="1" dirty="0" smtClean="0">
              <a:latin typeface="PingFang SC Light" charset="-122"/>
              <a:ea typeface="PingFang SC Light" charset="-122"/>
              <a:cs typeface="PingFang SC Light"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Light" charset="-122"/>
                <a:ea typeface="PingFang SC Light" charset="-122"/>
                <a:cs typeface="PingFang SC Light" charset="-122"/>
              </a:rPr>
              <a:t>求最长的树上路径，满足条件：</a:t>
            </a:r>
            <a:endParaRPr lang="en-US" altLang="zh-CN" b="1" dirty="0" smtClean="0">
              <a:latin typeface="PingFang SC Light" charset="-122"/>
              <a:ea typeface="PingFang SC Light" charset="-122"/>
              <a:cs typeface="PingFang SC Light" charset="-122"/>
            </a:endParaRPr>
          </a:p>
          <a:p>
            <a:pPr lvl="1" indent="0">
              <a:lnSpc>
                <a:spcPct val="150000"/>
              </a:lnSpc>
            </a:pPr>
            <a:r>
              <a:rPr lang="en-US" altLang="zh-CN" b="1" dirty="0">
                <a:latin typeface="PingFang SC Light" charset="-122"/>
                <a:ea typeface="PingFang SC Light" charset="-122"/>
                <a:cs typeface="PingFang SC Light" charset="-122"/>
              </a:rPr>
              <a:t>	</a:t>
            </a:r>
            <a:r>
              <a:rPr lang="zh-CN" altLang="en-US" b="1" dirty="0" smtClean="0">
                <a:latin typeface="PingFang SC Light" charset="-122"/>
                <a:ea typeface="PingFang SC Light" charset="-122"/>
                <a:cs typeface="PingFang SC Light" charset="-122"/>
              </a:rPr>
              <a:t>路径上经过节点（</a:t>
            </a:r>
            <a:r>
              <a:rPr lang="zh-CN" altLang="en-US" b="1" u="sng" dirty="0" smtClean="0">
                <a:latin typeface="PingFang SC Light" charset="-122"/>
                <a:ea typeface="PingFang SC Light" charset="-122"/>
                <a:cs typeface="PingFang SC Light" charset="-122"/>
              </a:rPr>
              <a:t>包括两个端点</a:t>
            </a:r>
            <a:r>
              <a:rPr lang="zh-CN" altLang="en-US" b="1" dirty="0" smtClean="0">
                <a:latin typeface="PingFang SC Light" charset="-122"/>
                <a:ea typeface="PingFang SC Light" charset="-122"/>
                <a:cs typeface="PingFang SC Light" charset="-122"/>
              </a:rPr>
              <a:t>）点权的</a:t>
            </a:r>
            <a:r>
              <a:rPr lang="en-US" altLang="zh-CN" b="1" dirty="0" err="1" smtClean="0">
                <a:latin typeface="PingFang SC Light" charset="-122"/>
                <a:ea typeface="PingFang SC Light" charset="-122"/>
                <a:cs typeface="PingFang SC Light" charset="-122"/>
              </a:rPr>
              <a:t>gcd</a:t>
            </a:r>
            <a:r>
              <a:rPr lang="zh-CN" altLang="en-US" b="1" dirty="0" smtClean="0">
                <a:latin typeface="PingFang SC Light" charset="-122"/>
                <a:ea typeface="PingFang SC Light" charset="-122"/>
                <a:cs typeface="PingFang SC Light" charset="-122"/>
              </a:rPr>
              <a:t>和不等于</a:t>
            </a:r>
            <a:r>
              <a:rPr lang="en-US" altLang="zh-CN" b="1" dirty="0" smtClean="0">
                <a:latin typeface="PingFang SC Light" charset="-122"/>
                <a:ea typeface="PingFang SC Light" charset="-122"/>
                <a:cs typeface="PingFang SC Light" charset="-122"/>
              </a:rPr>
              <a:t>1</a:t>
            </a:r>
            <a:r>
              <a:rPr lang="zh-CN" altLang="en-US" b="1" dirty="0" smtClean="0">
                <a:latin typeface="PingFang SC Light" charset="-122"/>
                <a:ea typeface="PingFang SC Light" charset="-122"/>
                <a:cs typeface="PingFang SC Light" charset="-122"/>
              </a:rPr>
              <a:t>。</a:t>
            </a:r>
            <a:endParaRPr lang="en-US" altLang="zh-CN" b="1" dirty="0" smtClean="0">
              <a:latin typeface="PingFang SC Light" charset="-122"/>
              <a:ea typeface="PingFang SC Light" charset="-122"/>
              <a:cs typeface="PingFang SC Light"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R="0" algn="l" defTabSz="914400" rtl="0" fontAlgn="auto" latinLnBrk="0" hangingPunct="0">
              <a:lnSpc>
                <a:spcPct val="150000"/>
              </a:lnSpc>
              <a:spcBef>
                <a:spcPts val="0"/>
              </a:spcBef>
              <a:spcAft>
                <a:spcPts val="0"/>
              </a:spcAft>
              <a:buClrTx/>
              <a:buSzTx/>
              <a:tabLst/>
            </a:pPr>
            <a:r>
              <a:rPr lang="zh-CN" altLang="en-US" sz="2000" b="1" u="sng" dirty="0">
                <a:latin typeface="Microsoft YaHei" charset="-122"/>
                <a:ea typeface="Microsoft YaHei" charset="-122"/>
                <a:cs typeface="Microsoft YaHei" charset="-122"/>
              </a:rPr>
              <a:t>数据范围</a:t>
            </a:r>
            <a:endParaRPr lang="en-US" altLang="zh-CN" sz="2000" b="1" u="sng" dirty="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n &lt;= 2</a:t>
            </a:r>
            <a:r>
              <a:rPr lang="en-US" altLang="zh-CN" b="1" dirty="0">
                <a:latin typeface="PingFang SC Semibold" charset="-122"/>
                <a:ea typeface="PingFang SC Semibold" charset="-122"/>
                <a:cs typeface="PingFang SC Semibold" charset="-122"/>
              </a:rPr>
              <a:t> </a:t>
            </a:r>
            <a:r>
              <a:rPr lang="en-US" altLang="zh-CN" b="1" dirty="0" smtClean="0">
                <a:latin typeface="PingFang SC Semibold" charset="-122"/>
                <a:ea typeface="PingFang SC Semibold" charset="-122"/>
                <a:cs typeface="PingFang SC Semibold" charset="-122"/>
              </a:rPr>
              <a:t>* 10^5</a:t>
            </a: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1 &lt;= </a:t>
            </a:r>
            <a:r>
              <a:rPr lang="en-US" altLang="zh-CN" b="1" dirty="0" err="1" smtClean="0">
                <a:latin typeface="PingFang SC Semibold" charset="-122"/>
                <a:ea typeface="PingFang SC Semibold" charset="-122"/>
                <a:cs typeface="PingFang SC Semibold" charset="-122"/>
              </a:rPr>
              <a:t>a_i</a:t>
            </a:r>
            <a:r>
              <a:rPr lang="en-US" altLang="zh-CN" b="1" dirty="0" smtClean="0">
                <a:latin typeface="PingFang SC Semibold" charset="-122"/>
                <a:ea typeface="PingFang SC Semibold" charset="-122"/>
                <a:cs typeface="PingFang SC Semibold" charset="-122"/>
              </a:rPr>
              <a:t> &lt;= 2 * 10^5</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17725466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085913"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altLang="zh-CN" sz="2800" b="1" u="sng" dirty="0" smtClean="0">
                <a:solidFill>
                  <a:schemeClr val="tx1"/>
                </a:solidFill>
                <a:latin typeface="Impact" charset="0"/>
                <a:ea typeface="Impact" charset="0"/>
                <a:cs typeface="Impact" charset="0"/>
              </a:rPr>
              <a:t>GCD</a:t>
            </a:r>
            <a:r>
              <a:rPr lang="zh-CN" altLang="en-US" sz="2800" b="1" u="sng" dirty="0" smtClean="0">
                <a:solidFill>
                  <a:schemeClr val="tx1"/>
                </a:solidFill>
                <a:latin typeface="Impact" charset="0"/>
                <a:ea typeface="Impact" charset="0"/>
                <a:cs typeface="Impact" charset="0"/>
              </a:rPr>
              <a:t> </a:t>
            </a:r>
            <a:r>
              <a:rPr lang="en-US" altLang="zh-CN" sz="2800" b="1" u="sng" dirty="0" smtClean="0">
                <a:solidFill>
                  <a:schemeClr val="tx1"/>
                </a:solidFill>
                <a:latin typeface="Impact" charset="0"/>
                <a:ea typeface="Impact" charset="0"/>
                <a:cs typeface="Impact" charset="0"/>
              </a:rPr>
              <a:t>Counting</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Educational </a:t>
            </a:r>
            <a:r>
              <a:rPr lang="en-US" sz="1100" i="1" dirty="0" err="1"/>
              <a:t>Codeforces</a:t>
            </a:r>
            <a:r>
              <a:rPr lang="en-US" sz="1100" i="1" dirty="0"/>
              <a:t> Round 58 (Rated for Div. </a:t>
            </a:r>
            <a:r>
              <a:rPr lang="en-US" sz="1100" i="1" dirty="0" smtClean="0"/>
              <a:t>2), </a:t>
            </a:r>
            <a:r>
              <a:rPr lang="en-US" altLang="zh-CN" sz="1100" i="1" dirty="0" smtClean="0"/>
              <a:t>Problem D.</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 name="TextBox 6"/>
          <p:cNvSpPr txBox="1"/>
          <p:nvPr/>
        </p:nvSpPr>
        <p:spPr>
          <a:xfrm>
            <a:off x="551329" y="80960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不互素就</a:t>
            </a:r>
            <a:r>
              <a:rPr lang="en-US" altLang="zh-CN" b="1" dirty="0" smtClean="0">
                <a:latin typeface="PingFang SC Semibold" charset="-122"/>
                <a:ea typeface="PingFang SC Semibold" charset="-122"/>
                <a:cs typeface="PingFang SC Semibold" charset="-122"/>
              </a:rPr>
              <a:t>ok</a:t>
            </a:r>
            <a:r>
              <a:rPr lang="zh-CN" altLang="en-US" b="1" dirty="0" smtClean="0">
                <a:latin typeface="PingFang SC Semibold" charset="-122"/>
                <a:ea typeface="PingFang SC Semibold" charset="-122"/>
                <a:cs typeface="PingFang SC Semibold" charset="-122"/>
              </a:rPr>
              <a:t>，不用考虑具体的</a:t>
            </a:r>
            <a:r>
              <a:rPr lang="en-US" altLang="zh-CN" b="1" dirty="0" err="1" smtClean="0">
                <a:latin typeface="PingFang SC Semibold" charset="-122"/>
                <a:ea typeface="PingFang SC Semibold" charset="-122"/>
                <a:cs typeface="PingFang SC Semibold" charset="-122"/>
              </a:rPr>
              <a:t>gcd</a:t>
            </a:r>
            <a:r>
              <a:rPr lang="zh-CN" altLang="en-US" b="1" dirty="0" smtClean="0">
                <a:latin typeface="PingFang SC Semibold" charset="-122"/>
                <a:ea typeface="PingFang SC Semibold" charset="-122"/>
                <a:cs typeface="PingFang SC Semibold" charset="-122"/>
              </a:rPr>
              <a:t>值，还不用考虑重复计算。</a:t>
            </a:r>
            <a:endParaRPr lang="en-US" altLang="zh-CN" b="1" dirty="0">
              <a:latin typeface="PingFang SC Semibold" charset="-122"/>
              <a:ea typeface="PingFang SC Semibold" charset="-122"/>
              <a:cs typeface="PingFang SC Semibold" charset="-122"/>
            </a:endParaRPr>
          </a:p>
        </p:txBody>
      </p:sp>
      <p:sp>
        <p:nvSpPr>
          <p:cNvPr id="8" name="TextBox 7"/>
          <p:cNvSpPr txBox="1"/>
          <p:nvPr/>
        </p:nvSpPr>
        <p:spPr>
          <a:xfrm>
            <a:off x="551328" y="1250599"/>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对于每个节点</a:t>
            </a:r>
            <a:r>
              <a:rPr lang="en-US" altLang="zh-CN" b="1" dirty="0" smtClean="0">
                <a:latin typeface="PingFang SC Semibold" charset="-122"/>
                <a:ea typeface="PingFang SC Semibold" charset="-122"/>
                <a:cs typeface="PingFang SC Semibold" charset="-122"/>
              </a:rPr>
              <a:t>u</a:t>
            </a:r>
            <a:r>
              <a:rPr lang="zh-CN" altLang="en-US" b="1" dirty="0" smtClean="0">
                <a:latin typeface="PingFang SC Semibold" charset="-122"/>
                <a:ea typeface="PingFang SC Semibold" charset="-122"/>
                <a:cs typeface="PingFang SC Semibold" charset="-122"/>
              </a:rPr>
              <a:t>，维护</a:t>
            </a:r>
            <a:r>
              <a:rPr lang="en-US" altLang="zh-CN" b="1" dirty="0" err="1" smtClean="0">
                <a:latin typeface="PingFang SC Semibold" charset="-122"/>
                <a:ea typeface="PingFang SC Semibold" charset="-122"/>
                <a:cs typeface="PingFang SC Semibold" charset="-122"/>
              </a:rPr>
              <a:t>dp</a:t>
            </a:r>
            <a:r>
              <a:rPr lang="en-US" altLang="zh-CN" b="1" dirty="0" smtClean="0">
                <a:latin typeface="PingFang SC Semibold" charset="-122"/>
                <a:ea typeface="PingFang SC Semibold" charset="-122"/>
                <a:cs typeface="PingFang SC Semibold" charset="-122"/>
              </a:rPr>
              <a:t>_</a:t>
            </a:r>
            <a:r>
              <a:rPr lang="en-US" altLang="zh-CN" b="1" dirty="0">
                <a:latin typeface="PingFang SC Semibold" charset="-122"/>
                <a:ea typeface="PingFang SC Semibold" charset="-122"/>
                <a:cs typeface="PingFang SC Semibold" charset="-122"/>
              </a:rPr>
              <a:t>{</a:t>
            </a:r>
            <a:r>
              <a:rPr lang="en-US" altLang="zh-CN" b="1" dirty="0" err="1" smtClean="0">
                <a:latin typeface="PingFang SC Semibold" charset="-122"/>
                <a:ea typeface="PingFang SC Semibold" charset="-122"/>
                <a:cs typeface="PingFang SC Semibold" charset="-122"/>
              </a:rPr>
              <a:t>u,v</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表示</a:t>
            </a:r>
            <a:r>
              <a:rPr lang="en-US" altLang="zh-CN" b="1" dirty="0" smtClean="0">
                <a:latin typeface="PingFang SC Semibold" charset="-122"/>
                <a:ea typeface="PingFang SC Semibold" charset="-122"/>
                <a:cs typeface="PingFang SC Semibold" charset="-122"/>
              </a:rPr>
              <a:t>u</a:t>
            </a:r>
            <a:r>
              <a:rPr lang="zh-CN" altLang="en-US" b="1" dirty="0" smtClean="0">
                <a:latin typeface="PingFang SC Semibold" charset="-122"/>
                <a:ea typeface="PingFang SC Semibold" charset="-122"/>
                <a:cs typeface="PingFang SC Semibold" charset="-122"/>
              </a:rPr>
              <a:t>往下挂出的点权都能被</a:t>
            </a:r>
            <a:r>
              <a:rPr lang="en-US" altLang="zh-CN" b="1" dirty="0" smtClean="0">
                <a:latin typeface="PingFang SC Semibold" charset="-122"/>
                <a:ea typeface="PingFang SC Semibold" charset="-122"/>
                <a:cs typeface="PingFang SC Semibold" charset="-122"/>
              </a:rPr>
              <a:t>v</a:t>
            </a:r>
            <a:r>
              <a:rPr lang="zh-CN" altLang="en-US" b="1" dirty="0" smtClean="0">
                <a:latin typeface="PingFang SC Semibold" charset="-122"/>
                <a:ea typeface="PingFang SC Semibold" charset="-122"/>
                <a:cs typeface="PingFang SC Semibold" charset="-122"/>
              </a:rPr>
              <a:t>整除的最长链。</a:t>
            </a:r>
            <a:endParaRPr lang="en-US" altLang="zh-CN" b="1" dirty="0" smtClean="0">
              <a:latin typeface="PingFang SC Semibold" charset="-122"/>
              <a:ea typeface="PingFang SC Semibold" charset="-122"/>
              <a:cs typeface="PingFang SC Semibold" charset="-122"/>
            </a:endParaRPr>
          </a:p>
        </p:txBody>
      </p:sp>
      <p:sp>
        <p:nvSpPr>
          <p:cNvPr id="9" name="TextBox 8"/>
          <p:cNvSpPr txBox="1"/>
          <p:nvPr/>
        </p:nvSpPr>
        <p:spPr>
          <a:xfrm>
            <a:off x="551328" y="1677768"/>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en-US" altLang="zh-CN" b="1" dirty="0" smtClean="0">
                <a:latin typeface="PingFang SC Semibold" charset="-122"/>
                <a:ea typeface="PingFang SC Semibold" charset="-122"/>
                <a:cs typeface="PingFang SC Semibold" charset="-122"/>
              </a:rPr>
              <a:t>v</a:t>
            </a:r>
            <a:r>
              <a:rPr lang="zh-CN" altLang="en-US" b="1" dirty="0" smtClean="0">
                <a:latin typeface="PingFang SC Semibold" charset="-122"/>
                <a:ea typeface="PingFang SC Semibold" charset="-122"/>
                <a:cs typeface="PingFang SC Semibold" charset="-122"/>
              </a:rPr>
              <a:t>只取整除</a:t>
            </a:r>
            <a:r>
              <a:rPr lang="en-US" altLang="zh-CN" b="1" dirty="0" err="1" smtClean="0">
                <a:latin typeface="PingFang SC Semibold" charset="-122"/>
                <a:ea typeface="PingFang SC Semibold" charset="-122"/>
                <a:cs typeface="PingFang SC Semibold" charset="-122"/>
              </a:rPr>
              <a:t>a_u</a:t>
            </a:r>
            <a:r>
              <a:rPr lang="zh-CN" altLang="en-US" b="1" dirty="0" smtClean="0">
                <a:latin typeface="PingFang SC Semibold" charset="-122"/>
                <a:ea typeface="PingFang SC Semibold" charset="-122"/>
                <a:cs typeface="PingFang SC Semibold" charset="-122"/>
              </a:rPr>
              <a:t>的质数，个数很少，很容易转移。</a:t>
            </a:r>
            <a:endParaRPr lang="en-US" altLang="zh-CN" b="1" dirty="0" smtClean="0">
              <a:latin typeface="PingFang SC Semibold" charset="-122"/>
              <a:ea typeface="PingFang SC Semibold" charset="-122"/>
              <a:cs typeface="PingFang SC Semibold" charset="-122"/>
            </a:endParaRPr>
          </a:p>
        </p:txBody>
      </p:sp>
      <p:sp>
        <p:nvSpPr>
          <p:cNvPr id="10" name="TextBox 9"/>
          <p:cNvSpPr txBox="1"/>
          <p:nvPr/>
        </p:nvSpPr>
        <p:spPr>
          <a:xfrm>
            <a:off x="551328" y="2088686"/>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边转移边更新全局答案。</a:t>
            </a:r>
            <a:endParaRPr lang="en-US" altLang="zh-CN" b="1" dirty="0" smtClean="0">
              <a:latin typeface="PingFang SC Semibold" charset="-122"/>
              <a:ea typeface="PingFang SC Semibold" charset="-122"/>
              <a:cs typeface="PingFang SC Semibold" charset="-122"/>
            </a:endParaRPr>
          </a:p>
        </p:txBody>
      </p:sp>
      <p:sp>
        <p:nvSpPr>
          <p:cNvPr id="6" name="TextBox 5"/>
          <p:cNvSpPr txBox="1"/>
          <p:nvPr/>
        </p:nvSpPr>
        <p:spPr>
          <a:xfrm>
            <a:off x="8189259" y="4114800"/>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8" name="Picture 17"/>
          <p:cNvPicPr>
            <a:picLocks noChangeAspect="1"/>
          </p:cNvPicPr>
          <p:nvPr/>
        </p:nvPicPr>
        <p:blipFill>
          <a:blip r:embed="rId3"/>
          <a:stretch>
            <a:fillRect/>
          </a:stretch>
        </p:blipFill>
        <p:spPr>
          <a:xfrm>
            <a:off x="551328" y="3038892"/>
            <a:ext cx="9332260" cy="2341388"/>
          </a:xfrm>
          <a:prstGeom prst="rect">
            <a:avLst/>
          </a:prstGeom>
        </p:spPr>
      </p:pic>
    </p:spTree>
    <p:extLst>
      <p:ext uri="{BB962C8B-B14F-4D97-AF65-F5344CB8AC3E}">
        <p14:creationId xmlns:p14="http://schemas.microsoft.com/office/powerpoint/2010/main" val="5592690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3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3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3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3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085913"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altLang="zh-CN" sz="2800" b="1" u="sng" dirty="0" smtClean="0">
                <a:solidFill>
                  <a:schemeClr val="tx1"/>
                </a:solidFill>
                <a:latin typeface="Impact" charset="0"/>
                <a:ea typeface="Impact" charset="0"/>
                <a:cs typeface="Impact" charset="0"/>
              </a:rPr>
              <a:t>You are given a tree</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a:t>
            </a:r>
            <a:r>
              <a:rPr lang="en-US" sz="1100" i="1" dirty="0" err="1"/>
              <a:t>Codeforces</a:t>
            </a:r>
            <a:r>
              <a:rPr lang="en-US" sz="1100" i="1" dirty="0"/>
              <a:t> Round #507 (Div. 1, based on Olympiad of Metropolises</a:t>
            </a:r>
            <a:r>
              <a:rPr lang="en-US" sz="1100" i="1" dirty="0" smtClean="0"/>
              <a:t>), Problem D.</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8" y="957522"/>
            <a:ext cx="9130553" cy="4755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题目描述</a:t>
            </a:r>
            <a:endParaRPr lang="en-US" altLang="zh-CN" sz="2000" b="1" u="sng" dirty="0" smtClean="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Light" charset="-122"/>
                <a:ea typeface="PingFang SC Light" charset="-122"/>
                <a:cs typeface="PingFang SC Light" charset="-122"/>
              </a:rPr>
              <a:t>给出一棵</a:t>
            </a:r>
            <a:r>
              <a:rPr lang="en-US" altLang="zh-CN" b="1" dirty="0" smtClean="0">
                <a:latin typeface="PingFang SC Light" charset="-122"/>
                <a:ea typeface="PingFang SC Light" charset="-122"/>
                <a:cs typeface="PingFang SC Light" charset="-122"/>
              </a:rPr>
              <a:t>n</a:t>
            </a:r>
            <a:r>
              <a:rPr lang="zh-CN" altLang="en-US" b="1" dirty="0" smtClean="0">
                <a:latin typeface="PingFang SC Light" charset="-122"/>
                <a:ea typeface="PingFang SC Light" charset="-122"/>
                <a:cs typeface="PingFang SC Light" charset="-122"/>
              </a:rPr>
              <a:t>个节点的树，对于</a:t>
            </a:r>
            <a:r>
              <a:rPr lang="en-US" altLang="zh-CN" b="1" dirty="0" smtClean="0">
                <a:latin typeface="PingFang SC Light" charset="-122"/>
                <a:ea typeface="PingFang SC Light" charset="-122"/>
                <a:cs typeface="PingFang SC Light" charset="-122"/>
              </a:rPr>
              <a:t>1~n</a:t>
            </a:r>
            <a:r>
              <a:rPr lang="zh-CN" altLang="en-US" b="1" dirty="0" smtClean="0">
                <a:latin typeface="PingFang SC Light" charset="-122"/>
                <a:ea typeface="PingFang SC Light" charset="-122"/>
                <a:cs typeface="PingFang SC Light" charset="-122"/>
              </a:rPr>
              <a:t>间的每一个数</a:t>
            </a:r>
            <a:r>
              <a:rPr lang="en-US" altLang="zh-CN" b="1" dirty="0" smtClean="0">
                <a:latin typeface="PingFang SC Light" charset="-122"/>
                <a:ea typeface="PingFang SC Light" charset="-122"/>
                <a:cs typeface="PingFang SC Light" charset="-122"/>
              </a:rPr>
              <a:t>k</a:t>
            </a:r>
            <a:r>
              <a:rPr lang="zh-CN" altLang="en-US" b="1" dirty="0" smtClean="0">
                <a:latin typeface="PingFang SC Light" charset="-122"/>
                <a:ea typeface="PingFang SC Light" charset="-122"/>
                <a:cs typeface="PingFang SC Light" charset="-122"/>
              </a:rPr>
              <a:t>，你需要求出：</a:t>
            </a:r>
            <a:endParaRPr lang="en-US" altLang="zh-CN" b="1" dirty="0" smtClean="0">
              <a:latin typeface="PingFang SC Light" charset="-122"/>
              <a:ea typeface="PingFang SC Light" charset="-122"/>
              <a:cs typeface="PingFang SC Light" charset="-122"/>
            </a:endParaRPr>
          </a:p>
          <a:p>
            <a:pPr lvl="1" indent="0">
              <a:lnSpc>
                <a:spcPct val="150000"/>
              </a:lnSpc>
            </a:pPr>
            <a:r>
              <a:rPr lang="en-US" altLang="zh-CN" b="1" dirty="0">
                <a:latin typeface="PingFang SC Light" charset="-122"/>
                <a:ea typeface="PingFang SC Light" charset="-122"/>
                <a:cs typeface="PingFang SC Light" charset="-122"/>
              </a:rPr>
              <a:t>	</a:t>
            </a:r>
            <a:endParaRPr lang="en-US" altLang="zh-CN" b="1" dirty="0" smtClean="0">
              <a:latin typeface="PingFang SC Light" charset="-122"/>
              <a:ea typeface="PingFang SC Light" charset="-122"/>
              <a:cs typeface="PingFang SC Light" charset="-122"/>
            </a:endParaRPr>
          </a:p>
          <a:p>
            <a:pPr lvl="1" indent="0">
              <a:lnSpc>
                <a:spcPct val="150000"/>
              </a:lnSpc>
            </a:pPr>
            <a:r>
              <a:rPr lang="en-US" altLang="zh-CN" b="1" dirty="0">
                <a:latin typeface="PingFang SC Light" charset="-122"/>
                <a:ea typeface="PingFang SC Light" charset="-122"/>
                <a:cs typeface="PingFang SC Light" charset="-122"/>
              </a:rPr>
              <a:t>	</a:t>
            </a:r>
            <a:r>
              <a:rPr lang="zh-CN" altLang="en-US" b="1" u="sng" dirty="0" smtClean="0">
                <a:latin typeface="PingFang SC Light" charset="-122"/>
                <a:ea typeface="PingFang SC Light" charset="-122"/>
                <a:cs typeface="PingFang SC Light" charset="-122"/>
              </a:rPr>
              <a:t>最多能选出多少条互不相交的路径，每条路径的长度都为</a:t>
            </a:r>
            <a:r>
              <a:rPr lang="en-US" altLang="zh-CN" b="1" u="sng" dirty="0" smtClean="0">
                <a:latin typeface="PingFang SC Light" charset="-122"/>
                <a:ea typeface="PingFang SC Light" charset="-122"/>
                <a:cs typeface="PingFang SC Light" charset="-122"/>
              </a:rPr>
              <a:t>k</a:t>
            </a:r>
            <a:r>
              <a:rPr lang="zh-CN" altLang="en-US" b="1" u="sng" dirty="0" smtClean="0">
                <a:latin typeface="PingFang SC Light" charset="-122"/>
                <a:ea typeface="PingFang SC Light" charset="-122"/>
                <a:cs typeface="PingFang SC Light" charset="-122"/>
              </a:rPr>
              <a:t>。</a:t>
            </a:r>
            <a:endParaRPr lang="en-US" altLang="zh-CN" b="1" u="sng"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R="0" algn="l" defTabSz="914400" rtl="0" fontAlgn="auto" latinLnBrk="0" hangingPunct="0">
              <a:lnSpc>
                <a:spcPct val="150000"/>
              </a:lnSpc>
              <a:spcBef>
                <a:spcPts val="0"/>
              </a:spcBef>
              <a:spcAft>
                <a:spcPts val="0"/>
              </a:spcAft>
              <a:buClrTx/>
              <a:buSzTx/>
              <a:tabLst/>
            </a:pPr>
            <a:r>
              <a:rPr lang="zh-CN" altLang="en-US" sz="2000" b="1" u="sng" dirty="0">
                <a:latin typeface="Microsoft YaHei" charset="-122"/>
                <a:ea typeface="Microsoft YaHei" charset="-122"/>
                <a:cs typeface="Microsoft YaHei" charset="-122"/>
              </a:rPr>
              <a:t>数据范围</a:t>
            </a:r>
            <a:endParaRPr lang="en-US" altLang="zh-CN" sz="2000" b="1" u="sng" dirty="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n &lt;= 10^5</a:t>
            </a:r>
            <a:r>
              <a:rPr lang="en-US" altLang="zh-CN" b="1" dirty="0">
                <a:latin typeface="PingFang SC Semibold" charset="-122"/>
                <a:ea typeface="PingFang SC Semibold" charset="-122"/>
                <a:cs typeface="PingFang SC Semibold" charset="-122"/>
              </a:rPr>
              <a:t>.</a:t>
            </a:r>
          </a:p>
        </p:txBody>
      </p:sp>
    </p:spTree>
    <p:extLst>
      <p:ext uri="{BB962C8B-B14F-4D97-AF65-F5344CB8AC3E}">
        <p14:creationId xmlns:p14="http://schemas.microsoft.com/office/powerpoint/2010/main" val="98798747"/>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64429" y="3368870"/>
            <a:ext cx="1401901" cy="610729"/>
          </a:xfrm>
          <a:prstGeom prst="rect">
            <a:avLst/>
          </a:prstGeom>
        </p:spPr>
      </p:pic>
      <p:pic>
        <p:nvPicPr>
          <p:cNvPr id="239" name="图片 19" descr="图片 19"/>
          <p:cNvPicPr>
            <a:picLocks noChangeAspect="1"/>
          </p:cNvPicPr>
          <p:nvPr/>
        </p:nvPicPr>
        <p:blipFill>
          <a:blip r:embed="rId3">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085913"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altLang="zh-CN" sz="2800" b="1" u="sng" dirty="0" smtClean="0">
                <a:solidFill>
                  <a:schemeClr val="tx1"/>
                </a:solidFill>
                <a:latin typeface="Impact" charset="0"/>
                <a:ea typeface="Impact" charset="0"/>
                <a:cs typeface="Impact" charset="0"/>
              </a:rPr>
              <a:t>You are given a tree</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a:t>
            </a:r>
            <a:r>
              <a:rPr lang="en-US" sz="1100" i="1" dirty="0" err="1"/>
              <a:t>Codeforces</a:t>
            </a:r>
            <a:r>
              <a:rPr lang="en-US" sz="1100" i="1" dirty="0"/>
              <a:t> Round #507 (Div. 1, based on Olympiad of Metropolises</a:t>
            </a:r>
            <a:r>
              <a:rPr lang="en-US" sz="1100" i="1" dirty="0" smtClean="0"/>
              <a:t>), Problem D.</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 name="TextBox 6"/>
          <p:cNvSpPr txBox="1"/>
          <p:nvPr/>
        </p:nvSpPr>
        <p:spPr>
          <a:xfrm>
            <a:off x="551329" y="80960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考虑对于一个给定的</a:t>
            </a:r>
            <a:r>
              <a:rPr lang="en-US" altLang="zh-CN" b="1" dirty="0" smtClean="0">
                <a:latin typeface="PingFang SC Semibold" charset="-122"/>
                <a:ea typeface="PingFang SC Semibold" charset="-122"/>
                <a:cs typeface="PingFang SC Semibold" charset="-122"/>
              </a:rPr>
              <a:t>k</a:t>
            </a:r>
            <a:r>
              <a:rPr lang="zh-CN" altLang="en-US" b="1" dirty="0" smtClean="0">
                <a:latin typeface="PingFang SC Semibold" charset="-122"/>
                <a:ea typeface="PingFang SC Semibold" charset="-122"/>
                <a:cs typeface="PingFang SC Semibold" charset="-122"/>
              </a:rPr>
              <a:t>，使用</a:t>
            </a:r>
            <a:r>
              <a:rPr lang="en-US" altLang="zh-CN" b="1" dirty="0" err="1" smtClean="0">
                <a:latin typeface="PingFang SC Semibold" charset="-122"/>
                <a:ea typeface="PingFang SC Semibold" charset="-122"/>
                <a:cs typeface="PingFang SC Semibold" charset="-122"/>
              </a:rPr>
              <a:t>dp</a:t>
            </a:r>
            <a:r>
              <a:rPr lang="zh-CN" altLang="en-US" b="1" dirty="0" smtClean="0">
                <a:latin typeface="PingFang SC Semibold" charset="-122"/>
                <a:ea typeface="PingFang SC Semibold" charset="-122"/>
                <a:cs typeface="PingFang SC Semibold" charset="-122"/>
              </a:rPr>
              <a:t>计算答案。</a:t>
            </a:r>
            <a:endParaRPr lang="en-US" altLang="zh-CN" b="1" dirty="0">
              <a:latin typeface="PingFang SC Semibold" charset="-122"/>
              <a:ea typeface="PingFang SC Semibold" charset="-122"/>
              <a:cs typeface="PingFang SC Semibold" charset="-122"/>
            </a:endParaRPr>
          </a:p>
        </p:txBody>
      </p:sp>
      <p:sp>
        <p:nvSpPr>
          <p:cNvPr id="8" name="TextBox 7"/>
          <p:cNvSpPr txBox="1"/>
          <p:nvPr/>
        </p:nvSpPr>
        <p:spPr>
          <a:xfrm>
            <a:off x="551329" y="1277493"/>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贪心：在一个子树当中，尽可能最大化完整的路径条数；其次最大化未完成的链的长度。</a:t>
            </a:r>
            <a:endParaRPr lang="en-US" altLang="zh-CN" b="1" dirty="0">
              <a:latin typeface="PingFang SC Semibold" charset="-122"/>
              <a:ea typeface="PingFang SC Semibold" charset="-122"/>
              <a:cs typeface="PingFang SC Semibold" charset="-122"/>
            </a:endParaRPr>
          </a:p>
        </p:txBody>
      </p:sp>
      <p:sp>
        <p:nvSpPr>
          <p:cNvPr id="9" name="TextBox 8"/>
          <p:cNvSpPr txBox="1"/>
          <p:nvPr/>
        </p:nvSpPr>
        <p:spPr>
          <a:xfrm>
            <a:off x="551329" y="1745382"/>
            <a:ext cx="1106244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进行合并时，先尝试儿子的</a:t>
            </a:r>
            <a:r>
              <a:rPr lang="en-US" altLang="zh-CN" b="1" dirty="0" err="1" smtClean="0">
                <a:latin typeface="PingFang SC Semibold" charset="-122"/>
                <a:ea typeface="PingFang SC Semibold" charset="-122"/>
                <a:cs typeface="PingFang SC Semibold" charset="-122"/>
              </a:rPr>
              <a:t>dp</a:t>
            </a:r>
            <a:r>
              <a:rPr lang="zh-CN" altLang="en-US" b="1" dirty="0" smtClean="0">
                <a:latin typeface="PingFang SC Semibold" charset="-122"/>
                <a:ea typeface="PingFang SC Semibold" charset="-122"/>
                <a:cs typeface="PingFang SC Semibold" charset="-122"/>
              </a:rPr>
              <a:t>值中第二维最大值与次大值能否拼成一条完整的链（长度和</a:t>
            </a:r>
            <a:r>
              <a:rPr lang="en-US" altLang="zh-CN" b="1" dirty="0" smtClean="0">
                <a:latin typeface="PingFang SC Semibold" charset="-122"/>
                <a:ea typeface="PingFang SC Semibold" charset="-122"/>
                <a:cs typeface="PingFang SC Semibold" charset="-122"/>
              </a:rPr>
              <a:t>&gt;=k</a:t>
            </a:r>
            <a:r>
              <a:rPr lang="zh-CN" altLang="en-US" b="1" dirty="0" smtClean="0">
                <a:latin typeface="PingFang SC Semibold" charset="-122"/>
                <a:ea typeface="PingFang SC Semibold" charset="-122"/>
                <a:cs typeface="PingFang SC Semibold" charset="-122"/>
              </a:rPr>
              <a:t>），若不行再选取一条最长的链向上延伸。时间复杂度</a:t>
            </a:r>
            <a:r>
              <a:rPr lang="en-US" altLang="zh-CN" b="1" dirty="0" smtClean="0">
                <a:latin typeface="PingFang SC Semibold" charset="-122"/>
                <a:ea typeface="PingFang SC Semibold" charset="-122"/>
                <a:cs typeface="PingFang SC Semibold" charset="-122"/>
              </a:rPr>
              <a:t>O(n)</a:t>
            </a:r>
            <a:r>
              <a:rPr lang="zh-CN" altLang="en-US" b="1" dirty="0" smtClean="0">
                <a:latin typeface="PingFang SC Semibold" charset="-122"/>
                <a:ea typeface="PingFang SC Semibold" charset="-122"/>
                <a:cs typeface="PingFang SC Semibold" charset="-122"/>
              </a:rPr>
              <a:t>。</a:t>
            </a:r>
            <a:endParaRPr lang="en-US" altLang="zh-CN" b="1" dirty="0">
              <a:latin typeface="PingFang SC Semibold" charset="-122"/>
              <a:ea typeface="PingFang SC Semibold" charset="-122"/>
              <a:cs typeface="PingFang SC Semibold" charset="-122"/>
            </a:endParaRPr>
          </a:p>
        </p:txBody>
      </p:sp>
      <p:sp>
        <p:nvSpPr>
          <p:cNvPr id="10" name="TextBox 9"/>
          <p:cNvSpPr txBox="1"/>
          <p:nvPr/>
        </p:nvSpPr>
        <p:spPr>
          <a:xfrm>
            <a:off x="551328" y="2628546"/>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令</a:t>
            </a:r>
            <a:r>
              <a:rPr lang="en-US" altLang="zh-CN" b="1" dirty="0" err="1" smtClean="0">
                <a:latin typeface="PingFang SC Semibold" charset="-122"/>
                <a:ea typeface="PingFang SC Semibold" charset="-122"/>
                <a:cs typeface="PingFang SC Semibold" charset="-122"/>
              </a:rPr>
              <a:t>f_k</a:t>
            </a:r>
            <a:r>
              <a:rPr lang="zh-CN" altLang="en-US" b="1" dirty="0" smtClean="0">
                <a:latin typeface="PingFang SC Semibold" charset="-122"/>
                <a:ea typeface="PingFang SC Semibold" charset="-122"/>
                <a:cs typeface="PingFang SC Semibold" charset="-122"/>
              </a:rPr>
              <a:t>表示单次对于给定的</a:t>
            </a:r>
            <a:r>
              <a:rPr lang="en-US" altLang="zh-CN" b="1" dirty="0" smtClean="0">
                <a:latin typeface="PingFang SC Semibold" charset="-122"/>
                <a:ea typeface="PingFang SC Semibold" charset="-122"/>
                <a:cs typeface="PingFang SC Semibold" charset="-122"/>
              </a:rPr>
              <a:t>k</a:t>
            </a:r>
            <a:r>
              <a:rPr lang="zh-CN" altLang="en-US" b="1" dirty="0" smtClean="0">
                <a:latin typeface="PingFang SC Semibold" charset="-122"/>
                <a:ea typeface="PingFang SC Semibold" charset="-122"/>
                <a:cs typeface="PingFang SC Semibold" charset="-122"/>
              </a:rPr>
              <a:t>的答案。</a:t>
            </a:r>
            <a:endParaRPr lang="en-US" altLang="zh-CN" b="1" dirty="0">
              <a:latin typeface="PingFang SC Semibold" charset="-122"/>
              <a:ea typeface="PingFang SC Semibold" charset="-122"/>
              <a:cs typeface="PingFang SC Semibold" charset="-122"/>
            </a:endParaRPr>
          </a:p>
        </p:txBody>
      </p:sp>
      <p:sp>
        <p:nvSpPr>
          <p:cNvPr id="11" name="TextBox 10"/>
          <p:cNvSpPr txBox="1"/>
          <p:nvPr/>
        </p:nvSpPr>
        <p:spPr>
          <a:xfrm>
            <a:off x="551328" y="301326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显然有：</a:t>
            </a:r>
            <a:r>
              <a:rPr lang="en-US" altLang="zh-CN" b="1" dirty="0" err="1" smtClean="0">
                <a:latin typeface="PingFang SC Semibold" charset="-122"/>
                <a:ea typeface="PingFang SC Semibold" charset="-122"/>
                <a:cs typeface="PingFang SC Semibold" charset="-122"/>
              </a:rPr>
              <a:t>f_k</a:t>
            </a:r>
            <a:r>
              <a:rPr lang="en-US" altLang="zh-CN" b="1" dirty="0" smtClean="0">
                <a:latin typeface="PingFang SC Semibold" charset="-122"/>
                <a:ea typeface="PingFang SC Semibold" charset="-122"/>
                <a:cs typeface="PingFang SC Semibold" charset="-122"/>
              </a:rPr>
              <a:t> &lt;= n / k </a:t>
            </a:r>
            <a:endParaRPr lang="en-US" altLang="zh-CN" b="1" dirty="0">
              <a:latin typeface="PingFang SC Semibold" charset="-122"/>
              <a:ea typeface="PingFang SC Semibold" charset="-122"/>
              <a:cs typeface="PingFang SC Semibold" charset="-122"/>
            </a:endParaRPr>
          </a:p>
        </p:txBody>
      </p:sp>
      <p:sp>
        <p:nvSpPr>
          <p:cNvPr id="12" name="TextBox 11"/>
          <p:cNvSpPr txBox="1"/>
          <p:nvPr/>
        </p:nvSpPr>
        <p:spPr>
          <a:xfrm>
            <a:off x="999563" y="3368869"/>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Wingdings" charset="2"/>
              <a:buChar char="Ø"/>
              <a:tabLst/>
              <a:defRPr/>
            </a:pPr>
            <a:r>
              <a:rPr lang="en-US" altLang="zh-CN" sz="2000" b="1" dirty="0" smtClean="0">
                <a:solidFill>
                  <a:srgbClr val="0F966A"/>
                </a:solidFill>
                <a:latin typeface="PingFang SC Semibold" charset="-122"/>
                <a:ea typeface="PingFang SC Semibold" charset="-122"/>
                <a:cs typeface="PingFang SC Semibold" charset="-122"/>
              </a:rPr>
              <a:t>f</a:t>
            </a:r>
            <a:r>
              <a:rPr lang="zh-CN" altLang="en-US" sz="2000" b="1" dirty="0" smtClean="0">
                <a:solidFill>
                  <a:srgbClr val="0F966A"/>
                </a:solidFill>
                <a:latin typeface="PingFang SC Semibold" charset="-122"/>
                <a:ea typeface="PingFang SC Semibold" charset="-122"/>
                <a:cs typeface="PingFang SC Semibold" charset="-122"/>
              </a:rPr>
              <a:t>中不同的取值个数是</a:t>
            </a:r>
            <a:r>
              <a:rPr lang="en-US" altLang="zh-CN" sz="2000" b="1" dirty="0">
                <a:solidFill>
                  <a:srgbClr val="0F966A"/>
                </a:solidFill>
                <a:latin typeface="PingFang SC Semibold" charset="-122"/>
                <a:ea typeface="PingFang SC Semibold" charset="-122"/>
                <a:cs typeface="PingFang SC Semibold" charset="-122"/>
              </a:rPr>
              <a:t> </a:t>
            </a:r>
            <a:r>
              <a:rPr lang="en-US" altLang="zh-CN" sz="2000" b="1" dirty="0" smtClean="0">
                <a:solidFill>
                  <a:srgbClr val="0F966A"/>
                </a:solidFill>
                <a:latin typeface="PingFang SC Semibold" charset="-122"/>
                <a:ea typeface="PingFang SC Semibold" charset="-122"/>
                <a:cs typeface="PingFang SC Semibold" charset="-122"/>
              </a:rPr>
              <a:t>               </a:t>
            </a:r>
            <a:r>
              <a:rPr lang="zh-CN" altLang="en-US" sz="2000" b="1" dirty="0" smtClean="0">
                <a:solidFill>
                  <a:srgbClr val="0F966A"/>
                </a:solidFill>
                <a:latin typeface="PingFang SC Semibold" charset="-122"/>
                <a:ea typeface="PingFang SC Semibold" charset="-122"/>
                <a:cs typeface="PingFang SC Semibold" charset="-122"/>
              </a:rPr>
              <a:t>级别的！</a:t>
            </a:r>
            <a:endParaRPr lang="en-US" altLang="zh-CN" sz="2000" b="1" dirty="0" smtClean="0">
              <a:solidFill>
                <a:srgbClr val="0F966A"/>
              </a:solidFill>
              <a:latin typeface="PingFang SC Semibold" charset="-122"/>
              <a:ea typeface="PingFang SC Semibold" charset="-122"/>
              <a:cs typeface="PingFang SC Semibold" charset="-122"/>
            </a:endParaRPr>
          </a:p>
        </p:txBody>
      </p:sp>
      <p:sp>
        <p:nvSpPr>
          <p:cNvPr id="14" name="TextBox 13"/>
          <p:cNvSpPr txBox="1"/>
          <p:nvPr/>
        </p:nvSpPr>
        <p:spPr>
          <a:xfrm>
            <a:off x="551327" y="3876698"/>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又，</a:t>
            </a:r>
            <a:r>
              <a:rPr lang="en-US" altLang="zh-CN" b="1" dirty="0" smtClean="0">
                <a:latin typeface="PingFang SC Semibold" charset="-122"/>
                <a:ea typeface="PingFang SC Semibold" charset="-122"/>
                <a:cs typeface="PingFang SC Semibold" charset="-122"/>
              </a:rPr>
              <a:t>f</a:t>
            </a:r>
            <a:r>
              <a:rPr lang="zh-CN" altLang="en-US" b="1" dirty="0" smtClean="0">
                <a:latin typeface="PingFang SC Semibold" charset="-122"/>
                <a:ea typeface="PingFang SC Semibold" charset="-122"/>
                <a:cs typeface="PingFang SC Semibold" charset="-122"/>
              </a:rPr>
              <a:t> 显然单调。</a:t>
            </a:r>
            <a:endParaRPr lang="en-US" altLang="zh-CN" b="1" dirty="0">
              <a:latin typeface="PingFang SC Semibold" charset="-122"/>
              <a:ea typeface="PingFang SC Semibold" charset="-122"/>
              <a:cs typeface="PingFang SC Semibold" charset="-122"/>
            </a:endParaRPr>
          </a:p>
        </p:txBody>
      </p:sp>
      <p:sp>
        <p:nvSpPr>
          <p:cNvPr id="15" name="TextBox 14"/>
          <p:cNvSpPr txBox="1"/>
          <p:nvPr/>
        </p:nvSpPr>
        <p:spPr>
          <a:xfrm>
            <a:off x="551326" y="4261416"/>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在每个边界上二分即可。</a:t>
            </a:r>
            <a:endParaRPr lang="en-US" altLang="zh-CN" b="1" dirty="0">
              <a:latin typeface="PingFang SC Semibold" charset="-122"/>
              <a:ea typeface="PingFang SC Semibold" charset="-122"/>
              <a:cs typeface="PingFang SC Semibold" charset="-122"/>
            </a:endParaRPr>
          </a:p>
        </p:txBody>
      </p:sp>
      <p:sp>
        <p:nvSpPr>
          <p:cNvPr id="16" name="TextBox 15"/>
          <p:cNvSpPr txBox="1"/>
          <p:nvPr/>
        </p:nvSpPr>
        <p:spPr>
          <a:xfrm>
            <a:off x="551325" y="4679758"/>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时间复杂度</a:t>
            </a:r>
            <a:endParaRPr lang="en-US" altLang="zh-CN" b="1" dirty="0">
              <a:latin typeface="PingFang SC Semibold" charset="-122"/>
              <a:ea typeface="PingFang SC Semibold" charset="-122"/>
              <a:cs typeface="PingFang SC Semibold" charset="-122"/>
            </a:endParaRPr>
          </a:p>
        </p:txBody>
      </p:sp>
      <p:pic>
        <p:nvPicPr>
          <p:cNvPr id="4" name="Picture 3"/>
          <p:cNvPicPr>
            <a:picLocks noChangeAspect="1"/>
          </p:cNvPicPr>
          <p:nvPr/>
        </p:nvPicPr>
        <p:blipFill>
          <a:blip r:embed="rId4"/>
          <a:stretch>
            <a:fillRect/>
          </a:stretch>
        </p:blipFill>
        <p:spPr>
          <a:xfrm>
            <a:off x="2085788" y="4719922"/>
            <a:ext cx="2176929" cy="496009"/>
          </a:xfrm>
          <a:prstGeom prst="rect">
            <a:avLst/>
          </a:prstGeom>
        </p:spPr>
      </p:pic>
    </p:spTree>
    <p:extLst>
      <p:ext uri="{BB962C8B-B14F-4D97-AF65-F5344CB8AC3E}">
        <p14:creationId xmlns:p14="http://schemas.microsoft.com/office/powerpoint/2010/main" val="5056816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3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3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3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3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3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par>
                                <p:cTn id="33" presetID="10" presetClass="entr" presetSubtype="0" fill="hold" grpId="0" nodeType="withEffect">
                                  <p:stCondLst>
                                    <p:cond delay="0"/>
                                  </p:stCondLst>
                                  <p:iterate type="lt">
                                    <p:tmPct val="0"/>
                                  </p:iterate>
                                  <p:childTnLst>
                                    <p:set>
                                      <p:cBhvr>
                                        <p:cTn id="34" dur="1" fill="hold">
                                          <p:stCondLst>
                                            <p:cond delay="0"/>
                                          </p:stCondLst>
                                        </p:cTn>
                                        <p:tgtEl>
                                          <p:spTgt spid="12">
                                            <p:txEl>
                                              <p:pRg st="0" end="0"/>
                                            </p:txEl>
                                          </p:spTgt>
                                        </p:tgtEl>
                                        <p:attrNameLst>
                                          <p:attrName>style.visibility</p:attrName>
                                        </p:attrNameLst>
                                      </p:cBhvr>
                                      <p:to>
                                        <p:strVal val="visible"/>
                                      </p:to>
                                    </p:set>
                                    <p:animEffect transition="in" filter="fade">
                                      <p:cBhvr>
                                        <p:cTn id="35" dur="500"/>
                                        <p:tgtEl>
                                          <p:spTgt spid="12">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iterate type="lt">
                                    <p:tmPct val="0"/>
                                  </p:iterate>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300"/>
                                        <p:tgtEl>
                                          <p:spTgt spid="14">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iterate type="lt">
                                    <p:tmPct val="0"/>
                                  </p:iterate>
                                  <p:childTnLst>
                                    <p:set>
                                      <p:cBhvr>
                                        <p:cTn id="44" dur="1" fill="hold">
                                          <p:stCondLst>
                                            <p:cond delay="0"/>
                                          </p:stCondLst>
                                        </p:cTn>
                                        <p:tgtEl>
                                          <p:spTgt spid="15">
                                            <p:txEl>
                                              <p:pRg st="0" end="0"/>
                                            </p:txEl>
                                          </p:spTgt>
                                        </p:tgtEl>
                                        <p:attrNameLst>
                                          <p:attrName>style.visibility</p:attrName>
                                        </p:attrNameLst>
                                      </p:cBhvr>
                                      <p:to>
                                        <p:strVal val="visible"/>
                                      </p:to>
                                    </p:set>
                                    <p:animEffect transition="in" filter="fade">
                                      <p:cBhvr>
                                        <p:cTn id="45" dur="300"/>
                                        <p:tgtEl>
                                          <p:spTgt spid="15">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nodeType="with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6340102"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dirty="0" err="1" smtClean="0">
                <a:solidFill>
                  <a:schemeClr val="tx1"/>
                </a:solidFill>
              </a:rPr>
              <a:t>Vladislav</a:t>
            </a:r>
            <a:r>
              <a:rPr lang="zh-CN" altLang="en-US" sz="2800" dirty="0">
                <a:solidFill>
                  <a:schemeClr val="tx1"/>
                </a:solidFill>
              </a:rPr>
              <a:t> </a:t>
            </a:r>
            <a:r>
              <a:rPr lang="en-US" sz="2800" dirty="0" smtClean="0">
                <a:solidFill>
                  <a:schemeClr val="tx1"/>
                </a:solidFill>
              </a:rPr>
              <a:t>and </a:t>
            </a:r>
            <a:r>
              <a:rPr lang="en-US" sz="2800" dirty="0">
                <a:solidFill>
                  <a:schemeClr val="tx1"/>
                </a:solidFill>
              </a:rPr>
              <a:t>a Great Legend</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a:t>
            </a:r>
            <a:r>
              <a:rPr lang="en-US" altLang="zh-CN" sz="1100" i="1" dirty="0" err="1" smtClean="0"/>
              <a:t>Codeforces</a:t>
            </a:r>
            <a:r>
              <a:rPr lang="en-US" altLang="zh-CN" sz="1100" i="1" dirty="0" smtClean="0"/>
              <a:t> Hello 2019, Problem G.</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8" y="957522"/>
            <a:ext cx="9130553" cy="51706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题目描述</a:t>
            </a:r>
            <a:endParaRPr lang="en-US" altLang="zh-CN" sz="2000" b="1" u="sng" dirty="0" smtClean="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给出一棵</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个节点的树</a:t>
            </a:r>
            <a:r>
              <a:rPr lang="en-US" altLang="zh-CN" b="1" dirty="0" smtClean="0">
                <a:latin typeface="PingFang SC Semibold" charset="-122"/>
                <a:ea typeface="PingFang SC Semibold" charset="-122"/>
                <a:cs typeface="PingFang SC Semibold" charset="-122"/>
              </a:rPr>
              <a:t>T</a:t>
            </a:r>
            <a:r>
              <a:rPr lang="zh-CN" altLang="en-US" b="1" dirty="0" smtClean="0">
                <a:latin typeface="PingFang SC Semibold" charset="-122"/>
                <a:ea typeface="PingFang SC Semibold" charset="-122"/>
                <a:cs typeface="PingFang SC Semibold" charset="-122"/>
              </a:rPr>
              <a:t>。</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对于其中任意一个</a:t>
            </a:r>
            <a:r>
              <a:rPr lang="zh-CN" altLang="en-US" b="1" u="sng" dirty="0" smtClean="0">
                <a:latin typeface="PingFang SC Semibold" charset="-122"/>
                <a:ea typeface="PingFang SC Semibold" charset="-122"/>
                <a:cs typeface="PingFang SC Semibold" charset="-122"/>
              </a:rPr>
              <a:t>非空</a:t>
            </a:r>
            <a:r>
              <a:rPr lang="zh-CN" altLang="en-US" b="1" dirty="0" smtClean="0">
                <a:latin typeface="PingFang SC Semibold" charset="-122"/>
                <a:ea typeface="PingFang SC Semibold" charset="-122"/>
                <a:cs typeface="PingFang SC Semibold" charset="-122"/>
              </a:rPr>
              <a:t>节点集合</a:t>
            </a:r>
            <a:r>
              <a:rPr lang="en-US" altLang="zh-CN" b="1" dirty="0" smtClean="0">
                <a:latin typeface="PingFang SC Semibold" charset="-122"/>
                <a:ea typeface="PingFang SC Semibold" charset="-122"/>
                <a:cs typeface="PingFang SC Semibold" charset="-122"/>
              </a:rPr>
              <a:t>X</a:t>
            </a:r>
            <a:r>
              <a:rPr lang="zh-CN" altLang="en-US" b="1" dirty="0" smtClean="0">
                <a:latin typeface="PingFang SC Semibold" charset="-122"/>
                <a:ea typeface="PingFang SC Semibold" charset="-122"/>
                <a:cs typeface="PingFang SC Semibold" charset="-122"/>
              </a:rPr>
              <a:t>，定义</a:t>
            </a:r>
            <a:r>
              <a:rPr lang="en-US" altLang="zh-CN" b="1" dirty="0" smtClean="0">
                <a:latin typeface="PingFang SC Semibold" charset="-122"/>
                <a:ea typeface="PingFang SC Semibold" charset="-122"/>
                <a:cs typeface="PingFang SC Semibold" charset="-122"/>
              </a:rPr>
              <a:t>f(X)</a:t>
            </a:r>
            <a:r>
              <a:rPr lang="zh-CN" altLang="en-US" b="1" dirty="0" smtClean="0">
                <a:latin typeface="PingFang SC Semibold" charset="-122"/>
                <a:ea typeface="PingFang SC Semibold" charset="-122"/>
                <a:cs typeface="PingFang SC Semibold" charset="-122"/>
              </a:rPr>
              <a:t>为包含这些点的最小连通子树的边数。</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给出一个正整数</a:t>
            </a:r>
            <a:r>
              <a:rPr lang="en-US" altLang="zh-CN" b="1" dirty="0" smtClean="0">
                <a:latin typeface="PingFang SC Semibold" charset="-122"/>
                <a:ea typeface="PingFang SC Semibold" charset="-122"/>
                <a:cs typeface="PingFang SC Semibold" charset="-122"/>
              </a:rPr>
              <a:t>k</a:t>
            </a:r>
            <a:r>
              <a:rPr lang="zh-CN" altLang="en-US" b="1" dirty="0" smtClean="0">
                <a:latin typeface="PingFang SC Semibold" charset="-122"/>
                <a:ea typeface="PingFang SC Semibold" charset="-122"/>
                <a:cs typeface="PingFang SC Semibold" charset="-122"/>
              </a:rPr>
              <a:t>，求：</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答案对</a:t>
            </a:r>
            <a:r>
              <a:rPr lang="en-US" altLang="zh-CN" i="1" u="sng" dirty="0" smtClean="0">
                <a:latin typeface="PingFang SC Semibold" charset="-122"/>
                <a:ea typeface="PingFang SC Semibold" charset="-122"/>
                <a:cs typeface="PingFang SC Semibold" charset="-122"/>
              </a:rPr>
              <a:t>10^9+7</a:t>
            </a:r>
            <a:r>
              <a:rPr lang="zh-CN" altLang="en-US" i="1" u="sng" dirty="0" smtClean="0">
                <a:latin typeface="PingFang SC Semibold" charset="-122"/>
                <a:ea typeface="PingFang SC Semibold" charset="-122"/>
                <a:cs typeface="PingFang SC Semibold" charset="-122"/>
              </a:rPr>
              <a:t> </a:t>
            </a:r>
            <a:r>
              <a:rPr lang="zh-CN" altLang="en-US" b="1" dirty="0" smtClean="0">
                <a:latin typeface="PingFang SC Semibold" charset="-122"/>
                <a:ea typeface="PingFang SC Semibold" charset="-122"/>
                <a:cs typeface="PingFang SC Semibold" charset="-122"/>
              </a:rPr>
              <a:t>取模。</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数据</a:t>
            </a:r>
            <a:r>
              <a:rPr lang="zh-CN" altLang="en-US" sz="2000" b="1" u="sng" dirty="0">
                <a:latin typeface="Microsoft YaHei" charset="-122"/>
                <a:ea typeface="Microsoft YaHei" charset="-122"/>
                <a:cs typeface="Microsoft YaHei" charset="-122"/>
              </a:rPr>
              <a:t>范围</a:t>
            </a:r>
            <a:endParaRPr lang="en-US" altLang="zh-CN" sz="2000" b="1" u="sng" dirty="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2</a:t>
            </a:r>
            <a:r>
              <a:rPr lang="zh-CN" altLang="en-US" b="1" dirty="0" smtClean="0">
                <a:latin typeface="PingFang SC Semibold" charset="-122"/>
                <a:ea typeface="PingFang SC Semibold" charset="-122"/>
                <a:cs typeface="PingFang SC Semibold" charset="-122"/>
              </a:rPr>
              <a:t> </a:t>
            </a:r>
            <a:r>
              <a:rPr lang="en-US" altLang="zh-CN" b="1" dirty="0" smtClean="0">
                <a:latin typeface="PingFang SC Semibold" charset="-122"/>
                <a:ea typeface="PingFang SC Semibold" charset="-122"/>
                <a:cs typeface="PingFang SC Semibold" charset="-122"/>
              </a:rPr>
              <a:t>&lt;= n &lt;= 10^5.</a:t>
            </a: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1 &lt;= k &lt;= 200.</a:t>
            </a:r>
            <a:endParaRPr lang="en-US" altLang="zh-CN" b="1" dirty="0">
              <a:latin typeface="PingFang SC Semibold" charset="-122"/>
              <a:ea typeface="PingFang SC Semibold" charset="-122"/>
              <a:cs typeface="PingFang SC Semibold" charset="-122"/>
            </a:endParaRPr>
          </a:p>
        </p:txBody>
      </p:sp>
      <p:pic>
        <p:nvPicPr>
          <p:cNvPr id="2" name="Picture 1"/>
          <p:cNvPicPr>
            <a:picLocks noChangeAspect="1"/>
          </p:cNvPicPr>
          <p:nvPr/>
        </p:nvPicPr>
        <p:blipFill>
          <a:blip r:embed="rId3"/>
          <a:stretch>
            <a:fillRect/>
          </a:stretch>
        </p:blipFill>
        <p:spPr>
          <a:xfrm>
            <a:off x="3152028" y="2602006"/>
            <a:ext cx="4983443" cy="1243204"/>
          </a:xfrm>
          <a:prstGeom prst="rect">
            <a:avLst/>
          </a:prstGeom>
        </p:spPr>
      </p:pic>
    </p:spTree>
    <p:extLst>
      <p:ext uri="{BB962C8B-B14F-4D97-AF65-F5344CB8AC3E}">
        <p14:creationId xmlns:p14="http://schemas.microsoft.com/office/powerpoint/2010/main" val="139950710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6340102"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dirty="0" err="1" smtClean="0">
                <a:solidFill>
                  <a:schemeClr val="tx1"/>
                </a:solidFill>
              </a:rPr>
              <a:t>Vladislav</a:t>
            </a:r>
            <a:r>
              <a:rPr lang="zh-CN" altLang="en-US" sz="2800" dirty="0">
                <a:solidFill>
                  <a:schemeClr val="tx1"/>
                </a:solidFill>
              </a:rPr>
              <a:t> </a:t>
            </a:r>
            <a:r>
              <a:rPr lang="en-US" sz="2800" dirty="0" smtClean="0">
                <a:solidFill>
                  <a:schemeClr val="tx1"/>
                </a:solidFill>
              </a:rPr>
              <a:t>and </a:t>
            </a:r>
            <a:r>
              <a:rPr lang="en-US" sz="2800" dirty="0">
                <a:solidFill>
                  <a:schemeClr val="tx1"/>
                </a:solidFill>
              </a:rPr>
              <a:t>a Great Legend</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a:t>
            </a:r>
            <a:r>
              <a:rPr lang="en-US" altLang="zh-CN" sz="1100" i="1" dirty="0" err="1" smtClean="0"/>
              <a:t>Codeforces</a:t>
            </a:r>
            <a:r>
              <a:rPr lang="en-US" altLang="zh-CN" sz="1100" i="1" dirty="0" smtClean="0"/>
              <a:t> Hello 2019, Problem G.</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 name="TextBox 7"/>
          <p:cNvSpPr txBox="1"/>
          <p:nvPr/>
        </p:nvSpPr>
        <p:spPr>
          <a:xfrm>
            <a:off x="551329" y="80960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en-US" altLang="zh-CN" b="1" dirty="0" smtClean="0">
                <a:latin typeface="PingFang SC Semibold" charset="-122"/>
                <a:ea typeface="PingFang SC Semibold" charset="-122"/>
                <a:cs typeface="PingFang SC Semibold" charset="-122"/>
              </a:rPr>
              <a:t>f(X)^k</a:t>
            </a:r>
            <a:r>
              <a:rPr lang="zh-CN" altLang="en-US" b="1" dirty="0" smtClean="0">
                <a:latin typeface="PingFang SC Semibold" charset="-122"/>
                <a:ea typeface="PingFang SC Semibold" charset="-122"/>
                <a:cs typeface="PingFang SC Semibold" charset="-122"/>
              </a:rPr>
              <a:t>很难直接算，于是我们把它拆开。</a:t>
            </a:r>
            <a:endParaRPr lang="en-US" altLang="zh-CN" b="1" dirty="0">
              <a:latin typeface="PingFang SC Semibold" charset="-122"/>
              <a:ea typeface="PingFang SC Semibold" charset="-122"/>
              <a:cs typeface="PingFang SC Semibold" charset="-122"/>
            </a:endParaRPr>
          </a:p>
        </p:txBody>
      </p:sp>
      <p:pic>
        <p:nvPicPr>
          <p:cNvPr id="4" name="Picture 3"/>
          <p:cNvPicPr>
            <a:picLocks noChangeAspect="1"/>
          </p:cNvPicPr>
          <p:nvPr/>
        </p:nvPicPr>
        <p:blipFill>
          <a:blip r:embed="rId3"/>
          <a:stretch>
            <a:fillRect/>
          </a:stretch>
        </p:blipFill>
        <p:spPr>
          <a:xfrm>
            <a:off x="798606" y="1317433"/>
            <a:ext cx="4607112" cy="692890"/>
          </a:xfrm>
          <a:prstGeom prst="rect">
            <a:avLst/>
          </a:prstGeom>
        </p:spPr>
      </p:pic>
      <p:sp>
        <p:nvSpPr>
          <p:cNvPr id="11" name="TextBox 10"/>
          <p:cNvSpPr txBox="1"/>
          <p:nvPr/>
        </p:nvSpPr>
        <p:spPr>
          <a:xfrm>
            <a:off x="551328" y="193426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其中</a:t>
            </a:r>
            <a:r>
              <a:rPr lang="en-US" altLang="zh-CN" b="1" dirty="0" smtClean="0">
                <a:latin typeface="PingFang SC Semibold" charset="-122"/>
                <a:ea typeface="PingFang SC Semibold" charset="-122"/>
                <a:cs typeface="PingFang SC Semibold" charset="-122"/>
              </a:rPr>
              <a:t>S(</a:t>
            </a:r>
            <a:r>
              <a:rPr lang="en-US" altLang="zh-CN" b="1" dirty="0" err="1" smtClean="0">
                <a:latin typeface="PingFang SC Semibold" charset="-122"/>
                <a:ea typeface="PingFang SC Semibold" charset="-122"/>
                <a:cs typeface="PingFang SC Semibold" charset="-122"/>
              </a:rPr>
              <a:t>k,i</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是第二类斯特林数，表示将</a:t>
            </a:r>
            <a:r>
              <a:rPr lang="en-US" altLang="zh-CN" b="1" dirty="0" smtClean="0">
                <a:latin typeface="PingFang SC Semibold" charset="-122"/>
                <a:ea typeface="PingFang SC Semibold" charset="-122"/>
                <a:cs typeface="PingFang SC Semibold" charset="-122"/>
              </a:rPr>
              <a:t>k</a:t>
            </a:r>
            <a:r>
              <a:rPr lang="zh-CN" altLang="en-US" b="1" dirty="0" smtClean="0">
                <a:latin typeface="PingFang SC Semibold" charset="-122"/>
                <a:ea typeface="PingFang SC Semibold" charset="-122"/>
                <a:cs typeface="PingFang SC Semibold" charset="-122"/>
              </a:rPr>
              <a:t>个元素拆分成</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个集合的方案数。</a:t>
            </a:r>
            <a:endParaRPr lang="en-US" altLang="zh-CN" b="1" dirty="0">
              <a:latin typeface="PingFang SC Semibold" charset="-122"/>
              <a:ea typeface="PingFang SC Semibold" charset="-122"/>
              <a:cs typeface="PingFang SC Semibold" charset="-122"/>
            </a:endParaRPr>
          </a:p>
        </p:txBody>
      </p:sp>
      <p:sp>
        <p:nvSpPr>
          <p:cNvPr id="12" name="TextBox 11"/>
          <p:cNvSpPr txBox="1"/>
          <p:nvPr/>
        </p:nvSpPr>
        <p:spPr>
          <a:xfrm>
            <a:off x="551328" y="2345366"/>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smtClean="0">
                <a:latin typeface="PingFang SC Semibold" charset="-122"/>
                <a:ea typeface="PingFang SC Semibold" charset="-122"/>
                <a:cs typeface="PingFang SC Semibold" charset="-122"/>
              </a:rPr>
              <a:t>大家都会算它吧？</a:t>
            </a:r>
            <a:endParaRPr lang="en-US" altLang="zh-CN" b="1" dirty="0">
              <a:latin typeface="PingFang SC Semibold" charset="-122"/>
              <a:ea typeface="PingFang SC Semibold" charset="-122"/>
              <a:cs typeface="PingFang SC Semibold" charset="-122"/>
            </a:endParaRPr>
          </a:p>
        </p:txBody>
      </p:sp>
      <p:pic>
        <p:nvPicPr>
          <p:cNvPr id="6" name="Picture 5"/>
          <p:cNvPicPr>
            <a:picLocks noChangeAspect="1"/>
          </p:cNvPicPr>
          <p:nvPr/>
        </p:nvPicPr>
        <p:blipFill>
          <a:blip r:embed="rId4"/>
          <a:stretch>
            <a:fillRect/>
          </a:stretch>
        </p:blipFill>
        <p:spPr>
          <a:xfrm>
            <a:off x="551328" y="2920032"/>
            <a:ext cx="8767482" cy="992743"/>
          </a:xfrm>
          <a:prstGeom prst="rect">
            <a:avLst/>
          </a:prstGeom>
        </p:spPr>
      </p:pic>
      <p:sp>
        <p:nvSpPr>
          <p:cNvPr id="14" name="TextBox 13"/>
          <p:cNvSpPr txBox="1"/>
          <p:nvPr/>
        </p:nvSpPr>
        <p:spPr>
          <a:xfrm>
            <a:off x="551327" y="3925226"/>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接下来我们尝试用组合意义把式子套回原来的题面里头去。</a:t>
            </a:r>
            <a:endParaRPr lang="en-US" altLang="zh-CN" b="1" dirty="0">
              <a:latin typeface="PingFang SC Semibold" charset="-122"/>
              <a:ea typeface="PingFang SC Semibold" charset="-122"/>
              <a:cs typeface="PingFang SC Semibold" charset="-122"/>
            </a:endParaRPr>
          </a:p>
        </p:txBody>
      </p:sp>
      <p:pic>
        <p:nvPicPr>
          <p:cNvPr id="7" name="Picture 6"/>
          <p:cNvPicPr>
            <a:picLocks noChangeAspect="1"/>
          </p:cNvPicPr>
          <p:nvPr/>
        </p:nvPicPr>
        <p:blipFill>
          <a:blip r:embed="rId5"/>
          <a:stretch>
            <a:fillRect/>
          </a:stretch>
        </p:blipFill>
        <p:spPr>
          <a:xfrm>
            <a:off x="685798" y="4498975"/>
            <a:ext cx="5607426" cy="1614259"/>
          </a:xfrm>
          <a:prstGeom prst="rect">
            <a:avLst/>
          </a:prstGeom>
        </p:spPr>
      </p:pic>
    </p:spTree>
    <p:extLst>
      <p:ext uri="{BB962C8B-B14F-4D97-AF65-F5344CB8AC3E}">
        <p14:creationId xmlns:p14="http://schemas.microsoft.com/office/powerpoint/2010/main" val="1275617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3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3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3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3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1626</Words>
  <Application>Microsoft Macintosh PowerPoint</Application>
  <PresentationFormat>Widescreen</PresentationFormat>
  <Paragraphs>184</Paragraphs>
  <Slides>21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21</vt:i4>
      </vt:variant>
    </vt:vector>
  </HeadingPairs>
  <TitlesOfParts>
    <vt:vector size="35" baseType="lpstr">
      <vt:lpstr>Calibri</vt:lpstr>
      <vt:lpstr>Calibri Light</vt:lpstr>
      <vt:lpstr>Courier New</vt:lpstr>
      <vt:lpstr>DengXian</vt:lpstr>
      <vt:lpstr>Garamond</vt:lpstr>
      <vt:lpstr>Impact</vt:lpstr>
      <vt:lpstr>Microsoft YaHei</vt:lpstr>
      <vt:lpstr>PingFang SC Light</vt:lpstr>
      <vt:lpstr>PingFang SC Semibold</vt:lpstr>
      <vt:lpstr>Wingdings</vt:lpstr>
      <vt:lpstr>微软雅黑</vt:lpstr>
      <vt:lpstr>方正正中黑简体</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cp:revision>
  <dcterms:created xsi:type="dcterms:W3CDTF">2019-01-16T03:54:59Z</dcterms:created>
  <dcterms:modified xsi:type="dcterms:W3CDTF">2019-01-16T03:55:13Z</dcterms:modified>
</cp:coreProperties>
</file>