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58" r:id="rId3"/>
    <p:sldId id="286" r:id="rId4"/>
    <p:sldId id="287" r:id="rId5"/>
    <p:sldId id="325" r:id="rId6"/>
    <p:sldId id="326" r:id="rId7"/>
    <p:sldId id="327" r:id="rId8"/>
    <p:sldId id="328" r:id="rId9"/>
    <p:sldId id="329" r:id="rId10"/>
    <p:sldId id="330" r:id="rId11"/>
    <p:sldId id="331" r:id="rId12"/>
    <p:sldId id="332" r:id="rId13"/>
    <p:sldId id="337" r:id="rId14"/>
    <p:sldId id="338" r:id="rId15"/>
    <p:sldId id="339" r:id="rId16"/>
    <p:sldId id="340" r:id="rId17"/>
    <p:sldId id="341" r:id="rId18"/>
    <p:sldId id="342" r:id="rId19"/>
    <p:sldId id="343" r:id="rId20"/>
    <p:sldId id="359" r:id="rId21"/>
    <p:sldId id="344" r:id="rId22"/>
    <p:sldId id="345" r:id="rId23"/>
    <p:sldId id="346" r:id="rId24"/>
    <p:sldId id="333" r:id="rId25"/>
    <p:sldId id="334" r:id="rId26"/>
    <p:sldId id="335" r:id="rId27"/>
    <p:sldId id="336" r:id="rId28"/>
    <p:sldId id="351" r:id="rId29"/>
    <p:sldId id="352" r:id="rId30"/>
    <p:sldId id="347" r:id="rId31"/>
    <p:sldId id="348" r:id="rId32"/>
    <p:sldId id="349" r:id="rId33"/>
    <p:sldId id="350" r:id="rId34"/>
    <p:sldId id="353" r:id="rId35"/>
    <p:sldId id="360" r:id="rId36"/>
    <p:sldId id="361" r:id="rId37"/>
    <p:sldId id="362" r:id="rId38"/>
    <p:sldId id="363"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F96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0D4CB"/>
          </a:solidFill>
        </a:fill>
      </a:tcStyle>
    </a:wholeTbl>
    <a:band2H>
      <a:tcTxStyle/>
      <a:tcStyle>
        <a:tcBdr/>
        <a:fill>
          <a:solidFill>
            <a:srgbClr val="F8EBE7"/>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35"/>
    <p:restoredTop sz="93293"/>
  </p:normalViewPr>
  <p:slideViewPr>
    <p:cSldViewPr snapToGrid="0" snapToObjects="1">
      <p:cViewPr>
        <p:scale>
          <a:sx n="95" d="100"/>
          <a:sy n="95" d="100"/>
        </p:scale>
        <p:origin x="-112"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54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914400" y="2130425"/>
            <a:ext cx="10363200" cy="1470026"/>
          </a:xfrm>
          <a:prstGeom prst="rect">
            <a:avLst/>
          </a:prstGeom>
        </p:spPr>
        <p:txBody>
          <a:bodyPr/>
          <a:lstStyle/>
          <a:p>
            <a:r>
              <a:t>标题文本</a:t>
            </a:r>
          </a:p>
        </p:txBody>
      </p:sp>
      <p:sp>
        <p:nvSpPr>
          <p:cNvPr id="12" name="正文级别 1…"/>
          <p:cNvSpPr txBox="1">
            <a:spLocks noGrp="1"/>
          </p:cNvSpPr>
          <p:nvPr>
            <p:ph type="body" sz="quarter" idx="1"/>
          </p:nvPr>
        </p:nvSpPr>
        <p:spPr>
          <a:xfrm>
            <a:off x="1828800" y="3886200"/>
            <a:ext cx="8534400" cy="175260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1"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683501"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p>
            <a:r>
              <a:t>标题文本</a:t>
            </a:r>
          </a:p>
        </p:txBody>
      </p:sp>
      <p:sp>
        <p:nvSpPr>
          <p:cNvPr id="120" name="正文级别 1…"/>
          <p:cNvSpPr txBox="1">
            <a:spLocks noGrp="1"/>
          </p:cNvSpPr>
          <p:nvPr>
            <p:ph type="body" idx="1"/>
          </p:nvPr>
        </p:nvSpPr>
        <p:spPr>
          <a:prstGeom prst="rect">
            <a:avLst/>
          </a:prstGeom>
        </p:spPr>
        <p:txBody>
          <a:bodyPr/>
          <a:lstStyle>
            <a:lvl4pPr marL="1727200" indent="-355600"/>
            <a:lvl5pPr marL="2184400" indent="-355600"/>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4pPr marL="1727200" indent="-355600"/>
            <a:lvl5pPr marL="2184400" indent="-355600"/>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149"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p>
            <a:r>
              <a:t>标题文本</a:t>
            </a:r>
          </a:p>
        </p:txBody>
      </p:sp>
      <p:sp>
        <p:nvSpPr>
          <p:cNvPr id="157"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64"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174"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p>
            <a:r>
              <a:t>标题文本</a:t>
            </a:r>
          </a:p>
        </p:txBody>
      </p:sp>
      <p:sp>
        <p:nvSpPr>
          <p:cNvPr id="192" name="正文级别 1…"/>
          <p:cNvSpPr txBox="1">
            <a:spLocks noGrp="1"/>
          </p:cNvSpPr>
          <p:nvPr>
            <p:ph type="body" idx="1"/>
          </p:nvPr>
        </p:nvSpPr>
        <p:spPr>
          <a:prstGeom prst="rect">
            <a:avLst/>
          </a:prstGeom>
        </p:spPr>
        <p:txBody>
          <a:bodyPr/>
          <a:lstStyle>
            <a:lvl4pPr marL="1727200" indent="-355600"/>
            <a:lvl5pPr marL="2184400" indent="-355600"/>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4pPr marL="1727200" indent="-355600"/>
            <a:lvl5pPr marL="2184400" indent="-355600"/>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963084" y="4406901"/>
            <a:ext cx="10363201" cy="1362076"/>
          </a:xfrm>
          <a:prstGeom prst="rect">
            <a:avLst/>
          </a:prstGeom>
        </p:spPr>
        <p:txBody>
          <a:bodyPr anchor="t"/>
          <a:lstStyle>
            <a:lvl1pPr>
              <a:defRPr sz="4000" cap="all"/>
            </a:lvl1pPr>
          </a:lstStyle>
          <a:p>
            <a:r>
              <a:t>标题文本</a:t>
            </a:r>
          </a:p>
        </p:txBody>
      </p:sp>
      <p:sp>
        <p:nvSpPr>
          <p:cNvPr id="30" name="正文级别 1…"/>
          <p:cNvSpPr txBox="1">
            <a:spLocks noGrp="1"/>
          </p:cNvSpPr>
          <p:nvPr>
            <p:ph type="body" sz="quarter" idx="1"/>
          </p:nvPr>
        </p:nvSpPr>
        <p:spPr>
          <a:xfrm>
            <a:off x="963084" y="2906713"/>
            <a:ext cx="10363201" cy="1500188"/>
          </a:xfrm>
          <a:prstGeom prst="rect">
            <a:avLst/>
          </a:prstGeom>
        </p:spPr>
        <p:txBody>
          <a:bodyPr anchor="b"/>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56200" cy="4351338"/>
          </a:xfrm>
          <a:prstGeom prst="rect">
            <a:avLst/>
          </a:prstGeom>
        </p:spPr>
        <p:txBody>
          <a:bodyPr/>
          <a:lstStyle>
            <a:lvl4pPr marL="1727200" indent="-355600"/>
            <a:lvl5pPr marL="2184400" indent="-355600"/>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609600" y="274638"/>
            <a:ext cx="10972800" cy="1143001"/>
          </a:xfrm>
          <a:prstGeom prst="rect">
            <a:avLst/>
          </a:prstGeom>
        </p:spPr>
        <p:txBody>
          <a:bodyPr/>
          <a:lstStyle/>
          <a:p>
            <a:r>
              <a:t>标题文本</a:t>
            </a:r>
          </a:p>
        </p:txBody>
      </p:sp>
      <p:sp>
        <p:nvSpPr>
          <p:cNvPr id="48" name="正文级别 1…"/>
          <p:cNvSpPr txBox="1">
            <a:spLocks noGrp="1"/>
          </p:cNvSpPr>
          <p:nvPr>
            <p:ph type="body" sz="quarter" idx="1"/>
          </p:nvPr>
        </p:nvSpPr>
        <p:spPr>
          <a:xfrm>
            <a:off x="609600" y="1535112"/>
            <a:ext cx="5386917" cy="63976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93368" y="1535112"/>
            <a:ext cx="5389034" cy="63976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609601" y="273050"/>
            <a:ext cx="4011084" cy="1162050"/>
          </a:xfrm>
          <a:prstGeom prst="rect">
            <a:avLst/>
          </a:prstGeom>
        </p:spPr>
        <p:txBody>
          <a:bodyPr anchor="b"/>
          <a:lstStyle>
            <a:lvl1pPr>
              <a:defRPr sz="2000"/>
            </a:lvl1pPr>
          </a:lstStyle>
          <a:p>
            <a:r>
              <a:t>标题文本</a:t>
            </a:r>
          </a:p>
        </p:txBody>
      </p:sp>
      <p:sp>
        <p:nvSpPr>
          <p:cNvPr id="73" name="正文级别 1…"/>
          <p:cNvSpPr txBox="1">
            <a:spLocks noGrp="1"/>
          </p:cNvSpPr>
          <p:nvPr>
            <p:ph type="body" idx="1"/>
          </p:nvPr>
        </p:nvSpPr>
        <p:spPr>
          <a:xfrm>
            <a:off x="4766733" y="273050"/>
            <a:ext cx="6815667" cy="5853114"/>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half" idx="13"/>
          </p:nvPr>
        </p:nvSpPr>
        <p:spPr>
          <a:xfrm>
            <a:off x="609600" y="1435101"/>
            <a:ext cx="4011085" cy="4691063"/>
          </a:xfrm>
          <a:prstGeom prst="rect">
            <a:avLst/>
          </a:prstGeom>
        </p:spPr>
        <p:txBody>
          <a:bodyPr/>
          <a:lstStyle/>
          <a:p>
            <a:pPr marL="0" indent="0">
              <a:buSzTx/>
              <a:buFontTx/>
              <a:buNone/>
              <a:defRPr sz="14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2389716" y="4800600"/>
            <a:ext cx="7315201" cy="566738"/>
          </a:xfrm>
          <a:prstGeom prst="rect">
            <a:avLst/>
          </a:prstGeom>
        </p:spPr>
        <p:txBody>
          <a:bodyPr anchor="b"/>
          <a:lstStyle>
            <a:lvl1pPr>
              <a:defRPr sz="2000"/>
            </a:lvl1pPr>
          </a:lstStyle>
          <a:p>
            <a:r>
              <a:t>标题文本</a:t>
            </a:r>
          </a:p>
        </p:txBody>
      </p:sp>
      <p:sp>
        <p:nvSpPr>
          <p:cNvPr id="83" name="图片占位符 2"/>
          <p:cNvSpPr>
            <a:spLocks noGrp="1"/>
          </p:cNvSpPr>
          <p:nvPr>
            <p:ph type="pic" sz="half" idx="13"/>
          </p:nvPr>
        </p:nvSpPr>
        <p:spPr>
          <a:xfrm>
            <a:off x="2389716" y="612775"/>
            <a:ext cx="7315201" cy="4114800"/>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2389716" y="5367337"/>
            <a:ext cx="7315201" cy="804863"/>
          </a:xfrm>
          <a:prstGeom prst="rect">
            <a:avLst/>
          </a:prstGeom>
        </p:spPr>
        <p:txBody>
          <a:bodyPr/>
          <a:lstStyle>
            <a:lvl1pPr marL="0" indent="0">
              <a:buSzTx/>
              <a:buFontTx/>
              <a:buNone/>
              <a:defRPr sz="1400"/>
            </a:lvl1pPr>
            <a:lvl2pPr marL="0" indent="457200">
              <a:buSzTx/>
              <a:buFontTx/>
              <a:buNone/>
              <a:defRPr sz="1400"/>
            </a:lvl2pPr>
            <a:lvl3pPr marL="0" indent="914400">
              <a:buSzTx/>
              <a:buFontTx/>
              <a:buNone/>
              <a:defRPr sz="1400"/>
            </a:lvl3pPr>
            <a:lvl4pPr marL="0" indent="1371600">
              <a:buSzTx/>
              <a:buFontTx/>
              <a:buNone/>
              <a:defRPr sz="1400"/>
            </a:lvl4pPr>
            <a:lvl5pPr marL="0" indent="1828800">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6916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488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0.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1.tiff"/><Relationship Id="rId4" Type="http://schemas.openxmlformats.org/officeDocument/2006/relationships/image" Target="../media/image12.tiff"/><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4.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5.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6.tiff"/></Relationships>
</file>

<file path=ppt/slides/_rels/slide27.xml.rels><?xml version="1.0" encoding="UTF-8" standalone="yes"?>
<Relationships xmlns="http://schemas.openxmlformats.org/package/2006/relationships"><Relationship Id="rId3" Type="http://schemas.openxmlformats.org/officeDocument/2006/relationships/image" Target="../media/image16.tiff"/><Relationship Id="rId4" Type="http://schemas.openxmlformats.org/officeDocument/2006/relationships/image" Target="../media/image17.tiff"/><Relationship Id="rId5" Type="http://schemas.openxmlformats.org/officeDocument/2006/relationships/image" Target="../media/image18.tiff"/><Relationship Id="rId6" Type="http://schemas.openxmlformats.org/officeDocument/2006/relationships/image" Target="../media/image19.tiff"/><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0.tiff"/><Relationship Id="rId4" Type="http://schemas.openxmlformats.org/officeDocument/2006/relationships/image" Target="../media/image21.tiff"/><Relationship Id="rId5" Type="http://schemas.openxmlformats.org/officeDocument/2006/relationships/image" Target="../media/image22.tiff"/><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3.tiff"/><Relationship Id="rId4" Type="http://schemas.openxmlformats.org/officeDocument/2006/relationships/image" Target="../media/image24.tiff"/><Relationship Id="rId5" Type="http://schemas.openxmlformats.org/officeDocument/2006/relationships/image" Target="../media/image25.tiff"/><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27.tif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28.tiff"/></Relationships>
</file>

<file path=ppt/slides/_rels/slide35.xml.rels><?xml version="1.0" encoding="UTF-8" standalone="yes"?>
<Relationships xmlns="http://schemas.openxmlformats.org/package/2006/relationships"><Relationship Id="rId3" Type="http://schemas.openxmlformats.org/officeDocument/2006/relationships/image" Target="../media/image29.tiff"/><Relationship Id="rId4" Type="http://schemas.openxmlformats.org/officeDocument/2006/relationships/image" Target="../media/image30.tiff"/><Relationship Id="rId5" Type="http://schemas.openxmlformats.org/officeDocument/2006/relationships/image" Target="../media/image31.tiff"/><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2.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3.tiff"/></Relationships>
</file>

<file path=ppt/slides/_rels/slide38.xml.rels><?xml version="1.0" encoding="UTF-8" standalone="yes"?>
<Relationships xmlns="http://schemas.openxmlformats.org/package/2006/relationships"><Relationship Id="rId3" Type="http://schemas.openxmlformats.org/officeDocument/2006/relationships/image" Target="../media/image34.tiff"/><Relationship Id="rId4" Type="http://schemas.openxmlformats.org/officeDocument/2006/relationships/image" Target="../media/image35.tiff"/><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tiff"/><Relationship Id="rId5" Type="http://schemas.openxmlformats.org/officeDocument/2006/relationships/image" Target="../media/image6.tiff"/><Relationship Id="rId6" Type="http://schemas.openxmlformats.org/officeDocument/2006/relationships/image" Target="../media/image7.tiff"/><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图片 7" descr="图片 7"/>
          <p:cNvPicPr>
            <a:picLocks noChangeAspect="1"/>
          </p:cNvPicPr>
          <p:nvPr/>
        </p:nvPicPr>
        <p:blipFill>
          <a:blip r:embed="rId2">
            <a:duotone>
              <a:schemeClr val="accent1">
                <a:shade val="45000"/>
                <a:satMod val="135000"/>
              </a:schemeClr>
              <a:prstClr val="white"/>
            </a:duotone>
            <a:extLst/>
          </a:blip>
          <a:stretch>
            <a:fillRect/>
          </a:stretch>
        </p:blipFill>
        <p:spPr>
          <a:xfrm>
            <a:off x="0" y="0"/>
            <a:ext cx="12192000" cy="6858000"/>
          </a:xfrm>
          <a:prstGeom prst="rect">
            <a:avLst/>
          </a:prstGeom>
          <a:ln w="12700">
            <a:miter lim="400000"/>
          </a:ln>
        </p:spPr>
      </p:pic>
      <p:sp>
        <p:nvSpPr>
          <p:cNvPr id="212" name="六边形 8"/>
          <p:cNvSpPr/>
          <p:nvPr/>
        </p:nvSpPr>
        <p:spPr>
          <a:xfrm>
            <a:off x="4705349" y="1487488"/>
            <a:ext cx="2779715" cy="239712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chemeClr val="accent3">
              <a:lumOff val="44000"/>
              <a:alpha val="45097"/>
            </a:schemeClr>
          </a:solidFill>
          <a:ln w="12700">
            <a:miter lim="400000"/>
          </a:ln>
        </p:spPr>
        <p:txBody>
          <a:bodyPr lIns="45719" rIns="45719" anchor="ctr"/>
          <a:lstStyle/>
          <a:p>
            <a:pPr algn="ctr">
              <a:defRPr>
                <a:solidFill>
                  <a:schemeClr val="accent3">
                    <a:lumOff val="44000"/>
                  </a:schemeClr>
                </a:solidFill>
              </a:defRPr>
            </a:pPr>
            <a:endParaRPr/>
          </a:p>
        </p:txBody>
      </p:sp>
      <p:sp>
        <p:nvSpPr>
          <p:cNvPr id="213" name="六边形 11"/>
          <p:cNvSpPr/>
          <p:nvPr/>
        </p:nvSpPr>
        <p:spPr>
          <a:xfrm>
            <a:off x="4824412" y="1589088"/>
            <a:ext cx="2543176" cy="219392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ln w="12700">
            <a:solidFill>
              <a:schemeClr val="accent3">
                <a:lumOff val="44000"/>
              </a:schemeClr>
            </a:solidFill>
            <a:miter/>
          </a:ln>
        </p:spPr>
        <p:txBody>
          <a:bodyPr lIns="45719" rIns="45719" anchor="ctr"/>
          <a:lstStyle/>
          <a:p>
            <a:pPr algn="ctr">
              <a:defRPr>
                <a:solidFill>
                  <a:schemeClr val="accent3">
                    <a:lumOff val="44000"/>
                  </a:schemeClr>
                </a:solidFill>
              </a:defRPr>
            </a:pPr>
            <a:endParaRPr/>
          </a:p>
        </p:txBody>
      </p:sp>
      <p:sp>
        <p:nvSpPr>
          <p:cNvPr id="214" name="直接连接符 13"/>
          <p:cNvSpPr/>
          <p:nvPr/>
        </p:nvSpPr>
        <p:spPr>
          <a:xfrm>
            <a:off x="2741613" y="4286250"/>
            <a:ext cx="6594476" cy="0"/>
          </a:xfrm>
          <a:prstGeom prst="line">
            <a:avLst/>
          </a:prstGeom>
          <a:ln w="57150">
            <a:solidFill>
              <a:schemeClr val="accent3">
                <a:lumOff val="44000"/>
              </a:schemeClr>
            </a:solidFill>
            <a:headEnd type="oval"/>
            <a:tailEnd type="oval"/>
          </a:ln>
        </p:spPr>
        <p:txBody>
          <a:bodyPr lIns="45719" rIns="45719"/>
          <a:lstStyle/>
          <a:p>
            <a:endParaRPr/>
          </a:p>
        </p:txBody>
      </p:sp>
      <p:sp>
        <p:nvSpPr>
          <p:cNvPr id="215" name="文本框 14"/>
          <p:cNvSpPr txBox="1"/>
          <p:nvPr/>
        </p:nvSpPr>
        <p:spPr>
          <a:xfrm>
            <a:off x="3617657" y="4357345"/>
            <a:ext cx="6956426" cy="110799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chemeClr val="accent3">
                    <a:lumOff val="44000"/>
                  </a:schemeClr>
                </a:solidFill>
                <a:latin typeface="方正正中黑简体"/>
                <a:ea typeface="方正正中黑简体"/>
                <a:cs typeface="方正正中黑简体"/>
                <a:sym typeface="方正正中黑简体"/>
              </a:defRPr>
            </a:lvl1pPr>
          </a:lstStyle>
          <a:p>
            <a:r>
              <a:rPr lang="en-US" altLang="zh-CN" b="1" dirty="0" smtClean="0">
                <a:latin typeface="Microsoft YaHei" charset="-122"/>
                <a:ea typeface="Microsoft YaHei" charset="-122"/>
                <a:cs typeface="Microsoft YaHei" charset="-122"/>
              </a:rPr>
              <a:t>	</a:t>
            </a:r>
            <a:r>
              <a:rPr lang="zh-CN" altLang="en-US" b="1" dirty="0" smtClean="0">
                <a:latin typeface="Microsoft YaHei" charset="-122"/>
                <a:ea typeface="Microsoft YaHei" charset="-122"/>
                <a:cs typeface="Microsoft YaHei" charset="-122"/>
              </a:rPr>
              <a:t>分治</a:t>
            </a:r>
            <a:r>
              <a:rPr lang="zh-CN" altLang="en-US" b="1" dirty="0" smtClean="0">
                <a:latin typeface="Microsoft YaHei" charset="-122"/>
                <a:ea typeface="Microsoft YaHei" charset="-122"/>
                <a:cs typeface="Microsoft YaHei" charset="-122"/>
              </a:rPr>
              <a:t>专题</a:t>
            </a:r>
            <a:endParaRPr b="1" dirty="0">
              <a:latin typeface="Microsoft YaHei" charset="-122"/>
              <a:ea typeface="Microsoft YaHei" charset="-122"/>
              <a:cs typeface="Microsoft YaHei" charset="-122"/>
            </a:endParaRPr>
          </a:p>
        </p:txBody>
      </p:sp>
      <p:sp>
        <p:nvSpPr>
          <p:cNvPr id="216" name="文本框 1"/>
          <p:cNvSpPr txBox="1"/>
          <p:nvPr/>
        </p:nvSpPr>
        <p:spPr>
          <a:xfrm>
            <a:off x="5094540" y="2134920"/>
            <a:ext cx="2001330"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7200">
                <a:solidFill>
                  <a:srgbClr val="1F968C"/>
                </a:solidFill>
                <a:latin typeface="Impact"/>
                <a:ea typeface="Impact"/>
                <a:cs typeface="Impact"/>
                <a:sym typeface="Impact"/>
              </a:defRPr>
            </a:lvl1pPr>
          </a:lstStyle>
          <a:p>
            <a:r>
              <a:rPr dirty="0" smtClean="0">
                <a:solidFill>
                  <a:schemeClr val="accent1">
                    <a:lumMod val="60000"/>
                    <a:lumOff val="40000"/>
                  </a:schemeClr>
                </a:solidFill>
              </a:rPr>
              <a:t>201</a:t>
            </a:r>
            <a:r>
              <a:rPr lang="en-US" dirty="0" smtClean="0">
                <a:solidFill>
                  <a:schemeClr val="accent1">
                    <a:lumMod val="60000"/>
                    <a:lumOff val="40000"/>
                  </a:schemeClr>
                </a:solidFill>
              </a:rPr>
              <a:t>9</a:t>
            </a:r>
            <a:endParaRPr dirty="0">
              <a:solidFill>
                <a:schemeClr val="accent1">
                  <a:lumMod val="60000"/>
                  <a:lumOff val="40000"/>
                </a:schemeClr>
              </a:solidFill>
            </a:endParaRPr>
          </a:p>
        </p:txBody>
      </p:sp>
      <p:sp>
        <p:nvSpPr>
          <p:cNvPr id="8" name="文本框 14"/>
          <p:cNvSpPr txBox="1"/>
          <p:nvPr/>
        </p:nvSpPr>
        <p:spPr>
          <a:xfrm>
            <a:off x="4534834" y="3937131"/>
            <a:ext cx="6956426" cy="3385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chemeClr val="accent3">
                    <a:lumOff val="44000"/>
                  </a:schemeClr>
                </a:solidFill>
                <a:latin typeface="方正正中黑简体"/>
                <a:ea typeface="方正正中黑简体"/>
                <a:cs typeface="方正正中黑简体"/>
                <a:sym typeface="方正正中黑简体"/>
              </a:defRPr>
            </a:lvl1pPr>
          </a:lstStyle>
          <a:p>
            <a:r>
              <a:rPr lang="en-US" sz="1600" dirty="0" smtClean="0">
                <a:latin typeface="Garamond" charset="0"/>
                <a:ea typeface="Garamond" charset="0"/>
                <a:cs typeface="Garamond" charset="0"/>
              </a:rPr>
              <a:t>mjy0724       IIIS,  Tsinghua University.</a:t>
            </a:r>
            <a:endParaRPr sz="1600" dirty="0">
              <a:latin typeface="Garamond" charset="0"/>
              <a:ea typeface="Garamond" charset="0"/>
              <a:cs typeface="Garamond"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zh-CN" altLang="en-US" sz="2800" b="1" u="sng" dirty="0" smtClean="0">
                <a:solidFill>
                  <a:schemeClr val="accent5">
                    <a:lumMod val="25000"/>
                  </a:schemeClr>
                </a:solidFill>
                <a:latin typeface="Microsoft YaHei" charset="-122"/>
                <a:ea typeface="Microsoft YaHei" charset="-122"/>
                <a:cs typeface="Microsoft YaHei" charset="-122"/>
              </a:rPr>
              <a:t>一个简单的区间问题</a:t>
            </a:r>
            <a:endParaRPr sz="2800" b="1" u="sng" dirty="0">
              <a:solidFill>
                <a:schemeClr val="accent5">
                  <a:lumMod val="25000"/>
                </a:schemeClr>
              </a:solidFill>
              <a:latin typeface="Microsoft YaHei" charset="-122"/>
              <a:ea typeface="Microsoft YaHei" charset="-122"/>
              <a:cs typeface="Microsoft YaHei" charset="-122"/>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zh-CN" altLang="en-US" sz="1100" i="1" dirty="0" smtClean="0">
                <a:solidFill>
                  <a:schemeClr val="accent5">
                    <a:lumMod val="50000"/>
                  </a:schemeClr>
                </a:solidFill>
              </a:rPr>
              <a:t>经典问题</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题目描述</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给定一个长度为</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的序列，初始时每个元素的值都是给定的。要求支持</a:t>
            </a:r>
            <a:r>
              <a:rPr lang="en-US" altLang="zh-CN" b="1" dirty="0" smtClean="0">
                <a:latin typeface="PingFang SC Semibold" charset="-122"/>
                <a:ea typeface="PingFang SC Semibold" charset="-122"/>
                <a:cs typeface="PingFang SC Semibold" charset="-122"/>
              </a:rPr>
              <a:t>m</a:t>
            </a:r>
            <a:r>
              <a:rPr lang="zh-CN" altLang="en-US" b="1" dirty="0" smtClean="0">
                <a:latin typeface="PingFang SC Semibold" charset="-122"/>
                <a:ea typeface="PingFang SC Semibold" charset="-122"/>
                <a:cs typeface="PingFang SC Semibold" charset="-122"/>
              </a:rPr>
              <a:t>个操作：</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sz="2400" b="1" u="sng" dirty="0" smtClean="0">
              <a:solidFill>
                <a:schemeClr val="accent5">
                  <a:lumMod val="25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25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数据范围</a:t>
            </a:r>
          </a:p>
          <a:p>
            <a:pPr marL="285750" indent="-285750">
              <a:lnSpc>
                <a:spcPct val="150000"/>
              </a:lnSpc>
              <a:buFont typeface="Courier New" charset="0"/>
              <a:buChar char="o"/>
            </a:pPr>
            <a:r>
              <a:rPr lang="en-US" altLang="zh-CN" b="1" dirty="0" err="1" smtClean="0">
                <a:latin typeface="PingFang SC Semibold" charset="-122"/>
                <a:ea typeface="PingFang SC Semibold" charset="-122"/>
                <a:cs typeface="PingFang SC Semibold" charset="-122"/>
              </a:rPr>
              <a:t>n,m</a:t>
            </a:r>
            <a:r>
              <a:rPr lang="en-US" altLang="zh-CN" b="1" dirty="0" smtClean="0">
                <a:latin typeface="PingFang SC Semibold" charset="-122"/>
                <a:ea typeface="PingFang SC Semibold" charset="-122"/>
                <a:cs typeface="PingFang SC Semibold" charset="-122"/>
              </a:rPr>
              <a:t> &lt;= 10^5.</a:t>
            </a:r>
            <a:endParaRPr lang="en-US" altLang="zh-CN" b="1" dirty="0">
              <a:latin typeface="PingFang SC Semibold" charset="-122"/>
              <a:ea typeface="PingFang SC Semibold" charset="-122"/>
              <a:cs typeface="PingFang SC Semibold" charset="-122"/>
            </a:endParaRPr>
          </a:p>
        </p:txBody>
      </p:sp>
      <p:sp>
        <p:nvSpPr>
          <p:cNvPr id="7" name="TextBox 6"/>
          <p:cNvSpPr txBox="1"/>
          <p:nvPr/>
        </p:nvSpPr>
        <p:spPr>
          <a:xfrm>
            <a:off x="1714499" y="2183533"/>
            <a:ext cx="913055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将序列中第</a:t>
            </a:r>
            <a:r>
              <a:rPr lang="en-US" altLang="zh-CN" b="1" dirty="0" smtClean="0">
                <a:latin typeface="PingFang SC Semibold" charset="-122"/>
                <a:ea typeface="PingFang SC Semibold" charset="-122"/>
                <a:cs typeface="PingFang SC Semibold" charset="-122"/>
              </a:rPr>
              <a:t> l</a:t>
            </a:r>
            <a:r>
              <a:rPr lang="zh-CN" altLang="en-US"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r</a:t>
            </a:r>
            <a:r>
              <a:rPr lang="zh-CN" altLang="en-US" b="1" dirty="0" smtClean="0">
                <a:latin typeface="PingFang SC Semibold" charset="-122"/>
                <a:ea typeface="PingFang SC Semibold" charset="-122"/>
                <a:cs typeface="PingFang SC Semibold" charset="-122"/>
              </a:rPr>
              <a:t> 个元素全部修改为</a:t>
            </a:r>
            <a:r>
              <a:rPr lang="en-US" altLang="zh-CN" b="1" dirty="0" smtClean="0">
                <a:latin typeface="PingFang SC Semibold" charset="-122"/>
                <a:ea typeface="PingFang SC Semibold" charset="-122"/>
                <a:cs typeface="PingFang SC Semibold" charset="-122"/>
              </a:rPr>
              <a:t>x</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询问序列中第 </a:t>
            </a:r>
            <a:r>
              <a:rPr lang="en-US" altLang="zh-CN" b="1" dirty="0" smtClean="0">
                <a:latin typeface="PingFang SC Semibold" charset="-122"/>
                <a:ea typeface="PingFang SC Semibold" charset="-122"/>
                <a:cs typeface="PingFang SC Semibold" charset="-122"/>
              </a:rPr>
              <a:t>l</a:t>
            </a:r>
            <a:r>
              <a:rPr lang="zh-CN" altLang="en-US"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r</a:t>
            </a:r>
            <a:r>
              <a:rPr lang="zh-CN" altLang="en-US" b="1" dirty="0" smtClean="0">
                <a:latin typeface="PingFang SC Semibold" charset="-122"/>
                <a:ea typeface="PingFang SC Semibold" charset="-122"/>
                <a:cs typeface="PingFang SC Semibold" charset="-122"/>
              </a:rPr>
              <a:t> 个元素中有多少个</a:t>
            </a:r>
            <a:r>
              <a:rPr lang="en-US" altLang="zh-CN" b="1" dirty="0" smtClean="0">
                <a:latin typeface="PingFang SC Semibold" charset="-122"/>
                <a:ea typeface="PingFang SC Semibold" charset="-122"/>
                <a:cs typeface="PingFang SC Semibold" charset="-122"/>
              </a:rPr>
              <a:t>&lt;=x</a:t>
            </a:r>
            <a:r>
              <a:rPr lang="zh-CN" altLang="en-US" b="1" dirty="0" smtClean="0">
                <a:latin typeface="PingFang SC Semibold" charset="-122"/>
                <a:ea typeface="PingFang SC Semibold" charset="-122"/>
                <a:cs typeface="PingFang SC Semibold" charset="-122"/>
              </a:rPr>
              <a:t>的元素。</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91439901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zh-CN" altLang="en-US" sz="2800" b="1" u="sng" dirty="0" smtClean="0">
                <a:solidFill>
                  <a:schemeClr val="accent5">
                    <a:lumMod val="25000"/>
                  </a:schemeClr>
                </a:solidFill>
                <a:latin typeface="Microsoft YaHei" charset="-122"/>
                <a:ea typeface="Microsoft YaHei" charset="-122"/>
                <a:cs typeface="Microsoft YaHei" charset="-122"/>
              </a:rPr>
              <a:t>一个简单的区间问题</a:t>
            </a:r>
            <a:endParaRPr sz="2800" b="1" u="sng" dirty="0">
              <a:solidFill>
                <a:schemeClr val="accent5">
                  <a:lumMod val="25000"/>
                </a:schemeClr>
              </a:solidFill>
              <a:latin typeface="Microsoft YaHei" charset="-122"/>
              <a:ea typeface="Microsoft YaHei" charset="-122"/>
              <a:cs typeface="Microsoft YaHei" charset="-122"/>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zh-CN" altLang="en-US" sz="1100" i="1" dirty="0" smtClean="0">
                <a:solidFill>
                  <a:schemeClr val="accent5">
                    <a:lumMod val="50000"/>
                  </a:schemeClr>
                </a:solidFill>
              </a:rPr>
              <a:t>经典问题</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748551" y="924787"/>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sz="2000" b="1" dirty="0" smtClean="0">
                <a:solidFill>
                  <a:schemeClr val="accent5">
                    <a:lumMod val="50000"/>
                  </a:schemeClr>
                </a:solidFill>
                <a:latin typeface="Microsoft YaHei" charset="-122"/>
                <a:ea typeface="Microsoft YaHei" charset="-122"/>
                <a:cs typeface="Microsoft YaHei" charset="-122"/>
              </a:rPr>
              <a:t>考虑将修改转化为新增撤销的问题</a:t>
            </a:r>
            <a:r>
              <a:rPr lang="zh-CN" altLang="en-US" sz="2000" b="1" dirty="0">
                <a:solidFill>
                  <a:schemeClr val="accent5">
                    <a:lumMod val="50000"/>
                  </a:schemeClr>
                </a:solidFill>
                <a:latin typeface="Microsoft YaHei" charset="-122"/>
                <a:ea typeface="Microsoft YaHei" charset="-122"/>
                <a:cs typeface="Microsoft YaHei" charset="-122"/>
              </a:rPr>
              <a:t>。</a:t>
            </a:r>
            <a:endParaRPr lang="en-US" altLang="zh-CN" sz="2000" b="1" dirty="0">
              <a:solidFill>
                <a:schemeClr val="accent5">
                  <a:lumMod val="50000"/>
                </a:schemeClr>
              </a:solidFill>
              <a:latin typeface="Microsoft YaHei" charset="-122"/>
              <a:ea typeface="Microsoft YaHei" charset="-122"/>
              <a:cs typeface="Microsoft YaHei" charset="-122"/>
            </a:endParaRPr>
          </a:p>
        </p:txBody>
      </p:sp>
      <p:sp>
        <p:nvSpPr>
          <p:cNvPr id="9" name="TextBox 8"/>
          <p:cNvSpPr txBox="1"/>
          <p:nvPr/>
        </p:nvSpPr>
        <p:spPr>
          <a:xfrm>
            <a:off x="1317810" y="133848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一次在区间</a:t>
            </a:r>
            <a:r>
              <a:rPr lang="en-US" altLang="zh-CN" b="1" dirty="0" smtClean="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l,r</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上的修改相当于是完成了原来区间</a:t>
            </a:r>
            <a:r>
              <a:rPr lang="en-US" altLang="zh-CN" b="1" dirty="0" smtClean="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l,r</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上的连续</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段区间的新增撤销完整过程。</a:t>
            </a:r>
            <a:endParaRPr lang="en-US" altLang="zh-CN" b="1" dirty="0">
              <a:latin typeface="PingFang SC Semibold" charset="-122"/>
              <a:ea typeface="PingFang SC Semibold" charset="-122"/>
              <a:cs typeface="PingFang SC Semibold" charset="-122"/>
            </a:endParaRPr>
          </a:p>
        </p:txBody>
      </p:sp>
      <p:sp>
        <p:nvSpPr>
          <p:cNvPr id="10" name="TextBox 9"/>
          <p:cNvSpPr txBox="1"/>
          <p:nvPr/>
        </p:nvSpPr>
        <p:spPr>
          <a:xfrm>
            <a:off x="1317810" y="167347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可以使用线段树、</a:t>
            </a:r>
            <a:r>
              <a:rPr lang="en-US" altLang="zh-CN" b="1" dirty="0" smtClean="0">
                <a:latin typeface="PingFang SC Semibold" charset="-122"/>
                <a:ea typeface="PingFang SC Semibold" charset="-122"/>
                <a:cs typeface="PingFang SC Semibold" charset="-122"/>
              </a:rPr>
              <a:t>set</a:t>
            </a:r>
            <a:r>
              <a:rPr lang="zh-CN" altLang="en-US" b="1" dirty="0" smtClean="0">
                <a:latin typeface="PingFang SC Semibold" charset="-122"/>
                <a:ea typeface="PingFang SC Semibold" charset="-122"/>
                <a:cs typeface="PingFang SC Semibold" charset="-122"/>
              </a:rPr>
              <a:t>等数据结构来实现找区间的过程。</a:t>
            </a:r>
            <a:endParaRPr lang="en-US" altLang="zh-CN" b="1" dirty="0">
              <a:latin typeface="PingFang SC Semibold" charset="-122"/>
              <a:ea typeface="PingFang SC Semibold" charset="-122"/>
              <a:cs typeface="PingFang SC Semibold" charset="-122"/>
            </a:endParaRPr>
          </a:p>
        </p:txBody>
      </p:sp>
      <p:sp>
        <p:nvSpPr>
          <p:cNvPr id="11" name="TextBox 10"/>
          <p:cNvSpPr txBox="1"/>
          <p:nvPr/>
        </p:nvSpPr>
        <p:spPr>
          <a:xfrm>
            <a:off x="1317810" y="201252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假设找到了</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段这样的区间，那么该操作新增的区间数至多为</a:t>
            </a:r>
            <a:r>
              <a:rPr lang="en-US" altLang="zh-CN" b="1" dirty="0" smtClean="0">
                <a:latin typeface="PingFang SC Semibold" charset="-122"/>
                <a:ea typeface="PingFang SC Semibold" charset="-122"/>
                <a:cs typeface="PingFang SC Semibold" charset="-122"/>
              </a:rPr>
              <a:t>3-k</a:t>
            </a:r>
            <a:r>
              <a:rPr lang="zh-CN" altLang="en-US" b="1" dirty="0" smtClean="0">
                <a:latin typeface="PingFang SC Semibold" charset="-122"/>
                <a:ea typeface="PingFang SC Semibold" charset="-122"/>
                <a:cs typeface="PingFang SC Semibold" charset="-122"/>
              </a:rPr>
              <a:t>。（最坏情况下两端区间都分裂）</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1317810" y="234826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因此区间数始终是</a:t>
            </a:r>
            <a:r>
              <a:rPr lang="en-US" altLang="zh-CN" b="1" dirty="0" smtClean="0">
                <a:latin typeface="PingFang SC Semibold" charset="-122"/>
                <a:ea typeface="PingFang SC Semibold" charset="-122"/>
                <a:cs typeface="PingFang SC Semibold" charset="-122"/>
              </a:rPr>
              <a:t>O(m)</a:t>
            </a:r>
            <a:r>
              <a:rPr lang="zh-CN" altLang="en-US" b="1" dirty="0" smtClean="0">
                <a:latin typeface="PingFang SC Semibold" charset="-122"/>
                <a:ea typeface="PingFang SC Semibold" charset="-122"/>
                <a:cs typeface="PingFang SC Semibold" charset="-122"/>
              </a:rPr>
              <a:t>的。</a:t>
            </a:r>
            <a:endParaRPr lang="en-US" altLang="zh-CN" b="1" dirty="0">
              <a:latin typeface="PingFang SC Semibold" charset="-122"/>
              <a:ea typeface="PingFang SC Semibold" charset="-122"/>
              <a:cs typeface="PingFang SC Semibold" charset="-122"/>
            </a:endParaRPr>
          </a:p>
        </p:txBody>
      </p:sp>
      <p:sp>
        <p:nvSpPr>
          <p:cNvPr id="13" name="TextBox 12"/>
          <p:cNvSpPr txBox="1"/>
          <p:nvPr/>
        </p:nvSpPr>
        <p:spPr>
          <a:xfrm>
            <a:off x="1317810" y="267886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转化后的问题：</a:t>
            </a:r>
            <a:endParaRPr lang="en-US" altLang="zh-CN" b="1" dirty="0">
              <a:latin typeface="PingFang SC Semibold" charset="-122"/>
              <a:ea typeface="PingFang SC Semibold" charset="-122"/>
              <a:cs typeface="PingFang SC Semibold" charset="-122"/>
            </a:endParaRPr>
          </a:p>
        </p:txBody>
      </p:sp>
      <p:sp>
        <p:nvSpPr>
          <p:cNvPr id="14" name="TextBox 13"/>
          <p:cNvSpPr txBox="1"/>
          <p:nvPr/>
        </p:nvSpPr>
        <p:spPr>
          <a:xfrm>
            <a:off x="1698810" y="303731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accent5">
                    <a:lumMod val="50000"/>
                  </a:schemeClr>
                </a:solidFill>
                <a:latin typeface="Microsoft YaHei" charset="-122"/>
                <a:ea typeface="Microsoft YaHei" charset="-122"/>
                <a:cs typeface="Microsoft YaHei" charset="-122"/>
              </a:rPr>
              <a:t>操作：在一段时间区间</a:t>
            </a:r>
            <a:r>
              <a:rPr lang="en-US" altLang="zh-CN" b="1" dirty="0" smtClean="0">
                <a:solidFill>
                  <a:schemeClr val="accent5">
                    <a:lumMod val="50000"/>
                  </a:schemeClr>
                </a:solidFill>
                <a:latin typeface="Microsoft YaHei" charset="-122"/>
                <a:ea typeface="Microsoft YaHei" charset="-122"/>
                <a:cs typeface="Microsoft YaHei" charset="-122"/>
              </a:rPr>
              <a:t>[</a:t>
            </a:r>
            <a:r>
              <a:rPr lang="en-US" altLang="zh-CN" b="1" dirty="0" err="1" smtClean="0">
                <a:solidFill>
                  <a:schemeClr val="accent5">
                    <a:lumMod val="50000"/>
                  </a:schemeClr>
                </a:solidFill>
                <a:latin typeface="Microsoft YaHei" charset="-122"/>
                <a:ea typeface="Microsoft YaHei" charset="-122"/>
                <a:cs typeface="Microsoft YaHei" charset="-122"/>
              </a:rPr>
              <a:t>s,t</a:t>
            </a:r>
            <a:r>
              <a:rPr lang="en-US" altLang="zh-CN" b="1" dirty="0" smtClean="0">
                <a:solidFill>
                  <a:schemeClr val="accent5">
                    <a:lumMod val="50000"/>
                  </a:schemeClr>
                </a:solidFill>
                <a:latin typeface="Microsoft YaHei" charset="-122"/>
                <a:ea typeface="Microsoft YaHei" charset="-122"/>
                <a:cs typeface="Microsoft YaHei" charset="-122"/>
              </a:rPr>
              <a:t>]</a:t>
            </a:r>
            <a:r>
              <a:rPr lang="zh-CN" altLang="en-US" b="1" dirty="0" smtClean="0">
                <a:solidFill>
                  <a:schemeClr val="accent5">
                    <a:lumMod val="50000"/>
                  </a:schemeClr>
                </a:solidFill>
                <a:latin typeface="Microsoft YaHei" charset="-122"/>
                <a:ea typeface="Microsoft YaHei" charset="-122"/>
                <a:cs typeface="Microsoft YaHei" charset="-122"/>
              </a:rPr>
              <a:t>内，位置区间</a:t>
            </a:r>
            <a:r>
              <a:rPr lang="en-US" altLang="zh-CN" b="1" dirty="0" smtClean="0">
                <a:solidFill>
                  <a:schemeClr val="accent5">
                    <a:lumMod val="50000"/>
                  </a:schemeClr>
                </a:solidFill>
                <a:latin typeface="Microsoft YaHei" charset="-122"/>
                <a:ea typeface="Microsoft YaHei" charset="-122"/>
                <a:cs typeface="Microsoft YaHei" charset="-122"/>
              </a:rPr>
              <a:t>[</a:t>
            </a:r>
            <a:r>
              <a:rPr lang="en-US" altLang="zh-CN" b="1" dirty="0" err="1" smtClean="0">
                <a:solidFill>
                  <a:schemeClr val="accent5">
                    <a:lumMod val="50000"/>
                  </a:schemeClr>
                </a:solidFill>
                <a:latin typeface="Microsoft YaHei" charset="-122"/>
                <a:ea typeface="Microsoft YaHei" charset="-122"/>
                <a:cs typeface="Microsoft YaHei" charset="-122"/>
              </a:rPr>
              <a:t>l,r</a:t>
            </a:r>
            <a:r>
              <a:rPr lang="en-US" altLang="zh-CN" b="1" dirty="0" smtClean="0">
                <a:solidFill>
                  <a:schemeClr val="accent5">
                    <a:lumMod val="50000"/>
                  </a:schemeClr>
                </a:solidFill>
                <a:latin typeface="Microsoft YaHei" charset="-122"/>
                <a:ea typeface="Microsoft YaHei" charset="-122"/>
                <a:cs typeface="Microsoft YaHei" charset="-122"/>
              </a:rPr>
              <a:t>]</a:t>
            </a:r>
            <a:r>
              <a:rPr lang="zh-CN" altLang="en-US" b="1" dirty="0" smtClean="0">
                <a:solidFill>
                  <a:schemeClr val="accent5">
                    <a:lumMod val="50000"/>
                  </a:schemeClr>
                </a:solidFill>
                <a:latin typeface="Microsoft YaHei" charset="-122"/>
                <a:ea typeface="Microsoft YaHei" charset="-122"/>
                <a:cs typeface="Microsoft YaHei" charset="-122"/>
              </a:rPr>
              <a:t>会新增元素</a:t>
            </a:r>
            <a:r>
              <a:rPr lang="en-US" altLang="zh-CN" b="1" dirty="0" smtClean="0">
                <a:solidFill>
                  <a:schemeClr val="accent5">
                    <a:lumMod val="50000"/>
                  </a:schemeClr>
                </a:solidFill>
                <a:latin typeface="Microsoft YaHei" charset="-122"/>
                <a:ea typeface="Microsoft YaHei" charset="-122"/>
                <a:cs typeface="Microsoft YaHei" charset="-122"/>
              </a:rPr>
              <a:t>x</a:t>
            </a:r>
            <a:r>
              <a:rPr lang="zh-CN" altLang="en-US" b="1" dirty="0" smtClean="0">
                <a:solidFill>
                  <a:schemeClr val="accent5">
                    <a:lumMod val="50000"/>
                  </a:schemeClr>
                </a:solidFill>
                <a:latin typeface="Microsoft YaHei" charset="-122"/>
                <a:ea typeface="Microsoft YaHei" charset="-122"/>
                <a:cs typeface="Microsoft YaHei" charset="-122"/>
              </a:rPr>
              <a:t>。</a:t>
            </a:r>
            <a:endParaRPr lang="en-US" altLang="zh-CN" b="1" dirty="0" smtClean="0">
              <a:solidFill>
                <a:schemeClr val="accent5">
                  <a:lumMod val="50000"/>
                </a:schemeClr>
              </a:solidFill>
              <a:latin typeface="Microsoft YaHei" charset="-122"/>
              <a:ea typeface="Microsoft YaHei" charset="-122"/>
              <a:cs typeface="Microsoft YaHei" charset="-122"/>
            </a:endParaRPr>
          </a:p>
        </p:txBody>
      </p:sp>
      <p:sp>
        <p:nvSpPr>
          <p:cNvPr id="15" name="TextBox 14"/>
          <p:cNvSpPr txBox="1"/>
          <p:nvPr/>
        </p:nvSpPr>
        <p:spPr>
          <a:xfrm>
            <a:off x="1698810" y="333418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accent5">
                    <a:lumMod val="50000"/>
                  </a:schemeClr>
                </a:solidFill>
                <a:latin typeface="Microsoft YaHei" charset="-122"/>
                <a:ea typeface="Microsoft YaHei" charset="-122"/>
                <a:cs typeface="Microsoft YaHei" charset="-122"/>
              </a:rPr>
              <a:t>询问：在某个时刻</a:t>
            </a:r>
            <a:r>
              <a:rPr lang="en-US" altLang="zh-CN" b="1" dirty="0" smtClean="0">
                <a:solidFill>
                  <a:schemeClr val="accent5">
                    <a:lumMod val="50000"/>
                  </a:schemeClr>
                </a:solidFill>
                <a:latin typeface="Microsoft YaHei" charset="-122"/>
                <a:ea typeface="Microsoft YaHei" charset="-122"/>
                <a:cs typeface="Microsoft YaHei" charset="-122"/>
              </a:rPr>
              <a:t>o</a:t>
            </a:r>
            <a:r>
              <a:rPr lang="zh-CN" altLang="en-US" b="1" dirty="0" smtClean="0">
                <a:solidFill>
                  <a:schemeClr val="accent5">
                    <a:lumMod val="50000"/>
                  </a:schemeClr>
                </a:solidFill>
                <a:latin typeface="Microsoft YaHei" charset="-122"/>
                <a:ea typeface="Microsoft YaHei" charset="-122"/>
                <a:cs typeface="Microsoft YaHei" charset="-122"/>
              </a:rPr>
              <a:t>，位置区间</a:t>
            </a:r>
            <a:r>
              <a:rPr lang="en-US" altLang="zh-CN" b="1" dirty="0" smtClean="0">
                <a:solidFill>
                  <a:schemeClr val="accent5">
                    <a:lumMod val="50000"/>
                  </a:schemeClr>
                </a:solidFill>
                <a:latin typeface="Microsoft YaHei" charset="-122"/>
                <a:ea typeface="Microsoft YaHei" charset="-122"/>
                <a:cs typeface="Microsoft YaHei" charset="-122"/>
              </a:rPr>
              <a:t>[</a:t>
            </a:r>
            <a:r>
              <a:rPr lang="en-US" altLang="zh-CN" b="1" dirty="0" err="1" smtClean="0">
                <a:solidFill>
                  <a:schemeClr val="accent5">
                    <a:lumMod val="50000"/>
                  </a:schemeClr>
                </a:solidFill>
                <a:latin typeface="Microsoft YaHei" charset="-122"/>
                <a:ea typeface="Microsoft YaHei" charset="-122"/>
                <a:cs typeface="Microsoft YaHei" charset="-122"/>
              </a:rPr>
              <a:t>l,r</a:t>
            </a:r>
            <a:r>
              <a:rPr lang="en-US" altLang="zh-CN" b="1" dirty="0" smtClean="0">
                <a:solidFill>
                  <a:schemeClr val="accent5">
                    <a:lumMod val="50000"/>
                  </a:schemeClr>
                </a:solidFill>
                <a:latin typeface="Microsoft YaHei" charset="-122"/>
                <a:ea typeface="Microsoft YaHei" charset="-122"/>
                <a:cs typeface="Microsoft YaHei" charset="-122"/>
              </a:rPr>
              <a:t>]</a:t>
            </a:r>
            <a:r>
              <a:rPr lang="zh-CN" altLang="en-US" b="1" dirty="0" smtClean="0">
                <a:solidFill>
                  <a:schemeClr val="accent5">
                    <a:lumMod val="50000"/>
                  </a:schemeClr>
                </a:solidFill>
                <a:latin typeface="Microsoft YaHei" charset="-122"/>
                <a:ea typeface="Microsoft YaHei" charset="-122"/>
                <a:cs typeface="Microsoft YaHei" charset="-122"/>
              </a:rPr>
              <a:t>内值</a:t>
            </a:r>
            <a:r>
              <a:rPr lang="en-US" altLang="zh-CN" b="1" dirty="0" smtClean="0">
                <a:solidFill>
                  <a:schemeClr val="accent5">
                    <a:lumMod val="50000"/>
                  </a:schemeClr>
                </a:solidFill>
                <a:latin typeface="Microsoft YaHei" charset="-122"/>
                <a:ea typeface="Microsoft YaHei" charset="-122"/>
                <a:cs typeface="Microsoft YaHei" charset="-122"/>
              </a:rPr>
              <a:t>&lt;=x</a:t>
            </a:r>
            <a:r>
              <a:rPr lang="zh-CN" altLang="en-US" b="1" dirty="0" smtClean="0">
                <a:solidFill>
                  <a:schemeClr val="accent5">
                    <a:lumMod val="50000"/>
                  </a:schemeClr>
                </a:solidFill>
                <a:latin typeface="Microsoft YaHei" charset="-122"/>
                <a:ea typeface="Microsoft YaHei" charset="-122"/>
                <a:cs typeface="Microsoft YaHei" charset="-122"/>
              </a:rPr>
              <a:t>的元素个数。</a:t>
            </a:r>
            <a:endParaRPr lang="en-US" altLang="zh-CN" b="1" dirty="0" smtClean="0">
              <a:solidFill>
                <a:schemeClr val="accent5">
                  <a:lumMod val="50000"/>
                </a:schemeClr>
              </a:solidFill>
              <a:latin typeface="Microsoft YaHei" charset="-122"/>
              <a:ea typeface="Microsoft YaHei" charset="-122"/>
              <a:cs typeface="Microsoft YaHei" charset="-122"/>
            </a:endParaRPr>
          </a:p>
        </p:txBody>
      </p:sp>
      <p:sp>
        <p:nvSpPr>
          <p:cNvPr id="16" name="TextBox 15"/>
          <p:cNvSpPr txBox="1"/>
          <p:nvPr/>
        </p:nvSpPr>
        <p:spPr>
          <a:xfrm>
            <a:off x="748550" y="3784339"/>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sz="2000" b="1" dirty="0" smtClean="0">
                <a:solidFill>
                  <a:schemeClr val="accent5">
                    <a:lumMod val="50000"/>
                  </a:schemeClr>
                </a:solidFill>
                <a:latin typeface="Microsoft YaHei" charset="-122"/>
                <a:ea typeface="Microsoft YaHei" charset="-122"/>
                <a:cs typeface="Microsoft YaHei" charset="-122"/>
              </a:rPr>
              <a:t>按时间分治</a:t>
            </a:r>
            <a:endParaRPr lang="en-US" altLang="zh-CN" sz="2000" b="1" dirty="0">
              <a:solidFill>
                <a:schemeClr val="accent5">
                  <a:lumMod val="50000"/>
                </a:schemeClr>
              </a:solidFill>
              <a:latin typeface="Microsoft YaHei" charset="-122"/>
              <a:ea typeface="Microsoft YaHei" charset="-122"/>
              <a:cs typeface="Microsoft YaHei" charset="-122"/>
            </a:endParaRPr>
          </a:p>
        </p:txBody>
      </p:sp>
      <p:sp>
        <p:nvSpPr>
          <p:cNvPr id="17" name="TextBox 16"/>
          <p:cNvSpPr txBox="1"/>
          <p:nvPr/>
        </p:nvSpPr>
        <p:spPr>
          <a:xfrm>
            <a:off x="1317809" y="421947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将操作和询问一同丢进以时间为轴的分治结构。</a:t>
            </a:r>
            <a:endParaRPr lang="en-US" altLang="zh-CN" b="1" dirty="0">
              <a:latin typeface="PingFang SC Semibold" charset="-122"/>
              <a:ea typeface="PingFang SC Semibold" charset="-122"/>
              <a:cs typeface="PingFang SC Semibold" charset="-122"/>
            </a:endParaRPr>
          </a:p>
        </p:txBody>
      </p:sp>
      <p:sp>
        <p:nvSpPr>
          <p:cNvPr id="18" name="TextBox 17"/>
          <p:cNvSpPr txBox="1"/>
          <p:nvPr/>
        </p:nvSpPr>
        <p:spPr>
          <a:xfrm>
            <a:off x="1317808" y="452643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在一个节点内，如何将所有操作的贡献累计到询问上面去？</a:t>
            </a:r>
            <a:endParaRPr lang="en-US" altLang="zh-CN" b="1" dirty="0">
              <a:latin typeface="PingFang SC Semibold" charset="-122"/>
              <a:ea typeface="PingFang SC Semibold" charset="-122"/>
              <a:cs typeface="PingFang SC Semibold" charset="-122"/>
            </a:endParaRPr>
          </a:p>
        </p:txBody>
      </p:sp>
      <p:sp>
        <p:nvSpPr>
          <p:cNvPr id="19" name="TextBox 18"/>
          <p:cNvSpPr txBox="1"/>
          <p:nvPr/>
        </p:nvSpPr>
        <p:spPr>
          <a:xfrm>
            <a:off x="1698810" y="485596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将操作及询问都按照元素值从小到大排序，开一棵以位置为轴的线段树，</a:t>
            </a:r>
            <a:r>
              <a:rPr lang="zh-CN" altLang="en-US" b="1" smtClean="0">
                <a:latin typeface="PingFang SC Semibold" charset="-122"/>
                <a:ea typeface="PingFang SC Semibold" charset="-122"/>
                <a:cs typeface="PingFang SC Semibold" charset="-122"/>
              </a:rPr>
              <a:t>按照元素值的顺序：</a:t>
            </a:r>
            <a:endParaRPr lang="en-US" altLang="zh-CN" b="1" dirty="0">
              <a:latin typeface="PingFang SC Semibold" charset="-122"/>
              <a:ea typeface="PingFang SC Semibold" charset="-122"/>
              <a:cs typeface="PingFang SC Semibold" charset="-122"/>
            </a:endParaRPr>
          </a:p>
        </p:txBody>
      </p:sp>
      <p:sp>
        <p:nvSpPr>
          <p:cNvPr id="20" name="TextBox 19"/>
          <p:cNvSpPr txBox="1"/>
          <p:nvPr/>
        </p:nvSpPr>
        <p:spPr>
          <a:xfrm>
            <a:off x="2348752" y="517475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accent5">
                    <a:lumMod val="50000"/>
                  </a:schemeClr>
                </a:solidFill>
                <a:latin typeface="Microsoft YaHei" charset="-122"/>
                <a:ea typeface="Microsoft YaHei" charset="-122"/>
                <a:cs typeface="Microsoft YaHei" charset="-122"/>
              </a:rPr>
              <a:t>操作：在其位置区间</a:t>
            </a:r>
            <a:r>
              <a:rPr lang="en-US" altLang="zh-CN" b="1" dirty="0" smtClean="0">
                <a:solidFill>
                  <a:schemeClr val="accent5">
                    <a:lumMod val="50000"/>
                  </a:schemeClr>
                </a:solidFill>
                <a:latin typeface="Microsoft YaHei" charset="-122"/>
                <a:ea typeface="Microsoft YaHei" charset="-122"/>
                <a:cs typeface="Microsoft YaHei" charset="-122"/>
              </a:rPr>
              <a:t>[</a:t>
            </a:r>
            <a:r>
              <a:rPr lang="en-US" altLang="zh-CN" b="1" dirty="0" err="1" smtClean="0">
                <a:solidFill>
                  <a:schemeClr val="accent5">
                    <a:lumMod val="50000"/>
                  </a:schemeClr>
                </a:solidFill>
                <a:latin typeface="Microsoft YaHei" charset="-122"/>
                <a:ea typeface="Microsoft YaHei" charset="-122"/>
                <a:cs typeface="Microsoft YaHei" charset="-122"/>
              </a:rPr>
              <a:t>l,r</a:t>
            </a:r>
            <a:r>
              <a:rPr lang="en-US" altLang="zh-CN" b="1" dirty="0" smtClean="0">
                <a:solidFill>
                  <a:schemeClr val="accent5">
                    <a:lumMod val="50000"/>
                  </a:schemeClr>
                </a:solidFill>
                <a:latin typeface="Microsoft YaHei" charset="-122"/>
                <a:ea typeface="Microsoft YaHei" charset="-122"/>
                <a:cs typeface="Microsoft YaHei" charset="-122"/>
              </a:rPr>
              <a:t>]</a:t>
            </a:r>
            <a:r>
              <a:rPr lang="zh-CN" altLang="en-US" b="1" dirty="0" smtClean="0">
                <a:solidFill>
                  <a:schemeClr val="accent5">
                    <a:lumMod val="50000"/>
                  </a:schemeClr>
                </a:solidFill>
                <a:latin typeface="Microsoft YaHei" charset="-122"/>
                <a:ea typeface="Microsoft YaHei" charset="-122"/>
                <a:cs typeface="Microsoft YaHei" charset="-122"/>
              </a:rPr>
              <a:t>内区间加（个数则</a:t>
            </a:r>
            <a:r>
              <a:rPr lang="en-US" altLang="zh-CN" b="1" dirty="0" smtClean="0">
                <a:solidFill>
                  <a:schemeClr val="accent5">
                    <a:lumMod val="50000"/>
                  </a:schemeClr>
                </a:solidFill>
                <a:latin typeface="Microsoft YaHei" charset="-122"/>
                <a:ea typeface="Microsoft YaHei" charset="-122"/>
                <a:cs typeface="Microsoft YaHei" charset="-122"/>
              </a:rPr>
              <a:t>+1</a:t>
            </a:r>
            <a:r>
              <a:rPr lang="zh-CN" altLang="en-US" b="1" dirty="0" smtClean="0">
                <a:solidFill>
                  <a:schemeClr val="accent5">
                    <a:lumMod val="50000"/>
                  </a:schemeClr>
                </a:solidFill>
                <a:latin typeface="Microsoft YaHei" charset="-122"/>
                <a:ea typeface="Microsoft YaHei" charset="-122"/>
                <a:cs typeface="Microsoft YaHei" charset="-122"/>
              </a:rPr>
              <a:t>，权值和则</a:t>
            </a:r>
            <a:r>
              <a:rPr lang="en-US" altLang="zh-CN" b="1" dirty="0" smtClean="0">
                <a:solidFill>
                  <a:schemeClr val="accent5">
                    <a:lumMod val="50000"/>
                  </a:schemeClr>
                </a:solidFill>
                <a:latin typeface="Microsoft YaHei" charset="-122"/>
                <a:ea typeface="Microsoft YaHei" charset="-122"/>
                <a:cs typeface="Microsoft YaHei" charset="-122"/>
              </a:rPr>
              <a:t>+x</a:t>
            </a:r>
            <a:r>
              <a:rPr lang="zh-CN" altLang="en-US" b="1" dirty="0" smtClean="0">
                <a:solidFill>
                  <a:schemeClr val="accent5">
                    <a:lumMod val="50000"/>
                  </a:schemeClr>
                </a:solidFill>
                <a:latin typeface="Microsoft YaHei" charset="-122"/>
                <a:ea typeface="Microsoft YaHei" charset="-122"/>
                <a:cs typeface="Microsoft YaHei" charset="-122"/>
              </a:rPr>
              <a:t>）。</a:t>
            </a:r>
            <a:endParaRPr lang="en-US" altLang="zh-CN" b="1" dirty="0" smtClean="0">
              <a:solidFill>
                <a:schemeClr val="accent5">
                  <a:lumMod val="50000"/>
                </a:schemeClr>
              </a:solidFill>
              <a:latin typeface="Microsoft YaHei" charset="-122"/>
              <a:ea typeface="Microsoft YaHei" charset="-122"/>
              <a:cs typeface="Microsoft YaHei" charset="-122"/>
            </a:endParaRPr>
          </a:p>
        </p:txBody>
      </p:sp>
      <p:sp>
        <p:nvSpPr>
          <p:cNvPr id="21" name="TextBox 20"/>
          <p:cNvSpPr txBox="1"/>
          <p:nvPr/>
        </p:nvSpPr>
        <p:spPr>
          <a:xfrm>
            <a:off x="2348752" y="550382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accent5">
                    <a:lumMod val="50000"/>
                  </a:schemeClr>
                </a:solidFill>
                <a:latin typeface="Microsoft YaHei" charset="-122"/>
                <a:ea typeface="Microsoft YaHei" charset="-122"/>
                <a:cs typeface="Microsoft YaHei" charset="-122"/>
              </a:rPr>
              <a:t>询问：在线段树区间</a:t>
            </a:r>
            <a:r>
              <a:rPr lang="en-US" altLang="zh-CN" b="1" dirty="0" smtClean="0">
                <a:solidFill>
                  <a:schemeClr val="accent5">
                    <a:lumMod val="50000"/>
                  </a:schemeClr>
                </a:solidFill>
                <a:latin typeface="Microsoft YaHei" charset="-122"/>
                <a:ea typeface="Microsoft YaHei" charset="-122"/>
                <a:cs typeface="Microsoft YaHei" charset="-122"/>
              </a:rPr>
              <a:t>[</a:t>
            </a:r>
            <a:r>
              <a:rPr lang="en-US" altLang="zh-CN" b="1" dirty="0" err="1" smtClean="0">
                <a:solidFill>
                  <a:schemeClr val="accent5">
                    <a:lumMod val="50000"/>
                  </a:schemeClr>
                </a:solidFill>
                <a:latin typeface="Microsoft YaHei" charset="-122"/>
                <a:ea typeface="Microsoft YaHei" charset="-122"/>
                <a:cs typeface="Microsoft YaHei" charset="-122"/>
              </a:rPr>
              <a:t>l,r</a:t>
            </a:r>
            <a:r>
              <a:rPr lang="en-US" altLang="zh-CN" b="1" dirty="0" smtClean="0">
                <a:solidFill>
                  <a:schemeClr val="accent5">
                    <a:lumMod val="50000"/>
                  </a:schemeClr>
                </a:solidFill>
                <a:latin typeface="Microsoft YaHei" charset="-122"/>
                <a:ea typeface="Microsoft YaHei" charset="-122"/>
                <a:cs typeface="Microsoft YaHei" charset="-122"/>
              </a:rPr>
              <a:t>]</a:t>
            </a:r>
            <a:r>
              <a:rPr lang="zh-CN" altLang="en-US" b="1" dirty="0" smtClean="0">
                <a:solidFill>
                  <a:schemeClr val="accent5">
                    <a:lumMod val="50000"/>
                  </a:schemeClr>
                </a:solidFill>
                <a:latin typeface="Microsoft YaHei" charset="-122"/>
                <a:ea typeface="Microsoft YaHei" charset="-122"/>
                <a:cs typeface="Microsoft YaHei" charset="-122"/>
              </a:rPr>
              <a:t>内查询区间和，累加进该询问的答案当中。</a:t>
            </a:r>
            <a:endParaRPr lang="en-US" altLang="zh-CN" b="1" dirty="0" smtClean="0">
              <a:solidFill>
                <a:schemeClr val="accent5">
                  <a:lumMod val="50000"/>
                </a:schemeClr>
              </a:solidFill>
              <a:latin typeface="Microsoft YaHei" charset="-122"/>
              <a:ea typeface="Microsoft YaHei" charset="-122"/>
              <a:cs typeface="Microsoft YaHei" charset="-122"/>
            </a:endParaRPr>
          </a:p>
        </p:txBody>
      </p:sp>
      <p:sp>
        <p:nvSpPr>
          <p:cNvPr id="22" name="TextBox 21"/>
          <p:cNvSpPr txBox="1"/>
          <p:nvPr/>
        </p:nvSpPr>
        <p:spPr>
          <a:xfrm>
            <a:off x="945775" y="585979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总时间复杂度</a:t>
            </a:r>
            <a:r>
              <a:rPr lang="en-US" altLang="zh-CN" b="1" dirty="0" smtClean="0">
                <a:latin typeface="PingFang SC Semibold" charset="-122"/>
                <a:ea typeface="PingFang SC Semibold" charset="-122"/>
                <a:cs typeface="PingFang SC Semibold" charset="-122"/>
              </a:rPr>
              <a:t>O(mlog^2n).</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1429288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3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3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3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3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3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5">
                                            <p:txEl>
                                              <p:pRg st="0" end="0"/>
                                            </p:txEl>
                                          </p:spTgt>
                                        </p:tgtEl>
                                        <p:attrNameLst>
                                          <p:attrName>style.visibility</p:attrName>
                                        </p:attrNameLst>
                                      </p:cBhvr>
                                      <p:to>
                                        <p:strVal val="visible"/>
                                      </p:to>
                                    </p:set>
                                    <p:animEffect transition="in" filter="fade">
                                      <p:cBhvr>
                                        <p:cTn id="42" dur="300"/>
                                        <p:tgtEl>
                                          <p:spTgt spid="1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300"/>
                                        <p:tgtEl>
                                          <p:spTgt spid="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300"/>
                                        <p:tgtEl>
                                          <p:spTgt spid="1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iterate type="lt">
                                    <p:tmPct val="0"/>
                                  </p:iterate>
                                  <p:childTnLst>
                                    <p:set>
                                      <p:cBhvr>
                                        <p:cTn id="56" dur="1" fill="hold">
                                          <p:stCondLst>
                                            <p:cond delay="0"/>
                                          </p:stCondLst>
                                        </p:cTn>
                                        <p:tgtEl>
                                          <p:spTgt spid="18">
                                            <p:txEl>
                                              <p:pRg st="0" end="0"/>
                                            </p:txEl>
                                          </p:spTgt>
                                        </p:tgtEl>
                                        <p:attrNameLst>
                                          <p:attrName>style.visibility</p:attrName>
                                        </p:attrNameLst>
                                      </p:cBhvr>
                                      <p:to>
                                        <p:strVal val="visible"/>
                                      </p:to>
                                    </p:set>
                                    <p:animEffect transition="in" filter="fade">
                                      <p:cBhvr>
                                        <p:cTn id="57" dur="300"/>
                                        <p:tgtEl>
                                          <p:spTgt spid="1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iterate type="lt">
                                    <p:tmPct val="0"/>
                                  </p:iterate>
                                  <p:childTnLst>
                                    <p:set>
                                      <p:cBhvr>
                                        <p:cTn id="61" dur="1" fill="hold">
                                          <p:stCondLst>
                                            <p:cond delay="0"/>
                                          </p:stCondLst>
                                        </p:cTn>
                                        <p:tgtEl>
                                          <p:spTgt spid="19">
                                            <p:txEl>
                                              <p:pRg st="0" end="0"/>
                                            </p:txEl>
                                          </p:spTgt>
                                        </p:tgtEl>
                                        <p:attrNameLst>
                                          <p:attrName>style.visibility</p:attrName>
                                        </p:attrNameLst>
                                      </p:cBhvr>
                                      <p:to>
                                        <p:strVal val="visible"/>
                                      </p:to>
                                    </p:set>
                                    <p:animEffect transition="in" filter="fade">
                                      <p:cBhvr>
                                        <p:cTn id="62" dur="300"/>
                                        <p:tgtEl>
                                          <p:spTgt spid="19">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iterate type="lt">
                                    <p:tmPct val="0"/>
                                  </p:iterate>
                                  <p:childTnLst>
                                    <p:set>
                                      <p:cBhvr>
                                        <p:cTn id="66" dur="1" fill="hold">
                                          <p:stCondLst>
                                            <p:cond delay="0"/>
                                          </p:stCondLst>
                                        </p:cTn>
                                        <p:tgtEl>
                                          <p:spTgt spid="20">
                                            <p:txEl>
                                              <p:pRg st="0" end="0"/>
                                            </p:txEl>
                                          </p:spTgt>
                                        </p:tgtEl>
                                        <p:attrNameLst>
                                          <p:attrName>style.visibility</p:attrName>
                                        </p:attrNameLst>
                                      </p:cBhvr>
                                      <p:to>
                                        <p:strVal val="visible"/>
                                      </p:to>
                                    </p:set>
                                    <p:animEffect transition="in" filter="fade">
                                      <p:cBhvr>
                                        <p:cTn id="67" dur="300"/>
                                        <p:tgtEl>
                                          <p:spTgt spid="20">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iterate type="lt">
                                    <p:tmPct val="0"/>
                                  </p:iterate>
                                  <p:childTnLst>
                                    <p:set>
                                      <p:cBhvr>
                                        <p:cTn id="71" dur="1" fill="hold">
                                          <p:stCondLst>
                                            <p:cond delay="0"/>
                                          </p:stCondLst>
                                        </p:cTn>
                                        <p:tgtEl>
                                          <p:spTgt spid="21">
                                            <p:txEl>
                                              <p:pRg st="0" end="0"/>
                                            </p:txEl>
                                          </p:spTgt>
                                        </p:tgtEl>
                                        <p:attrNameLst>
                                          <p:attrName>style.visibility</p:attrName>
                                        </p:attrNameLst>
                                      </p:cBhvr>
                                      <p:to>
                                        <p:strVal val="visible"/>
                                      </p:to>
                                    </p:set>
                                    <p:animEffect transition="in" filter="fade">
                                      <p:cBhvr>
                                        <p:cTn id="72" dur="300"/>
                                        <p:tgtEl>
                                          <p:spTgt spid="21">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iterate type="lt">
                                    <p:tmPct val="0"/>
                                  </p:iterate>
                                  <p:childTnLst>
                                    <p:set>
                                      <p:cBhvr>
                                        <p:cTn id="76" dur="1" fill="hold">
                                          <p:stCondLst>
                                            <p:cond delay="0"/>
                                          </p:stCondLst>
                                        </p:cTn>
                                        <p:tgtEl>
                                          <p:spTgt spid="22">
                                            <p:txEl>
                                              <p:pRg st="0" end="0"/>
                                            </p:txEl>
                                          </p:spTgt>
                                        </p:tgtEl>
                                        <p:attrNameLst>
                                          <p:attrName>style.visibility</p:attrName>
                                        </p:attrNameLst>
                                      </p:cBhvr>
                                      <p:to>
                                        <p:strVal val="visible"/>
                                      </p:to>
                                    </p:set>
                                    <p:animEffect transition="in" filter="fade">
                                      <p:cBhvr>
                                        <p:cTn id="77" dur="3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图片 3" descr="图片 3"/>
          <p:cNvPicPr>
            <a:picLocks noChangeAspect="1"/>
          </p:cNvPicPr>
          <p:nvPr/>
        </p:nvPicPr>
        <p:blipFill>
          <a:blip r:embed="rId2">
            <a:duotone>
              <a:schemeClr val="accent1">
                <a:shade val="45000"/>
                <a:satMod val="135000"/>
              </a:schemeClr>
              <a:prstClr val="white"/>
            </a:duotone>
            <a:extLst/>
          </a:blip>
          <a:stretch>
            <a:fillRect/>
          </a:stretch>
        </p:blipFill>
        <p:spPr>
          <a:xfrm>
            <a:off x="0" y="0"/>
            <a:ext cx="12192000" cy="6858000"/>
          </a:xfrm>
          <a:prstGeom prst="rect">
            <a:avLst/>
          </a:prstGeom>
          <a:ln w="12700">
            <a:miter lim="400000"/>
          </a:ln>
        </p:spPr>
      </p:pic>
      <p:sp>
        <p:nvSpPr>
          <p:cNvPr id="232" name="圆角矩形 6"/>
          <p:cNvSpPr/>
          <p:nvPr/>
        </p:nvSpPr>
        <p:spPr>
          <a:xfrm>
            <a:off x="4406900" y="2576513"/>
            <a:ext cx="3376613" cy="1706562"/>
          </a:xfrm>
          <a:prstGeom prst="roundRect">
            <a:avLst>
              <a:gd name="adj" fmla="val 16667"/>
            </a:avLst>
          </a:prstGeom>
          <a:solidFill>
            <a:schemeClr val="accent3">
              <a:lumOff val="44000"/>
              <a:alpha val="70195"/>
            </a:schemeClr>
          </a:solidFill>
          <a:ln w="12700">
            <a:miter lim="400000"/>
          </a:ln>
        </p:spPr>
        <p:txBody>
          <a:bodyPr lIns="45719" rIns="45719" anchor="ctr"/>
          <a:lstStyle/>
          <a:p>
            <a:pPr algn="ctr">
              <a:defRPr>
                <a:solidFill>
                  <a:schemeClr val="accent3">
                    <a:lumOff val="44000"/>
                  </a:schemeClr>
                </a:solidFill>
              </a:defRPr>
            </a:pPr>
            <a:endParaRPr/>
          </a:p>
        </p:txBody>
      </p:sp>
      <p:sp>
        <p:nvSpPr>
          <p:cNvPr id="233" name="直接连接符 8"/>
          <p:cNvSpPr/>
          <p:nvPr/>
        </p:nvSpPr>
        <p:spPr>
          <a:xfrm>
            <a:off x="1916113" y="3429000"/>
            <a:ext cx="2490787" cy="0"/>
          </a:xfrm>
          <a:prstGeom prst="line">
            <a:avLst/>
          </a:prstGeom>
          <a:ln w="57150">
            <a:solidFill>
              <a:schemeClr val="accent3">
                <a:lumOff val="44000"/>
              </a:schemeClr>
            </a:solidFill>
            <a:headEnd type="oval"/>
          </a:ln>
        </p:spPr>
        <p:txBody>
          <a:bodyPr lIns="45719" rIns="45719"/>
          <a:lstStyle/>
          <a:p>
            <a:endParaRPr/>
          </a:p>
        </p:txBody>
      </p:sp>
      <p:sp>
        <p:nvSpPr>
          <p:cNvPr id="234" name="直接连接符 12"/>
          <p:cNvSpPr/>
          <p:nvPr/>
        </p:nvSpPr>
        <p:spPr>
          <a:xfrm>
            <a:off x="7783513" y="3429000"/>
            <a:ext cx="2490788" cy="0"/>
          </a:xfrm>
          <a:prstGeom prst="line">
            <a:avLst/>
          </a:prstGeom>
          <a:ln w="57150">
            <a:solidFill>
              <a:schemeClr val="accent3">
                <a:lumOff val="44000"/>
              </a:schemeClr>
            </a:solidFill>
            <a:tailEnd type="oval"/>
          </a:ln>
        </p:spPr>
        <p:txBody>
          <a:bodyPr lIns="45719" rIns="45719"/>
          <a:lstStyle/>
          <a:p>
            <a:endParaRPr/>
          </a:p>
        </p:txBody>
      </p:sp>
      <p:sp>
        <p:nvSpPr>
          <p:cNvPr id="236" name="文本框 15"/>
          <p:cNvSpPr txBox="1"/>
          <p:nvPr/>
        </p:nvSpPr>
        <p:spPr>
          <a:xfrm>
            <a:off x="5499098" y="4325037"/>
            <a:ext cx="2284415"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b="1">
                <a:solidFill>
                  <a:schemeClr val="accent3">
                    <a:lumOff val="44000"/>
                  </a:schemeClr>
                </a:solidFill>
                <a:latin typeface="微软雅黑"/>
                <a:ea typeface="微软雅黑"/>
                <a:cs typeface="微软雅黑"/>
                <a:sym typeface="微软雅黑"/>
              </a:defRPr>
            </a:lvl1pPr>
          </a:lstStyle>
          <a:p>
            <a:r>
              <a:rPr lang="en-US" altLang="zh-CN" dirty="0" smtClean="0"/>
              <a:t>CDQ</a:t>
            </a:r>
            <a:r>
              <a:rPr lang="zh-CN" altLang="en-US" dirty="0" smtClean="0"/>
              <a:t>分治</a:t>
            </a:r>
            <a:endParaRPr dirty="0"/>
          </a:p>
        </p:txBody>
      </p:sp>
      <p:sp>
        <p:nvSpPr>
          <p:cNvPr id="237" name="TextBox 13"/>
          <p:cNvSpPr txBox="1"/>
          <p:nvPr/>
        </p:nvSpPr>
        <p:spPr>
          <a:xfrm>
            <a:off x="4081462" y="4753284"/>
            <a:ext cx="4027488" cy="1846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1216025">
              <a:spcBef>
                <a:spcPts val="200"/>
              </a:spcBef>
              <a:defRPr sz="1200">
                <a:solidFill>
                  <a:schemeClr val="accent3">
                    <a:lumOff val="44000"/>
                  </a:schemeClr>
                </a:solidFill>
                <a:latin typeface="Arial"/>
                <a:ea typeface="Arial"/>
                <a:cs typeface="Arial"/>
                <a:sym typeface="Arial"/>
              </a:defRPr>
            </a:pPr>
            <a:endParaRPr strike="sngStrike" dirty="0">
              <a:latin typeface="微软雅黑"/>
              <a:ea typeface="微软雅黑"/>
              <a:cs typeface="微软雅黑"/>
              <a:sym typeface="微软雅黑"/>
            </a:endParaRPr>
          </a:p>
        </p:txBody>
      </p:sp>
      <p:pic>
        <p:nvPicPr>
          <p:cNvPr id="9" name="图片 9" descr="图片 9"/>
          <p:cNvPicPr>
            <a:picLocks noChangeAspect="1"/>
          </p:cNvPicPr>
          <p:nvPr/>
        </p:nvPicPr>
        <p:blipFill>
          <a:blip r:embed="rId3">
            <a:duotone>
              <a:schemeClr val="accent1">
                <a:shade val="45000"/>
                <a:satMod val="135000"/>
              </a:schemeClr>
              <a:prstClr val="white"/>
            </a:duotone>
            <a:extLst/>
          </a:blip>
          <a:stretch>
            <a:fillRect/>
          </a:stretch>
        </p:blipFill>
        <p:spPr>
          <a:xfrm>
            <a:off x="4903787" y="3060700"/>
            <a:ext cx="2384426" cy="736600"/>
          </a:xfrm>
          <a:prstGeom prst="rect">
            <a:avLst/>
          </a:prstGeom>
          <a:ln w="12700">
            <a:miter lim="400000"/>
          </a:ln>
        </p:spPr>
      </p:pic>
    </p:spTree>
    <p:extLst>
      <p:ext uri="{BB962C8B-B14F-4D97-AF65-F5344CB8AC3E}">
        <p14:creationId xmlns:p14="http://schemas.microsoft.com/office/powerpoint/2010/main" val="175754122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zh-CN" altLang="en-US" sz="2800" b="1" u="sng" dirty="0" smtClean="0">
                <a:solidFill>
                  <a:schemeClr val="accent5">
                    <a:lumMod val="25000"/>
                  </a:schemeClr>
                </a:solidFill>
                <a:latin typeface="Microsoft YaHei" charset="-122"/>
                <a:ea typeface="Microsoft YaHei" charset="-122"/>
                <a:cs typeface="Microsoft YaHei" charset="-122"/>
              </a:rPr>
              <a:t>三维偏序</a:t>
            </a:r>
            <a:endParaRPr sz="2800" b="1" u="sng" dirty="0">
              <a:solidFill>
                <a:schemeClr val="accent5">
                  <a:lumMod val="25000"/>
                </a:schemeClr>
              </a:solidFill>
              <a:latin typeface="Microsoft YaHei" charset="-122"/>
              <a:ea typeface="Microsoft YaHei" charset="-122"/>
              <a:cs typeface="Microsoft YaHei" charset="-122"/>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zh-CN" altLang="en-US" sz="1100" i="1" dirty="0" smtClean="0">
                <a:solidFill>
                  <a:schemeClr val="accent5">
                    <a:lumMod val="50000"/>
                  </a:schemeClr>
                </a:solidFill>
              </a:rPr>
              <a:t>经典问题</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3858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题目描述</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个对象，每个对象有三个属性</a:t>
            </a:r>
            <a:r>
              <a:rPr lang="en-US" altLang="zh-CN" b="1" dirty="0" err="1" smtClean="0">
                <a:latin typeface="PingFang SC Semibold" charset="-122"/>
                <a:ea typeface="PingFang SC Semibold" charset="-122"/>
                <a:cs typeface="PingFang SC Semibold" charset="-122"/>
              </a:rPr>
              <a:t>X.a</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X.b</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X.c</a:t>
            </a:r>
            <a:r>
              <a:rPr lang="en-US" altLang="zh-CN" b="1" dirty="0" smtClean="0">
                <a:latin typeface="PingFang SC Semibold" charset="-122"/>
                <a:ea typeface="PingFang SC Semibold" charset="-122"/>
                <a:cs typeface="PingFang SC Semibold" charset="-122"/>
              </a:rPr>
              <a:t>.</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定义一个对象的等级为它严格大于的对象个数。</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求出每个等级的对象个数。</a:t>
            </a: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25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数据范围</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n &lt;= 10^5.</a:t>
            </a:r>
            <a:endParaRPr lang="en-US" altLang="zh-CN" b="1" dirty="0">
              <a:latin typeface="PingFang SC Semibold" charset="-122"/>
              <a:ea typeface="PingFang SC Semibold" charset="-122"/>
              <a:cs typeface="PingFang SC Semibold" charset="-122"/>
            </a:endParaRPr>
          </a:p>
        </p:txBody>
      </p:sp>
      <p:sp>
        <p:nvSpPr>
          <p:cNvPr id="7" name="TextBox 6"/>
          <p:cNvSpPr txBox="1"/>
          <p:nvPr/>
        </p:nvSpPr>
        <p:spPr>
          <a:xfrm>
            <a:off x="1411940" y="2022933"/>
            <a:ext cx="91305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称</a:t>
            </a:r>
            <a:r>
              <a:rPr lang="en-US" altLang="zh-CN" b="1" dirty="0" smtClean="0">
                <a:latin typeface="PingFang SC Semibold" charset="-122"/>
                <a:ea typeface="PingFang SC Semibold" charset="-122"/>
                <a:cs typeface="PingFang SC Semibold" charset="-122"/>
              </a:rPr>
              <a:t>A&gt;B</a:t>
            </a:r>
            <a:r>
              <a:rPr lang="zh-CN" altLang="en-US" b="1" dirty="0" smtClean="0">
                <a:latin typeface="PingFang SC Semibold" charset="-122"/>
                <a:ea typeface="PingFang SC Semibold" charset="-122"/>
                <a:cs typeface="PingFang SC Semibold" charset="-122"/>
              </a:rPr>
              <a:t>当且仅当</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A.a</a:t>
            </a:r>
            <a:r>
              <a:rPr lang="en-US" altLang="zh-CN" b="1" dirty="0" smtClean="0">
                <a:latin typeface="PingFang SC Semibold" charset="-122"/>
                <a:ea typeface="PingFang SC Semibold" charset="-122"/>
                <a:cs typeface="PingFang SC Semibold" charset="-122"/>
              </a:rPr>
              <a:t>&gt;</a:t>
            </a:r>
            <a:r>
              <a:rPr lang="en-US" altLang="zh-CN" b="1" dirty="0" err="1" smtClean="0">
                <a:latin typeface="PingFang SC Semibold" charset="-122"/>
                <a:ea typeface="PingFang SC Semibold" charset="-122"/>
                <a:cs typeface="PingFang SC Semibold" charset="-122"/>
              </a:rPr>
              <a:t>B.a</a:t>
            </a:r>
            <a:r>
              <a:rPr lang="en-US" altLang="zh-CN" b="1" dirty="0" smtClean="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且</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A.b</a:t>
            </a:r>
            <a:r>
              <a:rPr lang="en-US" altLang="zh-CN" b="1" dirty="0" smtClean="0">
                <a:latin typeface="PingFang SC Semibold" charset="-122"/>
                <a:ea typeface="PingFang SC Semibold" charset="-122"/>
                <a:cs typeface="PingFang SC Semibold" charset="-122"/>
              </a:rPr>
              <a:t>&gt;</a:t>
            </a:r>
            <a:r>
              <a:rPr lang="en-US" altLang="zh-CN" b="1" dirty="0" err="1" smtClean="0">
                <a:latin typeface="PingFang SC Semibold" charset="-122"/>
                <a:ea typeface="PingFang SC Semibold" charset="-122"/>
                <a:cs typeface="PingFang SC Semibold" charset="-122"/>
              </a:rPr>
              <a:t>B.b</a:t>
            </a:r>
            <a:r>
              <a:rPr lang="en-US" altLang="zh-CN" b="1" dirty="0" smtClean="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且</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A.c</a:t>
            </a:r>
            <a:r>
              <a:rPr lang="en-US" altLang="zh-CN" b="1" dirty="0" smtClean="0">
                <a:latin typeface="PingFang SC Semibold" charset="-122"/>
                <a:ea typeface="PingFang SC Semibold" charset="-122"/>
                <a:cs typeface="PingFang SC Semibold" charset="-122"/>
              </a:rPr>
              <a:t>&gt;</a:t>
            </a:r>
            <a:r>
              <a:rPr lang="en-US" altLang="zh-CN" b="1" dirty="0" err="1" smtClean="0">
                <a:latin typeface="PingFang SC Semibold" charset="-122"/>
                <a:ea typeface="PingFang SC Semibold" charset="-122"/>
                <a:cs typeface="PingFang SC Semibold" charset="-122"/>
              </a:rPr>
              <a:t>B.c</a:t>
            </a:r>
            <a:r>
              <a:rPr lang="en-US" altLang="zh-CN" b="1" dirty="0" smtClean="0">
                <a:latin typeface="PingFang SC Semibold" charset="-122"/>
                <a:ea typeface="PingFang SC Semibold" charset="-122"/>
                <a:cs typeface="PingFang SC Semibold" charset="-122"/>
              </a:rPr>
              <a:t> .</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71428397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zh-CN" altLang="en-US" sz="2800" b="1" u="sng" dirty="0" smtClean="0">
                <a:solidFill>
                  <a:schemeClr val="accent5">
                    <a:lumMod val="25000"/>
                  </a:schemeClr>
                </a:solidFill>
                <a:latin typeface="Microsoft YaHei" charset="-122"/>
                <a:ea typeface="Microsoft YaHei" charset="-122"/>
                <a:cs typeface="Microsoft YaHei" charset="-122"/>
              </a:rPr>
              <a:t>三维偏序</a:t>
            </a:r>
            <a:endParaRPr sz="2800" b="1" u="sng" dirty="0">
              <a:solidFill>
                <a:schemeClr val="accent5">
                  <a:lumMod val="25000"/>
                </a:schemeClr>
              </a:solidFill>
              <a:latin typeface="Microsoft YaHei" charset="-122"/>
              <a:ea typeface="Microsoft YaHei" charset="-122"/>
              <a:cs typeface="Microsoft YaHei" charset="-122"/>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zh-CN" altLang="en-US" sz="1100" i="1" dirty="0" smtClean="0">
                <a:solidFill>
                  <a:schemeClr val="accent5">
                    <a:lumMod val="50000"/>
                  </a:schemeClr>
                </a:solidFill>
              </a:rPr>
              <a:t>经典问题</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340657" y="820737"/>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en-US" altLang="zh-CN" sz="2000" b="1" dirty="0" smtClean="0">
                <a:solidFill>
                  <a:schemeClr val="accent5">
                    <a:lumMod val="50000"/>
                  </a:schemeClr>
                </a:solidFill>
                <a:latin typeface="Microsoft YaHei" charset="-122"/>
                <a:ea typeface="Microsoft YaHei" charset="-122"/>
                <a:cs typeface="Microsoft YaHei" charset="-122"/>
              </a:rPr>
              <a:t>CDQ</a:t>
            </a:r>
            <a:r>
              <a:rPr lang="zh-CN" altLang="en-US" sz="2000" b="1" dirty="0" smtClean="0">
                <a:solidFill>
                  <a:schemeClr val="accent5">
                    <a:lumMod val="50000"/>
                  </a:schemeClr>
                </a:solidFill>
                <a:latin typeface="Microsoft YaHei" charset="-122"/>
                <a:ea typeface="Microsoft YaHei" charset="-122"/>
                <a:cs typeface="Microsoft YaHei" charset="-122"/>
              </a:rPr>
              <a:t>分治</a:t>
            </a:r>
            <a:endParaRPr lang="en-US" altLang="zh-CN" sz="2000" b="1" dirty="0">
              <a:solidFill>
                <a:schemeClr val="accent5">
                  <a:lumMod val="50000"/>
                </a:schemeClr>
              </a:solidFill>
              <a:latin typeface="Microsoft YaHei" charset="-122"/>
              <a:ea typeface="Microsoft YaHei" charset="-122"/>
              <a:cs typeface="Microsoft YaHei" charset="-122"/>
            </a:endParaRPr>
          </a:p>
        </p:txBody>
      </p:sp>
      <p:sp>
        <p:nvSpPr>
          <p:cNvPr id="9" name="TextBox 8"/>
          <p:cNvSpPr txBox="1"/>
          <p:nvPr/>
        </p:nvSpPr>
        <p:spPr>
          <a:xfrm>
            <a:off x="842680" y="117823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能够解决一类离线的、左区间与右区间的元素之间会产生影响的分治问题。</a:t>
            </a:r>
            <a:endParaRPr lang="en-US" altLang="zh-CN" b="1" dirty="0">
              <a:solidFill>
                <a:schemeClr val="tx1"/>
              </a:solidFill>
              <a:latin typeface="PingFang SC Semibold" charset="-122"/>
              <a:ea typeface="PingFang SC Semibold" charset="-122"/>
              <a:cs typeface="PingFang SC Semibold" charset="-122"/>
            </a:endParaRPr>
          </a:p>
        </p:txBody>
      </p:sp>
      <p:sp>
        <p:nvSpPr>
          <p:cNvPr id="10" name="TextBox 9"/>
          <p:cNvSpPr txBox="1"/>
          <p:nvPr/>
        </p:nvSpPr>
        <p:spPr>
          <a:xfrm>
            <a:off x="340657" y="165260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一维偏序：排序</a:t>
            </a:r>
            <a:endParaRPr lang="en-US" altLang="zh-CN" b="1" dirty="0">
              <a:solidFill>
                <a:schemeClr val="tx1"/>
              </a:solidFill>
              <a:latin typeface="PingFang SC Semibold" charset="-122"/>
              <a:ea typeface="PingFang SC Semibold" charset="-122"/>
              <a:cs typeface="PingFang SC Semibold" charset="-122"/>
            </a:endParaRPr>
          </a:p>
        </p:txBody>
      </p:sp>
      <p:sp>
        <p:nvSpPr>
          <p:cNvPr id="11" name="TextBox 10"/>
          <p:cNvSpPr txBox="1"/>
          <p:nvPr/>
        </p:nvSpPr>
        <p:spPr>
          <a:xfrm>
            <a:off x="340657" y="207633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二维偏序：排序</a:t>
            </a:r>
            <a:r>
              <a:rPr lang="en-US" altLang="zh-CN" b="1" dirty="0" smtClean="0">
                <a:solidFill>
                  <a:schemeClr val="tx1"/>
                </a:solidFill>
                <a:latin typeface="PingFang SC Semibold" charset="-122"/>
                <a:ea typeface="PingFang SC Semibold" charset="-122"/>
                <a:cs typeface="PingFang SC Semibold" charset="-122"/>
              </a:rPr>
              <a:t>+</a:t>
            </a:r>
            <a:r>
              <a:rPr lang="zh-CN" altLang="en-US" b="1" dirty="0" smtClean="0">
                <a:solidFill>
                  <a:schemeClr val="tx1"/>
                </a:solidFill>
                <a:latin typeface="PingFang SC Semibold" charset="-122"/>
                <a:ea typeface="PingFang SC Semibold" charset="-122"/>
                <a:cs typeface="PingFang SC Semibold" charset="-122"/>
              </a:rPr>
              <a:t>树状数组</a:t>
            </a:r>
            <a:endParaRPr lang="en-US" altLang="zh-CN" b="1" dirty="0">
              <a:solidFill>
                <a:schemeClr val="tx1"/>
              </a:solidFill>
              <a:latin typeface="PingFang SC Semibold" charset="-122"/>
              <a:ea typeface="PingFang SC Semibold" charset="-122"/>
              <a:cs typeface="PingFang SC Semibold" charset="-122"/>
            </a:endParaRPr>
          </a:p>
        </p:txBody>
      </p:sp>
      <p:sp>
        <p:nvSpPr>
          <p:cNvPr id="12" name="TextBox 11"/>
          <p:cNvSpPr txBox="1"/>
          <p:nvPr/>
        </p:nvSpPr>
        <p:spPr>
          <a:xfrm>
            <a:off x="340657" y="250139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三维偏序：排序</a:t>
            </a:r>
            <a:r>
              <a:rPr lang="en-US" altLang="zh-CN" b="1" dirty="0" smtClean="0">
                <a:solidFill>
                  <a:schemeClr val="tx1"/>
                </a:solidFill>
                <a:latin typeface="PingFang SC Semibold" charset="-122"/>
                <a:ea typeface="PingFang SC Semibold" charset="-122"/>
                <a:cs typeface="PingFang SC Semibold" charset="-122"/>
              </a:rPr>
              <a:t>+</a:t>
            </a:r>
            <a:r>
              <a:rPr lang="zh-CN" altLang="en-US" b="1" dirty="0" smtClean="0">
                <a:solidFill>
                  <a:schemeClr val="tx1"/>
                </a:solidFill>
                <a:latin typeface="PingFang SC Semibold" charset="-122"/>
                <a:ea typeface="PingFang SC Semibold" charset="-122"/>
                <a:cs typeface="PingFang SC Semibold" charset="-122"/>
              </a:rPr>
              <a:t>树套树（</a:t>
            </a:r>
            <a:r>
              <a:rPr lang="en-US" altLang="zh-CN" b="1" dirty="0" smtClean="0">
                <a:solidFill>
                  <a:schemeClr val="tx1"/>
                </a:solidFill>
                <a:latin typeface="PingFang SC Semibold" charset="-122"/>
                <a:ea typeface="PingFang SC Semibold" charset="-122"/>
                <a:cs typeface="PingFang SC Semibold" charset="-122"/>
              </a:rPr>
              <a:t>CDQ</a:t>
            </a:r>
            <a:r>
              <a:rPr lang="zh-CN" altLang="en-US" b="1" dirty="0" smtClean="0">
                <a:solidFill>
                  <a:schemeClr val="tx1"/>
                </a:solidFill>
                <a:latin typeface="PingFang SC Semibold" charset="-122"/>
                <a:ea typeface="PingFang SC Semibold" charset="-122"/>
                <a:cs typeface="PingFang SC Semibold" charset="-122"/>
              </a:rPr>
              <a:t>分治）</a:t>
            </a:r>
            <a:endParaRPr lang="en-US" altLang="zh-CN" b="1" dirty="0">
              <a:solidFill>
                <a:schemeClr val="tx1"/>
              </a:solidFill>
              <a:latin typeface="PingFang SC Semibold" charset="-122"/>
              <a:ea typeface="PingFang SC Semibold" charset="-122"/>
              <a:cs typeface="PingFang SC Semibold" charset="-122"/>
            </a:endParaRPr>
          </a:p>
        </p:txBody>
      </p:sp>
      <p:sp>
        <p:nvSpPr>
          <p:cNvPr id="13" name="TextBox 12"/>
          <p:cNvSpPr txBox="1"/>
          <p:nvPr/>
        </p:nvSpPr>
        <p:spPr>
          <a:xfrm>
            <a:off x="909915" y="2992360"/>
            <a:ext cx="851647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考虑在第一个属性上</a:t>
            </a:r>
            <a:r>
              <a:rPr lang="en-US" altLang="zh-CN" b="1" dirty="0" smtClean="0">
                <a:solidFill>
                  <a:schemeClr val="tx1"/>
                </a:solidFill>
                <a:latin typeface="PingFang SC Semibold" charset="-122"/>
                <a:ea typeface="PingFang SC Semibold" charset="-122"/>
                <a:cs typeface="PingFang SC Semibold" charset="-122"/>
              </a:rPr>
              <a:t>CDQ</a:t>
            </a:r>
            <a:r>
              <a:rPr lang="zh-CN" altLang="en-US" b="1" dirty="0" smtClean="0">
                <a:solidFill>
                  <a:schemeClr val="tx1"/>
                </a:solidFill>
                <a:latin typeface="PingFang SC Semibold" charset="-122"/>
                <a:ea typeface="PingFang SC Semibold" charset="-122"/>
                <a:cs typeface="PingFang SC Semibold" charset="-122"/>
              </a:rPr>
              <a:t>分治，那么对于每一个分治区间，都在此处理出左区间中的元素对右区间中元素的贡献。</a:t>
            </a:r>
            <a:endParaRPr lang="en-US" altLang="zh-CN" b="1" dirty="0">
              <a:solidFill>
                <a:schemeClr val="tx1"/>
              </a:solidFill>
              <a:latin typeface="PingFang SC Semibold" charset="-122"/>
              <a:ea typeface="PingFang SC Semibold" charset="-122"/>
              <a:cs typeface="PingFang SC Semibold" charset="-122"/>
            </a:endParaRPr>
          </a:p>
        </p:txBody>
      </p:sp>
      <p:sp>
        <p:nvSpPr>
          <p:cNvPr id="14" name="TextBox 13"/>
          <p:cNvSpPr txBox="1"/>
          <p:nvPr/>
        </p:nvSpPr>
        <p:spPr>
          <a:xfrm>
            <a:off x="909915" y="3648004"/>
            <a:ext cx="851647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将左右区间中的元素均按照第二个属性从小到大排序后，按照第二个属性大小顺序扫，用插入和查询树状数组实现第三维的统计。</a:t>
            </a:r>
            <a:endParaRPr lang="en-US" altLang="zh-CN" b="1" dirty="0">
              <a:solidFill>
                <a:schemeClr val="tx1"/>
              </a:solidFill>
              <a:latin typeface="PingFang SC Semibold" charset="-122"/>
              <a:ea typeface="PingFang SC Semibold" charset="-122"/>
              <a:cs typeface="PingFang SC Semibold" charset="-122"/>
            </a:endParaRPr>
          </a:p>
        </p:txBody>
      </p:sp>
      <p:sp>
        <p:nvSpPr>
          <p:cNvPr id="15" name="TextBox 14"/>
          <p:cNvSpPr txBox="1"/>
          <p:nvPr/>
        </p:nvSpPr>
        <p:spPr>
          <a:xfrm>
            <a:off x="909915" y="4271617"/>
            <a:ext cx="851647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总时间复杂度</a:t>
            </a:r>
            <a:r>
              <a:rPr lang="en-US" altLang="zh-CN" b="1" dirty="0" smtClean="0">
                <a:solidFill>
                  <a:schemeClr val="tx1"/>
                </a:solidFill>
                <a:latin typeface="PingFang SC Semibold" charset="-122"/>
                <a:ea typeface="PingFang SC Semibold" charset="-122"/>
                <a:cs typeface="PingFang SC Semibold" charset="-122"/>
              </a:rPr>
              <a:t>O(nlog^2n).</a:t>
            </a:r>
            <a:r>
              <a:rPr lang="zh-CN" altLang="en-US" b="1" dirty="0" smtClean="0">
                <a:solidFill>
                  <a:schemeClr val="tx1"/>
                </a:solidFill>
                <a:latin typeface="PingFang SC Semibold" charset="-122"/>
                <a:ea typeface="PingFang SC Semibold" charset="-122"/>
                <a:cs typeface="PingFang SC Semibold" charset="-122"/>
              </a:rPr>
              <a:t> </a:t>
            </a:r>
            <a:endParaRPr lang="en-US" altLang="zh-CN" b="1" dirty="0">
              <a:solidFill>
                <a:schemeClr val="tx1"/>
              </a:solidFill>
              <a:latin typeface="PingFang SC Semibold" charset="-122"/>
              <a:ea typeface="PingFang SC Semibold" charset="-122"/>
              <a:cs typeface="PingFang SC Semibold" charset="-122"/>
            </a:endParaRPr>
          </a:p>
        </p:txBody>
      </p:sp>
      <p:sp>
        <p:nvSpPr>
          <p:cNvPr id="16" name="TextBox 15"/>
          <p:cNvSpPr txBox="1"/>
          <p:nvPr/>
        </p:nvSpPr>
        <p:spPr>
          <a:xfrm>
            <a:off x="909915" y="4627427"/>
            <a:ext cx="851647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因此排序部分可以直接</a:t>
            </a:r>
            <a:r>
              <a:rPr lang="en-US" altLang="zh-CN" b="1" dirty="0" smtClean="0">
                <a:solidFill>
                  <a:schemeClr val="tx1"/>
                </a:solidFill>
                <a:latin typeface="PingFang SC Semibold" charset="-122"/>
                <a:ea typeface="PingFang SC Semibold" charset="-122"/>
                <a:cs typeface="PingFang SC Semibold" charset="-122"/>
              </a:rPr>
              <a:t>sort</a:t>
            </a:r>
            <a:r>
              <a:rPr lang="zh-CN" altLang="en-US" b="1" dirty="0" smtClean="0">
                <a:solidFill>
                  <a:schemeClr val="tx1"/>
                </a:solidFill>
                <a:latin typeface="PingFang SC Semibold" charset="-122"/>
                <a:ea typeface="PingFang SC Semibold" charset="-122"/>
                <a:cs typeface="PingFang SC Semibold" charset="-122"/>
              </a:rPr>
              <a:t>。</a:t>
            </a:r>
            <a:endParaRPr lang="en-US" altLang="zh-CN" b="1" dirty="0">
              <a:solidFill>
                <a:schemeClr val="tx1"/>
              </a:solidFill>
              <a:latin typeface="PingFang SC Semibold" charset="-122"/>
              <a:ea typeface="PingFang SC Semibold" charset="-122"/>
              <a:cs typeface="PingFang SC Semibold" charset="-122"/>
            </a:endParaRPr>
          </a:p>
        </p:txBody>
      </p:sp>
      <p:sp>
        <p:nvSpPr>
          <p:cNvPr id="17" name="TextBox 16"/>
          <p:cNvSpPr txBox="1"/>
          <p:nvPr/>
        </p:nvSpPr>
        <p:spPr>
          <a:xfrm>
            <a:off x="909915" y="4967236"/>
            <a:ext cx="851647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但分治结构可以自然地实现函数结束时另一维属性的排序。</a:t>
            </a:r>
            <a:endParaRPr lang="en-US" altLang="zh-CN" b="1" dirty="0">
              <a:solidFill>
                <a:schemeClr val="tx1"/>
              </a:solidFill>
              <a:latin typeface="PingFang SC Semibold" charset="-122"/>
              <a:ea typeface="PingFang SC Semibold" charset="-122"/>
              <a:cs typeface="PingFang SC Semibold" charset="-122"/>
            </a:endParaRPr>
          </a:p>
        </p:txBody>
      </p:sp>
      <p:sp>
        <p:nvSpPr>
          <p:cNvPr id="18" name="TextBox 17"/>
          <p:cNvSpPr txBox="1"/>
          <p:nvPr/>
        </p:nvSpPr>
        <p:spPr>
          <a:xfrm>
            <a:off x="909915" y="5294302"/>
            <a:ext cx="851647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smtClean="0">
                <a:solidFill>
                  <a:schemeClr val="tx1"/>
                </a:solidFill>
                <a:latin typeface="PingFang SC Semibold" charset="-122"/>
                <a:ea typeface="PingFang SC Semibold" charset="-122"/>
                <a:cs typeface="PingFang SC Semibold" charset="-122"/>
              </a:rPr>
              <a:t>归并即可。</a:t>
            </a:r>
            <a:endParaRPr lang="en-US" altLang="zh-CN" b="1" dirty="0">
              <a:solidFill>
                <a:schemeClr val="tx1"/>
              </a:solidFill>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4647832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3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3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3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3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3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5">
                                            <p:txEl>
                                              <p:pRg st="0" end="0"/>
                                            </p:txEl>
                                          </p:spTgt>
                                        </p:tgtEl>
                                        <p:attrNameLst>
                                          <p:attrName>style.visibility</p:attrName>
                                        </p:attrNameLst>
                                      </p:cBhvr>
                                      <p:to>
                                        <p:strVal val="visible"/>
                                      </p:to>
                                    </p:set>
                                    <p:animEffect transition="in" filter="fade">
                                      <p:cBhvr>
                                        <p:cTn id="42" dur="300"/>
                                        <p:tgtEl>
                                          <p:spTgt spid="1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300"/>
                                        <p:tgtEl>
                                          <p:spTgt spid="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300"/>
                                        <p:tgtEl>
                                          <p:spTgt spid="1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iterate type="lt">
                                    <p:tmPct val="0"/>
                                  </p:iterate>
                                  <p:childTnLst>
                                    <p:set>
                                      <p:cBhvr>
                                        <p:cTn id="56" dur="1" fill="hold">
                                          <p:stCondLst>
                                            <p:cond delay="0"/>
                                          </p:stCondLst>
                                        </p:cTn>
                                        <p:tgtEl>
                                          <p:spTgt spid="18">
                                            <p:txEl>
                                              <p:pRg st="0" end="0"/>
                                            </p:txEl>
                                          </p:spTgt>
                                        </p:tgtEl>
                                        <p:attrNameLst>
                                          <p:attrName>style.visibility</p:attrName>
                                        </p:attrNameLst>
                                      </p:cBhvr>
                                      <p:to>
                                        <p:strVal val="visible"/>
                                      </p:to>
                                    </p:set>
                                    <p:animEffect transition="in" filter="fade">
                                      <p:cBhvr>
                                        <p:cTn id="57" dur="3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zh-CN" altLang="en-US" sz="2800" b="1" u="sng" dirty="0" smtClean="0">
                <a:solidFill>
                  <a:schemeClr val="accent5">
                    <a:lumMod val="25000"/>
                  </a:schemeClr>
                </a:solidFill>
                <a:latin typeface="Microsoft YaHei" charset="-122"/>
                <a:ea typeface="Microsoft YaHei" charset="-122"/>
                <a:cs typeface="Microsoft YaHei" charset="-122"/>
              </a:rPr>
              <a:t>三维偏序</a:t>
            </a:r>
            <a:endParaRPr sz="2800" b="1" u="sng" dirty="0">
              <a:solidFill>
                <a:schemeClr val="accent5">
                  <a:lumMod val="25000"/>
                </a:schemeClr>
              </a:solidFill>
              <a:latin typeface="Microsoft YaHei" charset="-122"/>
              <a:ea typeface="Microsoft YaHei" charset="-122"/>
              <a:cs typeface="Microsoft YaHei" charset="-122"/>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zh-CN" altLang="en-US" sz="1100" i="1" dirty="0" smtClean="0">
                <a:solidFill>
                  <a:schemeClr val="accent5">
                    <a:lumMod val="50000"/>
                  </a:schemeClr>
                </a:solidFill>
              </a:rPr>
              <a:t>经典问题</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45" y="1486495"/>
            <a:ext cx="10410278" cy="3771305"/>
          </a:xfrm>
          <a:prstGeom prst="rect">
            <a:avLst/>
          </a:prstGeom>
        </p:spPr>
      </p:pic>
    </p:spTree>
    <p:extLst>
      <p:ext uri="{BB962C8B-B14F-4D97-AF65-F5344CB8AC3E}">
        <p14:creationId xmlns:p14="http://schemas.microsoft.com/office/powerpoint/2010/main" val="88204374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4" y="129196"/>
            <a:ext cx="5950137"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a:solidFill>
                  <a:schemeClr val="accent5">
                    <a:lumMod val="25000"/>
                  </a:schemeClr>
                </a:solidFill>
                <a:latin typeface="Impact" charset="0"/>
                <a:ea typeface="Impact" charset="0"/>
                <a:cs typeface="Impact" charset="0"/>
              </a:rPr>
              <a:t>Little </a:t>
            </a:r>
            <a:r>
              <a:rPr lang="en-US" altLang="zh-CN" sz="2800" b="1" u="sng" dirty="0" err="1">
                <a:solidFill>
                  <a:schemeClr val="accent5">
                    <a:lumMod val="25000"/>
                  </a:schemeClr>
                </a:solidFill>
                <a:latin typeface="Impact" charset="0"/>
                <a:ea typeface="Impact" charset="0"/>
                <a:cs typeface="Impact" charset="0"/>
              </a:rPr>
              <a:t>Artem</a:t>
            </a:r>
            <a:r>
              <a:rPr lang="en-US" altLang="zh-CN" sz="2800" b="1" u="sng" dirty="0">
                <a:solidFill>
                  <a:schemeClr val="accent5">
                    <a:lumMod val="25000"/>
                  </a:schemeClr>
                </a:solidFill>
                <a:latin typeface="Impact" charset="0"/>
                <a:ea typeface="Impact" charset="0"/>
                <a:cs typeface="Impact" charset="0"/>
              </a:rPr>
              <a:t> and Time Machine</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sz="1100" i="1" dirty="0" err="1">
                <a:solidFill>
                  <a:schemeClr val="accent5">
                    <a:lumMod val="50000"/>
                  </a:schemeClr>
                </a:solidFill>
              </a:rPr>
              <a:t>Codeforces</a:t>
            </a:r>
            <a:r>
              <a:rPr lang="en-US" sz="1100" i="1" dirty="0">
                <a:solidFill>
                  <a:schemeClr val="accent5">
                    <a:lumMod val="50000"/>
                  </a:schemeClr>
                </a:solidFill>
              </a:rPr>
              <a:t> Round #348 (VK Cup 2016 Round 2, Div. 2 Edition</a:t>
            </a:r>
            <a:r>
              <a:rPr lang="en-US" sz="1100" i="1" dirty="0" smtClean="0">
                <a:solidFill>
                  <a:schemeClr val="accent5">
                    <a:lumMod val="50000"/>
                  </a:schemeClr>
                </a:solidFill>
              </a:rPr>
              <a:t>) , Problem E.</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662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题目描述</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你需要维护一个带有时间轴的</a:t>
            </a:r>
            <a:r>
              <a:rPr lang="en-US" altLang="zh-CN" b="1" dirty="0" smtClean="0">
                <a:latin typeface="PingFang SC Semibold" charset="-122"/>
                <a:ea typeface="PingFang SC Semibold" charset="-122"/>
                <a:cs typeface="PingFang SC Semibold" charset="-122"/>
              </a:rPr>
              <a:t>multiset</a:t>
            </a:r>
            <a:r>
              <a:rPr lang="zh-CN" altLang="en-US" b="1" dirty="0" smtClean="0">
                <a:latin typeface="PingFang SC Semibold" charset="-122"/>
                <a:ea typeface="PingFang SC Semibold" charset="-122"/>
                <a:cs typeface="PingFang SC Semibold" charset="-122"/>
              </a:rPr>
              <a:t>，并且支持以下几种操作：</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操作是严格按照时间顺序进行的，但操作的时间与操作描述中的时间轴无关。</a:t>
            </a:r>
            <a:endParaRPr lang="en-US" altLang="zh-CN" sz="2400" b="1" u="sng" dirty="0" smtClean="0">
              <a:solidFill>
                <a:schemeClr val="accent5">
                  <a:lumMod val="25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数据范围</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（操作数）</a:t>
            </a:r>
            <a:r>
              <a:rPr lang="en-US" altLang="zh-CN" b="1" dirty="0" smtClean="0">
                <a:latin typeface="PingFang SC Semibold" charset="-122"/>
                <a:ea typeface="PingFang SC Semibold" charset="-122"/>
                <a:cs typeface="PingFang SC Semibold" charset="-122"/>
              </a:rPr>
              <a:t> &lt;= 10^5.</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1 &lt;= </a:t>
            </a:r>
            <a:r>
              <a:rPr lang="en-US" altLang="zh-CN" b="1" dirty="0" err="1" smtClean="0">
                <a:latin typeface="PingFang SC Semibold" charset="-122"/>
                <a:ea typeface="PingFang SC Semibold" charset="-122"/>
                <a:cs typeface="PingFang SC Semibold" charset="-122"/>
              </a:rPr>
              <a:t>t_i</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x_i</a:t>
            </a:r>
            <a:r>
              <a:rPr lang="en-US" altLang="zh-CN" b="1" dirty="0" smtClean="0">
                <a:latin typeface="PingFang SC Semibold" charset="-122"/>
                <a:ea typeface="PingFang SC Semibold" charset="-122"/>
                <a:cs typeface="PingFang SC Semibold" charset="-122"/>
              </a:rPr>
              <a:t> &lt;= 10^9. (</a:t>
            </a:r>
            <a:r>
              <a:rPr lang="zh-CN" altLang="en-US" b="1" dirty="0" smtClean="0">
                <a:latin typeface="PingFang SC Semibold" charset="-122"/>
                <a:ea typeface="PingFang SC Semibold" charset="-122"/>
                <a:cs typeface="PingFang SC Semibold" charset="-122"/>
              </a:rPr>
              <a:t>操作描述中的时刻与元素值</a:t>
            </a:r>
            <a:endParaRPr lang="en-US" altLang="zh-CN" b="1" dirty="0">
              <a:latin typeface="PingFang SC Semibold" charset="-122"/>
              <a:ea typeface="PingFang SC Semibold" charset="-122"/>
              <a:cs typeface="PingFang SC Semibold" charset="-122"/>
            </a:endParaRPr>
          </a:p>
        </p:txBody>
      </p:sp>
      <p:sp>
        <p:nvSpPr>
          <p:cNvPr id="7" name="TextBox 6"/>
          <p:cNvSpPr txBox="1"/>
          <p:nvPr/>
        </p:nvSpPr>
        <p:spPr>
          <a:xfrm>
            <a:off x="1411940" y="2117062"/>
            <a:ext cx="913055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在某一时刻</a:t>
            </a:r>
            <a:r>
              <a:rPr lang="en-US" altLang="zh-CN" b="1" dirty="0" smtClean="0">
                <a:latin typeface="PingFang SC Semibold" charset="-122"/>
                <a:ea typeface="PingFang SC Semibold" charset="-122"/>
                <a:cs typeface="PingFang SC Semibold" charset="-122"/>
              </a:rPr>
              <a:t>t</a:t>
            </a:r>
            <a:r>
              <a:rPr lang="zh-CN" altLang="en-US" b="1" dirty="0" smtClean="0">
                <a:latin typeface="PingFang SC Semibold" charset="-122"/>
                <a:ea typeface="PingFang SC Semibold" charset="-122"/>
                <a:cs typeface="PingFang SC Semibold" charset="-122"/>
              </a:rPr>
              <a:t>往</a:t>
            </a:r>
            <a:r>
              <a:rPr lang="en-US" altLang="zh-CN" b="1" dirty="0" smtClean="0">
                <a:latin typeface="PingFang SC Semibold" charset="-122"/>
                <a:ea typeface="PingFang SC Semibold" charset="-122"/>
                <a:cs typeface="PingFang SC Semibold" charset="-122"/>
              </a:rPr>
              <a:t>multiset</a:t>
            </a:r>
            <a:r>
              <a:rPr lang="zh-CN" altLang="en-US" b="1" dirty="0" smtClean="0">
                <a:latin typeface="PingFang SC Semibold" charset="-122"/>
                <a:ea typeface="PingFang SC Semibold" charset="-122"/>
                <a:cs typeface="PingFang SC Semibold" charset="-122"/>
              </a:rPr>
              <a:t>中插入一个元素</a:t>
            </a:r>
            <a:r>
              <a:rPr lang="en-US" altLang="zh-CN" b="1" dirty="0" smtClean="0">
                <a:latin typeface="PingFang SC Semibold" charset="-122"/>
                <a:ea typeface="PingFang SC Semibold" charset="-122"/>
                <a:cs typeface="PingFang SC Semibold" charset="-122"/>
              </a:rPr>
              <a:t>x</a:t>
            </a:r>
          </a:p>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在某一时刻</a:t>
            </a:r>
            <a:r>
              <a:rPr lang="en-US" altLang="zh-CN" b="1" dirty="0" smtClean="0">
                <a:latin typeface="PingFang SC Semibold" charset="-122"/>
                <a:ea typeface="PingFang SC Semibold" charset="-122"/>
                <a:cs typeface="PingFang SC Semibold" charset="-122"/>
              </a:rPr>
              <a:t>t</a:t>
            </a:r>
            <a:r>
              <a:rPr lang="zh-CN" altLang="en-US" b="1" dirty="0" smtClean="0">
                <a:latin typeface="PingFang SC Semibold" charset="-122"/>
                <a:ea typeface="PingFang SC Semibold" charset="-122"/>
                <a:cs typeface="PingFang SC Semibold" charset="-122"/>
              </a:rPr>
              <a:t>从</a:t>
            </a:r>
            <a:r>
              <a:rPr lang="en-US" altLang="zh-CN" b="1" dirty="0" smtClean="0">
                <a:latin typeface="PingFang SC Semibold" charset="-122"/>
                <a:ea typeface="PingFang SC Semibold" charset="-122"/>
                <a:cs typeface="PingFang SC Semibold" charset="-122"/>
              </a:rPr>
              <a:t>multiset</a:t>
            </a:r>
            <a:r>
              <a:rPr lang="zh-CN" altLang="en-US" b="1" dirty="0" smtClean="0">
                <a:latin typeface="PingFang SC Semibold" charset="-122"/>
                <a:ea typeface="PingFang SC Semibold" charset="-122"/>
                <a:cs typeface="PingFang SC Semibold" charset="-122"/>
              </a:rPr>
              <a:t>中删除一个元素</a:t>
            </a:r>
            <a:r>
              <a:rPr lang="en-US" altLang="zh-CN" b="1" dirty="0" smtClean="0">
                <a:latin typeface="PingFang SC Semibold" charset="-122"/>
                <a:ea typeface="PingFang SC Semibold" charset="-122"/>
                <a:cs typeface="PingFang SC Semibold" charset="-122"/>
              </a:rPr>
              <a:t>x</a:t>
            </a:r>
          </a:p>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查询某一时刻</a:t>
            </a:r>
            <a:r>
              <a:rPr lang="en-US" altLang="zh-CN" b="1" dirty="0" smtClean="0">
                <a:latin typeface="PingFang SC Semibold" charset="-122"/>
                <a:ea typeface="PingFang SC Semibold" charset="-122"/>
                <a:cs typeface="PingFang SC Semibold" charset="-122"/>
              </a:rPr>
              <a:t>t</a:t>
            </a:r>
            <a:r>
              <a:rPr lang="zh-CN" altLang="en-US" b="1" dirty="0" smtClean="0">
                <a:latin typeface="PingFang SC Semibold" charset="-122"/>
                <a:ea typeface="PingFang SC Semibold" charset="-122"/>
                <a:cs typeface="PingFang SC Semibold" charset="-122"/>
              </a:rPr>
              <a:t>的</a:t>
            </a:r>
            <a:r>
              <a:rPr lang="en-US" altLang="zh-CN" b="1" dirty="0" smtClean="0">
                <a:latin typeface="PingFang SC Semibold" charset="-122"/>
                <a:ea typeface="PingFang SC Semibold" charset="-122"/>
                <a:cs typeface="PingFang SC Semibold" charset="-122"/>
              </a:rPr>
              <a:t>multiset</a:t>
            </a:r>
            <a:r>
              <a:rPr lang="zh-CN" altLang="en-US" b="1" dirty="0" smtClean="0">
                <a:latin typeface="PingFang SC Semibold" charset="-122"/>
                <a:ea typeface="PingFang SC Semibold" charset="-122"/>
                <a:cs typeface="PingFang SC Semibold" charset="-122"/>
              </a:rPr>
              <a:t>中元素</a:t>
            </a:r>
            <a:r>
              <a:rPr lang="en-US" altLang="zh-CN" b="1" dirty="0" smtClean="0">
                <a:latin typeface="PingFang SC Semibold" charset="-122"/>
                <a:ea typeface="PingFang SC Semibold" charset="-122"/>
                <a:cs typeface="PingFang SC Semibold" charset="-122"/>
              </a:rPr>
              <a:t>x</a:t>
            </a:r>
            <a:r>
              <a:rPr lang="zh-CN" altLang="en-US" b="1" dirty="0" smtClean="0">
                <a:latin typeface="PingFang SC Semibold" charset="-122"/>
                <a:ea typeface="PingFang SC Semibold" charset="-122"/>
                <a:cs typeface="PingFang SC Semibold" charset="-122"/>
              </a:rPr>
              <a:t>的数量</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80809080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4" y="129196"/>
            <a:ext cx="5950137"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a:solidFill>
                  <a:schemeClr val="accent5">
                    <a:lumMod val="25000"/>
                  </a:schemeClr>
                </a:solidFill>
                <a:latin typeface="Impact" charset="0"/>
                <a:ea typeface="Impact" charset="0"/>
                <a:cs typeface="Impact" charset="0"/>
              </a:rPr>
              <a:t>Little </a:t>
            </a:r>
            <a:r>
              <a:rPr lang="en-US" altLang="zh-CN" sz="2800" b="1" u="sng" dirty="0" err="1">
                <a:solidFill>
                  <a:schemeClr val="accent5">
                    <a:lumMod val="25000"/>
                  </a:schemeClr>
                </a:solidFill>
                <a:latin typeface="Impact" charset="0"/>
                <a:ea typeface="Impact" charset="0"/>
                <a:cs typeface="Impact" charset="0"/>
              </a:rPr>
              <a:t>Artem</a:t>
            </a:r>
            <a:r>
              <a:rPr lang="en-US" altLang="zh-CN" sz="2800" b="1" u="sng" dirty="0">
                <a:solidFill>
                  <a:schemeClr val="accent5">
                    <a:lumMod val="25000"/>
                  </a:schemeClr>
                </a:solidFill>
                <a:latin typeface="Impact" charset="0"/>
                <a:ea typeface="Impact" charset="0"/>
                <a:cs typeface="Impact" charset="0"/>
              </a:rPr>
              <a:t> and Time Machine</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sz="1100" i="1" dirty="0" err="1">
                <a:solidFill>
                  <a:schemeClr val="accent5">
                    <a:lumMod val="50000"/>
                  </a:schemeClr>
                </a:solidFill>
              </a:rPr>
              <a:t>Codeforces</a:t>
            </a:r>
            <a:r>
              <a:rPr lang="en-US" sz="1100" i="1" dirty="0">
                <a:solidFill>
                  <a:schemeClr val="accent5">
                    <a:lumMod val="50000"/>
                  </a:schemeClr>
                </a:solidFill>
              </a:rPr>
              <a:t> Round #348 (VK Cup 2016 Round 2, Div. 2 Edition</a:t>
            </a:r>
            <a:r>
              <a:rPr lang="en-US" sz="1100" i="1" dirty="0" smtClean="0">
                <a:solidFill>
                  <a:schemeClr val="accent5">
                    <a:lumMod val="50000"/>
                  </a:schemeClr>
                </a:solidFill>
              </a:rPr>
              <a:t>) , Problem E.</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551329" y="103193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考虑对操作时的时间轴</a:t>
            </a:r>
            <a:r>
              <a:rPr lang="zh-CN" altLang="en-US" b="1" dirty="0" smtClean="0">
                <a:solidFill>
                  <a:schemeClr val="accent5">
                    <a:lumMod val="50000"/>
                  </a:schemeClr>
                </a:solidFill>
                <a:latin typeface="Microsoft YaHei" charset="-122"/>
                <a:ea typeface="Microsoft YaHei" charset="-122"/>
                <a:cs typeface="Microsoft YaHei" charset="-122"/>
              </a:rPr>
              <a:t>（第一维属性）</a:t>
            </a:r>
            <a:r>
              <a:rPr lang="zh-CN" altLang="en-US" b="1" dirty="0" smtClean="0">
                <a:solidFill>
                  <a:schemeClr val="tx1"/>
                </a:solidFill>
                <a:latin typeface="PingFang SC Semibold" charset="-122"/>
                <a:ea typeface="PingFang SC Semibold" charset="-122"/>
                <a:cs typeface="PingFang SC Semibold" charset="-122"/>
              </a:rPr>
              <a:t>进行</a:t>
            </a:r>
            <a:r>
              <a:rPr lang="en-US" altLang="zh-CN" b="1" dirty="0" smtClean="0">
                <a:solidFill>
                  <a:schemeClr val="tx1"/>
                </a:solidFill>
                <a:latin typeface="PingFang SC Semibold" charset="-122"/>
                <a:ea typeface="PingFang SC Semibold" charset="-122"/>
                <a:cs typeface="PingFang SC Semibold" charset="-122"/>
              </a:rPr>
              <a:t>CDQ</a:t>
            </a:r>
            <a:r>
              <a:rPr lang="zh-CN" altLang="en-US" b="1" dirty="0" smtClean="0">
                <a:solidFill>
                  <a:schemeClr val="tx1"/>
                </a:solidFill>
                <a:latin typeface="PingFang SC Semibold" charset="-122"/>
                <a:ea typeface="PingFang SC Semibold" charset="-122"/>
                <a:cs typeface="PingFang SC Semibold" charset="-122"/>
              </a:rPr>
              <a:t>分治。</a:t>
            </a:r>
            <a:endParaRPr lang="en-US" altLang="zh-CN" b="1" dirty="0">
              <a:solidFill>
                <a:schemeClr val="tx1"/>
              </a:solidFill>
              <a:latin typeface="PingFang SC Semibold" charset="-122"/>
              <a:ea typeface="PingFang SC Semibold" charset="-122"/>
              <a:cs typeface="PingFang SC Semibold" charset="-122"/>
            </a:endParaRPr>
          </a:p>
        </p:txBody>
      </p:sp>
      <p:sp>
        <p:nvSpPr>
          <p:cNvPr id="9" name="TextBox 8"/>
          <p:cNvSpPr txBox="1"/>
          <p:nvPr/>
        </p:nvSpPr>
        <p:spPr>
          <a:xfrm>
            <a:off x="551328" y="1805207"/>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sz="2000" b="1" dirty="0">
                <a:solidFill>
                  <a:schemeClr val="accent5">
                    <a:lumMod val="50000"/>
                  </a:schemeClr>
                </a:solidFill>
                <a:latin typeface="Microsoft YaHei" charset="-122"/>
                <a:ea typeface="Microsoft YaHei" charset="-122"/>
                <a:cs typeface="Microsoft YaHei" charset="-122"/>
              </a:rPr>
              <a:t>在一个区间上：</a:t>
            </a:r>
            <a:endParaRPr lang="en-US" altLang="zh-CN" sz="2000" b="1" dirty="0">
              <a:solidFill>
                <a:schemeClr val="accent5">
                  <a:lumMod val="50000"/>
                </a:schemeClr>
              </a:solidFill>
              <a:latin typeface="Microsoft YaHei" charset="-122"/>
              <a:ea typeface="Microsoft YaHei" charset="-122"/>
              <a:cs typeface="Microsoft YaHei" charset="-122"/>
            </a:endParaRPr>
          </a:p>
        </p:txBody>
      </p:sp>
      <p:sp>
        <p:nvSpPr>
          <p:cNvPr id="10" name="TextBox 9"/>
          <p:cNvSpPr txBox="1"/>
          <p:nvPr/>
        </p:nvSpPr>
        <p:spPr>
          <a:xfrm>
            <a:off x="1129551" y="234988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左区间中的所有操作对右区间中的所有询问产生影响。</a:t>
            </a:r>
            <a:endParaRPr lang="en-US" altLang="zh-CN" b="1" dirty="0">
              <a:solidFill>
                <a:schemeClr val="tx1"/>
              </a:solidFill>
              <a:latin typeface="PingFang SC Semibold" charset="-122"/>
              <a:ea typeface="PingFang SC Semibold" charset="-122"/>
              <a:cs typeface="PingFang SC Semibold" charset="-122"/>
            </a:endParaRPr>
          </a:p>
        </p:txBody>
      </p:sp>
      <p:sp>
        <p:nvSpPr>
          <p:cNvPr id="11" name="TextBox 10"/>
          <p:cNvSpPr txBox="1"/>
          <p:nvPr/>
        </p:nvSpPr>
        <p:spPr>
          <a:xfrm>
            <a:off x="1129551" y="3002137"/>
            <a:ext cx="1106244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在这些从操作先后角度上看可能产生影响的关系中，又仅有</a:t>
            </a:r>
            <a:r>
              <a:rPr lang="zh-CN" altLang="en-US" b="1" dirty="0">
                <a:solidFill>
                  <a:schemeClr val="accent5">
                    <a:lumMod val="50000"/>
                  </a:schemeClr>
                </a:solidFill>
                <a:latin typeface="Microsoft YaHei" charset="-122"/>
                <a:ea typeface="Microsoft YaHei" charset="-122"/>
                <a:cs typeface="Microsoft YaHei" charset="-122"/>
              </a:rPr>
              <a:t>第二维属性</a:t>
            </a:r>
            <a:r>
              <a:rPr lang="zh-CN" altLang="en-US" b="1" dirty="0" smtClean="0">
                <a:solidFill>
                  <a:schemeClr val="tx1"/>
                </a:solidFill>
                <a:latin typeface="PingFang SC Semibold" charset="-122"/>
                <a:ea typeface="PingFang SC Semibold" charset="-122"/>
                <a:cs typeface="PingFang SC Semibold" charset="-122"/>
              </a:rPr>
              <a:t>（在操作描述中的时间戳）满足操作小于询问、</a:t>
            </a:r>
            <a:r>
              <a:rPr lang="zh-CN" altLang="en-US" b="1" dirty="0">
                <a:solidFill>
                  <a:schemeClr val="accent5">
                    <a:lumMod val="50000"/>
                  </a:schemeClr>
                </a:solidFill>
                <a:latin typeface="Microsoft YaHei" charset="-122"/>
                <a:ea typeface="Microsoft YaHei" charset="-122"/>
                <a:cs typeface="Microsoft YaHei" charset="-122"/>
              </a:rPr>
              <a:t>第三维属性</a:t>
            </a:r>
            <a:r>
              <a:rPr lang="zh-CN" altLang="en-US" b="1" dirty="0" smtClean="0">
                <a:solidFill>
                  <a:schemeClr val="tx1"/>
                </a:solidFill>
                <a:latin typeface="PingFang SC Semibold" charset="-122"/>
                <a:ea typeface="PingFang SC Semibold" charset="-122"/>
                <a:cs typeface="PingFang SC Semibold" charset="-122"/>
              </a:rPr>
              <a:t>（元素的值）满足等于关系时才能确实影响答案。</a:t>
            </a:r>
            <a:endParaRPr lang="en-US" altLang="zh-CN" b="1" dirty="0">
              <a:solidFill>
                <a:schemeClr val="tx1"/>
              </a:solidFill>
              <a:latin typeface="PingFang SC Semibold" charset="-122"/>
              <a:ea typeface="PingFang SC Semibold" charset="-122"/>
              <a:cs typeface="PingFang SC Semibold" charset="-122"/>
            </a:endParaRPr>
          </a:p>
        </p:txBody>
      </p:sp>
      <p:sp>
        <p:nvSpPr>
          <p:cNvPr id="12" name="TextBox 11"/>
          <p:cNvSpPr txBox="1"/>
          <p:nvPr/>
        </p:nvSpPr>
        <p:spPr>
          <a:xfrm>
            <a:off x="551328" y="4912782"/>
            <a:ext cx="110624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时间复杂度</a:t>
            </a:r>
            <a:r>
              <a:rPr lang="en-US" altLang="zh-CN" b="1" dirty="0" smtClean="0">
                <a:solidFill>
                  <a:schemeClr val="tx1"/>
                </a:solidFill>
                <a:latin typeface="PingFang SC Semibold" charset="-122"/>
                <a:ea typeface="PingFang SC Semibold" charset="-122"/>
                <a:cs typeface="PingFang SC Semibold" charset="-122"/>
              </a:rPr>
              <a:t>O(</a:t>
            </a:r>
            <a:r>
              <a:rPr lang="en-US" altLang="zh-CN" b="1" dirty="0" err="1" smtClean="0">
                <a:solidFill>
                  <a:schemeClr val="tx1"/>
                </a:solidFill>
                <a:latin typeface="PingFang SC Semibold" charset="-122"/>
                <a:ea typeface="PingFang SC Semibold" charset="-122"/>
                <a:cs typeface="PingFang SC Semibold" charset="-122"/>
              </a:rPr>
              <a:t>nlogn</a:t>
            </a:r>
            <a:r>
              <a:rPr lang="en-US" altLang="zh-CN" b="1" dirty="0" smtClean="0">
                <a:solidFill>
                  <a:schemeClr val="tx1"/>
                </a:solidFill>
                <a:latin typeface="PingFang SC Semibold" charset="-122"/>
                <a:ea typeface="PingFang SC Semibold" charset="-122"/>
                <a:cs typeface="PingFang SC Semibold" charset="-122"/>
              </a:rPr>
              <a:t>).</a:t>
            </a:r>
            <a:endParaRPr lang="en-US" altLang="zh-CN" b="1" dirty="0">
              <a:solidFill>
                <a:schemeClr val="tx1"/>
              </a:solidFill>
              <a:latin typeface="PingFang SC Semibold" charset="-122"/>
              <a:ea typeface="PingFang SC Semibold" charset="-122"/>
              <a:cs typeface="PingFang SC Semibold" charset="-122"/>
            </a:endParaRPr>
          </a:p>
        </p:txBody>
      </p:sp>
      <p:sp>
        <p:nvSpPr>
          <p:cNvPr id="13" name="TextBox 12"/>
          <p:cNvSpPr txBox="1"/>
          <p:nvPr/>
        </p:nvSpPr>
        <p:spPr>
          <a:xfrm>
            <a:off x="1129550" y="3782936"/>
            <a:ext cx="110624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第二维用排序实现，第三维用桶储存即可。</a:t>
            </a:r>
            <a:endParaRPr lang="en-US" altLang="zh-CN" b="1" dirty="0">
              <a:solidFill>
                <a:schemeClr val="tx1"/>
              </a:solidFill>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2247386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3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3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3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fade">
                                      <p:cBhvr>
                                        <p:cTn id="32" dur="3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4" y="129196"/>
            <a:ext cx="5950137"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accent5">
                    <a:lumMod val="25000"/>
                  </a:schemeClr>
                </a:solidFill>
                <a:latin typeface="Impact" charset="0"/>
                <a:ea typeface="Impact" charset="0"/>
                <a:cs typeface="Impact" charset="0"/>
              </a:rPr>
              <a:t>AI robots</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sz="1100" i="1" dirty="0">
                <a:solidFill>
                  <a:schemeClr val="accent5">
                    <a:lumMod val="50000"/>
                  </a:schemeClr>
                </a:solidFill>
              </a:rPr>
              <a:t>Bubble Cup 11 - Finals [Online Mirror, Div. 2</a:t>
            </a:r>
            <a:r>
              <a:rPr lang="en-US" sz="1100" i="1" dirty="0" smtClean="0">
                <a:solidFill>
                  <a:schemeClr val="accent5">
                    <a:lumMod val="50000"/>
                  </a:schemeClr>
                </a:solidFill>
              </a:rPr>
              <a:t>], Problem A.</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5078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题目描述</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每个人有若干属性：</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已知只有互相能看见且智商差不超过</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的两个人能够交流。</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求有多少对人能够互相交流。</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数据范围</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n &lt;= 10^5.</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k &lt;= 20.</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0 &lt;= </a:t>
            </a:r>
            <a:r>
              <a:rPr lang="en-US" altLang="zh-CN" b="1" dirty="0" err="1" smtClean="0">
                <a:latin typeface="PingFang SC Semibold" charset="-122"/>
                <a:ea typeface="PingFang SC Semibold" charset="-122"/>
                <a:cs typeface="PingFang SC Semibold" charset="-122"/>
              </a:rPr>
              <a:t>x_i</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r_i</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q_i</a:t>
            </a:r>
            <a:r>
              <a:rPr lang="en-US" altLang="zh-CN" b="1" dirty="0" smtClean="0">
                <a:latin typeface="PingFang SC Semibold" charset="-122"/>
                <a:ea typeface="PingFang SC Semibold" charset="-122"/>
                <a:cs typeface="PingFang SC Semibold" charset="-122"/>
              </a:rPr>
              <a:t> &lt;= 10^9.</a:t>
            </a:r>
            <a:endParaRPr lang="en-US" altLang="zh-CN" b="1" dirty="0">
              <a:latin typeface="PingFang SC Semibold" charset="-122"/>
              <a:ea typeface="PingFang SC Semibold" charset="-122"/>
              <a:cs typeface="PingFang SC Semibold" charset="-122"/>
            </a:endParaRPr>
          </a:p>
        </p:txBody>
      </p:sp>
      <p:sp>
        <p:nvSpPr>
          <p:cNvPr id="7" name="TextBox 6"/>
          <p:cNvSpPr txBox="1"/>
          <p:nvPr/>
        </p:nvSpPr>
        <p:spPr>
          <a:xfrm>
            <a:off x="1411940" y="1942250"/>
            <a:ext cx="913055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en-US" altLang="zh-CN" b="1" dirty="0" smtClean="0">
                <a:latin typeface="PingFang SC Semibold" charset="-122"/>
                <a:ea typeface="PingFang SC Semibold" charset="-122"/>
                <a:cs typeface="PingFang SC Semibold" charset="-122"/>
              </a:rPr>
              <a:t>x</a:t>
            </a:r>
            <a:r>
              <a:rPr lang="zh-CN" altLang="en-US" b="1" dirty="0" smtClean="0">
                <a:latin typeface="PingFang SC Semibold" charset="-122"/>
                <a:ea typeface="PingFang SC Semibold" charset="-122"/>
                <a:cs typeface="PingFang SC Semibold" charset="-122"/>
              </a:rPr>
              <a:t>：表示位于坐标轴上的位置。</a:t>
            </a:r>
            <a:endParaRPr lang="en-US" altLang="zh-CN" b="1" dirty="0" smtClean="0">
              <a:latin typeface="PingFang SC Semibold" charset="-122"/>
              <a:ea typeface="PingFang SC Semibold" charset="-122"/>
              <a:cs typeface="PingFang SC Semibold" charset="-122"/>
            </a:endParaRPr>
          </a:p>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en-US" altLang="zh-CN" b="1" dirty="0" smtClean="0">
                <a:latin typeface="PingFang SC Semibold" charset="-122"/>
                <a:ea typeface="PingFang SC Semibold" charset="-122"/>
                <a:cs typeface="PingFang SC Semibold" charset="-122"/>
              </a:rPr>
              <a:t>r</a:t>
            </a:r>
            <a:r>
              <a:rPr lang="zh-CN" altLang="en-US" b="1" dirty="0" smtClean="0">
                <a:latin typeface="PingFang SC Semibold" charset="-122"/>
                <a:ea typeface="PingFang SC Semibold" charset="-122"/>
                <a:cs typeface="PingFang SC Semibold" charset="-122"/>
              </a:rPr>
              <a:t>：表示视野范围为</a:t>
            </a:r>
            <a:r>
              <a:rPr lang="en-US" altLang="zh-CN" b="1" dirty="0" smtClean="0">
                <a:latin typeface="PingFang SC Semibold" charset="-122"/>
                <a:ea typeface="PingFang SC Semibold" charset="-122"/>
                <a:cs typeface="PingFang SC Semibold" charset="-122"/>
              </a:rPr>
              <a:t>[x-r, </a:t>
            </a:r>
            <a:r>
              <a:rPr lang="en-US" altLang="zh-CN" b="1" dirty="0" err="1" smtClean="0">
                <a:latin typeface="PingFang SC Semibold" charset="-122"/>
                <a:ea typeface="PingFang SC Semibold" charset="-122"/>
                <a:cs typeface="PingFang SC Semibold" charset="-122"/>
              </a:rPr>
              <a:t>x+r</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en-US" altLang="zh-CN" b="1" dirty="0" smtClean="0">
                <a:latin typeface="PingFang SC Semibold" charset="-122"/>
                <a:ea typeface="PingFang SC Semibold" charset="-122"/>
                <a:cs typeface="PingFang SC Semibold" charset="-122"/>
              </a:rPr>
              <a:t>q: </a:t>
            </a:r>
            <a:r>
              <a:rPr lang="zh-CN" altLang="en-US" b="1" dirty="0" smtClean="0">
                <a:latin typeface="PingFang SC Semibold" charset="-122"/>
                <a:ea typeface="PingFang SC Semibold" charset="-122"/>
                <a:cs typeface="PingFang SC Semibold" charset="-122"/>
              </a:rPr>
              <a:t>智商。</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8286601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4" y="129196"/>
            <a:ext cx="5950137"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accent5">
                    <a:lumMod val="25000"/>
                  </a:schemeClr>
                </a:solidFill>
                <a:latin typeface="Impact" charset="0"/>
                <a:ea typeface="Impact" charset="0"/>
                <a:cs typeface="Impact" charset="0"/>
              </a:rPr>
              <a:t>AI robots</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sz="1100" i="1" dirty="0">
                <a:solidFill>
                  <a:schemeClr val="accent5">
                    <a:lumMod val="50000"/>
                  </a:schemeClr>
                </a:solidFill>
              </a:rPr>
              <a:t>Bubble Cup 11 - Finals [Online Mirror, Div. 2</a:t>
            </a:r>
            <a:r>
              <a:rPr lang="en-US" sz="1100" i="1" dirty="0" smtClean="0">
                <a:solidFill>
                  <a:schemeClr val="accent5">
                    <a:lumMod val="50000"/>
                  </a:schemeClr>
                </a:solidFill>
              </a:rPr>
              <a:t>], Problem A.</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551329" y="83022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考虑对视野范围进行从小到大排序，并对</a:t>
            </a:r>
            <a:r>
              <a:rPr lang="en-US" altLang="zh-CN" b="1" dirty="0" smtClean="0">
                <a:solidFill>
                  <a:schemeClr val="tx1"/>
                </a:solidFill>
                <a:latin typeface="PingFang SC Semibold" charset="-122"/>
                <a:ea typeface="PingFang SC Semibold" charset="-122"/>
                <a:cs typeface="PingFang SC Semibold" charset="-122"/>
              </a:rPr>
              <a:t>r</a:t>
            </a:r>
            <a:r>
              <a:rPr lang="zh-CN" altLang="en-US" b="1" dirty="0" smtClean="0">
                <a:solidFill>
                  <a:schemeClr val="tx1"/>
                </a:solidFill>
                <a:latin typeface="PingFang SC Semibold" charset="-122"/>
                <a:ea typeface="PingFang SC Semibold" charset="-122"/>
                <a:cs typeface="PingFang SC Semibold" charset="-122"/>
              </a:rPr>
              <a:t>（第一维）进行</a:t>
            </a:r>
            <a:r>
              <a:rPr lang="en-US" altLang="zh-CN" b="1" dirty="0" smtClean="0">
                <a:solidFill>
                  <a:schemeClr val="tx1"/>
                </a:solidFill>
                <a:latin typeface="PingFang SC Semibold" charset="-122"/>
                <a:ea typeface="PingFang SC Semibold" charset="-122"/>
                <a:cs typeface="PingFang SC Semibold" charset="-122"/>
              </a:rPr>
              <a:t>CDQ</a:t>
            </a:r>
            <a:r>
              <a:rPr lang="zh-CN" altLang="en-US" b="1" dirty="0" smtClean="0">
                <a:solidFill>
                  <a:schemeClr val="tx1"/>
                </a:solidFill>
                <a:latin typeface="PingFang SC Semibold" charset="-122"/>
                <a:ea typeface="PingFang SC Semibold" charset="-122"/>
                <a:cs typeface="PingFang SC Semibold" charset="-122"/>
              </a:rPr>
              <a:t>分治。</a:t>
            </a:r>
            <a:endParaRPr lang="en-US" altLang="zh-CN" b="1" dirty="0">
              <a:solidFill>
                <a:schemeClr val="tx1"/>
              </a:solidFill>
              <a:latin typeface="PingFang SC Semibold" charset="-122"/>
              <a:ea typeface="PingFang SC Semibold" charset="-122"/>
              <a:cs typeface="PingFang SC Semibold" charset="-122"/>
            </a:endParaRPr>
          </a:p>
        </p:txBody>
      </p:sp>
      <p:sp>
        <p:nvSpPr>
          <p:cNvPr id="9" name="TextBox 8"/>
          <p:cNvSpPr txBox="1"/>
          <p:nvPr/>
        </p:nvSpPr>
        <p:spPr>
          <a:xfrm>
            <a:off x="551328" y="121494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那么只需要满足靠左的人的视野需求即可。</a:t>
            </a:r>
            <a:endParaRPr lang="en-US" altLang="zh-CN" b="1" dirty="0">
              <a:solidFill>
                <a:schemeClr val="tx1"/>
              </a:solidFill>
              <a:latin typeface="PingFang SC Semibold" charset="-122"/>
              <a:ea typeface="PingFang SC Semibold" charset="-122"/>
              <a:cs typeface="PingFang SC Semibold" charset="-122"/>
            </a:endParaRPr>
          </a:p>
        </p:txBody>
      </p:sp>
      <p:sp>
        <p:nvSpPr>
          <p:cNvPr id="10" name="TextBox 9"/>
          <p:cNvSpPr txBox="1"/>
          <p:nvPr/>
        </p:nvSpPr>
        <p:spPr>
          <a:xfrm>
            <a:off x="551327" y="1735566"/>
            <a:ext cx="1106244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第二维考虑将左右区间内的人按照智商从小到大排序，那么在枚举左区间中的人时，右区间中满足智商范围的人为一滑动窗口，可使用两个指针完成这部分内容的维护。</a:t>
            </a:r>
            <a:endParaRPr lang="en-US" altLang="zh-CN" b="1" dirty="0">
              <a:solidFill>
                <a:schemeClr val="tx1"/>
              </a:solidFill>
              <a:latin typeface="PingFang SC Semibold" charset="-122"/>
              <a:ea typeface="PingFang SC Semibold" charset="-122"/>
              <a:cs typeface="PingFang SC Semibold" charset="-122"/>
            </a:endParaRPr>
          </a:p>
        </p:txBody>
      </p:sp>
      <p:sp>
        <p:nvSpPr>
          <p:cNvPr id="12" name="TextBox 11"/>
          <p:cNvSpPr txBox="1"/>
          <p:nvPr/>
        </p:nvSpPr>
        <p:spPr>
          <a:xfrm>
            <a:off x="551327" y="2421205"/>
            <a:ext cx="110624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第三维考虑人在坐标轴上的位置，将在滑动窗口内的人的坐标丢进树状数组。</a:t>
            </a:r>
            <a:endParaRPr lang="en-US" altLang="zh-CN" b="1" dirty="0">
              <a:solidFill>
                <a:schemeClr val="tx1"/>
              </a:solidFill>
              <a:latin typeface="PingFang SC Semibold" charset="-122"/>
              <a:ea typeface="PingFang SC Semibold" charset="-122"/>
              <a:cs typeface="PingFang SC Semibold" charset="-122"/>
            </a:endParaRPr>
          </a:p>
        </p:txBody>
      </p:sp>
      <p:sp>
        <p:nvSpPr>
          <p:cNvPr id="13" name="TextBox 12"/>
          <p:cNvSpPr txBox="1"/>
          <p:nvPr/>
        </p:nvSpPr>
        <p:spPr>
          <a:xfrm>
            <a:off x="551327" y="2790190"/>
            <a:ext cx="110624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枚举左区间中的人，并在树状数组</a:t>
            </a:r>
            <a:r>
              <a:rPr lang="zh-CN" altLang="en-US" b="1" smtClean="0">
                <a:solidFill>
                  <a:schemeClr val="tx1"/>
                </a:solidFill>
                <a:latin typeface="PingFang SC Semibold" charset="-122"/>
                <a:ea typeface="PingFang SC Semibold" charset="-122"/>
                <a:cs typeface="PingFang SC Semibold" charset="-122"/>
              </a:rPr>
              <a:t>上进行区间查询。</a:t>
            </a:r>
            <a:endParaRPr lang="en-US" altLang="zh-CN" b="1" dirty="0">
              <a:solidFill>
                <a:schemeClr val="tx1"/>
              </a:solidFill>
              <a:latin typeface="PingFang SC Semibold" charset="-122"/>
              <a:ea typeface="PingFang SC Semibold" charset="-122"/>
              <a:cs typeface="PingFang SC Semibold" charset="-122"/>
            </a:endParaRPr>
          </a:p>
        </p:txBody>
      </p:sp>
      <p:sp>
        <p:nvSpPr>
          <p:cNvPr id="14" name="TextBox 13"/>
          <p:cNvSpPr txBox="1"/>
          <p:nvPr/>
        </p:nvSpPr>
        <p:spPr>
          <a:xfrm>
            <a:off x="551327" y="3215462"/>
            <a:ext cx="110624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solidFill>
                  <a:schemeClr val="tx1"/>
                </a:solidFill>
                <a:latin typeface="PingFang SC Semibold" charset="-122"/>
                <a:ea typeface="PingFang SC Semibold" charset="-122"/>
                <a:cs typeface="PingFang SC Semibold" charset="-122"/>
              </a:rPr>
              <a:t>时间复杂度</a:t>
            </a:r>
            <a:endParaRPr lang="en-US" altLang="zh-CN" b="1" dirty="0">
              <a:solidFill>
                <a:schemeClr val="tx1"/>
              </a:solidFill>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2206812" y="3144946"/>
            <a:ext cx="1737018" cy="510361"/>
          </a:xfrm>
          <a:prstGeom prst="rect">
            <a:avLst/>
          </a:prstGeom>
        </p:spPr>
      </p:pic>
    </p:spTree>
    <p:extLst>
      <p:ext uri="{BB962C8B-B14F-4D97-AF65-F5344CB8AC3E}">
        <p14:creationId xmlns:p14="http://schemas.microsoft.com/office/powerpoint/2010/main" val="8275948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3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3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3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3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zh-CN" altLang="en-US" sz="2800" b="1" u="sng" dirty="0" smtClean="0">
                <a:solidFill>
                  <a:schemeClr val="accent5">
                    <a:lumMod val="25000"/>
                  </a:schemeClr>
                </a:solidFill>
                <a:latin typeface="Microsoft YaHei" charset="-122"/>
                <a:ea typeface="Microsoft YaHei" charset="-122"/>
                <a:cs typeface="Microsoft YaHei" charset="-122"/>
              </a:rPr>
              <a:t>经典问题</a:t>
            </a:r>
            <a:endParaRPr sz="2800" b="1" u="sng" dirty="0">
              <a:solidFill>
                <a:schemeClr val="accent5">
                  <a:lumMod val="25000"/>
                </a:schemeClr>
              </a:solidFill>
              <a:latin typeface="Microsoft YaHei" charset="-122"/>
              <a:ea typeface="Microsoft YaHei" charset="-122"/>
              <a:cs typeface="Microsoft YaHei" charset="-122"/>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 name="TextBox 3"/>
          <p:cNvSpPr txBox="1"/>
          <p:nvPr/>
        </p:nvSpPr>
        <p:spPr>
          <a:xfrm>
            <a:off x="2393576" y="1331259"/>
            <a:ext cx="435684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u="none" strike="noStrike" cap="none" spc="0" normalizeH="0" baseline="0" dirty="0" smtClean="0">
                <a:ln>
                  <a:noFill/>
                </a:ln>
                <a:solidFill>
                  <a:schemeClr val="accent5">
                    <a:lumMod val="50000"/>
                  </a:schemeClr>
                </a:solidFill>
                <a:effectLst/>
                <a:uFillTx/>
                <a:latin typeface="Microsoft YaHei" charset="-122"/>
                <a:ea typeface="Microsoft YaHei" charset="-122"/>
                <a:cs typeface="Microsoft YaHei" charset="-122"/>
                <a:sym typeface="Calibri"/>
              </a:rPr>
              <a:t>棋盘覆盖</a:t>
            </a:r>
            <a:endParaRPr kumimoji="0" lang="en-US" sz="2000" b="1" u="none" strike="noStrike" cap="none" spc="0" normalizeH="0" baseline="0" dirty="0">
              <a:ln>
                <a:noFill/>
              </a:ln>
              <a:solidFill>
                <a:schemeClr val="accent5">
                  <a:lumMod val="50000"/>
                </a:schemeClr>
              </a:solidFill>
              <a:effectLst/>
              <a:uFillTx/>
              <a:latin typeface="Microsoft YaHei" charset="-122"/>
              <a:ea typeface="Microsoft YaHei" charset="-122"/>
              <a:cs typeface="Microsoft YaHei" charset="-122"/>
              <a:sym typeface="Calibri"/>
            </a:endParaRPr>
          </a:p>
        </p:txBody>
      </p:sp>
      <p:sp>
        <p:nvSpPr>
          <p:cNvPr id="10" name="TextBox 9"/>
          <p:cNvSpPr txBox="1"/>
          <p:nvPr/>
        </p:nvSpPr>
        <p:spPr>
          <a:xfrm>
            <a:off x="2393575" y="2266943"/>
            <a:ext cx="435684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u="none" strike="noStrike" cap="none" spc="0" normalizeH="0" baseline="0" dirty="0" smtClean="0">
                <a:ln>
                  <a:noFill/>
                </a:ln>
                <a:solidFill>
                  <a:schemeClr val="accent5">
                    <a:lumMod val="50000"/>
                  </a:schemeClr>
                </a:solidFill>
                <a:effectLst/>
                <a:uFillTx/>
                <a:latin typeface="Microsoft YaHei" charset="-122"/>
                <a:ea typeface="Microsoft YaHei" charset="-122"/>
                <a:cs typeface="Microsoft YaHei" charset="-122"/>
                <a:sym typeface="Calibri"/>
              </a:rPr>
              <a:t>平面最近点对</a:t>
            </a:r>
            <a:endParaRPr kumimoji="0" lang="en-US" sz="2000" b="1" u="none" strike="noStrike" cap="none" spc="0" normalizeH="0" baseline="0" dirty="0">
              <a:ln>
                <a:noFill/>
              </a:ln>
              <a:solidFill>
                <a:schemeClr val="accent5">
                  <a:lumMod val="50000"/>
                </a:schemeClr>
              </a:solidFill>
              <a:effectLst/>
              <a:uFillTx/>
              <a:latin typeface="Microsoft YaHei" charset="-122"/>
              <a:ea typeface="Microsoft YaHei" charset="-122"/>
              <a:cs typeface="Microsoft YaHei" charset="-122"/>
              <a:sym typeface="Calibri"/>
            </a:endParaRPr>
          </a:p>
        </p:txBody>
      </p:sp>
      <p:sp>
        <p:nvSpPr>
          <p:cNvPr id="11" name="TextBox 10"/>
          <p:cNvSpPr txBox="1"/>
          <p:nvPr/>
        </p:nvSpPr>
        <p:spPr>
          <a:xfrm>
            <a:off x="6028766" y="4731713"/>
            <a:ext cx="435684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u="none" strike="noStrike" cap="none" spc="0" normalizeH="0" baseline="0" dirty="0" smtClean="0">
                <a:ln>
                  <a:noFill/>
                </a:ln>
                <a:solidFill>
                  <a:schemeClr val="accent5">
                    <a:lumMod val="50000"/>
                  </a:schemeClr>
                </a:solidFill>
                <a:effectLst/>
                <a:uFillTx/>
                <a:latin typeface="Microsoft YaHei" charset="-122"/>
                <a:ea typeface="Microsoft YaHei" charset="-122"/>
                <a:cs typeface="Microsoft YaHei" charset="-122"/>
                <a:sym typeface="Calibri"/>
              </a:rPr>
              <a:t>规模缩小到一定程度可以方便计算</a:t>
            </a:r>
            <a:endParaRPr kumimoji="0" lang="en-US" sz="2000" b="1" u="none" strike="noStrike" cap="none" spc="0" normalizeH="0" baseline="0" dirty="0">
              <a:ln>
                <a:noFill/>
              </a:ln>
              <a:solidFill>
                <a:schemeClr val="accent5">
                  <a:lumMod val="50000"/>
                </a:schemeClr>
              </a:solidFill>
              <a:effectLst/>
              <a:uFillTx/>
              <a:latin typeface="Microsoft YaHei" charset="-122"/>
              <a:ea typeface="Microsoft YaHei" charset="-122"/>
              <a:cs typeface="Microsoft YaHei" charset="-122"/>
              <a:sym typeface="Calibri"/>
            </a:endParaRPr>
          </a:p>
        </p:txBody>
      </p:sp>
      <p:sp>
        <p:nvSpPr>
          <p:cNvPr id="12" name="TextBox 11"/>
          <p:cNvSpPr txBox="1"/>
          <p:nvPr/>
        </p:nvSpPr>
        <p:spPr>
          <a:xfrm>
            <a:off x="6028765" y="5130169"/>
            <a:ext cx="4849906"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u="none" strike="noStrike" cap="none" spc="0" normalizeH="0" baseline="0" dirty="0" smtClean="0">
                <a:ln>
                  <a:noFill/>
                </a:ln>
                <a:solidFill>
                  <a:schemeClr val="accent5">
                    <a:lumMod val="50000"/>
                  </a:schemeClr>
                </a:solidFill>
                <a:effectLst/>
                <a:uFillTx/>
                <a:latin typeface="Microsoft YaHei" charset="-122"/>
                <a:ea typeface="Microsoft YaHei" charset="-122"/>
                <a:cs typeface="Microsoft YaHei" charset="-122"/>
                <a:sym typeface="Calibri"/>
              </a:rPr>
              <a:t>问题可以划分为若干个规模较小的子问题</a:t>
            </a:r>
            <a:endParaRPr kumimoji="0" lang="en-US" sz="2000" b="1" u="none" strike="noStrike" cap="none" spc="0" normalizeH="0" baseline="0" dirty="0">
              <a:ln>
                <a:noFill/>
              </a:ln>
              <a:solidFill>
                <a:schemeClr val="accent5">
                  <a:lumMod val="50000"/>
                </a:schemeClr>
              </a:solidFill>
              <a:effectLst/>
              <a:uFillTx/>
              <a:latin typeface="Microsoft YaHei" charset="-122"/>
              <a:ea typeface="Microsoft YaHei" charset="-122"/>
              <a:cs typeface="Microsoft YaHei" charset="-122"/>
              <a:sym typeface="Calibri"/>
            </a:endParaRPr>
          </a:p>
        </p:txBody>
      </p:sp>
      <p:sp>
        <p:nvSpPr>
          <p:cNvPr id="13" name="TextBox 12"/>
          <p:cNvSpPr txBox="1"/>
          <p:nvPr/>
        </p:nvSpPr>
        <p:spPr>
          <a:xfrm>
            <a:off x="6028765" y="5506032"/>
            <a:ext cx="565673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u="none" strike="noStrike" cap="none" spc="0" normalizeH="0" baseline="0" dirty="0" smtClean="0">
                <a:ln>
                  <a:noFill/>
                </a:ln>
                <a:solidFill>
                  <a:schemeClr val="accent5">
                    <a:lumMod val="50000"/>
                  </a:schemeClr>
                </a:solidFill>
                <a:effectLst/>
                <a:uFillTx/>
                <a:latin typeface="Microsoft YaHei" charset="-122"/>
                <a:ea typeface="Microsoft YaHei" charset="-122"/>
                <a:cs typeface="Microsoft YaHei" charset="-122"/>
                <a:sym typeface="Calibri"/>
              </a:rPr>
              <a:t>利用划分出的子问题的解可以</a:t>
            </a:r>
            <a:r>
              <a:rPr kumimoji="0" lang="zh-CN" altLang="en-US" sz="2000" b="1" u="none" strike="noStrike" cap="none" spc="0" normalizeH="0" baseline="0" smtClean="0">
                <a:ln>
                  <a:noFill/>
                </a:ln>
                <a:solidFill>
                  <a:schemeClr val="accent5">
                    <a:lumMod val="50000"/>
                  </a:schemeClr>
                </a:solidFill>
                <a:effectLst/>
                <a:uFillTx/>
                <a:latin typeface="Microsoft YaHei" charset="-122"/>
                <a:ea typeface="Microsoft YaHei" charset="-122"/>
                <a:cs typeface="Microsoft YaHei" charset="-122"/>
                <a:sym typeface="Calibri"/>
              </a:rPr>
              <a:t>合并得到全局的解</a:t>
            </a:r>
            <a:endParaRPr kumimoji="0" lang="en-US" sz="2000" b="1" u="none" strike="noStrike" cap="none" spc="0" normalizeH="0" baseline="0" dirty="0">
              <a:ln>
                <a:noFill/>
              </a:ln>
              <a:solidFill>
                <a:schemeClr val="accent5">
                  <a:lumMod val="50000"/>
                </a:schemeClr>
              </a:solidFill>
              <a:effectLst/>
              <a:uFillTx/>
              <a:latin typeface="Microsoft YaHei" charset="-122"/>
              <a:ea typeface="Microsoft YaHei" charset="-122"/>
              <a:cs typeface="Microsoft YaHei" charset="-122"/>
              <a:sym typeface="Calibri"/>
            </a:endParaRPr>
          </a:p>
        </p:txBody>
      </p:sp>
    </p:spTree>
    <p:extLst>
      <p:ext uri="{BB962C8B-B14F-4D97-AF65-F5344CB8AC3E}">
        <p14:creationId xmlns:p14="http://schemas.microsoft.com/office/powerpoint/2010/main" val="16628855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89640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4" y="129196"/>
            <a:ext cx="5950137"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accent5">
                    <a:lumMod val="25000"/>
                  </a:schemeClr>
                </a:solidFill>
                <a:latin typeface="Impact" charset="0"/>
                <a:ea typeface="Impact" charset="0"/>
                <a:cs typeface="Impact" charset="0"/>
              </a:rPr>
              <a:t>Goodbye Souvenir</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sz="1100" i="1" dirty="0" err="1">
                <a:solidFill>
                  <a:schemeClr val="accent5">
                    <a:lumMod val="50000"/>
                  </a:schemeClr>
                </a:solidFill>
              </a:rPr>
              <a:t>Codeforces</a:t>
            </a:r>
            <a:r>
              <a:rPr lang="en-US" sz="1100" i="1" dirty="0">
                <a:solidFill>
                  <a:schemeClr val="accent5">
                    <a:lumMod val="50000"/>
                  </a:schemeClr>
                </a:solidFill>
              </a:rPr>
              <a:t> Round #431 (Div. 1</a:t>
            </a:r>
            <a:r>
              <a:rPr lang="en-US" sz="1100" i="1" dirty="0" smtClean="0">
                <a:solidFill>
                  <a:schemeClr val="accent5">
                    <a:lumMod val="50000"/>
                  </a:schemeClr>
                </a:solidFill>
              </a:rPr>
              <a:t>), Problem C.</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10165978"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题目描述</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有一个长度为</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个序列，每个元素有一个颜色</a:t>
            </a:r>
            <a:r>
              <a:rPr lang="en-US" altLang="zh-CN" b="1" dirty="0" err="1" smtClean="0">
                <a:latin typeface="PingFang SC Semibold" charset="-122"/>
                <a:ea typeface="PingFang SC Semibold" charset="-122"/>
                <a:cs typeface="PingFang SC Semibold" charset="-122"/>
              </a:rPr>
              <a:t>a_i</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在一段区间</a:t>
            </a:r>
            <a:r>
              <a:rPr lang="en-US" altLang="zh-CN" b="1" dirty="0" smtClean="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l,r</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中：</a:t>
            </a:r>
            <a:endParaRPr lang="en-US" altLang="zh-CN" b="1" dirty="0" smtClean="0">
              <a:latin typeface="PingFang SC Semibold" charset="-122"/>
              <a:ea typeface="PingFang SC Semibold" charset="-122"/>
              <a:cs typeface="PingFang SC Semibold" charset="-122"/>
            </a:endParaRPr>
          </a:p>
          <a:p>
            <a:pPr lvl="1" indent="0">
              <a:lnSpc>
                <a:spcPct val="150000"/>
              </a:lnSpc>
            </a:pPr>
            <a:r>
              <a:rPr lang="en-US" altLang="zh-CN" b="1" dirty="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一种颜色</a:t>
            </a:r>
            <a:r>
              <a:rPr lang="en-US" altLang="zh-CN" b="1" dirty="0" smtClean="0">
                <a:latin typeface="PingFang SC Semibold" charset="-122"/>
                <a:ea typeface="PingFang SC Semibold" charset="-122"/>
                <a:cs typeface="PingFang SC Semibold" charset="-122"/>
              </a:rPr>
              <a:t>c</a:t>
            </a:r>
            <a:r>
              <a:rPr lang="zh-CN" altLang="en-US" b="1" dirty="0" smtClean="0">
                <a:latin typeface="PingFang SC Semibold" charset="-122"/>
                <a:ea typeface="PingFang SC Semibold" charset="-122"/>
                <a:cs typeface="PingFang SC Semibold" charset="-122"/>
              </a:rPr>
              <a:t>的权值定义为：在</a:t>
            </a:r>
            <a:r>
              <a:rPr lang="en-US" altLang="zh-CN" b="1" dirty="0" smtClean="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l,r</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中具有这种颜色的第一个数与最后一个数之间的距离。</a:t>
            </a:r>
            <a:endParaRPr lang="en-US" altLang="zh-CN" b="1" dirty="0" smtClean="0">
              <a:latin typeface="PingFang SC Semibold" charset="-122"/>
              <a:ea typeface="PingFang SC Semibold" charset="-122"/>
              <a:cs typeface="PingFang SC Semibold" charset="-122"/>
            </a:endParaRPr>
          </a:p>
          <a:p>
            <a:pPr lvl="1" indent="0">
              <a:lnSpc>
                <a:spcPct val="150000"/>
              </a:lnSpc>
            </a:pPr>
            <a:r>
              <a:rPr lang="en-US" altLang="zh-CN" b="1" dirty="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区间的权值定义为</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l,r</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中所有出现过的颜色在这个区间的权值之和。</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你需要支持</a:t>
            </a:r>
            <a:r>
              <a:rPr lang="en-US" altLang="zh-CN" b="1" dirty="0" smtClean="0">
                <a:latin typeface="PingFang SC Semibold" charset="-122"/>
                <a:ea typeface="PingFang SC Semibold" charset="-122"/>
                <a:cs typeface="PingFang SC Semibold" charset="-122"/>
              </a:rPr>
              <a:t>m</a:t>
            </a:r>
            <a:r>
              <a:rPr lang="zh-CN" altLang="en-US" b="1" dirty="0" smtClean="0">
                <a:latin typeface="PingFang SC Semibold" charset="-122"/>
                <a:ea typeface="PingFang SC Semibold" charset="-122"/>
                <a:cs typeface="PingFang SC Semibold" charset="-122"/>
              </a:rPr>
              <a:t>个操作：</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数据范围</a:t>
            </a:r>
          </a:p>
          <a:p>
            <a:pPr marL="285750" indent="-285750">
              <a:lnSpc>
                <a:spcPct val="150000"/>
              </a:lnSpc>
              <a:buFont typeface="Courier New" charset="0"/>
              <a:buChar char="o"/>
            </a:pPr>
            <a:r>
              <a:rPr lang="en-US" altLang="zh-CN" b="1" dirty="0" err="1" smtClean="0">
                <a:latin typeface="PingFang SC Semibold" charset="-122"/>
                <a:ea typeface="PingFang SC Semibold" charset="-122"/>
                <a:cs typeface="PingFang SC Semibold" charset="-122"/>
              </a:rPr>
              <a:t>n,m</a:t>
            </a:r>
            <a:r>
              <a:rPr lang="en-US" altLang="zh-CN" b="1" dirty="0" smtClean="0">
                <a:latin typeface="PingFang SC Semibold" charset="-122"/>
                <a:ea typeface="PingFang SC Semibold" charset="-122"/>
                <a:cs typeface="PingFang SC Semibold" charset="-122"/>
              </a:rPr>
              <a:t> &lt;= 10^5.</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1411940" y="3642799"/>
            <a:ext cx="913055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修改序列中某个元素的颜色。</a:t>
            </a:r>
            <a:endParaRPr lang="en-US" altLang="zh-CN" b="1" dirty="0" smtClean="0">
              <a:latin typeface="PingFang SC Semibold" charset="-122"/>
              <a:ea typeface="PingFang SC Semibold" charset="-122"/>
              <a:cs typeface="PingFang SC Semibold" charset="-122"/>
            </a:endParaRPr>
          </a:p>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询问某个区间的权值。</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56102321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4" y="129196"/>
            <a:ext cx="5950137"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accent5">
                    <a:lumMod val="25000"/>
                  </a:schemeClr>
                </a:solidFill>
                <a:latin typeface="Impact" charset="0"/>
                <a:ea typeface="Impact" charset="0"/>
                <a:cs typeface="Impact" charset="0"/>
              </a:rPr>
              <a:t>Goodbye Souvenir</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sz="1100" i="1" dirty="0" err="1">
                <a:solidFill>
                  <a:schemeClr val="accent5">
                    <a:lumMod val="50000"/>
                  </a:schemeClr>
                </a:solidFill>
              </a:rPr>
              <a:t>Codeforces</a:t>
            </a:r>
            <a:r>
              <a:rPr lang="en-US" sz="1100" i="1" dirty="0">
                <a:solidFill>
                  <a:schemeClr val="accent5">
                    <a:lumMod val="50000"/>
                  </a:schemeClr>
                </a:solidFill>
              </a:rPr>
              <a:t> Round #431 (Div. 1</a:t>
            </a:r>
            <a:r>
              <a:rPr lang="en-US" sz="1100" i="1" dirty="0" smtClean="0">
                <a:solidFill>
                  <a:schemeClr val="accent5">
                    <a:lumMod val="50000"/>
                  </a:schemeClr>
                </a:solidFill>
              </a:rPr>
              <a:t>), Problem C.</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TextBox 8"/>
          <p:cNvSpPr txBox="1"/>
          <p:nvPr/>
        </p:nvSpPr>
        <p:spPr>
          <a:xfrm>
            <a:off x="340657" y="839591"/>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chemeClr val="accent5">
                    <a:lumMod val="50000"/>
                  </a:schemeClr>
                </a:solidFill>
                <a:latin typeface="Microsoft YaHei" charset="-122"/>
                <a:ea typeface="Microsoft YaHei" charset="-122"/>
                <a:cs typeface="Microsoft YaHei" charset="-122"/>
              </a:rPr>
              <a:t>首先第一个元素与最后一个元素之间的距离可以转化为每相邻两个元素之间的距离之和。</a:t>
            </a:r>
            <a:endParaRPr lang="en-US" altLang="zh-CN" sz="2000" b="1" dirty="0">
              <a:solidFill>
                <a:schemeClr val="accent5">
                  <a:lumMod val="50000"/>
                </a:schemeClr>
              </a:solidFill>
              <a:latin typeface="Microsoft YaHei" charset="-122"/>
              <a:ea typeface="Microsoft YaHei" charset="-122"/>
              <a:cs typeface="Microsoft YaHei" charset="-122"/>
            </a:endParaRPr>
          </a:p>
        </p:txBody>
      </p:sp>
      <p:sp>
        <p:nvSpPr>
          <p:cNvPr id="10" name="TextBox 9"/>
          <p:cNvSpPr txBox="1"/>
          <p:nvPr/>
        </p:nvSpPr>
        <p:spPr>
          <a:xfrm>
            <a:off x="945775" y="127047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solidFill>
                  <a:schemeClr val="tx1"/>
                </a:solidFill>
                <a:latin typeface="PingFang SC Semibold" charset="-122"/>
                <a:ea typeface="PingFang SC Semibold" charset="-122"/>
                <a:cs typeface="PingFang SC Semibold" charset="-122"/>
              </a:rPr>
              <a:t>首先第一个元素与最后一个元素之间的距离可以转化为每相邻两个元素之间的距离之和。</a:t>
            </a:r>
            <a:endParaRPr lang="en-US" altLang="zh-CN" b="1" dirty="0">
              <a:solidFill>
                <a:schemeClr val="tx1"/>
              </a:solidFill>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1264024" y="1726068"/>
            <a:ext cx="4262717" cy="541298"/>
          </a:xfrm>
          <a:prstGeom prst="rect">
            <a:avLst/>
          </a:prstGeom>
        </p:spPr>
      </p:pic>
      <p:sp>
        <p:nvSpPr>
          <p:cNvPr id="11" name="TextBox 10"/>
          <p:cNvSpPr txBox="1"/>
          <p:nvPr/>
        </p:nvSpPr>
        <p:spPr>
          <a:xfrm>
            <a:off x="551329" y="220428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solidFill>
                  <a:schemeClr val="tx1"/>
                </a:solidFill>
                <a:latin typeface="PingFang SC Semibold" charset="-122"/>
                <a:ea typeface="PingFang SC Semibold" charset="-122"/>
                <a:cs typeface="PingFang SC Semibold" charset="-122"/>
              </a:rPr>
              <a:t>不考虑修改的情况下应该怎么做？</a:t>
            </a:r>
            <a:endParaRPr lang="en-US" altLang="zh-CN" b="1" dirty="0">
              <a:solidFill>
                <a:schemeClr val="tx1"/>
              </a:solidFill>
              <a:latin typeface="PingFang SC Semibold" charset="-122"/>
              <a:ea typeface="PingFang SC Semibold" charset="-122"/>
              <a:cs typeface="PingFang SC Semibold" charset="-122"/>
            </a:endParaRPr>
          </a:p>
        </p:txBody>
      </p:sp>
      <p:sp>
        <p:nvSpPr>
          <p:cNvPr id="12" name="TextBox 11"/>
          <p:cNvSpPr txBox="1"/>
          <p:nvPr/>
        </p:nvSpPr>
        <p:spPr>
          <a:xfrm>
            <a:off x="551329" y="2677809"/>
            <a:ext cx="1106244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spcBef>
                <a:spcPts val="0"/>
              </a:spcBef>
              <a:spcAft>
                <a:spcPts val="0"/>
              </a:spcAft>
              <a:buClrTx/>
              <a:buSzTx/>
              <a:buFont typeface="Courier New" charset="0"/>
              <a:buChar char="o"/>
              <a:tabLst/>
              <a:defRPr/>
            </a:pPr>
            <a:r>
              <a:rPr lang="zh-CN" altLang="en-US" b="1" dirty="0" smtClean="0">
                <a:solidFill>
                  <a:schemeClr val="tx1"/>
                </a:solidFill>
                <a:latin typeface="PingFang SC Semibold" charset="-122"/>
                <a:ea typeface="PingFang SC Semibold" charset="-122"/>
                <a:cs typeface="PingFang SC Semibold" charset="-122"/>
              </a:rPr>
              <a:t>若把每一个元素看作平面上一个</a:t>
            </a:r>
            <a:r>
              <a:rPr lang="en-US" altLang="zh-CN" b="1" dirty="0" smtClean="0">
                <a:solidFill>
                  <a:schemeClr val="tx1"/>
                </a:solidFill>
                <a:latin typeface="PingFang SC Semibold" charset="-122"/>
                <a:ea typeface="PingFang SC Semibold" charset="-122"/>
                <a:cs typeface="PingFang SC Semibold" charset="-122"/>
              </a:rPr>
              <a:t>(</a:t>
            </a:r>
            <a:r>
              <a:rPr lang="en-US" altLang="zh-CN" b="1" dirty="0" err="1" smtClean="0">
                <a:solidFill>
                  <a:schemeClr val="tx1"/>
                </a:solidFill>
                <a:latin typeface="PingFang SC Semibold" charset="-122"/>
                <a:ea typeface="PingFang SC Semibold" charset="-122"/>
                <a:cs typeface="PingFang SC Semibold" charset="-122"/>
              </a:rPr>
              <a:t>i,pref_i</a:t>
            </a:r>
            <a:r>
              <a:rPr lang="en-US" altLang="zh-CN" b="1" dirty="0" smtClean="0">
                <a:solidFill>
                  <a:schemeClr val="tx1"/>
                </a:solidFill>
                <a:latin typeface="PingFang SC Semibold" charset="-122"/>
                <a:ea typeface="PingFang SC Semibold" charset="-122"/>
                <a:cs typeface="PingFang SC Semibold" charset="-122"/>
              </a:rPr>
              <a:t>)</a:t>
            </a:r>
            <a:r>
              <a:rPr lang="zh-CN" altLang="en-US" b="1" dirty="0" smtClean="0">
                <a:solidFill>
                  <a:schemeClr val="tx1"/>
                </a:solidFill>
                <a:latin typeface="PingFang SC Semibold" charset="-122"/>
                <a:ea typeface="PingFang SC Semibold" charset="-122"/>
                <a:cs typeface="PingFang SC Semibold" charset="-122"/>
              </a:rPr>
              <a:t>，权值为</a:t>
            </a:r>
            <a:r>
              <a:rPr lang="en-US" altLang="zh-CN" b="1" dirty="0" smtClean="0">
                <a:solidFill>
                  <a:schemeClr val="tx1"/>
                </a:solidFill>
                <a:latin typeface="PingFang SC Semibold" charset="-122"/>
                <a:ea typeface="PingFang SC Semibold" charset="-122"/>
                <a:cs typeface="PingFang SC Semibold" charset="-122"/>
              </a:rPr>
              <a:t>(</a:t>
            </a:r>
            <a:r>
              <a:rPr lang="en-US" altLang="zh-CN" b="1" dirty="0" err="1" smtClean="0">
                <a:solidFill>
                  <a:schemeClr val="tx1"/>
                </a:solidFill>
                <a:latin typeface="PingFang SC Semibold" charset="-122"/>
                <a:ea typeface="PingFang SC Semibold" charset="-122"/>
                <a:cs typeface="PingFang SC Semibold" charset="-122"/>
              </a:rPr>
              <a:t>i-pref_i</a:t>
            </a:r>
            <a:r>
              <a:rPr lang="en-US" altLang="zh-CN" b="1" dirty="0" smtClean="0">
                <a:solidFill>
                  <a:schemeClr val="tx1"/>
                </a:solidFill>
                <a:latin typeface="PingFang SC Semibold" charset="-122"/>
                <a:ea typeface="PingFang SC Semibold" charset="-122"/>
                <a:cs typeface="PingFang SC Semibold" charset="-122"/>
              </a:rPr>
              <a:t>)</a:t>
            </a:r>
            <a:r>
              <a:rPr lang="zh-CN" altLang="en-US" b="1" dirty="0" smtClean="0">
                <a:solidFill>
                  <a:schemeClr val="tx1"/>
                </a:solidFill>
                <a:latin typeface="PingFang SC Semibold" charset="-122"/>
                <a:ea typeface="PingFang SC Semibold" charset="-122"/>
                <a:cs typeface="PingFang SC Semibold" charset="-122"/>
              </a:rPr>
              <a:t>的点，那么每个询问就是对于左上角</a:t>
            </a:r>
            <a:r>
              <a:rPr lang="en-US" altLang="zh-CN" b="1" dirty="0" smtClean="0">
                <a:solidFill>
                  <a:schemeClr val="tx1"/>
                </a:solidFill>
                <a:latin typeface="PingFang SC Semibold" charset="-122"/>
                <a:ea typeface="PingFang SC Semibold" charset="-122"/>
                <a:cs typeface="PingFang SC Semibold" charset="-122"/>
              </a:rPr>
              <a:t>(</a:t>
            </a:r>
            <a:r>
              <a:rPr lang="en-US" altLang="zh-CN" b="1" dirty="0" err="1" smtClean="0">
                <a:solidFill>
                  <a:schemeClr val="tx1"/>
                </a:solidFill>
                <a:latin typeface="PingFang SC Semibold" charset="-122"/>
                <a:ea typeface="PingFang SC Semibold" charset="-122"/>
                <a:cs typeface="PingFang SC Semibold" charset="-122"/>
              </a:rPr>
              <a:t>l_i,l_i</a:t>
            </a:r>
            <a:r>
              <a:rPr lang="en-US" altLang="zh-CN" b="1" dirty="0" smtClean="0">
                <a:solidFill>
                  <a:schemeClr val="tx1"/>
                </a:solidFill>
                <a:latin typeface="PingFang SC Semibold" charset="-122"/>
                <a:ea typeface="PingFang SC Semibold" charset="-122"/>
                <a:cs typeface="PingFang SC Semibold" charset="-122"/>
              </a:rPr>
              <a:t>)</a:t>
            </a:r>
            <a:r>
              <a:rPr lang="zh-CN" altLang="en-US" b="1" dirty="0" smtClean="0">
                <a:solidFill>
                  <a:schemeClr val="tx1"/>
                </a:solidFill>
                <a:latin typeface="PingFang SC Semibold" charset="-122"/>
                <a:ea typeface="PingFang SC Semibold" charset="-122"/>
                <a:cs typeface="PingFang SC Semibold" charset="-122"/>
              </a:rPr>
              <a:t>，右下角</a:t>
            </a:r>
            <a:r>
              <a:rPr lang="en-US" altLang="zh-CN" b="1" dirty="0" smtClean="0">
                <a:solidFill>
                  <a:schemeClr val="tx1"/>
                </a:solidFill>
                <a:latin typeface="PingFang SC Semibold" charset="-122"/>
                <a:ea typeface="PingFang SC Semibold" charset="-122"/>
                <a:cs typeface="PingFang SC Semibold" charset="-122"/>
              </a:rPr>
              <a:t>(</a:t>
            </a:r>
            <a:r>
              <a:rPr lang="en-US" altLang="zh-CN" b="1" dirty="0" err="1" smtClean="0">
                <a:solidFill>
                  <a:schemeClr val="tx1"/>
                </a:solidFill>
                <a:latin typeface="PingFang SC Semibold" charset="-122"/>
                <a:ea typeface="PingFang SC Semibold" charset="-122"/>
                <a:cs typeface="PingFang SC Semibold" charset="-122"/>
              </a:rPr>
              <a:t>r_i,r_i</a:t>
            </a:r>
            <a:r>
              <a:rPr lang="en-US" altLang="zh-CN" b="1" dirty="0" smtClean="0">
                <a:solidFill>
                  <a:schemeClr val="tx1"/>
                </a:solidFill>
                <a:latin typeface="PingFang SC Semibold" charset="-122"/>
                <a:ea typeface="PingFang SC Semibold" charset="-122"/>
                <a:cs typeface="PingFang SC Semibold" charset="-122"/>
              </a:rPr>
              <a:t>)</a:t>
            </a:r>
            <a:r>
              <a:rPr lang="zh-CN" altLang="en-US" b="1" dirty="0" smtClean="0">
                <a:solidFill>
                  <a:schemeClr val="tx1"/>
                </a:solidFill>
                <a:latin typeface="PingFang SC Semibold" charset="-122"/>
                <a:ea typeface="PingFang SC Semibold" charset="-122"/>
                <a:cs typeface="PingFang SC Semibold" charset="-122"/>
              </a:rPr>
              <a:t>的一个矩形求和。</a:t>
            </a:r>
            <a:endParaRPr lang="en-US" altLang="zh-CN" b="1" dirty="0">
              <a:solidFill>
                <a:schemeClr val="tx1"/>
              </a:solidFill>
              <a:latin typeface="PingFang SC Semibold" charset="-122"/>
              <a:ea typeface="PingFang SC Semibold" charset="-122"/>
              <a:cs typeface="PingFang SC Semibold" charset="-122"/>
            </a:endParaRPr>
          </a:p>
        </p:txBody>
      </p:sp>
      <p:sp>
        <p:nvSpPr>
          <p:cNvPr id="13" name="TextBox 12"/>
          <p:cNvSpPr txBox="1"/>
          <p:nvPr/>
        </p:nvSpPr>
        <p:spPr>
          <a:xfrm>
            <a:off x="340657" y="3204498"/>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chemeClr val="accent5">
                    <a:lumMod val="50000"/>
                  </a:schemeClr>
                </a:solidFill>
                <a:latin typeface="Microsoft YaHei" charset="-122"/>
                <a:ea typeface="Microsoft YaHei" charset="-122"/>
                <a:cs typeface="Microsoft YaHei" charset="-122"/>
              </a:rPr>
              <a:t>动态加点矩形求和的</a:t>
            </a:r>
            <a:r>
              <a:rPr lang="en-US" altLang="zh-CN" sz="2000" b="1" dirty="0" smtClean="0">
                <a:solidFill>
                  <a:schemeClr val="accent5">
                    <a:lumMod val="50000"/>
                  </a:schemeClr>
                </a:solidFill>
                <a:latin typeface="Microsoft YaHei" charset="-122"/>
                <a:ea typeface="Microsoft YaHei" charset="-122"/>
                <a:cs typeface="Microsoft YaHei" charset="-122"/>
              </a:rPr>
              <a:t>CDQ</a:t>
            </a:r>
            <a:r>
              <a:rPr lang="zh-CN" altLang="en-US" sz="2000" b="1" dirty="0" smtClean="0">
                <a:solidFill>
                  <a:schemeClr val="accent5">
                    <a:lumMod val="50000"/>
                  </a:schemeClr>
                </a:solidFill>
                <a:latin typeface="Microsoft YaHei" charset="-122"/>
                <a:ea typeface="Microsoft YaHei" charset="-122"/>
                <a:cs typeface="Microsoft YaHei" charset="-122"/>
              </a:rPr>
              <a:t>分治做法</a:t>
            </a:r>
            <a:endParaRPr lang="en-US" altLang="zh-CN" sz="2000" b="1" dirty="0">
              <a:solidFill>
                <a:schemeClr val="accent5">
                  <a:lumMod val="50000"/>
                </a:schemeClr>
              </a:solidFill>
              <a:latin typeface="Microsoft YaHei" charset="-122"/>
              <a:ea typeface="Microsoft YaHei" charset="-122"/>
              <a:cs typeface="Microsoft YaHei" charset="-122"/>
            </a:endParaRPr>
          </a:p>
        </p:txBody>
      </p:sp>
      <p:sp>
        <p:nvSpPr>
          <p:cNvPr id="14" name="TextBox 13"/>
          <p:cNvSpPr txBox="1"/>
          <p:nvPr/>
        </p:nvSpPr>
        <p:spPr>
          <a:xfrm>
            <a:off x="945775" y="359619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solidFill>
                  <a:schemeClr val="tx1"/>
                </a:solidFill>
                <a:latin typeface="PingFang SC Semibold" charset="-122"/>
                <a:ea typeface="PingFang SC Semibold" charset="-122"/>
                <a:cs typeface="PingFang SC Semibold" charset="-122"/>
              </a:rPr>
              <a:t>对时间进行</a:t>
            </a:r>
            <a:r>
              <a:rPr lang="en-US" altLang="zh-CN" b="1" dirty="0" smtClean="0">
                <a:solidFill>
                  <a:schemeClr val="tx1"/>
                </a:solidFill>
                <a:latin typeface="PingFang SC Semibold" charset="-122"/>
                <a:ea typeface="PingFang SC Semibold" charset="-122"/>
                <a:cs typeface="PingFang SC Semibold" charset="-122"/>
              </a:rPr>
              <a:t>CDQ</a:t>
            </a:r>
            <a:r>
              <a:rPr lang="zh-CN" altLang="en-US" b="1" dirty="0" smtClean="0">
                <a:solidFill>
                  <a:schemeClr val="tx1"/>
                </a:solidFill>
                <a:latin typeface="PingFang SC Semibold" charset="-122"/>
                <a:ea typeface="PingFang SC Semibold" charset="-122"/>
                <a:cs typeface="PingFang SC Semibold" charset="-122"/>
              </a:rPr>
              <a:t>分治。考虑左区间内的点对右区间内的矩形产生的贡献。</a:t>
            </a:r>
            <a:endParaRPr lang="en-US" altLang="zh-CN" b="1" dirty="0">
              <a:solidFill>
                <a:schemeClr val="tx1"/>
              </a:solidFill>
              <a:latin typeface="PingFang SC Semibold" charset="-122"/>
              <a:ea typeface="PingFang SC Semibold" charset="-122"/>
              <a:cs typeface="PingFang SC Semibold" charset="-122"/>
            </a:endParaRPr>
          </a:p>
        </p:txBody>
      </p:sp>
      <p:sp>
        <p:nvSpPr>
          <p:cNvPr id="15" name="TextBox 14"/>
          <p:cNvSpPr txBox="1"/>
          <p:nvPr/>
        </p:nvSpPr>
        <p:spPr>
          <a:xfrm>
            <a:off x="945774" y="392741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smtClean="0">
                <a:solidFill>
                  <a:schemeClr val="tx1"/>
                </a:solidFill>
                <a:latin typeface="PingFang SC Semibold" charset="-122"/>
                <a:ea typeface="PingFang SC Semibold" charset="-122"/>
                <a:cs typeface="PingFang SC Semibold" charset="-122"/>
              </a:rPr>
              <a:t>扫描线</a:t>
            </a:r>
            <a:r>
              <a:rPr lang="zh-CN" altLang="en-US" b="1" dirty="0" smtClean="0">
                <a:solidFill>
                  <a:schemeClr val="tx1"/>
                </a:solidFill>
                <a:latin typeface="PingFang SC Semibold" charset="-122"/>
                <a:ea typeface="PingFang SC Semibold" charset="-122"/>
                <a:cs typeface="PingFang SC Semibold" charset="-122"/>
              </a:rPr>
              <a:t>。将矩形拆成两条线段，按某一位顺序扫，另一位用数据结构维护单点修改和区间查询。</a:t>
            </a:r>
            <a:endParaRPr lang="en-US" altLang="zh-CN" b="1" dirty="0">
              <a:solidFill>
                <a:schemeClr val="tx1"/>
              </a:solidFill>
              <a:latin typeface="PingFang SC Semibold" charset="-122"/>
              <a:ea typeface="PingFang SC Semibold" charset="-122"/>
              <a:cs typeface="PingFang SC Semibold" charset="-122"/>
            </a:endParaRPr>
          </a:p>
        </p:txBody>
      </p:sp>
      <p:sp>
        <p:nvSpPr>
          <p:cNvPr id="17" name="TextBox 16"/>
          <p:cNvSpPr txBox="1"/>
          <p:nvPr/>
        </p:nvSpPr>
        <p:spPr>
          <a:xfrm>
            <a:off x="340657" y="4281279"/>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chemeClr val="accent5">
                    <a:lumMod val="50000"/>
                  </a:schemeClr>
                </a:solidFill>
                <a:latin typeface="Microsoft YaHei" charset="-122"/>
                <a:ea typeface="Microsoft YaHei" charset="-122"/>
                <a:cs typeface="Microsoft YaHei" charset="-122"/>
              </a:rPr>
              <a:t>预处理单点修改为加点</a:t>
            </a:r>
            <a:endParaRPr lang="en-US" altLang="zh-CN" sz="2000" b="1" dirty="0">
              <a:solidFill>
                <a:schemeClr val="accent5">
                  <a:lumMod val="50000"/>
                </a:schemeClr>
              </a:solidFill>
              <a:latin typeface="Microsoft YaHei" charset="-122"/>
              <a:ea typeface="Microsoft YaHei" charset="-122"/>
              <a:cs typeface="Microsoft YaHei" charset="-122"/>
            </a:endParaRPr>
          </a:p>
        </p:txBody>
      </p:sp>
      <p:sp>
        <p:nvSpPr>
          <p:cNvPr id="18" name="TextBox 17"/>
          <p:cNvSpPr txBox="1"/>
          <p:nvPr/>
        </p:nvSpPr>
        <p:spPr>
          <a:xfrm>
            <a:off x="945774" y="467146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solidFill>
                  <a:schemeClr val="tx1"/>
                </a:solidFill>
                <a:latin typeface="PingFang SC Semibold" charset="-122"/>
                <a:ea typeface="PingFang SC Semibold" charset="-122"/>
                <a:cs typeface="PingFang SC Semibold" charset="-122"/>
              </a:rPr>
              <a:t>按操作顺序考虑单点修改。可以拆成四个部分：</a:t>
            </a:r>
            <a:endParaRPr lang="en-US" altLang="zh-CN" b="1" dirty="0">
              <a:solidFill>
                <a:schemeClr val="tx1"/>
              </a:solidFill>
              <a:latin typeface="PingFang SC Semibold" charset="-122"/>
              <a:ea typeface="PingFang SC Semibold" charset="-122"/>
              <a:cs typeface="PingFang SC Semibold" charset="-122"/>
            </a:endParaRPr>
          </a:p>
        </p:txBody>
      </p:sp>
      <p:sp>
        <p:nvSpPr>
          <p:cNvPr id="19" name="TextBox 18"/>
          <p:cNvSpPr txBox="1"/>
          <p:nvPr/>
        </p:nvSpPr>
        <p:spPr>
          <a:xfrm>
            <a:off x="945774" y="498353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solidFill>
                  <a:schemeClr val="tx1"/>
                </a:solidFill>
                <a:latin typeface="PingFang SC Semibold" charset="-122"/>
                <a:ea typeface="PingFang SC Semibold" charset="-122"/>
                <a:cs typeface="PingFang SC Semibold" charset="-122"/>
              </a:rPr>
              <a:t>当前颜色中：删去</a:t>
            </a:r>
            <a:r>
              <a:rPr lang="en-US" altLang="zh-CN" b="1" dirty="0" err="1" smtClean="0">
                <a:solidFill>
                  <a:schemeClr val="tx1"/>
                </a:solidFill>
                <a:latin typeface="PingFang SC Semibold" charset="-122"/>
                <a:ea typeface="PingFang SC Semibold" charset="-122"/>
                <a:cs typeface="PingFang SC Semibold" charset="-122"/>
              </a:rPr>
              <a:t>i</a:t>
            </a:r>
            <a:r>
              <a:rPr lang="zh-CN" altLang="en-US" b="1" dirty="0" smtClean="0">
                <a:solidFill>
                  <a:schemeClr val="tx1"/>
                </a:solidFill>
                <a:latin typeface="PingFang SC Semibold" charset="-122"/>
                <a:ea typeface="PingFang SC Semibold" charset="-122"/>
                <a:cs typeface="PingFang SC Semibold" charset="-122"/>
              </a:rPr>
              <a:t>代表的点，修改</a:t>
            </a:r>
            <a:r>
              <a:rPr lang="en-US" altLang="zh-CN" b="1" dirty="0" err="1" smtClean="0">
                <a:solidFill>
                  <a:schemeClr val="tx1"/>
                </a:solidFill>
                <a:latin typeface="PingFang SC Semibold" charset="-122"/>
                <a:ea typeface="PingFang SC Semibold" charset="-122"/>
                <a:cs typeface="PingFang SC Semibold" charset="-122"/>
              </a:rPr>
              <a:t>i</a:t>
            </a:r>
            <a:r>
              <a:rPr lang="zh-CN" altLang="en-US" b="1" dirty="0" smtClean="0">
                <a:solidFill>
                  <a:schemeClr val="tx1"/>
                </a:solidFill>
                <a:latin typeface="PingFang SC Semibold" charset="-122"/>
                <a:ea typeface="PingFang SC Semibold" charset="-122"/>
                <a:cs typeface="PingFang SC Semibold" charset="-122"/>
              </a:rPr>
              <a:t>的后继代表的点（拆成添加一个权为负的一个权为正的点）。</a:t>
            </a:r>
            <a:endParaRPr lang="en-US" altLang="zh-CN" b="1" dirty="0">
              <a:solidFill>
                <a:schemeClr val="tx1"/>
              </a:solidFill>
              <a:latin typeface="PingFang SC Semibold" charset="-122"/>
              <a:ea typeface="PingFang SC Semibold" charset="-122"/>
              <a:cs typeface="PingFang SC Semibold" charset="-122"/>
            </a:endParaRPr>
          </a:p>
        </p:txBody>
      </p:sp>
      <p:sp>
        <p:nvSpPr>
          <p:cNvPr id="20" name="TextBox 19"/>
          <p:cNvSpPr txBox="1"/>
          <p:nvPr/>
        </p:nvSpPr>
        <p:spPr>
          <a:xfrm>
            <a:off x="945773" y="528891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solidFill>
                  <a:schemeClr val="tx1"/>
                </a:solidFill>
                <a:latin typeface="PingFang SC Semibold" charset="-122"/>
                <a:ea typeface="PingFang SC Semibold" charset="-122"/>
                <a:cs typeface="PingFang SC Semibold" charset="-122"/>
              </a:rPr>
              <a:t>目标颜色中：加入</a:t>
            </a:r>
            <a:r>
              <a:rPr lang="en-US" altLang="zh-CN" b="1" dirty="0" err="1" smtClean="0">
                <a:solidFill>
                  <a:schemeClr val="tx1"/>
                </a:solidFill>
                <a:latin typeface="PingFang SC Semibold" charset="-122"/>
                <a:ea typeface="PingFang SC Semibold" charset="-122"/>
                <a:cs typeface="PingFang SC Semibold" charset="-122"/>
              </a:rPr>
              <a:t>i</a:t>
            </a:r>
            <a:r>
              <a:rPr lang="zh-CN" altLang="en-US" b="1" dirty="0" smtClean="0">
                <a:solidFill>
                  <a:schemeClr val="tx1"/>
                </a:solidFill>
                <a:latin typeface="PingFang SC Semibold" charset="-122"/>
                <a:ea typeface="PingFang SC Semibold" charset="-122"/>
                <a:cs typeface="PingFang SC Semibold" charset="-122"/>
              </a:rPr>
              <a:t>代表的点，修改</a:t>
            </a:r>
            <a:r>
              <a:rPr lang="en-US" altLang="zh-CN" b="1" dirty="0" err="1" smtClean="0">
                <a:solidFill>
                  <a:schemeClr val="tx1"/>
                </a:solidFill>
                <a:latin typeface="PingFang SC Semibold" charset="-122"/>
                <a:ea typeface="PingFang SC Semibold" charset="-122"/>
                <a:cs typeface="PingFang SC Semibold" charset="-122"/>
              </a:rPr>
              <a:t>i</a:t>
            </a:r>
            <a:r>
              <a:rPr lang="zh-CN" altLang="en-US" b="1" dirty="0" smtClean="0">
                <a:solidFill>
                  <a:schemeClr val="tx1"/>
                </a:solidFill>
                <a:latin typeface="PingFang SC Semibold" charset="-122"/>
                <a:ea typeface="PingFang SC Semibold" charset="-122"/>
                <a:cs typeface="PingFang SC Semibold" charset="-122"/>
              </a:rPr>
              <a:t>的后继代表的点（拆成添加一个权为负的一个权为正的点）。</a:t>
            </a:r>
            <a:endParaRPr lang="en-US" altLang="zh-CN" b="1" dirty="0">
              <a:solidFill>
                <a:schemeClr val="tx1"/>
              </a:solidFill>
              <a:latin typeface="PingFang SC Semibold" charset="-122"/>
              <a:ea typeface="PingFang SC Semibold" charset="-122"/>
              <a:cs typeface="PingFang SC Semibold" charset="-122"/>
            </a:endParaRPr>
          </a:p>
        </p:txBody>
      </p:sp>
      <p:sp>
        <p:nvSpPr>
          <p:cNvPr id="21" name="TextBox 20"/>
          <p:cNvSpPr txBox="1"/>
          <p:nvPr/>
        </p:nvSpPr>
        <p:spPr>
          <a:xfrm>
            <a:off x="340657" y="573868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solidFill>
                  <a:schemeClr val="tx1"/>
                </a:solidFill>
                <a:latin typeface="PingFang SC Semibold" charset="-122"/>
                <a:ea typeface="PingFang SC Semibold" charset="-122"/>
                <a:cs typeface="PingFang SC Semibold" charset="-122"/>
              </a:rPr>
              <a:t>至此转化为</a:t>
            </a:r>
            <a:r>
              <a:rPr lang="zh-CN" altLang="en-US" b="1" smtClean="0">
                <a:solidFill>
                  <a:schemeClr val="tx1"/>
                </a:solidFill>
                <a:latin typeface="PingFang SC Semibold" charset="-122"/>
                <a:ea typeface="PingFang SC Semibold" charset="-122"/>
                <a:cs typeface="PingFang SC Semibold" charset="-122"/>
              </a:rPr>
              <a:t>动态加点矩形求和的问题，时间复杂度</a:t>
            </a:r>
            <a:endParaRPr lang="en-US" altLang="zh-CN" b="1" dirty="0">
              <a:solidFill>
                <a:schemeClr val="tx1"/>
              </a:solidFill>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4"/>
          <a:stretch>
            <a:fillRect/>
          </a:stretch>
        </p:blipFill>
        <p:spPr>
          <a:xfrm>
            <a:off x="5871881" y="5804819"/>
            <a:ext cx="2962835" cy="385786"/>
          </a:xfrm>
          <a:prstGeom prst="rect">
            <a:avLst/>
          </a:prstGeom>
        </p:spPr>
      </p:pic>
    </p:spTree>
    <p:extLst>
      <p:ext uri="{BB962C8B-B14F-4D97-AF65-F5344CB8AC3E}">
        <p14:creationId xmlns:p14="http://schemas.microsoft.com/office/powerpoint/2010/main" val="19604899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3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3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3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3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3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3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5">
                                            <p:txEl>
                                              <p:pRg st="0" end="0"/>
                                            </p:txEl>
                                          </p:spTgt>
                                        </p:tgtEl>
                                        <p:attrNameLst>
                                          <p:attrName>style.visibility</p:attrName>
                                        </p:attrNameLst>
                                      </p:cBhvr>
                                      <p:to>
                                        <p:strVal val="visible"/>
                                      </p:to>
                                    </p:set>
                                    <p:animEffect transition="in" filter="fade">
                                      <p:cBhvr>
                                        <p:cTn id="42" dur="300"/>
                                        <p:tgtEl>
                                          <p:spTgt spid="1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7">
                                            <p:txEl>
                                              <p:pRg st="0" end="0"/>
                                            </p:txEl>
                                          </p:spTgt>
                                        </p:tgtEl>
                                        <p:attrNameLst>
                                          <p:attrName>style.visibility</p:attrName>
                                        </p:attrNameLst>
                                      </p:cBhvr>
                                      <p:to>
                                        <p:strVal val="visible"/>
                                      </p:to>
                                    </p:set>
                                    <p:animEffect transition="in" filter="fade">
                                      <p:cBhvr>
                                        <p:cTn id="47" dur="300"/>
                                        <p:tgtEl>
                                          <p:spTgt spid="1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18">
                                            <p:txEl>
                                              <p:pRg st="0" end="0"/>
                                            </p:txEl>
                                          </p:spTgt>
                                        </p:tgtEl>
                                        <p:attrNameLst>
                                          <p:attrName>style.visibility</p:attrName>
                                        </p:attrNameLst>
                                      </p:cBhvr>
                                      <p:to>
                                        <p:strVal val="visible"/>
                                      </p:to>
                                    </p:set>
                                    <p:animEffect transition="in" filter="fade">
                                      <p:cBhvr>
                                        <p:cTn id="52" dur="300"/>
                                        <p:tgtEl>
                                          <p:spTgt spid="1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iterate type="lt">
                                    <p:tmPct val="0"/>
                                  </p:iterate>
                                  <p:childTnLst>
                                    <p:set>
                                      <p:cBhvr>
                                        <p:cTn id="56" dur="1" fill="hold">
                                          <p:stCondLst>
                                            <p:cond delay="0"/>
                                          </p:stCondLst>
                                        </p:cTn>
                                        <p:tgtEl>
                                          <p:spTgt spid="19">
                                            <p:txEl>
                                              <p:pRg st="0" end="0"/>
                                            </p:txEl>
                                          </p:spTgt>
                                        </p:tgtEl>
                                        <p:attrNameLst>
                                          <p:attrName>style.visibility</p:attrName>
                                        </p:attrNameLst>
                                      </p:cBhvr>
                                      <p:to>
                                        <p:strVal val="visible"/>
                                      </p:to>
                                    </p:set>
                                    <p:animEffect transition="in" filter="fade">
                                      <p:cBhvr>
                                        <p:cTn id="57" dur="300"/>
                                        <p:tgtEl>
                                          <p:spTgt spid="1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iterate type="lt">
                                    <p:tmPct val="0"/>
                                  </p:iterate>
                                  <p:childTnLst>
                                    <p:set>
                                      <p:cBhvr>
                                        <p:cTn id="61" dur="1" fill="hold">
                                          <p:stCondLst>
                                            <p:cond delay="0"/>
                                          </p:stCondLst>
                                        </p:cTn>
                                        <p:tgtEl>
                                          <p:spTgt spid="20">
                                            <p:txEl>
                                              <p:pRg st="0" end="0"/>
                                            </p:txEl>
                                          </p:spTgt>
                                        </p:tgtEl>
                                        <p:attrNameLst>
                                          <p:attrName>style.visibility</p:attrName>
                                        </p:attrNameLst>
                                      </p:cBhvr>
                                      <p:to>
                                        <p:strVal val="visible"/>
                                      </p:to>
                                    </p:set>
                                    <p:animEffect transition="in" filter="fade">
                                      <p:cBhvr>
                                        <p:cTn id="62" dur="300"/>
                                        <p:tgtEl>
                                          <p:spTgt spid="20">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iterate type="lt">
                                    <p:tmPct val="0"/>
                                  </p:iterate>
                                  <p:childTnLst>
                                    <p:set>
                                      <p:cBhvr>
                                        <p:cTn id="66" dur="1" fill="hold">
                                          <p:stCondLst>
                                            <p:cond delay="0"/>
                                          </p:stCondLst>
                                        </p:cTn>
                                        <p:tgtEl>
                                          <p:spTgt spid="21">
                                            <p:txEl>
                                              <p:pRg st="0" end="0"/>
                                            </p:txEl>
                                          </p:spTgt>
                                        </p:tgtEl>
                                        <p:attrNameLst>
                                          <p:attrName>style.visibility</p:attrName>
                                        </p:attrNameLst>
                                      </p:cBhvr>
                                      <p:to>
                                        <p:strVal val="visible"/>
                                      </p:to>
                                    </p:set>
                                    <p:animEffect transition="in" filter="fade">
                                      <p:cBhvr>
                                        <p:cTn id="67" dur="300"/>
                                        <p:tgtEl>
                                          <p:spTgt spid="2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图片 3" descr="图片 3"/>
          <p:cNvPicPr>
            <a:picLocks noChangeAspect="1"/>
          </p:cNvPicPr>
          <p:nvPr/>
        </p:nvPicPr>
        <p:blipFill>
          <a:blip r:embed="rId2">
            <a:duotone>
              <a:schemeClr val="accent1">
                <a:shade val="45000"/>
                <a:satMod val="135000"/>
              </a:schemeClr>
              <a:prstClr val="white"/>
            </a:duotone>
            <a:extLst/>
          </a:blip>
          <a:stretch>
            <a:fillRect/>
          </a:stretch>
        </p:blipFill>
        <p:spPr>
          <a:xfrm>
            <a:off x="0" y="0"/>
            <a:ext cx="12192000" cy="6858000"/>
          </a:xfrm>
          <a:prstGeom prst="rect">
            <a:avLst/>
          </a:prstGeom>
          <a:ln w="12700">
            <a:miter lim="400000"/>
          </a:ln>
        </p:spPr>
      </p:pic>
      <p:sp>
        <p:nvSpPr>
          <p:cNvPr id="232" name="圆角矩形 6"/>
          <p:cNvSpPr/>
          <p:nvPr/>
        </p:nvSpPr>
        <p:spPr>
          <a:xfrm>
            <a:off x="4406900" y="2576513"/>
            <a:ext cx="3376613" cy="1706562"/>
          </a:xfrm>
          <a:prstGeom prst="roundRect">
            <a:avLst>
              <a:gd name="adj" fmla="val 16667"/>
            </a:avLst>
          </a:prstGeom>
          <a:solidFill>
            <a:schemeClr val="accent3">
              <a:lumOff val="44000"/>
              <a:alpha val="70195"/>
            </a:schemeClr>
          </a:solidFill>
          <a:ln w="12700">
            <a:miter lim="400000"/>
          </a:ln>
        </p:spPr>
        <p:txBody>
          <a:bodyPr lIns="45719" rIns="45719" anchor="ctr"/>
          <a:lstStyle/>
          <a:p>
            <a:pPr algn="ctr">
              <a:defRPr>
                <a:solidFill>
                  <a:schemeClr val="accent3">
                    <a:lumOff val="44000"/>
                  </a:schemeClr>
                </a:solidFill>
              </a:defRPr>
            </a:pPr>
            <a:endParaRPr/>
          </a:p>
        </p:txBody>
      </p:sp>
      <p:sp>
        <p:nvSpPr>
          <p:cNvPr id="233" name="直接连接符 8"/>
          <p:cNvSpPr/>
          <p:nvPr/>
        </p:nvSpPr>
        <p:spPr>
          <a:xfrm>
            <a:off x="1916113" y="3429000"/>
            <a:ext cx="2490787" cy="0"/>
          </a:xfrm>
          <a:prstGeom prst="line">
            <a:avLst/>
          </a:prstGeom>
          <a:ln w="57150">
            <a:solidFill>
              <a:schemeClr val="accent3">
                <a:lumOff val="44000"/>
              </a:schemeClr>
            </a:solidFill>
            <a:headEnd type="oval"/>
          </a:ln>
        </p:spPr>
        <p:txBody>
          <a:bodyPr lIns="45719" rIns="45719"/>
          <a:lstStyle/>
          <a:p>
            <a:endParaRPr/>
          </a:p>
        </p:txBody>
      </p:sp>
      <p:sp>
        <p:nvSpPr>
          <p:cNvPr id="234" name="直接连接符 12"/>
          <p:cNvSpPr/>
          <p:nvPr/>
        </p:nvSpPr>
        <p:spPr>
          <a:xfrm>
            <a:off x="7783513" y="3429000"/>
            <a:ext cx="2490788" cy="0"/>
          </a:xfrm>
          <a:prstGeom prst="line">
            <a:avLst/>
          </a:prstGeom>
          <a:ln w="57150">
            <a:solidFill>
              <a:schemeClr val="accent3">
                <a:lumOff val="44000"/>
              </a:schemeClr>
            </a:solidFill>
            <a:tailEnd type="oval"/>
          </a:ln>
        </p:spPr>
        <p:txBody>
          <a:bodyPr lIns="45719" rIns="45719"/>
          <a:lstStyle/>
          <a:p>
            <a:endParaRPr/>
          </a:p>
        </p:txBody>
      </p:sp>
      <p:sp>
        <p:nvSpPr>
          <p:cNvPr id="236" name="文本框 15"/>
          <p:cNvSpPr txBox="1"/>
          <p:nvPr/>
        </p:nvSpPr>
        <p:spPr>
          <a:xfrm>
            <a:off x="4895850" y="4281487"/>
            <a:ext cx="2959102" cy="40011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000" b="1">
                <a:solidFill>
                  <a:schemeClr val="accent3">
                    <a:lumOff val="44000"/>
                  </a:schemeClr>
                </a:solidFill>
                <a:latin typeface="微软雅黑"/>
                <a:ea typeface="微软雅黑"/>
                <a:cs typeface="微软雅黑"/>
                <a:sym typeface="微软雅黑"/>
              </a:defRPr>
            </a:lvl1pPr>
          </a:lstStyle>
          <a:p>
            <a:r>
              <a:rPr lang="zh-CN" altLang="en-US" smtClean="0"/>
              <a:t>一些琪琪给给的分治</a:t>
            </a:r>
            <a:endParaRPr dirty="0"/>
          </a:p>
        </p:txBody>
      </p:sp>
      <p:pic>
        <p:nvPicPr>
          <p:cNvPr id="11" name="图片 9" descr="图片 9"/>
          <p:cNvPicPr>
            <a:picLocks noChangeAspect="1"/>
          </p:cNvPicPr>
          <p:nvPr/>
        </p:nvPicPr>
        <p:blipFill>
          <a:blip r:embed="rId3">
            <a:duotone>
              <a:schemeClr val="accent1">
                <a:shade val="45000"/>
                <a:satMod val="135000"/>
              </a:schemeClr>
              <a:prstClr val="white"/>
            </a:duotone>
            <a:extLst/>
          </a:blip>
          <a:stretch>
            <a:fillRect/>
          </a:stretch>
        </p:blipFill>
        <p:spPr>
          <a:xfrm>
            <a:off x="4895850" y="3054350"/>
            <a:ext cx="2395539" cy="749300"/>
          </a:xfrm>
          <a:prstGeom prst="rect">
            <a:avLst/>
          </a:prstGeom>
          <a:ln w="12700">
            <a:miter lim="400000"/>
          </a:ln>
        </p:spPr>
      </p:pic>
    </p:spTree>
    <p:extLst>
      <p:ext uri="{BB962C8B-B14F-4D97-AF65-F5344CB8AC3E}">
        <p14:creationId xmlns:p14="http://schemas.microsoft.com/office/powerpoint/2010/main" val="1622395772"/>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zh-CN" altLang="en-US" sz="2800" b="1" u="sng" dirty="0" smtClean="0">
                <a:solidFill>
                  <a:schemeClr val="accent5">
                    <a:lumMod val="25000"/>
                  </a:schemeClr>
                </a:solidFill>
                <a:latin typeface="Microsoft YaHei" charset="-122"/>
                <a:ea typeface="Microsoft YaHei" charset="-122"/>
                <a:cs typeface="Microsoft YaHei" charset="-122"/>
              </a:rPr>
              <a:t>百度地图的实时路况</a:t>
            </a:r>
            <a:endParaRPr sz="2800" b="1" u="sng" dirty="0">
              <a:solidFill>
                <a:schemeClr val="accent5">
                  <a:lumMod val="25000"/>
                </a:schemeClr>
              </a:solidFill>
              <a:latin typeface="Microsoft YaHei" charset="-122"/>
              <a:ea typeface="Microsoft YaHei" charset="-122"/>
              <a:cs typeface="Microsoft YaHei" charset="-122"/>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zh-CN" altLang="en-US" sz="1100" i="1" dirty="0" smtClean="0">
                <a:solidFill>
                  <a:schemeClr val="accent5">
                    <a:lumMod val="50000"/>
                  </a:schemeClr>
                </a:solidFill>
              </a:rPr>
              <a:t>计蒜之道</a:t>
            </a:r>
            <a:r>
              <a:rPr lang="en-US" altLang="zh-CN" sz="1100" i="1" dirty="0" smtClean="0">
                <a:solidFill>
                  <a:schemeClr val="accent5">
                    <a:lumMod val="50000"/>
                  </a:schemeClr>
                </a:solidFill>
              </a:rPr>
              <a:t>2016</a:t>
            </a:r>
            <a:r>
              <a:rPr lang="zh-CN" altLang="en-US" sz="1100" i="1" dirty="0" smtClean="0">
                <a:solidFill>
                  <a:schemeClr val="accent5">
                    <a:lumMod val="50000"/>
                  </a:schemeClr>
                </a:solidFill>
              </a:rPr>
              <a:t>复赛</a:t>
            </a:r>
            <a:r>
              <a:rPr lang="en-US" altLang="zh-CN" sz="1100" i="1" dirty="0" smtClean="0">
                <a:solidFill>
                  <a:schemeClr val="accent5">
                    <a:lumMod val="50000"/>
                  </a:schemeClr>
                </a:solidFill>
              </a:rPr>
              <a:t>A</a:t>
            </a:r>
            <a:r>
              <a:rPr lang="zh-CN" altLang="en-US" sz="1100" i="1" dirty="0" smtClean="0">
                <a:solidFill>
                  <a:schemeClr val="accent5">
                    <a:lumMod val="50000"/>
                  </a:schemeClr>
                </a:solidFill>
              </a:rPr>
              <a:t>题</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题目描述</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a:t>
            </a:r>
            <a:r>
              <a:rPr lang="zh-CN" altLang="en-US" b="1" dirty="0">
                <a:latin typeface="PingFang SC Semibold" charset="-122"/>
                <a:ea typeface="PingFang SC Semibold" charset="-122"/>
                <a:cs typeface="PingFang SC Semibold" charset="-122"/>
              </a:rPr>
              <a:t>一</a:t>
            </a:r>
            <a:r>
              <a:rPr lang="zh-CN" altLang="en-US" b="1" dirty="0">
                <a:latin typeface="PingFang SC Semibold" charset="-122"/>
                <a:ea typeface="PingFang SC Semibold" charset="-122"/>
                <a:cs typeface="PingFang SC Semibold" charset="-122"/>
              </a:rPr>
              <a:t>张</a:t>
            </a:r>
            <a:r>
              <a:rPr lang="en-US" altLang="zh-CN" b="1" dirty="0">
                <a:latin typeface="PingFang SC Semibold" charset="-122"/>
                <a:ea typeface="PingFang SC Semibold" charset="-122"/>
                <a:cs typeface="PingFang SC Semibold" charset="-122"/>
              </a:rPr>
              <a:t>n</a:t>
            </a:r>
            <a:r>
              <a:rPr lang="zh-CN" altLang="en-US" b="1" dirty="0">
                <a:latin typeface="PingFang SC Semibold" charset="-122"/>
                <a:ea typeface="PingFang SC Semibold" charset="-122"/>
                <a:cs typeface="PingFang SC Semibold" charset="-122"/>
              </a:rPr>
              <a:t>个点</a:t>
            </a:r>
            <a:r>
              <a:rPr lang="zh-CN" altLang="en-US" b="1" dirty="0" smtClean="0">
                <a:latin typeface="PingFang SC Semibold" charset="-122"/>
                <a:ea typeface="PingFang SC Semibold" charset="-122"/>
                <a:cs typeface="PingFang SC Semibold" charset="-122"/>
              </a:rPr>
              <a:t>的有向</a:t>
            </a:r>
            <a:r>
              <a:rPr lang="zh-CN" altLang="en-US" b="1" dirty="0">
                <a:latin typeface="PingFang SC Semibold" charset="-122"/>
                <a:ea typeface="PingFang SC Semibold" charset="-122"/>
                <a:cs typeface="PingFang SC Semibold" charset="-122"/>
              </a:rPr>
              <a:t>带权图。</a:t>
            </a: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定义</a:t>
            </a:r>
            <a:r>
              <a:rPr lang="en-US" altLang="zh-CN" b="1" dirty="0" smtClean="0">
                <a:latin typeface="PingFang SC Semibold" charset="-122"/>
                <a:ea typeface="PingFang SC Semibold" charset="-122"/>
                <a:cs typeface="PingFang SC Semibold" charset="-122"/>
              </a:rPr>
              <a:t>d_{</a:t>
            </a:r>
            <a:r>
              <a:rPr lang="en-US" altLang="zh-CN" b="1" dirty="0" err="1" smtClean="0">
                <a:latin typeface="PingFang SC Semibold" charset="-122"/>
                <a:ea typeface="PingFang SC Semibold" charset="-122"/>
                <a:cs typeface="PingFang SC Semibold" charset="-122"/>
              </a:rPr>
              <a:t>u,w,v</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表示在不经过</a:t>
            </a:r>
            <a:r>
              <a:rPr lang="en-US" altLang="zh-CN" b="1" dirty="0" smtClean="0">
                <a:latin typeface="PingFang SC Semibold" charset="-122"/>
                <a:ea typeface="PingFang SC Semibold" charset="-122"/>
                <a:cs typeface="PingFang SC Semibold" charset="-122"/>
              </a:rPr>
              <a:t>w</a:t>
            </a:r>
            <a:r>
              <a:rPr lang="zh-CN" altLang="en-US" b="1" dirty="0" smtClean="0">
                <a:latin typeface="PingFang SC Semibold" charset="-122"/>
                <a:ea typeface="PingFang SC Semibold" charset="-122"/>
                <a:cs typeface="PingFang SC Semibold" charset="-122"/>
              </a:rPr>
              <a:t>点的前提下，点</a:t>
            </a:r>
            <a:r>
              <a:rPr lang="en-US" altLang="zh-CN" b="1" dirty="0" smtClean="0">
                <a:latin typeface="PingFang SC Semibold" charset="-122"/>
                <a:ea typeface="PingFang SC Semibold" charset="-122"/>
                <a:cs typeface="PingFang SC Semibold" charset="-122"/>
              </a:rPr>
              <a:t>u</a:t>
            </a:r>
            <a:r>
              <a:rPr lang="zh-CN" altLang="en-US" b="1" dirty="0" smtClean="0">
                <a:latin typeface="PingFang SC Semibold" charset="-122"/>
                <a:ea typeface="PingFang SC Semibold" charset="-122"/>
                <a:cs typeface="PingFang SC Semibold" charset="-122"/>
              </a:rPr>
              <a:t>与</a:t>
            </a:r>
            <a:r>
              <a:rPr lang="en-US" altLang="zh-CN" b="1" dirty="0" smtClean="0">
                <a:latin typeface="PingFang SC Semibold" charset="-122"/>
                <a:ea typeface="PingFang SC Semibold" charset="-122"/>
                <a:cs typeface="PingFang SC Semibold" charset="-122"/>
              </a:rPr>
              <a:t>v</a:t>
            </a:r>
            <a:r>
              <a:rPr lang="zh-CN" altLang="en-US" b="1" dirty="0" smtClean="0">
                <a:latin typeface="PingFang SC Semibold" charset="-122"/>
                <a:ea typeface="PingFang SC Semibold" charset="-122"/>
                <a:cs typeface="PingFang SC Semibold" charset="-122"/>
              </a:rPr>
              <a:t>之间的最短路长度。</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求：</a:t>
            </a: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数据范围</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n &lt;= 300.</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1694330" y="2750428"/>
            <a:ext cx="6010835" cy="801445"/>
          </a:xfrm>
          <a:prstGeom prst="rect">
            <a:avLst/>
          </a:prstGeom>
        </p:spPr>
      </p:pic>
    </p:spTree>
    <p:extLst>
      <p:ext uri="{BB962C8B-B14F-4D97-AF65-F5344CB8AC3E}">
        <p14:creationId xmlns:p14="http://schemas.microsoft.com/office/powerpoint/2010/main" val="31521666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zh-CN" altLang="en-US" sz="2800" b="1" u="sng" dirty="0" smtClean="0">
                <a:solidFill>
                  <a:schemeClr val="accent5">
                    <a:lumMod val="25000"/>
                  </a:schemeClr>
                </a:solidFill>
                <a:latin typeface="Microsoft YaHei" charset="-122"/>
                <a:ea typeface="Microsoft YaHei" charset="-122"/>
                <a:cs typeface="Microsoft YaHei" charset="-122"/>
              </a:rPr>
              <a:t>百度地图的实时路况</a:t>
            </a:r>
            <a:endParaRPr sz="2800" b="1" u="sng" dirty="0">
              <a:solidFill>
                <a:schemeClr val="accent5">
                  <a:lumMod val="25000"/>
                </a:schemeClr>
              </a:solidFill>
              <a:latin typeface="Microsoft YaHei" charset="-122"/>
              <a:ea typeface="Microsoft YaHei" charset="-122"/>
              <a:cs typeface="Microsoft YaHei" charset="-122"/>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zh-CN" altLang="en-US" sz="1100" i="1" dirty="0" smtClean="0">
                <a:solidFill>
                  <a:schemeClr val="accent5">
                    <a:lumMod val="50000"/>
                  </a:schemeClr>
                </a:solidFill>
              </a:rPr>
              <a:t>计蒜之道</a:t>
            </a:r>
            <a:r>
              <a:rPr lang="en-US" altLang="zh-CN" sz="1100" i="1" dirty="0" smtClean="0">
                <a:solidFill>
                  <a:schemeClr val="accent5">
                    <a:lumMod val="50000"/>
                  </a:schemeClr>
                </a:solidFill>
              </a:rPr>
              <a:t>2016</a:t>
            </a:r>
            <a:r>
              <a:rPr lang="zh-CN" altLang="en-US" sz="1100" i="1" dirty="0" smtClean="0">
                <a:solidFill>
                  <a:schemeClr val="accent5">
                    <a:lumMod val="50000"/>
                  </a:schemeClr>
                </a:solidFill>
              </a:rPr>
              <a:t>复赛</a:t>
            </a:r>
            <a:r>
              <a:rPr lang="en-US" altLang="zh-CN" sz="1100" i="1" dirty="0" smtClean="0">
                <a:solidFill>
                  <a:schemeClr val="accent5">
                    <a:lumMod val="50000"/>
                  </a:schemeClr>
                </a:solidFill>
              </a:rPr>
              <a:t>A</a:t>
            </a:r>
            <a:r>
              <a:rPr lang="zh-CN" altLang="en-US" sz="1100" i="1" dirty="0" smtClean="0">
                <a:solidFill>
                  <a:schemeClr val="accent5">
                    <a:lumMod val="50000"/>
                  </a:schemeClr>
                </a:solidFill>
              </a:rPr>
              <a:t>题</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945775" y="70920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按被</a:t>
            </a:r>
            <a:r>
              <a:rPr lang="en-US" altLang="zh-CN" b="1" dirty="0" smtClean="0">
                <a:latin typeface="PingFang SC Semibold" charset="-122"/>
                <a:ea typeface="PingFang SC Semibold" charset="-122"/>
                <a:cs typeface="PingFang SC Semibold" charset="-122"/>
              </a:rPr>
              <a:t>ban</a:t>
            </a:r>
            <a:r>
              <a:rPr lang="zh-CN" altLang="en-US" b="1" dirty="0" smtClean="0">
                <a:latin typeface="PingFang SC Semibold" charset="-122"/>
                <a:ea typeface="PingFang SC Semibold" charset="-122"/>
                <a:cs typeface="PingFang SC Semibold" charset="-122"/>
              </a:rPr>
              <a:t>的点的编号分治。</a:t>
            </a:r>
            <a:endParaRPr lang="en-US" altLang="zh-CN" b="1" dirty="0">
              <a:latin typeface="PingFang SC Semibold" charset="-122"/>
              <a:ea typeface="PingFang SC Semibold" charset="-122"/>
              <a:cs typeface="PingFang SC Semibold" charset="-122"/>
            </a:endParaRPr>
          </a:p>
        </p:txBody>
      </p:sp>
      <p:sp>
        <p:nvSpPr>
          <p:cNvPr id="9" name="TextBox 8"/>
          <p:cNvSpPr txBox="1"/>
          <p:nvPr/>
        </p:nvSpPr>
        <p:spPr>
          <a:xfrm>
            <a:off x="945775" y="1295626"/>
            <a:ext cx="839993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在每层递归进左儿子前，在大区间的图基础之上将右区间中的每一个点插入，作为中间点做一遍</a:t>
            </a:r>
            <a:r>
              <a:rPr lang="en-US" altLang="zh-CN" b="1" dirty="0" err="1" smtClean="0">
                <a:latin typeface="PingFang SC Semibold" charset="-122"/>
                <a:ea typeface="PingFang SC Semibold" charset="-122"/>
                <a:cs typeface="PingFang SC Semibold" charset="-122"/>
              </a:rPr>
              <a:t>floyd</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10" name="TextBox 9"/>
          <p:cNvSpPr txBox="1"/>
          <p:nvPr/>
        </p:nvSpPr>
        <p:spPr>
          <a:xfrm>
            <a:off x="945774" y="221468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递归进右儿子前同理将左区间中的每一个点插入图。</a:t>
            </a:r>
            <a:endParaRPr lang="en-US" altLang="zh-CN" b="1" dirty="0">
              <a:latin typeface="PingFang SC Semibold" charset="-122"/>
              <a:ea typeface="PingFang SC Semibold" charset="-122"/>
              <a:cs typeface="PingFang SC Semibold" charset="-122"/>
            </a:endParaRPr>
          </a:p>
        </p:txBody>
      </p:sp>
      <p:sp>
        <p:nvSpPr>
          <p:cNvPr id="11" name="TextBox 10"/>
          <p:cNvSpPr txBox="1"/>
          <p:nvPr/>
        </p:nvSpPr>
        <p:spPr>
          <a:xfrm>
            <a:off x="945774" y="277747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那么当递归到底层时整张图中只有这一个点未被插入，使用最短路数组统计答案即可。</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945774" y="340943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时间复杂度</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3"/>
          <a:stretch>
            <a:fillRect/>
          </a:stretch>
        </p:blipFill>
        <p:spPr>
          <a:xfrm>
            <a:off x="2615453" y="3326352"/>
            <a:ext cx="2125665" cy="673991"/>
          </a:xfrm>
          <a:prstGeom prst="rect">
            <a:avLst/>
          </a:prstGeom>
        </p:spPr>
      </p:pic>
    </p:spTree>
    <p:extLst>
      <p:ext uri="{BB962C8B-B14F-4D97-AF65-F5344CB8AC3E}">
        <p14:creationId xmlns:p14="http://schemas.microsoft.com/office/powerpoint/2010/main" val="2913752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3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3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3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accent5">
                    <a:lumMod val="25000"/>
                  </a:schemeClr>
                </a:solidFill>
                <a:latin typeface="Impact" charset="0"/>
                <a:ea typeface="Impact" charset="0"/>
                <a:cs typeface="Impact" charset="0"/>
              </a:rPr>
              <a:t>Pudding Monsters</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altLang="zh-CN" sz="1100" i="1" dirty="0" err="1">
                <a:solidFill>
                  <a:schemeClr val="accent5">
                    <a:lumMod val="50000"/>
                  </a:schemeClr>
                </a:solidFill>
              </a:rPr>
              <a:t>ZeptoLab</a:t>
            </a:r>
            <a:r>
              <a:rPr lang="en-US" altLang="zh-CN" sz="1100" i="1" dirty="0">
                <a:solidFill>
                  <a:schemeClr val="accent5">
                    <a:lumMod val="50000"/>
                  </a:schemeClr>
                </a:solidFill>
              </a:rPr>
              <a:t> Code Rush </a:t>
            </a:r>
            <a:r>
              <a:rPr lang="en-US" altLang="zh-CN" sz="1100" i="1" dirty="0" smtClean="0">
                <a:solidFill>
                  <a:schemeClr val="accent5">
                    <a:lumMod val="50000"/>
                  </a:schemeClr>
                </a:solidFill>
              </a:rPr>
              <a:t>2015 , Problem F.</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9" y="1085731"/>
            <a:ext cx="9130553"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题目描述</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给出一个</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 * </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的棋盘，其中有</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个格子包含棋子。</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每行每列恰好有一枚棋子。</a:t>
            </a: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求</a:t>
            </a:r>
            <a:r>
              <a:rPr lang="en-US" altLang="zh-CN" b="1" dirty="0" smtClean="0">
                <a:latin typeface="PingFang SC Semibold" charset="-122"/>
                <a:ea typeface="PingFang SC Semibold" charset="-122"/>
                <a:cs typeface="PingFang SC Semibold" charset="-122"/>
              </a:rPr>
              <a:t>k*k</a:t>
            </a:r>
            <a:r>
              <a:rPr lang="zh-CN" altLang="en-US" b="1" dirty="0" smtClean="0">
                <a:latin typeface="PingFang SC Semibold" charset="-122"/>
                <a:ea typeface="PingFang SC Semibold" charset="-122"/>
                <a:cs typeface="PingFang SC Semibold" charset="-122"/>
              </a:rPr>
              <a:t>的且能恰好包含</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枚棋子的子矩形个数。</a:t>
            </a: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数据范围</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n &lt;= 3</a:t>
            </a:r>
            <a:r>
              <a:rPr lang="zh-CN" altLang="en-US" b="1" dirty="0" smtClean="0">
                <a:latin typeface="PingFang SC Semibold" charset="-122"/>
                <a:ea typeface="PingFang SC Semibold" charset="-122"/>
                <a:cs typeface="PingFang SC Semibold" charset="-122"/>
              </a:rPr>
              <a:t> * </a:t>
            </a:r>
            <a:r>
              <a:rPr lang="en-US" altLang="zh-CN" b="1" dirty="0" smtClean="0">
                <a:latin typeface="PingFang SC Semibold" charset="-122"/>
                <a:ea typeface="PingFang SC Semibold" charset="-122"/>
                <a:cs typeface="PingFang SC Semibold" charset="-122"/>
              </a:rPr>
              <a:t>10^5.</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3"/>
          <a:stretch>
            <a:fillRect/>
          </a:stretch>
        </p:blipFill>
        <p:spPr>
          <a:xfrm>
            <a:off x="6299947" y="1681278"/>
            <a:ext cx="4861112" cy="3753955"/>
          </a:xfrm>
          <a:prstGeom prst="rect">
            <a:avLst/>
          </a:prstGeom>
        </p:spPr>
      </p:pic>
    </p:spTree>
    <p:extLst>
      <p:ext uri="{BB962C8B-B14F-4D97-AF65-F5344CB8AC3E}">
        <p14:creationId xmlns:p14="http://schemas.microsoft.com/office/powerpoint/2010/main" val="148008042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accent5">
                    <a:lumMod val="25000"/>
                  </a:schemeClr>
                </a:solidFill>
                <a:latin typeface="Impact" charset="0"/>
                <a:ea typeface="Impact" charset="0"/>
                <a:cs typeface="Impact" charset="0"/>
              </a:rPr>
              <a:t>Pudding Monsters</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altLang="zh-CN" sz="1100" i="1" dirty="0" err="1">
                <a:solidFill>
                  <a:schemeClr val="accent5">
                    <a:lumMod val="50000"/>
                  </a:schemeClr>
                </a:solidFill>
              </a:rPr>
              <a:t>ZeptoLab</a:t>
            </a:r>
            <a:r>
              <a:rPr lang="en-US" altLang="zh-CN" sz="1100" i="1" dirty="0">
                <a:solidFill>
                  <a:schemeClr val="accent5">
                    <a:lumMod val="50000"/>
                  </a:schemeClr>
                </a:solidFill>
              </a:rPr>
              <a:t> Code Rush </a:t>
            </a:r>
            <a:r>
              <a:rPr lang="en-US" altLang="zh-CN" sz="1100" i="1" dirty="0" smtClean="0">
                <a:solidFill>
                  <a:schemeClr val="accent5">
                    <a:lumMod val="50000"/>
                  </a:schemeClr>
                </a:solidFill>
              </a:rPr>
              <a:t>2015 , Problem F.</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4" name="Picture 3"/>
          <p:cNvPicPr>
            <a:picLocks noChangeAspect="1"/>
          </p:cNvPicPr>
          <p:nvPr/>
        </p:nvPicPr>
        <p:blipFill>
          <a:blip r:embed="rId3"/>
          <a:stretch>
            <a:fillRect/>
          </a:stretch>
        </p:blipFill>
        <p:spPr>
          <a:xfrm>
            <a:off x="6752667" y="1722512"/>
            <a:ext cx="4501277" cy="3476075"/>
          </a:xfrm>
          <a:prstGeom prst="rect">
            <a:avLst/>
          </a:prstGeom>
        </p:spPr>
      </p:pic>
      <p:sp>
        <p:nvSpPr>
          <p:cNvPr id="8" name="TextBox 7"/>
          <p:cNvSpPr txBox="1"/>
          <p:nvPr/>
        </p:nvSpPr>
        <p:spPr>
          <a:xfrm>
            <a:off x="748551" y="71630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将题目进行一些转化。</a:t>
            </a:r>
            <a:endParaRPr lang="en-US" altLang="zh-CN" b="1" dirty="0">
              <a:latin typeface="PingFang SC Semibold" charset="-122"/>
              <a:ea typeface="PingFang SC Semibold" charset="-122"/>
              <a:cs typeface="PingFang SC Semibold" charset="-122"/>
            </a:endParaRPr>
          </a:p>
        </p:txBody>
      </p:sp>
      <p:sp>
        <p:nvSpPr>
          <p:cNvPr id="9" name="TextBox 8"/>
          <p:cNvSpPr txBox="1"/>
          <p:nvPr/>
        </p:nvSpPr>
        <p:spPr>
          <a:xfrm>
            <a:off x="748548" y="107388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考虑到在确定了连续的</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列之后，满足要求的子矩形只会发生在包含棋子的</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行是连续的情况下。</a:t>
            </a:r>
            <a:endParaRPr lang="en-US" altLang="zh-CN" b="1" dirty="0">
              <a:latin typeface="PingFang SC Semibold" charset="-122"/>
              <a:ea typeface="PingFang SC Semibold" charset="-122"/>
              <a:cs typeface="PingFang SC Semibold" charset="-122"/>
            </a:endParaRPr>
          </a:p>
        </p:txBody>
      </p:sp>
      <p:sp>
        <p:nvSpPr>
          <p:cNvPr id="10" name="TextBox 9"/>
          <p:cNvSpPr txBox="1"/>
          <p:nvPr/>
        </p:nvSpPr>
        <p:spPr>
          <a:xfrm>
            <a:off x="551329" y="139482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accent5">
                    <a:lumMod val="50000"/>
                  </a:schemeClr>
                </a:solidFill>
                <a:latin typeface="Microsoft YaHei" charset="-122"/>
                <a:ea typeface="Microsoft YaHei" charset="-122"/>
                <a:cs typeface="Microsoft YaHei" charset="-122"/>
              </a:rPr>
              <a:t>给出一个</a:t>
            </a:r>
            <a:r>
              <a:rPr lang="en-US" altLang="zh-CN" b="1" dirty="0" smtClean="0">
                <a:solidFill>
                  <a:schemeClr val="accent5">
                    <a:lumMod val="50000"/>
                  </a:schemeClr>
                </a:solidFill>
                <a:latin typeface="Microsoft YaHei" charset="-122"/>
                <a:ea typeface="Microsoft YaHei" charset="-122"/>
                <a:cs typeface="Microsoft YaHei" charset="-122"/>
              </a:rPr>
              <a:t>1</a:t>
            </a:r>
            <a:r>
              <a:rPr lang="zh-CN" altLang="en-US" b="1" dirty="0" smtClean="0">
                <a:solidFill>
                  <a:schemeClr val="accent5">
                    <a:lumMod val="50000"/>
                  </a:schemeClr>
                </a:solidFill>
                <a:latin typeface="Microsoft YaHei" charset="-122"/>
                <a:ea typeface="Microsoft YaHei" charset="-122"/>
                <a:cs typeface="Microsoft YaHei" charset="-122"/>
              </a:rPr>
              <a:t>～</a:t>
            </a:r>
            <a:r>
              <a:rPr lang="en-US" altLang="zh-CN" b="1" dirty="0" smtClean="0">
                <a:solidFill>
                  <a:schemeClr val="accent5">
                    <a:lumMod val="50000"/>
                  </a:schemeClr>
                </a:solidFill>
                <a:latin typeface="Microsoft YaHei" charset="-122"/>
                <a:ea typeface="Microsoft YaHei" charset="-122"/>
                <a:cs typeface="Microsoft YaHei" charset="-122"/>
              </a:rPr>
              <a:t>n</a:t>
            </a:r>
            <a:r>
              <a:rPr lang="zh-CN" altLang="en-US" b="1" dirty="0" smtClean="0">
                <a:solidFill>
                  <a:schemeClr val="accent5">
                    <a:lumMod val="50000"/>
                  </a:schemeClr>
                </a:solidFill>
                <a:latin typeface="Microsoft YaHei" charset="-122"/>
                <a:ea typeface="Microsoft YaHei" charset="-122"/>
                <a:cs typeface="Microsoft YaHei" charset="-122"/>
              </a:rPr>
              <a:t>的排列，求连续的长度为</a:t>
            </a:r>
            <a:r>
              <a:rPr lang="en-US" altLang="zh-CN" b="1" dirty="0" smtClean="0">
                <a:solidFill>
                  <a:schemeClr val="accent5">
                    <a:lumMod val="50000"/>
                  </a:schemeClr>
                </a:solidFill>
                <a:latin typeface="Microsoft YaHei" charset="-122"/>
                <a:ea typeface="Microsoft YaHei" charset="-122"/>
                <a:cs typeface="Microsoft YaHei" charset="-122"/>
              </a:rPr>
              <a:t>k</a:t>
            </a:r>
            <a:r>
              <a:rPr lang="zh-CN" altLang="en-US" b="1" dirty="0" smtClean="0">
                <a:solidFill>
                  <a:schemeClr val="accent5">
                    <a:lumMod val="50000"/>
                  </a:schemeClr>
                </a:solidFill>
                <a:latin typeface="Microsoft YaHei" charset="-122"/>
                <a:ea typeface="Microsoft YaHei" charset="-122"/>
                <a:cs typeface="Microsoft YaHei" charset="-122"/>
              </a:rPr>
              <a:t>的区间数满足区间内的数值连续。</a:t>
            </a:r>
            <a:endParaRPr lang="en-US" altLang="zh-CN" b="1" dirty="0">
              <a:solidFill>
                <a:schemeClr val="accent5">
                  <a:lumMod val="50000"/>
                </a:schemeClr>
              </a:solidFill>
              <a:latin typeface="Microsoft YaHei" charset="-122"/>
              <a:ea typeface="Microsoft YaHei" charset="-122"/>
              <a:cs typeface="Microsoft YaHei" charset="-122"/>
            </a:endParaRPr>
          </a:p>
        </p:txBody>
      </p:sp>
      <p:sp>
        <p:nvSpPr>
          <p:cNvPr id="11" name="TextBox 10"/>
          <p:cNvSpPr txBox="1"/>
          <p:nvPr/>
        </p:nvSpPr>
        <p:spPr>
          <a:xfrm>
            <a:off x="748548" y="171825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考虑在这个序列上分治。</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748547" y="206836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每层只考虑计算跨左右子区间的答案集合。</a:t>
            </a:r>
            <a:endParaRPr lang="en-US" altLang="zh-CN" b="1" dirty="0">
              <a:latin typeface="PingFang SC Semibold" charset="-122"/>
              <a:ea typeface="PingFang SC Semibold" charset="-122"/>
              <a:cs typeface="PingFang SC Semibold" charset="-122"/>
            </a:endParaRPr>
          </a:p>
        </p:txBody>
      </p:sp>
      <p:sp>
        <p:nvSpPr>
          <p:cNvPr id="13" name="TextBox 12"/>
          <p:cNvSpPr txBox="1"/>
          <p:nvPr/>
        </p:nvSpPr>
        <p:spPr>
          <a:xfrm>
            <a:off x="748546" y="242736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分类讨论：</a:t>
            </a:r>
            <a:endParaRPr lang="en-US" altLang="zh-CN" b="1" dirty="0">
              <a:latin typeface="PingFang SC Semibold" charset="-122"/>
              <a:ea typeface="PingFang SC Semibold" charset="-122"/>
              <a:cs typeface="PingFang SC Semibold" charset="-122"/>
            </a:endParaRPr>
          </a:p>
        </p:txBody>
      </p:sp>
      <p:sp>
        <p:nvSpPr>
          <p:cNvPr id="14" name="TextBox 13"/>
          <p:cNvSpPr txBox="1"/>
          <p:nvPr/>
        </p:nvSpPr>
        <p:spPr>
          <a:xfrm>
            <a:off x="551329" y="276382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accent5">
                    <a:lumMod val="50000"/>
                  </a:schemeClr>
                </a:solidFill>
                <a:latin typeface="Microsoft YaHei" charset="-122"/>
                <a:ea typeface="Microsoft YaHei" charset="-122"/>
                <a:cs typeface="Microsoft YaHei" charset="-122"/>
              </a:rPr>
              <a:t>最大最小值在同侧（以同在左侧为例：</a:t>
            </a:r>
            <a:endParaRPr lang="en-US" altLang="zh-CN" b="1" dirty="0">
              <a:solidFill>
                <a:schemeClr val="accent5">
                  <a:lumMod val="50000"/>
                </a:schemeClr>
              </a:solidFill>
              <a:latin typeface="Microsoft YaHei" charset="-122"/>
              <a:ea typeface="Microsoft YaHei" charset="-122"/>
              <a:cs typeface="Microsoft YaHei" charset="-122"/>
            </a:endParaRPr>
          </a:p>
        </p:txBody>
      </p:sp>
      <p:sp>
        <p:nvSpPr>
          <p:cNvPr id="15" name="TextBox 14"/>
          <p:cNvSpPr txBox="1"/>
          <p:nvPr/>
        </p:nvSpPr>
        <p:spPr>
          <a:xfrm>
            <a:off x="768722" y="3184535"/>
            <a:ext cx="553122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由于跨</a:t>
            </a:r>
            <a:r>
              <a:rPr lang="en-US" altLang="zh-CN" b="1" dirty="0" smtClean="0">
                <a:latin typeface="PingFang SC Semibold" charset="-122"/>
                <a:ea typeface="PingFang SC Semibold" charset="-122"/>
                <a:cs typeface="PingFang SC Semibold" charset="-122"/>
              </a:rPr>
              <a:t>mid</a:t>
            </a:r>
            <a:r>
              <a:rPr lang="zh-CN" altLang="en-US" b="1" dirty="0" smtClean="0">
                <a:latin typeface="PingFang SC Semibold" charset="-122"/>
                <a:ea typeface="PingFang SC Semibold" charset="-122"/>
                <a:cs typeface="PingFang SC Semibold" charset="-122"/>
              </a:rPr>
              <a:t>，计算出从</a:t>
            </a:r>
            <a:r>
              <a:rPr lang="en-US" altLang="zh-CN" b="1" dirty="0" smtClean="0">
                <a:latin typeface="PingFang SC Semibold" charset="-122"/>
                <a:ea typeface="PingFang SC Semibold" charset="-122"/>
                <a:cs typeface="PingFang SC Semibold" charset="-122"/>
              </a:rPr>
              <a:t>mid</a:t>
            </a:r>
            <a:r>
              <a:rPr lang="zh-CN" altLang="en-US" b="1" dirty="0" smtClean="0">
                <a:latin typeface="PingFang SC Semibold" charset="-122"/>
                <a:ea typeface="PingFang SC Semibold" charset="-122"/>
                <a:cs typeface="PingFang SC Semibold" charset="-122"/>
              </a:rPr>
              <a:t>到</a:t>
            </a:r>
            <a:r>
              <a:rPr lang="en-US" altLang="zh-CN" b="1" dirty="0" smtClean="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l,mid</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中每个点</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区间内的最大值和最小值。</a:t>
            </a:r>
            <a:endParaRPr lang="en-US" altLang="zh-CN" b="1" dirty="0">
              <a:latin typeface="PingFang SC Semibold" charset="-122"/>
              <a:ea typeface="PingFang SC Semibold" charset="-122"/>
              <a:cs typeface="PingFang SC Semibold" charset="-122"/>
            </a:endParaRPr>
          </a:p>
        </p:txBody>
      </p:sp>
      <p:sp>
        <p:nvSpPr>
          <p:cNvPr id="16" name="TextBox 15"/>
          <p:cNvSpPr txBox="1"/>
          <p:nvPr/>
        </p:nvSpPr>
        <p:spPr>
          <a:xfrm>
            <a:off x="768722" y="3796356"/>
            <a:ext cx="553122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通过枚举左边界可以确定右边界：再</a:t>
            </a:r>
            <a:r>
              <a:rPr lang="en-US" altLang="zh-CN" b="1" dirty="0" smtClean="0">
                <a:latin typeface="PingFang SC Semibold" charset="-122"/>
                <a:ea typeface="PingFang SC Semibold" charset="-122"/>
                <a:cs typeface="PingFang SC Semibold" charset="-122"/>
              </a:rPr>
              <a:t>check</a:t>
            </a:r>
            <a:r>
              <a:rPr lang="zh-CN" altLang="en-US" b="1" dirty="0" smtClean="0">
                <a:latin typeface="PingFang SC Semibold" charset="-122"/>
                <a:ea typeface="PingFang SC Semibold" charset="-122"/>
                <a:cs typeface="PingFang SC Semibold" charset="-122"/>
              </a:rPr>
              <a:t>一波是否合法。</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4"/>
          <a:stretch>
            <a:fillRect/>
          </a:stretch>
        </p:blipFill>
        <p:spPr>
          <a:xfrm>
            <a:off x="2287864" y="4083307"/>
            <a:ext cx="3730065" cy="418408"/>
          </a:xfrm>
          <a:prstGeom prst="rect">
            <a:avLst/>
          </a:prstGeom>
        </p:spPr>
      </p:pic>
      <p:sp>
        <p:nvSpPr>
          <p:cNvPr id="18" name="TextBox 17"/>
          <p:cNvSpPr txBox="1"/>
          <p:nvPr/>
        </p:nvSpPr>
        <p:spPr>
          <a:xfrm>
            <a:off x="551329" y="436983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accent5">
                    <a:lumMod val="50000"/>
                  </a:schemeClr>
                </a:solidFill>
                <a:latin typeface="Microsoft YaHei" charset="-122"/>
                <a:ea typeface="Microsoft YaHei" charset="-122"/>
                <a:cs typeface="Microsoft YaHei" charset="-122"/>
              </a:rPr>
              <a:t>最大最小值在异侧（以最大值在左侧，最小值在右侧为例：</a:t>
            </a:r>
            <a:endParaRPr lang="en-US" altLang="zh-CN" b="1" dirty="0">
              <a:solidFill>
                <a:schemeClr val="accent5">
                  <a:lumMod val="50000"/>
                </a:schemeClr>
              </a:solidFill>
              <a:latin typeface="Microsoft YaHei" charset="-122"/>
              <a:ea typeface="Microsoft YaHei" charset="-122"/>
              <a:cs typeface="Microsoft YaHei" charset="-122"/>
            </a:endParaRPr>
          </a:p>
        </p:txBody>
      </p:sp>
      <p:sp>
        <p:nvSpPr>
          <p:cNvPr id="19" name="TextBox 18"/>
          <p:cNvSpPr txBox="1"/>
          <p:nvPr/>
        </p:nvSpPr>
        <p:spPr>
          <a:xfrm>
            <a:off x="800097" y="4829257"/>
            <a:ext cx="55312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依然可以计算从</a:t>
            </a:r>
            <a:r>
              <a:rPr lang="en-US" altLang="zh-CN" b="1" dirty="0" smtClean="0">
                <a:latin typeface="PingFang SC Semibold" charset="-122"/>
                <a:ea typeface="PingFang SC Semibold" charset="-122"/>
                <a:cs typeface="PingFang SC Semibold" charset="-122"/>
              </a:rPr>
              <a:t>mid</a:t>
            </a:r>
            <a:r>
              <a:rPr lang="zh-CN" altLang="en-US" b="1" dirty="0" smtClean="0">
                <a:latin typeface="PingFang SC Semibold" charset="-122"/>
                <a:ea typeface="PingFang SC Semibold" charset="-122"/>
                <a:cs typeface="PingFang SC Semibold" charset="-122"/>
              </a:rPr>
              <a:t>往两边的最值并考虑左右边界。</a:t>
            </a:r>
            <a:endParaRPr lang="en-US" altLang="zh-CN" b="1" dirty="0">
              <a:latin typeface="PingFang SC Semibold" charset="-122"/>
              <a:ea typeface="PingFang SC Semibold" charset="-122"/>
              <a:cs typeface="PingFang SC Semibold" charset="-122"/>
            </a:endParaRPr>
          </a:p>
        </p:txBody>
      </p:sp>
      <p:pic>
        <p:nvPicPr>
          <p:cNvPr id="6" name="Picture 5"/>
          <p:cNvPicPr>
            <a:picLocks noChangeAspect="1"/>
          </p:cNvPicPr>
          <p:nvPr/>
        </p:nvPicPr>
        <p:blipFill>
          <a:blip r:embed="rId5"/>
          <a:stretch>
            <a:fillRect/>
          </a:stretch>
        </p:blipFill>
        <p:spPr>
          <a:xfrm>
            <a:off x="900953" y="5139125"/>
            <a:ext cx="6858000" cy="423227"/>
          </a:xfrm>
          <a:prstGeom prst="rect">
            <a:avLst/>
          </a:prstGeom>
        </p:spPr>
      </p:pic>
      <p:sp>
        <p:nvSpPr>
          <p:cNvPr id="21" name="TextBox 20"/>
          <p:cNvSpPr txBox="1"/>
          <p:nvPr/>
        </p:nvSpPr>
        <p:spPr>
          <a:xfrm>
            <a:off x="800096" y="5493860"/>
            <a:ext cx="1045384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考虑到限制：左侧最大值</a:t>
            </a:r>
            <a:r>
              <a:rPr lang="en-US" altLang="zh-CN" b="1" dirty="0" smtClean="0">
                <a:latin typeface="PingFang SC Semibold" charset="-122"/>
                <a:ea typeface="PingFang SC Semibold" charset="-122"/>
                <a:cs typeface="PingFang SC Semibold" charset="-122"/>
              </a:rPr>
              <a:t>&gt;=</a:t>
            </a:r>
            <a:r>
              <a:rPr lang="zh-CN" altLang="en-US" b="1" dirty="0" smtClean="0">
                <a:latin typeface="PingFang SC Semibold" charset="-122"/>
                <a:ea typeface="PingFang SC Semibold" charset="-122"/>
                <a:cs typeface="PingFang SC Semibold" charset="-122"/>
              </a:rPr>
              <a:t>右侧最大值、左侧最小值</a:t>
            </a:r>
            <a:r>
              <a:rPr lang="en-US" altLang="zh-CN" b="1" dirty="0" smtClean="0">
                <a:latin typeface="PingFang SC Semibold" charset="-122"/>
                <a:ea typeface="PingFang SC Semibold" charset="-122"/>
                <a:cs typeface="PingFang SC Semibold" charset="-122"/>
              </a:rPr>
              <a:t>&lt;=</a:t>
            </a:r>
            <a:r>
              <a:rPr lang="zh-CN" altLang="en-US" b="1" dirty="0" smtClean="0">
                <a:latin typeface="PingFang SC Semibold" charset="-122"/>
                <a:ea typeface="PingFang SC Semibold" charset="-122"/>
                <a:cs typeface="PingFang SC Semibold" charset="-122"/>
              </a:rPr>
              <a:t>右侧最小值均单调，即满足条件的为右区间的一前缀，因此在枚举左边界时维护一个指针，将新满足条件的</a:t>
            </a:r>
            <a:r>
              <a:rPr lang="en-US" altLang="zh-CN" b="1" dirty="0" err="1" smtClean="0">
                <a:latin typeface="PingFang SC Semibold" charset="-122"/>
                <a:ea typeface="PingFang SC Semibold" charset="-122"/>
                <a:cs typeface="PingFang SC Semibold" charset="-122"/>
              </a:rPr>
              <a:t>min_j+j</a:t>
            </a:r>
            <a:r>
              <a:rPr lang="zh-CN" altLang="en-US" b="1" dirty="0" smtClean="0">
                <a:latin typeface="PingFang SC Semibold" charset="-122"/>
                <a:ea typeface="PingFang SC Semibold" charset="-122"/>
                <a:cs typeface="PingFang SC Semibold" charset="-122"/>
              </a:rPr>
              <a:t>装入桶，做完后将桶清空。</a:t>
            </a:r>
            <a:endParaRPr lang="en-US" altLang="zh-CN" b="1" dirty="0">
              <a:latin typeface="PingFang SC Semibold" charset="-122"/>
              <a:ea typeface="PingFang SC Semibold" charset="-122"/>
              <a:cs typeface="PingFang SC Semibold" charset="-122"/>
            </a:endParaRPr>
          </a:p>
        </p:txBody>
      </p:sp>
      <p:grpSp>
        <p:nvGrpSpPr>
          <p:cNvPr id="17" name="Group 16"/>
          <p:cNvGrpSpPr/>
          <p:nvPr/>
        </p:nvGrpSpPr>
        <p:grpSpPr>
          <a:xfrm>
            <a:off x="551329" y="6086328"/>
            <a:ext cx="10453847" cy="395587"/>
            <a:chOff x="551329" y="6086328"/>
            <a:chExt cx="10453847" cy="395587"/>
          </a:xfrm>
        </p:grpSpPr>
        <p:sp>
          <p:nvSpPr>
            <p:cNvPr id="22" name="TextBox 21"/>
            <p:cNvSpPr txBox="1"/>
            <p:nvPr/>
          </p:nvSpPr>
          <p:spPr>
            <a:xfrm>
              <a:off x="551329" y="6086328"/>
              <a:ext cx="1045384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时间复杂度</a:t>
              </a:r>
              <a:endParaRPr lang="en-US" altLang="zh-CN" b="1" dirty="0">
                <a:latin typeface="PingFang SC Semibold" charset="-122"/>
                <a:ea typeface="PingFang SC Semibold" charset="-122"/>
                <a:cs typeface="PingFang SC Semibold" charset="-122"/>
              </a:endParaRPr>
            </a:p>
          </p:txBody>
        </p:sp>
        <p:pic>
          <p:nvPicPr>
            <p:cNvPr id="7" name="Picture 6"/>
            <p:cNvPicPr>
              <a:picLocks noChangeAspect="1"/>
            </p:cNvPicPr>
            <p:nvPr/>
          </p:nvPicPr>
          <p:blipFill>
            <a:blip r:embed="rId6"/>
            <a:stretch>
              <a:fillRect/>
            </a:stretch>
          </p:blipFill>
          <p:spPr>
            <a:xfrm>
              <a:off x="2175155" y="6086328"/>
              <a:ext cx="1357406" cy="395587"/>
            </a:xfrm>
            <a:prstGeom prst="rect">
              <a:avLst/>
            </a:prstGeom>
          </p:spPr>
        </p:pic>
      </p:grpSp>
    </p:spTree>
    <p:extLst>
      <p:ext uri="{BB962C8B-B14F-4D97-AF65-F5344CB8AC3E}">
        <p14:creationId xmlns:p14="http://schemas.microsoft.com/office/powerpoint/2010/main" val="9483248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3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3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3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3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3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5">
                                            <p:txEl>
                                              <p:pRg st="0" end="0"/>
                                            </p:txEl>
                                          </p:spTgt>
                                        </p:tgtEl>
                                        <p:attrNameLst>
                                          <p:attrName>style.visibility</p:attrName>
                                        </p:attrNameLst>
                                      </p:cBhvr>
                                      <p:to>
                                        <p:strVal val="visible"/>
                                      </p:to>
                                    </p:set>
                                    <p:animEffect transition="in" filter="fade">
                                      <p:cBhvr>
                                        <p:cTn id="42" dur="300"/>
                                        <p:tgtEl>
                                          <p:spTgt spid="1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300"/>
                                        <p:tgtEl>
                                          <p:spTgt spid="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iterate type="lt">
                                    <p:tmPct val="0"/>
                                  </p:iterate>
                                  <p:childTnLst>
                                    <p:set>
                                      <p:cBhvr>
                                        <p:cTn id="56" dur="1" fill="hold">
                                          <p:stCondLst>
                                            <p:cond delay="0"/>
                                          </p:stCondLst>
                                        </p:cTn>
                                        <p:tgtEl>
                                          <p:spTgt spid="18">
                                            <p:txEl>
                                              <p:pRg st="0" end="0"/>
                                            </p:txEl>
                                          </p:spTgt>
                                        </p:tgtEl>
                                        <p:attrNameLst>
                                          <p:attrName>style.visibility</p:attrName>
                                        </p:attrNameLst>
                                      </p:cBhvr>
                                      <p:to>
                                        <p:strVal val="visible"/>
                                      </p:to>
                                    </p:set>
                                    <p:animEffect transition="in" filter="fade">
                                      <p:cBhvr>
                                        <p:cTn id="57" dur="300"/>
                                        <p:tgtEl>
                                          <p:spTgt spid="1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iterate type="lt">
                                    <p:tmPct val="0"/>
                                  </p:iterate>
                                  <p:childTnLst>
                                    <p:set>
                                      <p:cBhvr>
                                        <p:cTn id="61" dur="1" fill="hold">
                                          <p:stCondLst>
                                            <p:cond delay="0"/>
                                          </p:stCondLst>
                                        </p:cTn>
                                        <p:tgtEl>
                                          <p:spTgt spid="19">
                                            <p:txEl>
                                              <p:pRg st="0" end="0"/>
                                            </p:txEl>
                                          </p:spTgt>
                                        </p:tgtEl>
                                        <p:attrNameLst>
                                          <p:attrName>style.visibility</p:attrName>
                                        </p:attrNameLst>
                                      </p:cBhvr>
                                      <p:to>
                                        <p:strVal val="visible"/>
                                      </p:to>
                                    </p:set>
                                    <p:animEffect transition="in" filter="fade">
                                      <p:cBhvr>
                                        <p:cTn id="62" dur="300"/>
                                        <p:tgtEl>
                                          <p:spTgt spid="19">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iterate type="lt">
                                    <p:tmPct val="0"/>
                                  </p:iterate>
                                  <p:childTnLst>
                                    <p:set>
                                      <p:cBhvr>
                                        <p:cTn id="71" dur="1" fill="hold">
                                          <p:stCondLst>
                                            <p:cond delay="0"/>
                                          </p:stCondLst>
                                        </p:cTn>
                                        <p:tgtEl>
                                          <p:spTgt spid="21">
                                            <p:txEl>
                                              <p:pRg st="0" end="0"/>
                                            </p:txEl>
                                          </p:spTgt>
                                        </p:tgtEl>
                                        <p:attrNameLst>
                                          <p:attrName>style.visibility</p:attrName>
                                        </p:attrNameLst>
                                      </p:cBhvr>
                                      <p:to>
                                        <p:strVal val="visible"/>
                                      </p:to>
                                    </p:set>
                                    <p:animEffect transition="in" filter="fade">
                                      <p:cBhvr>
                                        <p:cTn id="72" dur="300"/>
                                        <p:tgtEl>
                                          <p:spTgt spid="21">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err="1" smtClean="0">
                <a:solidFill>
                  <a:schemeClr val="accent5">
                    <a:lumMod val="25000"/>
                  </a:schemeClr>
                </a:solidFill>
                <a:latin typeface="Impact" charset="0"/>
                <a:ea typeface="Impact" charset="0"/>
                <a:cs typeface="Impact" charset="0"/>
              </a:rPr>
              <a:t>Xor</a:t>
            </a:r>
            <a:r>
              <a:rPr lang="en-US" sz="2800" b="1" u="sng" dirty="0" smtClean="0">
                <a:solidFill>
                  <a:schemeClr val="accent5">
                    <a:lumMod val="25000"/>
                  </a:schemeClr>
                </a:solidFill>
                <a:latin typeface="Impact" charset="0"/>
                <a:ea typeface="Impact" charset="0"/>
                <a:cs typeface="Impact" charset="0"/>
              </a:rPr>
              <a:t>-MST</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altLang="zh-CN" sz="1100" i="1" dirty="0">
                <a:solidFill>
                  <a:schemeClr val="accent5">
                    <a:lumMod val="50000"/>
                  </a:schemeClr>
                </a:solidFill>
              </a:rPr>
              <a:t>Educational </a:t>
            </a:r>
            <a:r>
              <a:rPr lang="en-US" altLang="zh-CN" sz="1100" i="1" dirty="0" err="1">
                <a:solidFill>
                  <a:schemeClr val="accent5">
                    <a:lumMod val="50000"/>
                  </a:schemeClr>
                </a:solidFill>
              </a:rPr>
              <a:t>Codeforces</a:t>
            </a:r>
            <a:r>
              <a:rPr lang="en-US" altLang="zh-CN" sz="1100" i="1" dirty="0">
                <a:solidFill>
                  <a:schemeClr val="accent5">
                    <a:lumMod val="50000"/>
                  </a:schemeClr>
                </a:solidFill>
              </a:rPr>
              <a:t> Round </a:t>
            </a:r>
            <a:r>
              <a:rPr lang="en-US" altLang="zh-CN" sz="1100" i="1" dirty="0" smtClean="0">
                <a:solidFill>
                  <a:schemeClr val="accent5">
                    <a:lumMod val="50000"/>
                  </a:schemeClr>
                </a:solidFill>
              </a:rPr>
              <a:t>32, Problem G.</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9" y="1085731"/>
            <a:ext cx="9130553" cy="43858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题目</a:t>
            </a:r>
            <a:r>
              <a:rPr lang="zh-CN" altLang="en-US" sz="2400" b="1" u="sng" dirty="0" smtClean="0">
                <a:solidFill>
                  <a:schemeClr val="accent5">
                    <a:lumMod val="50000"/>
                  </a:schemeClr>
                </a:solidFill>
                <a:latin typeface="Microsoft YaHei" charset="-122"/>
                <a:ea typeface="Microsoft YaHei" charset="-122"/>
                <a:cs typeface="Microsoft YaHei" charset="-122"/>
              </a:rPr>
              <a:t>描述</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给出一个</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个点的无向完全图，每个点拥有一个点权</a:t>
            </a:r>
            <a:r>
              <a:rPr lang="en-US" altLang="zh-CN" b="1" dirty="0" err="1" smtClean="0">
                <a:latin typeface="PingFang SC Semibold" charset="-122"/>
                <a:ea typeface="PingFang SC Semibold" charset="-122"/>
                <a:cs typeface="PingFang SC Semibold" charset="-122"/>
              </a:rPr>
              <a:t>a_i</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对于两个点</a:t>
            </a:r>
            <a:r>
              <a:rPr lang="en-US" altLang="zh-CN" b="1" dirty="0" err="1" smtClean="0">
                <a:latin typeface="PingFang SC Semibold" charset="-122"/>
                <a:ea typeface="PingFang SC Semibold" charset="-122"/>
                <a:cs typeface="PingFang SC Semibold" charset="-122"/>
              </a:rPr>
              <a:t>i,j</a:t>
            </a:r>
            <a:r>
              <a:rPr lang="zh-CN" altLang="en-US" b="1" dirty="0" smtClean="0">
                <a:latin typeface="PingFang SC Semibold" charset="-122"/>
                <a:ea typeface="PingFang SC Semibold" charset="-122"/>
                <a:cs typeface="PingFang SC Semibold" charset="-122"/>
              </a:rPr>
              <a:t>，它们之间的连边的边权为</a:t>
            </a:r>
            <a:r>
              <a:rPr lang="en-US" altLang="zh-CN" b="1" dirty="0" err="1" smtClean="0">
                <a:latin typeface="PingFang SC Semibold" charset="-122"/>
                <a:ea typeface="PingFang SC Semibold" charset="-122"/>
                <a:cs typeface="PingFang SC Semibold" charset="-122"/>
              </a:rPr>
              <a:t>a_i</a:t>
            </a:r>
            <a:r>
              <a:rPr lang="zh-CN" altLang="en-US"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xor</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a_j</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计算这张图中的最小生成树边权和。</a:t>
            </a: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数据范围</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1 &lt;= n &lt;= 2 * 10^5.</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0 &lt;= </a:t>
            </a:r>
            <a:r>
              <a:rPr lang="en-US" altLang="zh-CN" b="1" dirty="0" err="1" smtClean="0">
                <a:latin typeface="PingFang SC Semibold" charset="-122"/>
                <a:ea typeface="PingFang SC Semibold" charset="-122"/>
                <a:cs typeface="PingFang SC Semibold" charset="-122"/>
              </a:rPr>
              <a:t>a_i</a:t>
            </a:r>
            <a:r>
              <a:rPr lang="en-US" altLang="zh-CN" b="1" dirty="0" smtClean="0">
                <a:latin typeface="PingFang SC Semibold" charset="-122"/>
                <a:ea typeface="PingFang SC Semibold" charset="-122"/>
                <a:cs typeface="PingFang SC Semibold" charset="-122"/>
              </a:rPr>
              <a:t> &lt; 2^30.</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61742626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err="1" smtClean="0">
                <a:solidFill>
                  <a:schemeClr val="accent5">
                    <a:lumMod val="25000"/>
                  </a:schemeClr>
                </a:solidFill>
                <a:latin typeface="Impact" charset="0"/>
                <a:ea typeface="Impact" charset="0"/>
                <a:cs typeface="Impact" charset="0"/>
              </a:rPr>
              <a:t>Xor</a:t>
            </a:r>
            <a:r>
              <a:rPr lang="en-US" sz="2800" b="1" u="sng" dirty="0" smtClean="0">
                <a:solidFill>
                  <a:schemeClr val="accent5">
                    <a:lumMod val="25000"/>
                  </a:schemeClr>
                </a:solidFill>
                <a:latin typeface="Impact" charset="0"/>
                <a:ea typeface="Impact" charset="0"/>
                <a:cs typeface="Impact" charset="0"/>
              </a:rPr>
              <a:t>-MST</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altLang="zh-CN" sz="1100" i="1" dirty="0">
                <a:solidFill>
                  <a:schemeClr val="accent5">
                    <a:lumMod val="50000"/>
                  </a:schemeClr>
                </a:solidFill>
              </a:rPr>
              <a:t>Educational </a:t>
            </a:r>
            <a:r>
              <a:rPr lang="en-US" altLang="zh-CN" sz="1100" i="1" dirty="0" err="1">
                <a:solidFill>
                  <a:schemeClr val="accent5">
                    <a:lumMod val="50000"/>
                  </a:schemeClr>
                </a:solidFill>
              </a:rPr>
              <a:t>Codeforces</a:t>
            </a:r>
            <a:r>
              <a:rPr lang="en-US" altLang="zh-CN" sz="1100" i="1" dirty="0">
                <a:solidFill>
                  <a:schemeClr val="accent5">
                    <a:lumMod val="50000"/>
                  </a:schemeClr>
                </a:solidFill>
              </a:rPr>
              <a:t> Round </a:t>
            </a:r>
            <a:r>
              <a:rPr lang="en-US" altLang="zh-CN" sz="1100" i="1" dirty="0" smtClean="0">
                <a:solidFill>
                  <a:schemeClr val="accent5">
                    <a:lumMod val="50000"/>
                  </a:schemeClr>
                </a:solidFill>
              </a:rPr>
              <a:t>32, Problem G.</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748551" y="101213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从高位到低位考虑。</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748550" y="139874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对于最高位，假设所有的点权在这一位都为</a:t>
            </a:r>
            <a:r>
              <a:rPr lang="en-US" altLang="zh-CN" b="1" dirty="0" smtClean="0">
                <a:latin typeface="PingFang SC Semibold" charset="-122"/>
                <a:ea typeface="PingFang SC Semibold" charset="-122"/>
                <a:cs typeface="PingFang SC Semibold" charset="-122"/>
              </a:rPr>
              <a:t>0/1</a:t>
            </a:r>
            <a:r>
              <a:rPr lang="zh-CN" altLang="en-US" b="1" dirty="0" smtClean="0">
                <a:latin typeface="PingFang SC Semibold" charset="-122"/>
                <a:ea typeface="PingFang SC Semibold" charset="-122"/>
                <a:cs typeface="PingFang SC Semibold" charset="-122"/>
              </a:rPr>
              <a:t>，那么跳过。</a:t>
            </a:r>
            <a:endParaRPr lang="en-US" altLang="zh-CN" b="1" dirty="0">
              <a:latin typeface="PingFang SC Semibold" charset="-122"/>
              <a:ea typeface="PingFang SC Semibold" charset="-122"/>
              <a:cs typeface="PingFang SC Semibold" charset="-122"/>
            </a:endParaRPr>
          </a:p>
        </p:txBody>
      </p:sp>
      <p:sp>
        <p:nvSpPr>
          <p:cNvPr id="9" name="TextBox 8"/>
          <p:cNvSpPr txBox="1"/>
          <p:nvPr/>
        </p:nvSpPr>
        <p:spPr>
          <a:xfrm>
            <a:off x="748550" y="1916231"/>
            <a:ext cx="770965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如果两种值都出现过，考虑</a:t>
            </a:r>
            <a:r>
              <a:rPr lang="en-US" altLang="zh-CN" b="1" dirty="0" err="1" smtClean="0">
                <a:latin typeface="PingFang SC Semibold" charset="-122"/>
                <a:ea typeface="PingFang SC Semibold" charset="-122"/>
                <a:cs typeface="PingFang SC Semibold" charset="-122"/>
              </a:rPr>
              <a:t>Kruskal</a:t>
            </a:r>
            <a:r>
              <a:rPr lang="zh-CN" altLang="en-US" b="1" dirty="0" smtClean="0">
                <a:latin typeface="PingFang SC Semibold" charset="-122"/>
                <a:ea typeface="PingFang SC Semibold" charset="-122"/>
                <a:cs typeface="PingFang SC Semibold" charset="-122"/>
              </a:rPr>
              <a:t>的过程，在加入最高位为</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（即点权的最高位不同）的边之前两种值的点必然已经各自形成连通块。</a:t>
            </a:r>
            <a:endParaRPr lang="en-US" altLang="zh-CN" b="1" dirty="0">
              <a:latin typeface="PingFang SC Semibold" charset="-122"/>
              <a:ea typeface="PingFang SC Semibold" charset="-122"/>
              <a:cs typeface="PingFang SC Semibold" charset="-122"/>
            </a:endParaRPr>
          </a:p>
        </p:txBody>
      </p:sp>
      <p:sp>
        <p:nvSpPr>
          <p:cNvPr id="10" name="TextBox 9"/>
          <p:cNvSpPr txBox="1"/>
          <p:nvPr/>
        </p:nvSpPr>
        <p:spPr>
          <a:xfrm>
            <a:off x="748550" y="2572218"/>
            <a:ext cx="770965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因为我们只需要在两个集合间找一条权</a:t>
            </a:r>
            <a:r>
              <a:rPr lang="zh-CN" altLang="en-US" b="1" smtClean="0">
                <a:latin typeface="PingFang SC Semibold" charset="-122"/>
                <a:ea typeface="PingFang SC Semibold" charset="-122"/>
                <a:cs typeface="PingFang SC Semibold" charset="-122"/>
              </a:rPr>
              <a:t>最小的边即可。</a:t>
            </a:r>
            <a:endParaRPr lang="en-US" altLang="zh-CN" b="1" dirty="0">
              <a:latin typeface="PingFang SC Semibold" charset="-122"/>
              <a:ea typeface="PingFang SC Semibold" charset="-122"/>
              <a:cs typeface="PingFang SC Semibold" charset="-122"/>
            </a:endParaRPr>
          </a:p>
        </p:txBody>
      </p:sp>
      <p:sp>
        <p:nvSpPr>
          <p:cNvPr id="11" name="TextBox 10"/>
          <p:cNvSpPr txBox="1"/>
          <p:nvPr/>
        </p:nvSpPr>
        <p:spPr>
          <a:xfrm>
            <a:off x="748550" y="2941548"/>
            <a:ext cx="770965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枚举其中一个集合中的点，在另一个集合的</a:t>
            </a:r>
            <a:r>
              <a:rPr lang="en-US" altLang="zh-CN" b="1" dirty="0" err="1" smtClean="0">
                <a:latin typeface="PingFang SC Semibold" charset="-122"/>
                <a:ea typeface="PingFang SC Semibold" charset="-122"/>
                <a:cs typeface="PingFang SC Semibold" charset="-122"/>
              </a:rPr>
              <a:t>trie</a:t>
            </a:r>
            <a:r>
              <a:rPr lang="zh-CN" altLang="en-US" b="1" dirty="0" smtClean="0">
                <a:latin typeface="PingFang SC Semibold" charset="-122"/>
                <a:ea typeface="PingFang SC Semibold" charset="-122"/>
                <a:cs typeface="PingFang SC Semibold" charset="-122"/>
              </a:rPr>
              <a:t>上暴力找。</a:t>
            </a:r>
            <a:endParaRPr lang="en-US" altLang="zh-CN" b="1" dirty="0">
              <a:latin typeface="PingFang SC Semibold" charset="-122"/>
              <a:ea typeface="PingFang SC Semibold" charset="-122"/>
              <a:cs typeface="PingFang SC Semibold" charset="-122"/>
            </a:endParaRPr>
          </a:p>
        </p:txBody>
      </p:sp>
      <p:grpSp>
        <p:nvGrpSpPr>
          <p:cNvPr id="13" name="Group 12"/>
          <p:cNvGrpSpPr/>
          <p:nvPr/>
        </p:nvGrpSpPr>
        <p:grpSpPr>
          <a:xfrm>
            <a:off x="748550" y="3258187"/>
            <a:ext cx="8657294" cy="446924"/>
            <a:chOff x="748550" y="3258187"/>
            <a:chExt cx="8657294" cy="446924"/>
          </a:xfrm>
        </p:grpSpPr>
        <p:sp>
          <p:nvSpPr>
            <p:cNvPr id="12" name="TextBox 11"/>
            <p:cNvSpPr txBox="1"/>
            <p:nvPr/>
          </p:nvSpPr>
          <p:spPr>
            <a:xfrm>
              <a:off x="748550" y="3283089"/>
              <a:ext cx="770965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由于最多递归</a:t>
              </a:r>
              <a:r>
                <a:rPr lang="en-US" altLang="zh-CN" b="1" dirty="0" smtClean="0">
                  <a:latin typeface="PingFang SC Semibold" charset="-122"/>
                  <a:ea typeface="PingFang SC Semibold" charset="-122"/>
                  <a:cs typeface="PingFang SC Semibold" charset="-122"/>
                </a:rPr>
                <a:t>30</a:t>
              </a:r>
              <a:r>
                <a:rPr lang="zh-CN" altLang="en-US" b="1" dirty="0" smtClean="0">
                  <a:latin typeface="PingFang SC Semibold" charset="-122"/>
                  <a:ea typeface="PingFang SC Semibold" charset="-122"/>
                  <a:cs typeface="PingFang SC Semibold" charset="-122"/>
                </a:rPr>
                <a:t>层，每层点数和是         的，单次操作复杂度为</a:t>
              </a:r>
              <a:endParaRPr lang="en-US" altLang="zh-CN" b="1" dirty="0" smtClean="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4576481" y="3262880"/>
              <a:ext cx="651617" cy="417328"/>
            </a:xfrm>
            <a:prstGeom prst="rect">
              <a:avLst/>
            </a:prstGeom>
          </p:spPr>
        </p:pic>
        <p:pic>
          <p:nvPicPr>
            <p:cNvPr id="4" name="Picture 3"/>
            <p:cNvPicPr>
              <a:picLocks noChangeAspect="1"/>
            </p:cNvPicPr>
            <p:nvPr/>
          </p:nvPicPr>
          <p:blipFill>
            <a:blip r:embed="rId4"/>
            <a:stretch>
              <a:fillRect/>
            </a:stretch>
          </p:blipFill>
          <p:spPr>
            <a:xfrm>
              <a:off x="7510556" y="3258187"/>
              <a:ext cx="1895288" cy="446924"/>
            </a:xfrm>
            <a:prstGeom prst="rect">
              <a:avLst/>
            </a:prstGeom>
          </p:spPr>
        </p:pic>
      </p:grpSp>
      <p:grpSp>
        <p:nvGrpSpPr>
          <p:cNvPr id="14" name="Group 13"/>
          <p:cNvGrpSpPr/>
          <p:nvPr/>
        </p:nvGrpSpPr>
        <p:grpSpPr>
          <a:xfrm>
            <a:off x="748550" y="3655075"/>
            <a:ext cx="7709650" cy="496918"/>
            <a:chOff x="748550" y="3655075"/>
            <a:chExt cx="7709650" cy="496918"/>
          </a:xfrm>
        </p:grpSpPr>
        <p:sp>
          <p:nvSpPr>
            <p:cNvPr id="15" name="TextBox 14"/>
            <p:cNvSpPr txBox="1"/>
            <p:nvPr/>
          </p:nvSpPr>
          <p:spPr>
            <a:xfrm>
              <a:off x="748550" y="3734254"/>
              <a:ext cx="770965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因此这种做法的总复杂度为</a:t>
              </a:r>
              <a:endParaRPr lang="en-US" altLang="zh-CN" b="1" dirty="0" smtClean="0">
                <a:latin typeface="PingFang SC Semibold" charset="-122"/>
                <a:ea typeface="PingFang SC Semibold" charset="-122"/>
                <a:cs typeface="PingFang SC Semibold" charset="-122"/>
              </a:endParaRPr>
            </a:p>
          </p:txBody>
        </p:sp>
        <p:pic>
          <p:nvPicPr>
            <p:cNvPr id="6" name="Picture 5"/>
            <p:cNvPicPr>
              <a:picLocks noChangeAspect="1"/>
            </p:cNvPicPr>
            <p:nvPr/>
          </p:nvPicPr>
          <p:blipFill>
            <a:blip r:embed="rId5"/>
            <a:stretch>
              <a:fillRect/>
            </a:stretch>
          </p:blipFill>
          <p:spPr>
            <a:xfrm>
              <a:off x="3853329" y="3655075"/>
              <a:ext cx="2096994" cy="496918"/>
            </a:xfrm>
            <a:prstGeom prst="rect">
              <a:avLst/>
            </a:prstGeom>
          </p:spPr>
        </p:pic>
      </p:grpSp>
    </p:spTree>
    <p:extLst>
      <p:ext uri="{BB962C8B-B14F-4D97-AF65-F5344CB8AC3E}">
        <p14:creationId xmlns:p14="http://schemas.microsoft.com/office/powerpoint/2010/main" val="2122302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3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3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3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图片 3" descr="图片 3"/>
          <p:cNvPicPr>
            <a:picLocks noChangeAspect="1"/>
          </p:cNvPicPr>
          <p:nvPr/>
        </p:nvPicPr>
        <p:blipFill>
          <a:blip r:embed="rId2">
            <a:duotone>
              <a:schemeClr val="accent1">
                <a:shade val="45000"/>
                <a:satMod val="135000"/>
              </a:schemeClr>
              <a:prstClr val="white"/>
            </a:duotone>
            <a:extLst/>
          </a:blip>
          <a:stretch>
            <a:fillRect/>
          </a:stretch>
        </p:blipFill>
        <p:spPr>
          <a:xfrm>
            <a:off x="0" y="0"/>
            <a:ext cx="12192000" cy="6858000"/>
          </a:xfrm>
          <a:prstGeom prst="rect">
            <a:avLst/>
          </a:prstGeom>
          <a:ln w="12700">
            <a:miter lim="400000"/>
          </a:ln>
        </p:spPr>
      </p:pic>
      <p:sp>
        <p:nvSpPr>
          <p:cNvPr id="232" name="圆角矩形 6"/>
          <p:cNvSpPr/>
          <p:nvPr/>
        </p:nvSpPr>
        <p:spPr>
          <a:xfrm>
            <a:off x="4406900" y="2576513"/>
            <a:ext cx="3376613" cy="1706562"/>
          </a:xfrm>
          <a:prstGeom prst="roundRect">
            <a:avLst>
              <a:gd name="adj" fmla="val 16667"/>
            </a:avLst>
          </a:prstGeom>
          <a:solidFill>
            <a:schemeClr val="accent3">
              <a:lumOff val="44000"/>
              <a:alpha val="70195"/>
            </a:schemeClr>
          </a:solidFill>
          <a:ln w="12700">
            <a:miter lim="400000"/>
          </a:ln>
        </p:spPr>
        <p:txBody>
          <a:bodyPr lIns="45719" rIns="45719" anchor="ctr"/>
          <a:lstStyle/>
          <a:p>
            <a:pPr algn="ctr">
              <a:defRPr>
                <a:solidFill>
                  <a:schemeClr val="accent3">
                    <a:lumOff val="44000"/>
                  </a:schemeClr>
                </a:solidFill>
              </a:defRPr>
            </a:pPr>
            <a:endParaRPr/>
          </a:p>
        </p:txBody>
      </p:sp>
      <p:sp>
        <p:nvSpPr>
          <p:cNvPr id="233" name="直接连接符 8"/>
          <p:cNvSpPr/>
          <p:nvPr/>
        </p:nvSpPr>
        <p:spPr>
          <a:xfrm>
            <a:off x="1916113" y="3429000"/>
            <a:ext cx="2490787" cy="0"/>
          </a:xfrm>
          <a:prstGeom prst="line">
            <a:avLst/>
          </a:prstGeom>
          <a:ln w="57150">
            <a:solidFill>
              <a:schemeClr val="accent3">
                <a:lumOff val="44000"/>
              </a:schemeClr>
            </a:solidFill>
            <a:headEnd type="oval"/>
          </a:ln>
        </p:spPr>
        <p:txBody>
          <a:bodyPr lIns="45719" rIns="45719"/>
          <a:lstStyle/>
          <a:p>
            <a:endParaRPr/>
          </a:p>
        </p:txBody>
      </p:sp>
      <p:sp>
        <p:nvSpPr>
          <p:cNvPr id="234" name="直接连接符 12"/>
          <p:cNvSpPr/>
          <p:nvPr/>
        </p:nvSpPr>
        <p:spPr>
          <a:xfrm>
            <a:off x="7783513" y="3429000"/>
            <a:ext cx="2490788" cy="0"/>
          </a:xfrm>
          <a:prstGeom prst="line">
            <a:avLst/>
          </a:prstGeom>
          <a:ln w="57150">
            <a:solidFill>
              <a:schemeClr val="accent3">
                <a:lumOff val="44000"/>
              </a:schemeClr>
            </a:solidFill>
            <a:tailEnd type="oval"/>
          </a:ln>
        </p:spPr>
        <p:txBody>
          <a:bodyPr lIns="45719" rIns="45719"/>
          <a:lstStyle/>
          <a:p>
            <a:endParaRPr/>
          </a:p>
        </p:txBody>
      </p:sp>
      <p:pic>
        <p:nvPicPr>
          <p:cNvPr id="235" name="图片 14" descr="图片 14"/>
          <p:cNvPicPr>
            <a:picLocks noChangeAspect="1"/>
          </p:cNvPicPr>
          <p:nvPr/>
        </p:nvPicPr>
        <p:blipFill>
          <a:blip r:embed="rId3">
            <a:duotone>
              <a:schemeClr val="accent1">
                <a:shade val="45000"/>
                <a:satMod val="135000"/>
              </a:schemeClr>
              <a:prstClr val="white"/>
            </a:duotone>
            <a:extLst/>
          </a:blip>
          <a:stretch>
            <a:fillRect/>
          </a:stretch>
        </p:blipFill>
        <p:spPr>
          <a:xfrm>
            <a:off x="4968875" y="3065463"/>
            <a:ext cx="2254250" cy="725488"/>
          </a:xfrm>
          <a:prstGeom prst="rect">
            <a:avLst/>
          </a:prstGeom>
          <a:ln w="12700">
            <a:miter lim="400000"/>
          </a:ln>
        </p:spPr>
      </p:pic>
      <p:sp>
        <p:nvSpPr>
          <p:cNvPr id="236" name="文本框 15"/>
          <p:cNvSpPr txBox="1"/>
          <p:nvPr/>
        </p:nvSpPr>
        <p:spPr>
          <a:xfrm>
            <a:off x="5499098" y="4325037"/>
            <a:ext cx="2284415"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b="1">
                <a:solidFill>
                  <a:schemeClr val="accent3">
                    <a:lumOff val="44000"/>
                  </a:schemeClr>
                </a:solidFill>
                <a:latin typeface="微软雅黑"/>
                <a:ea typeface="微软雅黑"/>
                <a:cs typeface="微软雅黑"/>
                <a:sym typeface="微软雅黑"/>
              </a:defRPr>
            </a:lvl1pPr>
          </a:lstStyle>
          <a:p>
            <a:r>
              <a:rPr lang="zh-CN" altLang="en-US" dirty="0" smtClean="0"/>
              <a:t>按时间分治</a:t>
            </a:r>
            <a:endParaRPr dirty="0"/>
          </a:p>
        </p:txBody>
      </p:sp>
      <p:sp>
        <p:nvSpPr>
          <p:cNvPr id="237" name="TextBox 13"/>
          <p:cNvSpPr txBox="1"/>
          <p:nvPr/>
        </p:nvSpPr>
        <p:spPr>
          <a:xfrm>
            <a:off x="4081462" y="4753284"/>
            <a:ext cx="4027488" cy="1846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1216025">
              <a:spcBef>
                <a:spcPts val="200"/>
              </a:spcBef>
              <a:defRPr sz="1200">
                <a:solidFill>
                  <a:schemeClr val="accent3">
                    <a:lumOff val="44000"/>
                  </a:schemeClr>
                </a:solidFill>
                <a:latin typeface="Arial"/>
                <a:ea typeface="Arial"/>
                <a:cs typeface="Arial"/>
                <a:sym typeface="Arial"/>
              </a:defRPr>
            </a:pPr>
            <a:endParaRPr strike="sngStrike" dirty="0">
              <a:latin typeface="微软雅黑"/>
              <a:ea typeface="微软雅黑"/>
              <a:cs typeface="微软雅黑"/>
              <a:sym typeface="微软雅黑"/>
            </a:endParaRPr>
          </a:p>
        </p:txBody>
      </p:sp>
    </p:spTree>
    <p:extLst>
      <p:ext uri="{BB962C8B-B14F-4D97-AF65-F5344CB8AC3E}">
        <p14:creationId xmlns:p14="http://schemas.microsoft.com/office/powerpoint/2010/main" val="845581890"/>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a:solidFill>
                  <a:schemeClr val="accent5">
                    <a:lumMod val="25000"/>
                  </a:schemeClr>
                </a:solidFill>
                <a:latin typeface="Impact" charset="0"/>
                <a:ea typeface="Impact" charset="0"/>
                <a:cs typeface="Impact" charset="0"/>
              </a:rPr>
              <a:t>Sonya and Bitwise OR</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altLang="zh-CN" sz="1100" i="1" dirty="0" err="1">
                <a:solidFill>
                  <a:schemeClr val="accent5">
                    <a:lumMod val="50000"/>
                  </a:schemeClr>
                </a:solidFill>
              </a:rPr>
              <a:t>Codeforces</a:t>
            </a:r>
            <a:r>
              <a:rPr lang="en-US" altLang="zh-CN" sz="1100" i="1" dirty="0">
                <a:solidFill>
                  <a:schemeClr val="accent5">
                    <a:lumMod val="50000"/>
                  </a:schemeClr>
                </a:solidFill>
              </a:rPr>
              <a:t> Round #495 (Div. 2</a:t>
            </a:r>
            <a:r>
              <a:rPr lang="en-US" altLang="zh-CN" sz="1100" i="1" dirty="0" smtClean="0">
                <a:solidFill>
                  <a:schemeClr val="accent5">
                    <a:lumMod val="50000"/>
                  </a:schemeClr>
                </a:solidFill>
              </a:rPr>
              <a:t>), Problem F.</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9" y="1085731"/>
            <a:ext cx="9130553"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题目描述</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给出一个长度为</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的序列</a:t>
            </a:r>
            <a:r>
              <a:rPr lang="en-US" altLang="zh-CN" b="1" dirty="0" smtClean="0">
                <a:latin typeface="PingFang SC Semibold" charset="-122"/>
                <a:ea typeface="PingFang SC Semibold" charset="-122"/>
                <a:cs typeface="PingFang SC Semibold" charset="-122"/>
              </a:rPr>
              <a:t>a</a:t>
            </a:r>
            <a:r>
              <a:rPr lang="zh-CN" altLang="en-US" b="1" dirty="0" smtClean="0">
                <a:latin typeface="PingFang SC Semibold" charset="-122"/>
                <a:ea typeface="PingFang SC Semibold" charset="-122"/>
                <a:cs typeface="PingFang SC Semibold" charset="-122"/>
              </a:rPr>
              <a:t>，和一个界</a:t>
            </a:r>
            <a:r>
              <a:rPr lang="en-US" altLang="zh-CN" b="1" dirty="0" smtClean="0">
                <a:latin typeface="PingFang SC Semibold" charset="-122"/>
                <a:ea typeface="PingFang SC Semibold" charset="-122"/>
                <a:cs typeface="PingFang SC Semibold" charset="-122"/>
              </a:rPr>
              <a:t>x</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你需要支持</a:t>
            </a:r>
            <a:r>
              <a:rPr lang="en-US" altLang="zh-CN" b="1" dirty="0" smtClean="0">
                <a:latin typeface="PingFang SC Semibold" charset="-122"/>
                <a:ea typeface="PingFang SC Semibold" charset="-122"/>
                <a:cs typeface="PingFang SC Semibold" charset="-122"/>
              </a:rPr>
              <a:t>m</a:t>
            </a:r>
            <a:r>
              <a:rPr lang="zh-CN" altLang="en-US" b="1" dirty="0" smtClean="0">
                <a:latin typeface="PingFang SC Semibold" charset="-122"/>
                <a:ea typeface="PingFang SC Semibold" charset="-122"/>
                <a:cs typeface="PingFang SC Semibold" charset="-122"/>
              </a:rPr>
              <a:t>个操作：</a:t>
            </a: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数据范围</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1&lt;=</a:t>
            </a:r>
            <a:r>
              <a:rPr lang="en-US" altLang="zh-CN" b="1" dirty="0" err="1" smtClean="0">
                <a:latin typeface="PingFang SC Semibold" charset="-122"/>
                <a:ea typeface="PingFang SC Semibold" charset="-122"/>
                <a:cs typeface="PingFang SC Semibold" charset="-122"/>
              </a:rPr>
              <a:t>n,m</a:t>
            </a:r>
            <a:r>
              <a:rPr lang="en-US" altLang="zh-CN" b="1" dirty="0" smtClean="0">
                <a:latin typeface="PingFang SC Semibold" charset="-122"/>
                <a:ea typeface="PingFang SC Semibold" charset="-122"/>
                <a:cs typeface="PingFang SC Semibold" charset="-122"/>
              </a:rPr>
              <a:t>&lt;=10^5.</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0&lt;=</a:t>
            </a:r>
            <a:r>
              <a:rPr lang="en-US" altLang="zh-CN" b="1" dirty="0" err="1" smtClean="0">
                <a:latin typeface="PingFang SC Semibold" charset="-122"/>
                <a:ea typeface="PingFang SC Semibold" charset="-122"/>
                <a:cs typeface="PingFang SC Semibold" charset="-122"/>
              </a:rPr>
              <a:t>x,a_i</a:t>
            </a:r>
            <a:r>
              <a:rPr lang="en-US" altLang="zh-CN" b="1" dirty="0" smtClean="0">
                <a:latin typeface="PingFang SC Semibold" charset="-122"/>
                <a:ea typeface="PingFang SC Semibold" charset="-122"/>
                <a:cs typeface="PingFang SC Semibold" charset="-122"/>
              </a:rPr>
              <a:t>&lt;2^{20}.</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1714500" y="2582380"/>
            <a:ext cx="533176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修改序列中的某个元素。</a:t>
            </a:r>
            <a:endParaRPr lang="en-US" altLang="zh-CN" b="1" dirty="0" smtClean="0">
              <a:latin typeface="PingFang SC Semibold" charset="-122"/>
              <a:ea typeface="PingFang SC Semibold" charset="-122"/>
              <a:cs typeface="PingFang SC Semibold" charset="-122"/>
            </a:endParaRPr>
          </a:p>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询问在区间</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l,r</a:t>
            </a:r>
            <a:r>
              <a:rPr lang="en-US" altLang="zh-CN" b="1" dirty="0" smtClean="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内满足</a:t>
            </a:r>
            <a:r>
              <a:rPr lang="en-US" altLang="zh-CN" b="1" dirty="0" smtClean="0">
                <a:latin typeface="PingFang SC Semibold" charset="-122"/>
                <a:ea typeface="PingFang SC Semibold" charset="-122"/>
                <a:cs typeface="PingFang SC Semibold" charset="-122"/>
              </a:rPr>
              <a:t> l&lt;=L&lt;=R&lt;=r </a:t>
            </a:r>
            <a:r>
              <a:rPr lang="zh-CN" altLang="en-US" b="1" dirty="0" smtClean="0">
                <a:latin typeface="PingFang SC Semibold" charset="-122"/>
                <a:ea typeface="PingFang SC Semibold" charset="-122"/>
                <a:cs typeface="PingFang SC Semibold" charset="-122"/>
              </a:rPr>
              <a:t>且</a:t>
            </a:r>
            <a:r>
              <a:rPr lang="en-US" altLang="zh-CN" b="1" dirty="0" smtClean="0">
                <a:latin typeface="PingFang SC Semibold" charset="-122"/>
                <a:ea typeface="PingFang SC Semibold" charset="-122"/>
                <a:cs typeface="PingFang SC Semibold" charset="-122"/>
              </a:rPr>
              <a:t> L</a:t>
            </a:r>
            <a:r>
              <a:rPr lang="zh-CN" altLang="en-US"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R </a:t>
            </a:r>
            <a:r>
              <a:rPr lang="zh-CN" altLang="en-US" b="1" dirty="0" smtClean="0">
                <a:latin typeface="PingFang SC Semibold" charset="-122"/>
                <a:ea typeface="PingFang SC Semibold" charset="-122"/>
                <a:cs typeface="PingFang SC Semibold" charset="-122"/>
              </a:rPr>
              <a:t>的</a:t>
            </a:r>
            <a:r>
              <a:rPr lang="en-US" altLang="zh-CN" b="1" dirty="0" smtClean="0">
                <a:latin typeface="PingFang SC Semibold" charset="-122"/>
                <a:ea typeface="PingFang SC Semibold" charset="-122"/>
                <a:cs typeface="PingFang SC Semibold" charset="-122"/>
              </a:rPr>
              <a:t>or</a:t>
            </a:r>
            <a:r>
              <a:rPr lang="zh-CN" altLang="en-US" b="1" dirty="0" smtClean="0">
                <a:latin typeface="PingFang SC Semibold" charset="-122"/>
                <a:ea typeface="PingFang SC Semibold" charset="-122"/>
                <a:cs typeface="PingFang SC Semibold" charset="-122"/>
              </a:rPr>
              <a:t>和</a:t>
            </a:r>
            <a:r>
              <a:rPr lang="en-US" altLang="zh-CN" b="1" dirty="0" smtClean="0">
                <a:latin typeface="PingFang SC Semibold" charset="-122"/>
                <a:ea typeface="PingFang SC Semibold" charset="-122"/>
                <a:cs typeface="PingFang SC Semibold" charset="-122"/>
              </a:rPr>
              <a:t> &gt;=x </a:t>
            </a:r>
            <a:r>
              <a:rPr lang="zh-CN" altLang="en-US" b="1" dirty="0" smtClean="0">
                <a:latin typeface="PingFang SC Semibold" charset="-122"/>
                <a:ea typeface="PingFang SC Semibold" charset="-122"/>
                <a:cs typeface="PingFang SC Semibold" charset="-122"/>
              </a:rPr>
              <a:t>的子区间</a:t>
            </a:r>
            <a:r>
              <a:rPr lang="en-US" altLang="zh-CN" b="1" dirty="0" smtClean="0">
                <a:latin typeface="PingFang SC Semibold" charset="-122"/>
                <a:ea typeface="PingFang SC Semibold" charset="-122"/>
                <a:cs typeface="PingFang SC Semibold" charset="-122"/>
              </a:rPr>
              <a:t> [L,R] </a:t>
            </a:r>
            <a:r>
              <a:rPr lang="zh-CN" altLang="en-US" b="1" dirty="0" smtClean="0">
                <a:latin typeface="PingFang SC Semibold" charset="-122"/>
                <a:ea typeface="PingFang SC Semibold" charset="-122"/>
                <a:cs typeface="PingFang SC Semibold" charset="-122"/>
              </a:rPr>
              <a:t>的个数。</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28051713"/>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a:solidFill>
                  <a:schemeClr val="accent5">
                    <a:lumMod val="25000"/>
                  </a:schemeClr>
                </a:solidFill>
                <a:latin typeface="Impact" charset="0"/>
                <a:ea typeface="Impact" charset="0"/>
                <a:cs typeface="Impact" charset="0"/>
              </a:rPr>
              <a:t>Sonya and Bitwise OR</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altLang="zh-CN" sz="1100" i="1" dirty="0" err="1">
                <a:solidFill>
                  <a:schemeClr val="accent5">
                    <a:lumMod val="50000"/>
                  </a:schemeClr>
                </a:solidFill>
              </a:rPr>
              <a:t>Codeforces</a:t>
            </a:r>
            <a:r>
              <a:rPr lang="en-US" altLang="zh-CN" sz="1100" i="1" dirty="0">
                <a:solidFill>
                  <a:schemeClr val="accent5">
                    <a:lumMod val="50000"/>
                  </a:schemeClr>
                </a:solidFill>
              </a:rPr>
              <a:t> Round #495 (Div. 2</a:t>
            </a:r>
            <a:r>
              <a:rPr lang="en-US" altLang="zh-CN" sz="1100" i="1" dirty="0" smtClean="0">
                <a:solidFill>
                  <a:schemeClr val="accent5">
                    <a:lumMod val="50000"/>
                  </a:schemeClr>
                </a:solidFill>
              </a:rPr>
              <a:t>), Problem F.</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TextBox 8"/>
          <p:cNvSpPr txBox="1"/>
          <p:nvPr/>
        </p:nvSpPr>
        <p:spPr>
          <a:xfrm>
            <a:off x="748551" y="116005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先观察一波性质。</a:t>
            </a:r>
            <a:endParaRPr lang="en-US" altLang="zh-CN" b="1" dirty="0">
              <a:latin typeface="PingFang SC Semibold" charset="-122"/>
              <a:ea typeface="PingFang SC Semibold" charset="-122"/>
              <a:cs typeface="PingFang SC Semibold" charset="-122"/>
            </a:endParaRPr>
          </a:p>
        </p:txBody>
      </p:sp>
      <p:sp>
        <p:nvSpPr>
          <p:cNvPr id="10" name="TextBox 9"/>
          <p:cNvSpPr txBox="1"/>
          <p:nvPr/>
        </p:nvSpPr>
        <p:spPr>
          <a:xfrm>
            <a:off x="1129551" y="150474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accent5">
                    <a:lumMod val="50000"/>
                  </a:schemeClr>
                </a:solidFill>
                <a:latin typeface="Microsoft YaHei" charset="-122"/>
                <a:ea typeface="Microsoft YaHei" charset="-122"/>
                <a:cs typeface="Microsoft YaHei" charset="-122"/>
              </a:rPr>
              <a:t>是否合法这件事情，在固定了左端点、右端点后都是单调的。</a:t>
            </a:r>
            <a:endParaRPr lang="en-US" altLang="zh-CN" b="1" dirty="0">
              <a:solidFill>
                <a:schemeClr val="accent5">
                  <a:lumMod val="50000"/>
                </a:schemeClr>
              </a:solidFill>
              <a:latin typeface="Microsoft YaHei" charset="-122"/>
              <a:ea typeface="Microsoft YaHei" charset="-122"/>
              <a:cs typeface="Microsoft YaHei" charset="-122"/>
            </a:endParaRPr>
          </a:p>
        </p:txBody>
      </p:sp>
      <p:sp>
        <p:nvSpPr>
          <p:cNvPr id="11" name="TextBox 10"/>
          <p:cNvSpPr txBox="1"/>
          <p:nvPr/>
        </p:nvSpPr>
        <p:spPr>
          <a:xfrm>
            <a:off x="748550" y="189633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考虑如果没有修改操作的话可以怎么做？</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445992" y="2281054"/>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sz="2000" b="1" dirty="0" smtClean="0">
                <a:solidFill>
                  <a:schemeClr val="accent5">
                    <a:lumMod val="50000"/>
                  </a:schemeClr>
                </a:solidFill>
                <a:latin typeface="Microsoft YaHei" charset="-122"/>
                <a:ea typeface="Microsoft YaHei" charset="-122"/>
                <a:cs typeface="Microsoft YaHei" charset="-122"/>
              </a:rPr>
              <a:t>不考虑修改的做法</a:t>
            </a:r>
            <a:endParaRPr lang="en-US" altLang="zh-CN" sz="2000" b="1" dirty="0">
              <a:solidFill>
                <a:schemeClr val="accent5">
                  <a:lumMod val="50000"/>
                </a:schemeClr>
              </a:solidFill>
              <a:latin typeface="Microsoft YaHei" charset="-122"/>
              <a:ea typeface="Microsoft YaHei" charset="-122"/>
              <a:cs typeface="Microsoft YaHei" charset="-122"/>
            </a:endParaRPr>
          </a:p>
        </p:txBody>
      </p:sp>
      <p:sp>
        <p:nvSpPr>
          <p:cNvPr id="13" name="TextBox 12"/>
          <p:cNvSpPr txBox="1"/>
          <p:nvPr/>
        </p:nvSpPr>
        <p:spPr>
          <a:xfrm>
            <a:off x="748550" y="270558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预处理出每个左端点第一个合法的右端点。</a:t>
            </a:r>
            <a:endParaRPr lang="en-US" altLang="zh-CN" b="1" dirty="0">
              <a:latin typeface="PingFang SC Semibold" charset="-122"/>
              <a:ea typeface="PingFang SC Semibold" charset="-122"/>
              <a:cs typeface="PingFang SC Semibold" charset="-122"/>
            </a:endParaRPr>
          </a:p>
        </p:txBody>
      </p:sp>
      <p:sp>
        <p:nvSpPr>
          <p:cNvPr id="14" name="TextBox 13"/>
          <p:cNvSpPr txBox="1"/>
          <p:nvPr/>
        </p:nvSpPr>
        <p:spPr>
          <a:xfrm>
            <a:off x="748550" y="305516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由于这是单调的，可以在</a:t>
            </a:r>
            <a:r>
              <a:rPr lang="en-US" altLang="zh-CN" b="1" dirty="0" smtClean="0">
                <a:latin typeface="PingFang SC Semibold" charset="-122"/>
                <a:ea typeface="PingFang SC Semibold" charset="-122"/>
                <a:cs typeface="PingFang SC Semibold" charset="-122"/>
              </a:rPr>
              <a:t>O(</a:t>
            </a:r>
            <a:r>
              <a:rPr lang="en-US" altLang="zh-CN" b="1" dirty="0" err="1" smtClean="0">
                <a:latin typeface="PingFang SC Semibold" charset="-122"/>
                <a:ea typeface="PingFang SC Semibold" charset="-122"/>
                <a:cs typeface="PingFang SC Semibold" charset="-122"/>
              </a:rPr>
              <a:t>nlogW</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的时间复杂度内处理出它。</a:t>
            </a:r>
            <a:endParaRPr lang="en-US" altLang="zh-CN" b="1" dirty="0">
              <a:latin typeface="PingFang SC Semibold" charset="-122"/>
              <a:ea typeface="PingFang SC Semibold" charset="-122"/>
              <a:cs typeface="PingFang SC Semibold" charset="-122"/>
            </a:endParaRPr>
          </a:p>
        </p:txBody>
      </p:sp>
      <p:sp>
        <p:nvSpPr>
          <p:cNvPr id="15" name="TextBox 14"/>
          <p:cNvSpPr txBox="1"/>
          <p:nvPr/>
        </p:nvSpPr>
        <p:spPr>
          <a:xfrm>
            <a:off x="748550" y="3404741"/>
            <a:ext cx="670112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对于一个区间</a:t>
            </a:r>
            <a:r>
              <a:rPr lang="en-US" altLang="zh-CN" b="1" dirty="0" smtClean="0">
                <a:latin typeface="PingFang SC Semibold" charset="-122"/>
                <a:ea typeface="PingFang SC Semibold" charset="-122"/>
                <a:cs typeface="PingFang SC Semibold" charset="-122"/>
              </a:rPr>
              <a:t>[L,R]</a:t>
            </a:r>
            <a:r>
              <a:rPr lang="zh-CN" altLang="en-US" b="1" dirty="0" smtClean="0">
                <a:latin typeface="PingFang SC Semibold" charset="-122"/>
                <a:ea typeface="PingFang SC Semibold" charset="-122"/>
                <a:cs typeface="PingFang SC Semibold" charset="-122"/>
              </a:rPr>
              <a:t>和一个左端点</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，假设其第一个合法的右端点为</a:t>
            </a:r>
            <a:r>
              <a:rPr lang="en-US" altLang="zh-CN" b="1" dirty="0" err="1" smtClean="0">
                <a:latin typeface="PingFang SC Semibold" charset="-122"/>
                <a:ea typeface="PingFang SC Semibold" charset="-122"/>
                <a:cs typeface="PingFang SC Semibold" charset="-122"/>
              </a:rPr>
              <a:t>r_i</a:t>
            </a:r>
            <a:r>
              <a:rPr lang="zh-CN" altLang="en-US" b="1" dirty="0" smtClean="0">
                <a:latin typeface="PingFang SC Semibold" charset="-122"/>
                <a:ea typeface="PingFang SC Semibold" charset="-122"/>
                <a:cs typeface="PingFang SC Semibold" charset="-122"/>
              </a:rPr>
              <a:t>。那么它对答案的贡献就是</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4356847" y="3877692"/>
            <a:ext cx="1791493" cy="440367"/>
          </a:xfrm>
          <a:prstGeom prst="rect">
            <a:avLst/>
          </a:prstGeom>
        </p:spPr>
      </p:pic>
      <p:grpSp>
        <p:nvGrpSpPr>
          <p:cNvPr id="6" name="Group 5"/>
          <p:cNvGrpSpPr/>
          <p:nvPr/>
        </p:nvGrpSpPr>
        <p:grpSpPr>
          <a:xfrm>
            <a:off x="748550" y="4279000"/>
            <a:ext cx="7477360" cy="541607"/>
            <a:chOff x="748550" y="3835249"/>
            <a:chExt cx="7477360" cy="541607"/>
          </a:xfrm>
        </p:grpSpPr>
        <p:sp>
          <p:nvSpPr>
            <p:cNvPr id="16" name="TextBox 15"/>
            <p:cNvSpPr txBox="1"/>
            <p:nvPr/>
          </p:nvSpPr>
          <p:spPr>
            <a:xfrm>
              <a:off x="748550" y="3839838"/>
              <a:ext cx="6701122"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我们要计算的东西实际上就是</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4"/>
            <a:stretch>
              <a:fillRect/>
            </a:stretch>
          </p:blipFill>
          <p:spPr>
            <a:xfrm>
              <a:off x="4070769" y="3835249"/>
              <a:ext cx="4155141" cy="541607"/>
            </a:xfrm>
            <a:prstGeom prst="rect">
              <a:avLst/>
            </a:prstGeom>
          </p:spPr>
        </p:pic>
      </p:grpSp>
      <p:sp>
        <p:nvSpPr>
          <p:cNvPr id="19" name="TextBox 18"/>
          <p:cNvSpPr txBox="1"/>
          <p:nvPr/>
        </p:nvSpPr>
        <p:spPr>
          <a:xfrm>
            <a:off x="748550" y="467265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放到二维平面上做一遍点权为</a:t>
            </a:r>
            <a:r>
              <a:rPr lang="en-US" altLang="zh-CN" b="1" dirty="0" err="1" smtClean="0">
                <a:latin typeface="PingFang SC Semibold" charset="-122"/>
                <a:ea typeface="PingFang SC Semibold" charset="-122"/>
                <a:cs typeface="PingFang SC Semibold" charset="-122"/>
              </a:rPr>
              <a:t>r_i</a:t>
            </a:r>
            <a:r>
              <a:rPr lang="zh-CN" altLang="en-US" b="1" dirty="0" smtClean="0">
                <a:latin typeface="PingFang SC Semibold" charset="-122"/>
                <a:ea typeface="PingFang SC Semibold" charset="-122"/>
                <a:cs typeface="PingFang SC Semibold" charset="-122"/>
              </a:rPr>
              <a:t>的一遍点权为</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的求矩形内点权和即可。</a:t>
            </a:r>
            <a:endParaRPr lang="en-US" altLang="zh-CN" b="1" dirty="0">
              <a:latin typeface="PingFang SC Semibold" charset="-122"/>
              <a:ea typeface="PingFang SC Semibold" charset="-122"/>
              <a:cs typeface="PingFang SC Semibold" charset="-122"/>
            </a:endParaRPr>
          </a:p>
        </p:txBody>
      </p:sp>
      <p:grpSp>
        <p:nvGrpSpPr>
          <p:cNvPr id="17" name="Group 16"/>
          <p:cNvGrpSpPr/>
          <p:nvPr/>
        </p:nvGrpSpPr>
        <p:grpSpPr>
          <a:xfrm>
            <a:off x="748549" y="5067004"/>
            <a:ext cx="11062449" cy="507829"/>
            <a:chOff x="748549" y="4623253"/>
            <a:chExt cx="11062449" cy="507829"/>
          </a:xfrm>
        </p:grpSpPr>
        <p:sp>
          <p:nvSpPr>
            <p:cNvPr id="20" name="TextBox 19"/>
            <p:cNvSpPr txBox="1"/>
            <p:nvPr/>
          </p:nvSpPr>
          <p:spPr>
            <a:xfrm>
              <a:off x="748549" y="462325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时间复杂度</a:t>
              </a:r>
              <a:endParaRPr lang="en-US" altLang="zh-CN" b="1" dirty="0">
                <a:latin typeface="PingFang SC Semibold" charset="-122"/>
                <a:ea typeface="PingFang SC Semibold" charset="-122"/>
                <a:cs typeface="PingFang SC Semibold" charset="-122"/>
              </a:endParaRPr>
            </a:p>
          </p:txBody>
        </p:sp>
        <p:pic>
          <p:nvPicPr>
            <p:cNvPr id="7" name="Picture 6"/>
            <p:cNvPicPr>
              <a:picLocks noChangeAspect="1"/>
            </p:cNvPicPr>
            <p:nvPr/>
          </p:nvPicPr>
          <p:blipFill>
            <a:blip r:embed="rId5"/>
            <a:stretch>
              <a:fillRect/>
            </a:stretch>
          </p:blipFill>
          <p:spPr>
            <a:xfrm>
              <a:off x="2277783" y="4701680"/>
              <a:ext cx="1524574" cy="412730"/>
            </a:xfrm>
            <a:prstGeom prst="rect">
              <a:avLst/>
            </a:prstGeom>
          </p:spPr>
        </p:pic>
      </p:grpSp>
    </p:spTree>
    <p:extLst>
      <p:ext uri="{BB962C8B-B14F-4D97-AF65-F5344CB8AC3E}">
        <p14:creationId xmlns:p14="http://schemas.microsoft.com/office/powerpoint/2010/main" val="6907815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3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3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3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3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3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3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3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19">
                                            <p:txEl>
                                              <p:pRg st="0" end="0"/>
                                            </p:txEl>
                                          </p:spTgt>
                                        </p:tgtEl>
                                        <p:attrNameLst>
                                          <p:attrName>style.visibility</p:attrName>
                                        </p:attrNameLst>
                                      </p:cBhvr>
                                      <p:to>
                                        <p:strVal val="visible"/>
                                      </p:to>
                                    </p:set>
                                    <p:animEffect transition="in" filter="fade">
                                      <p:cBhvr>
                                        <p:cTn id="52" dur="300"/>
                                        <p:tgtEl>
                                          <p:spTgt spid="1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a:solidFill>
                  <a:schemeClr val="accent5">
                    <a:lumMod val="25000"/>
                  </a:schemeClr>
                </a:solidFill>
                <a:latin typeface="Impact" charset="0"/>
                <a:ea typeface="Impact" charset="0"/>
                <a:cs typeface="Impact" charset="0"/>
              </a:rPr>
              <a:t>Sonya and Bitwise OR</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altLang="zh-CN" sz="1100" i="1" dirty="0" err="1">
                <a:solidFill>
                  <a:schemeClr val="accent5">
                    <a:lumMod val="50000"/>
                  </a:schemeClr>
                </a:solidFill>
              </a:rPr>
              <a:t>Codeforces</a:t>
            </a:r>
            <a:r>
              <a:rPr lang="en-US" altLang="zh-CN" sz="1100" i="1" dirty="0">
                <a:solidFill>
                  <a:schemeClr val="accent5">
                    <a:lumMod val="50000"/>
                  </a:schemeClr>
                </a:solidFill>
              </a:rPr>
              <a:t> Round #495 (Div. 2</a:t>
            </a:r>
            <a:r>
              <a:rPr lang="en-US" altLang="zh-CN" sz="1100" i="1" dirty="0" smtClean="0">
                <a:solidFill>
                  <a:schemeClr val="accent5">
                    <a:lumMod val="50000"/>
                  </a:schemeClr>
                </a:solidFill>
              </a:rPr>
              <a:t>), Problem F.</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TextBox 8"/>
          <p:cNvSpPr txBox="1"/>
          <p:nvPr/>
        </p:nvSpPr>
        <p:spPr>
          <a:xfrm>
            <a:off x="748551" y="116005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再观察一波性质。</a:t>
            </a:r>
            <a:endParaRPr lang="en-US" altLang="zh-CN" b="1" dirty="0">
              <a:latin typeface="PingFang SC Semibold" charset="-122"/>
              <a:ea typeface="PingFang SC Semibold" charset="-122"/>
              <a:cs typeface="PingFang SC Semibold" charset="-122"/>
            </a:endParaRPr>
          </a:p>
        </p:txBody>
      </p:sp>
      <p:sp>
        <p:nvSpPr>
          <p:cNvPr id="10" name="TextBox 9"/>
          <p:cNvSpPr txBox="1"/>
          <p:nvPr/>
        </p:nvSpPr>
        <p:spPr>
          <a:xfrm>
            <a:off x="1129551" y="150474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accent5">
                    <a:lumMod val="50000"/>
                  </a:schemeClr>
                </a:solidFill>
                <a:latin typeface="Microsoft YaHei" charset="-122"/>
                <a:ea typeface="Microsoft YaHei" charset="-122"/>
                <a:cs typeface="Microsoft YaHei" charset="-122"/>
              </a:rPr>
              <a:t>对于一个确定端点的前缀、后缀等结构，</a:t>
            </a:r>
            <a:r>
              <a:rPr lang="en-US" altLang="zh-CN" b="1" dirty="0" smtClean="0">
                <a:solidFill>
                  <a:schemeClr val="accent5">
                    <a:lumMod val="50000"/>
                  </a:schemeClr>
                </a:solidFill>
                <a:latin typeface="Microsoft YaHei" charset="-122"/>
                <a:ea typeface="Microsoft YaHei" charset="-122"/>
                <a:cs typeface="Microsoft YaHei" charset="-122"/>
              </a:rPr>
              <a:t>or</a:t>
            </a:r>
            <a:r>
              <a:rPr lang="zh-CN" altLang="en-US" b="1" dirty="0" smtClean="0">
                <a:solidFill>
                  <a:schemeClr val="accent5">
                    <a:lumMod val="50000"/>
                  </a:schemeClr>
                </a:solidFill>
                <a:latin typeface="Microsoft YaHei" charset="-122"/>
                <a:ea typeface="Microsoft YaHei" charset="-122"/>
                <a:cs typeface="Microsoft YaHei" charset="-122"/>
              </a:rPr>
              <a:t>和发生改变不超过</a:t>
            </a:r>
            <a:r>
              <a:rPr lang="en-US" altLang="zh-CN" b="1" dirty="0" err="1" smtClean="0">
                <a:solidFill>
                  <a:schemeClr val="accent5">
                    <a:lumMod val="50000"/>
                  </a:schemeClr>
                </a:solidFill>
                <a:latin typeface="Microsoft YaHei" charset="-122"/>
                <a:ea typeface="Microsoft YaHei" charset="-122"/>
                <a:cs typeface="Microsoft YaHei" charset="-122"/>
              </a:rPr>
              <a:t>logW</a:t>
            </a:r>
            <a:r>
              <a:rPr lang="zh-CN" altLang="en-US" b="1" dirty="0" smtClean="0">
                <a:solidFill>
                  <a:schemeClr val="accent5">
                    <a:lumMod val="50000"/>
                  </a:schemeClr>
                </a:solidFill>
                <a:latin typeface="Microsoft YaHei" charset="-122"/>
                <a:ea typeface="Microsoft YaHei" charset="-122"/>
                <a:cs typeface="Microsoft YaHei" charset="-122"/>
              </a:rPr>
              <a:t>（</a:t>
            </a:r>
            <a:r>
              <a:rPr lang="en-US" altLang="zh-CN" b="1" dirty="0" smtClean="0">
                <a:solidFill>
                  <a:schemeClr val="accent5">
                    <a:lumMod val="50000"/>
                  </a:schemeClr>
                </a:solidFill>
                <a:latin typeface="Microsoft YaHei" charset="-122"/>
                <a:ea typeface="Microsoft YaHei" charset="-122"/>
                <a:cs typeface="Microsoft YaHei" charset="-122"/>
              </a:rPr>
              <a:t>20</a:t>
            </a:r>
            <a:r>
              <a:rPr lang="zh-CN" altLang="en-US" b="1" dirty="0" smtClean="0">
                <a:solidFill>
                  <a:schemeClr val="accent5">
                    <a:lumMod val="50000"/>
                  </a:schemeClr>
                </a:solidFill>
                <a:latin typeface="Microsoft YaHei" charset="-122"/>
                <a:ea typeface="Microsoft YaHei" charset="-122"/>
                <a:cs typeface="Microsoft YaHei" charset="-122"/>
              </a:rPr>
              <a:t>）次。</a:t>
            </a:r>
            <a:endParaRPr lang="en-US" altLang="zh-CN" b="1" dirty="0">
              <a:solidFill>
                <a:schemeClr val="accent5">
                  <a:lumMod val="50000"/>
                </a:schemeClr>
              </a:solidFill>
              <a:latin typeface="Microsoft YaHei" charset="-122"/>
              <a:ea typeface="Microsoft YaHei" charset="-122"/>
              <a:cs typeface="Microsoft YaHei" charset="-122"/>
            </a:endParaRPr>
          </a:p>
        </p:txBody>
      </p:sp>
      <p:sp>
        <p:nvSpPr>
          <p:cNvPr id="21" name="TextBox 20"/>
          <p:cNvSpPr txBox="1"/>
          <p:nvPr/>
        </p:nvSpPr>
        <p:spPr>
          <a:xfrm>
            <a:off x="445992" y="1828432"/>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sz="2000" b="1" dirty="0" smtClean="0">
                <a:solidFill>
                  <a:schemeClr val="accent5">
                    <a:lumMod val="25000"/>
                  </a:schemeClr>
                </a:solidFill>
                <a:latin typeface="Microsoft YaHei" charset="-122"/>
                <a:ea typeface="Microsoft YaHei" charset="-122"/>
                <a:cs typeface="Microsoft YaHei" charset="-122"/>
              </a:rPr>
              <a:t>我们考虑计算区间</a:t>
            </a:r>
            <a:r>
              <a:rPr lang="en-US" altLang="zh-CN" sz="2000" b="1" dirty="0" smtClean="0">
                <a:solidFill>
                  <a:schemeClr val="accent5">
                    <a:lumMod val="25000"/>
                  </a:schemeClr>
                </a:solidFill>
                <a:latin typeface="Microsoft YaHei" charset="-122"/>
                <a:ea typeface="Microsoft YaHei" charset="-122"/>
                <a:cs typeface="Microsoft YaHei" charset="-122"/>
              </a:rPr>
              <a:t>[</a:t>
            </a:r>
            <a:r>
              <a:rPr lang="en-US" altLang="zh-CN" sz="2000" b="1" dirty="0" err="1" smtClean="0">
                <a:solidFill>
                  <a:schemeClr val="accent5">
                    <a:lumMod val="25000"/>
                  </a:schemeClr>
                </a:solidFill>
                <a:latin typeface="Microsoft YaHei" charset="-122"/>
                <a:ea typeface="Microsoft YaHei" charset="-122"/>
                <a:cs typeface="Microsoft YaHei" charset="-122"/>
              </a:rPr>
              <a:t>l,r</a:t>
            </a:r>
            <a:r>
              <a:rPr lang="en-US" altLang="zh-CN" sz="2000" b="1" dirty="0" smtClean="0">
                <a:solidFill>
                  <a:schemeClr val="accent5">
                    <a:lumMod val="25000"/>
                  </a:schemeClr>
                </a:solidFill>
                <a:latin typeface="Microsoft YaHei" charset="-122"/>
                <a:ea typeface="Microsoft YaHei" charset="-122"/>
                <a:cs typeface="Microsoft YaHei" charset="-122"/>
              </a:rPr>
              <a:t>]</a:t>
            </a:r>
            <a:r>
              <a:rPr lang="zh-CN" altLang="en-US" sz="2000" b="1" dirty="0" smtClean="0">
                <a:solidFill>
                  <a:schemeClr val="accent5">
                    <a:lumMod val="25000"/>
                  </a:schemeClr>
                </a:solidFill>
                <a:latin typeface="Microsoft YaHei" charset="-122"/>
                <a:ea typeface="Microsoft YaHei" charset="-122"/>
                <a:cs typeface="Microsoft YaHei" charset="-122"/>
              </a:rPr>
              <a:t>中，跨过中点</a:t>
            </a:r>
            <a:r>
              <a:rPr lang="en-US" altLang="zh-CN" sz="2000" b="1" dirty="0" smtClean="0">
                <a:solidFill>
                  <a:schemeClr val="accent5">
                    <a:lumMod val="25000"/>
                  </a:schemeClr>
                </a:solidFill>
                <a:latin typeface="Microsoft YaHei" charset="-122"/>
                <a:ea typeface="Microsoft YaHei" charset="-122"/>
                <a:cs typeface="Microsoft YaHei" charset="-122"/>
              </a:rPr>
              <a:t>mid</a:t>
            </a:r>
            <a:r>
              <a:rPr lang="zh-CN" altLang="en-US" sz="2000" b="1" dirty="0" smtClean="0">
                <a:solidFill>
                  <a:schemeClr val="accent5">
                    <a:lumMod val="25000"/>
                  </a:schemeClr>
                </a:solidFill>
                <a:latin typeface="Microsoft YaHei" charset="-122"/>
                <a:ea typeface="Microsoft YaHei" charset="-122"/>
                <a:cs typeface="Microsoft YaHei" charset="-122"/>
              </a:rPr>
              <a:t>的答案数。</a:t>
            </a:r>
            <a:r>
              <a:rPr lang="en-US" altLang="zh-CN" sz="2000" b="1" dirty="0" smtClean="0">
                <a:solidFill>
                  <a:schemeClr val="accent5">
                    <a:lumMod val="25000"/>
                  </a:schemeClr>
                </a:solidFill>
                <a:latin typeface="Microsoft YaHei" charset="-122"/>
                <a:ea typeface="Microsoft YaHei" charset="-122"/>
                <a:cs typeface="Microsoft YaHei" charset="-122"/>
              </a:rPr>
              <a:t>(</a:t>
            </a:r>
            <a:r>
              <a:rPr lang="zh-CN" altLang="en-US" sz="2000" b="1" dirty="0" smtClean="0">
                <a:solidFill>
                  <a:schemeClr val="accent5">
                    <a:lumMod val="25000"/>
                  </a:schemeClr>
                </a:solidFill>
                <a:latin typeface="Microsoft YaHei" charset="-122"/>
                <a:ea typeface="Microsoft YaHei" charset="-122"/>
                <a:cs typeface="Microsoft YaHei" charset="-122"/>
              </a:rPr>
              <a:t>令</a:t>
            </a:r>
            <a:r>
              <a:rPr lang="en-US" altLang="zh-CN" sz="2000" b="1" dirty="0" err="1" smtClean="0">
                <a:solidFill>
                  <a:schemeClr val="accent5">
                    <a:lumMod val="25000"/>
                  </a:schemeClr>
                </a:solidFill>
                <a:latin typeface="Microsoft YaHei" charset="-122"/>
                <a:ea typeface="Microsoft YaHei" charset="-122"/>
                <a:cs typeface="Microsoft YaHei" charset="-122"/>
              </a:rPr>
              <a:t>len</a:t>
            </a:r>
            <a:r>
              <a:rPr lang="en-US" altLang="zh-CN" sz="2000" b="1" dirty="0" smtClean="0">
                <a:solidFill>
                  <a:schemeClr val="accent5">
                    <a:lumMod val="25000"/>
                  </a:schemeClr>
                </a:solidFill>
                <a:latin typeface="Microsoft YaHei" charset="-122"/>
                <a:ea typeface="Microsoft YaHei" charset="-122"/>
                <a:cs typeface="Microsoft YaHei" charset="-122"/>
              </a:rPr>
              <a:t>=r-l+1.</a:t>
            </a:r>
            <a:endParaRPr lang="en-US" altLang="zh-CN" sz="2000" b="1" dirty="0">
              <a:solidFill>
                <a:schemeClr val="accent5">
                  <a:lumMod val="25000"/>
                </a:schemeClr>
              </a:solidFill>
              <a:latin typeface="Microsoft YaHei" charset="-122"/>
              <a:ea typeface="Microsoft YaHei" charset="-122"/>
              <a:cs typeface="Microsoft YaHei" charset="-122"/>
            </a:endParaRPr>
          </a:p>
        </p:txBody>
      </p:sp>
      <p:sp>
        <p:nvSpPr>
          <p:cNvPr id="22" name="TextBox 21"/>
          <p:cNvSpPr txBox="1"/>
          <p:nvPr/>
        </p:nvSpPr>
        <p:spPr>
          <a:xfrm>
            <a:off x="1129551" y="2323523"/>
            <a:ext cx="64680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对于左区间，我们可以计算出从</a:t>
            </a:r>
            <a:r>
              <a:rPr lang="en-US" altLang="zh-CN" b="1" dirty="0" smtClean="0">
                <a:latin typeface="PingFang SC Semibold" charset="-122"/>
                <a:ea typeface="PingFang SC Semibold" charset="-122"/>
                <a:cs typeface="PingFang SC Semibold" charset="-122"/>
              </a:rPr>
              <a:t>mid</a:t>
            </a:r>
            <a:r>
              <a:rPr lang="zh-CN" altLang="en-US" b="1" dirty="0" smtClean="0">
                <a:latin typeface="PingFang SC Semibold" charset="-122"/>
                <a:ea typeface="PingFang SC Semibold" charset="-122"/>
                <a:cs typeface="PingFang SC Semibold" charset="-122"/>
              </a:rPr>
              <a:t>出发的后缀</a:t>
            </a:r>
            <a:r>
              <a:rPr lang="en-US" altLang="zh-CN" b="1" dirty="0" smtClean="0">
                <a:latin typeface="PingFang SC Semibold" charset="-122"/>
                <a:ea typeface="PingFang SC Semibold" charset="-122"/>
                <a:cs typeface="PingFang SC Semibold" charset="-122"/>
              </a:rPr>
              <a:t>or</a:t>
            </a:r>
            <a:r>
              <a:rPr lang="zh-CN" altLang="en-US" b="1" dirty="0" smtClean="0">
                <a:latin typeface="PingFang SC Semibold" charset="-122"/>
                <a:ea typeface="PingFang SC Semibold" charset="-122"/>
                <a:cs typeface="PingFang SC Semibold" charset="-122"/>
              </a:rPr>
              <a:t>和；对于右区间，计算出从</a:t>
            </a:r>
            <a:r>
              <a:rPr lang="en-US" altLang="zh-CN" b="1" dirty="0" smtClean="0">
                <a:latin typeface="PingFang SC Semibold" charset="-122"/>
                <a:ea typeface="PingFang SC Semibold" charset="-122"/>
                <a:cs typeface="PingFang SC Semibold" charset="-122"/>
              </a:rPr>
              <a:t>mid+1</a:t>
            </a:r>
            <a:r>
              <a:rPr lang="zh-CN" altLang="en-US" b="1" dirty="0" smtClean="0">
                <a:latin typeface="PingFang SC Semibold" charset="-122"/>
                <a:ea typeface="PingFang SC Semibold" charset="-122"/>
                <a:cs typeface="PingFang SC Semibold" charset="-122"/>
              </a:rPr>
              <a:t>出发的前缀</a:t>
            </a:r>
            <a:r>
              <a:rPr lang="en-US" altLang="zh-CN" b="1" dirty="0" smtClean="0">
                <a:latin typeface="PingFang SC Semibold" charset="-122"/>
                <a:ea typeface="PingFang SC Semibold" charset="-122"/>
                <a:cs typeface="PingFang SC Semibold" charset="-122"/>
              </a:rPr>
              <a:t>or</a:t>
            </a:r>
            <a:r>
              <a:rPr lang="zh-CN" altLang="en-US" b="1" dirty="0" smtClean="0">
                <a:latin typeface="PingFang SC Semibold" charset="-122"/>
                <a:ea typeface="PingFang SC Semibold" charset="-122"/>
                <a:cs typeface="PingFang SC Semibold" charset="-122"/>
              </a:rPr>
              <a:t>和。</a:t>
            </a:r>
            <a:endParaRPr lang="en-US" altLang="zh-CN" b="1" dirty="0">
              <a:latin typeface="PingFang SC Semibold" charset="-122"/>
              <a:ea typeface="PingFang SC Semibold" charset="-122"/>
              <a:cs typeface="PingFang SC Semibold" charset="-122"/>
            </a:endParaRPr>
          </a:p>
        </p:txBody>
      </p:sp>
      <p:sp>
        <p:nvSpPr>
          <p:cNvPr id="23" name="TextBox 22"/>
          <p:cNvSpPr txBox="1"/>
          <p:nvPr/>
        </p:nvSpPr>
        <p:spPr>
          <a:xfrm>
            <a:off x="1129551" y="2933540"/>
            <a:ext cx="64680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使用上页的结论，可以枚举一波左边界，推右边界。这样我们就有了一个</a:t>
            </a:r>
            <a:r>
              <a:rPr lang="en-US" altLang="zh-CN" b="1" dirty="0" smtClean="0">
                <a:latin typeface="PingFang SC Semibold" charset="-122"/>
                <a:ea typeface="PingFang SC Semibold" charset="-122"/>
                <a:cs typeface="PingFang SC Semibold" charset="-122"/>
              </a:rPr>
              <a:t>O(</a:t>
            </a:r>
            <a:r>
              <a:rPr lang="en-US" altLang="zh-CN" b="1" dirty="0" err="1" smtClean="0">
                <a:latin typeface="PingFang SC Semibold" charset="-122"/>
                <a:ea typeface="PingFang SC Semibold" charset="-122"/>
                <a:cs typeface="PingFang SC Semibold" charset="-122"/>
              </a:rPr>
              <a:t>len</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的计算方法。</a:t>
            </a:r>
            <a:endParaRPr lang="en-US" altLang="zh-CN" b="1" dirty="0">
              <a:latin typeface="PingFang SC Semibold" charset="-122"/>
              <a:ea typeface="PingFang SC Semibold" charset="-122"/>
              <a:cs typeface="PingFang SC Semibold" charset="-122"/>
            </a:endParaRPr>
          </a:p>
        </p:txBody>
      </p:sp>
      <p:sp>
        <p:nvSpPr>
          <p:cNvPr id="24" name="TextBox 23"/>
          <p:cNvSpPr txBox="1"/>
          <p:nvPr/>
        </p:nvSpPr>
        <p:spPr>
          <a:xfrm>
            <a:off x="1129551" y="3551027"/>
            <a:ext cx="6468036"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事实上，我们只需要枚举后缀和发生改变的那</a:t>
            </a:r>
            <a:r>
              <a:rPr lang="en-US" altLang="zh-CN" b="1" dirty="0" smtClean="0">
                <a:latin typeface="PingFang SC Semibold" charset="-122"/>
                <a:ea typeface="PingFang SC Semibold" charset="-122"/>
                <a:cs typeface="PingFang SC Semibold" charset="-122"/>
              </a:rPr>
              <a:t>O(</a:t>
            </a:r>
            <a:r>
              <a:rPr lang="en-US" altLang="zh-CN" b="1" dirty="0" err="1" smtClean="0">
                <a:latin typeface="PingFang SC Semibold" charset="-122"/>
                <a:ea typeface="PingFang SC Semibold" charset="-122"/>
                <a:cs typeface="PingFang SC Semibold" charset="-122"/>
              </a:rPr>
              <a:t>logW</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个位置作为左边界，最靠左的右边界也只会出现在前缀和发生改变的那</a:t>
            </a:r>
            <a:r>
              <a:rPr lang="en-US" altLang="zh-CN" b="1" dirty="0" smtClean="0">
                <a:latin typeface="PingFang SC Semibold" charset="-122"/>
                <a:ea typeface="PingFang SC Semibold" charset="-122"/>
                <a:cs typeface="PingFang SC Semibold" charset="-122"/>
              </a:rPr>
              <a:t>O(</a:t>
            </a:r>
            <a:r>
              <a:rPr lang="en-US" altLang="zh-CN" b="1" dirty="0" err="1" smtClean="0">
                <a:latin typeface="PingFang SC Semibold" charset="-122"/>
                <a:ea typeface="PingFang SC Semibold" charset="-122"/>
                <a:cs typeface="PingFang SC Semibold" charset="-122"/>
              </a:rPr>
              <a:t>logW</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个位置上。还是按照上面的方法推边界，我们得到了一个</a:t>
            </a:r>
            <a:r>
              <a:rPr lang="en-US" altLang="zh-CN" b="1" dirty="0" smtClean="0">
                <a:latin typeface="PingFang SC Semibold" charset="-122"/>
                <a:ea typeface="PingFang SC Semibold" charset="-122"/>
                <a:cs typeface="PingFang SC Semibold" charset="-122"/>
              </a:rPr>
              <a:t>O(</a:t>
            </a:r>
            <a:r>
              <a:rPr lang="en-US" altLang="zh-CN" b="1" dirty="0" err="1" smtClean="0">
                <a:latin typeface="PingFang SC Semibold" charset="-122"/>
                <a:ea typeface="PingFang SC Semibold" charset="-122"/>
                <a:cs typeface="PingFang SC Semibold" charset="-122"/>
              </a:rPr>
              <a:t>logW</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的计算方法。</a:t>
            </a:r>
            <a:endParaRPr lang="en-US" altLang="zh-CN" b="1" dirty="0" smtClean="0">
              <a:latin typeface="PingFang SC Semibold" charset="-122"/>
              <a:ea typeface="PingFang SC Semibold" charset="-122"/>
              <a:cs typeface="PingFang SC Semibold" charset="-122"/>
            </a:endParaRPr>
          </a:p>
        </p:txBody>
      </p:sp>
      <p:sp>
        <p:nvSpPr>
          <p:cNvPr id="25" name="TextBox 24"/>
          <p:cNvSpPr txBox="1"/>
          <p:nvPr/>
        </p:nvSpPr>
        <p:spPr>
          <a:xfrm>
            <a:off x="1129551" y="4710514"/>
            <a:ext cx="646803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等等</a:t>
            </a:r>
            <a:r>
              <a:rPr lang="mr-IN"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我们计算前后缀和不就</a:t>
            </a:r>
            <a:r>
              <a:rPr lang="en-US" altLang="zh-CN" b="1" dirty="0" smtClean="0">
                <a:latin typeface="PingFang SC Semibold" charset="-122"/>
                <a:ea typeface="PingFang SC Semibold" charset="-122"/>
                <a:cs typeface="PingFang SC Semibold" charset="-122"/>
              </a:rPr>
              <a:t>O(</a:t>
            </a:r>
            <a:r>
              <a:rPr lang="en-US" altLang="zh-CN" b="1" dirty="0" err="1" smtClean="0">
                <a:latin typeface="PingFang SC Semibold" charset="-122"/>
                <a:ea typeface="PingFang SC Semibold" charset="-122"/>
                <a:cs typeface="PingFang SC Semibold" charset="-122"/>
              </a:rPr>
              <a:t>len</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了吗？</a:t>
            </a:r>
            <a:endParaRPr lang="en-US" altLang="zh-CN" b="1" dirty="0" smtClean="0">
              <a:latin typeface="PingFang SC Semibold" charset="-122"/>
              <a:ea typeface="PingFang SC Semibold" charset="-122"/>
              <a:cs typeface="PingFang SC Semibold" charset="-122"/>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563" y="2646687"/>
            <a:ext cx="3662901" cy="3662901"/>
          </a:xfrm>
          <a:prstGeom prst="rect">
            <a:avLst/>
          </a:prstGeom>
        </p:spPr>
      </p:pic>
      <p:sp>
        <p:nvSpPr>
          <p:cNvPr id="28" name="TextBox 27"/>
          <p:cNvSpPr txBox="1"/>
          <p:nvPr/>
        </p:nvSpPr>
        <p:spPr>
          <a:xfrm>
            <a:off x="1129551" y="5025983"/>
            <a:ext cx="646803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思考前缀</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后缀和在什么情况下才会发生改变？</a:t>
            </a:r>
            <a:endParaRPr lang="en-US" altLang="zh-CN" b="1" dirty="0" smtClean="0">
              <a:latin typeface="PingFang SC Semibold" charset="-122"/>
              <a:ea typeface="PingFang SC Semibold" charset="-122"/>
              <a:cs typeface="PingFang SC Semibold" charset="-122"/>
            </a:endParaRPr>
          </a:p>
        </p:txBody>
      </p:sp>
      <p:sp>
        <p:nvSpPr>
          <p:cNvPr id="29" name="TextBox 28"/>
          <p:cNvSpPr txBox="1"/>
          <p:nvPr/>
        </p:nvSpPr>
        <p:spPr>
          <a:xfrm>
            <a:off x="1835521" y="524066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accent5">
                    <a:lumMod val="50000"/>
                  </a:schemeClr>
                </a:solidFill>
                <a:latin typeface="Microsoft YaHei" charset="-122"/>
                <a:ea typeface="Microsoft YaHei" charset="-122"/>
                <a:cs typeface="Microsoft YaHei" charset="-122"/>
              </a:rPr>
              <a:t>二进制中的某一位第一次出现</a:t>
            </a:r>
            <a:r>
              <a:rPr lang="zh-CN" altLang="en-US" b="1" smtClean="0">
                <a:solidFill>
                  <a:schemeClr val="accent5">
                    <a:lumMod val="50000"/>
                  </a:schemeClr>
                </a:solidFill>
                <a:latin typeface="Microsoft YaHei" charset="-122"/>
                <a:ea typeface="Microsoft YaHei" charset="-122"/>
                <a:cs typeface="Microsoft YaHei" charset="-122"/>
              </a:rPr>
              <a:t>的时候吖！</a:t>
            </a:r>
            <a:endParaRPr lang="en-US" altLang="zh-CN" b="1" dirty="0">
              <a:solidFill>
                <a:schemeClr val="accent5">
                  <a:lumMod val="50000"/>
                </a:schemeClr>
              </a:solidFill>
              <a:latin typeface="Microsoft YaHei" charset="-122"/>
              <a:ea typeface="Microsoft YaHei" charset="-122"/>
              <a:cs typeface="Microsoft YaHei" charset="-122"/>
            </a:endParaRPr>
          </a:p>
        </p:txBody>
      </p:sp>
      <p:sp>
        <p:nvSpPr>
          <p:cNvPr id="30" name="TextBox 29"/>
          <p:cNvSpPr txBox="1"/>
          <p:nvPr/>
        </p:nvSpPr>
        <p:spPr>
          <a:xfrm>
            <a:off x="1129551" y="5694632"/>
            <a:ext cx="64680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如果我们能够快速求得这个东西，就可以真正在</a:t>
            </a:r>
            <a:r>
              <a:rPr lang="en-US" altLang="zh-CN" b="1" dirty="0" smtClean="0">
                <a:latin typeface="PingFang SC Semibold" charset="-122"/>
                <a:ea typeface="PingFang SC Semibold" charset="-122"/>
                <a:cs typeface="PingFang SC Semibold" charset="-122"/>
              </a:rPr>
              <a:t>O(</a:t>
            </a:r>
            <a:r>
              <a:rPr lang="en-US" altLang="zh-CN" b="1" dirty="0" err="1" smtClean="0">
                <a:latin typeface="PingFang SC Semibold" charset="-122"/>
                <a:ea typeface="PingFang SC Semibold" charset="-122"/>
                <a:cs typeface="PingFang SC Semibold" charset="-122"/>
              </a:rPr>
              <a:t>logW</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内实现跨中点答案的计算啦。</a:t>
            </a:r>
            <a:endParaRPr lang="en-US" altLang="zh-CN" b="1" dirty="0" smtClean="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8380433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3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3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fade">
                                      <p:cBhvr>
                                        <p:cTn id="17" dur="3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300"/>
                                        <p:tgtEl>
                                          <p:spTgt spid="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fade">
                                      <p:cBhvr>
                                        <p:cTn id="27" dur="3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300"/>
                                        <p:tgtEl>
                                          <p:spTgt spid="2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fade">
                                      <p:cBhvr>
                                        <p:cTn id="37" dur="300"/>
                                        <p:tgtEl>
                                          <p:spTgt spid="2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fade">
                                      <p:cBhvr>
                                        <p:cTn id="47" dur="300"/>
                                        <p:tgtEl>
                                          <p:spTgt spid="2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29">
                                            <p:txEl>
                                              <p:pRg st="0" end="0"/>
                                            </p:txEl>
                                          </p:spTgt>
                                        </p:tgtEl>
                                        <p:attrNameLst>
                                          <p:attrName>style.visibility</p:attrName>
                                        </p:attrNameLst>
                                      </p:cBhvr>
                                      <p:to>
                                        <p:strVal val="visible"/>
                                      </p:to>
                                    </p:set>
                                    <p:animEffect transition="in" filter="fade">
                                      <p:cBhvr>
                                        <p:cTn id="52" dur="300"/>
                                        <p:tgtEl>
                                          <p:spTgt spid="2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iterate type="lt">
                                    <p:tmPct val="0"/>
                                  </p:iterate>
                                  <p:childTnLst>
                                    <p:set>
                                      <p:cBhvr>
                                        <p:cTn id="56" dur="1" fill="hold">
                                          <p:stCondLst>
                                            <p:cond delay="0"/>
                                          </p:stCondLst>
                                        </p:cTn>
                                        <p:tgtEl>
                                          <p:spTgt spid="30">
                                            <p:txEl>
                                              <p:pRg st="0" end="0"/>
                                            </p:txEl>
                                          </p:spTgt>
                                        </p:tgtEl>
                                        <p:attrNameLst>
                                          <p:attrName>style.visibility</p:attrName>
                                        </p:attrNameLst>
                                      </p:cBhvr>
                                      <p:to>
                                        <p:strVal val="visible"/>
                                      </p:to>
                                    </p:set>
                                    <p:animEffect transition="in" filter="fade">
                                      <p:cBhvr>
                                        <p:cTn id="57" dur="3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a:solidFill>
                  <a:schemeClr val="accent5">
                    <a:lumMod val="25000"/>
                  </a:schemeClr>
                </a:solidFill>
                <a:latin typeface="Impact" charset="0"/>
                <a:ea typeface="Impact" charset="0"/>
                <a:cs typeface="Impact" charset="0"/>
              </a:rPr>
              <a:t>Sonya and Bitwise OR</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altLang="zh-CN" sz="1100" i="1" dirty="0" err="1">
                <a:solidFill>
                  <a:schemeClr val="accent5">
                    <a:lumMod val="50000"/>
                  </a:schemeClr>
                </a:solidFill>
              </a:rPr>
              <a:t>Codeforces</a:t>
            </a:r>
            <a:r>
              <a:rPr lang="en-US" altLang="zh-CN" sz="1100" i="1" dirty="0">
                <a:solidFill>
                  <a:schemeClr val="accent5">
                    <a:lumMod val="50000"/>
                  </a:schemeClr>
                </a:solidFill>
              </a:rPr>
              <a:t> Round #495 (Div. 2</a:t>
            </a:r>
            <a:r>
              <a:rPr lang="en-US" altLang="zh-CN" sz="1100" i="1" dirty="0" smtClean="0">
                <a:solidFill>
                  <a:schemeClr val="accent5">
                    <a:lumMod val="50000"/>
                  </a:schemeClr>
                </a:solidFill>
              </a:rPr>
              <a:t>), Problem F.</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TextBox 8"/>
          <p:cNvSpPr txBox="1"/>
          <p:nvPr/>
        </p:nvSpPr>
        <p:spPr>
          <a:xfrm>
            <a:off x="748551" y="116005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剩下的东西其实丢给线段树搞就好了</a:t>
            </a:r>
            <a:r>
              <a:rPr lang="mr-IN" altLang="zh-CN"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17" name="TextBox 16"/>
          <p:cNvSpPr txBox="1"/>
          <p:nvPr/>
        </p:nvSpPr>
        <p:spPr>
          <a:xfrm>
            <a:off x="748551" y="147753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朋友们，我们</a:t>
            </a:r>
            <a:r>
              <a:rPr lang="zh-CN" altLang="en-US" b="1" smtClean="0">
                <a:latin typeface="PingFang SC Semibold" charset="-122"/>
                <a:ea typeface="PingFang SC Semibold" charset="-122"/>
                <a:cs typeface="PingFang SC Semibold" charset="-122"/>
              </a:rPr>
              <a:t>再来整理一下！</a:t>
            </a:r>
            <a:endParaRPr lang="en-US" altLang="zh-CN" b="1" dirty="0">
              <a:latin typeface="PingFang SC Semibold" charset="-122"/>
              <a:ea typeface="PingFang SC Semibold" charset="-122"/>
              <a:cs typeface="PingFang SC Semibold" charset="-122"/>
            </a:endParaRPr>
          </a:p>
        </p:txBody>
      </p:sp>
      <p:sp>
        <p:nvSpPr>
          <p:cNvPr id="18" name="TextBox 17"/>
          <p:cNvSpPr txBox="1"/>
          <p:nvPr/>
        </p:nvSpPr>
        <p:spPr>
          <a:xfrm>
            <a:off x="445992" y="1893402"/>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sz="2000" b="1" dirty="0" smtClean="0">
                <a:solidFill>
                  <a:schemeClr val="accent5">
                    <a:lumMod val="50000"/>
                  </a:schemeClr>
                </a:solidFill>
                <a:latin typeface="Microsoft YaHei" charset="-122"/>
                <a:ea typeface="Microsoft YaHei" charset="-122"/>
                <a:cs typeface="Microsoft YaHei" charset="-122"/>
              </a:rPr>
              <a:t>算法流程</a:t>
            </a:r>
            <a:endParaRPr lang="en-US" altLang="zh-CN" sz="2000" b="1" dirty="0">
              <a:solidFill>
                <a:schemeClr val="accent5">
                  <a:lumMod val="50000"/>
                </a:schemeClr>
              </a:solidFill>
              <a:latin typeface="Microsoft YaHei" charset="-122"/>
              <a:ea typeface="Microsoft YaHei" charset="-122"/>
              <a:cs typeface="Microsoft YaHei" charset="-122"/>
            </a:endParaRPr>
          </a:p>
        </p:txBody>
      </p:sp>
      <p:sp>
        <p:nvSpPr>
          <p:cNvPr id="19" name="TextBox 18"/>
          <p:cNvSpPr txBox="1"/>
          <p:nvPr/>
        </p:nvSpPr>
        <p:spPr>
          <a:xfrm>
            <a:off x="748551" y="224914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维护一个线段树，线段树节点</a:t>
            </a:r>
            <a:r>
              <a:rPr lang="en-US" altLang="zh-CN" b="1" dirty="0" smtClean="0">
                <a:latin typeface="PingFang SC Semibold" charset="-122"/>
                <a:ea typeface="PingFang SC Semibold" charset="-122"/>
                <a:cs typeface="PingFang SC Semibold" charset="-122"/>
              </a:rPr>
              <a:t>[L,R]</a:t>
            </a:r>
            <a:r>
              <a:rPr lang="zh-CN" altLang="en-US" b="1" dirty="0" smtClean="0">
                <a:latin typeface="PingFang SC Semibold" charset="-122"/>
                <a:ea typeface="PingFang SC Semibold" charset="-122"/>
                <a:cs typeface="PingFang SC Semibold" charset="-122"/>
              </a:rPr>
              <a:t>上存这么几个东西：</a:t>
            </a:r>
            <a:endParaRPr lang="en-US" altLang="zh-CN" b="1" dirty="0">
              <a:latin typeface="PingFang SC Semibold" charset="-122"/>
              <a:ea typeface="PingFang SC Semibold" charset="-122"/>
              <a:cs typeface="PingFang SC Semibold" charset="-122"/>
            </a:endParaRPr>
          </a:p>
        </p:txBody>
      </p:sp>
      <p:sp>
        <p:nvSpPr>
          <p:cNvPr id="20" name="TextBox 19"/>
          <p:cNvSpPr txBox="1"/>
          <p:nvPr/>
        </p:nvSpPr>
        <p:spPr>
          <a:xfrm>
            <a:off x="1714499" y="2711182"/>
            <a:ext cx="958103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solidFill>
                  <a:schemeClr val="accent5">
                    <a:lumMod val="25000"/>
                  </a:schemeClr>
                </a:solidFill>
                <a:latin typeface="Microsoft YaHei" charset="-122"/>
                <a:ea typeface="Microsoft YaHei" charset="-122"/>
                <a:cs typeface="Microsoft YaHei" charset="-122"/>
              </a:rPr>
              <a:t>每一位第一次</a:t>
            </a:r>
            <a:r>
              <a:rPr lang="en-US" altLang="zh-CN" b="1" dirty="0" smtClean="0">
                <a:solidFill>
                  <a:schemeClr val="accent5">
                    <a:lumMod val="25000"/>
                  </a:schemeClr>
                </a:solidFill>
                <a:latin typeface="Microsoft YaHei" charset="-122"/>
                <a:ea typeface="Microsoft YaHei" charset="-122"/>
                <a:cs typeface="Microsoft YaHei" charset="-122"/>
              </a:rPr>
              <a:t>/</a:t>
            </a:r>
            <a:r>
              <a:rPr lang="zh-CN" altLang="en-US" b="1" dirty="0" smtClean="0">
                <a:solidFill>
                  <a:schemeClr val="accent5">
                    <a:lumMod val="25000"/>
                  </a:schemeClr>
                </a:solidFill>
                <a:latin typeface="Microsoft YaHei" charset="-122"/>
                <a:ea typeface="Microsoft YaHei" charset="-122"/>
                <a:cs typeface="Microsoft YaHei" charset="-122"/>
              </a:rPr>
              <a:t>最后一次出现的位置：</a:t>
            </a:r>
            <a:r>
              <a:rPr lang="zh-CN" altLang="en-US" sz="1600" dirty="0" smtClean="0">
                <a:solidFill>
                  <a:schemeClr val="accent5">
                    <a:lumMod val="25000"/>
                  </a:schemeClr>
                </a:solidFill>
                <a:latin typeface="Microsoft YaHei" charset="-122"/>
                <a:ea typeface="Microsoft YaHei" charset="-122"/>
                <a:cs typeface="Microsoft YaHei" charset="-122"/>
              </a:rPr>
              <a:t>合并时就在左右儿子的答案中取</a:t>
            </a:r>
            <a:r>
              <a:rPr lang="en-US" altLang="zh-CN" sz="1600" dirty="0" smtClean="0">
                <a:solidFill>
                  <a:schemeClr val="accent5">
                    <a:lumMod val="25000"/>
                  </a:schemeClr>
                </a:solidFill>
                <a:latin typeface="Microsoft YaHei" charset="-122"/>
                <a:ea typeface="Microsoft YaHei" charset="-122"/>
                <a:cs typeface="Microsoft YaHei" charset="-122"/>
              </a:rPr>
              <a:t>min/max</a:t>
            </a:r>
            <a:r>
              <a:rPr lang="zh-CN" altLang="en-US" sz="1600" dirty="0" smtClean="0">
                <a:solidFill>
                  <a:schemeClr val="accent5">
                    <a:lumMod val="25000"/>
                  </a:schemeClr>
                </a:solidFill>
                <a:latin typeface="Microsoft YaHei" charset="-122"/>
                <a:ea typeface="Microsoft YaHei" charset="-122"/>
                <a:cs typeface="Microsoft YaHei" charset="-122"/>
              </a:rPr>
              <a:t>即可。</a:t>
            </a:r>
            <a:endParaRPr lang="en-US" altLang="zh-CN" sz="1600" dirty="0">
              <a:solidFill>
                <a:schemeClr val="accent5">
                  <a:lumMod val="25000"/>
                </a:schemeClr>
              </a:solidFill>
              <a:latin typeface="Microsoft YaHei" charset="-122"/>
              <a:ea typeface="Microsoft YaHei" charset="-122"/>
              <a:cs typeface="Microsoft YaHei" charset="-122"/>
            </a:endParaRPr>
          </a:p>
        </p:txBody>
      </p:sp>
      <p:sp>
        <p:nvSpPr>
          <p:cNvPr id="26" name="TextBox 25"/>
          <p:cNvSpPr txBox="1"/>
          <p:nvPr/>
        </p:nvSpPr>
        <p:spPr>
          <a:xfrm>
            <a:off x="1714499" y="3041684"/>
            <a:ext cx="8478372" cy="11079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solidFill>
                  <a:schemeClr val="accent5">
                    <a:lumMod val="25000"/>
                  </a:schemeClr>
                </a:solidFill>
                <a:latin typeface="Microsoft YaHei" charset="-122"/>
                <a:ea typeface="Microsoft YaHei" charset="-122"/>
                <a:cs typeface="Microsoft YaHei" charset="-122"/>
              </a:rPr>
              <a:t>区间</a:t>
            </a:r>
            <a:r>
              <a:rPr lang="en-US" altLang="zh-CN" b="1" dirty="0" smtClean="0">
                <a:solidFill>
                  <a:schemeClr val="accent5">
                    <a:lumMod val="25000"/>
                  </a:schemeClr>
                </a:solidFill>
                <a:latin typeface="Microsoft YaHei" charset="-122"/>
                <a:ea typeface="Microsoft YaHei" charset="-122"/>
                <a:cs typeface="Microsoft YaHei" charset="-122"/>
              </a:rPr>
              <a:t>[L,R]</a:t>
            </a:r>
            <a:r>
              <a:rPr lang="zh-CN" altLang="en-US" b="1" dirty="0" smtClean="0">
                <a:solidFill>
                  <a:schemeClr val="accent5">
                    <a:lumMod val="25000"/>
                  </a:schemeClr>
                </a:solidFill>
                <a:latin typeface="Microsoft YaHei" charset="-122"/>
                <a:ea typeface="Microsoft YaHei" charset="-122"/>
                <a:cs typeface="Microsoft YaHei" charset="-122"/>
              </a:rPr>
              <a:t>内的答案：等于左右儿子中的答案</a:t>
            </a:r>
            <a:r>
              <a:rPr lang="en-US" altLang="zh-CN" b="1" dirty="0" smtClean="0">
                <a:solidFill>
                  <a:schemeClr val="accent5">
                    <a:lumMod val="25000"/>
                  </a:schemeClr>
                </a:solidFill>
                <a:latin typeface="Microsoft YaHei" charset="-122"/>
                <a:ea typeface="Microsoft YaHei" charset="-122"/>
                <a:cs typeface="Microsoft YaHei" charset="-122"/>
              </a:rPr>
              <a:t>+</a:t>
            </a:r>
            <a:r>
              <a:rPr lang="zh-CN" altLang="en-US" b="1" dirty="0" smtClean="0">
                <a:solidFill>
                  <a:schemeClr val="accent5">
                    <a:lumMod val="25000"/>
                  </a:schemeClr>
                </a:solidFill>
                <a:latin typeface="Microsoft YaHei" charset="-122"/>
                <a:ea typeface="Microsoft YaHei" charset="-122"/>
                <a:cs typeface="Microsoft YaHei" charset="-122"/>
              </a:rPr>
              <a:t>跨中点的答案</a:t>
            </a:r>
            <a:r>
              <a:rPr lang="zh-CN" altLang="en-US" sz="1600" dirty="0" smtClean="0">
                <a:solidFill>
                  <a:schemeClr val="accent5">
                    <a:lumMod val="25000"/>
                  </a:schemeClr>
                </a:solidFill>
                <a:latin typeface="Microsoft YaHei" charset="-122"/>
                <a:ea typeface="Microsoft YaHei" charset="-122"/>
                <a:cs typeface="Microsoft YaHei" charset="-122"/>
              </a:rPr>
              <a:t>。</a:t>
            </a:r>
            <a:endParaRPr lang="en-US" altLang="zh-CN" sz="1600" dirty="0" smtClean="0">
              <a:solidFill>
                <a:schemeClr val="accent5">
                  <a:lumMod val="25000"/>
                </a:schemeClr>
              </a:solidFill>
              <a:latin typeface="Microsoft YaHei" charset="-122"/>
              <a:ea typeface="Microsoft YaHei" charset="-122"/>
              <a:cs typeface="Microsoft YaHei" charset="-122"/>
            </a:endParaRPr>
          </a:p>
          <a:p>
            <a:pPr marR="0" algn="l" defTabSz="914400" rtl="0" fontAlgn="auto" latinLnBrk="0" hangingPunct="0">
              <a:spcBef>
                <a:spcPts val="0"/>
              </a:spcBef>
              <a:spcAft>
                <a:spcPts val="0"/>
              </a:spcAft>
              <a:buClr>
                <a:schemeClr val="accent5">
                  <a:lumMod val="25000"/>
                </a:schemeClr>
              </a:buClr>
              <a:buSzPct val="200000"/>
              <a:tabLst/>
            </a:pPr>
            <a:r>
              <a:rPr lang="en-US" altLang="zh-CN" sz="1600" dirty="0">
                <a:solidFill>
                  <a:schemeClr val="accent5">
                    <a:lumMod val="25000"/>
                  </a:schemeClr>
                </a:solidFill>
                <a:latin typeface="Microsoft YaHei" charset="-122"/>
                <a:ea typeface="Microsoft YaHei" charset="-122"/>
                <a:cs typeface="Microsoft YaHei" charset="-122"/>
              </a:rPr>
              <a:t>	</a:t>
            </a:r>
            <a:r>
              <a:rPr lang="en-US" altLang="zh-CN" sz="1600" dirty="0" smtClean="0">
                <a:solidFill>
                  <a:schemeClr val="accent5">
                    <a:lumMod val="25000"/>
                  </a:schemeClr>
                </a:solidFill>
                <a:latin typeface="Microsoft YaHei" charset="-122"/>
                <a:ea typeface="Microsoft YaHei" charset="-122"/>
                <a:cs typeface="Microsoft YaHei" charset="-122"/>
              </a:rPr>
              <a:t>&gt; </a:t>
            </a:r>
            <a:r>
              <a:rPr lang="zh-CN" altLang="en-US" sz="1600" dirty="0" smtClean="0">
                <a:solidFill>
                  <a:schemeClr val="accent5">
                    <a:lumMod val="25000"/>
                  </a:schemeClr>
                </a:solidFill>
                <a:latin typeface="Microsoft YaHei" charset="-122"/>
                <a:ea typeface="Microsoft YaHei" charset="-122"/>
                <a:cs typeface="Microsoft YaHei" charset="-122"/>
              </a:rPr>
              <a:t>跨中点的答案可以使用左儿子中每一位最后一次出现的位置与右儿子中每一位首</a:t>
            </a:r>
            <a:r>
              <a:rPr lang="en-US" altLang="zh-CN" sz="1600" dirty="0" smtClean="0">
                <a:solidFill>
                  <a:schemeClr val="accent5">
                    <a:lumMod val="25000"/>
                  </a:schemeClr>
                </a:solidFill>
                <a:latin typeface="Microsoft YaHei" charset="-122"/>
                <a:ea typeface="Microsoft YaHei" charset="-122"/>
                <a:cs typeface="Microsoft YaHei" charset="-122"/>
              </a:rPr>
              <a:t>	    </a:t>
            </a:r>
            <a:r>
              <a:rPr lang="zh-CN" altLang="en-US" sz="1600" dirty="0" smtClean="0">
                <a:solidFill>
                  <a:schemeClr val="accent5">
                    <a:lumMod val="25000"/>
                  </a:schemeClr>
                </a:solidFill>
                <a:latin typeface="Microsoft YaHei" charset="-122"/>
                <a:ea typeface="Microsoft YaHei" charset="-122"/>
                <a:cs typeface="Microsoft YaHei" charset="-122"/>
              </a:rPr>
              <a:t>次出现的位置拿出左端点和右端点进行计算。</a:t>
            </a:r>
            <a:endParaRPr lang="en-US" altLang="zh-CN" sz="1600" dirty="0" smtClean="0">
              <a:solidFill>
                <a:schemeClr val="accent5">
                  <a:lumMod val="25000"/>
                </a:schemeClr>
              </a:solidFill>
              <a:latin typeface="Microsoft YaHei" charset="-122"/>
              <a:ea typeface="Microsoft YaHei" charset="-122"/>
              <a:cs typeface="Microsoft YaHei" charset="-122"/>
            </a:endParaRPr>
          </a:p>
          <a:p>
            <a:pPr marR="0" algn="l" defTabSz="914400" rtl="0" fontAlgn="auto" latinLnBrk="0" hangingPunct="0">
              <a:spcBef>
                <a:spcPts val="0"/>
              </a:spcBef>
              <a:spcAft>
                <a:spcPts val="0"/>
              </a:spcAft>
              <a:buClr>
                <a:schemeClr val="accent5">
                  <a:lumMod val="25000"/>
                </a:schemeClr>
              </a:buClr>
              <a:buSzPct val="200000"/>
              <a:tabLst/>
            </a:pPr>
            <a:r>
              <a:rPr lang="en-US" altLang="zh-CN" sz="1600" dirty="0">
                <a:solidFill>
                  <a:schemeClr val="accent5">
                    <a:lumMod val="25000"/>
                  </a:schemeClr>
                </a:solidFill>
                <a:latin typeface="Microsoft YaHei" charset="-122"/>
                <a:ea typeface="Microsoft YaHei" charset="-122"/>
                <a:cs typeface="Microsoft YaHei" charset="-122"/>
              </a:rPr>
              <a:t>	</a:t>
            </a:r>
            <a:r>
              <a:rPr lang="en-US" altLang="zh-CN" sz="1600" dirty="0" smtClean="0">
                <a:solidFill>
                  <a:schemeClr val="accent5">
                    <a:lumMod val="25000"/>
                  </a:schemeClr>
                </a:solidFill>
                <a:latin typeface="Microsoft YaHei" charset="-122"/>
                <a:ea typeface="Microsoft YaHei" charset="-122"/>
                <a:cs typeface="Microsoft YaHei" charset="-122"/>
              </a:rPr>
              <a:t>&gt; </a:t>
            </a:r>
            <a:r>
              <a:rPr lang="zh-CN" altLang="en-US" sz="1600" dirty="0" smtClean="0">
                <a:solidFill>
                  <a:schemeClr val="accent5">
                    <a:lumMod val="25000"/>
                  </a:schemeClr>
                </a:solidFill>
                <a:latin typeface="Microsoft YaHei" charset="-122"/>
                <a:ea typeface="Microsoft YaHei" charset="-122"/>
                <a:cs typeface="Microsoft YaHei" charset="-122"/>
              </a:rPr>
              <a:t>单次合并</a:t>
            </a:r>
            <a:r>
              <a:rPr lang="en-US" altLang="zh-CN" sz="1600" dirty="0" smtClean="0">
                <a:solidFill>
                  <a:schemeClr val="accent5">
                    <a:lumMod val="25000"/>
                  </a:schemeClr>
                </a:solidFill>
                <a:latin typeface="Microsoft YaHei" charset="-122"/>
                <a:ea typeface="Microsoft YaHei" charset="-122"/>
                <a:cs typeface="Microsoft YaHei" charset="-122"/>
              </a:rPr>
              <a:t>O(</a:t>
            </a:r>
            <a:r>
              <a:rPr lang="en-US" altLang="zh-CN" sz="1600" dirty="0" err="1" smtClean="0">
                <a:solidFill>
                  <a:schemeClr val="accent5">
                    <a:lumMod val="25000"/>
                  </a:schemeClr>
                </a:solidFill>
                <a:latin typeface="Microsoft YaHei" charset="-122"/>
                <a:ea typeface="Microsoft YaHei" charset="-122"/>
                <a:cs typeface="Microsoft YaHei" charset="-122"/>
              </a:rPr>
              <a:t>logW</a:t>
            </a:r>
            <a:r>
              <a:rPr lang="en-US" altLang="zh-CN" sz="1600" dirty="0" smtClean="0">
                <a:solidFill>
                  <a:schemeClr val="accent5">
                    <a:lumMod val="25000"/>
                  </a:schemeClr>
                </a:solidFill>
                <a:latin typeface="Microsoft YaHei" charset="-122"/>
                <a:ea typeface="Microsoft YaHei" charset="-122"/>
                <a:cs typeface="Microsoft YaHei" charset="-122"/>
              </a:rPr>
              <a:t>).</a:t>
            </a:r>
            <a:endParaRPr lang="en-US" altLang="zh-CN" sz="1600" dirty="0">
              <a:solidFill>
                <a:schemeClr val="accent5">
                  <a:lumMod val="25000"/>
                </a:schemeClr>
              </a:solidFill>
              <a:latin typeface="Microsoft YaHei" charset="-122"/>
              <a:ea typeface="Microsoft YaHei" charset="-122"/>
              <a:cs typeface="Microsoft YaHei" charset="-122"/>
            </a:endParaRPr>
          </a:p>
        </p:txBody>
      </p:sp>
      <p:sp>
        <p:nvSpPr>
          <p:cNvPr id="27" name="TextBox 26"/>
          <p:cNvSpPr txBox="1"/>
          <p:nvPr/>
        </p:nvSpPr>
        <p:spPr>
          <a:xfrm>
            <a:off x="748550" y="400581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遇到一个修改时：</a:t>
            </a:r>
            <a:endParaRPr lang="en-US" altLang="zh-CN" b="1" dirty="0">
              <a:latin typeface="PingFang SC Semibold" charset="-122"/>
              <a:ea typeface="PingFang SC Semibold" charset="-122"/>
              <a:cs typeface="PingFang SC Semibold" charset="-122"/>
            </a:endParaRPr>
          </a:p>
        </p:txBody>
      </p:sp>
      <p:sp>
        <p:nvSpPr>
          <p:cNvPr id="31" name="TextBox 30"/>
          <p:cNvSpPr txBox="1"/>
          <p:nvPr/>
        </p:nvSpPr>
        <p:spPr>
          <a:xfrm>
            <a:off x="1714499" y="431539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显然只会对它在线段树中的叶子节点到根的路径上的区间产生影响。</a:t>
            </a:r>
            <a:endParaRPr lang="en-US" altLang="zh-CN" b="1" dirty="0">
              <a:latin typeface="PingFang SC Semibold" charset="-122"/>
              <a:ea typeface="PingFang SC Semibold" charset="-122"/>
              <a:cs typeface="PingFang SC Semibold" charset="-122"/>
            </a:endParaRPr>
          </a:p>
        </p:txBody>
      </p:sp>
      <p:sp>
        <p:nvSpPr>
          <p:cNvPr id="32" name="TextBox 31"/>
          <p:cNvSpPr txBox="1"/>
          <p:nvPr/>
        </p:nvSpPr>
        <p:spPr>
          <a:xfrm>
            <a:off x="1714498" y="460884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手动改叶子节点的答案，从低到高</a:t>
            </a:r>
            <a:r>
              <a:rPr lang="en-US" altLang="zh-CN" b="1" dirty="0" smtClean="0">
                <a:latin typeface="PingFang SC Semibold" charset="-122"/>
                <a:ea typeface="PingFang SC Semibold" charset="-122"/>
                <a:cs typeface="PingFang SC Semibold" charset="-122"/>
              </a:rPr>
              <a:t>update</a:t>
            </a:r>
            <a:r>
              <a:rPr lang="zh-CN" altLang="en-US" b="1" dirty="0" smtClean="0">
                <a:latin typeface="PingFang SC Semibold" charset="-122"/>
                <a:ea typeface="PingFang SC Semibold" charset="-122"/>
                <a:cs typeface="PingFang SC Semibold" charset="-122"/>
              </a:rPr>
              <a:t>一波就行了。</a:t>
            </a:r>
            <a:endParaRPr lang="en-US" altLang="zh-CN" b="1" dirty="0">
              <a:latin typeface="PingFang SC Semibold" charset="-122"/>
              <a:ea typeface="PingFang SC Semibold" charset="-122"/>
              <a:cs typeface="PingFang SC Semibold" charset="-122"/>
            </a:endParaRPr>
          </a:p>
        </p:txBody>
      </p:sp>
      <p:sp>
        <p:nvSpPr>
          <p:cNvPr id="33" name="TextBox 32"/>
          <p:cNvSpPr txBox="1"/>
          <p:nvPr/>
        </p:nvSpPr>
        <p:spPr>
          <a:xfrm>
            <a:off x="748549" y="498223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遇到一个查询时：</a:t>
            </a:r>
            <a:endParaRPr lang="en-US" altLang="zh-CN" b="1" dirty="0">
              <a:latin typeface="PingFang SC Semibold" charset="-122"/>
              <a:ea typeface="PingFang SC Semibold" charset="-122"/>
              <a:cs typeface="PingFang SC Semibold" charset="-122"/>
            </a:endParaRPr>
          </a:p>
        </p:txBody>
      </p:sp>
      <p:sp>
        <p:nvSpPr>
          <p:cNvPr id="34" name="TextBox 33"/>
          <p:cNvSpPr txBox="1"/>
          <p:nvPr/>
        </p:nvSpPr>
        <p:spPr>
          <a:xfrm>
            <a:off x="1714497" y="527567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遇到完整的区间时直接返回区间的答案；遇到完全位于某一个儿子时递归进去；</a:t>
            </a:r>
            <a:endParaRPr lang="en-US" altLang="zh-CN" b="1" dirty="0">
              <a:latin typeface="PingFang SC Semibold" charset="-122"/>
              <a:ea typeface="PingFang SC Semibold" charset="-122"/>
              <a:cs typeface="PingFang SC Semibold" charset="-122"/>
            </a:endParaRPr>
          </a:p>
        </p:txBody>
      </p:sp>
      <p:sp>
        <p:nvSpPr>
          <p:cNvPr id="35" name="TextBox 34"/>
          <p:cNvSpPr txBox="1"/>
          <p:nvPr/>
        </p:nvSpPr>
        <p:spPr>
          <a:xfrm>
            <a:off x="1714496" y="557780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需要注意的是，遇到跨区间的情况时，不仅需要递归到两边，还需要计算一遍跨中点的答案。</a:t>
            </a:r>
            <a:endParaRPr lang="en-US" altLang="zh-CN" b="1" dirty="0">
              <a:latin typeface="PingFang SC Semibold" charset="-122"/>
              <a:ea typeface="PingFang SC Semibold" charset="-122"/>
              <a:cs typeface="PingFang SC Semibold" charset="-122"/>
            </a:endParaRPr>
          </a:p>
        </p:txBody>
      </p:sp>
      <p:grpSp>
        <p:nvGrpSpPr>
          <p:cNvPr id="4" name="Group 3"/>
          <p:cNvGrpSpPr/>
          <p:nvPr/>
        </p:nvGrpSpPr>
        <p:grpSpPr>
          <a:xfrm>
            <a:off x="748548" y="5944625"/>
            <a:ext cx="11062449" cy="507829"/>
            <a:chOff x="748548" y="5944625"/>
            <a:chExt cx="11062449" cy="507829"/>
          </a:xfrm>
        </p:grpSpPr>
        <p:sp>
          <p:nvSpPr>
            <p:cNvPr id="36" name="TextBox 35"/>
            <p:cNvSpPr txBox="1"/>
            <p:nvPr/>
          </p:nvSpPr>
          <p:spPr>
            <a:xfrm>
              <a:off x="748548" y="594462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总时间复杂度</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2477247" y="6008109"/>
              <a:ext cx="2309906" cy="395753"/>
            </a:xfrm>
            <a:prstGeom prst="rect">
              <a:avLst/>
            </a:prstGeom>
          </p:spPr>
        </p:pic>
      </p:grpSp>
    </p:spTree>
    <p:extLst>
      <p:ext uri="{BB962C8B-B14F-4D97-AF65-F5344CB8AC3E}">
        <p14:creationId xmlns:p14="http://schemas.microsoft.com/office/powerpoint/2010/main" val="17071976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3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3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3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fade">
                                      <p:cBhvr>
                                        <p:cTn id="22" dur="300"/>
                                        <p:tgtEl>
                                          <p:spTgt spid="1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27">
                                            <p:txEl>
                                              <p:pRg st="0" end="0"/>
                                            </p:txEl>
                                          </p:spTgt>
                                        </p:tgtEl>
                                        <p:attrNameLst>
                                          <p:attrName>style.visibility</p:attrName>
                                        </p:attrNameLst>
                                      </p:cBhvr>
                                      <p:to>
                                        <p:strVal val="visible"/>
                                      </p:to>
                                    </p:set>
                                    <p:animEffect transition="in" filter="fade">
                                      <p:cBhvr>
                                        <p:cTn id="37" dur="300"/>
                                        <p:tgtEl>
                                          <p:spTgt spid="2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fade">
                                      <p:cBhvr>
                                        <p:cTn id="42" dur="300"/>
                                        <p:tgtEl>
                                          <p:spTgt spid="3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32">
                                            <p:txEl>
                                              <p:pRg st="0" end="0"/>
                                            </p:txEl>
                                          </p:spTgt>
                                        </p:tgtEl>
                                        <p:attrNameLst>
                                          <p:attrName>style.visibility</p:attrName>
                                        </p:attrNameLst>
                                      </p:cBhvr>
                                      <p:to>
                                        <p:strVal val="visible"/>
                                      </p:to>
                                    </p:set>
                                    <p:animEffect transition="in" filter="fade">
                                      <p:cBhvr>
                                        <p:cTn id="47" dur="300"/>
                                        <p:tgtEl>
                                          <p:spTgt spid="3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33">
                                            <p:txEl>
                                              <p:pRg st="0" end="0"/>
                                            </p:txEl>
                                          </p:spTgt>
                                        </p:tgtEl>
                                        <p:attrNameLst>
                                          <p:attrName>style.visibility</p:attrName>
                                        </p:attrNameLst>
                                      </p:cBhvr>
                                      <p:to>
                                        <p:strVal val="visible"/>
                                      </p:to>
                                    </p:set>
                                    <p:animEffect transition="in" filter="fade">
                                      <p:cBhvr>
                                        <p:cTn id="52" dur="300"/>
                                        <p:tgtEl>
                                          <p:spTgt spid="3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iterate type="lt">
                                    <p:tmPct val="0"/>
                                  </p:iterate>
                                  <p:childTnLst>
                                    <p:set>
                                      <p:cBhvr>
                                        <p:cTn id="56" dur="1" fill="hold">
                                          <p:stCondLst>
                                            <p:cond delay="0"/>
                                          </p:stCondLst>
                                        </p:cTn>
                                        <p:tgtEl>
                                          <p:spTgt spid="34">
                                            <p:txEl>
                                              <p:pRg st="0" end="0"/>
                                            </p:txEl>
                                          </p:spTgt>
                                        </p:tgtEl>
                                        <p:attrNameLst>
                                          <p:attrName>style.visibility</p:attrName>
                                        </p:attrNameLst>
                                      </p:cBhvr>
                                      <p:to>
                                        <p:strVal val="visible"/>
                                      </p:to>
                                    </p:set>
                                    <p:animEffect transition="in" filter="fade">
                                      <p:cBhvr>
                                        <p:cTn id="57" dur="300"/>
                                        <p:tgtEl>
                                          <p:spTgt spid="3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iterate type="lt">
                                    <p:tmPct val="0"/>
                                  </p:iterate>
                                  <p:childTnLst>
                                    <p:set>
                                      <p:cBhvr>
                                        <p:cTn id="61" dur="1" fill="hold">
                                          <p:stCondLst>
                                            <p:cond delay="0"/>
                                          </p:stCondLst>
                                        </p:cTn>
                                        <p:tgtEl>
                                          <p:spTgt spid="35">
                                            <p:txEl>
                                              <p:pRg st="0" end="0"/>
                                            </p:txEl>
                                          </p:spTgt>
                                        </p:tgtEl>
                                        <p:attrNameLst>
                                          <p:attrName>style.visibility</p:attrName>
                                        </p:attrNameLst>
                                      </p:cBhvr>
                                      <p:to>
                                        <p:strVal val="visible"/>
                                      </p:to>
                                    </p:set>
                                    <p:animEffect transition="in" filter="fade">
                                      <p:cBhvr>
                                        <p:cTn id="62" dur="300"/>
                                        <p:tgtEl>
                                          <p:spTgt spid="3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003926"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accent5">
                    <a:lumMod val="25000"/>
                  </a:schemeClr>
                </a:solidFill>
                <a:latin typeface="Impact" charset="0"/>
                <a:ea typeface="Impact" charset="0"/>
                <a:cs typeface="Impact" charset="0"/>
              </a:rPr>
              <a:t>Yet Another </a:t>
            </a:r>
            <a:r>
              <a:rPr lang="en-US" sz="2800" b="1" u="sng" smtClean="0">
                <a:solidFill>
                  <a:schemeClr val="accent5">
                    <a:lumMod val="25000"/>
                  </a:schemeClr>
                </a:solidFill>
                <a:latin typeface="Impact" charset="0"/>
                <a:ea typeface="Impact" charset="0"/>
                <a:cs typeface="Impact" charset="0"/>
              </a:rPr>
              <a:t>Minimization Problem</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altLang="zh-CN" sz="1100" i="1" dirty="0" err="1">
                <a:solidFill>
                  <a:schemeClr val="accent5">
                    <a:lumMod val="50000"/>
                  </a:schemeClr>
                </a:solidFill>
              </a:rPr>
              <a:t>Codeforces</a:t>
            </a:r>
            <a:r>
              <a:rPr lang="en-US" altLang="zh-CN" sz="1100" i="1" dirty="0">
                <a:solidFill>
                  <a:schemeClr val="accent5">
                    <a:lumMod val="50000"/>
                  </a:schemeClr>
                </a:solidFill>
              </a:rPr>
              <a:t> Round #438 by </a:t>
            </a:r>
            <a:r>
              <a:rPr lang="en-US" altLang="zh-CN" sz="1100" i="1" dirty="0" err="1">
                <a:solidFill>
                  <a:schemeClr val="accent5">
                    <a:lumMod val="50000"/>
                  </a:schemeClr>
                </a:solidFill>
              </a:rPr>
              <a:t>Sberbank</a:t>
            </a:r>
            <a:r>
              <a:rPr lang="en-US" altLang="zh-CN" sz="1100" i="1" dirty="0">
                <a:solidFill>
                  <a:schemeClr val="accent5">
                    <a:lumMod val="50000"/>
                  </a:schemeClr>
                </a:solidFill>
              </a:rPr>
              <a:t> and Barcelona Bootcamp (Div. 1 + Div. 2 combined</a:t>
            </a:r>
            <a:r>
              <a:rPr lang="en-US" altLang="zh-CN" sz="1100" i="1" dirty="0" smtClean="0">
                <a:solidFill>
                  <a:schemeClr val="accent5">
                    <a:lumMod val="50000"/>
                  </a:schemeClr>
                </a:solidFill>
              </a:rPr>
              <a:t>), Problem F.</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9" y="1085731"/>
            <a:ext cx="9130553"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题目描述</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给出一个长度为</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的序列</a:t>
            </a:r>
            <a:r>
              <a:rPr lang="en-US" altLang="zh-CN" b="1" dirty="0" smtClean="0">
                <a:latin typeface="PingFang SC Semibold" charset="-122"/>
                <a:ea typeface="PingFang SC Semibold" charset="-122"/>
                <a:cs typeface="PingFang SC Semibold" charset="-122"/>
              </a:rPr>
              <a:t>a</a:t>
            </a:r>
            <a:r>
              <a:rPr lang="zh-CN" altLang="en-US" b="1" dirty="0" smtClean="0">
                <a:latin typeface="PingFang SC Semibold" charset="-122"/>
                <a:ea typeface="PingFang SC Semibold" charset="-122"/>
                <a:cs typeface="PingFang SC Semibold" charset="-122"/>
              </a:rPr>
              <a:t>。</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定义一个区间</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l,r</a:t>
            </a:r>
            <a:r>
              <a:rPr lang="en-US" altLang="zh-CN" b="1" dirty="0" smtClean="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的价值为其中所有元素相等的数对数。即</a:t>
            </a: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sz="2400" b="1" u="sng" dirty="0">
              <a:solidFill>
                <a:schemeClr val="accent5">
                  <a:lumMod val="50000"/>
                </a:schemeClr>
              </a:solidFill>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你</a:t>
            </a:r>
            <a:r>
              <a:rPr lang="zh-CN" altLang="en-US" b="1" dirty="0">
                <a:latin typeface="PingFang SC Semibold" charset="-122"/>
                <a:ea typeface="PingFang SC Semibold" charset="-122"/>
                <a:cs typeface="PingFang SC Semibold" charset="-122"/>
              </a:rPr>
              <a:t>的目标是将原序列划分</a:t>
            </a:r>
            <a:r>
              <a:rPr lang="zh-CN" altLang="en-US" b="1" dirty="0" smtClean="0">
                <a:latin typeface="PingFang SC Semibold" charset="-122"/>
                <a:ea typeface="PingFang SC Semibold" charset="-122"/>
                <a:cs typeface="PingFang SC Semibold" charset="-122"/>
              </a:rPr>
              <a:t>成</a:t>
            </a:r>
            <a:r>
              <a:rPr lang="zh-CN" altLang="en-US" b="1" u="sng" dirty="0" smtClean="0">
                <a:latin typeface="PingFang SC Semibold" charset="-122"/>
                <a:ea typeface="PingFang SC Semibold" charset="-122"/>
                <a:cs typeface="PingFang SC Semibold" charset="-122"/>
              </a:rPr>
              <a:t>恰好</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个子段，使得这</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个子段的价值和最小。</a:t>
            </a: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数据范围</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n &lt;= 10^5.</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k &lt;= min(n,20).</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3508935" y="2625109"/>
            <a:ext cx="4223124" cy="653702"/>
          </a:xfrm>
          <a:prstGeom prst="rect">
            <a:avLst/>
          </a:prstGeom>
        </p:spPr>
      </p:pic>
    </p:spTree>
    <p:extLst>
      <p:ext uri="{BB962C8B-B14F-4D97-AF65-F5344CB8AC3E}">
        <p14:creationId xmlns:p14="http://schemas.microsoft.com/office/powerpoint/2010/main" val="16984306"/>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003926"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accent5">
                    <a:lumMod val="25000"/>
                  </a:schemeClr>
                </a:solidFill>
                <a:latin typeface="Impact" charset="0"/>
                <a:ea typeface="Impact" charset="0"/>
                <a:cs typeface="Impact" charset="0"/>
              </a:rPr>
              <a:t>Yet Another </a:t>
            </a:r>
            <a:r>
              <a:rPr lang="en-US" sz="2800" b="1" u="sng" smtClean="0">
                <a:solidFill>
                  <a:schemeClr val="accent5">
                    <a:lumMod val="25000"/>
                  </a:schemeClr>
                </a:solidFill>
                <a:latin typeface="Impact" charset="0"/>
                <a:ea typeface="Impact" charset="0"/>
                <a:cs typeface="Impact" charset="0"/>
              </a:rPr>
              <a:t>Minimization Problem</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altLang="zh-CN" sz="1100" i="1" dirty="0" err="1">
                <a:solidFill>
                  <a:schemeClr val="accent5">
                    <a:lumMod val="50000"/>
                  </a:schemeClr>
                </a:solidFill>
              </a:rPr>
              <a:t>Codeforces</a:t>
            </a:r>
            <a:r>
              <a:rPr lang="en-US" altLang="zh-CN" sz="1100" i="1" dirty="0">
                <a:solidFill>
                  <a:schemeClr val="accent5">
                    <a:lumMod val="50000"/>
                  </a:schemeClr>
                </a:solidFill>
              </a:rPr>
              <a:t> Round #438 by </a:t>
            </a:r>
            <a:r>
              <a:rPr lang="en-US" altLang="zh-CN" sz="1100" i="1" dirty="0" err="1">
                <a:solidFill>
                  <a:schemeClr val="accent5">
                    <a:lumMod val="50000"/>
                  </a:schemeClr>
                </a:solidFill>
              </a:rPr>
              <a:t>Sberbank</a:t>
            </a:r>
            <a:r>
              <a:rPr lang="en-US" altLang="zh-CN" sz="1100" i="1" dirty="0">
                <a:solidFill>
                  <a:schemeClr val="accent5">
                    <a:lumMod val="50000"/>
                  </a:schemeClr>
                </a:solidFill>
              </a:rPr>
              <a:t> and Barcelona Bootcamp (Div. 1 + Div. 2 combined</a:t>
            </a:r>
            <a:r>
              <a:rPr lang="en-US" altLang="zh-CN" sz="1100" i="1" dirty="0" smtClean="0">
                <a:solidFill>
                  <a:schemeClr val="accent5">
                    <a:lumMod val="50000"/>
                  </a:schemeClr>
                </a:solidFill>
              </a:rPr>
              <a:t>), Problem F.</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8" name="Group 7"/>
          <p:cNvGrpSpPr/>
          <p:nvPr/>
        </p:nvGrpSpPr>
        <p:grpSpPr>
          <a:xfrm>
            <a:off x="963706" y="2062610"/>
            <a:ext cx="9726708" cy="923328"/>
            <a:chOff x="761999" y="834743"/>
            <a:chExt cx="9726708" cy="923328"/>
          </a:xfrm>
        </p:grpSpPr>
        <p:sp>
          <p:nvSpPr>
            <p:cNvPr id="9" name="TextBox 8"/>
            <p:cNvSpPr txBox="1"/>
            <p:nvPr/>
          </p:nvSpPr>
          <p:spPr>
            <a:xfrm>
              <a:off x="761999" y="834743"/>
              <a:ext cx="9726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对于区间的价值我们换种写法，也就是</a:t>
              </a:r>
              <a:r>
                <a:rPr lang="en-US" altLang="zh-CN" b="1" dirty="0" smtClean="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 其中</a:t>
              </a:r>
              <a:r>
                <a:rPr lang="en-US" altLang="zh-CN" b="1" dirty="0" err="1" smtClean="0">
                  <a:latin typeface="PingFang SC Semibold" charset="-122"/>
                  <a:ea typeface="PingFang SC Semibold" charset="-122"/>
                  <a:cs typeface="PingFang SC Semibold" charset="-122"/>
                </a:rPr>
                <a:t>Cnt_k</a:t>
              </a:r>
              <a:r>
                <a:rPr lang="zh-CN" altLang="en-US" b="1" dirty="0" smtClean="0">
                  <a:latin typeface="PingFang SC Semibold" charset="-122"/>
                  <a:ea typeface="PingFang SC Semibold" charset="-122"/>
                  <a:cs typeface="PingFang SC Semibold" charset="-122"/>
                </a:rPr>
                <a:t>表示在该区间当中值为</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的元素出现的次数。同时也是</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Cnt_k</a:t>
              </a:r>
              <a:r>
                <a:rPr lang="en-US" altLang="zh-CN" b="1" dirty="0" smtClean="0">
                  <a:latin typeface="PingFang SC Semibold" charset="-122"/>
                  <a:ea typeface="PingFang SC Semibold" charset="-122"/>
                  <a:cs typeface="PingFang SC Semibold" charset="-122"/>
                </a:rPr>
                <a:t> </a:t>
              </a:r>
              <a:r>
                <a:rPr lang="mr-IN" altLang="zh-CN"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 1</a:t>
              </a:r>
              <a:r>
                <a:rPr lang="zh-CN" altLang="en-US" b="1" dirty="0" smtClean="0">
                  <a:latin typeface="PingFang SC Semibold" charset="-122"/>
                  <a:ea typeface="PingFang SC Semibold" charset="-122"/>
                  <a:cs typeface="PingFang SC Semibold" charset="-122"/>
                </a:rPr>
                <a:t>的等差数列和。</a:t>
              </a:r>
              <a:endParaRPr lang="en-US" altLang="zh-CN" b="1" dirty="0">
                <a:latin typeface="PingFang SC Semibold" charset="-122"/>
                <a:ea typeface="PingFang SC Semibold" charset="-122"/>
                <a:cs typeface="PingFang SC Semibold" charset="-122"/>
              </a:endParaRPr>
            </a:p>
          </p:txBody>
        </p:sp>
        <p:pic>
          <p:nvPicPr>
            <p:cNvPr id="10" name="Picture 9"/>
            <p:cNvPicPr>
              <a:picLocks noChangeAspect="1"/>
            </p:cNvPicPr>
            <p:nvPr/>
          </p:nvPicPr>
          <p:blipFill>
            <a:blip r:embed="rId3"/>
            <a:stretch>
              <a:fillRect/>
            </a:stretch>
          </p:blipFill>
          <p:spPr>
            <a:xfrm>
              <a:off x="4992594" y="852519"/>
              <a:ext cx="1461994" cy="490054"/>
            </a:xfrm>
            <a:prstGeom prst="rect">
              <a:avLst/>
            </a:prstGeom>
          </p:spPr>
        </p:pic>
      </p:grpSp>
      <p:sp>
        <p:nvSpPr>
          <p:cNvPr id="11" name="TextBox 10"/>
          <p:cNvSpPr txBox="1"/>
          <p:nvPr/>
        </p:nvSpPr>
        <p:spPr>
          <a:xfrm>
            <a:off x="963706" y="2914939"/>
            <a:ext cx="9726708"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先考虑一个简单的</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：令</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i,j</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到第</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个元素，共划分了</a:t>
            </a:r>
            <a:r>
              <a:rPr lang="en-US" altLang="zh-CN" b="1" dirty="0" smtClean="0">
                <a:latin typeface="PingFang SC Semibold" charset="-122"/>
                <a:ea typeface="PingFang SC Semibold" charset="-122"/>
                <a:cs typeface="PingFang SC Semibold" charset="-122"/>
              </a:rPr>
              <a:t>j</a:t>
            </a:r>
            <a:r>
              <a:rPr lang="zh-CN" altLang="en-US" b="1" dirty="0" smtClean="0">
                <a:latin typeface="PingFang SC Semibold" charset="-122"/>
                <a:ea typeface="PingFang SC Semibold" charset="-122"/>
                <a:cs typeface="PingFang SC Semibold" charset="-122"/>
              </a:rPr>
              <a:t>段的最小权值和。</a:t>
            </a:r>
            <a:endParaRPr lang="en-US" altLang="zh-CN" b="1" dirty="0">
              <a:latin typeface="PingFang SC Semibold" charset="-122"/>
              <a:ea typeface="PingFang SC Semibold" charset="-122"/>
              <a:cs typeface="PingFang SC Semibold" charset="-122"/>
            </a:endParaRPr>
          </a:p>
        </p:txBody>
      </p:sp>
      <p:pic>
        <p:nvPicPr>
          <p:cNvPr id="12" name="Picture 11"/>
          <p:cNvPicPr>
            <a:picLocks noChangeAspect="1"/>
          </p:cNvPicPr>
          <p:nvPr/>
        </p:nvPicPr>
        <p:blipFill>
          <a:blip r:embed="rId4"/>
          <a:stretch>
            <a:fillRect/>
          </a:stretch>
        </p:blipFill>
        <p:spPr>
          <a:xfrm>
            <a:off x="1226671" y="3357331"/>
            <a:ext cx="4992594" cy="571967"/>
          </a:xfrm>
          <a:prstGeom prst="rect">
            <a:avLst/>
          </a:prstGeom>
        </p:spPr>
      </p:pic>
      <p:sp>
        <p:nvSpPr>
          <p:cNvPr id="13" name="TextBox 12"/>
          <p:cNvSpPr txBox="1"/>
          <p:nvPr/>
        </p:nvSpPr>
        <p:spPr>
          <a:xfrm>
            <a:off x="963706" y="3792862"/>
            <a:ext cx="9726708"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其中</a:t>
            </a:r>
            <a:r>
              <a:rPr lang="en-US" altLang="zh-CN" b="1" dirty="0" smtClean="0">
                <a:latin typeface="PingFang SC Semibold" charset="-122"/>
                <a:ea typeface="PingFang SC Semibold" charset="-122"/>
                <a:cs typeface="PingFang SC Semibold" charset="-122"/>
              </a:rPr>
              <a:t>w_{</a:t>
            </a:r>
            <a:r>
              <a:rPr lang="en-US" altLang="zh-CN" b="1" dirty="0" err="1" smtClean="0">
                <a:latin typeface="PingFang SC Semibold" charset="-122"/>
                <a:ea typeface="PingFang SC Semibold" charset="-122"/>
                <a:cs typeface="PingFang SC Semibold" charset="-122"/>
              </a:rPr>
              <a:t>l,r</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表示区间</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l,r</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 的权值。</a:t>
            </a:r>
            <a:endParaRPr lang="en-US" altLang="zh-CN" b="1" dirty="0">
              <a:latin typeface="PingFang SC Semibold" charset="-122"/>
              <a:ea typeface="PingFang SC Semibold" charset="-122"/>
              <a:cs typeface="PingFang SC Semibold" charset="-122"/>
            </a:endParaRPr>
          </a:p>
        </p:txBody>
      </p:sp>
      <p:grpSp>
        <p:nvGrpSpPr>
          <p:cNvPr id="14" name="Group 13"/>
          <p:cNvGrpSpPr/>
          <p:nvPr/>
        </p:nvGrpSpPr>
        <p:grpSpPr>
          <a:xfrm>
            <a:off x="963706" y="4174738"/>
            <a:ext cx="9726708" cy="509243"/>
            <a:chOff x="761999" y="2946871"/>
            <a:chExt cx="9726708" cy="509243"/>
          </a:xfrm>
        </p:grpSpPr>
        <p:sp>
          <p:nvSpPr>
            <p:cNvPr id="15" name="TextBox 14"/>
            <p:cNvSpPr txBox="1"/>
            <p:nvPr/>
          </p:nvSpPr>
          <p:spPr>
            <a:xfrm>
              <a:off x="761999" y="2948285"/>
              <a:ext cx="9726708"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从后往前枚举可以很方便地计算</a:t>
              </a:r>
              <a:r>
                <a:rPr lang="en-US" altLang="zh-CN" b="1" dirty="0" smtClean="0">
                  <a:latin typeface="PingFang SC Semibold" charset="-122"/>
                  <a:ea typeface="PingFang SC Semibold" charset="-122"/>
                  <a:cs typeface="PingFang SC Semibold" charset="-122"/>
                </a:rPr>
                <a:t>w_{</a:t>
              </a:r>
              <a:r>
                <a:rPr lang="en-US" altLang="zh-CN" b="1" dirty="0" err="1" smtClean="0">
                  <a:latin typeface="PingFang SC Semibold" charset="-122"/>
                  <a:ea typeface="PingFang SC Semibold" charset="-122"/>
                  <a:cs typeface="PingFang SC Semibold" charset="-122"/>
                </a:rPr>
                <a:t>l,r</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，因此我们现在有了一个</a:t>
              </a:r>
              <a:r>
                <a:rPr lang="en-US" altLang="zh-CN" b="1" dirty="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的做法。</a:t>
              </a:r>
              <a:endParaRPr lang="en-US" altLang="zh-CN" b="1" dirty="0">
                <a:latin typeface="PingFang SC Semibold" charset="-122"/>
                <a:ea typeface="PingFang SC Semibold" charset="-122"/>
                <a:cs typeface="PingFang SC Semibold" charset="-122"/>
              </a:endParaRPr>
            </a:p>
          </p:txBody>
        </p:sp>
        <p:pic>
          <p:nvPicPr>
            <p:cNvPr id="16" name="Picture 15"/>
            <p:cNvPicPr>
              <a:picLocks noChangeAspect="1"/>
            </p:cNvPicPr>
            <p:nvPr/>
          </p:nvPicPr>
          <p:blipFill>
            <a:blip r:embed="rId5"/>
            <a:stretch>
              <a:fillRect/>
            </a:stretch>
          </p:blipFill>
          <p:spPr>
            <a:xfrm>
              <a:off x="7496736" y="2946871"/>
              <a:ext cx="1142680" cy="496047"/>
            </a:xfrm>
            <a:prstGeom prst="rect">
              <a:avLst/>
            </a:prstGeom>
          </p:spPr>
        </p:pic>
      </p:grpSp>
    </p:spTree>
    <p:extLst>
      <p:ext uri="{BB962C8B-B14F-4D97-AF65-F5344CB8AC3E}">
        <p14:creationId xmlns:p14="http://schemas.microsoft.com/office/powerpoint/2010/main" val="14448426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003926"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accent5">
                    <a:lumMod val="25000"/>
                  </a:schemeClr>
                </a:solidFill>
                <a:latin typeface="Impact" charset="0"/>
                <a:ea typeface="Impact" charset="0"/>
                <a:cs typeface="Impact" charset="0"/>
              </a:rPr>
              <a:t>Yet Another </a:t>
            </a:r>
            <a:r>
              <a:rPr lang="en-US" sz="2800" b="1" u="sng" smtClean="0">
                <a:solidFill>
                  <a:schemeClr val="accent5">
                    <a:lumMod val="25000"/>
                  </a:schemeClr>
                </a:solidFill>
                <a:latin typeface="Impact" charset="0"/>
                <a:ea typeface="Impact" charset="0"/>
                <a:cs typeface="Impact" charset="0"/>
              </a:rPr>
              <a:t>Minimization Problem</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altLang="zh-CN" sz="1100" i="1" dirty="0" err="1">
                <a:solidFill>
                  <a:schemeClr val="accent5">
                    <a:lumMod val="50000"/>
                  </a:schemeClr>
                </a:solidFill>
              </a:rPr>
              <a:t>Codeforces</a:t>
            </a:r>
            <a:r>
              <a:rPr lang="en-US" altLang="zh-CN" sz="1100" i="1" dirty="0">
                <a:solidFill>
                  <a:schemeClr val="accent5">
                    <a:lumMod val="50000"/>
                  </a:schemeClr>
                </a:solidFill>
              </a:rPr>
              <a:t> Round #438 by </a:t>
            </a:r>
            <a:r>
              <a:rPr lang="en-US" altLang="zh-CN" sz="1100" i="1" dirty="0" err="1">
                <a:solidFill>
                  <a:schemeClr val="accent5">
                    <a:lumMod val="50000"/>
                  </a:schemeClr>
                </a:solidFill>
              </a:rPr>
              <a:t>Sberbank</a:t>
            </a:r>
            <a:r>
              <a:rPr lang="en-US" altLang="zh-CN" sz="1100" i="1" dirty="0">
                <a:solidFill>
                  <a:schemeClr val="accent5">
                    <a:lumMod val="50000"/>
                  </a:schemeClr>
                </a:solidFill>
              </a:rPr>
              <a:t> and Barcelona Bootcamp (Div. 1 + Div. 2 combined</a:t>
            </a:r>
            <a:r>
              <a:rPr lang="en-US" altLang="zh-CN" sz="1100" i="1" dirty="0" smtClean="0">
                <a:solidFill>
                  <a:schemeClr val="accent5">
                    <a:lumMod val="50000"/>
                  </a:schemeClr>
                </a:solidFill>
              </a:rPr>
              <a:t>), Problem F.</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829234" y="1005132"/>
            <a:ext cx="9726708"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事实上这个</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是具有</a:t>
            </a:r>
            <a:r>
              <a:rPr lang="zh-CN" altLang="en-US" sz="2000" b="1" dirty="0" smtClean="0">
                <a:solidFill>
                  <a:schemeClr val="accent5">
                    <a:lumMod val="50000"/>
                  </a:schemeClr>
                </a:solidFill>
                <a:latin typeface="Microsoft YaHei" charset="-122"/>
                <a:ea typeface="Microsoft YaHei" charset="-122"/>
                <a:cs typeface="Microsoft YaHei" charset="-122"/>
              </a:rPr>
              <a:t>决策单调性</a:t>
            </a:r>
            <a:r>
              <a:rPr lang="zh-CN" altLang="en-US" b="1" dirty="0" smtClean="0">
                <a:latin typeface="PingFang SC Semibold" charset="-122"/>
                <a:ea typeface="PingFang SC Semibold" charset="-122"/>
                <a:cs typeface="PingFang SC Semibold" charset="-122"/>
              </a:rPr>
              <a:t>的。具体来说，</a:t>
            </a:r>
            <a:endParaRPr lang="en-US" altLang="zh-CN" b="1" dirty="0">
              <a:latin typeface="PingFang SC Semibold" charset="-122"/>
              <a:ea typeface="PingFang SC Semibold" charset="-122"/>
              <a:cs typeface="PingFang SC Semibold" charset="-122"/>
            </a:endParaRPr>
          </a:p>
        </p:txBody>
      </p:sp>
      <p:sp>
        <p:nvSpPr>
          <p:cNvPr id="9" name="TextBox 8"/>
          <p:cNvSpPr txBox="1"/>
          <p:nvPr/>
        </p:nvSpPr>
        <p:spPr>
          <a:xfrm>
            <a:off x="1517275" y="1559128"/>
            <a:ext cx="972670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在</a:t>
            </a:r>
            <a:r>
              <a:rPr lang="en-US" altLang="zh-CN" b="1" dirty="0" smtClean="0">
                <a:latin typeface="PingFang SC Semibold" charset="-122"/>
                <a:ea typeface="PingFang SC Semibold" charset="-122"/>
                <a:cs typeface="PingFang SC Semibold" charset="-122"/>
              </a:rPr>
              <a:t>j</a:t>
            </a:r>
            <a:r>
              <a:rPr lang="zh-CN" altLang="en-US" b="1" dirty="0" smtClean="0">
                <a:latin typeface="PingFang SC Semibold" charset="-122"/>
                <a:ea typeface="PingFang SC Semibold" charset="-122"/>
                <a:cs typeface="PingFang SC Semibold" charset="-122"/>
              </a:rPr>
              <a:t>固定时，假设</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x,j</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从</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_{x’,j-1}</a:t>
            </a:r>
            <a:r>
              <a:rPr lang="zh-CN" altLang="en-US" b="1" dirty="0" smtClean="0">
                <a:latin typeface="PingFang SC Semibold" charset="-122"/>
                <a:ea typeface="PingFang SC Semibold" charset="-122"/>
                <a:cs typeface="PingFang SC Semibold" charset="-122"/>
              </a:rPr>
              <a:t>处转移过来，</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y,j</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从</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_{y’,j-1}</a:t>
            </a:r>
            <a:r>
              <a:rPr lang="zh-CN" altLang="en-US" b="1" dirty="0" smtClean="0">
                <a:latin typeface="PingFang SC Semibold" charset="-122"/>
                <a:ea typeface="PingFang SC Semibold" charset="-122"/>
                <a:cs typeface="PingFang SC Semibold" charset="-122"/>
              </a:rPr>
              <a:t>处转移过来。且</a:t>
            </a:r>
            <a:r>
              <a:rPr lang="en-US" altLang="zh-CN" b="1" dirty="0" smtClean="0">
                <a:latin typeface="PingFang SC Semibold" charset="-122"/>
                <a:ea typeface="PingFang SC Semibold" charset="-122"/>
                <a:cs typeface="PingFang SC Semibold" charset="-122"/>
              </a:rPr>
              <a:t>x&lt;=y,</a:t>
            </a:r>
            <a:r>
              <a:rPr lang="zh-CN" altLang="en-US" b="1" dirty="0" smtClean="0">
                <a:latin typeface="PingFang SC Semibold" charset="-122"/>
                <a:ea typeface="PingFang SC Semibold" charset="-122"/>
                <a:cs typeface="PingFang SC Semibold" charset="-122"/>
              </a:rPr>
              <a:t>那么存在一种方案，使得</a:t>
            </a:r>
            <a:r>
              <a:rPr lang="en-US" altLang="zh-CN" b="1" dirty="0" smtClean="0">
                <a:latin typeface="PingFang SC Semibold" charset="-122"/>
                <a:ea typeface="PingFang SC Semibold" charset="-122"/>
                <a:cs typeface="PingFang SC Semibold" charset="-122"/>
              </a:rPr>
              <a:t>x’&lt;=y’</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10" name="TextBox 9"/>
          <p:cNvSpPr txBox="1"/>
          <p:nvPr/>
        </p:nvSpPr>
        <p:spPr>
          <a:xfrm>
            <a:off x="654422" y="2205457"/>
            <a:ext cx="972670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sz="2000" b="1" dirty="0" smtClean="0">
                <a:solidFill>
                  <a:schemeClr val="accent5">
                    <a:lumMod val="50000"/>
                  </a:schemeClr>
                </a:solidFill>
                <a:latin typeface="Microsoft YaHei" charset="-122"/>
                <a:ea typeface="Microsoft YaHei" charset="-122"/>
                <a:cs typeface="Microsoft YaHei" charset="-122"/>
              </a:rPr>
              <a:t>证明：</a:t>
            </a:r>
            <a:endParaRPr lang="en-US" altLang="zh-CN" sz="2000" b="1" dirty="0">
              <a:solidFill>
                <a:schemeClr val="accent5">
                  <a:lumMod val="50000"/>
                </a:schemeClr>
              </a:solidFill>
              <a:latin typeface="Microsoft YaHei" charset="-122"/>
              <a:ea typeface="Microsoft YaHei" charset="-122"/>
              <a:cs typeface="Microsoft YaHei" charset="-122"/>
            </a:endParaRPr>
          </a:p>
        </p:txBody>
      </p:sp>
      <p:pic>
        <p:nvPicPr>
          <p:cNvPr id="11" name="Picture 10"/>
          <p:cNvPicPr>
            <a:picLocks noChangeAspect="1"/>
          </p:cNvPicPr>
          <p:nvPr/>
        </p:nvPicPr>
        <p:blipFill>
          <a:blip r:embed="rId3"/>
          <a:stretch>
            <a:fillRect/>
          </a:stretch>
        </p:blipFill>
        <p:spPr>
          <a:xfrm>
            <a:off x="1803506" y="2393714"/>
            <a:ext cx="8347422" cy="3390250"/>
          </a:xfrm>
          <a:prstGeom prst="rect">
            <a:avLst/>
          </a:prstGeom>
        </p:spPr>
      </p:pic>
    </p:spTree>
    <p:extLst>
      <p:ext uri="{BB962C8B-B14F-4D97-AF65-F5344CB8AC3E}">
        <p14:creationId xmlns:p14="http://schemas.microsoft.com/office/powerpoint/2010/main" val="18727715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003926"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accent5">
                    <a:lumMod val="25000"/>
                  </a:schemeClr>
                </a:solidFill>
                <a:latin typeface="Impact" charset="0"/>
                <a:ea typeface="Impact" charset="0"/>
                <a:cs typeface="Impact" charset="0"/>
              </a:rPr>
              <a:t>Yet Another </a:t>
            </a:r>
            <a:r>
              <a:rPr lang="en-US" sz="2800" b="1" u="sng" smtClean="0">
                <a:solidFill>
                  <a:schemeClr val="accent5">
                    <a:lumMod val="25000"/>
                  </a:schemeClr>
                </a:solidFill>
                <a:latin typeface="Impact" charset="0"/>
                <a:ea typeface="Impact" charset="0"/>
                <a:cs typeface="Impact" charset="0"/>
              </a:rPr>
              <a:t>Minimization Problem</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altLang="zh-CN" sz="1100" i="1" dirty="0" err="1">
                <a:solidFill>
                  <a:schemeClr val="accent5">
                    <a:lumMod val="50000"/>
                  </a:schemeClr>
                </a:solidFill>
              </a:rPr>
              <a:t>Codeforces</a:t>
            </a:r>
            <a:r>
              <a:rPr lang="en-US" altLang="zh-CN" sz="1100" i="1" dirty="0">
                <a:solidFill>
                  <a:schemeClr val="accent5">
                    <a:lumMod val="50000"/>
                  </a:schemeClr>
                </a:solidFill>
              </a:rPr>
              <a:t> Round #438 by </a:t>
            </a:r>
            <a:r>
              <a:rPr lang="en-US" altLang="zh-CN" sz="1100" i="1" dirty="0" err="1">
                <a:solidFill>
                  <a:schemeClr val="accent5">
                    <a:lumMod val="50000"/>
                  </a:schemeClr>
                </a:solidFill>
              </a:rPr>
              <a:t>Sberbank</a:t>
            </a:r>
            <a:r>
              <a:rPr lang="en-US" altLang="zh-CN" sz="1100" i="1" dirty="0">
                <a:solidFill>
                  <a:schemeClr val="accent5">
                    <a:lumMod val="50000"/>
                  </a:schemeClr>
                </a:solidFill>
              </a:rPr>
              <a:t> and Barcelona Bootcamp (Div. 1 + Div. 2 combined</a:t>
            </a:r>
            <a:r>
              <a:rPr lang="en-US" altLang="zh-CN" sz="1100" i="1" dirty="0" smtClean="0">
                <a:solidFill>
                  <a:schemeClr val="accent5">
                    <a:lumMod val="50000"/>
                  </a:schemeClr>
                </a:solidFill>
              </a:rPr>
              <a:t>), Problem F.</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829234" y="1005132"/>
            <a:ext cx="9726708"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于是我们可以分层</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，每一层都根据根据上一层计算出的答案进行决策。</a:t>
            </a:r>
            <a:endParaRPr lang="en-US" altLang="zh-CN" b="1" dirty="0">
              <a:latin typeface="PingFang SC Semibold" charset="-122"/>
              <a:ea typeface="PingFang SC Semibold" charset="-122"/>
              <a:cs typeface="PingFang SC Semibold" charset="-122"/>
            </a:endParaRPr>
          </a:p>
        </p:txBody>
      </p:sp>
      <p:pic>
        <p:nvPicPr>
          <p:cNvPr id="9" name="Picture 8"/>
          <p:cNvPicPr>
            <a:picLocks noChangeAspect="1"/>
          </p:cNvPicPr>
          <p:nvPr/>
        </p:nvPicPr>
        <p:blipFill>
          <a:blip r:embed="rId3"/>
          <a:stretch>
            <a:fillRect/>
          </a:stretch>
        </p:blipFill>
        <p:spPr>
          <a:xfrm>
            <a:off x="1358153" y="1564783"/>
            <a:ext cx="7559111" cy="3056850"/>
          </a:xfrm>
          <a:prstGeom prst="rect">
            <a:avLst/>
          </a:prstGeom>
        </p:spPr>
      </p:pic>
      <p:sp>
        <p:nvSpPr>
          <p:cNvPr id="10" name="TextBox 9"/>
          <p:cNvSpPr txBox="1"/>
          <p:nvPr/>
        </p:nvSpPr>
        <p:spPr>
          <a:xfrm>
            <a:off x="829234" y="4621633"/>
            <a:ext cx="9726708"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现在的问题转化为了如何快速计算</a:t>
            </a:r>
            <a:r>
              <a:rPr lang="en-US" altLang="zh-CN" b="1" dirty="0" smtClean="0">
                <a:latin typeface="PingFang SC Semibold" charset="-122"/>
                <a:ea typeface="PingFang SC Semibold" charset="-122"/>
                <a:cs typeface="PingFang SC Semibold" charset="-122"/>
              </a:rPr>
              <a:t>w_{</a:t>
            </a:r>
            <a:r>
              <a:rPr lang="en-US" altLang="zh-CN" b="1" dirty="0" err="1" smtClean="0">
                <a:latin typeface="PingFang SC Semibold" charset="-122"/>
                <a:ea typeface="PingFang SC Semibold" charset="-122"/>
                <a:cs typeface="PingFang SC Semibold" charset="-122"/>
              </a:rPr>
              <a:t>l,r</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27864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003926"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accent5">
                    <a:lumMod val="25000"/>
                  </a:schemeClr>
                </a:solidFill>
                <a:latin typeface="Impact" charset="0"/>
                <a:ea typeface="Impact" charset="0"/>
                <a:cs typeface="Impact" charset="0"/>
              </a:rPr>
              <a:t>Yet Another </a:t>
            </a:r>
            <a:r>
              <a:rPr lang="en-US" sz="2800" b="1" u="sng" smtClean="0">
                <a:solidFill>
                  <a:schemeClr val="accent5">
                    <a:lumMod val="25000"/>
                  </a:schemeClr>
                </a:solidFill>
                <a:latin typeface="Impact" charset="0"/>
                <a:ea typeface="Impact" charset="0"/>
                <a:cs typeface="Impact" charset="0"/>
              </a:rPr>
              <a:t>Minimization Problem</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altLang="zh-CN" sz="1100" i="1" dirty="0" err="1">
                <a:solidFill>
                  <a:schemeClr val="accent5">
                    <a:lumMod val="50000"/>
                  </a:schemeClr>
                </a:solidFill>
              </a:rPr>
              <a:t>Codeforces</a:t>
            </a:r>
            <a:r>
              <a:rPr lang="en-US" altLang="zh-CN" sz="1100" i="1" dirty="0">
                <a:solidFill>
                  <a:schemeClr val="accent5">
                    <a:lumMod val="50000"/>
                  </a:schemeClr>
                </a:solidFill>
              </a:rPr>
              <a:t> Round #438 by </a:t>
            </a:r>
            <a:r>
              <a:rPr lang="en-US" altLang="zh-CN" sz="1100" i="1" dirty="0" err="1">
                <a:solidFill>
                  <a:schemeClr val="accent5">
                    <a:lumMod val="50000"/>
                  </a:schemeClr>
                </a:solidFill>
              </a:rPr>
              <a:t>Sberbank</a:t>
            </a:r>
            <a:r>
              <a:rPr lang="en-US" altLang="zh-CN" sz="1100" i="1" dirty="0">
                <a:solidFill>
                  <a:schemeClr val="accent5">
                    <a:lumMod val="50000"/>
                  </a:schemeClr>
                </a:solidFill>
              </a:rPr>
              <a:t> and Barcelona Bootcamp (Div. 1 + Div. 2 combined</a:t>
            </a:r>
            <a:r>
              <a:rPr lang="en-US" altLang="zh-CN" sz="1100" i="1" dirty="0" smtClean="0">
                <a:solidFill>
                  <a:schemeClr val="accent5">
                    <a:lumMod val="50000"/>
                  </a:schemeClr>
                </a:solidFill>
              </a:rPr>
              <a:t>), Problem F.</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 name="TextBox 10"/>
          <p:cNvSpPr txBox="1"/>
          <p:nvPr/>
        </p:nvSpPr>
        <p:spPr>
          <a:xfrm>
            <a:off x="829234" y="1005132"/>
            <a:ext cx="9726708"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我们在全局维护一个区间和一个桶，代表对应的区间内每个元素出现的次数。</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829234" y="1357848"/>
            <a:ext cx="9726708"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类似处理莫队修改时的思想，当区间改变时用原有的区间一步步移。</a:t>
            </a:r>
            <a:endParaRPr lang="en-US" altLang="zh-CN" b="1" dirty="0">
              <a:latin typeface="PingFang SC Semibold" charset="-122"/>
              <a:ea typeface="PingFang SC Semibold" charset="-122"/>
              <a:cs typeface="PingFang SC Semibold" charset="-122"/>
            </a:endParaRPr>
          </a:p>
        </p:txBody>
      </p:sp>
      <p:sp>
        <p:nvSpPr>
          <p:cNvPr id="13" name="TextBox 12"/>
          <p:cNvSpPr txBox="1"/>
          <p:nvPr/>
        </p:nvSpPr>
        <p:spPr>
          <a:xfrm>
            <a:off x="1705535" y="1865677"/>
            <a:ext cx="797410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solidFill>
                  <a:schemeClr val="accent5">
                    <a:lumMod val="50000"/>
                  </a:schemeClr>
                </a:solidFill>
                <a:latin typeface="Microsoft YaHei" charset="-122"/>
                <a:ea typeface="Microsoft YaHei" charset="-122"/>
                <a:cs typeface="Microsoft YaHei" charset="-122"/>
              </a:rPr>
              <a:t>在本题中，移一步对区间价值的影响可以容易地计算，即为桶中加之前</a:t>
            </a:r>
            <a:r>
              <a:rPr lang="en-US" altLang="zh-CN" b="1" dirty="0" smtClean="0">
                <a:solidFill>
                  <a:schemeClr val="accent5">
                    <a:lumMod val="50000"/>
                  </a:schemeClr>
                </a:solidFill>
                <a:latin typeface="Microsoft YaHei" charset="-122"/>
                <a:ea typeface="Microsoft YaHei" charset="-122"/>
                <a:cs typeface="Microsoft YaHei" charset="-122"/>
              </a:rPr>
              <a:t>/</a:t>
            </a:r>
            <a:r>
              <a:rPr lang="zh-CN" altLang="en-US" b="1" dirty="0" smtClean="0">
                <a:solidFill>
                  <a:schemeClr val="accent5">
                    <a:lumMod val="50000"/>
                  </a:schemeClr>
                </a:solidFill>
                <a:latin typeface="Microsoft YaHei" charset="-122"/>
                <a:ea typeface="Microsoft YaHei" charset="-122"/>
                <a:cs typeface="Microsoft YaHei" charset="-122"/>
              </a:rPr>
              <a:t>删之后的相同权值的元素个数。</a:t>
            </a:r>
            <a:endParaRPr lang="en-US" altLang="zh-CN" b="1" dirty="0">
              <a:solidFill>
                <a:schemeClr val="accent5">
                  <a:lumMod val="50000"/>
                </a:schemeClr>
              </a:solidFill>
              <a:latin typeface="Microsoft YaHei" charset="-122"/>
              <a:ea typeface="Microsoft YaHei" charset="-122"/>
              <a:cs typeface="Microsoft YaHei" charset="-122"/>
            </a:endParaRPr>
          </a:p>
        </p:txBody>
      </p:sp>
      <p:pic>
        <p:nvPicPr>
          <p:cNvPr id="14" name="Picture 13"/>
          <p:cNvPicPr>
            <a:picLocks noChangeAspect="1"/>
          </p:cNvPicPr>
          <p:nvPr/>
        </p:nvPicPr>
        <p:blipFill>
          <a:blip r:embed="rId3"/>
          <a:stretch>
            <a:fillRect/>
          </a:stretch>
        </p:blipFill>
        <p:spPr>
          <a:xfrm>
            <a:off x="1705535" y="2570474"/>
            <a:ext cx="7611035" cy="1480407"/>
          </a:xfrm>
          <a:prstGeom prst="rect">
            <a:avLst/>
          </a:prstGeom>
        </p:spPr>
      </p:pic>
      <p:sp>
        <p:nvSpPr>
          <p:cNvPr id="15" name="TextBox 14"/>
          <p:cNvSpPr txBox="1"/>
          <p:nvPr/>
        </p:nvSpPr>
        <p:spPr>
          <a:xfrm>
            <a:off x="1676398" y="4050881"/>
            <a:ext cx="9726708"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这部分的复杂度是对的。摊到每个分治区间上可以是</a:t>
            </a:r>
            <a:r>
              <a:rPr lang="en-US" altLang="zh-CN" b="1" dirty="0" smtClean="0">
                <a:latin typeface="PingFang SC Semibold" charset="-122"/>
                <a:ea typeface="PingFang SC Semibold" charset="-122"/>
                <a:cs typeface="PingFang SC Semibold" charset="-122"/>
              </a:rPr>
              <a:t>O</a:t>
            </a:r>
            <a:r>
              <a:rPr lang="zh-CN" altLang="en-US" b="1" dirty="0" smtClean="0">
                <a:latin typeface="PingFang SC Semibold" charset="-122"/>
                <a:ea typeface="PingFang SC Semibold" charset="-122"/>
                <a:cs typeface="PingFang SC Semibold" charset="-122"/>
              </a:rPr>
              <a:t>（区间长度）的。</a:t>
            </a:r>
            <a:endParaRPr lang="en-US" altLang="zh-CN" b="1" dirty="0">
              <a:latin typeface="PingFang SC Semibold" charset="-122"/>
              <a:ea typeface="PingFang SC Semibold" charset="-122"/>
              <a:cs typeface="PingFang SC Semibold" charset="-122"/>
            </a:endParaRPr>
          </a:p>
        </p:txBody>
      </p:sp>
      <p:sp>
        <p:nvSpPr>
          <p:cNvPr id="16" name="TextBox 15"/>
          <p:cNvSpPr txBox="1"/>
          <p:nvPr/>
        </p:nvSpPr>
        <p:spPr>
          <a:xfrm>
            <a:off x="829234" y="4455864"/>
            <a:ext cx="9726708"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总复杂度为</a:t>
            </a:r>
            <a:endParaRPr lang="en-US" altLang="zh-CN" b="1" dirty="0">
              <a:latin typeface="PingFang SC Semibold" charset="-122"/>
              <a:ea typeface="PingFang SC Semibold" charset="-122"/>
              <a:cs typeface="PingFang SC Semibold" charset="-122"/>
            </a:endParaRPr>
          </a:p>
        </p:txBody>
      </p:sp>
      <p:pic>
        <p:nvPicPr>
          <p:cNvPr id="17" name="Picture 16"/>
          <p:cNvPicPr>
            <a:picLocks noChangeAspect="1"/>
          </p:cNvPicPr>
          <p:nvPr/>
        </p:nvPicPr>
        <p:blipFill>
          <a:blip r:embed="rId4"/>
          <a:stretch>
            <a:fillRect/>
          </a:stretch>
        </p:blipFill>
        <p:spPr>
          <a:xfrm>
            <a:off x="2314157" y="4567384"/>
            <a:ext cx="1639279" cy="369415"/>
          </a:xfrm>
          <a:prstGeom prst="rect">
            <a:avLst/>
          </a:prstGeom>
        </p:spPr>
      </p:pic>
    </p:spTree>
    <p:extLst>
      <p:ext uri="{BB962C8B-B14F-4D97-AF65-F5344CB8AC3E}">
        <p14:creationId xmlns:p14="http://schemas.microsoft.com/office/powerpoint/2010/main" val="19388976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a:solidFill>
                  <a:schemeClr val="accent5">
                    <a:lumMod val="25000"/>
                  </a:schemeClr>
                </a:solidFill>
                <a:latin typeface="Impact" charset="0"/>
                <a:ea typeface="Impact" charset="0"/>
                <a:cs typeface="Impact" charset="0"/>
              </a:rPr>
              <a:t>Shortest Path Queries</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sz="1100" i="1" dirty="0">
                <a:solidFill>
                  <a:schemeClr val="accent5">
                    <a:lumMod val="50000"/>
                  </a:schemeClr>
                </a:solidFill>
              </a:rPr>
              <a:t>Educational </a:t>
            </a:r>
            <a:r>
              <a:rPr lang="en-US" sz="1100" i="1" dirty="0" err="1">
                <a:solidFill>
                  <a:schemeClr val="accent5">
                    <a:lumMod val="50000"/>
                  </a:schemeClr>
                </a:solidFill>
              </a:rPr>
              <a:t>Codeforces</a:t>
            </a:r>
            <a:r>
              <a:rPr lang="en-US" sz="1100" i="1" dirty="0">
                <a:solidFill>
                  <a:schemeClr val="accent5">
                    <a:lumMod val="50000"/>
                  </a:schemeClr>
                </a:solidFill>
              </a:rPr>
              <a:t> Round 38 (Rated for Div. 2</a:t>
            </a:r>
            <a:r>
              <a:rPr lang="en-US" sz="1100" i="1" dirty="0" smtClean="0">
                <a:solidFill>
                  <a:schemeClr val="accent5">
                    <a:lumMod val="50000"/>
                  </a:schemeClr>
                </a:solidFill>
              </a:rPr>
              <a:t>), Problem G.</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38318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题目描述</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给出一张</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个节点</a:t>
            </a:r>
            <a:r>
              <a:rPr lang="en-US" altLang="zh-CN" b="1" dirty="0" smtClean="0">
                <a:latin typeface="PingFang SC Semibold" charset="-122"/>
                <a:ea typeface="PingFang SC Semibold" charset="-122"/>
                <a:cs typeface="PingFang SC Semibold" charset="-122"/>
              </a:rPr>
              <a:t>m</a:t>
            </a:r>
            <a:r>
              <a:rPr lang="zh-CN" altLang="en-US" b="1" dirty="0" smtClean="0">
                <a:latin typeface="PingFang SC Semibold" charset="-122"/>
                <a:ea typeface="PingFang SC Semibold" charset="-122"/>
                <a:cs typeface="PingFang SC Semibold" charset="-122"/>
              </a:rPr>
              <a:t>条边的的无向带权连通图。</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定义一条路径长度为经过的所有边的边权</a:t>
            </a:r>
            <a:r>
              <a:rPr lang="zh-CN" altLang="en-US" b="1" u="sng" dirty="0" smtClean="0">
                <a:latin typeface="PingFang SC Semibold" charset="-122"/>
                <a:ea typeface="PingFang SC Semibold" charset="-122"/>
                <a:cs typeface="PingFang SC Semibold" charset="-122"/>
              </a:rPr>
              <a:t>异或和</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支持三种操作（共</a:t>
            </a:r>
            <a:r>
              <a:rPr lang="en-US" altLang="zh-CN" b="1" dirty="0">
                <a:latin typeface="PingFang SC Semibold" charset="-122"/>
                <a:ea typeface="PingFang SC Semibold" charset="-122"/>
                <a:cs typeface="PingFang SC Semibold" charset="-122"/>
              </a:rPr>
              <a:t>q</a:t>
            </a:r>
            <a:r>
              <a:rPr lang="zh-CN" altLang="en-US" b="1" dirty="0" smtClean="0">
                <a:latin typeface="PingFang SC Semibold" charset="-122"/>
                <a:ea typeface="PingFang SC Semibold" charset="-122"/>
                <a:cs typeface="PingFang SC Semibold" charset="-122"/>
              </a:rPr>
              <a:t>个）：</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25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数据范围</a:t>
            </a:r>
            <a:endParaRPr lang="en-US" altLang="zh-CN" sz="2400" b="1" u="sng" dirty="0">
              <a:solidFill>
                <a:schemeClr val="accent5">
                  <a:lumMod val="50000"/>
                </a:schemeClr>
              </a:solidFill>
              <a:latin typeface="Microsoft YaHei" charset="-122"/>
              <a:ea typeface="Microsoft YaHei" charset="-122"/>
              <a:cs typeface="Microsoft YaHei" charset="-122"/>
            </a:endParaRPr>
          </a:p>
        </p:txBody>
      </p:sp>
      <p:sp>
        <p:nvSpPr>
          <p:cNvPr id="7" name="TextBox 6"/>
          <p:cNvSpPr txBox="1"/>
          <p:nvPr/>
        </p:nvSpPr>
        <p:spPr>
          <a:xfrm>
            <a:off x="1714499" y="2881052"/>
            <a:ext cx="913055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加入一条指定边权的边。</a:t>
            </a:r>
            <a:endParaRPr lang="en-US" altLang="zh-CN" b="1" dirty="0" smtClean="0">
              <a:latin typeface="PingFang SC Semibold" charset="-122"/>
              <a:ea typeface="PingFang SC Semibold" charset="-122"/>
              <a:cs typeface="PingFang SC Semibold" charset="-122"/>
            </a:endParaRPr>
          </a:p>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删去一条边。（</a:t>
            </a:r>
            <a:r>
              <a:rPr lang="zh-CN" altLang="en-US" b="1" u="sng" dirty="0" smtClean="0">
                <a:latin typeface="PingFang SC Semibold" charset="-122"/>
                <a:ea typeface="PingFang SC Semibold" charset="-122"/>
                <a:cs typeface="PingFang SC Semibold" charset="-122"/>
              </a:rPr>
              <a:t>保证图在任何时刻连通</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计算两点间的最短路。</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664135" y="4731309"/>
            <a:ext cx="2630394" cy="1049243"/>
          </a:xfrm>
          <a:prstGeom prst="rect">
            <a:avLst/>
          </a:prstGeom>
        </p:spPr>
      </p:pic>
    </p:spTree>
    <p:extLst>
      <p:ext uri="{BB962C8B-B14F-4D97-AF65-F5344CB8AC3E}">
        <p14:creationId xmlns:p14="http://schemas.microsoft.com/office/powerpoint/2010/main" val="179553303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3">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a:solidFill>
                  <a:schemeClr val="accent5">
                    <a:lumMod val="25000"/>
                  </a:schemeClr>
                </a:solidFill>
                <a:latin typeface="Impact" charset="0"/>
                <a:ea typeface="Impact" charset="0"/>
                <a:cs typeface="Impact" charset="0"/>
              </a:rPr>
              <a:t>Shortest Path Queries</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sz="1100" i="1" dirty="0">
                <a:solidFill>
                  <a:schemeClr val="accent5">
                    <a:lumMod val="50000"/>
                  </a:schemeClr>
                </a:solidFill>
              </a:rPr>
              <a:t>Educational </a:t>
            </a:r>
            <a:r>
              <a:rPr lang="en-US" sz="1100" i="1" dirty="0" err="1">
                <a:solidFill>
                  <a:schemeClr val="accent5">
                    <a:lumMod val="50000"/>
                  </a:schemeClr>
                </a:solidFill>
              </a:rPr>
              <a:t>Codeforces</a:t>
            </a:r>
            <a:r>
              <a:rPr lang="en-US" sz="1100" i="1" dirty="0">
                <a:solidFill>
                  <a:schemeClr val="accent5">
                    <a:lumMod val="50000"/>
                  </a:schemeClr>
                </a:solidFill>
              </a:rPr>
              <a:t> Round 38 (Rated for Div. 2</a:t>
            </a:r>
            <a:r>
              <a:rPr lang="en-US" sz="1100" i="1" dirty="0" smtClean="0">
                <a:solidFill>
                  <a:schemeClr val="accent5">
                    <a:lumMod val="50000"/>
                  </a:schemeClr>
                </a:solidFill>
              </a:rPr>
              <a:t>), Problem G.</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TextBox 8"/>
          <p:cNvSpPr txBox="1"/>
          <p:nvPr/>
        </p:nvSpPr>
        <p:spPr>
          <a:xfrm>
            <a:off x="551329" y="809604"/>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chemeClr val="accent5">
                    <a:lumMod val="50000"/>
                  </a:schemeClr>
                </a:solidFill>
                <a:latin typeface="Microsoft YaHei" charset="-122"/>
                <a:ea typeface="Microsoft YaHei" charset="-122"/>
                <a:cs typeface="Microsoft YaHei" charset="-122"/>
              </a:rPr>
              <a:t>不带前两类操作的做法？</a:t>
            </a:r>
            <a:endParaRPr lang="en-US" altLang="zh-CN" sz="2000" b="1" dirty="0">
              <a:solidFill>
                <a:schemeClr val="accent5">
                  <a:lumMod val="50000"/>
                </a:schemeClr>
              </a:solidFill>
              <a:latin typeface="Microsoft YaHei" charset="-122"/>
              <a:ea typeface="Microsoft YaHei" charset="-122"/>
              <a:cs typeface="Microsoft YaHei" charset="-122"/>
            </a:endParaRPr>
          </a:p>
        </p:txBody>
      </p:sp>
      <p:sp>
        <p:nvSpPr>
          <p:cNvPr id="10" name="TextBox 9"/>
          <p:cNvSpPr txBox="1"/>
          <p:nvPr/>
        </p:nvSpPr>
        <p:spPr>
          <a:xfrm>
            <a:off x="1281953" y="122062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en-US" altLang="zh-CN" b="1" dirty="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WC2011】XOR</a:t>
            </a:r>
            <a:endParaRPr lang="en-US" altLang="zh-CN" b="1" dirty="0">
              <a:latin typeface="PingFang SC Semibold" charset="-122"/>
              <a:ea typeface="PingFang SC Semibold" charset="-122"/>
              <a:cs typeface="PingFang SC Semibold" charset="-122"/>
            </a:endParaRPr>
          </a:p>
        </p:txBody>
      </p:sp>
      <p:sp>
        <p:nvSpPr>
          <p:cNvPr id="11" name="TextBox 10"/>
          <p:cNvSpPr txBox="1"/>
          <p:nvPr/>
        </p:nvSpPr>
        <p:spPr>
          <a:xfrm>
            <a:off x="1281952" y="1564128"/>
            <a:ext cx="1106245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en-US" altLang="zh-CN" b="1" u="sng" dirty="0" smtClean="0">
                <a:latin typeface="PingFang SC Semibold" charset="-122"/>
                <a:ea typeface="PingFang SC Semibold" charset="-122"/>
                <a:cs typeface="PingFang SC Semibold" charset="-122"/>
              </a:rPr>
              <a:t>(</a:t>
            </a:r>
            <a:r>
              <a:rPr lang="en-US" altLang="zh-CN" b="1" u="sng" dirty="0" err="1">
                <a:latin typeface="PingFang SC Semibold" charset="-122"/>
                <a:ea typeface="PingFang SC Semibold" charset="-122"/>
                <a:cs typeface="PingFang SC Semibold" charset="-122"/>
              </a:rPr>
              <a:t>u,v</a:t>
            </a:r>
            <a:r>
              <a:rPr lang="en-US" altLang="zh-CN" b="1" u="sng" dirty="0" smtClean="0">
                <a:latin typeface="PingFang SC Semibold" charset="-122"/>
                <a:ea typeface="PingFang SC Semibold" charset="-122"/>
                <a:cs typeface="PingFang SC Semibold" charset="-122"/>
              </a:rPr>
              <a:t>)</a:t>
            </a:r>
            <a:r>
              <a:rPr lang="zh-CN" altLang="en-US" b="1" u="sng" dirty="0" smtClean="0">
                <a:latin typeface="PingFang SC Semibold" charset="-122"/>
                <a:ea typeface="PingFang SC Semibold" charset="-122"/>
                <a:cs typeface="PingFang SC Semibold" charset="-122"/>
              </a:rPr>
              <a:t> 间</a:t>
            </a:r>
            <a:r>
              <a:rPr lang="zh-CN" altLang="en-US" b="1" u="sng" dirty="0">
                <a:latin typeface="PingFang SC Semibold" charset="-122"/>
                <a:ea typeface="PingFang SC Semibold" charset="-122"/>
                <a:cs typeface="PingFang SC Semibold" charset="-122"/>
              </a:rPr>
              <a:t>的所有路径都能</a:t>
            </a:r>
            <a:r>
              <a:rPr lang="zh-CN" altLang="en-US" b="1" u="sng" dirty="0" smtClean="0">
                <a:latin typeface="PingFang SC Semibold" charset="-122"/>
                <a:ea typeface="PingFang SC Semibold" charset="-122"/>
                <a:cs typeface="PingFang SC Semibold" charset="-122"/>
              </a:rPr>
              <a:t>通过 </a:t>
            </a:r>
            <a:r>
              <a:rPr lang="en-US" altLang="zh-CN" b="1" u="sng" dirty="0" smtClean="0">
                <a:latin typeface="PingFang SC Semibold" charset="-122"/>
                <a:ea typeface="PingFang SC Semibold" charset="-122"/>
                <a:cs typeface="PingFang SC Semibold" charset="-122"/>
              </a:rPr>
              <a:t>(</a:t>
            </a:r>
            <a:r>
              <a:rPr lang="en-US" altLang="zh-CN" b="1" u="sng" dirty="0" err="1">
                <a:latin typeface="PingFang SC Semibold" charset="-122"/>
                <a:ea typeface="PingFang SC Semibold" charset="-122"/>
                <a:cs typeface="PingFang SC Semibold" charset="-122"/>
              </a:rPr>
              <a:t>u,v</a:t>
            </a:r>
            <a:r>
              <a:rPr lang="en-US" altLang="zh-CN" b="1" u="sng" dirty="0" smtClean="0">
                <a:latin typeface="PingFang SC Semibold" charset="-122"/>
                <a:ea typeface="PingFang SC Semibold" charset="-122"/>
                <a:cs typeface="PingFang SC Semibold" charset="-122"/>
              </a:rPr>
              <a:t>)</a:t>
            </a:r>
            <a:r>
              <a:rPr lang="zh-CN" altLang="en-US" b="1" u="sng" dirty="0" smtClean="0">
                <a:latin typeface="PingFang SC Semibold" charset="-122"/>
                <a:ea typeface="PingFang SC Semibold" charset="-122"/>
                <a:cs typeface="PingFang SC Semibold" charset="-122"/>
              </a:rPr>
              <a:t> 在</a:t>
            </a:r>
            <a:r>
              <a:rPr lang="zh-CN" altLang="en-US" b="1" u="sng" dirty="0">
                <a:latin typeface="PingFang SC Semibold" charset="-122"/>
                <a:ea typeface="PingFang SC Semibold" charset="-122"/>
                <a:cs typeface="PingFang SC Semibold" charset="-122"/>
              </a:rPr>
              <a:t>生成树上的简单</a:t>
            </a:r>
            <a:r>
              <a:rPr lang="zh-CN" altLang="en-US" b="1" u="sng" dirty="0" smtClean="0">
                <a:latin typeface="PingFang SC Semibold" charset="-122"/>
                <a:ea typeface="PingFang SC Semibold" charset="-122"/>
                <a:cs typeface="PingFang SC Semibold" charset="-122"/>
              </a:rPr>
              <a:t>路径 </a:t>
            </a:r>
            <a:r>
              <a:rPr lang="en-US" altLang="zh-CN" b="1" u="sng" dirty="0" smtClean="0">
                <a:latin typeface="PingFang SC Semibold" charset="-122"/>
                <a:ea typeface="PingFang SC Semibold" charset="-122"/>
                <a:cs typeface="PingFang SC Semibold" charset="-122"/>
              </a:rPr>
              <a:t>+</a:t>
            </a:r>
            <a:r>
              <a:rPr lang="zh-CN" altLang="en-US" b="1" u="sng" dirty="0" smtClean="0">
                <a:latin typeface="PingFang SC Semibold" charset="-122"/>
                <a:ea typeface="PingFang SC Semibold" charset="-122"/>
                <a:cs typeface="PingFang SC Semibold" charset="-122"/>
              </a:rPr>
              <a:t> 一</a:t>
            </a:r>
            <a:r>
              <a:rPr lang="zh-CN" altLang="en-US" b="1" u="sng" dirty="0">
                <a:latin typeface="PingFang SC Semibold" charset="-122"/>
                <a:ea typeface="PingFang SC Semibold" charset="-122"/>
                <a:cs typeface="PingFang SC Semibold" charset="-122"/>
              </a:rPr>
              <a:t>个环（若干个简单环）表示出来</a:t>
            </a:r>
            <a:endParaRPr lang="en-US" altLang="zh-CN" b="1" u="sng" dirty="0">
              <a:latin typeface="PingFang SC Semibold" charset="-122"/>
              <a:ea typeface="PingFang SC Semibold" charset="-122"/>
              <a:cs typeface="PingFang SC Semibold" charset="-122"/>
            </a:endParaRPr>
          </a:p>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endParaRPr lang="en-US" altLang="zh-CN" b="1" u="sng" dirty="0">
              <a:latin typeface="PingFang SC Semibold" charset="-122"/>
              <a:ea typeface="PingFang SC Semibold" charset="-122"/>
              <a:cs typeface="PingFang SC Semibold" charset="-122"/>
            </a:endParaRPr>
          </a:p>
        </p:txBody>
      </p:sp>
      <p:sp>
        <p:nvSpPr>
          <p:cNvPr id="12" name="TextBox 11"/>
          <p:cNvSpPr txBox="1"/>
          <p:nvPr/>
        </p:nvSpPr>
        <p:spPr>
          <a:xfrm>
            <a:off x="1281952" y="1936206"/>
            <a:ext cx="11062450"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树上</a:t>
            </a:r>
            <a:r>
              <a:rPr lang="en-US" altLang="zh-CN" b="1" dirty="0" err="1" smtClean="0">
                <a:latin typeface="PingFang SC Semibold" charset="-122"/>
                <a:ea typeface="PingFang SC Semibold" charset="-122"/>
                <a:cs typeface="PingFang SC Semibold" charset="-122"/>
              </a:rPr>
              <a:t>dfs</a:t>
            </a:r>
            <a:r>
              <a:rPr lang="zh-CN" altLang="en-US" b="1" dirty="0" smtClean="0">
                <a:latin typeface="PingFang SC Semibold" charset="-122"/>
                <a:ea typeface="PingFang SC Semibold" charset="-122"/>
                <a:cs typeface="PingFang SC Semibold" charset="-122"/>
              </a:rPr>
              <a:t>预处理一波到根异或和</a:t>
            </a:r>
            <a:r>
              <a:rPr lang="zh-CN" altLang="en-US" b="1" dirty="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 将每条非树边与树上路径形成的环丢进线性基</a:t>
            </a:r>
            <a:endParaRPr lang="en-US" altLang="zh-CN" b="1" dirty="0">
              <a:latin typeface="PingFang SC Semibold" charset="-122"/>
              <a:ea typeface="PingFang SC Semibold" charset="-122"/>
              <a:cs typeface="PingFang SC Semibold" charset="-122"/>
            </a:endParaRPr>
          </a:p>
        </p:txBody>
      </p:sp>
      <p:sp>
        <p:nvSpPr>
          <p:cNvPr id="13" name="TextBox 12"/>
          <p:cNvSpPr txBox="1"/>
          <p:nvPr/>
        </p:nvSpPr>
        <p:spPr>
          <a:xfrm>
            <a:off x="551329" y="2317307"/>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chemeClr val="accent5">
                    <a:lumMod val="50000"/>
                  </a:schemeClr>
                </a:solidFill>
                <a:latin typeface="Microsoft YaHei" charset="-122"/>
                <a:ea typeface="Microsoft YaHei" charset="-122"/>
                <a:cs typeface="Microsoft YaHei" charset="-122"/>
              </a:rPr>
              <a:t>只有加边的做法？</a:t>
            </a:r>
            <a:endParaRPr lang="en-US" altLang="zh-CN" sz="2000" b="1" dirty="0">
              <a:solidFill>
                <a:schemeClr val="accent5">
                  <a:lumMod val="50000"/>
                </a:schemeClr>
              </a:solidFill>
              <a:latin typeface="Microsoft YaHei" charset="-122"/>
              <a:ea typeface="Microsoft YaHei" charset="-122"/>
              <a:cs typeface="Microsoft YaHei" charset="-122"/>
            </a:endParaRPr>
          </a:p>
        </p:txBody>
      </p:sp>
      <p:sp>
        <p:nvSpPr>
          <p:cNvPr id="14" name="TextBox 13"/>
          <p:cNvSpPr txBox="1"/>
          <p:nvPr/>
        </p:nvSpPr>
        <p:spPr>
          <a:xfrm>
            <a:off x="1281953" y="273280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不固定树的形态。</a:t>
            </a:r>
            <a:endParaRPr lang="en-US" altLang="zh-CN" b="1" dirty="0">
              <a:latin typeface="PingFang SC Semibold" charset="-122"/>
              <a:ea typeface="PingFang SC Semibold" charset="-122"/>
              <a:cs typeface="PingFang SC Semibold" charset="-122"/>
            </a:endParaRPr>
          </a:p>
        </p:txBody>
      </p:sp>
      <p:sp>
        <p:nvSpPr>
          <p:cNvPr id="15" name="TextBox 14"/>
          <p:cNvSpPr txBox="1"/>
          <p:nvPr/>
        </p:nvSpPr>
        <p:spPr>
          <a:xfrm>
            <a:off x="1281953" y="307243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如果连接了两个连通块，并查集维护连通性并同时维护到根的路径异或和。</a:t>
            </a:r>
            <a:endParaRPr lang="en-US" altLang="zh-CN" b="1" dirty="0">
              <a:latin typeface="PingFang SC Semibold" charset="-122"/>
              <a:ea typeface="PingFang SC Semibold" charset="-122"/>
              <a:cs typeface="PingFang SC Semibold" charset="-122"/>
            </a:endParaRPr>
          </a:p>
        </p:txBody>
      </p:sp>
      <p:sp>
        <p:nvSpPr>
          <p:cNvPr id="16" name="TextBox 15"/>
          <p:cNvSpPr txBox="1"/>
          <p:nvPr/>
        </p:nvSpPr>
        <p:spPr>
          <a:xfrm>
            <a:off x="1281953" y="340013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如果端点在同一连通块中，则查询其树上路径异或和，将环丢进线性基。</a:t>
            </a:r>
            <a:endParaRPr lang="en-US" altLang="zh-CN" b="1" dirty="0">
              <a:latin typeface="PingFang SC Semibold" charset="-122"/>
              <a:ea typeface="PingFang SC Semibold" charset="-122"/>
              <a:cs typeface="PingFang SC Semibold" charset="-122"/>
            </a:endParaRPr>
          </a:p>
        </p:txBody>
      </p:sp>
      <p:sp>
        <p:nvSpPr>
          <p:cNvPr id="17" name="TextBox 16"/>
          <p:cNvSpPr txBox="1"/>
          <p:nvPr/>
        </p:nvSpPr>
        <p:spPr>
          <a:xfrm>
            <a:off x="551329" y="3790458"/>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chemeClr val="accent5">
                    <a:lumMod val="50000"/>
                  </a:schemeClr>
                </a:solidFill>
                <a:latin typeface="Microsoft YaHei" charset="-122"/>
                <a:ea typeface="Microsoft YaHei" charset="-122"/>
                <a:cs typeface="Microsoft YaHei" charset="-122"/>
              </a:rPr>
              <a:t>考虑进删边的做法</a:t>
            </a:r>
            <a:r>
              <a:rPr lang="zh-CN" altLang="en-US" sz="2000" b="1" dirty="0" smtClean="0">
                <a:solidFill>
                  <a:schemeClr val="accent5">
                    <a:lumMod val="50000"/>
                  </a:schemeClr>
                </a:solidFill>
                <a:latin typeface="Microsoft YaHei" charset="-122"/>
                <a:ea typeface="Microsoft YaHei" charset="-122"/>
                <a:cs typeface="Microsoft YaHei" charset="-122"/>
              </a:rPr>
              <a:t>？</a:t>
            </a:r>
            <a:endParaRPr lang="en-US" altLang="zh-CN" sz="2000" b="1" dirty="0">
              <a:solidFill>
                <a:schemeClr val="accent5">
                  <a:lumMod val="50000"/>
                </a:schemeClr>
              </a:solidFill>
              <a:latin typeface="Microsoft YaHei" charset="-122"/>
              <a:ea typeface="Microsoft YaHei" charset="-122"/>
              <a:cs typeface="Microsoft YaHei" charset="-122"/>
            </a:endParaRPr>
          </a:p>
        </p:txBody>
      </p:sp>
      <p:grpSp>
        <p:nvGrpSpPr>
          <p:cNvPr id="6" name="Group 5"/>
          <p:cNvGrpSpPr/>
          <p:nvPr/>
        </p:nvGrpSpPr>
        <p:grpSpPr>
          <a:xfrm>
            <a:off x="1281953" y="4206282"/>
            <a:ext cx="11062449" cy="544887"/>
            <a:chOff x="1281953" y="4206282"/>
            <a:chExt cx="11062449" cy="544887"/>
          </a:xfrm>
        </p:grpSpPr>
        <p:sp>
          <p:nvSpPr>
            <p:cNvPr id="18" name="TextBox 17"/>
            <p:cNvSpPr txBox="1"/>
            <p:nvPr/>
          </p:nvSpPr>
          <p:spPr>
            <a:xfrm>
              <a:off x="1281953" y="422134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按时间分治。将每条边扔到它的存活区间上，每条边至多被扔到</a:t>
              </a:r>
              <a:r>
                <a:rPr lang="en-US" altLang="zh-CN" b="1" dirty="0" smtClean="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个小区间上面。</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4"/>
            <a:stretch>
              <a:fillRect/>
            </a:stretch>
          </p:blipFill>
          <p:spPr>
            <a:xfrm>
              <a:off x="8030321" y="4206282"/>
              <a:ext cx="1582268" cy="544887"/>
            </a:xfrm>
            <a:prstGeom prst="rect">
              <a:avLst/>
            </a:prstGeom>
          </p:spPr>
        </p:pic>
      </p:grpSp>
      <p:sp>
        <p:nvSpPr>
          <p:cNvPr id="21" name="TextBox 20"/>
          <p:cNvSpPr txBox="1"/>
          <p:nvPr/>
        </p:nvSpPr>
        <p:spPr>
          <a:xfrm>
            <a:off x="1281953" y="457006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始终用</a:t>
            </a:r>
            <a:r>
              <a:rPr lang="zh-CN" altLang="en-US" b="1" u="sng" dirty="0" smtClean="0">
                <a:latin typeface="PingFang SC Semibold" charset="-122"/>
                <a:ea typeface="PingFang SC Semibold" charset="-122"/>
                <a:cs typeface="PingFang SC Semibold" charset="-122"/>
              </a:rPr>
              <a:t>按秩合并的</a:t>
            </a:r>
            <a:r>
              <a:rPr lang="zh-CN" altLang="en-US" b="1" dirty="0" smtClean="0">
                <a:latin typeface="PingFang SC Semibold" charset="-122"/>
                <a:ea typeface="PingFang SC Semibold" charset="-122"/>
                <a:cs typeface="PingFang SC Semibold" charset="-122"/>
              </a:rPr>
              <a:t>并查集维护生成树、</a:t>
            </a:r>
            <a:r>
              <a:rPr lang="zh-CN" altLang="en-US" b="1" u="sng" dirty="0" smtClean="0">
                <a:latin typeface="PingFang SC Semibold" charset="-122"/>
                <a:ea typeface="PingFang SC Semibold" charset="-122"/>
                <a:cs typeface="PingFang SC Semibold" charset="-122"/>
              </a:rPr>
              <a:t>复制</a:t>
            </a:r>
            <a:r>
              <a:rPr lang="zh-CN" altLang="en-US" b="1" dirty="0" smtClean="0">
                <a:latin typeface="PingFang SC Semibold" charset="-122"/>
                <a:ea typeface="PingFang SC Semibold" charset="-122"/>
                <a:cs typeface="PingFang SC Semibold" charset="-122"/>
              </a:rPr>
              <a:t>线性基用于记录环。</a:t>
            </a:r>
            <a:endParaRPr lang="en-US" altLang="zh-CN" b="1" dirty="0">
              <a:latin typeface="PingFang SC Semibold" charset="-122"/>
              <a:ea typeface="PingFang SC Semibold" charset="-122"/>
              <a:cs typeface="PingFang SC Semibold" charset="-122"/>
            </a:endParaRPr>
          </a:p>
        </p:txBody>
      </p:sp>
      <p:grpSp>
        <p:nvGrpSpPr>
          <p:cNvPr id="19" name="Group 18"/>
          <p:cNvGrpSpPr/>
          <p:nvPr/>
        </p:nvGrpSpPr>
        <p:grpSpPr>
          <a:xfrm>
            <a:off x="1281952" y="4923516"/>
            <a:ext cx="11062449" cy="511582"/>
            <a:chOff x="1281952" y="4896622"/>
            <a:chExt cx="11062449" cy="511582"/>
          </a:xfrm>
        </p:grpSpPr>
        <p:sp>
          <p:nvSpPr>
            <p:cNvPr id="22" name="TextBox 21"/>
            <p:cNvSpPr txBox="1"/>
            <p:nvPr/>
          </p:nvSpPr>
          <p:spPr>
            <a:xfrm>
              <a:off x="1281952" y="489662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加边时：合并连通块或修改线性基。总时间复杂度</a:t>
              </a:r>
              <a:endParaRPr lang="en-US" altLang="zh-CN" b="1" dirty="0">
                <a:latin typeface="PingFang SC Semibold" charset="-122"/>
                <a:ea typeface="PingFang SC Semibold" charset="-122"/>
                <a:cs typeface="PingFang SC Semibold" charset="-122"/>
              </a:endParaRPr>
            </a:p>
          </p:txBody>
        </p:sp>
        <p:pic>
          <p:nvPicPr>
            <p:cNvPr id="8" name="Picture 7"/>
            <p:cNvPicPr>
              <a:picLocks noChangeAspect="1"/>
            </p:cNvPicPr>
            <p:nvPr/>
          </p:nvPicPr>
          <p:blipFill>
            <a:blip r:embed="rId5"/>
            <a:stretch>
              <a:fillRect/>
            </a:stretch>
          </p:blipFill>
          <p:spPr>
            <a:xfrm>
              <a:off x="6678706" y="4947063"/>
              <a:ext cx="3933265" cy="461141"/>
            </a:xfrm>
            <a:prstGeom prst="rect">
              <a:avLst/>
            </a:prstGeom>
          </p:spPr>
        </p:pic>
      </p:grpSp>
      <p:grpSp>
        <p:nvGrpSpPr>
          <p:cNvPr id="23" name="Group 22"/>
          <p:cNvGrpSpPr/>
          <p:nvPr/>
        </p:nvGrpSpPr>
        <p:grpSpPr>
          <a:xfrm>
            <a:off x="1281951" y="5311987"/>
            <a:ext cx="11062449" cy="524703"/>
            <a:chOff x="1281951" y="5311987"/>
            <a:chExt cx="11062449" cy="524703"/>
          </a:xfrm>
        </p:grpSpPr>
        <p:sp>
          <p:nvSpPr>
            <p:cNvPr id="25" name="TextBox 24"/>
            <p:cNvSpPr txBox="1"/>
            <p:nvPr/>
          </p:nvSpPr>
          <p:spPr>
            <a:xfrm>
              <a:off x="1281951" y="531198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处理询问时：查询生成树上路径和与线性基中查询。总时间复杂度</a:t>
              </a:r>
              <a:endParaRPr lang="en-US" altLang="zh-CN" b="1" dirty="0">
                <a:latin typeface="PingFang SC Semibold" charset="-122"/>
                <a:ea typeface="PingFang SC Semibold" charset="-122"/>
                <a:cs typeface="PingFang SC Semibold" charset="-122"/>
              </a:endParaRPr>
            </a:p>
          </p:txBody>
        </p:sp>
        <p:pic>
          <p:nvPicPr>
            <p:cNvPr id="20" name="Picture 19"/>
            <p:cNvPicPr>
              <a:picLocks noChangeAspect="1"/>
            </p:cNvPicPr>
            <p:nvPr/>
          </p:nvPicPr>
          <p:blipFill>
            <a:blip r:embed="rId6"/>
            <a:stretch>
              <a:fillRect/>
            </a:stretch>
          </p:blipFill>
          <p:spPr>
            <a:xfrm>
              <a:off x="8364257" y="5394975"/>
              <a:ext cx="2883647" cy="441715"/>
            </a:xfrm>
            <a:prstGeom prst="rect">
              <a:avLst/>
            </a:prstGeom>
          </p:spPr>
        </p:pic>
      </p:grpSp>
    </p:spTree>
    <p:extLst>
      <p:ext uri="{BB962C8B-B14F-4D97-AF65-F5344CB8AC3E}">
        <p14:creationId xmlns:p14="http://schemas.microsoft.com/office/powerpoint/2010/main" val="3953673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3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3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3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3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3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3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3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fade">
                                      <p:cBhvr>
                                        <p:cTn id="42" dur="300"/>
                                        <p:tgtEl>
                                          <p:spTgt spid="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7">
                                            <p:txEl>
                                              <p:pRg st="0" end="0"/>
                                            </p:txEl>
                                          </p:spTgt>
                                        </p:tgtEl>
                                        <p:attrNameLst>
                                          <p:attrName>style.visibility</p:attrName>
                                        </p:attrNameLst>
                                      </p:cBhvr>
                                      <p:to>
                                        <p:strVal val="visible"/>
                                      </p:to>
                                    </p:set>
                                    <p:animEffect transition="in" filter="fade">
                                      <p:cBhvr>
                                        <p:cTn id="47" dur="300"/>
                                        <p:tgtEl>
                                          <p:spTgt spid="1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iterate type="lt">
                                    <p:tmPct val="0"/>
                                  </p:iterate>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fade">
                                      <p:cBhvr>
                                        <p:cTn id="57" dur="300"/>
                                        <p:tgtEl>
                                          <p:spTgt spid="2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zh-CN" altLang="en-US" sz="2800" b="1" u="sng" dirty="0" smtClean="0">
                <a:solidFill>
                  <a:schemeClr val="accent5">
                    <a:lumMod val="25000"/>
                  </a:schemeClr>
                </a:solidFill>
                <a:latin typeface="Microsoft YaHei" charset="-122"/>
                <a:ea typeface="Microsoft YaHei" charset="-122"/>
                <a:cs typeface="Microsoft YaHei" charset="-122"/>
              </a:rPr>
              <a:t>二分图</a:t>
            </a:r>
            <a:endParaRPr sz="2800" b="1" u="sng" dirty="0">
              <a:solidFill>
                <a:schemeClr val="accent5">
                  <a:lumMod val="25000"/>
                </a:schemeClr>
              </a:solidFill>
              <a:latin typeface="Microsoft YaHei" charset="-122"/>
              <a:ea typeface="Microsoft YaHei" charset="-122"/>
              <a:cs typeface="Microsoft YaHei" charset="-122"/>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sz="1100" i="1" dirty="0" smtClean="0">
                <a:solidFill>
                  <a:schemeClr val="accent5">
                    <a:lumMod val="50000"/>
                  </a:schemeClr>
                </a:solidFill>
              </a:rPr>
              <a:t>BZOJ 4025</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题目描述</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给出一张</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个节点</a:t>
            </a:r>
            <a:r>
              <a:rPr lang="en-US" altLang="zh-CN" b="1" dirty="0" smtClean="0">
                <a:latin typeface="PingFang SC Semibold" charset="-122"/>
                <a:ea typeface="PingFang SC Semibold" charset="-122"/>
                <a:cs typeface="PingFang SC Semibold" charset="-122"/>
              </a:rPr>
              <a:t>m</a:t>
            </a:r>
            <a:r>
              <a:rPr lang="zh-CN" altLang="en-US" b="1" dirty="0" smtClean="0">
                <a:latin typeface="PingFang SC Semibold" charset="-122"/>
                <a:ea typeface="PingFang SC Semibold" charset="-122"/>
                <a:cs typeface="PingFang SC Semibold" charset="-122"/>
              </a:rPr>
              <a:t>条边的图。</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其中每条边</a:t>
            </a:r>
            <a:r>
              <a:rPr lang="en-US" altLang="zh-CN" b="1" dirty="0" err="1" smtClean="0">
                <a:latin typeface="PingFang SC Semibold" charset="-122"/>
                <a:ea typeface="PingFang SC Semibold" charset="-122"/>
                <a:cs typeface="PingFang SC Semibold" charset="-122"/>
              </a:rPr>
              <a:t>e_i</a:t>
            </a:r>
            <a:r>
              <a:rPr lang="zh-CN" altLang="en-US" b="1" dirty="0" smtClean="0">
                <a:latin typeface="PingFang SC Semibold" charset="-122"/>
                <a:ea typeface="PingFang SC Semibold" charset="-122"/>
                <a:cs typeface="PingFang SC Semibold" charset="-122"/>
              </a:rPr>
              <a:t>都只在某一个给出的时间段</a:t>
            </a:r>
            <a:r>
              <a:rPr lang="en-US" altLang="zh-CN" b="1" dirty="0" smtClean="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s_i</a:t>
            </a:r>
            <a:r>
              <a:rPr lang="en-US" altLang="zh-CN" b="1" dirty="0" smtClean="0">
                <a:latin typeface="PingFang SC Semibold" charset="-122"/>
                <a:ea typeface="PingFang SC Semibold" charset="-122"/>
                <a:cs typeface="PingFang SC Semibold" charset="-122"/>
              </a:rPr>
              <a:t>, </a:t>
            </a:r>
            <a:r>
              <a:rPr lang="en-US" altLang="zh-CN" b="1" dirty="0" err="1" smtClean="0">
                <a:latin typeface="PingFang SC Semibold" charset="-122"/>
                <a:ea typeface="PingFang SC Semibold" charset="-122"/>
                <a:cs typeface="PingFang SC Semibold" charset="-122"/>
              </a:rPr>
              <a:t>t_i</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内存在。</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对于</a:t>
            </a:r>
            <a:r>
              <a:rPr lang="en-US" altLang="zh-CN" b="1" dirty="0" smtClean="0">
                <a:latin typeface="PingFang SC Semibold" charset="-122"/>
                <a:ea typeface="PingFang SC Semibold" charset="-122"/>
                <a:cs typeface="PingFang SC Semibold" charset="-122"/>
              </a:rPr>
              <a:t>0</a:t>
            </a:r>
            <a:r>
              <a:rPr lang="zh-CN" altLang="en-US"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T</a:t>
            </a:r>
            <a:r>
              <a:rPr lang="zh-CN" altLang="en-US" b="1" dirty="0" smtClean="0">
                <a:latin typeface="PingFang SC Semibold" charset="-122"/>
                <a:ea typeface="PingFang SC Semibold" charset="-122"/>
                <a:cs typeface="PingFang SC Semibold" charset="-122"/>
              </a:rPr>
              <a:t>的每个时刻，判断其是否为二分图。</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25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400" b="1" u="sng" dirty="0" smtClean="0">
              <a:solidFill>
                <a:schemeClr val="accent5">
                  <a:lumMod val="25000"/>
                </a:schemeClr>
              </a:solidFill>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数据范围</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n, T &lt;= 10^5.</a:t>
            </a:r>
          </a:p>
          <a:p>
            <a:pPr marL="285750" indent="-285750">
              <a:lnSpc>
                <a:spcPct val="150000"/>
              </a:lnSpc>
              <a:buFont typeface="Courier New" charset="0"/>
              <a:buChar char="o"/>
            </a:pPr>
            <a:r>
              <a:rPr lang="en-US" altLang="zh-CN" b="1" dirty="0" smtClean="0">
                <a:latin typeface="PingFang SC Semibold" charset="-122"/>
                <a:ea typeface="PingFang SC Semibold" charset="-122"/>
                <a:cs typeface="PingFang SC Semibold" charset="-122"/>
              </a:rPr>
              <a:t>m &lt;= 2 * 10^5.</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205379390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zh-CN" altLang="en-US" sz="2800" b="1" u="sng" dirty="0" smtClean="0">
                <a:solidFill>
                  <a:schemeClr val="accent5">
                    <a:lumMod val="25000"/>
                  </a:schemeClr>
                </a:solidFill>
                <a:latin typeface="Microsoft YaHei" charset="-122"/>
                <a:ea typeface="Microsoft YaHei" charset="-122"/>
                <a:cs typeface="Microsoft YaHei" charset="-122"/>
              </a:rPr>
              <a:t>二分图</a:t>
            </a:r>
            <a:endParaRPr sz="2800" b="1" u="sng" dirty="0">
              <a:solidFill>
                <a:schemeClr val="accent5">
                  <a:lumMod val="25000"/>
                </a:schemeClr>
              </a:solidFill>
              <a:latin typeface="Microsoft YaHei" charset="-122"/>
              <a:ea typeface="Microsoft YaHei" charset="-122"/>
              <a:cs typeface="Microsoft YaHei" charset="-122"/>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sz="1100" i="1" dirty="0" smtClean="0">
                <a:solidFill>
                  <a:schemeClr val="accent5">
                    <a:lumMod val="50000"/>
                  </a:schemeClr>
                </a:solidFill>
              </a:rPr>
              <a:t>BZOJ 4025</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748551" y="92478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二分图的充要条件：图中不存在奇环。</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748551" y="126916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按时间分治，使用按秩合并的并查集实现生成树与点在树中深度奇偶性的维护。</a:t>
            </a:r>
            <a:endParaRPr lang="en-US" altLang="zh-CN" b="1" dirty="0">
              <a:latin typeface="PingFang SC Semibold" charset="-122"/>
              <a:ea typeface="PingFang SC Semibold" charset="-122"/>
              <a:cs typeface="PingFang SC Semibold" charset="-122"/>
            </a:endParaRPr>
          </a:p>
        </p:txBody>
      </p:sp>
      <p:sp>
        <p:nvSpPr>
          <p:cNvPr id="9" name="TextBox 8"/>
          <p:cNvSpPr txBox="1"/>
          <p:nvPr/>
        </p:nvSpPr>
        <p:spPr>
          <a:xfrm>
            <a:off x="748550" y="161354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出现非树边时判断奇环，并将</a:t>
            </a:r>
            <a:r>
              <a:rPr lang="zh-CN" altLang="en-US" b="1" smtClean="0">
                <a:latin typeface="PingFang SC Semibold" charset="-122"/>
                <a:ea typeface="PingFang SC Semibold" charset="-122"/>
                <a:cs typeface="PingFang SC Semibold" charset="-122"/>
              </a:rPr>
              <a:t>布尔值下传。</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8798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3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accent5">
                    <a:lumMod val="25000"/>
                  </a:schemeClr>
                </a:solidFill>
                <a:latin typeface="Impact" charset="0"/>
                <a:ea typeface="Impact" charset="0"/>
                <a:cs typeface="Impact" charset="0"/>
              </a:rPr>
              <a:t>Painting Edges</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sz="1100" i="1" dirty="0" err="1">
                <a:solidFill>
                  <a:schemeClr val="accent5">
                    <a:lumMod val="50000"/>
                  </a:schemeClr>
                </a:solidFill>
              </a:rPr>
              <a:t>Codeforces</a:t>
            </a:r>
            <a:r>
              <a:rPr lang="en-US" sz="1100" i="1" dirty="0">
                <a:solidFill>
                  <a:schemeClr val="accent5">
                    <a:lumMod val="50000"/>
                  </a:schemeClr>
                </a:solidFill>
              </a:rPr>
              <a:t> Round #319 (Div. 1</a:t>
            </a:r>
            <a:r>
              <a:rPr lang="en-US" sz="1100" i="1" dirty="0" smtClean="0">
                <a:solidFill>
                  <a:schemeClr val="accent5">
                    <a:lumMod val="50000"/>
                  </a:schemeClr>
                </a:solidFill>
              </a:rPr>
              <a:t>), Problem E.</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9" y="709203"/>
            <a:ext cx="9130553" cy="5355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题目描述</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给出一张</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个节点</a:t>
            </a:r>
            <a:r>
              <a:rPr lang="en-US" altLang="zh-CN" b="1" dirty="0" smtClean="0">
                <a:latin typeface="PingFang SC Semibold" charset="-122"/>
                <a:ea typeface="PingFang SC Semibold" charset="-122"/>
                <a:cs typeface="PingFang SC Semibold" charset="-122"/>
              </a:rPr>
              <a:t>m</a:t>
            </a:r>
            <a:r>
              <a:rPr lang="zh-CN" altLang="en-US" b="1" dirty="0" smtClean="0">
                <a:latin typeface="PingFang SC Semibold" charset="-122"/>
                <a:ea typeface="PingFang SC Semibold" charset="-122"/>
                <a:cs typeface="PingFang SC Semibold" charset="-122"/>
              </a:rPr>
              <a:t>条边的的无向连通图。</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每条边刚开始都未涂色，每条边可被涂成的颜色有</a:t>
            </a:r>
            <a:r>
              <a:rPr lang="en-US" altLang="zh-CN" b="1" dirty="0" smtClean="0">
                <a:latin typeface="PingFang SC Semibold" charset="-122"/>
                <a:ea typeface="PingFang SC Semibold" charset="-122"/>
                <a:cs typeface="PingFang SC Semibold" charset="-122"/>
              </a:rPr>
              <a:t>1~k</a:t>
            </a:r>
            <a:r>
              <a:rPr lang="zh-CN" altLang="en-US" b="1" dirty="0" smtClean="0">
                <a:latin typeface="PingFang SC Semibold" charset="-122"/>
                <a:ea typeface="PingFang SC Semibold" charset="-122"/>
                <a:cs typeface="PingFang SC Semibold" charset="-122"/>
              </a:rPr>
              <a:t>共</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种。</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当只保留每种单独颜色的边时，图都为二分图时，这张图被称为合法的。</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你需要支持</a:t>
            </a:r>
            <a:r>
              <a:rPr lang="en-US" altLang="zh-CN" b="1" dirty="0" smtClean="0">
                <a:latin typeface="PingFang SC Semibold" charset="-122"/>
                <a:ea typeface="PingFang SC Semibold" charset="-122"/>
                <a:cs typeface="PingFang SC Semibold" charset="-122"/>
              </a:rPr>
              <a:t>q</a:t>
            </a:r>
            <a:r>
              <a:rPr lang="zh-CN" altLang="en-US" b="1" dirty="0" smtClean="0">
                <a:latin typeface="PingFang SC Semibold" charset="-122"/>
                <a:ea typeface="PingFang SC Semibold" charset="-122"/>
                <a:cs typeface="PingFang SC Semibold" charset="-122"/>
              </a:rPr>
              <a:t>轮修改：</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判断每轮修改是否被成功执行。</a:t>
            </a:r>
            <a:endParaRPr lang="en-US" altLang="zh-CN" b="1" dirty="0" smtClean="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400" b="1" u="sng" dirty="0" smtClean="0">
                <a:solidFill>
                  <a:schemeClr val="accent5">
                    <a:lumMod val="50000"/>
                  </a:schemeClr>
                </a:solidFill>
                <a:latin typeface="Microsoft YaHei" charset="-122"/>
                <a:ea typeface="Microsoft YaHei" charset="-122"/>
                <a:cs typeface="Microsoft YaHei" charset="-122"/>
              </a:rPr>
              <a:t>数据范围</a:t>
            </a:r>
            <a:endParaRPr lang="en-US" altLang="zh-CN" sz="2400" b="1" u="sng" dirty="0" smtClean="0">
              <a:solidFill>
                <a:schemeClr val="accent5">
                  <a:lumMod val="50000"/>
                </a:schemeClr>
              </a:solidFill>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err="1" smtClean="0">
                <a:latin typeface="PingFang SC Semibold" charset="-122"/>
                <a:ea typeface="PingFang SC Semibold" charset="-122"/>
                <a:cs typeface="PingFang SC Semibold" charset="-122"/>
              </a:rPr>
              <a:t>n,m,q</a:t>
            </a:r>
            <a:r>
              <a:rPr lang="en-US" altLang="zh-CN" b="1" dirty="0" smtClean="0">
                <a:latin typeface="PingFang SC Semibold" charset="-122"/>
                <a:ea typeface="PingFang SC Semibold" charset="-122"/>
                <a:cs typeface="PingFang SC Semibold" charset="-122"/>
              </a:rPr>
              <a:t> &lt;= 5 * 10^5.</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k &lt;= 50.       </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6s.</a:t>
            </a:r>
            <a:endParaRPr lang="en-US" altLang="zh-CN" b="1" dirty="0">
              <a:latin typeface="PingFang SC Semibold" charset="-122"/>
              <a:ea typeface="PingFang SC Semibold" charset="-122"/>
              <a:cs typeface="PingFang SC Semibold" charset="-122"/>
            </a:endParaRPr>
          </a:p>
        </p:txBody>
      </p:sp>
      <p:sp>
        <p:nvSpPr>
          <p:cNvPr id="7" name="TextBox 6"/>
          <p:cNvSpPr txBox="1"/>
          <p:nvPr/>
        </p:nvSpPr>
        <p:spPr>
          <a:xfrm>
            <a:off x="1714499" y="2976773"/>
            <a:ext cx="913055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将某条指定的边涂成指定的颜色</a:t>
            </a:r>
            <a:endParaRPr lang="en-US" altLang="zh-CN" b="1" dirty="0" smtClean="0">
              <a:latin typeface="PingFang SC Semibold" charset="-122"/>
              <a:ea typeface="PingFang SC Semibold" charset="-122"/>
              <a:cs typeface="PingFang SC Semibold" charset="-122"/>
            </a:endParaRPr>
          </a:p>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如果执行这项操作将使得图不合法，那么这条操作将不被执行</a:t>
            </a:r>
            <a:endParaRPr lang="en-US" altLang="zh-CN" b="1" dirty="0" smtClean="0">
              <a:latin typeface="PingFang SC Semibold" charset="-122"/>
              <a:ea typeface="PingFang SC Semibold" charset="-122"/>
              <a:cs typeface="PingFang SC Semibold" charset="-122"/>
            </a:endParaRPr>
          </a:p>
          <a:p>
            <a:pPr marL="342900" marR="0" indent="-342900" algn="l" defTabSz="914400" rtl="0" fontAlgn="auto" latinLnBrk="0" hangingPunct="0">
              <a:spcBef>
                <a:spcPts val="0"/>
              </a:spcBef>
              <a:spcAft>
                <a:spcPts val="0"/>
              </a:spcAft>
              <a:buClr>
                <a:schemeClr val="accent5">
                  <a:lumMod val="25000"/>
                </a:schemeClr>
              </a:buClr>
              <a:buSzPct val="200000"/>
              <a:buFont typeface="Arial" charset="0"/>
              <a:buChar char="•"/>
              <a:tabLst/>
            </a:pPr>
            <a:r>
              <a:rPr lang="zh-CN" altLang="en-US" b="1" dirty="0" smtClean="0">
                <a:latin typeface="PingFang SC Semibold" charset="-122"/>
                <a:ea typeface="PingFang SC Semibold" charset="-122"/>
                <a:cs typeface="PingFang SC Semibold" charset="-122"/>
              </a:rPr>
              <a:t>如果可以执行这项操作，那么原图被修改</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1858143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duotone>
              <a:schemeClr val="accent1">
                <a:shade val="45000"/>
                <a:satMod val="135000"/>
              </a:schemeClr>
              <a:prstClr val="white"/>
            </a:duotone>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74482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accent5">
                    <a:lumMod val="25000"/>
                  </a:schemeClr>
                </a:solidFill>
                <a:latin typeface="Impact" charset="0"/>
                <a:ea typeface="Impact" charset="0"/>
                <a:cs typeface="Impact" charset="0"/>
              </a:rPr>
              <a:t>Painting Edges</a:t>
            </a:r>
            <a:endParaRPr sz="2800" b="1" u="sng" dirty="0">
              <a:solidFill>
                <a:schemeClr val="accent5">
                  <a:lumMod val="25000"/>
                </a:schemeClr>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chemeClr val="accent5">
                    <a:lumMod val="50000"/>
                  </a:schemeClr>
                </a:solidFill>
                <a:effectLst/>
                <a:uFillTx/>
                <a:sym typeface="Calibri"/>
              </a:rPr>
              <a:t>* Source: </a:t>
            </a:r>
            <a:r>
              <a:rPr lang="en-US" sz="1100" i="1" dirty="0" err="1">
                <a:solidFill>
                  <a:schemeClr val="accent5">
                    <a:lumMod val="50000"/>
                  </a:schemeClr>
                </a:solidFill>
              </a:rPr>
              <a:t>Codeforces</a:t>
            </a:r>
            <a:r>
              <a:rPr lang="en-US" sz="1100" i="1" dirty="0">
                <a:solidFill>
                  <a:schemeClr val="accent5">
                    <a:lumMod val="50000"/>
                  </a:schemeClr>
                </a:solidFill>
              </a:rPr>
              <a:t> Round #319 (Div. 1</a:t>
            </a:r>
            <a:r>
              <a:rPr lang="en-US" sz="1100" i="1" dirty="0" smtClean="0">
                <a:solidFill>
                  <a:schemeClr val="accent5">
                    <a:lumMod val="50000"/>
                  </a:schemeClr>
                </a:solidFill>
              </a:rPr>
              <a:t>), Problem E.</a:t>
            </a:r>
            <a:endParaRPr kumimoji="0" lang="en-US" sz="1100" b="0" i="1" cap="none" spc="0" normalizeH="0" baseline="0" dirty="0">
              <a:ln>
                <a:noFill/>
              </a:ln>
              <a:solidFill>
                <a:schemeClr val="accent5">
                  <a:lumMod val="50000"/>
                </a:schemeClr>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chemeClr val="accent1">
                <a:lumMod val="75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748551" y="92478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和上一题类似。</a:t>
            </a:r>
            <a:endParaRPr lang="en-US" altLang="zh-CN" b="1" dirty="0">
              <a:latin typeface="PingFang SC Semibold" charset="-122"/>
              <a:ea typeface="PingFang SC Semibold" charset="-122"/>
              <a:cs typeface="PingFang SC Semibold" charset="-122"/>
            </a:endParaRPr>
          </a:p>
        </p:txBody>
      </p:sp>
      <p:sp>
        <p:nvSpPr>
          <p:cNvPr id="9" name="TextBox 8"/>
          <p:cNvSpPr txBox="1"/>
          <p:nvPr/>
        </p:nvSpPr>
        <p:spPr>
          <a:xfrm>
            <a:off x="748551" y="130950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照搬上一题做法的问题在于，每条边</a:t>
            </a:r>
            <a:r>
              <a:rPr lang="zh-CN" altLang="en-US" b="1" u="sng" dirty="0" smtClean="0">
                <a:latin typeface="PingFang SC Semibold" charset="-122"/>
                <a:ea typeface="PingFang SC Semibold" charset="-122"/>
                <a:cs typeface="PingFang SC Semibold" charset="-122"/>
              </a:rPr>
              <a:t>存在的时间</a:t>
            </a:r>
            <a:r>
              <a:rPr lang="zh-CN" altLang="en-US" b="1" dirty="0" smtClean="0">
                <a:latin typeface="PingFang SC Semibold" charset="-122"/>
                <a:ea typeface="PingFang SC Semibold" charset="-122"/>
                <a:cs typeface="PingFang SC Semibold" charset="-122"/>
              </a:rPr>
              <a:t>没有被事先确定。</a:t>
            </a:r>
            <a:endParaRPr lang="en-US" altLang="zh-CN" b="1" dirty="0">
              <a:latin typeface="PingFang SC Semibold" charset="-122"/>
              <a:ea typeface="PingFang SC Semibold" charset="-122"/>
              <a:cs typeface="PingFang SC Semibold" charset="-122"/>
            </a:endParaRPr>
          </a:p>
        </p:txBody>
      </p:sp>
      <p:sp>
        <p:nvSpPr>
          <p:cNvPr id="10" name="TextBox 9"/>
          <p:cNvSpPr txBox="1"/>
          <p:nvPr/>
        </p:nvSpPr>
        <p:spPr>
          <a:xfrm>
            <a:off x="748551" y="169422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顺序实现的问题在于，修改操作包含一个加边和一个</a:t>
            </a:r>
            <a:r>
              <a:rPr lang="zh-CN" altLang="en-US" b="1" u="sng" dirty="0" smtClean="0">
                <a:latin typeface="PingFang SC Semibold" charset="-122"/>
                <a:ea typeface="PingFang SC Semibold" charset="-122"/>
                <a:cs typeface="PingFang SC Semibold" charset="-122"/>
              </a:rPr>
              <a:t>删边</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748551" y="2289717"/>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sz="2000" b="1" dirty="0" smtClean="0">
                <a:solidFill>
                  <a:schemeClr val="accent5">
                    <a:lumMod val="50000"/>
                  </a:schemeClr>
                </a:solidFill>
                <a:latin typeface="Microsoft YaHei" charset="-122"/>
                <a:ea typeface="Microsoft YaHei" charset="-122"/>
                <a:cs typeface="Microsoft YaHei" charset="-122"/>
              </a:rPr>
              <a:t>原则：坚决不删边</a:t>
            </a:r>
            <a:endParaRPr lang="en-US" altLang="zh-CN" sz="2000" b="1" dirty="0">
              <a:solidFill>
                <a:schemeClr val="accent5">
                  <a:lumMod val="50000"/>
                </a:schemeClr>
              </a:solidFill>
              <a:latin typeface="Microsoft YaHei" charset="-122"/>
              <a:ea typeface="Microsoft YaHei" charset="-122"/>
              <a:cs typeface="Microsoft YaHei" charset="-122"/>
            </a:endParaRPr>
          </a:p>
        </p:txBody>
      </p:sp>
      <p:sp>
        <p:nvSpPr>
          <p:cNvPr id="13" name="TextBox 12"/>
          <p:cNvSpPr txBox="1"/>
          <p:nvPr/>
        </p:nvSpPr>
        <p:spPr>
          <a:xfrm>
            <a:off x="1371598" y="264705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只加我们确定的边。</a:t>
            </a:r>
            <a:endParaRPr lang="en-US" altLang="zh-CN" b="1" dirty="0">
              <a:latin typeface="PingFang SC Semibold" charset="-122"/>
              <a:ea typeface="PingFang SC Semibold" charset="-122"/>
              <a:cs typeface="PingFang SC Semibold" charset="-122"/>
            </a:endParaRPr>
          </a:p>
        </p:txBody>
      </p:sp>
      <p:sp>
        <p:nvSpPr>
          <p:cNvPr id="14" name="TextBox 13"/>
          <p:cNvSpPr txBox="1"/>
          <p:nvPr/>
        </p:nvSpPr>
        <p:spPr>
          <a:xfrm>
            <a:off x="1371598" y="297274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已知：每条边在初始时直至第一次被修改前是未涂色状态。</a:t>
            </a:r>
            <a:endParaRPr lang="en-US" altLang="zh-CN" b="1" dirty="0">
              <a:latin typeface="PingFang SC Semibold" charset="-122"/>
              <a:ea typeface="PingFang SC Semibold" charset="-122"/>
              <a:cs typeface="PingFang SC Semibold" charset="-122"/>
            </a:endParaRPr>
          </a:p>
        </p:txBody>
      </p:sp>
      <p:sp>
        <p:nvSpPr>
          <p:cNvPr id="15" name="TextBox 14"/>
          <p:cNvSpPr txBox="1"/>
          <p:nvPr/>
        </p:nvSpPr>
        <p:spPr>
          <a:xfrm>
            <a:off x="1371599" y="3457730"/>
            <a:ext cx="1003150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buFont typeface="Courier New" charset="0"/>
              <a:buChar char="o"/>
              <a:defRPr/>
            </a:pPr>
            <a:r>
              <a:rPr lang="zh-CN" altLang="en-US" b="1" dirty="0" smtClean="0">
                <a:latin typeface="PingFang SC Semibold" charset="-122"/>
                <a:ea typeface="PingFang SC Semibold" charset="-122"/>
                <a:cs typeface="PingFang SC Semibold" charset="-122"/>
              </a:rPr>
              <a:t>按照顺序</a:t>
            </a:r>
            <a:r>
              <a:rPr lang="en-US" altLang="zh-CN" b="1" dirty="0" err="1" smtClean="0">
                <a:latin typeface="PingFang SC Semibold" charset="-122"/>
                <a:ea typeface="PingFang SC Semibold" charset="-122"/>
                <a:cs typeface="PingFang SC Semibold" charset="-122"/>
              </a:rPr>
              <a:t>dfs</a:t>
            </a:r>
            <a:r>
              <a:rPr lang="zh-CN" altLang="en-US" b="1" dirty="0" smtClean="0">
                <a:latin typeface="PingFang SC Semibold" charset="-122"/>
                <a:ea typeface="PingFang SC Semibold" charset="-122"/>
                <a:cs typeface="PingFang SC Semibold" charset="-122"/>
              </a:rPr>
              <a:t>线段树，处理到一个子节点（代表一次修改时）判断其能否成功执行。并因此确定了该条边从这一刻起至下一次被修改前的颜色。将这一段区间丢进分治结构。</a:t>
            </a:r>
            <a:endParaRPr lang="en-US" altLang="zh-CN" b="1" dirty="0">
              <a:latin typeface="PingFang SC Semibold" charset="-122"/>
              <a:ea typeface="PingFang SC Semibold" charset="-122"/>
              <a:cs typeface="PingFang SC Semibold" charset="-122"/>
            </a:endParaRPr>
          </a:p>
        </p:txBody>
      </p:sp>
      <p:sp>
        <p:nvSpPr>
          <p:cNvPr id="16" name="TextBox 15"/>
          <p:cNvSpPr txBox="1"/>
          <p:nvPr/>
        </p:nvSpPr>
        <p:spPr>
          <a:xfrm>
            <a:off x="1371598" y="399956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smtClean="0">
                <a:latin typeface="PingFang SC Semibold" charset="-122"/>
                <a:ea typeface="PingFang SC Semibold" charset="-122"/>
                <a:cs typeface="PingFang SC Semibold" charset="-122"/>
              </a:rPr>
              <a:t>为何可行？</a:t>
            </a:r>
            <a:endParaRPr lang="en-US" altLang="zh-CN" b="1" dirty="0">
              <a:latin typeface="PingFang SC Semibold" charset="-122"/>
              <a:ea typeface="PingFang SC Semibold" charset="-122"/>
              <a:cs typeface="PingFang SC Semibold" charset="-122"/>
            </a:endParaRPr>
          </a:p>
        </p:txBody>
      </p:sp>
      <p:sp>
        <p:nvSpPr>
          <p:cNvPr id="17" name="TextBox 16"/>
          <p:cNvSpPr txBox="1"/>
          <p:nvPr/>
        </p:nvSpPr>
        <p:spPr>
          <a:xfrm>
            <a:off x="1371598" y="431682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accent5">
                    <a:lumMod val="50000"/>
                  </a:schemeClr>
                </a:solidFill>
                <a:latin typeface="Microsoft YaHei" charset="-122"/>
                <a:ea typeface="Microsoft YaHei" charset="-122"/>
                <a:cs typeface="Microsoft YaHei" charset="-122"/>
              </a:rPr>
              <a:t>修改的区间与遍历过的区间决不相交。</a:t>
            </a:r>
            <a:endParaRPr lang="en-US" altLang="zh-CN" b="1" dirty="0">
              <a:solidFill>
                <a:schemeClr val="accent5">
                  <a:lumMod val="50000"/>
                </a:schemeClr>
              </a:solidFill>
              <a:latin typeface="Microsoft YaHei" charset="-122"/>
              <a:ea typeface="Microsoft YaHei" charset="-122"/>
              <a:cs typeface="Microsoft YaHei" charset="-122"/>
            </a:endParaRPr>
          </a:p>
        </p:txBody>
      </p:sp>
      <p:sp>
        <p:nvSpPr>
          <p:cNvPr id="18" name="TextBox 17"/>
          <p:cNvSpPr txBox="1"/>
          <p:nvPr/>
        </p:nvSpPr>
        <p:spPr>
          <a:xfrm>
            <a:off x="1371598" y="463563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solidFill>
                  <a:schemeClr val="accent5">
                    <a:lumMod val="50000"/>
                  </a:schemeClr>
                </a:solidFill>
                <a:latin typeface="Microsoft YaHei" charset="-122"/>
                <a:ea typeface="Microsoft YaHei" charset="-122"/>
                <a:cs typeface="Microsoft YaHei" charset="-122"/>
              </a:rPr>
              <a:t>处理到底层节点时所有可能包含它的区间一定添加完毕。（按照时间顺序处理的性质</a:t>
            </a:r>
            <a:endParaRPr lang="en-US" altLang="zh-CN" b="1" dirty="0">
              <a:solidFill>
                <a:schemeClr val="accent5">
                  <a:lumMod val="50000"/>
                </a:schemeClr>
              </a:solidFill>
              <a:latin typeface="Microsoft YaHei" charset="-122"/>
              <a:ea typeface="Microsoft YaHei" charset="-122"/>
              <a:cs typeface="Microsoft YaHei" charset="-122"/>
            </a:endParaRPr>
          </a:p>
        </p:txBody>
      </p:sp>
      <p:sp>
        <p:nvSpPr>
          <p:cNvPr id="19" name="TextBox 18"/>
          <p:cNvSpPr txBox="1"/>
          <p:nvPr/>
        </p:nvSpPr>
        <p:spPr>
          <a:xfrm>
            <a:off x="748550" y="506404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hangingPunct="1">
              <a:lnSpc>
                <a:spcPct val="150000"/>
              </a:lnSpc>
              <a:buFont typeface="Courier New" charset="0"/>
              <a:buChar char="o"/>
              <a:defRPr/>
            </a:pPr>
            <a:r>
              <a:rPr lang="zh-CN" altLang="en-US" b="1" dirty="0" smtClean="0">
                <a:latin typeface="PingFang SC Semibold" charset="-122"/>
                <a:ea typeface="PingFang SC Semibold" charset="-122"/>
                <a:cs typeface="PingFang SC Semibold" charset="-122"/>
              </a:rPr>
              <a:t>其他处理方法与上一道题完全相同，时间复杂度依旧是两个</a:t>
            </a:r>
            <a:r>
              <a:rPr lang="en-US" altLang="zh-CN" b="1" dirty="0" smtClean="0">
                <a:latin typeface="PingFang SC Semibold" charset="-122"/>
                <a:ea typeface="PingFang SC Semibold" charset="-122"/>
                <a:cs typeface="PingFang SC Semibold" charset="-122"/>
              </a:rPr>
              <a:t>log</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997785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3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3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3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3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3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fade">
                                      <p:cBhvr>
                                        <p:cTn id="42" dur="300"/>
                                        <p:tgtEl>
                                          <p:spTgt spid="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7">
                                            <p:txEl>
                                              <p:pRg st="0" end="0"/>
                                            </p:txEl>
                                          </p:spTgt>
                                        </p:tgtEl>
                                        <p:attrNameLst>
                                          <p:attrName>style.visibility</p:attrName>
                                        </p:attrNameLst>
                                      </p:cBhvr>
                                      <p:to>
                                        <p:strVal val="visible"/>
                                      </p:to>
                                    </p:set>
                                    <p:animEffect transition="in" filter="fade">
                                      <p:cBhvr>
                                        <p:cTn id="47" dur="300"/>
                                        <p:tgtEl>
                                          <p:spTgt spid="1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18">
                                            <p:txEl>
                                              <p:pRg st="0" end="0"/>
                                            </p:txEl>
                                          </p:spTgt>
                                        </p:tgtEl>
                                        <p:attrNameLst>
                                          <p:attrName>style.visibility</p:attrName>
                                        </p:attrNameLst>
                                      </p:cBhvr>
                                      <p:to>
                                        <p:strVal val="visible"/>
                                      </p:to>
                                    </p:set>
                                    <p:animEffect transition="in" filter="fade">
                                      <p:cBhvr>
                                        <p:cTn id="52" dur="300"/>
                                        <p:tgtEl>
                                          <p:spTgt spid="1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iterate type="lt">
                                    <p:tmPct val="0"/>
                                  </p:iterate>
                                  <p:childTnLst>
                                    <p:set>
                                      <p:cBhvr>
                                        <p:cTn id="56" dur="1" fill="hold">
                                          <p:stCondLst>
                                            <p:cond delay="0"/>
                                          </p:stCondLst>
                                        </p:cTn>
                                        <p:tgtEl>
                                          <p:spTgt spid="19">
                                            <p:txEl>
                                              <p:pRg st="0" end="0"/>
                                            </p:txEl>
                                          </p:spTgt>
                                        </p:tgtEl>
                                        <p:attrNameLst>
                                          <p:attrName>style.visibility</p:attrName>
                                        </p:attrNameLst>
                                      </p:cBhvr>
                                      <p:to>
                                        <p:strVal val="visible"/>
                                      </p:to>
                                    </p:set>
                                    <p:animEffect transition="in" filter="fade">
                                      <p:cBhvr>
                                        <p:cTn id="57" dur="3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BE7"/>
      </a:accent5>
      <a:accent6>
        <a:srgbClr val="D7712B"/>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BE7"/>
      </a:accent5>
      <a:accent6>
        <a:srgbClr val="D7712B"/>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3146</TotalTime>
  <Words>4334</Words>
  <Application>Microsoft Macintosh PowerPoint</Application>
  <PresentationFormat>Widescreen</PresentationFormat>
  <Paragraphs>372</Paragraphs>
  <Slides>38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Calibri</vt:lpstr>
      <vt:lpstr>Calibri Light</vt:lpstr>
      <vt:lpstr>Courier New</vt:lpstr>
      <vt:lpstr>Garamond</vt:lpstr>
      <vt:lpstr>Impact</vt:lpstr>
      <vt:lpstr>Microsoft YaHei</vt:lpstr>
      <vt:lpstr>PingFang SC Semibold</vt:lpstr>
      <vt:lpstr>微软雅黑</vt:lpstr>
      <vt:lpstr>方正正中黑简体</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107</cp:revision>
  <dcterms:modified xsi:type="dcterms:W3CDTF">2019-01-18T08:39:06Z</dcterms:modified>
</cp:coreProperties>
</file>