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74" r:id="rId13"/>
    <p:sldId id="269" r:id="rId14"/>
    <p:sldId id="277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79" r:id="rId23"/>
    <p:sldId id="280" r:id="rId24"/>
    <p:sldId id="281" r:id="rId25"/>
    <p:sldId id="284" r:id="rId26"/>
    <p:sldId id="285" r:id="rId27"/>
    <p:sldId id="282" r:id="rId28"/>
    <p:sldId id="283" r:id="rId29"/>
    <p:sldId id="286" r:id="rId30"/>
    <p:sldId id="291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336" r:id="rId40"/>
    <p:sldId id="337" r:id="rId41"/>
    <p:sldId id="338" r:id="rId42"/>
    <p:sldId id="296" r:id="rId43"/>
    <p:sldId id="302" r:id="rId44"/>
    <p:sldId id="297" r:id="rId45"/>
    <p:sldId id="298" r:id="rId46"/>
    <p:sldId id="323" r:id="rId47"/>
    <p:sldId id="324" r:id="rId48"/>
    <p:sldId id="325" r:id="rId49"/>
    <p:sldId id="300" r:id="rId50"/>
    <p:sldId id="301" r:id="rId51"/>
    <p:sldId id="303" r:id="rId52"/>
    <p:sldId id="304" r:id="rId53"/>
    <p:sldId id="315" r:id="rId54"/>
    <p:sldId id="316" r:id="rId55"/>
    <p:sldId id="317" r:id="rId56"/>
    <p:sldId id="318" r:id="rId57"/>
    <p:sldId id="305" r:id="rId58"/>
    <p:sldId id="306" r:id="rId59"/>
    <p:sldId id="307" r:id="rId60"/>
    <p:sldId id="309" r:id="rId61"/>
    <p:sldId id="310" r:id="rId62"/>
    <p:sldId id="311" r:id="rId63"/>
    <p:sldId id="313" r:id="rId64"/>
    <p:sldId id="314" r:id="rId65"/>
    <p:sldId id="312" r:id="rId66"/>
    <p:sldId id="328" r:id="rId67"/>
    <p:sldId id="329" r:id="rId68"/>
    <p:sldId id="330" r:id="rId69"/>
    <p:sldId id="340" r:id="rId70"/>
    <p:sldId id="319" r:id="rId71"/>
    <p:sldId id="320" r:id="rId72"/>
    <p:sldId id="326" r:id="rId73"/>
    <p:sldId id="321" r:id="rId74"/>
    <p:sldId id="327" r:id="rId75"/>
    <p:sldId id="331" r:id="rId76"/>
    <p:sldId id="332" r:id="rId77"/>
    <p:sldId id="333" r:id="rId78"/>
    <p:sldId id="334" r:id="rId79"/>
    <p:sldId id="335" r:id="rId80"/>
    <p:sldId id="341" r:id="rId81"/>
    <p:sldId id="342" r:id="rId82"/>
    <p:sldId id="343" r:id="rId83"/>
    <p:sldId id="344" r:id="rId84"/>
    <p:sldId id="345" r:id="rId8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1B7FA-CE8E-4671-AA53-99E6982B9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9F65D7-A86B-4B4C-83FC-DB6539B2F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A3184-5105-4948-9D89-C010B740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416-CE7F-44D2-B00E-0E1AECED5B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0D93E-A8BF-4AD2-BA9C-6DF41B32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46479-83DB-4014-9764-AE63D9CA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05EC-6AF3-489C-9373-5985E51CC1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2" descr="NFLSOJ logo">
            <a:extLst>
              <a:ext uri="{FF2B5EF4-FFF2-40B4-BE49-F238E27FC236}">
                <a16:creationId xmlns:a16="http://schemas.microsoft.com/office/drawing/2014/main" id="{D81C4199-F6D6-4D69-B112-B80CDD73B19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UOJ logo">
            <a:extLst>
              <a:ext uri="{FF2B5EF4-FFF2-40B4-BE49-F238E27FC236}">
                <a16:creationId xmlns:a16="http://schemas.microsoft.com/office/drawing/2014/main" id="{B4AB5E15-7B8C-40E0-914E-46A6204E548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8FAE2E-162F-41F6-A930-52CB4D043E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26" y="5334126"/>
            <a:ext cx="1523874" cy="15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4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31A59-C9C3-4F62-994C-80EF1C85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55FC59-F28E-4CEA-955C-5A201ECB8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75C67-95A0-47FF-9DA8-BAA6817D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416-CE7F-44D2-B00E-0E1AECED5B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3F907-5448-4BA0-929F-F8809A34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B42F9-E479-4F9E-A27B-9FA39089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05EC-6AF3-489C-9373-5985E51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5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BD94EC-D5BF-4106-9E19-992A7EA11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DA766-DDA1-40EC-A735-40A6476FE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1E8D1-96EA-4471-ABED-B2F27629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416-CE7F-44D2-B00E-0E1AECED5B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B2EC7-2A41-4C1E-B434-A2C9358D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C8D82-3940-4D43-A0E4-0CCB305B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05EC-6AF3-489C-9373-5985E51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0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7DB63-E797-4C3F-8F65-880D0D09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A9771-3776-4D4C-BBC4-349AF073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718D7-6974-4548-BFC2-71FB520A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416-CE7F-44D2-B00E-0E1AECED5B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D5C0D-C57D-4C64-BBDA-2451AFD4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41C2F-A7B7-4940-9E44-40F03F3B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05EC-6AF3-489C-9373-5985E51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9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673C5-453C-4C2B-9C09-BF92EED9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1EC1D-89CD-4081-B748-03A5978A4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0DFE7-CBA9-43EB-929F-C092D7E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416-CE7F-44D2-B00E-0E1AECED5B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4FE7F-2D12-4A95-B292-C4B0E57E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4918B-EBC6-483F-9F3B-6EF3AA06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05EC-6AF3-489C-9373-5985E51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8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50DE7-9124-40EB-94DB-41520A34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B9998-0B6D-4BDB-90B7-FD6CC6C09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51ABA8-189C-4A03-AD78-57775852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2445B-6A4C-4E67-9C8D-D3ED60A8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416-CE7F-44D2-B00E-0E1AECED5B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A6F983-28C3-46DD-AB69-7BA0732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7901CA-B6DF-46C9-8529-60EA1170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05EC-6AF3-489C-9373-5985E51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3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7F8A5-37A9-4EC4-A237-2BBDCC12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5EDDD-D4FC-46A8-B548-3719A6A46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00A56-34E8-437E-9182-CAB514E08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8B072B-D308-44B3-911E-EE6935B75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613A59-190A-4140-9AF7-5F56F77E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66BD46-049F-4657-A475-8FCE0D14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416-CE7F-44D2-B00E-0E1AECED5B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8FC6FF-08C5-4920-8E96-D4BC9273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6ADC69-F7B4-4C4B-A506-5E61EFFA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05EC-6AF3-489C-9373-5985E51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8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24B78-165C-41DF-97C3-99637055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57F354-58C8-4CC7-8092-9E795FBB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416-CE7F-44D2-B00E-0E1AECED5B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338BB6-53F7-4882-B6C2-3A770FAD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5208B2-BAEB-4178-80AC-B6A90D41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05EC-6AF3-489C-9373-5985E51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1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155012-42EC-40DA-BC3E-81130D9C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416-CE7F-44D2-B00E-0E1AECED5B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4C4E6F-995F-4BFB-9125-1E911ED0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0E8AE3-E929-4D35-9EE4-ED7166F5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05EC-6AF3-489C-9373-5985E51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4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0C270-A694-4DDD-AD9A-B77BA6A2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5BEF3-6812-4BDB-8A59-76C85318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8A8069-7599-4188-9D2D-FD1F85887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41B530-CD06-48CB-8D5A-49584ED3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416-CE7F-44D2-B00E-0E1AECED5B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81648F-F770-40D5-999B-DA91102A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EB651-6413-48F4-958A-C77216CA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05EC-6AF3-489C-9373-5985E51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98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F39AE-394A-4903-85C6-BFEB5A5E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4E6628-AB51-43AC-B2A0-022F97C7E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6A89D-ACBD-49CE-8C28-0D74FF6F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57248-BB77-4FA5-8645-F57C8A87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416-CE7F-44D2-B00E-0E1AECED5B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818FC-905C-4A6D-8B93-D2E84DD1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1DF58-659E-4720-8F9C-35AC95CB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05EC-6AF3-489C-9373-5985E51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6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50F445-D558-4F93-932A-F754012A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4B4AA-AB78-4053-82AF-42415EAE2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60191-FD7D-4A11-ACD8-B45013E7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E416-CE7F-44D2-B00E-0E1AECED5B6A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6546E-869E-4150-99EE-9FC9927DE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6DA1F-0D98-45C7-B590-22F3DF3F6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A05EC-6AF3-489C-9373-5985E51CC12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DFF13C-C5B3-4F57-A98C-CBA5E72734B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26" y="5334126"/>
            <a:ext cx="1523874" cy="15238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9C31EF0-1B0B-4A1E-9C9D-B00AE73B2756}"/>
              </a:ext>
            </a:extLst>
          </p:cNvPr>
          <p:cNvSpPr txBox="1"/>
          <p:nvPr userDrawn="1"/>
        </p:nvSpPr>
        <p:spPr>
          <a:xfrm>
            <a:off x="4629893" y="6444476"/>
            <a:ext cx="2932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推广正睿</a:t>
            </a:r>
            <a:r>
              <a:rPr lang="en-US" altLang="zh-CN" sz="1200" dirty="0"/>
              <a:t>OJ</a:t>
            </a:r>
            <a:r>
              <a:rPr lang="zh-CN" altLang="en-US" sz="1200" dirty="0"/>
              <a:t>网址：</a:t>
            </a:r>
            <a:r>
              <a:rPr lang="en-US" altLang="zh-CN" sz="1200" dirty="0"/>
              <a:t>http://zhengruioi.com/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825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43800-7967-42A5-AA1B-263089D56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简单图论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755C5-C881-4BB1-97DF-2807D6AE9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for </a:t>
            </a:r>
            <a:r>
              <a:rPr lang="zh-CN" altLang="en-US" dirty="0"/>
              <a:t>正睿</a:t>
            </a:r>
            <a:r>
              <a:rPr lang="en-US" altLang="zh-CN" dirty="0"/>
              <a:t>OI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26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10011-4CF4-4C5E-BC5E-5DACB7245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先用</a:t>
            </a:r>
            <a:r>
              <a:rPr lang="en-US" altLang="zh-CN" dirty="0"/>
              <a:t>AC</a:t>
            </a:r>
            <a:r>
              <a:rPr lang="zh-CN" altLang="en-US" dirty="0"/>
              <a:t>自动机建出完整的</a:t>
            </a:r>
            <a:r>
              <a:rPr lang="en-US" altLang="zh-CN" dirty="0"/>
              <a:t>DFA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6C4BF54-F6C1-490C-8D76-928E1356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ASC 17C Forbidden </a:t>
            </a:r>
            <a:r>
              <a:rPr lang="en-US" altLang="zh-CN" dirty="0" err="1"/>
              <a:t>Subwords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78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00B08-02FE-45DF-8644-A1E6B7E6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考虑如何用</a:t>
            </a:r>
            <a:r>
              <a:rPr lang="en-US" altLang="zh-CN" dirty="0"/>
              <a:t>DFA</a:t>
            </a:r>
            <a:r>
              <a:rPr lang="zh-CN" altLang="en-US" dirty="0"/>
              <a:t>上的路径描述一个双向无限的串</a:t>
            </a:r>
            <a:endParaRPr lang="en-US" altLang="zh-CN" dirty="0"/>
          </a:p>
          <a:p>
            <a:r>
              <a:rPr lang="zh-CN" altLang="en-US" dirty="0"/>
              <a:t>可以发现一定是一个</a:t>
            </a:r>
            <a:r>
              <a:rPr lang="en-US" altLang="zh-CN" dirty="0" err="1"/>
              <a:t>scc</a:t>
            </a:r>
            <a:r>
              <a:rPr lang="zh-CN" altLang="en-US" dirty="0"/>
              <a:t>到另一个</a:t>
            </a:r>
            <a:r>
              <a:rPr lang="en-US" altLang="zh-CN" dirty="0" err="1"/>
              <a:t>scc</a:t>
            </a:r>
            <a:r>
              <a:rPr lang="zh-CN" altLang="en-US" dirty="0"/>
              <a:t>，</a:t>
            </a:r>
            <a:r>
              <a:rPr lang="en-US" altLang="zh-CN" dirty="0" err="1"/>
              <a:t>scc</a:t>
            </a:r>
            <a:r>
              <a:rPr lang="zh-CN" altLang="en-US" dirty="0"/>
              <a:t>内部起点任意</a:t>
            </a:r>
            <a:endParaRPr lang="en-US" altLang="zh-CN" dirty="0"/>
          </a:p>
          <a:p>
            <a:r>
              <a:rPr lang="zh-CN" altLang="en-US" dirty="0"/>
              <a:t>判断无限：</a:t>
            </a:r>
            <a:endParaRPr lang="en-US" altLang="zh-CN" dirty="0"/>
          </a:p>
          <a:p>
            <a:pPr lvl="1"/>
            <a:r>
              <a:rPr lang="zh-CN" altLang="en-US" dirty="0"/>
              <a:t>存在某个</a:t>
            </a:r>
            <a:r>
              <a:rPr lang="en-US" altLang="zh-CN" dirty="0" err="1"/>
              <a:t>scc</a:t>
            </a:r>
            <a:r>
              <a:rPr lang="zh-CN" altLang="en-US" dirty="0"/>
              <a:t>不是简单环</a:t>
            </a:r>
            <a:endParaRPr lang="en-US" altLang="zh-CN" dirty="0"/>
          </a:p>
          <a:p>
            <a:pPr lvl="1"/>
            <a:r>
              <a:rPr lang="zh-CN" altLang="en-US" dirty="0"/>
              <a:t>存在某条路径经过三个不同的</a:t>
            </a:r>
            <a:r>
              <a:rPr lang="en-US" altLang="zh-CN" dirty="0" err="1"/>
              <a:t>scc</a:t>
            </a:r>
            <a:endParaRPr lang="en-US" altLang="zh-CN" dirty="0"/>
          </a:p>
          <a:p>
            <a:r>
              <a:rPr lang="zh-CN" altLang="en-US" dirty="0"/>
              <a:t>缩点之后在</a:t>
            </a:r>
            <a:r>
              <a:rPr lang="en-US" altLang="zh-CN" dirty="0"/>
              <a:t>DAG</a:t>
            </a:r>
            <a:r>
              <a:rPr lang="zh-CN" altLang="en-US" dirty="0"/>
              <a:t>上</a:t>
            </a:r>
            <a:r>
              <a:rPr lang="en-US" altLang="zh-CN" dirty="0" err="1"/>
              <a:t>dp</a:t>
            </a:r>
            <a:endParaRPr lang="en-US" altLang="zh-CN" dirty="0"/>
          </a:p>
          <a:p>
            <a:pPr lvl="1"/>
            <a:r>
              <a:rPr lang="zh-CN" altLang="en-US" dirty="0"/>
              <a:t>为什么这样不重复？</a:t>
            </a:r>
            <a:endParaRPr lang="en-US" altLang="zh-CN" dirty="0"/>
          </a:p>
          <a:p>
            <a:pPr lvl="1"/>
            <a:r>
              <a:rPr lang="zh-CN" altLang="en-US" dirty="0"/>
              <a:t>每个环上对应的串一定互相不包含</a:t>
            </a:r>
            <a:endParaRPr lang="en-US" altLang="zh-CN" dirty="0"/>
          </a:p>
          <a:p>
            <a:r>
              <a:rPr lang="zh-CN" altLang="en-US" dirty="0"/>
              <a:t>注意重边和自环</a:t>
            </a: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6E5B6A-C3CE-48FF-A604-1BEDCE26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ASC 17C Forbidden </a:t>
            </a:r>
            <a:r>
              <a:rPr lang="en-US" altLang="zh-CN" dirty="0" err="1"/>
              <a:t>Subwords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59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0D9A3-A390-49A1-94E2-A05FAE3C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双联通分量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951D8-AD8E-4A6A-847F-E0C3A956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熟练掌握点双和边双求法</a:t>
            </a:r>
            <a:endParaRPr lang="en-US" altLang="zh-CN" dirty="0"/>
          </a:p>
          <a:p>
            <a:pPr lvl="1"/>
            <a:r>
              <a:rPr lang="zh-CN" altLang="en-US" dirty="0"/>
              <a:t>点双：边不重复，重复的点叫割点</a:t>
            </a:r>
            <a:endParaRPr lang="en-US" altLang="zh-CN" dirty="0"/>
          </a:p>
          <a:p>
            <a:pPr lvl="1"/>
            <a:r>
              <a:rPr lang="zh-CN" altLang="en-US" dirty="0"/>
              <a:t>边双：点不重复，不存在的边叫桥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1</a:t>
            </a:r>
            <a:r>
              <a:rPr lang="zh-CN" altLang="en-US" dirty="0"/>
              <a:t>：把边双缩成树之后搞事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2</a:t>
            </a:r>
            <a:r>
              <a:rPr lang="zh-CN" altLang="en-US" dirty="0"/>
              <a:t>：把点双建成圆方树之后搞事</a:t>
            </a:r>
            <a:endParaRPr lang="en-US" altLang="zh-CN" dirty="0"/>
          </a:p>
          <a:p>
            <a:pPr lvl="1"/>
            <a:r>
              <a:rPr lang="zh-CN" altLang="en-US" dirty="0"/>
              <a:t>图上两点之间所有路径的并等价于圆方树上两点的路径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3</a:t>
            </a:r>
            <a:r>
              <a:rPr lang="zh-CN" altLang="en-US" dirty="0"/>
              <a:t>：动态维护双联通性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343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B61A1-96A0-4D75-B0E5-CF81E0F7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D38A2-C1B5-42ED-8161-229A54CD3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SPFA</a:t>
            </a:r>
            <a:r>
              <a:rPr lang="zh-CN" altLang="en-US" dirty="0"/>
              <a:t>：它死了</a:t>
            </a:r>
            <a:endParaRPr lang="en-US" altLang="zh-CN" dirty="0"/>
          </a:p>
          <a:p>
            <a:r>
              <a:rPr lang="en-US" altLang="zh-CN" dirty="0"/>
              <a:t>OI</a:t>
            </a:r>
            <a:r>
              <a:rPr lang="zh-CN" altLang="en-US" dirty="0"/>
              <a:t>中能用</a:t>
            </a:r>
            <a:r>
              <a:rPr lang="en-US" altLang="zh-CN" dirty="0"/>
              <a:t>Dijkstra</a:t>
            </a:r>
            <a:r>
              <a:rPr lang="zh-CN" altLang="en-US" dirty="0"/>
              <a:t>算法一定不要用</a:t>
            </a:r>
            <a:r>
              <a:rPr lang="en-US" altLang="zh-CN" dirty="0"/>
              <a:t>SPFA</a:t>
            </a:r>
          </a:p>
          <a:p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1</a:t>
            </a:r>
            <a:r>
              <a:rPr lang="zh-CN" altLang="en-US" dirty="0"/>
              <a:t>：删点</a:t>
            </a:r>
            <a:r>
              <a:rPr lang="en-US" altLang="zh-CN" dirty="0"/>
              <a:t>/</a:t>
            </a:r>
            <a:r>
              <a:rPr lang="zh-CN" altLang="en-US" dirty="0"/>
              <a:t>边之后询问最短路</a:t>
            </a:r>
            <a:endParaRPr lang="en-US" altLang="zh-CN" dirty="0"/>
          </a:p>
          <a:p>
            <a:pPr lvl="1"/>
            <a:r>
              <a:rPr lang="zh-CN" altLang="en-US" dirty="0"/>
              <a:t>在最短路树上删点</a:t>
            </a:r>
            <a:r>
              <a:rPr lang="en-US" altLang="zh-CN" dirty="0"/>
              <a:t>/</a:t>
            </a:r>
            <a:r>
              <a:rPr lang="zh-CN" altLang="en-US" dirty="0"/>
              <a:t>边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2</a:t>
            </a:r>
            <a:r>
              <a:rPr lang="zh-CN" altLang="en-US" dirty="0"/>
              <a:t>：在最短路图上搞事情</a:t>
            </a:r>
            <a:endParaRPr lang="en-US" altLang="zh-CN" dirty="0"/>
          </a:p>
          <a:p>
            <a:pPr lvl="1"/>
            <a:r>
              <a:rPr lang="zh-CN" altLang="en-US" dirty="0"/>
              <a:t>注意当有零环时不一定是</a:t>
            </a:r>
            <a:r>
              <a:rPr lang="en-US" altLang="zh-CN" dirty="0"/>
              <a:t>DAG</a:t>
            </a:r>
            <a:r>
              <a:rPr lang="zh-CN" altLang="en-US" dirty="0"/>
              <a:t>，需要特殊处理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3</a:t>
            </a:r>
            <a:r>
              <a:rPr lang="zh-CN" altLang="en-US" dirty="0"/>
              <a:t>：各种奇妙的优化建图</a:t>
            </a:r>
            <a:endParaRPr lang="en-US" altLang="zh-CN" dirty="0"/>
          </a:p>
          <a:p>
            <a:pPr lvl="1"/>
            <a:r>
              <a:rPr lang="zh-CN" altLang="en-US" dirty="0"/>
              <a:t>线段树优化、分块优化</a:t>
            </a:r>
            <a:endParaRPr lang="en-US" altLang="zh-CN" dirty="0"/>
          </a:p>
          <a:p>
            <a:pPr lvl="1"/>
            <a:r>
              <a:rPr lang="zh-CN" altLang="en-US" dirty="0"/>
              <a:t>通过分析删掉不可能用到的边</a:t>
            </a:r>
            <a:endParaRPr lang="en-US" altLang="zh-CN" dirty="0"/>
          </a:p>
          <a:p>
            <a:r>
              <a:rPr lang="zh-CN" altLang="en-US" dirty="0"/>
              <a:t>边权小可以用桶代替堆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421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557D3-D52C-4AA9-9473-568BA8F6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E91F6-A51C-486D-B232-2D3BE95C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套路</a:t>
            </a:r>
            <a:r>
              <a:rPr lang="en-US" altLang="zh-CN" dirty="0"/>
              <a:t>4</a:t>
            </a:r>
            <a:r>
              <a:rPr lang="zh-CN" altLang="en-US" dirty="0"/>
              <a:t>：差分约束系统</a:t>
            </a:r>
            <a:endParaRPr lang="en-US" altLang="zh-CN" dirty="0"/>
          </a:p>
          <a:p>
            <a:pPr lvl="1"/>
            <a:r>
              <a:rPr lang="zh-CN" altLang="en-US" dirty="0"/>
              <a:t>如果限制形如</a:t>
            </a:r>
            <a:r>
              <a:rPr lang="en-US" altLang="zh-CN" dirty="0"/>
              <a:t>f(x)-f(y)&lt;=w(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就能转化成最短路，相当于最短路的对偶</a:t>
            </a:r>
            <a:endParaRPr lang="en-US" altLang="zh-CN" dirty="0"/>
          </a:p>
          <a:p>
            <a:pPr lvl="1"/>
            <a:r>
              <a:rPr lang="zh-CN" altLang="en-US" dirty="0"/>
              <a:t>差分</a:t>
            </a:r>
            <a:r>
              <a:rPr lang="en-US" altLang="zh-CN" dirty="0"/>
              <a:t>/</a:t>
            </a:r>
            <a:r>
              <a:rPr lang="zh-CN" altLang="en-US" dirty="0"/>
              <a:t>前缀和为变量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可能会出现负数</a:t>
            </a:r>
          </a:p>
        </p:txBody>
      </p:sp>
    </p:spTree>
    <p:extLst>
      <p:ext uri="{BB962C8B-B14F-4D97-AF65-F5344CB8AC3E}">
        <p14:creationId xmlns:p14="http://schemas.microsoft.com/office/powerpoint/2010/main" val="202500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0961C-5285-458F-8567-829F1254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O(k log k + m log n)</a:t>
            </a:r>
            <a:r>
              <a:rPr lang="zh-CN" altLang="en-US" dirty="0"/>
              <a:t>的做法（可并堆）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优方案：构造图使得每个方案对应一条路径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8FD9151-6036-4730-A4D6-C73DEEEC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短路</a:t>
            </a:r>
          </a:p>
        </p:txBody>
      </p:sp>
    </p:spTree>
    <p:extLst>
      <p:ext uri="{BB962C8B-B14F-4D97-AF65-F5344CB8AC3E}">
        <p14:creationId xmlns:p14="http://schemas.microsoft.com/office/powerpoint/2010/main" val="172721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F63EB-077F-4515-A4FB-8F72FFD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求一棵树权值第</a:t>
            </a:r>
            <a:r>
              <a:rPr lang="en-US" altLang="zh-CN" dirty="0"/>
              <a:t>k</a:t>
            </a:r>
            <a:r>
              <a:rPr lang="zh-CN" altLang="en-US" dirty="0"/>
              <a:t>大的联通块</a:t>
            </a:r>
            <a:endParaRPr lang="en-US" altLang="zh-CN" dirty="0"/>
          </a:p>
          <a:p>
            <a:r>
              <a:rPr lang="zh-CN" altLang="en-US" dirty="0"/>
              <a:t>权值定义为点权和（可能有负数）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n,k</a:t>
            </a:r>
            <a:r>
              <a:rPr lang="en-US" altLang="zh-CN" dirty="0"/>
              <a:t>&lt;=100000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1EA375B-120D-4B9A-8215-126298E9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集训队胡策某道题</a:t>
            </a:r>
          </a:p>
        </p:txBody>
      </p:sp>
    </p:spTree>
    <p:extLst>
      <p:ext uri="{BB962C8B-B14F-4D97-AF65-F5344CB8AC3E}">
        <p14:creationId xmlns:p14="http://schemas.microsoft.com/office/powerpoint/2010/main" val="1646015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88802-7F05-465C-8FCD-BE159266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集训队胡策某道题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D4254-F4E9-40AB-986B-ED219819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点分治后考虑经过根的所有联通块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可以递归建图，也可以考虑等价成删掉一些不相交的子树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222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21B00-C37F-419F-A1C0-66A61663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欧拉回路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7CD74-DF6C-427B-836C-DDC5AEBB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有向</a:t>
            </a:r>
            <a:r>
              <a:rPr lang="en-US" altLang="zh-CN" dirty="0"/>
              <a:t>/</a:t>
            </a:r>
            <a:r>
              <a:rPr lang="zh-CN" altLang="en-US" dirty="0"/>
              <a:t>无向图上欧拉路</a:t>
            </a:r>
            <a:r>
              <a:rPr lang="en-US" altLang="zh-CN" dirty="0"/>
              <a:t>/</a:t>
            </a:r>
            <a:r>
              <a:rPr lang="zh-CN" altLang="en-US" dirty="0"/>
              <a:t>欧拉回路求法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1</a:t>
            </a:r>
            <a:r>
              <a:rPr lang="zh-CN" altLang="en-US" dirty="0"/>
              <a:t>：给无向图定向使每个点度数</a:t>
            </a:r>
            <a:r>
              <a:rPr lang="en-US" altLang="zh-CN" dirty="0"/>
              <a:t>=-1/0/1</a:t>
            </a:r>
          </a:p>
          <a:p>
            <a:r>
              <a:rPr lang="zh-CN" altLang="en-US" dirty="0"/>
              <a:t>套路</a:t>
            </a:r>
            <a:r>
              <a:rPr lang="en-US" altLang="zh-CN" dirty="0"/>
              <a:t>2</a:t>
            </a:r>
            <a:r>
              <a:rPr lang="zh-CN" altLang="en-US" dirty="0"/>
              <a:t>：构造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199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654B-52CA-42E8-B20D-83DEFE72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2-SAT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BA963-1B09-4AAF-9CDE-1D2CD9BD0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熟练掌握求解方法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1</a:t>
            </a:r>
            <a:r>
              <a:rPr lang="zh-CN" altLang="en-US" dirty="0"/>
              <a:t>：优化建图</a:t>
            </a:r>
            <a:endParaRPr lang="en-US" altLang="zh-CN" dirty="0"/>
          </a:p>
          <a:p>
            <a:pPr lvl="1"/>
            <a:r>
              <a:rPr lang="zh-CN" altLang="en-US" dirty="0"/>
              <a:t>各种数据结构优化</a:t>
            </a:r>
            <a:endParaRPr lang="en-US" altLang="zh-CN" dirty="0"/>
          </a:p>
          <a:p>
            <a:pPr lvl="1"/>
            <a:r>
              <a:rPr lang="zh-CN" altLang="en-US" dirty="0"/>
              <a:t>前缀、后缀优化</a:t>
            </a:r>
            <a:endParaRPr lang="en-US" altLang="zh-CN" dirty="0"/>
          </a:p>
          <a:p>
            <a:pPr lvl="1"/>
            <a:r>
              <a:rPr lang="zh-CN" altLang="en-US" dirty="0"/>
              <a:t>建立辅助变量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2</a:t>
            </a:r>
            <a:r>
              <a:rPr lang="zh-CN" altLang="en-US" dirty="0"/>
              <a:t>：魔改部分限制</a:t>
            </a:r>
            <a:endParaRPr lang="en-US" altLang="zh-CN" dirty="0"/>
          </a:p>
          <a:p>
            <a:pPr lvl="1"/>
            <a:r>
              <a:rPr lang="zh-CN" altLang="en-US" dirty="0"/>
              <a:t>相当于图中加边</a:t>
            </a:r>
            <a:r>
              <a:rPr lang="en-US" altLang="zh-CN" dirty="0"/>
              <a:t>/</a:t>
            </a:r>
            <a:r>
              <a:rPr lang="zh-CN" altLang="en-US" dirty="0"/>
              <a:t>删边</a:t>
            </a:r>
            <a:endParaRPr lang="en-US" altLang="zh-CN" dirty="0"/>
          </a:p>
          <a:p>
            <a:pPr lvl="1"/>
            <a:r>
              <a:rPr lang="zh-CN" altLang="en-US" dirty="0"/>
              <a:t>可能需要</a:t>
            </a:r>
            <a:r>
              <a:rPr lang="en-US" altLang="zh-CN" dirty="0" err="1"/>
              <a:t>bitset</a:t>
            </a:r>
            <a:r>
              <a:rPr lang="zh-CN" altLang="en-US" dirty="0"/>
              <a:t>求连通性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3</a:t>
            </a:r>
            <a:r>
              <a:rPr lang="zh-CN" altLang="en-US" dirty="0"/>
              <a:t>：各种魔改形式的</a:t>
            </a:r>
            <a:r>
              <a:rPr lang="en-US" altLang="zh-CN" dirty="0"/>
              <a:t>SAT</a:t>
            </a:r>
            <a:r>
              <a:rPr lang="zh-CN" altLang="en-US" dirty="0"/>
              <a:t>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848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DE14E-3FBD-43A8-AAC9-5454EE08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en-US" altLang="zh-CN" dirty="0"/>
              <a:t>(</a:t>
            </a:r>
            <a:r>
              <a:rPr lang="en-US" altLang="zh-CN" dirty="0" err="1"/>
              <a:t>che</a:t>
            </a:r>
            <a:r>
              <a:rPr lang="en-US" altLang="zh-CN" dirty="0"/>
              <a:t>)</a:t>
            </a:r>
            <a:r>
              <a:rPr lang="zh-CN" altLang="en-US" dirty="0"/>
              <a:t>言</a:t>
            </a:r>
            <a:r>
              <a:rPr lang="en-US" altLang="zh-CN" dirty="0"/>
              <a:t>(dan)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B88D3-B775-47C2-918C-A33F7658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由于树和数据结构关系比和图论关系大，本节课不专门讨论树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图论常常和其他东西一起考，纯图论的题很少见，因此本节课内容需要一些基础的（和图论无关的）</a:t>
            </a:r>
            <a:r>
              <a:rPr lang="en-US" altLang="zh-CN" dirty="0"/>
              <a:t>OI</a:t>
            </a:r>
            <a:r>
              <a:rPr lang="zh-CN" altLang="en-US" dirty="0"/>
              <a:t>知识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由于讲课人</a:t>
            </a:r>
            <a:r>
              <a:rPr lang="zh-CN" altLang="en-US" strike="sngStrike" dirty="0"/>
              <a:t>水平太差</a:t>
            </a:r>
            <a:r>
              <a:rPr lang="zh-CN" altLang="en-US" dirty="0"/>
              <a:t>准备仓促，不足或错误之处请随时指正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如果有的地方没听懂可以随时问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如果你把题目秒了请给别人思考的时间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9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A1133-4177-4EBB-BBC8-02E97A75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SGU 307 Cipher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36F63-7B49-447D-BBAF-241E2B1F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w*h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矩阵</a:t>
            </a:r>
            <a:r>
              <a:rPr lang="en-US" altLang="zh-CN" dirty="0"/>
              <a:t>A</a:t>
            </a:r>
            <a:r>
              <a:rPr lang="zh-CN" altLang="en-US" dirty="0"/>
              <a:t>，和一个</a:t>
            </a:r>
            <a:r>
              <a:rPr lang="en-US" altLang="zh-CN" dirty="0"/>
              <a:t>(w-1)*(h-1)</a:t>
            </a:r>
            <a:r>
              <a:rPr lang="zh-CN" altLang="en-US" dirty="0"/>
              <a:t>的矩阵</a:t>
            </a:r>
            <a:r>
              <a:rPr lang="en-US" altLang="zh-CN" dirty="0"/>
              <a:t>B</a:t>
            </a:r>
            <a:r>
              <a:rPr lang="zh-CN" altLang="en-US" dirty="0"/>
              <a:t>，满足</a:t>
            </a:r>
            <a:r>
              <a:rPr lang="en-US" altLang="zh-CN" dirty="0"/>
              <a:t>B(</a:t>
            </a:r>
            <a:r>
              <a:rPr lang="en-US" altLang="zh-CN" dirty="0" err="1"/>
              <a:t>i,j</a:t>
            </a:r>
            <a:r>
              <a:rPr lang="en-US" altLang="zh-CN" dirty="0"/>
              <a:t>)=A(</a:t>
            </a:r>
            <a:r>
              <a:rPr lang="en-US" altLang="zh-CN" dirty="0" err="1"/>
              <a:t>i,j</a:t>
            </a:r>
            <a:r>
              <a:rPr lang="en-US" altLang="zh-CN" dirty="0"/>
              <a:t>)+A(i,j+1)+A(i+1,j)+A(i+1,j+1)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给你矩阵</a:t>
            </a:r>
            <a:r>
              <a:rPr lang="en-US" altLang="zh-CN" dirty="0"/>
              <a:t>B</a:t>
            </a:r>
            <a:r>
              <a:rPr lang="zh-CN" altLang="en-US" dirty="0"/>
              <a:t>，请给出一个满足条件的矩阵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w,h</a:t>
            </a:r>
            <a:r>
              <a:rPr lang="en-US" altLang="zh-CN" dirty="0"/>
              <a:t>&lt;=300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405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16D7656B-BA98-477F-B7FA-78556FCA8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552641"/>
              </p:ext>
            </p:extLst>
          </p:nvPr>
        </p:nvGraphicFramePr>
        <p:xfrm>
          <a:off x="838200" y="1825624"/>
          <a:ext cx="10515600" cy="2590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296607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350182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27256144"/>
                    </a:ext>
                  </a:extLst>
                </a:gridCol>
              </a:tblGrid>
              <a:tr h="863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A(1,1)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A(1,2)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A(1,3)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445330"/>
                  </a:ext>
                </a:extLst>
              </a:tr>
              <a:tr h="863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A(2,1)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B(1,1)-A(1,1)-A(1,2)-A(2,1)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B(1,2)+A(1,1)-A(1,3)+A(2,1)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197735"/>
                  </a:ext>
                </a:extLst>
              </a:tr>
              <a:tr h="863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A(3,1)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B(2,1)+A(1,1)-A(3,1)+A(1,2)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B(2,2)-A(1,1)+A(1,3)+A(3,1)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167004"/>
                  </a:ext>
                </a:extLst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7176D2EB-2312-4EBF-9465-3A8499D6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SGU 307 Cipher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618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3F930-E44A-41BB-9297-11B2B294B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每一格可以用第一行第一列的两个格子和</a:t>
            </a:r>
            <a:r>
              <a:rPr lang="en-US" altLang="zh-CN" dirty="0"/>
              <a:t>(1,1)</a:t>
            </a:r>
            <a:r>
              <a:rPr lang="zh-CN" altLang="en-US" dirty="0"/>
              <a:t>表示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枚举</a:t>
            </a:r>
            <a:r>
              <a:rPr lang="en-US" altLang="zh-CN" dirty="0"/>
              <a:t>(1,1)</a:t>
            </a:r>
            <a:r>
              <a:rPr lang="zh-CN" altLang="en-US" dirty="0"/>
              <a:t>之后限制变为</a:t>
            </a:r>
            <a:r>
              <a:rPr lang="en-US" altLang="zh-CN" dirty="0"/>
              <a:t>a&lt;=</a:t>
            </a:r>
            <a:r>
              <a:rPr lang="en-US" altLang="zh-CN" dirty="0" err="1"/>
              <a:t>x±y</a:t>
            </a:r>
            <a:r>
              <a:rPr lang="en-US" altLang="zh-CN" dirty="0"/>
              <a:t>&lt;=a+1</a:t>
            </a:r>
            <a:r>
              <a:rPr lang="zh-CN" altLang="en-US" dirty="0"/>
              <a:t>的形式，无论怎么限制都可以写成</a:t>
            </a:r>
            <a:r>
              <a:rPr lang="en-US" altLang="zh-CN" dirty="0"/>
              <a:t>2-sat</a:t>
            </a:r>
            <a:r>
              <a:rPr lang="zh-CN" altLang="en-US" dirty="0"/>
              <a:t>的形式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E05B3D6-FF61-4B25-9815-09F3D912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SGU 307 Cipher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797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16EA-D55C-487C-82AA-232356E0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6F4AD-4527-4665-AD4B-C947E1991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Prim/Kruskal/</a:t>
            </a:r>
            <a:r>
              <a:rPr lang="en-US" altLang="zh-CN" dirty="0" err="1"/>
              <a:t>Boruvka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1</a:t>
            </a:r>
            <a:r>
              <a:rPr lang="zh-CN" altLang="en-US" dirty="0"/>
              <a:t>：最小瓶颈路为最小生成树上的路径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2</a:t>
            </a:r>
            <a:r>
              <a:rPr lang="zh-CN" altLang="en-US" dirty="0"/>
              <a:t>：动态最小生成树（加边）</a:t>
            </a:r>
            <a:endParaRPr lang="en-US" altLang="zh-CN" dirty="0"/>
          </a:p>
          <a:p>
            <a:pPr lvl="1"/>
            <a:r>
              <a:rPr lang="en-US" altLang="zh-CN" dirty="0" err="1"/>
              <a:t>lct</a:t>
            </a:r>
            <a:r>
              <a:rPr lang="zh-CN" altLang="en-US" dirty="0"/>
              <a:t>维护，每次加边都删除路径上最大的一条边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3</a:t>
            </a:r>
            <a:r>
              <a:rPr lang="zh-CN" altLang="en-US" dirty="0"/>
              <a:t>：动态维护图的连通性</a:t>
            </a:r>
            <a:endParaRPr lang="en-US" altLang="zh-CN" dirty="0"/>
          </a:p>
          <a:p>
            <a:pPr lvl="1"/>
            <a:r>
              <a:rPr lang="zh-CN" altLang="en-US" dirty="0"/>
              <a:t>以边的删除时间维护最大生成树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4</a:t>
            </a:r>
            <a:r>
              <a:rPr lang="zh-CN" altLang="en-US" dirty="0"/>
              <a:t>：完全图的最小生成树，权值为点权的某种操作</a:t>
            </a:r>
            <a:endParaRPr lang="en-US" altLang="zh-CN" dirty="0"/>
          </a:p>
          <a:p>
            <a:pPr lvl="1"/>
            <a:r>
              <a:rPr lang="zh-CN" altLang="en-US" dirty="0"/>
              <a:t>去掉无用边：曼哈顿距离（莫队算法乱搞用），</a:t>
            </a:r>
            <a:r>
              <a:rPr lang="en-US" altLang="zh-CN" dirty="0" err="1"/>
              <a:t>gcd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Boruvka</a:t>
            </a:r>
            <a:r>
              <a:rPr lang="en-US" altLang="zh-CN" dirty="0"/>
              <a:t>/Prim</a:t>
            </a:r>
            <a:r>
              <a:rPr lang="zh-CN" altLang="en-US" dirty="0"/>
              <a:t>，数据结构维护最小出边：</a:t>
            </a:r>
            <a:r>
              <a:rPr lang="en-US" altLang="zh-CN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4033814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32B52-9AB2-46F7-AAED-9708884B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4C7E2-F959-4487-A669-67FB13B4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扩展：最小生成环套树</a:t>
            </a:r>
            <a:r>
              <a:rPr lang="en-US" altLang="zh-CN" dirty="0"/>
              <a:t>(</a:t>
            </a:r>
            <a:r>
              <a:rPr lang="en-US" altLang="zh-CN" dirty="0" err="1"/>
              <a:t>Codeforces</a:t>
            </a:r>
            <a:r>
              <a:rPr lang="en-US" altLang="zh-CN" dirty="0"/>
              <a:t> 875F)</a:t>
            </a:r>
          </a:p>
          <a:p>
            <a:r>
              <a:rPr lang="zh-CN" altLang="en-US" dirty="0"/>
              <a:t>改动</a:t>
            </a:r>
            <a:r>
              <a:rPr lang="en-US" altLang="zh-CN" dirty="0"/>
              <a:t>Kruskal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正确性：未选择的边一定不在答案内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扩展：次小生成树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436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927B0-FD18-4C81-A988-4BCE1004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仙人掌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C45C4-28CB-478B-9348-12C91E04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大多数都可以转化为圆方树上的</a:t>
            </a:r>
            <a:r>
              <a:rPr lang="en-US" altLang="zh-CN" dirty="0" err="1"/>
              <a:t>dp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由于特殊性质也可以改动圆方树，使得单独一条边不构成点双。</a:t>
            </a:r>
          </a:p>
        </p:txBody>
      </p:sp>
    </p:spTree>
    <p:extLst>
      <p:ext uri="{BB962C8B-B14F-4D97-AF65-F5344CB8AC3E}">
        <p14:creationId xmlns:p14="http://schemas.microsoft.com/office/powerpoint/2010/main" val="1280449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8851F-634B-48DF-9D95-F16C8EBA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仙人掌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2D19C-29B2-4BC4-A28B-AE03434F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仙人掌上的数据结构</a:t>
            </a:r>
            <a:endParaRPr lang="en-US" altLang="zh-CN" dirty="0"/>
          </a:p>
          <a:p>
            <a:pPr lvl="1"/>
            <a:r>
              <a:rPr lang="zh-CN" altLang="en-US" dirty="0"/>
              <a:t>略</a:t>
            </a:r>
          </a:p>
        </p:txBody>
      </p:sp>
    </p:spTree>
    <p:extLst>
      <p:ext uri="{BB962C8B-B14F-4D97-AF65-F5344CB8AC3E}">
        <p14:creationId xmlns:p14="http://schemas.microsoft.com/office/powerpoint/2010/main" val="1719476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78CC3-693D-4DB9-AB9A-B7FF7EE1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杂项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704E4-2D02-4477-892D-E30CC966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给定每个点的度数，构造满足条件的无向图</a:t>
            </a:r>
            <a:r>
              <a:rPr lang="en-US" altLang="zh-CN" dirty="0"/>
              <a:t>/</a:t>
            </a:r>
            <a:r>
              <a:rPr lang="zh-CN" altLang="en-US" dirty="0"/>
              <a:t>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要求没有重边：</a:t>
            </a:r>
            <a:endParaRPr lang="en-US" altLang="zh-CN" dirty="0"/>
          </a:p>
          <a:p>
            <a:pPr lvl="1"/>
            <a:r>
              <a:rPr lang="zh-CN" altLang="en-US" dirty="0"/>
              <a:t>每次选两个度最大的点连？</a:t>
            </a:r>
            <a:endParaRPr lang="en-US" altLang="zh-CN" dirty="0"/>
          </a:p>
          <a:p>
            <a:pPr lvl="1"/>
            <a:r>
              <a:rPr lang="zh-CN" altLang="en-US" dirty="0"/>
              <a:t>每次选一个度最大的点和一些点连（充要条件）</a:t>
            </a:r>
            <a:endParaRPr lang="en-US" altLang="zh-CN" dirty="0"/>
          </a:p>
          <a:p>
            <a:r>
              <a:rPr lang="zh-CN" altLang="en-US" dirty="0"/>
              <a:t>不要求没有重边：</a:t>
            </a:r>
            <a:endParaRPr lang="en-US" altLang="zh-CN" dirty="0"/>
          </a:p>
          <a:p>
            <a:pPr lvl="1"/>
            <a:r>
              <a:rPr lang="zh-CN" altLang="en-US" dirty="0"/>
              <a:t>只要求最大点度不超过总度数的一半，且总数是偶数</a:t>
            </a:r>
            <a:endParaRPr lang="en-US" altLang="zh-CN" dirty="0"/>
          </a:p>
          <a:p>
            <a:pPr lvl="1"/>
            <a:r>
              <a:rPr lang="zh-CN" altLang="en-US" dirty="0"/>
              <a:t>每次选两个度最大的点连边</a:t>
            </a:r>
            <a:endParaRPr lang="en-US" altLang="zh-CN" dirty="0"/>
          </a:p>
          <a:p>
            <a:r>
              <a:rPr lang="zh-CN" altLang="en-US" dirty="0"/>
              <a:t>树：</a:t>
            </a:r>
            <a:endParaRPr lang="en-US" altLang="zh-CN" dirty="0"/>
          </a:p>
          <a:p>
            <a:pPr lvl="1"/>
            <a:r>
              <a:rPr lang="zh-CN" altLang="en-US" dirty="0"/>
              <a:t>只要求和为</a:t>
            </a:r>
            <a:r>
              <a:rPr lang="en-US" altLang="zh-CN" dirty="0"/>
              <a:t>2n-2</a:t>
            </a:r>
            <a:r>
              <a:rPr lang="zh-CN" altLang="en-US" dirty="0"/>
              <a:t>，且每个点至少是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构造使用</a:t>
            </a:r>
            <a:r>
              <a:rPr lang="en-US" altLang="zh-CN" dirty="0" err="1"/>
              <a:t>prufer</a:t>
            </a:r>
            <a:r>
              <a:rPr lang="zh-CN" altLang="en-US" dirty="0"/>
              <a:t>序列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0311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2B322-7964-4339-B7DB-8C285011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杂项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37E0F-6A58-4FBF-8D8B-E7F3752F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线性代数黑科技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在无向图的</a:t>
            </a:r>
            <a:r>
              <a:rPr lang="en-US" altLang="zh-CN" dirty="0" err="1"/>
              <a:t>dfs</a:t>
            </a:r>
            <a:r>
              <a:rPr lang="zh-CN" altLang="en-US" dirty="0"/>
              <a:t>树上给每个非树边分配一个随机整数权值</a:t>
            </a:r>
            <a:endParaRPr lang="en-US" altLang="zh-CN" dirty="0"/>
          </a:p>
          <a:p>
            <a:r>
              <a:rPr lang="zh-CN" altLang="en-US" dirty="0"/>
              <a:t>树边权值等于覆盖它的非树边权值异或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一组边集是割集当且仅当对应的权值线性无关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7589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11180-C27D-48CF-814C-2696B1B3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杂项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5A3A1-570A-4DA8-8BF3-FF8852D9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Dominator Tree</a:t>
            </a:r>
          </a:p>
          <a:p>
            <a:pPr lvl="1"/>
            <a:r>
              <a:rPr lang="zh-CN" altLang="en-US" dirty="0"/>
              <a:t>至少应该知道</a:t>
            </a:r>
            <a:r>
              <a:rPr lang="en-US" altLang="zh-CN" dirty="0"/>
              <a:t>DAG</a:t>
            </a:r>
            <a:r>
              <a:rPr lang="zh-CN" altLang="en-US" dirty="0"/>
              <a:t>上的做法，以及当点数少时的压位做法。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Steiner Tree</a:t>
            </a:r>
          </a:p>
          <a:p>
            <a:pPr lvl="1"/>
            <a:r>
              <a:rPr lang="zh-CN" altLang="en-US" dirty="0"/>
              <a:t>掌握裸的</a:t>
            </a:r>
            <a:r>
              <a:rPr lang="en-US" altLang="zh-CN" dirty="0" err="1"/>
              <a:t>dp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网格图算法</a:t>
            </a:r>
            <a:endParaRPr lang="en-US" altLang="zh-CN" dirty="0"/>
          </a:p>
          <a:p>
            <a:pPr lvl="1"/>
            <a:r>
              <a:rPr lang="zh-CN" altLang="en-US" dirty="0"/>
              <a:t>分治、</a:t>
            </a:r>
            <a:r>
              <a:rPr lang="en-US" altLang="zh-CN" dirty="0" err="1"/>
              <a:t>dp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平面图算法</a:t>
            </a:r>
            <a:endParaRPr lang="en-US" altLang="zh-CN" dirty="0"/>
          </a:p>
          <a:p>
            <a:pPr lvl="1"/>
            <a:r>
              <a:rPr lang="zh-CN" altLang="en-US" dirty="0"/>
              <a:t>对偶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293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1F69-F02E-4002-AAE8-9BF93ECD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7A54E-2C4C-4BCC-9200-D70F2CA2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dfs</a:t>
            </a:r>
            <a:r>
              <a:rPr lang="zh-CN" altLang="en-US" sz="2400" dirty="0"/>
              <a:t>树</a:t>
            </a:r>
            <a:endParaRPr lang="en-US" altLang="zh-CN" sz="2400" dirty="0"/>
          </a:p>
          <a:p>
            <a:pPr lvl="1"/>
            <a:r>
              <a:rPr lang="zh-CN" altLang="en-US" sz="2000" dirty="0"/>
              <a:t>无向图：只有树边和非树边</a:t>
            </a:r>
            <a:endParaRPr lang="en-US" altLang="zh-CN" sz="2000" dirty="0"/>
          </a:p>
          <a:p>
            <a:pPr lvl="2"/>
            <a:r>
              <a:rPr lang="zh-CN" altLang="en-US" sz="1800" dirty="0"/>
              <a:t>每条非树边对应一个环：判仙人掌</a:t>
            </a:r>
            <a:endParaRPr lang="en-US" altLang="zh-CN" sz="1800" dirty="0"/>
          </a:p>
          <a:p>
            <a:pPr lvl="2"/>
            <a:r>
              <a:rPr lang="zh-CN" altLang="en-US" sz="1800" dirty="0"/>
              <a:t>对于一个联通块忽略所有非树边进行一些操作：证明，构造</a:t>
            </a:r>
            <a:endParaRPr lang="en-US" altLang="zh-CN" sz="1800" dirty="0"/>
          </a:p>
          <a:p>
            <a:pPr lvl="1"/>
            <a:r>
              <a:rPr lang="zh-CN" altLang="en-US" sz="2000" dirty="0"/>
              <a:t>有向图：树边、回向边、前向边、同层之间的边</a:t>
            </a:r>
            <a:endParaRPr lang="en-US" altLang="zh-CN" sz="2000" dirty="0"/>
          </a:p>
          <a:p>
            <a:pPr lvl="2"/>
            <a:r>
              <a:rPr lang="zh-CN" altLang="en-US" sz="1800" dirty="0"/>
              <a:t>只有树边和前向边会从</a:t>
            </a:r>
            <a:r>
              <a:rPr lang="en-US" altLang="zh-CN" sz="1800" dirty="0" err="1"/>
              <a:t>dfs</a:t>
            </a:r>
            <a:r>
              <a:rPr lang="zh-CN" altLang="en-US" sz="1800" dirty="0"/>
              <a:t>序小的指向大的：</a:t>
            </a:r>
            <a:r>
              <a:rPr lang="en-US" altLang="zh-CN" sz="1800" dirty="0"/>
              <a:t>Dominator Tree</a:t>
            </a:r>
          </a:p>
        </p:txBody>
      </p:sp>
    </p:spTree>
    <p:extLst>
      <p:ext uri="{BB962C8B-B14F-4D97-AF65-F5344CB8AC3E}">
        <p14:creationId xmlns:p14="http://schemas.microsoft.com/office/powerpoint/2010/main" val="1993552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7A749-03D7-4881-AB88-B22C2A10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休闲小练习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375D0-04EA-4766-B7E3-4CCD8BA7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75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3AEC6-7961-4841-9003-BAAFC5C2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 6408 Card Game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E3BBB-3EBA-4860-BB52-BEB3F95A8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张卡片，正反各有一个数</a:t>
            </a:r>
            <a:r>
              <a:rPr lang="en-US" altLang="zh-CN" dirty="0"/>
              <a:t>x(1&lt;=x&lt;=2n)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需要翻转某些卡片使得正面朝上的数互不相同，且翻转次数最少</a:t>
            </a:r>
            <a:endParaRPr lang="en-US" altLang="zh-CN" dirty="0"/>
          </a:p>
          <a:p>
            <a:r>
              <a:rPr lang="zh-CN" altLang="en-US" dirty="0"/>
              <a:t>同时求出方案数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1&lt;=n&lt;=100000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547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DD773-4FED-4D2D-BFA7-F88DD0F5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把每张卡片看成一条有向边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有解当且仅当在边无向的情况下每个联通块都是环套树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49FA395-8183-4E7F-87B0-BB6AA0DB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HDU 6408 Card Game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322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45907-A292-429C-9F0B-29141E04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对于环套树，树边方向已经确定，枚举环的方向即可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对于树，枚举根，</a:t>
            </a:r>
            <a:r>
              <a:rPr lang="en-US" altLang="zh-CN" dirty="0" err="1"/>
              <a:t>dp</a:t>
            </a:r>
            <a:r>
              <a:rPr lang="zh-CN" altLang="en-US" dirty="0"/>
              <a:t>求出答案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方案数可以顺便算出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00A91C-9B3B-4432-9E4C-4384C5E5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HDU 6408 Card Game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17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690AE-7BC4-42FD-A63B-C5B20DDB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936E </a:t>
            </a:r>
            <a:r>
              <a:rPr lang="en-US" altLang="zh-CN" dirty="0" err="1"/>
              <a:t>Iqea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E14B8-5CAB-480B-8FD7-3978D568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给定一个无限大的网格图，其中有一些格子被标记，满足标记的格子联通，未标记的格子也联通（四连通） 。</a:t>
            </a:r>
            <a:endParaRPr lang="en-US" altLang="zh-CN" dirty="0"/>
          </a:p>
          <a:p>
            <a:r>
              <a:rPr lang="zh-CN" altLang="en-US" dirty="0"/>
              <a:t>支持两种操作：添加一个关键点，查询某个点到最近关键点的距离。</a:t>
            </a:r>
            <a:endParaRPr lang="en-US" altLang="zh-CN" dirty="0"/>
          </a:p>
          <a:p>
            <a:r>
              <a:rPr lang="zh-CN" altLang="en-US" dirty="0"/>
              <a:t>距离为只经过被标记的格子的最短路。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标记点个数，询问次数</a:t>
            </a:r>
            <a:r>
              <a:rPr lang="en-US" altLang="zh-CN" dirty="0"/>
              <a:t>&lt;=300000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178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85B77-C10C-4926-8DB2-7428F8D9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好像有点跑题，这明明是个数据结构题</a:t>
            </a:r>
            <a:endParaRPr lang="en-US" altLang="zh-CN" strike="sngStrike" dirty="0"/>
          </a:p>
          <a:p>
            <a:pPr marL="0" indent="0">
              <a:buNone/>
            </a:pPr>
            <a:endParaRPr lang="en-US" altLang="zh-CN" strike="sngStrike" dirty="0"/>
          </a:p>
          <a:p>
            <a:r>
              <a:rPr lang="zh-CN" altLang="en-US" dirty="0"/>
              <a:t>如果查询在树上：点分树经典题</a:t>
            </a:r>
          </a:p>
          <a:p>
            <a:endParaRPr lang="en-US" altLang="zh-CN" dirty="0"/>
          </a:p>
          <a:p>
            <a:r>
              <a:rPr lang="zh-CN" altLang="en-US" dirty="0"/>
              <a:t>找出图中隐含的树形结构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D2CC3E6-A27A-41A1-A5D6-E0D787AE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936E </a:t>
            </a:r>
            <a:r>
              <a:rPr lang="en-US" altLang="zh-CN" dirty="0" err="1"/>
              <a:t>Iqea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359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9730F-8974-4F34-A453-75CF7859F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以竖直条为点，相邻关系为边建树</a:t>
            </a:r>
            <a:endParaRPr lang="en-US" altLang="zh-CN" dirty="0"/>
          </a:p>
          <a:p>
            <a:r>
              <a:rPr lang="zh-CN" altLang="en-US" dirty="0"/>
              <a:t>考虑在这个树上如何查询两点距离</a:t>
            </a:r>
            <a:endParaRPr lang="en-US" altLang="zh-CN" dirty="0"/>
          </a:p>
          <a:p>
            <a:pPr lvl="1"/>
            <a:r>
              <a:rPr lang="zh-CN" altLang="en-US" dirty="0"/>
              <a:t>两点</a:t>
            </a:r>
            <a:r>
              <a:rPr lang="en-US" altLang="zh-CN" dirty="0" err="1"/>
              <a:t>u,v</a:t>
            </a:r>
            <a:r>
              <a:rPr lang="zh-CN" altLang="en-US" dirty="0"/>
              <a:t>的最短路一定有一条是：先沿着最短路从</a:t>
            </a:r>
            <a:r>
              <a:rPr lang="en-US" altLang="zh-CN" dirty="0"/>
              <a:t>u</a:t>
            </a:r>
            <a:r>
              <a:rPr lang="zh-CN" altLang="en-US" dirty="0"/>
              <a:t>走到</a:t>
            </a:r>
            <a:r>
              <a:rPr lang="en-US" altLang="zh-CN" dirty="0"/>
              <a:t>v</a:t>
            </a:r>
            <a:r>
              <a:rPr lang="zh-CN" altLang="en-US" dirty="0"/>
              <a:t>所在的竖直条上，然后在竖直条上走</a:t>
            </a:r>
            <a:endParaRPr lang="en-US" altLang="zh-CN" dirty="0"/>
          </a:p>
          <a:p>
            <a:pPr lvl="1"/>
            <a:r>
              <a:rPr lang="zh-CN" altLang="en-US" dirty="0"/>
              <a:t>对于点分树的情况：两个点</a:t>
            </a:r>
            <a:r>
              <a:rPr lang="en-US" altLang="zh-CN" dirty="0" err="1"/>
              <a:t>u,v</a:t>
            </a:r>
            <a:r>
              <a:rPr lang="zh-CN" altLang="en-US" dirty="0"/>
              <a:t>和一个必定经过的竖直条</a:t>
            </a:r>
            <a:r>
              <a:rPr lang="en-US" altLang="zh-CN" dirty="0"/>
              <a:t>X</a:t>
            </a:r>
            <a:r>
              <a:rPr lang="zh-CN" altLang="en-US" dirty="0"/>
              <a:t>，一定先从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分别沿着最短路走到竖直条上，然后在竖直条上走</a:t>
            </a:r>
            <a:endParaRPr lang="en-US" altLang="zh-CN" dirty="0"/>
          </a:p>
          <a:p>
            <a:r>
              <a:rPr lang="zh-CN" altLang="en-US" dirty="0"/>
              <a:t>点分树每个节点维护对应的线段树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AAB76CE-50DA-4D74-9F1C-FFD06C82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936E </a:t>
            </a:r>
            <a:r>
              <a:rPr lang="en-US" altLang="zh-CN" dirty="0" err="1"/>
              <a:t>Iqea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503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CBB32-413B-44B1-AC06-5F858781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100739H Molecules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D68B1-B3A7-4B47-9CEA-3C7E724F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个点的度数，构造一个可以有重边的连通图满足条件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n&lt;=5000</a:t>
            </a:r>
            <a:r>
              <a:rPr lang="zh-CN" altLang="en-US" dirty="0"/>
              <a:t>，度数</a:t>
            </a:r>
            <a:r>
              <a:rPr lang="en-US" altLang="zh-CN" dirty="0"/>
              <a:t>&lt;=1e9</a:t>
            </a:r>
          </a:p>
        </p:txBody>
      </p:sp>
    </p:spTree>
    <p:extLst>
      <p:ext uri="{BB962C8B-B14F-4D97-AF65-F5344CB8AC3E}">
        <p14:creationId xmlns:p14="http://schemas.microsoft.com/office/powerpoint/2010/main" val="3699137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0B3EF-C747-4232-BF17-7CEDA492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先构造一棵树，在剩下的度数中构图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只要满足限制一定有解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加速对图的构造：用堆维护当前点度，每次取出两个点度最大的点，不停连边直到不满足最大点度</a:t>
            </a:r>
            <a:r>
              <a:rPr lang="en-US" altLang="zh-CN" dirty="0"/>
              <a:t>&lt;=</a:t>
            </a:r>
            <a:r>
              <a:rPr lang="zh-CN" altLang="en-US" dirty="0"/>
              <a:t>总点度</a:t>
            </a:r>
            <a:r>
              <a:rPr lang="en-US" altLang="zh-CN" dirty="0"/>
              <a:t>/2</a:t>
            </a:r>
            <a:r>
              <a:rPr lang="zh-CN" altLang="en-US" dirty="0"/>
              <a:t>的限制。每次做会让最大值至少减少</a:t>
            </a:r>
            <a:r>
              <a:rPr lang="en-US" altLang="zh-CN" dirty="0"/>
              <a:t>1/3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另一种做法：排序之后暴力构造。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9788E1E-811D-41EB-9A52-76871531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gym 100739H Molecules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1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D3017-15DC-4148-B3B5-C1C24CD2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Codeplus</a:t>
            </a:r>
            <a:r>
              <a:rPr lang="en-US" altLang="zh-CN" dirty="0"/>
              <a:t> 11</a:t>
            </a:r>
            <a:r>
              <a:rPr lang="zh-CN" altLang="en-US" dirty="0"/>
              <a:t>月</a:t>
            </a:r>
            <a:r>
              <a:rPr lang="en-US" altLang="zh-CN" dirty="0"/>
              <a:t>Div.1 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9361F-7366-4ABE-B0FE-CC7D3F84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给定一张有边权（边权全为正）的无向图，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条边，给定起点 </a:t>
            </a:r>
            <a:r>
              <a:rPr lang="en-US" altLang="zh-CN" dirty="0"/>
              <a:t>S </a:t>
            </a:r>
            <a:r>
              <a:rPr lang="zh-CN" altLang="en-US" dirty="0"/>
              <a:t>和终点 </a:t>
            </a:r>
            <a:r>
              <a:rPr lang="en-US" altLang="zh-CN" dirty="0"/>
              <a:t>T </a:t>
            </a:r>
            <a:r>
              <a:rPr lang="zh-CN" altLang="en-US" dirty="0"/>
              <a:t>，问有多少对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满足从 </a:t>
            </a:r>
            <a:r>
              <a:rPr lang="en-US" altLang="zh-CN" dirty="0"/>
              <a:t>S </a:t>
            </a:r>
            <a:r>
              <a:rPr lang="zh-CN" altLang="en-US" dirty="0"/>
              <a:t>到 </a:t>
            </a:r>
            <a:r>
              <a:rPr lang="en-US" altLang="zh-CN" dirty="0"/>
              <a:t>T </a:t>
            </a:r>
            <a:r>
              <a:rPr lang="zh-CN" altLang="en-US" dirty="0"/>
              <a:t>的任意最短路一定经过 </a:t>
            </a:r>
            <a:r>
              <a:rPr lang="en-US" altLang="zh-CN" dirty="0"/>
              <a:t>A </a:t>
            </a:r>
            <a:r>
              <a:rPr lang="zh-CN" altLang="en-US" dirty="0"/>
              <a:t>或者 </a:t>
            </a:r>
            <a:r>
              <a:rPr lang="en-US" altLang="zh-CN" dirty="0"/>
              <a:t>B </a:t>
            </a:r>
            <a:r>
              <a:rPr lang="zh-CN" altLang="en-US" dirty="0"/>
              <a:t>，但是不存在某条最短路同时经过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&lt;=50000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23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D3983-5565-4978-B4FB-A0E838B6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0D64D-20DB-46F5-AE00-4D0A2128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dfs</a:t>
            </a:r>
            <a:r>
              <a:rPr lang="zh-CN" altLang="en-US" dirty="0"/>
              <a:t>序</a:t>
            </a:r>
          </a:p>
          <a:p>
            <a:pPr lvl="1"/>
            <a:r>
              <a:rPr lang="zh-CN" altLang="en-US" dirty="0"/>
              <a:t>无向图：</a:t>
            </a:r>
            <a:r>
              <a:rPr lang="en-US" altLang="zh-CN" dirty="0" err="1"/>
              <a:t>dfs</a:t>
            </a:r>
            <a:r>
              <a:rPr lang="zh-CN" altLang="en-US" dirty="0"/>
              <a:t>树上的每个子树对应</a:t>
            </a:r>
            <a:r>
              <a:rPr lang="en-US" altLang="zh-CN" dirty="0" err="1"/>
              <a:t>dfs</a:t>
            </a:r>
            <a:r>
              <a:rPr lang="zh-CN" altLang="en-US" dirty="0"/>
              <a:t>序的一个区间</a:t>
            </a:r>
            <a:endParaRPr lang="en-US" altLang="zh-CN" dirty="0"/>
          </a:p>
          <a:p>
            <a:pPr lvl="2"/>
            <a:r>
              <a:rPr lang="zh-CN" altLang="en-US" dirty="0"/>
              <a:t>主要是在树上使用</a:t>
            </a:r>
            <a:endParaRPr lang="en-US" altLang="zh-CN" dirty="0"/>
          </a:p>
          <a:p>
            <a:pPr lvl="2"/>
            <a:r>
              <a:rPr lang="zh-CN" altLang="en-US" dirty="0"/>
              <a:t>点</a:t>
            </a:r>
            <a:r>
              <a:rPr lang="en-US" altLang="zh-CN" dirty="0"/>
              <a:t>/</a:t>
            </a:r>
            <a:r>
              <a:rPr lang="zh-CN" altLang="en-US" dirty="0"/>
              <a:t>边双联通分量</a:t>
            </a:r>
            <a:endParaRPr lang="en-US" altLang="zh-CN" dirty="0"/>
          </a:p>
          <a:p>
            <a:pPr lvl="1"/>
            <a:r>
              <a:rPr lang="zh-CN" altLang="en-US" dirty="0"/>
              <a:t>有向图：强连通分量</a:t>
            </a:r>
            <a:endParaRPr lang="en-US" altLang="zh-CN" dirty="0"/>
          </a:p>
          <a:p>
            <a:pPr lvl="1"/>
            <a:r>
              <a:rPr lang="en-US" altLang="zh-CN" dirty="0"/>
              <a:t>DAG</a:t>
            </a:r>
            <a:r>
              <a:rPr lang="zh-CN" altLang="en-US" dirty="0"/>
              <a:t>：拓扑序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8842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7C168-0FFC-40C0-81BD-4F61B7CC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先建出最短路图，满足任意一条路径都是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的最短路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f(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的路径个数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ED54412-8976-4B00-A525-8F98AB10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Codeplus</a:t>
            </a:r>
            <a:r>
              <a:rPr lang="en-US" altLang="zh-CN" dirty="0"/>
              <a:t> 11</a:t>
            </a:r>
            <a:r>
              <a:rPr lang="zh-CN" altLang="en-US" dirty="0"/>
              <a:t>月</a:t>
            </a:r>
            <a:r>
              <a:rPr lang="en-US" altLang="zh-CN" dirty="0"/>
              <a:t>Div.1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695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52A9D-7BB8-46F4-9B52-6C813E57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需要满足条件</a:t>
            </a:r>
            <a:endParaRPr lang="en-US" altLang="zh-CN" dirty="0"/>
          </a:p>
          <a:p>
            <a:pPr lvl="1"/>
            <a:r>
              <a:rPr lang="en-US" altLang="zh-CN" dirty="0"/>
              <a:t>f(S,A)*f(A,T)+f(S,B)*f(B,T)=f(S,T)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不能到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不能到</a:t>
            </a:r>
            <a:r>
              <a:rPr lang="en-US" altLang="zh-CN" dirty="0"/>
              <a:t>A</a:t>
            </a:r>
          </a:p>
          <a:p>
            <a:pPr lvl="2"/>
            <a:r>
              <a:rPr lang="zh-CN" altLang="en-US" dirty="0"/>
              <a:t>由于是</a:t>
            </a:r>
            <a:r>
              <a:rPr lang="en-US" altLang="zh-CN" dirty="0"/>
              <a:t>DAG</a:t>
            </a:r>
            <a:r>
              <a:rPr lang="zh-CN" altLang="en-US" dirty="0"/>
              <a:t>，只有一边会满足！</a:t>
            </a:r>
            <a:endParaRPr lang="en-US" altLang="zh-CN" dirty="0"/>
          </a:p>
          <a:p>
            <a:r>
              <a:rPr lang="zh-CN" altLang="en-US" dirty="0"/>
              <a:t>对于条件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DAG</a:t>
            </a:r>
            <a:r>
              <a:rPr lang="zh-CN" altLang="en-US" dirty="0"/>
              <a:t>上递推即可</a:t>
            </a:r>
            <a:endParaRPr lang="en-US" altLang="zh-CN" dirty="0"/>
          </a:p>
          <a:p>
            <a:r>
              <a:rPr lang="zh-CN" altLang="en-US" dirty="0"/>
              <a:t>对于条件</a:t>
            </a:r>
            <a:r>
              <a:rPr lang="en-US" altLang="zh-CN" dirty="0"/>
              <a:t>2</a:t>
            </a:r>
            <a:r>
              <a:rPr lang="zh-CN" altLang="en-US" dirty="0"/>
              <a:t>，需要使用</a:t>
            </a:r>
            <a:r>
              <a:rPr lang="en-US" altLang="zh-CN" dirty="0" err="1"/>
              <a:t>bitset</a:t>
            </a:r>
            <a:r>
              <a:rPr lang="zh-CN" altLang="en-US" dirty="0"/>
              <a:t>压位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B73A83D-E2CC-4043-A470-43F9726D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Codeplus</a:t>
            </a:r>
            <a:r>
              <a:rPr lang="en-US" altLang="zh-CN" dirty="0"/>
              <a:t> 11</a:t>
            </a:r>
            <a:r>
              <a:rPr lang="zh-CN" altLang="en-US" dirty="0"/>
              <a:t>月</a:t>
            </a:r>
            <a:r>
              <a:rPr lang="en-US" altLang="zh-CN" dirty="0"/>
              <a:t>Div.1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126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1F0B8-A262-42C9-88CA-6ABFAA6A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92A1A-A118-4F7D-806E-018EBA21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page is intentionally left (almost) blank.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906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7FC91-95F8-4CD0-97CD-FEBA2FF5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793B3-EBCB-404F-AA7C-B610BDB8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最小割最大流定理</a:t>
            </a:r>
            <a:endParaRPr lang="en-US" altLang="zh-CN" dirty="0"/>
          </a:p>
          <a:p>
            <a:r>
              <a:rPr lang="zh-CN" altLang="en-US" dirty="0"/>
              <a:t>增广路定理</a:t>
            </a:r>
            <a:endParaRPr lang="en-US" altLang="zh-CN" dirty="0"/>
          </a:p>
          <a:p>
            <a:r>
              <a:rPr lang="en-US" altLang="zh-CN" dirty="0"/>
              <a:t>KM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 err="1"/>
              <a:t>Dinic</a:t>
            </a:r>
            <a:r>
              <a:rPr lang="zh-CN" altLang="en-US" dirty="0"/>
              <a:t>算法的复杂度</a:t>
            </a:r>
            <a:endParaRPr lang="en-US" altLang="zh-CN" dirty="0"/>
          </a:p>
          <a:p>
            <a:pPr lvl="1"/>
            <a:r>
              <a:rPr lang="zh-CN" altLang="en-US" dirty="0"/>
              <a:t>在所有边的容量都是</a:t>
            </a:r>
            <a:r>
              <a:rPr lang="en-US" altLang="zh-CN" dirty="0"/>
              <a:t>1</a:t>
            </a:r>
            <a:r>
              <a:rPr lang="zh-CN" altLang="en-US" dirty="0"/>
              <a:t>的图上：</a:t>
            </a:r>
            <a:r>
              <a:rPr lang="en-US" altLang="zh-CN" dirty="0"/>
              <a:t>O(min(V</a:t>
            </a:r>
            <a:r>
              <a:rPr lang="en-US" altLang="zh-CN" baseline="30000" dirty="0"/>
              <a:t>2/3</a:t>
            </a:r>
            <a:r>
              <a:rPr lang="en-US" altLang="zh-CN" dirty="0"/>
              <a:t>,E</a:t>
            </a:r>
            <a:r>
              <a:rPr lang="en-US" altLang="zh-CN" baseline="30000" dirty="0"/>
              <a:t>1/2</a:t>
            </a:r>
            <a:r>
              <a:rPr lang="en-US" altLang="zh-CN" dirty="0"/>
              <a:t>)E) </a:t>
            </a:r>
          </a:p>
          <a:p>
            <a:pPr lvl="1"/>
            <a:r>
              <a:rPr lang="zh-CN" altLang="en-US" dirty="0"/>
              <a:t>在存在一层容量都是</a:t>
            </a:r>
            <a:r>
              <a:rPr lang="en-US" altLang="zh-CN" dirty="0"/>
              <a:t>1</a:t>
            </a:r>
            <a:r>
              <a:rPr lang="zh-CN" altLang="en-US" dirty="0"/>
              <a:t>的分层图上：</a:t>
            </a:r>
            <a:r>
              <a:rPr lang="en-US" altLang="zh-CN" dirty="0"/>
              <a:t>O(E</a:t>
            </a:r>
            <a:r>
              <a:rPr lang="en-US" altLang="zh-CN" baseline="30000" dirty="0"/>
              <a:t>1/2</a:t>
            </a:r>
            <a:r>
              <a:rPr lang="en-US" altLang="zh-CN" dirty="0"/>
              <a:t>E)</a:t>
            </a:r>
          </a:p>
          <a:p>
            <a:pPr lvl="1"/>
            <a:r>
              <a:rPr lang="zh-CN" altLang="en-US" dirty="0"/>
              <a:t>在单位网络上：</a:t>
            </a:r>
            <a:r>
              <a:rPr lang="en-US" altLang="zh-CN" dirty="0"/>
              <a:t>O(V</a:t>
            </a:r>
            <a:r>
              <a:rPr lang="en-US" altLang="zh-CN" baseline="30000" dirty="0"/>
              <a:t>1/2</a:t>
            </a:r>
            <a:r>
              <a:rPr lang="en-US" altLang="zh-CN" dirty="0"/>
              <a:t>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458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A3EA2-8194-42D4-A030-F8F7C469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5641D-D5C7-445C-A589-E64FBCE9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最大匹配</a:t>
            </a:r>
            <a:r>
              <a:rPr lang="en-US" altLang="zh-CN" dirty="0"/>
              <a:t>/</a:t>
            </a:r>
            <a:r>
              <a:rPr lang="zh-CN" altLang="en-US" dirty="0"/>
              <a:t>最大权匹配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最小点覆盖</a:t>
            </a:r>
            <a:r>
              <a:rPr lang="en-US" altLang="zh-CN" dirty="0"/>
              <a:t>/</a:t>
            </a:r>
            <a:r>
              <a:rPr lang="zh-CN" altLang="en-US" dirty="0"/>
              <a:t>最小权点覆盖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 </a:t>
            </a:r>
            <a:r>
              <a:rPr lang="zh-CN" altLang="en-US" dirty="0"/>
              <a:t>最大独立集</a:t>
            </a:r>
            <a:r>
              <a:rPr lang="en-US" altLang="zh-CN" dirty="0"/>
              <a:t>/</a:t>
            </a:r>
            <a:r>
              <a:rPr lang="zh-CN" altLang="en-US" dirty="0"/>
              <a:t>最大权独立集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最小边覆盖</a:t>
            </a:r>
            <a:r>
              <a:rPr lang="en-US" altLang="zh-CN" dirty="0"/>
              <a:t>/</a:t>
            </a:r>
            <a:r>
              <a:rPr lang="zh-CN" altLang="en-US" dirty="0"/>
              <a:t>最小权边覆盖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4109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335C5-CC0A-48CA-AAE9-7080CD16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6B149-7BB2-498E-B198-0A9046B9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套路</a:t>
            </a:r>
            <a:r>
              <a:rPr lang="en-US" altLang="zh-CN" dirty="0"/>
              <a:t>1</a:t>
            </a:r>
            <a:r>
              <a:rPr lang="zh-CN" altLang="en-US" dirty="0"/>
              <a:t>：对于匹配的调整</a:t>
            </a:r>
            <a:endParaRPr lang="en-US" altLang="zh-CN" dirty="0"/>
          </a:p>
          <a:p>
            <a:pPr lvl="1"/>
            <a:r>
              <a:rPr lang="zh-CN" altLang="en-US" dirty="0"/>
              <a:t>参见最大流</a:t>
            </a:r>
            <a:r>
              <a:rPr lang="en-US" altLang="zh-CN" dirty="0"/>
              <a:t>/</a:t>
            </a:r>
            <a:r>
              <a:rPr lang="zh-CN" altLang="en-US" dirty="0"/>
              <a:t>费用流的调整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Hall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1"/>
            <a:r>
              <a:rPr lang="zh-CN" altLang="en-US" dirty="0"/>
              <a:t>只要求对一侧任意子集都满足邻居个数大于等于集合大小</a:t>
            </a:r>
            <a:endParaRPr lang="en-US" altLang="zh-CN" dirty="0"/>
          </a:p>
          <a:p>
            <a:pPr lvl="1"/>
            <a:r>
              <a:rPr lang="zh-CN" altLang="en-US" dirty="0"/>
              <a:t>需要对题目性质的分析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w(u)+w(v)&gt;=</a:t>
            </a:r>
            <a:r>
              <a:rPr lang="zh-CN" altLang="en-US" dirty="0"/>
              <a:t>或</a:t>
            </a:r>
            <a:r>
              <a:rPr lang="en-US" altLang="zh-CN" dirty="0"/>
              <a:t>&lt;=s(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的限制转化为</a:t>
            </a:r>
            <a:r>
              <a:rPr lang="en-US" altLang="zh-CN" dirty="0"/>
              <a:t>KM</a:t>
            </a:r>
            <a:r>
              <a:rPr lang="zh-CN" altLang="en-US" dirty="0"/>
              <a:t>求顶标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4</a:t>
            </a:r>
            <a:r>
              <a:rPr lang="zh-CN" altLang="en-US" dirty="0"/>
              <a:t>：各种优化建图</a:t>
            </a:r>
            <a:endParaRPr lang="en-US" altLang="zh-CN" dirty="0"/>
          </a:p>
          <a:p>
            <a:pPr lvl="1"/>
            <a:r>
              <a:rPr lang="zh-CN" altLang="en-US" dirty="0"/>
              <a:t>数据结构、分块、辅助节点</a:t>
            </a:r>
            <a:endParaRPr lang="en-US" altLang="zh-CN" dirty="0"/>
          </a:p>
          <a:p>
            <a:pPr lvl="1"/>
            <a:r>
              <a:rPr lang="zh-CN" altLang="en-US" dirty="0"/>
              <a:t>只能使用网络流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711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0DAE9-EF3B-43DC-B3F9-B4428A32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World Final 2017 C Mission Improbable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1A4E2-A334-4A17-812D-5936D85C4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给定一个由单位正方体组成的物体，求最多拿掉多少正方体使得三视图不变</a:t>
            </a:r>
            <a:endParaRPr lang="en-US" altLang="zh-CN" dirty="0"/>
          </a:p>
          <a:p>
            <a:r>
              <a:rPr lang="zh-CN" altLang="en-US" dirty="0"/>
              <a:t>需要满足重力条件，且正方体要么不接触，要么接触整面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物体以</a:t>
            </a:r>
            <a:r>
              <a:rPr lang="en-US" altLang="zh-CN" dirty="0"/>
              <a:t>n*m</a:t>
            </a:r>
            <a:r>
              <a:rPr lang="zh-CN" altLang="en-US" dirty="0"/>
              <a:t>的俯视图形式给出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</a:t>
            </a:r>
            <a:r>
              <a:rPr lang="zh-CN" altLang="en-US" dirty="0"/>
              <a:t>，物体高度</a:t>
            </a:r>
            <a:r>
              <a:rPr lang="en-US" altLang="zh-CN" dirty="0"/>
              <a:t>&lt;=10</a:t>
            </a:r>
            <a:r>
              <a:rPr lang="en-US" altLang="zh-CN" baseline="30000" dirty="0"/>
              <a:t>9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34719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35A38-BB8D-4B75-93EB-807F55A00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无脑建图</a:t>
            </a:r>
            <a:endParaRPr lang="en-US" altLang="zh-CN" dirty="0"/>
          </a:p>
          <a:p>
            <a:pPr lvl="1"/>
            <a:r>
              <a:rPr lang="zh-CN" altLang="en-US" dirty="0"/>
              <a:t>先按照俯视图的要求铺上第一层</a:t>
            </a:r>
            <a:endParaRPr lang="en-US" altLang="zh-CN" dirty="0"/>
          </a:p>
          <a:p>
            <a:pPr lvl="1"/>
            <a:r>
              <a:rPr lang="zh-CN" altLang="en-US" dirty="0"/>
              <a:t>主视图和左视图的限制为每行每列的最大值</a:t>
            </a:r>
            <a:endParaRPr lang="en-US" altLang="zh-CN" dirty="0"/>
          </a:p>
          <a:p>
            <a:pPr lvl="1"/>
            <a:r>
              <a:rPr lang="zh-CN" altLang="en-US" dirty="0"/>
              <a:t>总代价至多是行的最大值与列的最大值之和</a:t>
            </a:r>
            <a:endParaRPr lang="en-US" altLang="zh-CN" dirty="0"/>
          </a:p>
          <a:p>
            <a:pPr lvl="1"/>
            <a:r>
              <a:rPr lang="zh-CN" altLang="en-US" dirty="0"/>
              <a:t>在共用最大值的情况下答案会减少</a:t>
            </a:r>
            <a:endParaRPr lang="en-US" altLang="zh-CN" dirty="0"/>
          </a:p>
          <a:p>
            <a:pPr lvl="1"/>
            <a:r>
              <a:rPr lang="zh-CN" altLang="en-US" dirty="0"/>
              <a:t>转化为最大权匹配问题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92BFDD1-CA39-45F0-AB21-DCA42895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World Final 2017 C Mission Improbable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066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24CDA-F18D-4ECE-B7E5-DF4984583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不无脑的建图</a:t>
            </a:r>
            <a:endParaRPr lang="en-US" altLang="zh-CN" dirty="0"/>
          </a:p>
          <a:p>
            <a:pPr lvl="1"/>
            <a:r>
              <a:rPr lang="zh-CN" altLang="en-US" dirty="0"/>
              <a:t>把相同的最大值一起考虑</a:t>
            </a:r>
            <a:endParaRPr lang="en-US" altLang="zh-CN" dirty="0"/>
          </a:p>
          <a:p>
            <a:pPr lvl="1"/>
            <a:r>
              <a:rPr lang="zh-CN" altLang="en-US" dirty="0"/>
              <a:t>要使每个最大值所占的格子尽量少</a:t>
            </a:r>
            <a:endParaRPr lang="en-US" altLang="zh-CN" dirty="0"/>
          </a:p>
          <a:p>
            <a:pPr lvl="1"/>
            <a:r>
              <a:rPr lang="zh-CN" altLang="en-US" dirty="0"/>
              <a:t>转化为最大匹配问题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F253C13-2C27-4DF6-A55F-FD0E5F08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World Final 2017 C Mission Improbable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22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CE074-F9F7-4254-9FFC-E981AB68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786E Alt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1B4DF-50F9-4BF4-847E-CFFC9EF5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有一棵树和</a:t>
            </a:r>
            <a:r>
              <a:rPr lang="en-US" altLang="zh-CN" dirty="0"/>
              <a:t>m</a:t>
            </a:r>
            <a:r>
              <a:rPr lang="zh-CN" altLang="en-US" dirty="0"/>
              <a:t>对点</a:t>
            </a:r>
            <a:endParaRPr lang="en-US" altLang="zh-CN" dirty="0"/>
          </a:p>
          <a:p>
            <a:r>
              <a:rPr lang="zh-CN" altLang="en-US" dirty="0"/>
              <a:t>可以花</a:t>
            </a:r>
            <a:r>
              <a:rPr lang="en-US" altLang="zh-CN" dirty="0"/>
              <a:t>1</a:t>
            </a:r>
            <a:r>
              <a:rPr lang="zh-CN" altLang="en-US" dirty="0"/>
              <a:t>的代价给一条边标记或给一对点标记</a:t>
            </a:r>
            <a:endParaRPr lang="en-US" altLang="zh-CN" dirty="0"/>
          </a:p>
          <a:p>
            <a:r>
              <a:rPr lang="zh-CN" altLang="en-US" dirty="0"/>
              <a:t>满足每对未标记的点路径上所有的边都被标记</a:t>
            </a:r>
            <a:endParaRPr lang="en-US" altLang="zh-CN" dirty="0"/>
          </a:p>
          <a:p>
            <a:r>
              <a:rPr lang="zh-CN" altLang="en-US" dirty="0"/>
              <a:t>求最小代价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n&lt;=10000</a:t>
            </a:r>
          </a:p>
        </p:txBody>
      </p:sp>
    </p:spTree>
    <p:extLst>
      <p:ext uri="{BB962C8B-B14F-4D97-AF65-F5344CB8AC3E}">
        <p14:creationId xmlns:p14="http://schemas.microsoft.com/office/powerpoint/2010/main" val="171212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FC4A8-6F42-450F-AE12-D835427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05196-01E4-48EC-A5CD-2DD9C915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无向图：边只会在同一层或隔一层之间连边</a:t>
            </a:r>
            <a:endParaRPr lang="en-US" altLang="zh-CN" sz="2000" dirty="0"/>
          </a:p>
          <a:p>
            <a:pPr lvl="1"/>
            <a:r>
              <a:rPr lang="zh-CN" altLang="en-US" sz="1800" dirty="0"/>
              <a:t>最短路、计数</a:t>
            </a:r>
            <a:endParaRPr lang="en-US" altLang="zh-CN" sz="1800" dirty="0"/>
          </a:p>
          <a:p>
            <a:r>
              <a:rPr lang="zh-CN" altLang="en-US" sz="2000" dirty="0"/>
              <a:t>有向图：</a:t>
            </a:r>
            <a:r>
              <a:rPr lang="en-US" altLang="zh-CN" sz="2000" dirty="0"/>
              <a:t>d(u)+w(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)&gt;=d(v)</a:t>
            </a:r>
          </a:p>
          <a:p>
            <a:pPr lvl="1"/>
            <a:r>
              <a:rPr lang="zh-CN" altLang="en-US" sz="1800" dirty="0"/>
              <a:t>魔改的拓扑排序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883398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9CE13-1793-4CEE-A07B-A297877B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n</a:t>
            </a:r>
            <a:r>
              <a:rPr lang="zh-CN" altLang="en-US" dirty="0"/>
              <a:t>小怎么做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把每条边和每对点作为二分图的两边</a:t>
            </a:r>
            <a:endParaRPr lang="en-US" altLang="zh-CN" dirty="0"/>
          </a:p>
          <a:p>
            <a:r>
              <a:rPr lang="zh-CN" altLang="en-US" dirty="0"/>
              <a:t>转化为最小点覆盖问题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482CDD5-CB28-46DF-BB53-96177197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786E Alt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1796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EA79C-D9E7-4023-BA34-B3A8F202F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如何优化连边？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倍增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树链剖分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CEAF2CD-A958-4140-8E54-B2BB714C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786E Alt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66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4E703-9BC8-4AC3-A11E-EB99E5B23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由于两种情况都满足单位网络的性质，复杂度为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1.5</a:t>
            </a:r>
            <a:r>
              <a:rPr lang="en-US" altLang="zh-CN" dirty="0"/>
              <a:t>log n)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7196E9A-C185-4140-9863-ADD20BBA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786E Alt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151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C49C5-B78A-4DD3-92E2-FC935453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AGC029F Construction of a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1DA11-EC5A-452D-8174-B26D14D33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n-1</a:t>
            </a:r>
            <a:r>
              <a:rPr lang="zh-CN" altLang="en-US" dirty="0"/>
              <a:t>个点集，你需要从每个点集里选出两个数组成一条边</a:t>
            </a:r>
            <a:endParaRPr lang="en-US" altLang="zh-CN" dirty="0"/>
          </a:p>
          <a:p>
            <a:r>
              <a:rPr lang="zh-CN" altLang="en-US" dirty="0"/>
              <a:t>问最后能否构成一棵树，并给出方案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n,</a:t>
            </a:r>
            <a:r>
              <a:rPr lang="zh-CN" altLang="en-US" dirty="0"/>
              <a:t>点集大小和</a:t>
            </a:r>
            <a:r>
              <a:rPr lang="en-US" altLang="zh-CN" dirty="0"/>
              <a:t>&lt;=100000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430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1E73E-4581-41B5-86DF-97B037D3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这题和网络流什么关系</a:t>
            </a:r>
            <a:endParaRPr lang="en-US" altLang="zh-CN" strike="sngStrike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考虑最终的树，如果以</a:t>
            </a:r>
            <a:r>
              <a:rPr lang="en-US" altLang="zh-CN" dirty="0"/>
              <a:t>1</a:t>
            </a:r>
            <a:r>
              <a:rPr lang="zh-CN" altLang="en-US" dirty="0"/>
              <a:t>为根那么除了</a:t>
            </a:r>
            <a:r>
              <a:rPr lang="en-US" altLang="zh-CN" dirty="0"/>
              <a:t>1</a:t>
            </a:r>
            <a:r>
              <a:rPr lang="zh-CN" altLang="en-US" dirty="0"/>
              <a:t>之外每个节点都恰好有一个父亲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7C46C4A-368F-4AA2-86D8-E1E1FE99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AGC029F Construction of a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9859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F9C59-D6E1-4C9B-B9F1-4765AD01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假设边都是从父亲向孩子连，那么先确定所有的孩子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需要一次二分图匹配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C031655-F44F-4638-B934-1B872159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AGC029F Construction of a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5761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35607-1324-4B22-8872-93421DC3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维护当前出现过的父亲节点点集，初始只有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不断找到能连的边，点集不断扩张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如果最后无</a:t>
            </a:r>
            <a:r>
              <a:rPr lang="zh-CN" altLang="en-US"/>
              <a:t>解说明数据里的点集不</a:t>
            </a:r>
            <a:r>
              <a:rPr lang="zh-CN" altLang="en-US" dirty="0"/>
              <a:t>连通，一定无解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0752755-DB53-450A-85E0-A9F24C3E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AGC029F Construction of a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509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235D1-E3D3-45B0-91CA-B2E502EC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7B313-3733-40C9-90A4-52B3B587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点有容量上界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边有容量下界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最大流</a:t>
            </a:r>
            <a:r>
              <a:rPr lang="en-US" altLang="zh-CN" dirty="0"/>
              <a:t>/</a:t>
            </a:r>
            <a:r>
              <a:rPr lang="zh-CN" altLang="en-US" dirty="0"/>
              <a:t>最小流</a:t>
            </a:r>
            <a:r>
              <a:rPr lang="en-US" altLang="zh-CN" dirty="0"/>
              <a:t>/</a:t>
            </a:r>
            <a:r>
              <a:rPr lang="zh-CN" altLang="en-US" dirty="0"/>
              <a:t>费用流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无源无汇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有负环</a:t>
            </a:r>
          </a:p>
        </p:txBody>
      </p:sp>
    </p:spTree>
    <p:extLst>
      <p:ext uri="{BB962C8B-B14F-4D97-AF65-F5344CB8AC3E}">
        <p14:creationId xmlns:p14="http://schemas.microsoft.com/office/powerpoint/2010/main" val="2728442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E534D-D7C8-4E2D-A1BE-E3F7AF1E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E20D5-12DA-4221-A0AF-674CB0C5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套路</a:t>
            </a:r>
            <a:r>
              <a:rPr lang="en-US" altLang="zh-CN" dirty="0"/>
              <a:t>1</a:t>
            </a:r>
            <a:r>
              <a:rPr lang="zh-CN" altLang="en-US" dirty="0"/>
              <a:t>：流的调整</a:t>
            </a:r>
            <a:endParaRPr lang="en-US" altLang="zh-CN" dirty="0"/>
          </a:p>
          <a:p>
            <a:pPr lvl="1"/>
            <a:r>
              <a:rPr lang="zh-CN" altLang="en-US" dirty="0"/>
              <a:t>最大流：残余网络上的环</a:t>
            </a:r>
            <a:endParaRPr lang="en-US" altLang="zh-CN" dirty="0"/>
          </a:p>
          <a:p>
            <a:pPr lvl="1"/>
            <a:r>
              <a:rPr lang="zh-CN" altLang="en-US" dirty="0"/>
              <a:t>费用流：残余网络上的零环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2</a:t>
            </a:r>
            <a:r>
              <a:rPr lang="zh-CN" altLang="en-US" dirty="0"/>
              <a:t>：一堆变量的限制，拆点之后连</a:t>
            </a:r>
            <a:r>
              <a:rPr lang="en-US" altLang="zh-CN" dirty="0"/>
              <a:t>inf</a:t>
            </a:r>
            <a:r>
              <a:rPr lang="zh-CN" altLang="en-US" dirty="0"/>
              <a:t>的边表示</a:t>
            </a:r>
            <a:r>
              <a:rPr lang="en-US" altLang="zh-CN" dirty="0"/>
              <a:t>x&gt;=v</a:t>
            </a:r>
            <a:r>
              <a:rPr lang="zh-CN" altLang="en-US" dirty="0"/>
              <a:t>就一定满足</a:t>
            </a:r>
            <a:r>
              <a:rPr lang="en-US" altLang="zh-CN"/>
              <a:t>x&gt;=v-1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2</a:t>
            </a:r>
            <a:r>
              <a:rPr lang="zh-CN" altLang="en-US" dirty="0"/>
              <a:t>：各种优化建图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3</a:t>
            </a:r>
            <a:r>
              <a:rPr lang="zh-CN" altLang="en-US" dirty="0"/>
              <a:t>：线性规划对偶成网络流</a:t>
            </a:r>
            <a:endParaRPr lang="en-US" altLang="zh-CN" dirty="0"/>
          </a:p>
          <a:p>
            <a:pPr lvl="1"/>
            <a:r>
              <a:rPr lang="zh-CN" altLang="en-US" dirty="0"/>
              <a:t>没见过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4</a:t>
            </a:r>
            <a:r>
              <a:rPr lang="zh-CN" altLang="en-US" dirty="0"/>
              <a:t>：一堆等式，每个变量一正一负出现两次，根据流量平衡建图</a:t>
            </a:r>
            <a:endParaRPr lang="en-US" altLang="zh-CN" dirty="0"/>
          </a:p>
          <a:p>
            <a:pPr lvl="1"/>
            <a:r>
              <a:rPr lang="zh-CN" altLang="en-US" dirty="0"/>
              <a:t>没见过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5</a:t>
            </a:r>
            <a:r>
              <a:rPr lang="zh-CN" altLang="en-US" dirty="0"/>
              <a:t>：对于很有特点的图使用数据结构优化费用流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39757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9B091-2E52-4DD6-B16D-E36BC169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一般图匹配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9F44F-D757-4706-9D68-E3C78530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带花树算法</a:t>
            </a:r>
            <a:endParaRPr lang="en-US" altLang="zh-CN" dirty="0"/>
          </a:p>
          <a:p>
            <a:r>
              <a:rPr lang="zh-CN" altLang="en-US" dirty="0"/>
              <a:t>基于线性代数的做法（</a:t>
            </a:r>
            <a:r>
              <a:rPr lang="en-US" altLang="zh-CN" dirty="0"/>
              <a:t>2017</a:t>
            </a:r>
            <a:r>
              <a:rPr lang="zh-CN" altLang="en-US" dirty="0"/>
              <a:t>年杨家齐集训队论文）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一般图最大权匹配</a:t>
            </a:r>
            <a:endParaRPr lang="en-US" altLang="zh-CN" dirty="0"/>
          </a:p>
          <a:p>
            <a:pPr lvl="1"/>
            <a:r>
              <a:rPr lang="en-US" altLang="zh-CN" dirty="0" err="1"/>
              <a:t>emmmmm</a:t>
            </a:r>
            <a:r>
              <a:rPr lang="en-US" altLang="zh-CN" dirty="0"/>
              <a:t>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73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DBBB8-D3C9-4A53-9BDE-F8144246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USACO2018Dec Platinum 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0F016-14C9-4006-8264-32D30940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给定一棵树，每次可以选一个叶子删掉</a:t>
            </a:r>
            <a:endParaRPr lang="en-US" altLang="zh-CN" sz="2000" dirty="0"/>
          </a:p>
          <a:p>
            <a:r>
              <a:rPr lang="zh-CN" altLang="en-US" sz="2000" dirty="0"/>
              <a:t>同时有</a:t>
            </a:r>
            <a:r>
              <a:rPr lang="en-US" altLang="zh-CN" sz="2000" dirty="0"/>
              <a:t>m</a:t>
            </a:r>
            <a:r>
              <a:rPr lang="zh-CN" altLang="en-US" sz="2000" dirty="0"/>
              <a:t>个限制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</a:t>
            </a:r>
            <a:r>
              <a:rPr lang="zh-CN" altLang="en-US" sz="2000" dirty="0"/>
              <a:t>表示</a:t>
            </a:r>
            <a:r>
              <a:rPr lang="en-US" altLang="zh-CN" sz="2000" dirty="0"/>
              <a:t>u</a:t>
            </a:r>
            <a:r>
              <a:rPr lang="zh-CN" altLang="en-US" sz="2000" dirty="0"/>
              <a:t>必须在</a:t>
            </a:r>
            <a:r>
              <a:rPr lang="en-US" altLang="zh-CN" sz="2000" dirty="0"/>
              <a:t>v</a:t>
            </a:r>
            <a:r>
              <a:rPr lang="zh-CN" altLang="en-US" sz="2000" dirty="0"/>
              <a:t>之前删掉</a:t>
            </a:r>
            <a:endParaRPr lang="en-US" altLang="zh-CN" sz="2000" dirty="0"/>
          </a:p>
          <a:p>
            <a:r>
              <a:rPr lang="zh-CN" altLang="en-US" sz="2000" dirty="0"/>
              <a:t>求可能最后一个被删掉的点的集合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n,m</a:t>
            </a:r>
            <a:r>
              <a:rPr lang="en-US" altLang="zh-CN" sz="2000" dirty="0"/>
              <a:t>&lt;=100000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16548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7680D-6094-4875-9AEB-322F81C8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建图小练习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9D2AA-44EE-46EE-8A12-C7C83B0E5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55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8AB63-DC8E-4DC8-93C2-5FBBF3B0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r>
              <a:rPr lang="zh-CN" altLang="en-US" dirty="0"/>
              <a:t>最小路径覆盖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10EAD-1436-4622-A5F8-C70B638C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转化为二分图匹配</a:t>
            </a:r>
          </a:p>
        </p:txBody>
      </p:sp>
    </p:spTree>
    <p:extLst>
      <p:ext uri="{BB962C8B-B14F-4D97-AF65-F5344CB8AC3E}">
        <p14:creationId xmlns:p14="http://schemas.microsoft.com/office/powerpoint/2010/main" val="28047484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756A3-346C-4058-A472-D334E1D1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输赢分配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DE624-4B6D-4A23-A202-CAAD6660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转化为最大流</a:t>
            </a:r>
          </a:p>
        </p:txBody>
      </p:sp>
    </p:spTree>
    <p:extLst>
      <p:ext uri="{BB962C8B-B14F-4D97-AF65-F5344CB8AC3E}">
        <p14:creationId xmlns:p14="http://schemas.microsoft.com/office/powerpoint/2010/main" val="28757701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F8731-428D-4FF1-B29A-062EF265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最大权闭合子图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B022F-85BE-4ADB-8256-C9876FC1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转化为最小割</a:t>
            </a:r>
          </a:p>
        </p:txBody>
      </p:sp>
    </p:spTree>
    <p:extLst>
      <p:ext uri="{BB962C8B-B14F-4D97-AF65-F5344CB8AC3E}">
        <p14:creationId xmlns:p14="http://schemas.microsoft.com/office/powerpoint/2010/main" val="26661762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BF7CE-9C51-48CF-B13B-7BE6A644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最大密度子图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2DA0E-24B0-4100-82F9-30E3B5C7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二分答案之后转化为最大权闭合子图</a:t>
            </a:r>
          </a:p>
        </p:txBody>
      </p:sp>
    </p:spTree>
    <p:extLst>
      <p:ext uri="{BB962C8B-B14F-4D97-AF65-F5344CB8AC3E}">
        <p14:creationId xmlns:p14="http://schemas.microsoft.com/office/powerpoint/2010/main" val="19858755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B5CEF-920B-4DBA-B232-D64D4D39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</a:t>
            </a:r>
            <a:r>
              <a:rPr lang="en-US" altLang="zh-CN" dirty="0"/>
              <a:t>k</a:t>
            </a:r>
            <a:r>
              <a:rPr lang="zh-CN" altLang="en-US" dirty="0"/>
              <a:t>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57A43-CA36-41D1-AE24-0D220B4F9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转化为费用流</a:t>
            </a:r>
          </a:p>
        </p:txBody>
      </p:sp>
    </p:spTree>
    <p:extLst>
      <p:ext uri="{BB962C8B-B14F-4D97-AF65-F5344CB8AC3E}">
        <p14:creationId xmlns:p14="http://schemas.microsoft.com/office/powerpoint/2010/main" val="7046658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47623-92CC-4E11-B907-6F8D9D2C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一类组队问题</a:t>
            </a:r>
            <a:r>
              <a:rPr lang="en-US" altLang="zh-CN" dirty="0"/>
              <a:t>/</a:t>
            </a:r>
            <a:r>
              <a:rPr lang="zh-CN" altLang="en-US" dirty="0"/>
              <a:t>时间分配问题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5632E-8250-471E-8B99-5809F0606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6946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59906-6F51-406A-B462-B39EFDD7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Codechef</a:t>
            </a:r>
            <a:r>
              <a:rPr lang="en-US" altLang="zh-CN" dirty="0"/>
              <a:t> CALLSCHE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9126F-179F-462E-BF77-0C0C34A7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题面轻喷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377F77-55FA-4F02-B3AB-5514F40DF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7084"/>
            <a:ext cx="10515600" cy="24038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E0B715-37DE-461E-BD95-CE98FCF94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28" y="4630915"/>
            <a:ext cx="7380952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8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AA790-8B73-45A3-BF5F-D07CA4F33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不考虑午休，对（人，天）和（天，小时）建点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考虑午休，把每个（人，天）拆成（人，中午）和（人，其他）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CD00D53-7E4B-4804-AC29-63242641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Codechef</a:t>
            </a:r>
            <a:r>
              <a:rPr lang="en-US" altLang="zh-CN" dirty="0"/>
              <a:t> CALLSCHE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9746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9B1AF-958B-43A7-96F2-69D5223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一类求满足某个要求的流的问题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1FF54-96BC-4EF5-88DF-C76ACB8A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766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44725-E3C3-4840-A724-1C9891D1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考虑先求出一个满足条件的解</a:t>
            </a:r>
            <a:endParaRPr lang="en-US" altLang="zh-CN" sz="2000" dirty="0"/>
          </a:p>
          <a:p>
            <a:pPr lvl="1"/>
            <a:r>
              <a:rPr lang="zh-CN" altLang="en-US" sz="1800" dirty="0"/>
              <a:t>类似</a:t>
            </a:r>
            <a:r>
              <a:rPr lang="en-US" altLang="zh-CN" sz="1800" dirty="0" err="1"/>
              <a:t>bfs</a:t>
            </a:r>
            <a:r>
              <a:rPr lang="zh-CN" altLang="en-US" sz="1800" dirty="0"/>
              <a:t>求拓扑序的做法，队列里保存当前已经确定能删的点集</a:t>
            </a:r>
            <a:endParaRPr lang="en-US" altLang="zh-CN" sz="1800" dirty="0"/>
          </a:p>
          <a:p>
            <a:pPr lvl="1"/>
            <a:endParaRPr lang="en-US" altLang="zh-CN" dirty="0"/>
          </a:p>
          <a:p>
            <a:r>
              <a:rPr lang="zh-CN" altLang="en-US" dirty="0"/>
              <a:t>猜想：最终合法的点集是联通的</a:t>
            </a:r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D8ECD7A-0BAD-43CC-AD15-8004D8BE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USACO2018Dec Platinum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2331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BB146-0877-4FF1-8F13-5EB0379C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GCJ2017 Round2D Shoot the Turrets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5070F-0658-4195-B1A6-3A3BC216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n*m</a:t>
            </a:r>
            <a:r>
              <a:rPr lang="zh-CN" altLang="en-US" dirty="0"/>
              <a:t>的方格，每个格子有障碍</a:t>
            </a:r>
            <a:r>
              <a:rPr lang="en-US" altLang="zh-CN" dirty="0"/>
              <a:t>(#)</a:t>
            </a:r>
            <a:r>
              <a:rPr lang="zh-CN" altLang="en-US" dirty="0"/>
              <a:t>或有一个士兵</a:t>
            </a:r>
            <a:r>
              <a:rPr lang="en-US" altLang="zh-CN" dirty="0"/>
              <a:t>(S)</a:t>
            </a:r>
            <a:r>
              <a:rPr lang="zh-CN" altLang="en-US" dirty="0"/>
              <a:t>或一个炮楼</a:t>
            </a:r>
            <a:r>
              <a:rPr lang="en-US" altLang="zh-CN" dirty="0"/>
              <a:t>(T)</a:t>
            </a:r>
            <a:r>
              <a:rPr lang="zh-CN" altLang="en-US" dirty="0"/>
              <a:t>或空</a:t>
            </a:r>
            <a:r>
              <a:rPr lang="en-US" altLang="zh-CN" dirty="0"/>
              <a:t>(.)</a:t>
            </a:r>
          </a:p>
          <a:p>
            <a:r>
              <a:rPr lang="zh-CN" altLang="en-US" dirty="0"/>
              <a:t>障碍把行和列分开</a:t>
            </a:r>
            <a:endParaRPr lang="en-US" altLang="zh-CN" dirty="0"/>
          </a:p>
          <a:p>
            <a:r>
              <a:rPr lang="zh-CN" altLang="en-US" dirty="0"/>
              <a:t>每个士兵仅可以炸掉一个和他在同一行或同一列的任意一个炮楼</a:t>
            </a:r>
            <a:endParaRPr lang="en-US" altLang="zh-CN" dirty="0"/>
          </a:p>
          <a:p>
            <a:r>
              <a:rPr lang="zh-CN" altLang="en-US" dirty="0"/>
              <a:t>每个士兵可以上下左右走至多</a:t>
            </a:r>
            <a:r>
              <a:rPr lang="en-US" altLang="zh-CN" dirty="0"/>
              <a:t>k</a:t>
            </a:r>
            <a:r>
              <a:rPr lang="zh-CN" altLang="en-US" dirty="0"/>
              <a:t>步，但当他和某个还存在的炮楼在同一行</a:t>
            </a:r>
            <a:r>
              <a:rPr lang="en-US" altLang="zh-CN" dirty="0"/>
              <a:t>/</a:t>
            </a:r>
            <a:r>
              <a:rPr lang="zh-CN" altLang="en-US" dirty="0"/>
              <a:t>列时不能移动</a:t>
            </a:r>
            <a:endParaRPr lang="en-US" altLang="zh-CN" dirty="0"/>
          </a:p>
          <a:p>
            <a:r>
              <a:rPr lang="zh-CN" altLang="en-US" dirty="0"/>
              <a:t>士兵互不影响</a:t>
            </a:r>
            <a:endParaRPr lang="en-US" altLang="zh-CN" dirty="0"/>
          </a:p>
          <a:p>
            <a:r>
              <a:rPr lang="zh-CN" altLang="en-US" dirty="0"/>
              <a:t>求最多能炸掉多少个炮楼</a:t>
            </a:r>
          </a:p>
        </p:txBody>
      </p:sp>
    </p:spTree>
    <p:extLst>
      <p:ext uri="{BB962C8B-B14F-4D97-AF65-F5344CB8AC3E}">
        <p14:creationId xmlns:p14="http://schemas.microsoft.com/office/powerpoint/2010/main" val="9071803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5B46F-E41F-4E6B-BE6B-4D077295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答案的上界显然是不考虑移动限制时的最大匹配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现在假如求出了一组匹配，如何调整？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0E452E1-2255-4414-9F17-3B40205C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GCJ2017 Round2D Shoot the Turrets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903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17416-ED27-4D94-91BB-B04C2646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无脑方法：边的费用为士兵需要走的距离，求最小权最大匹配</a:t>
            </a:r>
            <a:endParaRPr lang="en-US" altLang="zh-CN" dirty="0"/>
          </a:p>
          <a:p>
            <a:r>
              <a:rPr lang="zh-CN" altLang="en-US" dirty="0"/>
              <a:t>可以保证一定有一个士兵可以直接炸某个炮楼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5FB9A99-3399-402A-A476-6B8E303C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GCJ2017 Round2D Shoot the Turrets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492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9382E-5512-4D4E-B68B-59A47089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观察：对于一个士兵，如果他在不考虑移动限制的情况下能炸毁某个炮楼，那么即使考虑了移动限制，他还是能炸毁某个炮楼（不一定是同一个）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如果最大匹配存在可以直接调整的士兵那么就直接调整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否则找到一个环并把环上所有的边反向，匹配大小不变</a:t>
            </a:r>
          </a:p>
          <a:p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FA66995-BA46-4673-A9FB-5922DBE1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GCJ2017 Round2D Shoot the Turrets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473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9FB93-A2E6-4E25-AED3-CF850B3E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休闲小练习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B2307-42D5-4F57-9683-43A402A3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0250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3992E-FCEE-4703-BA08-D32B47AE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ASC15 I King’s Inspection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9DDE0-20EA-4AED-A31D-0C7234E9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一个无向图，有三个关键点</a:t>
            </a:r>
            <a:r>
              <a:rPr lang="en-US" altLang="zh-CN" dirty="0" err="1"/>
              <a:t>a,b,c</a:t>
            </a:r>
            <a:r>
              <a:rPr lang="zh-CN" altLang="en-US" dirty="0"/>
              <a:t>，满足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存在三条点不相交的路径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求一条从</a:t>
            </a:r>
            <a:r>
              <a:rPr lang="en-US" altLang="zh-CN" dirty="0"/>
              <a:t>a-&gt;b-&gt;c-&gt;a</a:t>
            </a:r>
            <a:r>
              <a:rPr lang="zh-CN" altLang="en-US" dirty="0"/>
              <a:t>且不经过重复城市的环路，或者判断无解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点数，边数</a:t>
            </a:r>
            <a:r>
              <a:rPr lang="en-US" altLang="zh-CN" dirty="0"/>
              <a:t>&lt;=100000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1337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A2129-B4A3-44F6-AD93-3058F6FA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如果不存在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的两条不相交路径，一定无解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如何找到这两条路径？</a:t>
            </a:r>
            <a:endParaRPr lang="en-US" altLang="zh-CN" dirty="0"/>
          </a:p>
          <a:p>
            <a:r>
              <a:rPr lang="zh-CN" altLang="en-US" dirty="0"/>
              <a:t>增广两次即可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4E83572-4A08-4F92-ACD6-31576F0C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ASC15 I King’s Inspection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7136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EF4DE-B490-423C-B09B-85751B31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找到满足条件的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的三条路径</a:t>
            </a:r>
            <a:endParaRPr lang="en-US" altLang="zh-CN" dirty="0"/>
          </a:p>
          <a:p>
            <a:r>
              <a:rPr lang="zh-CN" altLang="en-US" dirty="0"/>
              <a:t>以及</a:t>
            </a:r>
            <a:r>
              <a:rPr lang="en-US" altLang="zh-CN" dirty="0"/>
              <a:t>b-&gt;</a:t>
            </a:r>
            <a:r>
              <a:rPr lang="en-US" altLang="zh-CN" dirty="0" err="1"/>
              <a:t>c,a</a:t>
            </a:r>
            <a:r>
              <a:rPr lang="en-US" altLang="zh-CN" dirty="0"/>
              <a:t>-&gt;c</a:t>
            </a:r>
            <a:r>
              <a:rPr lang="zh-CN" altLang="en-US" dirty="0"/>
              <a:t>的两条不相交路径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一定可以调整使得下面两条路径不包含上面的某条路径上的点</a:t>
            </a:r>
            <a:endParaRPr lang="en-US" altLang="zh-CN" dirty="0"/>
          </a:p>
          <a:p>
            <a:r>
              <a:rPr lang="zh-CN" altLang="en-US" dirty="0"/>
              <a:t>枚举即可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298A275-CFAA-4ADD-B36A-798DC175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ASC15 I King’s Inspection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4389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0EBD8-5E35-40E8-A7E5-3DDB42C9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某个题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5FD7C-5E58-4EE3-8F6D-E6B57C87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给定两棵有根树</a:t>
            </a:r>
            <a:r>
              <a:rPr lang="en-US" altLang="zh-CN" dirty="0"/>
              <a:t>T1,T2</a:t>
            </a:r>
            <a:r>
              <a:rPr lang="zh-CN" altLang="en-US" dirty="0"/>
              <a:t>。在</a:t>
            </a:r>
            <a:r>
              <a:rPr lang="en-US" altLang="zh-CN" dirty="0"/>
              <a:t>T1</a:t>
            </a:r>
            <a:r>
              <a:rPr lang="zh-CN" altLang="en-US" dirty="0"/>
              <a:t>里取一个联通块，</a:t>
            </a:r>
            <a:r>
              <a:rPr lang="en-US" altLang="zh-CN" dirty="0"/>
              <a:t>T2</a:t>
            </a:r>
            <a:r>
              <a:rPr lang="zh-CN" altLang="en-US" dirty="0"/>
              <a:t>里取一个联通块，在它们同构的情况下最大化联通块大小。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n&lt;=50</a:t>
            </a:r>
          </a:p>
        </p:txBody>
      </p:sp>
    </p:spTree>
    <p:extLst>
      <p:ext uri="{BB962C8B-B14F-4D97-AF65-F5344CB8AC3E}">
        <p14:creationId xmlns:p14="http://schemas.microsoft.com/office/powerpoint/2010/main" val="19545731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C351A-015C-40E1-A2BA-9B041BCD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某个题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724DB-C12F-47FF-B4AC-1B3E9E54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枚举根，转化子问题后的二分图最大权匹配</a:t>
            </a:r>
            <a:endParaRPr lang="en-US" altLang="zh-CN" dirty="0"/>
          </a:p>
          <a:p>
            <a:r>
              <a:rPr lang="zh-CN" altLang="en-US" dirty="0"/>
              <a:t>一棵树的不同状态数是</a:t>
            </a:r>
            <a:r>
              <a:rPr lang="en-US" altLang="zh-CN" dirty="0"/>
              <a:t>O(n)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265066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E9FD3-D0E1-451A-A842-AC367024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强连通分量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32554-E770-4D74-98C3-5DF329B0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套路</a:t>
            </a:r>
            <a:r>
              <a:rPr lang="en-US" altLang="zh-CN" dirty="0"/>
              <a:t>1</a:t>
            </a:r>
            <a:r>
              <a:rPr lang="zh-CN" altLang="en-US" dirty="0"/>
              <a:t>：缩点后在</a:t>
            </a:r>
            <a:r>
              <a:rPr lang="en-US" altLang="zh-CN" dirty="0"/>
              <a:t>DAG</a:t>
            </a:r>
            <a:r>
              <a:rPr lang="zh-CN" altLang="en-US" dirty="0"/>
              <a:t>上搞事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2</a:t>
            </a:r>
            <a:r>
              <a:rPr lang="zh-CN" altLang="en-US" dirty="0"/>
              <a:t>：特定算法只在强连通图上有用</a:t>
            </a:r>
            <a:endParaRPr lang="en-US" altLang="zh-CN" dirty="0"/>
          </a:p>
          <a:p>
            <a:r>
              <a:rPr lang="zh-CN" altLang="en-US" dirty="0"/>
              <a:t>套路</a:t>
            </a:r>
            <a:r>
              <a:rPr lang="en-US" altLang="zh-CN" dirty="0"/>
              <a:t>3</a:t>
            </a:r>
            <a:r>
              <a:rPr lang="zh-CN" altLang="en-US" dirty="0"/>
              <a:t>：竞赛图上的强连通性</a:t>
            </a:r>
            <a:endParaRPr lang="en-US" altLang="zh-CN" dirty="0"/>
          </a:p>
          <a:p>
            <a:pPr lvl="1"/>
            <a:r>
              <a:rPr lang="zh-CN" altLang="en-US" dirty="0"/>
              <a:t>竞赛图缩点之后是一条链，可以动态维护强连通性</a:t>
            </a:r>
            <a:endParaRPr lang="en-US" altLang="zh-CN" dirty="0"/>
          </a:p>
          <a:p>
            <a:pPr lvl="1"/>
            <a:r>
              <a:rPr lang="zh-CN" altLang="en-US" dirty="0"/>
              <a:t>竞赛图上各种计数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51922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6E632-7F02-4CD0-AEBE-1F05C322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Codechef</a:t>
            </a:r>
            <a:r>
              <a:rPr lang="en-US" altLang="zh-CN" dirty="0"/>
              <a:t> PUSHFLOW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19DFC-AF0B-4B8B-A168-D127F397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给定一个点仙人掌，需要支持两种操作：修改某条边的流量、查询两点之间的最大流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n,m,q</a:t>
            </a:r>
            <a:r>
              <a:rPr lang="en-US" altLang="zh-CN" dirty="0"/>
              <a:t>&lt;=200000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1433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010FF-4A61-45ED-9740-D341549D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这明明又是一道数据结构题</a:t>
            </a:r>
            <a:endParaRPr lang="en-US" altLang="zh-CN" strike="sngStrike" dirty="0"/>
          </a:p>
          <a:p>
            <a:endParaRPr lang="en-US" altLang="zh-CN" dirty="0"/>
          </a:p>
          <a:p>
            <a:r>
              <a:rPr lang="zh-CN" altLang="en-US" dirty="0"/>
              <a:t>如果给的图是一棵树怎么做？</a:t>
            </a:r>
            <a:endParaRPr lang="en-US" altLang="zh-CN" dirty="0"/>
          </a:p>
          <a:p>
            <a:pPr lvl="1"/>
            <a:r>
              <a:rPr lang="zh-CN" altLang="en-US" dirty="0"/>
              <a:t>树链剖分即可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5EB234D-831F-4669-B7E0-7EFF9704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Codechef</a:t>
            </a:r>
            <a:r>
              <a:rPr lang="en-US" altLang="zh-CN" dirty="0"/>
              <a:t> PUSHFLOW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260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89D9B-DECF-41FF-B83E-A021A313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用最小割来考虑，要么割掉一条树边，要么割掉两条环边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对于环</a:t>
            </a:r>
            <a:endParaRPr lang="en-US" altLang="zh-CN" dirty="0"/>
          </a:p>
          <a:p>
            <a:pPr lvl="1"/>
            <a:r>
              <a:rPr lang="zh-CN" altLang="en-US" dirty="0"/>
              <a:t>一定会割到最小值所在的边</a:t>
            </a:r>
            <a:endParaRPr lang="en-US" altLang="zh-CN" dirty="0"/>
          </a:p>
          <a:p>
            <a:pPr lvl="1"/>
            <a:r>
              <a:rPr lang="zh-CN" altLang="en-US" dirty="0"/>
              <a:t>可以删掉这条边并把其他所有边的权值增加</a:t>
            </a:r>
            <a:endParaRPr lang="en-US" altLang="zh-CN" dirty="0"/>
          </a:p>
          <a:p>
            <a:r>
              <a:rPr lang="zh-CN" altLang="en-US" dirty="0"/>
              <a:t>有修改权值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最小值变化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使用</a:t>
            </a:r>
            <a:r>
              <a:rPr lang="en-US" altLang="zh-CN" dirty="0">
                <a:sym typeface="Wingdings" panose="05000000000000000000" pitchFamily="2" charset="2"/>
              </a:rPr>
              <a:t>LCT</a:t>
            </a:r>
            <a:r>
              <a:rPr lang="zh-CN" altLang="en-US" dirty="0">
                <a:sym typeface="Wingdings" panose="05000000000000000000" pitchFamily="2" charset="2"/>
              </a:rPr>
              <a:t>维护，总复杂度</a:t>
            </a:r>
            <a:r>
              <a:rPr lang="en-US" altLang="zh-CN" dirty="0">
                <a:sym typeface="Wingdings" panose="05000000000000000000" pitchFamily="2" charset="2"/>
              </a:rPr>
              <a:t>O((</a:t>
            </a:r>
            <a:r>
              <a:rPr lang="en-US" altLang="zh-CN" dirty="0" err="1">
                <a:sym typeface="Wingdings" panose="05000000000000000000" pitchFamily="2" charset="2"/>
              </a:rPr>
              <a:t>n+q</a:t>
            </a:r>
            <a:r>
              <a:rPr lang="en-US" altLang="zh-CN" dirty="0">
                <a:sym typeface="Wingdings" panose="05000000000000000000" pitchFamily="2" charset="2"/>
              </a:rPr>
              <a:t>)log n)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CE9F034-72E4-424F-94BF-8FBA752D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Codechef</a:t>
            </a:r>
            <a:r>
              <a:rPr lang="en-US" altLang="zh-CN" dirty="0"/>
              <a:t> PUSHFLOW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3015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EF473-754A-4FB9-8C2C-A338DE73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什么，不会</a:t>
            </a:r>
            <a:r>
              <a:rPr lang="en-US" altLang="zh-CN" dirty="0"/>
              <a:t>LCT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对于一个环，如果知道了进入和出去的点，就能用线段树求出对应的最小割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考虑树剖的过程中，我们只维护树边的权值和在重链上走对应的入点和出点</a:t>
            </a:r>
            <a:endParaRPr lang="en-US" altLang="zh-CN" dirty="0"/>
          </a:p>
          <a:p>
            <a:r>
              <a:rPr lang="zh-CN" altLang="en-US" dirty="0"/>
              <a:t>查询时遇到轻边就直接暴力</a:t>
            </a:r>
            <a:r>
              <a:rPr lang="en-US" altLang="zh-CN" dirty="0"/>
              <a:t>RMQ</a:t>
            </a:r>
          </a:p>
          <a:p>
            <a:endParaRPr lang="en-US" altLang="zh-CN" dirty="0"/>
          </a:p>
          <a:p>
            <a:r>
              <a:rPr lang="zh-CN" altLang="en-US" dirty="0"/>
              <a:t>总复杂度</a:t>
            </a:r>
            <a:r>
              <a:rPr lang="en-US" altLang="zh-CN" dirty="0"/>
              <a:t>O((</a:t>
            </a:r>
            <a:r>
              <a:rPr lang="en-US" altLang="zh-CN" dirty="0" err="1"/>
              <a:t>n+q</a:t>
            </a:r>
            <a:r>
              <a:rPr lang="en-US" altLang="zh-CN" dirty="0"/>
              <a:t>)log</a:t>
            </a:r>
            <a:r>
              <a:rPr lang="en-US" altLang="zh-CN" baseline="30000" dirty="0"/>
              <a:t>2</a:t>
            </a:r>
            <a:r>
              <a:rPr lang="en-US" altLang="zh-CN" dirty="0"/>
              <a:t>n)</a:t>
            </a:r>
          </a:p>
          <a:p>
            <a:r>
              <a:rPr lang="zh-CN" altLang="en-US" dirty="0"/>
              <a:t>可以用圆方树进一步简化实现，但是点数会*</a:t>
            </a:r>
            <a:r>
              <a:rPr lang="en-US" altLang="zh-CN" dirty="0"/>
              <a:t>2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094F033-46D0-4B67-B547-6FF834D1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Codechef</a:t>
            </a:r>
            <a:r>
              <a:rPr lang="en-US" altLang="zh-CN" dirty="0"/>
              <a:t> PUSHFLOW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046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FAD31-E583-4074-89AC-12963DC8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完结撒花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DC04E-D70F-44CF-99D7-381AFA4CC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如题</a:t>
            </a:r>
          </a:p>
        </p:txBody>
      </p:sp>
    </p:spTree>
    <p:extLst>
      <p:ext uri="{BB962C8B-B14F-4D97-AF65-F5344CB8AC3E}">
        <p14:creationId xmlns:p14="http://schemas.microsoft.com/office/powerpoint/2010/main" val="320912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EA42D-36E7-44C2-A4AC-84BB86AB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给定一个字符串集合，求字符集大小为</a:t>
            </a:r>
            <a:r>
              <a:rPr lang="en-US" altLang="zh-CN" dirty="0"/>
              <a:t>k</a:t>
            </a:r>
            <a:r>
              <a:rPr lang="zh-CN" altLang="en-US" dirty="0"/>
              <a:t>且不包含任何一个集合中串的“双向无限”字符串个数。如果有无限个输出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k&lt;=10</a:t>
            </a:r>
            <a:r>
              <a:rPr lang="zh-CN" altLang="en-US" dirty="0"/>
              <a:t>，总串长</a:t>
            </a:r>
            <a:r>
              <a:rPr lang="en-US" altLang="zh-CN" dirty="0"/>
              <a:t>&lt;=100000</a:t>
            </a:r>
          </a:p>
          <a:p>
            <a:endParaRPr lang="en-US" altLang="zh-CN" dirty="0"/>
          </a:p>
          <a:p>
            <a:r>
              <a:rPr lang="zh-CN" altLang="en-US" dirty="0"/>
              <a:t>如不包含</a:t>
            </a:r>
            <a:r>
              <a:rPr lang="en-US" altLang="zh-CN" dirty="0"/>
              <a:t>ab</a:t>
            </a:r>
            <a:r>
              <a:rPr lang="zh-CN" altLang="en-US" dirty="0"/>
              <a:t>的字符集大小为</a:t>
            </a:r>
            <a:r>
              <a:rPr lang="en-US" altLang="zh-CN" dirty="0"/>
              <a:t>2</a:t>
            </a:r>
            <a:r>
              <a:rPr lang="zh-CN" altLang="en-US" dirty="0"/>
              <a:t>的串有三个：</a:t>
            </a:r>
            <a:endParaRPr lang="en-US" altLang="zh-CN" dirty="0"/>
          </a:p>
          <a:p>
            <a:r>
              <a:rPr lang="en-US" altLang="zh-CN" dirty="0"/>
              <a:t>…</a:t>
            </a:r>
            <a:r>
              <a:rPr lang="en-US" altLang="zh-CN" dirty="0" err="1"/>
              <a:t>aaaaa</a:t>
            </a:r>
            <a:r>
              <a:rPr lang="en-US" altLang="zh-CN" dirty="0"/>
              <a:t>…, …</a:t>
            </a:r>
            <a:r>
              <a:rPr lang="en-US" altLang="zh-CN" dirty="0" err="1"/>
              <a:t>bbbaaa</a:t>
            </a:r>
            <a:r>
              <a:rPr lang="en-US" altLang="zh-CN" dirty="0"/>
              <a:t>…, …</a:t>
            </a:r>
            <a:r>
              <a:rPr lang="en-US" altLang="zh-CN" dirty="0" err="1"/>
              <a:t>bbb</a:t>
            </a:r>
            <a:r>
              <a:rPr lang="en-US" altLang="zh-CN" dirty="0"/>
              <a:t>…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0845F1-43FC-4435-AB2D-698A701B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ASC 17C Forbidden </a:t>
            </a:r>
            <a:r>
              <a:rPr lang="en-US" altLang="zh-CN" dirty="0" err="1"/>
              <a:t>Subwords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73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3734</Words>
  <Application>Microsoft Office PowerPoint</Application>
  <PresentationFormat>宽屏</PresentationFormat>
  <Paragraphs>462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88" baseType="lpstr">
      <vt:lpstr>等线</vt:lpstr>
      <vt:lpstr>等线 Light</vt:lpstr>
      <vt:lpstr>Arial</vt:lpstr>
      <vt:lpstr>Office 主题​​</vt:lpstr>
      <vt:lpstr>简单图论</vt:lpstr>
      <vt:lpstr>前(che)言(dan)</vt:lpstr>
      <vt:lpstr>DFS</vt:lpstr>
      <vt:lpstr>DFS</vt:lpstr>
      <vt:lpstr>BFS</vt:lpstr>
      <vt:lpstr>USACO2018Dec Platinum C</vt:lpstr>
      <vt:lpstr>USACO2018Dec Platinum C</vt:lpstr>
      <vt:lpstr>强连通分量</vt:lpstr>
      <vt:lpstr>ASC 17C Forbidden Subwords</vt:lpstr>
      <vt:lpstr>ASC 17C Forbidden Subwords</vt:lpstr>
      <vt:lpstr>ASC 17C Forbidden Subwords</vt:lpstr>
      <vt:lpstr>双联通分量</vt:lpstr>
      <vt:lpstr>最短路</vt:lpstr>
      <vt:lpstr>最短路</vt:lpstr>
      <vt:lpstr>k短路</vt:lpstr>
      <vt:lpstr>集训队胡策某道题</vt:lpstr>
      <vt:lpstr>集训队胡策某道题</vt:lpstr>
      <vt:lpstr>欧拉回路</vt:lpstr>
      <vt:lpstr>2-SAT</vt:lpstr>
      <vt:lpstr>SGU 307 Cipher</vt:lpstr>
      <vt:lpstr>SGU 307 Cipher</vt:lpstr>
      <vt:lpstr>SGU 307 Cipher</vt:lpstr>
      <vt:lpstr>最小生成树</vt:lpstr>
      <vt:lpstr>最小生成树</vt:lpstr>
      <vt:lpstr>仙人掌</vt:lpstr>
      <vt:lpstr>仙人掌</vt:lpstr>
      <vt:lpstr>杂项</vt:lpstr>
      <vt:lpstr>杂项</vt:lpstr>
      <vt:lpstr>杂项</vt:lpstr>
      <vt:lpstr>休闲小练习</vt:lpstr>
      <vt:lpstr>HDU 6408 Card Game</vt:lpstr>
      <vt:lpstr>HDU 6408 Card Game</vt:lpstr>
      <vt:lpstr>HDU 6408 Card Game</vt:lpstr>
      <vt:lpstr>Codeforces 936E Iqea</vt:lpstr>
      <vt:lpstr>Codeforces 936E Iqea</vt:lpstr>
      <vt:lpstr>Codeforces 936E Iqea</vt:lpstr>
      <vt:lpstr>gym 100739H Molecules</vt:lpstr>
      <vt:lpstr>gym 100739H Molecules</vt:lpstr>
      <vt:lpstr>Codeplus 11月Div.1 C</vt:lpstr>
      <vt:lpstr>Codeplus 11月Div.1 C</vt:lpstr>
      <vt:lpstr>Codeplus 11月Div.1 C</vt:lpstr>
      <vt:lpstr>PowerPoint 演示文稿</vt:lpstr>
      <vt:lpstr>网络流预备知识</vt:lpstr>
      <vt:lpstr>二分图匹配</vt:lpstr>
      <vt:lpstr>二分图匹配</vt:lpstr>
      <vt:lpstr>World Final 2017 C Mission Improbable</vt:lpstr>
      <vt:lpstr>World Final 2017 C Mission Improbable</vt:lpstr>
      <vt:lpstr>World Final 2017 C Mission Improbable</vt:lpstr>
      <vt:lpstr>Codeforces 786E Alt</vt:lpstr>
      <vt:lpstr>Codeforces 786E Alt</vt:lpstr>
      <vt:lpstr>Codeforces 786E Alt</vt:lpstr>
      <vt:lpstr>Codeforces 786E Alt</vt:lpstr>
      <vt:lpstr>AGC029F Construction of a tree</vt:lpstr>
      <vt:lpstr>AGC029F Construction of a tree</vt:lpstr>
      <vt:lpstr>AGC029F Construction of a tree</vt:lpstr>
      <vt:lpstr>AGC029F Construction of a tree</vt:lpstr>
      <vt:lpstr>网络流</vt:lpstr>
      <vt:lpstr>网络流</vt:lpstr>
      <vt:lpstr>一般图匹配</vt:lpstr>
      <vt:lpstr>建图小练习</vt:lpstr>
      <vt:lpstr>DAG最小路径覆盖</vt:lpstr>
      <vt:lpstr>输赢分配</vt:lpstr>
      <vt:lpstr>最大权闭合子图</vt:lpstr>
      <vt:lpstr>最大密度子图</vt:lpstr>
      <vt:lpstr>区间k覆盖</vt:lpstr>
      <vt:lpstr>一类组队问题/时间分配问题</vt:lpstr>
      <vt:lpstr>Codechef CALLSCHE</vt:lpstr>
      <vt:lpstr>Codechef CALLSCHE</vt:lpstr>
      <vt:lpstr>一类求满足某个要求的流的问题</vt:lpstr>
      <vt:lpstr>GCJ2017 Round2D Shoot the Turrets</vt:lpstr>
      <vt:lpstr>GCJ2017 Round2D Shoot the Turrets</vt:lpstr>
      <vt:lpstr>GCJ2017 Round2D Shoot the Turrets</vt:lpstr>
      <vt:lpstr>GCJ2017 Round2D Shoot the Turrets</vt:lpstr>
      <vt:lpstr>休闲小练习-2</vt:lpstr>
      <vt:lpstr>ASC15 I King’s Inspection</vt:lpstr>
      <vt:lpstr>ASC15 I King’s Inspection</vt:lpstr>
      <vt:lpstr>ASC15 I King’s Inspection</vt:lpstr>
      <vt:lpstr>某个题</vt:lpstr>
      <vt:lpstr>某个题</vt:lpstr>
      <vt:lpstr>Codechef PUSHFLOW</vt:lpstr>
      <vt:lpstr>Codechef PUSHFLOW</vt:lpstr>
      <vt:lpstr>Codechef PUSHFLOW</vt:lpstr>
      <vt:lpstr>Codechef PUSHFLOW</vt:lpstr>
      <vt:lpstr>完结撒花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简单图论</dc:title>
  <dc:creator>Sunli Chen</dc:creator>
  <cp:lastModifiedBy>Sunli Chen</cp:lastModifiedBy>
  <cp:revision>399</cp:revision>
  <dcterms:created xsi:type="dcterms:W3CDTF">2018-12-26T02:30:25Z</dcterms:created>
  <dcterms:modified xsi:type="dcterms:W3CDTF">2018-12-29T11:02:10Z</dcterms:modified>
</cp:coreProperties>
</file>