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4"/>
  </p:notesMasterIdLst>
  <p:sldIdLst>
    <p:sldId id="256" r:id="rId2"/>
    <p:sldId id="936" r:id="rId3"/>
    <p:sldId id="367"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879" r:id="rId46"/>
    <p:sldId id="416" r:id="rId47"/>
    <p:sldId id="417" r:id="rId48"/>
    <p:sldId id="418" r:id="rId49"/>
    <p:sldId id="419" r:id="rId50"/>
    <p:sldId id="420" r:id="rId51"/>
    <p:sldId id="421" r:id="rId52"/>
    <p:sldId id="422" r:id="rId53"/>
    <p:sldId id="423" r:id="rId54"/>
    <p:sldId id="424" r:id="rId55"/>
    <p:sldId id="911" r:id="rId56"/>
    <p:sldId id="425" r:id="rId57"/>
    <p:sldId id="426" r:id="rId58"/>
    <p:sldId id="427" r:id="rId59"/>
    <p:sldId id="428" r:id="rId60"/>
    <p:sldId id="429" r:id="rId61"/>
    <p:sldId id="919"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913" r:id="rId78"/>
    <p:sldId id="450" r:id="rId79"/>
    <p:sldId id="451" r:id="rId80"/>
    <p:sldId id="452" r:id="rId81"/>
    <p:sldId id="453" r:id="rId82"/>
    <p:sldId id="454" r:id="rId83"/>
    <p:sldId id="455" r:id="rId84"/>
    <p:sldId id="456" r:id="rId85"/>
    <p:sldId id="457" r:id="rId86"/>
    <p:sldId id="458" r:id="rId87"/>
    <p:sldId id="459" r:id="rId88"/>
    <p:sldId id="460" r:id="rId89"/>
    <p:sldId id="461" r:id="rId90"/>
    <p:sldId id="462" r:id="rId91"/>
    <p:sldId id="463" r:id="rId92"/>
    <p:sldId id="920" r:id="rId93"/>
    <p:sldId id="466" r:id="rId94"/>
    <p:sldId id="467" r:id="rId95"/>
    <p:sldId id="468" r:id="rId96"/>
    <p:sldId id="469" r:id="rId97"/>
    <p:sldId id="470" r:id="rId98"/>
    <p:sldId id="471" r:id="rId99"/>
    <p:sldId id="472" r:id="rId100"/>
    <p:sldId id="473" r:id="rId101"/>
    <p:sldId id="474" r:id="rId102"/>
    <p:sldId id="876" r:id="rId103"/>
    <p:sldId id="880" r:id="rId104"/>
    <p:sldId id="476" r:id="rId105"/>
    <p:sldId id="477" r:id="rId106"/>
    <p:sldId id="479" r:id="rId107"/>
    <p:sldId id="481" r:id="rId108"/>
    <p:sldId id="482" r:id="rId109"/>
    <p:sldId id="483" r:id="rId110"/>
    <p:sldId id="484" r:id="rId111"/>
    <p:sldId id="485" r:id="rId112"/>
    <p:sldId id="486" r:id="rId113"/>
    <p:sldId id="487" r:id="rId114"/>
    <p:sldId id="488" r:id="rId115"/>
    <p:sldId id="489" r:id="rId116"/>
    <p:sldId id="490" r:id="rId117"/>
    <p:sldId id="491" r:id="rId118"/>
    <p:sldId id="492" r:id="rId119"/>
    <p:sldId id="493" r:id="rId120"/>
    <p:sldId id="494" r:id="rId121"/>
    <p:sldId id="495" r:id="rId122"/>
    <p:sldId id="496" r:id="rId123"/>
    <p:sldId id="497" r:id="rId124"/>
    <p:sldId id="498" r:id="rId125"/>
    <p:sldId id="508" r:id="rId126"/>
    <p:sldId id="509" r:id="rId127"/>
    <p:sldId id="510" r:id="rId128"/>
    <p:sldId id="511" r:id="rId129"/>
    <p:sldId id="512" r:id="rId130"/>
    <p:sldId id="513" r:id="rId131"/>
    <p:sldId id="514" r:id="rId132"/>
    <p:sldId id="515" r:id="rId133"/>
    <p:sldId id="516" r:id="rId134"/>
    <p:sldId id="517" r:id="rId135"/>
    <p:sldId id="518" r:id="rId136"/>
    <p:sldId id="867" r:id="rId137"/>
    <p:sldId id="519" r:id="rId138"/>
    <p:sldId id="520" r:id="rId139"/>
    <p:sldId id="521" r:id="rId140"/>
    <p:sldId id="522" r:id="rId141"/>
    <p:sldId id="523" r:id="rId142"/>
    <p:sldId id="524" r:id="rId143"/>
    <p:sldId id="525" r:id="rId144"/>
    <p:sldId id="526" r:id="rId145"/>
    <p:sldId id="527" r:id="rId146"/>
    <p:sldId id="528" r:id="rId147"/>
    <p:sldId id="529" r:id="rId148"/>
    <p:sldId id="530" r:id="rId149"/>
    <p:sldId id="531" r:id="rId150"/>
    <p:sldId id="532" r:id="rId151"/>
    <p:sldId id="533" r:id="rId152"/>
    <p:sldId id="534" r:id="rId153"/>
    <p:sldId id="535" r:id="rId154"/>
    <p:sldId id="536" r:id="rId155"/>
    <p:sldId id="537" r:id="rId156"/>
    <p:sldId id="538" r:id="rId157"/>
    <p:sldId id="539" r:id="rId158"/>
    <p:sldId id="540" r:id="rId159"/>
    <p:sldId id="541" r:id="rId160"/>
    <p:sldId id="542" r:id="rId161"/>
    <p:sldId id="543" r:id="rId162"/>
    <p:sldId id="544" r:id="rId163"/>
    <p:sldId id="552" r:id="rId164"/>
    <p:sldId id="553" r:id="rId165"/>
    <p:sldId id="554" r:id="rId166"/>
    <p:sldId id="555" r:id="rId167"/>
    <p:sldId id="556" r:id="rId168"/>
    <p:sldId id="557" r:id="rId169"/>
    <p:sldId id="566" r:id="rId170"/>
    <p:sldId id="567" r:id="rId171"/>
    <p:sldId id="568" r:id="rId172"/>
    <p:sldId id="569" r:id="rId173"/>
    <p:sldId id="572" r:id="rId174"/>
    <p:sldId id="877" r:id="rId175"/>
    <p:sldId id="927" r:id="rId176"/>
    <p:sldId id="878" r:id="rId177"/>
    <p:sldId id="928" r:id="rId178"/>
    <p:sldId id="929" r:id="rId179"/>
    <p:sldId id="930" r:id="rId180"/>
    <p:sldId id="931" r:id="rId181"/>
    <p:sldId id="882" r:id="rId182"/>
    <p:sldId id="883" r:id="rId183"/>
    <p:sldId id="884" r:id="rId184"/>
    <p:sldId id="885" r:id="rId185"/>
    <p:sldId id="886" r:id="rId186"/>
    <p:sldId id="887" r:id="rId187"/>
    <p:sldId id="888" r:id="rId188"/>
    <p:sldId id="889" r:id="rId189"/>
    <p:sldId id="890" r:id="rId190"/>
    <p:sldId id="891" r:id="rId191"/>
    <p:sldId id="892" r:id="rId192"/>
    <p:sldId id="893" r:id="rId193"/>
    <p:sldId id="904" r:id="rId194"/>
    <p:sldId id="905" r:id="rId195"/>
    <p:sldId id="906" r:id="rId196"/>
    <p:sldId id="894" r:id="rId197"/>
    <p:sldId id="895" r:id="rId198"/>
    <p:sldId id="921" r:id="rId199"/>
    <p:sldId id="922" r:id="rId200"/>
    <p:sldId id="923" r:id="rId201"/>
    <p:sldId id="924" r:id="rId202"/>
    <p:sldId id="925" r:id="rId203"/>
    <p:sldId id="926" r:id="rId204"/>
    <p:sldId id="896" r:id="rId205"/>
    <p:sldId id="897" r:id="rId206"/>
    <p:sldId id="898" r:id="rId207"/>
    <p:sldId id="899" r:id="rId208"/>
    <p:sldId id="900" r:id="rId209"/>
    <p:sldId id="901" r:id="rId210"/>
    <p:sldId id="593" r:id="rId211"/>
    <p:sldId id="907" r:id="rId212"/>
    <p:sldId id="908" r:id="rId213"/>
    <p:sldId id="909" r:id="rId214"/>
    <p:sldId id="910" r:id="rId215"/>
    <p:sldId id="585" r:id="rId216"/>
    <p:sldId id="586" r:id="rId217"/>
    <p:sldId id="587" r:id="rId218"/>
    <p:sldId id="588" r:id="rId219"/>
    <p:sldId id="589" r:id="rId220"/>
    <p:sldId id="590" r:id="rId221"/>
    <p:sldId id="914" r:id="rId222"/>
    <p:sldId id="915" r:id="rId223"/>
    <p:sldId id="916" r:id="rId224"/>
    <p:sldId id="917" r:id="rId225"/>
    <p:sldId id="918" r:id="rId226"/>
    <p:sldId id="932" r:id="rId227"/>
    <p:sldId id="933" r:id="rId228"/>
    <p:sldId id="934" r:id="rId229"/>
    <p:sldId id="935" r:id="rId230"/>
    <p:sldId id="701" r:id="rId231"/>
    <p:sldId id="278" r:id="rId232"/>
    <p:sldId id="285" r:id="rId233"/>
    <p:sldId id="279" r:id="rId234"/>
    <p:sldId id="280" r:id="rId235"/>
    <p:sldId id="281" r:id="rId236"/>
    <p:sldId id="282" r:id="rId237"/>
    <p:sldId id="283" r:id="rId238"/>
    <p:sldId id="257" r:id="rId239"/>
    <p:sldId id="286" r:id="rId240"/>
    <p:sldId id="258" r:id="rId241"/>
    <p:sldId id="259" r:id="rId242"/>
    <p:sldId id="260" r:id="rId243"/>
    <p:sldId id="261" r:id="rId244"/>
    <p:sldId id="262" r:id="rId245"/>
    <p:sldId id="263" r:id="rId246"/>
    <p:sldId id="264" r:id="rId247"/>
    <p:sldId id="265" r:id="rId248"/>
    <p:sldId id="266" r:id="rId249"/>
    <p:sldId id="287" r:id="rId250"/>
    <p:sldId id="288" r:id="rId251"/>
    <p:sldId id="289" r:id="rId252"/>
    <p:sldId id="291" r:id="rId253"/>
    <p:sldId id="292" r:id="rId254"/>
    <p:sldId id="290" r:id="rId255"/>
    <p:sldId id="293" r:id="rId256"/>
    <p:sldId id="294" r:id="rId257"/>
    <p:sldId id="295" r:id="rId258"/>
    <p:sldId id="296" r:id="rId259"/>
    <p:sldId id="297" r:id="rId260"/>
    <p:sldId id="298" r:id="rId261"/>
    <p:sldId id="875" r:id="rId262"/>
    <p:sldId id="299" r:id="rId263"/>
    <p:sldId id="302" r:id="rId264"/>
    <p:sldId id="324" r:id="rId265"/>
    <p:sldId id="325" r:id="rId266"/>
    <p:sldId id="326" r:id="rId267"/>
    <p:sldId id="327" r:id="rId268"/>
    <p:sldId id="328" r:id="rId269"/>
    <p:sldId id="329" r:id="rId270"/>
    <p:sldId id="330" r:id="rId271"/>
    <p:sldId id="331" r:id="rId272"/>
    <p:sldId id="332" r:id="rId273"/>
    <p:sldId id="333" r:id="rId274"/>
    <p:sldId id="334" r:id="rId275"/>
    <p:sldId id="335" r:id="rId276"/>
    <p:sldId id="881" r:id="rId277"/>
    <p:sldId id="300" r:id="rId278"/>
    <p:sldId id="303" r:id="rId279"/>
    <p:sldId id="349" r:id="rId280"/>
    <p:sldId id="346" r:id="rId281"/>
    <p:sldId id="347" r:id="rId282"/>
    <p:sldId id="348" r:id="rId283"/>
    <p:sldId id="350" r:id="rId284"/>
    <p:sldId id="351" r:id="rId285"/>
    <p:sldId id="352" r:id="rId286"/>
    <p:sldId id="353" r:id="rId287"/>
    <p:sldId id="354" r:id="rId288"/>
    <p:sldId id="854" r:id="rId289"/>
    <p:sldId id="856" r:id="rId290"/>
    <p:sldId id="855" r:id="rId291"/>
    <p:sldId id="857" r:id="rId292"/>
    <p:sldId id="858" r:id="rId293"/>
    <p:sldId id="859" r:id="rId294"/>
    <p:sldId id="301" r:id="rId295"/>
    <p:sldId id="304" r:id="rId296"/>
    <p:sldId id="336" r:id="rId297"/>
    <p:sldId id="337" r:id="rId298"/>
    <p:sldId id="339" r:id="rId299"/>
    <p:sldId id="338" r:id="rId300"/>
    <p:sldId id="340" r:id="rId301"/>
    <p:sldId id="341" r:id="rId302"/>
    <p:sldId id="356" r:id="rId3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2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2020/1/16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2020/1/16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2.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4.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png"/></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wmf"/><Relationship Id="rId5" Type="http://schemas.openxmlformats.org/officeDocument/2006/relationships/oleObject" Target="../embeddings/oleObject32.bin"/><Relationship Id="rId4" Type="http://schemas.openxmlformats.org/officeDocument/2006/relationships/image" Target="../media/image2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6.png"/><Relationship Id="rId5" Type="http://schemas.openxmlformats.org/officeDocument/2006/relationships/oleObject" Target="../embeddings/oleObject37.bin"/><Relationship Id="rId4" Type="http://schemas.openxmlformats.org/officeDocument/2006/relationships/image" Target="../media/image35.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8.bin"/><Relationship Id="rId4" Type="http://schemas.openxmlformats.org/officeDocument/2006/relationships/image" Target="../media/image6.pn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oleObject" Target="../embeddings/oleObject10.bin"/><Relationship Id="rId4" Type="http://schemas.openxmlformats.org/officeDocument/2006/relationships/image" Target="../media/image8.png"/></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8.png"/></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oleObject" Target="../embeddings/oleObject12.bin"/><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oleObject" Target="../embeddings/oleObject14.bin"/><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oleObject" Target="../embeddings/oleObject18.bin"/><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0.png"/><Relationship Id="rId5" Type="http://schemas.openxmlformats.org/officeDocument/2006/relationships/oleObject" Target="../embeddings/oleObject22.bin"/><Relationship Id="rId4" Type="http://schemas.openxmlformats.org/officeDocument/2006/relationships/image" Target="../media/image19.png"/><Relationship Id="rId9" Type="http://schemas.openxmlformats.org/officeDocument/2006/relationships/oleObject" Target="../embeddings/oleObject2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3.png"/><Relationship Id="rId5" Type="http://schemas.openxmlformats.org/officeDocument/2006/relationships/oleObject" Target="../embeddings/oleObject26.bin"/><Relationship Id="rId4"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spid="_x0000_s29813" r:id="rId3" imgW="787320" imgH="515520" progId="">
                  <p:embed/>
                </p:oleObj>
              </mc:Choice>
              <mc:Fallback>
                <p:oleObj r:id="rId3" imgW="787320" imgH="51552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spid="_x0000_s29814" r:id="rId5" imgW="11266667" imgH="3552381" progId="Paint.Picture">
                  <p:embed/>
                </p:oleObj>
              </mc:Choice>
              <mc:Fallback>
                <p:oleObj r:id="rId5" imgW="11266667" imgH="3552381" progId="Paint.Picture">
                  <p:embed/>
                  <p:pic>
                    <p:nvPicPr>
                      <p:cNvPr id="0" name="图片 4" descr="image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a:t>即</a:t>
            </a:r>
            <a:r>
              <a:rPr lang="en-US" altLang="zh-CN"/>
              <a:t>DFS</a:t>
            </a:r>
            <a:r>
              <a:rPr lang="zh-CN" altLang="en-US"/>
              <a:t>树的时候</a:t>
            </a:r>
          </a:p>
          <a:p>
            <a:r>
              <a:rPr lang="zh-CN" altLang="en-US"/>
              <a:t>进入</a:t>
            </a:r>
            <a:r>
              <a:rPr lang="en-US" altLang="zh-CN"/>
              <a:t>x</a:t>
            </a:r>
            <a:r>
              <a:rPr lang="zh-CN" altLang="en-US"/>
              <a:t>点就</a:t>
            </a:r>
            <a:r>
              <a:rPr lang="en-US" altLang="zh-CN"/>
              <a:t>push_back( x )</a:t>
            </a:r>
          </a:p>
          <a:p>
            <a:r>
              <a:rPr lang="zh-CN" altLang="en-US"/>
              <a:t>走出</a:t>
            </a:r>
            <a:r>
              <a:rPr lang="en-US" altLang="zh-CN"/>
              <a:t>x</a:t>
            </a:r>
            <a:r>
              <a:rPr lang="zh-CN" altLang="en-US"/>
              <a:t>点就</a:t>
            </a:r>
            <a:r>
              <a:rPr lang="en-US" altLang="zh-CN"/>
              <a:t>push_back( -x )</a:t>
            </a:r>
          </a:p>
          <a:p>
            <a:endParaRPr lang="en-US" altLang="zh-CN"/>
          </a:p>
          <a:p>
            <a:r>
              <a:rPr lang="zh-CN" altLang="en-US"/>
              <a:t>莫队转移的时候</a:t>
            </a:r>
          </a:p>
          <a:p>
            <a:r>
              <a:rPr lang="zh-CN" altLang="en-US"/>
              <a:t>如果新加入的值是</a:t>
            </a:r>
            <a:r>
              <a:rPr lang="en-US" altLang="zh-CN"/>
              <a:t>+x</a:t>
            </a:r>
            <a:r>
              <a:rPr lang="zh-CN" altLang="en-US"/>
              <a:t>，就加入</a:t>
            </a:r>
            <a:r>
              <a:rPr lang="en-US" altLang="zh-CN"/>
              <a:t>x</a:t>
            </a:r>
          </a:p>
          <a:p>
            <a:r>
              <a:rPr lang="zh-CN" altLang="en-US">
                <a:sym typeface="+mn-ea"/>
              </a:rPr>
              <a:t>如果新加入的值是</a:t>
            </a:r>
            <a:r>
              <a:rPr lang="en-US" altLang="zh-CN">
                <a:sym typeface="+mn-ea"/>
              </a:rPr>
              <a:t>-x</a:t>
            </a:r>
            <a:r>
              <a:rPr lang="zh-CN" altLang="en-US">
                <a:sym typeface="+mn-ea"/>
              </a:rPr>
              <a:t>，就删除</a:t>
            </a:r>
            <a:r>
              <a:rPr lang="en-US" altLang="zh-CN">
                <a:sym typeface="+mn-ea"/>
              </a:rPr>
              <a:t>x</a:t>
            </a:r>
            <a:endParaRPr lang="en-US" altLang="zh-CN"/>
          </a:p>
          <a:p>
            <a:r>
              <a:rPr lang="zh-CN" altLang="en-US">
                <a:sym typeface="+mn-ea"/>
              </a:rPr>
              <a:t>如果新删除的值是</a:t>
            </a:r>
            <a:r>
              <a:rPr lang="en-US" altLang="zh-CN">
                <a:sym typeface="+mn-ea"/>
              </a:rPr>
              <a:t>+x</a:t>
            </a:r>
            <a:r>
              <a:rPr lang="zh-CN" altLang="en-US">
                <a:sym typeface="+mn-ea"/>
              </a:rPr>
              <a:t>，就删除</a:t>
            </a:r>
            <a:r>
              <a:rPr lang="en-US" altLang="zh-CN">
                <a:sym typeface="+mn-ea"/>
              </a:rPr>
              <a:t>x</a:t>
            </a:r>
            <a:endParaRPr lang="en-US" altLang="zh-CN"/>
          </a:p>
          <a:p>
            <a:r>
              <a:rPr lang="zh-CN" altLang="en-US">
                <a:sym typeface="+mn-ea"/>
              </a:rPr>
              <a:t>如果新删除的值是</a:t>
            </a:r>
            <a:r>
              <a:rPr lang="en-US" altLang="zh-CN">
                <a:sym typeface="+mn-ea"/>
              </a:rPr>
              <a:t>-x</a:t>
            </a:r>
            <a:r>
              <a:rPr lang="zh-CN" altLang="en-US">
                <a:sym typeface="+mn-ea"/>
              </a:rPr>
              <a:t>，就加入</a:t>
            </a:r>
            <a:r>
              <a:rPr lang="en-US" altLang="zh-CN">
                <a:sym typeface="+mn-ea"/>
              </a:rPr>
              <a:t>x</a:t>
            </a:r>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a:t>普通的莫队是在转移二元组状态</a:t>
            </a:r>
            <a:r>
              <a:rPr lang="en-US" altLang="zh-CN"/>
              <a:t>(l,r)</a:t>
            </a:r>
          </a:p>
          <a:p>
            <a:r>
              <a:rPr lang="zh-CN" altLang="en-US"/>
              <a:t>如果带修改，可以加上一维表示时间</a:t>
            </a:r>
          </a:p>
          <a:p>
            <a:r>
              <a:rPr lang="zh-CN" altLang="en-US"/>
              <a:t>把状态变成三元组状态</a:t>
            </a:r>
            <a:r>
              <a:rPr lang="en-US" altLang="zh-CN"/>
              <a:t>(l,r,t)</a:t>
            </a:r>
          </a:p>
          <a:p>
            <a:r>
              <a:rPr lang="zh-CN" altLang="en-US"/>
              <a:t>这个新的状态可以在一个可以</a:t>
            </a:r>
            <a:r>
              <a:rPr lang="en-US" altLang="zh-CN"/>
              <a:t>O(1)</a:t>
            </a:r>
            <a:r>
              <a:rPr lang="zh-CN" altLang="en-US"/>
              <a:t>转移到</a:t>
            </a:r>
          </a:p>
          <a:p>
            <a:r>
              <a:rPr lang="en-US" altLang="zh-CN"/>
              <a:t>(l,r,t-1) </a:t>
            </a:r>
            <a:r>
              <a:rPr lang="en-US" altLang="zh-CN">
                <a:sym typeface="+mn-ea"/>
              </a:rPr>
              <a:t>(l,r,t+1)</a:t>
            </a:r>
            <a:endParaRPr lang="en-US" altLang="zh-CN"/>
          </a:p>
          <a:p>
            <a:r>
              <a:rPr lang="en-US" altLang="zh-CN">
                <a:sym typeface="+mn-ea"/>
              </a:rPr>
              <a:t>(l-1,r,t) (l+1,r,t)</a:t>
            </a:r>
          </a:p>
          <a:p>
            <a:r>
              <a:rPr lang="en-US" altLang="zh-CN">
                <a:sym typeface="+mn-ea"/>
              </a:rPr>
              <a:t>(l,r-1,t) (l,r+1,t)</a:t>
            </a:r>
          </a:p>
          <a:p>
            <a:endParaRPr lang="en-US" altLang="zh-CN"/>
          </a:p>
          <a:p>
            <a:r>
              <a:rPr lang="zh-CN" altLang="en-US"/>
              <a:t>可以用和普通莫队类似的方法排序转移，做到</a:t>
            </a:r>
            <a:r>
              <a:rPr lang="en-US" altLang="zh-CN"/>
              <a:t>O( n^5/3 )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a:t>莫队转移需要可以在一个可以接受的复杂度达到：</a:t>
            </a:r>
          </a:p>
          <a:p>
            <a:r>
              <a:rPr lang="zh-CN" altLang="en-US"/>
              <a:t>由</a:t>
            </a:r>
            <a:r>
              <a:rPr lang="en-US" altLang="zh-CN"/>
              <a:t>(l,r)</a:t>
            </a:r>
            <a:r>
              <a:rPr lang="zh-CN" altLang="en-US"/>
              <a:t>转移到</a:t>
            </a:r>
            <a:r>
              <a:rPr lang="en-US" altLang="zh-CN"/>
              <a:t>(l-1,r),(l+1,r),(l,r-1),(l,r+1)</a:t>
            </a:r>
          </a:p>
          <a:p>
            <a:r>
              <a:rPr lang="zh-CN" altLang="en-US"/>
              <a:t>然而有的信息不支持快速删除（比如</a:t>
            </a:r>
            <a:r>
              <a:rPr lang="en-US" altLang="zh-CN"/>
              <a:t>max</a:t>
            </a:r>
            <a:r>
              <a:rPr lang="zh-CN" altLang="en-US"/>
              <a:t>）</a:t>
            </a:r>
          </a:p>
          <a:p>
            <a:r>
              <a:rPr lang="zh-CN" altLang="en-US"/>
              <a:t>可以通过一些方法使得其只要支持按顺序撤销，而不用支持删除</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序列，多次查询一个区间</a:t>
            </a:r>
            <a:r>
              <a:rPr lang="en-US" altLang="zh-CN"/>
              <a:t>[l,r]</a:t>
            </a:r>
            <a:r>
              <a:rPr lang="zh-CN" altLang="en-US"/>
              <a:t>内</a:t>
            </a:r>
          </a:p>
          <a:p>
            <a:r>
              <a:rPr lang="zh-CN" altLang="en-US"/>
              <a:t>最小的</a:t>
            </a:r>
            <a:r>
              <a:rPr lang="en-US" altLang="zh-CN"/>
              <a:t>|ai-aj| , l &lt;= i , j &lt;= 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a:t>每次修改只用更新：       个</a:t>
            </a:r>
            <a:r>
              <a:rPr lang="en-US" altLang="zh-CN"/>
              <a:t>size</a:t>
            </a:r>
            <a:r>
              <a:rPr lang="zh-CN" altLang="en-US"/>
              <a:t>为</a:t>
            </a:r>
            <a:r>
              <a:rPr lang="en-US" altLang="zh-CN"/>
              <a:t>1</a:t>
            </a:r>
            <a:r>
              <a:rPr lang="zh-CN" altLang="en-US"/>
              <a:t>的节点以及</a:t>
            </a:r>
            <a:r>
              <a:rPr lang="en-US" altLang="zh-CN"/>
              <a:t>2</a:t>
            </a:r>
            <a:r>
              <a:rPr lang="zh-CN" altLang="en-US"/>
              <a:t>个</a:t>
            </a:r>
            <a:r>
              <a:rPr lang="en-US" altLang="zh-CN"/>
              <a:t>size</a:t>
            </a:r>
            <a:r>
              <a:rPr lang="zh-CN" altLang="en-US"/>
              <a:t>为        的节点</a:t>
            </a:r>
          </a:p>
          <a:p>
            <a:r>
              <a:rPr lang="zh-CN" altLang="en-US"/>
              <a:t>注意到我们不用维护那个</a:t>
            </a:r>
            <a:r>
              <a:rPr lang="en-US" altLang="zh-CN"/>
              <a:t>size</a:t>
            </a:r>
            <a:r>
              <a:rPr lang="zh-CN" altLang="en-US"/>
              <a:t>为</a:t>
            </a:r>
            <a:r>
              <a:rPr lang="en-US" altLang="zh-CN"/>
              <a:t>n</a:t>
            </a:r>
            <a:r>
              <a:rPr lang="zh-CN" altLang="en-US"/>
              <a:t>的根节点的信息</a:t>
            </a:r>
          </a:p>
          <a:p>
            <a:endParaRPr lang="zh-CN" altLang="en-US"/>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spid="_x0000_s31919" r:id="rId3" imgW="787320" imgH="515520" progId="">
                  <p:embed/>
                </p:oleObj>
              </mc:Choice>
              <mc:Fallback>
                <p:oleObj r:id="rId3" imgW="787320" imgH="51552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spid="_x0000_s31920" r:id="rId5" imgW="787320" imgH="515520" progId="">
                  <p:embed/>
                </p:oleObj>
              </mc:Choice>
              <mc:Fallback>
                <p:oleObj r:id="rId5" imgW="787320" imgH="515520" progId="">
                  <p:embed/>
                  <p:pic>
                    <p:nvPicPr>
                      <p:cNvPr id="0" name="Picture 2"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spid="_x0000_s31921" r:id="rId6" imgW="11238095" imgH="3847619" progId="Paint.Picture">
                  <p:embed/>
                </p:oleObj>
              </mc:Choice>
              <mc:Fallback>
                <p:oleObj r:id="rId6" imgW="11238095" imgH="3847619" progId="Paint.Picture">
                  <p:embed/>
                  <p:pic>
                    <p:nvPicPr>
                      <p:cNvPr id="0" name="图片 16" descr="image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也就是说</a:t>
            </a:r>
          </a:p>
          <a:p>
            <a:r>
              <a:rPr lang="zh-CN" altLang="en-US"/>
              <a:t>如果我们查询区间</a:t>
            </a:r>
            <a:r>
              <a:rPr lang="en-US" altLang="zh-CN"/>
              <a:t>[l,r]</a:t>
            </a:r>
          </a:p>
          <a:p>
            <a:r>
              <a:rPr lang="zh-CN" altLang="en-US"/>
              <a:t>然后我们有区间</a:t>
            </a:r>
            <a:r>
              <a:rPr lang="en-US" altLang="zh-CN"/>
              <a:t>[x,y]</a:t>
            </a:r>
            <a:r>
              <a:rPr lang="zh-CN" altLang="en-US"/>
              <a:t>的值域链表</a:t>
            </a:r>
          </a:p>
          <a:p>
            <a:r>
              <a:rPr lang="zh-CN" altLang="en-US"/>
              <a:t>以及我们用一个值域分块维护出了区间</a:t>
            </a:r>
            <a:r>
              <a:rPr lang="en-US" altLang="zh-CN"/>
              <a:t>[x,y]</a:t>
            </a:r>
            <a:r>
              <a:rPr lang="zh-CN" altLang="en-US"/>
              <a:t>的信息</a:t>
            </a:r>
          </a:p>
          <a:p>
            <a:r>
              <a:rPr lang="zh-CN" altLang="en-US"/>
              <a:t>满足</a:t>
            </a:r>
            <a:r>
              <a:rPr lang="en-US" altLang="zh-CN"/>
              <a:t>x &lt;= l , r &lt;= y</a:t>
            </a:r>
          </a:p>
          <a:p>
            <a:r>
              <a:rPr lang="zh-CN" altLang="en-US"/>
              <a:t>则可以</a:t>
            </a:r>
            <a:r>
              <a:rPr lang="en-US" altLang="zh-CN"/>
              <a:t>O( x - l + r + y + sqrt(n) )</a:t>
            </a:r>
            <a:r>
              <a:rPr lang="zh-CN" altLang="en-US"/>
              <a:t>搞出区间</a:t>
            </a:r>
            <a:r>
              <a:rPr lang="en-US" altLang="zh-CN"/>
              <a:t>[l,r]</a:t>
            </a:r>
            <a:r>
              <a:rPr lang="zh-CN" altLang="en-US"/>
              <a:t>的信息</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即从两边开始，把</a:t>
            </a:r>
            <a:r>
              <a:rPr lang="en-US" altLang="zh-CN"/>
              <a:t>[x,l-1]</a:t>
            </a:r>
            <a:r>
              <a:rPr lang="zh-CN" altLang="en-US"/>
              <a:t>和</a:t>
            </a:r>
            <a:r>
              <a:rPr lang="en-US" altLang="zh-CN"/>
              <a:t>[r+1,y]</a:t>
            </a:r>
            <a:r>
              <a:rPr lang="zh-CN" altLang="en-US"/>
              <a:t>的所有数都删除掉</a:t>
            </a:r>
          </a:p>
          <a:p>
            <a:r>
              <a:rPr lang="zh-CN" altLang="en-US"/>
              <a:t>删除</a:t>
            </a:r>
            <a:r>
              <a:rPr lang="en-US" altLang="zh-CN"/>
              <a:t>x</a:t>
            </a:r>
            <a:r>
              <a:rPr lang="zh-CN" altLang="en-US"/>
              <a:t>的时候</a:t>
            </a:r>
          </a:p>
          <a:p>
            <a:r>
              <a:rPr lang="zh-CN" altLang="en-US"/>
              <a:t>将</a:t>
            </a:r>
            <a:r>
              <a:rPr lang="en-US" altLang="zh-CN"/>
              <a:t>x-pre(x) , suf(x)-x</a:t>
            </a:r>
            <a:r>
              <a:rPr lang="zh-CN" altLang="en-US"/>
              <a:t>从值域分块中删除</a:t>
            </a:r>
          </a:p>
          <a:p>
            <a:r>
              <a:rPr lang="zh-CN" altLang="en-US"/>
              <a:t>将</a:t>
            </a:r>
            <a:r>
              <a:rPr lang="en-US" altLang="zh-CN"/>
              <a:t>suf(x)-pre(x)</a:t>
            </a:r>
            <a:r>
              <a:rPr lang="zh-CN" altLang="en-US"/>
              <a:t>插入值域分块</a:t>
            </a:r>
          </a:p>
          <a:p>
            <a:r>
              <a:rPr lang="zh-CN" altLang="en-US"/>
              <a:t>即可以维护出新的区间的答案了</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spid="_x0000_s109627" r:id="rId3" imgW="9514286" imgH="1819529" progId="Paint.Picture">
                  <p:embed/>
                </p:oleObj>
              </mc:Choice>
              <mc:Fallback>
                <p:oleObj r:id="rId3" imgW="9514286" imgH="1819529" progId="Paint.Picture">
                  <p:embed/>
                  <p:pic>
                    <p:nvPicPr>
                      <p:cNvPr id="0" name="图片 4" descr="image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考虑撒</a:t>
            </a:r>
            <a:r>
              <a:rPr lang="en-US" altLang="zh-CN"/>
              <a:t>t</a:t>
            </a:r>
            <a:r>
              <a:rPr lang="zh-CN" altLang="en-US"/>
              <a:t>个关键点</a:t>
            </a:r>
          </a:p>
          <a:p>
            <a:r>
              <a:rPr lang="zh-CN" altLang="en-US"/>
              <a:t>如果维护了关键点到关键点的信息</a:t>
            </a:r>
          </a:p>
          <a:p>
            <a:r>
              <a:rPr lang="zh-CN" altLang="en-US"/>
              <a:t>则我们</a:t>
            </a:r>
            <a:r>
              <a:rPr lang="en-US" altLang="zh-CN"/>
              <a:t>[x,y]</a:t>
            </a:r>
            <a:r>
              <a:rPr lang="zh-CN" altLang="en-US"/>
              <a:t>只要找到最近的关键点</a:t>
            </a:r>
            <a:r>
              <a:rPr lang="en-US" altLang="zh-CN"/>
              <a:t>l</a:t>
            </a:r>
            <a:r>
              <a:rPr lang="zh-CN" altLang="en-US"/>
              <a:t>满足</a:t>
            </a:r>
            <a:r>
              <a:rPr lang="en-US" altLang="zh-CN"/>
              <a:t>l&lt;=x,</a:t>
            </a:r>
            <a:r>
              <a:rPr lang="zh-CN" altLang="en-US"/>
              <a:t>最近的关键点</a:t>
            </a:r>
            <a:r>
              <a:rPr lang="en-US" altLang="zh-CN"/>
              <a:t>r</a:t>
            </a:r>
            <a:r>
              <a:rPr lang="zh-CN" altLang="en-US"/>
              <a:t>满足</a:t>
            </a:r>
            <a:r>
              <a:rPr lang="en-US" altLang="zh-CN"/>
              <a:t>y&lt;=r</a:t>
            </a:r>
            <a:r>
              <a:rPr lang="zh-CN" altLang="en-US"/>
              <a:t>即可</a:t>
            </a:r>
            <a:r>
              <a:rPr lang="en-US" altLang="zh-CN"/>
              <a:t>O( n/t )</a:t>
            </a:r>
            <a:r>
              <a:rPr lang="zh-CN" altLang="en-US"/>
              <a:t>从区间</a:t>
            </a:r>
            <a:r>
              <a:rPr lang="en-US" altLang="zh-CN"/>
              <a:t>[l,r]</a:t>
            </a:r>
            <a:r>
              <a:rPr lang="zh-CN" altLang="en-US"/>
              <a:t>转移到区间</a:t>
            </a:r>
            <a:r>
              <a:rPr lang="en-US" altLang="zh-CN"/>
              <a:t>[x,y]</a:t>
            </a:r>
          </a:p>
          <a:p>
            <a:r>
              <a:rPr lang="zh-CN" altLang="en-US"/>
              <a:t>我们知道所有关键点的位置后</a:t>
            </a:r>
          </a:p>
          <a:p>
            <a:r>
              <a:rPr lang="zh-CN" altLang="en-US"/>
              <a:t>可以离线每个询问，就知道每个询问是由哪一对关键点得来的</a:t>
            </a:r>
          </a:p>
          <a:p>
            <a:endParaRPr lang="zh-CN" altLang="en-US"/>
          </a:p>
          <a:p>
            <a:endParaRPr lang="en-US" altLang="zh-CN"/>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spid="_x0000_s141371" r:id="rId3" imgW="9285714" imgH="1685714" progId="Paint.Picture">
                  <p:embed/>
                </p:oleObj>
              </mc:Choice>
              <mc:Fallback>
                <p:oleObj r:id="rId3" imgW="9285714" imgH="1685714" progId="Paint.Picture">
                  <p:embed/>
                  <p:pic>
                    <p:nvPicPr>
                      <p:cNvPr id="0" name="图片 4" descr="image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可以考虑撒</a:t>
            </a:r>
            <a:r>
              <a:rPr lang="en-US" altLang="zh-CN"/>
              <a:t>n/sqrt(m)</a:t>
            </a:r>
            <a:r>
              <a:rPr lang="zh-CN" altLang="en-US"/>
              <a:t>个点</a:t>
            </a:r>
          </a:p>
          <a:p>
            <a:r>
              <a:rPr lang="zh-CN" altLang="en-US"/>
              <a:t>于是对于每个询问，转移的复杂度为</a:t>
            </a:r>
            <a:r>
              <a:rPr lang="en-US" altLang="zh-CN"/>
              <a:t>O( n/sqrt(m) )</a:t>
            </a:r>
          </a:p>
          <a:p>
            <a:r>
              <a:rPr lang="zh-CN" altLang="en-US"/>
              <a:t>每个关键点需要</a:t>
            </a:r>
            <a:r>
              <a:rPr lang="en-US" altLang="zh-CN"/>
              <a:t>O(n)</a:t>
            </a:r>
            <a:r>
              <a:rPr lang="zh-CN" altLang="en-US"/>
              <a:t>处理其到每个关键点的链表以及值域分块</a:t>
            </a:r>
            <a:endParaRPr lang="en-US" altLang="zh-CN"/>
          </a:p>
          <a:p>
            <a:r>
              <a:rPr lang="zh-CN" altLang="en-US"/>
              <a:t>复杂度为</a:t>
            </a:r>
            <a:r>
              <a:rPr lang="en-US" altLang="zh-CN"/>
              <a:t>O( n^2/sqrt(m) )</a:t>
            </a:r>
          </a:p>
          <a:p>
            <a:r>
              <a:rPr lang="zh-CN" altLang="en-US"/>
              <a:t>总复杂度</a:t>
            </a:r>
            <a:r>
              <a:rPr lang="en-US" altLang="zh-CN"/>
              <a:t>O( n^2/sqrt(m) + n/sqrt(m)*m ) = O( nsqrt(m)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a:t>查询一个区间中最长的值域连续段</a:t>
            </a:r>
          </a:p>
          <a:p>
            <a:r>
              <a:rPr lang="zh-CN" altLang="en-US"/>
              <a:t>值域连续段</a:t>
            </a:r>
            <a:r>
              <a:rPr lang="en-US" altLang="zh-CN"/>
              <a:t>[x,y]</a:t>
            </a:r>
            <a:r>
              <a:rPr lang="zh-CN" altLang="en-US"/>
              <a:t>即区间中存在</a:t>
            </a:r>
            <a:r>
              <a:rPr lang="en-US" altLang="zh-CN"/>
              <a:t>[x,y]</a:t>
            </a:r>
            <a:r>
              <a:rPr lang="zh-CN" altLang="en-US"/>
              <a:t>内所有数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p>
        </p:txBody>
      </p:sp>
      <p:sp>
        <p:nvSpPr>
          <p:cNvPr id="3" name="内容占位符 2"/>
          <p:cNvSpPr>
            <a:spLocks noGrp="1"/>
          </p:cNvSpPr>
          <p:nvPr>
            <p:ph idx="1"/>
          </p:nvPr>
        </p:nvSpPr>
        <p:spPr/>
        <p:txBody>
          <a:bodyPr/>
          <a:lstStyle/>
          <a:p>
            <a:r>
              <a:rPr lang="zh-CN" altLang="en-US" dirty="0"/>
              <a:t>通过预处理信息来达到更好的复杂度</a:t>
            </a:r>
          </a:p>
          <a:p>
            <a:r>
              <a:rPr lang="zh-CN" altLang="en-US" dirty="0"/>
              <a:t>功能为莫队算法的子集</a:t>
            </a:r>
          </a:p>
          <a:p>
            <a:r>
              <a:rPr lang="zh-CN" altLang="en-US" dirty="0"/>
              <a:t>也就是说除非强制在线，不然静态分块一定不如莫队</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a:t>给一个序列，每次查询一个区间的众数，强制在线</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之前两个题属于带修改的动态分块，这个题就属于只带查询的静态分块了</a:t>
            </a:r>
            <a:endParaRPr lang="en-US" altLang="zh-CN" dirty="0"/>
          </a:p>
          <a:p>
            <a:r>
              <a:rPr lang="zh-CN" altLang="en-US" dirty="0"/>
              <a:t>如何合并信息？</a:t>
            </a:r>
          </a:p>
          <a:p>
            <a:r>
              <a:rPr lang="zh-CN" altLang="en-US" dirty="0"/>
              <a:t>对于众数有一个性质：</a:t>
            </a:r>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a:t>序列上每隔根号个数放一个关键点</a:t>
            </a:r>
          </a:p>
          <a:p>
            <a:endParaRPr lang="zh-CN" altLang="en-US"/>
          </a:p>
          <a:p>
            <a:endParaRPr lang="zh-CN" altLang="en-US"/>
          </a:p>
          <a:p>
            <a:endParaRPr lang="zh-CN" altLang="en-US"/>
          </a:p>
          <a:p>
            <a:r>
              <a:rPr lang="zh-CN" altLang="en-US"/>
              <a:t>预处理每两个关键点之间的众数</a:t>
            </a:r>
          </a:p>
          <a:p>
            <a:r>
              <a:rPr lang="zh-CN" altLang="en-US"/>
              <a:t>这个可以以每个关键点为开头</a:t>
            </a:r>
            <a:r>
              <a:rPr lang="en-US" altLang="zh-CN"/>
              <a:t>for</a:t>
            </a:r>
            <a:r>
              <a:rPr lang="zh-CN" altLang="en-US"/>
              <a:t>一下序列实现</a:t>
            </a:r>
          </a:p>
        </p:txBody>
      </p:sp>
      <p:graphicFrame>
        <p:nvGraphicFramePr>
          <p:cNvPr id="6" name="对象 5"/>
          <p:cNvGraphicFramePr>
            <a:graphicFrameLocks/>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spid="_x0000_s156731" r:id="rId3" imgW="11104762" imgH="1362265" progId="PBrush">
                  <p:embed/>
                </p:oleObj>
              </mc:Choice>
              <mc:Fallback>
                <p:oleObj r:id="rId3" imgW="11104762" imgH="1362265" progId="PBrush">
                  <p:embed/>
                  <p:pic>
                    <p:nvPicPr>
                      <p:cNvPr id="0" name="图片 6" descr="image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a:t>维护一个序列</a:t>
            </a:r>
          </a:p>
          <a:p>
            <a:r>
              <a:rPr lang="en-US" altLang="zh-CN"/>
              <a:t>1.</a:t>
            </a:r>
            <a:r>
              <a:rPr lang="zh-CN" altLang="en-US"/>
              <a:t>区间加</a:t>
            </a:r>
          </a:p>
          <a:p>
            <a:r>
              <a:rPr lang="en-US" altLang="zh-CN"/>
              <a:t>2.</a:t>
            </a:r>
            <a:r>
              <a:rPr lang="zh-CN" altLang="en-US"/>
              <a:t>查询区间小于</a:t>
            </a:r>
            <a:r>
              <a:rPr lang="en-US" altLang="zh-CN"/>
              <a:t>x</a:t>
            </a:r>
            <a:r>
              <a:rPr lang="zh-CN" altLang="en-US"/>
              <a:t>的数个数</a:t>
            </a:r>
          </a:p>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查询的时候</a:t>
            </a:r>
          </a:p>
          <a:p>
            <a:r>
              <a:rPr lang="zh-CN" altLang="en-US"/>
              <a:t>我们已经预处理了黄色部分的众数了</a:t>
            </a:r>
          </a:p>
          <a:p>
            <a:r>
              <a:rPr lang="zh-CN" altLang="en-US"/>
              <a:t>只需要加入蓝色的点，蓝色的点只有</a:t>
            </a:r>
            <a:r>
              <a:rPr lang="en-US" altLang="zh-CN"/>
              <a:t>        </a:t>
            </a:r>
            <a:r>
              <a:rPr lang="zh-CN" altLang="en-US"/>
              <a:t>一个一个验证即可</a:t>
            </a:r>
          </a:p>
        </p:txBody>
      </p:sp>
      <p:graphicFrame>
        <p:nvGraphicFramePr>
          <p:cNvPr id="6" name="对象 5"/>
          <p:cNvGraphicFramePr>
            <a:graphicFrameLocks/>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spid="_x0000_s162933" r:id="rId3" imgW="10945753" imgH="1657581" progId="Paint.Picture">
                  <p:embed/>
                </p:oleObj>
              </mc:Choice>
              <mc:Fallback>
                <p:oleObj r:id="rId3" imgW="10945753" imgH="1657581" progId="Paint.Picture">
                  <p:embed/>
                  <p:pic>
                    <p:nvPicPr>
                      <p:cNvPr id="0" name="图片 6" descr="image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spid="_x0000_s162934" r:id="rId5" imgW="787320" imgH="515520" progId="">
                  <p:embed/>
                </p:oleObj>
              </mc:Choice>
              <mc:Fallback>
                <p:oleObj r:id="rId5" imgW="787320" imgH="515520" progId="">
                  <p:embed/>
                  <p:pic>
                    <p:nvPicPr>
                      <p:cNvPr id="0" name="图片 5" descr="image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normAutofit/>
          </a:bodyPr>
          <a:lstStyle/>
          <a:p>
            <a:r>
              <a:rPr lang="zh-CN" altLang="en-US"/>
              <a:t>验证的时候需要快速查询一个数在一个区间中出现次数</a:t>
            </a:r>
          </a:p>
          <a:p>
            <a:r>
              <a:rPr lang="zh-CN" altLang="en-US"/>
              <a:t>如果用可持久化</a:t>
            </a:r>
            <a:r>
              <a:rPr lang="en-US" altLang="zh-CN"/>
              <a:t>Trie</a:t>
            </a:r>
            <a:r>
              <a:rPr lang="zh-CN" altLang="en-US"/>
              <a:t>来维护，单次查询</a:t>
            </a:r>
            <a:r>
              <a:rPr lang="en-US" altLang="zh-CN"/>
              <a:t>O( logn )</a:t>
            </a:r>
          </a:p>
          <a:p>
            <a:r>
              <a:rPr lang="zh-CN" altLang="en-US"/>
              <a:t>总复杂度</a:t>
            </a:r>
            <a:r>
              <a:rPr lang="en-US" altLang="zh-CN"/>
              <a:t>O( msqrt( n )logn )</a:t>
            </a:r>
            <a:r>
              <a:rPr lang="zh-CN" altLang="en-US"/>
              <a:t>了</a:t>
            </a:r>
          </a:p>
          <a:p>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sym typeface="+mn-ea"/>
              </a:rPr>
              <a:t>注意到</a:t>
            </a:r>
            <a:endParaRPr lang="zh-CN" altLang="en-US"/>
          </a:p>
          <a:p>
            <a:r>
              <a:rPr lang="zh-CN" altLang="en-US">
                <a:sym typeface="+mn-ea"/>
              </a:rPr>
              <a:t>我们只需要支持一个可持久化的数据结构</a:t>
            </a:r>
            <a:endParaRPr lang="zh-CN" altLang="en-US"/>
          </a:p>
          <a:p>
            <a:r>
              <a:rPr lang="zh-CN" altLang="en-US">
                <a:sym typeface="+mn-ea"/>
              </a:rPr>
              <a:t>插入</a:t>
            </a:r>
            <a:r>
              <a:rPr lang="en-US" altLang="zh-CN">
                <a:sym typeface="+mn-ea"/>
              </a:rPr>
              <a:t>n</a:t>
            </a:r>
            <a:r>
              <a:rPr lang="zh-CN" altLang="en-US">
                <a:sym typeface="+mn-ea"/>
              </a:rPr>
              <a:t>次，查询</a:t>
            </a:r>
            <a:r>
              <a:rPr lang="en-US" altLang="zh-CN">
                <a:sym typeface="+mn-ea"/>
              </a:rPr>
              <a:t>msqrtn</a:t>
            </a:r>
            <a:r>
              <a:rPr lang="zh-CN" altLang="en-US">
                <a:sym typeface="+mn-ea"/>
              </a:rPr>
              <a:t>次</a:t>
            </a:r>
            <a:endParaRPr lang="zh-CN" altLang="en-US"/>
          </a:p>
          <a:p>
            <a:r>
              <a:rPr lang="zh-CN" altLang="en-US">
                <a:sym typeface="+mn-ea"/>
              </a:rPr>
              <a:t>这个可以利用根号平衡</a:t>
            </a:r>
            <a:endParaRPr lang="zh-CN" altLang="en-US"/>
          </a:p>
          <a:p>
            <a:r>
              <a:rPr lang="zh-CN" altLang="en-US">
                <a:sym typeface="+mn-ea"/>
              </a:rPr>
              <a:t>也就是说我们需要有一个可持久化的数据结构支持</a:t>
            </a:r>
            <a:endParaRPr lang="zh-CN" altLang="en-US"/>
          </a:p>
          <a:p>
            <a:r>
              <a:rPr lang="en-US" altLang="zh-CN">
                <a:sym typeface="+mn-ea"/>
              </a:rPr>
              <a:t>O( sqrt( n ) )</a:t>
            </a:r>
            <a:r>
              <a:rPr lang="zh-CN" altLang="en-US">
                <a:sym typeface="+mn-ea"/>
              </a:rPr>
              <a:t>插入，</a:t>
            </a:r>
            <a:r>
              <a:rPr lang="en-US" altLang="zh-CN">
                <a:sym typeface="+mn-ea"/>
              </a:rPr>
              <a:t>O( 1 )</a:t>
            </a:r>
            <a:r>
              <a:rPr lang="zh-CN" altLang="en-US">
                <a:sym typeface="+mn-ea"/>
              </a:rPr>
              <a:t>查询</a:t>
            </a:r>
            <a:endParaRPr lang="zh-CN" altLang="en-US"/>
          </a:p>
          <a:p>
            <a:endParaRPr lang="zh-CN" altLang="en-US"/>
          </a:p>
          <a:p>
            <a:r>
              <a:rPr lang="zh-CN" altLang="en-US"/>
              <a:t>显然可以利用可持久化块状树（可持久化值域分块）实现</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还有另一个做法</a:t>
            </a:r>
          </a:p>
          <a:p>
            <a:r>
              <a:rPr lang="zh-CN" altLang="en-US"/>
              <a:t>即维护每个值在前</a:t>
            </a:r>
            <a:r>
              <a:rPr lang="en-US" altLang="zh-CN"/>
              <a:t>i</a:t>
            </a:r>
            <a:r>
              <a:rPr lang="zh-CN" altLang="en-US"/>
              <a:t>个块中的出现次数</a:t>
            </a:r>
          </a:p>
          <a:p>
            <a:r>
              <a:rPr lang="zh-CN" altLang="en-US"/>
              <a:t>这个数在第</a:t>
            </a:r>
            <a:r>
              <a:rPr lang="en-US" altLang="zh-CN"/>
              <a:t>x</a:t>
            </a:r>
            <a:r>
              <a:rPr lang="zh-CN" altLang="en-US"/>
              <a:t>到第</a:t>
            </a:r>
            <a:r>
              <a:rPr lang="en-US" altLang="zh-CN"/>
              <a:t>y</a:t>
            </a:r>
            <a:r>
              <a:rPr lang="zh-CN" altLang="en-US"/>
              <a:t>个块中出现次数</a:t>
            </a:r>
          </a:p>
          <a:p>
            <a:r>
              <a:rPr lang="zh-CN" altLang="en-US"/>
              <a:t>即为在前</a:t>
            </a:r>
            <a:r>
              <a:rPr lang="en-US" altLang="zh-CN"/>
              <a:t>y</a:t>
            </a:r>
            <a:r>
              <a:rPr lang="zh-CN" altLang="en-US"/>
              <a:t>个块中的出现次数减去前</a:t>
            </a:r>
            <a:r>
              <a:rPr lang="en-US" altLang="zh-CN"/>
              <a:t>x-1</a:t>
            </a:r>
            <a:r>
              <a:rPr lang="zh-CN" altLang="en-US"/>
              <a:t>个块中的出现次数</a:t>
            </a:r>
          </a:p>
          <a:p>
            <a:r>
              <a:rPr lang="zh-CN" altLang="en-US"/>
              <a:t>每次先把零散加进去</a:t>
            </a:r>
          </a:p>
          <a:p>
            <a:r>
              <a:rPr lang="zh-CN" altLang="en-US"/>
              <a:t>这样就可以</a:t>
            </a:r>
            <a:r>
              <a:rPr lang="en-US" altLang="zh-CN"/>
              <a:t>O(1)</a:t>
            </a:r>
            <a:r>
              <a:rPr lang="zh-CN" altLang="en-US"/>
              <a:t>查询一个数在区间中出现次数了</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通过用这个</a:t>
            </a:r>
          </a:p>
          <a:p>
            <a:r>
              <a:rPr lang="zh-CN" altLang="en-US"/>
              <a:t>可以做到复杂度</a:t>
            </a:r>
          </a:p>
          <a:p>
            <a:r>
              <a:rPr lang="en-US" altLang="zh-CN"/>
              <a:t>O( nsqrt( m )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a:t>这样的区间众数空间是</a:t>
            </a:r>
            <a:r>
              <a:rPr lang="en-US" altLang="zh-CN"/>
              <a:t>O( nsqrt(n) )</a:t>
            </a:r>
            <a:r>
              <a:rPr lang="zh-CN" altLang="en-US"/>
              <a:t>的</a:t>
            </a:r>
          </a:p>
          <a:p>
            <a:r>
              <a:rPr lang="zh-CN" altLang="en-US"/>
              <a:t>可以进行一次根号分治做到</a:t>
            </a:r>
            <a:r>
              <a:rPr lang="en-US" altLang="zh-CN"/>
              <a:t>O( n^1.25 )</a:t>
            </a:r>
          </a:p>
          <a:p>
            <a:r>
              <a:rPr lang="zh-CN" altLang="en-US"/>
              <a:t>还有个论文方法可以做到空间</a:t>
            </a:r>
            <a:r>
              <a:rPr lang="en-US" altLang="zh-CN"/>
              <a:t>O( n )</a:t>
            </a:r>
            <a:r>
              <a:rPr lang="zh-CN" altLang="en-US"/>
              <a:t>，而且基本上没常数</a:t>
            </a:r>
          </a:p>
          <a:p>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3936-99D5-48B5-9587-8B7C8DC2A8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BE6CCCA-2905-4A4E-B7E0-1DA472081C4A}"/>
              </a:ext>
            </a:extLst>
          </p:cNvPr>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p>
        </p:txBody>
      </p:sp>
    </p:spTree>
    <p:extLst>
      <p:ext uri="{BB962C8B-B14F-4D97-AF65-F5344CB8AC3E}">
        <p14:creationId xmlns:p14="http://schemas.microsoft.com/office/powerpoint/2010/main" val="25017704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强制在线，查询区间逆序对</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主要思想还是通过差分和归并来优化复杂度</a:t>
            </a:r>
          </a:p>
          <a:p>
            <a:r>
              <a:rPr lang="zh-CN" altLang="en-US"/>
              <a:t>考虑把序列分成</a:t>
            </a:r>
            <a:r>
              <a:rPr lang="en-US" altLang="zh-CN"/>
              <a:t>sqrtn</a:t>
            </a:r>
            <a:r>
              <a:rPr lang="zh-CN" altLang="en-US"/>
              <a:t>块</a:t>
            </a:r>
          </a:p>
          <a:p>
            <a:r>
              <a:rPr lang="zh-CN" altLang="en-US"/>
              <a:t>预处理任意两个关键点之间的信息</a:t>
            </a:r>
          </a:p>
          <a:p>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p>
          <a:p>
            <a:r>
              <a:rPr lang="zh-CN" altLang="en-US"/>
              <a:t>答案为</a:t>
            </a:r>
            <a:r>
              <a:rPr lang="en-US" altLang="zh-CN"/>
              <a:t>l</a:t>
            </a:r>
            <a:r>
              <a:rPr lang="zh-CN" altLang="en-US"/>
              <a:t>和</a:t>
            </a:r>
            <a:r>
              <a:rPr lang="en-US" altLang="zh-CN"/>
              <a:t>r</a:t>
            </a:r>
            <a:r>
              <a:rPr lang="zh-CN" altLang="en-US"/>
              <a:t>整块内的贡献</a:t>
            </a:r>
          </a:p>
          <a:p>
            <a:r>
              <a:rPr lang="zh-CN" altLang="en-US"/>
              <a:t>加上两个零散块对整块块内贡献</a:t>
            </a:r>
          </a:p>
          <a:p>
            <a:r>
              <a:rPr lang="zh-CN" altLang="en-US"/>
              <a:t>加上零散块之间贡献</a:t>
            </a:r>
          </a:p>
          <a:p>
            <a:r>
              <a:rPr lang="zh-CN" altLang="en-US"/>
              <a:t>红色为整块内贡献</a:t>
            </a:r>
          </a:p>
          <a:p>
            <a:r>
              <a:rPr lang="zh-CN" altLang="en-US"/>
              <a:t>绿色为两个零散块对整块贡献</a:t>
            </a:r>
          </a:p>
          <a:p>
            <a:r>
              <a:rPr lang="zh-CN" altLang="en-US"/>
              <a:t>黄色为零散块间贡献</a:t>
            </a:r>
            <a:endParaRPr lang="en-US" altLang="zh-CN"/>
          </a:p>
        </p:txBody>
      </p:sp>
      <p:graphicFrame>
        <p:nvGraphicFramePr>
          <p:cNvPr id="6" name="对象 5"/>
          <p:cNvGraphicFramePr>
            <a:graphicFrameLocks/>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spid="_x0000_s163899" r:id="rId3" imgW="8980952" imgH="9057143" progId="Paint.Picture">
                  <p:embed/>
                </p:oleObj>
              </mc:Choice>
              <mc:Fallback>
                <p:oleObj r:id="rId3" imgW="8980952" imgH="9057143" progId="Paint.Picture">
                  <p:embed/>
                  <p:pic>
                    <p:nvPicPr>
                      <p:cNvPr id="0" name="图片 6" descr="image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sym typeface="+mn-ea"/>
              </a:rPr>
              <a:t>设</a:t>
            </a:r>
            <a:r>
              <a:rPr lang="en-US" altLang="zh-CN">
                <a:sym typeface="+mn-ea"/>
              </a:rPr>
              <a:t>f(l,r)</a:t>
            </a:r>
            <a:r>
              <a:rPr lang="zh-CN" altLang="en-US">
                <a:sym typeface="+mn-ea"/>
              </a:rPr>
              <a:t>为第</a:t>
            </a:r>
            <a:r>
              <a:rPr lang="en-US" altLang="zh-CN">
                <a:sym typeface="+mn-ea"/>
              </a:rPr>
              <a:t>l</a:t>
            </a:r>
            <a:r>
              <a:rPr lang="zh-CN" altLang="en-US">
                <a:sym typeface="+mn-ea"/>
              </a:rPr>
              <a:t>到第</a:t>
            </a:r>
            <a:r>
              <a:rPr lang="en-US" altLang="zh-CN">
                <a:sym typeface="+mn-ea"/>
              </a:rPr>
              <a:t>r</a:t>
            </a:r>
            <a:r>
              <a:rPr lang="zh-CN" altLang="en-US">
                <a:sym typeface="+mn-ea"/>
              </a:rPr>
              <a:t>个块之间的逆序对个数</a:t>
            </a:r>
            <a:endParaRPr lang="zh-CN" altLang="en-US"/>
          </a:p>
          <a:p>
            <a:r>
              <a:rPr lang="zh-CN" altLang="en-US">
                <a:sym typeface="+mn-ea"/>
              </a:rPr>
              <a:t>设</a:t>
            </a:r>
            <a:r>
              <a:rPr lang="en-US" altLang="zh-CN">
                <a:sym typeface="+mn-ea"/>
              </a:rPr>
              <a:t>g(l,r)</a:t>
            </a:r>
            <a:r>
              <a:rPr lang="zh-CN" altLang="en-US">
                <a:sym typeface="+mn-ea"/>
              </a:rPr>
              <a:t>为第</a:t>
            </a:r>
            <a:r>
              <a:rPr lang="en-US" altLang="zh-CN">
                <a:sym typeface="+mn-ea"/>
              </a:rPr>
              <a:t>l</a:t>
            </a:r>
            <a:r>
              <a:rPr lang="zh-CN" altLang="en-US">
                <a:sym typeface="+mn-ea"/>
              </a:rPr>
              <a:t>个块中任选一个数</a:t>
            </a:r>
            <a:r>
              <a:rPr lang="en-US" altLang="zh-CN">
                <a:sym typeface="+mn-ea"/>
              </a:rPr>
              <a:t>x</a:t>
            </a:r>
            <a:r>
              <a:rPr lang="zh-CN" altLang="en-US">
                <a:sym typeface="+mn-ea"/>
              </a:rPr>
              <a:t>，第</a:t>
            </a:r>
            <a:r>
              <a:rPr lang="en-US" altLang="zh-CN">
                <a:sym typeface="+mn-ea"/>
              </a:rPr>
              <a:t>r</a:t>
            </a:r>
            <a:r>
              <a:rPr lang="zh-CN" altLang="en-US">
                <a:sym typeface="+mn-ea"/>
              </a:rPr>
              <a:t>个块中任选一个数</a:t>
            </a:r>
            <a:r>
              <a:rPr lang="en-US" altLang="zh-CN">
                <a:sym typeface="+mn-ea"/>
              </a:rPr>
              <a:t>y</a:t>
            </a:r>
            <a:r>
              <a:rPr lang="zh-CN" altLang="en-US">
                <a:sym typeface="+mn-ea"/>
              </a:rPr>
              <a:t>，</a:t>
            </a:r>
            <a:endParaRPr lang="zh-CN" altLang="en-US"/>
          </a:p>
          <a:p>
            <a:r>
              <a:rPr lang="zh-CN" altLang="en-US">
                <a:sym typeface="+mn-ea"/>
              </a:rPr>
              <a:t>如果</a:t>
            </a:r>
            <a:r>
              <a:rPr lang="en-US" altLang="zh-CN">
                <a:sym typeface="+mn-ea"/>
              </a:rPr>
              <a:t>x&gt;y</a:t>
            </a:r>
            <a:r>
              <a:rPr lang="zh-CN" altLang="en-US">
                <a:sym typeface="+mn-ea"/>
              </a:rPr>
              <a:t>则</a:t>
            </a:r>
            <a:r>
              <a:rPr lang="en-US" altLang="zh-CN">
                <a:sym typeface="+mn-ea"/>
              </a:rPr>
              <a:t>ans++</a:t>
            </a:r>
            <a:endParaRPr lang="en-US" altLang="zh-CN"/>
          </a:p>
          <a:p>
            <a:r>
              <a:rPr lang="zh-CN" altLang="en-US">
                <a:sym typeface="+mn-ea"/>
              </a:rPr>
              <a:t>即第</a:t>
            </a:r>
            <a:r>
              <a:rPr lang="en-US" altLang="zh-CN">
                <a:sym typeface="+mn-ea"/>
              </a:rPr>
              <a:t>l</a:t>
            </a:r>
            <a:r>
              <a:rPr lang="zh-CN" altLang="en-US">
                <a:sym typeface="+mn-ea"/>
              </a:rPr>
              <a:t>个块与第</a:t>
            </a:r>
            <a:r>
              <a:rPr lang="en-US" altLang="zh-CN">
                <a:sym typeface="+mn-ea"/>
              </a:rPr>
              <a:t>r</a:t>
            </a:r>
            <a:r>
              <a:rPr lang="zh-CN" altLang="en-US">
                <a:sym typeface="+mn-ea"/>
              </a:rPr>
              <a:t>个块可以造成的贡献</a:t>
            </a:r>
          </a:p>
          <a:p>
            <a:endParaRPr lang="zh-CN" altLang="en-US"/>
          </a:p>
          <a:p>
            <a:r>
              <a:rPr lang="zh-CN" altLang="en-US"/>
              <a:t>差分，可得</a:t>
            </a:r>
            <a:r>
              <a:rPr lang="en-US" altLang="zh-CN"/>
              <a:t>f(l,r)=f(l+1,r)+f(l,r-1)-f(l+1,r-1)+g(l,r)</a:t>
            </a:r>
          </a:p>
          <a:p>
            <a:r>
              <a:rPr lang="en-US" altLang="zh-CN"/>
              <a:t>g(l,r)</a:t>
            </a:r>
            <a:r>
              <a:rPr lang="zh-CN" altLang="en-US"/>
              <a:t>即对于</a:t>
            </a:r>
            <a:r>
              <a:rPr lang="en-US" altLang="zh-CN"/>
              <a:t>l</a:t>
            </a:r>
            <a:r>
              <a:rPr lang="zh-CN" altLang="en-US"/>
              <a:t>中每个数查询</a:t>
            </a:r>
            <a:r>
              <a:rPr lang="en-US" altLang="zh-CN"/>
              <a:t>r</a:t>
            </a:r>
            <a:r>
              <a:rPr lang="zh-CN" altLang="en-US"/>
              <a:t>中大于其的数个数</a:t>
            </a:r>
          </a:p>
          <a:p>
            <a:r>
              <a:rPr lang="zh-CN" altLang="en-US"/>
              <a:t>这个可以归并实现</a:t>
            </a:r>
          </a:p>
          <a:p>
            <a:r>
              <a:rPr lang="zh-CN" altLang="en-US"/>
              <a:t>这部分总复杂度</a:t>
            </a:r>
            <a:r>
              <a:rPr lang="en-US" altLang="zh-CN"/>
              <a:t>O( sqrt(n) * sqrt(n) * sqrt(n) ) = O( nsqrt(n)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a:graphicFrameLocks/>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spid="_x0000_s172091" r:id="rId3" imgW="7535327" imgH="5458587" progId="Paint.Picture">
                  <p:embed/>
                </p:oleObj>
              </mc:Choice>
              <mc:Fallback>
                <p:oleObj r:id="rId3" imgW="7535327" imgH="5458587" progId="Paint.Picture">
                  <p:embed/>
                  <p:pic>
                    <p:nvPicPr>
                      <p:cNvPr id="0" name="图片 4" descr="image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零散块对整块的贡献可以差分</a:t>
            </a:r>
          </a:p>
          <a:p>
            <a:r>
              <a:rPr lang="zh-CN" altLang="en-US"/>
              <a:t>即预处理出零散块对前</a:t>
            </a:r>
            <a:r>
              <a:rPr lang="en-US" altLang="zh-CN"/>
              <a:t>i</a:t>
            </a:r>
            <a:r>
              <a:rPr lang="zh-CN" altLang="en-US"/>
              <a:t>个整块的贡献</a:t>
            </a:r>
          </a:p>
          <a:p>
            <a:r>
              <a:rPr lang="zh-CN" altLang="en-US"/>
              <a:t>于是对</a:t>
            </a:r>
            <a:r>
              <a:rPr lang="en-US" altLang="zh-CN"/>
              <a:t>[l,r]</a:t>
            </a:r>
            <a:r>
              <a:rPr lang="zh-CN" altLang="en-US"/>
              <a:t>这些整块的贡献即</a:t>
            </a:r>
            <a:r>
              <a:rPr lang="en-US" altLang="zh-CN"/>
              <a:t>pre[r] - pre[l-1]</a:t>
            </a:r>
          </a:p>
          <a:p>
            <a:r>
              <a:rPr lang="zh-CN" altLang="en-US"/>
              <a:t>考虑到零散块最多只有</a:t>
            </a:r>
            <a:r>
              <a:rPr lang="en-US" altLang="zh-CN"/>
              <a:t>O( n )</a:t>
            </a:r>
            <a:r>
              <a:rPr lang="zh-CN" altLang="en-US"/>
              <a:t>种</a:t>
            </a:r>
          </a:p>
          <a:p>
            <a:r>
              <a:rPr lang="zh-CN" altLang="en-US"/>
              <a:t>整块有</a:t>
            </a:r>
            <a:r>
              <a:rPr lang="en-US" altLang="zh-CN"/>
              <a:t>O( sqrt(n) )</a:t>
            </a:r>
            <a:r>
              <a:rPr lang="zh-CN" altLang="en-US"/>
              <a:t>个</a:t>
            </a:r>
          </a:p>
          <a:p>
            <a:r>
              <a:rPr lang="zh-CN" altLang="en-US"/>
              <a:t>于是复杂度</a:t>
            </a:r>
            <a:r>
              <a:rPr lang="en-US" altLang="zh-CN"/>
              <a:t>O( (n+m)sqrt( n )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零散块对零散块的贡献可以归并得到</a:t>
            </a:r>
          </a:p>
          <a:p>
            <a:r>
              <a:rPr lang="en-US" altLang="zh-CN"/>
              <a:t>O( sqrt( n ) )</a:t>
            </a:r>
          </a:p>
          <a:p>
            <a:r>
              <a:rPr lang="zh-CN" altLang="en-US"/>
              <a:t>总复杂度</a:t>
            </a:r>
            <a:r>
              <a:rPr lang="en-US" altLang="zh-CN"/>
              <a:t>O( nsqrt( n ) + msqrt( n ) )</a:t>
            </a:r>
            <a:br>
              <a:rPr lang="en-US" altLang="zh-CN"/>
            </a:br>
            <a:endParaRPr lang="en-US" altLang="zh-CN"/>
          </a:p>
          <a:p>
            <a:r>
              <a:rPr lang="zh-CN" altLang="en-US"/>
              <a:t>常数较大</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lnSpcReduction="20000"/>
          </a:bodyPr>
          <a:lstStyle/>
          <a:p>
            <a:r>
              <a:rPr lang="zh-CN" altLang="en-US"/>
              <a:t>还是用刚刚的方法</a:t>
            </a:r>
          </a:p>
          <a:p>
            <a:r>
              <a:rPr lang="zh-CN" altLang="en-US"/>
              <a:t>可以</a:t>
            </a:r>
            <a:r>
              <a:rPr lang="en-US" altLang="zh-CN"/>
              <a:t>O( nsqrt( n ) )</a:t>
            </a:r>
            <a:r>
              <a:rPr lang="zh-CN" altLang="en-US"/>
              <a:t>预处理出块内的答案</a:t>
            </a:r>
          </a:p>
          <a:p>
            <a:r>
              <a:rPr lang="zh-CN" altLang="en-US"/>
              <a:t>考虑一个零散块会和哪些块有贡献</a:t>
            </a:r>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p>
        </p:txBody>
      </p:sp>
      <p:graphicFrame>
        <p:nvGraphicFramePr>
          <p:cNvPr id="6" name="对象 5"/>
          <p:cNvGraphicFramePr>
            <a:graphicFrameLocks/>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spid="_x0000_s174139" r:id="rId3" imgW="8152381" imgH="2019048" progId="Paint.Picture">
                  <p:embed/>
                </p:oleObj>
              </mc:Choice>
              <mc:Fallback>
                <p:oleObj r:id="rId3" imgW="8152381" imgH="2019048" progId="Paint.Picture">
                  <p:embed/>
                  <p:pic>
                    <p:nvPicPr>
                      <p:cNvPr id="0" name="图片 6" descr="image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p>
          <a:p>
            <a:r>
              <a:rPr lang="zh-CN" altLang="en-US"/>
              <a:t>对于每个零散块维护一个后缀</a:t>
            </a:r>
            <a:r>
              <a:rPr lang="en-US" altLang="zh-CN"/>
              <a:t>min</a:t>
            </a:r>
            <a:r>
              <a:rPr lang="zh-CN" altLang="en-US"/>
              <a:t>即可</a:t>
            </a:r>
          </a:p>
          <a:p>
            <a:r>
              <a:rPr lang="zh-CN" altLang="en-US"/>
              <a:t>零散块和零散块的贡献还是归并得到</a:t>
            </a:r>
          </a:p>
          <a:p>
            <a:endParaRPr lang="zh-CN" altLang="en-US"/>
          </a:p>
          <a:p>
            <a:r>
              <a:rPr lang="en-US" altLang="zh-CN"/>
              <a:t>O( (n+m)sqrt( n )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p>
          <a:p>
            <a:r>
              <a:rPr lang="zh-CN" altLang="en-US" dirty="0"/>
              <a:t>剩下的数都不大于</a:t>
            </a:r>
            <a:r>
              <a:rPr lang="en-US" altLang="zh-CN" dirty="0"/>
              <a:t>a</a:t>
            </a:r>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给个图</a:t>
            </a:r>
            <a:endParaRPr lang="en-US" altLang="zh-CN" dirty="0"/>
          </a:p>
          <a:p>
            <a:r>
              <a:rPr lang="en-US" altLang="zh-CN" dirty="0"/>
              <a:t>1.</a:t>
            </a:r>
            <a:r>
              <a:rPr lang="zh-CN" altLang="en-US" dirty="0"/>
              <a:t>把</a:t>
            </a:r>
            <a:r>
              <a:rPr lang="en-US" altLang="zh-CN" dirty="0"/>
              <a:t>x</a:t>
            </a:r>
            <a:r>
              <a:rPr lang="zh-CN" altLang="en-US" dirty="0"/>
              <a:t>点权加</a:t>
            </a:r>
            <a:r>
              <a:rPr lang="en-US" altLang="zh-CN" dirty="0"/>
              <a:t>y</a:t>
            </a:r>
          </a:p>
          <a:p>
            <a:r>
              <a:rPr lang="en-US" altLang="zh-CN" dirty="0"/>
              <a:t>2.</a:t>
            </a:r>
            <a:r>
              <a:rPr lang="zh-CN" altLang="en-US" dirty="0"/>
              <a:t>查询</a:t>
            </a:r>
            <a:r>
              <a:rPr lang="en-US" altLang="zh-CN" dirty="0"/>
              <a:t>x</a:t>
            </a:r>
            <a:r>
              <a:rPr lang="zh-CN" altLang="en-US" dirty="0"/>
              <a:t>相邻的点权和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每次修改</a:t>
            </a:r>
            <a:endParaRPr lang="en-US" altLang="zh-CN" dirty="0"/>
          </a:p>
          <a:p>
            <a:r>
              <a:rPr lang="zh-CN" altLang="en-US" dirty="0"/>
              <a:t>如果这个点度数</a:t>
            </a:r>
            <a:r>
              <a:rPr lang="en-US" altLang="zh-CN" dirty="0"/>
              <a:t>&lt;</a:t>
            </a:r>
            <a:r>
              <a:rPr lang="en-US" altLang="zh-CN" dirty="0" err="1"/>
              <a:t>sqrt</a:t>
            </a:r>
            <a:r>
              <a:rPr lang="en-US" altLang="zh-CN" dirty="0"/>
              <a:t>(m)</a:t>
            </a:r>
            <a:r>
              <a:rPr lang="zh-CN" altLang="en-US" dirty="0"/>
              <a:t>就把其每个相邻的点答案都加上</a:t>
            </a:r>
            <a:r>
              <a:rPr lang="en-US" altLang="zh-CN" dirty="0"/>
              <a:t>y</a:t>
            </a:r>
          </a:p>
          <a:p>
            <a:r>
              <a:rPr lang="zh-CN" altLang="en-US" dirty="0"/>
              <a:t>如果这个点度数</a:t>
            </a:r>
            <a:r>
              <a:rPr lang="en-US" altLang="zh-CN" dirty="0"/>
              <a:t>&gt;=</a:t>
            </a:r>
            <a:r>
              <a:rPr lang="en-US" altLang="zh-CN" dirty="0" err="1"/>
              <a:t>sqrt</a:t>
            </a:r>
            <a:r>
              <a:rPr lang="en-US" altLang="zh-CN" dirty="0"/>
              <a:t>(m)</a:t>
            </a:r>
            <a:r>
              <a:rPr lang="zh-CN" altLang="en-US" dirty="0"/>
              <a:t>就把这个点的标记加上</a:t>
            </a:r>
            <a:r>
              <a:rPr lang="en-US" altLang="zh-CN" dirty="0"/>
              <a:t>y</a:t>
            </a:r>
          </a:p>
          <a:p>
            <a:r>
              <a:rPr lang="zh-CN" altLang="en-US" dirty="0"/>
              <a:t>每次查询</a:t>
            </a:r>
            <a:endParaRPr lang="en-US" altLang="zh-CN" dirty="0"/>
          </a:p>
          <a:p>
            <a:r>
              <a:rPr lang="zh-CN" altLang="en-US" dirty="0"/>
              <a:t>扫一下所有度数</a:t>
            </a:r>
            <a:r>
              <a:rPr lang="en-US" altLang="zh-CN" dirty="0"/>
              <a:t>&gt;=</a:t>
            </a:r>
            <a:r>
              <a:rPr lang="en-US" altLang="zh-CN" dirty="0" err="1"/>
              <a:t>sqrt</a:t>
            </a:r>
            <a:r>
              <a:rPr lang="en-US" altLang="zh-CN" dirty="0"/>
              <a:t>(m)</a:t>
            </a:r>
            <a:r>
              <a:rPr lang="zh-CN" altLang="en-US" dirty="0"/>
              <a:t>的点，如果在查询点相邻，就把其标记加到答案里</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的点贡献已经处理过了</a:t>
            </a:r>
            <a:endParaRPr lang="en-US" altLang="zh-CN" dirty="0"/>
          </a:p>
          <a:p>
            <a:r>
              <a:rPr lang="zh-CN" altLang="en-US" dirty="0"/>
              <a:t>总复杂度</a:t>
            </a:r>
            <a:r>
              <a:rPr lang="en-US" altLang="zh-CN" dirty="0"/>
              <a:t>O( </a:t>
            </a:r>
            <a:r>
              <a:rPr lang="en-US" altLang="zh-CN" dirty="0" err="1"/>
              <a:t>qsqrt</a:t>
            </a:r>
            <a:r>
              <a:rPr lang="en-US" altLang="zh-CN" dirty="0"/>
              <a:t>(m)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p>
          <a:p>
            <a:r>
              <a:rPr lang="zh-CN" altLang="en-US" dirty="0"/>
              <a:t>查询一个区间中最小的</a:t>
            </a:r>
            <a:r>
              <a:rPr lang="en-US" altLang="zh-CN" dirty="0"/>
              <a:t>|</a:t>
            </a:r>
            <a:r>
              <a:rPr lang="en-US" altLang="zh-CN" dirty="0" err="1"/>
              <a:t>i</a:t>
            </a:r>
            <a:r>
              <a:rPr lang="en-US" altLang="zh-CN" dirty="0"/>
              <a:t>-j|</a:t>
            </a:r>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Bzoj4320 ShangHai2006 Homework</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在人物集合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p>
          <a:p>
            <a:r>
              <a:rPr lang="en-US" altLang="zh-CN" dirty="0"/>
              <a:t>2.</a:t>
            </a:r>
            <a:r>
              <a:rPr lang="zh-CN" altLang="en-US" dirty="0"/>
              <a:t>在当前的人物集合中询问所有</a:t>
            </a:r>
            <a:r>
              <a:rPr lang="en-US" altLang="zh-CN" dirty="0"/>
              <a:t>X mod Y </a:t>
            </a:r>
            <a:r>
              <a:rPr lang="zh-CN" altLang="en-US" dirty="0"/>
              <a:t>最小的值</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考虑根号分治</a:t>
            </a:r>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p>
          <a:p>
            <a:r>
              <a:rPr lang="zh-CN" altLang="en-US" dirty="0"/>
              <a:t>对于</a:t>
            </a:r>
            <a:r>
              <a:rPr lang="en-US" altLang="zh-CN" dirty="0" err="1"/>
              <a:t>sqrtn</a:t>
            </a:r>
            <a:r>
              <a:rPr lang="zh-CN" altLang="en-US" dirty="0"/>
              <a:t>以上的</a:t>
            </a:r>
            <a:r>
              <a:rPr lang="en-US" altLang="zh-CN" dirty="0"/>
              <a:t>Y</a:t>
            </a:r>
            <a:r>
              <a:rPr lang="zh-CN" altLang="en-US" dirty="0"/>
              <a:t>，即需要支持：</a:t>
            </a:r>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p>
          <a:p>
            <a:r>
              <a:rPr lang="zh-CN" altLang="en-US" dirty="0"/>
              <a:t>这个显然可以维护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a:sym typeface="+mn-ea"/>
              </a:rPr>
              <a:t>设有</a:t>
            </a:r>
            <a:r>
              <a:rPr lang="en-US" altLang="zh-CN">
                <a:sym typeface="+mn-ea"/>
              </a:rPr>
              <a:t>x</a:t>
            </a:r>
            <a:r>
              <a:rPr lang="zh-CN" altLang="en-US">
                <a:sym typeface="+mn-ea"/>
              </a:rPr>
              <a:t>个块</a:t>
            </a:r>
            <a:endParaRPr lang="zh-CN" altLang="en-US"/>
          </a:p>
          <a:p>
            <a:r>
              <a:rPr lang="zh-CN" altLang="en-US">
                <a:sym typeface="+mn-ea"/>
              </a:rPr>
              <a:t>查询复杂度：</a:t>
            </a:r>
            <a:endParaRPr lang="zh-CN" altLang="en-US"/>
          </a:p>
          <a:p>
            <a:r>
              <a:rPr lang="zh-CN" altLang="en-US">
                <a:sym typeface="+mn-ea"/>
              </a:rPr>
              <a:t>整块</a:t>
            </a:r>
            <a:r>
              <a:rPr lang="en-US" altLang="zh-CN">
                <a:sym typeface="+mn-ea"/>
              </a:rPr>
              <a:t>O( log(n / x) ) * x</a:t>
            </a:r>
            <a:endParaRPr lang="en-US" altLang="zh-CN"/>
          </a:p>
          <a:p>
            <a:r>
              <a:rPr lang="zh-CN" altLang="en-US">
                <a:sym typeface="+mn-ea"/>
              </a:rPr>
              <a:t>零散块</a:t>
            </a:r>
            <a:r>
              <a:rPr lang="en-US" altLang="zh-CN">
                <a:sym typeface="+mn-ea"/>
              </a:rPr>
              <a:t>O( n / x )</a:t>
            </a:r>
            <a:endParaRPr lang="en-US" altLang="zh-CN"/>
          </a:p>
          <a:p>
            <a:r>
              <a:rPr lang="zh-CN" altLang="en-US">
                <a:sym typeface="+mn-ea"/>
              </a:rPr>
              <a:t>修改复杂度：</a:t>
            </a:r>
            <a:endParaRPr lang="zh-CN" altLang="en-US"/>
          </a:p>
          <a:p>
            <a:r>
              <a:rPr lang="zh-CN" altLang="en-US">
                <a:sym typeface="+mn-ea"/>
              </a:rPr>
              <a:t>整块</a:t>
            </a:r>
            <a:r>
              <a:rPr lang="en-US" altLang="zh-CN">
                <a:sym typeface="+mn-ea"/>
              </a:rPr>
              <a:t>O( 1 )</a:t>
            </a:r>
            <a:endParaRPr lang="en-US" altLang="zh-CN"/>
          </a:p>
          <a:p>
            <a:r>
              <a:rPr lang="zh-CN" altLang="en-US">
                <a:sym typeface="+mn-ea"/>
              </a:rPr>
              <a:t>零散块</a:t>
            </a:r>
            <a:r>
              <a:rPr lang="en-US" altLang="zh-CN">
                <a:sym typeface="+mn-ea"/>
              </a:rPr>
              <a:t>O( n / x ) </a:t>
            </a:r>
            <a:r>
              <a:rPr lang="zh-CN" altLang="en-US">
                <a:sym typeface="+mn-ea"/>
              </a:rPr>
              <a:t>（重构的时候用归并）</a:t>
            </a:r>
          </a:p>
          <a:p>
            <a:r>
              <a:rPr lang="zh-CN" altLang="en-US">
                <a:sym typeface="+mn-ea"/>
              </a:rPr>
              <a:t>按照根号平衡算一算可以发现</a:t>
            </a:r>
          </a:p>
          <a:p>
            <a:r>
              <a:rPr lang="zh-CN" altLang="en-US">
                <a:sym typeface="+mn-ea"/>
              </a:rPr>
              <a:t>总复杂度</a:t>
            </a:r>
            <a:r>
              <a:rPr lang="en-US" altLang="zh-CN">
                <a:sym typeface="+mn-ea"/>
              </a:rPr>
              <a:t>O( msqrt( nlogn ) )</a:t>
            </a:r>
          </a:p>
          <a:p>
            <a:r>
              <a:rPr lang="zh-CN" altLang="en-US">
                <a:sym typeface="+mn-ea"/>
              </a:rPr>
              <a:t>此时块大小为</a:t>
            </a:r>
            <a:r>
              <a:rPr lang="en-US" altLang="zh-CN">
                <a:sym typeface="+mn-ea"/>
              </a:rPr>
              <a:t>sqrt( nlogn )</a:t>
            </a:r>
          </a:p>
          <a:p>
            <a:endParaRPr lang="en-US"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POI2015 </a:t>
            </a:r>
            <a:r>
              <a:rPr lang="en-US" altLang="zh-CN" dirty="0" err="1"/>
              <a:t>Odwiedziny</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err="1"/>
              <a:t>lca</a:t>
            </a:r>
            <a:r>
              <a:rPr lang="zh-CN" altLang="en-US" dirty="0"/>
              <a:t>，单次</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p>
          <a:p>
            <a:endParaRPr lang="zh-CN" altLang="en-US" dirty="0"/>
          </a:p>
          <a:p>
            <a:r>
              <a:rPr lang="zh-CN" altLang="en-US" dirty="0"/>
              <a:t>或者可以用树链剖分，边跑边找出这个重链上所有该算进去的点</a:t>
            </a:r>
          </a:p>
          <a:p>
            <a:r>
              <a:rPr lang="en-US" altLang="zh-CN" dirty="0"/>
              <a:t>O( </a:t>
            </a:r>
            <a:r>
              <a:rPr lang="en-US" altLang="zh-CN" dirty="0" err="1"/>
              <a:t>sqrt</a:t>
            </a:r>
            <a:r>
              <a:rPr lang="en-US" altLang="zh-CN" dirty="0"/>
              <a:t>(n) + log^2n ) </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t>いまこの時の輝きを</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zh-CN" altLang="en-US" dirty="0"/>
              <a:t>值域</a:t>
            </a:r>
            <a:r>
              <a:rPr lang="en-US" altLang="zh-CN" dirty="0"/>
              <a:t>v&lt;=1e9</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p>
        </p:txBody>
      </p:sp>
      <p:pic>
        <p:nvPicPr>
          <p:cNvPr id="4" name="图片 3"/>
          <p:cNvPicPr>
            <a:picLocks noChangeAspect="1"/>
          </p:cNvPicPr>
          <p:nvPr/>
        </p:nvPicPr>
        <p:blipFill>
          <a:blip r:embed="rId2" cstate="print"/>
          <a:stretch>
            <a:fillRect/>
          </a:stretch>
        </p:blipFill>
        <p:spPr>
          <a:xfrm>
            <a:off x="2146567" y="2407979"/>
            <a:ext cx="3552825" cy="1714500"/>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p>
          <a:p>
            <a:endParaRPr lang="en-US" altLang="zh-CN" dirty="0"/>
          </a:p>
          <a:p>
            <a:r>
              <a:rPr lang="en-US" altLang="zh-CN" sz="9600" dirty="0"/>
              <a:t>TLE</a:t>
            </a:r>
            <a:endParaRPr lang="zh-CN" altLang="en-US" sz="96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p>
          <a:p>
            <a:r>
              <a:rPr lang="en-US" altLang="zh-CN" sz="9600" dirty="0"/>
              <a:t>TLE</a:t>
            </a:r>
            <a:endParaRPr lang="zh-CN" altLang="en-US" sz="9600" dirty="0"/>
          </a:p>
          <a:p>
            <a:endParaRPr lang="en-US" altLang="zh-CN"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p>
          <a:p>
            <a:r>
              <a:rPr lang="zh-CN" altLang="en-US" dirty="0"/>
              <a:t>一个数大于</a:t>
            </a:r>
            <a:r>
              <a:rPr lang="en-US" altLang="zh-CN" dirty="0"/>
              <a:t>v^1/3</a:t>
            </a:r>
            <a:r>
              <a:rPr lang="zh-CN" altLang="en-US" dirty="0"/>
              <a:t>的质因数数只有</a:t>
            </a:r>
            <a:r>
              <a:rPr lang="en-US" altLang="zh-CN" dirty="0"/>
              <a:t>2</a:t>
            </a:r>
            <a:r>
              <a:rPr lang="zh-CN" altLang="en-US" dirty="0"/>
              <a:t>个</a:t>
            </a:r>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p>
          <a:p>
            <a:r>
              <a:rPr lang="zh-CN" altLang="en-US" dirty="0"/>
              <a:t>这一部分是</a:t>
            </a:r>
            <a:r>
              <a:rPr lang="en-US" altLang="zh-CN" dirty="0"/>
              <a:t>O( </a:t>
            </a:r>
            <a:r>
              <a:rPr lang="en-US" altLang="zh-CN" dirty="0" err="1"/>
              <a:t>nsqrt</a:t>
            </a:r>
            <a:r>
              <a:rPr lang="en-US" altLang="zh-CN" dirty="0"/>
              <a:t>(m) )</a:t>
            </a:r>
            <a:r>
              <a:rPr lang="zh-CN" altLang="en-US" dirty="0"/>
              <a:t>的 </a:t>
            </a:r>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p>
          <a:p>
            <a:r>
              <a:rPr lang="zh-CN" altLang="en-US" dirty="0"/>
              <a:t>这一部分是</a:t>
            </a:r>
            <a:r>
              <a:rPr lang="en-US" altLang="zh-CN" dirty="0"/>
              <a:t>O( m v^1/3 /</a:t>
            </a:r>
            <a:r>
              <a:rPr lang="en-US" altLang="zh-CN" dirty="0" err="1"/>
              <a:t>logv</a:t>
            </a:r>
            <a:r>
              <a:rPr lang="en-US" altLang="zh-CN" dirty="0"/>
              <a:t> )</a:t>
            </a:r>
            <a:r>
              <a:rPr lang="zh-CN" altLang="en-US" dirty="0"/>
              <a:t>的</a:t>
            </a:r>
          </a:p>
          <a:p>
            <a:r>
              <a:rPr lang="zh-CN" altLang="en-US" dirty="0"/>
              <a:t>然后对于每个数分解质因数是</a:t>
            </a:r>
            <a:r>
              <a:rPr lang="en-US" altLang="zh-CN" dirty="0"/>
              <a:t>O( n v^1/4 )</a:t>
            </a:r>
            <a:r>
              <a:rPr lang="zh-CN" altLang="en-US" dirty="0"/>
              <a:t>的</a:t>
            </a:r>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 </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p>
        </p:txBody>
      </p:sp>
      <p:sp>
        <p:nvSpPr>
          <p:cNvPr id="3" name="内容占位符 2"/>
          <p:cNvSpPr>
            <a:spLocks noGrp="1"/>
          </p:cNvSpPr>
          <p:nvPr>
            <p:ph idx="1"/>
          </p:nvPr>
        </p:nvSpPr>
        <p:spPr/>
        <p:txBody>
          <a:bodyPr/>
          <a:lstStyle/>
          <a:p>
            <a:r>
              <a:rPr lang="zh-CN" altLang="en-US" dirty="0"/>
              <a:t>本质为时间分块</a:t>
            </a:r>
          </a:p>
          <a:p>
            <a:endParaRPr lang="zh-CN" altLang="en-US" dirty="0"/>
          </a:p>
          <a:p>
            <a:r>
              <a:rPr lang="zh-CN" altLang="en-US" dirty="0"/>
              <a:t>假设</a:t>
            </a:r>
            <a:r>
              <a:rPr lang="en-US" altLang="zh-CN" dirty="0"/>
              <a:t>:</a:t>
            </a:r>
          </a:p>
          <a:p>
            <a:r>
              <a:rPr lang="zh-CN" altLang="en-US" dirty="0"/>
              <a:t>可以</a:t>
            </a:r>
            <a:r>
              <a:rPr lang="en-US" altLang="zh-CN" dirty="0"/>
              <a:t>O(x)</a:t>
            </a:r>
            <a:r>
              <a:rPr lang="zh-CN" altLang="en-US" dirty="0"/>
              <a:t>重构整个序列</a:t>
            </a:r>
          </a:p>
          <a:p>
            <a:r>
              <a:rPr lang="zh-CN" altLang="en-US" dirty="0"/>
              <a:t>可以</a:t>
            </a:r>
            <a:r>
              <a:rPr lang="en-US" altLang="zh-CN" dirty="0"/>
              <a:t>O(y)</a:t>
            </a:r>
            <a:r>
              <a:rPr lang="zh-CN" altLang="en-US" dirty="0"/>
              <a:t>算出一个修改操作对一次查询的影响</a:t>
            </a:r>
          </a:p>
          <a:p>
            <a:r>
              <a:rPr lang="zh-CN" altLang="en-US" dirty="0"/>
              <a:t>如果每隔</a:t>
            </a:r>
            <a:r>
              <a:rPr lang="en-US" altLang="zh-CN" dirty="0"/>
              <a:t>t</a:t>
            </a:r>
            <a:r>
              <a:rPr lang="zh-CN" altLang="en-US" dirty="0"/>
              <a:t>个修改重构整个序列</a:t>
            </a:r>
          </a:p>
          <a:p>
            <a:r>
              <a:rPr lang="zh-CN" altLang="en-US" dirty="0"/>
              <a:t>则复杂度为</a:t>
            </a:r>
            <a:r>
              <a:rPr lang="en-US" altLang="zh-CN" dirty="0"/>
              <a:t>O( </a:t>
            </a:r>
            <a:r>
              <a:rPr lang="en-US" altLang="zh-CN" dirty="0" err="1"/>
              <a:t>tx</a:t>
            </a:r>
            <a:r>
              <a:rPr lang="en-US" altLang="zh-CN" dirty="0"/>
              <a:t> )+O( m^2/ty )</a:t>
            </a:r>
          </a:p>
          <a:p>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p>
          <a:p>
            <a:r>
              <a:rPr lang="zh-CN" altLang="en-US" dirty="0"/>
              <a:t>（基于树分块也可以同复杂度维护，这里讲根号重构的做法）</a:t>
            </a:r>
            <a:endParaRPr lang="en-US" altLang="zh-C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p>
          <a:p>
            <a:r>
              <a:rPr lang="zh-CN" altLang="en-US" dirty="0"/>
              <a:t>每次重构复杂度</a:t>
            </a:r>
            <a:r>
              <a:rPr lang="en-US" altLang="zh-CN" dirty="0"/>
              <a:t>O( </a:t>
            </a:r>
            <a:r>
              <a:rPr lang="en-US" altLang="zh-CN" dirty="0" err="1"/>
              <a:t>nlogn</a:t>
            </a:r>
            <a:r>
              <a:rPr lang="en-US" altLang="zh-CN" dirty="0"/>
              <a:t> )</a:t>
            </a:r>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extLst>
      <p:ext uri="{BB962C8B-B14F-4D97-AF65-F5344CB8AC3E}">
        <p14:creationId xmlns:p14="http://schemas.microsoft.com/office/powerpoint/2010/main" val="40714472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3D8AD-8064-40F8-A422-346BA46A70F0}"/>
              </a:ext>
            </a:extLst>
          </p:cNvPr>
          <p:cNvSpPr>
            <a:spLocks noGrp="1"/>
          </p:cNvSpPr>
          <p:nvPr>
            <p:ph type="title"/>
          </p:nvPr>
        </p:nvSpPr>
        <p:spPr/>
        <p:txBody>
          <a:bodyPr/>
          <a:lstStyle/>
          <a:p>
            <a:r>
              <a:rPr lang="en-US" altLang="zh-CN" dirty="0"/>
              <a:t>Topology cluster partition</a:t>
            </a:r>
            <a:endParaRPr lang="zh-CN" altLang="en-US" dirty="0"/>
          </a:p>
        </p:txBody>
      </p:sp>
      <p:sp>
        <p:nvSpPr>
          <p:cNvPr id="3" name="内容占位符 2">
            <a:extLst>
              <a:ext uri="{FF2B5EF4-FFF2-40B4-BE49-F238E27FC236}">
                <a16:creationId xmlns:a16="http://schemas.microsoft.com/office/drawing/2014/main" id="{6C910E38-0FBC-4A05-B229-0483E527F93B}"/>
              </a:ext>
            </a:extLst>
          </p:cNvPr>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p>
          <a:p>
            <a:endParaRPr lang="en-US" altLang="zh-CN" dirty="0"/>
          </a:p>
          <a:p>
            <a:r>
              <a:rPr lang="zh-CN" altLang="en-US" dirty="0"/>
              <a:t>有没有简单一点的做法？</a:t>
            </a:r>
          </a:p>
        </p:txBody>
      </p:sp>
    </p:spTree>
    <p:extLst>
      <p:ext uri="{BB962C8B-B14F-4D97-AF65-F5344CB8AC3E}">
        <p14:creationId xmlns:p14="http://schemas.microsoft.com/office/powerpoint/2010/main" val="6325345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extLst>
      <p:ext uri="{BB962C8B-B14F-4D97-AF65-F5344CB8AC3E}">
        <p14:creationId xmlns:p14="http://schemas.microsoft.com/office/powerpoint/2010/main" val="113238181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[Ynoi2017]</a:t>
            </a:r>
            <a:r>
              <a:rPr lang="zh-CN" altLang="en-US">
                <a:sym typeface="+mn-ea"/>
              </a:rPr>
              <a:t>舌尖上的由乃</a:t>
            </a:r>
            <a:endParaRPr lang="zh-CN" altLang="en-US"/>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简单的例题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extLst>
      <p:ext uri="{BB962C8B-B14F-4D97-AF65-F5344CB8AC3E}">
        <p14:creationId xmlns:p14="http://schemas.microsoft.com/office/powerpoint/2010/main" val="29603461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C1FD-5B37-42B3-BE0C-0679FFE9F28D}"/>
              </a:ext>
            </a:extLst>
          </p:cNvPr>
          <p:cNvSpPr>
            <a:spLocks noGrp="1"/>
          </p:cNvSpPr>
          <p:nvPr>
            <p:ph type="title"/>
          </p:nvPr>
        </p:nvSpPr>
        <p:spPr/>
        <p:txBody>
          <a:bodyPr/>
          <a:lstStyle/>
          <a:p>
            <a:r>
              <a:rPr lang="en-US" altLang="zh-CN" dirty="0"/>
              <a:t>[Ynoi2011]D1T1</a:t>
            </a:r>
            <a:endParaRPr lang="zh-CN" altLang="en-US" dirty="0"/>
          </a:p>
        </p:txBody>
      </p:sp>
      <p:sp>
        <p:nvSpPr>
          <p:cNvPr id="3" name="内容占位符 2">
            <a:extLst>
              <a:ext uri="{FF2B5EF4-FFF2-40B4-BE49-F238E27FC236}">
                <a16:creationId xmlns:a16="http://schemas.microsoft.com/office/drawing/2014/main" id="{39F8E8C1-60FC-42B8-B7D0-39C81557E1B2}"/>
              </a:ext>
            </a:extLst>
          </p:cNvPr>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p>
          <a:p>
            <a:r>
              <a:rPr lang="en-US" altLang="zh-CN" dirty="0"/>
              <a:t>2 l r : a[l] + a[l+1] + … + a[r]</a:t>
            </a:r>
            <a:r>
              <a:rPr lang="zh-CN" altLang="en-US" dirty="0"/>
              <a:t>的和</a:t>
            </a:r>
          </a:p>
        </p:txBody>
      </p:sp>
    </p:spTree>
    <p:extLst>
      <p:ext uri="{BB962C8B-B14F-4D97-AF65-F5344CB8AC3E}">
        <p14:creationId xmlns:p14="http://schemas.microsoft.com/office/powerpoint/2010/main" val="186379098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A050-BE85-4F6C-8A1C-61E91291D4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B3056-D6C2-45E5-8A32-141356BEE21E}"/>
              </a:ext>
            </a:extLst>
          </p:cNvPr>
          <p:cNvSpPr>
            <a:spLocks noGrp="1"/>
          </p:cNvSpPr>
          <p:nvPr>
            <p:ph idx="1"/>
          </p:nvPr>
        </p:nvSpPr>
        <p:spPr/>
        <p:txBody>
          <a:bodyPr/>
          <a:lstStyle/>
          <a:p>
            <a:r>
              <a:rPr lang="zh-CN" altLang="en-US" dirty="0"/>
              <a:t>若</a:t>
            </a:r>
            <a:r>
              <a:rPr lang="en-US" altLang="zh-CN" dirty="0"/>
              <a:t>x </a:t>
            </a:r>
            <a:r>
              <a:rPr lang="zh-CN" altLang="en-US" dirty="0"/>
              <a:t>⩾ </a:t>
            </a:r>
            <a:r>
              <a:rPr lang="en-US" altLang="zh-CN" dirty="0"/>
              <a: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p>
          <a:p>
            <a:r>
              <a:rPr lang="zh-CN" altLang="en-US" dirty="0"/>
              <a:t>若</a:t>
            </a:r>
            <a:r>
              <a:rPr lang="en-US" altLang="zh-CN" dirty="0"/>
              <a:t>x &lt; </a:t>
            </a:r>
            <a:r>
              <a:rPr lang="en-US" altLang="zh-CN" dirty="0" err="1"/>
              <a:t>sqrtn</a:t>
            </a:r>
            <a:r>
              <a:rPr lang="zh-CN" altLang="en-US" dirty="0"/>
              <a:t>​，我们需要用另外的方法维护。</a:t>
            </a:r>
          </a:p>
          <a:p>
            <a:r>
              <a:rPr lang="zh-CN" altLang="en-US" dirty="0"/>
              <a:t>注意到单次修改是针对整个序列的元素，所以对</a:t>
            </a:r>
            <a:r>
              <a:rPr lang="en-US" altLang="zh-CN" dirty="0" err="1"/>
              <a:t>x,y</a:t>
            </a:r>
            <a:r>
              <a:rPr lang="zh-CN" altLang="en-US" dirty="0"/>
              <a:t>相同的修改，我们可以累加它的贡献。</a:t>
            </a:r>
          </a:p>
          <a:p>
            <a:endParaRPr lang="zh-CN" altLang="en-US" dirty="0"/>
          </a:p>
        </p:txBody>
      </p:sp>
    </p:spTree>
    <p:extLst>
      <p:ext uri="{BB962C8B-B14F-4D97-AF65-F5344CB8AC3E}">
        <p14:creationId xmlns:p14="http://schemas.microsoft.com/office/powerpoint/2010/main" val="65909109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685CF-A9C5-4A52-9283-1147A757DE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978DC6-A554-4A42-9D99-4FF6B89E5423}"/>
              </a:ext>
            </a:extLst>
          </p:cNvPr>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89536195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52E8C-B447-4B63-9406-9F4EF57191A4}"/>
              </a:ext>
            </a:extLst>
          </p:cNvPr>
          <p:cNvSpPr>
            <a:spLocks noGrp="1"/>
          </p:cNvSpPr>
          <p:nvPr>
            <p:ph type="title"/>
          </p:nvPr>
        </p:nvSpPr>
        <p:spPr/>
        <p:txBody>
          <a:bodyPr/>
          <a:lstStyle/>
          <a:p>
            <a:r>
              <a:rPr lang="en-US" altLang="zh-CN" dirty="0"/>
              <a:t>[Ynoi2011]D2T2</a:t>
            </a:r>
            <a:endParaRPr lang="zh-CN" altLang="en-US" dirty="0"/>
          </a:p>
        </p:txBody>
      </p:sp>
      <p:sp>
        <p:nvSpPr>
          <p:cNvPr id="3" name="内容占位符 2">
            <a:extLst>
              <a:ext uri="{FF2B5EF4-FFF2-40B4-BE49-F238E27FC236}">
                <a16:creationId xmlns:a16="http://schemas.microsoft.com/office/drawing/2014/main" id="{068FC101-9A21-40B2-9C2C-8CE5A49A1F7E}"/>
              </a:ext>
            </a:extLst>
          </p:cNvPr>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p>
          <a:p>
            <a:r>
              <a:rPr lang="zh-CN" altLang="en-US" dirty="0"/>
              <a:t>如果不存在 </a:t>
            </a:r>
            <a:r>
              <a:rPr lang="en-US" altLang="zh-CN" dirty="0"/>
              <a:t>[0,a-1]</a:t>
            </a:r>
            <a:r>
              <a:rPr lang="zh-CN" altLang="en-US" dirty="0"/>
              <a:t>内的数，则输出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75913790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F6F77-68E8-4982-8D4C-EF4B4DAEA1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3F7EA88-3514-4A6C-AB1E-8CBCAD9351E2}"/>
              </a:ext>
            </a:extLst>
          </p:cNvPr>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extLst>
      <p:ext uri="{BB962C8B-B14F-4D97-AF65-F5344CB8AC3E}">
        <p14:creationId xmlns:p14="http://schemas.microsoft.com/office/powerpoint/2010/main" val="20223274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921B-E7AE-4AEC-BF39-355595A6BD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8E86944-7261-483D-91A4-BF3F1057B66A}"/>
              </a:ext>
            </a:extLst>
          </p:cNvPr>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p>
          <a:p>
            <a:endParaRPr lang="en-US" altLang="zh-CN" dirty="0"/>
          </a:p>
          <a:p>
            <a:r>
              <a:rPr lang="zh-CN" altLang="en-US" dirty="0"/>
              <a:t>总时间复杂度</a:t>
            </a:r>
            <a:r>
              <a:rPr lang="en-US" altLang="zh-CN" dirty="0"/>
              <a:t>O( nm/w )</a:t>
            </a:r>
            <a:endParaRPr lang="zh-CN" altLang="en-US" dirty="0"/>
          </a:p>
        </p:txBody>
      </p:sp>
    </p:spTree>
    <p:extLst>
      <p:ext uri="{BB962C8B-B14F-4D97-AF65-F5344CB8AC3E}">
        <p14:creationId xmlns:p14="http://schemas.microsoft.com/office/powerpoint/2010/main" val="301756356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9E587-BF46-4FF1-9A52-36CD59ECD30A}"/>
              </a:ext>
            </a:extLst>
          </p:cNvPr>
          <p:cNvSpPr>
            <a:spLocks noGrp="1"/>
          </p:cNvSpPr>
          <p:nvPr>
            <p:ph type="title"/>
          </p:nvPr>
        </p:nvSpPr>
        <p:spPr/>
        <p:txBody>
          <a:bodyPr/>
          <a:lstStyle/>
          <a:p>
            <a:r>
              <a:rPr lang="en-US" altLang="zh-CN" dirty="0"/>
              <a:t>[Ynoi2012]D2T2</a:t>
            </a:r>
            <a:endParaRPr lang="zh-CN" altLang="en-US" dirty="0"/>
          </a:p>
        </p:txBody>
      </p:sp>
      <p:sp>
        <p:nvSpPr>
          <p:cNvPr id="3" name="内容占位符 2">
            <a:extLst>
              <a:ext uri="{FF2B5EF4-FFF2-40B4-BE49-F238E27FC236}">
                <a16:creationId xmlns:a16="http://schemas.microsoft.com/office/drawing/2014/main" id="{50DA84A4-D12B-4500-9715-9F6BE20F699A}"/>
              </a:ext>
            </a:extLst>
          </p:cNvPr>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extLst>
      <p:ext uri="{BB962C8B-B14F-4D97-AF65-F5344CB8AC3E}">
        <p14:creationId xmlns:p14="http://schemas.microsoft.com/office/powerpoint/2010/main" val="63863579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F040-387C-4D89-82BC-520A9A6D6E1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DAD62-BF02-4787-9A3B-3B50E60F2015}"/>
              </a:ext>
            </a:extLst>
          </p:cNvPr>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p>
          <a:p>
            <a:r>
              <a:rPr lang="zh-CN" altLang="en-US" dirty="0"/>
              <a:t>考虑对于每次修改，如果</a:t>
            </a:r>
            <a:r>
              <a:rPr lang="en-US" altLang="zh-CN" dirty="0"/>
              <a:t>x</a:t>
            </a:r>
            <a:r>
              <a:rPr lang="zh-CN" altLang="en-US" dirty="0"/>
              <a:t>大该如何维护</a:t>
            </a:r>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p>
          <a:p>
            <a:r>
              <a:rPr lang="zh-CN" altLang="en-US" dirty="0"/>
              <a:t>需要</a:t>
            </a:r>
            <a:r>
              <a:rPr lang="en-US" altLang="zh-CN" dirty="0"/>
              <a:t>O( 1 )</a:t>
            </a:r>
            <a:r>
              <a:rPr lang="zh-CN" altLang="en-US" dirty="0"/>
              <a:t>进行区间加，和找出每层在哪个区间进行区间加</a:t>
            </a:r>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p>
        </p:txBody>
      </p:sp>
    </p:spTree>
    <p:extLst>
      <p:ext uri="{BB962C8B-B14F-4D97-AF65-F5344CB8AC3E}">
        <p14:creationId xmlns:p14="http://schemas.microsoft.com/office/powerpoint/2010/main" val="53538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如果直接套用上一题的做法</a:t>
            </a:r>
          </a:p>
          <a:p>
            <a:r>
              <a:rPr lang="zh-CN" altLang="en-US"/>
              <a:t>每次查询的时候二分答案，然后查询区间中小于</a:t>
            </a:r>
            <a:r>
              <a:rPr lang="en-US" altLang="zh-CN"/>
              <a:t>ans</a:t>
            </a:r>
            <a:r>
              <a:rPr lang="zh-CN" altLang="en-US"/>
              <a:t>的数个数</a:t>
            </a:r>
          </a:p>
          <a:p>
            <a:r>
              <a:rPr lang="zh-CN" altLang="en-US"/>
              <a:t>复杂度是</a:t>
            </a:r>
            <a:r>
              <a:rPr lang="en-US" altLang="zh-CN"/>
              <a:t>O( msqrt( nlogn )logn )</a:t>
            </a:r>
            <a:r>
              <a:rPr lang="zh-CN" altLang="en-US"/>
              <a:t>的</a:t>
            </a:r>
          </a:p>
          <a:p>
            <a:r>
              <a:rPr lang="zh-CN" altLang="en-US"/>
              <a:t>很遗憾，被我卡掉了</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20C5B-D7E6-4F2A-8D5F-2A9489927B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3E6166-BC4C-44E5-AFF1-314C9FA325B1}"/>
              </a:ext>
            </a:extLst>
          </p:cNvPr>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p>
          <a:p>
            <a:r>
              <a:rPr lang="zh-CN" altLang="en-US" dirty="0"/>
              <a:t>我采用了一个更好的做法：</a:t>
            </a:r>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p>
          <a:p>
            <a:r>
              <a:rPr lang="zh-CN" altLang="en-US" dirty="0"/>
              <a:t>建立两个新的森林</a:t>
            </a:r>
            <a:r>
              <a:rPr lang="en-US" altLang="zh-CN" dirty="0"/>
              <a:t>F1</a:t>
            </a:r>
            <a:r>
              <a:rPr lang="zh-CN" altLang="en-US" dirty="0"/>
              <a:t>，</a:t>
            </a:r>
            <a:r>
              <a:rPr lang="en-US" altLang="zh-CN" dirty="0"/>
              <a:t>F2</a:t>
            </a:r>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p>
        </p:txBody>
      </p:sp>
    </p:spTree>
    <p:extLst>
      <p:ext uri="{BB962C8B-B14F-4D97-AF65-F5344CB8AC3E}">
        <p14:creationId xmlns:p14="http://schemas.microsoft.com/office/powerpoint/2010/main" val="292737625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9D3F-3955-4581-8D6F-FA010CEB6A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3D9B52-5962-4521-A1F4-E54E5ED35768}"/>
              </a:ext>
            </a:extLst>
          </p:cNvPr>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p>
          <a:p>
            <a:endParaRPr lang="zh-CN" altLang="en-US" dirty="0"/>
          </a:p>
        </p:txBody>
      </p:sp>
    </p:spTree>
    <p:extLst>
      <p:ext uri="{BB962C8B-B14F-4D97-AF65-F5344CB8AC3E}">
        <p14:creationId xmlns:p14="http://schemas.microsoft.com/office/powerpoint/2010/main" val="265127900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931CE-35A4-4B94-AB22-86E77B000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E4D664-AC5E-4714-B697-66915497F1B4}"/>
              </a:ext>
            </a:extLst>
          </p:cNvPr>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p>
        </p:txBody>
      </p:sp>
    </p:spTree>
    <p:extLst>
      <p:ext uri="{BB962C8B-B14F-4D97-AF65-F5344CB8AC3E}">
        <p14:creationId xmlns:p14="http://schemas.microsoft.com/office/powerpoint/2010/main" val="31299064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16CE-5D9A-44E0-A15F-4B0C3D5FE526}"/>
              </a:ext>
            </a:extLst>
          </p:cNvPr>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a:extLst>
              <a:ext uri="{FF2B5EF4-FFF2-40B4-BE49-F238E27FC236}">
                <a16:creationId xmlns:a16="http://schemas.microsoft.com/office/drawing/2014/main" id="{57334DB4-CE05-48D0-AB18-89735947BB19}"/>
              </a:ext>
            </a:extLst>
          </p:cNvPr>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p>
          <a:p>
            <a:endParaRPr lang="en-US" altLang="zh-CN" dirty="0"/>
          </a:p>
          <a:p>
            <a:r>
              <a:rPr lang="en-US" altLang="zh-CN" dirty="0"/>
              <a:t>2019 Multi-University Training Contest 4</a:t>
            </a:r>
            <a:endParaRPr lang="zh-CN" altLang="en-US" dirty="0"/>
          </a:p>
        </p:txBody>
      </p:sp>
    </p:spTree>
    <p:extLst>
      <p:ext uri="{BB962C8B-B14F-4D97-AF65-F5344CB8AC3E}">
        <p14:creationId xmlns:p14="http://schemas.microsoft.com/office/powerpoint/2010/main" val="227994624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CF96D-9A37-4701-B72B-449F9BD3C8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C3F6CD-5959-4E0C-839B-80C4977FF596}"/>
              </a:ext>
            </a:extLst>
          </p:cNvPr>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extLst>
      <p:ext uri="{BB962C8B-B14F-4D97-AF65-F5344CB8AC3E}">
        <p14:creationId xmlns:p14="http://schemas.microsoft.com/office/powerpoint/2010/main" val="277131396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9CAD-D2E6-4097-BA68-690AE7944B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D124D7-2143-41BB-AF14-C7876344B87B}"/>
              </a:ext>
            </a:extLst>
          </p:cNvPr>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extLst>
      <p:ext uri="{BB962C8B-B14F-4D97-AF65-F5344CB8AC3E}">
        <p14:creationId xmlns:p14="http://schemas.microsoft.com/office/powerpoint/2010/main" val="226067536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[Ynoi2013]D1T2</a:t>
            </a:r>
            <a:endParaRPr lang="zh-CN" altLang="en-US" dirty="0"/>
          </a:p>
        </p:txBody>
      </p:sp>
      <p:pic>
        <p:nvPicPr>
          <p:cNvPr id="4" name="内容占位符 3">
            <a:extLst>
              <a:ext uri="{FF2B5EF4-FFF2-40B4-BE49-F238E27FC236}">
                <a16:creationId xmlns:a16="http://schemas.microsoft.com/office/drawing/2014/main" id="{C4A0DC15-21FD-4BA4-AD5C-B21539F733B9}"/>
              </a:ext>
            </a:extLst>
          </p:cNvPr>
          <p:cNvPicPr>
            <a:picLocks noGrp="1" noChangeAspect="1"/>
          </p:cNvPicPr>
          <p:nvPr>
            <p:ph idx="1"/>
          </p:nvPr>
        </p:nvPicPr>
        <p:blipFill>
          <a:blip r:embed="rId2"/>
          <a:stretch>
            <a:fillRect/>
          </a:stretch>
        </p:blipFill>
        <p:spPr>
          <a:xfrm>
            <a:off x="838200" y="1690687"/>
            <a:ext cx="7125070" cy="5146727"/>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EC477-1B4F-4985-A36C-F61A16C684E8}"/>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A574F5BC-8AEC-4D2D-9CE4-0BD42480BEBD}"/>
              </a:ext>
            </a:extLst>
          </p:cNvPr>
          <p:cNvSpPr>
            <a:spLocks noGrp="1"/>
          </p:cNvSpPr>
          <p:nvPr>
            <p:ph idx="1"/>
          </p:nvPr>
        </p:nvSpPr>
        <p:spPr/>
        <p:txBody>
          <a:bodyPr/>
          <a:lstStyle/>
          <a:p>
            <a:r>
              <a:rPr lang="zh-CN" altLang="en-US" dirty="0"/>
              <a:t>我是</a:t>
            </a:r>
            <a:r>
              <a:rPr lang="en-US" altLang="zh-CN" dirty="0" err="1"/>
              <a:t>lxl</a:t>
            </a:r>
            <a:r>
              <a:rPr lang="zh-CN" altLang="en-US" dirty="0"/>
              <a:t>，常用</a:t>
            </a:r>
            <a:r>
              <a:rPr lang="en-US" altLang="zh-CN" dirty="0"/>
              <a:t>ID</a:t>
            </a:r>
            <a:r>
              <a:rPr lang="zh-CN" altLang="en-US" dirty="0"/>
              <a:t>是</a:t>
            </a:r>
            <a:r>
              <a:rPr lang="en-US" altLang="zh-CN" dirty="0"/>
              <a:t>nzhtl1477</a:t>
            </a:r>
            <a:r>
              <a:rPr lang="zh-CN" altLang="en-US" dirty="0"/>
              <a:t>，</a:t>
            </a:r>
            <a:r>
              <a:rPr lang="en-US" altLang="zh-CN" dirty="0"/>
              <a:t>ODT</a:t>
            </a:r>
          </a:p>
          <a:p>
            <a:r>
              <a:rPr lang="zh-CN" altLang="en-US" dirty="0"/>
              <a:t>高中就读于成都七中，现在正在上大一</a:t>
            </a:r>
            <a:endParaRPr lang="en-US" altLang="zh-CN" dirty="0"/>
          </a:p>
          <a:p>
            <a:r>
              <a:rPr lang="zh-CN" altLang="en-US" dirty="0"/>
              <a:t>曾经是个</a:t>
            </a:r>
            <a:r>
              <a:rPr lang="en-US" altLang="zh-CN" dirty="0" err="1"/>
              <a:t>oier</a:t>
            </a:r>
            <a:r>
              <a:rPr lang="zh-CN" altLang="en-US" dirty="0"/>
              <a:t>，有出过一些</a:t>
            </a:r>
            <a:r>
              <a:rPr lang="en-US" altLang="zh-CN" dirty="0"/>
              <a:t>ACM</a:t>
            </a:r>
            <a:r>
              <a:rPr lang="zh-CN" altLang="en-US" dirty="0"/>
              <a:t>比赛的题</a:t>
            </a:r>
            <a:endParaRPr lang="en-US" altLang="zh-CN" dirty="0"/>
          </a:p>
          <a:p>
            <a:r>
              <a:rPr lang="zh-CN" altLang="en-US" dirty="0"/>
              <a:t>喜欢数据结构，对根号数据结构问题有点了解</a:t>
            </a:r>
          </a:p>
        </p:txBody>
      </p:sp>
    </p:spTree>
    <p:extLst>
      <p:ext uri="{BB962C8B-B14F-4D97-AF65-F5344CB8AC3E}">
        <p14:creationId xmlns:p14="http://schemas.microsoft.com/office/powerpoint/2010/main" val="169685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将块大小设为</a:t>
            </a:r>
            <a:r>
              <a:rPr lang="en-US" altLang="zh-CN"/>
              <a:t>sqrt(n)logn</a:t>
            </a:r>
          </a:p>
          <a:p>
            <a:r>
              <a:rPr lang="zh-CN" altLang="en-US"/>
              <a:t>每次修改显然复杂度为</a:t>
            </a:r>
            <a:r>
              <a:rPr lang="en-US" altLang="zh-CN"/>
              <a:t>sqrt(n)logn</a:t>
            </a:r>
          </a:p>
          <a:p>
            <a:r>
              <a:rPr lang="zh-CN" altLang="en-US"/>
              <a:t>二分答案，每次查询</a:t>
            </a:r>
          </a:p>
          <a:p>
            <a:r>
              <a:rPr lang="zh-CN" altLang="en-US"/>
              <a:t>则有</a:t>
            </a:r>
            <a:r>
              <a:rPr lang="en-US" altLang="zh-CN"/>
              <a:t>sqrt(n)/logn</a:t>
            </a:r>
            <a:r>
              <a:rPr lang="zh-CN" altLang="en-US"/>
              <a:t>个整块，这部分复杂度为</a:t>
            </a:r>
            <a:r>
              <a:rPr lang="en-US" altLang="zh-CN"/>
              <a:t>O( sqrt(n) )</a:t>
            </a:r>
            <a:r>
              <a:rPr lang="zh-CN" altLang="en-US"/>
              <a:t>单次</a:t>
            </a:r>
          </a:p>
          <a:p>
            <a:r>
              <a:rPr lang="zh-CN" altLang="en-US"/>
              <a:t>有</a:t>
            </a:r>
            <a:r>
              <a:rPr lang="en-US" altLang="zh-CN"/>
              <a:t>sqrt(n)logn</a:t>
            </a:r>
            <a:r>
              <a:rPr lang="zh-CN" altLang="en-US"/>
              <a:t>个零散的点，这部分复杂度为</a:t>
            </a:r>
            <a:r>
              <a:rPr lang="en-US" altLang="zh-CN"/>
              <a:t>O( sqrt(n)logn )</a:t>
            </a:r>
            <a:r>
              <a:rPr lang="zh-CN" altLang="en-US"/>
              <a:t>单次</a:t>
            </a:r>
          </a:p>
          <a:p>
            <a:r>
              <a:rPr lang="zh-CN" altLang="en-US"/>
              <a:t>想办法优化掉零散点的复杂度</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p>
          <a:p>
            <a:r>
              <a:rPr lang="en-US" altLang="zh-CN" dirty="0"/>
              <a:t>sqrt( n ) + sqrt( n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2820-A74B-4361-A01A-87EB338A6B4D}"/>
              </a:ext>
            </a:extLst>
          </p:cNvPr>
          <p:cNvSpPr>
            <a:spLocks noGrp="1"/>
          </p:cNvSpPr>
          <p:nvPr>
            <p:ph type="title"/>
          </p:nvPr>
        </p:nvSpPr>
        <p:spPr/>
        <p:txBody>
          <a:bodyPr/>
          <a:lstStyle/>
          <a:p>
            <a:r>
              <a:rPr lang="en-US" altLang="zh-CN" dirty="0"/>
              <a:t>[Ynoi2013]D2T2</a:t>
            </a:r>
            <a:endParaRPr lang="zh-CN" altLang="en-US" dirty="0"/>
          </a:p>
        </p:txBody>
      </p:sp>
      <p:sp>
        <p:nvSpPr>
          <p:cNvPr id="3" name="内容占位符 2">
            <a:extLst>
              <a:ext uri="{FF2B5EF4-FFF2-40B4-BE49-F238E27FC236}">
                <a16:creationId xmlns:a16="http://schemas.microsoft.com/office/drawing/2014/main" id="{7FA734A4-DB8A-426F-9EBC-D9063094435B}"/>
              </a:ext>
            </a:extLst>
          </p:cNvPr>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p>
          <a:p>
            <a:endParaRPr lang="zh-CN" altLang="en-US" dirty="0"/>
          </a:p>
        </p:txBody>
      </p:sp>
    </p:spTree>
    <p:extLst>
      <p:ext uri="{BB962C8B-B14F-4D97-AF65-F5344CB8AC3E}">
        <p14:creationId xmlns:p14="http://schemas.microsoft.com/office/powerpoint/2010/main" val="408695769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B8C30-E7CF-4440-96BB-353EB68E20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9DCCFD-7AA0-43A7-8CC8-A45636F0A89A}"/>
              </a:ext>
            </a:extLst>
          </p:cNvPr>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 n^2 )</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 n^2 )</a:t>
            </a:r>
            <a:r>
              <a:rPr lang="zh-CN" altLang="en-US" dirty="0"/>
              <a:t>的</a:t>
            </a:r>
            <a:endParaRPr lang="en-US" altLang="zh-CN" dirty="0"/>
          </a:p>
          <a:p>
            <a:r>
              <a:rPr lang="zh-CN" altLang="en-US" dirty="0"/>
              <a:t>所以这里我们有</a:t>
            </a:r>
            <a:r>
              <a:rPr lang="en-US" altLang="zh-CN" dirty="0"/>
              <a:t>T( n ) = 2T( n / 2 ) + O( n ^ 2 )</a:t>
            </a:r>
            <a:r>
              <a:rPr lang="zh-CN" altLang="en-US" dirty="0"/>
              <a:t>，解得</a:t>
            </a:r>
            <a:r>
              <a:rPr lang="en-US" altLang="zh-CN" dirty="0"/>
              <a:t>T( n ) = O( n ^ 2 )</a:t>
            </a:r>
            <a:endParaRPr lang="zh-CN" altLang="en-US" dirty="0"/>
          </a:p>
        </p:txBody>
      </p:sp>
    </p:spTree>
    <p:extLst>
      <p:ext uri="{BB962C8B-B14F-4D97-AF65-F5344CB8AC3E}">
        <p14:creationId xmlns:p14="http://schemas.microsoft.com/office/powerpoint/2010/main" val="17392510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4A9BC-3463-4842-9EC9-D0CD918BA3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A2E0FA-BCFC-4C2B-8963-9F9CC14F0141}"/>
              </a:ext>
            </a:extLst>
          </p:cNvPr>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我们对序列每个块逐个处理，然后每次合并出答案即可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19202663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2C4D-9397-4A8E-9324-4B448E65FE90}"/>
              </a:ext>
            </a:extLst>
          </p:cNvPr>
          <p:cNvSpPr>
            <a:spLocks noGrp="1"/>
          </p:cNvSpPr>
          <p:nvPr>
            <p:ph type="title"/>
          </p:nvPr>
        </p:nvSpPr>
        <p:spPr/>
        <p:txBody>
          <a:bodyPr/>
          <a:lstStyle/>
          <a:p>
            <a:r>
              <a:rPr lang="en-US" altLang="zh-CN" dirty="0"/>
              <a:t>[Ynoi2014]</a:t>
            </a:r>
            <a:r>
              <a:rPr lang="ja-JP" altLang="en-US" dirty="0"/>
              <a:t>空の上の森の中の</a:t>
            </a:r>
            <a:endParaRPr lang="zh-CN" altLang="en-US" dirty="0"/>
          </a:p>
        </p:txBody>
      </p:sp>
      <p:sp>
        <p:nvSpPr>
          <p:cNvPr id="3" name="内容占位符 2">
            <a:extLst>
              <a:ext uri="{FF2B5EF4-FFF2-40B4-BE49-F238E27FC236}">
                <a16:creationId xmlns:a16="http://schemas.microsoft.com/office/drawing/2014/main" id="{D10EAE40-1C05-42AC-9AB1-5ABA1EFDCD20}"/>
              </a:ext>
            </a:extLst>
          </p:cNvPr>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 </a:t>
            </a:r>
            <a:r>
              <a:rPr lang="en-US" altLang="zh-CN" dirty="0"/>
              <a:t>x</a:t>
            </a:r>
            <a:r>
              <a:rPr lang="en-US" altLang="zh-CN" i="1" dirty="0"/>
              <a:t> </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p>
        </p:txBody>
      </p:sp>
    </p:spTree>
    <p:extLst>
      <p:ext uri="{BB962C8B-B14F-4D97-AF65-F5344CB8AC3E}">
        <p14:creationId xmlns:p14="http://schemas.microsoft.com/office/powerpoint/2010/main" val="11600092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724FD-13F2-466F-9542-04677C93AA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A652DF-5E72-486B-AE16-7A72E9458DE4}"/>
              </a:ext>
            </a:extLst>
          </p:cNvPr>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p>
          <a:p>
            <a:r>
              <a:rPr lang="zh-CN" altLang="en-US" dirty="0"/>
              <a:t>对于每种节点大小分层，维护一个数据结构，支持：</a:t>
            </a:r>
          </a:p>
          <a:p>
            <a:r>
              <a:rPr lang="en-US" altLang="zh-CN" dirty="0"/>
              <a:t>1.</a:t>
            </a:r>
            <a:r>
              <a:rPr lang="zh-CN" altLang="en-US" dirty="0"/>
              <a:t>区间加</a:t>
            </a:r>
          </a:p>
          <a:p>
            <a:r>
              <a:rPr lang="en-US" altLang="zh-CN" dirty="0"/>
              <a:t>2.</a:t>
            </a:r>
            <a:r>
              <a:rPr lang="zh-CN" altLang="en-US" dirty="0"/>
              <a:t>单点修改</a:t>
            </a:r>
          </a:p>
          <a:p>
            <a:r>
              <a:rPr lang="en-US" altLang="zh-CN" dirty="0"/>
              <a:t>3.</a:t>
            </a:r>
            <a:r>
              <a:rPr lang="zh-CN" altLang="en-US" dirty="0"/>
              <a:t>区间</a:t>
            </a:r>
            <a:r>
              <a:rPr lang="en-US" altLang="zh-CN" dirty="0"/>
              <a:t>rank</a:t>
            </a:r>
          </a:p>
          <a:p>
            <a:r>
              <a:rPr lang="zh-CN" altLang="en-US" dirty="0"/>
              <a:t>这个是一个经典问题，目前离线上界是</a:t>
            </a:r>
            <a:r>
              <a:rPr lang="en-US" altLang="zh-CN" dirty="0"/>
              <a:t>O( </a:t>
            </a:r>
            <a:r>
              <a:rPr lang="en-US" altLang="zh-CN" dirty="0" err="1"/>
              <a:t>msqrtn</a:t>
            </a:r>
            <a:r>
              <a:rPr lang="en-US" altLang="zh-CN" dirty="0"/>
              <a:t> )</a:t>
            </a:r>
            <a:r>
              <a:rPr lang="zh-CN" altLang="en-US" dirty="0"/>
              <a:t>，在线上界是</a:t>
            </a:r>
            <a:r>
              <a:rPr lang="en-US" altLang="zh-CN" dirty="0"/>
              <a:t>O( </a:t>
            </a:r>
            <a:r>
              <a:rPr lang="en-US" altLang="zh-CN" dirty="0" err="1"/>
              <a:t>msqrtnloglogn</a:t>
            </a:r>
            <a:r>
              <a:rPr lang="en-US" altLang="zh-CN" dirty="0"/>
              <a:t> )</a:t>
            </a:r>
            <a:r>
              <a:rPr lang="zh-CN" altLang="en-US" dirty="0"/>
              <a:t>，我们通过一些规约证明了这个问题不弱于一个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p>
        </p:txBody>
      </p:sp>
    </p:spTree>
    <p:extLst>
      <p:ext uri="{BB962C8B-B14F-4D97-AF65-F5344CB8AC3E}">
        <p14:creationId xmlns:p14="http://schemas.microsoft.com/office/powerpoint/2010/main" val="21327027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9EDA5-EF5B-420D-A7BA-4544F5AE63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DD4A9-B188-4910-9499-6C78ECEBE270}"/>
              </a:ext>
            </a:extLst>
          </p:cNvPr>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257347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可以预先先把零散的两个块归并成为一个假的块</a:t>
            </a:r>
          </a:p>
          <a:p>
            <a:r>
              <a:rPr lang="zh-CN" altLang="en-US"/>
              <a:t>这样我们每次二分答案之后只用在这个假的块上面二分即可</a:t>
            </a:r>
          </a:p>
          <a:p>
            <a:endParaRPr lang="zh-CN" altLang="en-US"/>
          </a:p>
          <a:p>
            <a:r>
              <a:rPr lang="zh-CN" altLang="en-US"/>
              <a:t>总复杂度</a:t>
            </a:r>
            <a:r>
              <a:rPr lang="en-US" altLang="zh-CN"/>
              <a:t>O( msqrt(n)logn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p>
          <a:p>
            <a:r>
              <a:rPr lang="en-US" altLang="zh-CN" dirty="0" err="1"/>
              <a:t>y+w</a:t>
            </a:r>
            <a:r>
              <a:rPr lang="en-US" altLang="zh-CN" dirty="0"/>
              <a:t>…y+z-1</a:t>
            </a:r>
            <a:r>
              <a:rPr lang="zh-CN" altLang="en-US" dirty="0"/>
              <a:t>这些位置填上</a:t>
            </a:r>
            <a:r>
              <a:rPr lang="en-US" altLang="zh-CN" dirty="0"/>
              <a:t>0</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990E-C397-4E38-BE71-9C143A0C6368}"/>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F607C75D-0F72-48D4-B460-375B26A0DF60}"/>
              </a:ext>
            </a:extLst>
          </p:cNvPr>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个区间，这样的算法复杂度就会变成</a:t>
            </a:r>
            <a:r>
              <a:rPr lang="en-US" altLang="zh-CN" dirty="0"/>
              <a:t>O( n^(2-eps) )</a:t>
            </a:r>
            <a:endParaRPr lang="zh-CN" altLang="en-US" dirty="0"/>
          </a:p>
          <a:p>
            <a:endParaRPr lang="zh-CN" altLang="en-US" dirty="0"/>
          </a:p>
        </p:txBody>
      </p:sp>
    </p:spTree>
    <p:extLst>
      <p:ext uri="{BB962C8B-B14F-4D97-AF65-F5344CB8AC3E}">
        <p14:creationId xmlns:p14="http://schemas.microsoft.com/office/powerpoint/2010/main" val="228796281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1176635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20BB-0B7D-4933-A6BA-637683E9FAB7}"/>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4C555EF9-2F0A-491B-B80D-6372A51D2C91}"/>
              </a:ext>
            </a:extLst>
          </p:cNvPr>
          <p:cNvSpPr>
            <a:spLocks noGrp="1"/>
          </p:cNvSpPr>
          <p:nvPr>
            <p:ph idx="1"/>
          </p:nvPr>
        </p:nvSpPr>
        <p:spPr/>
        <p:txBody>
          <a:bodyPr/>
          <a:lstStyle/>
          <a:p>
            <a:r>
              <a:rPr lang="zh-CN" altLang="en-US" dirty="0"/>
              <a:t>为什么这些题我们要用分块来处理？不能分治吗</a:t>
            </a:r>
            <a:endParaRPr lang="en-US" altLang="zh-CN" dirty="0"/>
          </a:p>
        </p:txBody>
      </p:sp>
    </p:spTree>
    <p:extLst>
      <p:ext uri="{BB962C8B-B14F-4D97-AF65-F5344CB8AC3E}">
        <p14:creationId xmlns:p14="http://schemas.microsoft.com/office/powerpoint/2010/main" val="371473849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EB94-F749-4EE0-BAFE-C0F02529A726}"/>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34550CF2-7503-48E8-924A-79E7C9017D29}"/>
              </a:ext>
            </a:extLst>
          </p:cNvPr>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extLst>
      <p:ext uri="{BB962C8B-B14F-4D97-AF65-F5344CB8AC3E}">
        <p14:creationId xmlns:p14="http://schemas.microsoft.com/office/powerpoint/2010/main" val="36570146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298B-4026-4781-BD93-CE9DC67BBA7D}"/>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78D909CF-B5D8-4A4C-AC9D-69996DEF0A62}"/>
              </a:ext>
            </a:extLst>
          </p:cNvPr>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的袜子（区间每个数出现次数平方和）：双向规约</a:t>
            </a:r>
            <a:r>
              <a:rPr lang="en-US" altLang="zh-CN" dirty="0"/>
              <a:t>01</a:t>
            </a:r>
            <a:r>
              <a:rPr lang="zh-CN" altLang="en-US" dirty="0"/>
              <a:t>矩阵乘法</a:t>
            </a:r>
            <a:endParaRPr lang="en-US" altLang="zh-CN" dirty="0"/>
          </a:p>
          <a:p>
            <a:r>
              <a:rPr lang="zh-CN" altLang="en-US" dirty="0"/>
              <a:t>区间逆序对：双向规约</a:t>
            </a:r>
            <a:r>
              <a:rPr lang="en-US" altLang="zh-CN" dirty="0"/>
              <a:t>01</a:t>
            </a:r>
            <a:r>
              <a:rPr lang="zh-CN" altLang="en-US" dirty="0"/>
              <a:t>矩阵乘法</a:t>
            </a:r>
            <a:endParaRPr lang="en-US" altLang="zh-CN" dirty="0"/>
          </a:p>
          <a:p>
            <a:r>
              <a:rPr lang="zh-CN" altLang="en-US" dirty="0"/>
              <a:t>区间众数：单向规约布尔矩阵乘法</a:t>
            </a:r>
            <a:endParaRPr lang="en-US" altLang="zh-CN" dirty="0"/>
          </a:p>
          <a:p>
            <a:r>
              <a:rPr lang="zh-CN" altLang="en-US" dirty="0"/>
              <a:t>链颜色数：单向规约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35367212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B3EB8-2F60-49B3-9AEC-681ADC342FC1}"/>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0D224D64-1DC4-4488-A167-6475CC01ED11}"/>
              </a:ext>
            </a:extLst>
          </p:cNvPr>
          <p:cNvSpPr>
            <a:spLocks noGrp="1"/>
          </p:cNvSpPr>
          <p:nvPr>
            <p:ph idx="1"/>
          </p:nvPr>
        </p:nvSpPr>
        <p:spPr/>
        <p:txBody>
          <a:bodyPr/>
          <a:lstStyle/>
          <a:p>
            <a:r>
              <a:rPr lang="zh-CN" altLang="en-US" dirty="0"/>
              <a:t>区间出现次数奇数次的数个数：单向规约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：单向规约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的数个数：单向规约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 ：单向规约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139557203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7FB3-8D0B-4AA3-A2C8-21BDABDB287E}"/>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4809E6D-DE27-4074-8CE6-106E46D1C2C6}"/>
              </a:ext>
            </a:extLst>
          </p:cNvPr>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p>
        </p:txBody>
      </p:sp>
    </p:spTree>
    <p:extLst>
      <p:ext uri="{BB962C8B-B14F-4D97-AF65-F5344CB8AC3E}">
        <p14:creationId xmlns:p14="http://schemas.microsoft.com/office/powerpoint/2010/main" val="3887493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0734-6908-4426-8580-A579A74A61AA}"/>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7A7FE8A5-6CAD-4D20-BC98-5DD69F9408A8}"/>
              </a:ext>
            </a:extLst>
          </p:cNvPr>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p>
          <a:p>
            <a:endParaRPr lang="zh-CN" altLang="en-US" dirty="0"/>
          </a:p>
        </p:txBody>
      </p:sp>
    </p:spTree>
    <p:extLst>
      <p:ext uri="{BB962C8B-B14F-4D97-AF65-F5344CB8AC3E}">
        <p14:creationId xmlns:p14="http://schemas.microsoft.com/office/powerpoint/2010/main" val="342484850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0E12-446A-4528-A68A-259ACCCE59CF}"/>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BA66D056-4FCF-4EBA-9708-48F8625F6FAB}"/>
              </a:ext>
            </a:extLst>
          </p:cNvPr>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p>
          <a:p>
            <a:r>
              <a:rPr lang="zh-CN" altLang="en-US" dirty="0"/>
              <a:t>令</a:t>
            </a:r>
            <a:r>
              <a:rPr lang="en-US" altLang="zh-CN" dirty="0"/>
              <a:t>C = B^T</a:t>
            </a:r>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p>
        </p:txBody>
      </p:sp>
    </p:spTree>
    <p:extLst>
      <p:ext uri="{BB962C8B-B14F-4D97-AF65-F5344CB8AC3E}">
        <p14:creationId xmlns:p14="http://schemas.microsoft.com/office/powerpoint/2010/main" val="20220260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3B3D-08E3-48F6-828B-ACFE67E9EA83}"/>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50604D15-CB9D-43AC-857C-2093E2CFFB41}"/>
              </a:ext>
            </a:extLst>
          </p:cNvPr>
          <p:cNvSpPr>
            <a:spLocks noGrp="1"/>
          </p:cNvSpPr>
          <p:nvPr>
            <p:ph idx="1"/>
          </p:nvPr>
        </p:nvSpPr>
        <p:spPr/>
        <p:txBody>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p>
        </p:txBody>
      </p:sp>
    </p:spTree>
    <p:extLst>
      <p:ext uri="{BB962C8B-B14F-4D97-AF65-F5344CB8AC3E}">
        <p14:creationId xmlns:p14="http://schemas.microsoft.com/office/powerpoint/2010/main" val="111618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p>
        </p:txBody>
      </p:sp>
      <p:sp>
        <p:nvSpPr>
          <p:cNvPr id="3" name="副标题 2"/>
          <p:cNvSpPr>
            <a:spLocks noGrp="1"/>
          </p:cNvSpPr>
          <p:nvPr>
            <p:ph type="subTitle" idx="1"/>
          </p:nvPr>
        </p:nvSpPr>
        <p:spPr/>
        <p:txBody>
          <a:bodyPr>
            <a:normAutofit/>
          </a:bodyPr>
          <a:lstStyle/>
          <a:p>
            <a:r>
              <a:rPr lang="zh-CN" altLang="en-US" dirty="0"/>
              <a:t>目前最</a:t>
            </a:r>
            <a:r>
              <a:rPr lang="zh-CN" altLang="en-US"/>
              <a:t>复杂的根号数据结构</a:t>
            </a:r>
            <a:r>
              <a:rPr lang="zh-CN" altLang="en-US" dirty="0"/>
              <a:t>题</a:t>
            </a:r>
            <a:endParaRPr lang="en-US" altLang="zh-CN"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p>
          <a:p>
            <a:endParaRPr lang="en-US" altLang="zh-CN" dirty="0"/>
          </a:p>
          <a:p>
            <a:r>
              <a:rPr lang="zh-CN" altLang="en-US" dirty="0"/>
              <a:t>给你一个序列</a:t>
            </a:r>
          </a:p>
          <a:p>
            <a:r>
              <a:rPr lang="en-US" altLang="zh-CN" dirty="0"/>
              <a:t>1.</a:t>
            </a:r>
            <a:r>
              <a:rPr lang="zh-CN" altLang="en-US" dirty="0"/>
              <a:t>区间所有</a:t>
            </a:r>
            <a:r>
              <a:rPr lang="en-US" altLang="zh-CN" dirty="0"/>
              <a:t>x</a:t>
            </a:r>
            <a:r>
              <a:rPr lang="zh-CN" altLang="en-US" dirty="0"/>
              <a:t>变成</a:t>
            </a:r>
            <a:r>
              <a:rPr lang="en-US" altLang="zh-CN" dirty="0"/>
              <a:t>y </a:t>
            </a:r>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p>
          <a:p>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p>
          <a:p>
            <a:endParaRPr lang="zh-CN" altLang="en-US" dirty="0"/>
          </a:p>
          <a:p>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a:t>
            </a:r>
            <a:r>
              <a:rPr lang="en-US" altLang="zh-CN" dirty="0"/>
              <a:t>1e5</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维护一个序列，支持：</a:t>
            </a:r>
          </a:p>
          <a:p>
            <a:r>
              <a:rPr lang="en-US" altLang="zh-CN"/>
              <a:t>O( 1 )</a:t>
            </a:r>
            <a:r>
              <a:rPr lang="zh-CN" altLang="en-US"/>
              <a:t>单点修改，</a:t>
            </a:r>
            <a:r>
              <a:rPr lang="en-US" altLang="zh-CN"/>
              <a:t>O( sqrt(n) )</a:t>
            </a:r>
            <a:r>
              <a:rPr lang="zh-CN" altLang="en-US"/>
              <a:t>区间和</a:t>
            </a:r>
          </a:p>
          <a:p>
            <a:endParaRPr lang="en-US" altLang="zh-CN"/>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p>
          <a:p>
            <a:endParaRPr lang="zh-CN" altLang="en-US" dirty="0"/>
          </a:p>
          <a:p>
            <a:endParaRPr lang="zh-CN" alt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spid="_x0000_s178293" r:id="rId3" imgW="2762636" imgH="2085714" progId="PBrush">
                  <p:embed/>
                </p:oleObj>
              </mc:Choice>
              <mc:Fallback>
                <p:oleObj r:id="rId3" imgW="2762636" imgH="2085714" progId="PBrush">
                  <p:embed/>
                  <p:pic>
                    <p:nvPicPr>
                      <p:cNvPr id="0" name="Picture 2" descr="image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spid="_x0000_s178294" r:id="rId5" imgW="2914286" imgH="2467319" progId="PBrush">
                  <p:embed/>
                </p:oleObj>
              </mc:Choice>
              <mc:Fallback>
                <p:oleObj r:id="rId5" imgW="2914286" imgH="2467319" progId="PBrush">
                  <p:embed/>
                  <p:pic>
                    <p:nvPicPr>
                      <p:cNvPr id="0" name="Picture 1" descr="image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p>
        </p:txBody>
      </p:sp>
      <p:sp>
        <p:nvSpPr>
          <p:cNvPr id="3" name="内容占位符 2"/>
          <p:cNvSpPr>
            <a:spLocks noGrp="1"/>
          </p:cNvSpPr>
          <p:nvPr>
            <p:ph idx="1"/>
          </p:nvPr>
        </p:nvSpPr>
        <p:spPr/>
        <p:txBody>
          <a:bodyPr/>
          <a:lstStyle/>
          <a:p>
            <a:r>
              <a:rPr lang="zh-CN" altLang="en-US" dirty="0"/>
              <a:t>不过链表常数巨大。。。</a:t>
            </a:r>
          </a:p>
          <a:p>
            <a:r>
              <a:rPr lang="zh-CN" altLang="en-US" dirty="0"/>
              <a:t>这个应该跑的很慢</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p>
          <a:p>
            <a:r>
              <a:rPr lang="zh-CN" altLang="en-US" dirty="0"/>
              <a:t>然后启发式合并这个</a:t>
            </a:r>
            <a:r>
              <a:rPr lang="en-US" altLang="zh-CN" dirty="0"/>
              <a:t>vector</a:t>
            </a:r>
          </a:p>
          <a:p>
            <a:r>
              <a:rPr lang="zh-CN" altLang="en-US" dirty="0"/>
              <a:t>这个做法由于对缓存友好，所以会跑的快一些</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p>
        </p:txBody>
      </p:sp>
      <p:sp>
        <p:nvSpPr>
          <p:cNvPr id="3" name="内容占位符 2"/>
          <p:cNvSpPr>
            <a:spLocks noGrp="1"/>
          </p:cNvSpPr>
          <p:nvPr>
            <p:ph idx="1"/>
          </p:nvPr>
        </p:nvSpPr>
        <p:spPr/>
        <p:txBody>
          <a:bodyPr/>
          <a:lstStyle/>
          <a:p>
            <a:r>
              <a:rPr lang="zh-CN" altLang="en-US" dirty="0"/>
              <a:t>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第三分块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改一条边（注意这里不是链）的边权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p>
        </p:txBody>
      </p:sp>
      <p:pic>
        <p:nvPicPr>
          <p:cNvPr id="4" name="图片 3"/>
          <p:cNvPicPr>
            <a:picLocks noChangeAspect="1"/>
          </p:cNvPicPr>
          <p:nvPr/>
        </p:nvPicPr>
        <p:blipFill>
          <a:blip r:embed="rId2" cstate="print"/>
          <a:stretch>
            <a:fillRect/>
          </a:stretch>
        </p:blipFill>
        <p:spPr>
          <a:xfrm>
            <a:off x="838200" y="1563467"/>
            <a:ext cx="2952750" cy="2809875"/>
          </a:xfrm>
          <a:prstGeom prst="rect">
            <a:avLst/>
          </a:prstGeom>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p>
          <a:p>
            <a:endParaRPr lang="en-US" altLang="zh-CN" dirty="0"/>
          </a:p>
          <a:p>
            <a:r>
              <a:rPr lang="zh-CN" altLang="en-US" dirty="0"/>
              <a:t>序列</a:t>
            </a:r>
            <a:r>
              <a:rPr lang="en-US" altLang="zh-CN" dirty="0"/>
              <a:t>a</a:t>
            </a:r>
          </a:p>
          <a:p>
            <a:r>
              <a:rPr lang="en-US" altLang="zh-CN" dirty="0"/>
              <a:t>1.</a:t>
            </a:r>
            <a:r>
              <a:rPr lang="zh-CN" altLang="en-US" dirty="0"/>
              <a:t>把所有</a:t>
            </a:r>
            <a:r>
              <a:rPr lang="en-US" altLang="zh-CN" dirty="0"/>
              <a:t>x</a:t>
            </a:r>
            <a:r>
              <a:rPr lang="zh-CN" altLang="en-US" dirty="0"/>
              <a:t>变成</a:t>
            </a:r>
            <a:r>
              <a:rPr lang="en-US" altLang="zh-CN" dirty="0"/>
              <a:t>y</a:t>
            </a:r>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p>
          <a:p>
            <a:r>
              <a:rPr lang="zh-CN" altLang="en-US" dirty="0"/>
              <a:t>定义一个值</a:t>
            </a:r>
            <a:r>
              <a:rPr lang="en-US" altLang="zh-CN" dirty="0"/>
              <a:t>x</a:t>
            </a:r>
            <a:r>
              <a:rPr lang="zh-CN" altLang="en-US" dirty="0"/>
              <a:t>出现次数为</a:t>
            </a:r>
            <a:r>
              <a:rPr lang="en-US" altLang="zh-CN" dirty="0"/>
              <a:t>size[x]</a:t>
            </a:r>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p>
          <a:p>
            <a:r>
              <a:rPr lang="en-US" altLang="zh-CN" dirty="0"/>
              <a:t>O( </a:t>
            </a:r>
            <a:r>
              <a:rPr lang="en-US" altLang="zh-CN" dirty="0" err="1"/>
              <a:t>nsqrtn</a:t>
            </a:r>
            <a:r>
              <a:rPr lang="en-US" altLang="zh-CN" dirty="0"/>
              <a:t> + </a:t>
            </a:r>
            <a:r>
              <a:rPr lang="en-US" altLang="zh-CN" dirty="0" err="1"/>
              <a:t>msqrtn</a:t>
            </a:r>
            <a:r>
              <a:rPr lang="en-US" altLang="zh-CN" dirty="0"/>
              <a:t> )</a:t>
            </a:r>
          </a:p>
          <a:p>
            <a:endParaRPr lang="zh-CN" alt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p>
          <a:p>
            <a:r>
              <a:rPr lang="zh-CN" altLang="en-US" dirty="0"/>
              <a:t>假设把所有</a:t>
            </a:r>
            <a:r>
              <a:rPr lang="en-US" altLang="zh-CN" dirty="0"/>
              <a:t>x</a:t>
            </a:r>
            <a:r>
              <a:rPr lang="zh-CN" altLang="en-US" dirty="0"/>
              <a:t>变成</a:t>
            </a:r>
            <a:r>
              <a:rPr lang="en-US" altLang="zh-CN" dirty="0"/>
              <a:t>y</a:t>
            </a:r>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32885" r:id="rId3" imgW="8961905" imgH="1781424" progId="Paint.Picture">
                  <p:embed/>
                </p:oleObj>
              </mc:Choice>
              <mc:Fallback>
                <p:oleObj r:id="rId3" imgW="8961905" imgH="1781424" progId="Paint.Picture">
                  <p:embed/>
                  <p:pic>
                    <p:nvPicPr>
                      <p:cNvPr id="0" name="图片 6" descr="image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32886" r:id="rId5" imgW="8961905" imgH="1657581" progId="PBrush">
                  <p:embed/>
                </p:oleObj>
              </mc:Choice>
              <mc:Fallback>
                <p:oleObj r:id="rId5" imgW="8961905" imgH="1657581" progId="PBrush">
                  <p:embed/>
                  <p:pic>
                    <p:nvPicPr>
                      <p:cNvPr id="0" name="图片 8" descr="image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12BBB-1189-40B0-A054-0EC7B00919C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7D03C-5163-4956-B22B-9F65BFFA0C1B}"/>
              </a:ext>
            </a:extLst>
          </p:cNvPr>
          <p:cNvSpPr>
            <a:spLocks noGrp="1"/>
          </p:cNvSpPr>
          <p:nvPr>
            <p:ph idx="1"/>
          </p:nvPr>
        </p:nvSpPr>
        <p:spPr/>
        <p:txBody>
          <a:bodyPr/>
          <a:lstStyle/>
          <a:p>
            <a:r>
              <a:rPr lang="zh-CN" altLang="en-US" dirty="0"/>
              <a:t>存在序列分块的做法</a:t>
            </a:r>
          </a:p>
        </p:txBody>
      </p:sp>
    </p:spTree>
    <p:extLst>
      <p:ext uri="{BB962C8B-B14F-4D97-AF65-F5344CB8AC3E}">
        <p14:creationId xmlns:p14="http://schemas.microsoft.com/office/powerpoint/2010/main" val="155969524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对这题的评价：</a:t>
            </a:r>
            <a:r>
              <a:rPr lang="en-US" altLang="zh-CN" dirty="0"/>
              <a:t>8/11</a:t>
            </a:r>
          </a:p>
          <a:p>
            <a:endParaRPr lang="zh-CN" altLang="en-US" dirty="0"/>
          </a:p>
          <a:p>
            <a:r>
              <a:rPr lang="zh-CN" altLang="en-US" dirty="0"/>
              <a:t>先看一个这题的弱化版</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维护一个序列，支持：</a:t>
            </a:r>
          </a:p>
          <a:p>
            <a:r>
              <a:rPr lang="en-US" altLang="zh-CN"/>
              <a:t>O( sqrt(n) )</a:t>
            </a:r>
            <a:r>
              <a:rPr lang="zh-CN" altLang="en-US"/>
              <a:t>单点修改，</a:t>
            </a:r>
            <a:r>
              <a:rPr lang="en-US" altLang="zh-CN"/>
              <a:t>O(1)</a:t>
            </a:r>
            <a:r>
              <a:rPr lang="zh-CN" altLang="en-US"/>
              <a:t>区间和</a:t>
            </a:r>
          </a:p>
          <a:p>
            <a:endParaRPr lang="en-US" altLang="zh-CN"/>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p>
          <a:p>
            <a:r>
              <a:rPr lang="zh-CN" altLang="en-US" dirty="0"/>
              <a:t>这个可以类比单点修改区间最大子段和理解</a:t>
            </a:r>
            <a:endParaRPr lang="en-US" altLang="zh-CN"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p>
          <a:p>
            <a:r>
              <a:rPr lang="zh-CN" altLang="en-US" dirty="0"/>
              <a:t>如果朴素地来实现的话我们可以对序列进行分块，每块开一个数据结构</a:t>
            </a:r>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p>
          <a:p>
            <a:r>
              <a:rPr lang="zh-CN" altLang="en-US"/>
              <a:t>发现本题使用的线段树并不需要支持区间查询，只是一个分治结构而已</a:t>
            </a:r>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67C7-E572-479D-B6C1-80EF58FE62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B87D232-8596-4850-BF36-AE6DF749A7E4}"/>
              </a:ext>
            </a:extLst>
          </p:cNvPr>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p>
          <a:p>
            <a:endParaRPr lang="en-US" altLang="zh-CN" dirty="0"/>
          </a:p>
          <a:p>
            <a:endParaRPr lang="zh-CN" altLang="en-US" dirty="0"/>
          </a:p>
        </p:txBody>
      </p:sp>
    </p:spTree>
    <p:extLst>
      <p:ext uri="{BB962C8B-B14F-4D97-AF65-F5344CB8AC3E}">
        <p14:creationId xmlns:p14="http://schemas.microsoft.com/office/powerpoint/2010/main" val="15434680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p>
          <a:p>
            <a:r>
              <a:rPr lang="zh-CN" altLang="en-US"/>
              <a:t>d(S,a) = d(a,S) = ∑ d(a,b)</a:t>
            </a:r>
            <a:r>
              <a:rPr lang="en-US" altLang="zh-CN"/>
              <a:t>[b</a:t>
            </a:r>
            <a:r>
              <a:rPr lang="zh-CN" altLang="en-US"/>
              <a:t>∈</a:t>
            </a:r>
            <a:r>
              <a:rPr lang="en-US" altLang="zh-CN"/>
              <a:t>S]</a:t>
            </a:r>
          </a:p>
          <a:p>
            <a:r>
              <a:rPr lang="zh-CN" altLang="en-US"/>
              <a:t>d(S1,S2) = ∑ d(a,S2)</a:t>
            </a:r>
            <a:r>
              <a:rPr lang="en-US" altLang="zh-CN"/>
              <a:t>[a</a:t>
            </a:r>
            <a:r>
              <a:rPr lang="zh-CN" altLang="en-US"/>
              <a:t>∈</a:t>
            </a:r>
            <a:r>
              <a:rPr lang="en-US" altLang="zh-CN"/>
              <a:t>S1]</a:t>
            </a:r>
            <a:r>
              <a:rPr lang="zh-CN" altLang="en-US"/>
              <a:t> 。 </a:t>
            </a:r>
          </a:p>
          <a:p>
            <a:r>
              <a:rPr lang="zh-CN" altLang="en-US"/>
              <a:t>树 T 上的一个邻域 NT(x,y)定义为到顶点 x 距离不超过 y 条边的顶点集。x 称为邻域的中心， y 称为邻域的半径。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分块维护块内前缀和和块外前缀和</a:t>
            </a:r>
          </a:p>
          <a:p>
            <a:r>
              <a:rPr lang="zh-CN" altLang="en-US"/>
              <a:t>也就是说维护每个块块内前</a:t>
            </a:r>
            <a:r>
              <a:rPr lang="en-US" altLang="zh-CN"/>
              <a:t>x</a:t>
            </a:r>
            <a:r>
              <a:rPr lang="zh-CN" altLang="en-US"/>
              <a:t>数的和</a:t>
            </a:r>
          </a:p>
          <a:p>
            <a:r>
              <a:rPr lang="zh-CN" altLang="en-US"/>
              <a:t>以及维护前</a:t>
            </a:r>
            <a:r>
              <a:rPr lang="en-US" altLang="zh-CN"/>
              <a:t>x</a:t>
            </a:r>
            <a:r>
              <a:rPr lang="zh-CN" altLang="en-US"/>
              <a:t>的块的和</a:t>
            </a:r>
          </a:p>
          <a:p>
            <a:r>
              <a:rPr lang="zh-CN" altLang="en-US"/>
              <a:t>更新的时候分别更新这两个前缀和</a:t>
            </a:r>
          </a:p>
          <a:p>
            <a:r>
              <a:rPr lang="zh-CN" altLang="en-US"/>
              <a:t>查询的时候把这两个前缀和拼起来</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p>
          <a:p>
            <a:r>
              <a:rPr lang="zh-CN" altLang="en-US"/>
              <a:t> </a:t>
            </a:r>
          </a:p>
          <a:p>
            <a:r>
              <a:rPr lang="zh-CN" altLang="en-US"/>
              <a:t>树 T 的一个邻域可以拆分为这个邻域和每个块的交。</a:t>
            </a:r>
          </a:p>
          <a:p>
            <a:r>
              <a:rPr lang="zh-CN" altLang="en-US"/>
              <a:t>对于块 B，若 x 在 B 中，则 NT(x,y)∩B=NB(x,y)； 否则设 z 是 B 中距离 x 较近的端点，距离为 d，则 NT(x,y)∩B=NB(z,y-d)。 </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第十分块</a:t>
            </a:r>
          </a:p>
          <a:p>
            <a:r>
              <a:rPr lang="zh-CN" altLang="en-US" dirty="0">
                <a:sym typeface="+mn-ea"/>
              </a:rPr>
              <a:t>序列</a:t>
            </a: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51317" r:id="rId3" imgW="8952381" imgH="1638529" progId="PBrush">
                  <p:embed/>
                </p:oleObj>
              </mc:Choice>
              <mc:Fallback>
                <p:oleObj r:id="rId3" imgW="8952381" imgH="1638529" progId="PBrush">
                  <p:embed/>
                  <p:pic>
                    <p:nvPicPr>
                      <p:cNvPr id="0" name="图片 4" descr="image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51318" r:id="rId5" imgW="9011908" imgH="1762371" progId="Paint.Picture">
                  <p:embed/>
                </p:oleObj>
              </mc:Choice>
              <mc:Fallback>
                <p:oleObj r:id="rId5" imgW="9011908" imgH="1762371" progId="Paint.Picture">
                  <p:embed/>
                  <p:pic>
                    <p:nvPicPr>
                      <p:cNvPr id="0" name="图片 6" descr="image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p>
          <a:p>
            <a:r>
              <a:rPr lang="zh-CN" altLang="en-US" dirty="0"/>
              <a:t>这里利用莫队二次离线的</a:t>
            </a:r>
            <a:r>
              <a:rPr lang="en-US" altLang="zh-CN" dirty="0"/>
              <a:t>trick</a:t>
            </a:r>
            <a:r>
              <a:rPr lang="zh-CN" altLang="en-US" dirty="0"/>
              <a:t>：</a:t>
            </a:r>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p>
          <a:p>
            <a:endParaRPr lang="zh-CN" alt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a:sym typeface="+mn-ea"/>
              </a:rPr>
              <a:t>然后通过这个差分我们可以发现，我们把</a:t>
            </a:r>
            <a:r>
              <a:rPr lang="en-US" altLang="zh-CN">
                <a:sym typeface="+mn-ea"/>
              </a:rPr>
              <a:t>O( nsqrtm )</a:t>
            </a:r>
            <a:r>
              <a:rPr lang="zh-CN" altLang="en-US">
                <a:sym typeface="+mn-ea"/>
              </a:rPr>
              <a:t>次的修改降低到了</a:t>
            </a:r>
            <a:r>
              <a:rPr lang="en-US" altLang="zh-CN">
                <a:sym typeface="+mn-ea"/>
              </a:rPr>
              <a:t>O( n )</a:t>
            </a:r>
            <a:r>
              <a:rPr lang="zh-CN" altLang="en-US">
                <a:sym typeface="+mn-ea"/>
              </a:rPr>
              <a:t>次修改,因为前缀只会拓展</a:t>
            </a:r>
            <a:r>
              <a:rPr lang="en-US" altLang="zh-CN">
                <a:sym typeface="+mn-ea"/>
              </a:rPr>
              <a:t>O( n )</a:t>
            </a:r>
            <a:r>
              <a:rPr lang="zh-CN" altLang="en-US">
                <a:sym typeface="+mn-ea"/>
              </a:rPr>
              <a:t>次</a:t>
            </a:r>
            <a:endParaRPr lang="zh-CN" altLang="en-US"/>
          </a:p>
          <a:p>
            <a:r>
              <a:rPr lang="zh-CN" altLang="en-US">
                <a:sym typeface="+mn-ea"/>
              </a:rPr>
              <a:t>于是我们每次可以较高复杂度拓展前缀和，因为插入次数变成了</a:t>
            </a:r>
            <a:r>
              <a:rPr lang="en-US" altLang="zh-CN">
                <a:sym typeface="+mn-ea"/>
              </a:rPr>
              <a:t>O( n )</a:t>
            </a:r>
            <a:r>
              <a:rPr lang="zh-CN" altLang="en-US">
                <a:sym typeface="+mn-ea"/>
              </a:rPr>
              <a:t>次</a:t>
            </a:r>
            <a:endParaRPr lang="zh-CN" altLang="en-US"/>
          </a:p>
          <a:p>
            <a:r>
              <a:rPr lang="zh-CN" altLang="en-US">
                <a:sym typeface="+mn-ea"/>
              </a:rPr>
              <a:t>然后这⾥我们离线莫队的转移的时候可以做到线性空间，因为每次莫队是从一个区间转移到另一个区间：</a:t>
            </a:r>
            <a:endParaRPr lang="zh-CN" altLang="en-US"/>
          </a:p>
          <a:p>
            <a:r>
              <a:rPr lang="zh-CN" altLang="en-US">
                <a:sym typeface="+mn-ea"/>
              </a:rPr>
              <a:t>我们记下pre[i]为i的前缀区间的答案，</a:t>
            </a:r>
            <a:r>
              <a:rPr lang="en-US" altLang="zh-CN">
                <a:sym typeface="+mn-ea"/>
              </a:rPr>
              <a:t>suf[i]</a:t>
            </a:r>
            <a:r>
              <a:rPr lang="zh-CN" altLang="en-US">
                <a:sym typeface="+mn-ea"/>
              </a:rPr>
              <a:t>为i的后缀区间的答案</a:t>
            </a:r>
            <a:endParaRPr lang="zh-CN" altLang="en-US"/>
          </a:p>
          <a:p>
            <a:endParaRPr lang="zh-CN" altLang="en-US"/>
          </a:p>
          <a:p>
            <a:endParaRPr lang="zh-CN" altLang="en-US"/>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p>
        </p:txBody>
      </p:sp>
      <p:graphicFrame>
        <p:nvGraphicFramePr>
          <p:cNvPr id="4" name="对象 3"/>
          <p:cNvGraphicFramePr>
            <a:graphicFrameLocks/>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spid="_x0000_s297019" r:id="rId3" imgW="6087325" imgH="4458322" progId="PBrush">
                  <p:embed/>
                </p:oleObj>
              </mc:Choice>
              <mc:Fallback>
                <p:oleObj r:id="rId3" imgW="6087325" imgH="4458322" progId="PBrush">
                  <p:embed/>
                  <p:pic>
                    <p:nvPicPr>
                      <p:cNvPr id="0" name="Picture 1" descr="image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a:sym typeface="+mn-ea"/>
              </a:rPr>
              <a:t>这里每个位置开个</a:t>
            </a:r>
            <a:r>
              <a:rPr lang="en-US" altLang="zh-CN">
                <a:sym typeface="+mn-ea"/>
              </a:rPr>
              <a:t>vector</a:t>
            </a:r>
            <a:r>
              <a:rPr lang="zh-CN" altLang="en-US">
                <a:sym typeface="+mn-ea"/>
              </a:rPr>
              <a:t>存⼀下就可以了，相当于说在</a:t>
            </a:r>
            <a:r>
              <a:rPr lang="en-US" altLang="zh-CN">
                <a:sym typeface="+mn-ea"/>
              </a:rPr>
              <a:t>l1-1</a:t>
            </a:r>
            <a:r>
              <a:rPr lang="zh-CN" altLang="en-US">
                <a:sym typeface="+mn-ea"/>
              </a:rPr>
              <a:t>位置</a:t>
            </a:r>
            <a:r>
              <a:rPr lang="en-US" altLang="zh-CN">
                <a:sym typeface="+mn-ea"/>
              </a:rPr>
              <a:t>push_back( pair &lt; int , int &gt; ( r1 + 1 , r2 ) )</a:t>
            </a:r>
            <a:r>
              <a:rPr lang="zh-CN" altLang="en-US">
                <a:sym typeface="+mn-ea"/>
              </a:rPr>
              <a:t>，然后扫描线扫到的时候直接暴力进行处理就可以了</a:t>
            </a:r>
            <a:endParaRPr lang="zh-CN" altLang="en-US"/>
          </a:p>
          <a:p>
            <a:r>
              <a:rPr lang="zh-CN" altLang="en-US">
                <a:sym typeface="+mn-ea"/>
              </a:rPr>
              <a:t>于是我们达成了</a:t>
            </a:r>
            <a:r>
              <a:rPr lang="en-US" altLang="zh-CN">
                <a:sym typeface="+mn-ea"/>
              </a:rPr>
              <a:t>O( n + m )</a:t>
            </a:r>
            <a:r>
              <a:rPr lang="zh-CN" altLang="en-US">
                <a:sym typeface="+mn-ea"/>
              </a:rPr>
              <a:t>的空间复杂度将莫队给⼆次离线</a:t>
            </a:r>
            <a:endParaRPr lang="zh-CN" altLang="en-US"/>
          </a:p>
          <a:p>
            <a:r>
              <a:rPr lang="zh-CN" altLang="en-US">
                <a:sym typeface="+mn-ea"/>
              </a:rPr>
              <a:t>现在考虑怎么算这个贡献，我们要高效计算区间</a:t>
            </a:r>
            <a:r>
              <a:rPr lang="en-US" altLang="zh-CN">
                <a:sym typeface="+mn-ea"/>
              </a:rPr>
              <a:t>[l,r]</a:t>
            </a:r>
            <a:r>
              <a:rPr lang="zh-CN" altLang="en-US">
                <a:sym typeface="+mn-ea"/>
              </a:rPr>
              <a:t>对</a:t>
            </a:r>
            <a:r>
              <a:rPr lang="en-US" altLang="zh-CN">
                <a:sym typeface="+mn-ea"/>
              </a:rPr>
              <a:t>x</a:t>
            </a:r>
            <a:r>
              <a:rPr lang="zh-CN" altLang="en-US">
                <a:sym typeface="+mn-ea"/>
              </a:rPr>
              <a:t>的贡献时</a:t>
            </a:r>
            <a:endParaRPr lang="zh-CN" altLang="en-US"/>
          </a:p>
          <a:p>
            <a:r>
              <a:rPr lang="zh-CN" altLang="en-US">
                <a:sym typeface="+mn-ea"/>
              </a:rPr>
              <a:t>先把贡献拆开变成：</a:t>
            </a:r>
            <a:r>
              <a:rPr lang="en-US" altLang="zh-CN">
                <a:sym typeface="+mn-ea"/>
              </a:rPr>
              <a:t>[l,r]</a:t>
            </a:r>
            <a:r>
              <a:rPr lang="zh-CN" altLang="en-US">
                <a:sym typeface="+mn-ea"/>
              </a:rPr>
              <a:t>中x的倍数个数，</a:t>
            </a:r>
            <a:r>
              <a:rPr lang="en-US" altLang="zh-CN">
                <a:sym typeface="+mn-ea"/>
              </a:rPr>
              <a:t>[l,r]</a:t>
            </a:r>
            <a:r>
              <a:rPr lang="zh-CN" altLang="en-US">
                <a:sym typeface="+mn-ea"/>
              </a:rPr>
              <a:t>中</a:t>
            </a:r>
            <a:r>
              <a:rPr lang="en-US" altLang="zh-CN">
                <a:sym typeface="+mn-ea"/>
              </a:rPr>
              <a:t>x</a:t>
            </a:r>
            <a:r>
              <a:rPr lang="zh-CN" altLang="en-US">
                <a:sym typeface="+mn-ea"/>
              </a:rPr>
              <a:t>的约数个数</a:t>
            </a:r>
            <a:endParaRPr lang="zh-CN" altLang="en-US"/>
          </a:p>
          <a:p>
            <a:endParaRPr lang="zh-CN" altLang="en-US"/>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a:t>如果没有专门说明</a:t>
            </a:r>
          </a:p>
          <a:p>
            <a:r>
              <a:rPr lang="zh-CN" altLang="en-US"/>
              <a:t>默认</a:t>
            </a:r>
            <a:r>
              <a:rPr lang="en-US" altLang="zh-CN"/>
              <a:t>n = 1e5 , m = 1e5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 sqrt(n) )</a:t>
            </a:r>
            <a:r>
              <a:rPr lang="zh-CN" altLang="en-US">
                <a:sym typeface="+mn-ea"/>
              </a:rPr>
              <a:t>区间加，</a:t>
            </a:r>
            <a:r>
              <a:rPr lang="en-US" altLang="zh-CN">
                <a:sym typeface="+mn-ea"/>
              </a:rPr>
              <a:t>O(1)</a:t>
            </a:r>
            <a:r>
              <a:rPr lang="zh-CN" altLang="en-US">
                <a:sym typeface="+mn-ea"/>
              </a:rPr>
              <a:t>查单点</a:t>
            </a:r>
            <a:endParaRPr lang="zh-CN" altLang="en-US"/>
          </a:p>
          <a:p>
            <a:endParaRPr lang="zh-CN" altLang="en-US"/>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54389" r:id="rId3" imgW="8895238" imgH="1657581" progId="PBrush">
                  <p:embed/>
                </p:oleObj>
              </mc:Choice>
              <mc:Fallback>
                <p:oleObj r:id="rId3" imgW="8895238" imgH="1657581" progId="PBrush">
                  <p:embed/>
                  <p:pic>
                    <p:nvPicPr>
                      <p:cNvPr id="0" name="图片 4" descr="image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54390" r:id="rId5" imgW="9011908" imgH="1762371" progId="Paint.Picture">
                  <p:embed/>
                </p:oleObj>
              </mc:Choice>
              <mc:Fallback>
                <p:oleObj r:id="rId5" imgW="9011908" imgH="1762371" progId="Paint.Picture">
                  <p:embed/>
                  <p:pic>
                    <p:nvPicPr>
                      <p:cNvPr id="0" name="图片 6" descr="image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每次对区间</a:t>
            </a:r>
            <a:r>
              <a:rPr lang="en-US" altLang="zh-CN"/>
              <a:t>[l,r]</a:t>
            </a:r>
            <a:r>
              <a:rPr lang="zh-CN" altLang="en-US"/>
              <a:t>加</a:t>
            </a:r>
            <a:r>
              <a:rPr lang="en-US" altLang="zh-CN"/>
              <a:t>x</a:t>
            </a:r>
            <a:r>
              <a:rPr lang="zh-CN" altLang="en-US"/>
              <a:t>的时候</a:t>
            </a:r>
          </a:p>
          <a:p>
            <a:r>
              <a:rPr lang="zh-CN" altLang="en-US"/>
              <a:t>差分为前缀</a:t>
            </a:r>
            <a:r>
              <a:rPr lang="en-US" altLang="zh-CN"/>
              <a:t>[1,l-1]</a:t>
            </a:r>
            <a:r>
              <a:rPr lang="zh-CN" altLang="en-US"/>
              <a:t>减</a:t>
            </a:r>
            <a:r>
              <a:rPr lang="en-US" altLang="zh-CN"/>
              <a:t>x</a:t>
            </a:r>
            <a:r>
              <a:rPr lang="zh-CN" altLang="en-US"/>
              <a:t>，前缀</a:t>
            </a:r>
            <a:r>
              <a:rPr lang="en-US" altLang="zh-CN"/>
              <a:t>[1,r]</a:t>
            </a:r>
            <a:r>
              <a:rPr lang="zh-CN" altLang="en-US"/>
              <a:t>加</a:t>
            </a:r>
            <a:r>
              <a:rPr lang="en-US" altLang="zh-CN"/>
              <a:t>x</a:t>
            </a:r>
          </a:p>
          <a:p>
            <a:r>
              <a:rPr lang="zh-CN" altLang="en-US"/>
              <a:t>同时在数组上和块上打标记</a:t>
            </a:r>
          </a:p>
          <a:p>
            <a:r>
              <a:rPr lang="zh-CN" altLang="en-US"/>
              <a:t>使得区间</a:t>
            </a:r>
            <a:r>
              <a:rPr lang="en-US" altLang="zh-CN"/>
              <a:t>[l,r]</a:t>
            </a:r>
            <a:r>
              <a:rPr lang="zh-CN" altLang="en-US"/>
              <a:t>加</a:t>
            </a:r>
            <a:r>
              <a:rPr lang="en-US" altLang="zh-CN"/>
              <a:t>x</a:t>
            </a:r>
          </a:p>
          <a:p>
            <a:r>
              <a:rPr lang="zh-CN" altLang="en-US"/>
              <a:t>查询的时候就扫过块外的标记和块内的标记即可</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57461" r:id="rId3" imgW="8942857" imgH="1638529" progId="PBrush">
                  <p:embed/>
                </p:oleObj>
              </mc:Choice>
              <mc:Fallback>
                <p:oleObj r:id="rId3" imgW="8942857" imgH="1638529" progId="PBrush">
                  <p:embed/>
                  <p:pic>
                    <p:nvPicPr>
                      <p:cNvPr id="0" name="图片 7" descr="image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57462" r:id="rId5" imgW="9047619" imgH="1743318" progId="PBrush">
                  <p:embed/>
                </p:oleObj>
              </mc:Choice>
              <mc:Fallback>
                <p:oleObj r:id="rId5" imgW="9047619" imgH="1743318" progId="PBrush">
                  <p:embed/>
                  <p:pic>
                    <p:nvPicPr>
                      <p:cNvPr id="0" name="图片 9" descr="image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维护一个集合，支持：</a:t>
            </a:r>
          </a:p>
          <a:p>
            <a:r>
              <a:rPr lang="en-US" altLang="zh-CN"/>
              <a:t>O(1)</a:t>
            </a:r>
            <a:r>
              <a:rPr lang="zh-CN" altLang="en-US"/>
              <a:t>插入一个数</a:t>
            </a:r>
          </a:p>
          <a:p>
            <a:r>
              <a:rPr lang="en-US" altLang="zh-CN"/>
              <a:t>O( sqrt(n) )</a:t>
            </a:r>
            <a:r>
              <a:rPr lang="zh-CN" altLang="en-US"/>
              <a:t>查询</a:t>
            </a:r>
            <a:r>
              <a:rPr lang="en-US" altLang="zh-CN"/>
              <a:t>k</a:t>
            </a:r>
            <a:r>
              <a:rPr lang="zh-CN" altLang="en-US"/>
              <a:t>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离散化后对值域进行分块</a:t>
            </a:r>
          </a:p>
          <a:p>
            <a:r>
              <a:rPr lang="zh-CN" altLang="en-US"/>
              <a:t>还是维护第</a:t>
            </a:r>
            <a:r>
              <a:rPr lang="en-US" altLang="zh-CN"/>
              <a:t>i</a:t>
            </a:r>
            <a:r>
              <a:rPr lang="zh-CN" altLang="en-US"/>
              <a:t>个块里面有多少个数</a:t>
            </a:r>
          </a:p>
          <a:p>
            <a:r>
              <a:rPr lang="zh-CN" altLang="en-US"/>
              <a:t>查询的时候从第一个块开始往右跑</a:t>
            </a:r>
          </a:p>
          <a:p>
            <a:r>
              <a:rPr lang="zh-CN" altLang="en-US"/>
              <a:t>最多走过</a:t>
            </a:r>
            <a:r>
              <a:rPr lang="en-US" altLang="zh-CN"/>
              <a:t>sqrt(n)</a:t>
            </a:r>
            <a:r>
              <a:rPr lang="zh-CN" altLang="en-US"/>
              <a:t>个整块和</a:t>
            </a:r>
            <a:r>
              <a:rPr lang="en-US" altLang="zh-CN"/>
              <a:t>sqrt(n)</a:t>
            </a:r>
            <a:r>
              <a:rPr lang="zh-CN" altLang="en-US"/>
              <a:t>个零散的数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60533" r:id="rId3" imgW="8961905" imgH="1781424" progId="Paint.Picture">
                  <p:embed/>
                </p:oleObj>
              </mc:Choice>
              <mc:Fallback>
                <p:oleObj r:id="rId3" imgW="8961905" imgH="1781424" progId="Paint.Picture">
                  <p:embed/>
                  <p:pic>
                    <p:nvPicPr>
                      <p:cNvPr id="0" name="图片 6" descr="image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60534" r:id="rId5" imgW="8992855" imgH="1724266" progId="Paint.Picture">
                  <p:embed/>
                </p:oleObj>
              </mc:Choice>
              <mc:Fallback>
                <p:oleObj r:id="rId5" imgW="8992855" imgH="1724266" progId="Paint.Picture">
                  <p:embed/>
                  <p:pic>
                    <p:nvPicPr>
                      <p:cNvPr id="0" name="图片 4" descr="image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63605" r:id="rId3" imgW="8980952" imgH="1609524" progId="PBrush">
                  <p:embed/>
                </p:oleObj>
              </mc:Choice>
              <mc:Fallback>
                <p:oleObj r:id="rId3" imgW="8980952" imgH="1609524" progId="PBrush">
                  <p:embed/>
                  <p:pic>
                    <p:nvPicPr>
                      <p:cNvPr id="0" name="图片 8" descr="image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63606" r:id="rId5" imgW="8923810" imgH="1647619" progId="PBrush">
                  <p:embed/>
                </p:oleObj>
              </mc:Choice>
              <mc:Fallback>
                <p:oleObj r:id="rId5" imgW="8923810" imgH="1647619" progId="PBrush">
                  <p:embed/>
                  <p:pic>
                    <p:nvPicPr>
                      <p:cNvPr id="0" name="图片 10" descr="image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个数，给定</a:t>
            </a:r>
            <a:r>
              <a:rPr lang="en-US" altLang="zh-CN" dirty="0"/>
              <a:t>m</a:t>
            </a:r>
            <a:r>
              <a:rPr lang="zh-CN" altLang="en-US" dirty="0"/>
              <a:t>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个询问，有两种类型的操作：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因为函数不变，所以把函数分块</a:t>
            </a:r>
          </a:p>
          <a:p>
            <a:r>
              <a:rPr lang="zh-CN" altLang="en-US"/>
              <a:t>维护一个前</a:t>
            </a:r>
            <a:r>
              <a:rPr lang="en-US" altLang="zh-CN"/>
              <a:t>i</a:t>
            </a:r>
            <a:r>
              <a:rPr lang="zh-CN" altLang="en-US"/>
              <a:t>个块的函数的前缀和，代表前</a:t>
            </a:r>
            <a:r>
              <a:rPr lang="en-US" altLang="zh-CN"/>
              <a:t>i</a:t>
            </a:r>
            <a:r>
              <a:rPr lang="zh-CN" altLang="en-US"/>
              <a:t>个块中每个序列上的点的出现次数</a:t>
            </a:r>
          </a:p>
          <a:p>
            <a:r>
              <a:rPr lang="zh-CN" altLang="en-US"/>
              <a:t>然后再维护一个前</a:t>
            </a:r>
            <a:r>
              <a:rPr lang="en-US" altLang="zh-CN"/>
              <a:t>i</a:t>
            </a:r>
            <a:r>
              <a:rPr lang="zh-CN" altLang="en-US"/>
              <a:t>个块的函数的答案</a:t>
            </a:r>
          </a:p>
          <a:p>
            <a:r>
              <a:rPr lang="zh-CN" altLang="en-US"/>
              <a:t>每次修改只需要查询这个序列上的点在前</a:t>
            </a:r>
            <a:r>
              <a:rPr lang="en-US" altLang="zh-CN"/>
              <a:t>i</a:t>
            </a:r>
            <a:r>
              <a:rPr lang="zh-CN" altLang="en-US"/>
              <a:t>个块的函数中的出现次数即可</a:t>
            </a:r>
          </a:p>
          <a:p>
            <a:r>
              <a:rPr lang="zh-CN" altLang="en-US"/>
              <a:t>然后零散的部分，即用一个</a:t>
            </a:r>
            <a:r>
              <a:rPr lang="en-US" altLang="zh-CN"/>
              <a:t>O( sqrt(n) )</a:t>
            </a:r>
            <a:r>
              <a:rPr lang="zh-CN" altLang="en-US"/>
              <a:t>修改，</a:t>
            </a:r>
            <a:r>
              <a:rPr lang="en-US" altLang="zh-CN"/>
              <a:t>O( 1 )</a:t>
            </a:r>
            <a:r>
              <a:rPr lang="zh-CN" altLang="en-US"/>
              <a:t>查询的分块维护即可</a:t>
            </a:r>
          </a:p>
          <a:p>
            <a:endParaRPr lang="zh-CN" altLang="en-US"/>
          </a:p>
          <a:p>
            <a:r>
              <a:rPr lang="en-US" altLang="zh-CN"/>
              <a:t>O( nsqrtn + msqrtn ) = O( msqrtn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a:t>假设有两个区间询问</a:t>
            </a:r>
          </a:p>
          <a:p>
            <a:r>
              <a:rPr lang="en-US" altLang="zh-CN"/>
              <a:t>[l1,r1],[l2,r2]</a:t>
            </a:r>
          </a:p>
          <a:p>
            <a:r>
              <a:rPr lang="zh-CN" altLang="en-US"/>
              <a:t>如果我们可以</a:t>
            </a:r>
            <a:r>
              <a:rPr lang="en-US" altLang="zh-CN"/>
              <a:t>O(x)</a:t>
            </a:r>
            <a:r>
              <a:rPr lang="zh-CN" altLang="en-US"/>
              <a:t>插入或者删除一个元素</a:t>
            </a:r>
          </a:p>
          <a:p>
            <a:r>
              <a:rPr lang="zh-CN" altLang="en-US"/>
              <a:t>即我们已经得到了</a:t>
            </a:r>
            <a:r>
              <a:rPr lang="en-US" altLang="zh-CN"/>
              <a:t>[l,r]</a:t>
            </a:r>
            <a:r>
              <a:rPr lang="zh-CN" altLang="en-US"/>
              <a:t>的答案</a:t>
            </a:r>
          </a:p>
          <a:p>
            <a:r>
              <a:rPr lang="zh-CN" altLang="en-US"/>
              <a:t>可以</a:t>
            </a:r>
            <a:r>
              <a:rPr lang="en-US" altLang="zh-CN"/>
              <a:t>O(x)</a:t>
            </a:r>
            <a:r>
              <a:rPr lang="zh-CN" altLang="en-US"/>
              <a:t>转移得到</a:t>
            </a:r>
          </a:p>
          <a:p>
            <a:r>
              <a:rPr lang="en-US" altLang="zh-CN"/>
              <a:t>[l,r+1],[l,r-1],[l-1,r],[l+1,r]</a:t>
            </a:r>
            <a:r>
              <a:rPr lang="zh-CN" altLang="en-US"/>
              <a:t>的答案</a:t>
            </a:r>
          </a:p>
          <a:p>
            <a:r>
              <a:rPr lang="zh-CN" altLang="en-US"/>
              <a:t>那么我们可以</a:t>
            </a:r>
            <a:r>
              <a:rPr lang="en-US" altLang="zh-CN"/>
              <a:t>O( x * ( |r1-r2|+|l1-l2| ) ) </a:t>
            </a:r>
          </a:p>
          <a:p>
            <a:r>
              <a:rPr lang="zh-CN" altLang="en-US"/>
              <a:t>由</a:t>
            </a:r>
            <a:r>
              <a:rPr lang="en-US" altLang="zh-CN"/>
              <a:t>[l1,r1]</a:t>
            </a:r>
            <a:r>
              <a:rPr lang="zh-CN" altLang="en-US"/>
              <a:t>的答案得到</a:t>
            </a:r>
            <a:r>
              <a:rPr lang="en-US" altLang="zh-CN"/>
              <a:t>[l2,r2]</a:t>
            </a:r>
            <a:r>
              <a:rPr lang="zh-CN" altLang="en-US"/>
              <a:t>的答案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a:t>于是序列长</a:t>
            </a:r>
            <a:r>
              <a:rPr lang="en-US" altLang="zh-CN"/>
              <a:t>n</a:t>
            </a:r>
            <a:r>
              <a:rPr lang="zh-CN" altLang="en-US"/>
              <a:t>，有</a:t>
            </a:r>
            <a:r>
              <a:rPr lang="en-US" altLang="zh-CN"/>
              <a:t>m</a:t>
            </a:r>
            <a:r>
              <a:rPr lang="zh-CN" altLang="en-US"/>
              <a:t>个询问</a:t>
            </a:r>
          </a:p>
          <a:p>
            <a:r>
              <a:rPr lang="zh-CN" altLang="en-US"/>
              <a:t>我们可以以一种特殊的顺序依次处理每个询问</a:t>
            </a:r>
          </a:p>
          <a:p>
            <a:r>
              <a:rPr lang="zh-CN" altLang="en-US"/>
              <a:t>使得</a:t>
            </a:r>
            <a:r>
              <a:rPr lang="en-US" altLang="zh-CN"/>
              <a:t>sigma( |li-li-1| + |ri-ri-1| )</a:t>
            </a:r>
            <a:r>
              <a:rPr lang="zh-CN" altLang="en-US"/>
              <a:t>在一个可以接受的范围内</a:t>
            </a:r>
          </a:p>
          <a:p>
            <a:endParaRPr lang="zh-CN" altLang="en-US"/>
          </a:p>
          <a:p>
            <a:r>
              <a:rPr lang="zh-CN" altLang="en-US"/>
              <a:t>可以对序列分块，然后把询问排序</a:t>
            </a:r>
          </a:p>
          <a:p>
            <a:r>
              <a:rPr lang="zh-CN" altLang="en-US"/>
              <a:t>排序的时候以左端点所在块编号为第一关键字</a:t>
            </a:r>
          </a:p>
          <a:p>
            <a:r>
              <a:rPr lang="zh-CN" altLang="en-US"/>
              <a:t>右端点位置为第二关键字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spid="_x0000_s70715" r:id="rId3" imgW="7361905" imgH="5706272" progId="Paint.Picture">
                  <p:embed/>
                </p:oleObj>
              </mc:Choice>
              <mc:Fallback>
                <p:oleObj r:id="rId3" imgW="7361905" imgH="5706272" progId="Paint.Picture">
                  <p:embed/>
                  <p:pic>
                    <p:nvPicPr>
                      <p:cNvPr id="0" name="图片 4" descr="image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a:t>排序要按照奇偶分别排</a:t>
            </a:r>
          </a:p>
          <a:p>
            <a:r>
              <a:rPr lang="zh-CN" altLang="en-US"/>
              <a:t>这样可以块一倍</a:t>
            </a:r>
          </a:p>
          <a:p>
            <a:r>
              <a:rPr lang="zh-CN" altLang="en-US"/>
              <a:t>调那个常数可以块</a:t>
            </a:r>
            <a:r>
              <a:rPr lang="en-US" altLang="zh-CN"/>
              <a:t>10%</a:t>
            </a:r>
            <a:r>
              <a:rPr lang="zh-CN" altLang="en-US"/>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spid="_x0000_s76859" r:id="rId4" imgW="10050278" imgH="876190" progId="PBrush">
                  <p:embed/>
                </p:oleObj>
              </mc:Choice>
              <mc:Fallback>
                <p:oleObj r:id="rId4" imgW="10050278" imgH="876190" progId="PBrush">
                  <p:embed/>
                  <p:pic>
                    <p:nvPicPr>
                      <p:cNvPr id="0" name="图片 8" descr="image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6" cstate="print"/>
          <a:stretch>
            <a:fillRect/>
          </a:stretch>
        </p:blipFill>
        <p:spPr>
          <a:xfrm>
            <a:off x="838200" y="4384293"/>
            <a:ext cx="4124437" cy="39211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查询一个区间中每个数出现次数的平方和</a:t>
            </a:r>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Ahoi2013</a:t>
            </a:r>
            <a:r>
              <a:rPr lang="en-US" altLang="zh-CN"/>
              <a:t>]</a:t>
            </a:r>
            <a:r>
              <a:rPr lang="zh-CN" altLang="en-US"/>
              <a:t>作业</a:t>
            </a:r>
          </a:p>
        </p:txBody>
      </p:sp>
      <p:sp>
        <p:nvSpPr>
          <p:cNvPr id="3" name="内容占位符 2"/>
          <p:cNvSpPr>
            <a:spLocks noGrp="1"/>
          </p:cNvSpPr>
          <p:nvPr>
            <p:ph idx="1"/>
          </p:nvPr>
        </p:nvSpPr>
        <p:spPr/>
        <p:txBody>
          <a:bodyPr/>
          <a:lstStyle/>
          <a:p>
            <a:r>
              <a:rPr lang="zh-CN" altLang="en-US"/>
              <a:t>查询区间</a:t>
            </a:r>
            <a:r>
              <a:rPr lang="en-US" altLang="zh-CN"/>
              <a:t>[l,r]</a:t>
            </a:r>
            <a:r>
              <a:rPr lang="zh-CN" altLang="en-US"/>
              <a:t>中值在</a:t>
            </a:r>
            <a:r>
              <a:rPr lang="en-US" altLang="zh-CN"/>
              <a:t>[a,b]</a:t>
            </a:r>
            <a:r>
              <a:rPr lang="zh-CN" altLang="en-US"/>
              <a:t>内的不同数个数</a:t>
            </a:r>
          </a:p>
          <a:p>
            <a:r>
              <a:rPr lang="en-US" altLang="zh-CN"/>
              <a:t>n &lt;= 1e5 , m &lt;= 1e6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首先可以跑个莫队</a:t>
            </a:r>
          </a:p>
          <a:p>
            <a:r>
              <a:rPr lang="zh-CN" altLang="en-US"/>
              <a:t>维护一个树状数组</a:t>
            </a:r>
          </a:p>
          <a:p>
            <a:endParaRPr lang="zh-CN" altLang="en-US"/>
          </a:p>
          <a:p>
            <a:r>
              <a:rPr lang="zh-CN" altLang="en-US"/>
              <a:t>复杂度</a:t>
            </a:r>
            <a:r>
              <a:rPr lang="en-US" altLang="zh-CN"/>
              <a:t>O( nsqrt( m )logn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这类莫队有一个通用的优化方法</a:t>
            </a:r>
          </a:p>
          <a:p>
            <a:endParaRPr lang="zh-CN" altLang="en-US"/>
          </a:p>
          <a:p>
            <a:r>
              <a:rPr lang="zh-CN" altLang="en-US"/>
              <a:t>莫队总共修改</a:t>
            </a:r>
            <a:r>
              <a:rPr lang="en-US" altLang="zh-CN"/>
              <a:t>O( nsqrt( m ) )</a:t>
            </a:r>
            <a:r>
              <a:rPr lang="zh-CN" altLang="en-US"/>
              <a:t>次</a:t>
            </a:r>
          </a:p>
          <a:p>
            <a:r>
              <a:rPr lang="zh-CN" altLang="en-US"/>
              <a:t>查询只有</a:t>
            </a:r>
            <a:r>
              <a:rPr lang="en-US" altLang="zh-CN"/>
              <a:t>O( m )</a:t>
            </a:r>
            <a:r>
              <a:rPr lang="zh-CN" altLang="en-US"/>
              <a:t>次</a:t>
            </a:r>
          </a:p>
          <a:p>
            <a:endParaRPr lang="zh-CN" altLang="en-US"/>
          </a:p>
          <a:p>
            <a:r>
              <a:rPr lang="zh-CN" altLang="en-US"/>
              <a:t>树状数组修改和查询复杂度</a:t>
            </a:r>
            <a:r>
              <a:rPr lang="en-US" altLang="zh-CN"/>
              <a:t>O( logn )</a:t>
            </a:r>
          </a:p>
          <a:p>
            <a:r>
              <a:rPr lang="zh-CN" altLang="en-US"/>
              <a:t>但是如果用值域分块的话</a:t>
            </a:r>
          </a:p>
          <a:p>
            <a:r>
              <a:rPr lang="zh-CN" altLang="en-US"/>
              <a:t>值域分块可以</a:t>
            </a:r>
            <a:r>
              <a:rPr lang="en-US" altLang="zh-CN"/>
              <a:t>O( 1 )</a:t>
            </a:r>
            <a:r>
              <a:rPr lang="zh-CN" altLang="en-US"/>
              <a:t>修改</a:t>
            </a:r>
            <a:r>
              <a:rPr lang="en-US" altLang="zh-CN"/>
              <a:t>O( sqrt( n ) )</a:t>
            </a:r>
            <a:r>
              <a:rPr lang="zh-CN" altLang="en-US"/>
              <a:t>查询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[Ynoi2016]</a:t>
            </a:r>
            <a:r>
              <a:rPr lang="zh-CN" altLang="en-US"/>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a:t>肯定是按照</a:t>
            </a:r>
            <a:r>
              <a:rPr lang="en-US" altLang="zh-CN"/>
              <a:t>DFS</a:t>
            </a:r>
            <a:r>
              <a:rPr lang="zh-CN" altLang="en-US"/>
              <a:t>序转换为区间查询</a:t>
            </a:r>
          </a:p>
          <a:p>
            <a:r>
              <a:rPr lang="zh-CN" altLang="en-US"/>
              <a:t>两个区间不好维护，但是这个信息具有可减性</a:t>
            </a:r>
          </a:p>
          <a:p>
            <a:r>
              <a:rPr lang="zh-CN" altLang="en-US"/>
              <a:t>可以考虑差分</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按照</a:t>
            </a:r>
            <a:r>
              <a:rPr lang="en-US" altLang="zh-CN">
                <a:sym typeface="+mn-ea"/>
              </a:rPr>
              <a:t>DFS</a:t>
            </a:r>
            <a:r>
              <a:rPr lang="zh-CN" altLang="en-US">
                <a:sym typeface="+mn-ea"/>
              </a:rPr>
              <a:t>序转换为区间查询</a:t>
            </a:r>
          </a:p>
          <a:p>
            <a:r>
              <a:rPr lang="zh-CN" altLang="en-US"/>
              <a:t>然后考虑差分</a:t>
            </a:r>
          </a:p>
          <a:p>
            <a:r>
              <a:rPr lang="en-US" altLang="zh-CN"/>
              <a:t>[l1,r1] - [l2,r2]</a:t>
            </a:r>
            <a:r>
              <a:rPr lang="zh-CN" altLang="en-US"/>
              <a:t>的询问</a:t>
            </a:r>
          </a:p>
          <a:p>
            <a:r>
              <a:rPr lang="zh-CN" altLang="en-US"/>
              <a:t>可以差分为：</a:t>
            </a:r>
          </a:p>
          <a:p>
            <a:r>
              <a:rPr lang="en-US" altLang="zh-CN"/>
              <a:t>F(l1,r1,l2,r2)=F</a:t>
            </a:r>
            <a:r>
              <a:rPr lang="zh-CN" altLang="en-US"/>
              <a:t>(1,r1,1,r2)-</a:t>
            </a:r>
            <a:r>
              <a:rPr lang="en-US" altLang="zh-CN"/>
              <a:t>F</a:t>
            </a:r>
            <a:r>
              <a:rPr lang="zh-CN" altLang="en-US"/>
              <a:t>(1,l1-1,1,r2)-</a:t>
            </a:r>
            <a:r>
              <a:rPr lang="en-US" altLang="zh-CN"/>
              <a:t>F</a:t>
            </a:r>
            <a:r>
              <a:rPr lang="zh-CN" altLang="en-US"/>
              <a:t>(1,r1,1,l2-1)+</a:t>
            </a:r>
            <a:r>
              <a:rPr lang="en-US" altLang="zh-CN"/>
              <a:t>F</a:t>
            </a:r>
            <a:r>
              <a:rPr lang="zh-CN" altLang="en-US"/>
              <a:t>(1,l1-1,1,l2-1)</a:t>
            </a:r>
          </a:p>
          <a:p>
            <a:r>
              <a:rPr lang="zh-CN" altLang="en-US"/>
              <a:t>这样都变成了前缀的区间</a:t>
            </a:r>
          </a:p>
          <a:p>
            <a:r>
              <a:rPr lang="zh-CN" altLang="en-US"/>
              <a:t>就可以在这个上面跑莫队了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p>
        </p:txBody>
      </p:sp>
      <p:sp>
        <p:nvSpPr>
          <p:cNvPr id="3" name="内容占位符 2"/>
          <p:cNvSpPr>
            <a:spLocks noGrp="1"/>
          </p:cNvSpPr>
          <p:nvPr>
            <p:ph idx="1"/>
          </p:nvPr>
        </p:nvSpPr>
        <p:spPr/>
        <p:txBody>
          <a:bodyPr/>
          <a:lstStyle/>
          <a:p>
            <a:r>
              <a:rPr lang="zh-CN" altLang="en-US"/>
              <a:t>序列，查询区间中出现次数</a:t>
            </a:r>
            <a:r>
              <a:rPr lang="en-US" altLang="zh-CN"/>
              <a:t>k1</a:t>
            </a:r>
            <a:r>
              <a:rPr lang="zh-CN" altLang="en-US"/>
              <a:t>小的数里面的</a:t>
            </a:r>
            <a:r>
              <a:rPr lang="en-US" altLang="zh-CN"/>
              <a:t>k2</a:t>
            </a:r>
            <a:r>
              <a:rPr lang="zh-CN" altLang="en-US"/>
              <a:t>小的数</a:t>
            </a:r>
          </a:p>
          <a:p>
            <a:endParaRPr lang="zh-CN" altLang="en-US"/>
          </a:p>
          <a:p>
            <a:r>
              <a:rPr lang="zh-CN" altLang="en-US"/>
              <a:t>卡空间</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a:t>我们可以考虑进行高维离散化</a:t>
            </a:r>
          </a:p>
          <a:p>
            <a:r>
              <a:rPr lang="zh-CN" altLang="en-US"/>
              <a:t>比如说，对于一个数</a:t>
            </a:r>
            <a:r>
              <a:rPr lang="en-US" altLang="zh-CN"/>
              <a:t>x</a:t>
            </a:r>
            <a:r>
              <a:rPr lang="zh-CN" altLang="en-US"/>
              <a:t>，其在序列中出现了</a:t>
            </a:r>
            <a:r>
              <a:rPr lang="en-US" altLang="zh-CN"/>
              <a:t>y</a:t>
            </a:r>
            <a:r>
              <a:rPr lang="zh-CN" altLang="en-US"/>
              <a:t>次</a:t>
            </a:r>
          </a:p>
          <a:p>
            <a:r>
              <a:rPr lang="zh-CN" altLang="en-US"/>
              <a:t>开个</a:t>
            </a:r>
            <a:r>
              <a:rPr lang="en-US" altLang="zh-CN"/>
              <a:t>vector &lt; int &gt; v[ MAXN ]</a:t>
            </a:r>
          </a:p>
          <a:p>
            <a:r>
              <a:rPr lang="zh-CN" altLang="en-US"/>
              <a:t>在</a:t>
            </a:r>
            <a:r>
              <a:rPr lang="en-US" altLang="zh-CN"/>
              <a:t>v[1] , v[2] ... v[y]</a:t>
            </a:r>
            <a:r>
              <a:rPr lang="zh-CN" altLang="en-US"/>
              <a:t>中都</a:t>
            </a:r>
            <a:r>
              <a:rPr lang="en-US" altLang="zh-CN"/>
              <a:t>push_back( x )</a:t>
            </a:r>
          </a:p>
          <a:p>
            <a:r>
              <a:rPr lang="zh-CN" altLang="en-US"/>
              <a:t>然后对于每个</a:t>
            </a:r>
            <a:r>
              <a:rPr lang="en-US" altLang="zh-CN"/>
              <a:t>vector</a:t>
            </a:r>
            <a:r>
              <a:rPr lang="zh-CN" altLang="en-US"/>
              <a:t>，分别进行离散化</a:t>
            </a:r>
          </a:p>
          <a:p>
            <a:r>
              <a:rPr lang="zh-CN" altLang="en-US"/>
              <a:t>这样就保证了空间线性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于是我们离散化之后</a:t>
            </a:r>
          </a:p>
          <a:p>
            <a:r>
              <a:rPr lang="zh-CN" altLang="en-US"/>
              <a:t>就可以边跑莫队边维护一个值域分块来搞了</a:t>
            </a:r>
          </a:p>
          <a:p>
            <a:r>
              <a:rPr lang="en-US" altLang="zh-CN"/>
              <a:t>O( nsqrt( m ) + msqrt( n ) ) = O( msqrt( n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a:t>序列，定义</a:t>
            </a:r>
            <a:r>
              <a:rPr lang="en-US" altLang="zh-CN"/>
              <a:t>Chtholly(l,r,x)</a:t>
            </a:r>
            <a:r>
              <a:rPr lang="zh-CN" altLang="en-US"/>
              <a:t>为</a:t>
            </a:r>
            <a:r>
              <a:rPr lang="en-US" altLang="zh-CN"/>
              <a:t>x</a:t>
            </a:r>
            <a:r>
              <a:rPr lang="zh-CN" altLang="en-US"/>
              <a:t>在区间</a:t>
            </a:r>
            <a:r>
              <a:rPr lang="en-US" altLang="zh-CN"/>
              <a:t>[l,r]</a:t>
            </a:r>
            <a:r>
              <a:rPr lang="zh-CN" altLang="en-US"/>
              <a:t>中出现次数，查询一个区间中最大的</a:t>
            </a:r>
            <a:r>
              <a:rPr lang="en-US" altLang="zh-CN"/>
              <a:t>x*Chtholly(l,r,x)</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可能出现的答案只有</a:t>
            </a:r>
            <a:r>
              <a:rPr lang="en-US" altLang="zh-CN"/>
              <a:t>n</a:t>
            </a:r>
            <a:r>
              <a:rPr lang="zh-CN" altLang="en-US"/>
              <a:t>种</a:t>
            </a:r>
          </a:p>
          <a:p>
            <a:r>
              <a:rPr lang="zh-CN" altLang="en-US"/>
              <a:t>和刚刚那个题类似，一个数</a:t>
            </a:r>
            <a:r>
              <a:rPr lang="en-US" altLang="zh-CN"/>
              <a:t>x</a:t>
            </a:r>
            <a:r>
              <a:rPr lang="zh-CN" altLang="en-US"/>
              <a:t>出现次数为</a:t>
            </a:r>
            <a:r>
              <a:rPr lang="en-US" altLang="zh-CN"/>
              <a:t>y</a:t>
            </a:r>
            <a:r>
              <a:rPr lang="zh-CN" altLang="en-US"/>
              <a:t>，则答案有可能为</a:t>
            </a:r>
          </a:p>
          <a:p>
            <a:r>
              <a:rPr lang="en-US" altLang="zh-CN"/>
              <a:t>x*1,x*2...x*y</a:t>
            </a:r>
          </a:p>
          <a:p>
            <a:r>
              <a:rPr lang="zh-CN" altLang="en-US"/>
              <a:t>于是将这些可能的值放一起离散化</a:t>
            </a:r>
          </a:p>
          <a:p>
            <a:r>
              <a:rPr lang="zh-CN" altLang="en-US"/>
              <a:t>然后就可以套用值域分块来</a:t>
            </a:r>
          </a:p>
          <a:p>
            <a:r>
              <a:rPr lang="en-US" altLang="zh-CN"/>
              <a:t>O( nsqrt( m ) + msqrt( n ) ) = O( msqrt( n ) )</a:t>
            </a:r>
            <a:r>
              <a:rPr lang="zh-CN" altLang="en-US"/>
              <a:t>做了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p>
        </p:txBody>
      </p:sp>
      <p:sp>
        <p:nvSpPr>
          <p:cNvPr id="3" name="内容占位符 2"/>
          <p:cNvSpPr>
            <a:spLocks noGrp="1"/>
          </p:cNvSpPr>
          <p:nvPr>
            <p:ph idx="1"/>
          </p:nvPr>
        </p:nvSpPr>
        <p:spPr/>
        <p:txBody>
          <a:bodyPr/>
          <a:lstStyle/>
          <a:p>
            <a:r>
              <a:rPr lang="zh-CN" altLang="en-US"/>
              <a:t>给你一个序列a，每次查询一个区间[l,r]。</a:t>
            </a:r>
          </a:p>
          <a:p>
            <a:r>
              <a:rPr lang="zh-CN" altLang="en-US"/>
              <a:t>这个区间一共可以形成2^(r-l+1)个子序列，即每个数出现或者不出现，定义一个子序列对答案的贡献为其去重之后的和，即如果一个数x在这个子序列里出现了多次，那么只算一次。</a:t>
            </a:r>
          </a:p>
          <a:p>
            <a:r>
              <a:rPr lang="zh-CN" altLang="en-US"/>
              <a:t>查询区间[l,r]里面每个子序列的贡献的和。</a:t>
            </a:r>
          </a:p>
          <a:p>
            <a:r>
              <a:rPr lang="zh-CN" altLang="en-US"/>
              <a:t>然而由乃为了让这个题变麻烦，所以每次的膜数不一样。</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考虑单次询问怎么算</a:t>
            </a:r>
          </a:p>
          <a:p>
            <a:r>
              <a:rPr lang="zh-CN" altLang="en-US"/>
              <a:t>对于数x，假设出现了y次，区间长度是len</a:t>
            </a:r>
          </a:p>
          <a:p>
            <a:r>
              <a:rPr lang="zh-CN" altLang="en-US"/>
              <a:t>则x对答案的贡献是</a:t>
            </a:r>
          </a:p>
          <a:p>
            <a:r>
              <a:rPr lang="zh-CN" altLang="en-US"/>
              <a:t>             是除了x之外的数有这么多个不同的子序列，这些对x的贡献没有影响</a:t>
            </a:r>
          </a:p>
          <a:p>
            <a:r>
              <a:rPr lang="zh-CN" altLang="en-US"/>
              <a:t>             是所有x构成的子序列中有             种至少包含一个x，有1种不包含x</a:t>
            </a:r>
          </a:p>
          <a:p>
            <a:endParaRPr lang="zh-CN" altLang="en-US"/>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spid="_x0000_s78057" r:id="rId3" imgW="2723810" imgH="247685" progId="PBrush">
                  <p:embed/>
                </p:oleObj>
              </mc:Choice>
              <mc:Fallback>
                <p:oleObj r:id="rId3" imgW="2723810" imgH="247685" progId="PBrush">
                  <p:embed/>
                  <p:pic>
                    <p:nvPicPr>
                      <p:cNvPr id="0" name="图片 4" descr="image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spid="_x0000_s78058" r:id="rId5" imgW="438095" imgH="219222" progId="PBrush">
                  <p:embed/>
                </p:oleObj>
              </mc:Choice>
              <mc:Fallback>
                <p:oleObj r:id="rId5" imgW="438095" imgH="219222" progId="PBrush">
                  <p:embed/>
                  <p:pic>
                    <p:nvPicPr>
                      <p:cNvPr id="0" name="图片 6" descr="image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spid="_x0000_s78059" r:id="rId7" imgW="466543" imgH="200159" progId="PBrush">
                  <p:embed/>
                </p:oleObj>
              </mc:Choice>
              <mc:Fallback>
                <p:oleObj r:id="rId7" imgW="466543" imgH="200159" progId="PBrush">
                  <p:embed/>
                  <p:pic>
                    <p:nvPicPr>
                      <p:cNvPr id="0" name="图片 8" descr="image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spid="_x0000_s78060" r:id="rId9" imgW="466543" imgH="200159" progId="PBrush">
                  <p:embed/>
                </p:oleObj>
              </mc:Choice>
              <mc:Fallback>
                <p:oleObj r:id="rId9" imgW="466543" imgH="200159" progId="PBrush">
                  <p:embed/>
                  <p:pic>
                    <p:nvPicPr>
                      <p:cNvPr id="0" name="Picture 1" descr="image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a:t>
            </a:r>
            <a:r>
              <a:rPr lang="zh-CN" altLang="en-US"/>
              <a:t>到一个区间</a:t>
            </a:r>
            <a:r>
              <a:rPr lang="zh-CN" altLang="en-US" dirty="0"/>
              <a:t>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spid="_x0000_s98421" r:id="rId3" imgW="409632" imgH="209524" progId="PBrush">
                  <p:embed/>
                </p:oleObj>
              </mc:Choice>
              <mc:Fallback>
                <p:oleObj r:id="rId3" imgW="409632" imgH="209524" progId="PBrush">
                  <p:embed/>
                  <p:pic>
                    <p:nvPicPr>
                      <p:cNvPr id="0" name="图片 4" descr="image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spid="_x0000_s98422" r:id="rId5" imgW="895238" imgH="228571" progId="PBrush">
                  <p:embed/>
                </p:oleObj>
              </mc:Choice>
              <mc:Fallback>
                <p:oleObj r:id="rId5" imgW="895238" imgH="228571" progId="PBrush">
                  <p:embed/>
                  <p:pic>
                    <p:nvPicPr>
                      <p:cNvPr id="0" name="图片 6" descr="image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a:t>以及</a:t>
            </a:r>
            <a:r>
              <a:rPr lang="en-US" altLang="zh-CN"/>
              <a:t>2^sqrt(n</a:t>
            </a:r>
            <a:r>
              <a:rPr lang="en-US" altLang="zh-CN" dirty="0"/>
              <a:t>),2^2sqrt(n)…2^sqrt(n)*</a:t>
            </a:r>
            <a:r>
              <a:rPr lang="en-US" altLang="zh-CN" dirty="0" err="1"/>
              <a:t>sqrt</a:t>
            </a:r>
            <a:r>
              <a:rPr lang="en-US" altLang="zh-CN" dirty="0"/>
              <a: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Luogu3245 HNOI2016</a:t>
            </a:r>
            <a:r>
              <a:rPr lang="zh-CN" altLang="en-US"/>
              <a:t>大数</a:t>
            </a:r>
          </a:p>
        </p:txBody>
      </p:sp>
      <p:sp>
        <p:nvSpPr>
          <p:cNvPr id="3" name="内容占位符 2"/>
          <p:cNvSpPr>
            <a:spLocks noGrp="1"/>
          </p:cNvSpPr>
          <p:nvPr>
            <p:ph idx="1"/>
          </p:nvPr>
        </p:nvSpPr>
        <p:spPr/>
        <p:txBody>
          <a:bodyPr/>
          <a:lstStyle/>
          <a:p>
            <a:r>
              <a:rPr lang="zh-CN" altLang="en-US"/>
              <a:t>给一个数字串以及一个质数</a:t>
            </a:r>
            <a:r>
              <a:rPr lang="en-US" altLang="zh-CN"/>
              <a:t>p</a:t>
            </a:r>
          </a:p>
          <a:p>
            <a:r>
              <a:rPr lang="zh-CN" altLang="en-US"/>
              <a:t>多次查询这个数字串的一个子串里有多少个子串是</a:t>
            </a:r>
            <a:r>
              <a:rPr lang="en-US" altLang="zh-CN"/>
              <a:t>p</a:t>
            </a:r>
            <a:r>
              <a:rPr lang="zh-CN" altLang="en-US"/>
              <a:t>的倍数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记</a:t>
            </a:r>
            <a:r>
              <a:rPr lang="en-US" altLang="zh-CN"/>
              <a:t>suf[i]</a:t>
            </a:r>
            <a:r>
              <a:rPr lang="zh-CN" altLang="en-US"/>
              <a:t>为</a:t>
            </a:r>
            <a:r>
              <a:rPr lang="en-US" altLang="zh-CN"/>
              <a:t>i -&gt; n</a:t>
            </a:r>
            <a:r>
              <a:rPr lang="zh-CN" altLang="en-US"/>
              <a:t>构成的后缀串</a:t>
            </a:r>
          </a:p>
          <a:p>
            <a:r>
              <a:rPr lang="zh-CN" altLang="en-US"/>
              <a:t>如果对于</a:t>
            </a:r>
            <a:r>
              <a:rPr lang="en-US" altLang="zh-CN"/>
              <a:t>l,r</a:t>
            </a:r>
            <a:r>
              <a:rPr lang="zh-CN" altLang="en-US"/>
              <a:t>有</a:t>
            </a:r>
            <a:r>
              <a:rPr lang="en-US" altLang="zh-CN"/>
              <a:t>suf[l] % p == suf[r+1] % p</a:t>
            </a:r>
          </a:p>
          <a:p>
            <a:r>
              <a:rPr lang="zh-CN" altLang="en-US"/>
              <a:t>则</a:t>
            </a:r>
            <a:r>
              <a:rPr lang="en-US" altLang="zh-CN"/>
              <a:t>s[l...r] * 10 ^ ( n - r - 1 )</a:t>
            </a:r>
            <a:r>
              <a:rPr lang="zh-CN" altLang="en-US"/>
              <a:t>为</a:t>
            </a:r>
            <a:r>
              <a:rPr lang="en-US" altLang="zh-CN"/>
              <a:t>p</a:t>
            </a:r>
            <a:r>
              <a:rPr lang="zh-CN" altLang="en-US"/>
              <a:t>的倍数</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spid="_x0000_s3243" r:id="rId3" imgW="11736438" imgH="1800476" progId="Paint.Picture">
                  <p:embed/>
                </p:oleObj>
              </mc:Choice>
              <mc:Fallback>
                <p:oleObj r:id="rId3" imgW="11736438" imgH="1800476" progId="Paint.Picture">
                  <p:embed/>
                  <p:pic>
                    <p:nvPicPr>
                      <p:cNvPr id="0" name="图片 7" descr="image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对</a:t>
            </a:r>
            <a:r>
              <a:rPr lang="en-US" altLang="zh-CN"/>
              <a:t>p=2,5</a:t>
            </a:r>
            <a:r>
              <a:rPr lang="zh-CN" altLang="en-US"/>
              <a:t>时特判</a:t>
            </a:r>
          </a:p>
          <a:p>
            <a:r>
              <a:rPr lang="en-US" altLang="zh-CN"/>
              <a:t>p!=2,5</a:t>
            </a:r>
            <a:r>
              <a:rPr lang="zh-CN" altLang="en-US"/>
              <a:t>时</a:t>
            </a:r>
            <a:r>
              <a:rPr lang="en-US" altLang="zh-CN">
                <a:sym typeface="+mn-ea"/>
              </a:rPr>
              <a:t>s[l...r] * 10 ^ ( n - r - 1 )</a:t>
            </a:r>
            <a:r>
              <a:rPr lang="zh-CN" altLang="en-US">
                <a:sym typeface="+mn-ea"/>
              </a:rPr>
              <a:t>为</a:t>
            </a:r>
            <a:r>
              <a:rPr lang="en-US" altLang="zh-CN">
                <a:sym typeface="+mn-ea"/>
              </a:rPr>
              <a:t>p</a:t>
            </a:r>
            <a:r>
              <a:rPr lang="zh-CN" altLang="en-US">
                <a:sym typeface="+mn-ea"/>
              </a:rPr>
              <a:t>的倍数即意味着</a:t>
            </a:r>
            <a:r>
              <a:rPr lang="en-US" altLang="zh-CN">
                <a:sym typeface="+mn-ea"/>
              </a:rPr>
              <a:t>s[l...r]</a:t>
            </a:r>
            <a:r>
              <a:rPr lang="zh-CN" altLang="en-US">
                <a:sym typeface="+mn-ea"/>
              </a:rPr>
              <a:t>为</a:t>
            </a:r>
            <a:r>
              <a:rPr lang="en-US" altLang="zh-CN">
                <a:sym typeface="+mn-ea"/>
              </a:rPr>
              <a:t>p</a:t>
            </a:r>
            <a:r>
              <a:rPr lang="zh-CN" altLang="en-US">
                <a:sym typeface="+mn-ea"/>
              </a:rPr>
              <a:t>的倍数</a:t>
            </a:r>
          </a:p>
          <a:p>
            <a:endParaRPr lang="zh-CN" altLang="en-US">
              <a:sym typeface="+mn-ea"/>
            </a:endParaRPr>
          </a:p>
          <a:p>
            <a:r>
              <a:rPr lang="zh-CN" altLang="en-US">
                <a:sym typeface="+mn-ea"/>
              </a:rPr>
              <a:t>离散化一下，然后就变成小</a:t>
            </a:r>
            <a:r>
              <a:rPr lang="en-US" altLang="zh-CN">
                <a:sym typeface="+mn-ea"/>
              </a:rPr>
              <a:t>Z</a:t>
            </a:r>
            <a:r>
              <a:rPr lang="zh-CN" altLang="en-US">
                <a:sym typeface="+mn-ea"/>
              </a:rPr>
              <a:t>的袜子了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spid="_x0000_s100411" r:id="rId3" imgW="11266667" imgH="3552381" progId="Paint.Picture">
                  <p:embed/>
                </p:oleObj>
              </mc:Choice>
              <mc:Fallback>
                <p:oleObj r:id="rId3" imgW="11266667" imgH="3552381" progId="Paint.Picture">
                  <p:embed/>
                  <p:pic>
                    <p:nvPicPr>
                      <p:cNvPr id="0" name="图片 4" descr="image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a:t>每次操作最多经过</a:t>
            </a:r>
            <a:r>
              <a:rPr lang="en-US" altLang="zh-CN">
                <a:sym typeface="+mn-ea"/>
              </a:rPr>
              <a:t>O( sqrt(n) )</a:t>
            </a:r>
            <a:r>
              <a:rPr lang="zh-CN" altLang="en-US">
                <a:sym typeface="+mn-ea"/>
              </a:rPr>
              <a:t>个整块，以及</a:t>
            </a:r>
            <a:r>
              <a:rPr lang="en-US" altLang="zh-CN">
                <a:sym typeface="+mn-ea"/>
              </a:rPr>
              <a:t>2</a:t>
            </a:r>
            <a:r>
              <a:rPr lang="zh-CN" altLang="en-US">
                <a:sym typeface="+mn-ea"/>
              </a:rPr>
              <a:t>个零散块</a:t>
            </a:r>
          </a:p>
          <a:p>
            <a:r>
              <a:rPr lang="zh-CN" altLang="en-US">
                <a:sym typeface="+mn-ea"/>
              </a:rPr>
              <a:t>所以我们可以</a:t>
            </a:r>
            <a:r>
              <a:rPr lang="en-US" altLang="zh-CN">
                <a:sym typeface="+mn-ea"/>
              </a:rPr>
              <a:t>O(1)</a:t>
            </a:r>
            <a:r>
              <a:rPr lang="zh-CN" altLang="en-US">
                <a:sym typeface="+mn-ea"/>
              </a:rPr>
              <a:t>维护整块信息，</a:t>
            </a:r>
            <a:r>
              <a:rPr lang="en-US" altLang="zh-CN">
                <a:sym typeface="+mn-ea"/>
              </a:rPr>
              <a:t>O( sqrt(n) )</a:t>
            </a:r>
            <a:r>
              <a:rPr lang="zh-CN" altLang="en-US">
                <a:sym typeface="+mn-ea"/>
              </a:rPr>
              <a:t>查询零散块信息</a:t>
            </a:r>
          </a:p>
          <a:p>
            <a:r>
              <a:rPr lang="zh-CN" altLang="en-US">
                <a:sym typeface="+mn-ea"/>
              </a:rPr>
              <a:t>这样就达到了</a:t>
            </a:r>
            <a:r>
              <a:rPr lang="en-US" altLang="zh-CN">
                <a:sym typeface="+mn-ea"/>
              </a:rPr>
              <a:t>O( msqrt(n) )</a:t>
            </a:r>
            <a:r>
              <a:rPr lang="zh-CN" altLang="en-US">
                <a:sym typeface="+mn-ea"/>
              </a:rPr>
              <a:t>的复杂度</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18630</Words>
  <Application>Microsoft Office PowerPoint</Application>
  <PresentationFormat>宽屏</PresentationFormat>
  <Paragraphs>1506</Paragraphs>
  <Slides>302</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302</vt:i4>
      </vt:variant>
    </vt:vector>
  </HeadingPairs>
  <TitlesOfParts>
    <vt:vector size="309" baseType="lpstr">
      <vt:lpstr>宋体</vt:lpstr>
      <vt:lpstr>Arial</vt:lpstr>
      <vt:lpstr>Calibri</vt:lpstr>
      <vt:lpstr>Calibri Light</vt:lpstr>
      <vt:lpstr>Cambria Math</vt:lpstr>
      <vt:lpstr>Office 主题</vt:lpstr>
      <vt:lpstr>Bitmap Image</vt:lpstr>
      <vt:lpstr>根号数据结构</vt:lpstr>
      <vt:lpstr>自我介绍</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[Ynoi2017]舌尖上的由乃</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经典问题</vt:lpstr>
      <vt:lpstr>Solution</vt:lpstr>
      <vt:lpstr>Solution</vt:lpstr>
      <vt:lpstr>Solution</vt:lpstr>
      <vt:lpstr>Solution</vt:lpstr>
      <vt:lpstr>Solution</vt:lpstr>
      <vt:lpstr>Solution</vt:lpstr>
      <vt:lpstr>经典问题</vt:lpstr>
      <vt:lpstr>Solution</vt:lpstr>
      <vt:lpstr>Solution</vt:lpstr>
      <vt:lpstr>根号分治</vt:lpstr>
      <vt:lpstr>根号分治</vt:lpstr>
      <vt:lpstr>经典问题</vt:lpstr>
      <vt:lpstr>Solution</vt:lpstr>
      <vt:lpstr>Solution</vt:lpstr>
      <vt:lpstr>经典问题</vt:lpstr>
      <vt:lpstr>Solution</vt:lpstr>
      <vt:lpstr>Solution</vt:lpstr>
      <vt:lpstr>Solution</vt:lpstr>
      <vt:lpstr>IOI2009 Regions</vt:lpstr>
      <vt:lpstr>Solution</vt:lpstr>
      <vt:lpstr>Bzoj4320 ShangHai2006 Homework</vt:lpstr>
      <vt:lpstr>Solution</vt:lpstr>
      <vt:lpstr>POI2015 Odwiedziny</vt:lpstr>
      <vt:lpstr>Brute</vt:lpstr>
      <vt:lpstr>Improved Algorithm</vt:lpstr>
      <vt:lpstr>[Ynoi2015]いまこの時の輝きを</vt:lpstr>
      <vt:lpstr>Brute</vt:lpstr>
      <vt:lpstr>Brute</vt:lpstr>
      <vt:lpstr>Improved Brute</vt:lpstr>
      <vt:lpstr>Solution</vt:lpstr>
      <vt:lpstr>Solution</vt:lpstr>
      <vt:lpstr>根号重构</vt:lpstr>
      <vt:lpstr>根号重构</vt:lpstr>
      <vt:lpstr>经典问题</vt:lpstr>
      <vt:lpstr>Solution</vt:lpstr>
      <vt:lpstr>树上分块</vt:lpstr>
      <vt:lpstr>Topology cluster partition</vt:lpstr>
      <vt:lpstr>Topology cluster partition</vt:lpstr>
      <vt:lpstr>Topology cluster partition</vt:lpstr>
      <vt:lpstr>树分块</vt:lpstr>
      <vt:lpstr>COT</vt:lpstr>
      <vt:lpstr>Solution</vt:lpstr>
      <vt:lpstr>Solution</vt:lpstr>
      <vt:lpstr>简单的例题</vt:lpstr>
      <vt:lpstr>[Ynoi2011]D1T1</vt:lpstr>
      <vt:lpstr>Solution</vt:lpstr>
      <vt:lpstr>Solution</vt:lpstr>
      <vt:lpstr>[Ynoi2011]D2T2</vt:lpstr>
      <vt:lpstr>Solution</vt:lpstr>
      <vt:lpstr>Solution</vt:lpstr>
      <vt:lpstr>[Ynoi2012]D2T2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[Ynoi2013]D2T2</vt:lpstr>
      <vt:lpstr>Solution</vt:lpstr>
      <vt:lpstr>Solution</vt:lpstr>
      <vt:lpstr>[Ynoi2014]空の上の森の中の</vt:lpstr>
      <vt:lpstr>Solution</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矩阵乘法相关规约</vt:lpstr>
      <vt:lpstr>Why</vt:lpstr>
      <vt:lpstr>Reason</vt:lpstr>
      <vt:lpstr>目前有规约的问题</vt:lpstr>
      <vt:lpstr>目前有规约的问题</vt:lpstr>
      <vt:lpstr>例子</vt:lpstr>
      <vt:lpstr>规约</vt:lpstr>
      <vt:lpstr>规约</vt:lpstr>
      <vt:lpstr>规约</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vt:lpstr>
      <vt:lpstr>[Ynoi2019]Another</vt:lpstr>
      <vt:lpstr>Solution</vt:lpstr>
      <vt:lpstr>Solution</vt:lpstr>
      <vt:lpstr>Solution</vt:lpstr>
      <vt:lpstr>Solution</vt:lpstr>
      <vt:lpstr>[Ynoi2018]天降之物</vt:lpstr>
      <vt:lpstr>[Ynoi2018]天降之物</vt:lpstr>
      <vt:lpstr>Solution</vt:lpstr>
      <vt:lpstr>Solution</vt:lpstr>
      <vt:lpstr>Solution</vt:lpstr>
      <vt:lpstr>Solution</vt:lpstr>
      <vt:lpstr>Solution</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[Ynoi2019]魔法少女site</vt:lpstr>
      <vt:lpstr>[Ynoi2019]魔法少女site</vt:lpstr>
      <vt:lpstr>Solution</vt:lpstr>
      <vt:lpstr>Solution</vt:lpstr>
      <vt:lpstr>Solution</vt:lpstr>
      <vt:lpstr>Solution</vt:lpstr>
      <vt:lpstr>[Ynoi2018]GOSICK</vt:lpstr>
      <vt:lpstr>[Ynoi2018]GOSICK</vt:lpstr>
      <vt:lpstr>Solution</vt:lpstr>
      <vt:lpstr>Solution</vt:lpstr>
      <vt:lpstr>Solution</vt:lpstr>
      <vt:lpstr>Solution</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Cai Chengze</cp:lastModifiedBy>
  <cp:revision>131</cp:revision>
  <dcterms:created xsi:type="dcterms:W3CDTF">2019-05-29T04:54:00Z</dcterms:created>
  <dcterms:modified xsi:type="dcterms:W3CDTF">2020-01-15T23:27:58Z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