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2" r:id="rId4"/>
    <p:sldId id="306" r:id="rId5"/>
    <p:sldId id="307" r:id="rId6"/>
    <p:sldId id="308" r:id="rId7"/>
    <p:sldId id="265" r:id="rId8"/>
    <p:sldId id="266" r:id="rId9"/>
    <p:sldId id="267" r:id="rId10"/>
    <p:sldId id="293" r:id="rId11"/>
    <p:sldId id="294" r:id="rId12"/>
    <p:sldId id="295" r:id="rId13"/>
    <p:sldId id="271" r:id="rId14"/>
    <p:sldId id="257" r:id="rId15"/>
    <p:sldId id="258" r:id="rId16"/>
    <p:sldId id="287" r:id="rId17"/>
    <p:sldId id="288" r:id="rId18"/>
    <p:sldId id="290" r:id="rId19"/>
    <p:sldId id="291" r:id="rId20"/>
    <p:sldId id="292" r:id="rId21"/>
    <p:sldId id="289" r:id="rId22"/>
    <p:sldId id="302" r:id="rId23"/>
    <p:sldId id="303" r:id="rId24"/>
    <p:sldId id="304" r:id="rId25"/>
    <p:sldId id="305" r:id="rId26"/>
    <p:sldId id="273" r:id="rId27"/>
    <p:sldId id="274" r:id="rId28"/>
    <p:sldId id="275" r:id="rId29"/>
    <p:sldId id="277" r:id="rId30"/>
    <p:sldId id="278" r:id="rId31"/>
    <p:sldId id="279" r:id="rId32"/>
    <p:sldId id="280" r:id="rId33"/>
    <p:sldId id="283" r:id="rId34"/>
    <p:sldId id="284" r:id="rId35"/>
    <p:sldId id="322" r:id="rId36"/>
    <p:sldId id="296" r:id="rId37"/>
    <p:sldId id="297" r:id="rId38"/>
    <p:sldId id="298" r:id="rId39"/>
    <p:sldId id="315" r:id="rId40"/>
    <p:sldId id="319" r:id="rId41"/>
    <p:sldId id="320" r:id="rId42"/>
    <p:sldId id="321" r:id="rId43"/>
    <p:sldId id="316" r:id="rId44"/>
    <p:sldId id="317" r:id="rId45"/>
    <p:sldId id="318" r:id="rId46"/>
    <p:sldId id="272" r:id="rId47"/>
    <p:sldId id="285" r:id="rId48"/>
    <p:sldId id="286" r:id="rId49"/>
    <p:sldId id="263" r:id="rId50"/>
    <p:sldId id="264" r:id="rId51"/>
    <p:sldId id="299" r:id="rId52"/>
    <p:sldId id="300" r:id="rId53"/>
    <p:sldId id="301" r:id="rId54"/>
    <p:sldId id="259" r:id="rId55"/>
    <p:sldId id="260" r:id="rId56"/>
    <p:sldId id="261" r:id="rId57"/>
    <p:sldId id="310" r:id="rId58"/>
    <p:sldId id="311" r:id="rId59"/>
    <p:sldId id="312" r:id="rId60"/>
    <p:sldId id="313" r:id="rId61"/>
    <p:sldId id="314" r:id="rId62"/>
    <p:sldId id="309"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61"/>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79" d="100"/>
          <a:sy n="79" d="100"/>
        </p:scale>
        <p:origin x="1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0B5A15-BE61-4B35-9079-D4FAC9488F8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A59F02D-7B2A-4B7B-A210-99F2B70B15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6806917-8BBC-4EA2-8146-384828207985}"/>
              </a:ext>
            </a:extLst>
          </p:cNvPr>
          <p:cNvSpPr>
            <a:spLocks noGrp="1"/>
          </p:cNvSpPr>
          <p:nvPr>
            <p:ph type="dt" sz="half" idx="10"/>
          </p:nvPr>
        </p:nvSpPr>
        <p:spPr/>
        <p:txBody>
          <a:bodyPr/>
          <a:lstStyle/>
          <a:p>
            <a:fld id="{470DF60C-F6A1-4F3B-BB14-6D25DC026F51}" type="datetimeFigureOut">
              <a:rPr lang="zh-CN" altLang="en-US" smtClean="0"/>
              <a:t>2020/2/17</a:t>
            </a:fld>
            <a:endParaRPr lang="zh-CN" altLang="en-US"/>
          </a:p>
        </p:txBody>
      </p:sp>
      <p:sp>
        <p:nvSpPr>
          <p:cNvPr id="5" name="页脚占位符 4">
            <a:extLst>
              <a:ext uri="{FF2B5EF4-FFF2-40B4-BE49-F238E27FC236}">
                <a16:creationId xmlns:a16="http://schemas.microsoft.com/office/drawing/2014/main" id="{9731D9EA-74FE-4421-8833-2B7E1F1B85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65224C-1A52-43DB-927E-5D383AA46A81}"/>
              </a:ext>
            </a:extLst>
          </p:cNvPr>
          <p:cNvSpPr>
            <a:spLocks noGrp="1"/>
          </p:cNvSpPr>
          <p:nvPr>
            <p:ph type="sldNum" sz="quarter" idx="12"/>
          </p:nvPr>
        </p:nvSpPr>
        <p:spPr/>
        <p:txBody>
          <a:bodyPr/>
          <a:lstStyle/>
          <a:p>
            <a:fld id="{6A55988F-46B3-4566-A67E-D459DF091B1A}" type="slidenum">
              <a:rPr lang="zh-CN" altLang="en-US" smtClean="0"/>
              <a:t>‹#›</a:t>
            </a:fld>
            <a:endParaRPr lang="zh-CN" altLang="en-US"/>
          </a:p>
        </p:txBody>
      </p:sp>
    </p:spTree>
    <p:extLst>
      <p:ext uri="{BB962C8B-B14F-4D97-AF65-F5344CB8AC3E}">
        <p14:creationId xmlns:p14="http://schemas.microsoft.com/office/powerpoint/2010/main" val="3915581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622A1-9D97-4ACE-AFF5-D1643472DED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0FD164F-B76E-42F5-A427-8926892B2B7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AA3000-58D3-4F30-9561-855BC0CD25FB}"/>
              </a:ext>
            </a:extLst>
          </p:cNvPr>
          <p:cNvSpPr>
            <a:spLocks noGrp="1"/>
          </p:cNvSpPr>
          <p:nvPr>
            <p:ph type="dt" sz="half" idx="10"/>
          </p:nvPr>
        </p:nvSpPr>
        <p:spPr/>
        <p:txBody>
          <a:bodyPr/>
          <a:lstStyle/>
          <a:p>
            <a:fld id="{470DF60C-F6A1-4F3B-BB14-6D25DC026F51}" type="datetimeFigureOut">
              <a:rPr lang="zh-CN" altLang="en-US" smtClean="0"/>
              <a:t>2020/2/17</a:t>
            </a:fld>
            <a:endParaRPr lang="zh-CN" altLang="en-US"/>
          </a:p>
        </p:txBody>
      </p:sp>
      <p:sp>
        <p:nvSpPr>
          <p:cNvPr id="5" name="页脚占位符 4">
            <a:extLst>
              <a:ext uri="{FF2B5EF4-FFF2-40B4-BE49-F238E27FC236}">
                <a16:creationId xmlns:a16="http://schemas.microsoft.com/office/drawing/2014/main" id="{EE9758DD-5ED3-4F25-8DDF-328E1AAEFD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0A2E56-8C22-48C4-8D6C-222D99310F5A}"/>
              </a:ext>
            </a:extLst>
          </p:cNvPr>
          <p:cNvSpPr>
            <a:spLocks noGrp="1"/>
          </p:cNvSpPr>
          <p:nvPr>
            <p:ph type="sldNum" sz="quarter" idx="12"/>
          </p:nvPr>
        </p:nvSpPr>
        <p:spPr/>
        <p:txBody>
          <a:bodyPr/>
          <a:lstStyle/>
          <a:p>
            <a:fld id="{6A55988F-46B3-4566-A67E-D459DF091B1A}" type="slidenum">
              <a:rPr lang="zh-CN" altLang="en-US" smtClean="0"/>
              <a:t>‹#›</a:t>
            </a:fld>
            <a:endParaRPr lang="zh-CN" altLang="en-US"/>
          </a:p>
        </p:txBody>
      </p:sp>
    </p:spTree>
    <p:extLst>
      <p:ext uri="{BB962C8B-B14F-4D97-AF65-F5344CB8AC3E}">
        <p14:creationId xmlns:p14="http://schemas.microsoft.com/office/powerpoint/2010/main" val="281910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4FFE79C-FDBC-4201-A888-F67F072DE7A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3190E3C-3F8E-4947-97D8-9B4CA0C64C9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AB9806-6945-4397-91E3-292EE61626DC}"/>
              </a:ext>
            </a:extLst>
          </p:cNvPr>
          <p:cNvSpPr>
            <a:spLocks noGrp="1"/>
          </p:cNvSpPr>
          <p:nvPr>
            <p:ph type="dt" sz="half" idx="10"/>
          </p:nvPr>
        </p:nvSpPr>
        <p:spPr/>
        <p:txBody>
          <a:bodyPr/>
          <a:lstStyle/>
          <a:p>
            <a:fld id="{470DF60C-F6A1-4F3B-BB14-6D25DC026F51}" type="datetimeFigureOut">
              <a:rPr lang="zh-CN" altLang="en-US" smtClean="0"/>
              <a:t>2020/2/17</a:t>
            </a:fld>
            <a:endParaRPr lang="zh-CN" altLang="en-US"/>
          </a:p>
        </p:txBody>
      </p:sp>
      <p:sp>
        <p:nvSpPr>
          <p:cNvPr id="5" name="页脚占位符 4">
            <a:extLst>
              <a:ext uri="{FF2B5EF4-FFF2-40B4-BE49-F238E27FC236}">
                <a16:creationId xmlns:a16="http://schemas.microsoft.com/office/drawing/2014/main" id="{5A4566BA-820C-41F4-8CCF-A0EBE9ED10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B716DD-C34D-4D01-88CA-EAA24064B8B5}"/>
              </a:ext>
            </a:extLst>
          </p:cNvPr>
          <p:cNvSpPr>
            <a:spLocks noGrp="1"/>
          </p:cNvSpPr>
          <p:nvPr>
            <p:ph type="sldNum" sz="quarter" idx="12"/>
          </p:nvPr>
        </p:nvSpPr>
        <p:spPr/>
        <p:txBody>
          <a:bodyPr/>
          <a:lstStyle/>
          <a:p>
            <a:fld id="{6A55988F-46B3-4566-A67E-D459DF091B1A}" type="slidenum">
              <a:rPr lang="zh-CN" altLang="en-US" smtClean="0"/>
              <a:t>‹#›</a:t>
            </a:fld>
            <a:endParaRPr lang="zh-CN" altLang="en-US"/>
          </a:p>
        </p:txBody>
      </p:sp>
    </p:spTree>
    <p:extLst>
      <p:ext uri="{BB962C8B-B14F-4D97-AF65-F5344CB8AC3E}">
        <p14:creationId xmlns:p14="http://schemas.microsoft.com/office/powerpoint/2010/main" val="14518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FFE4A-9565-44BD-AD01-2ED4CD9025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1A4174B-85E7-49A8-BA0D-420E2010E00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F4BD28-CAB0-4C20-9653-9FFCE652BB3D}"/>
              </a:ext>
            </a:extLst>
          </p:cNvPr>
          <p:cNvSpPr>
            <a:spLocks noGrp="1"/>
          </p:cNvSpPr>
          <p:nvPr>
            <p:ph type="dt" sz="half" idx="10"/>
          </p:nvPr>
        </p:nvSpPr>
        <p:spPr/>
        <p:txBody>
          <a:bodyPr/>
          <a:lstStyle/>
          <a:p>
            <a:fld id="{470DF60C-F6A1-4F3B-BB14-6D25DC026F51}" type="datetimeFigureOut">
              <a:rPr lang="zh-CN" altLang="en-US" smtClean="0"/>
              <a:t>2020/2/17</a:t>
            </a:fld>
            <a:endParaRPr lang="zh-CN" altLang="en-US"/>
          </a:p>
        </p:txBody>
      </p:sp>
      <p:sp>
        <p:nvSpPr>
          <p:cNvPr id="5" name="页脚占位符 4">
            <a:extLst>
              <a:ext uri="{FF2B5EF4-FFF2-40B4-BE49-F238E27FC236}">
                <a16:creationId xmlns:a16="http://schemas.microsoft.com/office/drawing/2014/main" id="{727DCA4A-EAB1-43F3-A9E9-03FA96E076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A4C518-4F19-4B6F-B42D-96F1CBB6F29D}"/>
              </a:ext>
            </a:extLst>
          </p:cNvPr>
          <p:cNvSpPr>
            <a:spLocks noGrp="1"/>
          </p:cNvSpPr>
          <p:nvPr>
            <p:ph type="sldNum" sz="quarter" idx="12"/>
          </p:nvPr>
        </p:nvSpPr>
        <p:spPr/>
        <p:txBody>
          <a:bodyPr/>
          <a:lstStyle/>
          <a:p>
            <a:fld id="{6A55988F-46B3-4566-A67E-D459DF091B1A}" type="slidenum">
              <a:rPr lang="zh-CN" altLang="en-US" smtClean="0"/>
              <a:t>‹#›</a:t>
            </a:fld>
            <a:endParaRPr lang="zh-CN" altLang="en-US"/>
          </a:p>
        </p:txBody>
      </p:sp>
    </p:spTree>
    <p:extLst>
      <p:ext uri="{BB962C8B-B14F-4D97-AF65-F5344CB8AC3E}">
        <p14:creationId xmlns:p14="http://schemas.microsoft.com/office/powerpoint/2010/main" val="930536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529D8-1B2C-4DE3-A89F-2805C864033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385C8E8-A9DE-4E1D-A014-00CC3DC077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B8EC4D0-0678-4C97-8B4D-4461484C29E0}"/>
              </a:ext>
            </a:extLst>
          </p:cNvPr>
          <p:cNvSpPr>
            <a:spLocks noGrp="1"/>
          </p:cNvSpPr>
          <p:nvPr>
            <p:ph type="dt" sz="half" idx="10"/>
          </p:nvPr>
        </p:nvSpPr>
        <p:spPr/>
        <p:txBody>
          <a:bodyPr/>
          <a:lstStyle/>
          <a:p>
            <a:fld id="{470DF60C-F6A1-4F3B-BB14-6D25DC026F51}" type="datetimeFigureOut">
              <a:rPr lang="zh-CN" altLang="en-US" smtClean="0"/>
              <a:t>2020/2/17</a:t>
            </a:fld>
            <a:endParaRPr lang="zh-CN" altLang="en-US"/>
          </a:p>
        </p:txBody>
      </p:sp>
      <p:sp>
        <p:nvSpPr>
          <p:cNvPr id="5" name="页脚占位符 4">
            <a:extLst>
              <a:ext uri="{FF2B5EF4-FFF2-40B4-BE49-F238E27FC236}">
                <a16:creationId xmlns:a16="http://schemas.microsoft.com/office/drawing/2014/main" id="{F46494F1-E72C-41E0-8DE9-DAFD7D93CC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0F180C-29E7-4090-AD56-718DF308881F}"/>
              </a:ext>
            </a:extLst>
          </p:cNvPr>
          <p:cNvSpPr>
            <a:spLocks noGrp="1"/>
          </p:cNvSpPr>
          <p:nvPr>
            <p:ph type="sldNum" sz="quarter" idx="12"/>
          </p:nvPr>
        </p:nvSpPr>
        <p:spPr/>
        <p:txBody>
          <a:bodyPr/>
          <a:lstStyle/>
          <a:p>
            <a:fld id="{6A55988F-46B3-4566-A67E-D459DF091B1A}" type="slidenum">
              <a:rPr lang="zh-CN" altLang="en-US" smtClean="0"/>
              <a:t>‹#›</a:t>
            </a:fld>
            <a:endParaRPr lang="zh-CN" altLang="en-US"/>
          </a:p>
        </p:txBody>
      </p:sp>
    </p:spTree>
    <p:extLst>
      <p:ext uri="{BB962C8B-B14F-4D97-AF65-F5344CB8AC3E}">
        <p14:creationId xmlns:p14="http://schemas.microsoft.com/office/powerpoint/2010/main" val="12305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A8002F-D343-4CF9-9593-00697D7A9C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D931E53-42E6-4044-9263-DBCEB167EB5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EC61558-337D-4DA0-848B-E8075656EF7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B6F30C9-20F5-4551-A0F4-D1534C678669}"/>
              </a:ext>
            </a:extLst>
          </p:cNvPr>
          <p:cNvSpPr>
            <a:spLocks noGrp="1"/>
          </p:cNvSpPr>
          <p:nvPr>
            <p:ph type="dt" sz="half" idx="10"/>
          </p:nvPr>
        </p:nvSpPr>
        <p:spPr/>
        <p:txBody>
          <a:bodyPr/>
          <a:lstStyle/>
          <a:p>
            <a:fld id="{470DF60C-F6A1-4F3B-BB14-6D25DC026F51}" type="datetimeFigureOut">
              <a:rPr lang="zh-CN" altLang="en-US" smtClean="0"/>
              <a:t>2020/2/17</a:t>
            </a:fld>
            <a:endParaRPr lang="zh-CN" altLang="en-US"/>
          </a:p>
        </p:txBody>
      </p:sp>
      <p:sp>
        <p:nvSpPr>
          <p:cNvPr id="6" name="页脚占位符 5">
            <a:extLst>
              <a:ext uri="{FF2B5EF4-FFF2-40B4-BE49-F238E27FC236}">
                <a16:creationId xmlns:a16="http://schemas.microsoft.com/office/drawing/2014/main" id="{90DE0538-D8F6-4D38-A8EE-77B77E458E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D7EA63-9C10-452B-A614-D94BDCD53BE4}"/>
              </a:ext>
            </a:extLst>
          </p:cNvPr>
          <p:cNvSpPr>
            <a:spLocks noGrp="1"/>
          </p:cNvSpPr>
          <p:nvPr>
            <p:ph type="sldNum" sz="quarter" idx="12"/>
          </p:nvPr>
        </p:nvSpPr>
        <p:spPr/>
        <p:txBody>
          <a:bodyPr/>
          <a:lstStyle/>
          <a:p>
            <a:fld id="{6A55988F-46B3-4566-A67E-D459DF091B1A}" type="slidenum">
              <a:rPr lang="zh-CN" altLang="en-US" smtClean="0"/>
              <a:t>‹#›</a:t>
            </a:fld>
            <a:endParaRPr lang="zh-CN" altLang="en-US"/>
          </a:p>
        </p:txBody>
      </p:sp>
    </p:spTree>
    <p:extLst>
      <p:ext uri="{BB962C8B-B14F-4D97-AF65-F5344CB8AC3E}">
        <p14:creationId xmlns:p14="http://schemas.microsoft.com/office/powerpoint/2010/main" val="2707582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DCCEE7-FBDD-4287-862F-A630AE4DE8A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0B3EE3E-9764-43C6-BEDF-AEA9280E5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E1D9AF8-528F-482A-AE28-E74DE7F9ED3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74EA3BE-E646-4052-92A2-B9BB7AF771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F6D8F2-8797-409B-87F6-58C978F083F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FB1C9F4-FB43-4D6D-8A09-36A2C54C248E}"/>
              </a:ext>
            </a:extLst>
          </p:cNvPr>
          <p:cNvSpPr>
            <a:spLocks noGrp="1"/>
          </p:cNvSpPr>
          <p:nvPr>
            <p:ph type="dt" sz="half" idx="10"/>
          </p:nvPr>
        </p:nvSpPr>
        <p:spPr/>
        <p:txBody>
          <a:bodyPr/>
          <a:lstStyle/>
          <a:p>
            <a:fld id="{470DF60C-F6A1-4F3B-BB14-6D25DC026F51}" type="datetimeFigureOut">
              <a:rPr lang="zh-CN" altLang="en-US" smtClean="0"/>
              <a:t>2020/2/17</a:t>
            </a:fld>
            <a:endParaRPr lang="zh-CN" altLang="en-US"/>
          </a:p>
        </p:txBody>
      </p:sp>
      <p:sp>
        <p:nvSpPr>
          <p:cNvPr id="8" name="页脚占位符 7">
            <a:extLst>
              <a:ext uri="{FF2B5EF4-FFF2-40B4-BE49-F238E27FC236}">
                <a16:creationId xmlns:a16="http://schemas.microsoft.com/office/drawing/2014/main" id="{B3CE2B7C-3973-4BB7-97E6-8BB98C3CA25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A3A0E67-F745-4D5E-A6D3-33EF9D92B675}"/>
              </a:ext>
            </a:extLst>
          </p:cNvPr>
          <p:cNvSpPr>
            <a:spLocks noGrp="1"/>
          </p:cNvSpPr>
          <p:nvPr>
            <p:ph type="sldNum" sz="quarter" idx="12"/>
          </p:nvPr>
        </p:nvSpPr>
        <p:spPr/>
        <p:txBody>
          <a:bodyPr/>
          <a:lstStyle/>
          <a:p>
            <a:fld id="{6A55988F-46B3-4566-A67E-D459DF091B1A}" type="slidenum">
              <a:rPr lang="zh-CN" altLang="en-US" smtClean="0"/>
              <a:t>‹#›</a:t>
            </a:fld>
            <a:endParaRPr lang="zh-CN" altLang="en-US"/>
          </a:p>
        </p:txBody>
      </p:sp>
    </p:spTree>
    <p:extLst>
      <p:ext uri="{BB962C8B-B14F-4D97-AF65-F5344CB8AC3E}">
        <p14:creationId xmlns:p14="http://schemas.microsoft.com/office/powerpoint/2010/main" val="1233278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ABF4-7D77-49FA-9F4B-083F465964A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1BD3B83-BE18-4590-97C4-FBEE14A51E23}"/>
              </a:ext>
            </a:extLst>
          </p:cNvPr>
          <p:cNvSpPr>
            <a:spLocks noGrp="1"/>
          </p:cNvSpPr>
          <p:nvPr>
            <p:ph type="dt" sz="half" idx="10"/>
          </p:nvPr>
        </p:nvSpPr>
        <p:spPr/>
        <p:txBody>
          <a:bodyPr/>
          <a:lstStyle/>
          <a:p>
            <a:fld id="{470DF60C-F6A1-4F3B-BB14-6D25DC026F51}" type="datetimeFigureOut">
              <a:rPr lang="zh-CN" altLang="en-US" smtClean="0"/>
              <a:t>2020/2/17</a:t>
            </a:fld>
            <a:endParaRPr lang="zh-CN" altLang="en-US"/>
          </a:p>
        </p:txBody>
      </p:sp>
      <p:sp>
        <p:nvSpPr>
          <p:cNvPr id="4" name="页脚占位符 3">
            <a:extLst>
              <a:ext uri="{FF2B5EF4-FFF2-40B4-BE49-F238E27FC236}">
                <a16:creationId xmlns:a16="http://schemas.microsoft.com/office/drawing/2014/main" id="{8FCFB6A7-9C28-4B70-BC12-02E9EBBA2E2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EFAAF6C-938B-4BFF-B8D1-D1ECAF7CE934}"/>
              </a:ext>
            </a:extLst>
          </p:cNvPr>
          <p:cNvSpPr>
            <a:spLocks noGrp="1"/>
          </p:cNvSpPr>
          <p:nvPr>
            <p:ph type="sldNum" sz="quarter" idx="12"/>
          </p:nvPr>
        </p:nvSpPr>
        <p:spPr/>
        <p:txBody>
          <a:bodyPr/>
          <a:lstStyle/>
          <a:p>
            <a:fld id="{6A55988F-46B3-4566-A67E-D459DF091B1A}" type="slidenum">
              <a:rPr lang="zh-CN" altLang="en-US" smtClean="0"/>
              <a:t>‹#›</a:t>
            </a:fld>
            <a:endParaRPr lang="zh-CN" altLang="en-US"/>
          </a:p>
        </p:txBody>
      </p:sp>
    </p:spTree>
    <p:extLst>
      <p:ext uri="{BB962C8B-B14F-4D97-AF65-F5344CB8AC3E}">
        <p14:creationId xmlns:p14="http://schemas.microsoft.com/office/powerpoint/2010/main" val="131569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47A693-3D36-4EF7-8228-04492FB1448C}"/>
              </a:ext>
            </a:extLst>
          </p:cNvPr>
          <p:cNvSpPr>
            <a:spLocks noGrp="1"/>
          </p:cNvSpPr>
          <p:nvPr>
            <p:ph type="dt" sz="half" idx="10"/>
          </p:nvPr>
        </p:nvSpPr>
        <p:spPr/>
        <p:txBody>
          <a:bodyPr/>
          <a:lstStyle/>
          <a:p>
            <a:fld id="{470DF60C-F6A1-4F3B-BB14-6D25DC026F51}" type="datetimeFigureOut">
              <a:rPr lang="zh-CN" altLang="en-US" smtClean="0"/>
              <a:t>2020/2/17</a:t>
            </a:fld>
            <a:endParaRPr lang="zh-CN" altLang="en-US"/>
          </a:p>
        </p:txBody>
      </p:sp>
      <p:sp>
        <p:nvSpPr>
          <p:cNvPr id="3" name="页脚占位符 2">
            <a:extLst>
              <a:ext uri="{FF2B5EF4-FFF2-40B4-BE49-F238E27FC236}">
                <a16:creationId xmlns:a16="http://schemas.microsoft.com/office/drawing/2014/main" id="{C1AFE344-B564-488C-8940-CC61FF7DA24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08A0821-E0F5-4C11-B244-3A9084ACE572}"/>
              </a:ext>
            </a:extLst>
          </p:cNvPr>
          <p:cNvSpPr>
            <a:spLocks noGrp="1"/>
          </p:cNvSpPr>
          <p:nvPr>
            <p:ph type="sldNum" sz="quarter" idx="12"/>
          </p:nvPr>
        </p:nvSpPr>
        <p:spPr/>
        <p:txBody>
          <a:bodyPr/>
          <a:lstStyle/>
          <a:p>
            <a:fld id="{6A55988F-46B3-4566-A67E-D459DF091B1A}" type="slidenum">
              <a:rPr lang="zh-CN" altLang="en-US" smtClean="0"/>
              <a:t>‹#›</a:t>
            </a:fld>
            <a:endParaRPr lang="zh-CN" altLang="en-US"/>
          </a:p>
        </p:txBody>
      </p:sp>
    </p:spTree>
    <p:extLst>
      <p:ext uri="{BB962C8B-B14F-4D97-AF65-F5344CB8AC3E}">
        <p14:creationId xmlns:p14="http://schemas.microsoft.com/office/powerpoint/2010/main" val="2090115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B3163-AC87-4B7A-A363-4BFF600727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75B256-8935-4469-8059-F63902323A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2BED47C-DC0C-46CC-9FFD-FF8B44FA5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CBFCDED-99E5-4DC8-A809-E7EC7C0E54B5}"/>
              </a:ext>
            </a:extLst>
          </p:cNvPr>
          <p:cNvSpPr>
            <a:spLocks noGrp="1"/>
          </p:cNvSpPr>
          <p:nvPr>
            <p:ph type="dt" sz="half" idx="10"/>
          </p:nvPr>
        </p:nvSpPr>
        <p:spPr/>
        <p:txBody>
          <a:bodyPr/>
          <a:lstStyle/>
          <a:p>
            <a:fld id="{470DF60C-F6A1-4F3B-BB14-6D25DC026F51}" type="datetimeFigureOut">
              <a:rPr lang="zh-CN" altLang="en-US" smtClean="0"/>
              <a:t>2020/2/17</a:t>
            </a:fld>
            <a:endParaRPr lang="zh-CN" altLang="en-US"/>
          </a:p>
        </p:txBody>
      </p:sp>
      <p:sp>
        <p:nvSpPr>
          <p:cNvPr id="6" name="页脚占位符 5">
            <a:extLst>
              <a:ext uri="{FF2B5EF4-FFF2-40B4-BE49-F238E27FC236}">
                <a16:creationId xmlns:a16="http://schemas.microsoft.com/office/drawing/2014/main" id="{F32F91AE-C867-459A-A737-DC2CA7E053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DF974A-0B31-4EB0-B319-7C2FFDAC363D}"/>
              </a:ext>
            </a:extLst>
          </p:cNvPr>
          <p:cNvSpPr>
            <a:spLocks noGrp="1"/>
          </p:cNvSpPr>
          <p:nvPr>
            <p:ph type="sldNum" sz="quarter" idx="12"/>
          </p:nvPr>
        </p:nvSpPr>
        <p:spPr/>
        <p:txBody>
          <a:bodyPr/>
          <a:lstStyle/>
          <a:p>
            <a:fld id="{6A55988F-46B3-4566-A67E-D459DF091B1A}" type="slidenum">
              <a:rPr lang="zh-CN" altLang="en-US" smtClean="0"/>
              <a:t>‹#›</a:t>
            </a:fld>
            <a:endParaRPr lang="zh-CN" altLang="en-US"/>
          </a:p>
        </p:txBody>
      </p:sp>
    </p:spTree>
    <p:extLst>
      <p:ext uri="{BB962C8B-B14F-4D97-AF65-F5344CB8AC3E}">
        <p14:creationId xmlns:p14="http://schemas.microsoft.com/office/powerpoint/2010/main" val="184628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66FC5-D444-4CF8-9363-5C913DA3D1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1F064AF-178F-4A20-B8B5-92933382E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937AFC9-2350-4BC7-A47C-23B1A4A72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56697FD-0F08-41A3-B5B1-A77195881849}"/>
              </a:ext>
            </a:extLst>
          </p:cNvPr>
          <p:cNvSpPr>
            <a:spLocks noGrp="1"/>
          </p:cNvSpPr>
          <p:nvPr>
            <p:ph type="dt" sz="half" idx="10"/>
          </p:nvPr>
        </p:nvSpPr>
        <p:spPr/>
        <p:txBody>
          <a:bodyPr/>
          <a:lstStyle/>
          <a:p>
            <a:fld id="{470DF60C-F6A1-4F3B-BB14-6D25DC026F51}" type="datetimeFigureOut">
              <a:rPr lang="zh-CN" altLang="en-US" smtClean="0"/>
              <a:t>2020/2/17</a:t>
            </a:fld>
            <a:endParaRPr lang="zh-CN" altLang="en-US"/>
          </a:p>
        </p:txBody>
      </p:sp>
      <p:sp>
        <p:nvSpPr>
          <p:cNvPr id="6" name="页脚占位符 5">
            <a:extLst>
              <a:ext uri="{FF2B5EF4-FFF2-40B4-BE49-F238E27FC236}">
                <a16:creationId xmlns:a16="http://schemas.microsoft.com/office/drawing/2014/main" id="{EDCA31A1-CF69-4BCA-BAA1-5FD45892FA8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FE0E12-7DA8-419D-BFB9-8D4289A9E2DA}"/>
              </a:ext>
            </a:extLst>
          </p:cNvPr>
          <p:cNvSpPr>
            <a:spLocks noGrp="1"/>
          </p:cNvSpPr>
          <p:nvPr>
            <p:ph type="sldNum" sz="quarter" idx="12"/>
          </p:nvPr>
        </p:nvSpPr>
        <p:spPr/>
        <p:txBody>
          <a:bodyPr/>
          <a:lstStyle/>
          <a:p>
            <a:fld id="{6A55988F-46B3-4566-A67E-D459DF091B1A}" type="slidenum">
              <a:rPr lang="zh-CN" altLang="en-US" smtClean="0"/>
              <a:t>‹#›</a:t>
            </a:fld>
            <a:endParaRPr lang="zh-CN" altLang="en-US"/>
          </a:p>
        </p:txBody>
      </p:sp>
    </p:spTree>
    <p:extLst>
      <p:ext uri="{BB962C8B-B14F-4D97-AF65-F5344CB8AC3E}">
        <p14:creationId xmlns:p14="http://schemas.microsoft.com/office/powerpoint/2010/main" val="4242553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69E4A13-AEC8-4739-9302-922685E38B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EB46080-FBBA-4F16-A9E5-D529F6BB4F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C1526C-575A-4274-992B-F2029CA730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DF60C-F6A1-4F3B-BB14-6D25DC026F51}" type="datetimeFigureOut">
              <a:rPr lang="zh-CN" altLang="en-US" smtClean="0"/>
              <a:t>2020/2/17</a:t>
            </a:fld>
            <a:endParaRPr lang="zh-CN" altLang="en-US"/>
          </a:p>
        </p:txBody>
      </p:sp>
      <p:sp>
        <p:nvSpPr>
          <p:cNvPr id="5" name="页脚占位符 4">
            <a:extLst>
              <a:ext uri="{FF2B5EF4-FFF2-40B4-BE49-F238E27FC236}">
                <a16:creationId xmlns:a16="http://schemas.microsoft.com/office/drawing/2014/main" id="{BA1DFF3C-490B-42AE-84E1-A8D7CEDB58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C4B7C4A-AE9B-46A2-A864-4B13AD8549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55988F-46B3-4566-A67E-D459DF091B1A}" type="slidenum">
              <a:rPr lang="zh-CN" altLang="en-US" smtClean="0"/>
              <a:t>‹#›</a:t>
            </a:fld>
            <a:endParaRPr lang="zh-CN" altLang="en-US"/>
          </a:p>
        </p:txBody>
      </p:sp>
    </p:spTree>
    <p:extLst>
      <p:ext uri="{BB962C8B-B14F-4D97-AF65-F5344CB8AC3E}">
        <p14:creationId xmlns:p14="http://schemas.microsoft.com/office/powerpoint/2010/main" val="546179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AF738-F317-4110-A01E-7599C83C2756}"/>
              </a:ext>
            </a:extLst>
          </p:cNvPr>
          <p:cNvSpPr>
            <a:spLocks noGrp="1"/>
          </p:cNvSpPr>
          <p:nvPr>
            <p:ph type="ctrTitle"/>
          </p:nvPr>
        </p:nvSpPr>
        <p:spPr/>
        <p:txBody>
          <a:bodyPr/>
          <a:lstStyle/>
          <a:p>
            <a:r>
              <a:rPr lang="zh-CN" altLang="en-US" dirty="0"/>
              <a:t>或许是个</a:t>
            </a:r>
            <a:r>
              <a:rPr lang="en-US" altLang="zh-CN" dirty="0" err="1"/>
              <a:t>dp</a:t>
            </a:r>
            <a:endParaRPr lang="zh-CN" altLang="en-US" dirty="0"/>
          </a:p>
        </p:txBody>
      </p:sp>
      <p:sp>
        <p:nvSpPr>
          <p:cNvPr id="3" name="副标题 2">
            <a:extLst>
              <a:ext uri="{FF2B5EF4-FFF2-40B4-BE49-F238E27FC236}">
                <a16:creationId xmlns:a16="http://schemas.microsoft.com/office/drawing/2014/main" id="{2E183D4B-3BE0-4982-A88C-60B7B397B315}"/>
              </a:ext>
            </a:extLst>
          </p:cNvPr>
          <p:cNvSpPr>
            <a:spLocks noGrp="1"/>
          </p:cNvSpPr>
          <p:nvPr>
            <p:ph type="subTitle" idx="1"/>
          </p:nvPr>
        </p:nvSpPr>
        <p:spPr/>
        <p:txBody>
          <a:bodyPr/>
          <a:lstStyle/>
          <a:p>
            <a:r>
              <a:rPr lang="zh-CN" altLang="en-US" dirty="0"/>
              <a:t>某个根本不知道讲什么的菜鸡</a:t>
            </a:r>
          </a:p>
        </p:txBody>
      </p:sp>
    </p:spTree>
    <p:extLst>
      <p:ext uri="{BB962C8B-B14F-4D97-AF65-F5344CB8AC3E}">
        <p14:creationId xmlns:p14="http://schemas.microsoft.com/office/powerpoint/2010/main" val="2500637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02751-18F9-4241-B17A-7A2639D85713}"/>
              </a:ext>
            </a:extLst>
          </p:cNvPr>
          <p:cNvSpPr>
            <a:spLocks noGrp="1"/>
          </p:cNvSpPr>
          <p:nvPr>
            <p:ph type="title"/>
          </p:nvPr>
        </p:nvSpPr>
        <p:spPr/>
        <p:txBody>
          <a:bodyPr/>
          <a:lstStyle/>
          <a:p>
            <a:r>
              <a:rPr lang="en-US" altLang="zh-CN" dirty="0"/>
              <a:t>ZJOI2015 </a:t>
            </a:r>
            <a:r>
              <a:rPr lang="zh-CN" altLang="en-US" dirty="0"/>
              <a:t>地震后的幻想乡</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23362C2-FF3B-4513-9F38-98FD04C82E59}"/>
                  </a:ext>
                </a:extLst>
              </p:cNvPr>
              <p:cNvSpPr>
                <a:spLocks noGrp="1"/>
              </p:cNvSpPr>
              <p:nvPr>
                <p:ph idx="1"/>
              </p:nvPr>
            </p:nvSpPr>
            <p:spPr/>
            <p:txBody>
              <a:bodyPr/>
              <a:lstStyle/>
              <a:p>
                <a:r>
                  <a:rPr lang="zh-CN" altLang="en-US" dirty="0"/>
                  <a:t>给一个</a:t>
                </a:r>
                <a:r>
                  <a:rPr lang="en-US" altLang="zh-CN" dirty="0"/>
                  <a:t>n</a:t>
                </a:r>
                <a:r>
                  <a:rPr lang="zh-CN" altLang="en-US" dirty="0"/>
                  <a:t>个点的图，每条边权值为在</a:t>
                </a:r>
                <a14:m>
                  <m:oMath xmlns:m="http://schemas.openxmlformats.org/officeDocument/2006/math">
                    <m:r>
                      <a:rPr lang="en-US" altLang="zh-CN" i="1" dirty="0" smtClean="0">
                        <a:latin typeface="Cambria Math" panose="02040503050406030204" pitchFamily="18" charset="0"/>
                      </a:rPr>
                      <m:t>[0,1]</m:t>
                    </m:r>
                  </m:oMath>
                </a14:m>
                <a:r>
                  <a:rPr lang="zh-CN" altLang="en-US" dirty="0"/>
                  <a:t>中随机的一个实数，求最小生成树最大边权的期望</a:t>
                </a:r>
                <a:endParaRPr lang="en-US" altLang="zh-CN" dirty="0"/>
              </a:p>
              <a:p>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&lt;=10</m:t>
                    </m:r>
                  </m:oMath>
                </a14:m>
                <a:endParaRPr lang="en-US" altLang="zh-CN" dirty="0"/>
              </a:p>
              <a:p>
                <a:r>
                  <a:rPr lang="zh-CN" altLang="en-US" dirty="0"/>
                  <a:t>提示：对于</a:t>
                </a:r>
                <a:r>
                  <a:rPr lang="en-US" altLang="zh-CN" dirty="0"/>
                  <a:t>k</a:t>
                </a:r>
                <a:r>
                  <a:rPr lang="zh-CN" altLang="en-US" dirty="0"/>
                  <a:t>个</a:t>
                </a:r>
                <a14:m>
                  <m:oMath xmlns:m="http://schemas.openxmlformats.org/officeDocument/2006/math">
                    <m:r>
                      <a:rPr lang="en-US" altLang="zh-CN" i="1" dirty="0" smtClean="0">
                        <a:latin typeface="Cambria Math" panose="02040503050406030204" pitchFamily="18" charset="0"/>
                      </a:rPr>
                      <m:t>[0,1]</m:t>
                    </m:r>
                  </m:oMath>
                </a14:m>
                <a:r>
                  <a:rPr lang="zh-CN" altLang="en-US" dirty="0"/>
                  <a:t>间的随机变量，第</a:t>
                </a:r>
                <a14:m>
                  <m:oMath xmlns:m="http://schemas.openxmlformats.org/officeDocument/2006/math">
                    <m:r>
                      <a:rPr lang="en-US" altLang="zh-CN" i="1" dirty="0" smtClean="0">
                        <a:latin typeface="Cambria Math" panose="02040503050406030204" pitchFamily="18" charset="0"/>
                      </a:rPr>
                      <m:t>𝑖</m:t>
                    </m:r>
                  </m:oMath>
                </a14:m>
                <a:r>
                  <a:rPr lang="zh-CN" altLang="en-US" dirty="0"/>
                  <a:t>小的变量权值期望是</a:t>
                </a:r>
                <a14:m>
                  <m:oMath xmlns:m="http://schemas.openxmlformats.org/officeDocument/2006/math">
                    <m:f>
                      <m:fPr>
                        <m:ctrlPr>
                          <a:rPr lang="en-US" altLang="zh-CN" i="1" dirty="0" smtClean="0">
                            <a:latin typeface="Cambria Math" panose="02040503050406030204" pitchFamily="18" charset="0"/>
                          </a:rPr>
                        </m:ctrlPr>
                      </m:fPr>
                      <m:num>
                        <m:r>
                          <m:rPr>
                            <m:sty m:val="p"/>
                          </m:rPr>
                          <a:rPr lang="en-US" altLang="zh-CN" i="1" dirty="0">
                            <a:latin typeface="Cambria Math" panose="02040503050406030204" pitchFamily="18" charset="0"/>
                          </a:rPr>
                          <m:t>i</m:t>
                        </m:r>
                      </m:num>
                      <m:den>
                        <m:r>
                          <a:rPr lang="en-US" altLang="zh-CN" b="0" i="1" dirty="0" smtClean="0">
                            <a:latin typeface="Cambria Math" panose="02040503050406030204" pitchFamily="18" charset="0"/>
                          </a:rPr>
                          <m:t>𝑘</m:t>
                        </m:r>
                        <m:r>
                          <a:rPr lang="en-US" altLang="zh-CN" i="1" dirty="0" smtClean="0">
                            <a:latin typeface="Cambria Math" panose="02040503050406030204" pitchFamily="18" charset="0"/>
                          </a:rPr>
                          <m:t>+1</m:t>
                        </m:r>
                      </m:den>
                    </m:f>
                  </m:oMath>
                </a14:m>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423362C2-FF3B-4513-9F38-98FD04C82E59}"/>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5280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D9E1E-4FE7-48CF-81C3-7D68E3ABAF16}"/>
              </a:ext>
            </a:extLst>
          </p:cNvPr>
          <p:cNvSpPr>
            <a:spLocks noGrp="1"/>
          </p:cNvSpPr>
          <p:nvPr>
            <p:ph type="title"/>
          </p:nvPr>
        </p:nvSpPr>
        <p:spPr/>
        <p:txBody>
          <a:bodyPr/>
          <a:lstStyle/>
          <a:p>
            <a:r>
              <a:rPr lang="en-US" altLang="zh-CN" dirty="0"/>
              <a:t>ZJOI2015 </a:t>
            </a:r>
            <a:r>
              <a:rPr lang="zh-CN" altLang="en-US" dirty="0"/>
              <a:t>地震后的幻想乡</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DE3F776-86DB-4E53-BA9E-975A3BC8B08E}"/>
                  </a:ext>
                </a:extLst>
              </p:cNvPr>
              <p:cNvSpPr>
                <a:spLocks noGrp="1"/>
              </p:cNvSpPr>
              <p:nvPr>
                <p:ph idx="1"/>
              </p:nvPr>
            </p:nvSpPr>
            <p:spPr/>
            <p:txBody>
              <a:bodyPr>
                <a:normAutofit/>
              </a:bodyPr>
              <a:lstStyle/>
              <a:p>
                <a:r>
                  <a:rPr lang="zh-CN" altLang="en-US" dirty="0"/>
                  <a:t>显然，我们只要知道边的相对大小关系，就可以直接最小生成树，这样枚举边大小关系是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的</a:t>
                </a:r>
                <a:endParaRPr lang="en-US" altLang="zh-CN" dirty="0"/>
              </a:p>
              <a:p>
                <a:r>
                  <a:rPr lang="zh-CN" altLang="en-US" dirty="0"/>
                  <a:t>考虑</a:t>
                </a:r>
                <a:r>
                  <a:rPr lang="en-US" altLang="zh-CN" dirty="0" err="1"/>
                  <a:t>dp</a:t>
                </a:r>
                <a:endParaRPr lang="en-US" altLang="zh-CN" dirty="0"/>
              </a:p>
              <a:p>
                <a:r>
                  <a:rPr lang="zh-CN" altLang="en-US" dirty="0"/>
                  <a:t>设</a:t>
                </a:r>
                <a:r>
                  <a:rPr lang="en-US" altLang="zh-CN" dirty="0" err="1"/>
                  <a:t>dp</a:t>
                </a:r>
                <a:r>
                  <a:rPr lang="en-US" altLang="zh-CN" dirty="0"/>
                  <a:t>[S][</a:t>
                </a:r>
                <a:r>
                  <a:rPr lang="en-US" altLang="zh-CN" dirty="0" err="1"/>
                  <a:t>i</a:t>
                </a:r>
                <a:r>
                  <a:rPr lang="en-US" altLang="zh-CN" dirty="0"/>
                  <a:t>]</a:t>
                </a:r>
                <a:r>
                  <a:rPr lang="zh-CN" altLang="en-US" dirty="0"/>
                  <a:t>表示当前加入了</a:t>
                </a:r>
                <a:r>
                  <a:rPr lang="en-US" altLang="zh-CN" dirty="0" err="1"/>
                  <a:t>i</a:t>
                </a:r>
                <a:r>
                  <a:rPr lang="zh-CN" altLang="en-US" dirty="0"/>
                  <a:t>条边，</a:t>
                </a:r>
                <a:r>
                  <a:rPr lang="en-US" altLang="zh-CN" dirty="0"/>
                  <a:t>S</a:t>
                </a:r>
                <a:r>
                  <a:rPr lang="zh-CN" altLang="en-US" dirty="0"/>
                  <a:t>集合联通的方案数</a:t>
                </a:r>
                <a:endParaRPr lang="en-US" altLang="zh-CN" dirty="0"/>
              </a:p>
              <a:p>
                <a:r>
                  <a:rPr lang="zh-CN" altLang="en-US" dirty="0"/>
                  <a:t>因为加入第</a:t>
                </a:r>
                <a:r>
                  <a:rPr lang="en-US" altLang="zh-CN" dirty="0" err="1"/>
                  <a:t>i</a:t>
                </a:r>
                <a:r>
                  <a:rPr lang="zh-CN" altLang="en-US" dirty="0"/>
                  <a:t>条边后</a:t>
                </a:r>
                <a:r>
                  <a:rPr lang="en-US" altLang="zh-CN" dirty="0"/>
                  <a:t>S</a:t>
                </a:r>
                <a:r>
                  <a:rPr lang="zh-CN" altLang="en-US" dirty="0"/>
                  <a:t>正好联通的概率</a:t>
                </a:r>
                <a:r>
                  <a:rPr lang="en-US" altLang="zh-CN" dirty="0"/>
                  <a:t>=</a:t>
                </a:r>
                <a:r>
                  <a:rPr lang="zh-CN" altLang="en-US" dirty="0"/>
                  <a:t>加入第</a:t>
                </a:r>
                <a:r>
                  <a:rPr lang="en-US" altLang="zh-CN" dirty="0" err="1"/>
                  <a:t>i</a:t>
                </a:r>
                <a:r>
                  <a:rPr lang="zh-CN" altLang="en-US" dirty="0"/>
                  <a:t>条边后</a:t>
                </a:r>
                <a:r>
                  <a:rPr lang="en-US" altLang="zh-CN" dirty="0"/>
                  <a:t>S</a:t>
                </a:r>
                <a:r>
                  <a:rPr lang="zh-CN" altLang="en-US" dirty="0"/>
                  <a:t>联通的概率</a:t>
                </a:r>
                <a:r>
                  <a:rPr lang="en-US" altLang="zh-CN" dirty="0"/>
                  <a:t>-</a:t>
                </a:r>
                <a:r>
                  <a:rPr lang="zh-CN" altLang="en-US" dirty="0"/>
                  <a:t>加入第</a:t>
                </a:r>
                <a:r>
                  <a:rPr lang="en-US" altLang="zh-CN" dirty="0"/>
                  <a:t>i-1</a:t>
                </a:r>
                <a:r>
                  <a:rPr lang="zh-CN" altLang="en-US" dirty="0"/>
                  <a:t>条边后</a:t>
                </a:r>
                <a:r>
                  <a:rPr lang="en-US" altLang="zh-CN" dirty="0"/>
                  <a:t>S</a:t>
                </a:r>
                <a:r>
                  <a:rPr lang="zh-CN" altLang="en-US" dirty="0"/>
                  <a:t>联通的概率</a:t>
                </a:r>
                <a:endParaRPr lang="en-US" altLang="zh-CN" dirty="0"/>
              </a:p>
              <a:p>
                <a:r>
                  <a:rPr lang="zh-CN" altLang="en-US" dirty="0"/>
                  <a:t>最后的答案就是</a:t>
                </a:r>
                <a14:m>
                  <m:oMath xmlns:m="http://schemas.openxmlformats.org/officeDocument/2006/math">
                    <m:nary>
                      <m:naryPr>
                        <m:chr m:val="∑"/>
                        <m:subHide m:val="on"/>
                        <m:supHide m:val="on"/>
                        <m:ctrlPr>
                          <a:rPr lang="en-US" altLang="zh-CN" b="0" i="1" smtClean="0">
                            <a:latin typeface="Cambria Math" panose="02040503050406030204" pitchFamily="18" charset="0"/>
                          </a:rPr>
                        </m:ctrlPr>
                      </m:naryPr>
                      <m:sub/>
                      <m:sup/>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𝑖</m:t>
                            </m:r>
                          </m:num>
                          <m:den>
                            <m:r>
                              <a:rPr lang="en-US" altLang="zh-CN" b="0" i="1" smtClean="0">
                                <a:latin typeface="Cambria Math" panose="02040503050406030204" pitchFamily="18" charset="0"/>
                              </a:rPr>
                              <m:t>𝑚</m:t>
                            </m:r>
                            <m:r>
                              <a:rPr lang="en-US" altLang="zh-CN" b="0" i="1" smtClean="0">
                                <a:latin typeface="Cambria Math" panose="02040503050406030204" pitchFamily="18" charset="0"/>
                              </a:rPr>
                              <m:t>+1</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num>
                          <m:den>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i="1">
                                    <a:latin typeface="Cambria Math" panose="02040503050406030204" pitchFamily="18" charset="0"/>
                                  </a:rPr>
                                  <m:t>−</m:t>
                                </m:r>
                                <m:r>
                                  <a:rPr lang="en-US" altLang="zh-CN" i="1" smtClean="0">
                                    <a:latin typeface="Cambria Math" panose="02040503050406030204" pitchFamily="18" charset="0"/>
                                  </a:rPr>
                                  <m:t>1</m:t>
                                </m:r>
                              </m:e>
                            </m:d>
                          </m:den>
                        </m:f>
                        <m:r>
                          <a:rPr lang="en-US" altLang="zh-CN" b="0" i="1" smtClean="0">
                            <a:latin typeface="Cambria Math" panose="02040503050406030204" pitchFamily="18" charset="0"/>
                          </a:rPr>
                          <m:t>)</m:t>
                        </m:r>
                      </m:e>
                    </m:nary>
                  </m:oMath>
                </a14:m>
                <a:endParaRPr lang="en-US" altLang="zh-CN" b="0" dirty="0"/>
              </a:p>
              <a:p>
                <a:r>
                  <a:rPr lang="zh-CN" altLang="en-US" b="0" dirty="0"/>
                  <a:t>但是仅凭这样</a:t>
                </a:r>
                <a:r>
                  <a:rPr lang="en-US" altLang="zh-CN" b="0" dirty="0" err="1"/>
                  <a:t>dp</a:t>
                </a:r>
                <a:r>
                  <a:rPr lang="en-US" altLang="zh-CN" b="0" dirty="0"/>
                  <a:t>[S][</a:t>
                </a:r>
                <a:r>
                  <a:rPr lang="en-US" altLang="zh-CN" b="0" dirty="0" err="1"/>
                  <a:t>i</a:t>
                </a:r>
                <a:r>
                  <a:rPr lang="en-US" altLang="zh-CN" b="0" dirty="0"/>
                  <a:t>]</a:t>
                </a:r>
                <a:r>
                  <a:rPr lang="zh-CN" altLang="en-US" b="0" dirty="0"/>
                  <a:t>无法计算</a:t>
                </a:r>
                <a:endParaRPr lang="en-US" altLang="zh-CN" b="0" dirty="0"/>
              </a:p>
            </p:txBody>
          </p:sp>
        </mc:Choice>
        <mc:Fallback xmlns="">
          <p:sp>
            <p:nvSpPr>
              <p:cNvPr id="3" name="内容占位符 2">
                <a:extLst>
                  <a:ext uri="{FF2B5EF4-FFF2-40B4-BE49-F238E27FC236}">
                    <a16:creationId xmlns:a16="http://schemas.microsoft.com/office/drawing/2014/main" id="{5DE3F776-86DB-4E53-BA9E-975A3BC8B08E}"/>
                  </a:ext>
                </a:extLst>
              </p:cNvPr>
              <p:cNvSpPr>
                <a:spLocks noGrp="1" noRot="1" noChangeAspect="1" noMove="1" noResize="1" noEditPoints="1" noAdjustHandles="1" noChangeArrowheads="1" noChangeShapeType="1" noTextEdit="1"/>
              </p:cNvSpPr>
              <p:nvPr>
                <p:ph idx="1"/>
              </p:nvPr>
            </p:nvSpPr>
            <p:spPr>
              <a:blipFill>
                <a:blip r:embed="rId2"/>
                <a:stretch>
                  <a:fillRect l="-1043" t="-2521"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351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F94C2-83BE-414E-B443-76081EA10599}"/>
              </a:ext>
            </a:extLst>
          </p:cNvPr>
          <p:cNvSpPr>
            <a:spLocks noGrp="1"/>
          </p:cNvSpPr>
          <p:nvPr>
            <p:ph type="title"/>
          </p:nvPr>
        </p:nvSpPr>
        <p:spPr/>
        <p:txBody>
          <a:bodyPr/>
          <a:lstStyle/>
          <a:p>
            <a:r>
              <a:rPr lang="en-US" altLang="zh-CN" dirty="0"/>
              <a:t>ZJOI2015 </a:t>
            </a:r>
            <a:r>
              <a:rPr lang="zh-CN" altLang="en-US" dirty="0"/>
              <a:t>地震后的幻想乡</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4D1125F-525A-4841-8A6E-96CE30411120}"/>
                  </a:ext>
                </a:extLst>
              </p:cNvPr>
              <p:cNvSpPr>
                <a:spLocks noGrp="1"/>
              </p:cNvSpPr>
              <p:nvPr>
                <p:ph idx="1"/>
              </p:nvPr>
            </p:nvSpPr>
            <p:spPr/>
            <p:txBody>
              <a:bodyPr>
                <a:normAutofit lnSpcReduction="10000"/>
              </a:bodyPr>
              <a:lstStyle/>
              <a:p>
                <a:r>
                  <a:rPr lang="zh-CN" altLang="en-US" dirty="0"/>
                  <a:t>考虑再设一个</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𝑆</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oMath>
                </a14:m>
                <a:r>
                  <a:rPr lang="zh-CN" altLang="en-US" dirty="0"/>
                  <a:t>表示加入</a:t>
                </a:r>
                <a14:m>
                  <m:oMath xmlns:m="http://schemas.openxmlformats.org/officeDocument/2006/math">
                    <m:r>
                      <a:rPr lang="en-US" altLang="zh-CN" i="1" dirty="0" smtClean="0">
                        <a:latin typeface="Cambria Math" panose="02040503050406030204" pitchFamily="18" charset="0"/>
                      </a:rPr>
                      <m:t>𝑖</m:t>
                    </m:r>
                  </m:oMath>
                </a14:m>
                <a:r>
                  <a:rPr lang="zh-CN" altLang="en-US" dirty="0"/>
                  <a:t>条边后</a:t>
                </a:r>
                <a14:m>
                  <m:oMath xmlns:m="http://schemas.openxmlformats.org/officeDocument/2006/math">
                    <m:r>
                      <a:rPr lang="en-US" altLang="zh-CN" i="1" dirty="0" smtClean="0">
                        <a:latin typeface="Cambria Math" panose="02040503050406030204" pitchFamily="18" charset="0"/>
                      </a:rPr>
                      <m:t>𝑆</m:t>
                    </m:r>
                  </m:oMath>
                </a14:m>
                <a:r>
                  <a:rPr lang="zh-CN" altLang="en-US" dirty="0"/>
                  <a:t>不连通的方案数</a:t>
                </a:r>
                <a:r>
                  <a:rPr lang="en-US" altLang="zh-CN" dirty="0"/>
                  <a:t>,</a:t>
                </a:r>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zh-CN" altLang="en-US" i="1">
                        <a:latin typeface="Cambria Math" panose="02040503050406030204" pitchFamily="18" charset="0"/>
                      </a:rPr>
                      <m:t>为</m:t>
                    </m:r>
                  </m:oMath>
                </a14:m>
                <a:r>
                  <a:rPr lang="en-US" altLang="zh-CN" dirty="0"/>
                  <a:t>S</a:t>
                </a:r>
                <a:r>
                  <a:rPr lang="zh-CN" altLang="en-US" dirty="0"/>
                  <a:t>点集</a:t>
                </a:r>
                <a:r>
                  <a:rPr lang="en-US" altLang="zh-CN" dirty="0"/>
                  <a:t>S</a:t>
                </a:r>
                <a:r>
                  <a:rPr lang="zh-CN" altLang="en-US" dirty="0"/>
                  <a:t>在图中的边数</a:t>
                </a:r>
                <a:endParaRPr lang="en-US" altLang="zh-CN" dirty="0"/>
              </a:p>
              <a:p>
                <a:r>
                  <a:rPr lang="zh-CN" altLang="en-US" dirty="0"/>
                  <a:t>有等式</a:t>
                </a:r>
                <a14:m>
                  <m:oMath xmlns:m="http://schemas.openxmlformats.org/officeDocument/2006/math">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𝐶</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𝑑</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oMath>
                </a14:m>
                <a:endParaRPr lang="en-US" altLang="zh-CN" b="0" dirty="0"/>
              </a:p>
              <a:p>
                <a:r>
                  <a:rPr lang="zh-CN" altLang="en-US" dirty="0"/>
                  <a:t>考虑如何用</a:t>
                </a:r>
                <a14:m>
                  <m:oMath xmlns:m="http://schemas.openxmlformats.org/officeDocument/2006/math">
                    <m:r>
                      <a:rPr lang="en-US" altLang="zh-CN" i="1">
                        <a:latin typeface="Cambria Math" panose="02040503050406030204" pitchFamily="18" charset="0"/>
                      </a:rPr>
                      <m:t>𝑑𝑝</m:t>
                    </m:r>
                  </m:oMath>
                </a14:m>
                <a:r>
                  <a:rPr lang="zh-CN" altLang="en-US" dirty="0"/>
                  <a:t>来推出</a:t>
                </a:r>
                <a14:m>
                  <m:oMath xmlns:m="http://schemas.openxmlformats.org/officeDocument/2006/math">
                    <m:r>
                      <a:rPr lang="en-US" altLang="zh-CN" i="1">
                        <a:latin typeface="Cambria Math" panose="02040503050406030204" pitchFamily="18" charset="0"/>
                      </a:rPr>
                      <m:t>𝑓</m:t>
                    </m:r>
                  </m:oMath>
                </a14:m>
                <a:endParaRPr lang="en-US" altLang="zh-CN" dirty="0"/>
              </a:p>
              <a:p>
                <a:r>
                  <a:rPr lang="zh-CN" altLang="en-US" dirty="0"/>
                  <a:t>我们可以枚举任意一个在点集</a:t>
                </a:r>
                <a:r>
                  <a:rPr lang="en-US" altLang="zh-CN" dirty="0"/>
                  <a:t>S</a:t>
                </a:r>
                <a:r>
                  <a:rPr lang="zh-CN" altLang="en-US" dirty="0"/>
                  <a:t>中的点</a:t>
                </a:r>
                <a:r>
                  <a:rPr lang="en-US" altLang="zh-CN" dirty="0"/>
                  <a:t>p</a:t>
                </a:r>
                <a:r>
                  <a:rPr lang="zh-CN" altLang="en-US" dirty="0"/>
                  <a:t>，枚举包含</a:t>
                </a:r>
                <a:r>
                  <a:rPr lang="en-US" altLang="zh-CN" dirty="0"/>
                  <a:t>p</a:t>
                </a:r>
                <a:r>
                  <a:rPr lang="zh-CN" altLang="en-US" dirty="0"/>
                  <a:t>的最大连通块，这个连通块显然与</a:t>
                </a:r>
                <a:r>
                  <a:rPr lang="en-US" altLang="zh-CN" dirty="0"/>
                  <a:t>S</a:t>
                </a:r>
                <a:r>
                  <a:rPr lang="zh-CN" altLang="en-US" dirty="0"/>
                  <a:t>中其它的点都没有任何连边，这样就可以做到无重复无遗漏的枚举</a:t>
                </a:r>
                <a:endParaRPr lang="en-US" altLang="zh-CN" dirty="0"/>
              </a:p>
              <a:p>
                <a:r>
                  <a:rPr lang="zh-CN" altLang="en-US" dirty="0"/>
                  <a:t>于是可以写出方程</a:t>
                </a:r>
                <a14:m>
                  <m:oMath xmlns:m="http://schemas.openxmlformats.org/officeDocument/2006/math">
                    <m:r>
                      <m:rPr>
                        <m:sty m:val="p"/>
                      </m:rPr>
                      <a:rPr lang="en-US" altLang="zh-CN">
                        <a:latin typeface="Cambria Math" panose="02040503050406030204" pitchFamily="18" charset="0"/>
                      </a:rPr>
                      <m:t>f</m:t>
                    </m:r>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S</m:t>
                        </m:r>
                      </m:e>
                    </m:d>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i</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𝑇</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zh-CN" altLang="en-US" i="1">
                        <a:latin typeface="Cambria Math" panose="02040503050406030204" pitchFamily="18" charset="0"/>
                      </a:rPr>
                      <m:t>∗</m:t>
                    </m:r>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𝑑</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𝑑</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𝑇</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e>
                        </m:func>
                      </m:e>
                    </m:d>
                  </m:oMath>
                </a14:m>
                <a:endParaRPr lang="en-US" altLang="zh-CN" b="0" dirty="0"/>
              </a:p>
              <a:p>
                <a:r>
                  <a:rPr lang="zh-CN" altLang="en-US" dirty="0"/>
                  <a:t>复杂度</a:t>
                </a:r>
                <a14:m>
                  <m:oMath xmlns:m="http://schemas.openxmlformats.org/officeDocument/2006/math">
                    <m:r>
                      <m:rPr>
                        <m:sty m:val="p"/>
                      </m:rPr>
                      <a:rPr lang="en-US" altLang="zh-CN" b="0" i="0" smtClean="0">
                        <a:latin typeface="Cambria Math" panose="02040503050406030204" pitchFamily="18" charset="0"/>
                      </a:rPr>
                      <m:t>O</m:t>
                    </m:r>
                    <m:r>
                      <a:rPr lang="en-US" altLang="zh-CN" b="0" i="0"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0" smtClean="0">
                            <a:latin typeface="Cambria Math" panose="02040503050406030204" pitchFamily="18" charset="0"/>
                          </a:rPr>
                          <m:t>3</m:t>
                        </m:r>
                      </m:e>
                      <m:sup>
                        <m:r>
                          <m:rPr>
                            <m:sty m:val="p"/>
                          </m:rPr>
                          <a:rPr lang="en-US" altLang="zh-CN" b="0" i="0" smtClean="0">
                            <a:latin typeface="Cambria Math" panose="02040503050406030204" pitchFamily="18" charset="0"/>
                          </a:rPr>
                          <m:t>n</m:t>
                        </m:r>
                      </m:sup>
                    </m:sSup>
                    <m:r>
                      <a:rPr lang="en-US" altLang="zh-CN" b="0" i="0" smtClean="0">
                        <a:latin typeface="Cambria Math" panose="02040503050406030204" pitchFamily="18" charset="0"/>
                      </a:rPr>
                      <m:t>∗</m:t>
                    </m:r>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m</m:t>
                        </m:r>
                      </m:e>
                      <m:sup>
                        <m:r>
                          <a:rPr lang="en-US" altLang="zh-CN" b="0" i="0" smtClean="0">
                            <a:latin typeface="Cambria Math" panose="02040503050406030204" pitchFamily="18" charset="0"/>
                          </a:rPr>
                          <m:t>2</m:t>
                        </m:r>
                      </m:sup>
                    </m:sSup>
                    <m:r>
                      <a:rPr lang="en-US" altLang="zh-CN" b="0" i="0" smtClean="0">
                        <a:latin typeface="Cambria Math" panose="02040503050406030204" pitchFamily="18" charset="0"/>
                      </a:rPr>
                      <m:t>)</m:t>
                    </m:r>
                  </m:oMath>
                </a14:m>
                <a:endParaRPr lang="en-US" altLang="zh-CN" b="0" dirty="0"/>
              </a:p>
              <a:p>
                <a:endParaRPr lang="en-US" altLang="zh-CN" b="0" dirty="0"/>
              </a:p>
            </p:txBody>
          </p:sp>
        </mc:Choice>
        <mc:Fallback xmlns="">
          <p:sp>
            <p:nvSpPr>
              <p:cNvPr id="3" name="内容占位符 2">
                <a:extLst>
                  <a:ext uri="{FF2B5EF4-FFF2-40B4-BE49-F238E27FC236}">
                    <a16:creationId xmlns:a16="http://schemas.microsoft.com/office/drawing/2014/main" id="{34D1125F-525A-4841-8A6E-96CE30411120}"/>
                  </a:ext>
                </a:extLst>
              </p:cNvPr>
              <p:cNvSpPr>
                <a:spLocks noGrp="1" noRot="1" noChangeAspect="1" noMove="1" noResize="1" noEditPoints="1" noAdjustHandles="1" noChangeArrowheads="1" noChangeShapeType="1" noTextEdit="1"/>
              </p:cNvSpPr>
              <p:nvPr>
                <p:ph idx="1"/>
              </p:nvPr>
            </p:nvSpPr>
            <p:spPr>
              <a:blipFill>
                <a:blip r:embed="rId2"/>
                <a:stretch>
                  <a:fillRect l="-1043" t="-3221" r="-696" b="-1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887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35117-3D14-4397-9CFF-3250A0B8FC18}"/>
              </a:ext>
            </a:extLst>
          </p:cNvPr>
          <p:cNvSpPr>
            <a:spLocks noGrp="1"/>
          </p:cNvSpPr>
          <p:nvPr>
            <p:ph type="title"/>
          </p:nvPr>
        </p:nvSpPr>
        <p:spPr/>
        <p:txBody>
          <a:bodyPr/>
          <a:lstStyle/>
          <a:p>
            <a:r>
              <a:rPr lang="zh-CN" altLang="en-US" dirty="0"/>
              <a:t>斜率优化</a:t>
            </a:r>
          </a:p>
        </p:txBody>
      </p:sp>
      <p:sp>
        <p:nvSpPr>
          <p:cNvPr id="3" name="内容占位符 2">
            <a:extLst>
              <a:ext uri="{FF2B5EF4-FFF2-40B4-BE49-F238E27FC236}">
                <a16:creationId xmlns:a16="http://schemas.microsoft.com/office/drawing/2014/main" id="{8FD849A4-8438-4E06-BE67-44A363840951}"/>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34287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349DE8-2386-457D-992B-7DC59BD2D161}"/>
              </a:ext>
            </a:extLst>
          </p:cNvPr>
          <p:cNvSpPr>
            <a:spLocks noGrp="1"/>
          </p:cNvSpPr>
          <p:nvPr>
            <p:ph type="title"/>
          </p:nvPr>
        </p:nvSpPr>
        <p:spPr/>
        <p:txBody>
          <a:bodyPr/>
          <a:lstStyle/>
          <a:p>
            <a:r>
              <a:rPr lang="en-US" altLang="zh-CN" dirty="0"/>
              <a:t>NOI2019</a:t>
            </a:r>
            <a:r>
              <a:rPr lang="zh-CN" altLang="en-US" dirty="0"/>
              <a:t>回家路线</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AED7821-9487-48A3-A77E-12F0AF523514}"/>
                  </a:ext>
                </a:extLst>
              </p:cNvPr>
              <p:cNvSpPr>
                <a:spLocks noGrp="1"/>
              </p:cNvSpPr>
              <p:nvPr>
                <p:ph idx="1"/>
              </p:nvPr>
            </p:nvSpPr>
            <p:spPr/>
            <p:txBody>
              <a:bodyPr/>
              <a:lstStyle/>
              <a:p>
                <a:r>
                  <a:rPr lang="en-US" altLang="zh-CN" dirty="0"/>
                  <a:t>N</a:t>
                </a:r>
                <a:r>
                  <a:rPr lang="zh-CN" altLang="en-US" dirty="0"/>
                  <a:t>个点，</a:t>
                </a:r>
                <a:r>
                  <a:rPr lang="en-US" altLang="zh-CN" dirty="0"/>
                  <a:t>m</a:t>
                </a:r>
                <a:r>
                  <a:rPr lang="zh-CN" altLang="en-US" dirty="0"/>
                  <a:t>个列车，每个列车有出发时间</a:t>
                </a:r>
                <a:r>
                  <a:rPr lang="en-US" altLang="zh-CN" dirty="0"/>
                  <a:t>p</a:t>
                </a:r>
                <a:r>
                  <a:rPr lang="zh-CN" altLang="en-US" dirty="0"/>
                  <a:t>和到达时间</a:t>
                </a:r>
                <a:r>
                  <a:rPr lang="en-US" altLang="zh-CN" dirty="0"/>
                  <a:t>q</a:t>
                </a:r>
                <a:r>
                  <a:rPr lang="zh-CN" altLang="en-US" dirty="0"/>
                  <a:t>，每次等待</a:t>
                </a:r>
                <a:r>
                  <a:rPr lang="en-US" altLang="zh-CN" dirty="0"/>
                  <a:t>t</a:t>
                </a:r>
                <a:r>
                  <a:rPr lang="zh-CN" altLang="en-US" dirty="0"/>
                  <a:t>时刻将增加</a:t>
                </a:r>
                <a14:m>
                  <m:oMath xmlns:m="http://schemas.openxmlformats.org/officeDocument/2006/math">
                    <m:r>
                      <a:rPr lang="en-US" altLang="zh-CN" b="0" i="1" smtClean="0">
                        <a:latin typeface="Cambria Math" panose="02040503050406030204" pitchFamily="18" charset="0"/>
                      </a:rPr>
                      <m:t>𝑎</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𝑏𝑡</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zh-CN" altLang="en-US" i="1">
                        <a:latin typeface="Cambria Math" panose="02040503050406030204" pitchFamily="18" charset="0"/>
                      </a:rPr>
                      <m:t>的</m:t>
                    </m:r>
                  </m:oMath>
                </a14:m>
                <a:r>
                  <a:rPr lang="zh-CN" altLang="en-US" dirty="0"/>
                  <a:t>烦躁值</a:t>
                </a:r>
                <a:endParaRPr lang="en-US" altLang="zh-CN" dirty="0"/>
              </a:p>
              <a:p>
                <a:r>
                  <a:rPr lang="zh-CN" altLang="en-US" dirty="0"/>
                  <a:t>小猫</a:t>
                </a:r>
                <a:r>
                  <a:rPr lang="en-US" altLang="zh-CN" dirty="0"/>
                  <a:t>0</a:t>
                </a:r>
                <a:r>
                  <a:rPr lang="zh-CN" altLang="en-US" dirty="0"/>
                  <a:t>时刻从</a:t>
                </a:r>
                <a:r>
                  <a:rPr lang="en-US" altLang="zh-CN" dirty="0"/>
                  <a:t>1</a:t>
                </a:r>
                <a:r>
                  <a:rPr lang="zh-CN" altLang="en-US" dirty="0"/>
                  <a:t>号点出发，要到</a:t>
                </a:r>
                <a:r>
                  <a:rPr lang="en-US" altLang="zh-CN" dirty="0"/>
                  <a:t>n</a:t>
                </a:r>
                <a:r>
                  <a:rPr lang="zh-CN" altLang="en-US" dirty="0"/>
                  <a:t>号点，若在</a:t>
                </a:r>
                <a:r>
                  <a:rPr lang="en-US" altLang="zh-CN" dirty="0"/>
                  <a:t>t</a:t>
                </a:r>
                <a:r>
                  <a:rPr lang="zh-CN" altLang="en-US" dirty="0"/>
                  <a:t>时刻到达</a:t>
                </a:r>
                <a:r>
                  <a:rPr lang="en-US" altLang="zh-CN" dirty="0"/>
                  <a:t>n</a:t>
                </a:r>
                <a:r>
                  <a:rPr lang="zh-CN" altLang="en-US" dirty="0"/>
                  <a:t>号点，则最终烦躁值要增加</a:t>
                </a:r>
                <a:r>
                  <a:rPr lang="en-US" altLang="zh-CN" dirty="0"/>
                  <a:t>t</a:t>
                </a:r>
              </a:p>
              <a:p>
                <a:r>
                  <a:rPr lang="zh-CN" altLang="en-US" dirty="0"/>
                  <a:t>问到达</a:t>
                </a:r>
                <a:r>
                  <a:rPr lang="en-US" altLang="zh-CN" dirty="0"/>
                  <a:t>n</a:t>
                </a:r>
                <a:r>
                  <a:rPr lang="zh-CN" altLang="en-US" dirty="0"/>
                  <a:t>号点的最小烦躁值</a:t>
                </a:r>
                <a:endParaRPr lang="en-US" altLang="zh-CN" dirty="0"/>
              </a:p>
              <a:p>
                <a:r>
                  <a:rPr lang="zh-CN" altLang="en-US" dirty="0"/>
                  <a:t>保证有一条路径能到</a:t>
                </a:r>
                <a:r>
                  <a:rPr lang="en-US" altLang="zh-CN" dirty="0"/>
                  <a:t>n</a:t>
                </a:r>
                <a:r>
                  <a:rPr lang="zh-CN" altLang="en-US" dirty="0"/>
                  <a:t>号点</a:t>
                </a:r>
                <a:endParaRPr lang="en-US" altLang="zh-CN" dirty="0"/>
              </a:p>
              <a:p>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&lt;=1000,</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&lt;=2</m:t>
                    </m:r>
                    <m:r>
                      <a:rPr lang="en-US" altLang="zh-CN" i="1" dirty="0" smtClean="0">
                        <a:latin typeface="Cambria Math" panose="02040503050406030204" pitchFamily="18" charset="0"/>
                      </a:rPr>
                      <m:t>𝑒</m:t>
                    </m:r>
                    <m:r>
                      <a:rPr lang="en-US" altLang="zh-CN" i="1" dirty="0" smtClean="0">
                        <a:latin typeface="Cambria Math" panose="02040503050406030204" pitchFamily="18" charset="0"/>
                      </a:rPr>
                      <m:t>5,</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&lt;=10,</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&lt;=1</m:t>
                    </m:r>
                    <m:r>
                      <a:rPr lang="en-US" altLang="zh-CN" i="1" dirty="0" smtClean="0">
                        <a:latin typeface="Cambria Math" panose="02040503050406030204" pitchFamily="18" charset="0"/>
                      </a:rPr>
                      <m:t>𝑒</m:t>
                    </m:r>
                    <m:r>
                      <a:rPr lang="en-US" altLang="zh-CN" i="1" dirty="0" smtClean="0">
                        <a:latin typeface="Cambria Math" panose="02040503050406030204" pitchFamily="18" charset="0"/>
                      </a:rPr>
                      <m:t>6,</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_</m:t>
                    </m:r>
                    <m:r>
                      <a:rPr lang="en-US" altLang="zh-CN" i="1" dirty="0" smtClean="0">
                        <a:latin typeface="Cambria Math" panose="02040503050406030204" pitchFamily="18" charset="0"/>
                      </a:rPr>
                      <m:t>𝑖</m:t>
                    </m:r>
                    <m:r>
                      <a:rPr lang="en-US" altLang="zh-CN" i="1" dirty="0">
                        <a:latin typeface="Cambria Math" panose="02040503050406030204" pitchFamily="18" charset="0"/>
                      </a:rPr>
                      <m:t>,</m:t>
                    </m:r>
                    <m:r>
                      <a:rPr lang="en-US" altLang="zh-CN" i="1" dirty="0" smtClean="0">
                        <a:latin typeface="Cambria Math" panose="02040503050406030204" pitchFamily="18" charset="0"/>
                      </a:rPr>
                      <m:t>𝑞</m:t>
                    </m:r>
                    <m:r>
                      <a:rPr lang="en-US" altLang="zh-CN" i="1" dirty="0" smtClean="0">
                        <a:latin typeface="Cambria Math" panose="02040503050406030204" pitchFamily="18" charset="0"/>
                      </a:rPr>
                      <m:t>_</m:t>
                    </m:r>
                    <m:r>
                      <a:rPr lang="en-US" altLang="zh-CN" i="1" dirty="0" smtClean="0">
                        <a:latin typeface="Cambria Math" panose="02040503050406030204" pitchFamily="18" charset="0"/>
                      </a:rPr>
                      <m:t>𝑖</m:t>
                    </m:r>
                    <m:r>
                      <a:rPr lang="en-US" altLang="zh-CN" i="1" dirty="0">
                        <a:latin typeface="Cambria Math" panose="02040503050406030204" pitchFamily="18" charset="0"/>
                      </a:rPr>
                      <m:t>&lt;=1</m:t>
                    </m:r>
                    <m:r>
                      <a:rPr lang="en-US" altLang="zh-CN" i="1" dirty="0">
                        <a:latin typeface="Cambria Math" panose="02040503050406030204" pitchFamily="18" charset="0"/>
                      </a:rPr>
                      <m:t>𝑒</m:t>
                    </m:r>
                    <m:r>
                      <a:rPr lang="en-US" altLang="zh-CN" i="1" dirty="0">
                        <a:latin typeface="Cambria Math" panose="02040503050406030204" pitchFamily="18" charset="0"/>
                      </a:rPr>
                      <m:t>3</m:t>
                    </m:r>
                  </m:oMath>
                </a14:m>
                <a:r>
                  <a:rPr lang="zh-CN" altLang="en-US" dirty="0"/>
                  <a:t>，列车出发点编号</a:t>
                </a:r>
                <a:r>
                  <a:rPr lang="en-US" altLang="zh-CN" dirty="0"/>
                  <a:t>&lt;</a:t>
                </a:r>
                <a:r>
                  <a:rPr lang="zh-CN" altLang="en-US" dirty="0"/>
                  <a:t>到达点编号</a:t>
                </a:r>
              </a:p>
            </p:txBody>
          </p:sp>
        </mc:Choice>
        <mc:Fallback xmlns="">
          <p:sp>
            <p:nvSpPr>
              <p:cNvPr id="3" name="内容占位符 2">
                <a:extLst>
                  <a:ext uri="{FF2B5EF4-FFF2-40B4-BE49-F238E27FC236}">
                    <a16:creationId xmlns:a16="http://schemas.microsoft.com/office/drawing/2014/main" id="{AAED7821-9487-48A3-A77E-12F0AF523514}"/>
                  </a:ext>
                </a:extLst>
              </p:cNvPr>
              <p:cNvSpPr>
                <a:spLocks noGrp="1" noRot="1" noChangeAspect="1" noMove="1" noResize="1" noEditPoints="1" noAdjustHandles="1" noChangeArrowheads="1" noChangeShapeType="1" noTextEdit="1"/>
              </p:cNvSpPr>
              <p:nvPr>
                <p:ph idx="1"/>
              </p:nvPr>
            </p:nvSpPr>
            <p:spPr>
              <a:blipFill>
                <a:blip r:embed="rId2"/>
                <a:stretch>
                  <a:fillRect l="-1043" t="-2521"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21538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BAAF5C-95D9-4F44-B019-2A0C5A3BFF25}"/>
              </a:ext>
            </a:extLst>
          </p:cNvPr>
          <p:cNvSpPr>
            <a:spLocks noGrp="1"/>
          </p:cNvSpPr>
          <p:nvPr>
            <p:ph type="title"/>
          </p:nvPr>
        </p:nvSpPr>
        <p:spPr/>
        <p:txBody>
          <a:bodyPr/>
          <a:lstStyle/>
          <a:p>
            <a:r>
              <a:rPr lang="en-US" altLang="zh-CN" dirty="0"/>
              <a:t>NOI2019</a:t>
            </a:r>
            <a:r>
              <a:rPr lang="zh-CN" altLang="en-US" dirty="0"/>
              <a:t>回家路线</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5D59E38-CBE7-4050-A817-953C5FE81DC9}"/>
                  </a:ext>
                </a:extLst>
              </p:cNvPr>
              <p:cNvSpPr>
                <a:spLocks noGrp="1"/>
              </p:cNvSpPr>
              <p:nvPr>
                <p:ph idx="1"/>
              </p:nvPr>
            </p:nvSpPr>
            <p:spPr/>
            <p:txBody>
              <a:bodyPr>
                <a:normAutofit fontScale="92500" lnSpcReduction="20000"/>
              </a:bodyPr>
              <a:lstStyle/>
              <a:p>
                <a:r>
                  <a:rPr lang="zh-CN" altLang="en-US" dirty="0"/>
                  <a:t>设</a:t>
                </a:r>
                <a:r>
                  <a:rPr lang="en-US" altLang="zh-CN" dirty="0" err="1"/>
                  <a:t>dp</a:t>
                </a:r>
                <a:r>
                  <a:rPr lang="en-US" altLang="zh-CN" dirty="0"/>
                  <a:t>[</a:t>
                </a:r>
                <a:r>
                  <a:rPr lang="en-US" altLang="zh-CN" dirty="0" err="1"/>
                  <a:t>i</a:t>
                </a:r>
                <a:r>
                  <a:rPr lang="en-US" altLang="zh-CN" dirty="0"/>
                  <a:t>][j]</a:t>
                </a:r>
                <a:r>
                  <a:rPr lang="zh-CN" altLang="en-US" dirty="0"/>
                  <a:t>表示</a:t>
                </a:r>
                <a:r>
                  <a:rPr lang="en-US" altLang="zh-CN" dirty="0"/>
                  <a:t>j</a:t>
                </a:r>
                <a:r>
                  <a:rPr lang="zh-CN" altLang="en-US" dirty="0"/>
                  <a:t>时刻到</a:t>
                </a:r>
                <a:r>
                  <a:rPr lang="en-US" altLang="zh-CN" dirty="0" err="1"/>
                  <a:t>i</a:t>
                </a:r>
                <a:r>
                  <a:rPr lang="zh-CN" altLang="en-US" dirty="0"/>
                  <a:t>号点</a:t>
                </a:r>
                <a:r>
                  <a:rPr lang="en-US" altLang="zh-CN" dirty="0"/>
                  <a:t>,</a:t>
                </a:r>
                <a:r>
                  <a:rPr lang="zh-CN" altLang="en-US" dirty="0"/>
                  <a:t>且这个时候要出发时的最小烦躁值</a:t>
                </a:r>
                <a:endParaRPr lang="en-US" altLang="zh-CN" dirty="0"/>
              </a:p>
              <a:p>
                <a:r>
                  <a:rPr lang="en-US" altLang="zh-CN" dirty="0"/>
                  <a:t>f[</a:t>
                </a:r>
                <a:r>
                  <a:rPr lang="en-US" altLang="zh-CN" dirty="0" err="1"/>
                  <a:t>i</a:t>
                </a:r>
                <a:r>
                  <a:rPr lang="en-US" altLang="zh-CN" dirty="0"/>
                  <a:t>][j]</a:t>
                </a:r>
                <a:r>
                  <a:rPr lang="zh-CN" altLang="en-US" dirty="0"/>
                  <a:t>表示</a:t>
                </a:r>
                <a:r>
                  <a:rPr lang="en-US" altLang="zh-CN" dirty="0"/>
                  <a:t>j</a:t>
                </a:r>
                <a:r>
                  <a:rPr lang="zh-CN" altLang="en-US" dirty="0"/>
                  <a:t>时刻到</a:t>
                </a:r>
                <a:r>
                  <a:rPr lang="en-US" altLang="zh-CN" dirty="0" err="1"/>
                  <a:t>i</a:t>
                </a:r>
                <a:r>
                  <a:rPr lang="zh-CN" altLang="en-US" dirty="0"/>
                  <a:t>号点，且这个时候刚刚到达的最小烦躁值</a:t>
                </a:r>
                <a:endParaRPr lang="en-US" altLang="zh-CN" dirty="0"/>
              </a:p>
              <a:p>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𝑣𝑎𝑙</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endParaRPr lang="en-US" altLang="zh-CN" b="0" dirty="0"/>
              </a:p>
              <a:p>
                <a:r>
                  <a:rPr lang="zh-CN" altLang="en-US" dirty="0"/>
                  <a:t>滚掉</a:t>
                </a:r>
                <a:r>
                  <a:rPr lang="en-US" altLang="zh-CN" dirty="0" err="1"/>
                  <a:t>i</a:t>
                </a:r>
                <a:r>
                  <a:rPr lang="zh-CN" altLang="en-US" dirty="0"/>
                  <a:t>这一维度，推式子</a:t>
                </a:r>
                <a:endParaRPr lang="en-US" altLang="zh-CN" dirty="0"/>
              </a:p>
              <a:p>
                <a:r>
                  <a:rPr lang="zh-CN" altLang="en-US" b="0" dirty="0"/>
                  <a:t>可得转移点</a:t>
                </a:r>
                <a:r>
                  <a:rPr lang="en-US" altLang="zh-CN" dirty="0"/>
                  <a:t>y</a:t>
                </a:r>
                <a:r>
                  <a:rPr lang="zh-CN" altLang="en-US" b="0" dirty="0"/>
                  <a:t>比</a:t>
                </a:r>
                <a:r>
                  <a:rPr lang="en-US" altLang="zh-CN" dirty="0"/>
                  <a:t>x(x&lt;y)</a:t>
                </a:r>
                <a:r>
                  <a:rPr lang="zh-CN" altLang="en-US" dirty="0"/>
                  <a:t>优秀</a:t>
                </a:r>
                <a:r>
                  <a:rPr lang="zh-CN" altLang="en-US" b="0" dirty="0"/>
                  <a:t>且仅当</a:t>
                </a:r>
                <a:endParaRPr lang="en-US" altLang="zh-CN" b="0" dirty="0"/>
              </a:p>
              <a:p>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𝐴𝑗</m:t>
                    </m:r>
                    <m:r>
                      <a:rPr lang="en-US" altLang="zh-CN" b="0" i="1" smtClean="0">
                        <a:latin typeface="Cambria Math" panose="02040503050406030204" pitchFamily="18" charset="0"/>
                      </a:rPr>
                      <m:t>&gt;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i="1">
                                <a:latin typeface="Cambria Math" panose="02040503050406030204" pitchFamily="18" charset="0"/>
                              </a:rPr>
                              <m:t>+</m:t>
                            </m:r>
                            <m:r>
                              <a:rPr lang="en-US" altLang="zh-CN" b="0" i="1" smtClean="0">
                                <a:latin typeface="Cambria Math" panose="02040503050406030204" pitchFamily="18" charset="0"/>
                              </a:rPr>
                              <m:t>𝐴</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𝐵𝑦</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i="1">
                                <a:latin typeface="Cambria Math" panose="02040503050406030204" pitchFamily="18" charset="0"/>
                              </a:rPr>
                              <m:t>𝐴</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i="1">
                                <a:latin typeface="Cambria Math" panose="02040503050406030204" pitchFamily="18" charset="0"/>
                              </a:rPr>
                              <m:t>−</m:t>
                            </m:r>
                            <m:r>
                              <a:rPr lang="en-US" altLang="zh-CN" i="1">
                                <a:latin typeface="Cambria Math" panose="02040503050406030204" pitchFamily="18" charset="0"/>
                              </a:rPr>
                              <m:t>𝐵𝑥</m:t>
                            </m:r>
                          </m:e>
                        </m:d>
                      </m:num>
                      <m:den>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den>
                    </m:f>
                  </m:oMath>
                </a14:m>
                <a:r>
                  <a:rPr lang="en-US" altLang="zh-CN" b="0" dirty="0"/>
                  <a:t>(</a:t>
                </a:r>
                <a:r>
                  <a:rPr lang="zh-CN" altLang="en-US" b="0" dirty="0"/>
                  <a:t>似乎长这样</a:t>
                </a:r>
                <a:r>
                  <a:rPr lang="en-US" altLang="zh-CN" b="0" dirty="0"/>
                  <a:t>)</a:t>
                </a:r>
              </a:p>
              <a:p>
                <a:r>
                  <a:rPr lang="zh-CN" altLang="en-US" dirty="0"/>
                  <a:t>容易发现这是一个斜率优化的形式</a:t>
                </a:r>
                <a:r>
                  <a:rPr lang="en-US" altLang="zh-CN" dirty="0"/>
                  <a:t>,</a:t>
                </a:r>
                <a:r>
                  <a:rPr lang="zh-CN" altLang="en-US" dirty="0"/>
                  <a:t>将</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𝐵𝑖</m:t>
                        </m:r>
                      </m:e>
                    </m:d>
                    <m:r>
                      <a:rPr lang="zh-CN" altLang="en-US" i="1">
                        <a:latin typeface="Cambria Math" panose="02040503050406030204" pitchFamily="18" charset="0"/>
                      </a:rPr>
                      <m:t>看作</m:t>
                    </m:r>
                  </m:oMath>
                </a14:m>
                <a:r>
                  <a:rPr lang="zh-CN" altLang="en-US" dirty="0"/>
                  <a:t>点，维护下凸壳即可</a:t>
                </a:r>
                <a:endParaRPr lang="en-US" altLang="zh-CN" dirty="0"/>
              </a:p>
              <a:p>
                <a:r>
                  <a:rPr lang="zh-CN" altLang="en-US" dirty="0"/>
                  <a:t>斜率优化即可</a:t>
                </a:r>
                <a:endParaRPr lang="en-US" altLang="zh-CN" dirty="0"/>
              </a:p>
              <a:p>
                <a:r>
                  <a:rPr lang="zh-CN" altLang="en-US" dirty="0"/>
                  <a:t>（虽然直接暴力就能过</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A5D59E38-CBE7-4050-A817-953C5FE81DC9}"/>
                  </a:ext>
                </a:extLst>
              </p:cNvPr>
              <p:cNvSpPr>
                <a:spLocks noGrp="1" noRot="1" noChangeAspect="1" noMove="1" noResize="1" noEditPoints="1" noAdjustHandles="1" noChangeArrowheads="1" noChangeShapeType="1" noTextEdit="1"/>
              </p:cNvSpPr>
              <p:nvPr>
                <p:ph idx="1"/>
              </p:nvPr>
            </p:nvSpPr>
            <p:spPr>
              <a:blipFill>
                <a:blip r:embed="rId2"/>
                <a:stretch>
                  <a:fillRect l="-928" t="-35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757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5CB4F-1A86-4762-B58A-68E66CE56B40}"/>
              </a:ext>
            </a:extLst>
          </p:cNvPr>
          <p:cNvSpPr>
            <a:spLocks noGrp="1"/>
          </p:cNvSpPr>
          <p:nvPr>
            <p:ph type="title"/>
          </p:nvPr>
        </p:nvSpPr>
        <p:spPr/>
        <p:txBody>
          <a:bodyPr/>
          <a:lstStyle/>
          <a:p>
            <a:r>
              <a:rPr lang="en-US" altLang="zh-CN" dirty="0"/>
              <a:t>CF932F Escape Through Leaf</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94E0D9B-34CE-4547-AD73-39A9425952B1}"/>
                  </a:ext>
                </a:extLst>
              </p:cNvPr>
              <p:cNvSpPr>
                <a:spLocks noGrp="1"/>
              </p:cNvSpPr>
              <p:nvPr>
                <p:ph idx="1"/>
              </p:nvPr>
            </p:nvSpPr>
            <p:spPr/>
            <p:txBody>
              <a:bodyPr/>
              <a:lstStyle/>
              <a:p>
                <a:r>
                  <a:rPr lang="zh-CN" altLang="en-US" dirty="0"/>
                  <a:t>给一颗</a:t>
                </a:r>
                <a:r>
                  <a:rPr lang="en-US" altLang="zh-CN" dirty="0"/>
                  <a:t>n</a:t>
                </a:r>
                <a:r>
                  <a:rPr lang="zh-CN" altLang="en-US" dirty="0"/>
                  <a:t>个节点的树，根为</a:t>
                </a:r>
                <a:r>
                  <a:rPr lang="en-US" altLang="zh-CN" dirty="0"/>
                  <a:t>1</a:t>
                </a:r>
                <a:r>
                  <a:rPr lang="zh-CN" altLang="en-US" dirty="0"/>
                  <a:t>，每个节点有两个权值</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oMath>
                </a14:m>
                <a:endParaRPr lang="en-US" altLang="zh-CN" dirty="0"/>
              </a:p>
              <a:p>
                <a:r>
                  <a:rPr lang="zh-CN" altLang="en-US" b="0" dirty="0"/>
                  <a:t>你可以从一个节点</a:t>
                </a:r>
                <a:r>
                  <a:rPr lang="en-US" altLang="zh-CN" b="0" dirty="0"/>
                  <a:t>x</a:t>
                </a:r>
                <a:r>
                  <a:rPr lang="zh-CN" altLang="en-US" b="0" dirty="0"/>
                  <a:t>跳跃到它子树的一个节点</a:t>
                </a:r>
                <a:r>
                  <a:rPr lang="en-US" altLang="zh-CN" b="0" dirty="0"/>
                  <a:t>y</a:t>
                </a:r>
                <a:r>
                  <a:rPr lang="zh-CN" altLang="en-US" b="0" dirty="0"/>
                  <a:t>上，花费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𝑦</m:t>
                        </m:r>
                      </m:sub>
                    </m:sSub>
                  </m:oMath>
                </a14:m>
                <a:endParaRPr lang="en-US" altLang="zh-CN" b="0" dirty="0"/>
              </a:p>
              <a:p>
                <a:r>
                  <a:rPr lang="zh-CN" altLang="en-US" dirty="0"/>
                  <a:t>请分别计算出每个节点到达树的每个叶子节点的费用中的最小值</a:t>
                </a:r>
                <a:endParaRPr lang="en-US" altLang="zh-CN" dirty="0"/>
              </a:p>
              <a:p>
                <a:r>
                  <a:rPr lang="en-US" altLang="zh-CN" dirty="0"/>
                  <a:t>.</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en-US" altLang="zh-CN" b="0" i="1" dirty="0">
                  <a:latin typeface="Cambria Math" panose="02040503050406030204" pitchFamily="18" charset="0"/>
                </a:endParaRPr>
              </a:p>
            </p:txBody>
          </p:sp>
        </mc:Choice>
        <mc:Fallback xmlns="">
          <p:sp>
            <p:nvSpPr>
              <p:cNvPr id="3" name="内容占位符 2">
                <a:extLst>
                  <a:ext uri="{FF2B5EF4-FFF2-40B4-BE49-F238E27FC236}">
                    <a16:creationId xmlns:a16="http://schemas.microsoft.com/office/drawing/2014/main" id="{494E0D9B-34CE-4547-AD73-39A9425952B1}"/>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9150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36502A-D0D2-4E7F-B816-4EA9F0E60AED}"/>
              </a:ext>
            </a:extLst>
          </p:cNvPr>
          <p:cNvSpPr>
            <a:spLocks noGrp="1"/>
          </p:cNvSpPr>
          <p:nvPr>
            <p:ph type="title"/>
          </p:nvPr>
        </p:nvSpPr>
        <p:spPr/>
        <p:txBody>
          <a:bodyPr/>
          <a:lstStyle/>
          <a:p>
            <a:r>
              <a:rPr lang="en-US" altLang="zh-CN" dirty="0"/>
              <a:t>CF932F Escape Through Leaf</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DF31FF8-FF55-4C14-9C89-A7B845341052}"/>
                  </a:ext>
                </a:extLst>
              </p:cNvPr>
              <p:cNvSpPr>
                <a:spLocks noGrp="1"/>
              </p:cNvSpPr>
              <p:nvPr>
                <p:ph idx="1"/>
              </p:nvPr>
            </p:nvSpPr>
            <p:spPr/>
            <p:txBody>
              <a:bodyPr/>
              <a:lstStyle/>
              <a:p>
                <a:r>
                  <a:rPr lang="zh-CN" altLang="en-US" dirty="0"/>
                  <a:t>考虑暴力</a:t>
                </a:r>
                <a:r>
                  <a:rPr lang="en-US" altLang="zh-CN" dirty="0" err="1"/>
                  <a:t>dp</a:t>
                </a:r>
                <a:endParaRPr lang="en-US" altLang="zh-CN" dirty="0"/>
              </a:p>
              <a:p>
                <a:r>
                  <a:rPr lang="zh-CN" altLang="en-US" dirty="0"/>
                  <a:t>设</a:t>
                </a:r>
                <a14:m>
                  <m:oMath xmlns:m="http://schemas.openxmlformats.org/officeDocument/2006/math">
                    <m:r>
                      <a:rPr lang="en-US" altLang="zh-CN" b="0" i="1" smtClean="0">
                        <a:latin typeface="Cambria Math" panose="02040503050406030204" pitchFamily="18" charset="0"/>
                      </a:rPr>
                      <m:t>𝑑𝑝</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oMath>
                </a14:m>
                <a:r>
                  <a:rPr lang="zh-CN" altLang="en-US" dirty="0"/>
                  <a:t>表示到</a:t>
                </a:r>
                <a:r>
                  <a:rPr lang="en-US" altLang="zh-CN" dirty="0"/>
                  <a:t>u</a:t>
                </a:r>
                <a:r>
                  <a:rPr lang="zh-CN" altLang="en-US" dirty="0"/>
                  <a:t>节点的答案</a:t>
                </a:r>
                <a:endParaRPr lang="en-US" altLang="zh-CN" dirty="0"/>
              </a:p>
              <a:p>
                <a:r>
                  <a:rPr lang="zh-CN" altLang="en-US" dirty="0"/>
                  <a:t>显然</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zh-CN" altLang="en-US" i="1">
                        <a:latin typeface="Cambria Math" panose="02040503050406030204" pitchFamily="18" charset="0"/>
                      </a:rPr>
                      <m:t>的</m:t>
                    </m:r>
                  </m:oMath>
                </a14:m>
                <a:r>
                  <a:rPr lang="zh-CN" altLang="en-US" b="0" dirty="0"/>
                  <a:t>子树</a:t>
                </a:r>
                <a:endParaRPr lang="en-US" altLang="zh-CN" b="0" dirty="0"/>
              </a:p>
              <a:p>
                <a:r>
                  <a:rPr lang="zh-CN" altLang="en-US" dirty="0"/>
                  <a:t>这是一个比较经典的斜率优化形式，</a:t>
                </a:r>
                <a:endParaRPr lang="en-US" altLang="zh-CN" dirty="0"/>
              </a:p>
              <a:p>
                <a:r>
                  <a:rPr lang="zh-CN" altLang="en-US" b="0" dirty="0"/>
                  <a:t>可以将式子转化成</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num>
                      <m:den>
                        <m:r>
                          <a:rPr lang="en-US" altLang="zh-CN" b="0" i="1" smtClean="0">
                            <a:latin typeface="Cambria Math" panose="02040503050406030204" pitchFamily="18" charset="0"/>
                          </a:rPr>
                          <m:t>𝑏</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den>
                    </m:f>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oMath>
                </a14:m>
                <a:r>
                  <a:rPr lang="zh-CN" altLang="en-US" b="0" dirty="0"/>
                  <a:t>这种形式</a:t>
                </a:r>
                <a:endParaRPr lang="en-US" altLang="zh-CN" b="0" dirty="0"/>
              </a:p>
              <a:p>
                <a:r>
                  <a:rPr lang="zh-CN" altLang="en-US" dirty="0"/>
                  <a:t>所以我们现在需要做的就是维护一个点子树中所有点构成的凸包</a:t>
                </a:r>
                <a:endParaRPr lang="en-US" altLang="zh-CN" dirty="0"/>
              </a:p>
              <a:p>
                <a:r>
                  <a:rPr lang="zh-CN" altLang="en-US" b="0" dirty="0"/>
                  <a:t>（于是我们可以用动态凸包来解决这个问题）</a:t>
                </a:r>
                <a:endParaRPr lang="en-US" altLang="zh-CN" b="0" dirty="0"/>
              </a:p>
              <a:p>
                <a:r>
                  <a:rPr lang="zh-CN" altLang="en-US" dirty="0"/>
                  <a:t>（于是本人写了一下午没调出来。。。）</a:t>
                </a:r>
                <a:endParaRPr lang="en-US" altLang="zh-CN" b="0" dirty="0"/>
              </a:p>
            </p:txBody>
          </p:sp>
        </mc:Choice>
        <mc:Fallback xmlns="">
          <p:sp>
            <p:nvSpPr>
              <p:cNvPr id="3" name="内容占位符 2">
                <a:extLst>
                  <a:ext uri="{FF2B5EF4-FFF2-40B4-BE49-F238E27FC236}">
                    <a16:creationId xmlns:a16="http://schemas.microsoft.com/office/drawing/2014/main" id="{7DF31FF8-FF55-4C14-9C89-A7B845341052}"/>
                  </a:ext>
                </a:extLst>
              </p:cNvPr>
              <p:cNvSpPr>
                <a:spLocks noGrp="1" noRot="1" noChangeAspect="1" noMove="1" noResize="1" noEditPoints="1" noAdjustHandles="1" noChangeArrowheads="1" noChangeShapeType="1" noTextEdit="1"/>
              </p:cNvSpPr>
              <p:nvPr>
                <p:ph idx="1"/>
              </p:nvPr>
            </p:nvSpPr>
            <p:spPr>
              <a:blipFill>
                <a:blip r:embed="rId2"/>
                <a:stretch>
                  <a:fillRect l="-1043" t="-2521" b="-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0154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2E89D-9449-4ECC-AB36-A351970BCE68}"/>
              </a:ext>
            </a:extLst>
          </p:cNvPr>
          <p:cNvSpPr>
            <a:spLocks noGrp="1"/>
          </p:cNvSpPr>
          <p:nvPr>
            <p:ph type="title"/>
          </p:nvPr>
        </p:nvSpPr>
        <p:spPr/>
        <p:txBody>
          <a:bodyPr/>
          <a:lstStyle/>
          <a:p>
            <a:r>
              <a:rPr lang="zh-CN" altLang="en-US" dirty="0"/>
              <a:t>李超线段树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E25638-856D-4226-A5AB-CC3284C568C2}"/>
                  </a:ext>
                </a:extLst>
              </p:cNvPr>
              <p:cNvSpPr>
                <a:spLocks noGrp="1"/>
              </p:cNvSpPr>
              <p:nvPr>
                <p:ph idx="1"/>
              </p:nvPr>
            </p:nvSpPr>
            <p:spPr/>
            <p:txBody>
              <a:bodyPr/>
              <a:lstStyle/>
              <a:p>
                <a:r>
                  <a:rPr lang="zh-CN" altLang="en-US" dirty="0"/>
                  <a:t>如何动态维护一个平面直角坐标系，支持插入一个线段，询问与</a:t>
                </a:r>
                <a14:m>
                  <m:oMath xmlns:m="http://schemas.openxmlformats.org/officeDocument/2006/math">
                    <m:r>
                      <m:rPr>
                        <m:sty m:val="p"/>
                      </m:rPr>
                      <a:rPr lang="en-US" altLang="zh-CN" i="1" dirty="0">
                        <a:latin typeface="Cambria Math" panose="02040503050406030204" pitchFamily="18" charset="0"/>
                      </a:rPr>
                      <m:t>x</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0</m:t>
                    </m:r>
                  </m:oMath>
                </a14:m>
                <a:r>
                  <a:rPr lang="zh-CN" altLang="en-US" dirty="0"/>
                  <a:t>这条线段交点的</a:t>
                </a:r>
                <a:r>
                  <a:rPr lang="en-US" altLang="zh-CN" dirty="0"/>
                  <a:t>y</a:t>
                </a:r>
                <a:r>
                  <a:rPr lang="zh-CN" altLang="en-US" dirty="0"/>
                  <a:t>轴坐标最小（大）值</a:t>
                </a:r>
              </a:p>
            </p:txBody>
          </p:sp>
        </mc:Choice>
        <mc:Fallback xmlns="">
          <p:sp>
            <p:nvSpPr>
              <p:cNvPr id="3" name="内容占位符 2">
                <a:extLst>
                  <a:ext uri="{FF2B5EF4-FFF2-40B4-BE49-F238E27FC236}">
                    <a16:creationId xmlns:a16="http://schemas.microsoft.com/office/drawing/2014/main" id="{B6E25638-856D-4226-A5AB-CC3284C568C2}"/>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240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3A73E-B8C0-4381-877C-70AA65AE8759}"/>
              </a:ext>
            </a:extLst>
          </p:cNvPr>
          <p:cNvSpPr>
            <a:spLocks noGrp="1"/>
          </p:cNvSpPr>
          <p:nvPr>
            <p:ph type="title"/>
          </p:nvPr>
        </p:nvSpPr>
        <p:spPr/>
        <p:txBody>
          <a:bodyPr/>
          <a:lstStyle/>
          <a:p>
            <a:r>
              <a:rPr lang="zh-CN" altLang="en-US" dirty="0"/>
              <a:t>李超线段树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88F954-81A8-499D-9E5C-F510B48AA65C}"/>
                  </a:ext>
                </a:extLst>
              </p:cNvPr>
              <p:cNvSpPr>
                <a:spLocks noGrp="1"/>
              </p:cNvSpPr>
              <p:nvPr>
                <p:ph idx="1"/>
              </p:nvPr>
            </p:nvSpPr>
            <p:spPr/>
            <p:txBody>
              <a:bodyPr/>
              <a:lstStyle/>
              <a:p>
                <a:r>
                  <a:rPr lang="zh-CN" altLang="en-US" dirty="0"/>
                  <a:t>考虑用一颗线段树维护，这个线段树每个区间</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t>都记录着一条横坐标</a:t>
                </a:r>
                <a14:m>
                  <m:oMath xmlns:m="http://schemas.openxmlformats.org/officeDocument/2006/math">
                    <m:r>
                      <a:rPr lang="zh-CN" altLang="en-US" i="1" dirty="0">
                        <a:latin typeface="Cambria Math" panose="02040503050406030204" pitchFamily="18" charset="0"/>
                      </a:rPr>
                      <m:t>在</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zh-CN" altLang="en-US" i="1" smtClean="0">
                        <a:latin typeface="Cambria Math" panose="02040503050406030204" pitchFamily="18" charset="0"/>
                      </a:rPr>
                      <m:t>的</m:t>
                    </m:r>
                  </m:oMath>
                </a14:m>
                <a:r>
                  <a:rPr lang="zh-CN" altLang="en-US" dirty="0"/>
                  <a:t>线段</a:t>
                </a:r>
                <a:endParaRPr lang="en-US" altLang="zh-CN" dirty="0"/>
              </a:p>
              <a:p>
                <a:r>
                  <a:rPr lang="zh-CN" altLang="en-US" dirty="0"/>
                  <a:t>对于当前线段加入的一个区间，如果它没有记录线段，那直接记录当前线段</a:t>
                </a:r>
                <a:endParaRPr lang="en-US" altLang="zh-CN" dirty="0"/>
              </a:p>
              <a:p>
                <a:r>
                  <a:rPr lang="zh-CN" altLang="en-US" dirty="0"/>
                  <a:t>如果记录了线段，且当前线段被记录的线段完爆（完全覆盖），那么直接返回</a:t>
                </a:r>
                <a:endParaRPr lang="en-US" altLang="zh-CN" dirty="0"/>
              </a:p>
              <a:p>
                <a:r>
                  <a:rPr lang="zh-CN" altLang="en-US" dirty="0"/>
                  <a:t>如果完爆了记录的线段，那么直接将这个节点记录的线段改为当前线段，返回</a:t>
                </a:r>
                <a:endParaRPr lang="en-US" altLang="zh-CN" dirty="0"/>
              </a:p>
            </p:txBody>
          </p:sp>
        </mc:Choice>
        <mc:Fallback xmlns="">
          <p:sp>
            <p:nvSpPr>
              <p:cNvPr id="3" name="内容占位符 2">
                <a:extLst>
                  <a:ext uri="{FF2B5EF4-FFF2-40B4-BE49-F238E27FC236}">
                    <a16:creationId xmlns:a16="http://schemas.microsoft.com/office/drawing/2014/main" id="{D588F954-81A8-499D-9E5C-F510B48AA65C}"/>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427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F20D046-6929-4491-903C-2ACF7BF82D89}"/>
              </a:ext>
            </a:extLst>
          </p:cNvPr>
          <p:cNvSpPr>
            <a:spLocks noGrp="1"/>
          </p:cNvSpPr>
          <p:nvPr>
            <p:ph idx="1"/>
          </p:nvPr>
        </p:nvSpPr>
        <p:spPr>
          <a:xfrm>
            <a:off x="838200" y="496957"/>
            <a:ext cx="10515600" cy="5680006"/>
          </a:xfrm>
        </p:spPr>
        <p:txBody>
          <a:bodyPr/>
          <a:lstStyle/>
          <a:p>
            <a:r>
              <a:rPr lang="zh-CN" altLang="en-US" dirty="0"/>
              <a:t>由于本人不是很会用</a:t>
            </a:r>
            <a:r>
              <a:rPr lang="en-US" altLang="zh-CN" dirty="0"/>
              <a:t>latex</a:t>
            </a:r>
          </a:p>
          <a:p>
            <a:r>
              <a:rPr lang="zh-CN" altLang="en-US" dirty="0"/>
              <a:t>所以有些地方可能很丑</a:t>
            </a:r>
            <a:endParaRPr lang="en-US" altLang="zh-CN" dirty="0"/>
          </a:p>
          <a:p>
            <a:r>
              <a:rPr lang="zh-CN" altLang="en-US" dirty="0"/>
              <a:t>由于本人很菜</a:t>
            </a:r>
            <a:endParaRPr lang="en-US" altLang="zh-CN" dirty="0"/>
          </a:p>
          <a:p>
            <a:r>
              <a:rPr lang="zh-CN" altLang="en-US" dirty="0"/>
              <a:t>所以可能会有一堆锅</a:t>
            </a:r>
            <a:endParaRPr lang="en-US" altLang="zh-CN" dirty="0"/>
          </a:p>
          <a:p>
            <a:r>
              <a:rPr lang="zh-CN" altLang="en-US" dirty="0"/>
              <a:t>对于一些默认会的算法就不放解释了（</a:t>
            </a:r>
          </a:p>
        </p:txBody>
      </p:sp>
    </p:spTree>
    <p:extLst>
      <p:ext uri="{BB962C8B-B14F-4D97-AF65-F5344CB8AC3E}">
        <p14:creationId xmlns:p14="http://schemas.microsoft.com/office/powerpoint/2010/main" val="2358537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AA68C-BC33-4E0A-9893-BF25E56E35D5}"/>
              </a:ext>
            </a:extLst>
          </p:cNvPr>
          <p:cNvSpPr>
            <a:spLocks noGrp="1"/>
          </p:cNvSpPr>
          <p:nvPr>
            <p:ph type="title"/>
          </p:nvPr>
        </p:nvSpPr>
        <p:spPr/>
        <p:txBody>
          <a:bodyPr/>
          <a:lstStyle/>
          <a:p>
            <a:r>
              <a:rPr lang="zh-CN" altLang="en-US" dirty="0"/>
              <a:t>李超线段树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115C4EC-D148-4403-9826-D6E724152A13}"/>
                  </a:ext>
                </a:extLst>
              </p:cNvPr>
              <p:cNvSpPr>
                <a:spLocks noGrp="1"/>
              </p:cNvSpPr>
              <p:nvPr>
                <p:ph idx="1"/>
              </p:nvPr>
            </p:nvSpPr>
            <p:spPr/>
            <p:txBody>
              <a:bodyPr/>
              <a:lstStyle/>
              <a:p>
                <a:r>
                  <a:rPr lang="zh-CN" altLang="en-US" dirty="0"/>
                  <a:t>否则肯定和当前记录的线段有交，我们判断一下当前线段和区间记录线段哪个覆盖的区间较长，将长那条线段留下来，将短的那条线段扔到它所覆盖的子区间中递归</a:t>
                </a:r>
                <a:endParaRPr lang="en-US" altLang="zh-CN" dirty="0"/>
              </a:p>
              <a:p>
                <a:r>
                  <a:rPr lang="zh-CN" altLang="en-US" dirty="0"/>
                  <a:t>询问</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0</m:t>
                    </m:r>
                  </m:oMath>
                </a14:m>
                <a:r>
                  <a:rPr lang="zh-CN" altLang="en-US" dirty="0"/>
                  <a:t>时，从根节点</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oMath>
                </a14:m>
                <a:r>
                  <a:rPr lang="zh-CN" altLang="en-US" dirty="0"/>
                  <a:t>一直走到这个节点</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0,</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0]</m:t>
                    </m:r>
                  </m:oMath>
                </a14:m>
                <a:r>
                  <a:rPr lang="zh-CN" altLang="en-US" dirty="0"/>
                  <a:t>，然后取这条路径上所有线段在</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0</m:t>
                    </m:r>
                  </m:oMath>
                </a14:m>
                <a:r>
                  <a:rPr lang="zh-CN" altLang="en-US" dirty="0"/>
                  <a:t>上取值的最小值即可</a:t>
                </a:r>
                <a:endParaRPr lang="en-US" altLang="zh-CN" dirty="0"/>
              </a:p>
              <a:p>
                <a:r>
                  <a:rPr lang="zh-CN" altLang="en-US" dirty="0"/>
                  <a:t>这个数据结构也可以用来维护斜率优化的问题（甚至不用推式子）</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0115C4EC-D148-4403-9826-D6E724152A13}"/>
                  </a:ext>
                </a:extLst>
              </p:cNvPr>
              <p:cNvSpPr>
                <a:spLocks noGrp="1" noRot="1" noChangeAspect="1" noMove="1" noResize="1" noEditPoints="1" noAdjustHandles="1" noChangeArrowheads="1" noChangeShapeType="1" noTextEdit="1"/>
              </p:cNvSpPr>
              <p:nvPr>
                <p:ph idx="1"/>
              </p:nvPr>
            </p:nvSpPr>
            <p:spPr>
              <a:blipFill>
                <a:blip r:embed="rId2"/>
                <a:stretch>
                  <a:fillRect l="-1043" t="-2521"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4334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1F1F0-337D-4EB9-AC53-7BAF570E7ECA}"/>
              </a:ext>
            </a:extLst>
          </p:cNvPr>
          <p:cNvSpPr>
            <a:spLocks noGrp="1"/>
          </p:cNvSpPr>
          <p:nvPr>
            <p:ph type="title"/>
          </p:nvPr>
        </p:nvSpPr>
        <p:spPr/>
        <p:txBody>
          <a:bodyPr/>
          <a:lstStyle/>
          <a:p>
            <a:r>
              <a:rPr lang="en-US" altLang="zh-CN" dirty="0"/>
              <a:t>CF932F Escape Through Leaf</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003B548-A5C2-4A41-89B2-88A10BA6CC6D}"/>
                  </a:ext>
                </a:extLst>
              </p:cNvPr>
              <p:cNvSpPr>
                <a:spLocks noGrp="1"/>
              </p:cNvSpPr>
              <p:nvPr>
                <p:ph idx="1"/>
              </p:nvPr>
            </p:nvSpPr>
            <p:spPr/>
            <p:txBody>
              <a:bodyPr/>
              <a:lstStyle/>
              <a:p>
                <a:r>
                  <a:rPr lang="zh-CN" altLang="en-US" dirty="0"/>
                  <a:t>考虑用李超线段树</a:t>
                </a:r>
                <a:endParaRPr lang="en-US" altLang="zh-CN" dirty="0"/>
              </a:p>
              <a:p>
                <a:r>
                  <a:rPr lang="zh-CN" altLang="en-US" dirty="0"/>
                  <a:t>每次直接把</a:t>
                </a:r>
                <a:r>
                  <a:rPr lang="en-US" altLang="zh-CN" dirty="0" err="1"/>
                  <a:t>siz</a:t>
                </a:r>
                <a:r>
                  <a:rPr lang="zh-CN" altLang="en-US" dirty="0"/>
                  <a:t>最大的子树的线段树继承，然后再将其它子树记录的所有线段暴力的加入这个线段树即可</a:t>
                </a:r>
                <a:endParaRPr lang="en-US" altLang="zh-CN" dirty="0"/>
              </a:p>
              <a:p>
                <a:r>
                  <a:rPr lang="zh-CN" altLang="en-US" dirty="0"/>
                  <a:t>复杂度</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𝑛𝑙𝑜𝑔</m:t>
                    </m:r>
                    <m:sSup>
                      <m:sSupPr>
                        <m:ctrlPr>
                          <a:rPr lang="en-US" altLang="zh-CN" b="0" i="1" dirty="0" smtClean="0">
                            <a:latin typeface="Cambria Math" panose="02040503050406030204" pitchFamily="18" charset="0"/>
                          </a:rPr>
                        </m:ctrlPr>
                      </m:sSupPr>
                      <m:e>
                        <m:r>
                          <a:rPr lang="en-US" altLang="zh-CN" i="1" dirty="0" err="1" smtClean="0">
                            <a:latin typeface="Cambria Math" panose="02040503050406030204" pitchFamily="18" charset="0"/>
                          </a:rPr>
                          <m:t>𝑛</m:t>
                        </m:r>
                      </m:e>
                      <m:sup>
                        <m:r>
                          <a:rPr lang="en-US" altLang="zh-CN" b="0" i="1" dirty="0" smtClean="0">
                            <a:latin typeface="Cambria Math" panose="02040503050406030204" pitchFamily="18" charset="0"/>
                          </a:rPr>
                          <m:t>2</m:t>
                        </m:r>
                      </m:sup>
                    </m:sSup>
                    <m:r>
                      <a:rPr lang="en-US" altLang="zh-CN" i="1" dirty="0"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5003B548-A5C2-4A41-89B2-88A10BA6CC6D}"/>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8700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3C7ECA-8F14-4F50-B341-68305B44C1DC}"/>
              </a:ext>
            </a:extLst>
          </p:cNvPr>
          <p:cNvSpPr>
            <a:spLocks noGrp="1"/>
          </p:cNvSpPr>
          <p:nvPr>
            <p:ph type="title"/>
          </p:nvPr>
        </p:nvSpPr>
        <p:spPr/>
        <p:txBody>
          <a:bodyPr/>
          <a:lstStyle/>
          <a:p>
            <a:r>
              <a:rPr lang="zh-CN" altLang="en-US" dirty="0"/>
              <a:t>数位</a:t>
            </a:r>
            <a:r>
              <a:rPr lang="en-US" altLang="zh-CN" dirty="0" err="1"/>
              <a:t>dp</a:t>
            </a:r>
            <a:endParaRPr lang="zh-CN" altLang="en-US" dirty="0"/>
          </a:p>
        </p:txBody>
      </p:sp>
      <p:sp>
        <p:nvSpPr>
          <p:cNvPr id="3" name="内容占位符 2">
            <a:extLst>
              <a:ext uri="{FF2B5EF4-FFF2-40B4-BE49-F238E27FC236}">
                <a16:creationId xmlns:a16="http://schemas.microsoft.com/office/drawing/2014/main" id="{8E5901C1-4F3C-4CAD-BDBC-3A8AC6BA7BE3}"/>
              </a:ext>
            </a:extLst>
          </p:cNvPr>
          <p:cNvSpPr>
            <a:spLocks noGrp="1"/>
          </p:cNvSpPr>
          <p:nvPr>
            <p:ph idx="1"/>
          </p:nvPr>
        </p:nvSpPr>
        <p:spPr/>
        <p:txBody>
          <a:bodyPr/>
          <a:lstStyle/>
          <a:p>
            <a:r>
              <a:rPr lang="zh-CN" altLang="en-US" dirty="0"/>
              <a:t>是什么就不多说了</a:t>
            </a:r>
            <a:endParaRPr lang="en-US" altLang="zh-CN" dirty="0"/>
          </a:p>
          <a:p>
            <a:r>
              <a:rPr lang="zh-CN" altLang="en-US" dirty="0"/>
              <a:t>经常和卢卡斯定理一起出现</a:t>
            </a:r>
          </a:p>
        </p:txBody>
      </p:sp>
    </p:spTree>
    <p:extLst>
      <p:ext uri="{BB962C8B-B14F-4D97-AF65-F5344CB8AC3E}">
        <p14:creationId xmlns:p14="http://schemas.microsoft.com/office/powerpoint/2010/main" val="1128080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4F027-AC1A-4A93-A140-B131EEF3FBFE}"/>
              </a:ext>
            </a:extLst>
          </p:cNvPr>
          <p:cNvSpPr>
            <a:spLocks noGrp="1"/>
          </p:cNvSpPr>
          <p:nvPr>
            <p:ph type="title"/>
          </p:nvPr>
        </p:nvSpPr>
        <p:spPr/>
        <p:txBody>
          <a:bodyPr/>
          <a:lstStyle/>
          <a:p>
            <a:r>
              <a:rPr lang="en-US" altLang="zh-CN" dirty="0"/>
              <a:t>LOJ NOI Round#2 </a:t>
            </a:r>
            <a:r>
              <a:rPr lang="zh-CN" altLang="en-US" dirty="0"/>
              <a:t>简单算术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206A5D2-B100-4BCB-B6B4-59162859BD12}"/>
                  </a:ext>
                </a:extLst>
              </p:cNvPr>
              <p:cNvSpPr>
                <a:spLocks noGrp="1"/>
              </p:cNvSpPr>
              <p:nvPr>
                <p:ph idx="1"/>
              </p:nvPr>
            </p:nvSpPr>
            <p:spPr/>
            <p:txBody>
              <a:bodyPr/>
              <a:lstStyle/>
              <a:p>
                <a:r>
                  <a:rPr lang="zh-CN" altLang="en-US" dirty="0"/>
                  <a:t>给定一个</a:t>
                </a:r>
                <a:r>
                  <a:rPr lang="en-US" altLang="zh-CN" dirty="0"/>
                  <a:t>n</a:t>
                </a:r>
                <a:r>
                  <a:rPr lang="zh-CN" altLang="en-US" dirty="0"/>
                  <a:t>次多项式</a:t>
                </a:r>
                <a14:m>
                  <m:oMath xmlns:m="http://schemas.openxmlformats.org/officeDocument/2006/math">
                    <m:nary>
                      <m:naryPr>
                        <m:chr m:val="∑"/>
                        <m:ctrlPr>
                          <a:rPr lang="en-US" altLang="zh-CN" b="0" i="1" smtClean="0">
                            <a:latin typeface="Cambria Math" panose="02040503050406030204" pitchFamily="18" charset="0"/>
                          </a:rPr>
                        </m:ctrlPr>
                      </m:naryPr>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i="1" smtClean="0">
                                <a:latin typeface="Cambria Math" panose="02040503050406030204" pitchFamily="18" charset="0"/>
                              </a:rPr>
                              <m:t>=</m:t>
                            </m:r>
                            <m:r>
                              <a:rPr lang="en-US" altLang="zh-CN" b="0" i="1" smtClean="0">
                                <a:latin typeface="Cambria Math" panose="02040503050406030204" pitchFamily="18" charset="0"/>
                              </a:rPr>
                              <m:t>1</m:t>
                            </m:r>
                          </m:e>
                        </m:d>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nary>
                  </m:oMath>
                </a14:m>
                <a:r>
                  <a:rPr lang="zh-CN" altLang="en-US" b="0" dirty="0"/>
                  <a:t>，</a:t>
                </a:r>
                <a:r>
                  <a:rPr lang="en-US" altLang="zh-CN" b="0" dirty="0"/>
                  <a:t>T</a:t>
                </a:r>
                <a:r>
                  <a:rPr lang="zh-CN" altLang="en-US" b="0" dirty="0"/>
                  <a:t>次询问它的</a:t>
                </a:r>
                <a:r>
                  <a:rPr lang="en-US" altLang="zh-CN" b="0" dirty="0"/>
                  <a:t>m</a:t>
                </a:r>
                <a:r>
                  <a:rPr lang="zh-CN" altLang="en-US" b="0" dirty="0"/>
                  <a:t>次方的</a:t>
                </a:r>
                <a:r>
                  <a:rPr lang="en-US" altLang="zh-CN" b="0" dirty="0"/>
                  <a:t>k</a:t>
                </a:r>
                <a:r>
                  <a:rPr lang="zh-CN" altLang="en-US" b="0" dirty="0"/>
                  <a:t>次项模</a:t>
                </a:r>
                <a:r>
                  <a:rPr lang="en-US" altLang="zh-CN" b="0" dirty="0"/>
                  <a:t>p</a:t>
                </a:r>
                <a:r>
                  <a:rPr lang="zh-CN" altLang="en-US" b="0" dirty="0"/>
                  <a:t>的值</a:t>
                </a:r>
                <a:endParaRPr lang="en-US" altLang="zh-CN" b="0"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≤50,</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18</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𝑛𝑚</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𝑝𝑟𝑖𝑚𝑒</m:t>
                    </m:r>
                    <m:r>
                      <a:rPr lang="en-US" altLang="zh-CN" b="0" i="1" smtClean="0">
                        <a:latin typeface="Cambria Math" panose="02040503050406030204" pitchFamily="18" charset="0"/>
                      </a:rPr>
                      <m:t>,</m:t>
                    </m:r>
                    <m:r>
                      <m:rPr>
                        <m:nor/>
                      </m:rPr>
                      <a:rPr lang="en-US" altLang="zh-CN" b="0" i="0" smtClean="0">
                        <a:latin typeface="Cambria Math" panose="02040503050406030204" pitchFamily="18" charset="0"/>
                      </a:rPr>
                      <m:t>T</m:t>
                    </m:r>
                    <m:r>
                      <m:rPr>
                        <m:nor/>
                      </m:rPr>
                      <a:rPr lang="en-US" altLang="zh-CN" b="0" i="0" smtClean="0">
                        <a:latin typeface="Cambria Math" panose="02040503050406030204" pitchFamily="18" charset="0"/>
                      </a:rPr>
                      <m:t>&lt;=</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1</m:t>
                        </m:r>
                        <m:r>
                          <a:rPr lang="en-US" altLang="zh-CN" b="0" i="1" smtClean="0">
                            <a:latin typeface="Cambria Math" panose="02040503050406030204" pitchFamily="18" charset="0"/>
                          </a:rPr>
                          <m:t>0</m:t>
                        </m:r>
                      </m:e>
                      <m:sup>
                        <m:r>
                          <a:rPr lang="en-US" altLang="zh-CN" b="0" i="1" smtClean="0">
                            <a:latin typeface="Cambria Math" panose="02040503050406030204" pitchFamily="18" charset="0"/>
                          </a:rPr>
                          <m:t>3</m:t>
                        </m:r>
                      </m:sup>
                    </m:sSup>
                  </m:oMath>
                </a14:m>
                <a:endParaRPr lang="en-US" altLang="zh-CN" b="0" dirty="0"/>
              </a:p>
            </p:txBody>
          </p:sp>
        </mc:Choice>
        <mc:Fallback xmlns="">
          <p:sp>
            <p:nvSpPr>
              <p:cNvPr id="3" name="内容占位符 2">
                <a:extLst>
                  <a:ext uri="{FF2B5EF4-FFF2-40B4-BE49-F238E27FC236}">
                    <a16:creationId xmlns:a16="http://schemas.microsoft.com/office/drawing/2014/main" id="{C206A5D2-B100-4BCB-B6B4-59162859BD12}"/>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2873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CBC10-C7FB-49FC-A174-7128257D056B}"/>
              </a:ext>
            </a:extLst>
          </p:cNvPr>
          <p:cNvSpPr>
            <a:spLocks noGrp="1"/>
          </p:cNvSpPr>
          <p:nvPr>
            <p:ph type="title"/>
          </p:nvPr>
        </p:nvSpPr>
        <p:spPr/>
        <p:txBody>
          <a:bodyPr/>
          <a:lstStyle/>
          <a:p>
            <a:r>
              <a:rPr lang="en-US" altLang="zh-CN" dirty="0"/>
              <a:t>LOJ NOI Round#2 </a:t>
            </a:r>
            <a:r>
              <a:rPr lang="zh-CN" altLang="en-US" dirty="0"/>
              <a:t>简单算术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E26CAD0-F696-48D0-B294-AE41830C27A1}"/>
                  </a:ext>
                </a:extLst>
              </p:cNvPr>
              <p:cNvSpPr>
                <a:spLocks noGrp="1"/>
              </p:cNvSpPr>
              <p:nvPr>
                <p:ph idx="1"/>
              </p:nvPr>
            </p:nvSpPr>
            <p:spPr/>
            <p:txBody>
              <a:bodyPr/>
              <a:lstStyle/>
              <a:p>
                <a:r>
                  <a:rPr lang="en-US" altLang="zh-CN" dirty="0"/>
                  <a:t>Lucas</a:t>
                </a:r>
                <a:r>
                  <a:rPr lang="zh-CN" altLang="en-US" dirty="0"/>
                  <a:t>定理</a:t>
                </a:r>
                <a14:m>
                  <m:oMath xmlns:m="http://schemas.openxmlformats.org/officeDocument/2006/math">
                    <m:r>
                      <a:rPr lang="en-US" altLang="zh-CN" i="1" dirty="0" smtClean="0">
                        <a:latin typeface="Cambria Math" panose="02040503050406030204" pitchFamily="18" charset="0"/>
                      </a:rPr>
                      <m:t>𝐶</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𝑛</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𝑚</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𝐶</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𝑛</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𝑝</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𝑚</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𝐶</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𝑝</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𝑚</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𝑝𝑟𝑖𝑚𝑒</m:t>
                    </m:r>
                    <m:r>
                      <a:rPr lang="en-US" altLang="zh-CN" b="0" i="1" dirty="0" smtClean="0">
                        <a:latin typeface="Cambria Math" panose="02040503050406030204" pitchFamily="18" charset="0"/>
                      </a:rPr>
                      <m:t>)</m:t>
                    </m:r>
                  </m:oMath>
                </a14:m>
                <a:endParaRPr lang="en-US" altLang="zh-CN" dirty="0"/>
              </a:p>
              <a:p>
                <a:r>
                  <a:rPr lang="zh-CN" altLang="en-US" dirty="0"/>
                  <a:t>考虑将</a:t>
                </a:r>
                <a:r>
                  <a:rPr lang="en-US" altLang="zh-CN" dirty="0"/>
                  <a:t>m</a:t>
                </a:r>
                <a:r>
                  <a:rPr lang="zh-CN" altLang="en-US" dirty="0"/>
                  <a:t>次幂暴力展开</a:t>
                </a:r>
                <a:endParaRPr lang="en-US" altLang="zh-CN" dirty="0"/>
              </a:p>
              <a:p>
                <a:r>
                  <a:rPr lang="zh-CN" altLang="en-US" dirty="0"/>
                  <a:t>设</a:t>
                </a:r>
                <a:r>
                  <a:rPr lang="en-US" altLang="zh-CN" dirty="0" err="1"/>
                  <a:t>i</a:t>
                </a:r>
                <a:r>
                  <a:rPr lang="zh-CN" altLang="en-US" dirty="0"/>
                  <a:t>次项出现了</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𝑏</m:t>
                        </m:r>
                      </m:e>
                      <m:sub>
                        <m:r>
                          <a:rPr lang="en-US" altLang="zh-CN" i="1" dirty="0">
                            <a:latin typeface="Cambria Math" panose="02040503050406030204" pitchFamily="18" charset="0"/>
                          </a:rPr>
                          <m:t>𝑖</m:t>
                        </m:r>
                      </m:sub>
                    </m:sSub>
                  </m:oMath>
                </a14:m>
                <a:r>
                  <a:rPr lang="zh-CN" altLang="en-US" dirty="0"/>
                  <a:t>次</a:t>
                </a:r>
                <a:endParaRPr lang="en-US" altLang="zh-CN" dirty="0"/>
              </a:p>
              <a:p>
                <a:r>
                  <a:rPr lang="zh-CN" altLang="en-US" dirty="0"/>
                  <a:t>那么</a:t>
                </a:r>
                <a14:m>
                  <m:oMath xmlns:m="http://schemas.openxmlformats.org/officeDocument/2006/math">
                    <m:r>
                      <a:rPr lang="en-US" altLang="zh-CN" i="1" dirty="0" smtClean="0">
                        <a:latin typeface="Cambria Math" panose="02040503050406030204" pitchFamily="18" charset="0"/>
                      </a:rPr>
                      <m:t>∑ </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sSub>
                      <m:sSubPr>
                        <m:ctrlPr>
                          <a:rPr lang="en-US" altLang="zh-CN" i="1" dirty="0" err="1" smtClean="0">
                            <a:latin typeface="Cambria Math" panose="02040503050406030204" pitchFamily="18" charset="0"/>
                          </a:rPr>
                        </m:ctrlPr>
                      </m:sSubPr>
                      <m:e>
                        <m:r>
                          <a:rPr lang="en-US" altLang="zh-CN" i="1" dirty="0" err="1" smtClean="0">
                            <a:latin typeface="Cambria Math" panose="02040503050406030204" pitchFamily="18" charset="0"/>
                          </a:rPr>
                          <m:t>𝑏</m:t>
                        </m:r>
                      </m:e>
                      <m:sub>
                        <m:r>
                          <a:rPr lang="en-US" altLang="zh-CN" i="1" dirty="0" err="1" smtClean="0">
                            <a:latin typeface="Cambria Math" panose="02040503050406030204" pitchFamily="18" charset="0"/>
                          </a:rPr>
                          <m:t>𝑖</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oMath>
                </a14:m>
                <a:endParaRPr lang="en-US" altLang="zh-CN" dirty="0"/>
              </a:p>
              <a:p>
                <a:r>
                  <a:rPr lang="zh-CN" altLang="en-US" dirty="0"/>
                  <a:t>考虑一组</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𝑏</m:t>
                        </m:r>
                      </m:e>
                      <m:sub>
                        <m:r>
                          <a:rPr lang="en-US" altLang="zh-CN" i="1" dirty="0" smtClean="0">
                            <a:latin typeface="Cambria Math" panose="02040503050406030204" pitchFamily="18" charset="0"/>
                          </a:rPr>
                          <m:t>𝑖</m:t>
                        </m:r>
                      </m:sub>
                    </m:sSub>
                  </m:oMath>
                </a14:m>
                <a:r>
                  <a:rPr lang="zh-CN" altLang="en-US" dirty="0"/>
                  <a:t>对答案的贡献</a:t>
                </a:r>
                <a:endParaRPr lang="en-US" altLang="zh-CN" dirty="0"/>
              </a:p>
              <a:p>
                <a:r>
                  <a:rPr lang="zh-CN" altLang="en-US" dirty="0"/>
                  <a:t>就是</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𝐶</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1)∗</m:t>
                    </m:r>
                    <m:r>
                      <a:rPr lang="en-US" altLang="zh-CN" i="1" dirty="0" smtClean="0">
                        <a:latin typeface="Cambria Math" panose="02040503050406030204" pitchFamily="18" charset="0"/>
                      </a:rPr>
                      <m:t>𝐶</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1,</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2)∗…)∗</m:t>
                    </m:r>
                    <m:nary>
                      <m:naryPr>
                        <m:chr m:val="∏"/>
                        <m:ctrlPr>
                          <a:rPr lang="en-US" altLang="zh-CN" b="0" i="1" dirty="0" smtClean="0">
                            <a:latin typeface="Cambria Math" panose="02040503050406030204" pitchFamily="18" charset="0"/>
                          </a:rPr>
                        </m:ctrlPr>
                      </m:naryPr>
                      <m:sub>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e>
                        </m:d>
                      </m:sub>
                      <m:sup>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𝑛</m:t>
                            </m:r>
                          </m:e>
                        </m:d>
                      </m:sup>
                      <m:e>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𝑏</m:t>
                            </m:r>
                          </m:e>
                          <m:sub>
                            <m:r>
                              <a:rPr lang="en-US" altLang="zh-CN" b="0" i="1" dirty="0" smtClean="0">
                                <a:latin typeface="Cambria Math" panose="02040503050406030204" pitchFamily="18" charset="0"/>
                              </a:rPr>
                              <m:t>𝑖</m:t>
                            </m:r>
                          </m:sub>
                          <m:sup>
                            <m:d>
                              <m:dPr>
                                <m:begChr m:val="{"/>
                                <m:endChr m:val="}"/>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𝑖</m:t>
                                    </m:r>
                                  </m:sub>
                                </m:sSub>
                              </m:e>
                            </m:d>
                          </m:sup>
                        </m:sSubSup>
                      </m:e>
                    </m:nary>
                  </m:oMath>
                </a14:m>
                <a:endParaRPr lang="en-US" altLang="zh-CN" dirty="0"/>
              </a:p>
              <a:p>
                <a:r>
                  <a:rPr lang="zh-CN" altLang="en-US" dirty="0"/>
                  <a:t>由卢卡斯定理，如果左边那坨不为</a:t>
                </a:r>
                <a:r>
                  <a:rPr lang="en-US" altLang="zh-CN" dirty="0"/>
                  <a:t>0</a:t>
                </a:r>
                <a:r>
                  <a:rPr lang="zh-CN" altLang="en-US" dirty="0"/>
                  <a:t>，那么</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𝑛</m:t>
                        </m:r>
                      </m:sub>
                    </m:sSub>
                    <m:r>
                      <a:rPr lang="zh-CN" altLang="en-US" i="1">
                        <a:latin typeface="Cambria Math" panose="02040503050406030204" pitchFamily="18" charset="0"/>
                      </a:rPr>
                      <m:t>在</m:t>
                    </m:r>
                  </m:oMath>
                </a14:m>
                <a:r>
                  <a:rPr lang="en-US" altLang="zh-CN" dirty="0"/>
                  <a:t>p</a:t>
                </a:r>
                <a:r>
                  <a:rPr lang="zh-CN" altLang="en-US" dirty="0"/>
                  <a:t>进制中不进位（如果进位，则拆分出来的</a:t>
                </a:r>
                <a14:m>
                  <m:oMath xmlns:m="http://schemas.openxmlformats.org/officeDocument/2006/math">
                    <m:r>
                      <a:rPr lang="en-US" altLang="zh-CN" i="1" dirty="0" smtClean="0">
                        <a:latin typeface="Cambria Math" panose="02040503050406030204" pitchFamily="18" charset="0"/>
                      </a:rPr>
                      <m:t>𝐶</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𝑥</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𝑦</m:t>
                    </m:r>
                    <m:r>
                      <a:rPr lang="en-US" altLang="zh-CN" i="1" dirty="0" smtClean="0">
                        <a:latin typeface="Cambria Math" panose="02040503050406030204" pitchFamily="18" charset="0"/>
                      </a:rPr>
                      <m:t>)</m:t>
                    </m:r>
                  </m:oMath>
                </a14:m>
                <a:r>
                  <a:rPr lang="zh-CN" altLang="en-US" dirty="0"/>
                  <a:t>会出现</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&lt;</m:t>
                    </m:r>
                    <m:r>
                      <a:rPr lang="en-US" altLang="zh-CN" i="1" dirty="0" smtClean="0">
                        <a:latin typeface="Cambria Math" panose="02040503050406030204" pitchFamily="18" charset="0"/>
                      </a:rPr>
                      <m:t>𝑦</m:t>
                    </m:r>
                  </m:oMath>
                </a14:m>
                <a:r>
                  <a:rPr lang="zh-CN" altLang="en-US" dirty="0"/>
                  <a:t>）</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9E26CAD0-F696-48D0-B294-AE41830C27A1}"/>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0687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8DE3B-F73F-4CFF-8EF2-2162B494994E}"/>
              </a:ext>
            </a:extLst>
          </p:cNvPr>
          <p:cNvSpPr>
            <a:spLocks noGrp="1"/>
          </p:cNvSpPr>
          <p:nvPr>
            <p:ph type="title"/>
          </p:nvPr>
        </p:nvSpPr>
        <p:spPr/>
        <p:txBody>
          <a:bodyPr/>
          <a:lstStyle/>
          <a:p>
            <a:r>
              <a:rPr lang="en-US" altLang="zh-CN" dirty="0"/>
              <a:t>LOJ NOI Round#2 </a:t>
            </a:r>
            <a:r>
              <a:rPr lang="zh-CN" altLang="en-US" dirty="0"/>
              <a:t>简单算术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5467251-D8B9-4F2D-BB0B-745A3976C2DD}"/>
                  </a:ext>
                </a:extLst>
              </p:cNvPr>
              <p:cNvSpPr>
                <a:spLocks noGrp="1"/>
              </p:cNvSpPr>
              <p:nvPr>
                <p:ph idx="1"/>
              </p:nvPr>
            </p:nvSpPr>
            <p:spPr/>
            <p:txBody>
              <a:bodyPr/>
              <a:lstStyle/>
              <a:p>
                <a:r>
                  <a:rPr lang="zh-CN" altLang="en-US" dirty="0"/>
                  <a:t>考虑从低位到高位</a:t>
                </a:r>
                <a:r>
                  <a:rPr lang="en-US" altLang="zh-CN" dirty="0" err="1"/>
                  <a:t>dp</a:t>
                </a:r>
                <a:r>
                  <a:rPr lang="zh-CN" altLang="en-US" dirty="0"/>
                  <a:t>，设</a:t>
                </a:r>
                <a14:m>
                  <m:oMath xmlns:m="http://schemas.openxmlformats.org/officeDocument/2006/math">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b="0" dirty="0"/>
                  <a:t>表示后</a:t>
                </a:r>
                <a:r>
                  <a:rPr lang="en-US" altLang="zh-CN" b="0" dirty="0" err="1"/>
                  <a:t>i</a:t>
                </a:r>
                <a:r>
                  <a:rPr lang="zh-CN" altLang="en-US" b="0" dirty="0"/>
                  <a:t>位满足条件，且对前面的进位是</a:t>
                </a:r>
                <a:r>
                  <a:rPr lang="en-US" altLang="zh-CN" b="0" dirty="0"/>
                  <a:t>j</a:t>
                </a:r>
                <a:r>
                  <a:rPr lang="zh-CN" altLang="en-US" b="0" dirty="0"/>
                  <a:t>的方案数</a:t>
                </a:r>
                <a:endParaRPr lang="en-US" altLang="zh-CN" b="0" dirty="0"/>
              </a:p>
              <a:p>
                <a:r>
                  <a:rPr lang="zh-CN" altLang="en-US" dirty="0"/>
                  <a:t>由于是多组询问，我们还需要处理出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b="0" dirty="0"/>
                  <a:t>表示</a:t>
                </a:r>
                <a:r>
                  <a:rPr lang="en-US" altLang="zh-CN" dirty="0"/>
                  <a:t>x</a:t>
                </a:r>
                <a:r>
                  <a:rPr lang="zh-CN" altLang="en-US" dirty="0"/>
                  <a:t>个</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oMath>
                </a14:m>
                <a:r>
                  <a:rPr lang="en-US" altLang="zh-CN" dirty="0"/>
                  <a:t>(</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&lt;</m:t>
                    </m:r>
                    <m:r>
                      <a:rPr lang="en-US" altLang="zh-CN" b="0" i="1" dirty="0" smtClean="0">
                        <a:latin typeface="Cambria Math" panose="02040503050406030204" pitchFamily="18" charset="0"/>
                      </a:rPr>
                      <m:t>𝑝</m:t>
                    </m:r>
                  </m:oMath>
                </a14:m>
                <a:r>
                  <a:rPr lang="en-US" altLang="zh-CN" dirty="0"/>
                  <a:t>),</a:t>
                </a:r>
                <a:r>
                  <a:rPr lang="zh-CN" altLang="en-US" dirty="0"/>
                  <a:t>且满足它们的和为</a:t>
                </a:r>
                <a:r>
                  <a:rPr lang="en-US" altLang="zh-CN" dirty="0"/>
                  <a:t>j</a:t>
                </a:r>
                <a:r>
                  <a:rPr lang="zh-CN" altLang="en-US" dirty="0"/>
                  <a:t>的系数和</a:t>
                </a:r>
                <a:endParaRPr lang="en-US" altLang="zh-CN" dirty="0"/>
              </a:p>
              <a:p>
                <a:r>
                  <a:rPr lang="zh-CN" altLang="en-US" dirty="0"/>
                  <a:t>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𝑇</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𝑝</m:t>
                            </m:r>
                          </m:sub>
                        </m:sSub>
                      </m:fName>
                      <m:e>
                        <m:r>
                          <a:rPr lang="en-US" altLang="zh-CN" b="0" i="1" smtClean="0">
                            <a:latin typeface="Cambria Math" panose="02040503050406030204" pitchFamily="18" charset="0"/>
                          </a:rPr>
                          <m:t>𝑚</m:t>
                        </m:r>
                      </m:e>
                    </m:func>
                    <m:r>
                      <a:rPr lang="en-US" altLang="zh-CN" b="0" i="1" smtClean="0">
                        <a:latin typeface="Cambria Math" panose="02040503050406030204" pitchFamily="18" charset="0"/>
                      </a:rPr>
                      <m:t>)</m:t>
                    </m:r>
                  </m:oMath>
                </a14:m>
                <a:endParaRPr lang="en-US" altLang="zh-CN" b="0" dirty="0"/>
              </a:p>
            </p:txBody>
          </p:sp>
        </mc:Choice>
        <mc:Fallback xmlns="">
          <p:sp>
            <p:nvSpPr>
              <p:cNvPr id="3" name="内容占位符 2">
                <a:extLst>
                  <a:ext uri="{FF2B5EF4-FFF2-40B4-BE49-F238E27FC236}">
                    <a16:creationId xmlns:a16="http://schemas.microsoft.com/office/drawing/2014/main" id="{05467251-D8B9-4F2D-BB0B-745A3976C2DD}"/>
                  </a:ext>
                </a:extLst>
              </p:cNvPr>
              <p:cNvSpPr>
                <a:spLocks noGrp="1" noRot="1" noChangeAspect="1" noMove="1" noResize="1" noEditPoints="1" noAdjustHandles="1" noChangeArrowheads="1" noChangeShapeType="1" noTextEdit="1"/>
              </p:cNvSpPr>
              <p:nvPr>
                <p:ph idx="1"/>
              </p:nvPr>
            </p:nvSpPr>
            <p:spPr>
              <a:blipFill>
                <a:blip r:embed="rId2"/>
                <a:stretch>
                  <a:fillRect l="-1043" t="-2101"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015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CBBC3-45DE-4314-9357-E34C6A5CB771}"/>
              </a:ext>
            </a:extLst>
          </p:cNvPr>
          <p:cNvSpPr>
            <a:spLocks noGrp="1"/>
          </p:cNvSpPr>
          <p:nvPr>
            <p:ph type="title"/>
          </p:nvPr>
        </p:nvSpPr>
        <p:spPr/>
        <p:txBody>
          <a:bodyPr/>
          <a:lstStyle/>
          <a:p>
            <a:r>
              <a:rPr lang="zh-CN" altLang="en-US" dirty="0"/>
              <a:t>矩阵优化</a:t>
            </a:r>
          </a:p>
        </p:txBody>
      </p:sp>
      <p:sp>
        <p:nvSpPr>
          <p:cNvPr id="3" name="内容占位符 2">
            <a:extLst>
              <a:ext uri="{FF2B5EF4-FFF2-40B4-BE49-F238E27FC236}">
                <a16:creationId xmlns:a16="http://schemas.microsoft.com/office/drawing/2014/main" id="{1AE13325-9222-4C27-9B63-B26F58068562}"/>
              </a:ext>
            </a:extLst>
          </p:cNvPr>
          <p:cNvSpPr>
            <a:spLocks noGrp="1"/>
          </p:cNvSpPr>
          <p:nvPr>
            <p:ph idx="1"/>
          </p:nvPr>
        </p:nvSpPr>
        <p:spPr/>
        <p:txBody>
          <a:bodyPr/>
          <a:lstStyle/>
          <a:p>
            <a:pPr marL="0" indent="0">
              <a:buNone/>
            </a:pPr>
            <a:endParaRPr lang="zh-CN" altLang="en-US" dirty="0"/>
          </a:p>
        </p:txBody>
      </p:sp>
    </p:spTree>
    <p:extLst>
      <p:ext uri="{BB962C8B-B14F-4D97-AF65-F5344CB8AC3E}">
        <p14:creationId xmlns:p14="http://schemas.microsoft.com/office/powerpoint/2010/main" val="229682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62A3D-06ED-4D66-9EDC-3CCDA4D18DBB}"/>
              </a:ext>
            </a:extLst>
          </p:cNvPr>
          <p:cNvSpPr>
            <a:spLocks noGrp="1"/>
          </p:cNvSpPr>
          <p:nvPr>
            <p:ph type="title"/>
          </p:nvPr>
        </p:nvSpPr>
        <p:spPr/>
        <p:txBody>
          <a:bodyPr/>
          <a:lstStyle/>
          <a:p>
            <a:r>
              <a:rPr lang="en-US" altLang="zh-CN" dirty="0"/>
              <a:t>PKUWC2020 </a:t>
            </a:r>
            <a:r>
              <a:rPr lang="zh-CN" altLang="en-US" dirty="0"/>
              <a:t>排列</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63D8253-1F2C-4DD8-A4A8-3E55C148F80C}"/>
                  </a:ext>
                </a:extLst>
              </p:cNvPr>
              <p:cNvSpPr>
                <a:spLocks noGrp="1"/>
              </p:cNvSpPr>
              <p:nvPr>
                <p:ph idx="1"/>
              </p:nvPr>
            </p:nvSpPr>
            <p:spPr/>
            <p:txBody>
              <a:bodyPr/>
              <a:lstStyle/>
              <a:p>
                <a:r>
                  <a:rPr lang="zh-CN" altLang="en-US" dirty="0"/>
                  <a:t>给出一个长度为</a:t>
                </a:r>
                <a:r>
                  <a:rPr lang="en-US" altLang="zh-CN" dirty="0"/>
                  <a:t>n</a:t>
                </a:r>
                <a:r>
                  <a:rPr lang="zh-CN" altLang="en-US" dirty="0"/>
                  <a:t>排列</a:t>
                </a:r>
                <a:r>
                  <a:rPr lang="en-US" altLang="zh-CN" dirty="0"/>
                  <a:t>P</a:t>
                </a:r>
                <a:r>
                  <a:rPr lang="zh-CN" altLang="en-US" dirty="0"/>
                  <a:t>，令</a:t>
                </a:r>
                <a14:m>
                  <m:oMath xmlns:m="http://schemas.openxmlformats.org/officeDocument/2006/math">
                    <m:r>
                      <m:rPr>
                        <m:sty m:val="p"/>
                      </m:rPr>
                      <a:rPr lang="en-US" altLang="zh-CN" i="1" dirty="0">
                        <a:latin typeface="Cambria Math" panose="02040503050406030204" pitchFamily="18" charset="0"/>
                      </a:rPr>
                      <m:t>f</m:t>
                    </m:r>
                  </m:oMath>
                </a14:m>
                <a:r>
                  <a:rPr lang="en-US" altLang="zh-CN" dirty="0"/>
                  <a:t>(P)</a:t>
                </a:r>
                <a:r>
                  <a:rPr lang="zh-CN" altLang="en-US" dirty="0"/>
                  <a:t>为比</a:t>
                </a:r>
                <a:r>
                  <a:rPr lang="en-US" altLang="zh-CN" dirty="0"/>
                  <a:t>P</a:t>
                </a:r>
                <a:r>
                  <a:rPr lang="zh-CN" altLang="en-US" dirty="0"/>
                  <a:t>字典序小的所有长度为</a:t>
                </a:r>
                <a:r>
                  <a:rPr lang="en-US" altLang="zh-CN" dirty="0"/>
                  <a:t>n</a:t>
                </a:r>
                <a:r>
                  <a:rPr lang="zh-CN" altLang="en-US" dirty="0"/>
                  <a:t>的排列按字典序由小到大拼接成的串，问这个串本质不同</a:t>
                </a:r>
                <a:r>
                  <a:rPr lang="zh-CN" altLang="en-US"/>
                  <a:t>的子序列的</a:t>
                </a:r>
                <a:r>
                  <a:rPr lang="zh-CN" altLang="en-US" dirty="0"/>
                  <a:t>个数</a:t>
                </a:r>
                <a:endParaRPr lang="en-US" altLang="zh-CN" dirty="0"/>
              </a:p>
              <a:p>
                <a:r>
                  <a:rPr lang="en-US" altLang="zh-CN" dirty="0"/>
                  <a:t>n&lt;=50</a:t>
                </a:r>
                <a:endParaRPr lang="zh-CN" altLang="en-US" dirty="0"/>
              </a:p>
            </p:txBody>
          </p:sp>
        </mc:Choice>
        <mc:Fallback>
          <p:sp>
            <p:nvSpPr>
              <p:cNvPr id="3" name="内容占位符 2">
                <a:extLst>
                  <a:ext uri="{FF2B5EF4-FFF2-40B4-BE49-F238E27FC236}">
                    <a16:creationId xmlns:a16="http://schemas.microsoft.com/office/drawing/2014/main" id="{F63D8253-1F2C-4DD8-A4A8-3E55C148F80C}"/>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427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5B26C-E785-42C3-99F8-474542999247}"/>
              </a:ext>
            </a:extLst>
          </p:cNvPr>
          <p:cNvSpPr>
            <a:spLocks noGrp="1"/>
          </p:cNvSpPr>
          <p:nvPr>
            <p:ph type="title"/>
          </p:nvPr>
        </p:nvSpPr>
        <p:spPr/>
        <p:txBody>
          <a:bodyPr/>
          <a:lstStyle/>
          <a:p>
            <a:r>
              <a:rPr lang="en-US" altLang="zh-CN" dirty="0"/>
              <a:t>PKUWC2020 </a:t>
            </a:r>
            <a:r>
              <a:rPr lang="zh-CN" altLang="en-US" dirty="0"/>
              <a:t>排列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5714B72-C74D-458C-B69F-7C3B0BE30ADF}"/>
                  </a:ext>
                </a:extLst>
              </p:cNvPr>
              <p:cNvSpPr>
                <a:spLocks noGrp="1"/>
              </p:cNvSpPr>
              <p:nvPr>
                <p:ph idx="1"/>
              </p:nvPr>
            </p:nvSpPr>
            <p:spPr/>
            <p:txBody>
              <a:bodyPr>
                <a:normAutofit/>
              </a:bodyPr>
              <a:lstStyle/>
              <a:p>
                <a:r>
                  <a:rPr lang="zh-CN" altLang="en-US" dirty="0"/>
                  <a:t>比较容易得出一个暴力的</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oMath>
                </a14:m>
                <a:r>
                  <a:rPr lang="zh-CN" altLang="en-US" dirty="0"/>
                  <a:t>子序列自动机</a:t>
                </a:r>
                <a:r>
                  <a:rPr lang="en-US" altLang="zh-CN" dirty="0" err="1"/>
                  <a:t>dp</a:t>
                </a:r>
                <a:endParaRPr lang="en-US" altLang="zh-CN" dirty="0"/>
              </a:p>
              <a:p>
                <a:r>
                  <a:rPr lang="zh-CN" altLang="en-US" dirty="0"/>
                  <a:t>考虑前</a:t>
                </a:r>
                <a:r>
                  <a:rPr lang="en-US" altLang="zh-CN" dirty="0"/>
                  <a:t>n</a:t>
                </a:r>
                <a:r>
                  <a:rPr lang="zh-CN" altLang="en-US" dirty="0"/>
                  <a:t>个对后面</a:t>
                </a:r>
                <a:r>
                  <a:rPr lang="en-US" altLang="zh-CN" dirty="0"/>
                  <a:t>n</a:t>
                </a:r>
                <a:r>
                  <a:rPr lang="zh-CN" altLang="en-US" dirty="0"/>
                  <a:t>个的转移</a:t>
                </a:r>
                <a:endParaRPr lang="en-US" altLang="zh-CN" dirty="0"/>
              </a:p>
              <a:p>
                <a:r>
                  <a:rPr lang="zh-CN" altLang="en-US" dirty="0"/>
                  <a:t>先假设题目中给出的是</a:t>
                </a:r>
                <a:r>
                  <a:rPr lang="en-US" altLang="zh-CN" dirty="0"/>
                  <a:t>n,n-1,n-2,…,1</a:t>
                </a:r>
              </a:p>
              <a:p>
                <a:r>
                  <a:rPr lang="zh-CN" altLang="en-US" dirty="0"/>
                  <a:t>考虑将</a:t>
                </a:r>
                <a:r>
                  <a:rPr lang="en-US" altLang="zh-CN" dirty="0"/>
                  <a:t>f</a:t>
                </a:r>
                <a:r>
                  <a:rPr lang="zh-CN" altLang="en-US" dirty="0"/>
                  <a:t>划分成几组，第一组为</a:t>
                </a:r>
                <a:r>
                  <a:rPr lang="en-US" altLang="zh-CN" dirty="0"/>
                  <a:t>1</a:t>
                </a:r>
                <a:r>
                  <a:rPr lang="zh-CN" altLang="en-US" dirty="0"/>
                  <a:t>开头，第二组为</a:t>
                </a:r>
                <a:r>
                  <a:rPr lang="en-US" altLang="zh-CN" dirty="0"/>
                  <a:t>2</a:t>
                </a:r>
                <a:r>
                  <a:rPr lang="zh-CN" altLang="en-US" dirty="0"/>
                  <a:t>开头，</a:t>
                </a:r>
                <a:r>
                  <a:rPr lang="en-US" altLang="zh-CN" dirty="0"/>
                  <a:t>…</a:t>
                </a:r>
                <a:r>
                  <a:rPr lang="zh-CN" altLang="en-US" dirty="0"/>
                  <a:t>，以此类推</a:t>
                </a:r>
                <a:endParaRPr lang="en-US" altLang="zh-CN" dirty="0"/>
              </a:p>
              <a:p>
                <a:r>
                  <a:rPr lang="zh-CN" altLang="en-US" dirty="0"/>
                  <a:t>发现每组内的转移是本质相同的</a:t>
                </a:r>
                <a:endParaRPr lang="en-US" altLang="zh-CN" dirty="0"/>
              </a:p>
              <a:p>
                <a:r>
                  <a:rPr lang="zh-CN" altLang="en-US" dirty="0"/>
                  <a:t>我们考虑将这个转移用一个矩阵表示</a:t>
                </a:r>
                <a:endParaRPr lang="en-US" altLang="zh-CN" dirty="0"/>
              </a:p>
              <a:p>
                <a:r>
                  <a:rPr lang="zh-CN" altLang="en-US" dirty="0"/>
                  <a:t>那我们可以将这个递归下去，记忆化搜索即可（死因）</a:t>
                </a:r>
                <a:endParaRPr lang="en-US" altLang="zh-CN" dirty="0"/>
              </a:p>
            </p:txBody>
          </p:sp>
        </mc:Choice>
        <mc:Fallback xmlns="">
          <p:sp>
            <p:nvSpPr>
              <p:cNvPr id="3" name="内容占位符 2">
                <a:extLst>
                  <a:ext uri="{FF2B5EF4-FFF2-40B4-BE49-F238E27FC236}">
                    <a16:creationId xmlns:a16="http://schemas.microsoft.com/office/drawing/2014/main" id="{15714B72-C74D-458C-B69F-7C3B0BE30ADF}"/>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010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CF1A3-7855-4CF1-8EB2-6E38DE53BCD1}"/>
              </a:ext>
            </a:extLst>
          </p:cNvPr>
          <p:cNvSpPr>
            <a:spLocks noGrp="1"/>
          </p:cNvSpPr>
          <p:nvPr>
            <p:ph type="title"/>
          </p:nvPr>
        </p:nvSpPr>
        <p:spPr/>
        <p:txBody>
          <a:bodyPr/>
          <a:lstStyle/>
          <a:p>
            <a:r>
              <a:rPr lang="en-US" altLang="zh-CN" dirty="0"/>
              <a:t>PKUWC2020 </a:t>
            </a:r>
            <a:r>
              <a:rPr lang="zh-CN" altLang="en-US" dirty="0"/>
              <a:t>排列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3E17241-3664-447A-B16A-439ED1BDF477}"/>
                  </a:ext>
                </a:extLst>
              </p:cNvPr>
              <p:cNvSpPr>
                <a:spLocks noGrp="1"/>
              </p:cNvSpPr>
              <p:nvPr>
                <p:ph idx="1"/>
              </p:nvPr>
            </p:nvSpPr>
            <p:spPr/>
            <p:txBody>
              <a:bodyPr/>
              <a:lstStyle/>
              <a:p>
                <a:r>
                  <a:rPr lang="zh-CN" altLang="en-US" dirty="0"/>
                  <a:t>显然用递推做这个常数要小的多</a:t>
                </a:r>
                <a:endParaRPr lang="en-US" altLang="zh-CN" dirty="0"/>
              </a:p>
              <a:p>
                <a:r>
                  <a:rPr lang="zh-CN" altLang="en-US" dirty="0"/>
                  <a:t>如果题目给的不是</a:t>
                </a:r>
                <a:r>
                  <a:rPr lang="en-US" altLang="zh-CN" dirty="0"/>
                  <a:t>n,n-1,n-2,…,1</a:t>
                </a:r>
                <a:r>
                  <a:rPr lang="zh-CN" altLang="en-US" dirty="0"/>
                  <a:t>，判下边界情况即可</a:t>
                </a:r>
                <a:endParaRPr lang="en-US" altLang="zh-CN" dirty="0"/>
              </a:p>
              <a:p>
                <a:r>
                  <a:rPr lang="zh-CN" altLang="en-US" dirty="0"/>
                  <a:t>考虑到每层都需要做</a:t>
                </a:r>
                <a:r>
                  <a:rPr lang="en-US" altLang="zh-CN" dirty="0"/>
                  <a:t>n</a:t>
                </a:r>
                <a:r>
                  <a:rPr lang="zh-CN" altLang="en-US" dirty="0"/>
                  <a:t>次矩乘，共有</a:t>
                </a:r>
                <a:r>
                  <a:rPr lang="en-US" altLang="zh-CN" dirty="0"/>
                  <a:t>n</a:t>
                </a:r>
                <a:r>
                  <a:rPr lang="zh-CN" altLang="en-US" dirty="0"/>
                  <a:t>层</a:t>
                </a:r>
                <a:endParaRPr lang="en-US" altLang="zh-CN" dirty="0"/>
              </a:p>
              <a:p>
                <a:r>
                  <a:rPr lang="zh-CN" altLang="en-US" dirty="0"/>
                  <a:t>每次复杂度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endParaRPr lang="en-US" altLang="zh-CN" dirty="0"/>
              </a:p>
              <a:p>
                <a:r>
                  <a:rPr lang="zh-CN" altLang="en-US" dirty="0"/>
                  <a:t>所以总共复杂度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83E17241-3664-447A-B16A-439ED1BDF477}"/>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446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FD949D8-1B36-49D2-A964-C3202480FFE4}"/>
              </a:ext>
            </a:extLst>
          </p:cNvPr>
          <p:cNvSpPr>
            <a:spLocks noGrp="1"/>
          </p:cNvSpPr>
          <p:nvPr>
            <p:ph idx="1"/>
          </p:nvPr>
        </p:nvSpPr>
        <p:spPr>
          <a:xfrm>
            <a:off x="838200" y="407504"/>
            <a:ext cx="10515600" cy="5769459"/>
          </a:xfrm>
        </p:spPr>
        <p:txBody>
          <a:bodyPr/>
          <a:lstStyle/>
          <a:p>
            <a:r>
              <a:rPr lang="zh-CN" altLang="en-US" dirty="0"/>
              <a:t>状压</a:t>
            </a:r>
            <a:r>
              <a:rPr lang="en-US" altLang="zh-CN" dirty="0" err="1"/>
              <a:t>dp</a:t>
            </a:r>
            <a:endParaRPr lang="en-US" altLang="zh-CN" dirty="0"/>
          </a:p>
          <a:p>
            <a:r>
              <a:rPr lang="zh-CN" altLang="en-US" dirty="0"/>
              <a:t>子集</a:t>
            </a:r>
            <a:r>
              <a:rPr lang="en-US" altLang="zh-CN" dirty="0" err="1"/>
              <a:t>dp</a:t>
            </a:r>
            <a:endParaRPr lang="en-US" altLang="zh-CN" dirty="0"/>
          </a:p>
          <a:p>
            <a:r>
              <a:rPr lang="zh-CN" altLang="en-US" dirty="0"/>
              <a:t>斜率优化</a:t>
            </a:r>
            <a:endParaRPr lang="en-US" altLang="zh-CN" dirty="0"/>
          </a:p>
          <a:p>
            <a:r>
              <a:rPr lang="zh-CN" altLang="en-US" dirty="0"/>
              <a:t>数位</a:t>
            </a:r>
            <a:r>
              <a:rPr lang="en-US" altLang="zh-CN" dirty="0" err="1"/>
              <a:t>dp</a:t>
            </a:r>
            <a:endParaRPr lang="en-US" altLang="zh-CN" dirty="0"/>
          </a:p>
          <a:p>
            <a:r>
              <a:rPr lang="zh-CN" altLang="en-US" dirty="0"/>
              <a:t>矩阵优化</a:t>
            </a:r>
            <a:r>
              <a:rPr lang="en-US" altLang="zh-CN" dirty="0"/>
              <a:t>/</a:t>
            </a:r>
            <a:r>
              <a:rPr lang="zh-CN" altLang="en-US" dirty="0"/>
              <a:t>动态</a:t>
            </a:r>
            <a:r>
              <a:rPr lang="en-US" altLang="zh-CN" dirty="0" err="1"/>
              <a:t>dp</a:t>
            </a:r>
            <a:endParaRPr lang="en-US" altLang="zh-CN" dirty="0"/>
          </a:p>
          <a:p>
            <a:r>
              <a:rPr lang="zh-CN" altLang="en-US" dirty="0"/>
              <a:t>决策单调性</a:t>
            </a:r>
            <a:endParaRPr lang="en-US" altLang="zh-CN" dirty="0"/>
          </a:p>
          <a:p>
            <a:r>
              <a:rPr lang="zh-CN" altLang="en-US" dirty="0"/>
              <a:t>子集容斥</a:t>
            </a:r>
            <a:r>
              <a:rPr lang="en-US" altLang="zh-CN" dirty="0" err="1"/>
              <a:t>dp</a:t>
            </a:r>
            <a:endParaRPr lang="en-US" altLang="zh-CN" dirty="0"/>
          </a:p>
          <a:p>
            <a:r>
              <a:rPr lang="zh-CN" altLang="en-US" dirty="0"/>
              <a:t>其他</a:t>
            </a:r>
            <a:endParaRPr lang="en-US" altLang="zh-CN" dirty="0"/>
          </a:p>
        </p:txBody>
      </p:sp>
    </p:spTree>
    <p:extLst>
      <p:ext uri="{BB962C8B-B14F-4D97-AF65-F5344CB8AC3E}">
        <p14:creationId xmlns:p14="http://schemas.microsoft.com/office/powerpoint/2010/main" val="3789098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69B1B7-36EB-406A-A961-EE580811086E}"/>
              </a:ext>
            </a:extLst>
          </p:cNvPr>
          <p:cNvSpPr>
            <a:spLocks noGrp="1"/>
          </p:cNvSpPr>
          <p:nvPr>
            <p:ph type="title"/>
          </p:nvPr>
        </p:nvSpPr>
        <p:spPr/>
        <p:txBody>
          <a:bodyPr/>
          <a:lstStyle/>
          <a:p>
            <a:r>
              <a:rPr lang="zh-CN" altLang="en-US" dirty="0"/>
              <a:t>动态</a:t>
            </a:r>
            <a:r>
              <a:rPr lang="en-US" altLang="zh-CN" dirty="0" err="1"/>
              <a:t>dp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F9C16BB-1265-4AB0-B570-05B1CB279657}"/>
                  </a:ext>
                </a:extLst>
              </p:cNvPr>
              <p:cNvSpPr>
                <a:spLocks noGrp="1"/>
              </p:cNvSpPr>
              <p:nvPr>
                <p:ph idx="1"/>
              </p:nvPr>
            </p:nvSpPr>
            <p:spPr/>
            <p:txBody>
              <a:bodyPr/>
              <a:lstStyle/>
              <a:p>
                <a:r>
                  <a:rPr lang="zh-CN" altLang="en-US" dirty="0"/>
                  <a:t>对于一个矩阵乘法，我们可以将这个矩阵乘法的*变成</a:t>
                </a:r>
                <a:r>
                  <a:rPr lang="en-US" altLang="zh-CN" dirty="0"/>
                  <a:t>+/-</a:t>
                </a:r>
                <a:r>
                  <a:rPr lang="zh-CN" altLang="en-US" dirty="0"/>
                  <a:t>，</a:t>
                </a:r>
                <a:r>
                  <a:rPr lang="en-US" altLang="zh-CN" dirty="0"/>
                  <a:t>+</a:t>
                </a:r>
                <a:r>
                  <a:rPr lang="zh-CN" altLang="en-US" dirty="0"/>
                  <a:t>变成</a:t>
                </a:r>
                <a:r>
                  <a:rPr lang="en-US" altLang="zh-CN" dirty="0"/>
                  <a:t>max/min</a:t>
                </a:r>
              </a:p>
              <a:p>
                <a:r>
                  <a:rPr lang="zh-CN" altLang="en-US" dirty="0"/>
                  <a:t>即</a:t>
                </a:r>
                <a14:m>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𝑚𝑖𝑛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zh-CN" altLang="en-US" dirty="0"/>
                  <a:t>这个形式</a:t>
                </a:r>
                <a:endParaRPr lang="en-US" altLang="zh-CN" dirty="0"/>
              </a:p>
              <a:p>
                <a:r>
                  <a:rPr lang="zh-CN" altLang="en-US" dirty="0"/>
                  <a:t>于是我们就可以维护很多带修改的</a:t>
                </a:r>
                <a:r>
                  <a:rPr lang="en-US" altLang="zh-CN" dirty="0" err="1"/>
                  <a:t>dp</a:t>
                </a:r>
                <a:r>
                  <a:rPr lang="zh-CN" altLang="en-US" dirty="0"/>
                  <a:t>问题（基本都是在树上的）</a:t>
                </a:r>
                <a:endParaRPr lang="en-US" altLang="zh-CN" dirty="0"/>
              </a:p>
              <a:p>
                <a:r>
                  <a:rPr lang="zh-CN" altLang="en-US" dirty="0"/>
                  <a:t>一般这个东西需要搭配树链剖分</a:t>
                </a:r>
                <a:r>
                  <a:rPr lang="en-US" altLang="zh-CN" dirty="0"/>
                  <a:t>/LCT</a:t>
                </a:r>
                <a:r>
                  <a:rPr lang="zh-CN" altLang="en-US" dirty="0"/>
                  <a:t>食用</a:t>
                </a:r>
                <a:endParaRPr lang="en-US" altLang="zh-CN" dirty="0"/>
              </a:p>
            </p:txBody>
          </p:sp>
        </mc:Choice>
        <mc:Fallback xmlns="">
          <p:sp>
            <p:nvSpPr>
              <p:cNvPr id="3" name="内容占位符 2">
                <a:extLst>
                  <a:ext uri="{FF2B5EF4-FFF2-40B4-BE49-F238E27FC236}">
                    <a16:creationId xmlns:a16="http://schemas.microsoft.com/office/drawing/2014/main" id="{9F9C16BB-1265-4AB0-B570-05B1CB279657}"/>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990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465B6D-19C8-4623-A584-46E4B1DDC2D4}"/>
              </a:ext>
            </a:extLst>
          </p:cNvPr>
          <p:cNvSpPr>
            <a:spLocks noGrp="1"/>
          </p:cNvSpPr>
          <p:nvPr>
            <p:ph type="title"/>
          </p:nvPr>
        </p:nvSpPr>
        <p:spPr/>
        <p:txBody>
          <a:bodyPr/>
          <a:lstStyle/>
          <a:p>
            <a:r>
              <a:rPr lang="en-US" altLang="zh-CN" dirty="0"/>
              <a:t>NOIP2018</a:t>
            </a:r>
            <a:r>
              <a:rPr lang="zh-CN" altLang="en-US" dirty="0"/>
              <a:t>保卫王国</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16CEE68-1B5C-4384-80EC-27294E08814D}"/>
                  </a:ext>
                </a:extLst>
              </p:cNvPr>
              <p:cNvSpPr>
                <a:spLocks noGrp="1"/>
              </p:cNvSpPr>
              <p:nvPr>
                <p:ph idx="1"/>
              </p:nvPr>
            </p:nvSpPr>
            <p:spPr/>
            <p:txBody>
              <a:bodyPr/>
              <a:lstStyle/>
              <a:p>
                <a:r>
                  <a:rPr lang="en-US" altLang="zh-CN" dirty="0"/>
                  <a:t>n</a:t>
                </a:r>
                <a:r>
                  <a:rPr lang="zh-CN" altLang="en-US" dirty="0"/>
                  <a:t>个点的树，带点权，可以花费等同该点点权的代价染黑这个点</a:t>
                </a:r>
                <a:r>
                  <a:rPr lang="en-US" altLang="zh-CN" dirty="0"/>
                  <a:t>,</a:t>
                </a:r>
                <a:r>
                  <a:rPr lang="zh-CN" altLang="en-US" dirty="0"/>
                  <a:t>要求相邻两点必须有一个点被染色，</a:t>
                </a:r>
                <a:r>
                  <a:rPr lang="en-US" altLang="zh-CN" dirty="0"/>
                  <a:t>q</a:t>
                </a:r>
                <a:r>
                  <a:rPr lang="zh-CN" altLang="en-US" dirty="0"/>
                  <a:t>次询问，每次强制两个点染</a:t>
                </a:r>
                <a:r>
                  <a:rPr lang="en-US" altLang="zh-CN" dirty="0"/>
                  <a:t>/</a:t>
                </a:r>
                <a:r>
                  <a:rPr lang="zh-CN" altLang="en-US" dirty="0"/>
                  <a:t>不染，问每次最小花费</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en-US" altLang="zh-CN" b="0" dirty="0"/>
              </a:p>
            </p:txBody>
          </p:sp>
        </mc:Choice>
        <mc:Fallback xmlns="">
          <p:sp>
            <p:nvSpPr>
              <p:cNvPr id="3" name="内容占位符 2">
                <a:extLst>
                  <a:ext uri="{FF2B5EF4-FFF2-40B4-BE49-F238E27FC236}">
                    <a16:creationId xmlns:a16="http://schemas.microsoft.com/office/drawing/2014/main" id="{216CEE68-1B5C-4384-80EC-27294E08814D}"/>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8695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552EC-3ADE-400E-BB6D-E528116EB616}"/>
              </a:ext>
            </a:extLst>
          </p:cNvPr>
          <p:cNvSpPr>
            <a:spLocks noGrp="1"/>
          </p:cNvSpPr>
          <p:nvPr>
            <p:ph type="title"/>
          </p:nvPr>
        </p:nvSpPr>
        <p:spPr/>
        <p:txBody>
          <a:bodyPr/>
          <a:lstStyle/>
          <a:p>
            <a:r>
              <a:rPr lang="en-US" altLang="zh-CN" dirty="0"/>
              <a:t>NOIP2018</a:t>
            </a:r>
            <a:r>
              <a:rPr lang="zh-CN" altLang="en-US" dirty="0"/>
              <a:t>保卫王国</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9DEFF62-2054-444B-875A-3DE242181823}"/>
                  </a:ext>
                </a:extLst>
              </p:cNvPr>
              <p:cNvSpPr>
                <a:spLocks noGrp="1"/>
              </p:cNvSpPr>
              <p:nvPr>
                <p:ph idx="1"/>
              </p:nvPr>
            </p:nvSpPr>
            <p:spPr/>
            <p:txBody>
              <a:bodyPr>
                <a:normAutofit lnSpcReduction="10000"/>
              </a:bodyPr>
              <a:lstStyle/>
              <a:p>
                <a:r>
                  <a:rPr lang="zh-CN" altLang="en-US" dirty="0"/>
                  <a:t>假设没有修改操作，很容易列出</a:t>
                </a:r>
                <a:r>
                  <a:rPr lang="en-US" altLang="zh-CN" dirty="0" err="1"/>
                  <a:t>dp</a:t>
                </a:r>
                <a:r>
                  <a:rPr lang="zh-CN" altLang="en-US" dirty="0"/>
                  <a:t>方程</a:t>
                </a:r>
                <a:endParaRPr lang="en-US" altLang="zh-CN" dirty="0"/>
              </a:p>
              <a:p>
                <a:r>
                  <a:rPr lang="zh-CN" altLang="en-US" dirty="0"/>
                  <a:t>设</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oMath>
                </a14:m>
                <a:r>
                  <a:rPr lang="zh-CN" altLang="en-US" dirty="0"/>
                  <a:t>表示</a:t>
                </a:r>
                <a:r>
                  <a:rPr lang="en-US" altLang="zh-CN" dirty="0"/>
                  <a:t>u</a:t>
                </a:r>
                <a:r>
                  <a:rPr lang="zh-CN" altLang="en-US" dirty="0"/>
                  <a:t>的子树中，不选</a:t>
                </a:r>
                <a:r>
                  <a:rPr lang="en-US" altLang="zh-CN" dirty="0"/>
                  <a:t>/</a:t>
                </a:r>
                <a:r>
                  <a:rPr lang="zh-CN" altLang="en-US" dirty="0"/>
                  <a:t>选</a:t>
                </a:r>
                <a:r>
                  <a:rPr lang="en-US" altLang="zh-CN" dirty="0"/>
                  <a:t>u</a:t>
                </a:r>
                <a:r>
                  <a:rPr lang="zh-CN" altLang="en-US" dirty="0"/>
                  <a:t>点的答案</a:t>
                </a:r>
                <a:endParaRPr lang="en-US" altLang="zh-CN" dirty="0"/>
              </a:p>
              <a:p>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nary>
                      <m:naryPr>
                        <m:chr m:val="∑"/>
                        <m:subHide m:val="on"/>
                        <m:supHide m:val="on"/>
                        <m:ctrlPr>
                          <a:rPr lang="en-US" altLang="zh-CN" b="0" i="1" smtClean="0">
                            <a:latin typeface="Cambria Math" panose="02040503050406030204" pitchFamily="18" charset="0"/>
                          </a:rPr>
                        </m:ctrlPr>
                      </m:naryPr>
                      <m:sub/>
                      <m:sup/>
                      <m:e>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e>
                    </m:nary>
                  </m:oMath>
                </a14:m>
                <a:endParaRPr lang="en-US" altLang="zh-CN" b="0" dirty="0"/>
              </a:p>
              <a:p>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𝑣𝑎𝑙</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nary>
                      <m:naryPr>
                        <m:chr m:val="∑"/>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[0]</m:t>
                        </m:r>
                      </m:e>
                    </m:nary>
                  </m:oMath>
                </a14:m>
                <a:endParaRPr lang="en-US" altLang="zh-CN" b="0" dirty="0"/>
              </a:p>
              <a:p>
                <a:r>
                  <a:rPr lang="zh-CN" altLang="en-US" dirty="0"/>
                  <a:t>考虑一条链，我们可以将方程写作</a:t>
                </a:r>
                <a:endParaRPr lang="en-US" altLang="zh-CN" b="0" dirty="0"/>
              </a:p>
              <a:p>
                <a14:m>
                  <m:oMath xmlns:m="http://schemas.openxmlformats.org/officeDocument/2006/math">
                    <m:d>
                      <m:dPr>
                        <m:begChr m:val="["/>
                        <m:endChr m:val="]"/>
                        <m:ctrlPr>
                          <a:rPr lang="en-US" altLang="zh-CN" i="1" dirty="0">
                            <a:latin typeface="Cambria Math" panose="02040503050406030204" pitchFamily="18" charset="0"/>
                          </a:rPr>
                        </m:ctrlPr>
                      </m:dPr>
                      <m:e>
                        <m:m>
                          <m:mPr>
                            <m:plcHide m:val="on"/>
                            <m:mcs>
                              <m:mc>
                                <m:mcPr>
                                  <m:count m:val="2"/>
                                  <m:mcJc m:val="center"/>
                                </m:mcPr>
                              </m:mc>
                            </m:mcs>
                            <m:ctrlPr>
                              <a:rPr lang="en-US" altLang="zh-CN" i="1" dirty="0">
                                <a:latin typeface="Cambria Math" panose="02040503050406030204" pitchFamily="18" charset="0"/>
                              </a:rPr>
                            </m:ctrlPr>
                          </m:mPr>
                          <m:mr>
                            <m:e>
                              <m:r>
                                <m:rPr>
                                  <m:sty m:val="p"/>
                                </m:rPr>
                                <a:rPr lang="en-US" altLang="zh-CN" dirty="0">
                                  <a:latin typeface="Cambria Math" panose="02040503050406030204" pitchFamily="18" charset="0"/>
                                </a:rPr>
                                <m:t>dp</m:t>
                              </m:r>
                              <m:d>
                                <m:dPr>
                                  <m:begChr m:val="["/>
                                  <m:endChr m:val="]"/>
                                  <m:ctrlPr>
                                    <a:rPr lang="en-US" altLang="zh-CN" i="1" dirty="0" smtClean="0">
                                      <a:latin typeface="Cambria Math" panose="02040503050406030204" pitchFamily="18" charset="0"/>
                                    </a:rPr>
                                  </m:ctrlPr>
                                </m:dPr>
                                <m:e>
                                  <m:r>
                                    <m:rPr>
                                      <m:sty m:val="p"/>
                                    </m:rPr>
                                    <a:rPr lang="en-US" altLang="zh-CN" i="1" dirty="0" smtClean="0">
                                      <a:latin typeface="Cambria Math" panose="02040503050406030204" pitchFamily="18" charset="0"/>
                                    </a:rPr>
                                    <m:t>i</m:t>
                                  </m:r>
                                  <m:r>
                                    <a:rPr lang="en-US" altLang="zh-CN" i="1" dirty="0" smtClean="0">
                                      <a:latin typeface="Cambria Math" panose="02040503050406030204" pitchFamily="18" charset="0"/>
                                    </a:rPr>
                                    <m:t>−1</m:t>
                                  </m:r>
                                </m:e>
                              </m:d>
                              <m:r>
                                <a:rPr lang="en-US" altLang="zh-CN" b="0" i="1" dirty="0" smtClean="0">
                                  <a:latin typeface="Cambria Math" panose="02040503050406030204" pitchFamily="18" charset="0"/>
                                </a:rPr>
                                <m:t>[0]</m:t>
                              </m:r>
                            </m:e>
                            <m:e/>
                          </m:mr>
                          <m:mr>
                            <m:e>
                              <m:r>
                                <m:rPr>
                                  <m:sty m:val="p"/>
                                </m:rPr>
                                <a:rPr lang="en-US" altLang="zh-CN" b="0" i="0" dirty="0" smtClean="0">
                                  <a:latin typeface="Cambria Math" panose="02040503050406030204" pitchFamily="18" charset="0"/>
                                </a:rPr>
                                <m:t>dp</m:t>
                              </m:r>
                              <m:d>
                                <m:dPr>
                                  <m:begChr m:val="["/>
                                  <m:endChr m:val="]"/>
                                  <m:ctrlPr>
                                    <a:rPr lang="en-US" altLang="zh-CN" b="0" i="1" dirty="0" smtClean="0">
                                      <a:latin typeface="Cambria Math" panose="02040503050406030204" pitchFamily="18" charset="0"/>
                                    </a:rPr>
                                  </m:ctrlPr>
                                </m:dPr>
                                <m:e>
                                  <m:r>
                                    <m:rPr>
                                      <m:sty m:val="p"/>
                                    </m:rPr>
                                    <a:rPr lang="en-US" altLang="zh-CN" b="0" i="0" dirty="0" smtClean="0">
                                      <a:latin typeface="Cambria Math" panose="02040503050406030204" pitchFamily="18" charset="0"/>
                                    </a:rPr>
                                    <m:t>i</m:t>
                                  </m:r>
                                  <m:r>
                                    <a:rPr lang="en-US" altLang="zh-CN" i="1" dirty="0">
                                      <a:latin typeface="Cambria Math" panose="02040503050406030204" pitchFamily="18" charset="0"/>
                                    </a:rPr>
                                    <m:t>−</m:t>
                                  </m:r>
                                  <m:r>
                                    <a:rPr lang="en-US" altLang="zh-CN" b="0" i="0" dirty="0" smtClean="0">
                                      <a:latin typeface="Cambria Math" panose="02040503050406030204" pitchFamily="18" charset="0"/>
                                    </a:rPr>
                                    <m:t>1</m:t>
                                  </m:r>
                                </m:e>
                              </m:d>
                              <m:r>
                                <a:rPr lang="en-US" altLang="zh-CN" b="0" i="0" dirty="0" smtClean="0">
                                  <a:latin typeface="Cambria Math" panose="02040503050406030204" pitchFamily="18" charset="0"/>
                                </a:rPr>
                                <m:t>[1]</m:t>
                              </m:r>
                            </m:e>
                            <m:e/>
                          </m:mr>
                        </m:m>
                      </m:e>
                    </m:d>
                    <m:r>
                      <a:rPr lang="zh-CN" altLang="en-US" i="1" dirty="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m>
                          <m:mPr>
                            <m:plcHide m:val="on"/>
                            <m:mcs>
                              <m:mc>
                                <m:mcPr>
                                  <m:count m:val="2"/>
                                  <m:mcJc m:val="center"/>
                                </m:mcPr>
                              </m:mc>
                            </m:mcs>
                            <m:ctrlPr>
                              <a:rPr lang="en-US" altLang="zh-CN" b="0" i="1" dirty="0" smtClean="0">
                                <a:latin typeface="Cambria Math" panose="02040503050406030204" pitchFamily="18" charset="0"/>
                              </a:rPr>
                            </m:ctrlPr>
                          </m:mPr>
                          <m:mr>
                            <m:e>
                              <m:r>
                                <a:rPr lang="en-US" altLang="zh-CN" b="0" i="1" dirty="0" smtClean="0">
                                  <a:latin typeface="Cambria Math" panose="02040503050406030204" pitchFamily="18" charset="0"/>
                                </a:rPr>
                                <m:t>0</m:t>
                              </m:r>
                            </m:e>
                            <m:e>
                              <m:r>
                                <a:rPr lang="en-US" altLang="zh-CN" b="0" i="0" dirty="0" smtClean="0">
                                  <a:latin typeface="Cambria Math" panose="02040503050406030204" pitchFamily="18" charset="0"/>
                                </a:rPr>
                                <m:t>0</m:t>
                              </m:r>
                            </m:e>
                          </m:mr>
                          <m:mr>
                            <m:e>
                              <m:r>
                                <a:rPr lang="en-US" altLang="zh-CN" i="1" dirty="0" smtClean="0">
                                  <a:latin typeface="Cambria Math" panose="02040503050406030204" pitchFamily="18" charset="0"/>
                                </a:rPr>
                                <m:t>𝑣</m:t>
                              </m:r>
                              <m:r>
                                <a:rPr lang="en-US" altLang="zh-CN" b="0" i="1" dirty="0" smtClean="0">
                                  <a:latin typeface="Cambria Math" panose="02040503050406030204" pitchFamily="18" charset="0"/>
                                </a:rPr>
                                <m:t>𝑎𝑙</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𝑖</m:t>
                                  </m:r>
                                </m:e>
                              </m:d>
                            </m:e>
                            <m:e>
                              <m:r>
                                <a:rPr lang="en-US" altLang="zh-CN" b="0" i="0" dirty="0" smtClean="0">
                                  <a:latin typeface="Cambria Math" panose="02040503050406030204" pitchFamily="18" charset="0"/>
                                </a:rPr>
                                <m:t>−∞</m:t>
                              </m:r>
                            </m:e>
                          </m:mr>
                        </m:m>
                      </m:e>
                    </m:d>
                  </m:oMath>
                </a14:m>
                <a:r>
                  <a:rPr lang="en-US" altLang="zh-CN" b="0" dirty="0"/>
                  <a:t>=</a:t>
                </a:r>
                <a:r>
                  <a:rPr lang="en-US" altLang="zh-CN" dirty="0"/>
                  <a:t> </a:t>
                </a:r>
                <a14:m>
                  <m:oMath xmlns:m="http://schemas.openxmlformats.org/officeDocument/2006/math">
                    <m:d>
                      <m:dPr>
                        <m:begChr m:val="["/>
                        <m:endChr m:val="]"/>
                        <m:ctrlPr>
                          <a:rPr lang="en-US" altLang="zh-CN" i="1" dirty="0">
                            <a:latin typeface="Cambria Math" panose="02040503050406030204" pitchFamily="18" charset="0"/>
                          </a:rPr>
                        </m:ctrlPr>
                      </m:dPr>
                      <m:e>
                        <m:m>
                          <m:mPr>
                            <m:plcHide m:val="on"/>
                            <m:mcs>
                              <m:mc>
                                <m:mcPr>
                                  <m:count m:val="2"/>
                                  <m:mcJc m:val="center"/>
                                </m:mcPr>
                              </m:mc>
                            </m:mcs>
                            <m:ctrlPr>
                              <a:rPr lang="en-US" altLang="zh-CN" i="1" dirty="0">
                                <a:latin typeface="Cambria Math" panose="02040503050406030204" pitchFamily="18" charset="0"/>
                              </a:rPr>
                            </m:ctrlPr>
                          </m:mPr>
                          <m:mr>
                            <m:e>
                              <m:r>
                                <m:rPr>
                                  <m:sty m:val="p"/>
                                </m:rPr>
                                <a:rPr lang="en-US" altLang="zh-CN" i="1" dirty="0">
                                  <a:latin typeface="Cambria Math" panose="02040503050406030204" pitchFamily="18" charset="0"/>
                                </a:rPr>
                                <m:t>dp</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𝑖</m:t>
                                  </m:r>
                                </m:e>
                              </m:d>
                              <m:r>
                                <a:rPr lang="en-US" altLang="zh-CN" i="1" dirty="0">
                                  <a:latin typeface="Cambria Math" panose="02040503050406030204" pitchFamily="18" charset="0"/>
                                </a:rPr>
                                <m:t>[0]</m:t>
                              </m:r>
                            </m:e>
                            <m:e/>
                          </m:mr>
                          <m:mr>
                            <m:e>
                              <m:r>
                                <a:rPr lang="en-US" altLang="zh-CN" i="1" dirty="0">
                                  <a:latin typeface="Cambria Math" panose="02040503050406030204" pitchFamily="18" charset="0"/>
                                </a:rPr>
                                <m:t>𝑑𝑝</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𝑖</m:t>
                                  </m:r>
                                </m:e>
                              </m:d>
                              <m:r>
                                <a:rPr lang="en-US" altLang="zh-CN" i="1" dirty="0">
                                  <a:latin typeface="Cambria Math" panose="02040503050406030204" pitchFamily="18" charset="0"/>
                                </a:rPr>
                                <m:t>[1]</m:t>
                              </m:r>
                            </m:e>
                            <m:e/>
                          </m:mr>
                        </m:m>
                      </m:e>
                    </m:d>
                  </m:oMath>
                </a14:m>
                <a:endParaRPr lang="en-US" altLang="zh-CN" b="0" dirty="0"/>
              </a:p>
              <a:p>
                <a:r>
                  <a:rPr lang="zh-CN" altLang="en-US" dirty="0"/>
                  <a:t>可以发现每一个数都对应着一个矩阵，查询</a:t>
                </a:r>
                <a:r>
                  <a:rPr lang="en-US" altLang="zh-CN" dirty="0" err="1"/>
                  <a:t>l,r</a:t>
                </a:r>
                <a:r>
                  <a:rPr lang="zh-CN" altLang="en-US" dirty="0"/>
                  <a:t>就直接线段树维护即可</a:t>
                </a:r>
                <a:endParaRPr lang="en-US" altLang="zh-CN" dirty="0"/>
              </a:p>
            </p:txBody>
          </p:sp>
        </mc:Choice>
        <mc:Fallback xmlns="">
          <p:sp>
            <p:nvSpPr>
              <p:cNvPr id="3" name="内容占位符 2">
                <a:extLst>
                  <a:ext uri="{FF2B5EF4-FFF2-40B4-BE49-F238E27FC236}">
                    <a16:creationId xmlns:a16="http://schemas.microsoft.com/office/drawing/2014/main" id="{29DEFF62-2054-444B-875A-3DE242181823}"/>
                  </a:ext>
                </a:extLst>
              </p:cNvPr>
              <p:cNvSpPr>
                <a:spLocks noGrp="1" noRot="1" noChangeAspect="1" noMove="1" noResize="1" noEditPoints="1" noAdjustHandles="1" noChangeArrowheads="1" noChangeShapeType="1" noTextEdit="1"/>
              </p:cNvSpPr>
              <p:nvPr>
                <p:ph idx="1"/>
              </p:nvPr>
            </p:nvSpPr>
            <p:spPr>
              <a:blipFill>
                <a:blip r:embed="rId2"/>
                <a:stretch>
                  <a:fillRect l="-1043" t="-32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671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EB299-9371-466C-A98B-2825ACCDDD43}"/>
              </a:ext>
            </a:extLst>
          </p:cNvPr>
          <p:cNvSpPr>
            <a:spLocks noGrp="1"/>
          </p:cNvSpPr>
          <p:nvPr>
            <p:ph type="title"/>
          </p:nvPr>
        </p:nvSpPr>
        <p:spPr/>
        <p:txBody>
          <a:bodyPr/>
          <a:lstStyle/>
          <a:p>
            <a:r>
              <a:rPr lang="en-US" altLang="zh-CN" dirty="0"/>
              <a:t>NOIP2018</a:t>
            </a:r>
            <a:r>
              <a:rPr lang="zh-CN" altLang="en-US" dirty="0"/>
              <a:t>保卫王国</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5BBD4CD-9F61-40C6-B140-A4CE161E9251}"/>
                  </a:ext>
                </a:extLst>
              </p:cNvPr>
              <p:cNvSpPr>
                <a:spLocks noGrp="1"/>
              </p:cNvSpPr>
              <p:nvPr>
                <p:ph idx="1"/>
              </p:nvPr>
            </p:nvSpPr>
            <p:spPr/>
            <p:txBody>
              <a:bodyPr>
                <a:normAutofit fontScale="92500"/>
              </a:bodyPr>
              <a:lstStyle/>
              <a:p>
                <a:r>
                  <a:rPr lang="zh-CN" altLang="en-US" dirty="0"/>
                  <a:t>考虑将这个问题上树，用</a:t>
                </a:r>
                <a:r>
                  <a:rPr lang="en-US" altLang="zh-CN" dirty="0"/>
                  <a:t>LCT/</a:t>
                </a:r>
                <a:r>
                  <a:rPr lang="zh-CN" altLang="en-US" dirty="0"/>
                  <a:t>树剖解决</a:t>
                </a:r>
                <a:endParaRPr lang="en-US" altLang="zh-CN" dirty="0"/>
              </a:p>
              <a:p>
                <a:r>
                  <a:rPr lang="zh-CN" altLang="en-US" dirty="0"/>
                  <a:t>设</a:t>
                </a:r>
                <a:r>
                  <a:rPr lang="en-US" altLang="zh-CN" dirty="0"/>
                  <a:t>g[u][0/1]</a:t>
                </a:r>
                <a:r>
                  <a:rPr lang="zh-CN" altLang="en-US" dirty="0"/>
                  <a:t>表示不考虑重儿子时的</a:t>
                </a:r>
                <a:r>
                  <a:rPr lang="en-US" altLang="zh-CN" dirty="0"/>
                  <a:t>f[u][0/1]</a:t>
                </a:r>
              </a:p>
              <a:p>
                <a:r>
                  <a:rPr lang="zh-CN" altLang="en-US" dirty="0"/>
                  <a:t>则易得</a:t>
                </a:r>
                <a:endParaRPr lang="en-US" altLang="zh-CN" i="1" dirty="0">
                  <a:latin typeface="Cambria Math" panose="02040503050406030204" pitchFamily="18" charset="0"/>
                </a:endParaRPr>
              </a:p>
              <a:p>
                <a14:m>
                  <m:oMath xmlns:m="http://schemas.openxmlformats.org/officeDocument/2006/math">
                    <m:r>
                      <m:rPr>
                        <m:sty m:val="p"/>
                      </m:rPr>
                      <a:rPr lang="en-US" altLang="zh-CN" i="1" dirty="0" smtClean="0">
                        <a:latin typeface="Cambria Math" panose="02040503050406030204" pitchFamily="18" charset="0"/>
                      </a:rPr>
                      <m:t>g</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𝑢</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nary>
                      <m:naryPr>
                        <m:chr m:val="∑"/>
                        <m:subHide m:val="on"/>
                        <m:supHide m:val="on"/>
                        <m:ctrlPr>
                          <a:rPr lang="en-US" altLang="zh-CN" i="1">
                            <a:latin typeface="Cambria Math" panose="02040503050406030204" pitchFamily="18" charset="0"/>
                          </a:rPr>
                        </m:ctrlPr>
                      </m:naryPr>
                      <m:sub/>
                      <m:sup/>
                      <m:e>
                        <m:r>
                          <m:rPr>
                            <m:sty m:val="p"/>
                          </m:rPr>
                          <a:rPr lang="en-US" altLang="zh-CN">
                            <a:latin typeface="Cambria Math" panose="02040503050406030204" pitchFamily="18" charset="0"/>
                          </a:rPr>
                          <m:t>max</m:t>
                        </m:r>
                        <m:r>
                          <a:rPr lang="en-US" altLang="zh-CN" i="1">
                            <a:latin typeface="Cambria Math" panose="02040503050406030204" pitchFamily="18" charset="0"/>
                          </a:rPr>
                          <m:t>⁡(</m:t>
                        </m:r>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𝑣</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𝑣</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e>
                        </m:d>
                        <m:r>
                          <a:rPr lang="en-US" altLang="zh-CN" i="1">
                            <a:latin typeface="Cambria Math" panose="02040503050406030204" pitchFamily="18" charset="0"/>
                          </a:rPr>
                          <m:t>)</m:t>
                        </m:r>
                      </m:e>
                    </m:nary>
                  </m:oMath>
                </a14:m>
                <a:endParaRPr lang="en-US" altLang="zh-CN" dirty="0"/>
              </a:p>
              <a:p>
                <a14:m>
                  <m:oMath xmlns:m="http://schemas.openxmlformats.org/officeDocument/2006/math">
                    <m:r>
                      <m:rPr>
                        <m:sty m:val="p"/>
                      </m:rPr>
                      <a:rPr lang="en-US" altLang="zh-CN" i="1" dirty="0" smtClean="0">
                        <a:latin typeface="Cambria Math" panose="02040503050406030204" pitchFamily="18" charset="0"/>
                      </a:rPr>
                      <m:t>g</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𝑢</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𝑣𝑎𝑙</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𝑢</m:t>
                        </m:r>
                      </m:e>
                    </m:d>
                    <m:r>
                      <a:rPr lang="en-US" altLang="zh-CN" i="1">
                        <a:latin typeface="Cambria Math" panose="02040503050406030204" pitchFamily="18" charset="0"/>
                      </a:rPr>
                      <m:t>+</m:t>
                    </m:r>
                    <m:nary>
                      <m:naryPr>
                        <m:chr m:val="∑"/>
                        <m:subHide m:val="on"/>
                        <m:supHide m:val="on"/>
                        <m:ctrlPr>
                          <a:rPr lang="en-US" altLang="zh-CN" i="1">
                            <a:latin typeface="Cambria Math" panose="02040503050406030204" pitchFamily="18" charset="0"/>
                          </a:rPr>
                        </m:ctrlPr>
                      </m:naryPr>
                      <m:sub/>
                      <m:sup/>
                      <m:e>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𝑣</m:t>
                            </m:r>
                          </m:e>
                        </m:d>
                        <m:r>
                          <a:rPr lang="en-US" altLang="zh-CN" i="1">
                            <a:latin typeface="Cambria Math" panose="02040503050406030204" pitchFamily="18" charset="0"/>
                          </a:rPr>
                          <m:t>[0]</m:t>
                        </m:r>
                      </m:e>
                    </m:nary>
                  </m:oMath>
                </a14:m>
                <a:endParaRPr lang="en-US" altLang="zh-CN" dirty="0"/>
              </a:p>
              <a:p>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𝑙𝑖𝑔h𝑡𝑠𝑜𝑛</m:t>
                    </m:r>
                  </m:oMath>
                </a14:m>
                <a:endParaRPr lang="en-US" altLang="zh-CN" dirty="0"/>
              </a:p>
              <a:p>
                <a:r>
                  <a:rPr lang="zh-CN" altLang="en-US" dirty="0"/>
                  <a:t>则</a:t>
                </a:r>
                <a:endParaRPr lang="en-US" altLang="zh-CN" dirty="0"/>
              </a:p>
              <a:p>
                <a14:m>
                  <m:oMath xmlns:m="http://schemas.openxmlformats.org/officeDocument/2006/math">
                    <m:r>
                      <m:rPr>
                        <m:sty m:val="p"/>
                      </m:rPr>
                      <a:rPr lang="en-US" altLang="zh-CN" i="1" dirty="0">
                        <a:latin typeface="Cambria Math" panose="02040503050406030204" pitchFamily="18" charset="0"/>
                      </a:rPr>
                      <m:t>dp</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𝑢</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r>
                      <a:rPr lang="en-US" altLang="zh-CN" b="0" i="1" smtClean="0">
                        <a:latin typeface="Cambria Math" panose="02040503050406030204" pitchFamily="18" charset="0"/>
                      </a:rPr>
                      <m:t>𝑔</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h𝑒𝑎𝑣𝑦𝑠𝑜𝑛</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𝑑𝑝</m:t>
                    </m:r>
                    <m:r>
                      <a:rPr lang="en-US" altLang="zh-CN" b="0" i="1" smtClean="0">
                        <a:latin typeface="Cambria Math" panose="02040503050406030204" pitchFamily="18" charset="0"/>
                      </a:rPr>
                      <m:t>[</m:t>
                    </m:r>
                    <m:r>
                      <a:rPr lang="en-US" altLang="zh-CN" b="0" i="1" smtClean="0">
                        <a:latin typeface="Cambria Math" panose="02040503050406030204" pitchFamily="18" charset="0"/>
                      </a:rPr>
                      <m:t>h𝑒𝑎𝑣𝑦𝑠𝑜𝑛</m:t>
                    </m:r>
                    <m:r>
                      <a:rPr lang="en-US" altLang="zh-CN" b="0" i="1" smtClean="0">
                        <a:latin typeface="Cambria Math" panose="02040503050406030204" pitchFamily="18" charset="0"/>
                      </a:rPr>
                      <m:t>][1])</m:t>
                    </m:r>
                  </m:oMath>
                </a14:m>
                <a:endParaRPr lang="en-US" altLang="zh-CN" dirty="0"/>
              </a:p>
              <a:p>
                <a14:m>
                  <m:oMath xmlns:m="http://schemas.openxmlformats.org/officeDocument/2006/math">
                    <m:r>
                      <m:rPr>
                        <m:sty m:val="p"/>
                      </m:rPr>
                      <a:rPr lang="en-US" altLang="zh-CN" i="1" dirty="0">
                        <a:latin typeface="Cambria Math" panose="02040503050406030204" pitchFamily="18" charset="0"/>
                      </a:rPr>
                      <m:t>dp</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𝑢</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b="0" i="1" smtClean="0">
                        <a:latin typeface="Cambria Math" panose="02040503050406030204" pitchFamily="18" charset="0"/>
                      </a:rPr>
                      <m:t>𝑔</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[1]</m:t>
                    </m:r>
                    <m:r>
                      <a:rPr lang="en-US" altLang="zh-CN" i="1">
                        <a:latin typeface="Cambria Math" panose="02040503050406030204" pitchFamily="18" charset="0"/>
                      </a:rPr>
                      <m:t>+</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h𝑒𝑎𝑣𝑦𝑠𝑜𝑛</m:t>
                        </m:r>
                      </m:e>
                    </m:d>
                    <m:r>
                      <a:rPr lang="en-US" altLang="zh-CN" b="0" i="1" smtClean="0">
                        <a:latin typeface="Cambria Math" panose="02040503050406030204" pitchFamily="18" charset="0"/>
                      </a:rPr>
                      <m:t>[0]</m:t>
                    </m:r>
                  </m:oMath>
                </a14:m>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95BBD4CD-9F61-40C6-B140-A4CE161E9251}"/>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014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391C5-5C3D-4A2D-8468-295D55AD1E6E}"/>
              </a:ext>
            </a:extLst>
          </p:cNvPr>
          <p:cNvSpPr>
            <a:spLocks noGrp="1"/>
          </p:cNvSpPr>
          <p:nvPr>
            <p:ph type="title"/>
          </p:nvPr>
        </p:nvSpPr>
        <p:spPr/>
        <p:txBody>
          <a:bodyPr/>
          <a:lstStyle/>
          <a:p>
            <a:r>
              <a:rPr lang="en-US" altLang="zh-CN" dirty="0"/>
              <a:t>NOIP2018</a:t>
            </a:r>
            <a:r>
              <a:rPr lang="zh-CN" altLang="en-US" dirty="0"/>
              <a:t>保卫王国</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60FA3AA-5AD1-48BB-960B-53C5C0A53FC2}"/>
                  </a:ext>
                </a:extLst>
              </p:cNvPr>
              <p:cNvSpPr>
                <a:spLocks noGrp="1"/>
              </p:cNvSpPr>
              <p:nvPr>
                <p:ph idx="1"/>
              </p:nvPr>
            </p:nvSpPr>
            <p:spPr/>
            <p:txBody>
              <a:bodyPr/>
              <a:lstStyle/>
              <a:p>
                <a:r>
                  <a:rPr lang="zh-CN" altLang="en-US" dirty="0"/>
                  <a:t>将其写成矩阵形式</a:t>
                </a:r>
                <a:endParaRPr lang="en-US" altLang="zh-CN" dirty="0"/>
              </a:p>
              <a:p>
                <a14:m>
                  <m:oMath xmlns:m="http://schemas.openxmlformats.org/officeDocument/2006/math">
                    <m:d>
                      <m:dPr>
                        <m:begChr m:val="["/>
                        <m:endChr m:val="]"/>
                        <m:ctrlPr>
                          <a:rPr lang="en-US" altLang="zh-CN" i="1" dirty="0">
                            <a:latin typeface="Cambria Math" panose="02040503050406030204" pitchFamily="18" charset="0"/>
                          </a:rPr>
                        </m:ctrlPr>
                      </m:dPr>
                      <m:e>
                        <m:m>
                          <m:mPr>
                            <m:plcHide m:val="on"/>
                            <m:mcs>
                              <m:mc>
                                <m:mcPr>
                                  <m:count m:val="2"/>
                                  <m:mcJc m:val="center"/>
                                </m:mcPr>
                              </m:mc>
                            </m:mcs>
                            <m:ctrlPr>
                              <a:rPr lang="en-US" altLang="zh-CN" i="1" dirty="0">
                                <a:latin typeface="Cambria Math" panose="02040503050406030204" pitchFamily="18" charset="0"/>
                              </a:rPr>
                            </m:ctrlPr>
                          </m:mPr>
                          <m:mr>
                            <m:e>
                              <m:r>
                                <m:rPr>
                                  <m:sty m:val="p"/>
                                </m:rPr>
                                <a:rPr lang="en-US" altLang="zh-CN" dirty="0">
                                  <a:latin typeface="Cambria Math" panose="02040503050406030204" pitchFamily="18" charset="0"/>
                                </a:rPr>
                                <m:t>g</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𝑖</m:t>
                                  </m:r>
                                </m:e>
                              </m:d>
                              <m:r>
                                <a:rPr lang="en-US" altLang="zh-CN" dirty="0">
                                  <a:latin typeface="Cambria Math" panose="02040503050406030204" pitchFamily="18" charset="0"/>
                                </a:rPr>
                                <m:t>[0]</m:t>
                              </m:r>
                            </m:e>
                            <m:e>
                              <m:r>
                                <m:rPr>
                                  <m:sty m:val="p"/>
                                </m:rPr>
                                <a:rPr lang="en-US" altLang="zh-CN" dirty="0">
                                  <a:latin typeface="Cambria Math" panose="02040503050406030204" pitchFamily="18" charset="0"/>
                                </a:rPr>
                                <m:t>g</m:t>
                              </m:r>
                              <m:d>
                                <m:dPr>
                                  <m:begChr m:val="["/>
                                  <m:endChr m:val="]"/>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i</m:t>
                                  </m:r>
                                </m:e>
                              </m:d>
                              <m:r>
                                <a:rPr lang="en-US" altLang="zh-CN" dirty="0">
                                  <a:latin typeface="Cambria Math" panose="02040503050406030204" pitchFamily="18" charset="0"/>
                                </a:rPr>
                                <m:t>[0]</m:t>
                              </m:r>
                            </m:e>
                          </m:mr>
                          <m:mr>
                            <m:e>
                              <m:r>
                                <m:rPr>
                                  <m:sty m:val="p"/>
                                </m:rPr>
                                <a:rPr lang="en-US" altLang="zh-CN" dirty="0">
                                  <a:latin typeface="Cambria Math" panose="02040503050406030204" pitchFamily="18" charset="0"/>
                                </a:rPr>
                                <m:t>g</m:t>
                              </m:r>
                              <m:d>
                                <m:dPr>
                                  <m:begChr m:val="["/>
                                  <m:endChr m:val="]"/>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i</m:t>
                                  </m:r>
                                </m:e>
                              </m:d>
                              <m:r>
                                <a:rPr lang="en-US" altLang="zh-CN" dirty="0">
                                  <a:latin typeface="Cambria Math" panose="02040503050406030204" pitchFamily="18" charset="0"/>
                                </a:rPr>
                                <m:t>[1]</m:t>
                              </m:r>
                            </m:e>
                            <m:e>
                              <m:r>
                                <a:rPr lang="en-US" altLang="zh-CN" dirty="0">
                                  <a:latin typeface="Cambria Math" panose="02040503050406030204" pitchFamily="18" charset="0"/>
                                </a:rPr>
                                <m:t>−∞</m:t>
                              </m:r>
                            </m:e>
                          </m:mr>
                        </m:m>
                      </m:e>
                    </m:d>
                    <m:r>
                      <a:rPr lang="zh-CN" altLang="en-US" i="1" dirty="0" smtClean="0">
                        <a:latin typeface="Cambria Math" panose="02040503050406030204" pitchFamily="18" charset="0"/>
                      </a:rPr>
                      <m:t>∗</m:t>
                    </m:r>
                    <m:d>
                      <m:dPr>
                        <m:begChr m:val="["/>
                        <m:endChr m:val="]"/>
                        <m:ctrlPr>
                          <a:rPr lang="en-US" altLang="zh-CN" i="1" dirty="0" smtClean="0">
                            <a:latin typeface="Cambria Math" panose="02040503050406030204" pitchFamily="18" charset="0"/>
                          </a:rPr>
                        </m:ctrlPr>
                      </m:dPr>
                      <m:e>
                        <m:m>
                          <m:mPr>
                            <m:plcHide m:val="on"/>
                            <m:mcs>
                              <m:mc>
                                <m:mcPr>
                                  <m:count m:val="2"/>
                                  <m:mcJc m:val="center"/>
                                </m:mcPr>
                              </m:mc>
                            </m:mcs>
                            <m:ctrlPr>
                              <a:rPr lang="en-US" altLang="zh-CN" i="1" dirty="0">
                                <a:latin typeface="Cambria Math" panose="02040503050406030204" pitchFamily="18" charset="0"/>
                              </a:rPr>
                            </m:ctrlPr>
                          </m:mPr>
                          <m:mr>
                            <m:e>
                              <m:r>
                                <m:rPr>
                                  <m:sty m:val="p"/>
                                </m:rPr>
                                <a:rPr lang="en-US" altLang="zh-CN" dirty="0">
                                  <a:latin typeface="Cambria Math" panose="02040503050406030204" pitchFamily="18" charset="0"/>
                                </a:rPr>
                                <m:t>dp</m:t>
                              </m:r>
                              <m:r>
                                <a:rPr lang="en-US" altLang="zh-CN" dirty="0">
                                  <a:latin typeface="Cambria Math" panose="02040503050406030204" pitchFamily="18" charset="0"/>
                                </a:rPr>
                                <m:t>[</m:t>
                              </m:r>
                              <m:r>
                                <m:rPr>
                                  <m:sty m:val="p"/>
                                </m:rPr>
                                <a:rPr lang="en-US" altLang="zh-CN" dirty="0">
                                  <a:latin typeface="Cambria Math" panose="02040503050406030204" pitchFamily="18" charset="0"/>
                                </a:rPr>
                                <m:t>son</m:t>
                              </m:r>
                              <m:r>
                                <a:rPr lang="en-US" altLang="zh-CN" dirty="0">
                                  <a:latin typeface="Cambria Math" panose="02040503050406030204" pitchFamily="18" charset="0"/>
                                </a:rPr>
                                <m:t>[</m:t>
                              </m:r>
                              <m:r>
                                <m:rPr>
                                  <m:sty m:val="p"/>
                                </m:rPr>
                                <a:rPr lang="en-US" altLang="zh-CN" dirty="0">
                                  <a:latin typeface="Cambria Math" panose="02040503050406030204" pitchFamily="18" charset="0"/>
                                </a:rPr>
                                <m:t>i</m:t>
                              </m:r>
                              <m:r>
                                <a:rPr lang="en-US" altLang="zh-CN" dirty="0">
                                  <a:latin typeface="Cambria Math" panose="02040503050406030204" pitchFamily="18" charset="0"/>
                                </a:rPr>
                                <m:t>]][0]</m:t>
                              </m:r>
                            </m:e>
                            <m:e/>
                          </m:mr>
                          <m:mr>
                            <m:e>
                              <m:r>
                                <m:rPr>
                                  <m:sty m:val="p"/>
                                </m:rPr>
                                <a:rPr lang="en-US" altLang="zh-CN" dirty="0">
                                  <a:latin typeface="Cambria Math" panose="02040503050406030204" pitchFamily="18" charset="0"/>
                                </a:rPr>
                                <m:t>dp</m:t>
                              </m:r>
                              <m:d>
                                <m:dPr>
                                  <m:begChr m:val="["/>
                                  <m:endChr m:val="]"/>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son</m:t>
                                  </m:r>
                                  <m:d>
                                    <m:dPr>
                                      <m:begChr m:val="["/>
                                      <m:endChr m:val="]"/>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i</m:t>
                                      </m:r>
                                    </m:e>
                                  </m:d>
                                </m:e>
                              </m:d>
                              <m:r>
                                <a:rPr lang="en-US" altLang="zh-CN" i="1" dirty="0">
                                  <a:latin typeface="Cambria Math" panose="02040503050406030204" pitchFamily="18" charset="0"/>
                                </a:rPr>
                                <m:t>[1]</m:t>
                              </m:r>
                            </m:e>
                            <m:e/>
                          </m:mr>
                        </m:m>
                      </m:e>
                    </m:d>
                  </m:oMath>
                </a14:m>
                <a:r>
                  <a:rPr lang="en-US" altLang="zh-CN" dirty="0"/>
                  <a:t>= </a:t>
                </a:r>
                <a14:m>
                  <m:oMath xmlns:m="http://schemas.openxmlformats.org/officeDocument/2006/math">
                    <m:d>
                      <m:dPr>
                        <m:begChr m:val="["/>
                        <m:endChr m:val="]"/>
                        <m:ctrlPr>
                          <a:rPr lang="en-US" altLang="zh-CN" i="1" dirty="0">
                            <a:latin typeface="Cambria Math" panose="02040503050406030204" pitchFamily="18" charset="0"/>
                          </a:rPr>
                        </m:ctrlPr>
                      </m:dPr>
                      <m:e>
                        <m:m>
                          <m:mPr>
                            <m:plcHide m:val="on"/>
                            <m:mcs>
                              <m:mc>
                                <m:mcPr>
                                  <m:count m:val="2"/>
                                  <m:mcJc m:val="center"/>
                                </m:mcPr>
                              </m:mc>
                            </m:mcs>
                            <m:ctrlPr>
                              <a:rPr lang="en-US" altLang="zh-CN" i="1" dirty="0">
                                <a:latin typeface="Cambria Math" panose="02040503050406030204" pitchFamily="18" charset="0"/>
                              </a:rPr>
                            </m:ctrlPr>
                          </m:mPr>
                          <m:mr>
                            <m:e>
                              <m:r>
                                <m:rPr>
                                  <m:sty m:val="p"/>
                                </m:rPr>
                                <a:rPr lang="en-US" altLang="zh-CN" i="1" dirty="0">
                                  <a:latin typeface="Cambria Math" panose="02040503050406030204" pitchFamily="18" charset="0"/>
                                </a:rPr>
                                <m:t>dp</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𝑖</m:t>
                                  </m:r>
                                </m:e>
                              </m:d>
                              <m:r>
                                <a:rPr lang="en-US" altLang="zh-CN" i="1" dirty="0">
                                  <a:latin typeface="Cambria Math" panose="02040503050406030204" pitchFamily="18" charset="0"/>
                                </a:rPr>
                                <m:t>[0]</m:t>
                              </m:r>
                            </m:e>
                            <m:e/>
                          </m:mr>
                          <m:mr>
                            <m:e>
                              <m:r>
                                <a:rPr lang="en-US" altLang="zh-CN" i="1" dirty="0">
                                  <a:latin typeface="Cambria Math" panose="02040503050406030204" pitchFamily="18" charset="0"/>
                                </a:rPr>
                                <m:t>𝑑𝑝</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𝑖</m:t>
                                  </m:r>
                                </m:e>
                              </m:d>
                              <m:r>
                                <a:rPr lang="en-US" altLang="zh-CN" i="1" dirty="0">
                                  <a:latin typeface="Cambria Math" panose="02040503050406030204" pitchFamily="18" charset="0"/>
                                </a:rPr>
                                <m:t>[1]</m:t>
                              </m:r>
                            </m:e>
                            <m:e/>
                          </m:mr>
                        </m:m>
                      </m:e>
                    </m:d>
                  </m:oMath>
                </a14:m>
                <a:endParaRPr lang="en-US" altLang="zh-CN" dirty="0"/>
              </a:p>
              <a:p>
                <a:r>
                  <a:rPr lang="zh-CN" altLang="en-US" dirty="0"/>
                  <a:t>于是可以通过询问一条链从上往下的矩阵乘积来的得到链顶的</a:t>
                </a:r>
                <a:r>
                  <a:rPr lang="en-US" altLang="zh-CN" dirty="0" err="1"/>
                  <a:t>dp</a:t>
                </a:r>
                <a:r>
                  <a:rPr lang="zh-CN" altLang="en-US"/>
                  <a:t>值</a:t>
                </a:r>
                <a:endParaRPr lang="en-US" altLang="zh-CN" dirty="0"/>
              </a:p>
              <a:p>
                <a:r>
                  <a:rPr lang="zh-CN" altLang="en-US" dirty="0"/>
                  <a:t>询问相当于将两个</a:t>
                </a:r>
                <a:r>
                  <a:rPr lang="en-US" altLang="zh-CN" dirty="0" err="1"/>
                  <a:t>dp</a:t>
                </a:r>
                <a:r>
                  <a:rPr lang="zh-CN" altLang="en-US" dirty="0"/>
                  <a:t>值修改为正无穷，直接维护到根的链上链顶的</a:t>
                </a:r>
                <a:r>
                  <a:rPr lang="en-US" altLang="zh-CN" dirty="0"/>
                  <a:t>f</a:t>
                </a:r>
                <a:r>
                  <a:rPr lang="zh-CN" altLang="en-US" dirty="0"/>
                  <a:t>数组以及链底的</a:t>
                </a:r>
                <a:r>
                  <a:rPr lang="en-US" altLang="zh-CN" dirty="0"/>
                  <a:t>g</a:t>
                </a:r>
                <a:r>
                  <a:rPr lang="zh-CN" altLang="en-US" dirty="0"/>
                  <a:t>数组</a:t>
                </a:r>
                <a:endParaRPr lang="en-US" altLang="zh-CN" dirty="0"/>
              </a:p>
              <a:p>
                <a:r>
                  <a:rPr lang="zh-CN" altLang="en-US" dirty="0"/>
                  <a:t>注意转移顺序</a:t>
                </a:r>
                <a:endParaRPr lang="en-US" altLang="zh-CN" dirty="0"/>
              </a:p>
              <a:p>
                <a:r>
                  <a:rPr lang="zh-CN" altLang="en-US" dirty="0"/>
                  <a:t>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𝑛𝑙𝑜</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𝐿𝐶𝑇</m:t>
                    </m:r>
                    <m:r>
                      <a:rPr lang="en-US" altLang="zh-CN" b="0" i="1" smtClean="0">
                        <a:latin typeface="Cambria Math" panose="02040503050406030204" pitchFamily="18" charset="0"/>
                      </a:rPr>
                      <m:t>)/</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𝑛𝑙𝑜</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sub>
                    </m:sSub>
                    <m:r>
                      <a:rPr lang="en-US" altLang="zh-CN" b="0" i="1" smtClean="0">
                        <a:latin typeface="Cambria Math" panose="02040503050406030204" pitchFamily="18" charset="0"/>
                      </a:rPr>
                      <m:t>)(</m:t>
                    </m:r>
                    <m:r>
                      <a:rPr lang="zh-CN" altLang="en-US" i="1">
                        <a:latin typeface="Cambria Math" panose="02040503050406030204" pitchFamily="18" charset="0"/>
                      </a:rPr>
                      <m:t>树</m:t>
                    </m:r>
                    <m:r>
                      <a:rPr lang="zh-CN" altLang="en-US" i="1" smtClean="0">
                        <a:latin typeface="Cambria Math" panose="02040503050406030204" pitchFamily="18" charset="0"/>
                      </a:rPr>
                      <m:t>剖</m:t>
                    </m:r>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260FA3AA-5AD1-48BB-960B-53C5C0A53FC2}"/>
                  </a:ext>
                </a:extLst>
              </p:cNvPr>
              <p:cNvSpPr>
                <a:spLocks noGrp="1" noRot="1" noChangeAspect="1" noMove="1" noResize="1" noEditPoints="1" noAdjustHandles="1" noChangeArrowheads="1" noChangeShapeType="1" noTextEdit="1"/>
              </p:cNvSpPr>
              <p:nvPr>
                <p:ph idx="1"/>
              </p:nvPr>
            </p:nvSpPr>
            <p:spPr>
              <a:blipFill>
                <a:blip r:embed="rId2"/>
                <a:stretch>
                  <a:fillRect l="-1043" t="-2521" b="-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123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DABD0-16A1-45CF-96F2-DE8DC8E0F5BA}"/>
              </a:ext>
            </a:extLst>
          </p:cNvPr>
          <p:cNvSpPr>
            <a:spLocks noGrp="1"/>
          </p:cNvSpPr>
          <p:nvPr>
            <p:ph type="title"/>
          </p:nvPr>
        </p:nvSpPr>
        <p:spPr/>
        <p:txBody>
          <a:bodyPr/>
          <a:lstStyle/>
          <a:p>
            <a:r>
              <a:rPr lang="zh-CN" altLang="en-US" dirty="0"/>
              <a:t>再来道板子</a:t>
            </a:r>
          </a:p>
        </p:txBody>
      </p:sp>
      <p:sp>
        <p:nvSpPr>
          <p:cNvPr id="3" name="内容占位符 2">
            <a:extLst>
              <a:ext uri="{FF2B5EF4-FFF2-40B4-BE49-F238E27FC236}">
                <a16:creationId xmlns:a16="http://schemas.microsoft.com/office/drawing/2014/main" id="{124A87A9-EFAB-4CE8-BE51-0716275ABA91}"/>
              </a:ext>
            </a:extLst>
          </p:cNvPr>
          <p:cNvSpPr>
            <a:spLocks noGrp="1"/>
          </p:cNvSpPr>
          <p:nvPr>
            <p:ph idx="1"/>
          </p:nvPr>
        </p:nvSpPr>
        <p:spPr/>
        <p:txBody>
          <a:bodyPr/>
          <a:lstStyle/>
          <a:p>
            <a:r>
              <a:rPr lang="zh-CN" altLang="en-US" dirty="0"/>
              <a:t>带修维护最大权独立集</a:t>
            </a:r>
          </a:p>
        </p:txBody>
      </p:sp>
    </p:spTree>
    <p:extLst>
      <p:ext uri="{BB962C8B-B14F-4D97-AF65-F5344CB8AC3E}">
        <p14:creationId xmlns:p14="http://schemas.microsoft.com/office/powerpoint/2010/main" val="1992929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158C5-6DEE-4CBC-A0E3-9AFDFA28EBF8}"/>
              </a:ext>
            </a:extLst>
          </p:cNvPr>
          <p:cNvSpPr>
            <a:spLocks noGrp="1"/>
          </p:cNvSpPr>
          <p:nvPr>
            <p:ph type="title"/>
          </p:nvPr>
        </p:nvSpPr>
        <p:spPr/>
        <p:txBody>
          <a:bodyPr>
            <a:normAutofit fontScale="90000"/>
          </a:bodyPr>
          <a:lstStyle/>
          <a:p>
            <a:br>
              <a:rPr lang="en-US" altLang="zh-CN" dirty="0"/>
            </a:br>
            <a:r>
              <a:rPr lang="zh-CN" altLang="en-US" dirty="0"/>
              <a:t>决策单调性</a:t>
            </a:r>
            <a:br>
              <a:rPr lang="en-US" altLang="zh-CN" dirty="0"/>
            </a:br>
            <a:endParaRPr lang="zh-CN" altLang="en-US" dirty="0"/>
          </a:p>
        </p:txBody>
      </p:sp>
      <p:sp>
        <p:nvSpPr>
          <p:cNvPr id="3" name="内容占位符 2">
            <a:extLst>
              <a:ext uri="{FF2B5EF4-FFF2-40B4-BE49-F238E27FC236}">
                <a16:creationId xmlns:a16="http://schemas.microsoft.com/office/drawing/2014/main" id="{A7C6ADEE-FBC0-4D15-BF8A-43C7FAF7356C}"/>
              </a:ext>
            </a:extLst>
          </p:cNvPr>
          <p:cNvSpPr>
            <a:spLocks noGrp="1"/>
          </p:cNvSpPr>
          <p:nvPr>
            <p:ph idx="1"/>
          </p:nvPr>
        </p:nvSpPr>
        <p:spPr/>
        <p:txBody>
          <a:bodyPr/>
          <a:lstStyle/>
          <a:p>
            <a:r>
              <a:rPr lang="zh-CN" altLang="en-US" dirty="0"/>
              <a:t>决策单调性是对于一些</a:t>
            </a:r>
            <a:r>
              <a:rPr lang="en-US" altLang="zh-CN" dirty="0" err="1"/>
              <a:t>dp</a:t>
            </a:r>
            <a:r>
              <a:rPr lang="zh-CN" altLang="en-US" dirty="0"/>
              <a:t>式子，随当前点递增决策点也单调不降</a:t>
            </a:r>
            <a:r>
              <a:rPr lang="en-US" altLang="zh-CN" dirty="0"/>
              <a:t>/</a:t>
            </a:r>
            <a:r>
              <a:rPr lang="zh-CN" altLang="en-US" dirty="0"/>
              <a:t>不增的性质</a:t>
            </a:r>
            <a:endParaRPr lang="en-US" altLang="zh-CN" dirty="0"/>
          </a:p>
          <a:p>
            <a:r>
              <a:rPr lang="zh-CN" altLang="en-US" dirty="0"/>
              <a:t>四边形不等式优化</a:t>
            </a:r>
            <a:endParaRPr lang="en-US" altLang="zh-CN" dirty="0"/>
          </a:p>
          <a:p>
            <a:r>
              <a:rPr lang="zh-CN" altLang="en-US" dirty="0"/>
              <a:t>分治优化</a:t>
            </a:r>
            <a:endParaRPr lang="en-US" altLang="zh-CN" dirty="0"/>
          </a:p>
          <a:p>
            <a:r>
              <a:rPr lang="zh-CN" altLang="en-US" dirty="0"/>
              <a:t>二分</a:t>
            </a:r>
            <a:r>
              <a:rPr lang="en-US" altLang="zh-CN" dirty="0"/>
              <a:t>+</a:t>
            </a:r>
            <a:r>
              <a:rPr lang="zh-CN" altLang="en-US" dirty="0"/>
              <a:t>单调队列</a:t>
            </a:r>
          </a:p>
        </p:txBody>
      </p:sp>
    </p:spTree>
    <p:extLst>
      <p:ext uri="{BB962C8B-B14F-4D97-AF65-F5344CB8AC3E}">
        <p14:creationId xmlns:p14="http://schemas.microsoft.com/office/powerpoint/2010/main" val="56920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E79A68-75F3-45C9-AB5B-F0A62014F210}"/>
              </a:ext>
            </a:extLst>
          </p:cNvPr>
          <p:cNvSpPr>
            <a:spLocks noGrp="1"/>
          </p:cNvSpPr>
          <p:nvPr>
            <p:ph type="title"/>
          </p:nvPr>
        </p:nvSpPr>
        <p:spPr/>
        <p:txBody>
          <a:bodyPr/>
          <a:lstStyle/>
          <a:p>
            <a:r>
              <a:rPr lang="en-US" altLang="zh-CN" dirty="0"/>
              <a:t>CF868F Yet Another Minimization Problem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707E08A-EEF7-406F-A5DB-38C49864C61B}"/>
                  </a:ext>
                </a:extLst>
              </p:cNvPr>
              <p:cNvSpPr>
                <a:spLocks noGrp="1"/>
              </p:cNvSpPr>
              <p:nvPr>
                <p:ph idx="1"/>
              </p:nvPr>
            </p:nvSpPr>
            <p:spPr/>
            <p:txBody>
              <a:bodyPr/>
              <a:lstStyle/>
              <a:p>
                <a:r>
                  <a:rPr lang="zh-CN" altLang="en-US" dirty="0"/>
                  <a:t>给一个序列</a:t>
                </a:r>
                <a:r>
                  <a:rPr lang="en-US" altLang="zh-CN" dirty="0"/>
                  <a:t>a</a:t>
                </a:r>
                <a:r>
                  <a:rPr lang="zh-CN" altLang="en-US" dirty="0"/>
                  <a:t>，将它分成</a:t>
                </a:r>
                <a:r>
                  <a:rPr lang="en-US" altLang="zh-CN" dirty="0"/>
                  <a:t>k</a:t>
                </a:r>
                <a:r>
                  <a:rPr lang="zh-CN" altLang="en-US" dirty="0"/>
                  <a:t>个子段，每个子段的费用是其中相同元素的对数。求所有子段的费用之和的最小值。</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,20</m:t>
                            </m:r>
                          </m:e>
                        </m:d>
                      </m:e>
                    </m:func>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endParaRPr lang="en-US" altLang="zh-CN" b="0" dirty="0"/>
              </a:p>
            </p:txBody>
          </p:sp>
        </mc:Choice>
        <mc:Fallback xmlns="">
          <p:sp>
            <p:nvSpPr>
              <p:cNvPr id="3" name="内容占位符 2">
                <a:extLst>
                  <a:ext uri="{FF2B5EF4-FFF2-40B4-BE49-F238E27FC236}">
                    <a16:creationId xmlns:a16="http://schemas.microsoft.com/office/drawing/2014/main" id="{A707E08A-EEF7-406F-A5DB-38C49864C61B}"/>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9028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F6C02-D466-46DF-A291-502AFAADD9CD}"/>
              </a:ext>
            </a:extLst>
          </p:cNvPr>
          <p:cNvSpPr>
            <a:spLocks noGrp="1"/>
          </p:cNvSpPr>
          <p:nvPr>
            <p:ph type="title"/>
          </p:nvPr>
        </p:nvSpPr>
        <p:spPr/>
        <p:txBody>
          <a:bodyPr/>
          <a:lstStyle/>
          <a:p>
            <a:r>
              <a:rPr lang="en-US" altLang="zh-CN" dirty="0"/>
              <a:t>CF868F Yet Another Minimization Problem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714BABA-F0B7-421D-8795-42DDAA3450B8}"/>
                  </a:ext>
                </a:extLst>
              </p:cNvPr>
              <p:cNvSpPr>
                <a:spLocks noGrp="1"/>
              </p:cNvSpPr>
              <p:nvPr>
                <p:ph idx="1"/>
              </p:nvPr>
            </p:nvSpPr>
            <p:spPr/>
            <p:txBody>
              <a:bodyPr/>
              <a:lstStyle/>
              <a:p>
                <a:r>
                  <a:rPr lang="zh-CN" altLang="en-US" dirty="0"/>
                  <a:t>设</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zh-CN" altLang="en-US" i="1">
                        <a:latin typeface="Cambria Math" panose="02040503050406030204" pitchFamily="18" charset="0"/>
                      </a:rPr>
                      <m:t>表示</m:t>
                    </m:r>
                    <m:r>
                      <a:rPr lang="zh-CN" altLang="en-US" i="1" smtClean="0">
                        <a:latin typeface="Cambria Math" panose="02040503050406030204" pitchFamily="18" charset="0"/>
                      </a:rPr>
                      <m:t>前</m:t>
                    </m:r>
                  </m:oMath>
                </a14:m>
                <a:r>
                  <a:rPr lang="en-US" altLang="zh-CN" dirty="0" err="1"/>
                  <a:t>i</a:t>
                </a:r>
                <a:r>
                  <a:rPr lang="zh-CN" altLang="en-US" dirty="0"/>
                  <a:t>个数分成</a:t>
                </a:r>
                <a:r>
                  <a:rPr lang="en-US" altLang="zh-CN" dirty="0"/>
                  <a:t>j</a:t>
                </a:r>
                <a:r>
                  <a:rPr lang="zh-CN" altLang="en-US" dirty="0"/>
                  <a:t>个子段的最小价值</a:t>
                </a:r>
                <a:endParaRPr lang="en-US" altLang="zh-CN" dirty="0"/>
              </a:p>
              <a:p>
                <a:r>
                  <a:rPr lang="zh-CN" altLang="en-US" dirty="0"/>
                  <a:t>显然</a:t>
                </a:r>
                <a:r>
                  <a:rPr lang="en-US" altLang="zh-CN" dirty="0"/>
                  <a:t>j</a:t>
                </a:r>
                <a:r>
                  <a:rPr lang="zh-CN" altLang="en-US" dirty="0"/>
                  <a:t>可以滚掉</a:t>
                </a:r>
                <a:endParaRPr lang="en-US" altLang="zh-CN" dirty="0"/>
              </a:p>
              <a:p>
                <a:r>
                  <a:rPr lang="zh-CN" altLang="en-US" dirty="0"/>
                  <a:t>可以证明它的决策点</a:t>
                </a:r>
                <a:r>
                  <a:rPr lang="en-US" altLang="zh-CN" dirty="0"/>
                  <a:t>k</a:t>
                </a:r>
                <a:r>
                  <a:rPr lang="zh-CN" altLang="en-US" dirty="0"/>
                  <a:t>当</a:t>
                </a:r>
                <a:r>
                  <a:rPr lang="en-US" altLang="zh-CN" dirty="0" err="1"/>
                  <a:t>i</a:t>
                </a:r>
                <a:r>
                  <a:rPr lang="zh-CN" altLang="en-US" dirty="0"/>
                  <a:t>递增时不降</a:t>
                </a:r>
                <a:endParaRPr lang="en-US" altLang="zh-CN" dirty="0"/>
              </a:p>
              <a:p>
                <a:r>
                  <a:rPr lang="zh-CN" altLang="en-US" dirty="0"/>
                  <a:t>于是我们可以分治，先暴力求出</a:t>
                </a:r>
                <a:r>
                  <a:rPr lang="en-US" altLang="zh-CN" dirty="0"/>
                  <a:t>mid</a:t>
                </a:r>
                <a:r>
                  <a:rPr lang="zh-CN" altLang="en-US" dirty="0"/>
                  <a:t>点的决策点</a:t>
                </a:r>
                <a:r>
                  <a:rPr lang="en-US" altLang="zh-CN" dirty="0"/>
                  <a:t>x</a:t>
                </a:r>
                <a:r>
                  <a:rPr lang="zh-CN" altLang="en-US" dirty="0"/>
                  <a:t>，那</a:t>
                </a:r>
                <a:r>
                  <a:rPr lang="en-US" altLang="zh-CN" dirty="0"/>
                  <a:t>mid</a:t>
                </a:r>
                <a:r>
                  <a:rPr lang="zh-CN" altLang="en-US" dirty="0"/>
                  <a:t>左边的决策点小于等于</a:t>
                </a:r>
                <a:r>
                  <a:rPr lang="en-US" altLang="zh-CN" dirty="0"/>
                  <a:t>x</a:t>
                </a:r>
                <a:r>
                  <a:rPr lang="zh-CN" altLang="en-US" dirty="0"/>
                  <a:t>，右边决策点大于等于</a:t>
                </a:r>
                <a:r>
                  <a:rPr lang="en-US" altLang="zh-CN" dirty="0"/>
                  <a:t>x</a:t>
                </a:r>
              </a:p>
              <a:p>
                <a:r>
                  <a:rPr lang="zh-CN" altLang="en-US" dirty="0"/>
                  <a:t>于是递归下去，会递归</a:t>
                </a:r>
                <a14:m>
                  <m:oMath xmlns:m="http://schemas.openxmlformats.org/officeDocument/2006/math">
                    <m:r>
                      <m:rPr>
                        <m:sty m:val="p"/>
                      </m:rPr>
                      <a:rPr lang="en-US" altLang="zh-CN" i="1" dirty="0" smtClean="0">
                        <a:latin typeface="Cambria Math" panose="02040503050406030204" pitchFamily="18" charset="0"/>
                      </a:rPr>
                      <m:t>log</m:t>
                    </m:r>
                    <m:r>
                      <a:rPr lang="zh-CN" altLang="en-US" i="1" dirty="0" smtClean="0">
                        <a:latin typeface="Cambria Math" panose="02040503050406030204" pitchFamily="18" charset="0"/>
                      </a:rPr>
                      <m:t>⁡</m:t>
                    </m:r>
                  </m:oMath>
                </a14:m>
                <a:r>
                  <a:rPr lang="zh-CN" altLang="en-US" dirty="0"/>
                  <a:t>层，每层都会跑</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次</a:t>
                </a:r>
                <a:endParaRPr lang="en-US" altLang="zh-CN" dirty="0"/>
              </a:p>
              <a:p>
                <a:r>
                  <a:rPr lang="zh-CN" altLang="en-US" dirty="0"/>
                  <a:t>计算一个区间的贡献，直接暴力挪</a:t>
                </a:r>
                <a:r>
                  <a:rPr lang="en-US" altLang="zh-CN" dirty="0" err="1"/>
                  <a:t>l,r</a:t>
                </a:r>
                <a:r>
                  <a:rPr lang="zh-CN" altLang="en-US" dirty="0"/>
                  <a:t>指针即可</a:t>
                </a:r>
                <a:endParaRPr lang="en-US" altLang="zh-CN" dirty="0"/>
              </a:p>
              <a:p>
                <a:r>
                  <a:rPr lang="zh-CN" altLang="en-US" dirty="0"/>
                  <a:t>总复杂度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𝑛𝑙𝑜𝑔𝑛</m:t>
                    </m:r>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1714BABA-F0B7-421D-8795-42DDAA3450B8}"/>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259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54DB3-5939-4A26-8396-5F731FA97914}"/>
              </a:ext>
            </a:extLst>
          </p:cNvPr>
          <p:cNvSpPr>
            <a:spLocks noGrp="1"/>
          </p:cNvSpPr>
          <p:nvPr>
            <p:ph type="title"/>
          </p:nvPr>
        </p:nvSpPr>
        <p:spPr/>
        <p:txBody>
          <a:bodyPr/>
          <a:lstStyle/>
          <a:p>
            <a:r>
              <a:rPr lang="zh-CN" altLang="en-US" dirty="0"/>
              <a:t>子集容斥</a:t>
            </a:r>
            <a:r>
              <a:rPr lang="en-US" altLang="zh-CN" dirty="0" err="1"/>
              <a:t>dp</a:t>
            </a:r>
            <a:endParaRPr lang="zh-CN" altLang="en-US" dirty="0"/>
          </a:p>
        </p:txBody>
      </p:sp>
      <p:sp>
        <p:nvSpPr>
          <p:cNvPr id="3" name="内容占位符 2">
            <a:extLst>
              <a:ext uri="{FF2B5EF4-FFF2-40B4-BE49-F238E27FC236}">
                <a16:creationId xmlns:a16="http://schemas.microsoft.com/office/drawing/2014/main" id="{E4586ECD-3671-4D33-A8F2-CFA14C8FAEBA}"/>
              </a:ext>
            </a:extLst>
          </p:cNvPr>
          <p:cNvSpPr>
            <a:spLocks noGrp="1"/>
          </p:cNvSpPr>
          <p:nvPr>
            <p:ph idx="1"/>
          </p:nvPr>
        </p:nvSpPr>
        <p:spPr>
          <a:xfrm>
            <a:off x="838200" y="1825625"/>
            <a:ext cx="10515600" cy="3442114"/>
          </a:xfrm>
        </p:spPr>
        <p:txBody>
          <a:bodyPr/>
          <a:lstStyle/>
          <a:p>
            <a:endParaRPr lang="en-US" altLang="zh-CN" dirty="0"/>
          </a:p>
        </p:txBody>
      </p:sp>
    </p:spTree>
    <p:extLst>
      <p:ext uri="{BB962C8B-B14F-4D97-AF65-F5344CB8AC3E}">
        <p14:creationId xmlns:p14="http://schemas.microsoft.com/office/powerpoint/2010/main" val="372840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95C5D-B53B-497D-9E51-F4EE4CCBF414}"/>
              </a:ext>
            </a:extLst>
          </p:cNvPr>
          <p:cNvSpPr>
            <a:spLocks noGrp="1"/>
          </p:cNvSpPr>
          <p:nvPr>
            <p:ph type="title"/>
          </p:nvPr>
        </p:nvSpPr>
        <p:spPr/>
        <p:txBody>
          <a:bodyPr/>
          <a:lstStyle/>
          <a:p>
            <a:r>
              <a:rPr lang="zh-CN" altLang="en-US" dirty="0"/>
              <a:t>状压</a:t>
            </a:r>
            <a:r>
              <a:rPr lang="en-US" altLang="zh-CN" dirty="0" err="1"/>
              <a:t>dp</a:t>
            </a:r>
            <a:endParaRPr lang="zh-CN" altLang="en-US" dirty="0"/>
          </a:p>
        </p:txBody>
      </p:sp>
      <p:sp>
        <p:nvSpPr>
          <p:cNvPr id="3" name="内容占位符 2">
            <a:extLst>
              <a:ext uri="{FF2B5EF4-FFF2-40B4-BE49-F238E27FC236}">
                <a16:creationId xmlns:a16="http://schemas.microsoft.com/office/drawing/2014/main" id="{0234C706-E512-4D2F-92D4-D24C5BB4F24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8659544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7BBD2-15B9-45EA-8926-C7DEF2C474BE}"/>
              </a:ext>
            </a:extLst>
          </p:cNvPr>
          <p:cNvSpPr>
            <a:spLocks noGrp="1"/>
          </p:cNvSpPr>
          <p:nvPr>
            <p:ph type="title"/>
          </p:nvPr>
        </p:nvSpPr>
        <p:spPr/>
        <p:txBody>
          <a:bodyPr/>
          <a:lstStyle/>
          <a:p>
            <a:r>
              <a:rPr lang="zh-CN" altLang="en-US" dirty="0"/>
              <a:t>某个题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E65C552-AAE4-4534-8177-BC42A35ADCBC}"/>
                  </a:ext>
                </a:extLst>
              </p:cNvPr>
              <p:cNvSpPr>
                <a:spLocks noGrp="1"/>
              </p:cNvSpPr>
              <p:nvPr>
                <p:ph idx="1"/>
              </p:nvPr>
            </p:nvSpPr>
            <p:spPr/>
            <p:txBody>
              <a:bodyPr/>
              <a:lstStyle/>
              <a:p>
                <a:r>
                  <a:rPr lang="en-US" altLang="zh-CN" dirty="0"/>
                  <a:t>N</a:t>
                </a:r>
                <a:r>
                  <a:rPr lang="zh-CN" altLang="en-US" dirty="0"/>
                  <a:t>个点的树，求有多少方案选</a:t>
                </a:r>
                <a:r>
                  <a:rPr lang="en-US" altLang="zh-CN" dirty="0"/>
                  <a:t>k</a:t>
                </a:r>
                <a:r>
                  <a:rPr lang="zh-CN" altLang="en-US" dirty="0"/>
                  <a:t>个连通块，使得存在一个</a:t>
                </a:r>
                <a:r>
                  <a:rPr lang="en-US" altLang="zh-CN" dirty="0"/>
                  <a:t>p</a:t>
                </a:r>
                <a:r>
                  <a:rPr lang="zh-CN" altLang="en-US" dirty="0"/>
                  <a:t>，所有连通块到</a:t>
                </a:r>
                <a:r>
                  <a:rPr lang="en-US" altLang="zh-CN" dirty="0"/>
                  <a:t>p</a:t>
                </a:r>
                <a:r>
                  <a:rPr lang="zh-CN" altLang="en-US" dirty="0"/>
                  <a:t>的距离</a:t>
                </a:r>
                <a:r>
                  <a:rPr lang="en-US" altLang="zh-CN" dirty="0"/>
                  <a:t>&lt;=L</a:t>
                </a:r>
              </a:p>
              <a:p>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nL</m:t>
                    </m:r>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DE65C552-AAE4-4534-8177-BC42A35ADCBC}"/>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3072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6A646-434C-4688-A291-8CE54D52DCB3}"/>
              </a:ext>
            </a:extLst>
          </p:cNvPr>
          <p:cNvSpPr>
            <a:spLocks noGrp="1"/>
          </p:cNvSpPr>
          <p:nvPr>
            <p:ph type="title"/>
          </p:nvPr>
        </p:nvSpPr>
        <p:spPr/>
        <p:txBody>
          <a:bodyPr/>
          <a:lstStyle/>
          <a:p>
            <a:r>
              <a:rPr lang="zh-CN" altLang="en-US" dirty="0"/>
              <a:t>某个题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72D43C0-D1F0-49BA-9857-027FACF1D613}"/>
                  </a:ext>
                </a:extLst>
              </p:cNvPr>
              <p:cNvSpPr>
                <a:spLocks noGrp="1"/>
              </p:cNvSpPr>
              <p:nvPr>
                <p:ph idx="1"/>
              </p:nvPr>
            </p:nvSpPr>
            <p:spPr/>
            <p:txBody>
              <a:bodyPr/>
              <a:lstStyle/>
              <a:p>
                <a:r>
                  <a:rPr lang="zh-CN" altLang="en-US" dirty="0"/>
                  <a:t>考虑对于一棵树，点</a:t>
                </a:r>
                <a:r>
                  <a:rPr lang="en-US" altLang="zh-CN" dirty="0"/>
                  <a:t>-</a:t>
                </a:r>
                <a:r>
                  <a:rPr lang="zh-CN" altLang="en-US" dirty="0"/>
                  <a:t>边的值恒为</a:t>
                </a:r>
                <a:r>
                  <a:rPr lang="en-US" altLang="zh-CN" dirty="0"/>
                  <a:t>1</a:t>
                </a:r>
              </a:p>
              <a:p>
                <a:r>
                  <a:rPr lang="zh-CN" altLang="en-US" dirty="0"/>
                  <a:t>所以我们可以考虑统计满足到一个点的距离</a:t>
                </a:r>
                <a:r>
                  <a:rPr lang="en-US" altLang="zh-CN" dirty="0"/>
                  <a:t>&lt;=L</a:t>
                </a:r>
                <a:r>
                  <a:rPr lang="zh-CN" altLang="en-US" dirty="0"/>
                  <a:t>的连通块的答案再减去到一条边中两个端点的距离</a:t>
                </a:r>
                <a:r>
                  <a:rPr lang="en-US" altLang="zh-CN" dirty="0"/>
                  <a:t>&lt;=L</a:t>
                </a:r>
                <a:r>
                  <a:rPr lang="zh-CN" altLang="en-US" dirty="0"/>
                  <a:t>的连通块的答案</a:t>
                </a:r>
                <a:endParaRPr lang="en-US" altLang="zh-CN" dirty="0"/>
              </a:p>
              <a:p>
                <a:r>
                  <a:rPr lang="zh-CN" altLang="en-US" dirty="0"/>
                  <a:t>设</a:t>
                </a:r>
                <a14:m>
                  <m:oMath xmlns:m="http://schemas.openxmlformats.org/officeDocument/2006/math">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zh-CN" altLang="en-US" i="1">
                        <a:latin typeface="Cambria Math" panose="02040503050406030204" pitchFamily="18" charset="0"/>
                      </a:rPr>
                      <m:t>表示</m:t>
                    </m:r>
                  </m:oMath>
                </a14:m>
                <a:r>
                  <a:rPr lang="zh-CN" altLang="en-US" dirty="0"/>
                  <a:t>子树中距离不超过</a:t>
                </a:r>
                <a:r>
                  <a:rPr lang="en-US" altLang="zh-CN" dirty="0"/>
                  <a:t>j</a:t>
                </a:r>
                <a:r>
                  <a:rPr lang="zh-CN" altLang="en-US" dirty="0"/>
                  <a:t>且包含</a:t>
                </a:r>
                <a:r>
                  <a:rPr lang="en-US" altLang="zh-CN" dirty="0" err="1"/>
                  <a:t>i</a:t>
                </a:r>
                <a:r>
                  <a:rPr lang="zh-CN" altLang="en-US" dirty="0"/>
                  <a:t>的连通块个数，</a:t>
                </a:r>
                <a14:m>
                  <m:oMath xmlns:m="http://schemas.openxmlformats.org/officeDocument/2006/math">
                    <m:r>
                      <a:rPr lang="en-US" altLang="zh-CN" b="0" i="1" smtClean="0">
                        <a:latin typeface="Cambria Math" panose="02040503050406030204" pitchFamily="18" charset="0"/>
                      </a:rPr>
                      <m:t>𝑔</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zh-CN" altLang="en-US" i="1">
                        <a:latin typeface="Cambria Math" panose="02040503050406030204" pitchFamily="18" charset="0"/>
                      </a:rPr>
                      <m:t>表示</m:t>
                    </m:r>
                  </m:oMath>
                </a14:m>
                <a:r>
                  <a:rPr lang="zh-CN" altLang="en-US" dirty="0"/>
                  <a:t>子树外距离不超过</a:t>
                </a:r>
                <a:r>
                  <a:rPr lang="en-US" altLang="zh-CN" dirty="0"/>
                  <a:t>j</a:t>
                </a:r>
                <a:r>
                  <a:rPr lang="zh-CN" altLang="en-US" dirty="0"/>
                  <a:t>且包含</a:t>
                </a:r>
                <a:r>
                  <a:rPr lang="en-US" altLang="zh-CN" dirty="0" err="1"/>
                  <a:t>i</a:t>
                </a:r>
                <a:r>
                  <a:rPr lang="zh-CN" altLang="en-US" dirty="0"/>
                  <a:t>的连通块个数</a:t>
                </a:r>
                <a:endParaRPr lang="en-US" altLang="zh-CN" dirty="0"/>
              </a:p>
              <a:p>
                <a:r>
                  <a:rPr lang="zh-CN" altLang="en-US" dirty="0"/>
                  <a:t>得出方程</a:t>
                </a:r>
                <a:endParaRPr lang="en-US" altLang="zh-CN" dirty="0"/>
              </a:p>
              <a:p>
                <a14:m>
                  <m:oMath xmlns:m="http://schemas.openxmlformats.org/officeDocument/2006/math">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𝑠𝑜𝑛</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oMath>
                </a14:m>
                <a:endParaRPr lang="en-US" altLang="zh-CN" b="0" dirty="0"/>
              </a:p>
              <a:p>
                <a14:m>
                  <m:oMath xmlns:m="http://schemas.openxmlformats.org/officeDocument/2006/math">
                    <m:r>
                      <a:rPr lang="en-US" altLang="zh-CN" b="0" i="1" smtClean="0">
                        <a:latin typeface="Cambria Math" panose="02040503050406030204" pitchFamily="18" charset="0"/>
                      </a:rPr>
                      <m:t>𝑔</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𝑔</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𝑓𝑎</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−2](</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𝑠𝑜𝑛</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𝑓𝑎</m:t>
                        </m:r>
                      </m:e>
                    </m:d>
                    <m:r>
                      <a:rPr lang="en-US" altLang="zh-CN" b="0" i="1" smtClean="0">
                        <a:latin typeface="Cambria Math" panose="02040503050406030204" pitchFamily="18" charset="0"/>
                      </a:rPr>
                      <m:t>&amp;&amp;</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oMath>
                </a14:m>
                <a:endParaRPr lang="en-US" altLang="zh-CN" b="0" dirty="0"/>
              </a:p>
            </p:txBody>
          </p:sp>
        </mc:Choice>
        <mc:Fallback xmlns="">
          <p:sp>
            <p:nvSpPr>
              <p:cNvPr id="3" name="内容占位符 2">
                <a:extLst>
                  <a:ext uri="{FF2B5EF4-FFF2-40B4-BE49-F238E27FC236}">
                    <a16:creationId xmlns:a16="http://schemas.microsoft.com/office/drawing/2014/main" id="{D72D43C0-D1F0-49BA-9857-027FACF1D613}"/>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500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D4A665-E642-4569-ABBD-F466BAC7EF94}"/>
              </a:ext>
            </a:extLst>
          </p:cNvPr>
          <p:cNvSpPr>
            <a:spLocks noGrp="1"/>
          </p:cNvSpPr>
          <p:nvPr>
            <p:ph type="title"/>
          </p:nvPr>
        </p:nvSpPr>
        <p:spPr/>
        <p:txBody>
          <a:bodyPr/>
          <a:lstStyle/>
          <a:p>
            <a:r>
              <a:rPr lang="zh-CN" altLang="en-US" dirty="0"/>
              <a:t>某个题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2331169-EC89-44A3-AA21-0297FE324CF2}"/>
                  </a:ext>
                </a:extLst>
              </p:cNvPr>
              <p:cNvSpPr>
                <a:spLocks noGrp="1"/>
              </p:cNvSpPr>
              <p:nvPr>
                <p:ph idx="1"/>
              </p:nvPr>
            </p:nvSpPr>
            <p:spPr/>
            <p:txBody>
              <a:bodyPr>
                <a:normAutofit lnSpcReduction="10000"/>
              </a:bodyPr>
              <a:lstStyle/>
              <a:p>
                <a:r>
                  <a:rPr lang="zh-CN" altLang="en-US" dirty="0"/>
                  <a:t>考虑统计答案</a:t>
                </a:r>
                <a:endParaRPr lang="en-US" altLang="zh-CN" dirty="0"/>
              </a:p>
              <a:p>
                <a:r>
                  <a:rPr lang="zh-CN" altLang="en-US" dirty="0"/>
                  <a:t>点的答案显然是</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𝑔</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e>
                            </m:d>
                          </m:e>
                        </m:d>
                      </m:e>
                      <m:sup>
                        <m:r>
                          <a:rPr lang="en-US" altLang="zh-CN" b="0" i="1" smtClean="0">
                            <a:latin typeface="Cambria Math" panose="02040503050406030204" pitchFamily="18" charset="0"/>
                          </a:rPr>
                          <m:t>𝑘</m:t>
                        </m:r>
                      </m:sup>
                    </m:sSup>
                  </m:oMath>
                </a14:m>
                <a:endParaRPr lang="en-US" altLang="zh-CN" dirty="0"/>
              </a:p>
              <a:p>
                <a:r>
                  <a:rPr lang="zh-CN" altLang="en-US" dirty="0"/>
                  <a:t>考虑边，因为满足条件的连通块必须到两个端点的距离</a:t>
                </a:r>
                <a:r>
                  <a:rPr lang="en-US" altLang="zh-CN" dirty="0"/>
                  <a:t>&lt;=L</a:t>
                </a:r>
              </a:p>
              <a:p>
                <a:r>
                  <a:rPr lang="zh-CN" altLang="en-US" dirty="0"/>
                  <a:t>所以对于边</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r>
                      <a:rPr lang="en-US" altLang="zh-CN" i="1">
                        <a:latin typeface="Cambria Math" panose="02040503050406030204" pitchFamily="18" charset="0"/>
                      </a:rPr>
                      <m:t>(</m:t>
                    </m:r>
                    <m:r>
                      <a:rPr lang="en-US" altLang="zh-CN" i="1">
                        <a:latin typeface="Cambria Math" panose="02040503050406030204" pitchFamily="18" charset="0"/>
                      </a:rPr>
                      <m:t>𝑑𝑒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𝑢</m:t>
                        </m:r>
                      </m:sub>
                    </m:sSub>
                    <m:r>
                      <a:rPr lang="en-US" altLang="zh-CN" i="1">
                        <a:latin typeface="Cambria Math" panose="02040503050406030204" pitchFamily="18" charset="0"/>
                      </a:rPr>
                      <m:t>&lt;</m:t>
                    </m:r>
                    <m:r>
                      <a:rPr lang="en-US" altLang="zh-CN" i="1">
                        <a:latin typeface="Cambria Math" panose="02040503050406030204" pitchFamily="18" charset="0"/>
                      </a:rPr>
                      <m:t>𝑑𝑒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𝑣</m:t>
                        </m:r>
                      </m:sub>
                    </m:sSub>
                    <m:r>
                      <a:rPr lang="en-US" altLang="zh-CN" i="1">
                        <a:latin typeface="Cambria Math" panose="02040503050406030204" pitchFamily="18" charset="0"/>
                      </a:rPr>
                      <m:t>)</m:t>
                    </m:r>
                  </m:oMath>
                </a14:m>
                <a:r>
                  <a:rPr lang="zh-CN" altLang="en-US" dirty="0"/>
                  <a:t>，</a:t>
                </a:r>
                <a:r>
                  <a:rPr lang="en-US" altLang="zh-CN" dirty="0"/>
                  <a:t>v</a:t>
                </a:r>
                <a:r>
                  <a:rPr lang="zh-CN" altLang="en-US" dirty="0"/>
                  <a:t>的子树中的点距离限制显然为</a:t>
                </a:r>
                <a:r>
                  <a:rPr lang="en-US" altLang="zh-CN" dirty="0"/>
                  <a:t>&lt;</a:t>
                </a:r>
                <a:r>
                  <a:rPr lang="en-US" altLang="zh-CN" dirty="0" err="1"/>
                  <a:t>L,v</a:t>
                </a:r>
                <a:r>
                  <a:rPr lang="zh-CN" altLang="en-US" dirty="0"/>
                  <a:t>子树外的点限制为距</a:t>
                </a:r>
                <a:r>
                  <a:rPr lang="en-US" altLang="zh-CN" dirty="0"/>
                  <a:t>u&lt;L,</a:t>
                </a:r>
                <a:r>
                  <a:rPr lang="zh-CN" altLang="en-US" dirty="0"/>
                  <a:t>也就是距</a:t>
                </a:r>
                <a:r>
                  <a:rPr lang="en-US" altLang="zh-CN" dirty="0"/>
                  <a:t>v&lt;=L</a:t>
                </a:r>
              </a:p>
              <a:p>
                <a:r>
                  <a:rPr lang="zh-CN" altLang="en-US" dirty="0"/>
                  <a:t>所以答案是</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rPr>
                                  <m:t>−1]−1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e>
                            </m:d>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𝑘</m:t>
                        </m:r>
                      </m:sup>
                    </m:sSup>
                  </m:oMath>
                </a14:m>
                <a:endParaRPr lang="en-US" altLang="zh-CN" dirty="0"/>
              </a:p>
              <a:p>
                <a:r>
                  <a:rPr lang="zh-CN" altLang="en-US" b="0" dirty="0"/>
                  <a:t>这</a:t>
                </a:r>
                <a14:m>
                  <m:oMath xmlns:m="http://schemas.openxmlformats.org/officeDocument/2006/math">
                    <m:r>
                      <a:rPr lang="zh-CN" altLang="en-US" i="1">
                        <a:latin typeface="Cambria Math" panose="02040503050406030204" pitchFamily="18" charset="0"/>
                      </a:rPr>
                      <m:t>里</m:t>
                    </m:r>
                    <m:r>
                      <a:rPr lang="en-US" altLang="zh-CN" b="0" i="1" smtClean="0">
                        <a:latin typeface="Cambria Math" panose="02040503050406030204" pitchFamily="18" charset="0"/>
                      </a:rPr>
                      <m:t>𝑔</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e>
                    </m:d>
                    <m:r>
                      <a:rPr lang="en-US" altLang="zh-CN" b="0" i="1" smtClean="0">
                        <a:latin typeface="Cambria Math" panose="02040503050406030204" pitchFamily="18" charset="0"/>
                      </a:rPr>
                      <m:t>−1</m:t>
                    </m:r>
                  </m:oMath>
                </a14:m>
                <a:r>
                  <a:rPr lang="zh-CN" altLang="en-US" dirty="0"/>
                  <a:t>是要减去只含</a:t>
                </a:r>
                <a:r>
                  <a:rPr lang="en-US" altLang="zh-CN" dirty="0"/>
                  <a:t>v</a:t>
                </a:r>
                <a:r>
                  <a:rPr lang="zh-CN" altLang="en-US" dirty="0"/>
                  <a:t>的集合</a:t>
                </a:r>
                <a:endParaRPr lang="en-US" altLang="zh-CN" dirty="0"/>
              </a:p>
              <a:p>
                <a:r>
                  <a:rPr lang="zh-CN" altLang="en-US" dirty="0"/>
                  <a:t>加上所有点的答案，再减去所有边的答案即可</a:t>
                </a:r>
                <a:endParaRPr lang="en-US" altLang="zh-CN" dirty="0"/>
              </a:p>
              <a:p>
                <a:r>
                  <a:rPr lang="zh-CN" altLang="en-US" dirty="0"/>
                  <a:t>加上长链剖分和一堆奇奇怪怪的东西可以到</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可惜我不会</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72331169-EC89-44A3-AA21-0297FE324CF2}"/>
                  </a:ext>
                </a:extLst>
              </p:cNvPr>
              <p:cNvSpPr>
                <a:spLocks noGrp="1" noRot="1" noChangeAspect="1" noMove="1" noResize="1" noEditPoints="1" noAdjustHandles="1" noChangeArrowheads="1" noChangeShapeType="1" noTextEdit="1"/>
              </p:cNvSpPr>
              <p:nvPr>
                <p:ph idx="1"/>
              </p:nvPr>
            </p:nvSpPr>
            <p:spPr>
              <a:blipFill>
                <a:blip r:embed="rId2"/>
                <a:stretch>
                  <a:fillRect l="-1043" t="-3221"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8520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F0F220-5B4B-4311-BC9C-227E5E12DF26}"/>
              </a:ext>
            </a:extLst>
          </p:cNvPr>
          <p:cNvSpPr>
            <a:spLocks noGrp="1"/>
          </p:cNvSpPr>
          <p:nvPr>
            <p:ph type="title"/>
          </p:nvPr>
        </p:nvSpPr>
        <p:spPr/>
        <p:txBody>
          <a:bodyPr/>
          <a:lstStyle/>
          <a:p>
            <a:r>
              <a:rPr lang="en-US" altLang="zh-CN" dirty="0"/>
              <a:t>LOJ NOI Round#2 </a:t>
            </a:r>
            <a:r>
              <a:rPr lang="zh-CN" altLang="en-US" dirty="0"/>
              <a:t>不等关系</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983F8B1-6D23-4740-9BAF-0C2F50472CED}"/>
                  </a:ext>
                </a:extLst>
              </p:cNvPr>
              <p:cNvSpPr>
                <a:spLocks noGrp="1"/>
              </p:cNvSpPr>
              <p:nvPr>
                <p:ph idx="1"/>
              </p:nvPr>
            </p:nvSpPr>
            <p:spPr/>
            <p:txBody>
              <a:bodyPr/>
              <a:lstStyle/>
              <a:p>
                <a:r>
                  <a:rPr lang="zh-CN" altLang="en-US" dirty="0"/>
                  <a:t>给定一个仅包含</a:t>
                </a:r>
                <a:r>
                  <a:rPr lang="en-US" altLang="zh-CN" dirty="0"/>
                  <a:t>&lt;,&gt;</a:t>
                </a:r>
                <a:r>
                  <a:rPr lang="zh-CN" altLang="en-US" dirty="0"/>
                  <a:t>两种字符的字符串</a:t>
                </a:r>
                <a:r>
                  <a:rPr lang="en-US" altLang="zh-CN" dirty="0"/>
                  <a:t>S</a:t>
                </a:r>
              </a:p>
              <a:p>
                <a:r>
                  <a:rPr lang="zh-CN" altLang="en-US" dirty="0"/>
                  <a:t>你需要计算</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sub>
                    </m:sSub>
                    <m:r>
                      <a:rPr lang="zh-CN" altLang="en-US" i="1">
                        <a:latin typeface="Cambria Math" panose="02040503050406030204" pitchFamily="18" charset="0"/>
                      </a:rPr>
                      <m:t>当且仅当</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s</m:t>
                        </m:r>
                      </m:e>
                      <m:sub>
                        <m:r>
                          <m:rPr>
                            <m:sty m:val="p"/>
                          </m:rPr>
                          <a:rPr lang="en-US" altLang="zh-CN" b="0" i="0" smtClean="0">
                            <a:latin typeface="Cambria Math" panose="02040503050406030204" pitchFamily="18" charset="0"/>
                          </a:rPr>
                          <m:t>i</m:t>
                        </m:r>
                      </m:sub>
                    </m:sSub>
                    <m:r>
                      <a:rPr lang="en-US" altLang="zh-CN" b="0" i="0"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0" smtClean="0">
                            <a:latin typeface="Cambria Math" panose="02040503050406030204" pitchFamily="18" charset="0"/>
                          </a:rPr>
                          <m:t>=</m:t>
                        </m:r>
                      </m:e>
                      <m:sup>
                        <m:r>
                          <a:rPr lang="en-US" altLang="zh-CN" b="0" i="0" smtClean="0">
                            <a:latin typeface="Cambria Math" panose="02040503050406030204" pitchFamily="18" charset="0"/>
                          </a:rPr>
                          <m:t>′</m:t>
                        </m:r>
                      </m:sup>
                    </m:sSup>
                    <m:r>
                      <a:rPr lang="en-US" altLang="zh-CN" b="0" i="0" smtClean="0">
                        <a:latin typeface="Cambria Math" panose="02040503050406030204" pitchFamily="18" charset="0"/>
                      </a:rPr>
                      <m:t>&lt;′</m:t>
                    </m:r>
                    <m:r>
                      <a:rPr lang="zh-CN" altLang="en-US" i="1">
                        <a:latin typeface="Cambria Math" panose="02040503050406030204" pitchFamily="18" charset="0"/>
                      </a:rPr>
                      <m:t>的</m:t>
                    </m:r>
                    <m:r>
                      <a:rPr lang="zh-CN" altLang="en-US" i="1" smtClean="0">
                        <a:latin typeface="Cambria Math" panose="02040503050406030204" pitchFamily="18" charset="0"/>
                      </a:rPr>
                      <m:t>长度</m:t>
                    </m:r>
                  </m:oMath>
                </a14:m>
                <a:r>
                  <a:rPr lang="zh-CN" altLang="en-US" dirty="0"/>
                  <a:t>为</a:t>
                </a:r>
                <a:r>
                  <a:rPr lang="en-US" altLang="zh-CN" dirty="0"/>
                  <a:t>n+1</a:t>
                </a:r>
                <a:r>
                  <a:rPr lang="zh-CN" altLang="en-US" dirty="0"/>
                  <a:t>的排列数量</a:t>
                </a:r>
                <a:endParaRPr lang="en-US" altLang="zh-CN" dirty="0"/>
              </a:p>
              <a:p>
                <a14:m>
                  <m:oMath xmlns:m="http://schemas.openxmlformats.org/officeDocument/2006/math">
                    <m:r>
                      <a:rPr lang="en-US" altLang="zh-CN" b="0" i="1" dirty="0" smtClean="0">
                        <a:latin typeface="Cambria Math" panose="02040503050406030204" pitchFamily="18" charset="0"/>
                      </a:rPr>
                      <m:t>𝑛</m:t>
                    </m:r>
                    <m:r>
                      <a:rPr lang="en-US" altLang="zh-CN" i="1" dirty="0" smtClean="0">
                        <a:latin typeface="Cambria Math" panose="02040503050406030204" pitchFamily="18" charset="0"/>
                      </a:rPr>
                      <m:t>&lt;=</m:t>
                    </m:r>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10</m:t>
                        </m:r>
                      </m:e>
                      <m:sup>
                        <m:r>
                          <a:rPr lang="en-US" altLang="zh-CN" b="0" i="1" dirty="0" smtClean="0">
                            <a:latin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1983F8B1-6D23-4740-9BAF-0C2F50472CED}"/>
                  </a:ext>
                </a:extLst>
              </p:cNvPr>
              <p:cNvSpPr>
                <a:spLocks noGrp="1" noRot="1" noChangeAspect="1" noMove="1" noResize="1" noEditPoints="1" noAdjustHandles="1" noChangeArrowheads="1" noChangeShapeType="1" noTextEdit="1"/>
              </p:cNvSpPr>
              <p:nvPr>
                <p:ph idx="1"/>
              </p:nvPr>
            </p:nvSpPr>
            <p:spPr>
              <a:blipFill>
                <a:blip r:embed="rId2"/>
                <a:stretch>
                  <a:fillRect l="-1043" t="-252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30669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774524-1019-48F2-B1EE-CD54B07B9BD6}"/>
              </a:ext>
            </a:extLst>
          </p:cNvPr>
          <p:cNvSpPr>
            <a:spLocks noGrp="1"/>
          </p:cNvSpPr>
          <p:nvPr>
            <p:ph type="title"/>
          </p:nvPr>
        </p:nvSpPr>
        <p:spPr/>
        <p:txBody>
          <a:bodyPr/>
          <a:lstStyle/>
          <a:p>
            <a:r>
              <a:rPr lang="en-US" altLang="zh-CN" dirty="0"/>
              <a:t>LOJ NOI Round#2 </a:t>
            </a:r>
            <a:r>
              <a:rPr lang="zh-CN" altLang="en-US" dirty="0"/>
              <a:t>不等关系</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C949294-A1B4-4D23-A5C7-5C8FFC5A93F1}"/>
                  </a:ext>
                </a:extLst>
              </p:cNvPr>
              <p:cNvSpPr>
                <a:spLocks noGrp="1"/>
              </p:cNvSpPr>
              <p:nvPr>
                <p:ph idx="1"/>
              </p:nvPr>
            </p:nvSpPr>
            <p:spPr/>
            <p:txBody>
              <a:bodyPr/>
              <a:lstStyle/>
              <a:p>
                <a:r>
                  <a:rPr lang="zh-CN" altLang="en-US" dirty="0"/>
                  <a:t>直接做感觉没法做，考虑容斥</a:t>
                </a:r>
                <a:endParaRPr lang="en-US" altLang="zh-CN" dirty="0"/>
              </a:p>
              <a:p>
                <a:r>
                  <a:rPr lang="zh-CN" altLang="en-US" dirty="0"/>
                  <a:t>先假设</a:t>
                </a:r>
                <a:r>
                  <a:rPr lang="en-US" altLang="zh-CN" dirty="0"/>
                  <a:t>&gt;</a:t>
                </a:r>
                <a:r>
                  <a:rPr lang="zh-CN" altLang="en-US" dirty="0"/>
                  <a:t>的限制不存在的情况，问题就变成将这</a:t>
                </a:r>
                <a:r>
                  <a:rPr lang="en-US" altLang="zh-CN" dirty="0"/>
                  <a:t>n+1</a:t>
                </a:r>
                <a:r>
                  <a:rPr lang="zh-CN" altLang="en-US" dirty="0"/>
                  <a:t>个数填入一些递增序列的方案数，由全排列公式，则答案为</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den>
                    </m:f>
                  </m:oMath>
                </a14:m>
                <a:endParaRPr lang="en-US" altLang="zh-CN" dirty="0"/>
              </a:p>
              <a:p>
                <a:r>
                  <a:rPr lang="zh-CN" altLang="en-US" dirty="0"/>
                  <a:t>现在考虑</a:t>
                </a:r>
                <a:r>
                  <a:rPr lang="en-US" altLang="zh-CN" dirty="0"/>
                  <a:t>&gt;</a:t>
                </a:r>
                <a:r>
                  <a:rPr lang="zh-CN" altLang="en-US" dirty="0"/>
                  <a:t>的限制作用，那么我们可以用容斥，即可以用没有</a:t>
                </a:r>
                <a:r>
                  <a:rPr lang="en-US" altLang="zh-CN" dirty="0"/>
                  <a:t>&gt;</a:t>
                </a:r>
                <a:r>
                  <a:rPr lang="zh-CN" altLang="en-US" dirty="0"/>
                  <a:t>生效的方案数</a:t>
                </a:r>
                <a:r>
                  <a:rPr lang="en-US" altLang="zh-CN" dirty="0"/>
                  <a:t>-</a:t>
                </a:r>
                <a:r>
                  <a:rPr lang="zh-CN" altLang="en-US" dirty="0"/>
                  <a:t>一个</a:t>
                </a:r>
                <a:r>
                  <a:rPr lang="en-US" altLang="zh-CN" dirty="0"/>
                  <a:t>&gt;</a:t>
                </a:r>
                <a:r>
                  <a:rPr lang="zh-CN" altLang="en-US" dirty="0"/>
                  <a:t>产生</a:t>
                </a:r>
                <a:r>
                  <a:rPr lang="en-US" altLang="zh-CN" dirty="0"/>
                  <a:t>&lt;</a:t>
                </a:r>
                <a:r>
                  <a:rPr lang="zh-CN" altLang="en-US" dirty="0"/>
                  <a:t>效果的方案</a:t>
                </a:r>
                <a:r>
                  <a:rPr lang="en-US" altLang="zh-CN" dirty="0"/>
                  <a:t>s</a:t>
                </a:r>
                <a:r>
                  <a:rPr lang="zh-CN" altLang="en-US" dirty="0"/>
                  <a:t>数</a:t>
                </a:r>
                <a:r>
                  <a:rPr lang="en-US" altLang="zh-CN" dirty="0"/>
                  <a:t>+</a:t>
                </a:r>
                <a:r>
                  <a:rPr lang="zh-CN" altLang="en-US" dirty="0"/>
                  <a:t>两个</a:t>
                </a:r>
                <a:r>
                  <a:rPr lang="en-US" altLang="zh-CN" dirty="0"/>
                  <a:t>&gt;</a:t>
                </a:r>
                <a:r>
                  <a:rPr lang="zh-CN" altLang="en-US" dirty="0"/>
                  <a:t>产生</a:t>
                </a:r>
                <a:r>
                  <a:rPr lang="en-US" altLang="zh-CN" dirty="0"/>
                  <a:t>&lt;</a:t>
                </a:r>
                <a:r>
                  <a:rPr lang="zh-CN" altLang="en-US" dirty="0"/>
                  <a:t>效果的方案</a:t>
                </a:r>
                <a:r>
                  <a:rPr lang="en-US" altLang="zh-CN" dirty="0"/>
                  <a:t>s</a:t>
                </a:r>
                <a:r>
                  <a:rPr lang="zh-CN" altLang="en-US" dirty="0"/>
                  <a:t>数</a:t>
                </a:r>
                <a:r>
                  <a:rPr lang="en-US" altLang="zh-CN" dirty="0"/>
                  <a:t>-…</a:t>
                </a:r>
              </a:p>
              <a:p>
                <a:r>
                  <a:rPr lang="zh-CN" altLang="en-US" dirty="0"/>
                  <a:t>发现每段长度对答案的贡献都是独立的</a:t>
                </a:r>
                <a:endParaRPr lang="en-US" altLang="zh-CN" dirty="0"/>
              </a:p>
            </p:txBody>
          </p:sp>
        </mc:Choice>
        <mc:Fallback xmlns="">
          <p:sp>
            <p:nvSpPr>
              <p:cNvPr id="3" name="内容占位符 2">
                <a:extLst>
                  <a:ext uri="{FF2B5EF4-FFF2-40B4-BE49-F238E27FC236}">
                    <a16:creationId xmlns:a16="http://schemas.microsoft.com/office/drawing/2014/main" id="{7C949294-A1B4-4D23-A5C7-5C8FFC5A93F1}"/>
                  </a:ext>
                </a:extLst>
              </p:cNvPr>
              <p:cNvSpPr>
                <a:spLocks noGrp="1" noRot="1" noChangeAspect="1" noMove="1" noResize="1" noEditPoints="1" noAdjustHandles="1" noChangeArrowheads="1" noChangeShapeType="1" noTextEdit="1"/>
              </p:cNvSpPr>
              <p:nvPr>
                <p:ph idx="1"/>
              </p:nvPr>
            </p:nvSpPr>
            <p:spPr>
              <a:blipFill>
                <a:blip r:embed="rId2"/>
                <a:stretch>
                  <a:fillRect l="-1043" t="-2521"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155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2B0D5-A012-40E1-96AE-B72B5CB5C079}"/>
              </a:ext>
            </a:extLst>
          </p:cNvPr>
          <p:cNvSpPr>
            <a:spLocks noGrp="1"/>
          </p:cNvSpPr>
          <p:nvPr>
            <p:ph type="title"/>
          </p:nvPr>
        </p:nvSpPr>
        <p:spPr/>
        <p:txBody>
          <a:bodyPr/>
          <a:lstStyle/>
          <a:p>
            <a:r>
              <a:rPr lang="en-US" altLang="zh-CN" dirty="0"/>
              <a:t>LOJ NOI Round#2 </a:t>
            </a:r>
            <a:r>
              <a:rPr lang="zh-CN" altLang="en-US" dirty="0"/>
              <a:t>不等关系</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284F2A1-3CBF-4B2D-8E00-F7F211AB17B7}"/>
                  </a:ext>
                </a:extLst>
              </p:cNvPr>
              <p:cNvSpPr>
                <a:spLocks noGrp="1"/>
              </p:cNvSpPr>
              <p:nvPr>
                <p:ph idx="1"/>
              </p:nvPr>
            </p:nvSpPr>
            <p:spPr/>
            <p:txBody>
              <a:bodyPr/>
              <a:lstStyle/>
              <a:p>
                <a:r>
                  <a:rPr lang="zh-CN" altLang="en-US" dirty="0"/>
                  <a:t>考虑</a:t>
                </a:r>
                <a:r>
                  <a:rPr lang="en-US" altLang="zh-CN" dirty="0" err="1"/>
                  <a:t>dp</a:t>
                </a:r>
                <a:r>
                  <a:rPr lang="zh-CN" altLang="en-US" dirty="0"/>
                  <a:t>，设</a:t>
                </a:r>
                <a14:m>
                  <m:oMath xmlns:m="http://schemas.openxmlformats.org/officeDocument/2006/math">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oMath>
                </a14:m>
                <a:r>
                  <a:rPr lang="zh-CN" altLang="en-US" dirty="0"/>
                  <a:t>表示长度为</a:t>
                </a:r>
                <a:r>
                  <a:rPr lang="en-US" altLang="zh-CN" dirty="0" err="1"/>
                  <a:t>i</a:t>
                </a:r>
                <a:r>
                  <a:rPr lang="zh-CN" altLang="en-US" dirty="0"/>
                  <a:t>的前缀合法排列数</a:t>
                </a:r>
                <a:r>
                  <a:rPr lang="en-US" altLang="zh-CN" dirty="0"/>
                  <a:t>,</a:t>
                </a:r>
                <a14:m>
                  <m:oMath xmlns:m="http://schemas.openxmlformats.org/officeDocument/2006/math">
                    <m:r>
                      <a:rPr lang="en-US" altLang="zh-CN" b="0" i="1" smtClean="0">
                        <a:latin typeface="Cambria Math" panose="02040503050406030204" pitchFamily="18" charset="0"/>
                      </a:rPr>
                      <m:t>𝑐𝑛</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oMath>
                </a14:m>
                <a:r>
                  <a:rPr lang="zh-CN" altLang="en-US" dirty="0"/>
                  <a:t>表示前</a:t>
                </a:r>
                <a:r>
                  <a:rPr lang="en-US" altLang="zh-CN" dirty="0" err="1"/>
                  <a:t>i</a:t>
                </a:r>
                <a:r>
                  <a:rPr lang="zh-CN" altLang="en-US" dirty="0"/>
                  <a:t>个字符中有多少</a:t>
                </a:r>
                <a:r>
                  <a:rPr lang="en-US" altLang="zh-CN" dirty="0"/>
                  <a:t>&gt;</a:t>
                </a:r>
                <a:r>
                  <a:rPr lang="zh-CN" altLang="en-US" dirty="0"/>
                  <a:t>符号</a:t>
                </a:r>
                <a:endParaRPr lang="en-US" altLang="zh-CN" dirty="0"/>
              </a:p>
              <a:p>
                <a14:m>
                  <m:oMath xmlns:m="http://schemas.openxmlformats.org/officeDocument/2006/math">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𝑖</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𝑗</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e>
                      <m: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𝑐𝑛</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𝑐𝑛</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−1</m:t>
                            </m:r>
                          </m:e>
                        </m:d>
                      </m:sup>
                    </m:sSup>
                  </m:oMath>
                </a14:m>
                <a:endParaRPr lang="en-US" altLang="zh-CN" b="0" dirty="0"/>
              </a:p>
              <a:p>
                <a:r>
                  <a:rPr lang="zh-CN" altLang="en-US" dirty="0"/>
                  <a:t>发现这是一个经典的分治</a:t>
                </a:r>
                <a:r>
                  <a:rPr lang="en-US" altLang="zh-CN" dirty="0" err="1"/>
                  <a:t>ntt</a:t>
                </a:r>
                <a:r>
                  <a:rPr lang="zh-CN" altLang="en-US" dirty="0"/>
                  <a:t>形式</a:t>
                </a:r>
                <a:endParaRPr lang="en-US" altLang="zh-CN" dirty="0"/>
              </a:p>
              <a:p>
                <a:r>
                  <a:rPr lang="zh-CN" altLang="en-US" dirty="0"/>
                  <a:t>分治</a:t>
                </a:r>
                <a:r>
                  <a:rPr lang="en-US" altLang="zh-CN" dirty="0" err="1"/>
                  <a:t>ntt</a:t>
                </a:r>
                <a:r>
                  <a:rPr lang="zh-CN" altLang="en-US" dirty="0"/>
                  <a:t>即可</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𝑛𝑙𝑜𝑔</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7284F2A1-3CBF-4B2D-8E00-F7F211AB17B7}"/>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532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703583-4BE6-4896-A3DD-1E3B2AC564BE}"/>
              </a:ext>
            </a:extLst>
          </p:cNvPr>
          <p:cNvSpPr>
            <a:spLocks noGrp="1"/>
          </p:cNvSpPr>
          <p:nvPr>
            <p:ph type="title"/>
          </p:nvPr>
        </p:nvSpPr>
        <p:spPr/>
        <p:txBody>
          <a:bodyPr/>
          <a:lstStyle/>
          <a:p>
            <a:r>
              <a:rPr lang="zh-CN" altLang="en-US" dirty="0"/>
              <a:t>其他</a:t>
            </a:r>
          </a:p>
        </p:txBody>
      </p:sp>
      <p:sp>
        <p:nvSpPr>
          <p:cNvPr id="3" name="内容占位符 2">
            <a:extLst>
              <a:ext uri="{FF2B5EF4-FFF2-40B4-BE49-F238E27FC236}">
                <a16:creationId xmlns:a16="http://schemas.microsoft.com/office/drawing/2014/main" id="{C8D7239B-C9DA-4DCB-B608-73ED4663853B}"/>
              </a:ext>
            </a:extLst>
          </p:cNvPr>
          <p:cNvSpPr>
            <a:spLocks noGrp="1"/>
          </p:cNvSpPr>
          <p:nvPr>
            <p:ph idx="1"/>
          </p:nvPr>
        </p:nvSpPr>
        <p:spPr/>
        <p:txBody>
          <a:bodyPr/>
          <a:lstStyle/>
          <a:p>
            <a:r>
              <a:rPr lang="zh-CN" altLang="en-US" dirty="0"/>
              <a:t>（现在是放飞自我的时间</a:t>
            </a:r>
          </a:p>
        </p:txBody>
      </p:sp>
    </p:spTree>
    <p:extLst>
      <p:ext uri="{BB962C8B-B14F-4D97-AF65-F5344CB8AC3E}">
        <p14:creationId xmlns:p14="http://schemas.microsoft.com/office/powerpoint/2010/main" val="6107897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54BB6-C6D9-449C-AA62-C98EA3908360}"/>
              </a:ext>
            </a:extLst>
          </p:cNvPr>
          <p:cNvSpPr>
            <a:spLocks noGrp="1"/>
          </p:cNvSpPr>
          <p:nvPr>
            <p:ph type="title"/>
          </p:nvPr>
        </p:nvSpPr>
        <p:spPr/>
        <p:txBody>
          <a:bodyPr/>
          <a:lstStyle/>
          <a:p>
            <a:r>
              <a:rPr lang="en-US" altLang="zh-CN" dirty="0"/>
              <a:t>P2014 </a:t>
            </a:r>
            <a:r>
              <a:rPr lang="zh-CN" altLang="en-US" dirty="0"/>
              <a:t>选课</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A3F37AE-C088-4A3F-BED3-578D86CBBF6E}"/>
                  </a:ext>
                </a:extLst>
              </p:cNvPr>
              <p:cNvSpPr>
                <a:spLocks noGrp="1"/>
              </p:cNvSpPr>
              <p:nvPr>
                <p:ph idx="1"/>
              </p:nvPr>
            </p:nvSpPr>
            <p:spPr/>
            <p:txBody>
              <a:bodyPr/>
              <a:lstStyle/>
              <a:p>
                <a:r>
                  <a:rPr lang="zh-CN" altLang="en-US" dirty="0"/>
                  <a:t>有</a:t>
                </a:r>
                <a:r>
                  <a:rPr lang="en-US" altLang="zh-CN" dirty="0"/>
                  <a:t>n</a:t>
                </a:r>
                <a:r>
                  <a:rPr lang="zh-CN" altLang="en-US" dirty="0"/>
                  <a:t>门课，有些课有一门先修课，修完第</a:t>
                </a:r>
                <a:r>
                  <a:rPr lang="en-US" altLang="zh-CN" dirty="0" err="1"/>
                  <a:t>i</a:t>
                </a:r>
                <a:r>
                  <a:rPr lang="zh-CN" altLang="en-US" dirty="0"/>
                  <a:t>门课后可以获得</a:t>
                </a:r>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1" dirty="0">
                            <a:latin typeface="Cambria Math" panose="02040503050406030204" pitchFamily="18" charset="0"/>
                          </a:rPr>
                          <m:t>a</m:t>
                        </m:r>
                      </m:e>
                      <m:sub>
                        <m:r>
                          <a:rPr lang="en-US" altLang="zh-CN" b="0" i="1" dirty="0" smtClean="0">
                            <a:latin typeface="Cambria Math" panose="02040503050406030204" pitchFamily="18" charset="0"/>
                          </a:rPr>
                          <m:t>𝑖</m:t>
                        </m:r>
                      </m:sub>
                    </m:sSub>
                  </m:oMath>
                </a14:m>
                <a:r>
                  <a:rPr lang="zh-CN" altLang="en-US" b="0" dirty="0"/>
                  <a:t>的学分，问修</a:t>
                </a:r>
                <a:r>
                  <a:rPr lang="en-US" altLang="zh-CN" b="0" dirty="0"/>
                  <a:t>m</a:t>
                </a:r>
                <a:r>
                  <a:rPr lang="zh-CN" altLang="en-US" b="0" dirty="0"/>
                  <a:t>门课获得的最大学分是多少</a:t>
                </a:r>
                <a:endParaRPr lang="en-US" altLang="zh-CN" b="0"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≤2000,</m:t>
                    </m:r>
                    <m:r>
                      <a:rPr lang="en-US" altLang="zh-CN" b="0" i="1" smtClean="0">
                        <a:latin typeface="Cambria Math" panose="02040503050406030204" pitchFamily="18" charset="0"/>
                      </a:rPr>
                      <m:t>𝑚</m:t>
                    </m:r>
                    <m:r>
                      <a:rPr lang="en-US" altLang="zh-CN" b="0" i="1" smtClean="0">
                        <a:latin typeface="Cambria Math" panose="02040503050406030204" pitchFamily="18" charset="0"/>
                      </a:rPr>
                      <m:t>≤2000</m:t>
                    </m:r>
                  </m:oMath>
                </a14:m>
                <a:r>
                  <a:rPr lang="en-US" altLang="zh-CN" b="0" dirty="0"/>
                  <a:t>(</a:t>
                </a:r>
                <a:r>
                  <a:rPr lang="zh-CN" altLang="en-US" b="0" dirty="0"/>
                  <a:t>或许）</a:t>
                </a:r>
                <a:endParaRPr lang="en-US" altLang="zh-CN" b="0" dirty="0"/>
              </a:p>
              <a:p>
                <a:r>
                  <a:rPr lang="zh-CN" altLang="en-US" dirty="0"/>
                  <a:t>（原题</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≤300,</m:t>
                    </m:r>
                    <m:r>
                      <a:rPr lang="en-US" altLang="zh-CN" b="0" i="1" smtClean="0">
                        <a:latin typeface="Cambria Math" panose="02040503050406030204" pitchFamily="18" charset="0"/>
                      </a:rPr>
                      <m:t>𝑚</m:t>
                    </m:r>
                    <m:r>
                      <a:rPr lang="en-US" altLang="zh-CN" b="0" i="1" smtClean="0">
                        <a:latin typeface="Cambria Math" panose="02040503050406030204" pitchFamily="18" charset="0"/>
                      </a:rPr>
                      <m:t>≤300</m:t>
                    </m:r>
                  </m:oMath>
                </a14:m>
                <a:r>
                  <a:rPr lang="zh-CN" altLang="en-US" dirty="0"/>
                  <a:t>）</a:t>
                </a:r>
                <a:endParaRPr lang="en-US" altLang="zh-CN" b="0" dirty="0"/>
              </a:p>
            </p:txBody>
          </p:sp>
        </mc:Choice>
        <mc:Fallback xmlns="">
          <p:sp>
            <p:nvSpPr>
              <p:cNvPr id="3" name="内容占位符 2">
                <a:extLst>
                  <a:ext uri="{FF2B5EF4-FFF2-40B4-BE49-F238E27FC236}">
                    <a16:creationId xmlns:a16="http://schemas.microsoft.com/office/drawing/2014/main" id="{6A3F37AE-C088-4A3F-BED3-578D86CBBF6E}"/>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04524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ECB89E-8843-4E6D-84BD-B016722214DE}"/>
              </a:ext>
            </a:extLst>
          </p:cNvPr>
          <p:cNvSpPr>
            <a:spLocks noGrp="1"/>
          </p:cNvSpPr>
          <p:nvPr>
            <p:ph type="title"/>
          </p:nvPr>
        </p:nvSpPr>
        <p:spPr/>
        <p:txBody>
          <a:bodyPr/>
          <a:lstStyle/>
          <a:p>
            <a:r>
              <a:rPr lang="en-US" altLang="zh-CN" dirty="0"/>
              <a:t>P2014 </a:t>
            </a:r>
            <a:r>
              <a:rPr lang="zh-CN" altLang="en-US" dirty="0"/>
              <a:t>选课</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378BF1B-DCC4-4BA3-9A26-2FB3DD3AAF1C}"/>
                  </a:ext>
                </a:extLst>
              </p:cNvPr>
              <p:cNvSpPr>
                <a:spLocks noGrp="1"/>
              </p:cNvSpPr>
              <p:nvPr>
                <p:ph idx="1"/>
              </p:nvPr>
            </p:nvSpPr>
            <p:spPr/>
            <p:txBody>
              <a:bodyPr/>
              <a:lstStyle/>
              <a:p>
                <a:r>
                  <a:rPr lang="zh-CN" altLang="en-US" dirty="0"/>
                  <a:t>显然形成一个树形结构</a:t>
                </a:r>
                <a:endParaRPr lang="en-US" altLang="zh-CN" dirty="0"/>
              </a:p>
              <a:p>
                <a:r>
                  <a:rPr lang="zh-CN" altLang="en-US" dirty="0"/>
                  <a:t>考虑一个点及其子树</a:t>
                </a:r>
                <a:endParaRPr lang="en-US" altLang="zh-CN" dirty="0"/>
              </a:p>
              <a:p>
                <a:r>
                  <a:rPr lang="zh-CN" altLang="en-US" dirty="0"/>
                  <a:t>考虑按</a:t>
                </a:r>
                <a:r>
                  <a:rPr lang="en-US" altLang="zh-CN" dirty="0" err="1"/>
                  <a:t>dfs</a:t>
                </a:r>
                <a:r>
                  <a:rPr lang="zh-CN" altLang="en-US" dirty="0"/>
                  <a:t>序来</a:t>
                </a:r>
                <a:r>
                  <a:rPr lang="en-US" altLang="zh-CN" dirty="0" err="1"/>
                  <a:t>dp</a:t>
                </a:r>
                <a:endParaRPr lang="en-US" altLang="zh-CN" dirty="0"/>
              </a:p>
              <a:p>
                <a:r>
                  <a:rPr lang="zh-CN" altLang="en-US" dirty="0"/>
                  <a:t>那选了这个点后就可以选它的子树，所以</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𝑑𝑓𝑛</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𝑑𝑓𝑛</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+1</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d>
                  </m:oMath>
                </a14:m>
                <a:endParaRPr lang="en-US" altLang="zh-CN" dirty="0"/>
              </a:p>
              <a:p>
                <a:r>
                  <a:rPr lang="zh-CN" altLang="en-US" dirty="0"/>
                  <a:t>如果没选这个点，那它的子树也一定不会被选，所以</a:t>
                </a:r>
                <a14:m>
                  <m:oMath xmlns:m="http://schemas.openxmlformats.org/officeDocument/2006/math">
                    <m:r>
                      <m:rPr>
                        <m:sty m:val="p"/>
                      </m:rPr>
                      <a:rPr lang="en-US" altLang="zh-CN" i="1" dirty="0">
                        <a:latin typeface="Cambria Math" panose="02040503050406030204" pitchFamily="18" charset="0"/>
                      </a:rPr>
                      <m:t>d</m:t>
                    </m:r>
                    <m:r>
                      <a:rPr lang="en-US" altLang="zh-CN" b="0" i="1" dirty="0" smtClean="0">
                        <a:latin typeface="Cambria Math" panose="02040503050406030204" pitchFamily="18" charset="0"/>
                      </a:rPr>
                      <m:t>𝑝</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𝑑𝑓𝑛</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𝑢</m:t>
                            </m:r>
                          </m:e>
                        </m:d>
                      </m:e>
                    </m:d>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𝑖</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𝑑𝑝</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𝑜𝑢𝑡</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𝑢</m:t>
                            </m:r>
                          </m:e>
                        </m:d>
                        <m:r>
                          <a:rPr lang="en-US" altLang="zh-CN" b="0" i="1" dirty="0" smtClean="0">
                            <a:latin typeface="Cambria Math" panose="02040503050406030204" pitchFamily="18" charset="0"/>
                          </a:rPr>
                          <m:t>+1</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oMath>
                </a14:m>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𝑛𝑚</m:t>
                    </m:r>
                    <m:r>
                      <a:rPr lang="en-US" altLang="zh-CN" b="0" i="1" smtClean="0">
                        <a:latin typeface="Cambria Math" panose="02040503050406030204" pitchFamily="18" charset="0"/>
                      </a:rPr>
                      <m:t>)</m:t>
                    </m:r>
                  </m:oMath>
                </a14:m>
                <a:endParaRPr lang="en-US" altLang="zh-CN" dirty="0"/>
              </a:p>
              <a:p>
                <a:endParaRPr lang="en-US" altLang="zh-CN" b="0" dirty="0"/>
              </a:p>
            </p:txBody>
          </p:sp>
        </mc:Choice>
        <mc:Fallback xmlns="">
          <p:sp>
            <p:nvSpPr>
              <p:cNvPr id="3" name="内容占位符 2">
                <a:extLst>
                  <a:ext uri="{FF2B5EF4-FFF2-40B4-BE49-F238E27FC236}">
                    <a16:creationId xmlns:a16="http://schemas.microsoft.com/office/drawing/2014/main" id="{2378BF1B-DCC4-4BA3-9A26-2FB3DD3AAF1C}"/>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959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D8105-EF3B-443C-9CF1-6ED9D71363A1}"/>
              </a:ext>
            </a:extLst>
          </p:cNvPr>
          <p:cNvSpPr>
            <a:spLocks noGrp="1"/>
          </p:cNvSpPr>
          <p:nvPr>
            <p:ph type="title"/>
          </p:nvPr>
        </p:nvSpPr>
        <p:spPr/>
        <p:txBody>
          <a:bodyPr/>
          <a:lstStyle/>
          <a:p>
            <a:r>
              <a:rPr lang="en-US" altLang="zh-CN" dirty="0"/>
              <a:t>HNOI2013</a:t>
            </a:r>
            <a:r>
              <a:rPr lang="zh-CN" altLang="en-US" dirty="0"/>
              <a:t>游走</a:t>
            </a:r>
          </a:p>
        </p:txBody>
      </p:sp>
      <p:sp>
        <p:nvSpPr>
          <p:cNvPr id="3" name="内容占位符 2">
            <a:extLst>
              <a:ext uri="{FF2B5EF4-FFF2-40B4-BE49-F238E27FC236}">
                <a16:creationId xmlns:a16="http://schemas.microsoft.com/office/drawing/2014/main" id="{E163DAA0-DCE4-46FE-862A-36F967909773}"/>
              </a:ext>
            </a:extLst>
          </p:cNvPr>
          <p:cNvSpPr>
            <a:spLocks noGrp="1"/>
          </p:cNvSpPr>
          <p:nvPr>
            <p:ph idx="1"/>
          </p:nvPr>
        </p:nvSpPr>
        <p:spPr/>
        <p:txBody>
          <a:bodyPr/>
          <a:lstStyle/>
          <a:p>
            <a:r>
              <a:rPr lang="en-US" altLang="zh-CN" dirty="0"/>
              <a:t>N</a:t>
            </a:r>
            <a:r>
              <a:rPr lang="zh-CN" altLang="en-US" dirty="0"/>
              <a:t>个点的图，每条边有分数，一个人要从</a:t>
            </a:r>
            <a:r>
              <a:rPr lang="en-US" altLang="zh-CN" dirty="0"/>
              <a:t>1</a:t>
            </a:r>
            <a:r>
              <a:rPr lang="zh-CN" altLang="en-US" dirty="0"/>
              <a:t>号点到</a:t>
            </a:r>
            <a:r>
              <a:rPr lang="en-US" altLang="zh-CN" dirty="0"/>
              <a:t>n</a:t>
            </a:r>
            <a:r>
              <a:rPr lang="zh-CN" altLang="en-US" dirty="0"/>
              <a:t>号点，每次他会从当前出边中随机选择一条，问最后的期望得分</a:t>
            </a:r>
            <a:endParaRPr lang="en-US" altLang="zh-CN" dirty="0"/>
          </a:p>
          <a:p>
            <a:r>
              <a:rPr lang="en-US" altLang="zh-CN" dirty="0"/>
              <a:t>N&lt;=500</a:t>
            </a:r>
          </a:p>
        </p:txBody>
      </p:sp>
    </p:spTree>
    <p:extLst>
      <p:ext uri="{BB962C8B-B14F-4D97-AF65-F5344CB8AC3E}">
        <p14:creationId xmlns:p14="http://schemas.microsoft.com/office/powerpoint/2010/main" val="2961857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2EB24-2BC9-4356-93AB-20BE00518D31}"/>
              </a:ext>
            </a:extLst>
          </p:cNvPr>
          <p:cNvSpPr>
            <a:spLocks noGrp="1"/>
          </p:cNvSpPr>
          <p:nvPr>
            <p:ph type="title"/>
          </p:nvPr>
        </p:nvSpPr>
        <p:spPr/>
        <p:txBody>
          <a:bodyPr/>
          <a:lstStyle/>
          <a:p>
            <a:r>
              <a:rPr lang="zh-CN" altLang="en-US" dirty="0"/>
              <a:t>九省联考</a:t>
            </a:r>
            <a:r>
              <a:rPr lang="en-US" altLang="zh-CN" dirty="0"/>
              <a:t>2018 </a:t>
            </a:r>
            <a:r>
              <a:rPr lang="zh-CN" altLang="en-US" dirty="0"/>
              <a:t>一双木棋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FB4637B-A06C-4193-A3EC-B9E67DC980ED}"/>
                  </a:ext>
                </a:extLst>
              </p:cNvPr>
              <p:cNvSpPr>
                <a:spLocks noGrp="1"/>
              </p:cNvSpPr>
              <p:nvPr>
                <p:ph idx="1"/>
              </p:nvPr>
            </p:nvSpPr>
            <p:spPr/>
            <p:txBody>
              <a:bodyPr/>
              <a:lstStyle/>
              <a:p>
                <a:r>
                  <a:rPr lang="zh-CN" altLang="en-US" dirty="0"/>
                  <a:t>两个人在</a:t>
                </a:r>
                <a:r>
                  <a:rPr lang="en-US" altLang="zh-CN" dirty="0"/>
                  <a:t>n*m</a:t>
                </a:r>
                <a:r>
                  <a:rPr lang="zh-CN" altLang="en-US" dirty="0"/>
                  <a:t>的棋盘上下棋，轮流落子，第一个人先手，第一个人在</a:t>
                </a:r>
                <a:r>
                  <a:rPr lang="en-US" altLang="zh-CN" dirty="0" err="1"/>
                  <a:t>i</a:t>
                </a:r>
                <a:r>
                  <a:rPr lang="zh-CN" altLang="en-US" dirty="0"/>
                  <a:t>行</a:t>
                </a:r>
                <a:r>
                  <a:rPr lang="en-US" altLang="zh-CN" dirty="0"/>
                  <a:t>j</a:t>
                </a:r>
                <a:r>
                  <a:rPr lang="zh-CN" altLang="en-US" dirty="0"/>
                  <a:t>列落子会获得</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分，第二个人在</a:t>
                </a:r>
                <a:r>
                  <a:rPr lang="en-US" altLang="zh-CN" dirty="0" err="1"/>
                  <a:t>i</a:t>
                </a:r>
                <a:r>
                  <a:rPr lang="zh-CN" altLang="en-US" dirty="0"/>
                  <a:t>行</a:t>
                </a:r>
                <a:r>
                  <a:rPr lang="en-US" altLang="zh-CN" dirty="0"/>
                  <a:t>j</a:t>
                </a:r>
                <a:r>
                  <a:rPr lang="zh-CN" altLang="en-US" dirty="0"/>
                  <a:t>列落子会获得</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分</m:t>
                    </m:r>
                  </m:oMath>
                </a14:m>
                <a:r>
                  <a:rPr lang="zh-CN" altLang="en-US" dirty="0"/>
                  <a:t>，一个位置可以落子当且仅当这个位置上面与左边的位置都有棋子，且这个位置没有棋子，两个人都想要自己的分数</a:t>
                </a:r>
                <a:r>
                  <a:rPr lang="en-US" altLang="zh-CN" dirty="0"/>
                  <a:t>-</a:t>
                </a:r>
                <a:r>
                  <a:rPr lang="zh-CN" altLang="en-US" dirty="0"/>
                  <a:t>对方的分数最大，问最后第一个人的分数</a:t>
                </a:r>
                <a:r>
                  <a:rPr lang="en-US" altLang="zh-CN" dirty="0"/>
                  <a:t>-</a:t>
                </a:r>
                <a:r>
                  <a:rPr lang="zh-CN" altLang="en-US" dirty="0"/>
                  <a:t>第二个人的分数为多少</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≤10</m:t>
                    </m:r>
                  </m:oMath>
                </a14:m>
                <a:endParaRPr lang="zh-CN" altLang="en-US" dirty="0"/>
              </a:p>
            </p:txBody>
          </p:sp>
        </mc:Choice>
        <mc:Fallback xmlns="">
          <p:sp>
            <p:nvSpPr>
              <p:cNvPr id="3" name="内容占位符 2">
                <a:extLst>
                  <a:ext uri="{FF2B5EF4-FFF2-40B4-BE49-F238E27FC236}">
                    <a16:creationId xmlns:a16="http://schemas.microsoft.com/office/drawing/2014/main" id="{3FB4637B-A06C-4193-A3EC-B9E67DC980ED}"/>
                  </a:ext>
                </a:extLst>
              </p:cNvPr>
              <p:cNvSpPr>
                <a:spLocks noGrp="1" noRot="1" noChangeAspect="1" noMove="1" noResize="1" noEditPoints="1" noAdjustHandles="1" noChangeArrowheads="1" noChangeShapeType="1" noTextEdit="1"/>
              </p:cNvSpPr>
              <p:nvPr>
                <p:ph idx="1"/>
              </p:nvPr>
            </p:nvSpPr>
            <p:spPr>
              <a:blipFill>
                <a:blip r:embed="rId2"/>
                <a:stretch>
                  <a:fillRect l="-1043" t="-2521"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25149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98E71E-1C2F-42B3-8127-9579232462CA}"/>
              </a:ext>
            </a:extLst>
          </p:cNvPr>
          <p:cNvSpPr>
            <a:spLocks noGrp="1"/>
          </p:cNvSpPr>
          <p:nvPr>
            <p:ph type="title"/>
          </p:nvPr>
        </p:nvSpPr>
        <p:spPr/>
        <p:txBody>
          <a:bodyPr/>
          <a:lstStyle/>
          <a:p>
            <a:r>
              <a:rPr lang="en-US" altLang="zh-CN" dirty="0"/>
              <a:t>HNOI2013</a:t>
            </a:r>
            <a:r>
              <a:rPr lang="zh-CN" altLang="en-US" dirty="0"/>
              <a:t>游走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E073C51-2790-4E24-8BD1-EE08CE4301B7}"/>
                  </a:ext>
                </a:extLst>
              </p:cNvPr>
              <p:cNvSpPr>
                <a:spLocks noGrp="1"/>
              </p:cNvSpPr>
              <p:nvPr>
                <p:ph idx="1"/>
              </p:nvPr>
            </p:nvSpPr>
            <p:spPr/>
            <p:txBody>
              <a:bodyPr>
                <a:normAutofit lnSpcReduction="10000"/>
              </a:bodyPr>
              <a:lstStyle/>
              <a:p>
                <a:r>
                  <a:rPr lang="zh-CN" altLang="en-US" dirty="0"/>
                  <a:t>显然</a:t>
                </a:r>
                <a:r>
                  <a:rPr lang="en-US" altLang="zh-CN" dirty="0" err="1"/>
                  <a:t>ans</a:t>
                </a:r>
                <a:r>
                  <a:rPr lang="en-US" altLang="zh-CN" dirty="0"/>
                  <a:t>=</a:t>
                </a:r>
                <a:r>
                  <a:rPr lang="zh-CN" altLang="en-US" dirty="0"/>
                  <a:t>每条边被走过的次数*该边边权</a:t>
                </a:r>
                <a:endParaRPr lang="en-US" altLang="zh-CN" dirty="0"/>
              </a:p>
              <a:p>
                <a:r>
                  <a:rPr lang="zh-CN" altLang="en-US" dirty="0"/>
                  <a:t>设</a:t>
                </a:r>
                <a:r>
                  <a:rPr lang="en-US" altLang="zh-CN" dirty="0"/>
                  <a:t>in[</a:t>
                </a:r>
                <a:r>
                  <a:rPr lang="en-US" altLang="zh-CN" dirty="0" err="1"/>
                  <a:t>i</a:t>
                </a:r>
                <a:r>
                  <a:rPr lang="en-US" altLang="zh-CN" dirty="0"/>
                  <a:t>]</a:t>
                </a:r>
                <a:r>
                  <a:rPr lang="zh-CN" altLang="en-US" dirty="0"/>
                  <a:t>为</a:t>
                </a:r>
                <a:r>
                  <a:rPr lang="en-US" altLang="zh-CN" dirty="0" err="1"/>
                  <a:t>i</a:t>
                </a:r>
                <a:r>
                  <a:rPr lang="zh-CN" altLang="en-US" dirty="0"/>
                  <a:t>的度数</a:t>
                </a:r>
                <a:endParaRPr lang="en-US" altLang="zh-CN" dirty="0"/>
              </a:p>
              <a:p>
                <a:r>
                  <a:rPr lang="zh-CN" altLang="en-US" dirty="0"/>
                  <a:t>边</a:t>
                </a:r>
                <a:r>
                  <a:rPr lang="en-US" altLang="zh-CN" dirty="0"/>
                  <a:t>(</a:t>
                </a:r>
                <a:r>
                  <a:rPr lang="en-US" altLang="zh-CN" dirty="0" err="1"/>
                  <a:t>x,y</a:t>
                </a:r>
                <a:r>
                  <a:rPr lang="en-US" altLang="zh-CN" dirty="0"/>
                  <a:t>)</a:t>
                </a:r>
                <a:r>
                  <a:rPr lang="zh-CN" altLang="en-US" dirty="0"/>
                  <a:t>被走过的次数</a:t>
                </a:r>
                <a:r>
                  <a:rPr lang="en-US" altLang="zh-CN" dirty="0"/>
                  <a:t>=</a:t>
                </a:r>
                <a:r>
                  <a:rPr lang="zh-CN" altLang="en-US" dirty="0"/>
                  <a:t>（</a:t>
                </a:r>
                <a:r>
                  <a:rPr lang="en-US" altLang="zh-CN" dirty="0"/>
                  <a:t>x</a:t>
                </a:r>
                <a:r>
                  <a:rPr lang="zh-CN" altLang="en-US" dirty="0"/>
                  <a:t>被期望被走过的次数</a:t>
                </a:r>
                <a:r>
                  <a:rPr lang="en-US" altLang="zh-CN" dirty="0"/>
                  <a:t>/in(x)+y</a:t>
                </a:r>
                <a:r>
                  <a:rPr lang="zh-CN" altLang="en-US" dirty="0"/>
                  <a:t>期望被走过的次数</a:t>
                </a:r>
                <a:r>
                  <a:rPr lang="en-US" altLang="zh-CN" dirty="0"/>
                  <a:t>/in(y)</a:t>
                </a:r>
                <a:r>
                  <a:rPr lang="zh-CN" altLang="en-US" dirty="0"/>
                  <a:t>）</a:t>
                </a:r>
                <a:endParaRPr lang="en-US" altLang="zh-CN" dirty="0"/>
              </a:p>
              <a:p>
                <a:r>
                  <a:rPr lang="zh-CN" altLang="en-US" dirty="0"/>
                  <a:t>等同于求每个点期望被走过的次数</a:t>
                </a:r>
                <a:endParaRPr lang="en-US" altLang="zh-CN" dirty="0"/>
              </a:p>
              <a:p>
                <a:r>
                  <a:rPr lang="zh-CN" altLang="en-US" dirty="0"/>
                  <a:t>则</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endParaRPr lang="en-US" altLang="zh-CN" dirty="0"/>
              </a:p>
              <a:p>
                <a:r>
                  <a:rPr lang="zh-CN" altLang="en-US" dirty="0"/>
                  <a:t>特别的，</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oMath>
                </a14:m>
                <a:r>
                  <a:rPr lang="en-US" altLang="zh-CN" dirty="0"/>
                  <a:t>+1</a:t>
                </a:r>
              </a:p>
              <a:p>
                <a:r>
                  <a:rPr lang="zh-CN" altLang="en-US" dirty="0"/>
                  <a:t>高斯消元求解即可</a:t>
                </a:r>
                <a:endParaRPr lang="en-US" altLang="zh-CN" dirty="0"/>
              </a:p>
              <a:p>
                <a:r>
                  <a:rPr lang="zh-CN" altLang="en-US" dirty="0"/>
                  <a:t>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DE073C51-2790-4E24-8BD1-EE08CE4301B7}"/>
                  </a:ext>
                </a:extLst>
              </p:cNvPr>
              <p:cNvSpPr>
                <a:spLocks noGrp="1" noRot="1" noChangeAspect="1" noMove="1" noResize="1" noEditPoints="1" noAdjustHandles="1" noChangeArrowheads="1" noChangeShapeType="1" noTextEdit="1"/>
              </p:cNvSpPr>
              <p:nvPr>
                <p:ph idx="1"/>
              </p:nvPr>
            </p:nvSpPr>
            <p:spPr>
              <a:blipFill>
                <a:blip r:embed="rId2"/>
                <a:stretch>
                  <a:fillRect l="-1043" t="-32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891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59DF03-EB4A-46BC-9276-D4BAC4908E70}"/>
              </a:ext>
            </a:extLst>
          </p:cNvPr>
          <p:cNvSpPr>
            <a:spLocks noGrp="1"/>
          </p:cNvSpPr>
          <p:nvPr>
            <p:ph type="title"/>
          </p:nvPr>
        </p:nvSpPr>
        <p:spPr/>
        <p:txBody>
          <a:bodyPr/>
          <a:lstStyle/>
          <a:p>
            <a:r>
              <a:rPr lang="en-US" altLang="zh-CN" dirty="0"/>
              <a:t>CF1278F cards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D185D18-3C8A-4FC1-A31D-98F3E8B38751}"/>
                  </a:ext>
                </a:extLst>
              </p:cNvPr>
              <p:cNvSpPr>
                <a:spLocks noGrp="1"/>
              </p:cNvSpPr>
              <p:nvPr>
                <p:ph idx="1"/>
              </p:nvPr>
            </p:nvSpPr>
            <p:spPr/>
            <p:txBody>
              <a:bodyPr/>
              <a:lstStyle/>
              <a:p>
                <a:r>
                  <a:rPr lang="en-US" altLang="zh-CN" dirty="0"/>
                  <a:t>M</a:t>
                </a:r>
                <a:r>
                  <a:rPr lang="zh-CN" altLang="en-US" dirty="0"/>
                  <a:t>张牌，有一张是王牌，洗牌，抽一张牌再放回去，重复</a:t>
                </a:r>
                <a:r>
                  <a:rPr lang="en-US" altLang="zh-CN" dirty="0"/>
                  <a:t>N</a:t>
                </a:r>
                <a:r>
                  <a:rPr lang="zh-CN" altLang="en-US" dirty="0"/>
                  <a:t>次，最后设抽到了</a:t>
                </a:r>
                <a:r>
                  <a:rPr lang="en-US" altLang="zh-CN" dirty="0"/>
                  <a:t>x</a:t>
                </a:r>
                <a:r>
                  <a:rPr lang="zh-CN" altLang="en-US" dirty="0"/>
                  <a:t>次王牌，求</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𝑘</m:t>
                        </m:r>
                      </m:sup>
                    </m:sSup>
                  </m:oMath>
                </a14:m>
                <a:r>
                  <a:rPr lang="zh-CN" altLang="en-US" b="0" dirty="0"/>
                  <a:t>的期望</a:t>
                </a:r>
                <a:endParaRPr lang="en-US" altLang="zh-CN" b="0"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≤998244352,</m:t>
                    </m:r>
                    <m:r>
                      <a:rPr lang="en-US" altLang="zh-CN" b="0" i="1" smtClean="0">
                        <a:latin typeface="Cambria Math" panose="02040503050406030204" pitchFamily="18" charset="0"/>
                      </a:rPr>
                      <m:t>𝑘</m:t>
                    </m:r>
                    <m:r>
                      <a:rPr lang="en-US" altLang="zh-CN" b="0" i="1" smtClean="0">
                        <a:latin typeface="Cambria Math" panose="02040503050406030204" pitchFamily="18" charset="0"/>
                      </a:rPr>
                      <m:t>≤5000</m:t>
                    </m:r>
                  </m:oMath>
                </a14:m>
                <a:endParaRPr lang="en-US" altLang="zh-CN" b="0" dirty="0"/>
              </a:p>
            </p:txBody>
          </p:sp>
        </mc:Choice>
        <mc:Fallback xmlns="">
          <p:sp>
            <p:nvSpPr>
              <p:cNvPr id="3" name="内容占位符 2">
                <a:extLst>
                  <a:ext uri="{FF2B5EF4-FFF2-40B4-BE49-F238E27FC236}">
                    <a16:creationId xmlns:a16="http://schemas.microsoft.com/office/drawing/2014/main" id="{7D185D18-3C8A-4FC1-A31D-98F3E8B38751}"/>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35100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7CC48E-F875-4986-939E-037C106A99CC}"/>
              </a:ext>
            </a:extLst>
          </p:cNvPr>
          <p:cNvSpPr>
            <a:spLocks noGrp="1"/>
          </p:cNvSpPr>
          <p:nvPr>
            <p:ph type="title"/>
          </p:nvPr>
        </p:nvSpPr>
        <p:spPr/>
        <p:txBody>
          <a:bodyPr/>
          <a:lstStyle/>
          <a:p>
            <a:r>
              <a:rPr lang="en-US" altLang="zh-CN" dirty="0"/>
              <a:t>CF1278F cards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4057445-6FD0-4F4B-9602-441B874F8760}"/>
                  </a:ext>
                </a:extLst>
              </p:cNvPr>
              <p:cNvSpPr>
                <a:spLocks noGrp="1"/>
              </p:cNvSpPr>
              <p:nvPr>
                <p:ph idx="1"/>
              </p:nvPr>
            </p:nvSpPr>
            <p:spPr/>
            <p:txBody>
              <a:bodyPr/>
              <a:lstStyle/>
              <a:p>
                <a:r>
                  <a:rPr lang="en-US" altLang="zh-CN" dirty="0"/>
                  <a:t>Orzwkr</a:t>
                </a:r>
              </a:p>
              <a:p>
                <a:r>
                  <a:rPr lang="zh-CN" altLang="en-US" dirty="0"/>
                  <a:t>显然要从</a:t>
                </a:r>
                <a:r>
                  <a:rPr lang="en-US" altLang="zh-CN" dirty="0"/>
                  <a:t>k</a:t>
                </a:r>
                <a:r>
                  <a:rPr lang="zh-CN" altLang="en-US" dirty="0"/>
                  <a:t>入手</a:t>
                </a:r>
                <a:endParaRPr lang="en-US" altLang="zh-CN" dirty="0"/>
              </a:p>
              <a:p>
                <a:r>
                  <a:rPr lang="zh-CN" altLang="en-US" dirty="0"/>
                  <a:t>考虑用序列</a:t>
                </a:r>
                <a14:m>
                  <m:oMath xmlns:m="http://schemas.openxmlformats.org/officeDocument/2006/math">
                    <m:r>
                      <m:rPr>
                        <m:sty m:val="p"/>
                      </m:rPr>
                      <a:rPr lang="en-US" altLang="zh-CN" b="0" i="0" dirty="0" smtClean="0">
                        <a:latin typeface="Cambria Math" panose="02040503050406030204" pitchFamily="18" charset="0"/>
                      </a:rPr>
                      <m:t>C</m:t>
                    </m:r>
                    <m:r>
                      <a:rPr lang="en-US" altLang="zh-CN"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𝑛</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来表示</m:t>
                    </m:r>
                    <m:r>
                      <a:rPr lang="zh-CN" altLang="en-US" i="1" dirty="0" smtClean="0">
                        <a:latin typeface="Cambria Math" panose="02040503050406030204" pitchFamily="18" charset="0"/>
                      </a:rPr>
                      <m:t>出现</m:t>
                    </m:r>
                    <m:r>
                      <a:rPr lang="zh-CN" altLang="en-US" i="1" dirty="0">
                        <a:latin typeface="Cambria Math" panose="02040503050406030204" pitchFamily="18" charset="0"/>
                      </a:rPr>
                      <m:t>大王</m:t>
                    </m:r>
                  </m:oMath>
                </a14:m>
                <a:r>
                  <a:rPr lang="zh-CN" altLang="en-US" b="0" dirty="0"/>
                  <a:t>时间的序列</a:t>
                </a:r>
                <a:endParaRPr lang="en-US" altLang="zh-CN" b="0" dirty="0"/>
              </a:p>
              <a:p>
                <a:r>
                  <a:rPr lang="zh-CN" altLang="en-US" dirty="0"/>
                  <a:t>那</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𝑘</m:t>
                        </m:r>
                      </m:sup>
                    </m:sSup>
                    <m:r>
                      <a:rPr lang="zh-CN" altLang="en-US" i="1">
                        <a:latin typeface="Cambria Math" panose="02040503050406030204" pitchFamily="18" charset="0"/>
                      </a:rPr>
                      <m:t>的</m:t>
                    </m:r>
                  </m:oMath>
                </a14:m>
                <a:r>
                  <a:rPr lang="zh-CN" altLang="en-US" b="0" dirty="0"/>
                  <a:t>意义就是从这个序列中选长度为</a:t>
                </a:r>
                <a:r>
                  <a:rPr lang="en-US" altLang="zh-CN" b="0" dirty="0"/>
                  <a:t>k</a:t>
                </a:r>
                <a:r>
                  <a:rPr lang="zh-CN" altLang="en-US" b="0" dirty="0"/>
                  <a:t>的有序序列个数</a:t>
                </a:r>
                <a:endParaRPr lang="en-US" altLang="zh-CN" b="0" dirty="0"/>
              </a:p>
              <a:p>
                <a:r>
                  <a:rPr lang="zh-CN" altLang="en-US" dirty="0"/>
                  <a:t>考虑一个长度为</a:t>
                </a:r>
                <a:r>
                  <a:rPr lang="en-US" altLang="zh-CN" dirty="0"/>
                  <a:t>k</a:t>
                </a:r>
                <a:r>
                  <a:rPr lang="zh-CN" altLang="en-US" dirty="0"/>
                  <a:t>的序列对答案的贡献</a:t>
                </a:r>
                <a:endParaRPr lang="en-US" altLang="zh-CN" dirty="0"/>
              </a:p>
              <a:p>
                <a:r>
                  <a:rPr lang="zh-CN" altLang="en-US" b="0" dirty="0"/>
                  <a:t>发现只需序列中的元素都在</a:t>
                </a:r>
                <a:r>
                  <a:rPr lang="en-US" altLang="zh-CN" b="0" dirty="0"/>
                  <a:t>C</a:t>
                </a:r>
                <a:r>
                  <a:rPr lang="zh-CN" altLang="en-US" dirty="0"/>
                  <a:t>中出现过就会对答案产生贡献</a:t>
                </a:r>
                <a:endParaRPr lang="en-US" altLang="zh-CN" dirty="0"/>
              </a:p>
              <a:p>
                <a:r>
                  <a:rPr lang="zh-CN" altLang="en-US" b="0" dirty="0"/>
                  <a:t>所以只跟这个序列的不同元素数量有关，设有</a:t>
                </a:r>
                <a:r>
                  <a:rPr lang="en-US" altLang="zh-CN" b="0" dirty="0"/>
                  <a:t>p</a:t>
                </a:r>
                <a:r>
                  <a:rPr lang="zh-CN" altLang="en-US" b="0" dirty="0"/>
                  <a:t>个，则贡献为</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𝑝</m:t>
                            </m:r>
                          </m:sup>
                        </m:sSup>
                      </m:den>
                    </m:f>
                  </m:oMath>
                </a14:m>
                <a:endParaRPr lang="en-US" altLang="zh-CN" b="0" dirty="0"/>
              </a:p>
              <a:p>
                <a:endParaRPr lang="en-US" altLang="zh-CN" b="0" dirty="0"/>
              </a:p>
            </p:txBody>
          </p:sp>
        </mc:Choice>
        <mc:Fallback xmlns="">
          <p:sp>
            <p:nvSpPr>
              <p:cNvPr id="3" name="内容占位符 2">
                <a:extLst>
                  <a:ext uri="{FF2B5EF4-FFF2-40B4-BE49-F238E27FC236}">
                    <a16:creationId xmlns:a16="http://schemas.microsoft.com/office/drawing/2014/main" id="{84057445-6FD0-4F4B-9602-441B874F8760}"/>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7477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7482A-68BB-42CD-B35F-A8AADF2B7AE9}"/>
              </a:ext>
            </a:extLst>
          </p:cNvPr>
          <p:cNvSpPr>
            <a:spLocks noGrp="1"/>
          </p:cNvSpPr>
          <p:nvPr>
            <p:ph type="title"/>
          </p:nvPr>
        </p:nvSpPr>
        <p:spPr/>
        <p:txBody>
          <a:bodyPr/>
          <a:lstStyle/>
          <a:p>
            <a:r>
              <a:rPr lang="en-US" altLang="zh-CN" dirty="0"/>
              <a:t>CF1278F cards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4240157-1393-4465-8546-0466D84F0565}"/>
                  </a:ext>
                </a:extLst>
              </p:cNvPr>
              <p:cNvSpPr>
                <a:spLocks noGrp="1"/>
              </p:cNvSpPr>
              <p:nvPr>
                <p:ph idx="1"/>
              </p:nvPr>
            </p:nvSpPr>
            <p:spPr/>
            <p:txBody>
              <a:bodyPr/>
              <a:lstStyle/>
              <a:p>
                <a:r>
                  <a:rPr lang="zh-CN" altLang="en-US" dirty="0"/>
                  <a:t>求</a:t>
                </a:r>
                <a:r>
                  <a:rPr lang="en-US" altLang="zh-CN" dirty="0"/>
                  <a:t>j</a:t>
                </a:r>
                <a:r>
                  <a:rPr lang="zh-CN" altLang="en-US" dirty="0"/>
                  <a:t>个不同元素，长度为</a:t>
                </a:r>
                <a:r>
                  <a:rPr lang="en-US" altLang="zh-CN" dirty="0"/>
                  <a:t>k</a:t>
                </a:r>
                <a:r>
                  <a:rPr lang="zh-CN" altLang="en-US" dirty="0"/>
                  <a:t>的序列数量这个可以用</a:t>
                </a:r>
                <a:r>
                  <a:rPr lang="en-US" altLang="zh-CN" dirty="0" err="1"/>
                  <a:t>dp</a:t>
                </a:r>
                <a:r>
                  <a:rPr lang="zh-CN" altLang="en-US" dirty="0"/>
                  <a:t>算出，设</a:t>
                </a:r>
                <a:r>
                  <a:rPr lang="en-US" altLang="zh-CN" dirty="0" err="1"/>
                  <a:t>dp</a:t>
                </a:r>
                <a:r>
                  <a:rPr lang="en-US" altLang="zh-CN" dirty="0"/>
                  <a:t>[</a:t>
                </a:r>
                <a:r>
                  <a:rPr lang="en-US" altLang="zh-CN" dirty="0" err="1"/>
                  <a:t>i</a:t>
                </a:r>
                <a:r>
                  <a:rPr lang="en-US" altLang="zh-CN" dirty="0"/>
                  <a:t>][j]</a:t>
                </a:r>
                <a:r>
                  <a:rPr lang="zh-CN" altLang="en-US" dirty="0"/>
                  <a:t>表示长度为</a:t>
                </a:r>
                <a:r>
                  <a:rPr lang="en-US" altLang="zh-CN" dirty="0" err="1"/>
                  <a:t>i</a:t>
                </a:r>
                <a:r>
                  <a:rPr lang="zh-CN" altLang="en-US" dirty="0"/>
                  <a:t>，有</a:t>
                </a:r>
                <a:r>
                  <a:rPr lang="en-US" altLang="zh-CN" dirty="0"/>
                  <a:t>j</a:t>
                </a:r>
                <a:r>
                  <a:rPr lang="zh-CN" altLang="en-US" dirty="0"/>
                  <a:t>个不同元素的方案数</a:t>
                </a:r>
                <a:endParaRPr lang="en-US" altLang="zh-CN" dirty="0"/>
              </a:p>
              <a:p>
                <a14:m>
                  <m:oMath xmlns:m="http://schemas.openxmlformats.org/officeDocument/2006/math">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m:t>
                    </m:r>
                  </m:oMath>
                </a14:m>
                <a:endParaRPr lang="en-US" altLang="zh-CN" dirty="0"/>
              </a:p>
              <a:p>
                <a:r>
                  <a:rPr lang="zh-CN" altLang="en-US" dirty="0"/>
                  <a:t>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D4240157-1393-4465-8546-0466D84F0565}"/>
                  </a:ext>
                </a:extLst>
              </p:cNvPr>
              <p:cNvSpPr>
                <a:spLocks noGrp="1" noRot="1" noChangeAspect="1" noMove="1" noResize="1" noEditPoints="1" noAdjustHandles="1" noChangeArrowheads="1" noChangeShapeType="1" noTextEdit="1"/>
              </p:cNvSpPr>
              <p:nvPr>
                <p:ph idx="1"/>
              </p:nvPr>
            </p:nvSpPr>
            <p:spPr>
              <a:blipFill>
                <a:blip r:embed="rId2"/>
                <a:stretch>
                  <a:fillRect l="-1043" t="-2521" r="-18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215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56C90-9EBD-4B2C-B8A0-3E3C38028B2F}"/>
              </a:ext>
            </a:extLst>
          </p:cNvPr>
          <p:cNvSpPr>
            <a:spLocks noGrp="1"/>
          </p:cNvSpPr>
          <p:nvPr>
            <p:ph type="title"/>
          </p:nvPr>
        </p:nvSpPr>
        <p:spPr/>
        <p:txBody>
          <a:bodyPr/>
          <a:lstStyle/>
          <a:p>
            <a:r>
              <a:rPr lang="en-US" altLang="zh-CN" dirty="0"/>
              <a:t>NOI2007</a:t>
            </a:r>
            <a:r>
              <a:rPr lang="zh-CN" altLang="en-US" dirty="0"/>
              <a:t>货币兑换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73F18AA-8C07-439E-BD1A-BCAE5149C0E4}"/>
                  </a:ext>
                </a:extLst>
              </p:cNvPr>
              <p:cNvSpPr>
                <a:spLocks noGrp="1"/>
              </p:cNvSpPr>
              <p:nvPr>
                <p:ph idx="1"/>
              </p:nvPr>
            </p:nvSpPr>
            <p:spPr/>
            <p:txBody>
              <a:bodyPr/>
              <a:lstStyle/>
              <a:p>
                <a:r>
                  <a:rPr lang="zh-CN" altLang="en-US" dirty="0"/>
                  <a:t>有两种金卷</a:t>
                </a:r>
                <a:r>
                  <a:rPr lang="en-US" altLang="zh-CN" dirty="0"/>
                  <a:t>A</a:t>
                </a:r>
                <a:r>
                  <a:rPr lang="zh-CN" altLang="en-US" dirty="0"/>
                  <a:t>，</a:t>
                </a:r>
                <a:r>
                  <a:rPr lang="en-US" altLang="zh-CN" dirty="0"/>
                  <a:t>B</a:t>
                </a:r>
                <a:r>
                  <a:rPr lang="zh-CN" altLang="en-US" dirty="0"/>
                  <a:t>，你知道它们每天的价值</a:t>
                </a:r>
                <a:endParaRPr lang="en-US" altLang="zh-CN" dirty="0"/>
              </a:p>
              <a:p>
                <a:r>
                  <a:rPr lang="zh-CN" altLang="en-US" dirty="0"/>
                  <a:t>第</a:t>
                </a:r>
                <a:r>
                  <a:rPr lang="en-US" altLang="zh-CN" dirty="0"/>
                  <a:t>k</a:t>
                </a:r>
                <a:r>
                  <a:rPr lang="zh-CN" altLang="en-US" dirty="0"/>
                  <a:t>天可以进行两种操作</a:t>
                </a:r>
                <a:endParaRPr lang="en-US" altLang="zh-CN" dirty="0"/>
              </a:p>
              <a:p>
                <a:r>
                  <a:rPr lang="zh-CN" altLang="en-US" dirty="0"/>
                  <a:t>提供一个</a:t>
                </a:r>
                <a:r>
                  <a:rPr lang="en-US" altLang="zh-CN" dirty="0"/>
                  <a:t>x</a:t>
                </a:r>
                <a:r>
                  <a:rPr lang="zh-CN" altLang="en-US" dirty="0"/>
                  <a:t>，卖出</a:t>
                </a:r>
                <a:r>
                  <a:rPr lang="en-US" altLang="zh-CN" dirty="0"/>
                  <a:t>x%</a:t>
                </a:r>
                <a:r>
                  <a:rPr lang="zh-CN" altLang="en-US" dirty="0"/>
                  <a:t>的</a:t>
                </a:r>
                <a:r>
                  <a:rPr lang="en-US" altLang="zh-CN" dirty="0"/>
                  <a:t>A</a:t>
                </a:r>
                <a:r>
                  <a:rPr lang="zh-CN" altLang="en-US" dirty="0"/>
                  <a:t>与</a:t>
                </a:r>
                <a:r>
                  <a:rPr lang="en-US" altLang="zh-CN" dirty="0"/>
                  <a:t>x%</a:t>
                </a:r>
                <a:r>
                  <a:rPr lang="zh-CN" altLang="en-US" dirty="0"/>
                  <a:t>的</a:t>
                </a:r>
                <a:r>
                  <a:rPr lang="en-US" altLang="zh-CN" dirty="0"/>
                  <a:t>B</a:t>
                </a:r>
              </a:p>
              <a:p>
                <a:r>
                  <a:rPr lang="zh-CN" altLang="en-US" dirty="0"/>
                  <a:t>买入</a:t>
                </a:r>
                <a14:m>
                  <m:oMath xmlns:m="http://schemas.openxmlformats.org/officeDocument/2006/math">
                    <m:r>
                      <a:rPr lang="en-US" altLang="zh-CN" b="0" i="1" smtClean="0">
                        <a:latin typeface="Cambria Math" panose="02040503050406030204" pitchFamily="18" charset="0"/>
                      </a:rPr>
                      <m:t>𝐴</m:t>
                    </m:r>
                    <m:r>
                      <a:rPr lang="zh-CN" altLang="en-US" i="1">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zh-CN" altLang="en-US" i="1">
                        <a:latin typeface="Cambria Math" panose="02040503050406030204" pitchFamily="18" charset="0"/>
                      </a:rPr>
                      <m:t>的</m:t>
                    </m:r>
                    <m:r>
                      <a:rPr lang="zh-CN" altLang="en-US" i="1" smtClean="0">
                        <a:latin typeface="Cambria Math" panose="02040503050406030204" pitchFamily="18" charset="0"/>
                      </a:rPr>
                      <m:t>金卷</m:t>
                    </m:r>
                  </m:oMath>
                </a14:m>
                <a:endParaRPr lang="en-US" altLang="zh-CN" dirty="0"/>
              </a:p>
              <a:p>
                <a:r>
                  <a:rPr lang="zh-CN" altLang="en-US" dirty="0"/>
                  <a:t>开始有</a:t>
                </a:r>
                <a:r>
                  <a:rPr lang="en-US" altLang="zh-CN" dirty="0"/>
                  <a:t>S</a:t>
                </a:r>
                <a:r>
                  <a:rPr lang="zh-CN" altLang="en-US" dirty="0"/>
                  <a:t>元，问最后最多能有多少元</a:t>
                </a:r>
                <a:endParaRPr lang="en-US" altLang="zh-CN" dirty="0"/>
              </a:p>
              <a:p>
                <a:r>
                  <a:rPr lang="zh-CN" altLang="en-US" dirty="0"/>
                  <a:t>天数</a:t>
                </a:r>
                <a:r>
                  <a:rPr lang="en-US" altLang="zh-CN" dirty="0"/>
                  <a:t>&lt;=100000</a:t>
                </a:r>
                <a:endParaRPr lang="zh-CN" altLang="en-US" dirty="0"/>
              </a:p>
            </p:txBody>
          </p:sp>
        </mc:Choice>
        <mc:Fallback xmlns="">
          <p:sp>
            <p:nvSpPr>
              <p:cNvPr id="3" name="内容占位符 2">
                <a:extLst>
                  <a:ext uri="{FF2B5EF4-FFF2-40B4-BE49-F238E27FC236}">
                    <a16:creationId xmlns:a16="http://schemas.microsoft.com/office/drawing/2014/main" id="{C73F18AA-8C07-439E-BD1A-BCAE5149C0E4}"/>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94523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92084-E25C-4915-BC5C-EF8B95A605E8}"/>
              </a:ext>
            </a:extLst>
          </p:cNvPr>
          <p:cNvSpPr>
            <a:spLocks noGrp="1"/>
          </p:cNvSpPr>
          <p:nvPr>
            <p:ph type="title"/>
          </p:nvPr>
        </p:nvSpPr>
        <p:spPr/>
        <p:txBody>
          <a:bodyPr/>
          <a:lstStyle/>
          <a:p>
            <a:r>
              <a:rPr lang="en-US" altLang="zh-CN" dirty="0"/>
              <a:t>NOI2007</a:t>
            </a:r>
            <a:r>
              <a:rPr lang="zh-CN" altLang="en-US" dirty="0"/>
              <a:t>货币兑换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9B9A3A9-8F28-4585-A875-C2A27323BAAA}"/>
                  </a:ext>
                </a:extLst>
              </p:cNvPr>
              <p:cNvSpPr>
                <a:spLocks noGrp="1"/>
              </p:cNvSpPr>
              <p:nvPr>
                <p:ph idx="1"/>
              </p:nvPr>
            </p:nvSpPr>
            <p:spPr/>
            <p:txBody>
              <a:bodyPr/>
              <a:lstStyle/>
              <a:p>
                <a:r>
                  <a:rPr lang="zh-CN" altLang="en-US" dirty="0"/>
                  <a:t>显然一种最优方案是每次买</a:t>
                </a:r>
                <a:r>
                  <a:rPr lang="en-US" altLang="zh-CN" dirty="0"/>
                  <a:t>/</a:t>
                </a:r>
                <a:r>
                  <a:rPr lang="zh-CN" altLang="en-US" dirty="0"/>
                  <a:t>卖完所有金卷</a:t>
                </a:r>
                <a:endParaRPr lang="en-US" altLang="zh-CN" dirty="0"/>
              </a:p>
              <a:p>
                <a:r>
                  <a:rPr lang="zh-CN" altLang="en-US" dirty="0"/>
                  <a:t>设</a:t>
                </a:r>
                <a:r>
                  <a:rPr lang="en-US" altLang="zh-CN" dirty="0"/>
                  <a:t>x[</a:t>
                </a:r>
                <a:r>
                  <a:rPr lang="en-US" altLang="zh-CN" dirty="0" err="1"/>
                  <a:t>i</a:t>
                </a:r>
                <a:r>
                  <a:rPr lang="en-US" altLang="zh-CN" dirty="0"/>
                  <a:t>]</a:t>
                </a:r>
                <a:r>
                  <a:rPr lang="zh-CN" altLang="en-US" dirty="0"/>
                  <a:t>，</a:t>
                </a:r>
                <a:r>
                  <a:rPr lang="en-US" altLang="zh-CN" dirty="0"/>
                  <a:t>y[</a:t>
                </a:r>
                <a:r>
                  <a:rPr lang="en-US" altLang="zh-CN" dirty="0" err="1"/>
                  <a:t>i</a:t>
                </a:r>
                <a:r>
                  <a:rPr lang="en-US" altLang="zh-CN" dirty="0"/>
                  <a:t>]</a:t>
                </a:r>
                <a:r>
                  <a:rPr lang="zh-CN" altLang="en-US" dirty="0"/>
                  <a:t>为第</a:t>
                </a:r>
                <a:r>
                  <a:rPr lang="en-US" altLang="zh-CN" dirty="0" err="1"/>
                  <a:t>i</a:t>
                </a:r>
                <a:r>
                  <a:rPr lang="zh-CN" altLang="en-US" dirty="0"/>
                  <a:t>天两种金卷数</a:t>
                </a:r>
                <a:endParaRPr lang="en-US" altLang="zh-CN" dirty="0"/>
              </a:p>
              <a:p>
                <a14:m>
                  <m:oMath xmlns:m="http://schemas.openxmlformats.org/officeDocument/2006/math">
                    <m:r>
                      <a:rPr lang="en-US" altLang="zh-CN" b="0" i="1" smtClean="0">
                        <a:latin typeface="Cambria Math" panose="02040503050406030204" pitchFamily="18" charset="0"/>
                      </a:rPr>
                      <m:t>𝑥</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endParaRPr lang="en-US" altLang="zh-CN" dirty="0"/>
              </a:p>
              <a:p>
                <a14:m>
                  <m:oMath xmlns:m="http://schemas.openxmlformats.org/officeDocument/2006/math">
                    <m:r>
                      <a:rPr lang="en-US" altLang="zh-CN" b="0" i="1" smtClean="0">
                        <a:latin typeface="Cambria Math" panose="02040503050406030204" pitchFamily="18" charset="0"/>
                      </a:rPr>
                      <m:t>𝑦</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endParaRPr lang="en-US" altLang="zh-CN" dirty="0"/>
              </a:p>
              <a:p>
                <a:r>
                  <a:rPr lang="zh-CN" altLang="en-US" dirty="0"/>
                  <a:t>那么可以写出</a:t>
                </a:r>
                <a:r>
                  <a:rPr lang="en-US" altLang="zh-CN" dirty="0" err="1"/>
                  <a:t>dp</a:t>
                </a:r>
                <a:r>
                  <a:rPr lang="zh-CN" altLang="en-US" dirty="0"/>
                  <a:t>方程</a:t>
                </a:r>
                <a:endParaRPr lang="en-US" altLang="zh-CN" dirty="0"/>
              </a:p>
              <a:p>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99B9A3A9-8F28-4585-A875-C2A27323BAAA}"/>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37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15B78A-7C9D-4BFA-8BE0-FBA643B771E8}"/>
              </a:ext>
            </a:extLst>
          </p:cNvPr>
          <p:cNvSpPr>
            <a:spLocks noGrp="1"/>
          </p:cNvSpPr>
          <p:nvPr>
            <p:ph type="title"/>
          </p:nvPr>
        </p:nvSpPr>
        <p:spPr/>
        <p:txBody>
          <a:bodyPr/>
          <a:lstStyle/>
          <a:p>
            <a:r>
              <a:rPr lang="en-US" altLang="zh-CN" dirty="0"/>
              <a:t>NOI2007</a:t>
            </a:r>
            <a:r>
              <a:rPr lang="zh-CN" altLang="en-US" dirty="0"/>
              <a:t>货币兑换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A253C39-753F-4F14-B23B-9FDCC9DB5EC1}"/>
                  </a:ext>
                </a:extLst>
              </p:cNvPr>
              <p:cNvSpPr>
                <a:spLocks noGrp="1"/>
              </p:cNvSpPr>
              <p:nvPr>
                <p:ph idx="1"/>
              </p:nvPr>
            </p:nvSpPr>
            <p:spPr/>
            <p:txBody>
              <a:bodyPr>
                <a:normAutofit lnSpcReduction="10000"/>
              </a:bodyPr>
              <a:lstStyle/>
              <a:p>
                <a:r>
                  <a:rPr lang="zh-CN" altLang="en-US" dirty="0"/>
                  <a:t>将方程稍作变形得到</a:t>
                </a:r>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1" dirty="0">
                            <a:latin typeface="Cambria Math" panose="02040503050406030204" pitchFamily="18" charset="0"/>
                          </a:rPr>
                          <m:t>y</m:t>
                        </m:r>
                      </m:e>
                      <m:sub>
                        <m:r>
                          <a:rPr lang="en-US" altLang="zh-CN" b="0" i="1" dirty="0" smtClean="0">
                            <a:latin typeface="Cambria Math" panose="02040503050406030204" pitchFamily="18" charset="0"/>
                          </a:rPr>
                          <m:t>𝑗</m:t>
                        </m:r>
                      </m:sub>
                    </m:sSub>
                    <m:r>
                      <a:rPr lang="en-US" altLang="zh-CN" b="0" i="1" dirty="0" smtClean="0">
                        <a:latin typeface="Cambria Math" panose="02040503050406030204" pitchFamily="18" charset="0"/>
                      </a:rPr>
                      <m:t>=</m:t>
                    </m:r>
                    <m:r>
                      <a:rPr lang="en-US" altLang="zh-CN" i="1" dirty="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den>
                    </m:f>
                  </m:oMath>
                </a14:m>
                <a:endParaRPr lang="en-US" altLang="zh-CN" dirty="0"/>
              </a:p>
              <a:p>
                <a:r>
                  <a:rPr lang="zh-CN" altLang="en-US" dirty="0"/>
                  <a:t>可知我们如果用一条斜率为 </a:t>
                </a:r>
                <a:r>
                  <a:rPr lang="en-US" altLang="zh-CN" b="0" dirty="0"/>
                  <a:t> </a:t>
                </a:r>
                <a14:m>
                  <m:oMath xmlns:m="http://schemas.openxmlformats.org/officeDocument/2006/math">
                    <m:r>
                      <a:rPr lang="en-US" altLang="zh-CN" i="1" dirty="0">
                        <a:latin typeface="Cambria Math" panose="02040503050406030204" pitchFamily="18" charset="0"/>
                      </a:rPr>
                      <m:t>−</m:t>
                    </m:r>
                    <m:f>
                      <m:fPr>
                        <m:ctrlPr>
                          <a:rPr lang="en-US" altLang="zh-CN" b="0" i="1" dirty="0" smtClean="0">
                            <a:latin typeface="Cambria Math" panose="02040503050406030204" pitchFamily="18" charset="0"/>
                          </a:rPr>
                        </m:ctrlPr>
                      </m:fPr>
                      <m:num>
                        <m:sSub>
                          <m:sSubPr>
                            <m:ctrlPr>
                              <a:rPr lang="en-US" altLang="zh-CN" b="0" i="1" dirty="0" smtClean="0">
                                <a:latin typeface="Cambria Math" panose="02040503050406030204" pitchFamily="18" charset="0"/>
                              </a:rPr>
                            </m:ctrlPr>
                          </m:sSubPr>
                          <m:e>
                            <m:r>
                              <m:rPr>
                                <m:sty m:val="p"/>
                              </m:rPr>
                              <a:rPr lang="en-US" altLang="zh-CN" i="1" dirty="0">
                                <a:latin typeface="Cambria Math" panose="02040503050406030204" pitchFamily="18" charset="0"/>
                              </a:rPr>
                              <m:t>a</m:t>
                            </m:r>
                          </m:e>
                          <m:sub>
                            <m:r>
                              <a:rPr lang="en-US" altLang="zh-CN" b="0" i="1" dirty="0" smtClean="0">
                                <a:latin typeface="Cambria Math" panose="02040503050406030204" pitchFamily="18" charset="0"/>
                              </a:rPr>
                              <m:t>𝑖</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den>
                    </m:f>
                    <m:r>
                      <a:rPr lang="zh-CN" altLang="en-US" i="1">
                        <a:latin typeface="Cambria Math" panose="02040503050406030204" pitchFamily="18" charset="0"/>
                      </a:rPr>
                      <m:t>的</m:t>
                    </m:r>
                  </m:oMath>
                </a14:m>
                <a:r>
                  <a:rPr lang="zh-CN" altLang="en-US" dirty="0"/>
                  <a:t>线段去截所有</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en-US" altLang="zh-CN" dirty="0"/>
                  <a:t>,</a:t>
                </a:r>
                <a:r>
                  <a:rPr lang="zh-CN" altLang="en-US" dirty="0"/>
                  <a:t>那么截距最大的点就是最优的</a:t>
                </a:r>
                <a:endParaRPr lang="en-US" altLang="zh-CN" dirty="0"/>
              </a:p>
              <a:p>
                <a:r>
                  <a:rPr lang="zh-CN" altLang="en-US" dirty="0"/>
                  <a:t>考虑</a:t>
                </a:r>
                <a:r>
                  <a:rPr lang="en-US" altLang="zh-CN" dirty="0" err="1"/>
                  <a:t>cdq</a:t>
                </a:r>
                <a:r>
                  <a:rPr lang="zh-CN" altLang="en-US" dirty="0"/>
                  <a:t>分治</a:t>
                </a:r>
                <a:endParaRPr lang="en-US" altLang="zh-CN" dirty="0"/>
              </a:p>
              <a:p>
                <a:r>
                  <a:rPr lang="zh-CN" altLang="en-US" dirty="0"/>
                  <a:t>左边维护一个</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上凸壳</a:t>
                </a:r>
                <a:r>
                  <a:rPr lang="en-US" altLang="zh-CN" dirty="0"/>
                  <a:t>,</a:t>
                </a:r>
                <a:r>
                  <a:rPr lang="zh-CN" altLang="en-US" dirty="0"/>
                  <a:t>右边按照</a:t>
                </a: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num>
                      <m:den>
                        <m:r>
                          <a:rPr lang="en-US" altLang="zh-CN" b="0" i="1" smtClean="0">
                            <a:latin typeface="Cambria Math" panose="02040503050406030204" pitchFamily="18" charset="0"/>
                          </a:rPr>
                          <m:t>𝑏𝑖</m:t>
                        </m:r>
                      </m:den>
                    </m:f>
                  </m:oMath>
                </a14:m>
                <a:r>
                  <a:rPr lang="zh-CN" altLang="en-US" dirty="0"/>
                  <a:t>斜率排序</a:t>
                </a:r>
                <a:endParaRPr lang="en-US" altLang="zh-CN" dirty="0"/>
              </a:p>
              <a:p>
                <a:r>
                  <a:rPr lang="zh-CN" altLang="en-US" dirty="0"/>
                  <a:t>直接</a:t>
                </a:r>
                <a:r>
                  <a:rPr lang="en-US" altLang="zh-CN" dirty="0"/>
                  <a:t>O(n)</a:t>
                </a:r>
                <a:r>
                  <a:rPr lang="zh-CN" altLang="en-US" dirty="0"/>
                  <a:t>查询就行了</a:t>
                </a:r>
                <a:endParaRPr lang="en-US" altLang="zh-CN" dirty="0"/>
              </a:p>
              <a:p>
                <a:r>
                  <a:rPr lang="zh-CN" altLang="en-US" dirty="0"/>
                  <a:t>也可以</a:t>
                </a:r>
                <a:r>
                  <a:rPr lang="en-US" altLang="zh-CN" dirty="0"/>
                  <a:t>splay</a:t>
                </a:r>
              </a:p>
              <a:p>
                <a:r>
                  <a:rPr lang="zh-CN" altLang="en-US" dirty="0"/>
                  <a:t>总复杂度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𝑛𝑙𝑜</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EA253C39-753F-4F14-B23B-9FDCC9DB5EC1}"/>
                  </a:ext>
                </a:extLst>
              </p:cNvPr>
              <p:cNvSpPr>
                <a:spLocks noGrp="1" noRot="1" noChangeAspect="1" noMove="1" noResize="1" noEditPoints="1" noAdjustHandles="1" noChangeArrowheads="1" noChangeShapeType="1" noTextEdit="1"/>
              </p:cNvSpPr>
              <p:nvPr>
                <p:ph idx="1"/>
              </p:nvPr>
            </p:nvSpPr>
            <p:spPr>
              <a:blipFill>
                <a:blip r:embed="rId2"/>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531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7D3C22-8334-409F-9507-F6ADDA8360AD}"/>
              </a:ext>
            </a:extLst>
          </p:cNvPr>
          <p:cNvSpPr>
            <a:spLocks noGrp="1"/>
          </p:cNvSpPr>
          <p:nvPr>
            <p:ph type="title"/>
          </p:nvPr>
        </p:nvSpPr>
        <p:spPr/>
        <p:txBody>
          <a:bodyPr/>
          <a:lstStyle/>
          <a:p>
            <a:r>
              <a:rPr lang="en-US" altLang="zh-CN" dirty="0"/>
              <a:t>ZJOI2019 </a:t>
            </a:r>
            <a:r>
              <a:rPr lang="zh-CN" altLang="en-US" dirty="0"/>
              <a:t>线段树</a:t>
            </a:r>
          </a:p>
        </p:txBody>
      </p:sp>
      <mc:AlternateContent xmlns:mc="http://schemas.openxmlformats.org/markup-compatibility/2006" xmlns:a14="http://schemas.microsoft.com/office/drawing/2010/main">
        <mc:Choice Requires="a14">
          <p:sp>
            <p:nvSpPr>
              <p:cNvPr id="7" name="内容占位符 6">
                <a:extLst>
                  <a:ext uri="{FF2B5EF4-FFF2-40B4-BE49-F238E27FC236}">
                    <a16:creationId xmlns:a16="http://schemas.microsoft.com/office/drawing/2014/main" id="{E368D878-E8C9-490C-BDD6-B7C2CAEE055C}"/>
                  </a:ext>
                </a:extLst>
              </p:cNvPr>
              <p:cNvSpPr>
                <a:spLocks noGrp="1"/>
              </p:cNvSpPr>
              <p:nvPr>
                <p:ph idx="1"/>
              </p:nvPr>
            </p:nvSpPr>
            <p:spPr/>
            <p:txBody>
              <a:bodyPr>
                <a:normAutofit lnSpcReduction="10000"/>
              </a:bodyPr>
              <a:lstStyle/>
              <a:p>
                <a:r>
                  <a:rPr lang="zh-CN" altLang="en-US" dirty="0"/>
                  <a:t>给你一份这个代码和一个区间是</a:t>
                </a:r>
                <a:r>
                  <a:rPr lang="en-US" altLang="zh-CN" dirty="0"/>
                  <a:t>[1,n]</a:t>
                </a:r>
                <a:r>
                  <a:rPr lang="zh-CN" altLang="en-US" dirty="0"/>
                  <a:t>的线段树</a:t>
                </a:r>
                <a:endParaRPr lang="en-US" altLang="zh-CN" dirty="0"/>
              </a:p>
              <a:p>
                <a:r>
                  <a:rPr lang="zh-CN" altLang="en-US" dirty="0"/>
                  <a:t>有两种操作</a:t>
                </a:r>
                <a:endParaRPr lang="en-US" altLang="zh-CN" dirty="0"/>
              </a:p>
              <a:p>
                <a:r>
                  <a:rPr lang="zh-CN" altLang="en-US" dirty="0"/>
                  <a:t>指定一个区间</a:t>
                </a:r>
                <a:r>
                  <a:rPr lang="en-US" altLang="zh-CN" dirty="0" err="1"/>
                  <a:t>l,r</a:t>
                </a:r>
                <a:r>
                  <a:rPr lang="zh-CN" altLang="en-US" dirty="0"/>
                  <a:t>，将当前所有线段树复制一</a:t>
                </a:r>
                <a:endParaRPr lang="en-US" altLang="zh-CN" dirty="0"/>
              </a:p>
              <a:p>
                <a:pPr marL="0" indent="0">
                  <a:buNone/>
                </a:pPr>
                <a:r>
                  <a:rPr lang="zh-CN" altLang="en-US" dirty="0"/>
                  <a:t>份，原来标号为</a:t>
                </a:r>
                <a:r>
                  <a:rPr lang="en-US" altLang="zh-CN" dirty="0" err="1"/>
                  <a:t>i</a:t>
                </a:r>
                <a:r>
                  <a:rPr lang="zh-CN" altLang="en-US" dirty="0"/>
                  <a:t>的线段树会复制成</a:t>
                </a:r>
                <a:r>
                  <a:rPr lang="en-US" altLang="zh-CN" dirty="0"/>
                  <a:t>2i-1</a:t>
                </a:r>
                <a:r>
                  <a:rPr lang="zh-CN" altLang="en-US" dirty="0"/>
                  <a:t>和</a:t>
                </a:r>
                <a:r>
                  <a:rPr lang="en-US" altLang="zh-CN" dirty="0"/>
                  <a:t>2i</a:t>
                </a:r>
                <a:r>
                  <a:rPr lang="zh-CN" altLang="en-US" dirty="0"/>
                  <a:t>，</a:t>
                </a:r>
                <a:endParaRPr lang="en-US" altLang="zh-CN" dirty="0"/>
              </a:p>
              <a:p>
                <a:pPr marL="0" indent="0">
                  <a:buNone/>
                </a:pPr>
                <a:r>
                  <a:rPr lang="zh-CN" altLang="en-US" dirty="0"/>
                  <a:t>然后对所有编号为奇数的线段树进行一次</a:t>
                </a:r>
                <a:endParaRPr lang="en-US" altLang="zh-CN" dirty="0"/>
              </a:p>
              <a:p>
                <a:pPr marL="0" indent="0">
                  <a:buNone/>
                </a:pPr>
                <a:r>
                  <a:rPr lang="en-US" altLang="zh-CN" dirty="0"/>
                  <a:t>Modify(root,1,n,l,r)</a:t>
                </a:r>
              </a:p>
              <a:p>
                <a:r>
                  <a:rPr lang="zh-CN" altLang="en-US" dirty="0"/>
                  <a:t>定义一个线段树权值为它的所有</a:t>
                </a:r>
                <a:r>
                  <a:rPr lang="en-US" altLang="zh-CN" dirty="0"/>
                  <a:t>tag</a:t>
                </a:r>
                <a:r>
                  <a:rPr lang="zh-CN" altLang="en-US" dirty="0"/>
                  <a:t>和，问</a:t>
                </a:r>
                <a:endParaRPr lang="en-US" altLang="zh-CN" dirty="0"/>
              </a:p>
              <a:p>
                <a:pPr marL="0" indent="0">
                  <a:buNone/>
                </a:pPr>
                <a:r>
                  <a:rPr lang="zh-CN" altLang="en-US" dirty="0"/>
                  <a:t>所有线段树权值和</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en-US" altLang="zh-CN" dirty="0"/>
              </a:p>
              <a:p>
                <a:pPr marL="0" indent="0">
                  <a:buNone/>
                </a:pPr>
                <a:endParaRPr lang="en-US" altLang="zh-CN" dirty="0"/>
              </a:p>
              <a:p>
                <a:endParaRPr lang="en-US" altLang="zh-CN" dirty="0"/>
              </a:p>
            </p:txBody>
          </p:sp>
        </mc:Choice>
        <mc:Fallback xmlns="">
          <p:sp>
            <p:nvSpPr>
              <p:cNvPr id="7" name="内容占位符 6">
                <a:extLst>
                  <a:ext uri="{FF2B5EF4-FFF2-40B4-BE49-F238E27FC236}">
                    <a16:creationId xmlns:a16="http://schemas.microsoft.com/office/drawing/2014/main" id="{E368D878-E8C9-490C-BDD6-B7C2CAEE055C}"/>
                  </a:ext>
                </a:extLst>
              </p:cNvPr>
              <p:cNvSpPr>
                <a:spLocks noGrp="1" noRot="1" noChangeAspect="1" noMove="1" noResize="1" noEditPoints="1" noAdjustHandles="1" noChangeArrowheads="1" noChangeShapeType="1" noTextEdit="1"/>
              </p:cNvSpPr>
              <p:nvPr>
                <p:ph idx="1"/>
              </p:nvPr>
            </p:nvSpPr>
            <p:spPr>
              <a:blipFill>
                <a:blip r:embed="rId2"/>
                <a:stretch>
                  <a:fillRect l="-1217" t="-3221"/>
                </a:stretch>
              </a:blipFill>
            </p:spPr>
            <p:txBody>
              <a:bodyPr/>
              <a:lstStyle/>
              <a:p>
                <a:r>
                  <a:rPr lang="zh-CN" altLang="en-US">
                    <a:noFill/>
                  </a:rPr>
                  <a:t> </a:t>
                </a:r>
              </a:p>
            </p:txBody>
          </p:sp>
        </mc:Fallback>
      </mc:AlternateContent>
      <p:pic>
        <p:nvPicPr>
          <p:cNvPr id="8" name="内容占位符 4">
            <a:extLst>
              <a:ext uri="{FF2B5EF4-FFF2-40B4-BE49-F238E27FC236}">
                <a16:creationId xmlns:a16="http://schemas.microsoft.com/office/drawing/2014/main" id="{E401B2D4-E3F7-4610-8541-DB00DE2D8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9823" y="1825625"/>
            <a:ext cx="3596514" cy="4351338"/>
          </a:xfrm>
          <a:prstGeom prst="rect">
            <a:avLst/>
          </a:prstGeom>
        </p:spPr>
      </p:pic>
    </p:spTree>
    <p:extLst>
      <p:ext uri="{BB962C8B-B14F-4D97-AF65-F5344CB8AC3E}">
        <p14:creationId xmlns:p14="http://schemas.microsoft.com/office/powerpoint/2010/main" val="29433865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0151F6-C007-4483-B152-86E2B53A36AC}"/>
              </a:ext>
            </a:extLst>
          </p:cNvPr>
          <p:cNvSpPr>
            <a:spLocks noGrp="1"/>
          </p:cNvSpPr>
          <p:nvPr>
            <p:ph type="title"/>
          </p:nvPr>
        </p:nvSpPr>
        <p:spPr/>
        <p:txBody>
          <a:bodyPr/>
          <a:lstStyle/>
          <a:p>
            <a:r>
              <a:rPr lang="en-US" altLang="zh-CN" dirty="0"/>
              <a:t>ZJOI2019 </a:t>
            </a:r>
            <a:r>
              <a:rPr lang="zh-CN" altLang="en-US" dirty="0"/>
              <a:t>线段树</a:t>
            </a:r>
          </a:p>
        </p:txBody>
      </p:sp>
      <p:sp>
        <p:nvSpPr>
          <p:cNvPr id="3" name="内容占位符 2">
            <a:extLst>
              <a:ext uri="{FF2B5EF4-FFF2-40B4-BE49-F238E27FC236}">
                <a16:creationId xmlns:a16="http://schemas.microsoft.com/office/drawing/2014/main" id="{0568CBBD-B8FE-4A99-8E20-7761501CAEB8}"/>
              </a:ext>
            </a:extLst>
          </p:cNvPr>
          <p:cNvSpPr>
            <a:spLocks noGrp="1"/>
          </p:cNvSpPr>
          <p:nvPr>
            <p:ph idx="1"/>
          </p:nvPr>
        </p:nvSpPr>
        <p:spPr>
          <a:xfrm>
            <a:off x="838200" y="1825625"/>
            <a:ext cx="7086600" cy="4270375"/>
          </a:xfrm>
        </p:spPr>
        <p:txBody>
          <a:bodyPr>
            <a:normAutofit lnSpcReduction="10000"/>
          </a:bodyPr>
          <a:lstStyle/>
          <a:p>
            <a:r>
              <a:rPr lang="zh-CN" altLang="en-US" dirty="0"/>
              <a:t>（盗张图</a:t>
            </a:r>
            <a:endParaRPr lang="en-US" altLang="zh-CN" dirty="0"/>
          </a:p>
          <a:p>
            <a:r>
              <a:rPr lang="zh-CN" altLang="en-US" dirty="0"/>
              <a:t>考虑一颗线段树一次</a:t>
            </a:r>
            <a:r>
              <a:rPr lang="en-US" altLang="zh-CN" dirty="0"/>
              <a:t>modify</a:t>
            </a:r>
            <a:r>
              <a:rPr lang="zh-CN" altLang="en-US" dirty="0"/>
              <a:t>中会出现</a:t>
            </a:r>
            <a:r>
              <a:rPr lang="en-US" altLang="zh-CN" dirty="0"/>
              <a:t>5</a:t>
            </a:r>
            <a:r>
              <a:rPr lang="zh-CN" altLang="en-US" dirty="0"/>
              <a:t>种本质不同的点</a:t>
            </a:r>
            <a:endParaRPr lang="en-US" altLang="zh-CN" dirty="0"/>
          </a:p>
          <a:p>
            <a:r>
              <a:rPr lang="zh-CN" altLang="en-US" dirty="0"/>
              <a:t>白点：会被访问和</a:t>
            </a:r>
            <a:r>
              <a:rPr lang="en-US" altLang="zh-CN" dirty="0"/>
              <a:t>pushdown</a:t>
            </a:r>
            <a:r>
              <a:rPr lang="zh-CN" altLang="en-US" dirty="0"/>
              <a:t>的点</a:t>
            </a:r>
            <a:endParaRPr lang="en-US" altLang="zh-CN" dirty="0"/>
          </a:p>
          <a:p>
            <a:r>
              <a:rPr lang="zh-CN" altLang="en-US" dirty="0"/>
              <a:t>黑点：会被访问，</a:t>
            </a:r>
            <a:r>
              <a:rPr lang="en-US" altLang="zh-CN" dirty="0"/>
              <a:t>tag</a:t>
            </a:r>
            <a:r>
              <a:rPr lang="zh-CN" altLang="en-US" dirty="0"/>
              <a:t>置为</a:t>
            </a:r>
            <a:r>
              <a:rPr lang="en-US" altLang="zh-CN" dirty="0"/>
              <a:t>1</a:t>
            </a:r>
            <a:r>
              <a:rPr lang="zh-CN" altLang="en-US" dirty="0"/>
              <a:t>的点</a:t>
            </a:r>
            <a:endParaRPr lang="en-US" altLang="zh-CN" dirty="0"/>
          </a:p>
          <a:p>
            <a:r>
              <a:rPr lang="zh-CN" altLang="en-US" dirty="0"/>
              <a:t>灰点：不会被访问，但它的父亲</a:t>
            </a:r>
            <a:r>
              <a:rPr lang="en-US" altLang="zh-CN" dirty="0"/>
              <a:t>tag</a:t>
            </a:r>
            <a:r>
              <a:rPr lang="zh-CN" altLang="en-US" dirty="0"/>
              <a:t>被置为</a:t>
            </a:r>
            <a:r>
              <a:rPr lang="en-US" altLang="zh-CN" dirty="0"/>
              <a:t>1</a:t>
            </a:r>
            <a:r>
              <a:rPr lang="zh-CN" altLang="en-US" dirty="0"/>
              <a:t>的点</a:t>
            </a:r>
            <a:endParaRPr lang="en-US" altLang="zh-CN" dirty="0"/>
          </a:p>
          <a:p>
            <a:r>
              <a:rPr lang="zh-CN" altLang="en-US" dirty="0"/>
              <a:t>黄点：没有任何影响的点</a:t>
            </a:r>
            <a:endParaRPr lang="en-US" altLang="zh-CN" dirty="0"/>
          </a:p>
          <a:p>
            <a:r>
              <a:rPr lang="zh-CN" altLang="en-US" dirty="0"/>
              <a:t>橙点：不会被访问，但会被父亲</a:t>
            </a:r>
            <a:r>
              <a:rPr lang="en-US" altLang="zh-CN" dirty="0"/>
              <a:t>pushdown</a:t>
            </a:r>
            <a:r>
              <a:rPr lang="zh-CN" altLang="en-US" dirty="0"/>
              <a:t>的点</a:t>
            </a:r>
            <a:endParaRPr lang="en-US" altLang="zh-CN" dirty="0"/>
          </a:p>
          <a:p>
            <a:endParaRPr lang="en-US" altLang="zh-CN" dirty="0"/>
          </a:p>
        </p:txBody>
      </p:sp>
      <p:pic>
        <p:nvPicPr>
          <p:cNvPr id="1032" name="Picture 8">
            <a:extLst>
              <a:ext uri="{FF2B5EF4-FFF2-40B4-BE49-F238E27FC236}">
                <a16:creationId xmlns:a16="http://schemas.microsoft.com/office/drawing/2014/main" id="{89F7B2EC-E0D3-42AD-8C97-95A7E4A3F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3410" y="1642110"/>
            <a:ext cx="3467100" cy="2391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4311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2986D-EF3A-475A-A74E-31BEB0B6EAF8}"/>
              </a:ext>
            </a:extLst>
          </p:cNvPr>
          <p:cNvSpPr>
            <a:spLocks noGrp="1"/>
          </p:cNvSpPr>
          <p:nvPr>
            <p:ph type="title"/>
          </p:nvPr>
        </p:nvSpPr>
        <p:spPr/>
        <p:txBody>
          <a:bodyPr/>
          <a:lstStyle/>
          <a:p>
            <a:r>
              <a:rPr lang="en-US" altLang="zh-CN" dirty="0"/>
              <a:t>ZJOI2019 </a:t>
            </a:r>
            <a:r>
              <a:rPr lang="zh-CN" altLang="en-US" dirty="0"/>
              <a:t>线段树</a:t>
            </a:r>
          </a:p>
        </p:txBody>
      </p:sp>
      <p:sp>
        <p:nvSpPr>
          <p:cNvPr id="3" name="内容占位符 2">
            <a:extLst>
              <a:ext uri="{FF2B5EF4-FFF2-40B4-BE49-F238E27FC236}">
                <a16:creationId xmlns:a16="http://schemas.microsoft.com/office/drawing/2014/main" id="{67DE0BB7-BDCC-47FC-B2BD-0EA40AF64101}"/>
              </a:ext>
            </a:extLst>
          </p:cNvPr>
          <p:cNvSpPr>
            <a:spLocks noGrp="1"/>
          </p:cNvSpPr>
          <p:nvPr>
            <p:ph idx="1"/>
          </p:nvPr>
        </p:nvSpPr>
        <p:spPr/>
        <p:txBody>
          <a:bodyPr/>
          <a:lstStyle/>
          <a:p>
            <a:r>
              <a:rPr lang="zh-CN" altLang="en-US" dirty="0"/>
              <a:t>设</a:t>
            </a:r>
            <a:r>
              <a:rPr lang="en-US" altLang="zh-CN" dirty="0" err="1"/>
              <a:t>dp</a:t>
            </a:r>
            <a:r>
              <a:rPr lang="en-US" altLang="zh-CN" dirty="0"/>
              <a:t>[</a:t>
            </a:r>
            <a:r>
              <a:rPr lang="en-US" altLang="zh-CN" dirty="0" err="1"/>
              <a:t>i</a:t>
            </a:r>
            <a:r>
              <a:rPr lang="en-US" altLang="zh-CN" dirty="0"/>
              <a:t>][j]</a:t>
            </a:r>
            <a:r>
              <a:rPr lang="zh-CN" altLang="en-US" dirty="0"/>
              <a:t>表示所有线段树上</a:t>
            </a:r>
            <a:r>
              <a:rPr lang="en-US" altLang="zh-CN" dirty="0" err="1"/>
              <a:t>i</a:t>
            </a:r>
            <a:r>
              <a:rPr lang="zh-CN" altLang="en-US" dirty="0"/>
              <a:t>这个点</a:t>
            </a:r>
            <a:r>
              <a:rPr lang="en-US" altLang="zh-CN" dirty="0"/>
              <a:t>j</a:t>
            </a:r>
            <a:r>
              <a:rPr lang="zh-CN" altLang="en-US" dirty="0"/>
              <a:t>次</a:t>
            </a:r>
            <a:r>
              <a:rPr lang="en-US" altLang="zh-CN" dirty="0"/>
              <a:t>modify</a:t>
            </a:r>
            <a:r>
              <a:rPr lang="zh-CN" altLang="en-US" dirty="0"/>
              <a:t>后的</a:t>
            </a:r>
            <a:r>
              <a:rPr lang="en-US" altLang="zh-CN" dirty="0"/>
              <a:t>tag</a:t>
            </a:r>
            <a:r>
              <a:rPr lang="zh-CN" altLang="en-US" dirty="0"/>
              <a:t>和</a:t>
            </a:r>
            <a:endParaRPr lang="en-US" altLang="zh-CN" dirty="0"/>
          </a:p>
          <a:p>
            <a:r>
              <a:rPr lang="zh-CN" altLang="en-US" dirty="0"/>
              <a:t>但这样橙点无法维护</a:t>
            </a:r>
            <a:endParaRPr lang="en-US" altLang="zh-CN" dirty="0"/>
          </a:p>
          <a:p>
            <a:r>
              <a:rPr lang="zh-CN" altLang="en-US" dirty="0"/>
              <a:t>于是再设</a:t>
            </a:r>
            <a:r>
              <a:rPr lang="en-US" altLang="zh-CN" dirty="0"/>
              <a:t>g[</a:t>
            </a:r>
            <a:r>
              <a:rPr lang="en-US" altLang="zh-CN" dirty="0" err="1"/>
              <a:t>i</a:t>
            </a:r>
            <a:r>
              <a:rPr lang="en-US" altLang="zh-CN" dirty="0"/>
              <a:t>][j]</a:t>
            </a:r>
            <a:r>
              <a:rPr lang="zh-CN" altLang="en-US" dirty="0"/>
              <a:t>表示所有线段树上</a:t>
            </a:r>
            <a:r>
              <a:rPr lang="en-US" altLang="zh-CN" dirty="0" err="1"/>
              <a:t>i</a:t>
            </a:r>
            <a:r>
              <a:rPr lang="zh-CN" altLang="en-US" dirty="0"/>
              <a:t>这个点</a:t>
            </a:r>
            <a:r>
              <a:rPr lang="en-US" altLang="zh-CN" dirty="0"/>
              <a:t>j</a:t>
            </a:r>
            <a:r>
              <a:rPr lang="zh-CN" altLang="en-US" dirty="0"/>
              <a:t>次</a:t>
            </a:r>
            <a:r>
              <a:rPr lang="en-US" altLang="zh-CN" dirty="0"/>
              <a:t>modify</a:t>
            </a:r>
            <a:r>
              <a:rPr lang="zh-CN" altLang="en-US" dirty="0"/>
              <a:t>后有多少颗线段树满足这个点到根上所有的</a:t>
            </a:r>
            <a:r>
              <a:rPr lang="en-US" altLang="zh-CN" dirty="0"/>
              <a:t>tag</a:t>
            </a:r>
            <a:r>
              <a:rPr lang="zh-CN" altLang="en-US" dirty="0"/>
              <a:t>均为</a:t>
            </a:r>
            <a:r>
              <a:rPr lang="en-US" altLang="zh-CN" dirty="0"/>
              <a:t>0</a:t>
            </a:r>
          </a:p>
          <a:p>
            <a:r>
              <a:rPr lang="zh-CN" altLang="en-US" dirty="0"/>
              <a:t>于是可以写出方程</a:t>
            </a:r>
            <a:endParaRPr lang="en-US" altLang="zh-CN" dirty="0"/>
          </a:p>
        </p:txBody>
      </p:sp>
    </p:spTree>
    <p:extLst>
      <p:ext uri="{BB962C8B-B14F-4D97-AF65-F5344CB8AC3E}">
        <p14:creationId xmlns:p14="http://schemas.microsoft.com/office/powerpoint/2010/main" val="257622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DE046-2129-4B17-8452-E5CE6A673E54}"/>
              </a:ext>
            </a:extLst>
          </p:cNvPr>
          <p:cNvSpPr>
            <a:spLocks noGrp="1"/>
          </p:cNvSpPr>
          <p:nvPr>
            <p:ph type="title"/>
          </p:nvPr>
        </p:nvSpPr>
        <p:spPr/>
        <p:txBody>
          <a:bodyPr/>
          <a:lstStyle/>
          <a:p>
            <a:r>
              <a:rPr lang="zh-CN" altLang="en-US" dirty="0"/>
              <a:t>九省联考</a:t>
            </a:r>
            <a:r>
              <a:rPr lang="en-US" altLang="zh-CN" dirty="0"/>
              <a:t>2018 </a:t>
            </a:r>
            <a:r>
              <a:rPr lang="zh-CN" altLang="en-US" dirty="0"/>
              <a:t>一双木棋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94990E5-5116-4BB5-A6BC-67062159F575}"/>
                  </a:ext>
                </a:extLst>
              </p:cNvPr>
              <p:cNvSpPr>
                <a:spLocks noGrp="1"/>
              </p:cNvSpPr>
              <p:nvPr>
                <p:ph idx="1"/>
              </p:nvPr>
            </p:nvSpPr>
            <p:spPr/>
            <p:txBody>
              <a:bodyPr/>
              <a:lstStyle/>
              <a:p>
                <a:r>
                  <a:rPr lang="zh-CN" altLang="en-US" dirty="0"/>
                  <a:t>一个直接的想法是直接状压整个棋盘</a:t>
                </a:r>
                <a:endParaRPr lang="en-US" altLang="zh-CN" dirty="0"/>
              </a:p>
              <a:p>
                <a:r>
                  <a:rPr lang="zh-CN" altLang="en-US" dirty="0"/>
                  <a:t>显然数据范围不允许</a:t>
                </a:r>
                <a:endParaRPr lang="en-US" altLang="zh-CN" dirty="0"/>
              </a:p>
              <a:p>
                <a:r>
                  <a:rPr lang="zh-CN" altLang="en-US" dirty="0"/>
                  <a:t>考虑到当前的棋子一定构成一个阶梯型</a:t>
                </a:r>
                <a:endParaRPr lang="en-US" altLang="zh-CN" dirty="0"/>
              </a:p>
              <a:p>
                <a:r>
                  <a:rPr lang="zh-CN" altLang="en-US" dirty="0"/>
                  <a:t>注意到这个阶梯的轮廓线长度恒为</a:t>
                </a:r>
                <a14:m>
                  <m:oMath xmlns:m="http://schemas.openxmlformats.org/officeDocument/2006/math">
                    <m:r>
                      <m:rPr>
                        <m:sty m:val="p"/>
                      </m:rPr>
                      <a:rPr lang="en-US" altLang="zh-CN" b="0" i="0" smtClean="0">
                        <a:latin typeface="Cambria Math" panose="02040503050406030204" pitchFamily="18" charset="0"/>
                      </a:rPr>
                      <m:t>n</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m</m:t>
                    </m:r>
                    <m:r>
                      <a:rPr lang="en-US" altLang="zh-CN" b="0" i="1" smtClean="0">
                        <a:latin typeface="Cambria Math" panose="02040503050406030204" pitchFamily="18" charset="0"/>
                      </a:rPr>
                      <m:t>≤20</m:t>
                    </m:r>
                  </m:oMath>
                </a14:m>
                <a:endParaRPr lang="en-US" altLang="zh-CN" dirty="0"/>
              </a:p>
              <a:p>
                <a:r>
                  <a:rPr lang="zh-CN" altLang="en-US" dirty="0"/>
                  <a:t>所以我们可以考虑状压这个阶梯的轮廓线，设向上为</a:t>
                </a:r>
                <a:r>
                  <a:rPr lang="en-US" altLang="zh-CN" dirty="0"/>
                  <a:t>0</a:t>
                </a:r>
                <a:r>
                  <a:rPr lang="zh-CN" altLang="en-US" dirty="0"/>
                  <a:t>，向右为</a:t>
                </a:r>
                <a:r>
                  <a:rPr lang="en-US" altLang="zh-CN" dirty="0"/>
                  <a:t>1</a:t>
                </a:r>
              </a:p>
              <a:p>
                <a:r>
                  <a:rPr lang="zh-CN" altLang="en-US" dirty="0"/>
                  <a:t>每次转移就在轮廓线上变化一下即可</a:t>
                </a:r>
                <a:endParaRPr lang="en-US" altLang="zh-CN" dirty="0"/>
              </a:p>
              <a:p>
                <a:r>
                  <a:rPr lang="zh-CN" altLang="en-US" dirty="0"/>
                  <a:t>转移顺序可以直接暴力求出每个轮廓线对应的图形大小来确定</a:t>
                </a:r>
                <a:endParaRPr lang="en-US" altLang="zh-CN" dirty="0"/>
              </a:p>
              <a:p>
                <a:r>
                  <a:rPr lang="zh-CN" altLang="en-US" dirty="0"/>
                  <a:t>复杂度应该是</a:t>
                </a:r>
                <a14:m>
                  <m:oMath xmlns:m="http://schemas.openxmlformats.org/officeDocument/2006/math">
                    <m:r>
                      <m:rPr>
                        <m:sty m:val="p"/>
                      </m:rPr>
                      <a:rPr lang="en-US" altLang="zh-CN" b="0" i="0" smtClean="0">
                        <a:latin typeface="Cambria Math" panose="02040503050406030204" pitchFamily="18" charset="0"/>
                      </a:rPr>
                      <m:t>O</m:t>
                    </m:r>
                    <m:r>
                      <a:rPr lang="en-US" altLang="zh-CN" b="0" i="0" smtClean="0">
                        <a:latin typeface="Cambria Math" panose="02040503050406030204" pitchFamily="18" charset="0"/>
                      </a:rPr>
                      <m:t>(</m:t>
                    </m:r>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r>
                      <a:rPr lang="en-US" altLang="zh-CN" b="0" i="1"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F94990E5-5116-4BB5-A6BC-67062159F575}"/>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396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EE7879-8A64-479D-B127-FEC506C4EA69}"/>
              </a:ext>
            </a:extLst>
          </p:cNvPr>
          <p:cNvSpPr>
            <a:spLocks noGrp="1"/>
          </p:cNvSpPr>
          <p:nvPr>
            <p:ph type="title"/>
          </p:nvPr>
        </p:nvSpPr>
        <p:spPr/>
        <p:txBody>
          <a:bodyPr/>
          <a:lstStyle/>
          <a:p>
            <a:r>
              <a:rPr lang="en-US" altLang="zh-CN" dirty="0"/>
              <a:t>ZJOI2019 </a:t>
            </a:r>
            <a:r>
              <a:rPr lang="zh-CN" altLang="en-US" dirty="0"/>
              <a:t>线段树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E396CF6-0B48-4FD9-9954-9E25FAED9DB5}"/>
                  </a:ext>
                </a:extLst>
              </p:cNvPr>
              <p:cNvSpPr>
                <a:spLocks noGrp="1"/>
              </p:cNvSpPr>
              <p:nvPr>
                <p:ph idx="1"/>
              </p:nvPr>
            </p:nvSpPr>
            <p:spPr/>
            <p:txBody>
              <a:bodyPr/>
              <a:lstStyle/>
              <a:p>
                <a:r>
                  <a:rPr lang="zh-CN" altLang="en-US" dirty="0"/>
                  <a:t>白点</a:t>
                </a:r>
                <a:r>
                  <a:rPr lang="en-US" altLang="zh-CN" dirty="0"/>
                  <a:t>:</a:t>
                </a:r>
                <a14:m>
                  <m:oMath xmlns:m="http://schemas.openxmlformats.org/officeDocument/2006/math">
                    <m:r>
                      <a:rPr lang="en-US" altLang="zh-CN" i="1" dirty="0" smtClean="0">
                        <a:latin typeface="Cambria Math" panose="02040503050406030204" pitchFamily="18" charset="0"/>
                      </a:rPr>
                      <m:t>𝑑𝑝</m:t>
                    </m:r>
                    <m:d>
                      <m:dPr>
                        <m:begChr m:val="["/>
                        <m:endChr m:val="]"/>
                        <m:ctrlPr>
                          <a:rPr lang="en-US" altLang="zh-CN" i="1" dirty="0">
                            <a:latin typeface="Cambria Math" panose="02040503050406030204" pitchFamily="18" charset="0"/>
                          </a:rPr>
                        </m:ctrlPr>
                      </m:dPr>
                      <m:e>
                        <m:r>
                          <a:rPr lang="en-US" altLang="zh-CN" i="1" dirty="0" err="1">
                            <a:latin typeface="Cambria Math" panose="02040503050406030204" pitchFamily="18" charset="0"/>
                          </a:rPr>
                          <m:t>𝑖</m:t>
                        </m:r>
                      </m:e>
                    </m:d>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𝑗</m:t>
                        </m:r>
                      </m:e>
                    </m:d>
                    <m:r>
                      <a:rPr lang="en-US" altLang="zh-CN" i="1" dirty="0">
                        <a:latin typeface="Cambria Math" panose="02040503050406030204" pitchFamily="18" charset="0"/>
                      </a:rPr>
                      <m:t>=</m:t>
                    </m:r>
                    <m:r>
                      <a:rPr lang="en-US" altLang="zh-CN" i="1" dirty="0" err="1">
                        <a:latin typeface="Cambria Math" panose="02040503050406030204" pitchFamily="18" charset="0"/>
                      </a:rPr>
                      <m:t>𝑑𝑝</m:t>
                    </m:r>
                    <m:d>
                      <m:dPr>
                        <m:begChr m:val="["/>
                        <m:endChr m:val="]"/>
                        <m:ctrlPr>
                          <a:rPr lang="en-US" altLang="zh-CN" i="1" dirty="0">
                            <a:latin typeface="Cambria Math" panose="02040503050406030204" pitchFamily="18" charset="0"/>
                          </a:rPr>
                        </m:ctrlPr>
                      </m:dPr>
                      <m:e>
                        <m:r>
                          <a:rPr lang="en-US" altLang="zh-CN" i="1" dirty="0" err="1">
                            <a:latin typeface="Cambria Math" panose="02040503050406030204" pitchFamily="18" charset="0"/>
                          </a:rPr>
                          <m:t>𝑖</m:t>
                        </m:r>
                      </m:e>
                    </m:d>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𝑗</m:t>
                        </m:r>
                        <m:r>
                          <a:rPr lang="en-US" altLang="zh-CN" i="1" dirty="0">
                            <a:latin typeface="Cambria Math" panose="02040503050406030204" pitchFamily="18" charset="0"/>
                          </a:rPr>
                          <m:t>−1</m:t>
                        </m:r>
                      </m:e>
                    </m:d>
                    <m:r>
                      <a:rPr lang="zh-CN" altLang="en-US" i="1" dirty="0" smtClean="0">
                        <a:latin typeface="Cambria Math" panose="02040503050406030204" pitchFamily="18" charset="0"/>
                      </a:rPr>
                      <m:t>，</m:t>
                    </m:r>
                    <m:r>
                      <a:rPr lang="en-US" altLang="zh-CN" i="1" dirty="0" smtClean="0">
                        <a:latin typeface="Cambria Math" panose="02040503050406030204" pitchFamily="18" charset="0"/>
                      </a:rPr>
                      <m:t>𝑔</m:t>
                    </m:r>
                    <m:d>
                      <m:dPr>
                        <m:begChr m:val="["/>
                        <m:endChr m:val="]"/>
                        <m:ctrlPr>
                          <a:rPr lang="en-US" altLang="zh-CN" i="1" dirty="0" smtClean="0">
                            <a:latin typeface="Cambria Math" panose="02040503050406030204" pitchFamily="18" charset="0"/>
                          </a:rPr>
                        </m:ctrlPr>
                      </m:dPr>
                      <m:e>
                        <m:r>
                          <a:rPr lang="en-US" altLang="zh-CN" i="1" dirty="0" err="1" smtClean="0">
                            <a:latin typeface="Cambria Math" panose="02040503050406030204" pitchFamily="18" charset="0"/>
                          </a:rPr>
                          <m:t>𝑖</m:t>
                        </m:r>
                      </m:e>
                    </m:d>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𝑗</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𝑔</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𝑖</m:t>
                        </m:r>
                      </m:e>
                    </m:d>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−1</m:t>
                        </m:r>
                      </m:e>
                    </m:d>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2</m:t>
                        </m:r>
                      </m:e>
                      <m:sup>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−1</m:t>
                            </m:r>
                          </m:e>
                        </m:d>
                      </m:sup>
                    </m:sSup>
                  </m:oMath>
                </a14:m>
                <a:endParaRPr lang="en-US" altLang="zh-CN" dirty="0"/>
              </a:p>
              <a:p>
                <a:r>
                  <a:rPr lang="zh-CN" altLang="en-US" dirty="0"/>
                  <a:t>黑点</a:t>
                </a:r>
                <a:r>
                  <a:rPr lang="en-US" altLang="zh-CN" dirty="0"/>
                  <a:t>:</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−1</m:t>
                            </m:r>
                          </m:e>
                        </m:d>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oMath>
                </a14:m>
                <a:endParaRPr lang="en-US" altLang="zh-CN" dirty="0"/>
              </a:p>
              <a:p>
                <a:r>
                  <a:rPr lang="zh-CN" altLang="en-US" dirty="0"/>
                  <a:t>灰点</a:t>
                </a:r>
                <a:r>
                  <a:rPr lang="en-US" altLang="zh-CN" dirty="0"/>
                  <a:t>:</a:t>
                </a:r>
                <a14:m>
                  <m:oMath xmlns:m="http://schemas.openxmlformats.org/officeDocument/2006/math">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i="1">
                            <a:latin typeface="Cambria Math" panose="02040503050406030204" pitchFamily="18" charset="0"/>
                          </a:rPr>
                          <m:t>−1</m:t>
                        </m:r>
                      </m:e>
                    </m:d>
                    <m:r>
                      <a:rPr lang="en-US" altLang="zh-CN" b="0" i="1" smtClean="0">
                        <a:latin typeface="Cambria Math" panose="02040503050406030204" pitchFamily="18" charset="0"/>
                      </a:rPr>
                      <m:t>∗2,</m:t>
                    </m:r>
                    <m:r>
                      <a:rPr lang="en-US" altLang="zh-CN" i="1">
                        <a:latin typeface="Cambria Math" panose="02040503050406030204" pitchFamily="18" charset="0"/>
                      </a:rPr>
                      <m:t>𝑔</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rPr>
                      <m:t>𝑔</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m:t>
                    </m:r>
                  </m:oMath>
                </a14:m>
                <a:endParaRPr lang="en-US" altLang="zh-CN" dirty="0"/>
              </a:p>
              <a:p>
                <a:r>
                  <a:rPr lang="zh-CN" altLang="en-US" dirty="0"/>
                  <a:t>黄点</a:t>
                </a:r>
                <a:r>
                  <a:rPr lang="en-US" altLang="zh-CN" dirty="0"/>
                  <a:t>:</a:t>
                </a:r>
                <a14:m>
                  <m:oMath xmlns:m="http://schemas.openxmlformats.org/officeDocument/2006/math">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i="1">
                            <a:latin typeface="Cambria Math" panose="02040503050406030204" pitchFamily="18" charset="0"/>
                          </a:rPr>
                          <m:t>−1</m:t>
                        </m:r>
                      </m:e>
                    </m:d>
                    <m:r>
                      <a:rPr lang="en-US" altLang="zh-CN" i="1">
                        <a:latin typeface="Cambria Math" panose="02040503050406030204" pitchFamily="18" charset="0"/>
                      </a:rPr>
                      <m:t>∗2,</m:t>
                    </m:r>
                    <m:r>
                      <a:rPr lang="en-US" altLang="zh-CN" i="1">
                        <a:latin typeface="Cambria Math" panose="02040503050406030204" pitchFamily="18" charset="0"/>
                      </a:rPr>
                      <m:t>𝑔</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rPr>
                      <m:t>𝑔</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m:t>
                    </m:r>
                  </m:oMath>
                </a14:m>
                <a:r>
                  <a:rPr lang="en-US" altLang="zh-CN" dirty="0"/>
                  <a:t>2</a:t>
                </a:r>
              </a:p>
              <a:p>
                <a:r>
                  <a:rPr lang="zh-CN" altLang="en-US" dirty="0"/>
                  <a:t>橙点</a:t>
                </a:r>
                <a:r>
                  <a:rPr lang="en-US" altLang="zh-CN" dirty="0"/>
                  <a:t>:</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−1</m:t>
                            </m:r>
                          </m:e>
                        </m:d>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𝑑𝑝</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oMath>
                </a14:m>
                <a:endParaRPr lang="en-US" altLang="zh-CN" dirty="0"/>
              </a:p>
              <a:p>
                <a14:m>
                  <m:oMath xmlns:m="http://schemas.openxmlformats.org/officeDocument/2006/math">
                    <m:r>
                      <a:rPr lang="en-US" altLang="zh-CN" b="0" i="1" smtClean="0">
                        <a:latin typeface="Cambria Math" panose="02040503050406030204" pitchFamily="18" charset="0"/>
                      </a:rPr>
                      <m:t>𝑔</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−1</m:t>
                        </m:r>
                      </m:e>
                    </m:d>
                    <m:r>
                      <a:rPr lang="en-US" altLang="zh-CN" b="0" i="1" smtClean="0">
                        <a:latin typeface="Cambria Math" panose="02040503050406030204" pitchFamily="18" charset="0"/>
                      </a:rPr>
                      <m:t>∗2</m:t>
                    </m:r>
                  </m:oMath>
                </a14:m>
                <a:endParaRPr lang="en-US" altLang="zh-CN" dirty="0"/>
              </a:p>
              <a:p>
                <a:r>
                  <a:rPr lang="en-US" altLang="zh-CN" dirty="0"/>
                  <a:t>j</a:t>
                </a:r>
                <a:r>
                  <a:rPr lang="zh-CN" altLang="en-US" dirty="0"/>
                  <a:t>这一维可以滚掉</a:t>
                </a:r>
                <a:endParaRPr lang="en-US" altLang="zh-CN" dirty="0"/>
              </a:p>
              <a:p>
                <a:r>
                  <a:rPr lang="zh-CN" altLang="en-US" dirty="0"/>
                  <a:t>白，黑，橙都只有</a:t>
                </a:r>
                <a14:m>
                  <m:oMath xmlns:m="http://schemas.openxmlformats.org/officeDocument/2006/math">
                    <m:r>
                      <m:rPr>
                        <m:sty m:val="p"/>
                      </m:rPr>
                      <a:rPr lang="en-US" altLang="zh-CN" i="1" dirty="0">
                        <a:latin typeface="Cambria Math" panose="02040503050406030204" pitchFamily="18" charset="0"/>
                      </a:rPr>
                      <m:t>log</m:t>
                    </m:r>
                  </m:oMath>
                </a14:m>
                <a:r>
                  <a:rPr lang="zh-CN" altLang="en-US" dirty="0"/>
                  <a:t>个，可以直接修改</a:t>
                </a:r>
                <a:endParaRPr lang="en-US" altLang="zh-CN" dirty="0"/>
              </a:p>
              <a:p>
                <a:endParaRPr lang="en-US" altLang="zh-CN" dirty="0"/>
              </a:p>
              <a:p>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DE396CF6-0B48-4FD9-9954-9E25FAED9DB5}"/>
                  </a:ext>
                </a:extLst>
              </p:cNvPr>
              <p:cNvSpPr>
                <a:spLocks noGrp="1" noRot="1" noChangeAspect="1" noMove="1" noResize="1" noEditPoints="1" noAdjustHandles="1" noChangeArrowheads="1" noChangeShapeType="1" noTextEdit="1"/>
              </p:cNvSpPr>
              <p:nvPr>
                <p:ph idx="1"/>
              </p:nvPr>
            </p:nvSpPr>
            <p:spPr>
              <a:blipFill>
                <a:blip r:embed="rId2"/>
                <a:stretch>
                  <a:fillRect l="-1043" t="-1821"/>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2B11904F-E66E-40A0-8C40-F36F5388BF64}"/>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33770561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E2312D-6E1F-4F36-9F95-B012809D05F5}"/>
              </a:ext>
            </a:extLst>
          </p:cNvPr>
          <p:cNvSpPr>
            <a:spLocks noGrp="1"/>
          </p:cNvSpPr>
          <p:nvPr>
            <p:ph type="title"/>
          </p:nvPr>
        </p:nvSpPr>
        <p:spPr/>
        <p:txBody>
          <a:bodyPr/>
          <a:lstStyle/>
          <a:p>
            <a:r>
              <a:rPr lang="en-US" altLang="zh-CN" dirty="0"/>
              <a:t>ZJOI2019 </a:t>
            </a:r>
            <a:r>
              <a:rPr lang="zh-CN" altLang="en-US" dirty="0"/>
              <a:t>线段树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E0A7841-E911-4944-9E6D-DFBE55297C2A}"/>
                  </a:ext>
                </a:extLst>
              </p:cNvPr>
              <p:cNvSpPr>
                <a:spLocks noGrp="1"/>
              </p:cNvSpPr>
              <p:nvPr>
                <p:ph idx="1"/>
              </p:nvPr>
            </p:nvSpPr>
            <p:spPr/>
            <p:txBody>
              <a:bodyPr/>
              <a:lstStyle/>
              <a:p>
                <a:r>
                  <a:rPr lang="zh-CN" altLang="en-US" dirty="0"/>
                  <a:t>对于黄点和灰点，可以发现它们必然是橙点</a:t>
                </a:r>
                <a:r>
                  <a:rPr lang="en-US" altLang="zh-CN" dirty="0"/>
                  <a:t>/</a:t>
                </a:r>
                <a:r>
                  <a:rPr lang="zh-CN" altLang="en-US" dirty="0"/>
                  <a:t>黑点的儿子，且它们所对应的</a:t>
                </a:r>
                <a14:m>
                  <m:oMath xmlns:m="http://schemas.openxmlformats.org/officeDocument/2006/math">
                    <m:r>
                      <a:rPr lang="en-US" altLang="zh-CN" b="0" i="1" smtClean="0">
                        <a:latin typeface="Cambria Math" panose="02040503050406030204" pitchFamily="18" charset="0"/>
                      </a:rPr>
                      <m:t>𝑑𝑝</m:t>
                    </m:r>
                    <m:r>
                      <a:rPr lang="zh-CN" altLang="en-US" i="1">
                        <a:latin typeface="Cambria Math" panose="02040503050406030204" pitchFamily="18" charset="0"/>
                      </a:rPr>
                      <m:t>和</m:t>
                    </m:r>
                    <m:r>
                      <m:rPr>
                        <m:sty m:val="p"/>
                      </m:rPr>
                      <a:rPr lang="en-US" altLang="zh-CN" i="1" smtClean="0">
                        <a:latin typeface="Cambria Math" panose="02040503050406030204" pitchFamily="18" charset="0"/>
                      </a:rPr>
                      <m:t>g</m:t>
                    </m:r>
                    <m:r>
                      <a:rPr lang="zh-CN" altLang="en-US" i="1">
                        <a:latin typeface="Cambria Math" panose="02040503050406030204" pitchFamily="18" charset="0"/>
                      </a:rPr>
                      <m:t>的</m:t>
                    </m:r>
                  </m:oMath>
                </a14:m>
                <a:r>
                  <a:rPr lang="zh-CN" altLang="en-US" dirty="0"/>
                  <a:t>转移都是独立的</a:t>
                </a:r>
                <a:endParaRPr lang="en-US" altLang="zh-CN" dirty="0"/>
              </a:p>
              <a:p>
                <a:r>
                  <a:rPr lang="zh-CN" altLang="en-US" dirty="0"/>
                  <a:t>所以我们可以在每次访问到橙点</a:t>
                </a:r>
                <a:r>
                  <a:rPr lang="en-US" altLang="zh-CN" dirty="0"/>
                  <a:t>/</a:t>
                </a:r>
                <a:r>
                  <a:rPr lang="zh-CN" altLang="en-US" dirty="0"/>
                  <a:t>黑点时，对它的子树维护一个懒标记分别表示这个黄点</a:t>
                </a:r>
                <a:r>
                  <a:rPr lang="en-US" altLang="zh-CN" dirty="0"/>
                  <a:t>/</a:t>
                </a:r>
                <a:r>
                  <a:rPr lang="zh-CN" altLang="en-US" dirty="0"/>
                  <a:t>灰点的修改</a:t>
                </a:r>
                <a:endParaRPr lang="en-US" altLang="zh-CN" dirty="0"/>
              </a:p>
              <a:p>
                <a:r>
                  <a:rPr lang="zh-CN" altLang="en-US" dirty="0"/>
                  <a:t>考虑每次修改时到黄点，灰点的答案都是*</a:t>
                </a:r>
                <a:r>
                  <a:rPr lang="en-US" altLang="zh-CN" dirty="0"/>
                  <a:t>2</a:t>
                </a:r>
                <a:r>
                  <a:rPr lang="zh-CN" altLang="en-US" dirty="0"/>
                  <a:t>，我们可以用当前答案减去所有白橙黑点的答案即可维护黄点灰点的贡献</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𝑛𝑙𝑜𝑔𝑛</m:t>
                    </m:r>
                    <m:r>
                      <a:rPr lang="en-US" altLang="zh-CN" b="0" i="1"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4E0A7841-E911-4944-9E6D-DFBE55297C2A}"/>
                  </a:ext>
                </a:extLst>
              </p:cNvPr>
              <p:cNvSpPr>
                <a:spLocks noGrp="1" noRot="1" noChangeAspect="1" noMove="1" noResize="1" noEditPoints="1" noAdjustHandles="1" noChangeArrowheads="1" noChangeShapeType="1" noTextEdit="1"/>
              </p:cNvSpPr>
              <p:nvPr>
                <p:ph idx="1"/>
              </p:nvPr>
            </p:nvSpPr>
            <p:spPr>
              <a:blipFill>
                <a:blip r:embed="rId2"/>
                <a:stretch>
                  <a:fillRect l="-1043" t="-2521"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4517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35914A-D09C-4897-A826-FABDDD9B0ED4}"/>
              </a:ext>
            </a:extLst>
          </p:cNvPr>
          <p:cNvSpPr>
            <a:spLocks noGrp="1"/>
          </p:cNvSpPr>
          <p:nvPr>
            <p:ph type="title"/>
          </p:nvPr>
        </p:nvSpPr>
        <p:spPr/>
        <p:txBody>
          <a:bodyPr/>
          <a:lstStyle/>
          <a:p>
            <a:r>
              <a:rPr lang="en-US" altLang="zh-CN" dirty="0"/>
              <a:t>Thanks for watching</a:t>
            </a:r>
            <a:endParaRPr lang="zh-CN" altLang="en-US" dirty="0"/>
          </a:p>
        </p:txBody>
      </p:sp>
      <p:sp>
        <p:nvSpPr>
          <p:cNvPr id="3" name="内容占位符 2">
            <a:extLst>
              <a:ext uri="{FF2B5EF4-FFF2-40B4-BE49-F238E27FC236}">
                <a16:creationId xmlns:a16="http://schemas.microsoft.com/office/drawing/2014/main" id="{591F5851-89F2-4CF3-9E97-87C7F918736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347780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6C5A24-C92A-4F7E-9F29-6944975226FD}"/>
              </a:ext>
            </a:extLst>
          </p:cNvPr>
          <p:cNvSpPr>
            <a:spLocks noGrp="1"/>
          </p:cNvSpPr>
          <p:nvPr>
            <p:ph type="title"/>
          </p:nvPr>
        </p:nvSpPr>
        <p:spPr>
          <a:xfrm>
            <a:off x="838200" y="381309"/>
            <a:ext cx="10515600" cy="1325563"/>
          </a:xfrm>
        </p:spPr>
        <p:txBody>
          <a:bodyPr>
            <a:normAutofit fontScale="90000"/>
          </a:bodyPr>
          <a:lstStyle/>
          <a:p>
            <a:br>
              <a:rPr lang="en-US" altLang="zh-CN" dirty="0"/>
            </a:br>
            <a:r>
              <a:rPr lang="zh-CN" altLang="en-US" dirty="0"/>
              <a:t>子集</a:t>
            </a:r>
            <a:r>
              <a:rPr lang="en-US" altLang="zh-CN" dirty="0" err="1"/>
              <a:t>dp</a:t>
            </a:r>
            <a:br>
              <a:rPr lang="en-US" altLang="zh-CN" dirty="0"/>
            </a:b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0D3C74-512D-4ADE-88CA-6A3DCD3DA628}"/>
                  </a:ext>
                </a:extLst>
              </p:cNvPr>
              <p:cNvSpPr>
                <a:spLocks noGrp="1"/>
              </p:cNvSpPr>
              <p:nvPr>
                <p:ph idx="1"/>
              </p:nvPr>
            </p:nvSpPr>
            <p:spPr/>
            <p:txBody>
              <a:bodyPr/>
              <a:lstStyle/>
              <a:p>
                <a:r>
                  <a:rPr lang="zh-CN" altLang="en-US" dirty="0"/>
                  <a:t>考虑如何枚举一个二进制数</a:t>
                </a:r>
                <a:r>
                  <a:rPr lang="en-US" altLang="zh-CN" dirty="0"/>
                  <a:t>S</a:t>
                </a:r>
                <a:r>
                  <a:rPr lang="zh-CN" altLang="en-US" dirty="0"/>
                  <a:t>的子集</a:t>
                </a:r>
                <a:endParaRPr lang="en-US" altLang="zh-CN" dirty="0"/>
              </a:p>
              <a:p>
                <a:r>
                  <a:rPr lang="en-US" altLang="zh-CN" dirty="0"/>
                  <a:t>for(int S1=S;S1!=0;S1=(S1-1)&amp;S)</a:t>
                </a:r>
              </a:p>
              <a:p>
                <a:r>
                  <a:rPr lang="zh-CN" altLang="en-US" dirty="0"/>
                  <a:t>显然这样枚举出来的肯定是原集合的子集</a:t>
                </a:r>
                <a:endParaRPr lang="en-US" altLang="zh-CN" dirty="0"/>
              </a:p>
              <a:p>
                <a:r>
                  <a:rPr lang="zh-CN" altLang="en-US" dirty="0"/>
                  <a:t>那么如何保证这样枚举完了所有子集？</a:t>
                </a:r>
                <a:endParaRPr lang="en-US" altLang="zh-CN" dirty="0"/>
              </a:p>
              <a:p>
                <a:r>
                  <a:rPr lang="zh-CN" altLang="en-US" dirty="0"/>
                  <a:t>其实枚举子集就相当于在原集合的二进制状态下把一些</a:t>
                </a:r>
                <a:r>
                  <a:rPr lang="en-US" altLang="zh-CN" dirty="0"/>
                  <a:t>1</a:t>
                </a:r>
                <a:r>
                  <a:rPr lang="zh-CN" altLang="en-US" dirty="0"/>
                  <a:t>换为</a:t>
                </a:r>
                <a:r>
                  <a:rPr lang="en-US" altLang="zh-CN" dirty="0"/>
                  <a:t>0</a:t>
                </a:r>
                <a:r>
                  <a:rPr lang="zh-CN" altLang="en-US" dirty="0"/>
                  <a:t>，而我们每次</a:t>
                </a:r>
                <a:r>
                  <a:rPr lang="en-US" altLang="zh-CN" dirty="0"/>
                  <a:t>- 1</a:t>
                </a:r>
                <a:r>
                  <a:rPr lang="zh-CN" altLang="en-US" dirty="0"/>
                  <a:t>然后进行与运算其实就是在把当前子集的最右边的</a:t>
                </a:r>
                <a:r>
                  <a:rPr lang="en-US" altLang="zh-CN" dirty="0"/>
                  <a:t>1</a:t>
                </a:r>
                <a:r>
                  <a:rPr lang="zh-CN" altLang="en-US" dirty="0"/>
                  <a:t>的右边全部变为</a:t>
                </a:r>
                <a:r>
                  <a:rPr lang="en-US" altLang="zh-CN" dirty="0"/>
                  <a:t>1</a:t>
                </a:r>
                <a:r>
                  <a:rPr lang="zh-CN" altLang="en-US" dirty="0"/>
                  <a:t>，自己变为</a:t>
                </a:r>
                <a:r>
                  <a:rPr lang="en-US" altLang="zh-CN" dirty="0"/>
                  <a:t>0</a:t>
                </a:r>
                <a:r>
                  <a:rPr lang="zh-CN" altLang="en-US" dirty="0"/>
                  <a:t>，然后进行与运算把新增的</a:t>
                </a:r>
                <a:r>
                  <a:rPr lang="en-US" altLang="zh-CN" dirty="0"/>
                  <a:t>1</a:t>
                </a:r>
                <a:r>
                  <a:rPr lang="zh-CN" altLang="en-US" dirty="0"/>
                  <a:t>中不该出现的抹去，最后只剩下了原集合中存在的</a:t>
                </a:r>
                <a:r>
                  <a:rPr lang="en-US" altLang="zh-CN" dirty="0"/>
                  <a:t>1</a:t>
                </a:r>
                <a:r>
                  <a:rPr lang="zh-CN" altLang="en-US" dirty="0"/>
                  <a:t>了。</a:t>
                </a:r>
                <a:endParaRPr lang="en-US" altLang="zh-CN" dirty="0"/>
              </a:p>
              <a:p>
                <a:r>
                  <a:rPr lang="zh-CN" altLang="en-US" dirty="0"/>
                  <a:t>一般子集枚举的复杂度是</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(3^</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B50D3C74-512D-4ADE-88CA-6A3DCD3DA628}"/>
                  </a:ext>
                </a:extLst>
              </p:cNvPr>
              <p:cNvSpPr>
                <a:spLocks noGrp="1" noRot="1" noChangeAspect="1" noMove="1" noResize="1" noEditPoints="1" noAdjustHandles="1" noChangeArrowheads="1" noChangeShapeType="1" noTextEdit="1"/>
              </p:cNvSpPr>
              <p:nvPr>
                <p:ph idx="1"/>
              </p:nvPr>
            </p:nvSpPr>
            <p:spPr>
              <a:blipFill>
                <a:blip r:embed="rId2"/>
                <a:stretch>
                  <a:fillRect l="-1043" t="-2521"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570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7CC92-2393-49EF-BEE4-171DF7907307}"/>
              </a:ext>
            </a:extLst>
          </p:cNvPr>
          <p:cNvSpPr>
            <a:spLocks noGrp="1"/>
          </p:cNvSpPr>
          <p:nvPr>
            <p:ph type="title"/>
          </p:nvPr>
        </p:nvSpPr>
        <p:spPr/>
        <p:txBody>
          <a:bodyPr/>
          <a:lstStyle/>
          <a:p>
            <a:r>
              <a:rPr lang="en-US" altLang="zh-CN" dirty="0"/>
              <a:t>NOIP2017</a:t>
            </a:r>
            <a:r>
              <a:rPr lang="zh-CN" altLang="en-US" dirty="0"/>
              <a:t>宝藏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C348283-D0D7-4B6A-87DB-70F6114F4CE6}"/>
                  </a:ext>
                </a:extLst>
              </p:cNvPr>
              <p:cNvSpPr>
                <a:spLocks noGrp="1"/>
              </p:cNvSpPr>
              <p:nvPr>
                <p:ph idx="1"/>
              </p:nvPr>
            </p:nvSpPr>
            <p:spPr/>
            <p:txBody>
              <a:bodyPr/>
              <a:lstStyle/>
              <a:p>
                <a:r>
                  <a:rPr lang="zh-CN" altLang="en-US" dirty="0"/>
                  <a:t>给出一个</a:t>
                </a:r>
                <a:r>
                  <a:rPr lang="en-US" altLang="zh-CN" dirty="0"/>
                  <a:t>n</a:t>
                </a:r>
                <a:r>
                  <a:rPr lang="zh-CN" altLang="en-US" dirty="0"/>
                  <a:t>个点的图，每条边有价值，求出一个有根生成树，每条边边权为这个生成树中这条边到根所要经过的点数*该边价值，问这个生成树最小权值</a:t>
                </a:r>
                <a:endParaRPr lang="en-US" altLang="zh-CN" dirty="0"/>
              </a:p>
              <a:p>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&lt;=12</m:t>
                    </m:r>
                  </m:oMath>
                </a14:m>
                <a:endParaRPr lang="zh-CN" altLang="en-US" dirty="0"/>
              </a:p>
            </p:txBody>
          </p:sp>
        </mc:Choice>
        <mc:Fallback xmlns="">
          <p:sp>
            <p:nvSpPr>
              <p:cNvPr id="3" name="内容占位符 2">
                <a:extLst>
                  <a:ext uri="{FF2B5EF4-FFF2-40B4-BE49-F238E27FC236}">
                    <a16:creationId xmlns:a16="http://schemas.microsoft.com/office/drawing/2014/main" id="{BC348283-D0D7-4B6A-87DB-70F6114F4CE6}"/>
                  </a:ext>
                </a:extLst>
              </p:cNvPr>
              <p:cNvSpPr>
                <a:spLocks noGrp="1" noRot="1" noChangeAspect="1" noMove="1" noResize="1" noEditPoints="1" noAdjustHandles="1" noChangeArrowheads="1" noChangeShapeType="1" noTextEdit="1"/>
              </p:cNvSpPr>
              <p:nvPr>
                <p:ph idx="1"/>
              </p:nvPr>
            </p:nvSpPr>
            <p:spPr>
              <a:blipFill>
                <a:blip r:embed="rId2"/>
                <a:stretch>
                  <a:fillRect l="-1043" t="-2521"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26157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7C6A7-829A-4172-8670-A12A50C7A25D}"/>
              </a:ext>
            </a:extLst>
          </p:cNvPr>
          <p:cNvSpPr>
            <a:spLocks noGrp="1"/>
          </p:cNvSpPr>
          <p:nvPr>
            <p:ph type="title"/>
          </p:nvPr>
        </p:nvSpPr>
        <p:spPr/>
        <p:txBody>
          <a:bodyPr/>
          <a:lstStyle/>
          <a:p>
            <a:r>
              <a:rPr lang="en-US" altLang="zh-CN" dirty="0"/>
              <a:t>NOIP2017</a:t>
            </a:r>
            <a:r>
              <a:rPr lang="zh-CN" altLang="en-US" dirty="0"/>
              <a:t>宝藏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B0BFAF-29CE-49D7-BF8E-73302FB338F2}"/>
                  </a:ext>
                </a:extLst>
              </p:cNvPr>
              <p:cNvSpPr>
                <a:spLocks noGrp="1"/>
              </p:cNvSpPr>
              <p:nvPr>
                <p:ph idx="1"/>
              </p:nvPr>
            </p:nvSpPr>
            <p:spPr/>
            <p:txBody>
              <a:bodyPr/>
              <a:lstStyle/>
              <a:p>
                <a:r>
                  <a:rPr lang="zh-CN" altLang="en-US" dirty="0"/>
                  <a:t>设</a:t>
                </a:r>
                <a14:m>
                  <m:oMath xmlns:m="http://schemas.openxmlformats.org/officeDocument/2006/math">
                    <m:r>
                      <a:rPr lang="en-US" altLang="zh-CN" i="1" dirty="0" smtClean="0">
                        <a:latin typeface="Cambria Math" panose="02040503050406030204" pitchFamily="18" charset="0"/>
                      </a:rPr>
                      <m:t>𝑑𝑝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𝑆</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𝑢</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oMath>
                </a14:m>
                <a:r>
                  <a:rPr lang="zh-CN" altLang="en-US" dirty="0"/>
                  <a:t>表示当前这个子树以</a:t>
                </a:r>
                <a:r>
                  <a:rPr lang="en-US" altLang="zh-CN" dirty="0"/>
                  <a:t>u</a:t>
                </a:r>
                <a:r>
                  <a:rPr lang="zh-CN" altLang="en-US" dirty="0"/>
                  <a:t>为根，距整棵树的树根距离为</a:t>
                </a:r>
                <a:r>
                  <a:rPr lang="en-US" altLang="zh-CN" dirty="0" err="1"/>
                  <a:t>i</a:t>
                </a:r>
                <a:r>
                  <a:rPr lang="zh-CN" altLang="en-US" dirty="0"/>
                  <a:t>，当前这个子树的点集为</a:t>
                </a:r>
                <a:r>
                  <a:rPr lang="en-US" altLang="zh-CN" dirty="0"/>
                  <a:t>S</a:t>
                </a:r>
                <a:r>
                  <a:rPr lang="zh-CN" altLang="en-US" dirty="0"/>
                  <a:t>的方案数</a:t>
                </a:r>
                <a:endParaRPr lang="en-US" altLang="zh-CN" dirty="0"/>
              </a:p>
              <a:p>
                <a:r>
                  <a:rPr lang="zh-CN" altLang="en-US" dirty="0"/>
                  <a:t>于是我们可以枚举</a:t>
                </a:r>
                <a:r>
                  <a:rPr lang="en-US" altLang="zh-CN" dirty="0"/>
                  <a:t>S</a:t>
                </a:r>
                <a:r>
                  <a:rPr lang="zh-CN" altLang="en-US" dirty="0"/>
                  <a:t>的子集，然后枚举每一条出边，将</a:t>
                </a:r>
                <a:r>
                  <a:rPr lang="en-US" altLang="zh-CN" dirty="0"/>
                  <a:t>S</a:t>
                </a:r>
                <a:r>
                  <a:rPr lang="zh-CN" altLang="en-US" dirty="0"/>
                  <a:t>割裂成两部分分别记忆化搜索</a:t>
                </a:r>
                <a:endParaRPr lang="en-US" altLang="zh-CN" dirty="0"/>
              </a:p>
              <a:p>
                <a:r>
                  <a:rPr lang="zh-CN" altLang="en-US" dirty="0"/>
                  <a:t>即对于一条边</a:t>
                </a:r>
                <a14:m>
                  <m:oMath xmlns:m="http://schemas.openxmlformats.org/officeDocument/2006/math">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𝑢</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𝑣</m:t>
                    </m:r>
                    <m:r>
                      <a:rPr lang="en-US" altLang="zh-CN" i="1" dirty="0" smtClean="0">
                        <a:latin typeface="Cambria Math" panose="02040503050406030204" pitchFamily="18" charset="0"/>
                      </a:rPr>
                      <m:t>),</m:t>
                    </m:r>
                  </m:oMath>
                </a14:m>
                <a:endParaRPr lang="en-US" altLang="zh-CN" dirty="0"/>
              </a:p>
              <a:p>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𝑇</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𝑆</m:t>
                            </m:r>
                          </m:e>
                          <m:sup>
                            <m:r>
                              <a:rPr lang="en-US" altLang="zh-CN" b="0" i="1" smtClean="0">
                                <a:latin typeface="Cambria Math" panose="02040503050406030204" pitchFamily="18" charset="0"/>
                              </a:rPr>
                              <m:t>𝑇</m:t>
                            </m:r>
                          </m:sup>
                        </m:sSup>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𝑣𝑎𝑙</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oMath>
                </a14:m>
                <a:endParaRPr lang="en-US" altLang="zh-CN" dirty="0"/>
              </a:p>
              <a:p>
                <a:r>
                  <a:rPr lang="zh-CN" altLang="en-US" dirty="0"/>
                  <a:t>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8BB0BFAF-29CE-49D7-BF8E-73302FB338F2}"/>
                  </a:ext>
                </a:extLst>
              </p:cNvPr>
              <p:cNvSpPr>
                <a:spLocks noGrp="1" noRot="1" noChangeAspect="1" noMove="1" noResize="1" noEditPoints="1" noAdjustHandles="1" noChangeArrowheads="1" noChangeShapeType="1" noTextEdit="1"/>
              </p:cNvSpPr>
              <p:nvPr>
                <p:ph idx="1"/>
              </p:nvPr>
            </p:nvSpPr>
            <p:spPr>
              <a:blipFill>
                <a:blip r:embed="rId2"/>
                <a:stretch>
                  <a:fillRect l="-1043" t="-2381"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447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3407</TotalTime>
  <Words>4518</Words>
  <Application>Microsoft Office PowerPoint</Application>
  <PresentationFormat>宽屏</PresentationFormat>
  <Paragraphs>331</Paragraphs>
  <Slides>62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62</vt:i4>
      </vt:variant>
    </vt:vector>
  </HeadingPairs>
  <TitlesOfParts>
    <vt:vector size="67" baseType="lpstr">
      <vt:lpstr>等线</vt:lpstr>
      <vt:lpstr>等线 Light</vt:lpstr>
      <vt:lpstr>Arial</vt:lpstr>
      <vt:lpstr>Cambria Math</vt:lpstr>
      <vt:lpstr>Office 主题​​</vt:lpstr>
      <vt:lpstr>或许是个dp</vt:lpstr>
      <vt:lpstr>PowerPoint 演示文稿</vt:lpstr>
      <vt:lpstr>PowerPoint 演示文稿</vt:lpstr>
      <vt:lpstr>状压dp</vt:lpstr>
      <vt:lpstr>九省联考2018 一双木棋</vt:lpstr>
      <vt:lpstr>九省联考2018 一双木棋</vt:lpstr>
      <vt:lpstr> 子集dp </vt:lpstr>
      <vt:lpstr>NOIP2017宝藏</vt:lpstr>
      <vt:lpstr>NOIP2017宝藏</vt:lpstr>
      <vt:lpstr>ZJOI2015 地震后的幻想乡</vt:lpstr>
      <vt:lpstr>ZJOI2015 地震后的幻想乡</vt:lpstr>
      <vt:lpstr>ZJOI2015 地震后的幻想乡</vt:lpstr>
      <vt:lpstr>斜率优化</vt:lpstr>
      <vt:lpstr>NOI2019回家路线</vt:lpstr>
      <vt:lpstr>NOI2019回家路线</vt:lpstr>
      <vt:lpstr>CF932F Escape Through Leaf</vt:lpstr>
      <vt:lpstr>CF932F Escape Through Leaf</vt:lpstr>
      <vt:lpstr>李超线段树</vt:lpstr>
      <vt:lpstr>李超线段树</vt:lpstr>
      <vt:lpstr>李超线段树</vt:lpstr>
      <vt:lpstr>CF932F Escape Through Leaf</vt:lpstr>
      <vt:lpstr>数位dp</vt:lpstr>
      <vt:lpstr>LOJ NOI Round#2 简单算术</vt:lpstr>
      <vt:lpstr>LOJ NOI Round#2 简单算术</vt:lpstr>
      <vt:lpstr>LOJ NOI Round#2 简单算术</vt:lpstr>
      <vt:lpstr>矩阵优化</vt:lpstr>
      <vt:lpstr>PKUWC2020 排列</vt:lpstr>
      <vt:lpstr>PKUWC2020 排列</vt:lpstr>
      <vt:lpstr>PKUWC2020 排列</vt:lpstr>
      <vt:lpstr>动态dp</vt:lpstr>
      <vt:lpstr>NOIP2018保卫王国</vt:lpstr>
      <vt:lpstr>NOIP2018保卫王国</vt:lpstr>
      <vt:lpstr>NOIP2018保卫王国</vt:lpstr>
      <vt:lpstr>NOIP2018保卫王国</vt:lpstr>
      <vt:lpstr>再来道板子</vt:lpstr>
      <vt:lpstr> 决策单调性 </vt:lpstr>
      <vt:lpstr>CF868F Yet Another Minimization Problem</vt:lpstr>
      <vt:lpstr>CF868F Yet Another Minimization Problem</vt:lpstr>
      <vt:lpstr>子集容斥dp</vt:lpstr>
      <vt:lpstr>某个题</vt:lpstr>
      <vt:lpstr>某个题</vt:lpstr>
      <vt:lpstr>某个题</vt:lpstr>
      <vt:lpstr>LOJ NOI Round#2 不等关系</vt:lpstr>
      <vt:lpstr>LOJ NOI Round#2 不等关系</vt:lpstr>
      <vt:lpstr>LOJ NOI Round#2 不等关系</vt:lpstr>
      <vt:lpstr>其他</vt:lpstr>
      <vt:lpstr>P2014 选课</vt:lpstr>
      <vt:lpstr>P2014 选课</vt:lpstr>
      <vt:lpstr>HNOI2013游走</vt:lpstr>
      <vt:lpstr>HNOI2013游走</vt:lpstr>
      <vt:lpstr>CF1278F cards</vt:lpstr>
      <vt:lpstr>CF1278F cards</vt:lpstr>
      <vt:lpstr>CF1278F cards</vt:lpstr>
      <vt:lpstr>NOI2007货币兑换</vt:lpstr>
      <vt:lpstr>NOI2007货币兑换</vt:lpstr>
      <vt:lpstr>NOI2007货币兑换</vt:lpstr>
      <vt:lpstr>ZJOI2019 线段树</vt:lpstr>
      <vt:lpstr>ZJOI2019 线段树</vt:lpstr>
      <vt:lpstr>ZJOI2019 线段树</vt:lpstr>
      <vt:lpstr>ZJOI2019 线段树</vt:lpstr>
      <vt:lpstr>ZJOI2019 线段树</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或许是个dp</dc:title>
  <dc:creator>1307757875@qq.com</dc:creator>
  <cp:lastModifiedBy>1307757875@qq.com</cp:lastModifiedBy>
  <cp:revision>87</cp:revision>
  <dcterms:created xsi:type="dcterms:W3CDTF">2020-02-10T10:32:41Z</dcterms:created>
  <dcterms:modified xsi:type="dcterms:W3CDTF">2020-02-17T05:48:23Z</dcterms:modified>
</cp:coreProperties>
</file>