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6"/>
  </p:notes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部分" id="{E89C1912-7565-4733-98B4-E651F57CAC09}">
          <p14:sldIdLst>
            <p14:sldId id="256"/>
            <p14:sldId id="306"/>
          </p14:sldIdLst>
        </p14:section>
        <p14:section name="引言" id="{C1D916A3-4BE6-4636-8D26-AF2E3DAE23AC}">
          <p14:sldIdLst>
            <p14:sldId id="257"/>
            <p14:sldId id="258"/>
          </p14:sldIdLst>
        </p14:section>
        <p14:section name="最大流建模" id="{55D0892B-28D9-4A89-A232-F00CF385E20B}">
          <p14:sldIdLst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最小割建模" id="{FEE051B9-AC80-4CF8-A181-7C59F368191B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费用流建模" id="{FD5365ED-F6A7-453E-9E74-3A106FA628F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流量平衡思想" id="{081DD995-0DEB-4FEF-8E30-C259BE03349A}">
          <p14:sldIdLst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总结" id="{520A3369-4A36-499A-8D26-E6828FF8B822}">
          <p14:sldIdLst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4CE"/>
    <a:srgbClr val="FFFFFF"/>
    <a:srgbClr val="F1C885"/>
    <a:srgbClr val="F34BAB"/>
    <a:srgbClr val="E0C1A4"/>
    <a:srgbClr val="E0B984"/>
    <a:srgbClr val="DE5252"/>
    <a:srgbClr val="23CD88"/>
    <a:srgbClr val="5090B4"/>
    <a:srgbClr val="28C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D54B1-6FCB-400D-8EE3-703E7B2C6FE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1E4C5-F6E5-434D-8551-AADB0E7EB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1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*</a:t>
            </a:r>
            <a:r>
              <a:rPr lang="en-US" altLang="zh-CN" i="1" dirty="0" err="1" smtClean="0"/>
              <a:t>Rin</a:t>
            </a:r>
            <a:r>
              <a:rPr lang="en-US" altLang="zh-CN" i="1" dirty="0" smtClean="0"/>
              <a:t> in </a:t>
            </a:r>
            <a:r>
              <a:rPr lang="en-US" altLang="zh-CN" i="1" dirty="0" err="1" smtClean="0"/>
              <a:t>CytusII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E4C5-F6E5-434D-8551-AADB0E7EB9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0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2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8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FFFFFF"/>
            </a:gs>
            <a:gs pos="3000">
              <a:srgbClr val="F34BAB"/>
            </a:gs>
            <a:gs pos="2000">
              <a:srgbClr val="F34BAB"/>
            </a:gs>
            <a:gs pos="1000">
              <a:srgbClr val="F1C885"/>
            </a:gs>
            <a:gs pos="0">
              <a:srgbClr val="EAE4CE"/>
            </a:gs>
            <a:gs pos="96000">
              <a:schemeClr val="bg1"/>
            </a:gs>
            <a:gs pos="97000">
              <a:srgbClr val="28C887"/>
            </a:gs>
            <a:gs pos="99000">
              <a:srgbClr val="5090B4"/>
            </a:gs>
            <a:gs pos="98000">
              <a:srgbClr val="23CD88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06F5-F3E0-4B2D-AF9F-AAABDFB78752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7837-8FAF-409D-A25B-68B72977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网络流的一些建模方法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SKearbvaanl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考虑用一条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的流来表示满足一个员工的需求，可以得到如下的建图方式：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每种口罩建立一个点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相连，容量为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，每种防护服建立一个点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相连，容量为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每个员工建立两个点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之间连接一条容量为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的边，表示限制这个员工只能搬走一箱物资。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5745" r="-6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个员工认可第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种口罩，就将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相连，容量为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个员工认可第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种防护服，就将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相连，容量为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这样最大流就是答案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b="-4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小骑士是一个喜欢收集纹章的骑士。这一天小骑士来到了一座城镇，这里有加上它总共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个正在交换纹章的骑士，总共有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种不同的纹章。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每个骑士手中都有一些（可能重复的）纹章，并且只跟别人交换他所没有的纹章，纹章总是一对一交换。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小骑士比这些骑士更加聪明。他意识到只跟别人交换自己没有的纹章并不总是最优的，在某些情况下，换来一个重复的纹章更加划算。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假设这些骑士只跟小骑士交换（它们之间不交换），并且这些骑士只会用手里的重复纹章来交换它们没有的不同纹章。你的任务是帮助小骑士算出他最终可以得到的不同纹章的最大数量。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≤10,5≤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≤25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标题该写啥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其他骑士只会出让手里的重复纹章来交换它们没有的不同纹章。所以对于某个骑士，小骑士只能把这个骑士没有的纹章给他，并且一种最多给一次；这个骑士只会把自己手里重复的纹章给小骑士，如果这个骑士有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个某种纹章，那么最多给小骑士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 个。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3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2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标题该写啥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那么，其他骑士的作用就是：将小骑士手中一种纹章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 smtClean="0"/>
                  <a:t> 变成另一种纹章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可以进行如下建图：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对于每种纹章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，从源点向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连边，容量为小骑士一开始拥有的这种纹章的数量。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连边，容量为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对于每个其他骑士建立点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，若该骑士没有纹章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，则从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的边。若该骑士有超过一个纹章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，则从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建立容量为纹章数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标题该写啥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考虑现在一条从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的流的意义。一开始是从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，表示小骑士拥有的某种纹章，接着反复在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 横跳，表示不断被交换，最终流向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，表示记录小骑士手中最后有一种纹章。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1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最大流的构图有着实际的意义，直观容易理解。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的流表示方案或者操作方式。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不过，最大流问题的变化也有很多。有些时候，需要认真分析问题，发现问题的实质，将问题简化或转化，才能够得出网络流模型。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334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莆田系医院正冲击着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的管理层，对于各大高管来说，这既是风险，也是财富源泉。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在昨天晚上刚刚收到了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/>
                  <a:t>条地下物资运送路线的线路图，因为开辟地下路线有一定的风险，因此开辟第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条路线需要的成本为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另外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调查得出了所有愿意赞助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的医院名单，一共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个，其中第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家医院需要用到第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条路线，如果开辟了这两条路线该医院就会赞助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元。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的高管们自然想要净获利最大，求这个最大获利。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≤5000,1≤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≤50000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257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将路线、医院看作点。建立点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表示路线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，从源点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连接容量为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的边，割这条边表示开辟路线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的费用。建立点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家医院，从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连接容量为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的边，割这条边表示不满足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这家医院的需求。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若第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家医院需要使用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路线，就从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连接容量为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+∞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边，这样要么保留医院到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的边表示满足需求，要么保留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到路线的边表示忽视需求。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154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4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所有医院的收入之和减去最小割就是最大净获利。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9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一些废话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标题很随意，可以无视它。一会你就明白我在说什么了。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Rin </a:t>
                </a:r>
                <a:r>
                  <a:rPr lang="zh-CN" altLang="en-US" dirty="0" smtClean="0"/>
                  <a:t>现在正在大学学习。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课业计划共包含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项课程，每门课程都需要在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个学期中的某个学期完整。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一些课程有前置课程，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的前置课程表示课程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完成的学期需要在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之前，共有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组前置需求。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，在不同学期完成的得分不同。令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在学期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完成的得分，若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，表示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学期没有开设课程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计算 </a:t>
                </a:r>
                <a:r>
                  <a:rPr lang="en-US" altLang="zh-CN" dirty="0" err="1" smtClean="0"/>
                  <a:t>Rin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各个课程平均分的最大值。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≤100,0≤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≤100,−1≤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Æ </a:t>
            </a:r>
            <a:r>
              <a:rPr lang="en-US" altLang="zh-CN" sz="100" dirty="0" smtClean="0">
                <a:solidFill>
                  <a:schemeClr val="bg1"/>
                </a:solidFill>
              </a:rPr>
              <a:t>Sir is watching you…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观察可以发现本质上是要最大化课程得分之和。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最大化得分之和就是要最小化扣分之和。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在学期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完成的扣分，我们认为一门课程的满分是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100</m:t>
                    </m:r>
                  </m:oMath>
                </a14:m>
                <a:r>
                  <a:rPr lang="zh-CN" altLang="en-US" dirty="0" smtClean="0"/>
                  <a:t> 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为正无穷，否则是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100−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052" r="-6370" b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Æ </a:t>
            </a:r>
            <a:r>
              <a:rPr lang="en-US" altLang="zh-CN" sz="100" dirty="0">
                <a:solidFill>
                  <a:schemeClr val="bg1"/>
                </a:solidFill>
              </a:rPr>
              <a:t>Sir is watching you…</a:t>
            </a:r>
            <a:endParaRPr lang="zh-CN" altLang="en-US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可以进行如下建图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对于课程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，学期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，建立点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连接一条容量为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2≤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连接一条边，容量为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向汇点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连接一条边，容量为正无穷。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052" r="-6296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Æ </a:t>
            </a:r>
            <a:r>
              <a:rPr lang="en-US" altLang="zh-CN" sz="100" dirty="0">
                <a:solidFill>
                  <a:schemeClr val="bg1"/>
                </a:solidFill>
              </a:rPr>
              <a:t>Sir is watching you…</a:t>
            </a:r>
            <a:endParaRPr lang="zh-CN" altLang="en-US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可以发现，在割去连向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 的边之后，相当于在第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学期学习了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课程。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个限制的时候怎么做：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的前置课程，那么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的割边位置就要在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的前面。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考虑这样建图：从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连接容量为正无穷的边。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2≤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 连接一条容量为正无穷的边。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无</a:t>
                </a:r>
                <a:r>
                  <a:rPr lang="zh-CN" altLang="en-US" dirty="0" smtClean="0"/>
                  <a:t>解的情况，显然若正无穷的边出现在最小割中就无解。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只 </a:t>
                </a:r>
                <a:r>
                  <a:rPr lang="en-US" altLang="zh-CN" dirty="0" err="1"/>
                  <a:t>B</a:t>
                </a:r>
                <a:r>
                  <a:rPr lang="en-US" altLang="zh-CN" dirty="0" err="1" smtClean="0"/>
                  <a:t>adeline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排排坐在 </a:t>
                </a:r>
                <a:r>
                  <a:rPr lang="en-US" altLang="zh-CN" dirty="0" smtClean="0"/>
                  <a:t>Celeste </a:t>
                </a:r>
                <a:r>
                  <a:rPr lang="zh-CN" altLang="en-US" dirty="0" smtClean="0"/>
                  <a:t>山脚下，形成了一个矩阵。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她们想要决定是否要帮助 </a:t>
                </a:r>
                <a:r>
                  <a:rPr lang="en-US" altLang="zh-CN" dirty="0" smtClean="0"/>
                  <a:t>Madeline</a:t>
                </a:r>
                <a:r>
                  <a:rPr lang="zh-CN" altLang="en-US" dirty="0" smtClean="0"/>
                  <a:t>，每只 </a:t>
                </a:r>
                <a:r>
                  <a:rPr lang="en-US" altLang="zh-CN" dirty="0" err="1" smtClean="0"/>
                  <a:t>Badeline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帮助 </a:t>
                </a:r>
                <a:r>
                  <a:rPr lang="en-US" altLang="zh-CN" dirty="0" smtClean="0"/>
                  <a:t>Madeline </a:t>
                </a:r>
                <a:r>
                  <a:rPr lang="zh-CN" altLang="en-US" dirty="0" smtClean="0"/>
                  <a:t>的喜悦值是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，不帮助 </a:t>
                </a:r>
                <a:r>
                  <a:rPr lang="en-US" altLang="zh-CN" dirty="0" smtClean="0"/>
                  <a:t>Madeline </a:t>
                </a:r>
                <a:r>
                  <a:rPr lang="zh-CN" altLang="en-US" dirty="0" smtClean="0"/>
                  <a:t>的喜悦值是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由于赞同使人快乐，一对相邻的 </a:t>
                </a:r>
                <a:r>
                  <a:rPr lang="en-US" altLang="zh-CN" dirty="0" err="1" smtClean="0"/>
                  <a:t>Badeline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如果同时选择帮助，她们将共同获得喜悦值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，如果同时选择不帮，她们又将同时获得喜悦值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问如何分配可以使 </a:t>
                </a:r>
                <a:r>
                  <a:rPr lang="en-US" altLang="zh-CN" dirty="0" err="1" smtClean="0"/>
                  <a:t>Badeline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喜悦度之和最大。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r="-4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$'!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为了方便，我们下文称 </a:t>
                </a:r>
                <a:r>
                  <a:rPr lang="en-US" altLang="zh-CN" dirty="0" err="1" smtClean="0"/>
                  <a:t>Badeline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“</a:t>
                </a:r>
                <a:r>
                  <a:rPr lang="zh-CN" altLang="en-US" dirty="0" smtClean="0"/>
                  <a:t>人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对每个人建立一个点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从源点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连入一条边，向汇点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连入一条边，分别表示选择帮助或者不帮，如下图所示：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63838"/>
            <a:ext cx="286384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$'!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每个人选择帮忙或者不帮忙的收益可以最后再加进来，所以暂时不考虑。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若两个人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相邻，并且她们没有选择相同的行为，我们就认为这产生了损失，我们可以在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之间连边，来表示这种损失：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334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26" y="3867894"/>
            <a:ext cx="253238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$'!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最后的问题：确定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zh-CN" altLang="en-US" dirty="0" smtClean="0"/>
                  <a:t> 的取值。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同时选择帮忙的额外收益，用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同时选择不帮的额外收益。 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有如下式子：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𝑒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𝑒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解之得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8644"/>
            <a:ext cx="236355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$'!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综上，我们得到了如下建图方式：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对于每个人，建立一个点，从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向这个点连接一条边，容量是这个人选择帮忙的收益，加上她与周围所有人选择帮忙收益的一半；从这个点向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连边，容量为她选择不帮的收益，加上她与周围所有所有人选择不帮收益的一半。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对于一对相邻的人，建立一对双向边，边权是她们选择同时帮忙和不帮忙收益的平均数。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这样所有收益的和减去最小割就是答案。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$'!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在这个问题中，由于收益最多牵涉到两个人，因此我们可以先考虑两个人之间的关系，再将所有关系综合起来。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3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网络流是一种类比水流的解决问题的方法，在信息学竞赛中用途广泛。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常见</a:t>
            </a:r>
            <a:r>
              <a:rPr lang="zh-CN" altLang="en-US" dirty="0" smtClean="0">
                <a:latin typeface="+mn-ea"/>
              </a:rPr>
              <a:t>的网络流问题有最大流、最小费用最大流、有上下界网络流等等。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网络流的巧妙之处往往不在于算法实现的过程，而在于网络流的建模方法。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原论文对一些比较常见的网络流建模方法进行了总结。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 间 休 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：你可以试试将这个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5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有一张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的日程表，表上有三种颜色：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白色：在这一天没有比赛。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蓝色：在这一天有必须参加的比赛。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问号：在这一天有比赛但是你还没有决定是否参加。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你想</a:t>
                </a:r>
                <a:r>
                  <a:rPr lang="zh-CN" altLang="en-US" dirty="0" smtClean="0"/>
                  <a:t>要最大化参加比赛的喜悦度之和。一场比赛的喜悦度计算方式如下：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初始为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每有相邻的一天要参赛，喜悦度减 </a:t>
                </a:r>
                <a:r>
                  <a:rPr lang="en-US" altLang="zh-CN" dirty="0" smtClean="0"/>
                  <a:t>1.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你</a:t>
                </a:r>
                <a:r>
                  <a:rPr lang="zh-CN" altLang="en-US" dirty="0" smtClean="0"/>
                  <a:t>需要把每个问号改成白色或蓝色，并最大化总喜悦度，求这个最大喜悦度。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43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$#!%$"!#!%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与上一个题目类似，我们考虑从两点关系入手，建立最小割模型。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初始化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𝑎𝑛𝑠</m:t>
                    </m:r>
                  </m:oMath>
                </a14:m>
                <a:r>
                  <a:rPr lang="zh-CN" altLang="en-US" dirty="0" smtClean="0"/>
                  <a:t> 为所有问号标记都为白色标记时的喜悦值，再加上问号标记数量的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zh-CN" altLang="en-US" dirty="0" smtClean="0"/>
                  <a:t> 倍。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那么：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问号变成了白色，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𝑎𝑛𝑠</m:t>
                    </m:r>
                  </m:oMath>
                </a14:m>
                <a:r>
                  <a:rPr lang="zh-CN" altLang="en-US" dirty="0" smtClean="0"/>
                  <a:t> 要减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问号变成了人，若它周围有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</m:t>
                    </m:r>
                  </m:oMath>
                </a14:m>
                <a:r>
                  <a:rPr lang="zh-CN" altLang="en-US" dirty="0" smtClean="0"/>
                  <a:t> 个一开始就是蓝色的标记，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𝑎𝑛𝑠</m:t>
                    </m:r>
                  </m:oMath>
                </a14:m>
                <a:r>
                  <a:rPr lang="zh-CN" altLang="en-US" dirty="0" smtClean="0"/>
                  <a:t> 要减去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2∗</m:t>
                    </m:r>
                    <m:r>
                      <a:rPr lang="en-US" altLang="zh-CN" b="0" i="1" smtClean="0">
                        <a:latin typeface="Cambria Math"/>
                      </a:rPr>
                      <m:t>𝑡𝑜𝑡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相邻两个问号标记同时变成蓝色，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𝑎𝑛𝑠</m:t>
                    </m:r>
                  </m:oMath>
                </a14:m>
                <a:r>
                  <a:rPr lang="zh-CN" altLang="en-US" dirty="0" smtClean="0"/>
                  <a:t> 要减去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你</a:t>
                </a:r>
                <a:r>
                  <a:rPr lang="zh-CN" altLang="en-US" dirty="0" smtClean="0"/>
                  <a:t>可以试着解方程来求边的容量，发现不行。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3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$#!%$"!#!%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先来考虑如果只有一对相邻的问号怎么建图，可以采取如下建图方法：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标记两个问号为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保留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的连边表示染白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保留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的连边表示染蓝</a:t>
                </a:r>
                <a:endParaRPr lang="en-US" altLang="zh-CN" dirty="0" smtClean="0"/>
              </a:p>
              <a:p>
                <a:r>
                  <a:rPr lang="zh-CN" altLang="en-US" dirty="0"/>
                  <a:t>另外</a:t>
                </a:r>
                <a:r>
                  <a:rPr lang="zh-CN" altLang="en-US" dirty="0" smtClean="0"/>
                  <a:t>一侧相反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36546"/>
            <a:ext cx="303387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$#!%$"!#!%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特殊性质：日历</a:t>
                </a:r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图进行黑白染色，染完色之后对于黑色点使用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的建图方式，白色点使用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的建图方式即可。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最小割可以解决一些存在收益冲突的最大化问题。在任意一条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的路径上都至少需要割掉一条边。利用这个性质，可以使利益的冲突在网络流模型中得到体现。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7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费用流建模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给网络流增加一个因素：费用，这就变成了费用流问题。</a:t>
            </a:r>
            <a:endParaRPr lang="en-US" altLang="zh-CN" dirty="0" smtClean="0"/>
          </a:p>
          <a:p>
            <a:r>
              <a:rPr lang="zh-CN" altLang="en-US" dirty="0"/>
              <a:t>费用</a:t>
            </a:r>
            <a:r>
              <a:rPr lang="zh-CN" altLang="en-US" dirty="0" smtClean="0"/>
              <a:t>流相比于最大流，能够解决更多的问题。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法国到德国的交通线上有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座城市，第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座城市里有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面旗子。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这一天德国逼近法国边境，为了避免巴黎沦陷，法国决定选出一些城市将旗帜换成白旗。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因为不想输的太难看，法国要求，任意连续的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座城市中，挂白旗的不超过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座。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因为要防止巴黎沦陷，法国想要白旗尽量多。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问最大的白旗数量。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≤1000,1≤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r="-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2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的连续子序列中至多选择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个元素。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转换问题：选择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次，每次在长度为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的连续子序列中至多选择一个元素。</a:t>
                </a:r>
                <a:endParaRPr lang="en-US" altLang="zh-CN" dirty="0" smtClean="0"/>
              </a:p>
              <a:p>
                <a:r>
                  <a:rPr lang="zh-CN" altLang="en-US" dirty="0"/>
                  <a:t>不难</a:t>
                </a:r>
                <a:r>
                  <a:rPr lang="zh-CN" altLang="en-US" dirty="0" smtClean="0"/>
                  <a:t>证明这样选出来的合法方案也会是原问题的合法方案。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转换后的问题比较好解决。解决问题的难度与解决非常坚固的马奇诺防线的难度相当。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最大流建模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割建模</a:t>
            </a:r>
            <a:endParaRPr lang="en-US" altLang="zh-CN" dirty="0" smtClean="0"/>
          </a:p>
          <a:p>
            <a:r>
              <a:rPr lang="zh-CN" altLang="en-US" dirty="0"/>
              <a:t>费用</a:t>
            </a:r>
            <a:r>
              <a:rPr lang="zh-CN" altLang="en-US" dirty="0" smtClean="0"/>
              <a:t>流建模</a:t>
            </a:r>
            <a:endParaRPr lang="en-US" altLang="zh-CN" dirty="0" smtClean="0"/>
          </a:p>
          <a:p>
            <a:r>
              <a:rPr lang="zh-CN" altLang="en-US" dirty="0" smtClean="0"/>
              <a:t>流量平衡建模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4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考虑对于序列中的第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个元素建立点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建立一条容量为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的边，表示选择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这个元素；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对于那些不存在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的边，同样表示选择这个元素。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求</a:t>
                </a:r>
                <a:r>
                  <a:rPr lang="zh-CN" altLang="en-US" dirty="0" smtClean="0"/>
                  <a:t>出最大费用最大流就是答案。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在一些一对一游戏竞赛中，我们常常见到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胜过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B </a:t>
                </a:r>
                <a:r>
                  <a:rPr lang="zh-CN" altLang="en-US" dirty="0" smtClean="0"/>
                  <a:t>胜过 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 </a:t>
                </a:r>
                <a:r>
                  <a:rPr lang="zh-CN" altLang="en-US" dirty="0" smtClean="0"/>
                  <a:t>胜过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的有趣状况。我们称这种状况为剪刀石头布状况。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个人，任意两人之间要进行一场一对一竞赛。已知若干场竞赛的结果，求最多出现多少剪刀石头布状况。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488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</a:t>
            </a:r>
            <a:r>
              <a:rPr lang="en-US" altLang="zh-CN" dirty="0" smtClean="0"/>
              <a:t> x </a:t>
            </a:r>
            <a:r>
              <a:rPr lang="en-US" altLang="zh-CN" dirty="0" err="1" smtClean="0"/>
              <a:t>na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直接求剪刀石头布的数量非常不好求。感性认识一下就很不好求。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可以考虑求非剪刀石头布状况的数量。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 smtClean="0"/>
                  <a:t> 不构成剪刀石头布状况，那么这三个人里一定是一个人赢了其他人两场，一个人一场，一个人没赢。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1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</a:t>
            </a:r>
            <a:r>
              <a:rPr lang="en-US" altLang="zh-CN" dirty="0" smtClean="0"/>
              <a:t> x </a:t>
            </a:r>
            <a:r>
              <a:rPr lang="en-US" altLang="zh-CN" dirty="0" err="1" smtClean="0"/>
              <a:t>na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观察可以发现，我们设第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个人胜利的集合为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，我们从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中任意抓出两个人，那么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与这两个人一定不构成剪刀石头布状况。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最大化满足的数量，就是最小化不满足的数量。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我们考虑对于一个人而言，当他新增了一场获胜，设他之前赢了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场，那么非剪刀石头布状况会增加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488" r="-5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0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</a:t>
            </a:r>
            <a:r>
              <a:rPr lang="en-US" altLang="zh-CN" dirty="0" smtClean="0"/>
              <a:t> x </a:t>
            </a:r>
            <a:r>
              <a:rPr lang="en-US" altLang="zh-CN" dirty="0" err="1" smtClean="0"/>
              <a:t>na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考虑如下建图方式：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个人建立点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对于未进行的比赛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，我们从源点向比赛建立一条容量为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的边，从比赛向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分别建立容量为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的边，表示决定这场比赛的胜利情况；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对于已经有结果的比赛，我们向胜者建立容量为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的边；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依次建立容量为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0,1,2,3,4,5,6,…</m:t>
                    </m:r>
                  </m:oMath>
                </a14:m>
                <a:r>
                  <a:rPr lang="zh-CN" altLang="en-US" dirty="0" smtClean="0"/>
                  <a:t> 的边，表示每增加一场胜利就会增加这么多的非剪刀石头布情况。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这样，跑最小费用最大流，用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减去费用就是答案。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36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费用流比最大流能解决更多类型的问题，也更加灵活多变。在很多时候，需要先将原问题进行转化，再通过费用流解决问题。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0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流量平衡思想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一些问题难以通过直观的写法直接进行网络流建模，但是我们可以得到问题中一些变量的关系，一般可以写成若干个等式。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在网络流图中，除源点、汇点外，其他点满足流入的量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流出的量，流量平衡也可以写成等式的形式。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有些问题中的等式可以构造出网络流图，将等式以网络流图中流量平衡的形式表现出来。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有一个项目需要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天完成，其中第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天至少需要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个人。有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类志愿者可以招募，其中第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类可以从第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天工作到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天，招募费用是每人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求最小费用和。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≤1000,1≤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≤10000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先来看一个情况：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zh-CN" altLang="en-US" dirty="0" smtClean="0"/>
                  <a:t> 天，第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天招募了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共有三类志愿者，分别是：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天到第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zh-CN" altLang="en-US" dirty="0" smtClean="0"/>
                  <a:t> 天，费用为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，招募了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 天到第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zh-CN" altLang="en-US" dirty="0" smtClean="0"/>
                  <a:t> 天，费用为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，招募了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天到第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 天，费用为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，招募了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 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052" r="-6296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2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可以列出如下不等式组：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天招募的志愿者人数溢出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人，其中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，可以得到等式组：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052" b="-3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5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一般来说，从最大流角度进行建模最直观，往往是用一条源点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到汇点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的流来表示一种方案。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Eg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用最大流来求最大匹配的时候，一条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的流表示一个匹配。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334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相邻两个等式相减，可以得到新的等式组：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4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我们把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删除，得到这样几个等式：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经过观察我们可以发现：每个设出的量都恰好在两个等式中出现，并且一次为正，一次为负。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在网络流图中，一条连接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的边，在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点的流量平衡等式中各出现一次，一次为正，一次为负。所以，每一个变量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都可以作为网络流图中的一条边。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对于常量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，也在两个等式中出现，一次为正，一次为负，由于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是确定的，我们可以为正时，表示流出，从这个点向汇点连边，为负时，表示流入，从源点向这个点连边。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我们需要最小化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，可以将这个值以费用的形式表现出来。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考虑建立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 smtClean="0"/>
                  <a:t> 个点表示上文所述的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 smtClean="0"/>
                  <a:t> 个等式。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个点向第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 个点连接一条容量为正无穷，费用为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的边，表示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类志愿者可以从第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天工作到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天，费用每人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，则从第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个点向第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 smtClean="0"/>
                  <a:t> 个点连接一条容量为正无穷，费用为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的边，表示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个点，若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为正数，就从这个点向汇点连接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的边，否则从源点向这个点连接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的边，费用为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r="-4296" b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4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容易发现，当整张图满足从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的出边满流、到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的入边满流的时候，每个等式都恰好满足（因为流量平衡），所以求最小费用最大流的费用就是答案。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的网格里放部件，其中一些格子里已经放了部件，另一些格子可放可不放，要求第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 行的总部件数等于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列的总部件数，并且任意行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列的部件数都不能超过总部件数的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dirty="0" smtClean="0"/>
                  <a:t>，问最多能放都少部件。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≤40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3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吃我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列的格子是否放部件，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表示放，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表示不放，设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列的格子总数，有等式：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整理可得：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−…−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记上述两个式子为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36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吃我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考虑枚举最终放置的零件总数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</m:t>
                    </m:r>
                  </m:oMath>
                </a14:m>
                <a:r>
                  <a:rPr lang="zh-CN" altLang="en-US" dirty="0" smtClean="0"/>
                  <a:t>，这样我们可以得到每一行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列的上界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𝑚𝑎𝑥𝑛</m:t>
                    </m:r>
                  </m:oMath>
                </a14:m>
                <a:r>
                  <a:rPr lang="zh-CN" altLang="en-US" dirty="0" smtClean="0"/>
                  <a:t>，观察可以知道你并不强制要求放置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</m:t>
                    </m:r>
                  </m:oMath>
                </a14:m>
                <a:r>
                  <a:rPr lang="zh-CN" altLang="en-US" dirty="0" smtClean="0"/>
                  <a:t> 个零件，只要能放置的最大零件数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𝑡𝑜𝑡</m:t>
                    </m:r>
                  </m:oMath>
                </a14:m>
                <a:r>
                  <a:rPr lang="zh-CN" altLang="en-US" dirty="0" smtClean="0"/>
                  <a:t> 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我们考虑这样一种建图方式：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2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吃我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对于每一行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列建立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表示等式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建立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表示等式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建立上界为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𝑚𝑎𝑥𝑛</m:t>
                    </m:r>
                  </m:oMath>
                </a14:m>
                <a:r>
                  <a:rPr lang="zh-CN" altLang="en-US" dirty="0" smtClean="0"/>
                  <a:t>，下界为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必须为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，则从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连接上下界均为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，费用为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连接上界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，下界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，费用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的边。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411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11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吃我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观察到这样一个网络流图在满足容量限制的时候就是合法的；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在满足费用最大的时候是放置零件数最多的。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因此跑最大费用有上下界可行流即可。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最终对于每一种合法的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𝑚𝑎𝑥𝑡</m:t>
                    </m:r>
                  </m:oMath>
                </a14:m>
                <a:r>
                  <a:rPr lang="zh-CN" altLang="en-US" dirty="0" smtClean="0"/>
                  <a:t> 的答案取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zh-CN" altLang="en-US" dirty="0" smtClean="0"/>
                  <a:t> 即可。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334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的棋盘，有的格子是障碍物。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现在你要选择一些格子放置士兵，每个格子最多放置一个士兵，障碍物</a:t>
                </a:r>
                <a:r>
                  <a:rPr lang="zh-CN" altLang="en-US" dirty="0"/>
                  <a:t>所在</a:t>
                </a:r>
                <a:r>
                  <a:rPr lang="zh-CN" altLang="en-US" dirty="0" smtClean="0"/>
                  <a:t>的格子不能放置士兵。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我们称这些士兵占据了整个棋盘，当且仅当满足第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行至少放置了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个士兵，第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列至少放置了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个士兵。现在你的任务是用尽可能少的士兵来占据整个棋盘。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4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CN" dirty="0"/>
              <a:t>'"!!+#$&amp;#.-"$+#*+&amp;&amp;$$!&amp;$)!!"$!)5</a:t>
            </a:r>
          </a:p>
          <a:p>
            <a:r>
              <a:rPr lang="pt-BR" altLang="zh-CN" dirty="0"/>
              <a:t>"#!%#$+&amp;%,-!""'0"!%"+!!"$"!</a:t>
            </a:r>
          </a:p>
          <a:p>
            <a:r>
              <a:rPr lang="pt-BR" altLang="zh-CN" dirty="0"/>
              <a:t>&amp;(!!"!'-""#"#!%#$$)!!'"""#"#!%##</a:t>
            </a:r>
          </a:p>
          <a:p>
            <a:r>
              <a:rPr lang="pt-BR" altLang="zh-CN" dirty="0"/>
              <a:t>$!"!$&amp;!!""!!."#!%#$#4(#"A&amp;'!$'&amp;%"!</a:t>
            </a:r>
          </a:p>
          <a:p>
            <a:r>
              <a:rPr lang="pt-BR" altLang="zh-CN" dirty="0"/>
              <a:t>+%4!"#!!A&amp;'"(")!!("$+#"!"!"#!%##$"</a:t>
            </a:r>
          </a:p>
          <a:p>
            <a:r>
              <a:rPr lang="pt-BR" altLang="zh-CN" dirty="0"/>
              <a:t>A+,3!#'#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69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将问题中的变量之间的关系用等式的形式表现出来，然后与网络流图中描述的流量平衡联系，可以将原问题对应到网络流图上。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多数网络流模型都能用流量平衡来解答，但是流量平衡的缺点是不够直观，有时会把问题变复杂。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在一些直观难以理解的问题上，流量平衡的思想能发挥很大的作用。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06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!!"##!E'*!&amp;!#!!"E'"!#!E'"$#"E'"!</a:t>
            </a:r>
          </a:p>
          <a:p>
            <a:r>
              <a:rPr lang="en-US" altLang="zh-CN" dirty="0"/>
              <a:t>%"E'$!</a:t>
            </a:r>
          </a:p>
          <a:p>
            <a:r>
              <a:rPr lang="en-US" altLang="zh-CN" dirty="0"/>
              <a:t>!!"#!'&amp;#+#3!%$3&amp;!#D("D("#&amp;-$$!</a:t>
            </a:r>
          </a:p>
          <a:p>
            <a:r>
              <a:rPr lang="en-US" altLang="zh-CN" dirty="0"/>
              <a:t>!!"#!'!$'&amp;#&amp;'"!!'0"!&amp;%%!%$&amp;&amp;%#!#</a:t>
            </a:r>
          </a:p>
          <a:p>
            <a:r>
              <a:rPr lang="en-US" altLang="zh-CN" dirty="0"/>
              <a:t>"!!</a:t>
            </a:r>
          </a:p>
          <a:p>
            <a:r>
              <a:rPr lang="en-US" altLang="zh-CN" dirty="0"/>
              <a:t>$'!!!"#!&amp;#$%&amp;""'*-"!""!!#'&amp;"3)&amp;%</a:t>
            </a:r>
          </a:p>
          <a:p>
            <a:r>
              <a:rPr lang="en-US" altLang="zh-CN" dirty="0"/>
              <a:t>$!</a:t>
            </a:r>
          </a:p>
          <a:p>
            <a:r>
              <a:rPr lang="en-US" altLang="zh-CN" dirty="0"/>
              <a:t>"$!!!"#!#*$6&amp;,*!</a:t>
            </a:r>
          </a:p>
          <a:p>
            <a:r>
              <a:rPr lang="en-US" altLang="zh-CN" dirty="0"/>
              <a:t>%&amp;$"!"A$#$!)*++!+#0#"($!!#!!"#!!</a:t>
            </a:r>
          </a:p>
          <a:p>
            <a:r>
              <a:rPr lang="en-US" altLang="zh-CN" dirty="0"/>
              <a:t>"!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928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网络流的建模角度非常多；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网络流建模的时候用到的技巧也很多：拆点、拆边、建分层图等；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网络流建模时有时需要分析问题，将问题转化为比较容易进行建模的问题；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有时，网络流建模需要和其他算法结合才能解决问题，如二分、补集转化、线段树</a:t>
            </a:r>
            <a:r>
              <a:rPr lang="en-US" altLang="zh-CN" dirty="0" smtClean="0"/>
              <a:t>(</a:t>
            </a:r>
            <a:r>
              <a:rPr lang="en-US" altLang="zh-CN" dirty="0"/>
              <a:t>P5029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、树链剖分、倍增</a:t>
            </a:r>
            <a:r>
              <a:rPr lang="en-US" altLang="zh-CN" dirty="0" smtClean="0"/>
              <a:t>(</a:t>
            </a:r>
            <a:r>
              <a:rPr lang="en-US" altLang="zh-CN" dirty="0"/>
              <a:t>CF786E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总之，网络流建模的内容十分丰富。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77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: </a:t>
            </a:r>
          </a:p>
          <a:p>
            <a:r>
              <a:rPr lang="en-US" altLang="zh-CN" dirty="0" smtClean="0"/>
              <a:t>2016 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网络流的一些建模方法</a:t>
            </a:r>
            <a:r>
              <a:rPr lang="en-US" altLang="zh-CN" dirty="0" smtClean="0"/>
              <a:t>》 - </a:t>
            </a:r>
            <a:r>
              <a:rPr lang="zh-CN" altLang="en-US" dirty="0" smtClean="0"/>
              <a:t>东营市胜利第一中学 姜志豪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9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考虑怎么放置尽量少的士兵。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个自然的想法是，让同时对行和列产生贡献的士兵尽可能多。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40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行可以容纳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个这样有双倍贡献的士兵，第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列可以容纳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个这样有双倍贡献的士兵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对每一行建立一个点，与源点相连，容量是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；对每一列建立一个点，与汇点相连，容量是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列可以放置士兵，就从第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行对应的格子向第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列对应的格子连容量为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的边。这样从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的一条流就是一个产生了双倍贡献的士兵。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求</a:t>
                </a:r>
                <a:r>
                  <a:rPr lang="zh-CN" altLang="en-US" dirty="0" smtClean="0"/>
                  <a:t>出产生双倍贡献的士兵以后求出产生单倍贡献的士兵就很简单了。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 b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 箱不同型号的口罩和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 箱不同型号的防护服，每箱口罩或防护服只能留给一个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员工，且每个员工只能拿一箱口罩和一箱防护服。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员工，每个员工都有他们认可的口罩型号列表和防护服型号列表，问最多能使多少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某协会</a:t>
                </a:r>
                <a:r>
                  <a:rPr lang="zh-CN" altLang="en-US" dirty="0" smtClean="0"/>
                  <a:t>员工同时拿到自己认可的口罩和防护服。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≤100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 smtClean="0"/>
                  <a:t>*</a:t>
                </a:r>
                <a:r>
                  <a:rPr lang="zh-CN" altLang="en-US" i="1" dirty="0" smtClean="0"/>
                  <a:t>实际情况：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≫100</m:t>
                    </m:r>
                  </m:oMath>
                </a14:m>
                <a:r>
                  <a:rPr lang="zh-CN" altLang="en-US" i="1" dirty="0" smtClean="0"/>
                  <a:t>，但在这里你不需要考虑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5765</Words>
  <Application>Microsoft Office PowerPoint</Application>
  <PresentationFormat>全屏显示(16:9)</PresentationFormat>
  <Paragraphs>308</Paragraphs>
  <Slides>64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主题​​</vt:lpstr>
      <vt:lpstr>网络流的一些建模方法</vt:lpstr>
      <vt:lpstr>一些废话</vt:lpstr>
      <vt:lpstr>引言</vt:lpstr>
      <vt:lpstr>目录</vt:lpstr>
      <vt:lpstr>最大流建模</vt:lpstr>
      <vt:lpstr>例 1</vt:lpstr>
      <vt:lpstr>经典问题</vt:lpstr>
      <vt:lpstr>经典问题</vt:lpstr>
      <vt:lpstr>例 2</vt:lpstr>
      <vt:lpstr>经典题</vt:lpstr>
      <vt:lpstr>经典题</vt:lpstr>
      <vt:lpstr>例 3</vt:lpstr>
      <vt:lpstr>标题该写啥</vt:lpstr>
      <vt:lpstr>标题该写啥</vt:lpstr>
      <vt:lpstr>标题该写啥</vt:lpstr>
      <vt:lpstr>小结 1</vt:lpstr>
      <vt:lpstr>例 4</vt:lpstr>
      <vt:lpstr>经典题</vt:lpstr>
      <vt:lpstr>经典题</vt:lpstr>
      <vt:lpstr>例 5</vt:lpstr>
      <vt:lpstr>Æ Sir is watching you…</vt:lpstr>
      <vt:lpstr>Æ Sir is watching you…</vt:lpstr>
      <vt:lpstr>Æ Sir is watching you…</vt:lpstr>
      <vt:lpstr>例 6</vt:lpstr>
      <vt:lpstr>$'!</vt:lpstr>
      <vt:lpstr>$'!</vt:lpstr>
      <vt:lpstr>$'!</vt:lpstr>
      <vt:lpstr>$'!</vt:lpstr>
      <vt:lpstr>$'!</vt:lpstr>
      <vt:lpstr>课 间 休 息</vt:lpstr>
      <vt:lpstr>例 7</vt:lpstr>
      <vt:lpstr>$#!%$"!#!%</vt:lpstr>
      <vt:lpstr>$#!%$"!#!%</vt:lpstr>
      <vt:lpstr>$#!%$"!#!%</vt:lpstr>
      <vt:lpstr>小结 2</vt:lpstr>
      <vt:lpstr>费用流建模</vt:lpstr>
      <vt:lpstr>例 8</vt:lpstr>
      <vt:lpstr>lav</vt:lpstr>
      <vt:lpstr>lav</vt:lpstr>
      <vt:lpstr>lav</vt:lpstr>
      <vt:lpstr>例 9</vt:lpstr>
      <vt:lpstr>reS x na</vt:lpstr>
      <vt:lpstr>reS x na</vt:lpstr>
      <vt:lpstr>reS x na</vt:lpstr>
      <vt:lpstr>小结 3</vt:lpstr>
      <vt:lpstr>流量平衡思想</vt:lpstr>
      <vt:lpstr>例 10</vt:lpstr>
      <vt:lpstr>baK</vt:lpstr>
      <vt:lpstr>baK</vt:lpstr>
      <vt:lpstr>baK</vt:lpstr>
      <vt:lpstr>baK</vt:lpstr>
      <vt:lpstr>baK</vt:lpstr>
      <vt:lpstr>baK</vt:lpstr>
      <vt:lpstr>baK</vt:lpstr>
      <vt:lpstr>例 11</vt:lpstr>
      <vt:lpstr>吃我</vt:lpstr>
      <vt:lpstr>吃我</vt:lpstr>
      <vt:lpstr>吃我</vt:lpstr>
      <vt:lpstr>吃我</vt:lpstr>
      <vt:lpstr>小结 4</vt:lpstr>
      <vt:lpstr>小结 4</vt:lpstr>
      <vt:lpstr>总结</vt:lpstr>
      <vt:lpstr>总结</vt:lpstr>
      <vt:lpstr>完辣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网络流的一些建模方法</dc:title>
  <dc:creator>DELL</dc:creator>
  <cp:lastModifiedBy>DELL</cp:lastModifiedBy>
  <cp:revision>86</cp:revision>
  <dcterms:created xsi:type="dcterms:W3CDTF">2020-02-18T11:32:49Z</dcterms:created>
  <dcterms:modified xsi:type="dcterms:W3CDTF">2020-02-18T15:36:40Z</dcterms:modified>
</cp:coreProperties>
</file>