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4" r:id="rId5"/>
    <p:sldId id="258" r:id="rId6"/>
    <p:sldId id="259" r:id="rId7"/>
    <p:sldId id="260" r:id="rId8"/>
    <p:sldId id="261" r:id="rId9"/>
    <p:sldId id="262" r:id="rId10"/>
    <p:sldId id="263"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97"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F3C27-CA3F-4E78-B08C-15F651F89B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952A517-998C-4182-B402-735E7D7DC5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357CC2-C3D1-470C-9764-E5137C475BCB}"/>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24DD22A3-4579-4B97-826A-5BA0B1BD1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3F9864-1743-40A3-8F89-C803D7EC06F3}"/>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39070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BC39F-E82A-416F-9BE6-BE13F8F5639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7CC257-1015-4B00-89D8-9CA5F650F65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ADCFED-AFCD-4C71-BC5F-80CFD831D814}"/>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1F8E1A05-C52F-4C96-9BA0-DCF0EAAD7F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F8BFE1-44BC-4247-9885-7399635D0852}"/>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104670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53FD46-71D0-403E-9EF5-0A359EDCF9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0171C2-3A0A-4160-8687-138A34E4FB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53D5CE-1591-4D2F-8B00-225A9F9C973D}"/>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0A78D93E-935E-46C2-B09C-A556FD919C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1B151D-CC7F-4553-87BC-6CA4A8B10EA0}"/>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380840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F3700-EFA9-4B65-B5BC-72C09FF7E8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BF210B-4D24-4743-B64B-9D514DE0A7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D3C617-FEF7-4CF3-BDA5-001033B23EDA}"/>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9405BE26-7730-442D-8A6B-B4582BC42F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D4382-9B4C-4F8B-A607-4C041FCC2818}"/>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305118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C7539-2D83-4248-A163-BCD70FCC0A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EF3021-0247-4D47-83AC-FE953E059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FCC03B-0AD9-472D-821D-D552E15ED7F8}"/>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7F40997A-93BC-48C8-8D70-D2414F6C2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4158E5-1DA0-49AD-83AE-76BA8047E5DC}"/>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161327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FA64D-6204-4694-9E85-31DA8D9226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47F189-010E-4626-BFE2-2CE501484B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A968975-4470-4CF3-993E-3A24F984A0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4E85E28-CF17-4A78-8F6A-AC2EC8F96073}"/>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6" name="页脚占位符 5">
            <a:extLst>
              <a:ext uri="{FF2B5EF4-FFF2-40B4-BE49-F238E27FC236}">
                <a16:creationId xmlns:a16="http://schemas.microsoft.com/office/drawing/2014/main" id="{426ACBCF-900E-4C0C-88A5-1C4FB91744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6F660A-5E9D-452A-B5F8-BD141D5E2237}"/>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14706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657B3-E87B-41E4-96E6-FC4AF736E7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44A3E5-CA13-4C75-BE55-CB982BEA3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72C33FB-03E4-4D75-9884-C45F79FA61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809891-A618-4B04-90A6-2932014A0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D91196-8313-46CD-B146-EAF2D6E1333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8DCDF7-C2B0-4E37-B736-5ECB44642098}"/>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8" name="页脚占位符 7">
            <a:extLst>
              <a:ext uri="{FF2B5EF4-FFF2-40B4-BE49-F238E27FC236}">
                <a16:creationId xmlns:a16="http://schemas.microsoft.com/office/drawing/2014/main" id="{5A62A093-E287-48E9-949E-80201E93B5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134C050-5770-488A-A0AB-28D0E36BA51D}"/>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6444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5DB82-CAF4-407C-81C4-0BA50A46D6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4B9185-67E8-4DBC-B304-348CFB78224E}"/>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4" name="页脚占位符 3">
            <a:extLst>
              <a:ext uri="{FF2B5EF4-FFF2-40B4-BE49-F238E27FC236}">
                <a16:creationId xmlns:a16="http://schemas.microsoft.com/office/drawing/2014/main" id="{039CBE94-8E0A-4844-9DEF-FBF4342537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9708628-C163-4B0D-B95F-F4FDE368BAF6}"/>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399290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B7EEBC-5704-4D61-A7D0-C075242C08EC}"/>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3" name="页脚占位符 2">
            <a:extLst>
              <a:ext uri="{FF2B5EF4-FFF2-40B4-BE49-F238E27FC236}">
                <a16:creationId xmlns:a16="http://schemas.microsoft.com/office/drawing/2014/main" id="{1A132270-78D4-4A58-A1BE-942BA60136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DB4259-F802-4282-BF10-725B2B7CAB61}"/>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147289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E16C1-6E16-4AF2-B257-E15C0D228C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863DA60-6141-4604-8DA4-9EC9C5D83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967233-8AEA-4FC8-A723-BEC2AF46F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1EE403-7B4C-4F9A-957F-404BBBEA0AE5}"/>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6" name="页脚占位符 5">
            <a:extLst>
              <a:ext uri="{FF2B5EF4-FFF2-40B4-BE49-F238E27FC236}">
                <a16:creationId xmlns:a16="http://schemas.microsoft.com/office/drawing/2014/main" id="{F4F94E95-AAEB-494C-968D-525BCEE6A8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03AAD1-B240-4BA0-80FF-3878F2D187A8}"/>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267056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5E937-FBF6-4EA7-9156-0D90EC2219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DC4973-49BB-4CA1-B43E-8FA95BF8A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722F7B-9D16-48E7-87F6-BCF9FFD16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085ACF-D969-4479-BB0D-50FCF9E32909}"/>
              </a:ext>
            </a:extLst>
          </p:cNvPr>
          <p:cNvSpPr>
            <a:spLocks noGrp="1"/>
          </p:cNvSpPr>
          <p:nvPr>
            <p:ph type="dt" sz="half" idx="10"/>
          </p:nvPr>
        </p:nvSpPr>
        <p:spPr/>
        <p:txBody>
          <a:bodyPr/>
          <a:lstStyle/>
          <a:p>
            <a:fld id="{43C8302E-4739-458A-AB53-058C159C4B95}" type="datetimeFigureOut">
              <a:rPr lang="zh-CN" altLang="en-US" smtClean="0"/>
              <a:t>2019-12-18</a:t>
            </a:fld>
            <a:endParaRPr lang="zh-CN" altLang="en-US"/>
          </a:p>
        </p:txBody>
      </p:sp>
      <p:sp>
        <p:nvSpPr>
          <p:cNvPr id="6" name="页脚占位符 5">
            <a:extLst>
              <a:ext uri="{FF2B5EF4-FFF2-40B4-BE49-F238E27FC236}">
                <a16:creationId xmlns:a16="http://schemas.microsoft.com/office/drawing/2014/main" id="{741A091F-941D-4C08-8876-51E062F55E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773876-384F-4A81-912D-4CCBD74BDC42}"/>
              </a:ext>
            </a:extLst>
          </p:cNvPr>
          <p:cNvSpPr>
            <a:spLocks noGrp="1"/>
          </p:cNvSpPr>
          <p:nvPr>
            <p:ph type="sldNum" sz="quarter" idx="12"/>
          </p:nvPr>
        </p:nvSpPr>
        <p:spPr/>
        <p:txBody>
          <a:body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25189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FB6120-FA1E-47B9-BD07-5044A4B20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94BEE9-B9E6-4BBC-BE17-4269E679C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98DF6D-947C-46AD-956C-E94091885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8302E-4739-458A-AB53-058C159C4B95}"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D8C861C6-6CEA-43A0-9D96-19484B827C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F2E9860-CB56-41F6-BA11-6EF85FF8FD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577A-8D2F-4A83-B831-5772B815E0E7}" type="slidenum">
              <a:rPr lang="zh-CN" altLang="en-US" smtClean="0"/>
              <a:t>‹#›</a:t>
            </a:fld>
            <a:endParaRPr lang="zh-CN" altLang="en-US"/>
          </a:p>
        </p:txBody>
      </p:sp>
    </p:spTree>
    <p:extLst>
      <p:ext uri="{BB962C8B-B14F-4D97-AF65-F5344CB8AC3E}">
        <p14:creationId xmlns:p14="http://schemas.microsoft.com/office/powerpoint/2010/main" val="99335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34D84-89ED-47EB-B7CF-6648C15D819B}"/>
              </a:ext>
            </a:extLst>
          </p:cNvPr>
          <p:cNvSpPr>
            <a:spLocks noGrp="1"/>
          </p:cNvSpPr>
          <p:nvPr>
            <p:ph type="ctrTitle"/>
          </p:nvPr>
        </p:nvSpPr>
        <p:spPr/>
        <p:txBody>
          <a:bodyPr/>
          <a:lstStyle/>
          <a:p>
            <a:r>
              <a:rPr lang="en-US" altLang="zh-CN" dirty="0"/>
              <a:t>matrix</a:t>
            </a:r>
            <a:endParaRPr lang="zh-CN" altLang="en-US" dirty="0"/>
          </a:p>
        </p:txBody>
      </p:sp>
      <p:sp>
        <p:nvSpPr>
          <p:cNvPr id="3" name="副标题 2">
            <a:extLst>
              <a:ext uri="{FF2B5EF4-FFF2-40B4-BE49-F238E27FC236}">
                <a16:creationId xmlns:a16="http://schemas.microsoft.com/office/drawing/2014/main" id="{0E6D1B52-D389-487D-B336-C4E9F15397FE}"/>
              </a:ext>
            </a:extLst>
          </p:cNvPr>
          <p:cNvSpPr>
            <a:spLocks noGrp="1"/>
          </p:cNvSpPr>
          <p:nvPr>
            <p:ph type="subTitle" idx="1"/>
          </p:nvPr>
        </p:nvSpPr>
        <p:spPr/>
        <p:txBody>
          <a:bodyPr/>
          <a:lstStyle/>
          <a:p>
            <a:r>
              <a:rPr lang="zh-CN" altLang="en-US" dirty="0"/>
              <a:t>北京大学 信息科学技术学院 陈嘉乐</a:t>
            </a:r>
          </a:p>
        </p:txBody>
      </p:sp>
    </p:spTree>
    <p:extLst>
      <p:ext uri="{BB962C8B-B14F-4D97-AF65-F5344CB8AC3E}">
        <p14:creationId xmlns:p14="http://schemas.microsoft.com/office/powerpoint/2010/main" val="260671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DDADF-C493-48BA-9AB0-61D325ED4272}"/>
              </a:ext>
            </a:extLst>
          </p:cNvPr>
          <p:cNvSpPr>
            <a:spLocks noGrp="1"/>
          </p:cNvSpPr>
          <p:nvPr>
            <p:ph type="title"/>
          </p:nvPr>
        </p:nvSpPr>
        <p:spPr/>
        <p:txBody>
          <a:bodyPr/>
          <a:lstStyle/>
          <a:p>
            <a:r>
              <a:rPr lang="zh-CN" altLang="en-US" dirty="0"/>
              <a:t>求解</a:t>
            </a:r>
          </a:p>
        </p:txBody>
      </p:sp>
      <p:sp>
        <p:nvSpPr>
          <p:cNvPr id="3" name="内容占位符 2">
            <a:extLst>
              <a:ext uri="{FF2B5EF4-FFF2-40B4-BE49-F238E27FC236}">
                <a16:creationId xmlns:a16="http://schemas.microsoft.com/office/drawing/2014/main" id="{03EBBC5B-9A3B-462B-BFAC-846AA475BBE6}"/>
              </a:ext>
            </a:extLst>
          </p:cNvPr>
          <p:cNvSpPr>
            <a:spLocks noGrp="1"/>
          </p:cNvSpPr>
          <p:nvPr>
            <p:ph idx="1"/>
          </p:nvPr>
        </p:nvSpPr>
        <p:spPr/>
        <p:txBody>
          <a:bodyPr/>
          <a:lstStyle/>
          <a:p>
            <a:r>
              <a:rPr lang="zh-CN" altLang="en-US" dirty="0"/>
              <a:t>按照证明中所述，跑匹配即可</a:t>
            </a:r>
            <a:endParaRPr lang="en-US" altLang="zh-CN" dirty="0"/>
          </a:p>
          <a:p>
            <a:r>
              <a:rPr lang="en-US" altLang="zh-CN" dirty="0" err="1"/>
              <a:t>Dinic</a:t>
            </a:r>
            <a:r>
              <a:rPr lang="en-US" altLang="zh-CN" dirty="0"/>
              <a:t> </a:t>
            </a:r>
            <a:r>
              <a:rPr lang="zh-CN" altLang="en-US" dirty="0"/>
              <a:t>时间复杂度 </a:t>
            </a:r>
            <a:r>
              <a:rPr lang="en-US" altLang="zh-CN" dirty="0"/>
              <a:t>O(Tn^4\sqrt{n})</a:t>
            </a:r>
          </a:p>
          <a:p>
            <a:r>
              <a:rPr lang="zh-CN" altLang="en-US" dirty="0"/>
              <a:t>可以退流做到更优 </a:t>
            </a:r>
            <a:r>
              <a:rPr lang="en-US" altLang="zh-CN" dirty="0"/>
              <a:t>O(Tn^4)</a:t>
            </a:r>
            <a:endParaRPr lang="zh-CN" altLang="en-US" dirty="0"/>
          </a:p>
        </p:txBody>
      </p:sp>
    </p:spTree>
    <p:extLst>
      <p:ext uri="{BB962C8B-B14F-4D97-AF65-F5344CB8AC3E}">
        <p14:creationId xmlns:p14="http://schemas.microsoft.com/office/powerpoint/2010/main" val="10028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ACAA92-664C-4ECE-BF3C-69855158BA89}"/>
              </a:ext>
            </a:extLst>
          </p:cNvPr>
          <p:cNvSpPr>
            <a:spLocks noGrp="1"/>
          </p:cNvSpPr>
          <p:nvPr>
            <p:ph idx="1"/>
          </p:nvPr>
        </p:nvSpPr>
        <p:spPr/>
        <p:txBody>
          <a:bodyPr/>
          <a:lstStyle/>
          <a:p>
            <a:r>
              <a:rPr lang="zh-CN" altLang="en-US" dirty="0"/>
              <a:t>祝各位选手考试顺利！</a:t>
            </a:r>
          </a:p>
        </p:txBody>
      </p:sp>
    </p:spTree>
    <p:extLst>
      <p:ext uri="{BB962C8B-B14F-4D97-AF65-F5344CB8AC3E}">
        <p14:creationId xmlns:p14="http://schemas.microsoft.com/office/powerpoint/2010/main" val="281495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77E38-7399-4B4B-8B24-8BA0632AC3FC}"/>
              </a:ext>
            </a:extLst>
          </p:cNvPr>
          <p:cNvSpPr>
            <a:spLocks noGrp="1"/>
          </p:cNvSpPr>
          <p:nvPr>
            <p:ph type="title"/>
          </p:nvPr>
        </p:nvSpPr>
        <p:spPr/>
        <p:txBody>
          <a:bodyPr/>
          <a:lstStyle/>
          <a:p>
            <a:r>
              <a:rPr lang="zh-CN" altLang="en-US" dirty="0"/>
              <a:t>得分情况</a:t>
            </a:r>
          </a:p>
        </p:txBody>
      </p:sp>
      <p:sp>
        <p:nvSpPr>
          <p:cNvPr id="3" name="内容占位符 2">
            <a:extLst>
              <a:ext uri="{FF2B5EF4-FFF2-40B4-BE49-F238E27FC236}">
                <a16:creationId xmlns:a16="http://schemas.microsoft.com/office/drawing/2014/main" id="{EF180CE5-CAF0-4C2F-96CC-CD09444C646C}"/>
              </a:ext>
            </a:extLst>
          </p:cNvPr>
          <p:cNvSpPr>
            <a:spLocks noGrp="1"/>
          </p:cNvSpPr>
          <p:nvPr>
            <p:ph idx="1"/>
          </p:nvPr>
        </p:nvSpPr>
        <p:spPr/>
        <p:txBody>
          <a:bodyPr/>
          <a:lstStyle/>
          <a:p>
            <a:r>
              <a:rPr lang="en-US" altLang="zh-CN" dirty="0"/>
              <a:t>48</a:t>
            </a:r>
            <a:r>
              <a:rPr lang="zh-CN" altLang="en-US" dirty="0"/>
              <a:t>人得分</a:t>
            </a:r>
            <a:endParaRPr lang="en-US" altLang="zh-CN" dirty="0"/>
          </a:p>
          <a:p>
            <a:r>
              <a:rPr lang="en-US" altLang="zh-CN" dirty="0"/>
              <a:t>39</a:t>
            </a:r>
            <a:r>
              <a:rPr lang="zh-CN" altLang="en-US" dirty="0"/>
              <a:t>人</a:t>
            </a:r>
            <a:r>
              <a:rPr lang="en-US" altLang="zh-CN" dirty="0"/>
              <a:t>AC</a:t>
            </a:r>
          </a:p>
        </p:txBody>
      </p:sp>
    </p:spTree>
    <p:extLst>
      <p:ext uri="{BB962C8B-B14F-4D97-AF65-F5344CB8AC3E}">
        <p14:creationId xmlns:p14="http://schemas.microsoft.com/office/powerpoint/2010/main" val="167145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A5F69-CE9D-4CAB-8D13-0A2AE6605770}"/>
              </a:ext>
            </a:extLst>
          </p:cNvPr>
          <p:cNvSpPr>
            <a:spLocks noGrp="1"/>
          </p:cNvSpPr>
          <p:nvPr>
            <p:ph type="title"/>
          </p:nvPr>
        </p:nvSpPr>
        <p:spPr/>
        <p:txBody>
          <a:bodyPr/>
          <a:lstStyle/>
          <a:p>
            <a:r>
              <a:rPr lang="zh-CN" altLang="en-US" dirty="0"/>
              <a:t>题目描述</a:t>
            </a:r>
          </a:p>
        </p:txBody>
      </p:sp>
      <p:sp>
        <p:nvSpPr>
          <p:cNvPr id="3" name="内容占位符 2">
            <a:extLst>
              <a:ext uri="{FF2B5EF4-FFF2-40B4-BE49-F238E27FC236}">
                <a16:creationId xmlns:a16="http://schemas.microsoft.com/office/drawing/2014/main" id="{D71BE3A1-77DA-4DB4-83E9-2907215ACC8B}"/>
              </a:ext>
            </a:extLst>
          </p:cNvPr>
          <p:cNvSpPr>
            <a:spLocks noGrp="1"/>
          </p:cNvSpPr>
          <p:nvPr>
            <p:ph idx="1"/>
          </p:nvPr>
        </p:nvSpPr>
        <p:spPr/>
        <p:txBody>
          <a:bodyPr/>
          <a:lstStyle/>
          <a:p>
            <a:r>
              <a:rPr lang="zh-CN" altLang="en-US" dirty="0"/>
              <a:t>给定一个 </a:t>
            </a:r>
            <a:r>
              <a:rPr lang="en-US" altLang="zh-CN" dirty="0"/>
              <a:t>n x n </a:t>
            </a:r>
            <a:r>
              <a:rPr lang="zh-CN" altLang="en-US" dirty="0"/>
              <a:t>的整数矩阵</a:t>
            </a:r>
            <a:r>
              <a:rPr lang="en-US" altLang="zh-CN" dirty="0"/>
              <a:t>A</a:t>
            </a:r>
            <a:r>
              <a:rPr lang="zh-CN" altLang="en-US" dirty="0"/>
              <a:t>。</a:t>
            </a:r>
            <a:endParaRPr lang="en-US" altLang="zh-CN" dirty="0"/>
          </a:p>
          <a:p>
            <a:r>
              <a:rPr lang="zh-CN" altLang="en-US" dirty="0"/>
              <a:t>问</a:t>
            </a:r>
            <a:r>
              <a:rPr lang="en-US" altLang="zh-CN" dirty="0"/>
              <a:t>A</a:t>
            </a:r>
            <a:r>
              <a:rPr lang="zh-CN" altLang="en-US" dirty="0"/>
              <a:t>能否被置换矩阵以非负系数线性表出。</a:t>
            </a:r>
            <a:endParaRPr lang="en-US" altLang="zh-CN" dirty="0"/>
          </a:p>
          <a:p>
            <a:r>
              <a:rPr lang="zh-CN" altLang="en-US" dirty="0"/>
              <a:t>如果不可以输出</a:t>
            </a:r>
            <a:r>
              <a:rPr lang="en-US" altLang="zh-CN" dirty="0"/>
              <a:t>-1</a:t>
            </a:r>
            <a:r>
              <a:rPr lang="zh-CN" altLang="en-US" dirty="0"/>
              <a:t>；</a:t>
            </a:r>
            <a:endParaRPr lang="en-US" altLang="zh-CN" dirty="0"/>
          </a:p>
          <a:p>
            <a:r>
              <a:rPr lang="zh-CN" altLang="en-US" dirty="0"/>
              <a:t>否则，求一组解，用这些矩阵表出</a:t>
            </a:r>
            <a:r>
              <a:rPr lang="en-US" altLang="zh-CN" dirty="0"/>
              <a:t>A</a:t>
            </a:r>
            <a:r>
              <a:rPr lang="zh-CN" altLang="en-US" dirty="0"/>
              <a:t>的方式唯一。</a:t>
            </a:r>
            <a:endParaRPr lang="en-US" altLang="zh-CN" dirty="0"/>
          </a:p>
          <a:p>
            <a:endParaRPr lang="en-US" altLang="zh-CN" dirty="0"/>
          </a:p>
          <a:p>
            <a:r>
              <a:rPr lang="en-US" altLang="zh-CN" dirty="0"/>
              <a:t>N &lt;= 50</a:t>
            </a:r>
          </a:p>
          <a:p>
            <a:r>
              <a:rPr lang="zh-CN" altLang="en-US" dirty="0"/>
              <a:t>数据组数不超过</a:t>
            </a:r>
            <a:r>
              <a:rPr lang="en-US" altLang="zh-CN" dirty="0"/>
              <a:t>10</a:t>
            </a:r>
          </a:p>
        </p:txBody>
      </p:sp>
    </p:spTree>
    <p:extLst>
      <p:ext uri="{BB962C8B-B14F-4D97-AF65-F5344CB8AC3E}">
        <p14:creationId xmlns:p14="http://schemas.microsoft.com/office/powerpoint/2010/main" val="349558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0863BD4-230E-45E3-892D-180B7B7F3B77}"/>
              </a:ext>
            </a:extLst>
          </p:cNvPr>
          <p:cNvPicPr>
            <a:picLocks noGrp="1" noChangeAspect="1"/>
          </p:cNvPicPr>
          <p:nvPr>
            <p:ph idx="1"/>
          </p:nvPr>
        </p:nvPicPr>
        <p:blipFill>
          <a:blip r:embed="rId2"/>
          <a:stretch>
            <a:fillRect/>
          </a:stretch>
        </p:blipFill>
        <p:spPr>
          <a:xfrm>
            <a:off x="330212" y="964738"/>
            <a:ext cx="11531576" cy="4928524"/>
          </a:xfrm>
          <a:prstGeom prst="rect">
            <a:avLst/>
          </a:prstGeom>
        </p:spPr>
      </p:pic>
    </p:spTree>
    <p:extLst>
      <p:ext uri="{BB962C8B-B14F-4D97-AF65-F5344CB8AC3E}">
        <p14:creationId xmlns:p14="http://schemas.microsoft.com/office/powerpoint/2010/main" val="298295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66AD2-D184-464B-BAE4-DA69C210FA33}"/>
              </a:ext>
            </a:extLst>
          </p:cNvPr>
          <p:cNvSpPr>
            <a:spLocks noGrp="1"/>
          </p:cNvSpPr>
          <p:nvPr>
            <p:ph type="title"/>
          </p:nvPr>
        </p:nvSpPr>
        <p:spPr/>
        <p:txBody>
          <a:bodyPr/>
          <a:lstStyle/>
          <a:p>
            <a:r>
              <a:rPr lang="zh-CN" altLang="en-US" dirty="0"/>
              <a:t>能被表出的充要条件</a:t>
            </a:r>
          </a:p>
        </p:txBody>
      </p:sp>
      <p:sp>
        <p:nvSpPr>
          <p:cNvPr id="3" name="内容占位符 2">
            <a:extLst>
              <a:ext uri="{FF2B5EF4-FFF2-40B4-BE49-F238E27FC236}">
                <a16:creationId xmlns:a16="http://schemas.microsoft.com/office/drawing/2014/main" id="{0BF40AF4-AF5A-4706-AE4B-3AA61FB7B80F}"/>
              </a:ext>
            </a:extLst>
          </p:cNvPr>
          <p:cNvSpPr>
            <a:spLocks noGrp="1"/>
          </p:cNvSpPr>
          <p:nvPr>
            <p:ph idx="1"/>
          </p:nvPr>
        </p:nvSpPr>
        <p:spPr/>
        <p:txBody>
          <a:bodyPr/>
          <a:lstStyle/>
          <a:p>
            <a:r>
              <a:rPr lang="en-US" altLang="zh-CN" dirty="0"/>
              <a:t>A</a:t>
            </a:r>
            <a:r>
              <a:rPr lang="zh-CN" altLang="en-US" dirty="0"/>
              <a:t>的行和列和均为同一个非负整数</a:t>
            </a:r>
            <a:endParaRPr lang="en-US" altLang="zh-CN" dirty="0"/>
          </a:p>
          <a:p>
            <a:endParaRPr lang="zh-CN" altLang="en-US" dirty="0"/>
          </a:p>
        </p:txBody>
      </p:sp>
    </p:spTree>
    <p:extLst>
      <p:ext uri="{BB962C8B-B14F-4D97-AF65-F5344CB8AC3E}">
        <p14:creationId xmlns:p14="http://schemas.microsoft.com/office/powerpoint/2010/main" val="25621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A5D36-8CCA-4062-BFB7-665453AB650F}"/>
              </a:ext>
            </a:extLst>
          </p:cNvPr>
          <p:cNvSpPr>
            <a:spLocks noGrp="1"/>
          </p:cNvSpPr>
          <p:nvPr>
            <p:ph type="title"/>
          </p:nvPr>
        </p:nvSpPr>
        <p:spPr/>
        <p:txBody>
          <a:bodyPr/>
          <a:lstStyle/>
          <a:p>
            <a:r>
              <a:rPr lang="zh-CN" altLang="en-US" dirty="0"/>
              <a:t>必要性</a:t>
            </a:r>
          </a:p>
        </p:txBody>
      </p:sp>
      <p:sp>
        <p:nvSpPr>
          <p:cNvPr id="3" name="内容占位符 2">
            <a:extLst>
              <a:ext uri="{FF2B5EF4-FFF2-40B4-BE49-F238E27FC236}">
                <a16:creationId xmlns:a16="http://schemas.microsoft.com/office/drawing/2014/main" id="{84C69600-728C-4212-990D-E03C81A07A80}"/>
              </a:ext>
            </a:extLst>
          </p:cNvPr>
          <p:cNvSpPr>
            <a:spLocks noGrp="1"/>
          </p:cNvSpPr>
          <p:nvPr>
            <p:ph idx="1"/>
          </p:nvPr>
        </p:nvSpPr>
        <p:spPr/>
        <p:txBody>
          <a:bodyPr/>
          <a:lstStyle/>
          <a:p>
            <a:r>
              <a:rPr lang="zh-CN" altLang="en-US" dirty="0"/>
              <a:t>每个置换矩阵对</a:t>
            </a:r>
            <a:r>
              <a:rPr lang="en-US" altLang="zh-CN" dirty="0"/>
              <a:t>A</a:t>
            </a:r>
            <a:r>
              <a:rPr lang="zh-CN" altLang="en-US" dirty="0"/>
              <a:t>的每个行和列和的贡献均相同，且非负</a:t>
            </a:r>
          </a:p>
        </p:txBody>
      </p:sp>
    </p:spTree>
    <p:extLst>
      <p:ext uri="{BB962C8B-B14F-4D97-AF65-F5344CB8AC3E}">
        <p14:creationId xmlns:p14="http://schemas.microsoft.com/office/powerpoint/2010/main" val="16862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D71A0-9B22-4608-A582-C716B17B0410}"/>
              </a:ext>
            </a:extLst>
          </p:cNvPr>
          <p:cNvSpPr>
            <a:spLocks noGrp="1"/>
          </p:cNvSpPr>
          <p:nvPr>
            <p:ph type="title"/>
          </p:nvPr>
        </p:nvSpPr>
        <p:spPr/>
        <p:txBody>
          <a:bodyPr/>
          <a:lstStyle/>
          <a:p>
            <a:r>
              <a:rPr lang="zh-CN" altLang="en-US" dirty="0"/>
              <a:t>充分性</a:t>
            </a:r>
          </a:p>
        </p:txBody>
      </p:sp>
      <p:sp>
        <p:nvSpPr>
          <p:cNvPr id="3" name="内容占位符 2">
            <a:extLst>
              <a:ext uri="{FF2B5EF4-FFF2-40B4-BE49-F238E27FC236}">
                <a16:creationId xmlns:a16="http://schemas.microsoft.com/office/drawing/2014/main" id="{AA6A70A8-46D8-4B4A-B8C1-F5D38D0989FC}"/>
              </a:ext>
            </a:extLst>
          </p:cNvPr>
          <p:cNvSpPr>
            <a:spLocks noGrp="1"/>
          </p:cNvSpPr>
          <p:nvPr>
            <p:ph idx="1"/>
          </p:nvPr>
        </p:nvSpPr>
        <p:spPr/>
        <p:txBody>
          <a:bodyPr>
            <a:normAutofit/>
          </a:bodyPr>
          <a:lstStyle/>
          <a:p>
            <a:r>
              <a:rPr lang="zh-CN" altLang="en-US" dirty="0"/>
              <a:t>建立行</a:t>
            </a:r>
            <a:r>
              <a:rPr lang="en-US" altLang="zh-CN" dirty="0"/>
              <a:t>-</a:t>
            </a:r>
            <a:r>
              <a:rPr lang="zh-CN" altLang="en-US" dirty="0"/>
              <a:t>列二分图，行</a:t>
            </a:r>
            <a:r>
              <a:rPr lang="en-US" altLang="zh-CN" dirty="0" err="1"/>
              <a:t>i</a:t>
            </a:r>
            <a:r>
              <a:rPr lang="zh-CN" altLang="en-US" dirty="0"/>
              <a:t>与列</a:t>
            </a:r>
            <a:r>
              <a:rPr lang="en-US" altLang="zh-CN" dirty="0"/>
              <a:t>j</a:t>
            </a:r>
            <a:r>
              <a:rPr lang="zh-CN" altLang="en-US" dirty="0"/>
              <a:t>连边当且仅当</a:t>
            </a:r>
            <a:r>
              <a:rPr lang="en-US" altLang="zh-CN" dirty="0"/>
              <a:t>A_{</a:t>
            </a:r>
            <a:r>
              <a:rPr lang="en-US" altLang="zh-CN" dirty="0" err="1"/>
              <a:t>i</a:t>
            </a:r>
            <a:r>
              <a:rPr lang="en-US" altLang="zh-CN" dirty="0"/>
              <a:t>, j}&gt;0</a:t>
            </a:r>
          </a:p>
          <a:p>
            <a:r>
              <a:rPr lang="zh-CN" altLang="en-US" dirty="0"/>
              <a:t>利用</a:t>
            </a:r>
            <a:r>
              <a:rPr lang="en-US" altLang="zh-CN" dirty="0"/>
              <a:t>Hall</a:t>
            </a:r>
            <a:r>
              <a:rPr lang="zh-CN" altLang="en-US" dirty="0"/>
              <a:t>定理证明该二分图存在一个完备匹配</a:t>
            </a:r>
            <a:endParaRPr lang="en-US" altLang="zh-CN" dirty="0"/>
          </a:p>
          <a:p>
            <a:pPr lvl="1"/>
            <a:r>
              <a:rPr lang="zh-CN" altLang="en-US" dirty="0"/>
              <a:t>考虑一个行集合</a:t>
            </a:r>
            <a:r>
              <a:rPr lang="en-US" altLang="zh-CN" dirty="0"/>
              <a:t>{x_1, … , </a:t>
            </a:r>
            <a:r>
              <a:rPr lang="en-US" altLang="zh-CN" dirty="0" err="1"/>
              <a:t>x_k</a:t>
            </a:r>
            <a:r>
              <a:rPr lang="en-US" altLang="zh-CN" dirty="0"/>
              <a:t>}</a:t>
            </a:r>
            <a:r>
              <a:rPr lang="zh-CN" altLang="en-US" dirty="0"/>
              <a:t>，设与它们在二分图中相邻的列集合为</a:t>
            </a:r>
            <a:r>
              <a:rPr lang="en-US" altLang="zh-CN" dirty="0"/>
              <a:t>{y_1, … , </a:t>
            </a:r>
            <a:r>
              <a:rPr lang="en-US" altLang="zh-CN" dirty="0" err="1"/>
              <a:t>y_l</a:t>
            </a:r>
            <a:r>
              <a:rPr lang="en-US" altLang="zh-CN" dirty="0"/>
              <a:t>}</a:t>
            </a:r>
            <a:r>
              <a:rPr lang="zh-CN" altLang="en-US" dirty="0"/>
              <a:t>。</a:t>
            </a:r>
            <a:endParaRPr lang="en-US" altLang="zh-CN" dirty="0"/>
          </a:p>
          <a:p>
            <a:pPr lvl="1"/>
            <a:r>
              <a:rPr lang="zh-CN" altLang="en-US" dirty="0"/>
              <a:t>考虑 </a:t>
            </a:r>
            <a:r>
              <a:rPr lang="en-US" altLang="zh-CN" dirty="0"/>
              <a:t>S = Sum_{</a:t>
            </a:r>
            <a:r>
              <a:rPr lang="en-US" altLang="zh-CN" dirty="0" err="1"/>
              <a:t>i</a:t>
            </a:r>
            <a:r>
              <a:rPr lang="en-US" altLang="zh-CN" dirty="0"/>
              <a:t>, j} A_{</a:t>
            </a:r>
            <a:r>
              <a:rPr lang="en-US" altLang="zh-CN" dirty="0" err="1"/>
              <a:t>x_i</a:t>
            </a:r>
            <a:r>
              <a:rPr lang="en-US" altLang="zh-CN" dirty="0"/>
              <a:t>, </a:t>
            </a:r>
            <a:r>
              <a:rPr lang="en-US" altLang="zh-CN" dirty="0" err="1"/>
              <a:t>y_j</a:t>
            </a:r>
            <a:r>
              <a:rPr lang="en-US" altLang="zh-CN" dirty="0"/>
              <a:t>}</a:t>
            </a:r>
          </a:p>
          <a:p>
            <a:pPr lvl="1"/>
            <a:r>
              <a:rPr lang="zh-CN" altLang="en-US" dirty="0"/>
              <a:t>按行分类计数，</a:t>
            </a:r>
            <a:r>
              <a:rPr lang="en-US" altLang="zh-CN" dirty="0"/>
              <a:t>S = k </a:t>
            </a:r>
            <a:r>
              <a:rPr lang="zh-CN" altLang="en-US" dirty="0"/>
              <a:t>* </a:t>
            </a:r>
            <a:r>
              <a:rPr lang="en-US" altLang="zh-CN" dirty="0"/>
              <a:t>C </a:t>
            </a:r>
            <a:r>
              <a:rPr lang="zh-CN" altLang="en-US" dirty="0"/>
              <a:t>（</a:t>
            </a:r>
            <a:r>
              <a:rPr lang="en-US" altLang="zh-CN" dirty="0"/>
              <a:t>C</a:t>
            </a:r>
            <a:r>
              <a:rPr lang="zh-CN" altLang="en-US" dirty="0"/>
              <a:t>为行和列和常数）</a:t>
            </a:r>
            <a:endParaRPr lang="en-US" altLang="zh-CN" dirty="0"/>
          </a:p>
          <a:p>
            <a:pPr lvl="1"/>
            <a:r>
              <a:rPr lang="zh-CN" altLang="en-US" dirty="0"/>
              <a:t>按列分类计数，</a:t>
            </a:r>
            <a:r>
              <a:rPr lang="en-US" altLang="zh-CN" dirty="0"/>
              <a:t>S &lt;= l * C</a:t>
            </a:r>
          </a:p>
          <a:p>
            <a:pPr lvl="1"/>
            <a:r>
              <a:rPr lang="zh-CN" altLang="en-US" dirty="0"/>
              <a:t>因此可知 </a:t>
            </a:r>
            <a:r>
              <a:rPr lang="en-US" altLang="zh-CN" dirty="0"/>
              <a:t>k &lt;= l</a:t>
            </a:r>
          </a:p>
          <a:p>
            <a:pPr lvl="1"/>
            <a:r>
              <a:rPr lang="zh-CN" altLang="en-US" dirty="0"/>
              <a:t>证毕</a:t>
            </a:r>
            <a:endParaRPr lang="en-US" altLang="zh-CN" dirty="0"/>
          </a:p>
        </p:txBody>
      </p:sp>
    </p:spTree>
    <p:extLst>
      <p:ext uri="{BB962C8B-B14F-4D97-AF65-F5344CB8AC3E}">
        <p14:creationId xmlns:p14="http://schemas.microsoft.com/office/powerpoint/2010/main" val="213204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56BA1-5E8F-446D-9E0C-8FEBA33A20DE}"/>
              </a:ext>
            </a:extLst>
          </p:cNvPr>
          <p:cNvSpPr>
            <a:spLocks noGrp="1"/>
          </p:cNvSpPr>
          <p:nvPr>
            <p:ph type="title"/>
          </p:nvPr>
        </p:nvSpPr>
        <p:spPr/>
        <p:txBody>
          <a:bodyPr/>
          <a:lstStyle/>
          <a:p>
            <a:r>
              <a:rPr lang="zh-CN" altLang="en-US" dirty="0"/>
              <a:t>充分性</a:t>
            </a:r>
          </a:p>
        </p:txBody>
      </p:sp>
      <p:sp>
        <p:nvSpPr>
          <p:cNvPr id="3" name="内容占位符 2">
            <a:extLst>
              <a:ext uri="{FF2B5EF4-FFF2-40B4-BE49-F238E27FC236}">
                <a16:creationId xmlns:a16="http://schemas.microsoft.com/office/drawing/2014/main" id="{F419F408-CD1A-49CE-82D7-13CBA3B2C2B5}"/>
              </a:ext>
            </a:extLst>
          </p:cNvPr>
          <p:cNvSpPr>
            <a:spLocks noGrp="1"/>
          </p:cNvSpPr>
          <p:nvPr>
            <p:ph idx="1"/>
          </p:nvPr>
        </p:nvSpPr>
        <p:spPr/>
        <p:txBody>
          <a:bodyPr/>
          <a:lstStyle/>
          <a:p>
            <a:r>
              <a:rPr lang="zh-CN" altLang="en-US" dirty="0"/>
              <a:t>而一个完备匹配与置换矩阵恰一一对应。</a:t>
            </a:r>
            <a:endParaRPr lang="en-US" altLang="zh-CN" dirty="0"/>
          </a:p>
          <a:p>
            <a:r>
              <a:rPr lang="zh-CN" altLang="en-US" dirty="0"/>
              <a:t>我们令表出系数为涉及到的 </a:t>
            </a:r>
            <a:r>
              <a:rPr lang="en-US" altLang="zh-CN" dirty="0"/>
              <a:t>A_{</a:t>
            </a:r>
            <a:r>
              <a:rPr lang="en-US" altLang="zh-CN" dirty="0" err="1"/>
              <a:t>x_i</a:t>
            </a:r>
            <a:r>
              <a:rPr lang="en-US" altLang="zh-CN" dirty="0"/>
              <a:t>, </a:t>
            </a:r>
            <a:r>
              <a:rPr lang="en-US" altLang="zh-CN" dirty="0" err="1"/>
              <a:t>y_j</a:t>
            </a:r>
            <a:r>
              <a:rPr lang="en-US" altLang="zh-CN" dirty="0"/>
              <a:t>}</a:t>
            </a:r>
            <a:r>
              <a:rPr lang="zh-CN" altLang="en-US" dirty="0"/>
              <a:t> 的最小值，然后将</a:t>
            </a:r>
            <a:r>
              <a:rPr lang="en-US" altLang="zh-CN" dirty="0"/>
              <a:t>A</a:t>
            </a:r>
            <a:r>
              <a:rPr lang="zh-CN" altLang="en-US" dirty="0"/>
              <a:t>减去该置换矩阵及其系数后又得到了一个行和列和均为同一非负常数的矩阵</a:t>
            </a:r>
            <a:r>
              <a:rPr lang="en-US" altLang="zh-CN" dirty="0"/>
              <a:t>A’</a:t>
            </a:r>
          </a:p>
          <a:p>
            <a:r>
              <a:rPr lang="zh-CN" altLang="en-US" dirty="0"/>
              <a:t>对</a:t>
            </a:r>
            <a:r>
              <a:rPr lang="en-US" altLang="zh-CN" dirty="0"/>
              <a:t>A’</a:t>
            </a:r>
            <a:r>
              <a:rPr lang="zh-CN" altLang="en-US" dirty="0"/>
              <a:t>进行相同上述操作即可。</a:t>
            </a:r>
            <a:endParaRPr lang="en-US" altLang="zh-CN" dirty="0"/>
          </a:p>
          <a:p>
            <a:r>
              <a:rPr lang="zh-CN" altLang="en-US" dirty="0"/>
              <a:t>由于每一次减去置换矩阵的操作都会使至少一个</a:t>
            </a:r>
            <a:r>
              <a:rPr lang="en-US" altLang="zh-CN" dirty="0"/>
              <a:t>A</a:t>
            </a:r>
            <a:r>
              <a:rPr lang="zh-CN" altLang="en-US" dirty="0"/>
              <a:t>中非零元变为</a:t>
            </a:r>
            <a:r>
              <a:rPr lang="en-US" altLang="zh-CN" dirty="0"/>
              <a:t>0</a:t>
            </a:r>
            <a:r>
              <a:rPr lang="zh-CN" altLang="en-US" dirty="0"/>
              <a:t>，因此在至多</a:t>
            </a:r>
            <a:r>
              <a:rPr lang="en-US" altLang="zh-CN" dirty="0"/>
              <a:t>n^2</a:t>
            </a:r>
            <a:r>
              <a:rPr lang="zh-CN" altLang="en-US" dirty="0"/>
              <a:t>步内上述过程停止，此时矩阵变为零矩阵。</a:t>
            </a:r>
            <a:endParaRPr lang="en-US" altLang="zh-CN" dirty="0"/>
          </a:p>
          <a:p>
            <a:r>
              <a:rPr lang="zh-CN" altLang="en-US" dirty="0"/>
              <a:t>至此，我们就得到了原矩阵的一个线性表出。</a:t>
            </a:r>
            <a:endParaRPr lang="en-US" altLang="zh-CN" dirty="0"/>
          </a:p>
          <a:p>
            <a:endParaRPr lang="zh-CN" altLang="en-US" dirty="0"/>
          </a:p>
        </p:txBody>
      </p:sp>
    </p:spTree>
    <p:extLst>
      <p:ext uri="{BB962C8B-B14F-4D97-AF65-F5344CB8AC3E}">
        <p14:creationId xmlns:p14="http://schemas.microsoft.com/office/powerpoint/2010/main" val="35410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9860C-BD49-4287-8F94-C9833C1E7666}"/>
              </a:ext>
            </a:extLst>
          </p:cNvPr>
          <p:cNvSpPr>
            <a:spLocks noGrp="1"/>
          </p:cNvSpPr>
          <p:nvPr>
            <p:ph type="title"/>
          </p:nvPr>
        </p:nvSpPr>
        <p:spPr/>
        <p:txBody>
          <a:bodyPr/>
          <a:lstStyle/>
          <a:p>
            <a:r>
              <a:rPr lang="zh-CN" altLang="en-US" dirty="0"/>
              <a:t>线性无关性</a:t>
            </a:r>
          </a:p>
        </p:txBody>
      </p:sp>
      <p:sp>
        <p:nvSpPr>
          <p:cNvPr id="3" name="内容占位符 2">
            <a:extLst>
              <a:ext uri="{FF2B5EF4-FFF2-40B4-BE49-F238E27FC236}">
                <a16:creationId xmlns:a16="http://schemas.microsoft.com/office/drawing/2014/main" id="{41F50F34-5FD9-4324-A509-9CD7BBECFAEE}"/>
              </a:ext>
            </a:extLst>
          </p:cNvPr>
          <p:cNvSpPr>
            <a:spLocks noGrp="1"/>
          </p:cNvSpPr>
          <p:nvPr>
            <p:ph idx="1"/>
          </p:nvPr>
        </p:nvSpPr>
        <p:spPr/>
        <p:txBody>
          <a:bodyPr/>
          <a:lstStyle/>
          <a:p>
            <a:r>
              <a:rPr lang="zh-CN" altLang="en-US" dirty="0"/>
              <a:t>上述过程恰好拥有题目最求的线性无关性。</a:t>
            </a:r>
            <a:endParaRPr lang="en-US" altLang="zh-CN" dirty="0"/>
          </a:p>
          <a:p>
            <a:r>
              <a:rPr lang="zh-CN" altLang="en-US" dirty="0"/>
              <a:t>我们假设每次选出置换矩阵为</a:t>
            </a:r>
            <a:r>
              <a:rPr lang="en-US" altLang="zh-CN" dirty="0"/>
              <a:t>B_1, …, </a:t>
            </a:r>
            <a:r>
              <a:rPr lang="en-US" altLang="zh-CN" dirty="0" err="1"/>
              <a:t>B_k</a:t>
            </a:r>
            <a:r>
              <a:rPr lang="en-US" altLang="zh-CN" dirty="0"/>
              <a:t>, </a:t>
            </a:r>
            <a:r>
              <a:rPr lang="zh-CN" altLang="en-US" dirty="0"/>
              <a:t>选出时会令得矩阵中的</a:t>
            </a:r>
            <a:r>
              <a:rPr lang="en-US" altLang="zh-CN" dirty="0"/>
              <a:t>(</a:t>
            </a:r>
            <a:r>
              <a:rPr lang="en-US" altLang="zh-CN" dirty="0" err="1"/>
              <a:t>x_i</a:t>
            </a:r>
            <a:r>
              <a:rPr lang="en-US" altLang="zh-CN" dirty="0"/>
              <a:t>, </a:t>
            </a:r>
            <a:r>
              <a:rPr lang="en-US" altLang="zh-CN" dirty="0" err="1"/>
              <a:t>y_i</a:t>
            </a:r>
            <a:r>
              <a:rPr lang="en-US" altLang="zh-CN" dirty="0"/>
              <a:t>)</a:t>
            </a:r>
            <a:r>
              <a:rPr lang="zh-CN" altLang="en-US" dirty="0"/>
              <a:t>元素由非零变为零。</a:t>
            </a:r>
            <a:endParaRPr lang="en-US" altLang="zh-CN" dirty="0"/>
          </a:p>
          <a:p>
            <a:r>
              <a:rPr lang="zh-CN" altLang="en-US" dirty="0"/>
              <a:t>假设存在一组系数 </a:t>
            </a:r>
            <a:r>
              <a:rPr lang="en-US" altLang="zh-CN" dirty="0"/>
              <a:t>a_1, …, </a:t>
            </a:r>
            <a:r>
              <a:rPr lang="en-US" altLang="zh-CN" dirty="0" err="1"/>
              <a:t>a_k</a:t>
            </a:r>
            <a:r>
              <a:rPr lang="en-US" altLang="zh-CN" dirty="0"/>
              <a:t> </a:t>
            </a:r>
            <a:r>
              <a:rPr lang="zh-CN" altLang="en-US" dirty="0"/>
              <a:t>使得 </a:t>
            </a:r>
            <a:r>
              <a:rPr lang="en-US" altLang="zh-CN" dirty="0"/>
              <a:t>a_1B_1, …, </a:t>
            </a:r>
            <a:r>
              <a:rPr lang="en-US" altLang="zh-CN" dirty="0" err="1"/>
              <a:t>a_kB_k</a:t>
            </a:r>
            <a:r>
              <a:rPr lang="en-US" altLang="zh-CN" dirty="0"/>
              <a:t> = 0</a:t>
            </a:r>
          </a:p>
          <a:p>
            <a:r>
              <a:rPr lang="zh-CN" altLang="en-US" dirty="0"/>
              <a:t>我们先考虑 </a:t>
            </a:r>
            <a:r>
              <a:rPr lang="en-US" altLang="zh-CN" dirty="0"/>
              <a:t>(x_1, y_1) </a:t>
            </a:r>
            <a:r>
              <a:rPr lang="zh-CN" altLang="en-US" dirty="0"/>
              <a:t>位置，它只在</a:t>
            </a:r>
            <a:r>
              <a:rPr lang="en-US" altLang="zh-CN" dirty="0"/>
              <a:t>B_1</a:t>
            </a:r>
            <a:r>
              <a:rPr lang="zh-CN" altLang="en-US" dirty="0"/>
              <a:t>中出现，因此</a:t>
            </a:r>
            <a:r>
              <a:rPr lang="en-US" altLang="zh-CN" dirty="0"/>
              <a:t>a_1 = 0</a:t>
            </a:r>
          </a:p>
          <a:p>
            <a:r>
              <a:rPr lang="zh-CN" altLang="en-US" dirty="0"/>
              <a:t>同理 </a:t>
            </a:r>
            <a:r>
              <a:rPr lang="en-US" altLang="zh-CN" dirty="0"/>
              <a:t>(</a:t>
            </a:r>
            <a:r>
              <a:rPr lang="en-US" altLang="zh-CN" dirty="0" err="1"/>
              <a:t>x_i</a:t>
            </a:r>
            <a:r>
              <a:rPr lang="en-US" altLang="zh-CN" dirty="0"/>
              <a:t>, </a:t>
            </a:r>
            <a:r>
              <a:rPr lang="en-US" altLang="zh-CN" dirty="0" err="1"/>
              <a:t>y_i</a:t>
            </a:r>
            <a:r>
              <a:rPr lang="en-US" altLang="zh-CN" dirty="0"/>
              <a:t>) </a:t>
            </a:r>
            <a:r>
              <a:rPr lang="zh-CN" altLang="en-US" dirty="0"/>
              <a:t>位置，只可能在</a:t>
            </a:r>
            <a:r>
              <a:rPr lang="en-US" altLang="zh-CN" dirty="0"/>
              <a:t>B_1, B_2, …, </a:t>
            </a:r>
            <a:r>
              <a:rPr lang="en-US" altLang="zh-CN" dirty="0" err="1"/>
              <a:t>B_i</a:t>
            </a:r>
            <a:r>
              <a:rPr lang="zh-CN" altLang="en-US" dirty="0"/>
              <a:t> 中出现，而</a:t>
            </a:r>
            <a:r>
              <a:rPr lang="en-US" altLang="zh-CN" dirty="0"/>
              <a:t> a_1, …, a_{i-1} </a:t>
            </a:r>
            <a:r>
              <a:rPr lang="zh-CN" altLang="en-US" dirty="0"/>
              <a:t>均为</a:t>
            </a:r>
            <a:r>
              <a:rPr lang="en-US" altLang="zh-CN" dirty="0"/>
              <a:t>0</a:t>
            </a:r>
            <a:r>
              <a:rPr lang="zh-CN" altLang="en-US" dirty="0"/>
              <a:t>，因而 </a:t>
            </a:r>
            <a:r>
              <a:rPr lang="en-US" altLang="zh-CN" dirty="0" err="1"/>
              <a:t>a_i</a:t>
            </a:r>
            <a:r>
              <a:rPr lang="en-US" altLang="zh-CN" dirty="0"/>
              <a:t> = 0 </a:t>
            </a:r>
            <a:r>
              <a:rPr lang="zh-CN" altLang="en-US" dirty="0"/>
              <a:t>。</a:t>
            </a:r>
            <a:endParaRPr lang="en-US" altLang="zh-CN" dirty="0"/>
          </a:p>
          <a:p>
            <a:r>
              <a:rPr lang="zh-CN" altLang="en-US" dirty="0"/>
              <a:t>归纳可证所有系数均为</a:t>
            </a:r>
            <a:r>
              <a:rPr lang="en-US" altLang="zh-CN" dirty="0"/>
              <a:t>0</a:t>
            </a:r>
            <a:r>
              <a:rPr lang="zh-CN" altLang="en-US" dirty="0"/>
              <a:t>，因此</a:t>
            </a:r>
            <a:r>
              <a:rPr lang="en-US" altLang="zh-CN" dirty="0" err="1"/>
              <a:t>B_i</a:t>
            </a:r>
            <a:r>
              <a:rPr lang="zh-CN" altLang="en-US" dirty="0"/>
              <a:t>之间线性无关</a:t>
            </a:r>
          </a:p>
        </p:txBody>
      </p:sp>
    </p:spTree>
    <p:extLst>
      <p:ext uri="{BB962C8B-B14F-4D97-AF65-F5344CB8AC3E}">
        <p14:creationId xmlns:p14="http://schemas.microsoft.com/office/powerpoint/2010/main" val="16611064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584</Words>
  <Application>Microsoft Office PowerPoint</Application>
  <PresentationFormat>宽屏</PresentationFormat>
  <Paragraphs>44</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matrix</vt:lpstr>
      <vt:lpstr>得分情况</vt:lpstr>
      <vt:lpstr>题目描述</vt:lpstr>
      <vt:lpstr>PowerPoint 演示文稿</vt:lpstr>
      <vt:lpstr>能被表出的充要条件</vt:lpstr>
      <vt:lpstr>必要性</vt:lpstr>
      <vt:lpstr>充分性</vt:lpstr>
      <vt:lpstr>充分性</vt:lpstr>
      <vt:lpstr>线性无关性</vt:lpstr>
      <vt:lpstr>求解</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dc:title>
  <dc:creator>Chenjl2000@outlook.com</dc:creator>
  <cp:lastModifiedBy>Chenjl2000@outlook.com</cp:lastModifiedBy>
  <cp:revision>44</cp:revision>
  <dcterms:created xsi:type="dcterms:W3CDTF">2019-10-25T03:46:23Z</dcterms:created>
  <dcterms:modified xsi:type="dcterms:W3CDTF">2019-12-18T06:45:38Z</dcterms:modified>
</cp:coreProperties>
</file>